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2" r:id="rId11"/>
    <p:sldId id="263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3-06-15T14:00:08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20582 7843 3 0,'0'0'130'0,"0"0"-130"15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3-07-12T11:28:55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7167 15892 978 0,'0'0'324'15,"0"0"-176"-15,0 0 37 16,0 0-55-16,0 0-81 16,0 0-49-16,-4 0-73 15,30 13-151-15,5-5-559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6C10-15A0-4DC7-A434-2F72B1C96724}" type="datetimeFigureOut">
              <a:rPr lang="en-IN" smtClean="0"/>
              <a:t>15-05-2026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941D1-8CC0-48C1-842E-81EDA17216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691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86BE-D907-497F-A410-476675D7FD8A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046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F0DC3-F9D6-4440-BA85-53624CC85E00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13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86BE-D907-497F-A410-476675D7FD8A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62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86BE-D907-497F-A410-476675D7FD8A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917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E06-174A-44A6-A16F-31235AD59A0C}" type="datetimeFigureOut">
              <a:rPr lang="en-IN" smtClean="0"/>
              <a:t>15-05-2026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C3-5F70-44D8-879F-0A3D8AA9CA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108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E06-174A-44A6-A16F-31235AD59A0C}" type="datetimeFigureOut">
              <a:rPr lang="en-IN" smtClean="0"/>
              <a:t>15-05-2026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C3-5F70-44D8-879F-0A3D8AA9CA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922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E06-174A-44A6-A16F-31235AD59A0C}" type="datetimeFigureOut">
              <a:rPr lang="en-IN" smtClean="0"/>
              <a:t>15-05-2026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C3-5F70-44D8-879F-0A3D8AA9CA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561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E06-174A-44A6-A16F-31235AD59A0C}" type="datetimeFigureOut">
              <a:rPr lang="en-IN" smtClean="0"/>
              <a:t>15-05-2026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C3-5F70-44D8-879F-0A3D8AA9CA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567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E06-174A-44A6-A16F-31235AD59A0C}" type="datetimeFigureOut">
              <a:rPr lang="en-IN" smtClean="0"/>
              <a:t>15-05-2026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C3-5F70-44D8-879F-0A3D8AA9CA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915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E06-174A-44A6-A16F-31235AD59A0C}" type="datetimeFigureOut">
              <a:rPr lang="en-IN" smtClean="0"/>
              <a:t>15-05-2026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C3-5F70-44D8-879F-0A3D8AA9CA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63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E06-174A-44A6-A16F-31235AD59A0C}" type="datetimeFigureOut">
              <a:rPr lang="en-IN" smtClean="0"/>
              <a:t>15-05-2026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C3-5F70-44D8-879F-0A3D8AA9CA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081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E06-174A-44A6-A16F-31235AD59A0C}" type="datetimeFigureOut">
              <a:rPr lang="en-IN" smtClean="0"/>
              <a:t>15-05-2026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C3-5F70-44D8-879F-0A3D8AA9CA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391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E06-174A-44A6-A16F-31235AD59A0C}" type="datetimeFigureOut">
              <a:rPr lang="en-IN" smtClean="0"/>
              <a:t>15-05-2026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C3-5F70-44D8-879F-0A3D8AA9CA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129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E06-174A-44A6-A16F-31235AD59A0C}" type="datetimeFigureOut">
              <a:rPr lang="en-IN" smtClean="0"/>
              <a:t>15-05-2026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C3-5F70-44D8-879F-0A3D8AA9CA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238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E06-174A-44A6-A16F-31235AD59A0C}" type="datetimeFigureOut">
              <a:rPr lang="en-IN" smtClean="0"/>
              <a:t>15-05-2026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C3-5F70-44D8-879F-0A3D8AA9CA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26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A6E06-174A-44A6-A16F-31235AD59A0C}" type="datetimeFigureOut">
              <a:rPr lang="en-IN" smtClean="0"/>
              <a:t>15-05-2026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9D9C3-5F70-44D8-879F-0A3D8AA9CA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651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hyperlink" Target="http://dx.doi.org/10.1007/s12034-009-0042-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.emf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png"/><Relationship Id="rId3" Type="http://schemas.openxmlformats.org/officeDocument/2006/relationships/image" Target="../media/image6.png"/><Relationship Id="rId17" Type="http://schemas.openxmlformats.org/officeDocument/2006/relationships/image" Target="../../word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2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30.png"/><Relationship Id="rId3" Type="http://schemas.openxmlformats.org/officeDocument/2006/relationships/customXml" Target="../ink/ink2.xml"/><Relationship Id="rId7" Type="http://schemas.openxmlformats.org/officeDocument/2006/relationships/image" Target="../media/image110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5" Type="http://schemas.openxmlformats.org/officeDocument/2006/relationships/image" Target="../media/image2.png"/><Relationship Id="rId10" Type="http://schemas.openxmlformats.org/officeDocument/2006/relationships/image" Target="../media/image150.png"/><Relationship Id="rId4" Type="http://schemas.openxmlformats.org/officeDocument/2006/relationships/image" Target="../media/image9.emf"/><Relationship Id="rId9" Type="http://schemas.openxmlformats.org/officeDocument/2006/relationships/image" Target="../media/image140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2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1.png"/><Relationship Id="rId10" Type="http://schemas.openxmlformats.org/officeDocument/2006/relationships/image" Target="../media/image49.png"/><Relationship Id="rId4" Type="http://schemas.openxmlformats.org/officeDocument/2006/relationships/image" Target="../media/image10.wmf"/><Relationship Id="rId9" Type="http://schemas.openxmlformats.org/officeDocument/2006/relationships/image" Target="../media/image12.jpe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wm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png"/><Relationship Id="rId5" Type="http://schemas.openxmlformats.org/officeDocument/2006/relationships/image" Target="../media/image64.png"/><Relationship Id="rId10" Type="http://schemas.openxmlformats.org/officeDocument/2006/relationships/image" Target="../media/image17.png"/><Relationship Id="rId4" Type="http://schemas.openxmlformats.org/officeDocument/2006/relationships/image" Target="../media/image13.w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6500" y="2772380"/>
            <a:ext cx="10798403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Adityra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Sahoo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sz="4000" b="1" dirty="0" smtClean="0">
                <a:solidFill>
                  <a:srgbClr val="002060"/>
                </a:solidFill>
              </a:rPr>
              <a:t>Dr</a:t>
            </a:r>
            <a:r>
              <a:rPr sz="4000" b="1" dirty="0">
                <a:solidFill>
                  <a:srgbClr val="002060"/>
                </a:solidFill>
              </a:rPr>
              <a:t>. Raka Mondal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6499" y="5510962"/>
            <a:ext cx="10798404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dirty="0" smtClean="0">
                <a:solidFill>
                  <a:srgbClr val="002060"/>
                </a:solidFill>
              </a:rPr>
              <a:t>Associate </a:t>
            </a:r>
            <a:r>
              <a:rPr sz="2400" dirty="0" smtClean="0">
                <a:solidFill>
                  <a:srgbClr val="002060"/>
                </a:solidFill>
              </a:rPr>
              <a:t>Professor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sz="2400" dirty="0" smtClean="0">
                <a:solidFill>
                  <a:srgbClr val="002060"/>
                </a:solidFill>
              </a:rPr>
              <a:t> </a:t>
            </a:r>
            <a:r>
              <a:rPr sz="2400" dirty="0">
                <a:solidFill>
                  <a:srgbClr val="002060"/>
                </a:solidFill>
              </a:rPr>
              <a:t>Indian Institute of Petroleum and Energy, </a:t>
            </a:r>
            <a:r>
              <a:rPr lang="en-US" sz="2400" dirty="0" smtClean="0">
                <a:solidFill>
                  <a:srgbClr val="002060"/>
                </a:solidFill>
              </a:rPr>
              <a:t>V</a:t>
            </a:r>
            <a:r>
              <a:rPr sz="2400" dirty="0" smtClean="0">
                <a:solidFill>
                  <a:srgbClr val="002060"/>
                </a:solidFill>
              </a:rPr>
              <a:t>isakhapatnam</a:t>
            </a:r>
            <a:endParaRPr sz="2400" dirty="0">
              <a:solidFill>
                <a:srgbClr val="002060"/>
              </a:solidFill>
            </a:endParaRPr>
          </a:p>
        </p:txBody>
      </p:sp>
      <p:pic>
        <p:nvPicPr>
          <p:cNvPr id="7" name="Picture 6" descr="https://www.showsbee.com/newmaker/www/u/2022/202210/cfr_img/InterPor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22" y="1049558"/>
            <a:ext cx="388025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andhra-pradesh.20govt.com/files/2020/07/Indian_Institute_of_Petroleum_and_Energy_IIPE_Logo_307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21" y="672562"/>
            <a:ext cx="170034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6499" y="3761134"/>
            <a:ext cx="10798404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rgbClr val="002060"/>
                </a:solidFill>
                <a:latin typeface="+mj-lt"/>
              </a:rPr>
              <a:t>Multiscale homogenization-based transport </a:t>
            </a:r>
            <a:r>
              <a:rPr lang="en-IN" sz="2800" b="1" dirty="0" err="1">
                <a:solidFill>
                  <a:srgbClr val="002060"/>
                </a:solidFill>
                <a:latin typeface="+mj-lt"/>
              </a:rPr>
              <a:t>modeling</a:t>
            </a:r>
            <a:r>
              <a:rPr lang="en-IN" sz="2800" b="1" dirty="0">
                <a:solidFill>
                  <a:srgbClr val="002060"/>
                </a:solidFill>
                <a:latin typeface="+mj-lt"/>
              </a:rPr>
              <a:t> of porous composite proton exchange membranes for maximum charge transport.</a:t>
            </a:r>
            <a:endParaRPr lang="en-IN" sz="2800" b="1" i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8797" y="4920886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222222"/>
                </a:solidFill>
                <a:latin typeface="Arial" panose="020B0604020202020204" pitchFamily="34" charset="0"/>
              </a:rPr>
              <a:t>Abstract ID: 75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2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F3EF83-CC2F-EA1C-55AA-36E04B1FD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6" r="9149"/>
          <a:stretch/>
        </p:blipFill>
        <p:spPr>
          <a:xfrm>
            <a:off x="9368768" y="1135767"/>
            <a:ext cx="2828032" cy="27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160FC-2554-29CD-B967-A134F05D3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5"/>
          <a:stretch/>
        </p:blipFill>
        <p:spPr>
          <a:xfrm>
            <a:off x="3568861" y="1120199"/>
            <a:ext cx="3177448" cy="27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74744D-8E0E-0B64-2353-7008E76348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92"/>
          <a:stretch/>
        </p:blipFill>
        <p:spPr>
          <a:xfrm>
            <a:off x="555463" y="1303082"/>
            <a:ext cx="3008598" cy="255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1780" y="3820199"/>
            <a:ext cx="11346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I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Variation </a:t>
            </a: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proton conductivity for different geometries (a) Hydrophobic-square &amp; filler-square (b ) hydrophobic-hexagonal &amp; filler–hexagonal (c) hydrophobic–square &amp; filler-hexagonal (d) hydrophobic-hexagonal &amp; filler-square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05D6E-BC49-4283-879D-D1FA7DC6707A}"/>
              </a:ext>
            </a:extLst>
          </p:cNvPr>
          <p:cNvSpPr/>
          <p:nvPr/>
        </p:nvSpPr>
        <p:spPr>
          <a:xfrm>
            <a:off x="213674" y="430710"/>
            <a:ext cx="11978326" cy="62559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AEEDFA-C92D-8ADE-7D2B-561E74AFB2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70" r="8102"/>
          <a:stretch/>
        </p:blipFill>
        <p:spPr>
          <a:xfrm>
            <a:off x="6493061" y="1099261"/>
            <a:ext cx="2875934" cy="27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309" y="421831"/>
            <a:ext cx="1166100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12CF3"/>
                </a:solidFill>
                <a:latin typeface="+mj-lt"/>
              </a:rPr>
              <a:t>Conductivity prediction for membranes </a:t>
            </a:r>
            <a:r>
              <a:rPr lang="en-US" sz="2400" b="1" dirty="0" smtClean="0">
                <a:solidFill>
                  <a:srgbClr val="112CF3"/>
                </a:solidFill>
                <a:latin typeface="+mj-lt"/>
              </a:rPr>
              <a:t>with different orientation of </a:t>
            </a:r>
            <a:r>
              <a:rPr lang="en-US" sz="2400" b="1" dirty="0">
                <a:solidFill>
                  <a:srgbClr val="112CF3"/>
                </a:solidFill>
                <a:latin typeface="+mj-lt"/>
              </a:rPr>
              <a:t>additives </a:t>
            </a:r>
            <a:endParaRPr lang="en-IN" sz="2400" b="1" dirty="0">
              <a:solidFill>
                <a:srgbClr val="112CF3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374" y="5210668"/>
            <a:ext cx="10422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maximum ionic conductivity </a:t>
            </a:r>
            <a:r>
              <a:rPr lang="en-I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hydrophobic-hexagonal &amp; filler–hexagonal arrangement is best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Diffusive flux become nominal in this case, increasing the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electromigration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effect strongly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For futuristic membranes, choose the operating conditions based on these parametric behavior.</a:t>
            </a:r>
            <a:endParaRPr lang="en-IN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80448" y="823577"/>
                <a:ext cx="11825225" cy="519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IN" sz="1600" dirty="0" smtClean="0">
                    <a:solidFill>
                      <a:schemeClr val="dk1"/>
                    </a:solidFill>
                  </a:rPr>
                  <a:t>Velocity </a:t>
                </a:r>
                <a:r>
                  <a:rPr lang="en-IN" sz="1600" dirty="0">
                    <a:solidFill>
                      <a:schemeClr val="dk1"/>
                    </a:solidFill>
                  </a:rPr>
                  <a:t>parameter: </a:t>
                </a:r>
                <a14:m>
                  <m:oMath xmlns:m="http://schemas.openxmlformats.org/officeDocument/2006/math">
                    <m:r>
                      <a:rPr lang="en-IN" sz="16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IN" sz="16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IN" sz="16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N" sz="16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N" sz="16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N" sz="16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16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IN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>
                    <a:cs typeface="Times New Roman" panose="02020603050405020304" pitchFamily="18" charset="0"/>
                  </a:rPr>
                  <a:t>,  Concentration parameter: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16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N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IN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IN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N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IN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1600" dirty="0">
                    <a:cs typeface="Times New Roman" panose="02020603050405020304" pitchFamily="18" charset="0"/>
                  </a:rPr>
                  <a:t>, </a:t>
                </a:r>
                <a:r>
                  <a:rPr lang="en-US" sz="1600" dirty="0" smtClean="0">
                    <a:cs typeface="Times New Roman" panose="02020603050405020304" pitchFamily="18" charset="0"/>
                  </a:rPr>
                  <a:t>Reynold’s </a:t>
                </a:r>
                <a:r>
                  <a:rPr lang="en-US" sz="1600" dirty="0">
                    <a:cs typeface="Times New Roman" panose="02020603050405020304" pitchFamily="18" charset="0"/>
                  </a:rPr>
                  <a:t>Number: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IN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/>
                  <a:t>Peclet Number: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𝑃𝑒</m:t>
                    </m:r>
                    <m:r>
                      <a:rPr lang="en-IN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sz="16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en-IN" sz="20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48" y="823577"/>
                <a:ext cx="11825225" cy="519951"/>
              </a:xfrm>
              <a:prstGeom prst="rect">
                <a:avLst/>
              </a:prstGeom>
              <a:blipFill>
                <a:blip r:embed="rId6"/>
                <a:stretch>
                  <a:fillRect l="-258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 rot="16200000" flipH="1">
            <a:off x="-2203414" y="1869361"/>
            <a:ext cx="52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Variation of average ionic conductivity</a:t>
            </a:r>
            <a:endParaRPr lang="en-IN" dirty="0"/>
          </a:p>
        </p:txBody>
      </p:sp>
      <p:pic>
        <p:nvPicPr>
          <p:cNvPr id="14" name="Picture 6" descr="https://www.showsbee.com/newmaker/www/u/2022/202210/cfr_img/InterPore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" y="34711"/>
            <a:ext cx="142275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andhra-pradesh.20govt.com/files/2020/07/Indian_Institute_of_Petroleum_and_Energy_IIPE_Logo_307x32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235" y="66271"/>
            <a:ext cx="6801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E7C7DF-54C6-D396-AF1D-E46B229CE9D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7613" r="10733"/>
          <a:stretch/>
        </p:blipFill>
        <p:spPr>
          <a:xfrm>
            <a:off x="859001" y="1189701"/>
            <a:ext cx="5034116" cy="42028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605D6E-BC49-4283-879D-D1FA7DC6707A}"/>
              </a:ext>
            </a:extLst>
          </p:cNvPr>
          <p:cNvSpPr/>
          <p:nvPr/>
        </p:nvSpPr>
        <p:spPr>
          <a:xfrm>
            <a:off x="72668" y="433688"/>
            <a:ext cx="11978326" cy="61050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DF80D-085B-0728-6E9A-84E887BDF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8" t="7804" r="11706"/>
          <a:stretch/>
        </p:blipFill>
        <p:spPr>
          <a:xfrm>
            <a:off x="6538444" y="1059117"/>
            <a:ext cx="5211140" cy="44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09" y="695502"/>
            <a:ext cx="1166100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12CF3"/>
                </a:solidFill>
                <a:latin typeface="+mj-lt"/>
              </a:rPr>
              <a:t>Effect of surface charge and size of additive on ionic conductivity</a:t>
            </a:r>
            <a:endParaRPr lang="en-IN" sz="2400" b="1" dirty="0">
              <a:solidFill>
                <a:srgbClr val="112CF3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116" y="5523117"/>
            <a:ext cx="5431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By increasing the additive size with respect to additive enhances the conductivity, limited by experimental difficulty</a:t>
            </a:r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28513" y="5677005"/>
            <a:ext cx="543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Negative surface charge enhances the ionic conductivity manifold</a:t>
            </a:r>
            <a:endParaRPr lang="en-IN" sz="2000" dirty="0"/>
          </a:p>
        </p:txBody>
      </p:sp>
      <p:pic>
        <p:nvPicPr>
          <p:cNvPr id="8" name="Picture 6" descr="https://www.showsbee.com/newmaker/www/u/2022/202210/cfr_img/InterPor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" y="34711"/>
            <a:ext cx="142275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andhra-pradesh.20govt.com/files/2020/07/Indian_Institute_of_Petroleum_and_Energy_IIPE_Logo_307x3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864" y="70711"/>
            <a:ext cx="6801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17072" y="1507327"/>
            <a:ext cx="11691891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Mesoscale modelling successfully predicted proton transport in PEM membranes. 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Optimized micro-phase segregation improved ionic conductivity. 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Hexagonal arrangements showed the best transport performance. 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Additive dosage, size, and surface charge enhanced conductivity. 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Experimental results validated the developed model successfully.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309" y="502633"/>
            <a:ext cx="1166100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12CF3"/>
                </a:solidFill>
                <a:latin typeface="+mj-lt"/>
              </a:rPr>
              <a:t>Conclusion</a:t>
            </a:r>
            <a:endParaRPr lang="en-IN" sz="2400" b="1" dirty="0">
              <a:solidFill>
                <a:srgbClr val="112CF3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605D6E-BC49-4283-879D-D1FA7DC6707A}"/>
              </a:ext>
            </a:extLst>
          </p:cNvPr>
          <p:cNvSpPr/>
          <p:nvPr/>
        </p:nvSpPr>
        <p:spPr>
          <a:xfrm>
            <a:off x="321308" y="1145308"/>
            <a:ext cx="11661001" cy="554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5" name="Picture 6" descr="https://www.showsbee.com/newmaker/www/u/2022/202210/cfr_img/InterPor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" y="34711"/>
            <a:ext cx="142275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andhra-pradesh.20govt.com/files/2020/07/Indian_Institute_of_Petroleum_and_Energy_IIPE_Logo_307x3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704" y="106672"/>
            <a:ext cx="6801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omputer Icons Map Symbol, map icon, text, map, world Map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15" y="134416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hone-call icon font - Free phone call icon fo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29" y="288899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ank You PPT PowerPoint Presentation | Professional Thank You Sli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01"/>
          <a:stretch/>
        </p:blipFill>
        <p:spPr bwMode="auto">
          <a:xfrm>
            <a:off x="0" y="-1"/>
            <a:ext cx="680300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ransparent Email Icon Images – Browse 8,269 Stock Photos, Vectors, and  Video | Adobe 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8"/>
          <a:stretch/>
        </p:blipFill>
        <p:spPr bwMode="auto">
          <a:xfrm>
            <a:off x="7559713" y="4283973"/>
            <a:ext cx="72161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8514803" y="1140837"/>
            <a:ext cx="3459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F1, Tech Horizon Building, Chemical Engineering, </a:t>
            </a:r>
          </a:p>
          <a:p>
            <a:r>
              <a:rPr lang="en-US" sz="2000" dirty="0"/>
              <a:t>IIPE, Visakhapatnam </a:t>
            </a:r>
            <a:endParaRPr lang="en-I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514802" y="2888999"/>
            <a:ext cx="25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+91-9932631600</a:t>
            </a:r>
            <a:endParaRPr lang="en-IN" sz="20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514802" y="4283973"/>
            <a:ext cx="363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rakam.che@iipe.ac.in</a:t>
            </a:r>
            <a:r>
              <a:rPr lang="en-IN" dirty="0"/>
              <a:t>/ rakamukherjee10@gmail.com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F935-4BB4-4A6C-931C-F5379E973C2E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37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01050" y="2924175"/>
            <a:ext cx="3648075" cy="876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175491" y="856523"/>
            <a:ext cx="7980074" cy="55070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CF74C1-91B3-4665-95E1-8F01A2C3863B}"/>
              </a:ext>
            </a:extLst>
          </p:cNvPr>
          <p:cNvCxnSpPr/>
          <p:nvPr/>
        </p:nvCxnSpPr>
        <p:spPr>
          <a:xfrm>
            <a:off x="5457919" y="3109461"/>
            <a:ext cx="0" cy="60258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8500" y="1217224"/>
            <a:ext cx="343295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(a) </a:t>
            </a:r>
            <a:r>
              <a:rPr lang="en-US" b="1" dirty="0"/>
              <a:t>Commercial </a:t>
            </a:r>
            <a:r>
              <a:rPr lang="en-US" b="1" dirty="0" smtClean="0"/>
              <a:t>option ~ </a:t>
            </a:r>
            <a:r>
              <a:rPr lang="en-US" b="1" dirty="0">
                <a:solidFill>
                  <a:srgbClr val="C00000"/>
                </a:solidFill>
              </a:rPr>
              <a:t>Poor ionic cluster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7598" y="5300377"/>
            <a:ext cx="363010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(b) Improved </a:t>
            </a:r>
            <a:r>
              <a:rPr lang="en-US" b="1" dirty="0" smtClean="0"/>
              <a:t>micro-phase </a:t>
            </a:r>
            <a:r>
              <a:rPr lang="en-US" b="1" dirty="0"/>
              <a:t>segregation ~ </a:t>
            </a:r>
            <a:r>
              <a:rPr lang="en-US" b="1" dirty="0">
                <a:solidFill>
                  <a:srgbClr val="C00000"/>
                </a:solidFill>
              </a:rPr>
              <a:t>Efficient ionic network ~ improved ion transport</a:t>
            </a:r>
            <a:endParaRPr lang="en-IN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5718052" y="5095324"/>
              <a:ext cx="309" cy="364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0018" y="5085860"/>
                <a:ext cx="16377" cy="19292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18"/>
          <p:cNvSpPr/>
          <p:nvPr/>
        </p:nvSpPr>
        <p:spPr>
          <a:xfrm>
            <a:off x="8155565" y="1028343"/>
            <a:ext cx="373569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Objective: Network of Bigger water channels without short-circuiting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challenges: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i="1" dirty="0"/>
              <a:t>Theoretical: </a:t>
            </a:r>
            <a:r>
              <a:rPr lang="en-US" dirty="0"/>
              <a:t>Optimized directive for size modulation.</a:t>
            </a:r>
            <a:endParaRPr lang="en-US" sz="2400" dirty="0"/>
          </a:p>
          <a:p>
            <a:pPr marL="971550" lvl="1" indent="-514350">
              <a:buFont typeface="+mj-lt"/>
              <a:buAutoNum type="romanLcPeriod"/>
            </a:pPr>
            <a:r>
              <a:rPr lang="en-US" sz="2400" i="1" dirty="0"/>
              <a:t>Experimental: </a:t>
            </a:r>
            <a:r>
              <a:rPr lang="en-US" dirty="0"/>
              <a:t>Post-treatment optimization of pristine/ composite membrane.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/>
              <a:t>Attempt to achieve better alternative from Nafion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D456B-9528-4EC7-B067-7EC8561AEBE0}"/>
              </a:ext>
            </a:extLst>
          </p:cNvPr>
          <p:cNvSpPr txBox="1"/>
          <p:nvPr/>
        </p:nvSpPr>
        <p:spPr>
          <a:xfrm>
            <a:off x="1495425" y="34711"/>
            <a:ext cx="9144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12CF3"/>
                </a:solidFill>
                <a:latin typeface="+mj-lt"/>
              </a:rPr>
              <a:t>The route for solution: </a:t>
            </a:r>
            <a:r>
              <a:rPr lang="en-US" sz="4000" b="1" dirty="0">
                <a:solidFill>
                  <a:srgbClr val="112CF3"/>
                </a:solidFill>
                <a:latin typeface="+mj-lt"/>
              </a:rPr>
              <a:t>Microphase segregation</a:t>
            </a:r>
            <a:endParaRPr lang="en-IN" sz="4000" b="1" dirty="0">
              <a:solidFill>
                <a:srgbClr val="112CF3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E41B77-E423-4E42-84B7-A7FEF2CCF67B}"/>
              </a:ext>
            </a:extLst>
          </p:cNvPr>
          <p:cNvSpPr txBox="1"/>
          <p:nvPr/>
        </p:nvSpPr>
        <p:spPr>
          <a:xfrm>
            <a:off x="329729" y="4638983"/>
            <a:ext cx="304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Image Source: https://skill-lync.com/student-projects/week-6-fuel-cell-powered-vehicle-model-34</a:t>
            </a:r>
          </a:p>
        </p:txBody>
      </p:sp>
      <p:pic>
        <p:nvPicPr>
          <p:cNvPr id="12" name="Picture 2" descr="Grotthuss Mechanism - an overview | ScienceDirect Topics">
            <a:extLst>
              <a:ext uri="{FF2B5EF4-FFF2-40B4-BE49-F238E27FC236}">
                <a16:creationId xmlns:a16="http://schemas.microsoft.com/office/drawing/2014/main" id="{DB0AAFAF-749E-4D6E-85AD-C8FBA254A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5" y="1601487"/>
            <a:ext cx="4098882" cy="29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E0167F5-E646-4F9A-AFE3-3A1273A110DF}"/>
              </a:ext>
            </a:extLst>
          </p:cNvPr>
          <p:cNvSpPr/>
          <p:nvPr/>
        </p:nvSpPr>
        <p:spPr>
          <a:xfrm>
            <a:off x="218485" y="5254210"/>
            <a:ext cx="3945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Size of Ionic </a:t>
            </a:r>
            <a:r>
              <a:rPr lang="en-US" sz="2000" b="1" dirty="0">
                <a:solidFill>
                  <a:srgbClr val="FF0000"/>
                </a:solidFill>
              </a:rPr>
              <a:t>channels: 1-50 nm,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Walls (polymeric backbone) as obstacles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89945E-5DCB-4354-85D8-0CE031AD351D}"/>
              </a:ext>
            </a:extLst>
          </p:cNvPr>
          <p:cNvSpPr txBox="1"/>
          <p:nvPr/>
        </p:nvSpPr>
        <p:spPr>
          <a:xfrm>
            <a:off x="362255" y="1032792"/>
            <a:ext cx="357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Transport mechanism</a:t>
            </a:r>
            <a:endParaRPr lang="en-IN" sz="2400" b="1" dirty="0">
              <a:solidFill>
                <a:srgbClr val="00B050"/>
              </a:solidFill>
            </a:endParaRPr>
          </a:p>
        </p:txBody>
      </p:sp>
      <p:sp>
        <p:nvSpPr>
          <p:cNvPr id="3" name="AutoShape 2" descr="Modification of hydrophilic channels in Nafion membranes by DMBA: Mechanism  and effects on proton conductivity - Wang - 2014 - Journal of Polymer  Science Part B: Polymer Physics - Wiley Online Library">
            <a:extLst>
              <a:ext uri="{FF2B5EF4-FFF2-40B4-BE49-F238E27FC236}">
                <a16:creationId xmlns:a16="http://schemas.microsoft.com/office/drawing/2014/main" id="{1FF73114-9130-4216-8428-53455180BC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C8DC7-68FC-4833-BEB5-EDCE1F624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361" y="2022049"/>
            <a:ext cx="3592713" cy="31552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50" y="6492875"/>
            <a:ext cx="2743200" cy="365125"/>
          </a:xfrm>
        </p:spPr>
        <p:txBody>
          <a:bodyPr/>
          <a:lstStyle/>
          <a:p>
            <a:fld id="{A36D8766-5D80-46DF-B1C1-3CD79D7C107A}" type="slidenum">
              <a:rPr lang="en-IN" smtClean="0"/>
              <a:t>2</a:t>
            </a:fld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4723334" y="4838772"/>
            <a:ext cx="320911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Water permeable region</a:t>
            </a:r>
            <a:endParaRPr lang="en-IN" sz="1600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68015" y="6650028"/>
            <a:ext cx="25490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100" dirty="0" smtClean="0">
                <a:solidFill>
                  <a:srgbClr val="555555"/>
                </a:solidFill>
                <a:latin typeface="Roboto"/>
              </a:rPr>
              <a:t>Ref: DOI:</a:t>
            </a:r>
            <a:r>
              <a:rPr lang="en-IN" sz="1100" u="sng" dirty="0" smtClean="0">
                <a:latin typeface="Roboto"/>
                <a:hlinkClick r:id="rId7"/>
              </a:rPr>
              <a:t>10.1007/s12034-009-0042-8</a:t>
            </a:r>
            <a:endParaRPr lang="en-IN" sz="1100" dirty="0"/>
          </a:p>
        </p:txBody>
      </p:sp>
      <p:pic>
        <p:nvPicPr>
          <p:cNvPr id="5126" name="Picture 6" descr="https://www.showsbee.com/newmaker/www/u/2022/202210/cfr_img/InterPore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" y="34711"/>
            <a:ext cx="142275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ndhra-pradesh.20govt.com/files/2020/07/Indian_Institute_of_Petroleum_and_Energy_IIPE_Logo_307x32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995" y="136523"/>
            <a:ext cx="6801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3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"/>
          <p:cNvPicPr/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r:embed="rId17"/>
              </a:ext>
            </a:extLst>
          </a:blip>
          <a:stretch>
            <a:fillRect/>
          </a:stretch>
        </p:blipFill>
        <p:spPr>
          <a:xfrm>
            <a:off x="265590" y="982472"/>
            <a:ext cx="6715707" cy="395009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887818D-4D74-440E-9822-BA9179AF3C48}"/>
              </a:ext>
            </a:extLst>
          </p:cNvPr>
          <p:cNvSpPr txBox="1"/>
          <p:nvPr/>
        </p:nvSpPr>
        <p:spPr>
          <a:xfrm>
            <a:off x="72668" y="374673"/>
            <a:ext cx="121920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12CF3"/>
                </a:solidFill>
                <a:latin typeface="+mj-lt"/>
              </a:rPr>
              <a:t>Fundamental insights of impact of </a:t>
            </a:r>
            <a:r>
              <a:rPr lang="en-US" sz="3200" b="1" dirty="0" smtClean="0">
                <a:solidFill>
                  <a:srgbClr val="112CF3"/>
                </a:solidFill>
                <a:latin typeface="+mj-lt"/>
              </a:rPr>
              <a:t>size and </a:t>
            </a:r>
            <a:r>
              <a:rPr lang="en-US" sz="3200" b="1" i="1" dirty="0" smtClean="0">
                <a:solidFill>
                  <a:srgbClr val="112CF3"/>
                </a:solidFill>
                <a:latin typeface="+mj-lt"/>
              </a:rPr>
              <a:t>orientation </a:t>
            </a:r>
            <a:r>
              <a:rPr lang="en-US" sz="3200" b="1" i="1" dirty="0">
                <a:solidFill>
                  <a:srgbClr val="112CF3"/>
                </a:solidFill>
                <a:latin typeface="+mj-lt"/>
              </a:rPr>
              <a:t>of micro-phase segregation</a:t>
            </a:r>
            <a:endParaRPr lang="en-IN" sz="2800" b="1" i="1" dirty="0">
              <a:solidFill>
                <a:srgbClr val="112CF3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2F7395-5B38-49B8-9F62-F93DA647AC39}"/>
              </a:ext>
            </a:extLst>
          </p:cNvPr>
          <p:cNvSpPr txBox="1"/>
          <p:nvPr/>
        </p:nvSpPr>
        <p:spPr>
          <a:xfrm>
            <a:off x="7533035" y="1096487"/>
            <a:ext cx="46094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Macroscopic approach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FF0000"/>
                </a:solidFill>
              </a:rPr>
              <a:t>proton vehicles </a:t>
            </a:r>
            <a:r>
              <a:rPr lang="en-IN" dirty="0"/>
              <a:t>in whole membrane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Solves for: effective </a:t>
            </a:r>
            <a:r>
              <a:rPr lang="en-IN" dirty="0" smtClean="0"/>
              <a:t>flux</a:t>
            </a:r>
          </a:p>
          <a:p>
            <a:r>
              <a:rPr lang="en-US" b="1" dirty="0" smtClean="0"/>
              <a:t>Limitation: </a:t>
            </a:r>
            <a:r>
              <a:rPr lang="en-IN" dirty="0" smtClean="0"/>
              <a:t>membrane </a:t>
            </a:r>
            <a:r>
              <a:rPr lang="en-IN" dirty="0"/>
              <a:t>as </a:t>
            </a:r>
            <a:r>
              <a:rPr lang="en-IN" dirty="0">
                <a:solidFill>
                  <a:srgbClr val="FF0000"/>
                </a:solidFill>
              </a:rPr>
              <a:t>continuum, effective properties considered, Localised variation </a:t>
            </a:r>
            <a:r>
              <a:rPr lang="en-IN" dirty="0" smtClean="0">
                <a:solidFill>
                  <a:srgbClr val="FF0000"/>
                </a:solidFill>
              </a:rPr>
              <a:t>ignored</a:t>
            </a:r>
          </a:p>
          <a:p>
            <a:pPr lvl="1"/>
            <a:endParaRPr lang="en-IN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Molecular simulation: </a:t>
            </a:r>
            <a:r>
              <a:rPr lang="en-US" dirty="0" smtClean="0"/>
              <a:t>Effective </a:t>
            </a:r>
            <a:r>
              <a:rPr lang="en-US" dirty="0"/>
              <a:t>but requires very high computational load</a:t>
            </a:r>
            <a:r>
              <a:rPr lang="en-US" dirty="0" smtClean="0"/>
              <a:t>.</a:t>
            </a:r>
          </a:p>
          <a:p>
            <a:endParaRPr lang="en-IN" dirty="0"/>
          </a:p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85FB4B9-F0B4-4DB7-8E1B-83010167A831}"/>
                  </a:ext>
                </a:extLst>
              </p:cNvPr>
              <p:cNvSpPr/>
              <p:nvPr/>
            </p:nvSpPr>
            <p:spPr>
              <a:xfrm>
                <a:off x="577855" y="5699423"/>
                <a:ext cx="6756839" cy="8038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Segregation coefficient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h𝑦𝑑𝑟𝑜𝑝h𝑜𝑏𝑖𝑐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𝑤h𝑖𝑡𝑒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𝑧𝑜𝑛𝑒𝑠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h𝑦𝑑𝑟𝑜𝑝h𝑖𝑙𝑖𝑐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𝑏𝑙𝑢𝑒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𝑧𝑜𝑛𝑒𝑠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𝑐𝑜𝑛𝑑𝑢𝑐𝑡𝑖𝑛𝑔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𝑝𝑟𝑜𝑡𝑜𝑛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r>
                  <a:rPr lang="en-US" dirty="0" smtClean="0"/>
                  <a:t>So, more segregation ~~~ 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85FB4B9-F0B4-4DB7-8E1B-83010167A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55" y="5699423"/>
                <a:ext cx="6756839" cy="803874"/>
              </a:xfrm>
              <a:prstGeom prst="rect">
                <a:avLst/>
              </a:prstGeom>
              <a:blipFill>
                <a:blip r:embed="rId4"/>
                <a:stretch>
                  <a:fillRect l="-812" b="-113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4D66307E-8A98-42C2-A3AA-F91BE86B7443}"/>
              </a:ext>
            </a:extLst>
          </p:cNvPr>
          <p:cNvSpPr/>
          <p:nvPr/>
        </p:nvSpPr>
        <p:spPr>
          <a:xfrm>
            <a:off x="4698796" y="4311292"/>
            <a:ext cx="2563525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Diffusive-convective-electroosmotic flux of proton through blue zones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59BBA7-0F04-4A1D-A0F0-8C09252F9537}"/>
              </a:ext>
            </a:extLst>
          </p:cNvPr>
          <p:cNvSpPr/>
          <p:nvPr/>
        </p:nvSpPr>
        <p:spPr>
          <a:xfrm>
            <a:off x="7533035" y="3664169"/>
            <a:ext cx="43321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b="1" dirty="0">
                <a:solidFill>
                  <a:srgbClr val="0070C0"/>
                </a:solidFill>
              </a:rPr>
              <a:t>Current approach:</a:t>
            </a:r>
          </a:p>
          <a:p>
            <a:pPr algn="just"/>
            <a:r>
              <a:rPr lang="en-IN" sz="2000" dirty="0">
                <a:solidFill>
                  <a:srgbClr val="7030A0"/>
                </a:solidFill>
              </a:rPr>
              <a:t>Mesoscale: solution for momentum, mass and electrophoretic transport with localised variation; space averaging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A124FB-4A47-4598-9585-8A303109CDC7}"/>
              </a:ext>
            </a:extLst>
          </p:cNvPr>
          <p:cNvSpPr/>
          <p:nvPr/>
        </p:nvSpPr>
        <p:spPr>
          <a:xfrm>
            <a:off x="7533035" y="5295385"/>
            <a:ext cx="48838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Advantage: </a:t>
            </a:r>
          </a:p>
          <a:p>
            <a:r>
              <a:rPr lang="en-IN" sz="2000" b="1" dirty="0">
                <a:solidFill>
                  <a:srgbClr val="FF0000"/>
                </a:solidFill>
              </a:rPr>
              <a:t>Accurate prediction of conductivity with structural and operational changes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766-5D80-46DF-B1C1-3CD79D7C107A}" type="slidenum">
              <a:rPr lang="en-IN" smtClean="0"/>
              <a:t>3</a:t>
            </a:fld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4381500" y="3918438"/>
            <a:ext cx="233274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577855" y="4528304"/>
            <a:ext cx="3393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White areas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/>
              <a:t>– hydrophobic zones, impermeable to ions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Blue zones </a:t>
            </a:r>
            <a:r>
              <a:rPr lang="en-US" sz="1600" dirty="0"/>
              <a:t>– water channel, the possible pathway of ions</a:t>
            </a:r>
            <a:endParaRPr lang="en-IN" sz="1600" dirty="0"/>
          </a:p>
        </p:txBody>
      </p:sp>
      <p:pic>
        <p:nvPicPr>
          <p:cNvPr id="13" name="Picture 6" descr="https://www.showsbee.com/newmaker/www/u/2022/202210/cfr_img/InterPore-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" y="34711"/>
            <a:ext cx="142275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andhra-pradesh.20govt.com/files/2020/07/Indian_Institute_of_Petroleum_and_Energy_IIPE_Logo_307x32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92" y="14672"/>
            <a:ext cx="680130" cy="74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2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9" t="5137" r="15842" b="4764"/>
          <a:stretch/>
        </p:blipFill>
        <p:spPr>
          <a:xfrm>
            <a:off x="920307" y="1785901"/>
            <a:ext cx="2018075" cy="19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2653751-C802-41F9-9403-32208BCA78F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947420" y="988714"/>
              <a:ext cx="8077148" cy="37843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26504">
                      <a:extLst>
                        <a:ext uri="{9D8B030D-6E8A-4147-A177-3AD203B41FA5}">
                          <a16:colId xmlns:a16="http://schemas.microsoft.com/office/drawing/2014/main" val="3632002904"/>
                        </a:ext>
                      </a:extLst>
                    </a:gridCol>
                    <a:gridCol w="4350644">
                      <a:extLst>
                        <a:ext uri="{9D8B030D-6E8A-4147-A177-3AD203B41FA5}">
                          <a16:colId xmlns:a16="http://schemas.microsoft.com/office/drawing/2014/main" val="3643489592"/>
                        </a:ext>
                      </a:extLst>
                    </a:gridCol>
                  </a:tblGrid>
                  <a:tr h="368027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Variables: velocity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𝒗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), pressure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  <a:cs typeface="Times New Roman" panose="02020603050405020304" pitchFamily="18" charset="0"/>
                            </a:rPr>
                            <a:t>), concentration of proton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), Electric potential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Φ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Governing Equations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6438859"/>
                      </a:ext>
                    </a:extLst>
                  </a:tr>
                  <a:tr h="368027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Governing Equations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5909053"/>
                      </a:ext>
                    </a:extLst>
                  </a:tr>
                  <a:tr h="36802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Continuity equation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𝛻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̅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oMath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2155306"/>
                      </a:ext>
                    </a:extLst>
                  </a:tr>
                  <a:tr h="7240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Momentum Balance (Navier Stokes equation)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𝑅𝑒</m:t>
                                </m:r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0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  <m:t>𝒗</m:t>
                                            </m:r>
                                          </m:e>
                                        </m:acc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⋅ 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𝛻</m:t>
                                            </m:r>
                                          </m:e>
                                        </m:acc>
                                      </m:e>
                                    </m:d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𝒗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𝛻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𝛻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0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Φ</m:t>
                                        </m:r>
                                      </m:e>
                                    </m:acc>
                                  </m:e>
                                </m:d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Yu Mincho" panose="02020400000000000000" pitchFamily="18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𝛻</m:t>
                                        </m:r>
                                      </m:e>
                                    </m:acc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Yu Mincho" panose="02020400000000000000" pitchFamily="18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0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Yu Mincho" panose="020204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Φ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7081070"/>
                      </a:ext>
                    </a:extLst>
                  </a:tr>
                  <a:tr h="651124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latin typeface="+mn-lt"/>
                              <a:cs typeface="Times New Roman" panose="02020603050405020304" pitchFamily="18" charset="0"/>
                            </a:rPr>
                            <a:t>Species balance (Nernst</a:t>
                          </a:r>
                          <a:r>
                            <a:rPr lang="en-US" sz="2000" b="0" baseline="0" dirty="0">
                              <a:latin typeface="+mn-lt"/>
                              <a:cs typeface="Times New Roman" panose="02020603050405020304" pitchFamily="18" charset="0"/>
                            </a:rPr>
                            <a:t> Planck equation)</a:t>
                          </a:r>
                          <a:endParaRPr lang="en-US" sz="2000" b="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𝑃𝑒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𝒗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𝛻</m:t>
                                            </m:r>
                                          </m:e>
                                        </m:acc>
                                        <m:acc>
                                          <m:accPr>
                                            <m:chr m:val="̅"/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  <m: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" panose="020B060402020202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" panose="020B060402020202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" panose="020B060402020202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kumimoji="0" lang="en-US" sz="20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0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𝛻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2000" b="0" i="0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  <m:t>Φ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69861"/>
                      </a:ext>
                    </a:extLst>
                  </a:tr>
                  <a:tr h="848403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latin typeface="+mn-lt"/>
                              <a:cs typeface="Times New Roman" panose="02020603050405020304" pitchFamily="18" charset="0"/>
                            </a:rPr>
                            <a:t>Charge conservation (Poisson</a:t>
                          </a:r>
                          <a:r>
                            <a:rPr lang="en-US" sz="2000" b="0" baseline="0" dirty="0">
                              <a:latin typeface="+mn-lt"/>
                              <a:cs typeface="Times New Roman" panose="02020603050405020304" pitchFamily="18" charset="0"/>
                            </a:rPr>
                            <a:t> equation)</a:t>
                          </a:r>
                          <a:endParaRPr lang="en-US" sz="2000" b="1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𝛻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Φ</m:t>
                                  </m:r>
                                </m:e>
                              </m:acc>
                              <m:r>
                                <a:rPr lang="en-US" sz="2000" b="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b="0" dirty="0">
                              <a:latin typeface="+mn-lt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86107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2653751-C802-41F9-9403-32208BCA78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1898585"/>
                  </p:ext>
                </p:extLst>
              </p:nvPr>
            </p:nvGraphicFramePr>
            <p:xfrm>
              <a:off x="3947420" y="988714"/>
              <a:ext cx="8077148" cy="37843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26504">
                      <a:extLst>
                        <a:ext uri="{9D8B030D-6E8A-4147-A177-3AD203B41FA5}">
                          <a16:colId xmlns:a16="http://schemas.microsoft.com/office/drawing/2014/main" val="3632002904"/>
                        </a:ext>
                      </a:extLst>
                    </a:gridCol>
                    <a:gridCol w="4350644">
                      <a:extLst>
                        <a:ext uri="{9D8B030D-6E8A-4147-A177-3AD203B41FA5}">
                          <a16:colId xmlns:a16="http://schemas.microsoft.com/office/drawing/2014/main" val="3643489592"/>
                        </a:ext>
                      </a:extLst>
                    </a:gridCol>
                  </a:tblGrid>
                  <a:tr h="7010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5" t="-4348" r="-151" b="-4426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Governing Equations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6438859"/>
                      </a:ext>
                    </a:extLst>
                  </a:tr>
                  <a:tr h="3962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Governing Equations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5909053"/>
                      </a:ext>
                    </a:extLst>
                  </a:tr>
                  <a:tr h="3968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Continuity equation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854" t="-284615" r="-280" b="-58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2155306"/>
                      </a:ext>
                    </a:extLst>
                  </a:tr>
                  <a:tr h="7408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Momentum Balance (Navier </a:t>
                          </a: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Stokes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equation)</a:t>
                          </a:r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854" t="-204918" r="-280" b="-2106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708107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latin typeface="+mn-lt"/>
                              <a:cs typeface="Times New Roman" panose="02020603050405020304" pitchFamily="18" charset="0"/>
                            </a:rPr>
                            <a:t>Species balance </a:t>
                          </a:r>
                          <a:r>
                            <a:rPr lang="en-US" sz="2000" b="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(Nernst</a:t>
                          </a:r>
                          <a:r>
                            <a:rPr lang="en-US" sz="2000" b="0" baseline="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 Planck equation)</a:t>
                          </a:r>
                          <a:endParaRPr lang="en-US" sz="2000" b="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854" t="-323478" r="-280" b="-1234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569861"/>
                      </a:ext>
                    </a:extLst>
                  </a:tr>
                  <a:tr h="848403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latin typeface="+mn-lt"/>
                              <a:cs typeface="Times New Roman" panose="02020603050405020304" pitchFamily="18" charset="0"/>
                            </a:rPr>
                            <a:t>Charge conservation </a:t>
                          </a:r>
                          <a:r>
                            <a:rPr lang="en-US" sz="2000" b="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(Poisson</a:t>
                          </a:r>
                          <a:r>
                            <a:rPr lang="en-US" sz="2000" b="0" baseline="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 equation)</a:t>
                          </a:r>
                          <a:endParaRPr lang="en-US" sz="2000" b="1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854" t="-350360" r="-280" b="-2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86107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/>
          <p:cNvSpPr txBox="1"/>
          <p:nvPr/>
        </p:nvSpPr>
        <p:spPr>
          <a:xfrm flipH="1">
            <a:off x="956660" y="693689"/>
            <a:ext cx="2629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2</a:t>
            </a:r>
            <a:r>
              <a:rPr lang="en-IN" sz="2200" dirty="0">
                <a:solidFill>
                  <a:srgbClr val="FF0000"/>
                </a:solidFill>
              </a:rPr>
              <a:t>-dimensional zonal arrangement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6200000" flipV="1">
            <a:off x="565684" y="2822668"/>
            <a:ext cx="3411661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3081" y="3123301"/>
            <a:ext cx="3411660" cy="58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-166263" y="3141195"/>
            <a:ext cx="3411661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3081" y="2395427"/>
            <a:ext cx="3411660" cy="58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42537" y="5009610"/>
                <a:ext cx="7403940" cy="1573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For proton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(valence of the charge carrier)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System parameters: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𝑅𝑒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IN" dirty="0">
                    <a:solidFill>
                      <a:schemeClr val="dk1"/>
                    </a:solidFill>
                  </a:rPr>
                  <a:t>Velocity parameter: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IN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IN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I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,  Concentration parameter: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I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Reynold’s Number: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IN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Peclet Number: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𝑃𝑒</m:t>
                    </m:r>
                    <m:r>
                      <a:rPr lang="en-IN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en-IN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537" y="5009610"/>
                <a:ext cx="7403940" cy="1573316"/>
              </a:xfrm>
              <a:prstGeom prst="rect">
                <a:avLst/>
              </a:prstGeom>
              <a:blipFill>
                <a:blip r:embed="rId4"/>
                <a:stretch>
                  <a:fillRect l="-658" t="-19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0403" y="70054"/>
            <a:ext cx="11954165" cy="64264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IN" sz="6000" b="1" dirty="0">
                <a:solidFill>
                  <a:srgbClr val="112CF3"/>
                </a:solidFill>
              </a:rPr>
              <a:t>Background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766-5D80-46DF-B1C1-3CD79D7C107A}" type="slidenum">
              <a:rPr lang="en-IN" smtClean="0"/>
              <a:t>4</a:t>
            </a:fld>
            <a:endParaRPr lang="en-IN"/>
          </a:p>
        </p:txBody>
      </p:sp>
      <p:pic>
        <p:nvPicPr>
          <p:cNvPr id="19" name="Picture 2" descr="Grotthuss Mechanism - an overview | ScienceDirect Topics">
            <a:extLst>
              <a:ext uri="{FF2B5EF4-FFF2-40B4-BE49-F238E27FC236}">
                <a16:creationId xmlns:a16="http://schemas.microsoft.com/office/drawing/2014/main" id="{DB0AAFAF-749E-4D6E-85AD-C8FBA254A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60" y="4174079"/>
            <a:ext cx="3369707" cy="23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www.showsbee.com/newmaker/www/u/2022/202210/cfr_img/InterPore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" y="34711"/>
            <a:ext cx="142275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andhra-pradesh.20govt.com/files/2020/07/Indian_Institute_of_Petroleum_and_Energy_IIPE_Logo_307x32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995" y="136523"/>
            <a:ext cx="6801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848021-07E0-454C-9E7E-8A864493A2FA}"/>
                  </a:ext>
                </a:extLst>
              </p14:cNvPr>
              <p14:cNvContentPartPr/>
              <p14:nvPr/>
            </p14:nvContentPartPr>
            <p14:xfrm>
              <a:off x="2578680" y="6025917"/>
              <a:ext cx="20880" cy="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848021-07E0-454C-9E7E-8A864493A2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9320" y="6016557"/>
                <a:ext cx="396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468C08-9A3C-4562-AABF-0E1E600F4E53}"/>
                  </a:ext>
                </a:extLst>
              </p:cNvPr>
              <p:cNvSpPr/>
              <p:nvPr/>
            </p:nvSpPr>
            <p:spPr>
              <a:xfrm>
                <a:off x="4959501" y="614864"/>
                <a:ext cx="1732195" cy="369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IN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periodic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468C08-9A3C-4562-AABF-0E1E600F4E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501" y="614864"/>
                <a:ext cx="1732195" cy="369781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55DE617-0677-4262-B853-7F89F797E371}"/>
              </a:ext>
            </a:extLst>
          </p:cNvPr>
          <p:cNvGrpSpPr/>
          <p:nvPr/>
        </p:nvGrpSpPr>
        <p:grpSpPr>
          <a:xfrm>
            <a:off x="232637" y="1013317"/>
            <a:ext cx="11770333" cy="3998615"/>
            <a:chOff x="232637" y="708520"/>
            <a:chExt cx="11770333" cy="39986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BD00A5-804A-4532-9A6B-9DD1F249F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2" t="7519" r="18473" b="12137"/>
            <a:stretch/>
          </p:blipFill>
          <p:spPr bwMode="auto">
            <a:xfrm>
              <a:off x="3952749" y="827344"/>
              <a:ext cx="3923513" cy="33070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74AF62F-0F6C-4F56-B713-B2F2212524E1}"/>
                </a:ext>
              </a:extLst>
            </p:cNvPr>
            <p:cNvCxnSpPr/>
            <p:nvPr/>
          </p:nvCxnSpPr>
          <p:spPr>
            <a:xfrm rot="16200000" flipV="1">
              <a:off x="4467349" y="2535906"/>
              <a:ext cx="3544748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0F39DC-BF37-441B-AC3D-DED00852E9CE}"/>
                </a:ext>
              </a:extLst>
            </p:cNvPr>
            <p:cNvCxnSpPr/>
            <p:nvPr/>
          </p:nvCxnSpPr>
          <p:spPr>
            <a:xfrm>
              <a:off x="4194503" y="2948493"/>
              <a:ext cx="3544745" cy="609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53CAEE3-4B28-47DA-9662-6985B4473B1A}"/>
                </a:ext>
              </a:extLst>
            </p:cNvPr>
            <p:cNvCxnSpPr/>
            <p:nvPr/>
          </p:nvCxnSpPr>
          <p:spPr>
            <a:xfrm rot="16200000" flipV="1">
              <a:off x="3706850" y="2480893"/>
              <a:ext cx="3544748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82FEE3-7800-42CA-B3EB-BEBB62775F40}"/>
                </a:ext>
              </a:extLst>
            </p:cNvPr>
            <p:cNvCxnSpPr/>
            <p:nvPr/>
          </p:nvCxnSpPr>
          <p:spPr>
            <a:xfrm>
              <a:off x="4194503" y="2101895"/>
              <a:ext cx="3544745" cy="609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971BC4-B63A-4E02-AD93-13BBDFC29F6D}"/>
                </a:ext>
              </a:extLst>
            </p:cNvPr>
            <p:cNvSpPr txBox="1"/>
            <p:nvPr/>
          </p:nvSpPr>
          <p:spPr>
            <a:xfrm>
              <a:off x="4423368" y="922306"/>
              <a:ext cx="295119" cy="3029891"/>
            </a:xfrm>
            <a:prstGeom prst="rect">
              <a:avLst/>
            </a:prstGeom>
            <a:solidFill>
              <a:srgbClr val="FFFF00">
                <a:alpha val="43922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8033FD-0246-4B93-9CF3-9C20A93B9390}"/>
                </a:ext>
              </a:extLst>
            </p:cNvPr>
            <p:cNvSpPr/>
            <p:nvPr/>
          </p:nvSpPr>
          <p:spPr>
            <a:xfrm>
              <a:off x="4423368" y="1049269"/>
              <a:ext cx="2823306" cy="250122"/>
            </a:xfrm>
            <a:prstGeom prst="rect">
              <a:avLst/>
            </a:prstGeom>
            <a:solidFill>
              <a:srgbClr val="3CF45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2814F7-E221-4500-A50A-32A8B17FAD0A}"/>
                </a:ext>
              </a:extLst>
            </p:cNvPr>
            <p:cNvSpPr txBox="1"/>
            <p:nvPr/>
          </p:nvSpPr>
          <p:spPr>
            <a:xfrm>
              <a:off x="7000221" y="993455"/>
              <a:ext cx="295119" cy="302989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3922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F77C569-68D0-4418-9669-4E4CD2AA98A3}"/>
                    </a:ext>
                  </a:extLst>
                </p:cNvPr>
                <p:cNvSpPr/>
                <p:nvPr/>
              </p:nvSpPr>
              <p:spPr>
                <a:xfrm>
                  <a:off x="2065498" y="2044553"/>
                  <a:ext cx="2135038" cy="11858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IN" i="1" smtClean="0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IN" dirty="0">
                      <a:latin typeface="Times New Roman" panose="02020603050405020304" pitchFamily="18" charset="0"/>
                      <a:ea typeface="MS Mincho"/>
                    </a:rPr>
                    <a:t>1,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MS Mincho"/>
                        </a:rPr>
                        <m:t>=0, </m:t>
                      </m:r>
                    </m:oMath>
                  </a14:m>
                  <a:r>
                    <a:rPr lang="en-IN" dirty="0">
                      <a:latin typeface="Times New Roman" panose="02020603050405020304" pitchFamily="18" charset="0"/>
                      <a:ea typeface="MS Mincho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acc>
                      <m:r>
                        <a:rPr lang="en-IN" i="1" smtClean="0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a14:m>
                  <a:endParaRPr lang="en-US" b="0" i="1" dirty="0">
                    <a:latin typeface="Cambria Math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IN" dirty="0"/>
                    <a:t> 1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F77C569-68D0-4418-9669-4E4CD2AA98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5498" y="2044553"/>
                  <a:ext cx="2135038" cy="1185839"/>
                </a:xfrm>
                <a:prstGeom prst="rect">
                  <a:avLst/>
                </a:prstGeom>
                <a:blipFill>
                  <a:blip r:embed="rId7"/>
                  <a:stretch>
                    <a:fillRect t="-256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3F752B0-2EFC-4D66-A057-6CBE57888B8B}"/>
                    </a:ext>
                  </a:extLst>
                </p:cNvPr>
                <p:cNvSpPr/>
                <p:nvPr/>
              </p:nvSpPr>
              <p:spPr>
                <a:xfrm>
                  <a:off x="7440866" y="2919085"/>
                  <a:ext cx="3307814" cy="3697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IN" i="1" smtClean="0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IN">
                      <a:latin typeface="Times New Roman" panose="02020603050405020304" pitchFamily="18" charset="0"/>
                      <a:ea typeface="MS Mincho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acc>
                      <m:r>
                        <a:rPr lang="en-IN" i="1" smtClean="0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0,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𝛻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3F752B0-2EFC-4D66-A057-6CBE57888B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0866" y="2919085"/>
                  <a:ext cx="3307814" cy="369781"/>
                </a:xfrm>
                <a:prstGeom prst="rect">
                  <a:avLst/>
                </a:prstGeom>
                <a:blipFill>
                  <a:blip r:embed="rId8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B0B6C4-4BFD-4368-BC60-F9C731CA9C92}"/>
                </a:ext>
              </a:extLst>
            </p:cNvPr>
            <p:cNvSpPr txBox="1"/>
            <p:nvPr/>
          </p:nvSpPr>
          <p:spPr>
            <a:xfrm>
              <a:off x="232637" y="1720298"/>
              <a:ext cx="1520146" cy="16312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R</a:t>
              </a:r>
              <a:r>
                <a:rPr lang="en-US" sz="2000" b="1" baseline="-25000" dirty="0">
                  <a:solidFill>
                    <a:srgbClr val="C00000"/>
                  </a:solidFill>
                </a:rPr>
                <a:t>1</a:t>
              </a:r>
              <a:r>
                <a:rPr lang="en-US" sz="2000" b="1" dirty="0">
                  <a:solidFill>
                    <a:srgbClr val="C00000"/>
                  </a:solidFill>
                </a:rPr>
                <a:t> boundary: </a:t>
              </a:r>
            </a:p>
            <a:p>
              <a:r>
                <a:rPr lang="en-US" sz="2000" b="1" dirty="0">
                  <a:solidFill>
                    <a:srgbClr val="C00000"/>
                  </a:solidFill>
                </a:rPr>
                <a:t>Inlet of proton from</a:t>
              </a:r>
            </a:p>
            <a:p>
              <a:r>
                <a:rPr lang="en-US" sz="2000" b="1" dirty="0">
                  <a:solidFill>
                    <a:srgbClr val="C00000"/>
                  </a:solidFill>
                </a:rPr>
                <a:t>Anode side</a:t>
              </a:r>
              <a:endParaRPr lang="en-IN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233B61-DBE7-49BD-A54A-690594F3892D}"/>
                </a:ext>
              </a:extLst>
            </p:cNvPr>
            <p:cNvSpPr txBox="1"/>
            <p:nvPr/>
          </p:nvSpPr>
          <p:spPr>
            <a:xfrm>
              <a:off x="10404395" y="1538904"/>
              <a:ext cx="1598575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R</a:t>
              </a:r>
              <a:r>
                <a:rPr lang="en-US" sz="2000" b="1" baseline="-25000" dirty="0">
                  <a:solidFill>
                    <a:srgbClr val="C00000"/>
                  </a:solidFill>
                </a:rPr>
                <a:t>3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</a:p>
            <a:p>
              <a:r>
                <a:rPr lang="en-US" sz="2000" b="1" dirty="0">
                  <a:solidFill>
                    <a:srgbClr val="C00000"/>
                  </a:solidFill>
                </a:rPr>
                <a:t>boundary: </a:t>
              </a:r>
            </a:p>
            <a:p>
              <a:r>
                <a:rPr lang="en-US" sz="2000" b="1" dirty="0">
                  <a:solidFill>
                    <a:srgbClr val="C00000"/>
                  </a:solidFill>
                </a:rPr>
                <a:t>Outlet/ sink of proton from</a:t>
              </a:r>
            </a:p>
            <a:p>
              <a:r>
                <a:rPr lang="en-US" sz="2000" b="1" dirty="0">
                  <a:solidFill>
                    <a:srgbClr val="C00000"/>
                  </a:solidFill>
                </a:rPr>
                <a:t>Cathode side</a:t>
              </a:r>
              <a:endParaRPr lang="en-IN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D872D0D-FC3C-4427-A413-EDA8074D86E0}"/>
                </a:ext>
              </a:extLst>
            </p:cNvPr>
            <p:cNvCxnSpPr/>
            <p:nvPr/>
          </p:nvCxnSpPr>
          <p:spPr>
            <a:xfrm flipV="1">
              <a:off x="2994871" y="1956402"/>
              <a:ext cx="60999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DF2068-9455-4A67-8203-13010308E3E3}"/>
                </a:ext>
              </a:extLst>
            </p:cNvPr>
            <p:cNvSpPr txBox="1"/>
            <p:nvPr/>
          </p:nvSpPr>
          <p:spPr>
            <a:xfrm>
              <a:off x="7434054" y="1411526"/>
              <a:ext cx="2894409" cy="451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Flow of water + proton</a:t>
              </a:r>
              <a:endParaRPr lang="en-IN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5178D2-42A9-45C6-A463-19DFD9F0FFBC}"/>
                </a:ext>
              </a:extLst>
            </p:cNvPr>
            <p:cNvSpPr txBox="1"/>
            <p:nvPr/>
          </p:nvSpPr>
          <p:spPr>
            <a:xfrm>
              <a:off x="7290244" y="3830556"/>
              <a:ext cx="807972" cy="417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(1,0)</a:t>
              </a:r>
              <a:endParaRPr lang="en-IN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C6F75C-1E67-4067-ABA0-553C9AF9116C}"/>
                </a:ext>
              </a:extLst>
            </p:cNvPr>
            <p:cNvSpPr txBox="1"/>
            <p:nvPr/>
          </p:nvSpPr>
          <p:spPr>
            <a:xfrm>
              <a:off x="7248373" y="784316"/>
              <a:ext cx="1008138" cy="417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(1,1)</a:t>
              </a:r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36F2B0-6FD2-4B36-AAD0-2B3D335FF976}"/>
                </a:ext>
              </a:extLst>
            </p:cNvPr>
            <p:cNvSpPr txBox="1"/>
            <p:nvPr/>
          </p:nvSpPr>
          <p:spPr>
            <a:xfrm>
              <a:off x="3654259" y="737598"/>
              <a:ext cx="767410" cy="417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(0,1)</a:t>
              </a:r>
              <a:endParaRPr lang="en-IN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4B11DB-B59C-470F-A4D8-303BBC22B421}"/>
                </a:ext>
              </a:extLst>
            </p:cNvPr>
            <p:cNvSpPr txBox="1"/>
            <p:nvPr/>
          </p:nvSpPr>
          <p:spPr>
            <a:xfrm>
              <a:off x="3771101" y="3844793"/>
              <a:ext cx="712355" cy="417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(0,0)</a:t>
              </a:r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6A9101D-2FF5-4AF1-9A2F-379F04D27C13}"/>
                    </a:ext>
                  </a:extLst>
                </p:cNvPr>
                <p:cNvSpPr/>
                <p:nvPr/>
              </p:nvSpPr>
              <p:spPr>
                <a:xfrm>
                  <a:off x="5048407" y="4337354"/>
                  <a:ext cx="1732195" cy="3697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IN" dirty="0">
                      <a:latin typeface="Times New Roman" panose="02020603050405020304" pitchFamily="18" charset="0"/>
                      <a:ea typeface="MS Mincho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I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periodic</a:t>
                  </a: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6A9101D-2FF5-4AF1-9A2F-379F04D27C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407" y="4337354"/>
                  <a:ext cx="1732195" cy="369781"/>
                </a:xfrm>
                <a:prstGeom prst="rect">
                  <a:avLst/>
                </a:prstGeom>
                <a:blipFill>
                  <a:blip r:embed="rId9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857CCE9-A311-41D3-92A7-1554AF064D26}"/>
                </a:ext>
              </a:extLst>
            </p:cNvPr>
            <p:cNvCxnSpPr/>
            <p:nvPr/>
          </p:nvCxnSpPr>
          <p:spPr>
            <a:xfrm>
              <a:off x="4570927" y="3803358"/>
              <a:ext cx="7771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A107B36-3257-4709-BBDB-AC53C955FC4F}"/>
                </a:ext>
              </a:extLst>
            </p:cNvPr>
            <p:cNvCxnSpPr/>
            <p:nvPr/>
          </p:nvCxnSpPr>
          <p:spPr>
            <a:xfrm flipV="1">
              <a:off x="4570927" y="3127939"/>
              <a:ext cx="0" cy="6754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8193F44-5232-4E14-9E6A-F6104AC71D1F}"/>
                    </a:ext>
                  </a:extLst>
                </p:cNvPr>
                <p:cNvSpPr txBox="1"/>
                <p:nvPr/>
              </p:nvSpPr>
              <p:spPr>
                <a:xfrm>
                  <a:off x="4729295" y="3795092"/>
                  <a:ext cx="415681" cy="4172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8193F44-5232-4E14-9E6A-F6104AC71D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9295" y="3795092"/>
                  <a:ext cx="415681" cy="417202"/>
                </a:xfrm>
                <a:prstGeom prst="rect">
                  <a:avLst/>
                </a:prstGeom>
                <a:blipFill>
                  <a:blip r:embed="rId10"/>
                  <a:stretch>
                    <a:fillRect r="-2352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98938FA-0545-4FF0-A2DD-3C7A4F5A9004}"/>
                    </a:ext>
                  </a:extLst>
                </p:cNvPr>
                <p:cNvSpPr txBox="1"/>
                <p:nvPr/>
              </p:nvSpPr>
              <p:spPr>
                <a:xfrm>
                  <a:off x="4054894" y="3240842"/>
                  <a:ext cx="415681" cy="4172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98938FA-0545-4FF0-A2DD-3C7A4F5A90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4894" y="3240842"/>
                  <a:ext cx="415681" cy="417202"/>
                </a:xfrm>
                <a:prstGeom prst="rect">
                  <a:avLst/>
                </a:prstGeom>
                <a:blipFill>
                  <a:blip r:embed="rId11"/>
                  <a:stretch>
                    <a:fillRect r="-441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37B19F5-9F75-4454-AA79-DFBF41C8A294}"/>
                </a:ext>
              </a:extLst>
            </p:cNvPr>
            <p:cNvSpPr/>
            <p:nvPr/>
          </p:nvSpPr>
          <p:spPr>
            <a:xfrm>
              <a:off x="4423368" y="3678298"/>
              <a:ext cx="2823306" cy="250122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0166AA-3C11-4131-A797-98052DDCE629}"/>
                  </a:ext>
                </a:extLst>
              </p:cNvPr>
              <p:cNvSpPr txBox="1"/>
              <p:nvPr/>
            </p:nvSpPr>
            <p:spPr>
              <a:xfrm>
                <a:off x="656704" y="5218609"/>
                <a:ext cx="10515600" cy="1356525"/>
              </a:xfrm>
              <a:prstGeom prst="rect">
                <a:avLst/>
              </a:prstGeom>
              <a:solidFill>
                <a:srgbClr val="FCFEB4"/>
              </a:solidFill>
              <a:ln w="28575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4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Proton conductivity,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3696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836967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den>
                    </m:f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sSub>
                          <m:sSubPr>
                            <m:ctrlPr>
                              <a:rPr kumimoji="0" lang="en-I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I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f>
                      <m:fPr>
                        <m:ctrlP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3696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</m:acc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2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240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𝑃𝑒</m:t>
                                </m:r>
                              </m:den>
                            </m:f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</m:e>
                            </m:acc>
                            <m:r>
                              <a:rPr lang="en-US" sz="24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</m:e>
                            </m:acc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acc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Φ</m:t>
                                </m:r>
                              </m:e>
                            </m:acc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Φ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acc>
                    <m:r>
                      <a:rPr lang="en-IN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en-US" sz="2000" b="0" i="0" dirty="0">
                  <a:solidFill>
                    <a:prstClr val="black"/>
                  </a:solidFill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lvl="0" algn="ctr"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			</a:t>
                </a:r>
                <a:r>
                  <a:rPr lang="en-US" sz="2000" b="0" i="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sSub>
                          <m:sSubPr>
                            <m:ctrlP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2400" b="0" i="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acc>
                          <m:accPr>
                            <m:chr m:val="̅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0166AA-3C11-4131-A797-98052DDCE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4" y="5218609"/>
                <a:ext cx="10515600" cy="13565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92720E72-242F-4B03-B2B5-42DC1ACC4FC4}"/>
              </a:ext>
            </a:extLst>
          </p:cNvPr>
          <p:cNvSpPr txBox="1"/>
          <p:nvPr/>
        </p:nvSpPr>
        <p:spPr>
          <a:xfrm>
            <a:off x="2180242" y="-46171"/>
            <a:ext cx="7910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112CF3"/>
                </a:solidFill>
                <a:latin typeface="+mj-lt"/>
              </a:rPr>
              <a:t>System conditions and proton conductivity</a:t>
            </a:r>
            <a:endParaRPr lang="en-IN" sz="3600" b="1" dirty="0">
              <a:solidFill>
                <a:srgbClr val="112CF3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766-5D80-46DF-B1C1-3CD79D7C107A}" type="slidenum">
              <a:rPr lang="en-IN" smtClean="0"/>
              <a:t>5</a:t>
            </a:fld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1790" y="4099889"/>
                <a:ext cx="289985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1600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Variables: </a:t>
                </a:r>
              </a:p>
              <a:p>
                <a:pPr lvl="0">
                  <a:defRPr/>
                </a:pPr>
                <a:r>
                  <a:rPr lang="en-US" sz="1600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velocity </a:t>
                </a:r>
                <a:r>
                  <a:rPr lang="en-US" sz="1600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), pressure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), concentration of proton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), Electric potential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acc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rgbClr val="0070C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90" y="4099889"/>
                <a:ext cx="2899855" cy="1077218"/>
              </a:xfrm>
              <a:prstGeom prst="rect">
                <a:avLst/>
              </a:prstGeom>
              <a:blipFill>
                <a:blip r:embed="rId13"/>
                <a:stretch>
                  <a:fillRect l="-1263" t="-1705" b="-68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6" descr="https://www.showsbee.com/newmaker/www/u/2022/202210/cfr_img/InterPore-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" y="34711"/>
            <a:ext cx="142275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s://andhra-pradesh.20govt.com/files/2020/07/Indian_Institute_of_Petroleum_and_Energy_IIPE_Logo_307x325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261" y="34711"/>
            <a:ext cx="6801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500783" y="2778803"/>
                <a:ext cx="4516582" cy="1431610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0=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ζ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sSup>
                              <m:sSup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𝜀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I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IN" sz="20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83" y="2778803"/>
                <a:ext cx="4516582" cy="143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8" y="3542769"/>
            <a:ext cx="5297615" cy="2673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79449" y="5277690"/>
                <a:ext cx="6332745" cy="901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dirty="0"/>
                  <a:t>Equivalent form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Pe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i="0">
                            <a:latin typeface="Cambria Math" panose="02040503050406030204" pitchFamily="18" charset="0"/>
                          </a:rPr>
                          <m:t>ζ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IN" i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0">
                                <a:latin typeface="Cambria Math" panose="02040503050406030204" pitchFamily="18" charset="0"/>
                              </a:rPr>
                              <m:t>2(1−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num>
                      <m:den>
                        <m:r>
                          <a:rPr lang="en-IN" i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IN" i="0">
                            <a:latin typeface="Cambria Math" panose="02040503050406030204" pitchFamily="18" charset="0"/>
                          </a:rPr>
                          <m:t>−0.07542 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IN" i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dirty="0"/>
                  <a:t> 			(for hexagonal arrangements)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49" y="5277690"/>
                <a:ext cx="6332745" cy="901337"/>
              </a:xfrm>
              <a:prstGeom prst="rect">
                <a:avLst/>
              </a:prstGeom>
              <a:blipFill>
                <a:blip r:embed="rId5"/>
                <a:stretch>
                  <a:fillRect l="-770" b="-101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86401" y="6146523"/>
                <a:ext cx="6899564" cy="795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dirty="0"/>
                  <a:t>Equivalent form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IN" i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IN" i="0">
                            <a:latin typeface="Cambria Math" panose="02040503050406030204" pitchFamily="18" charset="0"/>
                          </a:rPr>
                          <m:t>Γ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IN" i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i="0">
                            <a:latin typeface="Cambria Math" panose="02040503050406030204" pitchFamily="18" charset="0"/>
                          </a:rPr>
                          <m:t>ζ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IN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where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f>
                      <m:fPr>
                        <m:type m:val="li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1" y="6146523"/>
                <a:ext cx="6899564" cy="795731"/>
              </a:xfrm>
              <a:prstGeom prst="rect">
                <a:avLst/>
              </a:prstGeom>
              <a:blipFill>
                <a:blip r:embed="rId6"/>
                <a:stretch>
                  <a:fillRect l="-707" t="-46565" b="-358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766-5D80-46DF-B1C1-3CD79D7C107A}" type="slidenum">
              <a:rPr lang="en-IN" smtClean="0"/>
              <a:t>6</a:t>
            </a:fld>
            <a:endParaRPr lang="en-IN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444AC3-D64E-49B2-9209-631765AEE6C4}"/>
              </a:ext>
            </a:extLst>
          </p:cNvPr>
          <p:cNvSpPr txBox="1">
            <a:spLocks/>
          </p:cNvSpPr>
          <p:nvPr/>
        </p:nvSpPr>
        <p:spPr>
          <a:xfrm>
            <a:off x="1731145" y="102713"/>
            <a:ext cx="8286220" cy="5941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112CF3"/>
                </a:solidFill>
                <a:cs typeface="Arial" panose="020B0604020202020204" pitchFamily="34" charset="0"/>
              </a:rPr>
              <a:t>Composite Electrochemical membrane: application of homogenization theory</a:t>
            </a:r>
            <a:endParaRPr lang="en-IN" sz="3000" b="1" dirty="0">
              <a:solidFill>
                <a:srgbClr val="112CF3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04937" y="799933"/>
            <a:ext cx="4888781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Situation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uniform/ non-uniform distribution of additives, charged obstacles in the proton flow-path </a:t>
            </a: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Strategy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Use of </a:t>
            </a:r>
            <a:r>
              <a:rPr lang="en-US" sz="2400" dirty="0" err="1"/>
              <a:t>Homogenised</a:t>
            </a:r>
            <a:r>
              <a:rPr lang="en-US" sz="2400" dirty="0"/>
              <a:t> Nernst-Planck-Poisson equation for composite PEM membranes</a:t>
            </a:r>
            <a:endParaRPr lang="en-IN" sz="2400" dirty="0"/>
          </a:p>
        </p:txBody>
      </p:sp>
      <p:sp>
        <p:nvSpPr>
          <p:cNvPr id="13" name="Rectangle 12"/>
          <p:cNvSpPr/>
          <p:nvPr/>
        </p:nvSpPr>
        <p:spPr>
          <a:xfrm>
            <a:off x="9521865" y="3426194"/>
            <a:ext cx="163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</a:rPr>
              <a:t>interfacial area 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9795511" y="417616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</a:rPr>
              <a:t>cell volume 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8323856" y="4565126"/>
            <a:ext cx="1859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</a:rPr>
              <a:t>Surface charge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33727" y="4396875"/>
                <a:ext cx="25674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Additive mass fraction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(location)) </a:t>
                </a:r>
                <a:endParaRPr lang="en-IN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727" y="4396875"/>
                <a:ext cx="2567434" cy="646331"/>
              </a:xfrm>
              <a:prstGeom prst="rect">
                <a:avLst/>
              </a:prstGeom>
              <a:blipFill>
                <a:blip r:embed="rId7"/>
                <a:stretch>
                  <a:fillRect l="-2138" t="-4717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470638" y="3391706"/>
            <a:ext cx="3139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Homogenized Poisson equation</a:t>
            </a:r>
            <a:endParaRPr lang="en-IN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418795" y="4054329"/>
            <a:ext cx="661378" cy="452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657952" y="4085738"/>
            <a:ext cx="84798" cy="5265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1"/>
          </p:cNvCxnSpPr>
          <p:nvPr/>
        </p:nvCxnSpPr>
        <p:spPr>
          <a:xfrm flipH="1">
            <a:off x="9166520" y="3610860"/>
            <a:ext cx="355345" cy="788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1"/>
          </p:cNvCxnSpPr>
          <p:nvPr/>
        </p:nvCxnSpPr>
        <p:spPr>
          <a:xfrm flipH="1" flipV="1">
            <a:off x="9154368" y="4076731"/>
            <a:ext cx="641143" cy="284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486401" y="2359642"/>
            <a:ext cx="567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Homogenized Nernst-Planck-equation without convection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605D6E-BC49-4283-879D-D1FA7DC6707A}"/>
              </a:ext>
            </a:extLst>
          </p:cNvPr>
          <p:cNvSpPr/>
          <p:nvPr/>
        </p:nvSpPr>
        <p:spPr>
          <a:xfrm>
            <a:off x="5486401" y="2330647"/>
            <a:ext cx="6451988" cy="42872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70638" y="799933"/>
              <a:ext cx="6425793" cy="13134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5793">
                      <a:extLst>
                        <a:ext uri="{9D8B030D-6E8A-4147-A177-3AD203B41FA5}">
                          <a16:colId xmlns:a16="http://schemas.microsoft.com/office/drawing/2014/main" val="4214389832"/>
                        </a:ext>
                      </a:extLst>
                    </a:gridCol>
                  </a:tblGrid>
                  <a:tr h="220790">
                    <a:tc>
                      <a:txBody>
                        <a:bodyPr/>
                        <a:lstStyle/>
                        <a:p>
                          <a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Before</a:t>
                          </a:r>
                          <a:r>
                            <a:rPr lang="en-US" sz="2000" b="0" i="1" baseline="0" dirty="0" smtClean="0">
                              <a:solidFill>
                                <a:srgbClr val="0070C0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 homogenization</a:t>
                          </a:r>
                          <a:endParaRPr lang="en-US" sz="2000" b="0" i="1" dirty="0">
                            <a:solidFill>
                              <a:srgbClr val="0070C0"/>
                            </a:solidFill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517218"/>
                      </a:ext>
                    </a:extLst>
                  </a:tr>
                  <a:tr h="22079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𝑃𝑒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𝒗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𝛻</m:t>
                                            </m:r>
                                          </m:e>
                                        </m:acc>
                                        <m:acc>
                                          <m:accPr>
                                            <m:chr m:val="̅"/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  <m: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" panose="020B060402020202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" panose="020B060402020202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" panose="020B060402020202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kumimoji="0" lang="en-US" sz="20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0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𝛻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2000" b="0" i="0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  <m:t>Φ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5811180"/>
                      </a:ext>
                    </a:extLst>
                  </a:tr>
                  <a:tr h="4756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𝛻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Φ</m:t>
                                  </m:r>
                                </m:e>
                              </m:acc>
                              <m:r>
                                <a:rPr lang="en-US" sz="2000" b="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b="0" dirty="0">
                              <a:latin typeface="+mn-lt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890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6190703"/>
                  </p:ext>
                </p:extLst>
              </p:nvPr>
            </p:nvGraphicFramePr>
            <p:xfrm>
              <a:off x="5470638" y="799933"/>
              <a:ext cx="6425793" cy="13134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5793">
                      <a:extLst>
                        <a:ext uri="{9D8B030D-6E8A-4147-A177-3AD203B41FA5}">
                          <a16:colId xmlns:a16="http://schemas.microsoft.com/office/drawing/2014/main" val="421438983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Before</a:t>
                          </a:r>
                          <a:r>
                            <a:rPr lang="en-US" sz="2000" b="0" i="1" baseline="0" dirty="0" smtClean="0">
                              <a:solidFill>
                                <a:srgbClr val="0070C0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 homogenization</a:t>
                          </a:r>
                          <a:endParaRPr lang="en-US" sz="2000" b="0" i="1" dirty="0">
                            <a:solidFill>
                              <a:srgbClr val="0070C0"/>
                            </a:solidFill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517218"/>
                      </a:ext>
                    </a:extLst>
                  </a:tr>
                  <a:tr h="4415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95" t="-95890" r="-190" b="-1095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5811180"/>
                      </a:ext>
                    </a:extLst>
                  </a:tr>
                  <a:tr h="4756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95" t="-183333" r="-190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89073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8657952" y="1852194"/>
            <a:ext cx="0" cy="5224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 descr="https://www.showsbee.com/newmaker/www/u/2022/202210/cfr_img/InterPore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" y="34711"/>
            <a:ext cx="142275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andhra-pradesh.20govt.com/files/2020/07/Indian_Institute_of_Petroleum_and_Energy_IIPE_Logo_307x32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870" y="39771"/>
            <a:ext cx="6801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71775" y="676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728679" y="808098"/>
          <a:ext cx="5233849" cy="400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28679" y="808098"/>
                        <a:ext cx="5233849" cy="4004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2401" y="82467"/>
            <a:ext cx="1166100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12CF3"/>
                </a:solidFill>
                <a:latin typeface="+mj-lt"/>
              </a:rPr>
              <a:t>Conductivity prediction for membranes without additives </a:t>
            </a:r>
            <a:endParaRPr lang="en-IN" sz="2400" b="1" dirty="0">
              <a:solidFill>
                <a:srgbClr val="112CF3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0836" y="2288600"/>
                <a:ext cx="5191165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ζ</m:t>
                          </m:r>
                        </m:sup>
                      </m:s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IN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0">
                                  <a:latin typeface="Cambria Math" panose="02040503050406030204" pitchFamily="18" charset="0"/>
                                </a:rPr>
                                <m:t>2(1−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−0.3058 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d>
                                    <m:d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IN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36" y="2288600"/>
                <a:ext cx="5191165" cy="8109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2596" y="3846252"/>
                <a:ext cx="5319405" cy="812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ζ</m:t>
                          </m:r>
                        </m:sup>
                      </m:s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IN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0">
                                  <a:latin typeface="Cambria Math" panose="02040503050406030204" pitchFamily="18" charset="0"/>
                                </a:rPr>
                                <m:t>2(1−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−0.07542 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d>
                                    <m:d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IN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96" y="3846252"/>
                <a:ext cx="5319405" cy="8121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80836" y="5631765"/>
                <a:ext cx="4801314" cy="606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ζ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I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=1−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3(1−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−0.3914 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10/3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IN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36" y="5631765"/>
                <a:ext cx="4801314" cy="6065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9C26A26-A8BA-4EC1-9715-D5AF44B706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722" t="27700" r="37739" b="42315"/>
          <a:stretch/>
        </p:blipFill>
        <p:spPr>
          <a:xfrm>
            <a:off x="827731" y="1566152"/>
            <a:ext cx="761639" cy="75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C26A26-A8BA-4EC1-9715-D5AF44B706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130" t="27253" r="20070" b="42091"/>
          <a:stretch/>
        </p:blipFill>
        <p:spPr>
          <a:xfrm>
            <a:off x="827731" y="3280189"/>
            <a:ext cx="755999" cy="756000"/>
          </a:xfrm>
          <a:prstGeom prst="rect">
            <a:avLst/>
          </a:prstGeom>
        </p:spPr>
      </p:pic>
      <p:pic>
        <p:nvPicPr>
          <p:cNvPr id="8199" name="Picture 7" descr="https://uploads-ssl.webflow.com/5d2a13e2187e933942be8fc3/5e30c81d79c2c6cb5d23065a_73_%20Lattice%20Arrangements%20of%20Solids_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8" t="13243" r="32362" b="17485"/>
          <a:stretch/>
        </p:blipFill>
        <p:spPr bwMode="auto">
          <a:xfrm>
            <a:off x="780836" y="4828959"/>
            <a:ext cx="875861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32648" y="4812946"/>
            <a:ext cx="444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Proton conductivity decreases along with segregation coefficient </a:t>
            </a:r>
            <a:endParaRPr lang="en-IN" sz="24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4056" y="1814085"/>
            <a:ext cx="137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Square pitch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9658" y="3487837"/>
            <a:ext cx="171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Hexagonal pitch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4056" y="5016812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Cubic pitch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5079" y="1353293"/>
            <a:ext cx="6162675" cy="49796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00622" y="1200380"/>
                <a:ext cx="2751587" cy="4112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IN" sz="2000" dirty="0"/>
                  <a:t>Equivalent 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sz="2000">
                            <a:latin typeface="Cambria Math" panose="02040503050406030204" pitchFamily="18" charset="0"/>
                          </a:rPr>
                          <m:t>ζ</m:t>
                        </m:r>
                      </m:sup>
                    </m:sSup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IN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622" y="1200380"/>
                <a:ext cx="2751587" cy="411203"/>
              </a:xfrm>
              <a:prstGeom prst="rect">
                <a:avLst/>
              </a:prstGeom>
              <a:blipFill>
                <a:blip r:embed="rId10"/>
                <a:stretch>
                  <a:fillRect l="-1978" t="-4286" r="-5055" b="-22857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5705475" y="2929903"/>
            <a:ext cx="1161669" cy="98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5049" y="1127498"/>
                <a:ext cx="214135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Without additive,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Same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all over the membrane</a:t>
                </a:r>
                <a:endParaRPr lang="en-IN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049" y="1127498"/>
                <a:ext cx="2141358" cy="923330"/>
              </a:xfrm>
              <a:prstGeom prst="rect">
                <a:avLst/>
              </a:prstGeom>
              <a:blipFill>
                <a:blip r:embed="rId11"/>
                <a:stretch>
                  <a:fillRect l="-1994" t="-3974" r="-2564" b="-99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02401" y="700930"/>
                <a:ext cx="6155353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IN" dirty="0" smtClean="0"/>
                  <a:t> Additive dosage (mass/mass) which can be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 smtClean="0"/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01" y="700930"/>
                <a:ext cx="6155353" cy="369332"/>
              </a:xfrm>
              <a:prstGeom prst="rect">
                <a:avLst/>
              </a:prstGeom>
              <a:blipFill>
                <a:blip r:embed="rId12"/>
                <a:stretch>
                  <a:fillRect t="-7937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F935-4BB4-4A6C-931C-F5379E973C2E}" type="slidenum">
              <a:rPr lang="en-IN" smtClean="0"/>
              <a:t>7</a:t>
            </a:fld>
            <a:endParaRPr lang="en-IN" dirty="0"/>
          </a:p>
        </p:txBody>
      </p:sp>
      <p:pic>
        <p:nvPicPr>
          <p:cNvPr id="21" name="Picture 6" descr="https://www.showsbee.com/newmaker/www/u/2022/202210/cfr_img/InterPore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" y="34711"/>
            <a:ext cx="142275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andhra-pradesh.20govt.com/files/2020/07/Indian_Institute_of_Petroleum_and_Energy_IIPE_Logo_307x325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734" y="70711"/>
            <a:ext cx="6801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5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66164" y="3082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975375" y="3493071"/>
          <a:ext cx="3705338" cy="2839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375" y="3493071"/>
                        <a:ext cx="3705338" cy="28391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766-5D80-46DF-B1C1-3CD79D7C107A}" type="slidenum">
              <a:rPr lang="en-IN" smtClean="0"/>
              <a:t>8</a:t>
            </a:fld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873529" y="5146171"/>
                <a:ext cx="549263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More additive: higher conductivity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Hexagonal arrangement gives better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2000" dirty="0"/>
                  <a:t> at lower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IN" sz="2000" dirty="0"/>
                  <a:t>, comparable at high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3529" y="5146171"/>
                <a:ext cx="5492635" cy="1015663"/>
              </a:xfrm>
              <a:prstGeom prst="rect">
                <a:avLst/>
              </a:prstGeom>
              <a:blipFill>
                <a:blip r:embed="rId5"/>
                <a:stretch>
                  <a:fillRect l="-999" t="-2994" b="-95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56725" y="964138"/>
          <a:ext cx="5250465" cy="40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725" y="964138"/>
                        <a:ext cx="5250465" cy="40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4605D6E-BC49-4283-879D-D1FA7DC6707A}"/>
              </a:ext>
            </a:extLst>
          </p:cNvPr>
          <p:cNvSpPr/>
          <p:nvPr/>
        </p:nvSpPr>
        <p:spPr>
          <a:xfrm>
            <a:off x="213674" y="409180"/>
            <a:ext cx="11764651" cy="6452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flipH="1">
                <a:off x="9636383" y="3521665"/>
                <a:ext cx="249392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Increasing additive dosage along x-axis: </a:t>
                </a:r>
                <a:r>
                  <a:rPr lang="en-US" sz="2000" dirty="0"/>
                  <a:t>higher </a:t>
                </a:r>
                <a:r>
                  <a:rPr lang="en-US" sz="2000" dirty="0" smtClean="0"/>
                  <a:t>conductivity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At lower mean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sz="2000" dirty="0" smtClean="0"/>
                  <a:t>higher additive gradient along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gives same conductivity.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36383" y="3521665"/>
                <a:ext cx="2493929" cy="2862322"/>
              </a:xfrm>
              <a:prstGeom prst="rect">
                <a:avLst/>
              </a:prstGeom>
              <a:blipFill>
                <a:blip r:embed="rId8"/>
                <a:stretch>
                  <a:fillRect l="-2200" t="-1279" r="-1711" b="-29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52714" y="425013"/>
                <a:ext cx="52356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3333FF"/>
                    </a:solidFill>
                    <a:latin typeface="+mj-lt"/>
                  </a:rPr>
                  <a:t>Effect</a:t>
                </a:r>
                <a:r>
                  <a:rPr lang="en-US" sz="2800" b="1" dirty="0" smtClean="0">
                    <a:solidFill>
                      <a:srgbClr val="3333FF"/>
                    </a:solidFill>
                    <a:latin typeface="+mj-lt"/>
                  </a:rPr>
                  <a:t> of additive dosage (m/m),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:endParaRPr lang="en-IN" sz="28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14" y="425013"/>
                <a:ext cx="5235600" cy="584775"/>
              </a:xfrm>
              <a:prstGeom prst="rect">
                <a:avLst/>
              </a:prstGeom>
              <a:blipFill>
                <a:blip r:embed="rId9"/>
                <a:stretch>
                  <a:fillRect l="-2910" t="-13542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079281" y="445646"/>
                <a:ext cx="592732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3333FF"/>
                    </a:solidFill>
                    <a:latin typeface="+mj-lt"/>
                  </a:rPr>
                  <a:t> Enhancement in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 smtClean="0">
                    <a:solidFill>
                      <a:srgbClr val="3333FF"/>
                    </a:solidFill>
                  </a:rPr>
                  <a:t> along x-direction</a:t>
                </a:r>
                <a:endParaRPr lang="en-IN" sz="2800" dirty="0">
                  <a:solidFill>
                    <a:srgbClr val="3333FF"/>
                  </a:solidFill>
                </a:endParaRPr>
              </a:p>
              <a:p>
                <a:endParaRPr lang="en-IN" sz="2800" b="1" dirty="0">
                  <a:solidFill>
                    <a:srgbClr val="3333FF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281" y="445646"/>
                <a:ext cx="5927328" cy="954107"/>
              </a:xfrm>
              <a:prstGeom prst="rect">
                <a:avLst/>
              </a:prstGeom>
              <a:blipFill>
                <a:blip r:embed="rId10"/>
                <a:stretch>
                  <a:fillRect l="-719" t="-5732" r="-8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5946913" y="164969"/>
            <a:ext cx="0" cy="6452886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4895" y="936996"/>
            <a:ext cx="4376849" cy="23639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6655528" y="4718304"/>
            <a:ext cx="2845088" cy="36576"/>
          </a:xfrm>
          <a:prstGeom prst="line">
            <a:avLst/>
          </a:prstGeom>
          <a:ln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https://www.showsbee.com/newmaker/www/u/2022/202210/cfr_img/InterPore-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" y="34711"/>
            <a:ext cx="142275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andhra-pradesh.20govt.com/files/2020/07/Indian_Institute_of_Petroleum_and_Energy_IIPE_Logo_307x32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846" y="963"/>
            <a:ext cx="6801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089126"/>
              </p:ext>
            </p:extLst>
          </p:nvPr>
        </p:nvGraphicFramePr>
        <p:xfrm>
          <a:off x="6913003" y="932649"/>
          <a:ext cx="4785643" cy="3661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13003" y="932649"/>
                        <a:ext cx="4785643" cy="3661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36027"/>
              </p:ext>
            </p:extLst>
          </p:nvPr>
        </p:nvGraphicFramePr>
        <p:xfrm>
          <a:off x="229600" y="932649"/>
          <a:ext cx="6461000" cy="5027334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280908">
                  <a:extLst>
                    <a:ext uri="{9D8B030D-6E8A-4147-A177-3AD203B41FA5}">
                      <a16:colId xmlns:a16="http://schemas.microsoft.com/office/drawing/2014/main" val="2048179562"/>
                    </a:ext>
                  </a:extLst>
                </a:gridCol>
                <a:gridCol w="1410661">
                  <a:extLst>
                    <a:ext uri="{9D8B030D-6E8A-4147-A177-3AD203B41FA5}">
                      <a16:colId xmlns:a16="http://schemas.microsoft.com/office/drawing/2014/main" val="1951572748"/>
                    </a:ext>
                  </a:extLst>
                </a:gridCol>
                <a:gridCol w="826244">
                  <a:extLst>
                    <a:ext uri="{9D8B030D-6E8A-4147-A177-3AD203B41FA5}">
                      <a16:colId xmlns:a16="http://schemas.microsoft.com/office/drawing/2014/main" val="805823884"/>
                    </a:ext>
                  </a:extLst>
                </a:gridCol>
                <a:gridCol w="2943187">
                  <a:extLst>
                    <a:ext uri="{9D8B030D-6E8A-4147-A177-3AD203B41FA5}">
                      <a16:colId xmlns:a16="http://schemas.microsoft.com/office/drawing/2014/main" val="2422046545"/>
                    </a:ext>
                  </a:extLst>
                </a:gridCol>
              </a:tblGrid>
              <a:tr h="3198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Parameter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Value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Units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Description</a:t>
                      </a:r>
                      <a:endParaRPr lang="en-IN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360639"/>
                  </a:ext>
                </a:extLst>
              </a:tr>
              <a:tr h="193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ε</a:t>
                      </a:r>
                      <a:r>
                        <a:rPr lang="en-IN" sz="2000" baseline="-25000">
                          <a:effectLst/>
                        </a:rPr>
                        <a:t>r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80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–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Dielectric constant of water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602472"/>
                  </a:ext>
                </a:extLst>
              </a:tr>
              <a:tr h="639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q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1.60 × 10⁻¹⁹</a:t>
                      </a:r>
                      <a:endParaRPr lang="en-IN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C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Charge of a proton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111010"/>
                  </a:ext>
                </a:extLst>
              </a:tr>
              <a:tr h="7996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ε</a:t>
                      </a:r>
                      <a:r>
                        <a:rPr lang="en-IN" sz="2000" baseline="-25000">
                          <a:effectLst/>
                        </a:rPr>
                        <a:t>o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8.854 × 10⁻¹²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F/m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Permittivity of free space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810470"/>
                  </a:ext>
                </a:extLst>
              </a:tr>
              <a:tr h="639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k</a:t>
                      </a:r>
                      <a:r>
                        <a:rPr lang="en-IN" sz="2000" baseline="-25000">
                          <a:effectLst/>
                        </a:rPr>
                        <a:t>B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1.38 × 10⁻²³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J/K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Boltzmann constant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833384"/>
                  </a:ext>
                </a:extLst>
              </a:tr>
              <a:tr h="3198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ρ 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1000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kg/m³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Density of water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943089"/>
                  </a:ext>
                </a:extLst>
              </a:tr>
              <a:tr h="319853">
                <a:tc>
                  <a:txBody>
                    <a:bodyPr/>
                    <a:lstStyle/>
                    <a:p>
                      <a:endParaRPr lang="en-IN" sz="2000">
                        <a:effectLst/>
                        <a:latin typeface="+mn-lt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0.001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Pa·s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Viscosity of water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14096"/>
                  </a:ext>
                </a:extLst>
              </a:tr>
              <a:tr h="4797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L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160 × 10⁻⁶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m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Membrane thickness</a:t>
                      </a:r>
                      <a:endParaRPr lang="en-IN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913720"/>
                  </a:ext>
                </a:extLst>
              </a:tr>
              <a:tr h="639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D</a:t>
                      </a:r>
                      <a:r>
                        <a:rPr lang="en-IN" sz="2000" baseline="-25000">
                          <a:effectLst/>
                        </a:rPr>
                        <a:t>w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1.30 × 10⁻¹⁰</a:t>
                      </a:r>
                      <a:endParaRPr lang="en-IN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m²/s</a:t>
                      </a:r>
                      <a:endParaRPr lang="en-IN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Diffusivity of water</a:t>
                      </a:r>
                      <a:endParaRPr lang="en-IN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982" marR="39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16383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4605D6E-BC49-4283-879D-D1FA7DC6707A}"/>
              </a:ext>
            </a:extLst>
          </p:cNvPr>
          <p:cNvSpPr/>
          <p:nvPr/>
        </p:nvSpPr>
        <p:spPr>
          <a:xfrm>
            <a:off x="85855" y="430710"/>
            <a:ext cx="11978326" cy="61871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94306" y="389293"/>
            <a:ext cx="992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+mj-lt"/>
              </a:rPr>
              <a:t>Experimental  </a:t>
            </a:r>
            <a:r>
              <a:rPr lang="en-US" sz="3200" b="1" dirty="0" smtClean="0">
                <a:solidFill>
                  <a:srgbClr val="3333FF"/>
                </a:solidFill>
                <a:latin typeface="+mj-lt"/>
              </a:rPr>
              <a:t>validation with SPEEK-Zirconium membranes</a:t>
            </a:r>
            <a:endParaRPr lang="en-IN" sz="3200" b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3398" y="4594538"/>
            <a:ext cx="440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Excellent agreement between developed membranes and models</a:t>
            </a:r>
            <a:endParaRPr lang="en-IN" dirty="0"/>
          </a:p>
        </p:txBody>
      </p:sp>
      <p:pic>
        <p:nvPicPr>
          <p:cNvPr id="9" name="Picture 6" descr="https://www.showsbee.com/newmaker/www/u/2022/202210/cfr_img/InterPor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" y="34711"/>
            <a:ext cx="142275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andhra-pradesh.20govt.com/files/2020/07/Indian_Institute_of_Petroleum_and_Energy_IIPE_Logo_307x32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249" y="70709"/>
            <a:ext cx="6801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779</Words>
  <Application>Microsoft Office PowerPoint</Application>
  <PresentationFormat>Widescreen</PresentationFormat>
  <Paragraphs>178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MS Mincho</vt:lpstr>
      <vt:lpstr>Roboto</vt:lpstr>
      <vt:lpstr>Times New Roman</vt:lpstr>
      <vt:lpstr>Yu Mincho</vt:lpstr>
      <vt:lpstr>Office Theme</vt:lpstr>
      <vt:lpstr>Graph</vt:lpstr>
      <vt:lpstr>PowerPoint Presentation</vt:lpstr>
      <vt:lpstr>PowerPoint Presentation</vt:lpstr>
      <vt:lpstr>PowerPoint Presentation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Raka</dc:creator>
  <cp:lastModifiedBy>Raka</cp:lastModifiedBy>
  <cp:revision>9</cp:revision>
  <dcterms:created xsi:type="dcterms:W3CDTF">2026-05-15T10:48:33Z</dcterms:created>
  <dcterms:modified xsi:type="dcterms:W3CDTF">2026-05-15T12:50:35Z</dcterms:modified>
</cp:coreProperties>
</file>