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02" r:id="rId4"/>
    <p:sldId id="298" r:id="rId5"/>
    <p:sldId id="296" r:id="rId6"/>
    <p:sldId id="290" r:id="rId7"/>
    <p:sldId id="299" r:id="rId8"/>
    <p:sldId id="291" r:id="rId9"/>
    <p:sldId id="263" r:id="rId10"/>
    <p:sldId id="273" r:id="rId11"/>
    <p:sldId id="281" r:id="rId12"/>
    <p:sldId id="280" r:id="rId13"/>
    <p:sldId id="264" r:id="rId14"/>
    <p:sldId id="276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EB"/>
    <a:srgbClr val="284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7D7DA0-CD86-4535-AC64-3F40724054B9}" v="2" dt="2026-05-14T10:51:38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99" autoAdjust="0"/>
    <p:restoredTop sz="94771" autoAdjust="0"/>
  </p:normalViewPr>
  <p:slideViewPr>
    <p:cSldViewPr snapToGrid="0" snapToObjects="1">
      <p:cViewPr>
        <p:scale>
          <a:sx n="75" d="100"/>
          <a:sy n="75" d="100"/>
        </p:scale>
        <p:origin x="1397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er ." userId="4b837af7db781da6" providerId="LiveId" clId="{093E450D-0942-426B-A68D-8E6E0DB567BF}"/>
    <pc:docChg chg="delSld modSld">
      <pc:chgData name="Aleksander ." userId="4b837af7db781da6" providerId="LiveId" clId="{093E450D-0942-426B-A68D-8E6E0DB567BF}" dt="2026-05-14T12:20:41.052" v="7" actId="1038"/>
      <pc:docMkLst>
        <pc:docMk/>
      </pc:docMkLst>
      <pc:sldChg chg="del">
        <pc:chgData name="Aleksander ." userId="4b837af7db781da6" providerId="LiveId" clId="{093E450D-0942-426B-A68D-8E6E0DB567BF}" dt="2026-05-14T10:49:48.358" v="0" actId="2696"/>
        <pc:sldMkLst>
          <pc:docMk/>
          <pc:sldMk cId="0" sldId="258"/>
        </pc:sldMkLst>
      </pc:sldChg>
      <pc:sldChg chg="del">
        <pc:chgData name="Aleksander ." userId="4b837af7db781da6" providerId="LiveId" clId="{093E450D-0942-426B-A68D-8E6E0DB567BF}" dt="2026-05-14T10:49:48.358" v="0" actId="2696"/>
        <pc:sldMkLst>
          <pc:docMk/>
          <pc:sldMk cId="0" sldId="259"/>
        </pc:sldMkLst>
      </pc:sldChg>
      <pc:sldChg chg="del">
        <pc:chgData name="Aleksander ." userId="4b837af7db781da6" providerId="LiveId" clId="{093E450D-0942-426B-A68D-8E6E0DB567BF}" dt="2026-05-14T10:49:48.358" v="0" actId="2696"/>
        <pc:sldMkLst>
          <pc:docMk/>
          <pc:sldMk cId="0" sldId="260"/>
        </pc:sldMkLst>
      </pc:sldChg>
      <pc:sldChg chg="del">
        <pc:chgData name="Aleksander ." userId="4b837af7db781da6" providerId="LiveId" clId="{093E450D-0942-426B-A68D-8E6E0DB567BF}" dt="2026-05-14T10:49:48.358" v="0" actId="2696"/>
        <pc:sldMkLst>
          <pc:docMk/>
          <pc:sldMk cId="0" sldId="261"/>
        </pc:sldMkLst>
      </pc:sldChg>
      <pc:sldChg chg="del">
        <pc:chgData name="Aleksander ." userId="4b837af7db781da6" providerId="LiveId" clId="{093E450D-0942-426B-A68D-8E6E0DB567BF}" dt="2026-05-14T10:49:48.358" v="0" actId="2696"/>
        <pc:sldMkLst>
          <pc:docMk/>
          <pc:sldMk cId="0" sldId="262"/>
        </pc:sldMkLst>
      </pc:sldChg>
      <pc:sldChg chg="del">
        <pc:chgData name="Aleksander ." userId="4b837af7db781da6" providerId="LiveId" clId="{093E450D-0942-426B-A68D-8E6E0DB567BF}" dt="2026-05-14T10:49:48.358" v="0" actId="2696"/>
        <pc:sldMkLst>
          <pc:docMk/>
          <pc:sldMk cId="0" sldId="265"/>
        </pc:sldMkLst>
      </pc:sldChg>
      <pc:sldChg chg="del">
        <pc:chgData name="Aleksander ." userId="4b837af7db781da6" providerId="LiveId" clId="{093E450D-0942-426B-A68D-8E6E0DB567BF}" dt="2026-05-14T10:49:48.358" v="0" actId="2696"/>
        <pc:sldMkLst>
          <pc:docMk/>
          <pc:sldMk cId="0" sldId="266"/>
        </pc:sldMkLst>
      </pc:sldChg>
      <pc:sldChg chg="del">
        <pc:chgData name="Aleksander ." userId="4b837af7db781da6" providerId="LiveId" clId="{093E450D-0942-426B-A68D-8E6E0DB567BF}" dt="2026-05-14T10:49:48.358" v="0" actId="2696"/>
        <pc:sldMkLst>
          <pc:docMk/>
          <pc:sldMk cId="0" sldId="267"/>
        </pc:sldMkLst>
      </pc:sldChg>
      <pc:sldChg chg="del">
        <pc:chgData name="Aleksander ." userId="4b837af7db781da6" providerId="LiveId" clId="{093E450D-0942-426B-A68D-8E6E0DB567BF}" dt="2026-05-14T10:49:48.358" v="0" actId="2696"/>
        <pc:sldMkLst>
          <pc:docMk/>
          <pc:sldMk cId="0" sldId="268"/>
        </pc:sldMkLst>
      </pc:sldChg>
      <pc:sldChg chg="del">
        <pc:chgData name="Aleksander ." userId="4b837af7db781da6" providerId="LiveId" clId="{093E450D-0942-426B-A68D-8E6E0DB567BF}" dt="2026-05-14T10:49:48.358" v="0" actId="2696"/>
        <pc:sldMkLst>
          <pc:docMk/>
          <pc:sldMk cId="0" sldId="269"/>
        </pc:sldMkLst>
      </pc:sldChg>
      <pc:sldChg chg="del">
        <pc:chgData name="Aleksander ." userId="4b837af7db781da6" providerId="LiveId" clId="{093E450D-0942-426B-A68D-8E6E0DB567BF}" dt="2026-05-14T10:49:48.358" v="0" actId="2696"/>
        <pc:sldMkLst>
          <pc:docMk/>
          <pc:sldMk cId="0" sldId="270"/>
        </pc:sldMkLst>
      </pc:sldChg>
      <pc:sldChg chg="del">
        <pc:chgData name="Aleksander ." userId="4b837af7db781da6" providerId="LiveId" clId="{093E450D-0942-426B-A68D-8E6E0DB567BF}" dt="2026-05-14T10:49:48.358" v="0" actId="2696"/>
        <pc:sldMkLst>
          <pc:docMk/>
          <pc:sldMk cId="0" sldId="271"/>
        </pc:sldMkLst>
      </pc:sldChg>
      <pc:sldChg chg="modSp mod">
        <pc:chgData name="Aleksander ." userId="4b837af7db781da6" providerId="LiveId" clId="{093E450D-0942-426B-A68D-8E6E0DB567BF}" dt="2026-05-14T12:20:41.052" v="7" actId="1038"/>
        <pc:sldMkLst>
          <pc:docMk/>
          <pc:sldMk cId="61919228" sldId="273"/>
        </pc:sldMkLst>
        <pc:spChg chg="mod">
          <ac:chgData name="Aleksander ." userId="4b837af7db781da6" providerId="LiveId" clId="{093E450D-0942-426B-A68D-8E6E0DB567BF}" dt="2026-05-14T12:20:41.052" v="7" actId="1038"/>
          <ac:spMkLst>
            <pc:docMk/>
            <pc:sldMk cId="61919228" sldId="273"/>
            <ac:spMk id="18" creationId="{4F9C2D48-12A5-05D5-0F31-50D1DECFFD01}"/>
          </ac:spMkLst>
        </pc:spChg>
      </pc:sldChg>
      <pc:sldChg chg="del">
        <pc:chgData name="Aleksander ." userId="4b837af7db781da6" providerId="LiveId" clId="{093E450D-0942-426B-A68D-8E6E0DB567BF}" dt="2026-05-14T10:49:48.358" v="0" actId="2696"/>
        <pc:sldMkLst>
          <pc:docMk/>
          <pc:sldMk cId="0" sldId="275"/>
        </pc:sldMkLst>
      </pc:sldChg>
      <pc:sldChg chg="del">
        <pc:chgData name="Aleksander ." userId="4b837af7db781da6" providerId="LiveId" clId="{093E450D-0942-426B-A68D-8E6E0DB567BF}" dt="2026-05-14T10:49:48.358" v="0" actId="2696"/>
        <pc:sldMkLst>
          <pc:docMk/>
          <pc:sldMk cId="3591983237" sldId="278"/>
        </pc:sldMkLst>
      </pc:sldChg>
      <pc:sldChg chg="del">
        <pc:chgData name="Aleksander ." userId="4b837af7db781da6" providerId="LiveId" clId="{093E450D-0942-426B-A68D-8E6E0DB567BF}" dt="2026-05-14T10:49:48.358" v="0" actId="2696"/>
        <pc:sldMkLst>
          <pc:docMk/>
          <pc:sldMk cId="1971208984" sldId="279"/>
        </pc:sldMkLst>
      </pc:sldChg>
      <pc:sldChg chg="del">
        <pc:chgData name="Aleksander ." userId="4b837af7db781da6" providerId="LiveId" clId="{093E450D-0942-426B-A68D-8E6E0DB567BF}" dt="2026-05-14T10:49:48.358" v="0" actId="2696"/>
        <pc:sldMkLst>
          <pc:docMk/>
          <pc:sldMk cId="0" sldId="287"/>
        </pc:sldMkLst>
      </pc:sldChg>
      <pc:sldChg chg="addSp modSp mod">
        <pc:chgData name="Aleksander ." userId="4b837af7db781da6" providerId="LiveId" clId="{093E450D-0942-426B-A68D-8E6E0DB567BF}" dt="2026-05-14T10:51:36.274" v="3" actId="1076"/>
        <pc:sldMkLst>
          <pc:docMk/>
          <pc:sldMk cId="2449140719" sldId="291"/>
        </pc:sldMkLst>
        <pc:spChg chg="add mod">
          <ac:chgData name="Aleksander ." userId="4b837af7db781da6" providerId="LiveId" clId="{093E450D-0942-426B-A68D-8E6E0DB567BF}" dt="2026-05-14T10:51:36.274" v="3" actId="1076"/>
          <ac:spMkLst>
            <pc:docMk/>
            <pc:sldMk cId="2449140719" sldId="291"/>
            <ac:spMk id="60" creationId="{90A633C9-FB38-CB71-D449-0A84A0617646}"/>
          </ac:spMkLst>
        </pc:spChg>
      </pc:sldChg>
      <pc:sldChg chg="addSp modSp">
        <pc:chgData name="Aleksander ." userId="4b837af7db781da6" providerId="LiveId" clId="{093E450D-0942-426B-A68D-8E6E0DB567BF}" dt="2026-05-14T10:51:38.704" v="4"/>
        <pc:sldMkLst>
          <pc:docMk/>
          <pc:sldMk cId="59548171" sldId="299"/>
        </pc:sldMkLst>
        <pc:spChg chg="add mod">
          <ac:chgData name="Aleksander ." userId="4b837af7db781da6" providerId="LiveId" clId="{093E450D-0942-426B-A68D-8E6E0DB567BF}" dt="2026-05-14T10:51:38.704" v="4"/>
          <ac:spMkLst>
            <pc:docMk/>
            <pc:sldMk cId="59548171" sldId="299"/>
            <ac:spMk id="57" creationId="{E1BEB707-B75B-A54B-BF43-7D7AEB937E8C}"/>
          </ac:spMkLst>
        </pc:spChg>
      </pc:sldChg>
      <pc:sldChg chg="del">
        <pc:chgData name="Aleksander ." userId="4b837af7db781da6" providerId="LiveId" clId="{093E450D-0942-426B-A68D-8E6E0DB567BF}" dt="2026-05-14T10:49:48.358" v="0" actId="2696"/>
        <pc:sldMkLst>
          <pc:docMk/>
          <pc:sldMk cId="970490519" sldId="30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1T11:53:35.998"/>
    </inkml:context>
    <inkml:brush xml:id="br0">
      <inkml:brushProperty name="width" value="0.035" units="cm"/>
      <inkml:brushProperty name="height" value="0.035" units="cm"/>
      <inkml:brushProperty name="color" value="#FFFBEB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1T11:54:14.019"/>
    </inkml:context>
    <inkml:brush xml:id="br0">
      <inkml:brushProperty name="width" value="0.05" units="cm"/>
      <inkml:brushProperty name="height" value="0.05" units="cm"/>
      <inkml:brushProperty name="color" value="#FFFBEB"/>
    </inkml:brush>
  </inkml:definitions>
  <inkml:trace contextRef="#ctx0" brushRef="#br0">1 1170 24532,'21'-1170'0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1T11:54:19.483"/>
    </inkml:context>
    <inkml:brush xml:id="br0">
      <inkml:brushProperty name="width" value="0.05" units="cm"/>
      <inkml:brushProperty name="height" value="0.05" units="cm"/>
      <inkml:brushProperty name="color" value="#FFFBEB"/>
    </inkml:brush>
  </inkml:definitions>
  <inkml:trace contextRef="#ctx0" brushRef="#br0">1 16 24575,'3'3'0,"0"1"0,0 0 0,-1-1 0,1 1 0,-1 1 0,0-1 0,0 0 0,0 0 0,-1 1 0,1-1 0,-1 1 0,1 8 0,-1 4 0,0 1 0,-3 21 0,1-26 0,0 0 0,1-1 0,1 1 0,0 0 0,3 15 0,0-9 0,-1 0 0,-1 1 0,-1 33 0,-1 8 0,-18-103 0,15 19 0,0 1 0,2-1 0,0 0 0,4-27 0,-1-9 0,-1-115 0,4 343-316,-6-134-733,1-25-5777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1T11:53:35.998"/>
    </inkml:context>
    <inkml:brush xml:id="br0">
      <inkml:brushProperty name="width" value="0.035" units="cm"/>
      <inkml:brushProperty name="height" value="0.035" units="cm"/>
      <inkml:brushProperty name="color" value="#FFFBEB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1T11:54:14.019"/>
    </inkml:context>
    <inkml:brush xml:id="br0">
      <inkml:brushProperty name="width" value="0.05" units="cm"/>
      <inkml:brushProperty name="height" value="0.05" units="cm"/>
      <inkml:brushProperty name="color" value="#FFFBEB"/>
    </inkml:brush>
  </inkml:definitions>
  <inkml:trace contextRef="#ctx0" brushRef="#br0">1 1170 24532,'21'-1170'0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1T11:54:19.483"/>
    </inkml:context>
    <inkml:brush xml:id="br0">
      <inkml:brushProperty name="width" value="0.05" units="cm"/>
      <inkml:brushProperty name="height" value="0.05" units="cm"/>
      <inkml:brushProperty name="color" value="#FFFBEB"/>
    </inkml:brush>
  </inkml:definitions>
  <inkml:trace contextRef="#ctx0" brushRef="#br0">1 16 24575,'3'3'0,"0"1"0,0 0 0,-1-1 0,1 1 0,-1 1 0,0-1 0,0 0 0,0 0 0,-1 1 0,1-1 0,-1 1 0,1 8 0,-1 4 0,0 1 0,-3 21 0,1-26 0,0 0 0,1-1 0,1 1 0,0 0 0,3 15 0,0-9 0,-1 0 0,-1 1 0,-1 33 0,-1 8 0,-18-103 0,15 19 0,0 1 0,2-1 0,0 0 0,4-27 0,-1-9 0,-1-115 0,4 343-316,-6-134-733,1-25-5777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1T11:55:10.812"/>
    </inkml:context>
    <inkml:brush xml:id="br0">
      <inkml:brushProperty name="width" value="0.05" units="cm"/>
      <inkml:brushProperty name="height" value="0.05" units="cm"/>
      <inkml:brushProperty name="color" value="#FFFBEB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1T11:55:12.999"/>
    </inkml:context>
    <inkml:brush xml:id="br0">
      <inkml:brushProperty name="width" value="0.05" units="cm"/>
      <inkml:brushProperty name="height" value="0.05" units="cm"/>
      <inkml:brushProperty name="color" value="#FFFBEB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1T11:55:16.349"/>
    </inkml:context>
    <inkml:brush xml:id="br0">
      <inkml:brushProperty name="width" value="0.05" units="cm"/>
      <inkml:brushProperty name="height" value="0.05" units="cm"/>
      <inkml:brushProperty name="color" value="#FFFBEB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BB6DE-5E0C-4D6C-B5B4-D988A8FB03D2}" type="datetimeFigureOut">
              <a:rPr lang="LID4096" smtClean="0"/>
              <a:t>05/14/2026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8362F-647E-4566-A404-73E772C07C9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9175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5E65E-DE90-4C4D-A9DE-EA19449BE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F5694B-5377-1BDD-1E21-76243CC12B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F54B70-0DC8-B91F-BBBA-39D0256EE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85334-8A97-04F2-6661-6F67795580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362F-647E-4566-A404-73E772C07C93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5370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126B8-1BC0-3B73-48FB-360A1BF28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1ACFFF-6F5B-C3A9-99B3-F7B0293F06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242BDA-1A16-2215-24E3-2D3A1F22E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A4E6B-A6AE-7110-37CC-37BEAC393F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362F-647E-4566-A404-73E772C07C93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6134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Relation between potential and the space charged density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362F-647E-4566-A404-73E772C07C93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9116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362F-647E-4566-A404-73E772C07C93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97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362F-647E-4566-A404-73E772C07C93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12333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362F-647E-4566-A404-73E772C07C93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5969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362F-647E-4566-A404-73E772C07C93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1622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362F-647E-4566-A404-73E772C07C93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388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42.png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customXml" Target="../ink/ink7.xml"/><Relationship Id="rId4" Type="http://schemas.openxmlformats.org/officeDocument/2006/relationships/image" Target="../media/image43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image" Target="../media/image180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11" Type="http://schemas.openxmlformats.org/officeDocument/2006/relationships/image" Target="../media/image11.png"/><Relationship Id="rId5" Type="http://schemas.openxmlformats.org/officeDocument/2006/relationships/image" Target="../media/image511.png"/><Relationship Id="rId10" Type="http://schemas.openxmlformats.org/officeDocument/2006/relationships/image" Target="../media/image101.png"/><Relationship Id="rId4" Type="http://schemas.openxmlformats.org/officeDocument/2006/relationships/image" Target="../media/image410.png"/><Relationship Id="rId9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6.sv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image" Target="../media/image12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31.png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10.png"/><Relationship Id="rId3" Type="http://schemas.openxmlformats.org/officeDocument/2006/relationships/image" Target="../media/image27.png"/><Relationship Id="rId7" Type="http://schemas.openxmlformats.org/officeDocument/2006/relationships/image" Target="../media/image150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11" Type="http://schemas.openxmlformats.org/officeDocument/2006/relationships/image" Target="../media/image170.png"/><Relationship Id="rId5" Type="http://schemas.openxmlformats.org/officeDocument/2006/relationships/image" Target="../media/image130.png"/><Relationship Id="rId15" Type="http://schemas.openxmlformats.org/officeDocument/2006/relationships/image" Target="../media/image181.png"/><Relationship Id="rId10" Type="http://schemas.openxmlformats.org/officeDocument/2006/relationships/image" Target="../media/image160.png"/><Relationship Id="rId4" Type="http://schemas.openxmlformats.org/officeDocument/2006/relationships/image" Target="../media/image121.png"/><Relationship Id="rId9" Type="http://schemas.openxmlformats.org/officeDocument/2006/relationships/image" Target="../media/image90.png"/><Relationship Id="rId1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35.png"/><Relationship Id="rId18" Type="http://schemas.openxmlformats.org/officeDocument/2006/relationships/image" Target="../media/image82.png"/><Relationship Id="rId3" Type="http://schemas.openxmlformats.org/officeDocument/2006/relationships/image" Target="../media/image29.png"/><Relationship Id="rId7" Type="http://schemas.openxmlformats.org/officeDocument/2006/relationships/image" Target="../media/image311.png"/><Relationship Id="rId12" Type="http://schemas.openxmlformats.org/officeDocument/2006/relationships/image" Target="../media/image34.png"/><Relationship Id="rId17" Type="http://schemas.openxmlformats.org/officeDocument/2006/relationships/image" Target="../media/image410.png"/><Relationship Id="rId2" Type="http://schemas.openxmlformats.org/officeDocument/2006/relationships/image" Target="../media/image28.png"/><Relationship Id="rId16" Type="http://schemas.openxmlformats.org/officeDocument/2006/relationships/image" Target="../media/image51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10" Type="http://schemas.openxmlformats.org/officeDocument/2006/relationships/customXml" Target="../ink/ink3.xml"/><Relationship Id="rId19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271.png"/><Relationship Id="rId18" Type="http://schemas.openxmlformats.org/officeDocument/2006/relationships/image" Target="../media/image510.png"/><Relationship Id="rId3" Type="http://schemas.openxmlformats.org/officeDocument/2006/relationships/image" Target="../media/image29.png"/><Relationship Id="rId7" Type="http://schemas.openxmlformats.org/officeDocument/2006/relationships/image" Target="../media/image240.png"/><Relationship Id="rId12" Type="http://schemas.openxmlformats.org/officeDocument/2006/relationships/image" Target="../media/image310.png"/><Relationship Id="rId17" Type="http://schemas.openxmlformats.org/officeDocument/2006/relationships/image" Target="../media/image90.png"/><Relationship Id="rId2" Type="http://schemas.openxmlformats.org/officeDocument/2006/relationships/image" Target="../media/image28.png"/><Relationship Id="rId16" Type="http://schemas.openxmlformats.org/officeDocument/2006/relationships/image" Target="../media/image300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11" Type="http://schemas.openxmlformats.org/officeDocument/2006/relationships/image" Target="../media/image260.png"/><Relationship Id="rId5" Type="http://schemas.openxmlformats.org/officeDocument/2006/relationships/image" Target="../media/image31.png"/><Relationship Id="rId15" Type="http://schemas.openxmlformats.org/officeDocument/2006/relationships/image" Target="../media/image290.png"/><Relationship Id="rId10" Type="http://schemas.openxmlformats.org/officeDocument/2006/relationships/customXml" Target="../ink/ink6.xml"/><Relationship Id="rId19" Type="http://schemas.openxmlformats.org/officeDocument/2006/relationships/image" Target="../media/image320.png"/><Relationship Id="rId4" Type="http://schemas.openxmlformats.org/officeDocument/2006/relationships/image" Target="../media/image30.png"/><Relationship Id="rId9" Type="http://schemas.openxmlformats.org/officeDocument/2006/relationships/image" Target="../media/image250.png"/><Relationship Id="rId14" Type="http://schemas.openxmlformats.org/officeDocument/2006/relationships/image" Target="../media/image2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1920240"/>
            <a:ext cx="11247120" cy="1828800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ctr">
              <a:lnSpc>
                <a:spcPct val="118000"/>
              </a:lnSpc>
            </a:pPr>
            <a:r>
              <a:rPr sz="3600" b="1" i="0" dirty="0">
                <a:solidFill>
                  <a:srgbClr val="0F172A"/>
                </a:solidFill>
                <a:latin typeface="Calibri"/>
              </a:rPr>
              <a:t>Flow-induced surface charge heterogeneity</a:t>
            </a:r>
          </a:p>
          <a:p>
            <a:pPr algn="ctr">
              <a:lnSpc>
                <a:spcPct val="118000"/>
              </a:lnSpc>
            </a:pPr>
            <a:r>
              <a:rPr sz="3600" b="1" i="0" dirty="0">
                <a:solidFill>
                  <a:srgbClr val="0F172A"/>
                </a:solidFill>
                <a:latin typeface="Calibri"/>
              </a:rPr>
              <a:t>and its impact on cation exchange</a:t>
            </a:r>
          </a:p>
        </p:txBody>
      </p:sp>
      <p:cxnSp>
        <p:nvCxnSpPr>
          <p:cNvPr id="3" name="Connector 2"/>
          <p:cNvCxnSpPr/>
          <p:nvPr/>
        </p:nvCxnSpPr>
        <p:spPr>
          <a:xfrm>
            <a:off x="3657600" y="3931920"/>
            <a:ext cx="4873752" cy="0"/>
          </a:xfrm>
          <a:prstGeom prst="line">
            <a:avLst/>
          </a:prstGeom>
          <a:ln w="19050">
            <a:solidFill>
              <a:srgbClr val="1E3A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2920" y="4069080"/>
            <a:ext cx="11247120" cy="312650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600" b="0" i="1" dirty="0">
                <a:solidFill>
                  <a:schemeClr val="tx2"/>
                </a:solidFill>
                <a:latin typeface="Calibri"/>
              </a:rPr>
              <a:t>A coupled PNP</a:t>
            </a:r>
            <a:r>
              <a:rPr lang="en-US" sz="1600" b="0" i="1" dirty="0">
                <a:solidFill>
                  <a:schemeClr val="tx2"/>
                </a:solidFill>
                <a:latin typeface="Calibri"/>
              </a:rPr>
              <a:t> </a:t>
            </a:r>
            <a:r>
              <a:rPr sz="1600" b="0" i="1" dirty="0">
                <a:solidFill>
                  <a:schemeClr val="tx2"/>
                </a:solidFill>
                <a:latin typeface="Calibri"/>
              </a:rPr>
              <a:t>Stokes </a:t>
            </a:r>
            <a:r>
              <a:rPr lang="en-US" sz="1600" b="0" i="1" dirty="0">
                <a:solidFill>
                  <a:schemeClr val="tx2"/>
                </a:solidFill>
                <a:latin typeface="Calibri"/>
              </a:rPr>
              <a:t>-</a:t>
            </a:r>
            <a:r>
              <a:rPr sz="1600" b="0" i="1" dirty="0">
                <a:solidFill>
                  <a:schemeClr val="tx2"/>
                </a:solidFill>
                <a:latin typeface="Calibri"/>
              </a:rPr>
              <a:t> surface-exchange COMSOL study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5212080"/>
            <a:ext cx="11247120" cy="312650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600" b="1" i="0" dirty="0">
                <a:solidFill>
                  <a:srgbClr val="2848B0"/>
                </a:solidFill>
                <a:latin typeface="Calibri"/>
              </a:rPr>
              <a:t>Shahar Shahror</a:t>
            </a:r>
            <a:r>
              <a:rPr sz="1600" b="1" i="0" dirty="0">
                <a:solidFill>
                  <a:srgbClr val="0F172A"/>
                </a:solidFill>
                <a:latin typeface="Calibri"/>
              </a:rPr>
              <a:t>,  Yael Mishael,  N</a:t>
            </a:r>
            <a:r>
              <a:rPr lang="en-US" sz="1600" b="1" i="0" dirty="0">
                <a:solidFill>
                  <a:srgbClr val="0F172A"/>
                </a:solidFill>
                <a:latin typeface="Calibri"/>
              </a:rPr>
              <a:t>imrod</a:t>
            </a:r>
            <a:r>
              <a:rPr sz="1600" b="1" i="0" dirty="0">
                <a:solidFill>
                  <a:srgbClr val="0F172A"/>
                </a:solidFill>
                <a:latin typeface="Calibri"/>
              </a:rPr>
              <a:t> Schwartz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5577840"/>
            <a:ext cx="11247120" cy="27821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400" b="0" i="1" dirty="0">
                <a:solidFill>
                  <a:srgbClr val="475569"/>
                </a:solidFill>
                <a:latin typeface="Calibri"/>
              </a:rPr>
              <a:t>Hebrew University of Jerusalem  ·  Soil &amp; Water Sciences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5943600"/>
            <a:ext cx="11247120" cy="365760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100" b="0" i="0">
                <a:solidFill>
                  <a:srgbClr val="64748B"/>
                </a:solidFill>
                <a:latin typeface="Calibri"/>
              </a:rPr>
              <a:t>May 2026</a:t>
            </a:r>
          </a:p>
        </p:txBody>
      </p:sp>
      <p:pic>
        <p:nvPicPr>
          <p:cNvPr id="8" name="Picture 7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0C36FA9C-D07F-9219-61AD-15B82FF44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" y="0"/>
            <a:ext cx="996311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B89521-96BC-338D-3410-F4312BCBE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01" y="85343"/>
            <a:ext cx="1389891" cy="6918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F8B62-4F09-7A96-83D8-CFE0E248C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B89D114-08CD-092A-2189-E22CF9EA8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93" y="1628550"/>
            <a:ext cx="10281399" cy="4233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426A09-F5EE-9989-494E-7E6EDE5E2DE9}"/>
              </a:ext>
            </a:extLst>
          </p:cNvPr>
          <p:cNvSpPr txBox="1"/>
          <p:nvPr/>
        </p:nvSpPr>
        <p:spPr>
          <a:xfrm>
            <a:off x="502920" y="274320"/>
            <a:ext cx="11247120" cy="519501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F172A"/>
                </a:solidFill>
              </a:rPr>
              <a:t>Results · Surface Kinetics</a:t>
            </a:r>
            <a:endParaRPr lang="en-US" sz="2800" b="1" i="0" dirty="0">
              <a:solidFill>
                <a:srgbClr val="0F172A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56A0E5-15F4-0FF4-9348-C4D2D736F7C1}"/>
              </a:ext>
            </a:extLst>
          </p:cNvPr>
          <p:cNvSpPr txBox="1"/>
          <p:nvPr/>
        </p:nvSpPr>
        <p:spPr>
          <a:xfrm>
            <a:off x="502920" y="868680"/>
            <a:ext cx="11247120" cy="27821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i="1" dirty="0">
                <a:solidFill>
                  <a:srgbClr val="475569"/>
                </a:solidFill>
                <a:latin typeface="Calibri"/>
              </a:rPr>
              <a:t>K⁺ and Ca²⁺</a:t>
            </a:r>
            <a:r>
              <a:rPr sz="1400" i="1" dirty="0">
                <a:solidFill>
                  <a:srgbClr val="475569"/>
                </a:solidFill>
                <a:latin typeface="Calibri"/>
              </a:rPr>
              <a:t> </a:t>
            </a:r>
            <a:r>
              <a:rPr sz="1400" b="0" i="1" dirty="0">
                <a:solidFill>
                  <a:srgbClr val="475569"/>
                </a:solidFill>
                <a:latin typeface="Calibri"/>
              </a:rPr>
              <a:t>desorption </a:t>
            </a:r>
            <a:r>
              <a:rPr sz="1400" i="1" dirty="0">
                <a:solidFill>
                  <a:srgbClr val="475569"/>
                </a:solidFill>
                <a:latin typeface="Calibri"/>
              </a:rPr>
              <a:t>and re-adsorption </a:t>
            </a:r>
            <a:r>
              <a:rPr sz="1400" b="0" i="1" dirty="0">
                <a:solidFill>
                  <a:srgbClr val="475569"/>
                </a:solidFill>
                <a:latin typeface="Calibri"/>
              </a:rPr>
              <a:t>rates.  The </a:t>
            </a:r>
            <a:r>
              <a:rPr lang="en-US" sz="1400" b="0" i="1" dirty="0">
                <a:solidFill>
                  <a:srgbClr val="475569"/>
                </a:solidFill>
                <a:latin typeface="Calibri"/>
              </a:rPr>
              <a:t>1000</a:t>
            </a:r>
            <a:r>
              <a:rPr sz="1400" b="0" i="1" dirty="0">
                <a:solidFill>
                  <a:srgbClr val="475569"/>
                </a:solidFill>
                <a:latin typeface="Calibri"/>
              </a:rPr>
              <a:t>-min mark is the kinetic window.</a:t>
            </a:r>
          </a:p>
        </p:txBody>
      </p:sp>
      <p:cxnSp>
        <p:nvCxnSpPr>
          <p:cNvPr id="4" name="Connector 3">
            <a:extLst>
              <a:ext uri="{FF2B5EF4-FFF2-40B4-BE49-F238E27FC236}">
                <a16:creationId xmlns:a16="http://schemas.microsoft.com/office/drawing/2014/main" id="{CF56E8D6-C40F-CF7B-2491-91B8C5F8D9A4}"/>
              </a:ext>
            </a:extLst>
          </p:cNvPr>
          <p:cNvCxnSpPr/>
          <p:nvPr/>
        </p:nvCxnSpPr>
        <p:spPr>
          <a:xfrm>
            <a:off x="502920" y="1298448"/>
            <a:ext cx="11183112" cy="0"/>
          </a:xfrm>
          <a:prstGeom prst="line">
            <a:avLst/>
          </a:prstGeom>
          <a:ln w="25400">
            <a:solidFill>
              <a:srgbClr val="1E3A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or 4">
            <a:extLst>
              <a:ext uri="{FF2B5EF4-FFF2-40B4-BE49-F238E27FC236}">
                <a16:creationId xmlns:a16="http://schemas.microsoft.com/office/drawing/2014/main" id="{6525BEF9-5B59-ED97-4DEE-72C7EB2DE1EF}"/>
              </a:ext>
            </a:extLst>
          </p:cNvPr>
          <p:cNvCxnSpPr/>
          <p:nvPr/>
        </p:nvCxnSpPr>
        <p:spPr>
          <a:xfrm>
            <a:off x="502920" y="6519672"/>
            <a:ext cx="11183112" cy="0"/>
          </a:xfrm>
          <a:prstGeom prst="line">
            <a:avLst/>
          </a:prstGeom>
          <a:ln w="6350">
            <a:solidFill>
              <a:srgbClr val="E5E7E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38ABEF6-5D09-73E5-BE19-1636652C5DC4}"/>
              </a:ext>
            </a:extLst>
          </p:cNvPr>
          <p:cNvSpPr txBox="1"/>
          <p:nvPr/>
        </p:nvSpPr>
        <p:spPr>
          <a:xfrm>
            <a:off x="502920" y="6565392"/>
            <a:ext cx="9601200" cy="24688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900" b="0" i="0">
                <a:solidFill>
                  <a:srgbClr val="64748B"/>
                </a:solidFill>
                <a:latin typeface="Calibri"/>
              </a:rPr>
              <a:t>Flow-induced surface charge heterogeneity &amp; cation exchange kinetics  ·  S. Shahror, Y. Mishael, N. Schwartz  ·  HUJI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94655-DC0F-0036-BCD9-3098CFB1A5C7}"/>
              </a:ext>
            </a:extLst>
          </p:cNvPr>
          <p:cNvSpPr txBox="1"/>
          <p:nvPr/>
        </p:nvSpPr>
        <p:spPr>
          <a:xfrm>
            <a:off x="10561320" y="6565392"/>
            <a:ext cx="1280160" cy="191143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b="0" i="0" dirty="0">
                <a:solidFill>
                  <a:srgbClr val="64748B"/>
                </a:solidFill>
                <a:latin typeface="Calibri"/>
              </a:rPr>
              <a:t>8 </a:t>
            </a:r>
            <a:r>
              <a:rPr sz="900" b="0" i="0" dirty="0">
                <a:solidFill>
                  <a:srgbClr val="64748B"/>
                </a:solidFill>
                <a:latin typeface="Calibri"/>
              </a:rPr>
              <a:t>/ </a:t>
            </a:r>
            <a:r>
              <a:rPr lang="en-US" sz="900" dirty="0">
                <a:solidFill>
                  <a:srgbClr val="64748B"/>
                </a:solidFill>
                <a:latin typeface="Calibri"/>
              </a:rPr>
              <a:t>13</a:t>
            </a:r>
            <a:endParaRPr sz="900" b="0" i="0" dirty="0">
              <a:solidFill>
                <a:srgbClr val="64748B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2A827F-FAC8-E8A0-6AC6-28B00042B64F}"/>
              </a:ext>
            </a:extLst>
          </p:cNvPr>
          <p:cNvSpPr txBox="1"/>
          <p:nvPr/>
        </p:nvSpPr>
        <p:spPr>
          <a:xfrm>
            <a:off x="502920" y="5852160"/>
            <a:ext cx="11247120" cy="494879"/>
          </a:xfrm>
          <a:prstGeom prst="rect">
            <a:avLst/>
          </a:prstGeom>
          <a:noFill/>
        </p:spPr>
        <p:txBody>
          <a:bodyPr wrap="square" lIns="36576" tIns="18288" rIns="36576" bIns="18288">
            <a:spAutoFit/>
          </a:bodyPr>
          <a:lstStyle/>
          <a:p>
            <a:pPr>
              <a:lnSpc>
                <a:spcPct val="132000"/>
              </a:lnSpc>
            </a:pPr>
            <a:r>
              <a:rPr sz="1150" b="0" i="0" dirty="0">
                <a:solidFill>
                  <a:srgbClr val="1F2937"/>
                </a:solidFill>
                <a:latin typeface="Calibri"/>
              </a:rPr>
              <a:t>•  (a): </a:t>
            </a:r>
            <a:r>
              <a:rPr lang="en-US" sz="1200" dirty="0">
                <a:solidFill>
                  <a:srgbClr val="1F2937"/>
                </a:solidFill>
              </a:rPr>
              <a:t>K⁺ adsorption/desorption rate over time at the surface.</a:t>
            </a:r>
          </a:p>
          <a:p>
            <a:pPr>
              <a:lnSpc>
                <a:spcPct val="132000"/>
              </a:lnSpc>
            </a:pPr>
            <a:r>
              <a:rPr sz="1150" b="0" i="0" dirty="0">
                <a:solidFill>
                  <a:srgbClr val="1F2937"/>
                </a:solidFill>
                <a:latin typeface="Calibri"/>
              </a:rPr>
              <a:t>•  </a:t>
            </a:r>
            <a:r>
              <a:rPr lang="en-US" sz="1150" b="0" i="0" dirty="0">
                <a:solidFill>
                  <a:srgbClr val="1F2937"/>
                </a:solidFill>
                <a:latin typeface="Calibri"/>
              </a:rPr>
              <a:t>(</a:t>
            </a:r>
            <a:r>
              <a:rPr lang="en-US" sz="1150" dirty="0">
                <a:solidFill>
                  <a:srgbClr val="1F2937"/>
                </a:solidFill>
                <a:latin typeface="Calibri"/>
              </a:rPr>
              <a:t>b): </a:t>
            </a:r>
            <a:r>
              <a:rPr lang="en-US" sz="1100" dirty="0">
                <a:solidFill>
                  <a:srgbClr val="1F2937"/>
                </a:solidFill>
              </a:rPr>
              <a:t>Ca²⁺ adsorption/desorption rate over time at the surface</a:t>
            </a:r>
            <a:r>
              <a:rPr lang="en-US" sz="1150" dirty="0">
                <a:solidFill>
                  <a:srgbClr val="1F2937"/>
                </a:solidFill>
                <a:latin typeface="Calibri"/>
              </a:rPr>
              <a:t>.</a:t>
            </a:r>
            <a:endParaRPr lang="en-US" sz="1100" dirty="0">
              <a:solidFill>
                <a:srgbClr val="1F2937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9C2D48-12A5-05D5-0F31-50D1DECFFD01}"/>
              </a:ext>
            </a:extLst>
          </p:cNvPr>
          <p:cNvSpPr/>
          <p:nvPr/>
        </p:nvSpPr>
        <p:spPr>
          <a:xfrm>
            <a:off x="3627121" y="1665714"/>
            <a:ext cx="2209532" cy="2389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5696C6E-B210-B893-B749-964E507620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84" t="9966" r="93269" b="-2713"/>
          <a:stretch>
            <a:fillRect/>
          </a:stretch>
        </p:blipFill>
        <p:spPr>
          <a:xfrm>
            <a:off x="3679902" y="1611138"/>
            <a:ext cx="351692" cy="2968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6CB8B6-9F6C-E04B-EEF0-99737DBC3D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8502" r="26851"/>
          <a:stretch>
            <a:fillRect/>
          </a:stretch>
        </p:blipFill>
        <p:spPr>
          <a:xfrm>
            <a:off x="10561320" y="1584585"/>
            <a:ext cx="351692" cy="32006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6A0990-012D-55AC-2690-62019642DB02}"/>
              </a:ext>
            </a:extLst>
          </p:cNvPr>
          <p:cNvCxnSpPr/>
          <p:nvPr/>
        </p:nvCxnSpPr>
        <p:spPr>
          <a:xfrm flipV="1">
            <a:off x="3352800" y="2113280"/>
            <a:ext cx="0" cy="332232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B5AB79-DEF7-6B2B-50A9-7DC2C0416D85}"/>
              </a:ext>
            </a:extLst>
          </p:cNvPr>
          <p:cNvCxnSpPr/>
          <p:nvPr/>
        </p:nvCxnSpPr>
        <p:spPr>
          <a:xfrm flipV="1">
            <a:off x="8554720" y="2113280"/>
            <a:ext cx="0" cy="332232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5419FD7-D747-F57A-B830-557A28642501}"/>
                  </a:ext>
                </a:extLst>
              </p14:cNvPr>
              <p14:cNvContentPartPr/>
              <p14:nvPr/>
            </p14:nvContentPartPr>
            <p14:xfrm>
              <a:off x="-1148280" y="120896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5419FD7-D747-F57A-B830-557A286425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157280" y="11999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C040598-7A44-2983-EBE7-7CF8E07E1BBC}"/>
                  </a:ext>
                </a:extLst>
              </p14:cNvPr>
              <p14:cNvContentPartPr/>
              <p14:nvPr/>
            </p14:nvContentPartPr>
            <p14:xfrm>
              <a:off x="-1727520" y="105668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C040598-7A44-2983-EBE7-7CF8E07E1B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736160" y="1047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710323B-CFEE-14B3-9CDC-A3E9C2603987}"/>
                  </a:ext>
                </a:extLst>
              </p14:cNvPr>
              <p14:cNvContentPartPr/>
              <p14:nvPr/>
            </p14:nvContentPartPr>
            <p14:xfrm>
              <a:off x="-1432680" y="107684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710323B-CFEE-14B3-9CDC-A3E9C26039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441320" y="106784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6EE0A7B7-1F40-3B93-1455-8E5017AA02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5713" y="5050426"/>
            <a:ext cx="45719" cy="914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970530-8088-3FE3-9DB1-0E6C913C85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4336" y="3669231"/>
            <a:ext cx="45719" cy="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9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D15E9-0516-A3BD-F1EC-19A05E9B3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F16229-9C39-0FB0-A11B-6C94734F28FC}"/>
              </a:ext>
            </a:extLst>
          </p:cNvPr>
          <p:cNvSpPr txBox="1"/>
          <p:nvPr/>
        </p:nvSpPr>
        <p:spPr>
          <a:xfrm>
            <a:off x="502920" y="274320"/>
            <a:ext cx="11247120" cy="519501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F172A"/>
                </a:solidFill>
              </a:rPr>
              <a:t>Results · </a:t>
            </a:r>
            <a:r>
              <a:rPr lang="en-GB" sz="2800" b="1" i="0" dirty="0">
                <a:solidFill>
                  <a:srgbClr val="0F172A"/>
                </a:solidFill>
                <a:latin typeface="Calibri"/>
              </a:rPr>
              <a:t>Surface heterogeneity along the reactive patch</a:t>
            </a:r>
            <a:endParaRPr sz="2800" b="1" i="0" dirty="0">
              <a:solidFill>
                <a:srgbClr val="0F172A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1D6F5D-C0A7-1A96-AC11-A1C00493F39E}"/>
                  </a:ext>
                </a:extLst>
              </p:cNvPr>
              <p:cNvSpPr txBox="1"/>
              <p:nvPr/>
            </p:nvSpPr>
            <p:spPr>
              <a:xfrm>
                <a:off x="502920" y="868680"/>
                <a:ext cx="11247120" cy="304571"/>
              </a:xfrm>
              <a:prstGeom prst="rect">
                <a:avLst/>
              </a:prstGeom>
              <a:noFill/>
            </p:spPr>
            <p:txBody>
              <a:bodyPr wrap="square" lIns="36576" tIns="18288" rIns="36576" bIns="18288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sz="1400" b="0" i="1" dirty="0">
                    <a:solidFill>
                      <a:srgbClr val="475569"/>
                    </a:solidFill>
                    <a:latin typeface="Calibri"/>
                  </a:rPr>
                  <a:t>Coefficient of variation (CV) computed along the reactive patch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1400" i="1" dirty="0">
                            <a:solidFill>
                              <a:srgbClr val="4755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 dirty="0">
                            <a:solidFill>
                              <a:srgbClr val="475569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p>
                          <m:sSupPr>
                            <m:ctrlPr>
                              <a:rPr lang="en-US" sz="1400" b="0" i="1" dirty="0" smtClean="0">
                                <a:solidFill>
                                  <a:srgbClr val="47556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solidFill>
                                  <a:srgbClr val="475569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1400" b="0" i="1" dirty="0" smtClean="0">
                                <a:solidFill>
                                  <a:srgbClr val="475569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GB" sz="1400" i="1" dirty="0">
                        <a:solidFill>
                          <a:srgbClr val="475569"/>
                        </a:solidFill>
                        <a:latin typeface="Cambria Math" panose="02040503050406030204" pitchFamily="18" charset="0"/>
                      </a:rPr>
                      <m:t>​ </m:t>
                    </m:r>
                  </m:oMath>
                </a14:m>
                <a:r>
                  <a:rPr lang="en-GB" sz="1400" b="0" i="1" dirty="0">
                    <a:solidFill>
                      <a:srgbClr val="475569"/>
                    </a:solidFill>
                    <a:latin typeface="Calibri"/>
                  </a:rPr>
                  <a:t>​,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1400" i="1" dirty="0">
                            <a:solidFill>
                              <a:srgbClr val="4755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 dirty="0">
                            <a:solidFill>
                              <a:srgbClr val="475569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rgbClr val="47556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1400" b="0" i="1" dirty="0" smtClean="0">
                                <a:solidFill>
                                  <a:srgbClr val="47556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solidFill>
                                  <a:srgbClr val="475569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b="0" i="1" dirty="0" smtClean="0">
                                <a:solidFill>
                                  <a:srgbClr val="475569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400" b="0" i="1" dirty="0" smtClean="0">
                                <a:solidFill>
                                  <a:srgbClr val="47556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GB" sz="1400" b="0" i="1" dirty="0">
                    <a:solidFill>
                      <a:srgbClr val="475569"/>
                    </a:solidFill>
                    <a:latin typeface="Calibri"/>
                  </a:rPr>
                  <a:t>​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1400" b="0" i="1" dirty="0" smtClean="0">
                            <a:solidFill>
                              <a:srgbClr val="4755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dirty="0" smtClean="0">
                            <a:solidFill>
                              <a:srgbClr val="475569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1400" b="0" i="1" dirty="0" smtClean="0">
                            <a:solidFill>
                              <a:srgbClr val="475569"/>
                            </a:solidFill>
                            <a:latin typeface="Cambria Math" panose="02040503050406030204" pitchFamily="18" charset="0"/>
                          </a:rPr>
                          <m:t>𝑓𝑟𝑒𝑒</m:t>
                        </m:r>
                      </m:sub>
                    </m:sSub>
                    <m:r>
                      <a:rPr lang="en-GB" sz="1400" b="0" i="1" dirty="0" smtClean="0">
                        <a:solidFill>
                          <a:srgbClr val="475569"/>
                        </a:solidFill>
                        <a:latin typeface="Cambria Math" panose="02040503050406030204" pitchFamily="18" charset="0"/>
                      </a:rPr>
                      <m:t>​</m:t>
                    </m:r>
                  </m:oMath>
                </a14:m>
                <a:r>
                  <a:rPr lang="en-GB" sz="1400" b="0" i="1" dirty="0">
                    <a:solidFill>
                      <a:srgbClr val="475569"/>
                    </a:solidFill>
                    <a:latin typeface="Calibri"/>
                  </a:rPr>
                  <a:t>.</a:t>
                </a:r>
                <a:endParaRPr sz="1400" b="0" i="1" dirty="0">
                  <a:solidFill>
                    <a:srgbClr val="475569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1D6F5D-C0A7-1A96-AC11-A1C00493F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868680"/>
                <a:ext cx="11247120" cy="304571"/>
              </a:xfrm>
              <a:prstGeom prst="rect">
                <a:avLst/>
              </a:prstGeom>
              <a:blipFill>
                <a:blip r:embed="rId3"/>
                <a:stretch>
                  <a:fillRect l="-650" t="-2041" b="-2449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or 3">
            <a:extLst>
              <a:ext uri="{FF2B5EF4-FFF2-40B4-BE49-F238E27FC236}">
                <a16:creationId xmlns:a16="http://schemas.microsoft.com/office/drawing/2014/main" id="{BD5A11CF-43C5-76A3-96EA-309112BA40A4}"/>
              </a:ext>
            </a:extLst>
          </p:cNvPr>
          <p:cNvCxnSpPr/>
          <p:nvPr/>
        </p:nvCxnSpPr>
        <p:spPr>
          <a:xfrm>
            <a:off x="502920" y="1298448"/>
            <a:ext cx="11183112" cy="0"/>
          </a:xfrm>
          <a:prstGeom prst="line">
            <a:avLst/>
          </a:prstGeom>
          <a:ln w="25400">
            <a:solidFill>
              <a:srgbClr val="1E3A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or 4">
            <a:extLst>
              <a:ext uri="{FF2B5EF4-FFF2-40B4-BE49-F238E27FC236}">
                <a16:creationId xmlns:a16="http://schemas.microsoft.com/office/drawing/2014/main" id="{E1C2101E-1B46-2858-9701-97247EF6F1CC}"/>
              </a:ext>
            </a:extLst>
          </p:cNvPr>
          <p:cNvCxnSpPr/>
          <p:nvPr/>
        </p:nvCxnSpPr>
        <p:spPr>
          <a:xfrm>
            <a:off x="502920" y="6519672"/>
            <a:ext cx="11183112" cy="0"/>
          </a:xfrm>
          <a:prstGeom prst="line">
            <a:avLst/>
          </a:prstGeom>
          <a:ln w="6350">
            <a:solidFill>
              <a:srgbClr val="E5E7E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86B5B6-D068-BA40-7DDB-65D9F60D9AF4}"/>
              </a:ext>
            </a:extLst>
          </p:cNvPr>
          <p:cNvSpPr txBox="1"/>
          <p:nvPr/>
        </p:nvSpPr>
        <p:spPr>
          <a:xfrm>
            <a:off x="502920" y="6565392"/>
            <a:ext cx="9601200" cy="24688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900" b="0" i="0">
                <a:solidFill>
                  <a:srgbClr val="64748B"/>
                </a:solidFill>
                <a:latin typeface="Calibri"/>
              </a:rPr>
              <a:t>Flow-induced surface charge heterogeneity &amp; cation exchange kinetics  ·  S. Shahror, Y. Mishael, N. Schwartz  ·  HUJI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280288-13E4-3162-8B9E-19C061A60E15}"/>
              </a:ext>
            </a:extLst>
          </p:cNvPr>
          <p:cNvSpPr txBox="1"/>
          <p:nvPr/>
        </p:nvSpPr>
        <p:spPr>
          <a:xfrm>
            <a:off x="10561320" y="6565392"/>
            <a:ext cx="1280160" cy="192040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rgbClr val="64748B"/>
                </a:solidFill>
                <a:latin typeface="Calibri"/>
              </a:rPr>
              <a:t>9</a:t>
            </a:r>
            <a:r>
              <a:rPr lang="en-US" sz="900" b="0" i="0" dirty="0">
                <a:solidFill>
                  <a:srgbClr val="64748B"/>
                </a:solidFill>
                <a:latin typeface="Calibri"/>
              </a:rPr>
              <a:t> </a:t>
            </a:r>
            <a:r>
              <a:rPr sz="900" b="0" i="0" dirty="0">
                <a:solidFill>
                  <a:srgbClr val="64748B"/>
                </a:solidFill>
                <a:latin typeface="Calibri"/>
              </a:rPr>
              <a:t>/ </a:t>
            </a:r>
            <a:r>
              <a:rPr lang="en-US" sz="900" b="0" i="0" dirty="0">
                <a:solidFill>
                  <a:srgbClr val="64748B"/>
                </a:solidFill>
                <a:latin typeface="Calibri"/>
              </a:rPr>
              <a:t>13</a:t>
            </a:r>
            <a:endParaRPr sz="900" b="0" i="0" dirty="0">
              <a:solidFill>
                <a:srgbClr val="64748B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0F4C2E-5AB2-A67F-C093-E070AC62712F}"/>
                  </a:ext>
                </a:extLst>
              </p:cNvPr>
              <p:cNvSpPr txBox="1"/>
              <p:nvPr/>
            </p:nvSpPr>
            <p:spPr>
              <a:xfrm>
                <a:off x="502920" y="5760720"/>
                <a:ext cx="11247120" cy="406265"/>
              </a:xfrm>
              <a:prstGeom prst="rect">
                <a:avLst/>
              </a:prstGeom>
              <a:noFill/>
            </p:spPr>
            <p:txBody>
              <a:bodyPr wrap="square" lIns="36576" tIns="18288" rIns="36576" bIns="18288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Heterogeneity increases with flow velocity for all surface species.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1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ar-AE" sz="1100" i="1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ar-AE" sz="1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11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ar-AE" sz="11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ar-AE" sz="11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1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ar-AE" sz="1100" i="1">
                            <a:latin typeface="Cambria Math" panose="02040503050406030204" pitchFamily="18" charset="0"/>
                          </a:rPr>
                          <m:t>𝑓𝑟𝑒𝑒</m:t>
                        </m:r>
                      </m:sub>
                    </m:sSub>
                  </m:oMath>
                </a14:m>
                <a:r>
                  <a:rPr lang="en-US" sz="1200" dirty="0"/>
                  <a:t>develop the strongest spatial variability along the reactive patch.</a:t>
                </a:r>
                <a:endParaRPr lang="LID4096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0F4C2E-5AB2-A67F-C093-E070AC627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5760720"/>
                <a:ext cx="11247120" cy="406265"/>
              </a:xfrm>
              <a:prstGeom prst="rect">
                <a:avLst/>
              </a:prstGeom>
              <a:blipFill>
                <a:blip r:embed="rId4"/>
                <a:stretch>
                  <a:fillRect l="-488" t="-7463" b="-1492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ACA4E01-D2BD-52AD-499C-856C675CD29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953"/>
          <a:stretch>
            <a:fillRect/>
          </a:stretch>
        </p:blipFill>
        <p:spPr>
          <a:xfrm>
            <a:off x="261763" y="1548101"/>
            <a:ext cx="11683205" cy="38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4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6E63A-0ECF-C7E6-9F6B-05941A926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0C303E-FFB4-C5B8-4387-6CF837D380CA}"/>
              </a:ext>
            </a:extLst>
          </p:cNvPr>
          <p:cNvSpPr txBox="1"/>
          <p:nvPr/>
        </p:nvSpPr>
        <p:spPr>
          <a:xfrm>
            <a:off x="502920" y="274320"/>
            <a:ext cx="11247120" cy="519501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800" b="1" dirty="0">
                <a:solidFill>
                  <a:srgbClr val="0F172A"/>
                </a:solidFill>
              </a:rPr>
              <a:t>Results · Surface exchange dynamics under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D49D2E-07D2-20F9-6E92-6F10286C764D}"/>
                  </a:ext>
                </a:extLst>
              </p:cNvPr>
              <p:cNvSpPr txBox="1"/>
              <p:nvPr/>
            </p:nvSpPr>
            <p:spPr>
              <a:xfrm>
                <a:off x="502920" y="868680"/>
                <a:ext cx="11247120" cy="278218"/>
              </a:xfrm>
              <a:prstGeom prst="rect">
                <a:avLst/>
              </a:prstGeom>
              <a:noFill/>
            </p:spPr>
            <p:txBody>
              <a:bodyPr wrap="square" lIns="36576" tIns="18288" rIns="36576" bIns="18288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sz="1400" i="1" dirty="0">
                    <a:solidFill>
                      <a:srgbClr val="475569"/>
                    </a:solidFill>
                  </a:rPr>
                  <a:t>Cumulative K+ desorption and re-adsorption for different surface mobilities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ar-AE" sz="1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1400" i="1" dirty="0">
                    <a:solidFill>
                      <a:srgbClr val="475569"/>
                    </a:solidFill>
                  </a:rPr>
                  <a:t>)</a:t>
                </a:r>
                <a:endParaRPr sz="1400" b="0" i="1" dirty="0">
                  <a:solidFill>
                    <a:srgbClr val="475569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D49D2E-07D2-20F9-6E92-6F10286C7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868680"/>
                <a:ext cx="11247120" cy="278218"/>
              </a:xfrm>
              <a:prstGeom prst="rect">
                <a:avLst/>
              </a:prstGeom>
              <a:blipFill>
                <a:blip r:embed="rId3"/>
                <a:stretch>
                  <a:fillRect l="-650" t="-4444" b="-333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or 3">
            <a:extLst>
              <a:ext uri="{FF2B5EF4-FFF2-40B4-BE49-F238E27FC236}">
                <a16:creationId xmlns:a16="http://schemas.microsoft.com/office/drawing/2014/main" id="{66BC56A4-BE45-0945-BEB3-AE5BF93F9C3A}"/>
              </a:ext>
            </a:extLst>
          </p:cNvPr>
          <p:cNvCxnSpPr/>
          <p:nvPr/>
        </p:nvCxnSpPr>
        <p:spPr>
          <a:xfrm>
            <a:off x="502920" y="1298448"/>
            <a:ext cx="11183112" cy="0"/>
          </a:xfrm>
          <a:prstGeom prst="line">
            <a:avLst/>
          </a:prstGeom>
          <a:ln w="25400">
            <a:solidFill>
              <a:srgbClr val="1E3A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or 4">
            <a:extLst>
              <a:ext uri="{FF2B5EF4-FFF2-40B4-BE49-F238E27FC236}">
                <a16:creationId xmlns:a16="http://schemas.microsoft.com/office/drawing/2014/main" id="{D468DFAC-78A1-0BCD-7A58-E72D9AE25035}"/>
              </a:ext>
            </a:extLst>
          </p:cNvPr>
          <p:cNvCxnSpPr/>
          <p:nvPr/>
        </p:nvCxnSpPr>
        <p:spPr>
          <a:xfrm>
            <a:off x="502920" y="6519672"/>
            <a:ext cx="11183112" cy="0"/>
          </a:xfrm>
          <a:prstGeom prst="line">
            <a:avLst/>
          </a:prstGeom>
          <a:ln w="6350">
            <a:solidFill>
              <a:srgbClr val="E5E7E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AF24D95-913E-B117-8C52-4FC00479B476}"/>
              </a:ext>
            </a:extLst>
          </p:cNvPr>
          <p:cNvSpPr txBox="1"/>
          <p:nvPr/>
        </p:nvSpPr>
        <p:spPr>
          <a:xfrm>
            <a:off x="502920" y="6565392"/>
            <a:ext cx="9601200" cy="24688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900" b="0" i="0">
                <a:solidFill>
                  <a:srgbClr val="64748B"/>
                </a:solidFill>
                <a:latin typeface="Calibri"/>
              </a:rPr>
              <a:t>Flow-induced surface charge heterogeneity &amp; cation exchange kinetics  ·  S. Shahror, Y. Mishael, N. Schwartz  ·  HUJI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4007F-FF8D-6719-3A40-556CD76009F5}"/>
              </a:ext>
            </a:extLst>
          </p:cNvPr>
          <p:cNvSpPr txBox="1"/>
          <p:nvPr/>
        </p:nvSpPr>
        <p:spPr>
          <a:xfrm>
            <a:off x="10561320" y="6565392"/>
            <a:ext cx="1280160" cy="192040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b="0" i="0" dirty="0">
                <a:solidFill>
                  <a:srgbClr val="64748B"/>
                </a:solidFill>
                <a:latin typeface="Calibri"/>
              </a:rPr>
              <a:t>10 </a:t>
            </a:r>
            <a:r>
              <a:rPr sz="900" b="0" i="0" dirty="0">
                <a:solidFill>
                  <a:srgbClr val="64748B"/>
                </a:solidFill>
                <a:latin typeface="Calibri"/>
              </a:rPr>
              <a:t>/ </a:t>
            </a:r>
            <a:r>
              <a:rPr lang="en-US" sz="900" b="0" i="0" dirty="0">
                <a:solidFill>
                  <a:srgbClr val="64748B"/>
                </a:solidFill>
                <a:latin typeface="Calibri"/>
              </a:rPr>
              <a:t>13</a:t>
            </a:r>
            <a:endParaRPr sz="900" b="0" i="0" dirty="0">
              <a:solidFill>
                <a:srgbClr val="64748B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C6570A-3176-2B8B-F67F-595E5646B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123" y="1501245"/>
            <a:ext cx="9872840" cy="47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5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74320"/>
            <a:ext cx="11247120" cy="519501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800" b="1" dirty="0">
                <a:solidFill>
                  <a:srgbClr val="0F172A"/>
                </a:solidFill>
              </a:rPr>
              <a:t>Flow-dependent apparent desorption kinetics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68680"/>
            <a:ext cx="11247120" cy="27821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400" i="1" dirty="0">
                <a:solidFill>
                  <a:srgbClr val="475569"/>
                </a:solidFill>
              </a:rPr>
              <a:t>Desorption rate coefficient for different flow velocities.</a:t>
            </a:r>
            <a:endParaRPr sz="1400" i="1" dirty="0">
              <a:solidFill>
                <a:srgbClr val="475569"/>
              </a:solidFill>
            </a:endParaRPr>
          </a:p>
        </p:txBody>
      </p:sp>
      <p:cxnSp>
        <p:nvCxnSpPr>
          <p:cNvPr id="4" name="Connector 3"/>
          <p:cNvCxnSpPr/>
          <p:nvPr/>
        </p:nvCxnSpPr>
        <p:spPr>
          <a:xfrm>
            <a:off x="502920" y="1298448"/>
            <a:ext cx="11183112" cy="0"/>
          </a:xfrm>
          <a:prstGeom prst="line">
            <a:avLst/>
          </a:prstGeom>
          <a:ln w="25400">
            <a:solidFill>
              <a:srgbClr val="1E3A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or 4"/>
          <p:cNvCxnSpPr/>
          <p:nvPr/>
        </p:nvCxnSpPr>
        <p:spPr>
          <a:xfrm>
            <a:off x="502920" y="6519672"/>
            <a:ext cx="11183112" cy="0"/>
          </a:xfrm>
          <a:prstGeom prst="line">
            <a:avLst/>
          </a:prstGeom>
          <a:ln w="6350">
            <a:solidFill>
              <a:srgbClr val="E5E7E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2920" y="6565392"/>
            <a:ext cx="9601200" cy="24688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900" b="0" i="0">
                <a:solidFill>
                  <a:srgbClr val="64748B"/>
                </a:solidFill>
                <a:latin typeface="Calibri"/>
              </a:rPr>
              <a:t>Flow-induced surface charge heterogeneity &amp; cation exchange kinetics  ·  S. Shahror, Y. Mishael, N. Schwartz  ·  HUJI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61320" y="6565392"/>
            <a:ext cx="1280160" cy="192040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b="0" i="0" dirty="0">
                <a:solidFill>
                  <a:srgbClr val="64748B"/>
                </a:solidFill>
                <a:latin typeface="Calibri"/>
              </a:rPr>
              <a:t>11 </a:t>
            </a:r>
            <a:r>
              <a:rPr sz="900" b="0" i="0" dirty="0">
                <a:solidFill>
                  <a:srgbClr val="64748B"/>
                </a:solidFill>
                <a:latin typeface="Calibri"/>
              </a:rPr>
              <a:t>/ </a:t>
            </a:r>
            <a:r>
              <a:rPr lang="en-US" sz="900" b="0" i="0" dirty="0">
                <a:solidFill>
                  <a:srgbClr val="64748B"/>
                </a:solidFill>
                <a:latin typeface="Calibri"/>
              </a:rPr>
              <a:t>13</a:t>
            </a:r>
            <a:endParaRPr sz="900" b="0" i="0" dirty="0">
              <a:solidFill>
                <a:srgbClr val="64748B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920" y="5852160"/>
                <a:ext cx="11247120" cy="738664"/>
              </a:xfrm>
              <a:prstGeom prst="rect">
                <a:avLst/>
              </a:prstGeom>
              <a:noFill/>
            </p:spPr>
            <p:txBody>
              <a:bodyPr wrap="square" lIns="36576" tIns="18288" rIns="36576" bIns="18288">
                <a:spAutoFit/>
              </a:bodyPr>
              <a:lstStyle/>
              <a:p>
                <a:pPr marL="171450" indent="-171450">
                  <a:lnSpc>
                    <a:spcPct val="132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/>
                  <a:t>Without lateral surface transport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1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ar-AE" sz="11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ar-AE" sz="11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1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200" dirty="0"/>
                  <a:t>),</a:t>
                </a:r>
                <a:r>
                  <a:rPr lang="ar-AE" sz="1200" dirty="0"/>
                  <a:t> </a:t>
                </a:r>
                <a:r>
                  <a:rPr lang="en-US" sz="1200" dirty="0"/>
                  <a:t>the apparent desorption rate is nearly flow-independent. </a:t>
                </a:r>
              </a:p>
              <a:p>
                <a:pPr marL="171450" indent="-171450">
                  <a:lnSpc>
                    <a:spcPct val="132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/>
                  <a:t>Enabling surface transport introduces strong flow dependence in the fitted apparent kinetics.</a:t>
                </a:r>
                <a:endParaRPr lang="LID4096" sz="1200" dirty="0"/>
              </a:p>
              <a:p>
                <a:pPr marL="171450" indent="-171450">
                  <a:lnSpc>
                    <a:spcPct val="132000"/>
                  </a:lnSpc>
                  <a:buFont typeface="Arial" panose="020B0604020202020204" pitchFamily="34" charset="0"/>
                  <a:buChar char="•"/>
                </a:pPr>
                <a:endParaRPr sz="1150" b="0" i="0" dirty="0">
                  <a:solidFill>
                    <a:srgbClr val="1F2937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5852160"/>
                <a:ext cx="11247120" cy="738664"/>
              </a:xfrm>
              <a:prstGeom prst="rect">
                <a:avLst/>
              </a:prstGeom>
              <a:blipFill>
                <a:blip r:embed="rId4"/>
                <a:stretch>
                  <a:fillRect l="-48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6B3AD132-BA8E-A29D-83A8-C5F918ABB4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2920" y="1576717"/>
            <a:ext cx="10561320" cy="3997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83A4D6-9251-CDE1-7F13-7FB3EEAD3EB4}"/>
                  </a:ext>
                </a:extLst>
              </p:cNvPr>
              <p:cNvSpPr/>
              <p:nvPr/>
            </p:nvSpPr>
            <p:spPr>
              <a:xfrm>
                <a:off x="1625878" y="1822381"/>
                <a:ext cx="3215473" cy="39622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(a) No lateral surface transport,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LID4096" sz="1400" b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83A4D6-9251-CDE1-7F13-7FB3EEAD3E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878" y="1822381"/>
                <a:ext cx="3215473" cy="396227"/>
              </a:xfrm>
              <a:prstGeom prst="rect">
                <a:avLst/>
              </a:prstGeom>
              <a:blipFill>
                <a:blip r:embed="rId6"/>
                <a:stretch>
                  <a:fillRect b="-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DD1128A-DF22-4A14-2C7A-5B884B123617}"/>
                  </a:ext>
                </a:extLst>
              </p:cNvPr>
              <p:cNvSpPr/>
              <p:nvPr/>
            </p:nvSpPr>
            <p:spPr>
              <a:xfrm>
                <a:off x="6594348" y="1828154"/>
                <a:ext cx="3974591" cy="39622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(b) With lateral surface transport,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  <m:f>
                      <m:f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LID4096" sz="1400" b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DD1128A-DF22-4A14-2C7A-5B884B123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348" y="1828154"/>
                <a:ext cx="3974591" cy="396227"/>
              </a:xfrm>
              <a:prstGeom prst="rect">
                <a:avLst/>
              </a:prstGeom>
              <a:blipFill>
                <a:blip r:embed="rId7"/>
                <a:stretch>
                  <a:fillRect b="-10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2B18402-8F8B-3921-6A9F-5ACCBE0B71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6143" y="2119730"/>
            <a:ext cx="1057897" cy="5105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129015-BCDB-B707-1000-F8C801A1D39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8365" t="21754" r="7684"/>
          <a:stretch>
            <a:fillRect/>
          </a:stretch>
        </p:blipFill>
        <p:spPr>
          <a:xfrm>
            <a:off x="9941560" y="2230800"/>
            <a:ext cx="909320" cy="399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870FBD-DBD5-F7F1-4AC7-D647A0E1E7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432" y="1536355"/>
            <a:ext cx="11131552" cy="42129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A0E0AC-F79B-CC94-7A8E-3F1BEC08AB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110" y="1585369"/>
            <a:ext cx="11137874" cy="42153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93462-BA44-7801-15D9-A31FD9096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F6DC74-DF3B-3F4E-663F-0F980FC9E661}"/>
              </a:ext>
            </a:extLst>
          </p:cNvPr>
          <p:cNvSpPr txBox="1"/>
          <p:nvPr/>
        </p:nvSpPr>
        <p:spPr>
          <a:xfrm>
            <a:off x="502920" y="274320"/>
            <a:ext cx="11247120" cy="519501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2800" b="1" i="0" dirty="0">
                <a:solidFill>
                  <a:srgbClr val="0F172A"/>
                </a:solidFill>
                <a:latin typeface="Calibri"/>
              </a:rPr>
              <a:t>Conclusions  ·</a:t>
            </a:r>
            <a:r>
              <a:rPr lang="he-IL" sz="2800" b="1" i="0" dirty="0">
                <a:solidFill>
                  <a:srgbClr val="0F172A"/>
                </a:solidFill>
                <a:latin typeface="Calibri"/>
              </a:rPr>
              <a:t> </a:t>
            </a:r>
            <a:r>
              <a:rPr lang="en-US" sz="2800" b="1" i="0" dirty="0">
                <a:solidFill>
                  <a:srgbClr val="0F172A"/>
                </a:solidFill>
                <a:latin typeface="Calibri"/>
              </a:rPr>
              <a:t>interpreting fitted kinetic rates</a:t>
            </a:r>
            <a:endParaRPr sz="2800" b="1" i="0" dirty="0">
              <a:solidFill>
                <a:srgbClr val="0F172A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DA255-96FE-1D5E-FF3F-9EF9403F029E}"/>
              </a:ext>
            </a:extLst>
          </p:cNvPr>
          <p:cNvSpPr txBox="1"/>
          <p:nvPr/>
        </p:nvSpPr>
        <p:spPr>
          <a:xfrm>
            <a:off x="502920" y="868680"/>
            <a:ext cx="11247120" cy="27821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400" b="0" i="1" dirty="0">
                <a:solidFill>
                  <a:srgbClr val="475569"/>
                </a:solidFill>
                <a:latin typeface="Calibri"/>
              </a:rPr>
              <a:t>Three key observations from the coupled model</a:t>
            </a:r>
            <a:endParaRPr sz="1400" b="0" i="1" dirty="0">
              <a:solidFill>
                <a:srgbClr val="475569"/>
              </a:solidFill>
              <a:latin typeface="Calibri"/>
            </a:endParaRPr>
          </a:p>
        </p:txBody>
      </p:sp>
      <p:cxnSp>
        <p:nvCxnSpPr>
          <p:cNvPr id="4" name="Connector 3">
            <a:extLst>
              <a:ext uri="{FF2B5EF4-FFF2-40B4-BE49-F238E27FC236}">
                <a16:creationId xmlns:a16="http://schemas.microsoft.com/office/drawing/2014/main" id="{A4B5FE20-59C2-EC18-5294-E8B84E9DA2D8}"/>
              </a:ext>
            </a:extLst>
          </p:cNvPr>
          <p:cNvCxnSpPr/>
          <p:nvPr/>
        </p:nvCxnSpPr>
        <p:spPr>
          <a:xfrm>
            <a:off x="502920" y="1298448"/>
            <a:ext cx="11183112" cy="0"/>
          </a:xfrm>
          <a:prstGeom prst="line">
            <a:avLst/>
          </a:prstGeom>
          <a:ln w="25400">
            <a:solidFill>
              <a:srgbClr val="1E3A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or 4">
            <a:extLst>
              <a:ext uri="{FF2B5EF4-FFF2-40B4-BE49-F238E27FC236}">
                <a16:creationId xmlns:a16="http://schemas.microsoft.com/office/drawing/2014/main" id="{18486272-38EC-BEAA-F82D-25AA5F1B9F58}"/>
              </a:ext>
            </a:extLst>
          </p:cNvPr>
          <p:cNvCxnSpPr/>
          <p:nvPr/>
        </p:nvCxnSpPr>
        <p:spPr>
          <a:xfrm>
            <a:off x="502920" y="6519672"/>
            <a:ext cx="11183112" cy="0"/>
          </a:xfrm>
          <a:prstGeom prst="line">
            <a:avLst/>
          </a:prstGeom>
          <a:ln w="6350">
            <a:solidFill>
              <a:srgbClr val="E5E7E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E3A2B05-87E3-E934-7019-B8A027C32E49}"/>
              </a:ext>
            </a:extLst>
          </p:cNvPr>
          <p:cNvSpPr txBox="1"/>
          <p:nvPr/>
        </p:nvSpPr>
        <p:spPr>
          <a:xfrm>
            <a:off x="502920" y="6565392"/>
            <a:ext cx="9601200" cy="24688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900" b="0" i="0">
                <a:solidFill>
                  <a:srgbClr val="64748B"/>
                </a:solidFill>
                <a:latin typeface="Calibri"/>
              </a:rPr>
              <a:t>Flow-induced surface charge heterogeneity &amp; cation exchange kinetics  ·  S. Shahror, Y. Mishael, N. Schwartz  ·  HUJI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6E147-0AD8-68EB-8198-F359A17617BE}"/>
              </a:ext>
            </a:extLst>
          </p:cNvPr>
          <p:cNvSpPr txBox="1"/>
          <p:nvPr/>
        </p:nvSpPr>
        <p:spPr>
          <a:xfrm>
            <a:off x="10561320" y="6565392"/>
            <a:ext cx="1280160" cy="192040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b="0" i="0" dirty="0">
                <a:solidFill>
                  <a:srgbClr val="64748B"/>
                </a:solidFill>
                <a:latin typeface="Calibri"/>
              </a:rPr>
              <a:t>12</a:t>
            </a:r>
            <a:r>
              <a:rPr sz="900" b="0" i="0" dirty="0">
                <a:solidFill>
                  <a:srgbClr val="64748B"/>
                </a:solidFill>
                <a:latin typeface="Calibri"/>
              </a:rPr>
              <a:t> / 1</a:t>
            </a:r>
            <a:r>
              <a:rPr lang="en-US" sz="900" dirty="0">
                <a:solidFill>
                  <a:srgbClr val="64748B"/>
                </a:solidFill>
                <a:latin typeface="Calibri"/>
              </a:rPr>
              <a:t>3</a:t>
            </a:r>
            <a:endParaRPr sz="900" b="0" i="0" dirty="0">
              <a:solidFill>
                <a:srgbClr val="64748B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5BD60F-FED5-4EC5-54CE-84F7E5BC2F0D}"/>
              </a:ext>
            </a:extLst>
          </p:cNvPr>
          <p:cNvSpPr/>
          <p:nvPr/>
        </p:nvSpPr>
        <p:spPr>
          <a:xfrm>
            <a:off x="502920" y="5989320"/>
            <a:ext cx="11247120" cy="50292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D81B6E-F2F3-8394-D81F-B70036C26CE5}"/>
              </a:ext>
            </a:extLst>
          </p:cNvPr>
          <p:cNvSpPr txBox="1"/>
          <p:nvPr/>
        </p:nvSpPr>
        <p:spPr>
          <a:xfrm>
            <a:off x="685800" y="6041753"/>
            <a:ext cx="11064240" cy="381643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000" i="1" dirty="0">
                <a:solidFill>
                  <a:srgbClr val="FFFFFF"/>
                </a:solidFill>
                <a:latin typeface="Calibri"/>
              </a:rPr>
              <a:t>Flow-induced interfacial heterogeneity affects the measured exchange kinetics.</a:t>
            </a:r>
            <a:endParaRPr sz="2000" b="0" i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F9657D-5742-7ACE-661B-84EA9975FDE6}"/>
              </a:ext>
            </a:extLst>
          </p:cNvPr>
          <p:cNvSpPr txBox="1"/>
          <p:nvPr/>
        </p:nvSpPr>
        <p:spPr>
          <a:xfrm>
            <a:off x="685800" y="1625604"/>
            <a:ext cx="103124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F2937"/>
                </a:solidFill>
                <a:latin typeface="Calibri"/>
              </a:rPr>
              <a:t>Flow changes the local chemical environment along the reactive patch, altering both ion distributions and surface composition.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F2937"/>
                </a:solidFill>
                <a:latin typeface="Calibri"/>
              </a:rPr>
              <a:t>Surface heterogeneity is generated by the coupled system, rather than imposed as a fixed surface property.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F2937"/>
                </a:solidFill>
                <a:latin typeface="Calibri"/>
              </a:rPr>
              <a:t>Apparent kinetic coefficients are not purely intrinsic and may include contributions from transport-coupled interfacial dynamics.</a:t>
            </a:r>
            <a:endParaRPr lang="LID4096" sz="2800" dirty="0">
              <a:solidFill>
                <a:srgbClr val="1F293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6002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2286000"/>
            <a:ext cx="12191695" cy="36576"/>
          </a:xfrm>
          <a:prstGeom prst="rect">
            <a:avLst/>
          </a:prstGeom>
          <a:solidFill>
            <a:srgbClr val="9F12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02920" y="1005840"/>
            <a:ext cx="11247120" cy="1280160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7200" b="1" i="0">
                <a:solidFill>
                  <a:srgbClr val="FFFFFF"/>
                </a:solidFill>
                <a:latin typeface="Calibri"/>
              </a:rPr>
              <a:t>Thank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2606040"/>
            <a:ext cx="11247120" cy="381643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2000" b="0" i="1" dirty="0">
                <a:solidFill>
                  <a:srgbClr val="E5E7EB"/>
                </a:solidFill>
                <a:latin typeface="Calibri"/>
              </a:rPr>
              <a:t>Questions, comments, ideas </a:t>
            </a:r>
            <a:r>
              <a:rPr lang="en-US" sz="2000" b="0" i="1" dirty="0">
                <a:solidFill>
                  <a:srgbClr val="E5E7EB"/>
                </a:solidFill>
                <a:latin typeface="Calibri"/>
              </a:rPr>
              <a:t>are</a:t>
            </a:r>
            <a:r>
              <a:rPr sz="2000" b="0" i="1" dirty="0">
                <a:solidFill>
                  <a:srgbClr val="E5E7EB"/>
                </a:solidFill>
                <a:latin typeface="Calibri"/>
              </a:rPr>
              <a:t> welcome.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" y="6446520"/>
            <a:ext cx="11247120" cy="274320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100" b="0" i="1" dirty="0">
                <a:solidFill>
                  <a:srgbClr val="64748B"/>
                </a:solidFill>
                <a:latin typeface="Calibri"/>
              </a:rPr>
              <a:t>shahar.shahror@mail.huji.ac.il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74320"/>
            <a:ext cx="11247120" cy="594360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2800" b="1" i="0" dirty="0">
                <a:solidFill>
                  <a:srgbClr val="0F172A"/>
                </a:solidFill>
                <a:latin typeface="Calibri"/>
              </a:rPr>
              <a:t>Motivation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68680"/>
            <a:ext cx="11247120" cy="27821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0" i="1" dirty="0">
                <a:solidFill>
                  <a:srgbClr val="475569"/>
                </a:solidFill>
                <a:latin typeface="Calibri"/>
              </a:rPr>
              <a:t>Same chemistry, same surface </a:t>
            </a:r>
            <a:r>
              <a:rPr lang="en-US" sz="1400" b="0" i="1" dirty="0">
                <a:solidFill>
                  <a:srgbClr val="475569"/>
                </a:solidFill>
                <a:latin typeface="Calibri"/>
              </a:rPr>
              <a:t>-</a:t>
            </a:r>
            <a:r>
              <a:rPr sz="1400" b="0" i="1" dirty="0">
                <a:solidFill>
                  <a:srgbClr val="475569"/>
                </a:solidFill>
                <a:latin typeface="Calibri"/>
              </a:rPr>
              <a:t>different reported rates.</a:t>
            </a:r>
          </a:p>
        </p:txBody>
      </p:sp>
      <p:cxnSp>
        <p:nvCxnSpPr>
          <p:cNvPr id="4" name="Connector 3"/>
          <p:cNvCxnSpPr/>
          <p:nvPr/>
        </p:nvCxnSpPr>
        <p:spPr>
          <a:xfrm>
            <a:off x="502920" y="1298448"/>
            <a:ext cx="11183112" cy="0"/>
          </a:xfrm>
          <a:prstGeom prst="line">
            <a:avLst/>
          </a:prstGeom>
          <a:ln w="25400">
            <a:solidFill>
              <a:srgbClr val="1E3A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or 4"/>
          <p:cNvCxnSpPr/>
          <p:nvPr/>
        </p:nvCxnSpPr>
        <p:spPr>
          <a:xfrm>
            <a:off x="502920" y="6519672"/>
            <a:ext cx="11183112" cy="0"/>
          </a:xfrm>
          <a:prstGeom prst="line">
            <a:avLst/>
          </a:prstGeom>
          <a:ln w="6350">
            <a:solidFill>
              <a:srgbClr val="E5E7E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2920" y="6565392"/>
            <a:ext cx="9601200" cy="24688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900" b="0" i="0">
                <a:solidFill>
                  <a:srgbClr val="64748B"/>
                </a:solidFill>
                <a:latin typeface="Calibri"/>
              </a:rPr>
              <a:t>Flow-induced surface charge heterogeneity &amp; cation exchange kinetics  ·  S. Shahror, Y. Mishael, N. Schwartz  ·  HUJI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61320" y="6565392"/>
            <a:ext cx="1280160" cy="192040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sz="900" b="0" i="0" dirty="0">
                <a:solidFill>
                  <a:srgbClr val="64748B"/>
                </a:solidFill>
                <a:latin typeface="Calibri"/>
              </a:rPr>
              <a:t>2 / </a:t>
            </a:r>
            <a:r>
              <a:rPr lang="en-US" sz="900" b="0" i="0" dirty="0">
                <a:solidFill>
                  <a:srgbClr val="64748B"/>
                </a:solidFill>
                <a:latin typeface="Calibri"/>
              </a:rPr>
              <a:t>13</a:t>
            </a:r>
            <a:endParaRPr sz="900" b="0" i="0" dirty="0">
              <a:solidFill>
                <a:srgbClr val="64748B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" y="1490313"/>
            <a:ext cx="10698480" cy="344710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r>
              <a:rPr lang="en-GB" sz="2000" dirty="0"/>
              <a:t>Ion-exchange kinetics are central to many natural and technological systems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7552" y="1874589"/>
            <a:ext cx="10698480" cy="1722074"/>
          </a:xfrm>
          <a:prstGeom prst="rect">
            <a:avLst/>
          </a:prstGeom>
          <a:noFill/>
        </p:spPr>
        <p:txBody>
          <a:bodyPr wrap="square" lIns="36576" tIns="18288" rIns="36576" bIns="18288">
            <a:spAutoFit/>
          </a:bodyPr>
          <a:lstStyle/>
          <a:p>
            <a:pPr>
              <a:lnSpc>
                <a:spcPct val="150000"/>
              </a:lnSpc>
            </a:pPr>
            <a:r>
              <a:rPr sz="2000" b="0" i="0" dirty="0">
                <a:solidFill>
                  <a:srgbClr val="1F2937"/>
                </a:solidFill>
                <a:latin typeface="Calibri"/>
              </a:rPr>
              <a:t>•  Soils  ·  K⁺ / NH₄⁺ release, heavy-metal mobilization under leaching</a:t>
            </a:r>
          </a:p>
          <a:p>
            <a:pPr>
              <a:lnSpc>
                <a:spcPct val="150000"/>
              </a:lnSpc>
            </a:pPr>
            <a:r>
              <a:rPr sz="2000" b="0" i="0" dirty="0">
                <a:solidFill>
                  <a:srgbClr val="1F2937"/>
                </a:solidFill>
                <a:latin typeface="Calibri"/>
              </a:rPr>
              <a:t>•  Membranes ·  selectivity, breakthrough</a:t>
            </a:r>
            <a:r>
              <a:rPr lang="en-US" sz="2000" dirty="0">
                <a:solidFill>
                  <a:srgbClr val="1F2937"/>
                </a:solidFill>
                <a:latin typeface="Calibri"/>
              </a:rPr>
              <a:t>, </a:t>
            </a:r>
            <a:r>
              <a:rPr sz="2000" b="0" i="0" dirty="0">
                <a:solidFill>
                  <a:srgbClr val="1F2937"/>
                </a:solidFill>
                <a:latin typeface="Calibri"/>
              </a:rPr>
              <a:t>kinetically limited</a:t>
            </a:r>
          </a:p>
          <a:p>
            <a:pPr>
              <a:lnSpc>
                <a:spcPct val="150000"/>
              </a:lnSpc>
            </a:pPr>
            <a:r>
              <a:rPr sz="2000" b="0" i="0" dirty="0">
                <a:solidFill>
                  <a:srgbClr val="1F2937"/>
                </a:solidFill>
                <a:latin typeface="Calibri"/>
              </a:rPr>
              <a:t>•  Electrochemical interfaces under flow  ·  batteries, fuel cells, biosensors</a:t>
            </a:r>
            <a:endParaRPr lang="en-US" sz="2000" b="0" i="0" dirty="0">
              <a:solidFill>
                <a:srgbClr val="1F2937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endParaRPr lang="en-US" sz="1450" dirty="0">
              <a:solidFill>
                <a:srgbClr val="1F2937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" y="4389120"/>
            <a:ext cx="10698480" cy="1531617"/>
          </a:xfrm>
          <a:prstGeom prst="rect">
            <a:avLst/>
          </a:prstGeom>
          <a:solidFill>
            <a:srgbClr val="EFF6FF"/>
          </a:solidFill>
          <a:ln w="12700">
            <a:solidFill>
              <a:srgbClr val="1E3A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914400" y="4526280"/>
            <a:ext cx="10332720" cy="381643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2000" b="1" i="0" dirty="0">
                <a:solidFill>
                  <a:srgbClr val="1E3A8A"/>
                </a:solidFill>
                <a:latin typeface="Calibri"/>
              </a:rPr>
              <a:t>The puzzle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0120" y="4907280"/>
            <a:ext cx="10332720" cy="960263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r>
              <a:rPr lang="en-US" sz="2000" b="1" i="1" dirty="0"/>
              <a:t>“….Desorption varied with flow rate and since by definition the desorption rate coefficient is constant a new term, apparent desorption rate coefficient was defined for each flow rate in the system…”</a:t>
            </a:r>
            <a:endParaRPr lang="en-GB" sz="2000" dirty="0"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F30261-CF5A-3A42-74F8-B32F6861826A}"/>
              </a:ext>
            </a:extLst>
          </p:cNvPr>
          <p:cNvSpPr txBox="1"/>
          <p:nvPr/>
        </p:nvSpPr>
        <p:spPr>
          <a:xfrm>
            <a:off x="-2438400" y="6188024"/>
            <a:ext cx="9418320" cy="326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 dirty="0">
                <a:latin typeface="Calibri"/>
              </a:rPr>
              <a:t>Sparks et al., </a:t>
            </a:r>
            <a:r>
              <a:rPr lang="en-GB" sz="1200" dirty="0">
                <a:latin typeface="Calibri"/>
              </a:rPr>
              <a:t>Soil Sci. Soc. Am. J.</a:t>
            </a:r>
            <a:r>
              <a:rPr lang="en-US" sz="1200" dirty="0">
                <a:latin typeface="Calibri"/>
              </a:rPr>
              <a:t> 44: 1205-1208 (1980)</a:t>
            </a:r>
            <a:endParaRPr lang="LID4096" sz="1200" dirty="0"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880090-6A42-18B2-0BFA-AE0112C6EDA1}"/>
              </a:ext>
            </a:extLst>
          </p:cNvPr>
          <p:cNvSpPr txBox="1"/>
          <p:nvPr/>
        </p:nvSpPr>
        <p:spPr>
          <a:xfrm>
            <a:off x="731520" y="3413470"/>
            <a:ext cx="10698480" cy="344710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r>
              <a:rPr lang="en-GB" sz="2000" dirty="0"/>
              <a:t>These systems are commonly described using fitted rate coefficients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82CFE-3151-3091-8B39-FD59E3FF3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998B53-79BA-BFB5-79F7-C9C65055B8F5}"/>
              </a:ext>
            </a:extLst>
          </p:cNvPr>
          <p:cNvSpPr txBox="1"/>
          <p:nvPr/>
        </p:nvSpPr>
        <p:spPr>
          <a:xfrm>
            <a:off x="486878" y="274320"/>
            <a:ext cx="11247120" cy="467820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r>
              <a:rPr lang="en-GB" sz="2800" b="1" dirty="0"/>
              <a:t>Ion Exchange at the Solid</a:t>
            </a:r>
            <a:r>
              <a:rPr lang="he-IL" sz="2800" b="1" dirty="0"/>
              <a:t> </a:t>
            </a:r>
            <a:r>
              <a:rPr lang="en-GB" sz="2800" b="1" dirty="0"/>
              <a:t>Liquid Interface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292CB3-8335-426C-0795-A65A2D1A1A28}"/>
              </a:ext>
            </a:extLst>
          </p:cNvPr>
          <p:cNvSpPr txBox="1"/>
          <p:nvPr/>
        </p:nvSpPr>
        <p:spPr>
          <a:xfrm>
            <a:off x="502920" y="868680"/>
            <a:ext cx="11247120" cy="27821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400" i="1" dirty="0">
                <a:solidFill>
                  <a:srgbClr val="475569"/>
                </a:solidFill>
                <a:latin typeface="Calibri"/>
              </a:rPr>
              <a:t>A conceptual view of cation exchange between the flowing solution and reactive surface sites.</a:t>
            </a:r>
          </a:p>
        </p:txBody>
      </p:sp>
      <p:cxnSp>
        <p:nvCxnSpPr>
          <p:cNvPr id="4" name="Connector 3">
            <a:extLst>
              <a:ext uri="{FF2B5EF4-FFF2-40B4-BE49-F238E27FC236}">
                <a16:creationId xmlns:a16="http://schemas.microsoft.com/office/drawing/2014/main" id="{79BCB980-7E3F-3645-4296-539AF4591259}"/>
              </a:ext>
            </a:extLst>
          </p:cNvPr>
          <p:cNvCxnSpPr/>
          <p:nvPr/>
        </p:nvCxnSpPr>
        <p:spPr>
          <a:xfrm>
            <a:off x="502920" y="1298448"/>
            <a:ext cx="11183112" cy="0"/>
          </a:xfrm>
          <a:prstGeom prst="line">
            <a:avLst/>
          </a:prstGeom>
          <a:ln w="25400">
            <a:solidFill>
              <a:srgbClr val="1E3A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or 4">
            <a:extLst>
              <a:ext uri="{FF2B5EF4-FFF2-40B4-BE49-F238E27FC236}">
                <a16:creationId xmlns:a16="http://schemas.microsoft.com/office/drawing/2014/main" id="{121F1794-DBF7-888F-54F5-31E0B0755F93}"/>
              </a:ext>
            </a:extLst>
          </p:cNvPr>
          <p:cNvCxnSpPr/>
          <p:nvPr/>
        </p:nvCxnSpPr>
        <p:spPr>
          <a:xfrm>
            <a:off x="502920" y="6519672"/>
            <a:ext cx="11183112" cy="0"/>
          </a:xfrm>
          <a:prstGeom prst="line">
            <a:avLst/>
          </a:prstGeom>
          <a:ln w="6350">
            <a:solidFill>
              <a:srgbClr val="E5E7E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1463C09-651C-867B-9386-B3B259138401}"/>
              </a:ext>
            </a:extLst>
          </p:cNvPr>
          <p:cNvSpPr txBox="1"/>
          <p:nvPr/>
        </p:nvSpPr>
        <p:spPr>
          <a:xfrm>
            <a:off x="502920" y="6565392"/>
            <a:ext cx="9601200" cy="192040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900" b="0" i="0" dirty="0">
                <a:solidFill>
                  <a:srgbClr val="64748B"/>
                </a:solidFill>
                <a:latin typeface="Calibri"/>
              </a:rPr>
              <a:t>Flow-induced surface charge heterogeneity &amp; cation exchange kinetics  ·  S. Shahror, Y. Mishael, N. Schwartz  ·  HUJI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C739E-1036-FA06-478E-BD1ECFE67B65}"/>
              </a:ext>
            </a:extLst>
          </p:cNvPr>
          <p:cNvSpPr txBox="1"/>
          <p:nvPr/>
        </p:nvSpPr>
        <p:spPr>
          <a:xfrm>
            <a:off x="10561320" y="6565392"/>
            <a:ext cx="1280160" cy="192040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IL" sz="900" b="0" i="0" dirty="0">
                <a:solidFill>
                  <a:srgbClr val="64748B"/>
                </a:solidFill>
                <a:latin typeface="Calibri"/>
              </a:rPr>
              <a:t>3</a:t>
            </a:r>
            <a:r>
              <a:rPr sz="900" b="0" i="0" dirty="0">
                <a:solidFill>
                  <a:srgbClr val="64748B"/>
                </a:solidFill>
                <a:latin typeface="Calibri"/>
              </a:rPr>
              <a:t> </a:t>
            </a:r>
            <a:r>
              <a:rPr lang="en-IL" sz="900" b="0" i="0" dirty="0">
                <a:solidFill>
                  <a:srgbClr val="64748B"/>
                </a:solidFill>
                <a:latin typeface="Calibri"/>
              </a:rPr>
              <a:t>/ </a:t>
            </a:r>
            <a:r>
              <a:rPr lang="en-US" sz="900" b="0" i="0" dirty="0">
                <a:solidFill>
                  <a:srgbClr val="64748B"/>
                </a:solidFill>
                <a:latin typeface="Calibri"/>
              </a:rPr>
              <a:t>13</a:t>
            </a:r>
            <a:endParaRPr sz="900" b="0" i="0" dirty="0">
              <a:solidFill>
                <a:srgbClr val="64748B"/>
              </a:solidFill>
              <a:latin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EF07D9-2A75-E552-886A-8E3634F7A2BB}"/>
              </a:ext>
            </a:extLst>
          </p:cNvPr>
          <p:cNvSpPr txBox="1"/>
          <p:nvPr/>
        </p:nvSpPr>
        <p:spPr>
          <a:xfrm>
            <a:off x="996640" y="4057115"/>
            <a:ext cx="11064240" cy="142192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r>
              <a:rPr lang="en-GB" sz="2000" b="1" dirty="0">
                <a:solidFill>
                  <a:srgbClr val="1F2937"/>
                </a:solidFill>
                <a:latin typeface="Calibri"/>
              </a:rPr>
              <a:t>Existing approaches typically emphasize different parts:</a:t>
            </a:r>
            <a:r>
              <a:rPr lang="he-IL" sz="2000" b="1" dirty="0">
                <a:solidFill>
                  <a:srgbClr val="1F2937"/>
                </a:solidFill>
                <a:latin typeface="Calibri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F2937"/>
                </a:solidFill>
                <a:latin typeface="Calibri"/>
              </a:rPr>
              <a:t>solution transport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F2937"/>
                </a:solidFill>
                <a:latin typeface="Calibri"/>
              </a:rPr>
              <a:t>surface chemistry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F2937"/>
                </a:solidFill>
                <a:latin typeface="Calibri"/>
              </a:rPr>
              <a:t>electrokinetic transport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84250A0-548F-EEEE-B532-C2DE55C3D0DC}"/>
              </a:ext>
            </a:extLst>
          </p:cNvPr>
          <p:cNvGrpSpPr/>
          <p:nvPr/>
        </p:nvGrpSpPr>
        <p:grpSpPr>
          <a:xfrm>
            <a:off x="2126145" y="1785213"/>
            <a:ext cx="5552175" cy="1785252"/>
            <a:chOff x="935729" y="2639174"/>
            <a:chExt cx="5552175" cy="1785252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F375169-544B-C127-F0DA-055AF6620D4B}"/>
                </a:ext>
              </a:extLst>
            </p:cNvPr>
            <p:cNvGrpSpPr/>
            <p:nvPr/>
          </p:nvGrpSpPr>
          <p:grpSpPr>
            <a:xfrm>
              <a:off x="935729" y="2639174"/>
              <a:ext cx="5552175" cy="1785252"/>
              <a:chOff x="935729" y="2879328"/>
              <a:chExt cx="5552175" cy="1785252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05DC73EB-3216-A606-1054-18DB9AC57888}"/>
                  </a:ext>
                </a:extLst>
              </p:cNvPr>
              <p:cNvGrpSpPr/>
              <p:nvPr/>
            </p:nvGrpSpPr>
            <p:grpSpPr>
              <a:xfrm>
                <a:off x="935729" y="2879328"/>
                <a:ext cx="5552175" cy="1785252"/>
                <a:chOff x="4689559" y="244908"/>
                <a:chExt cx="5552175" cy="1785252"/>
              </a:xfrm>
            </p:grpSpPr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7B3C507C-185B-F4E1-337E-3894935B562E}"/>
                    </a:ext>
                  </a:extLst>
                </p:cNvPr>
                <p:cNvGrpSpPr/>
                <p:nvPr/>
              </p:nvGrpSpPr>
              <p:grpSpPr>
                <a:xfrm>
                  <a:off x="4689559" y="244908"/>
                  <a:ext cx="5552175" cy="1785252"/>
                  <a:chOff x="6745529" y="2167578"/>
                  <a:chExt cx="5008321" cy="2400377"/>
                </a:xfrm>
              </p:grpSpPr>
              <p:grpSp>
                <p:nvGrpSpPr>
                  <p:cNvPr id="116" name="Group 115">
                    <a:extLst>
                      <a:ext uri="{FF2B5EF4-FFF2-40B4-BE49-F238E27FC236}">
                        <a16:creationId xmlns:a16="http://schemas.microsoft.com/office/drawing/2014/main" id="{1360659B-DC7D-25D0-C3AD-F8ED6E6C30E3}"/>
                      </a:ext>
                    </a:extLst>
                  </p:cNvPr>
                  <p:cNvGrpSpPr/>
                  <p:nvPr/>
                </p:nvGrpSpPr>
                <p:grpSpPr>
                  <a:xfrm>
                    <a:off x="6749339" y="2167578"/>
                    <a:ext cx="5004511" cy="2400377"/>
                    <a:chOff x="7446835" y="1508190"/>
                    <a:chExt cx="3419856" cy="1737360"/>
                  </a:xfrm>
                </p:grpSpPr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979AEC9C-BEE1-DE3E-413B-A44FFD4182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46835" y="1508190"/>
                      <a:ext cx="3419856" cy="173736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LID4096"/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1BF32BC4-82B5-910E-D24F-A644208E09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84336" y="2803557"/>
                      <a:ext cx="871728" cy="4270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LID4096" dirty="0"/>
                    </a:p>
                  </p:txBody>
                </p:sp>
              </p:grpSp>
              <p:cxnSp>
                <p:nvCxnSpPr>
                  <p:cNvPr id="117" name="Straight Arrow Connector 116">
                    <a:extLst>
                      <a:ext uri="{FF2B5EF4-FFF2-40B4-BE49-F238E27FC236}">
                        <a16:creationId xmlns:a16="http://schemas.microsoft.com/office/drawing/2014/main" id="{5A112B36-BF8C-60DC-1F9B-4482B8D07DFA}"/>
                      </a:ext>
                    </a:extLst>
                  </p:cNvPr>
                  <p:cNvCxnSpPr/>
                  <p:nvPr/>
                </p:nvCxnSpPr>
                <p:spPr>
                  <a:xfrm>
                    <a:off x="6745529" y="2316480"/>
                    <a:ext cx="44775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Arrow Connector 117">
                    <a:extLst>
                      <a:ext uri="{FF2B5EF4-FFF2-40B4-BE49-F238E27FC236}">
                        <a16:creationId xmlns:a16="http://schemas.microsoft.com/office/drawing/2014/main" id="{DFBC24D7-95AB-FA4D-3B11-27EE90DA44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2767584"/>
                    <a:ext cx="10756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Arrow Connector 118">
                    <a:extLst>
                      <a:ext uri="{FF2B5EF4-FFF2-40B4-BE49-F238E27FC236}">
                        <a16:creationId xmlns:a16="http://schemas.microsoft.com/office/drawing/2014/main" id="{2278CB2F-886C-DC17-C535-BECB503A4F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9339" y="3068574"/>
                    <a:ext cx="124785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Arrow Connector 119">
                    <a:extLst>
                      <a:ext uri="{FF2B5EF4-FFF2-40B4-BE49-F238E27FC236}">
                        <a16:creationId xmlns:a16="http://schemas.microsoft.com/office/drawing/2014/main" id="{68D6009B-2C67-074E-E785-32021AEFC6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2550414"/>
                    <a:ext cx="84780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Arrow Connector 120">
                    <a:extLst>
                      <a:ext uri="{FF2B5EF4-FFF2-40B4-BE49-F238E27FC236}">
                        <a16:creationId xmlns:a16="http://schemas.microsoft.com/office/drawing/2014/main" id="{BA868DE7-8837-7A32-2D81-C5DAB671CF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3387852"/>
                    <a:ext cx="1308795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Arrow Connector 121">
                    <a:extLst>
                      <a:ext uri="{FF2B5EF4-FFF2-40B4-BE49-F238E27FC236}">
                        <a16:creationId xmlns:a16="http://schemas.microsoft.com/office/drawing/2014/main" id="{FFA06E7F-6098-8A40-F8B9-F23337426847}"/>
                      </a:ext>
                    </a:extLst>
                  </p:cNvPr>
                  <p:cNvCxnSpPr/>
                  <p:nvPr/>
                </p:nvCxnSpPr>
                <p:spPr>
                  <a:xfrm>
                    <a:off x="6745529" y="4405122"/>
                    <a:ext cx="44775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Arrow Connector 122">
                    <a:extLst>
                      <a:ext uri="{FF2B5EF4-FFF2-40B4-BE49-F238E27FC236}">
                        <a16:creationId xmlns:a16="http://schemas.microsoft.com/office/drawing/2014/main" id="{6133E344-A681-3D44-5511-5A332F63C8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3958590"/>
                    <a:ext cx="10756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Arrow Connector 123">
                    <a:extLst>
                      <a:ext uri="{FF2B5EF4-FFF2-40B4-BE49-F238E27FC236}">
                        <a16:creationId xmlns:a16="http://schemas.microsoft.com/office/drawing/2014/main" id="{BB32EED8-27C2-5813-D2C2-6DD1F26A2F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3697224"/>
                    <a:ext cx="124785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Arrow Connector 124">
                    <a:extLst>
                      <a:ext uri="{FF2B5EF4-FFF2-40B4-BE49-F238E27FC236}">
                        <a16:creationId xmlns:a16="http://schemas.microsoft.com/office/drawing/2014/main" id="{48D7FE96-6CCC-4933-ECEB-BC74D80F24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4175760"/>
                    <a:ext cx="84780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C05CC8F8-4F92-1EB8-EE54-FDC50348EDBF}"/>
                    </a:ext>
                  </a:extLst>
                </p:cNvPr>
                <p:cNvSpPr txBox="1"/>
                <p:nvPr/>
              </p:nvSpPr>
              <p:spPr>
                <a:xfrm>
                  <a:off x="7866934" y="1169124"/>
                  <a:ext cx="21873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4F81BD"/>
                      </a:solidFill>
                    </a:rPr>
                    <a:t>Negatively charged patch</a:t>
                  </a:r>
                  <a:endParaRPr lang="LID4096" dirty="0">
                    <a:solidFill>
                      <a:srgbClr val="4F81BD"/>
                    </a:solidFill>
                  </a:endParaRPr>
                </a:p>
              </p:txBody>
            </p: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05021E75-F9AB-1EFA-F25F-3A3A039D48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37505" y="1568781"/>
                  <a:ext cx="512495" cy="45085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7CFE885A-5AA9-150A-7CFD-DA12636C3B93}"/>
                    </a:ext>
                  </a:extLst>
                </p:cNvPr>
                <p:cNvGrpSpPr/>
                <p:nvPr/>
              </p:nvGrpSpPr>
              <p:grpSpPr>
                <a:xfrm>
                  <a:off x="7610835" y="1204279"/>
                  <a:ext cx="297329" cy="288011"/>
                  <a:chOff x="7294732" y="1197013"/>
                  <a:chExt cx="297329" cy="288011"/>
                </a:xfrm>
              </p:grpSpPr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92EBD68C-414D-4368-536B-88F98B39827F}"/>
                      </a:ext>
                    </a:extLst>
                  </p:cNvPr>
                  <p:cNvSpPr/>
                  <p:nvPr/>
                </p:nvSpPr>
                <p:spPr>
                  <a:xfrm>
                    <a:off x="7294732" y="1197013"/>
                    <a:ext cx="297329" cy="288011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ID4096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5" name="TextBox 114">
                        <a:extLst>
                          <a:ext uri="{FF2B5EF4-FFF2-40B4-BE49-F238E27FC236}">
                            <a16:creationId xmlns:a16="http://schemas.microsoft.com/office/drawing/2014/main" id="{CA439B57-8213-81CE-8CF6-D4D0CF34607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308131" y="1243272"/>
                        <a:ext cx="278942" cy="20005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7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7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7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LID4096" sz="1050" dirty="0"/>
                      </a:p>
                    </p:txBody>
                  </p:sp>
                </mc:Choice>
                <mc:Fallback xmlns="">
                  <p:sp>
                    <p:nvSpPr>
                      <p:cNvPr id="115" name="TextBox 114">
                        <a:extLst>
                          <a:ext uri="{FF2B5EF4-FFF2-40B4-BE49-F238E27FC236}">
                            <a16:creationId xmlns:a16="http://schemas.microsoft.com/office/drawing/2014/main" id="{CA439B57-8213-81CE-8CF6-D4D0CF34607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308131" y="1243272"/>
                        <a:ext cx="278942" cy="200055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LID4096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E5A8AC95-C13D-E5BC-69E9-E661AA15A7F3}"/>
                    </a:ext>
                  </a:extLst>
                </p:cNvPr>
                <p:cNvGrpSpPr/>
                <p:nvPr/>
              </p:nvGrpSpPr>
              <p:grpSpPr>
                <a:xfrm>
                  <a:off x="6231645" y="1135062"/>
                  <a:ext cx="274466" cy="206337"/>
                  <a:chOff x="7016881" y="1232052"/>
                  <a:chExt cx="274466" cy="206337"/>
                </a:xfrm>
              </p:grpSpPr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993302EC-7A29-9155-CDB6-D90B977F83A0}"/>
                      </a:ext>
                    </a:extLst>
                  </p:cNvPr>
                  <p:cNvSpPr/>
                  <p:nvPr/>
                </p:nvSpPr>
                <p:spPr>
                  <a:xfrm>
                    <a:off x="7091509" y="1232052"/>
                    <a:ext cx="199838" cy="18767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ID4096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3" name="TextBox 112">
                        <a:extLst>
                          <a:ext uri="{FF2B5EF4-FFF2-40B4-BE49-F238E27FC236}">
                            <a16:creationId xmlns:a16="http://schemas.microsoft.com/office/drawing/2014/main" id="{F45215D1-6CA7-379B-5922-E28D57F2C50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16881" y="1238334"/>
                        <a:ext cx="159919" cy="20005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7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7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p>
                                  <m:r>
                                    <a:rPr lang="en-US" sz="7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7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LID4096" sz="1050" dirty="0"/>
                      </a:p>
                    </p:txBody>
                  </p:sp>
                </mc:Choice>
                <mc:Fallback xmlns="">
                  <p:sp>
                    <p:nvSpPr>
                      <p:cNvPr id="113" name="TextBox 112">
                        <a:extLst>
                          <a:ext uri="{FF2B5EF4-FFF2-40B4-BE49-F238E27FC236}">
                            <a16:creationId xmlns:a16="http://schemas.microsoft.com/office/drawing/2014/main" id="{F45215D1-6CA7-379B-5922-E28D57F2C50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16881" y="1238334"/>
                        <a:ext cx="159919" cy="200055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r="-8846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LID4096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0BE263B6-28F5-D13C-F933-F64E66C504D9}"/>
                  </a:ext>
                </a:extLst>
              </p:cNvPr>
              <p:cNvCxnSpPr/>
              <p:nvPr/>
            </p:nvCxnSpPr>
            <p:spPr>
              <a:xfrm>
                <a:off x="3108913" y="4660625"/>
                <a:ext cx="1414184" cy="0"/>
              </a:xfrm>
              <a:prstGeom prst="line">
                <a:avLst/>
              </a:prstGeom>
              <a:ln w="12700">
                <a:solidFill>
                  <a:srgbClr val="1935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CEB0F4E-FB91-7A45-1DB4-FF51FE7812A5}"/>
                </a:ext>
              </a:extLst>
            </p:cNvPr>
            <p:cNvGrpSpPr/>
            <p:nvPr/>
          </p:nvGrpSpPr>
          <p:grpSpPr>
            <a:xfrm>
              <a:off x="2525286" y="3220535"/>
              <a:ext cx="297386" cy="268739"/>
              <a:chOff x="2525286" y="3220535"/>
              <a:chExt cx="297386" cy="268739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32ACAC58-91D8-92F3-94CE-A90E3429DAB8}"/>
                  </a:ext>
                </a:extLst>
              </p:cNvPr>
              <p:cNvSpPr/>
              <p:nvPr/>
            </p:nvSpPr>
            <p:spPr>
              <a:xfrm>
                <a:off x="2555002" y="3220535"/>
                <a:ext cx="267670" cy="26873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930F50A5-FEAF-44C0-62B4-CA5C09356530}"/>
                      </a:ext>
                    </a:extLst>
                  </p:cNvPr>
                  <p:cNvSpPr txBox="1"/>
                  <p:nvPr/>
                </p:nvSpPr>
                <p:spPr>
                  <a:xfrm>
                    <a:off x="2525286" y="3260597"/>
                    <a:ext cx="238596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7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LID4096" sz="1050" dirty="0"/>
                  </a:p>
                </p:txBody>
              </p:sp>
            </mc:Choice>
            <mc:Fallback xmlns="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930F50A5-FEAF-44C0-62B4-CA5C093565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5286" y="3260597"/>
                    <a:ext cx="238596" cy="20005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5385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B2169F7-673E-8FD8-56ED-E9A5A6350276}"/>
                </a:ext>
              </a:extLst>
            </p:cNvPr>
            <p:cNvGrpSpPr/>
            <p:nvPr/>
          </p:nvGrpSpPr>
          <p:grpSpPr>
            <a:xfrm>
              <a:off x="2110834" y="2929122"/>
              <a:ext cx="286112" cy="200055"/>
              <a:chOff x="2110834" y="2929122"/>
              <a:chExt cx="286112" cy="200055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20049910-BC7B-2670-BFED-714D52018235}"/>
                  </a:ext>
                </a:extLst>
              </p:cNvPr>
              <p:cNvSpPr/>
              <p:nvPr/>
            </p:nvSpPr>
            <p:spPr>
              <a:xfrm>
                <a:off x="2197108" y="2934280"/>
                <a:ext cx="199838" cy="1876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37393EF9-8669-D609-69C5-D724B2DE8AB1}"/>
                      </a:ext>
                    </a:extLst>
                  </p:cNvPr>
                  <p:cNvSpPr txBox="1"/>
                  <p:nvPr/>
                </p:nvSpPr>
                <p:spPr>
                  <a:xfrm>
                    <a:off x="2110834" y="2929122"/>
                    <a:ext cx="199838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7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7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LID4096" sz="1050" dirty="0"/>
                  </a:p>
                </p:txBody>
              </p:sp>
            </mc:Choice>
            <mc:Fallback xmlns="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37393EF9-8669-D609-69C5-D724B2DE8A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0834" y="2929122"/>
                    <a:ext cx="199838" cy="20005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59375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C1D62B0-DB91-1C69-97F4-2F5E84B045CD}"/>
                </a:ext>
              </a:extLst>
            </p:cNvPr>
            <p:cNvGrpSpPr/>
            <p:nvPr/>
          </p:nvGrpSpPr>
          <p:grpSpPr>
            <a:xfrm>
              <a:off x="3516510" y="4113666"/>
              <a:ext cx="297329" cy="288011"/>
              <a:chOff x="4009405" y="3750945"/>
              <a:chExt cx="297329" cy="288011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960CA354-FBC7-5ECB-73E7-9260C31276D0}"/>
                  </a:ext>
                </a:extLst>
              </p:cNvPr>
              <p:cNvSpPr/>
              <p:nvPr/>
            </p:nvSpPr>
            <p:spPr>
              <a:xfrm>
                <a:off x="4009405" y="3750945"/>
                <a:ext cx="297329" cy="28801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EDE7746A-8829-F30C-1402-FCA3EBBC04F8}"/>
                      </a:ext>
                    </a:extLst>
                  </p:cNvPr>
                  <p:cNvSpPr txBox="1"/>
                  <p:nvPr/>
                </p:nvSpPr>
                <p:spPr>
                  <a:xfrm>
                    <a:off x="4022804" y="3797204"/>
                    <a:ext cx="278942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7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7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LID4096" sz="1050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EDE7746A-8829-F30C-1402-FCA3EBBC04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2804" y="3797204"/>
                    <a:ext cx="278942" cy="20005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1586ACA-4345-9CD2-F63B-171A6F67D4DC}"/>
                </a:ext>
              </a:extLst>
            </p:cNvPr>
            <p:cNvGrpSpPr/>
            <p:nvPr/>
          </p:nvGrpSpPr>
          <p:grpSpPr>
            <a:xfrm>
              <a:off x="2279391" y="3800190"/>
              <a:ext cx="297386" cy="268739"/>
              <a:chOff x="2525286" y="3220535"/>
              <a:chExt cx="297386" cy="268739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8CFF5266-2853-F85F-0B1C-E8E025036DF6}"/>
                  </a:ext>
                </a:extLst>
              </p:cNvPr>
              <p:cNvSpPr/>
              <p:nvPr/>
            </p:nvSpPr>
            <p:spPr>
              <a:xfrm>
                <a:off x="2555002" y="3220535"/>
                <a:ext cx="267670" cy="26873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3BF75498-7C31-981F-4390-4AD930A245E2}"/>
                      </a:ext>
                    </a:extLst>
                  </p:cNvPr>
                  <p:cNvSpPr txBox="1"/>
                  <p:nvPr/>
                </p:nvSpPr>
                <p:spPr>
                  <a:xfrm>
                    <a:off x="2525286" y="3260597"/>
                    <a:ext cx="238596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7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LID4096" sz="1050" dirty="0"/>
                  </a:p>
                </p:txBody>
              </p:sp>
            </mc:Choice>
            <mc:Fallback xmlns="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3BF75498-7C31-981F-4390-4AD930A245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5286" y="3260597"/>
                    <a:ext cx="238596" cy="20005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7949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220F8DF-4B8F-C4A5-BB20-9AC08401071D}"/>
                </a:ext>
              </a:extLst>
            </p:cNvPr>
            <p:cNvGrpSpPr/>
            <p:nvPr/>
          </p:nvGrpSpPr>
          <p:grpSpPr>
            <a:xfrm>
              <a:off x="1965943" y="2662888"/>
              <a:ext cx="297386" cy="268739"/>
              <a:chOff x="2525286" y="3220535"/>
              <a:chExt cx="297386" cy="268739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994D6F0-1D54-CD1B-B71D-BDFA4C84730E}"/>
                  </a:ext>
                </a:extLst>
              </p:cNvPr>
              <p:cNvSpPr/>
              <p:nvPr/>
            </p:nvSpPr>
            <p:spPr>
              <a:xfrm>
                <a:off x="2555002" y="3220535"/>
                <a:ext cx="267670" cy="26873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46DB4EC-3147-98E4-BE21-A37E2B2E6758}"/>
                      </a:ext>
                    </a:extLst>
                  </p:cNvPr>
                  <p:cNvSpPr txBox="1"/>
                  <p:nvPr/>
                </p:nvSpPr>
                <p:spPr>
                  <a:xfrm>
                    <a:off x="2525286" y="3260597"/>
                    <a:ext cx="238596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7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LID4096" sz="1050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46DB4EC-3147-98E4-BE21-A37E2B2E67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5286" y="3260597"/>
                    <a:ext cx="238596" cy="20005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5385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C4BDD19-BF00-7178-E797-9B0E1D7613AC}"/>
                </a:ext>
              </a:extLst>
            </p:cNvPr>
            <p:cNvGrpSpPr/>
            <p:nvPr/>
          </p:nvGrpSpPr>
          <p:grpSpPr>
            <a:xfrm>
              <a:off x="2463072" y="3523139"/>
              <a:ext cx="286112" cy="200055"/>
              <a:chOff x="2110834" y="2929122"/>
              <a:chExt cx="286112" cy="200055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2259EC74-C9C6-F92A-DD41-D0DB2D74765D}"/>
                  </a:ext>
                </a:extLst>
              </p:cNvPr>
              <p:cNvSpPr/>
              <p:nvPr/>
            </p:nvSpPr>
            <p:spPr>
              <a:xfrm>
                <a:off x="2197108" y="2934280"/>
                <a:ext cx="199838" cy="1876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B7AB1B54-998C-DEAF-00E9-520237082DE7}"/>
                      </a:ext>
                    </a:extLst>
                  </p:cNvPr>
                  <p:cNvSpPr txBox="1"/>
                  <p:nvPr/>
                </p:nvSpPr>
                <p:spPr>
                  <a:xfrm>
                    <a:off x="2110834" y="2929122"/>
                    <a:ext cx="199838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7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7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LID4096" sz="1050" dirty="0"/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B7AB1B54-998C-DEAF-00E9-520237082D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0834" y="2929122"/>
                    <a:ext cx="199838" cy="20005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54545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EE6D8B57-A09D-51B2-C150-4E2B4D5E97C4}"/>
                </a:ext>
              </a:extLst>
            </p:cNvPr>
            <p:cNvGrpSpPr/>
            <p:nvPr/>
          </p:nvGrpSpPr>
          <p:grpSpPr>
            <a:xfrm>
              <a:off x="2064643" y="4010238"/>
              <a:ext cx="286112" cy="200055"/>
              <a:chOff x="2110834" y="2929122"/>
              <a:chExt cx="286112" cy="200055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E5F9E761-2DA4-33C7-76DC-2EEBF9C91A10}"/>
                  </a:ext>
                </a:extLst>
              </p:cNvPr>
              <p:cNvSpPr/>
              <p:nvPr/>
            </p:nvSpPr>
            <p:spPr>
              <a:xfrm>
                <a:off x="2197108" y="2934280"/>
                <a:ext cx="199838" cy="1876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E73BBAA5-5B8B-CD1C-B74C-AAB54F58E0AB}"/>
                      </a:ext>
                    </a:extLst>
                  </p:cNvPr>
                  <p:cNvSpPr txBox="1"/>
                  <p:nvPr/>
                </p:nvSpPr>
                <p:spPr>
                  <a:xfrm>
                    <a:off x="2110834" y="2929122"/>
                    <a:ext cx="199838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7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7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LID4096" sz="105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E73BBAA5-5B8B-CD1C-B74C-AAB54F58E0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0834" y="2929122"/>
                    <a:ext cx="199838" cy="20005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54545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DA014C1-9D09-B3CD-FF67-DA2AEB905943}"/>
              </a:ext>
            </a:extLst>
          </p:cNvPr>
          <p:cNvSpPr txBox="1"/>
          <p:nvPr/>
        </p:nvSpPr>
        <p:spPr>
          <a:xfrm>
            <a:off x="8176546" y="1943296"/>
            <a:ext cx="64332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F2937"/>
                </a:solidFill>
                <a:latin typeface="Calibri"/>
              </a:rPr>
              <a:t>Advection</a:t>
            </a:r>
            <a:endParaRPr lang="he-IL" sz="2000" dirty="0">
              <a:solidFill>
                <a:srgbClr val="1F2937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F2937"/>
                </a:solidFill>
                <a:latin typeface="Calibri"/>
              </a:rPr>
              <a:t>Diffusion</a:t>
            </a:r>
            <a:endParaRPr lang="he-IL" sz="2000" dirty="0">
              <a:solidFill>
                <a:srgbClr val="1F2937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F2937"/>
                </a:solidFill>
                <a:latin typeface="Calibri"/>
              </a:rPr>
              <a:t>Electromigration</a:t>
            </a:r>
            <a:r>
              <a:rPr lang="en-GB" sz="2000" dirty="0">
                <a:solidFill>
                  <a:srgbClr val="1F2937"/>
                </a:solidFill>
                <a:latin typeface="Calibri"/>
              </a:rPr>
              <a:t> </a:t>
            </a:r>
            <a:endParaRPr lang="he-IL" sz="2000" dirty="0">
              <a:solidFill>
                <a:srgbClr val="1F2937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F2937"/>
                </a:solidFill>
                <a:latin typeface="Calibri"/>
              </a:rPr>
              <a:t>Surface reaction </a:t>
            </a:r>
            <a:endParaRPr lang="LID4096" sz="2000" dirty="0">
              <a:solidFill>
                <a:srgbClr val="1F293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26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F4664-BACB-5F41-25C6-E2E99614F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3B8550-EAB9-9589-0274-DE6D31A1211B}"/>
              </a:ext>
            </a:extLst>
          </p:cNvPr>
          <p:cNvSpPr txBox="1"/>
          <p:nvPr/>
        </p:nvSpPr>
        <p:spPr>
          <a:xfrm>
            <a:off x="486878" y="274320"/>
            <a:ext cx="11247120" cy="467820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r>
              <a:rPr lang="en-GB" sz="2800" b="1" dirty="0"/>
              <a:t>Ion Exchange at the Solid</a:t>
            </a:r>
            <a:r>
              <a:rPr lang="he-IL" sz="2800" b="1" dirty="0"/>
              <a:t> </a:t>
            </a:r>
            <a:r>
              <a:rPr lang="en-GB" sz="2800" b="1" dirty="0"/>
              <a:t>Liquid Interface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4519E6-B507-3818-BD0D-BB3789AF185F}"/>
              </a:ext>
            </a:extLst>
          </p:cNvPr>
          <p:cNvSpPr txBox="1"/>
          <p:nvPr/>
        </p:nvSpPr>
        <p:spPr>
          <a:xfrm>
            <a:off x="502920" y="868680"/>
            <a:ext cx="11247120" cy="27821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400" i="1" dirty="0">
                <a:solidFill>
                  <a:srgbClr val="475569"/>
                </a:solidFill>
                <a:latin typeface="Calibri"/>
              </a:rPr>
              <a:t>A conceptual view of cation exchange between the flowing solution and reactive surface sites.</a:t>
            </a:r>
          </a:p>
        </p:txBody>
      </p:sp>
      <p:cxnSp>
        <p:nvCxnSpPr>
          <p:cNvPr id="4" name="Connector 3">
            <a:extLst>
              <a:ext uri="{FF2B5EF4-FFF2-40B4-BE49-F238E27FC236}">
                <a16:creationId xmlns:a16="http://schemas.microsoft.com/office/drawing/2014/main" id="{205A5E98-6F30-1155-40B1-FBFEACF27469}"/>
              </a:ext>
            </a:extLst>
          </p:cNvPr>
          <p:cNvCxnSpPr/>
          <p:nvPr/>
        </p:nvCxnSpPr>
        <p:spPr>
          <a:xfrm>
            <a:off x="502920" y="1298448"/>
            <a:ext cx="11183112" cy="0"/>
          </a:xfrm>
          <a:prstGeom prst="line">
            <a:avLst/>
          </a:prstGeom>
          <a:ln w="25400">
            <a:solidFill>
              <a:srgbClr val="1E3A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or 4">
            <a:extLst>
              <a:ext uri="{FF2B5EF4-FFF2-40B4-BE49-F238E27FC236}">
                <a16:creationId xmlns:a16="http://schemas.microsoft.com/office/drawing/2014/main" id="{0BB68C63-CE2E-F84C-CAD8-F6A3ADED66AA}"/>
              </a:ext>
            </a:extLst>
          </p:cNvPr>
          <p:cNvCxnSpPr/>
          <p:nvPr/>
        </p:nvCxnSpPr>
        <p:spPr>
          <a:xfrm>
            <a:off x="502920" y="6519672"/>
            <a:ext cx="11183112" cy="0"/>
          </a:xfrm>
          <a:prstGeom prst="line">
            <a:avLst/>
          </a:prstGeom>
          <a:ln w="6350">
            <a:solidFill>
              <a:srgbClr val="E5E7E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D7A007-30CB-DBAE-B49B-F476CA0DE175}"/>
              </a:ext>
            </a:extLst>
          </p:cNvPr>
          <p:cNvSpPr txBox="1"/>
          <p:nvPr/>
        </p:nvSpPr>
        <p:spPr>
          <a:xfrm>
            <a:off x="502920" y="6565392"/>
            <a:ext cx="9601200" cy="192040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900" b="0" i="0" dirty="0">
                <a:solidFill>
                  <a:srgbClr val="64748B"/>
                </a:solidFill>
                <a:latin typeface="Calibri"/>
              </a:rPr>
              <a:t>Flow-induced surface charge heterogeneity &amp; cation exchange kinetics  ·  S. Shahror, Y. Mishael, N. Schwartz  ·  HUJI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AB85C-6BF8-7414-62DB-5EDB03A43F97}"/>
              </a:ext>
            </a:extLst>
          </p:cNvPr>
          <p:cNvSpPr txBox="1"/>
          <p:nvPr/>
        </p:nvSpPr>
        <p:spPr>
          <a:xfrm>
            <a:off x="10561320" y="6565392"/>
            <a:ext cx="1280160" cy="192040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IL" sz="900" b="0" i="0" dirty="0">
                <a:solidFill>
                  <a:srgbClr val="64748B"/>
                </a:solidFill>
                <a:latin typeface="Calibri"/>
              </a:rPr>
              <a:t>3</a:t>
            </a:r>
            <a:r>
              <a:rPr sz="900" b="0" i="0" dirty="0">
                <a:solidFill>
                  <a:srgbClr val="64748B"/>
                </a:solidFill>
                <a:latin typeface="Calibri"/>
              </a:rPr>
              <a:t> </a:t>
            </a:r>
            <a:r>
              <a:rPr lang="en-IL" sz="900" b="0" i="0" dirty="0">
                <a:solidFill>
                  <a:srgbClr val="64748B"/>
                </a:solidFill>
                <a:latin typeface="Calibri"/>
              </a:rPr>
              <a:t>/ </a:t>
            </a:r>
            <a:r>
              <a:rPr lang="en-US" sz="900" b="0" i="0" dirty="0">
                <a:solidFill>
                  <a:srgbClr val="64748B"/>
                </a:solidFill>
                <a:latin typeface="Calibri"/>
              </a:rPr>
              <a:t>13</a:t>
            </a:r>
            <a:endParaRPr sz="900" b="0" i="0" dirty="0">
              <a:solidFill>
                <a:srgbClr val="64748B"/>
              </a:solidFill>
              <a:latin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C74F49-ACB3-60AE-0474-7E2A73BA6D97}"/>
              </a:ext>
            </a:extLst>
          </p:cNvPr>
          <p:cNvSpPr txBox="1"/>
          <p:nvPr/>
        </p:nvSpPr>
        <p:spPr>
          <a:xfrm>
            <a:off x="996640" y="4057115"/>
            <a:ext cx="11064240" cy="1929759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r>
              <a:rPr lang="en-GB" sz="2000" b="1" dirty="0">
                <a:solidFill>
                  <a:srgbClr val="1F2937"/>
                </a:solidFill>
                <a:latin typeface="Calibri"/>
              </a:rPr>
              <a:t>Existing approaches typically emphasize different parts:</a:t>
            </a:r>
            <a:r>
              <a:rPr lang="he-IL" sz="2000" b="1" dirty="0">
                <a:solidFill>
                  <a:srgbClr val="1F2937"/>
                </a:solidFill>
                <a:latin typeface="Calibri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F2937"/>
                </a:solidFill>
                <a:latin typeface="Calibri"/>
              </a:rPr>
              <a:t>solution transport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F2937"/>
                </a:solidFill>
                <a:latin typeface="Calibri"/>
              </a:rPr>
              <a:t>surface chemistry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F2937"/>
                </a:solidFill>
                <a:latin typeface="Calibri"/>
              </a:rPr>
              <a:t>electrokinetic transport</a:t>
            </a:r>
          </a:p>
          <a:p>
            <a:pPr algn="ctr"/>
            <a:r>
              <a:rPr lang="en-GB" sz="2800" b="1" dirty="0">
                <a:solidFill>
                  <a:srgbClr val="1F2937"/>
                </a:solidFill>
                <a:latin typeface="Calibri"/>
              </a:rPr>
              <a:t>these processes are rarely coupled in one framework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F2F1D72-8C5D-D1D4-CCDD-CCEC8A0A746A}"/>
              </a:ext>
            </a:extLst>
          </p:cNvPr>
          <p:cNvGrpSpPr/>
          <p:nvPr/>
        </p:nvGrpSpPr>
        <p:grpSpPr>
          <a:xfrm>
            <a:off x="2126145" y="1785213"/>
            <a:ext cx="5552175" cy="1785252"/>
            <a:chOff x="935729" y="2639174"/>
            <a:chExt cx="5552175" cy="1785252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9FDDC27-8709-F5F4-5735-134440DC693D}"/>
                </a:ext>
              </a:extLst>
            </p:cNvPr>
            <p:cNvGrpSpPr/>
            <p:nvPr/>
          </p:nvGrpSpPr>
          <p:grpSpPr>
            <a:xfrm>
              <a:off x="935729" y="2639174"/>
              <a:ext cx="5552175" cy="1785252"/>
              <a:chOff x="935729" y="2879328"/>
              <a:chExt cx="5552175" cy="1785252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855A790-2D79-D697-1080-8F2E933BFEE4}"/>
                  </a:ext>
                </a:extLst>
              </p:cNvPr>
              <p:cNvGrpSpPr/>
              <p:nvPr/>
            </p:nvGrpSpPr>
            <p:grpSpPr>
              <a:xfrm>
                <a:off x="935729" y="2879328"/>
                <a:ext cx="5552175" cy="1785252"/>
                <a:chOff x="4689559" y="244908"/>
                <a:chExt cx="5552175" cy="1785252"/>
              </a:xfrm>
            </p:grpSpPr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637215D9-5EBB-45F4-3631-061F85976B9B}"/>
                    </a:ext>
                  </a:extLst>
                </p:cNvPr>
                <p:cNvGrpSpPr/>
                <p:nvPr/>
              </p:nvGrpSpPr>
              <p:grpSpPr>
                <a:xfrm>
                  <a:off x="4689559" y="244908"/>
                  <a:ext cx="5552175" cy="1785252"/>
                  <a:chOff x="6745529" y="2167578"/>
                  <a:chExt cx="5008321" cy="2400377"/>
                </a:xfrm>
              </p:grpSpPr>
              <p:grpSp>
                <p:nvGrpSpPr>
                  <p:cNvPr id="116" name="Group 115">
                    <a:extLst>
                      <a:ext uri="{FF2B5EF4-FFF2-40B4-BE49-F238E27FC236}">
                        <a16:creationId xmlns:a16="http://schemas.microsoft.com/office/drawing/2014/main" id="{0D71229B-3A0A-4459-97FB-38FF562A036B}"/>
                      </a:ext>
                    </a:extLst>
                  </p:cNvPr>
                  <p:cNvGrpSpPr/>
                  <p:nvPr/>
                </p:nvGrpSpPr>
                <p:grpSpPr>
                  <a:xfrm>
                    <a:off x="6749339" y="2167578"/>
                    <a:ext cx="5004511" cy="2400377"/>
                    <a:chOff x="7446835" y="1508190"/>
                    <a:chExt cx="3419856" cy="1737360"/>
                  </a:xfrm>
                </p:grpSpPr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29BCE4F8-6F50-AB67-2F38-942F459E36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46835" y="1508190"/>
                      <a:ext cx="3419856" cy="173736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LID4096"/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8B41CD87-B15C-CB74-E634-A354BD8DDB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84336" y="2803557"/>
                      <a:ext cx="871728" cy="42702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LID4096" dirty="0"/>
                    </a:p>
                  </p:txBody>
                </p:sp>
              </p:grpSp>
              <p:cxnSp>
                <p:nvCxnSpPr>
                  <p:cNvPr id="117" name="Straight Arrow Connector 116">
                    <a:extLst>
                      <a:ext uri="{FF2B5EF4-FFF2-40B4-BE49-F238E27FC236}">
                        <a16:creationId xmlns:a16="http://schemas.microsoft.com/office/drawing/2014/main" id="{F7814CC5-0860-F9C6-331E-F903A510CCD6}"/>
                      </a:ext>
                    </a:extLst>
                  </p:cNvPr>
                  <p:cNvCxnSpPr/>
                  <p:nvPr/>
                </p:nvCxnSpPr>
                <p:spPr>
                  <a:xfrm>
                    <a:off x="6745529" y="2316480"/>
                    <a:ext cx="44775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Arrow Connector 117">
                    <a:extLst>
                      <a:ext uri="{FF2B5EF4-FFF2-40B4-BE49-F238E27FC236}">
                        <a16:creationId xmlns:a16="http://schemas.microsoft.com/office/drawing/2014/main" id="{54865A7D-DB4A-C035-DF28-60BDFBCD4F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2767584"/>
                    <a:ext cx="10756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Arrow Connector 118">
                    <a:extLst>
                      <a:ext uri="{FF2B5EF4-FFF2-40B4-BE49-F238E27FC236}">
                        <a16:creationId xmlns:a16="http://schemas.microsoft.com/office/drawing/2014/main" id="{E3796FAC-DBBD-391C-401E-47B7F05751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9339" y="3068574"/>
                    <a:ext cx="124785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Arrow Connector 119">
                    <a:extLst>
                      <a:ext uri="{FF2B5EF4-FFF2-40B4-BE49-F238E27FC236}">
                        <a16:creationId xmlns:a16="http://schemas.microsoft.com/office/drawing/2014/main" id="{4640D1A2-7699-B11E-8608-B17C487E6F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2550414"/>
                    <a:ext cx="84780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Arrow Connector 120">
                    <a:extLst>
                      <a:ext uri="{FF2B5EF4-FFF2-40B4-BE49-F238E27FC236}">
                        <a16:creationId xmlns:a16="http://schemas.microsoft.com/office/drawing/2014/main" id="{C585C57C-3AE0-3570-DD00-C04CD22631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3387852"/>
                    <a:ext cx="1308795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Arrow Connector 121">
                    <a:extLst>
                      <a:ext uri="{FF2B5EF4-FFF2-40B4-BE49-F238E27FC236}">
                        <a16:creationId xmlns:a16="http://schemas.microsoft.com/office/drawing/2014/main" id="{DEB85885-7E5B-4E80-E6C6-EFA4AC57C564}"/>
                      </a:ext>
                    </a:extLst>
                  </p:cNvPr>
                  <p:cNvCxnSpPr/>
                  <p:nvPr/>
                </p:nvCxnSpPr>
                <p:spPr>
                  <a:xfrm>
                    <a:off x="6745529" y="4405122"/>
                    <a:ext cx="44775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Arrow Connector 122">
                    <a:extLst>
                      <a:ext uri="{FF2B5EF4-FFF2-40B4-BE49-F238E27FC236}">
                        <a16:creationId xmlns:a16="http://schemas.microsoft.com/office/drawing/2014/main" id="{05C7267F-6A56-3E04-5A91-A97409E16E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3958590"/>
                    <a:ext cx="10756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Arrow Connector 123">
                    <a:extLst>
                      <a:ext uri="{FF2B5EF4-FFF2-40B4-BE49-F238E27FC236}">
                        <a16:creationId xmlns:a16="http://schemas.microsoft.com/office/drawing/2014/main" id="{E05E751D-1C72-9E6C-8A19-AA958B647A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3697224"/>
                    <a:ext cx="124785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Arrow Connector 124">
                    <a:extLst>
                      <a:ext uri="{FF2B5EF4-FFF2-40B4-BE49-F238E27FC236}">
                        <a16:creationId xmlns:a16="http://schemas.microsoft.com/office/drawing/2014/main" id="{42241D96-1919-8356-37DF-257DFC0E4A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4175760"/>
                    <a:ext cx="84780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8C742EA8-CAB1-7F73-06CD-EFA8C72C0B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37505" y="1568781"/>
                  <a:ext cx="512495" cy="45085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448C4612-7C7C-7592-0C0B-6FD260AB6FB1}"/>
                    </a:ext>
                  </a:extLst>
                </p:cNvPr>
                <p:cNvGrpSpPr/>
                <p:nvPr/>
              </p:nvGrpSpPr>
              <p:grpSpPr>
                <a:xfrm>
                  <a:off x="7610835" y="1204279"/>
                  <a:ext cx="297329" cy="288011"/>
                  <a:chOff x="7294732" y="1197013"/>
                  <a:chExt cx="297329" cy="288011"/>
                </a:xfrm>
              </p:grpSpPr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D1787465-A81D-5222-54AC-3156000C69BF}"/>
                      </a:ext>
                    </a:extLst>
                  </p:cNvPr>
                  <p:cNvSpPr/>
                  <p:nvPr/>
                </p:nvSpPr>
                <p:spPr>
                  <a:xfrm>
                    <a:off x="7294732" y="1197013"/>
                    <a:ext cx="297329" cy="288011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ID4096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5" name="TextBox 114">
                        <a:extLst>
                          <a:ext uri="{FF2B5EF4-FFF2-40B4-BE49-F238E27FC236}">
                            <a16:creationId xmlns:a16="http://schemas.microsoft.com/office/drawing/2014/main" id="{577AC213-C585-27D8-F55F-5DAD6A6E299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308131" y="1243272"/>
                        <a:ext cx="278942" cy="20005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7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7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7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LID4096" sz="1050" dirty="0"/>
                      </a:p>
                    </p:txBody>
                  </p:sp>
                </mc:Choice>
                <mc:Fallback xmlns="">
                  <p:sp>
                    <p:nvSpPr>
                      <p:cNvPr id="115" name="TextBox 114">
                        <a:extLst>
                          <a:ext uri="{FF2B5EF4-FFF2-40B4-BE49-F238E27FC236}">
                            <a16:creationId xmlns:a16="http://schemas.microsoft.com/office/drawing/2014/main" id="{577AC213-C585-27D8-F55F-5DAD6A6E299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308131" y="1243272"/>
                        <a:ext cx="278942" cy="200055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LID4096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97461D8C-AF1F-DA22-C74A-FEE52313F139}"/>
                    </a:ext>
                  </a:extLst>
                </p:cNvPr>
                <p:cNvGrpSpPr/>
                <p:nvPr/>
              </p:nvGrpSpPr>
              <p:grpSpPr>
                <a:xfrm>
                  <a:off x="6231645" y="1135062"/>
                  <a:ext cx="274466" cy="206337"/>
                  <a:chOff x="7016881" y="1232052"/>
                  <a:chExt cx="274466" cy="206337"/>
                </a:xfrm>
              </p:grpSpPr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1F2D6B8F-1A35-38FE-289C-6125C0CC4411}"/>
                      </a:ext>
                    </a:extLst>
                  </p:cNvPr>
                  <p:cNvSpPr/>
                  <p:nvPr/>
                </p:nvSpPr>
                <p:spPr>
                  <a:xfrm>
                    <a:off x="7091509" y="1232052"/>
                    <a:ext cx="199838" cy="18767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ID4096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3" name="TextBox 112">
                        <a:extLst>
                          <a:ext uri="{FF2B5EF4-FFF2-40B4-BE49-F238E27FC236}">
                            <a16:creationId xmlns:a16="http://schemas.microsoft.com/office/drawing/2014/main" id="{A67C19DC-8553-393A-BE54-2D306D3984E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16881" y="1238334"/>
                        <a:ext cx="159919" cy="20005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7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7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p>
                                  <m:r>
                                    <a:rPr lang="en-US" sz="7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7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LID4096" sz="1050" dirty="0"/>
                      </a:p>
                    </p:txBody>
                  </p:sp>
                </mc:Choice>
                <mc:Fallback xmlns="">
                  <p:sp>
                    <p:nvSpPr>
                      <p:cNvPr id="113" name="TextBox 112">
                        <a:extLst>
                          <a:ext uri="{FF2B5EF4-FFF2-40B4-BE49-F238E27FC236}">
                            <a16:creationId xmlns:a16="http://schemas.microsoft.com/office/drawing/2014/main" id="{A67C19DC-8553-393A-BE54-2D306D3984E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16881" y="1238334"/>
                        <a:ext cx="159919" cy="200055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r="-8846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LID4096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84AB5A0-B336-9F94-DDCC-B6E32C1F4797}"/>
                  </a:ext>
                </a:extLst>
              </p:cNvPr>
              <p:cNvCxnSpPr/>
              <p:nvPr/>
            </p:nvCxnSpPr>
            <p:spPr>
              <a:xfrm>
                <a:off x="3108913" y="4660625"/>
                <a:ext cx="1414184" cy="0"/>
              </a:xfrm>
              <a:prstGeom prst="line">
                <a:avLst/>
              </a:prstGeom>
              <a:ln w="12700">
                <a:solidFill>
                  <a:srgbClr val="1935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9D18371-0B03-DBDC-0097-3A0B07413129}"/>
                </a:ext>
              </a:extLst>
            </p:cNvPr>
            <p:cNvGrpSpPr/>
            <p:nvPr/>
          </p:nvGrpSpPr>
          <p:grpSpPr>
            <a:xfrm>
              <a:off x="2525286" y="3220535"/>
              <a:ext cx="297386" cy="268739"/>
              <a:chOff x="2525286" y="3220535"/>
              <a:chExt cx="297386" cy="268739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7B36F026-F349-DF27-F392-8F048B74129C}"/>
                  </a:ext>
                </a:extLst>
              </p:cNvPr>
              <p:cNvSpPr/>
              <p:nvPr/>
            </p:nvSpPr>
            <p:spPr>
              <a:xfrm>
                <a:off x="2555002" y="3220535"/>
                <a:ext cx="267670" cy="26873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53B03988-13D3-FD29-03B3-41E0BEEBF0D4}"/>
                      </a:ext>
                    </a:extLst>
                  </p:cNvPr>
                  <p:cNvSpPr txBox="1"/>
                  <p:nvPr/>
                </p:nvSpPr>
                <p:spPr>
                  <a:xfrm>
                    <a:off x="2525286" y="3260597"/>
                    <a:ext cx="238596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7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LID4096" sz="1050" dirty="0"/>
                  </a:p>
                </p:txBody>
              </p:sp>
            </mc:Choice>
            <mc:Fallback xmlns="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53B03988-13D3-FD29-03B3-41E0BEEBF0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5286" y="3260597"/>
                    <a:ext cx="238596" cy="20005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5385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BBA6BC2-6DAF-D5ED-D2BF-91DA2CAB1F17}"/>
                </a:ext>
              </a:extLst>
            </p:cNvPr>
            <p:cNvGrpSpPr/>
            <p:nvPr/>
          </p:nvGrpSpPr>
          <p:grpSpPr>
            <a:xfrm>
              <a:off x="2110834" y="2929122"/>
              <a:ext cx="286112" cy="200055"/>
              <a:chOff x="2110834" y="2929122"/>
              <a:chExt cx="286112" cy="200055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00C76432-F37D-D7F7-3752-9755EE9943AE}"/>
                  </a:ext>
                </a:extLst>
              </p:cNvPr>
              <p:cNvSpPr/>
              <p:nvPr/>
            </p:nvSpPr>
            <p:spPr>
              <a:xfrm>
                <a:off x="2197108" y="2934280"/>
                <a:ext cx="199838" cy="1876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78DF35B6-EDA0-2030-4CD9-A3D159405D47}"/>
                      </a:ext>
                    </a:extLst>
                  </p:cNvPr>
                  <p:cNvSpPr txBox="1"/>
                  <p:nvPr/>
                </p:nvSpPr>
                <p:spPr>
                  <a:xfrm>
                    <a:off x="2110834" y="2929122"/>
                    <a:ext cx="199838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7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7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LID4096" sz="1050" dirty="0"/>
                  </a:p>
                </p:txBody>
              </p:sp>
            </mc:Choice>
            <mc:Fallback xmlns="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78DF35B6-EDA0-2030-4CD9-A3D159405D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0834" y="2929122"/>
                    <a:ext cx="199838" cy="20005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59375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5B1B68E-15C2-37FE-2B89-3F939C4EE236}"/>
                </a:ext>
              </a:extLst>
            </p:cNvPr>
            <p:cNvGrpSpPr/>
            <p:nvPr/>
          </p:nvGrpSpPr>
          <p:grpSpPr>
            <a:xfrm>
              <a:off x="3516510" y="4113666"/>
              <a:ext cx="297329" cy="288011"/>
              <a:chOff x="4009405" y="3750945"/>
              <a:chExt cx="297329" cy="288011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E09276A7-4F9C-32EB-0D53-DFFCC2EED0CC}"/>
                  </a:ext>
                </a:extLst>
              </p:cNvPr>
              <p:cNvSpPr/>
              <p:nvPr/>
            </p:nvSpPr>
            <p:spPr>
              <a:xfrm>
                <a:off x="4009405" y="3750945"/>
                <a:ext cx="297329" cy="28801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7087E4D7-19A2-CB60-DD96-AED039C8AEA6}"/>
                      </a:ext>
                    </a:extLst>
                  </p:cNvPr>
                  <p:cNvSpPr txBox="1"/>
                  <p:nvPr/>
                </p:nvSpPr>
                <p:spPr>
                  <a:xfrm>
                    <a:off x="4022804" y="3797204"/>
                    <a:ext cx="278942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7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7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LID4096" sz="1050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7087E4D7-19A2-CB60-DD96-AED039C8AE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2804" y="3797204"/>
                    <a:ext cx="278942" cy="20005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CBF43D5-C69C-7BFA-D861-336F05B96DAE}"/>
                </a:ext>
              </a:extLst>
            </p:cNvPr>
            <p:cNvGrpSpPr/>
            <p:nvPr/>
          </p:nvGrpSpPr>
          <p:grpSpPr>
            <a:xfrm>
              <a:off x="2279391" y="3800190"/>
              <a:ext cx="297386" cy="268739"/>
              <a:chOff x="2525286" y="3220535"/>
              <a:chExt cx="297386" cy="268739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CDF2055F-0478-3A1E-AFE3-ABF094142BAB}"/>
                  </a:ext>
                </a:extLst>
              </p:cNvPr>
              <p:cNvSpPr/>
              <p:nvPr/>
            </p:nvSpPr>
            <p:spPr>
              <a:xfrm>
                <a:off x="2555002" y="3220535"/>
                <a:ext cx="267670" cy="26873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69C132DA-1072-CE0D-803B-57EAE99FFABD}"/>
                      </a:ext>
                    </a:extLst>
                  </p:cNvPr>
                  <p:cNvSpPr txBox="1"/>
                  <p:nvPr/>
                </p:nvSpPr>
                <p:spPr>
                  <a:xfrm>
                    <a:off x="2525286" y="3260597"/>
                    <a:ext cx="238596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7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LID4096" sz="1050" dirty="0"/>
                  </a:p>
                </p:txBody>
              </p:sp>
            </mc:Choice>
            <mc:Fallback xmlns="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69C132DA-1072-CE0D-803B-57EAE99FFA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5286" y="3260597"/>
                    <a:ext cx="238596" cy="20005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7949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103EBEC-3E11-4DE2-4CF5-EFFAA90612AA}"/>
                </a:ext>
              </a:extLst>
            </p:cNvPr>
            <p:cNvGrpSpPr/>
            <p:nvPr/>
          </p:nvGrpSpPr>
          <p:grpSpPr>
            <a:xfrm>
              <a:off x="1965943" y="2662888"/>
              <a:ext cx="297386" cy="268739"/>
              <a:chOff x="2525286" y="3220535"/>
              <a:chExt cx="297386" cy="268739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3B9128C9-E5BF-7577-DCDC-0689C588B738}"/>
                  </a:ext>
                </a:extLst>
              </p:cNvPr>
              <p:cNvSpPr/>
              <p:nvPr/>
            </p:nvSpPr>
            <p:spPr>
              <a:xfrm>
                <a:off x="2555002" y="3220535"/>
                <a:ext cx="267670" cy="26873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4408D6EA-C147-40E7-0DCA-B3BAB18E438F}"/>
                      </a:ext>
                    </a:extLst>
                  </p:cNvPr>
                  <p:cNvSpPr txBox="1"/>
                  <p:nvPr/>
                </p:nvSpPr>
                <p:spPr>
                  <a:xfrm>
                    <a:off x="2525286" y="3260597"/>
                    <a:ext cx="238596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7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LID4096" sz="1050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4408D6EA-C147-40E7-0DCA-B3BAB18E43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5286" y="3260597"/>
                    <a:ext cx="238596" cy="20005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5385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CD1EEEF-1E76-2B4A-8DE7-590E9E10D7C2}"/>
                </a:ext>
              </a:extLst>
            </p:cNvPr>
            <p:cNvGrpSpPr/>
            <p:nvPr/>
          </p:nvGrpSpPr>
          <p:grpSpPr>
            <a:xfrm>
              <a:off x="2463072" y="3523139"/>
              <a:ext cx="286112" cy="200055"/>
              <a:chOff x="2110834" y="2929122"/>
              <a:chExt cx="286112" cy="200055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B82F6EA8-D6A2-BEFB-7BFE-0DC3DE6AF9EE}"/>
                  </a:ext>
                </a:extLst>
              </p:cNvPr>
              <p:cNvSpPr/>
              <p:nvPr/>
            </p:nvSpPr>
            <p:spPr>
              <a:xfrm>
                <a:off x="2197108" y="2934280"/>
                <a:ext cx="199838" cy="1876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5D481274-8214-17EE-A257-11F2454B7195}"/>
                      </a:ext>
                    </a:extLst>
                  </p:cNvPr>
                  <p:cNvSpPr txBox="1"/>
                  <p:nvPr/>
                </p:nvSpPr>
                <p:spPr>
                  <a:xfrm>
                    <a:off x="2110834" y="2929122"/>
                    <a:ext cx="199838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7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7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LID4096" sz="1050" dirty="0"/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5D481274-8214-17EE-A257-11F2454B71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0834" y="2929122"/>
                    <a:ext cx="199838" cy="20005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54545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413E4C8-04D4-68CA-667D-8C99D9790A1F}"/>
                </a:ext>
              </a:extLst>
            </p:cNvPr>
            <p:cNvGrpSpPr/>
            <p:nvPr/>
          </p:nvGrpSpPr>
          <p:grpSpPr>
            <a:xfrm>
              <a:off x="2064643" y="4010238"/>
              <a:ext cx="286112" cy="200055"/>
              <a:chOff x="2110834" y="2929122"/>
              <a:chExt cx="286112" cy="200055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86FCA8A-6A18-E2AE-B3C8-C8A24AF8DBF0}"/>
                  </a:ext>
                </a:extLst>
              </p:cNvPr>
              <p:cNvSpPr/>
              <p:nvPr/>
            </p:nvSpPr>
            <p:spPr>
              <a:xfrm>
                <a:off x="2197108" y="2934280"/>
                <a:ext cx="199838" cy="1876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C5A230A9-5936-C1F7-3A8E-60C8F7890E29}"/>
                      </a:ext>
                    </a:extLst>
                  </p:cNvPr>
                  <p:cNvSpPr txBox="1"/>
                  <p:nvPr/>
                </p:nvSpPr>
                <p:spPr>
                  <a:xfrm>
                    <a:off x="2110834" y="2929122"/>
                    <a:ext cx="199838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7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7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LID4096" sz="105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C5A230A9-5936-C1F7-3A8E-60C8F7890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0834" y="2929122"/>
                    <a:ext cx="199838" cy="20005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54545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6C74614-3470-46FE-7139-A9DF4779F7F3}"/>
              </a:ext>
            </a:extLst>
          </p:cNvPr>
          <p:cNvSpPr txBox="1"/>
          <p:nvPr/>
        </p:nvSpPr>
        <p:spPr>
          <a:xfrm>
            <a:off x="8176546" y="1943296"/>
            <a:ext cx="64332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F2937"/>
                </a:solidFill>
                <a:latin typeface="Calibri"/>
              </a:rPr>
              <a:t>Advection</a:t>
            </a:r>
            <a:endParaRPr lang="he-IL" sz="2000" dirty="0">
              <a:solidFill>
                <a:srgbClr val="1F2937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F2937"/>
                </a:solidFill>
                <a:latin typeface="Calibri"/>
              </a:rPr>
              <a:t>Diffusion</a:t>
            </a:r>
            <a:endParaRPr lang="he-IL" sz="2000" dirty="0">
              <a:solidFill>
                <a:srgbClr val="1F2937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F2937"/>
                </a:solidFill>
                <a:latin typeface="Calibri"/>
              </a:rPr>
              <a:t>Electromigration</a:t>
            </a:r>
            <a:r>
              <a:rPr lang="en-GB" sz="2000" dirty="0">
                <a:solidFill>
                  <a:srgbClr val="1F2937"/>
                </a:solidFill>
                <a:latin typeface="Calibri"/>
              </a:rPr>
              <a:t> </a:t>
            </a:r>
            <a:endParaRPr lang="he-IL" sz="2000" dirty="0">
              <a:solidFill>
                <a:srgbClr val="1F2937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F2937"/>
                </a:solidFill>
                <a:latin typeface="Calibri"/>
              </a:rPr>
              <a:t>Surface reaction </a:t>
            </a:r>
            <a:endParaRPr lang="LID4096" sz="2000" dirty="0">
              <a:solidFill>
                <a:srgbClr val="1F2937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500FD-7091-CAF5-D72E-9EE80C1F559E}"/>
              </a:ext>
            </a:extLst>
          </p:cNvPr>
          <p:cNvSpPr txBox="1"/>
          <p:nvPr/>
        </p:nvSpPr>
        <p:spPr>
          <a:xfrm>
            <a:off x="5303520" y="2709429"/>
            <a:ext cx="2187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F81BD"/>
                </a:solidFill>
              </a:rPr>
              <a:t>Negatively charged patch</a:t>
            </a:r>
            <a:endParaRPr lang="LID4096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4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78E54-0BB6-B100-5A6F-F9766E15C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">
            <a:extLst>
              <a:ext uri="{FF2B5EF4-FFF2-40B4-BE49-F238E27FC236}">
                <a16:creationId xmlns:a16="http://schemas.microsoft.com/office/drawing/2014/main" id="{4439F7FE-DC59-FA0D-BA82-4D14003CEF89}"/>
              </a:ext>
            </a:extLst>
          </p:cNvPr>
          <p:cNvSpPr txBox="1"/>
          <p:nvPr/>
        </p:nvSpPr>
        <p:spPr>
          <a:xfrm>
            <a:off x="502920" y="274320"/>
            <a:ext cx="11247120" cy="519501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>
              <a:lnSpc>
                <a:spcPct val="120000"/>
              </a:lnSpc>
            </a:pPr>
            <a:r>
              <a:rPr sz="2800" b="1" i="0" dirty="0">
                <a:solidFill>
                  <a:srgbClr val="0F172A"/>
                </a:solidFill>
                <a:latin typeface="Calibri"/>
              </a:rPr>
              <a:t>Our model </a:t>
            </a:r>
            <a:r>
              <a:rPr lang="en-US" sz="2800" b="1" dirty="0">
                <a:solidFill>
                  <a:srgbClr val="0F172A"/>
                </a:solidFill>
              </a:rPr>
              <a:t>· </a:t>
            </a:r>
            <a:r>
              <a:rPr lang="en-US" sz="2800" b="1" dirty="0">
                <a:solidFill>
                  <a:srgbClr val="0F172A"/>
                </a:solidFill>
                <a:latin typeface="Calibri"/>
              </a:rPr>
              <a:t>general Overview</a:t>
            </a:r>
            <a:endParaRPr sz="2800" b="1" i="0" dirty="0">
              <a:solidFill>
                <a:srgbClr val="0F172A"/>
              </a:solidFill>
              <a:latin typeface="Calibri"/>
            </a:endParaRPr>
          </a:p>
        </p:txBody>
      </p:sp>
      <p:sp>
        <p:nvSpPr>
          <p:cNvPr id="101" name="Subtitle">
            <a:extLst>
              <a:ext uri="{FF2B5EF4-FFF2-40B4-BE49-F238E27FC236}">
                <a16:creationId xmlns:a16="http://schemas.microsoft.com/office/drawing/2014/main" id="{B2937D40-0A2A-3EE8-A0D2-B1798998C583}"/>
              </a:ext>
            </a:extLst>
          </p:cNvPr>
          <p:cNvSpPr txBox="1"/>
          <p:nvPr/>
        </p:nvSpPr>
        <p:spPr>
          <a:xfrm>
            <a:off x="502920" y="868680"/>
            <a:ext cx="11247120" cy="27821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i="1" dirty="0">
                <a:solidFill>
                  <a:srgbClr val="475569"/>
                </a:solidFill>
              </a:rPr>
              <a:t>2-D microchannel · Poisson-Nernst-Planck.</a:t>
            </a:r>
          </a:p>
        </p:txBody>
      </p:sp>
      <p:cxnSp>
        <p:nvCxnSpPr>
          <p:cNvPr id="102" name="AccentLine">
            <a:extLst>
              <a:ext uri="{FF2B5EF4-FFF2-40B4-BE49-F238E27FC236}">
                <a16:creationId xmlns:a16="http://schemas.microsoft.com/office/drawing/2014/main" id="{31A32400-3019-CAB3-D28E-8314E77F5F5B}"/>
              </a:ext>
            </a:extLst>
          </p:cNvPr>
          <p:cNvCxnSpPr/>
          <p:nvPr/>
        </p:nvCxnSpPr>
        <p:spPr>
          <a:xfrm>
            <a:off x="502920" y="1298448"/>
            <a:ext cx="11183112" cy="0"/>
          </a:xfrm>
          <a:prstGeom prst="line">
            <a:avLst/>
          </a:prstGeom>
          <a:ln w="25400">
            <a:solidFill>
              <a:srgbClr val="1E3A8A"/>
            </a:solidFill>
          </a:ln>
        </p:spPr>
      </p:cxnSp>
      <p:cxnSp>
        <p:nvCxnSpPr>
          <p:cNvPr id="103" name="FooterLine">
            <a:extLst>
              <a:ext uri="{FF2B5EF4-FFF2-40B4-BE49-F238E27FC236}">
                <a16:creationId xmlns:a16="http://schemas.microsoft.com/office/drawing/2014/main" id="{39D4EEA7-F7FA-BA89-A5C6-1E7C6DCDFC44}"/>
              </a:ext>
            </a:extLst>
          </p:cNvPr>
          <p:cNvCxnSpPr/>
          <p:nvPr/>
        </p:nvCxnSpPr>
        <p:spPr>
          <a:xfrm>
            <a:off x="502920" y="6519672"/>
            <a:ext cx="11183112" cy="0"/>
          </a:xfrm>
          <a:prstGeom prst="line">
            <a:avLst/>
          </a:prstGeom>
          <a:ln w="6350">
            <a:solidFill>
              <a:srgbClr val="E5E7EB"/>
            </a:solidFill>
          </a:ln>
        </p:spPr>
      </p:cxnSp>
      <p:sp>
        <p:nvSpPr>
          <p:cNvPr id="104" name="FooterText">
            <a:extLst>
              <a:ext uri="{FF2B5EF4-FFF2-40B4-BE49-F238E27FC236}">
                <a16:creationId xmlns:a16="http://schemas.microsoft.com/office/drawing/2014/main" id="{6325FD47-029D-E190-EA3A-4CBF5B141A13}"/>
              </a:ext>
            </a:extLst>
          </p:cNvPr>
          <p:cNvSpPr txBox="1"/>
          <p:nvPr/>
        </p:nvSpPr>
        <p:spPr>
          <a:xfrm>
            <a:off x="502920" y="6565392"/>
            <a:ext cx="9601200" cy="24688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900" b="0" i="0">
                <a:solidFill>
                  <a:srgbClr val="64748B"/>
                </a:solidFill>
                <a:latin typeface="Calibri"/>
              </a:rPr>
              <a:t>Flow-induced surface charge heterogeneity &amp; cation exchange kinetics  ·  S. Shahror, Y. Mishael, N. Schwartz  ·  HUJI</a:t>
            </a:r>
          </a:p>
        </p:txBody>
      </p:sp>
      <p:sp>
        <p:nvSpPr>
          <p:cNvPr id="105" name="PageNumber">
            <a:extLst>
              <a:ext uri="{FF2B5EF4-FFF2-40B4-BE49-F238E27FC236}">
                <a16:creationId xmlns:a16="http://schemas.microsoft.com/office/drawing/2014/main" id="{A84C5245-9438-4544-683D-E6B527EBB1B9}"/>
              </a:ext>
            </a:extLst>
          </p:cNvPr>
          <p:cNvSpPr txBox="1"/>
          <p:nvPr/>
        </p:nvSpPr>
        <p:spPr>
          <a:xfrm>
            <a:off x="11200000" y="6565392"/>
            <a:ext cx="600000" cy="246888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algn="r">
              <a:lnSpc>
                <a:spcPct val="120000"/>
              </a:lnSpc>
            </a:pPr>
            <a:r>
              <a:rPr lang="en-US" sz="900" b="0" i="0" dirty="0">
                <a:solidFill>
                  <a:srgbClr val="64748B"/>
                </a:solidFill>
                <a:latin typeface="Calibri"/>
              </a:rPr>
              <a:t>4</a:t>
            </a:r>
            <a:r>
              <a:rPr sz="900" b="0" i="0" dirty="0">
                <a:solidFill>
                  <a:srgbClr val="64748B"/>
                </a:solidFill>
                <a:latin typeface="Calibri"/>
              </a:rPr>
              <a:t> / </a:t>
            </a:r>
            <a:r>
              <a:rPr lang="en-US" sz="900" b="0" i="0" dirty="0">
                <a:solidFill>
                  <a:srgbClr val="64748B"/>
                </a:solidFill>
                <a:latin typeface="Calibri"/>
              </a:rPr>
              <a:t>13</a:t>
            </a:r>
            <a:endParaRPr sz="900" b="0" i="0" dirty="0">
              <a:solidFill>
                <a:srgbClr val="64748B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0084D8-AF77-D80D-5DE2-81204B092965}"/>
                  </a:ext>
                </a:extLst>
              </p:cNvPr>
              <p:cNvSpPr txBox="1"/>
              <p:nvPr/>
            </p:nvSpPr>
            <p:spPr>
              <a:xfrm>
                <a:off x="7398443" y="1677868"/>
                <a:ext cx="36140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0084D8-AF77-D80D-5DE2-81204B092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443" y="1677868"/>
                <a:ext cx="361404" cy="2000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4A7F3CB8-16C0-5A85-EC1F-13243B512C01}"/>
              </a:ext>
            </a:extLst>
          </p:cNvPr>
          <p:cNvGrpSpPr/>
          <p:nvPr/>
        </p:nvGrpSpPr>
        <p:grpSpPr>
          <a:xfrm>
            <a:off x="2957442" y="1327575"/>
            <a:ext cx="6092567" cy="5170219"/>
            <a:chOff x="1859870" y="2295414"/>
            <a:chExt cx="8569207" cy="7081985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B9B22C85-56E9-C63F-E770-71D2D42E6F5C}"/>
                </a:ext>
              </a:extLst>
            </p:cNvPr>
            <p:cNvGrpSpPr/>
            <p:nvPr/>
          </p:nvGrpSpPr>
          <p:grpSpPr>
            <a:xfrm>
              <a:off x="1859870" y="2295414"/>
              <a:ext cx="8569207" cy="7081985"/>
              <a:chOff x="786079" y="2639175"/>
              <a:chExt cx="5876033" cy="463119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57382D3-EA8B-AF41-6C74-C50CCEA5BEE9}"/>
                  </a:ext>
                </a:extLst>
              </p:cNvPr>
              <p:cNvGrpSpPr/>
              <p:nvPr/>
            </p:nvGrpSpPr>
            <p:grpSpPr>
              <a:xfrm>
                <a:off x="786079" y="2639175"/>
                <a:ext cx="5876033" cy="4631195"/>
                <a:chOff x="786079" y="2879329"/>
                <a:chExt cx="5876033" cy="4631195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AD107104-B34D-275C-EE50-16F2949CAB04}"/>
                    </a:ext>
                  </a:extLst>
                </p:cNvPr>
                <p:cNvGrpSpPr/>
                <p:nvPr/>
              </p:nvGrpSpPr>
              <p:grpSpPr>
                <a:xfrm>
                  <a:off x="786079" y="2879329"/>
                  <a:ext cx="5876033" cy="4631195"/>
                  <a:chOff x="785789" y="2968369"/>
                  <a:chExt cx="5876033" cy="4631195"/>
                </a:xfrm>
              </p:grpSpPr>
              <p:pic>
                <p:nvPicPr>
                  <p:cNvPr id="46" name="DiagramFull">
                    <a:extLst>
                      <a:ext uri="{FF2B5EF4-FFF2-40B4-BE49-F238E27FC236}">
                        <a16:creationId xmlns:a16="http://schemas.microsoft.com/office/drawing/2014/main" id="{C1C7A482-A5D8-78E8-C49A-612E52502CB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rcRect l="9931" t="71161" r="10093" b="14990"/>
                  <a:stretch>
                    <a:fillRect/>
                  </a:stretch>
                </p:blipFill>
                <p:spPr>
                  <a:xfrm>
                    <a:off x="785789" y="7035348"/>
                    <a:ext cx="5876033" cy="564216"/>
                  </a:xfrm>
                  <a:prstGeom prst="rect">
                    <a:avLst/>
                  </a:prstGeom>
                </p:spPr>
              </p:pic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54118397-B0F9-3FF6-3CCF-7538A271CBAF}"/>
                      </a:ext>
                    </a:extLst>
                  </p:cNvPr>
                  <p:cNvGrpSpPr/>
                  <p:nvPr/>
                </p:nvGrpSpPr>
                <p:grpSpPr>
                  <a:xfrm>
                    <a:off x="935439" y="2968369"/>
                    <a:ext cx="5552175" cy="1785251"/>
                    <a:chOff x="4689559" y="244909"/>
                    <a:chExt cx="5552175" cy="1785251"/>
                  </a:xfrm>
                </p:grpSpPr>
                <p:grpSp>
                  <p:nvGrpSpPr>
                    <p:cNvPr id="2" name="Group 1">
                      <a:extLst>
                        <a:ext uri="{FF2B5EF4-FFF2-40B4-BE49-F238E27FC236}">
                          <a16:creationId xmlns:a16="http://schemas.microsoft.com/office/drawing/2014/main" id="{F9EF0F55-F557-8830-F9A0-54F8D2DA40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89559" y="244909"/>
                      <a:ext cx="5552175" cy="1785251"/>
                      <a:chOff x="6745529" y="2167583"/>
                      <a:chExt cx="5008321" cy="2400377"/>
                    </a:xfrm>
                  </p:grpSpPr>
                  <p:grpSp>
                    <p:nvGrpSpPr>
                      <p:cNvPr id="3" name="Group 2">
                        <a:extLst>
                          <a:ext uri="{FF2B5EF4-FFF2-40B4-BE49-F238E27FC236}">
                            <a16:creationId xmlns:a16="http://schemas.microsoft.com/office/drawing/2014/main" id="{A302E825-EB88-B3F1-DB7A-6C8A45BFE49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749339" y="2167583"/>
                        <a:ext cx="5004511" cy="2400377"/>
                        <a:chOff x="7446835" y="1508194"/>
                        <a:chExt cx="3419856" cy="1737360"/>
                      </a:xfrm>
                    </p:grpSpPr>
                    <p:sp>
                      <p:nvSpPr>
                        <p:cNvPr id="13" name="Rectangle 12">
                          <a:extLst>
                            <a:ext uri="{FF2B5EF4-FFF2-40B4-BE49-F238E27FC236}">
                              <a16:creationId xmlns:a16="http://schemas.microsoft.com/office/drawing/2014/main" id="{16E3E12B-2B82-8A7F-39B4-02392C61D4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446835" y="1508194"/>
                          <a:ext cx="3419856" cy="173736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LID4096"/>
                        </a:p>
                      </p:txBody>
                    </p:sp>
                    <p:sp>
                      <p:nvSpPr>
                        <p:cNvPr id="14" name="Rectangle 13">
                          <a:extLst>
                            <a:ext uri="{FF2B5EF4-FFF2-40B4-BE49-F238E27FC236}">
                              <a16:creationId xmlns:a16="http://schemas.microsoft.com/office/drawing/2014/main" id="{A68EAA9E-913F-A558-8B5E-6FE0B697EA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84336" y="2803557"/>
                          <a:ext cx="871728" cy="42702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LID4096" dirty="0"/>
                        </a:p>
                      </p:txBody>
                    </p:sp>
                  </p:grpSp>
                  <p:cxnSp>
                    <p:nvCxnSpPr>
                      <p:cNvPr id="4" name="Straight Arrow Connector 3">
                        <a:extLst>
                          <a:ext uri="{FF2B5EF4-FFF2-40B4-BE49-F238E27FC236}">
                            <a16:creationId xmlns:a16="http://schemas.microsoft.com/office/drawing/2014/main" id="{6FB43756-BF2A-89C5-0658-3599D452C84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745529" y="2316480"/>
                        <a:ext cx="447751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" name="Straight Arrow Connector 4">
                        <a:extLst>
                          <a:ext uri="{FF2B5EF4-FFF2-40B4-BE49-F238E27FC236}">
                            <a16:creationId xmlns:a16="http://schemas.microsoft.com/office/drawing/2014/main" id="{E84F3F87-0774-35E4-9032-E3DB97E7078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745529" y="2767584"/>
                        <a:ext cx="1075639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" name="Straight Arrow Connector 5">
                        <a:extLst>
                          <a:ext uri="{FF2B5EF4-FFF2-40B4-BE49-F238E27FC236}">
                            <a16:creationId xmlns:a16="http://schemas.microsoft.com/office/drawing/2014/main" id="{C74520E5-9702-9945-5B9A-75A102BD7D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749339" y="3068574"/>
                        <a:ext cx="1247851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" name="Straight Arrow Connector 6">
                        <a:extLst>
                          <a:ext uri="{FF2B5EF4-FFF2-40B4-BE49-F238E27FC236}">
                            <a16:creationId xmlns:a16="http://schemas.microsoft.com/office/drawing/2014/main" id="{EAA64FFA-DCBF-B138-4242-62A25344626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745529" y="2550414"/>
                        <a:ext cx="847801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" name="Straight Arrow Connector 7">
                        <a:extLst>
                          <a:ext uri="{FF2B5EF4-FFF2-40B4-BE49-F238E27FC236}">
                            <a16:creationId xmlns:a16="http://schemas.microsoft.com/office/drawing/2014/main" id="{91BBE5A2-C89F-5877-A195-06003E1A6D2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745529" y="3387852"/>
                        <a:ext cx="1308795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" name="Straight Arrow Connector 8">
                        <a:extLst>
                          <a:ext uri="{FF2B5EF4-FFF2-40B4-BE49-F238E27FC236}">
                            <a16:creationId xmlns:a16="http://schemas.microsoft.com/office/drawing/2014/main" id="{2A5085CD-AF1F-6ED8-3E8F-3A2CCF4D479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745529" y="4405122"/>
                        <a:ext cx="447751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" name="Straight Arrow Connector 9">
                        <a:extLst>
                          <a:ext uri="{FF2B5EF4-FFF2-40B4-BE49-F238E27FC236}">
                            <a16:creationId xmlns:a16="http://schemas.microsoft.com/office/drawing/2014/main" id="{5FC87DB3-FFBC-9FEE-6CA4-029C8D6384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745529" y="3958590"/>
                        <a:ext cx="1075639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" name="Straight Arrow Connector 10">
                        <a:extLst>
                          <a:ext uri="{FF2B5EF4-FFF2-40B4-BE49-F238E27FC236}">
                            <a16:creationId xmlns:a16="http://schemas.microsoft.com/office/drawing/2014/main" id="{DB9FAE0D-F21D-3C8B-4D33-EABCCEE19D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745529" y="3697224"/>
                        <a:ext cx="1247851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" name="Straight Arrow Connector 11">
                        <a:extLst>
                          <a:ext uri="{FF2B5EF4-FFF2-40B4-BE49-F238E27FC236}">
                            <a16:creationId xmlns:a16="http://schemas.microsoft.com/office/drawing/2014/main" id="{169DC9C4-516A-2C92-C039-15F99F97A3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745529" y="4175760"/>
                        <a:ext cx="847801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9" name="Group 68">
                      <a:extLst>
                        <a:ext uri="{FF2B5EF4-FFF2-40B4-BE49-F238E27FC236}">
                          <a16:creationId xmlns:a16="http://schemas.microsoft.com/office/drawing/2014/main" id="{6763D30A-BFD9-7580-CC51-8A6CC7DB0A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97353" y="1719400"/>
                      <a:ext cx="297329" cy="288011"/>
                      <a:chOff x="7281250" y="1712134"/>
                      <a:chExt cx="297329" cy="288011"/>
                    </a:xfrm>
                  </p:grpSpPr>
                  <p:sp>
                    <p:nvSpPr>
                      <p:cNvPr id="70" name="Oval 69">
                        <a:extLst>
                          <a:ext uri="{FF2B5EF4-FFF2-40B4-BE49-F238E27FC236}">
                            <a16:creationId xmlns:a16="http://schemas.microsoft.com/office/drawing/2014/main" id="{1786EB75-6869-BEF2-AA94-37A04F72D1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81250" y="1712134"/>
                        <a:ext cx="297329" cy="288011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LID4096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1" name="TextBox 70">
                            <a:extLst>
                              <a:ext uri="{FF2B5EF4-FFF2-40B4-BE49-F238E27FC236}">
                                <a16:creationId xmlns:a16="http://schemas.microsoft.com/office/drawing/2014/main" id="{76DECF71-434B-5815-E21A-0597FB727CF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294649" y="1778327"/>
                            <a:ext cx="278942" cy="20005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lang="en-US" sz="70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7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sz="7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lang="LID4096" sz="105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71" name="TextBox 70">
                            <a:extLst>
                              <a:ext uri="{FF2B5EF4-FFF2-40B4-BE49-F238E27FC236}">
                                <a16:creationId xmlns:a16="http://schemas.microsoft.com/office/drawing/2014/main" id="{76DECF71-434B-5815-E21A-0597FB727CFA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7294649" y="1778327"/>
                            <a:ext cx="278942" cy="200055"/>
                          </a:xfrm>
                          <a:prstGeom prst="rect">
                            <a:avLst/>
                          </a:prstGeom>
                          <a:blipFill>
                            <a:blip r:embed="rId4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LID4096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grpSp>
                  <p:nvGrpSpPr>
                    <p:cNvPr id="72" name="Group 71">
                      <a:extLst>
                        <a:ext uri="{FF2B5EF4-FFF2-40B4-BE49-F238E27FC236}">
                          <a16:creationId xmlns:a16="http://schemas.microsoft.com/office/drawing/2014/main" id="{357CA898-4757-700F-340D-DC98344A76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31645" y="1135062"/>
                      <a:ext cx="274466" cy="206337"/>
                      <a:chOff x="7016881" y="1232052"/>
                      <a:chExt cx="274466" cy="206337"/>
                    </a:xfrm>
                  </p:grpSpPr>
                  <p:sp>
                    <p:nvSpPr>
                      <p:cNvPr id="73" name="Oval 72">
                        <a:extLst>
                          <a:ext uri="{FF2B5EF4-FFF2-40B4-BE49-F238E27FC236}">
                            <a16:creationId xmlns:a16="http://schemas.microsoft.com/office/drawing/2014/main" id="{6D3AF3BC-2FBB-B84C-BE8E-2398C50B31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91509" y="1232052"/>
                        <a:ext cx="199838" cy="187678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LID4096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4" name="TextBox 73">
                            <a:extLst>
                              <a:ext uri="{FF2B5EF4-FFF2-40B4-BE49-F238E27FC236}">
                                <a16:creationId xmlns:a16="http://schemas.microsoft.com/office/drawing/2014/main" id="{6A84214C-3A70-A0B9-B074-59328CEE71E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016881" y="1238334"/>
                            <a:ext cx="159919" cy="20005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lang="en-US" sz="70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7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𝐶𝑎</m:t>
                                      </m:r>
                                    </m:e>
                                    <m:sup>
                                      <m:r>
                                        <a:rPr lang="en-US" sz="7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7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lang="LID4096" sz="105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74" name="TextBox 73">
                            <a:extLst>
                              <a:ext uri="{FF2B5EF4-FFF2-40B4-BE49-F238E27FC236}">
                                <a16:creationId xmlns:a16="http://schemas.microsoft.com/office/drawing/2014/main" id="{6A84214C-3A70-A0B9-B074-59328CEE71E1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7016881" y="1238334"/>
                            <a:ext cx="159919" cy="200055"/>
                          </a:xfrm>
                          <a:prstGeom prst="rect">
                            <a:avLst/>
                          </a:prstGeom>
                          <a:blipFill>
                            <a:blip r:embed="rId5"/>
                            <a:stretch>
                              <a:fillRect r="-34211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LID4096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40" name="Straight Arrow Connector 39">
                      <a:extLst>
                        <a:ext uri="{FF2B5EF4-FFF2-40B4-BE49-F238E27FC236}">
                          <a16:creationId xmlns:a16="http://schemas.microsoft.com/office/drawing/2014/main" id="{A58312B6-F2DA-162B-7983-9A167CAF7D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7937505" y="1568781"/>
                      <a:ext cx="512495" cy="450853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44F2A23A-66B3-9456-109A-EDD62EA110F6}"/>
                    </a:ext>
                  </a:extLst>
                </p:cNvPr>
                <p:cNvCxnSpPr/>
                <p:nvPr/>
              </p:nvCxnSpPr>
              <p:spPr>
                <a:xfrm>
                  <a:off x="3106515" y="4656815"/>
                  <a:ext cx="1414184" cy="0"/>
                </a:xfrm>
                <a:prstGeom prst="line">
                  <a:avLst/>
                </a:prstGeom>
                <a:ln w="28575">
                  <a:solidFill>
                    <a:srgbClr val="1935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2E3F560E-C6FB-62E6-A94B-8F7B2A582ECC}"/>
                  </a:ext>
                </a:extLst>
              </p:cNvPr>
              <p:cNvGrpSpPr/>
              <p:nvPr/>
            </p:nvGrpSpPr>
            <p:grpSpPr>
              <a:xfrm>
                <a:off x="2542154" y="3220535"/>
                <a:ext cx="280518" cy="268739"/>
                <a:chOff x="2542154" y="3220535"/>
                <a:chExt cx="280518" cy="268739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911C1D55-2322-BB7C-D568-1646F2BB0FF9}"/>
                    </a:ext>
                  </a:extLst>
                </p:cNvPr>
                <p:cNvSpPr/>
                <p:nvPr/>
              </p:nvSpPr>
              <p:spPr>
                <a:xfrm>
                  <a:off x="2555002" y="3220535"/>
                  <a:ext cx="267670" cy="26873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ID4096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589C90D8-1334-1E7E-DC25-D3877EA6D97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42154" y="3271146"/>
                      <a:ext cx="238596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7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7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𝐶𝑙</m:t>
                                </m:r>
                              </m:e>
                              <m:sup>
                                <m:r>
                                  <a:rPr lang="en-US" sz="7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7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oMath>
                        </m:oMathPara>
                      </a14:m>
                      <a:endParaRPr lang="LID4096" sz="1050" dirty="0"/>
                    </a:p>
                  </p:txBody>
                </p:sp>
              </mc:Choice>
              <mc:Fallback xmlns="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589C90D8-1334-1E7E-DC25-D3877EA6D97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42154" y="3271146"/>
                      <a:ext cx="238596" cy="20005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r="-121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4DF60203-334C-2862-19AA-951A2750E24C}"/>
                  </a:ext>
                </a:extLst>
              </p:cNvPr>
              <p:cNvGrpSpPr/>
              <p:nvPr/>
            </p:nvGrpSpPr>
            <p:grpSpPr>
              <a:xfrm>
                <a:off x="2123758" y="2934280"/>
                <a:ext cx="273188" cy="214726"/>
                <a:chOff x="2123758" y="2934280"/>
                <a:chExt cx="273188" cy="214726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42CC430-F671-E6D4-C462-39A5E5E96A95}"/>
                    </a:ext>
                  </a:extLst>
                </p:cNvPr>
                <p:cNvSpPr/>
                <p:nvPr/>
              </p:nvSpPr>
              <p:spPr>
                <a:xfrm>
                  <a:off x="2197108" y="2934280"/>
                  <a:ext cx="199838" cy="18767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ID4096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7FB1FA0D-2BEB-F3C0-A801-F968DA21E0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23758" y="2948951"/>
                      <a:ext cx="19983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7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7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𝐶𝑎</m:t>
                                </m:r>
                              </m:e>
                              <m:sup>
                                <m:r>
                                  <a:rPr lang="en-US" sz="7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7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LID4096" sz="1050" dirty="0"/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7FB1FA0D-2BEB-F3C0-A801-F968DA21E0D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23758" y="2948951"/>
                      <a:ext cx="199838" cy="20005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r="-5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730154E-2273-B2F9-9E0B-42577E6F41ED}"/>
                  </a:ext>
                </a:extLst>
              </p:cNvPr>
              <p:cNvGrpSpPr/>
              <p:nvPr/>
            </p:nvGrpSpPr>
            <p:grpSpPr>
              <a:xfrm>
                <a:off x="3516510" y="4113666"/>
                <a:ext cx="297329" cy="288011"/>
                <a:chOff x="4009405" y="3750945"/>
                <a:chExt cx="297329" cy="288011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D627470-495F-F566-8B5B-B54112A6C5A4}"/>
                    </a:ext>
                  </a:extLst>
                </p:cNvPr>
                <p:cNvSpPr/>
                <p:nvPr/>
              </p:nvSpPr>
              <p:spPr>
                <a:xfrm>
                  <a:off x="4009405" y="3750945"/>
                  <a:ext cx="297329" cy="288011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ID4096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68A6B71F-C4E9-6A7E-4253-68EFF84D5C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22804" y="3813152"/>
                      <a:ext cx="278942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7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7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7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LID4096" sz="1050" dirty="0"/>
                    </a:p>
                  </p:txBody>
                </p:sp>
              </mc:Choice>
              <mc:Fallback xmlns="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68A6B71F-C4E9-6A7E-4253-68EFF84D5CF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22804" y="3813152"/>
                      <a:ext cx="278942" cy="20005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AFEA6B54-5A2B-65C6-914D-A84BC7E62F7F}"/>
                  </a:ext>
                </a:extLst>
              </p:cNvPr>
              <p:cNvGrpSpPr/>
              <p:nvPr/>
            </p:nvGrpSpPr>
            <p:grpSpPr>
              <a:xfrm>
                <a:off x="2306398" y="3800190"/>
                <a:ext cx="270379" cy="268739"/>
                <a:chOff x="2552293" y="3220535"/>
                <a:chExt cx="270379" cy="268739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4659C96F-CA47-8B4B-42A7-28D6955910E3}"/>
                    </a:ext>
                  </a:extLst>
                </p:cNvPr>
                <p:cNvSpPr/>
                <p:nvPr/>
              </p:nvSpPr>
              <p:spPr>
                <a:xfrm>
                  <a:off x="2555002" y="3220535"/>
                  <a:ext cx="267670" cy="26873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ID4096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44DED922-5A14-16F4-417A-B5F4BA49FD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52293" y="3277167"/>
                      <a:ext cx="238596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7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7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𝐶𝑙</m:t>
                                </m:r>
                              </m:e>
                              <m:sup>
                                <m:r>
                                  <a:rPr lang="en-US" sz="7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7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oMath>
                        </m:oMathPara>
                      </a14:m>
                      <a:endParaRPr lang="LID4096" sz="1050" dirty="0"/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44DED922-5A14-16F4-417A-B5F4BA49FD5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52293" y="3277167"/>
                      <a:ext cx="238596" cy="20005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97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739CE8EC-091B-A484-B0D2-021B0658A9C5}"/>
                  </a:ext>
                </a:extLst>
              </p:cNvPr>
              <p:cNvGrpSpPr/>
              <p:nvPr/>
            </p:nvGrpSpPr>
            <p:grpSpPr>
              <a:xfrm>
                <a:off x="1995660" y="2662888"/>
                <a:ext cx="267670" cy="268739"/>
                <a:chOff x="2555003" y="3220535"/>
                <a:chExt cx="267670" cy="268739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328B0584-A270-B2F6-CBB8-5002810FBEA0}"/>
                    </a:ext>
                  </a:extLst>
                </p:cNvPr>
                <p:cNvSpPr/>
                <p:nvPr/>
              </p:nvSpPr>
              <p:spPr>
                <a:xfrm>
                  <a:off x="2555003" y="3220535"/>
                  <a:ext cx="267670" cy="26873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ID4096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CFE08FA7-FE11-D6A2-6484-221B9CD78B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55848" y="3272616"/>
                      <a:ext cx="238596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7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7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𝐶𝑙</m:t>
                                </m:r>
                              </m:e>
                              <m:sup>
                                <m:r>
                                  <a:rPr lang="en-US" sz="7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7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oMath>
                        </m:oMathPara>
                      </a14:m>
                      <a:endParaRPr lang="LID4096" sz="1050" dirty="0"/>
                    </a:p>
                  </p:txBody>
                </p:sp>
              </mc:Choice>
              <mc:Fallback xmlns="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CFE08FA7-FE11-D6A2-6484-221B9CD78B0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55848" y="3272616"/>
                      <a:ext cx="238596" cy="20005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r="-121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2633909E-96D1-778F-A562-D4A202BEE152}"/>
                  </a:ext>
                </a:extLst>
              </p:cNvPr>
              <p:cNvGrpSpPr/>
              <p:nvPr/>
            </p:nvGrpSpPr>
            <p:grpSpPr>
              <a:xfrm>
                <a:off x="2475599" y="3528297"/>
                <a:ext cx="273585" cy="212163"/>
                <a:chOff x="2123361" y="2934280"/>
                <a:chExt cx="273585" cy="212163"/>
              </a:xfrm>
            </p:grpSpPr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7DA64A4C-04F7-0315-C912-7A8F9B730B1D}"/>
                    </a:ext>
                  </a:extLst>
                </p:cNvPr>
                <p:cNvSpPr/>
                <p:nvPr/>
              </p:nvSpPr>
              <p:spPr>
                <a:xfrm>
                  <a:off x="2197108" y="2934280"/>
                  <a:ext cx="199838" cy="18767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ID4096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8E45A56E-D3CA-5150-63ED-4B227A1B978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23361" y="2946388"/>
                      <a:ext cx="19983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7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7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𝐶𝑎</m:t>
                                </m:r>
                              </m:e>
                              <m:sup>
                                <m:r>
                                  <a:rPr lang="en-US" sz="7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7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LID4096" sz="1050" dirty="0"/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8E45A56E-D3CA-5150-63ED-4B227A1B978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23361" y="2946388"/>
                      <a:ext cx="199838" cy="20005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r="-5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36604B5C-0012-DC84-BC32-9DC254B38EBC}"/>
                  </a:ext>
                </a:extLst>
              </p:cNvPr>
              <p:cNvGrpSpPr/>
              <p:nvPr/>
            </p:nvGrpSpPr>
            <p:grpSpPr>
              <a:xfrm>
                <a:off x="2073686" y="4015396"/>
                <a:ext cx="277069" cy="218123"/>
                <a:chOff x="2119877" y="2934280"/>
                <a:chExt cx="277069" cy="218123"/>
              </a:xfrm>
            </p:grpSpPr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1959CB7D-B9AC-A15D-ACB8-265DBB8CC7E6}"/>
                    </a:ext>
                  </a:extLst>
                </p:cNvPr>
                <p:cNvSpPr/>
                <p:nvPr/>
              </p:nvSpPr>
              <p:spPr>
                <a:xfrm>
                  <a:off x="2197108" y="2934280"/>
                  <a:ext cx="199838" cy="18767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ID4096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98324786-FEE9-DD97-9649-7A131FC66F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19877" y="2952348"/>
                      <a:ext cx="199838" cy="2000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7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7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𝐶𝑎</m:t>
                                </m:r>
                              </m:e>
                              <m:sup>
                                <m:r>
                                  <a:rPr lang="en-US" sz="7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7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LID4096" sz="1050" dirty="0"/>
                    </a:p>
                  </p:txBody>
                </p:sp>
              </mc:Choice>
              <mc:Fallback xmlns="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98324786-FEE9-DD97-9649-7A131FC66F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19877" y="2952348"/>
                      <a:ext cx="199838" cy="20005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r="-5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11DD947-1733-4E82-7AB6-D05BCAA1A7D3}"/>
                </a:ext>
              </a:extLst>
            </p:cNvPr>
            <p:cNvSpPr/>
            <p:nvPr/>
          </p:nvSpPr>
          <p:spPr>
            <a:xfrm>
              <a:off x="5842125" y="4550196"/>
              <a:ext cx="433604" cy="4404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2E9A93C-36FD-9213-C377-8E518742A9F9}"/>
                    </a:ext>
                  </a:extLst>
                </p:cNvPr>
                <p:cNvSpPr txBox="1"/>
                <p:nvPr/>
              </p:nvSpPr>
              <p:spPr>
                <a:xfrm>
                  <a:off x="5861665" y="4651418"/>
                  <a:ext cx="406790" cy="305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7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7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LID4096" sz="105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2E9A93C-36FD-9213-C377-8E518742A9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1665" y="4651418"/>
                  <a:ext cx="406790" cy="30592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21200B1-A0AD-75BA-48BE-2E64132C242A}"/>
                </a:ext>
              </a:extLst>
            </p:cNvPr>
            <p:cNvSpPr/>
            <p:nvPr/>
          </p:nvSpPr>
          <p:spPr>
            <a:xfrm>
              <a:off x="5365231" y="4550196"/>
              <a:ext cx="433604" cy="4404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AA8EEB6F-458D-423F-750B-CDB870109CC4}"/>
                    </a:ext>
                  </a:extLst>
                </p:cNvPr>
                <p:cNvSpPr txBox="1"/>
                <p:nvPr/>
              </p:nvSpPr>
              <p:spPr>
                <a:xfrm>
                  <a:off x="5384771" y="4645322"/>
                  <a:ext cx="406790" cy="305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7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7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LID4096" sz="105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AA8EEB6F-458D-423F-750B-CDB870109C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4771" y="4645322"/>
                  <a:ext cx="406790" cy="30592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1E8C716-464F-CCD9-3E39-BA71C652A5A5}"/>
                </a:ext>
              </a:extLst>
            </p:cNvPr>
            <p:cNvSpPr/>
            <p:nvPr/>
          </p:nvSpPr>
          <p:spPr>
            <a:xfrm>
              <a:off x="6799197" y="4556292"/>
              <a:ext cx="433604" cy="4404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9BE58C7-CE21-EDB4-04F2-9695C8545C5C}"/>
                    </a:ext>
                  </a:extLst>
                </p:cNvPr>
                <p:cNvSpPr txBox="1"/>
                <p:nvPr/>
              </p:nvSpPr>
              <p:spPr>
                <a:xfrm>
                  <a:off x="6818737" y="4657514"/>
                  <a:ext cx="406790" cy="305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7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7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LID4096" sz="105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9BE58C7-CE21-EDB4-04F2-9695C8545C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8737" y="4657514"/>
                  <a:ext cx="406790" cy="30592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52A70CC-4F8F-BD43-B167-855B32944D2B}"/>
                </a:ext>
              </a:extLst>
            </p:cNvPr>
            <p:cNvSpPr/>
            <p:nvPr/>
          </p:nvSpPr>
          <p:spPr>
            <a:xfrm>
              <a:off x="6322303" y="4556292"/>
              <a:ext cx="433604" cy="4404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934CDA6-10E8-A38F-22D5-7605D32E51FA}"/>
                    </a:ext>
                  </a:extLst>
                </p:cNvPr>
                <p:cNvSpPr txBox="1"/>
                <p:nvPr/>
              </p:nvSpPr>
              <p:spPr>
                <a:xfrm>
                  <a:off x="6341843" y="4651418"/>
                  <a:ext cx="406790" cy="305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7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7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LID4096" sz="105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934CDA6-10E8-A38F-22D5-7605D32E51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1843" y="4651418"/>
                  <a:ext cx="406790" cy="30592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D650D758-6E28-2A64-8610-F98AEE2AD3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8358" y="4315386"/>
              <a:ext cx="747388" cy="68944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7B7F0345-E1E7-F150-517B-0700C2123BA5}"/>
              </a:ext>
            </a:extLst>
          </p:cNvPr>
          <p:cNvGrpSpPr/>
          <p:nvPr/>
        </p:nvGrpSpPr>
        <p:grpSpPr>
          <a:xfrm>
            <a:off x="2248668" y="3864047"/>
            <a:ext cx="6603216" cy="2210850"/>
            <a:chOff x="854174" y="2142503"/>
            <a:chExt cx="9307037" cy="3035726"/>
          </a:xfrm>
        </p:grpSpPr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C659177B-CBFA-BC67-0CB7-515DBB4B96E9}"/>
                </a:ext>
              </a:extLst>
            </p:cNvPr>
            <p:cNvGrpSpPr/>
            <p:nvPr/>
          </p:nvGrpSpPr>
          <p:grpSpPr>
            <a:xfrm>
              <a:off x="854174" y="2142503"/>
              <a:ext cx="9307037" cy="3035726"/>
              <a:chOff x="867986" y="1973755"/>
              <a:chExt cx="9307037" cy="3035726"/>
            </a:xfrm>
          </p:grpSpPr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D4D40CDB-23E3-BB7B-0329-18CEC2E23FAD}"/>
                  </a:ext>
                </a:extLst>
              </p:cNvPr>
              <p:cNvGrpSpPr/>
              <p:nvPr/>
            </p:nvGrpSpPr>
            <p:grpSpPr>
              <a:xfrm>
                <a:off x="867986" y="1973755"/>
                <a:ext cx="9307037" cy="3035726"/>
                <a:chOff x="867986" y="2132551"/>
                <a:chExt cx="9307037" cy="3035726"/>
              </a:xfrm>
            </p:grpSpPr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C3B08ACC-8669-D237-2D9E-851527852BC5}"/>
                    </a:ext>
                  </a:extLst>
                </p:cNvPr>
                <p:cNvGrpSpPr/>
                <p:nvPr/>
              </p:nvGrpSpPr>
              <p:grpSpPr>
                <a:xfrm>
                  <a:off x="867986" y="2132551"/>
                  <a:ext cx="9307037" cy="3035726"/>
                  <a:chOff x="105929" y="2532671"/>
                  <a:chExt cx="6381975" cy="1985182"/>
                </a:xfrm>
              </p:grpSpPr>
              <p:grpSp>
                <p:nvGrpSpPr>
                  <p:cNvPr id="350" name="Group 349">
                    <a:extLst>
                      <a:ext uri="{FF2B5EF4-FFF2-40B4-BE49-F238E27FC236}">
                        <a16:creationId xmlns:a16="http://schemas.microsoft.com/office/drawing/2014/main" id="{4CD59B97-9E2A-9ABC-B986-7709E13DCC31}"/>
                      </a:ext>
                    </a:extLst>
                  </p:cNvPr>
                  <p:cNvGrpSpPr/>
                  <p:nvPr/>
                </p:nvGrpSpPr>
                <p:grpSpPr>
                  <a:xfrm>
                    <a:off x="105929" y="2532671"/>
                    <a:ext cx="6381975" cy="1985182"/>
                    <a:chOff x="105929" y="2772825"/>
                    <a:chExt cx="6381975" cy="1985182"/>
                  </a:xfrm>
                </p:grpSpPr>
                <p:grpSp>
                  <p:nvGrpSpPr>
                    <p:cNvPr id="373" name="Group 372">
                      <a:extLst>
                        <a:ext uri="{FF2B5EF4-FFF2-40B4-BE49-F238E27FC236}">
                          <a16:creationId xmlns:a16="http://schemas.microsoft.com/office/drawing/2014/main" id="{F0FABE46-E4F7-D654-F811-4CB959461B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5929" y="2772825"/>
                      <a:ext cx="6381975" cy="1985182"/>
                      <a:chOff x="105639" y="2861865"/>
                      <a:chExt cx="6381975" cy="1985182"/>
                    </a:xfrm>
                  </p:grpSpPr>
                  <p:pic>
                    <p:nvPicPr>
                      <p:cNvPr id="375" name="DiagramFull">
                        <a:extLst>
                          <a:ext uri="{FF2B5EF4-FFF2-40B4-BE49-F238E27FC236}">
                            <a16:creationId xmlns:a16="http://schemas.microsoft.com/office/drawing/2014/main" id="{1B9D3A73-7BB4-B77D-921B-C3018D20F2F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rcRect l="-3" t="24489" r="90105" b="32145"/>
                      <a:stretch>
                        <a:fillRect/>
                      </a:stretch>
                    </p:blipFill>
                    <p:spPr>
                      <a:xfrm>
                        <a:off x="105639" y="2861865"/>
                        <a:ext cx="817118" cy="1985182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77" name="Group 376">
                        <a:extLst>
                          <a:ext uri="{FF2B5EF4-FFF2-40B4-BE49-F238E27FC236}">
                            <a16:creationId xmlns:a16="http://schemas.microsoft.com/office/drawing/2014/main" id="{E6953C30-6EFC-1A06-44E0-241D066B24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36747" y="2960063"/>
                        <a:ext cx="5550867" cy="1785252"/>
                        <a:chOff x="4690867" y="236603"/>
                        <a:chExt cx="5550867" cy="1785252"/>
                      </a:xfrm>
                    </p:grpSpPr>
                    <p:grpSp>
                      <p:nvGrpSpPr>
                        <p:cNvPr id="378" name="Group 377">
                          <a:extLst>
                            <a:ext uri="{FF2B5EF4-FFF2-40B4-BE49-F238E27FC236}">
                              <a16:creationId xmlns:a16="http://schemas.microsoft.com/office/drawing/2014/main" id="{A213EEBA-C9FB-DF2A-2367-868DBE987C1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690867" y="236603"/>
                          <a:ext cx="5550867" cy="1785252"/>
                          <a:chOff x="6746707" y="2156412"/>
                          <a:chExt cx="5007141" cy="2400377"/>
                        </a:xfrm>
                      </p:grpSpPr>
                      <p:grpSp>
                        <p:nvGrpSpPr>
                          <p:cNvPr id="385" name="Group 384">
                            <a:extLst>
                              <a:ext uri="{FF2B5EF4-FFF2-40B4-BE49-F238E27FC236}">
                                <a16:creationId xmlns:a16="http://schemas.microsoft.com/office/drawing/2014/main" id="{AA1F463E-BA2A-AC33-3C91-428921F4911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749337" y="2156412"/>
                            <a:ext cx="5004511" cy="2400377"/>
                            <a:chOff x="7446832" y="1500110"/>
                            <a:chExt cx="3419856" cy="1737360"/>
                          </a:xfrm>
                        </p:grpSpPr>
                        <p:sp>
                          <p:nvSpPr>
                            <p:cNvPr id="391" name="Rectangle 390">
                              <a:extLst>
                                <a:ext uri="{FF2B5EF4-FFF2-40B4-BE49-F238E27FC236}">
                                  <a16:creationId xmlns:a16="http://schemas.microsoft.com/office/drawing/2014/main" id="{B36019DA-9543-5453-A3AA-9E194416E2E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446832" y="1500110"/>
                              <a:ext cx="3419856" cy="173736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LID4096"/>
                            </a:p>
                          </p:txBody>
                        </p:sp>
                        <p:sp>
                          <p:nvSpPr>
                            <p:cNvPr id="392" name="Rectangle 391">
                              <a:extLst>
                                <a:ext uri="{FF2B5EF4-FFF2-40B4-BE49-F238E27FC236}">
                                  <a16:creationId xmlns:a16="http://schemas.microsoft.com/office/drawing/2014/main" id="{877779B1-0E35-8A20-9A42-11B8282F9C9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784336" y="2803557"/>
                              <a:ext cx="871728" cy="427021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LID4096" dirty="0"/>
                            </a:p>
                          </p:txBody>
                        </p:sp>
                      </p:grpSp>
                      <p:cxnSp>
                        <p:nvCxnSpPr>
                          <p:cNvPr id="386" name="Straight Arrow Connector 385">
                            <a:extLst>
                              <a:ext uri="{FF2B5EF4-FFF2-40B4-BE49-F238E27FC236}">
                                <a16:creationId xmlns:a16="http://schemas.microsoft.com/office/drawing/2014/main" id="{2BB92AA6-1B6C-FE72-BE9C-91834324EB8D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6746707" y="2303080"/>
                            <a:ext cx="1196944" cy="0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87" name="Straight Arrow Connector 386">
                            <a:extLst>
                              <a:ext uri="{FF2B5EF4-FFF2-40B4-BE49-F238E27FC236}">
                                <a16:creationId xmlns:a16="http://schemas.microsoft.com/office/drawing/2014/main" id="{98701DB9-CC6F-51EA-4C1B-F838937BE3E9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6750241" y="2754184"/>
                            <a:ext cx="1414503" cy="0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88" name="Straight Arrow Connector 387">
                            <a:extLst>
                              <a:ext uri="{FF2B5EF4-FFF2-40B4-BE49-F238E27FC236}">
                                <a16:creationId xmlns:a16="http://schemas.microsoft.com/office/drawing/2014/main" id="{E9CC1297-B107-54EE-5F15-D199A5D8F3C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6750518" y="3053499"/>
                            <a:ext cx="1505012" cy="0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89" name="Straight Arrow Connector 388">
                            <a:extLst>
                              <a:ext uri="{FF2B5EF4-FFF2-40B4-BE49-F238E27FC236}">
                                <a16:creationId xmlns:a16="http://schemas.microsoft.com/office/drawing/2014/main" id="{F6F9495F-3855-9E38-EBA6-0D2D7C957201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6749063" y="2526751"/>
                            <a:ext cx="1308795" cy="11938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90" name="Straight Arrow Connector 389">
                            <a:extLst>
                              <a:ext uri="{FF2B5EF4-FFF2-40B4-BE49-F238E27FC236}">
                                <a16:creationId xmlns:a16="http://schemas.microsoft.com/office/drawing/2014/main" id="{39FD5D46-D572-EAFB-265E-6A35F1A3EAE4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6752597" y="3376127"/>
                            <a:ext cx="1629728" cy="0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381" name="Group 380">
                          <a:extLst>
                            <a:ext uri="{FF2B5EF4-FFF2-40B4-BE49-F238E27FC236}">
                              <a16:creationId xmlns:a16="http://schemas.microsoft.com/office/drawing/2014/main" id="{86CC9818-DC60-295C-56DB-707ADBC1BA4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597353" y="1719400"/>
                          <a:ext cx="297329" cy="288011"/>
                          <a:chOff x="7281250" y="1712134"/>
                          <a:chExt cx="297329" cy="288011"/>
                        </a:xfrm>
                      </p:grpSpPr>
                      <p:sp>
                        <p:nvSpPr>
                          <p:cNvPr id="383" name="Oval 382">
                            <a:extLst>
                              <a:ext uri="{FF2B5EF4-FFF2-40B4-BE49-F238E27FC236}">
                                <a16:creationId xmlns:a16="http://schemas.microsoft.com/office/drawing/2014/main" id="{9A074403-43FE-D50E-A8D7-DC4431D7B14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281250" y="1712134"/>
                            <a:ext cx="297329" cy="288011"/>
                          </a:xfrm>
                          <a:prstGeom prst="ellipse">
                            <a:avLst/>
                          </a:prstGeom>
                          <a:solidFill>
                            <a:schemeClr val="tx2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LID4096"/>
                          </a:p>
                        </p:txBody>
                      </p:sp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384" name="TextBox 383">
                                <a:extLst>
                                  <a:ext uri="{FF2B5EF4-FFF2-40B4-BE49-F238E27FC236}">
                                    <a16:creationId xmlns:a16="http://schemas.microsoft.com/office/drawing/2014/main" id="{630012D1-7317-08EA-F1E8-BD7FF468C3C6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7294649" y="1778327"/>
                                <a:ext cx="278942" cy="20005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p>
                                        <m:sSupPr>
                                          <m:ctrlPr>
                                            <a:rPr lang="en-US" sz="700" i="1" dirty="0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700" i="1" dirty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p>
                                          <m:r>
                                            <a:rPr lang="en-US" sz="700" i="1" dirty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oMath>
                                  </m:oMathPara>
                                </a14:m>
                                <a:endParaRPr lang="LID4096" sz="1050" dirty="0"/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384" name="TextBox 383">
                                <a:extLst>
                                  <a:ext uri="{FF2B5EF4-FFF2-40B4-BE49-F238E27FC236}">
                                    <a16:creationId xmlns:a16="http://schemas.microsoft.com/office/drawing/2014/main" id="{630012D1-7317-08EA-F1E8-BD7FF468C3C6}"/>
                                  </a:ext>
                                </a:extLst>
                              </p:cNvPr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7294649" y="1778327"/>
                                <a:ext cx="278942" cy="200055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12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LID4096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  <p:cxnSp>
                      <p:nvCxnSpPr>
                        <p:cNvPr id="382" name="Straight Arrow Connector 381">
                          <a:extLst>
                            <a:ext uri="{FF2B5EF4-FFF2-40B4-BE49-F238E27FC236}">
                              <a16:creationId xmlns:a16="http://schemas.microsoft.com/office/drawing/2014/main" id="{49D0877D-798F-F6F1-67F3-3568E8F5D9D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7937505" y="1568781"/>
                          <a:ext cx="512495" cy="450853"/>
                        </a:xfrm>
                        <a:prstGeom prst="straightConnector1">
                          <a:avLst/>
                        </a:prstGeom>
                        <a:ln w="38100">
                          <a:tailEnd type="triangle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374" name="Straight Connector 373">
                      <a:extLst>
                        <a:ext uri="{FF2B5EF4-FFF2-40B4-BE49-F238E27FC236}">
                          <a16:creationId xmlns:a16="http://schemas.microsoft.com/office/drawing/2014/main" id="{EEB217C1-42C8-E788-1F86-48123EDBBF1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06515" y="4656815"/>
                      <a:ext cx="1414184" cy="0"/>
                    </a:xfrm>
                    <a:prstGeom prst="line">
                      <a:avLst/>
                    </a:prstGeom>
                    <a:ln w="28575">
                      <a:solidFill>
                        <a:srgbClr val="193588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51" name="Group 350">
                    <a:extLst>
                      <a:ext uri="{FF2B5EF4-FFF2-40B4-BE49-F238E27FC236}">
                        <a16:creationId xmlns:a16="http://schemas.microsoft.com/office/drawing/2014/main" id="{6AD91E97-6E32-E2FE-3350-E03718D691F1}"/>
                      </a:ext>
                    </a:extLst>
                  </p:cNvPr>
                  <p:cNvGrpSpPr/>
                  <p:nvPr/>
                </p:nvGrpSpPr>
                <p:grpSpPr>
                  <a:xfrm>
                    <a:off x="3035591" y="3220535"/>
                    <a:ext cx="276150" cy="268739"/>
                    <a:chOff x="3035591" y="3220535"/>
                    <a:chExt cx="276150" cy="268739"/>
                  </a:xfrm>
                </p:grpSpPr>
                <p:sp>
                  <p:nvSpPr>
                    <p:cNvPr id="371" name="Oval 370">
                      <a:extLst>
                        <a:ext uri="{FF2B5EF4-FFF2-40B4-BE49-F238E27FC236}">
                          <a16:creationId xmlns:a16="http://schemas.microsoft.com/office/drawing/2014/main" id="{FC5B9953-8C21-D9A9-DCB1-9A1D2C3B00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44071" y="3220535"/>
                      <a:ext cx="267670" cy="268739"/>
                    </a:xfrm>
                    <a:prstGeom prst="ellipse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LID4096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72" name="TextBox 371">
                          <a:extLst>
                            <a:ext uri="{FF2B5EF4-FFF2-40B4-BE49-F238E27FC236}">
                              <a16:creationId xmlns:a16="http://schemas.microsoft.com/office/drawing/2014/main" id="{1F165E5A-383D-8E55-A701-9CAE30669C4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035591" y="3279679"/>
                          <a:ext cx="238596" cy="20005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7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7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𝐶𝑙</m:t>
                                    </m:r>
                                  </m:e>
                                  <m:sup>
                                    <m:r>
                                      <a:rPr lang="en-US" sz="7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7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ID4096" sz="1050" dirty="0"/>
                        </a:p>
                      </p:txBody>
                    </p:sp>
                  </mc:Choice>
                  <mc:Fallback xmlns="">
                    <p:sp>
                      <p:nvSpPr>
                        <p:cNvPr id="372" name="TextBox 371">
                          <a:extLst>
                            <a:ext uri="{FF2B5EF4-FFF2-40B4-BE49-F238E27FC236}">
                              <a16:creationId xmlns:a16="http://schemas.microsoft.com/office/drawing/2014/main" id="{1F165E5A-383D-8E55-A701-9CAE30669C4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035591" y="3279679"/>
                          <a:ext cx="238596" cy="200055"/>
                        </a:xfrm>
                        <a:prstGeom prst="rect">
                          <a:avLst/>
                        </a:prstGeom>
                        <a:blipFill>
                          <a:blip r:embed="rId13"/>
                          <a:stretch>
                            <a:fillRect r="-125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LID4096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352" name="Group 351">
                    <a:extLst>
                      <a:ext uri="{FF2B5EF4-FFF2-40B4-BE49-F238E27FC236}">
                        <a16:creationId xmlns:a16="http://schemas.microsoft.com/office/drawing/2014/main" id="{8481E268-2BD5-7DD2-1651-0990DD0941DA}"/>
                      </a:ext>
                    </a:extLst>
                  </p:cNvPr>
                  <p:cNvGrpSpPr/>
                  <p:nvPr/>
                </p:nvGrpSpPr>
                <p:grpSpPr>
                  <a:xfrm>
                    <a:off x="3315497" y="4205551"/>
                    <a:ext cx="278225" cy="214728"/>
                    <a:chOff x="3315497" y="4205551"/>
                    <a:chExt cx="278225" cy="214728"/>
                  </a:xfrm>
                </p:grpSpPr>
                <p:sp>
                  <p:nvSpPr>
                    <p:cNvPr id="369" name="Oval 368">
                      <a:extLst>
                        <a:ext uri="{FF2B5EF4-FFF2-40B4-BE49-F238E27FC236}">
                          <a16:creationId xmlns:a16="http://schemas.microsoft.com/office/drawing/2014/main" id="{D4DA6116-7D1A-9D85-242C-F68036B2B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3884" y="4205551"/>
                      <a:ext cx="199838" cy="18767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LID4096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70" name="TextBox 369">
                          <a:extLst>
                            <a:ext uri="{FF2B5EF4-FFF2-40B4-BE49-F238E27FC236}">
                              <a16:creationId xmlns:a16="http://schemas.microsoft.com/office/drawing/2014/main" id="{6DDBC4E1-1E3D-BDF0-35FD-C3A3FB8523E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315497" y="4220224"/>
                          <a:ext cx="199838" cy="20005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7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7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𝐶𝑎</m:t>
                                    </m:r>
                                  </m:e>
                                  <m:sup>
                                    <m:r>
                                      <a:rPr lang="en-US" sz="7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7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ID4096" sz="1050" dirty="0"/>
                        </a:p>
                      </p:txBody>
                    </p:sp>
                  </mc:Choice>
                  <mc:Fallback xmlns="">
                    <p:sp>
                      <p:nvSpPr>
                        <p:cNvPr id="370" name="TextBox 369">
                          <a:extLst>
                            <a:ext uri="{FF2B5EF4-FFF2-40B4-BE49-F238E27FC236}">
                              <a16:creationId xmlns:a16="http://schemas.microsoft.com/office/drawing/2014/main" id="{6DDBC4E1-1E3D-BDF0-35FD-C3A3FB8523E5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315497" y="4220224"/>
                          <a:ext cx="199838" cy="200055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 r="-50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LID4096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353" name="Group 352">
                    <a:extLst>
                      <a:ext uri="{FF2B5EF4-FFF2-40B4-BE49-F238E27FC236}">
                        <a16:creationId xmlns:a16="http://schemas.microsoft.com/office/drawing/2014/main" id="{7BD18A7D-3171-5A44-C384-16E75EFC9A78}"/>
                      </a:ext>
                    </a:extLst>
                  </p:cNvPr>
                  <p:cNvGrpSpPr/>
                  <p:nvPr/>
                </p:nvGrpSpPr>
                <p:grpSpPr>
                  <a:xfrm>
                    <a:off x="3521324" y="3921607"/>
                    <a:ext cx="297329" cy="288011"/>
                    <a:chOff x="4014219" y="3558886"/>
                    <a:chExt cx="297329" cy="288011"/>
                  </a:xfrm>
                </p:grpSpPr>
                <p:sp>
                  <p:nvSpPr>
                    <p:cNvPr id="367" name="Oval 366">
                      <a:extLst>
                        <a:ext uri="{FF2B5EF4-FFF2-40B4-BE49-F238E27FC236}">
                          <a16:creationId xmlns:a16="http://schemas.microsoft.com/office/drawing/2014/main" id="{10A7C17C-1D93-2049-1919-B437225F21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14219" y="3558886"/>
                      <a:ext cx="297329" cy="288011"/>
                    </a:xfrm>
                    <a:prstGeom prst="ellipse">
                      <a:avLst/>
                    </a:prstGeom>
                    <a:solidFill>
                      <a:schemeClr val="tx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LID4096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68" name="TextBox 367">
                          <a:extLst>
                            <a:ext uri="{FF2B5EF4-FFF2-40B4-BE49-F238E27FC236}">
                              <a16:creationId xmlns:a16="http://schemas.microsoft.com/office/drawing/2014/main" id="{764B5A6A-1DDB-17D7-F806-BFBC6737B02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027618" y="3621093"/>
                          <a:ext cx="278942" cy="20005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7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7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7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ID4096" sz="1050" dirty="0"/>
                        </a:p>
                      </p:txBody>
                    </p:sp>
                  </mc:Choice>
                  <mc:Fallback xmlns="">
                    <p:sp>
                      <p:nvSpPr>
                        <p:cNvPr id="368" name="TextBox 367">
                          <a:extLst>
                            <a:ext uri="{FF2B5EF4-FFF2-40B4-BE49-F238E27FC236}">
                              <a16:creationId xmlns:a16="http://schemas.microsoft.com/office/drawing/2014/main" id="{764B5A6A-1DDB-17D7-F806-BFBC6737B02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027618" y="3621093"/>
                          <a:ext cx="278942" cy="200055"/>
                        </a:xfrm>
                        <a:prstGeom prst="rect">
                          <a:avLst/>
                        </a:prstGeom>
                        <a:blipFill>
                          <a:blip r:embed="rId1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LID4096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354" name="Group 353">
                    <a:extLst>
                      <a:ext uri="{FF2B5EF4-FFF2-40B4-BE49-F238E27FC236}">
                        <a16:creationId xmlns:a16="http://schemas.microsoft.com/office/drawing/2014/main" id="{726D0955-DE25-FC1D-9213-DCC26118A18C}"/>
                      </a:ext>
                    </a:extLst>
                  </p:cNvPr>
                  <p:cNvGrpSpPr/>
                  <p:nvPr/>
                </p:nvGrpSpPr>
                <p:grpSpPr>
                  <a:xfrm>
                    <a:off x="2795271" y="3800190"/>
                    <a:ext cx="270575" cy="268739"/>
                    <a:chOff x="3041166" y="3220535"/>
                    <a:chExt cx="270575" cy="268739"/>
                  </a:xfrm>
                </p:grpSpPr>
                <p:sp>
                  <p:nvSpPr>
                    <p:cNvPr id="365" name="Oval 364">
                      <a:extLst>
                        <a:ext uri="{FF2B5EF4-FFF2-40B4-BE49-F238E27FC236}">
                          <a16:creationId xmlns:a16="http://schemas.microsoft.com/office/drawing/2014/main" id="{5FB51FBD-84DE-09E1-1643-7D8282EF8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44071" y="3220535"/>
                      <a:ext cx="267670" cy="268739"/>
                    </a:xfrm>
                    <a:prstGeom prst="ellipse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LID4096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66" name="TextBox 365">
                          <a:extLst>
                            <a:ext uri="{FF2B5EF4-FFF2-40B4-BE49-F238E27FC236}">
                              <a16:creationId xmlns:a16="http://schemas.microsoft.com/office/drawing/2014/main" id="{9C577C7A-ABB5-8FA9-58BC-0F0C77ABD4A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041166" y="3277167"/>
                          <a:ext cx="238596" cy="20005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7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7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𝐶𝑙</m:t>
                                    </m:r>
                                  </m:e>
                                  <m:sup>
                                    <m:r>
                                      <a:rPr lang="en-US" sz="7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7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ID4096" sz="1050" dirty="0"/>
                        </a:p>
                      </p:txBody>
                    </p:sp>
                  </mc:Choice>
                  <mc:Fallback xmlns="">
                    <p:sp>
                      <p:nvSpPr>
                        <p:cNvPr id="366" name="TextBox 365">
                          <a:extLst>
                            <a:ext uri="{FF2B5EF4-FFF2-40B4-BE49-F238E27FC236}">
                              <a16:creationId xmlns:a16="http://schemas.microsoft.com/office/drawing/2014/main" id="{9C577C7A-ABB5-8FA9-58BC-0F0C77ABD4A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041166" y="3277167"/>
                          <a:ext cx="238596" cy="200055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 r="-1219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LID4096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355" name="Group 354">
                    <a:extLst>
                      <a:ext uri="{FF2B5EF4-FFF2-40B4-BE49-F238E27FC236}">
                        <a16:creationId xmlns:a16="http://schemas.microsoft.com/office/drawing/2014/main" id="{EEB06F81-8924-0366-6D7E-D4F49EAF6FB5}"/>
                      </a:ext>
                    </a:extLst>
                  </p:cNvPr>
                  <p:cNvGrpSpPr/>
                  <p:nvPr/>
                </p:nvGrpSpPr>
                <p:grpSpPr>
                  <a:xfrm>
                    <a:off x="2467006" y="2662888"/>
                    <a:ext cx="285393" cy="268739"/>
                    <a:chOff x="3026349" y="3220535"/>
                    <a:chExt cx="285393" cy="268739"/>
                  </a:xfrm>
                </p:grpSpPr>
                <p:sp>
                  <p:nvSpPr>
                    <p:cNvPr id="363" name="Oval 362">
                      <a:extLst>
                        <a:ext uri="{FF2B5EF4-FFF2-40B4-BE49-F238E27FC236}">
                          <a16:creationId xmlns:a16="http://schemas.microsoft.com/office/drawing/2014/main" id="{678FA6DB-B644-9048-D4CF-9CDE0EEA2F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44072" y="3220535"/>
                      <a:ext cx="267670" cy="268739"/>
                    </a:xfrm>
                    <a:prstGeom prst="ellipse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LID4096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64" name="TextBox 363">
                          <a:extLst>
                            <a:ext uri="{FF2B5EF4-FFF2-40B4-BE49-F238E27FC236}">
                              <a16:creationId xmlns:a16="http://schemas.microsoft.com/office/drawing/2014/main" id="{F62CB6F9-BB34-B1FD-8D9D-670206FFE02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026349" y="3272616"/>
                          <a:ext cx="238596" cy="20005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7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7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𝐶𝑙</m:t>
                                    </m:r>
                                  </m:e>
                                  <m:sup>
                                    <m:r>
                                      <a:rPr lang="en-US" sz="7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7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ID4096" sz="1050" dirty="0"/>
                        </a:p>
                      </p:txBody>
                    </p:sp>
                  </mc:Choice>
                  <mc:Fallback xmlns="">
                    <p:sp>
                      <p:nvSpPr>
                        <p:cNvPr id="364" name="TextBox 363">
                          <a:extLst>
                            <a:ext uri="{FF2B5EF4-FFF2-40B4-BE49-F238E27FC236}">
                              <a16:creationId xmlns:a16="http://schemas.microsoft.com/office/drawing/2014/main" id="{F62CB6F9-BB34-B1FD-8D9D-670206FFE029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026349" y="3272616"/>
                          <a:ext cx="238596" cy="200055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 r="-1219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LID4096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356" name="Group 355">
                    <a:extLst>
                      <a:ext uri="{FF2B5EF4-FFF2-40B4-BE49-F238E27FC236}">
                        <a16:creationId xmlns:a16="http://schemas.microsoft.com/office/drawing/2014/main" id="{68AD8F09-0263-AF15-FDE1-6506D51DF006}"/>
                      </a:ext>
                    </a:extLst>
                  </p:cNvPr>
                  <p:cNvGrpSpPr/>
                  <p:nvPr/>
                </p:nvGrpSpPr>
                <p:grpSpPr>
                  <a:xfrm>
                    <a:off x="2964278" y="3528297"/>
                    <a:ext cx="273973" cy="220684"/>
                    <a:chOff x="2612040" y="2934280"/>
                    <a:chExt cx="273973" cy="220684"/>
                  </a:xfrm>
                </p:grpSpPr>
                <p:sp>
                  <p:nvSpPr>
                    <p:cNvPr id="361" name="Oval 360">
                      <a:extLst>
                        <a:ext uri="{FF2B5EF4-FFF2-40B4-BE49-F238E27FC236}">
                          <a16:creationId xmlns:a16="http://schemas.microsoft.com/office/drawing/2014/main" id="{1780FC58-86E8-BF5C-BF7B-1E4DF18BC8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86175" y="2934280"/>
                      <a:ext cx="199838" cy="18767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LID4096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62" name="TextBox 361">
                          <a:extLst>
                            <a:ext uri="{FF2B5EF4-FFF2-40B4-BE49-F238E27FC236}">
                              <a16:creationId xmlns:a16="http://schemas.microsoft.com/office/drawing/2014/main" id="{A348D3E8-9223-118A-A043-B87739FF502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612040" y="2954909"/>
                          <a:ext cx="199838" cy="20005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7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7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𝐶𝑎</m:t>
                                    </m:r>
                                  </m:e>
                                  <m:sup>
                                    <m:r>
                                      <a:rPr lang="en-US" sz="7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7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ID4096" sz="1050" dirty="0"/>
                        </a:p>
                      </p:txBody>
                    </p:sp>
                  </mc:Choice>
                  <mc:Fallback xmlns="">
                    <p:sp>
                      <p:nvSpPr>
                        <p:cNvPr id="362" name="TextBox 361">
                          <a:extLst>
                            <a:ext uri="{FF2B5EF4-FFF2-40B4-BE49-F238E27FC236}">
                              <a16:creationId xmlns:a16="http://schemas.microsoft.com/office/drawing/2014/main" id="{A348D3E8-9223-118A-A043-B87739FF502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612040" y="2954909"/>
                          <a:ext cx="199838" cy="200055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 r="-50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LID4096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357" name="Group 356">
                    <a:extLst>
                      <a:ext uri="{FF2B5EF4-FFF2-40B4-BE49-F238E27FC236}">
                        <a16:creationId xmlns:a16="http://schemas.microsoft.com/office/drawing/2014/main" id="{59D3B8BE-DD9D-EB08-2EE4-B545782FEA70}"/>
                      </a:ext>
                    </a:extLst>
                  </p:cNvPr>
                  <p:cNvGrpSpPr/>
                  <p:nvPr/>
                </p:nvGrpSpPr>
                <p:grpSpPr>
                  <a:xfrm>
                    <a:off x="2557762" y="4015396"/>
                    <a:ext cx="282069" cy="218123"/>
                    <a:chOff x="2603953" y="2934280"/>
                    <a:chExt cx="282069" cy="218123"/>
                  </a:xfrm>
                </p:grpSpPr>
                <p:sp>
                  <p:nvSpPr>
                    <p:cNvPr id="358" name="Oval 357">
                      <a:extLst>
                        <a:ext uri="{FF2B5EF4-FFF2-40B4-BE49-F238E27FC236}">
                          <a16:creationId xmlns:a16="http://schemas.microsoft.com/office/drawing/2014/main" id="{FD1D9FE5-1312-CEF5-61B0-CEAB00F69C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86184" y="2934280"/>
                      <a:ext cx="199838" cy="18767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LID4096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59" name="TextBox 358">
                          <a:extLst>
                            <a:ext uri="{FF2B5EF4-FFF2-40B4-BE49-F238E27FC236}">
                              <a16:creationId xmlns:a16="http://schemas.microsoft.com/office/drawing/2014/main" id="{0BD2B993-5324-7C73-10BE-0E951A6C6D1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603953" y="2952348"/>
                          <a:ext cx="199838" cy="20005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7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7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𝐶𝑎</m:t>
                                    </m:r>
                                  </m:e>
                                  <m:sup>
                                    <m:r>
                                      <a:rPr lang="en-US" sz="7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7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ID4096" sz="1050" dirty="0"/>
                        </a:p>
                      </p:txBody>
                    </p:sp>
                  </mc:Choice>
                  <mc:Fallback xmlns="">
                    <p:sp>
                      <p:nvSpPr>
                        <p:cNvPr id="359" name="TextBox 358">
                          <a:extLst>
                            <a:ext uri="{FF2B5EF4-FFF2-40B4-BE49-F238E27FC236}">
                              <a16:creationId xmlns:a16="http://schemas.microsoft.com/office/drawing/2014/main" id="{0BD2B993-5324-7C73-10BE-0E951A6C6D1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603953" y="2952348"/>
                          <a:ext cx="199838" cy="200055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 r="-50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LID4096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sp>
              <p:nvSpPr>
                <p:cNvPr id="341" name="Oval 340">
                  <a:extLst>
                    <a:ext uri="{FF2B5EF4-FFF2-40B4-BE49-F238E27FC236}">
                      <a16:creationId xmlns:a16="http://schemas.microsoft.com/office/drawing/2014/main" id="{04F182DA-BBF1-8B4A-A27A-54644ABF518E}"/>
                    </a:ext>
                  </a:extLst>
                </p:cNvPr>
                <p:cNvSpPr/>
                <p:nvPr/>
              </p:nvSpPr>
              <p:spPr>
                <a:xfrm>
                  <a:off x="6626734" y="3252716"/>
                  <a:ext cx="433604" cy="440424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ID4096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2" name="TextBox 341">
                      <a:extLst>
                        <a:ext uri="{FF2B5EF4-FFF2-40B4-BE49-F238E27FC236}">
                          <a16:creationId xmlns:a16="http://schemas.microsoft.com/office/drawing/2014/main" id="{28FF5D85-CD23-2034-D6C8-27B921194EF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46274" y="3353938"/>
                      <a:ext cx="406790" cy="3059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7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7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7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LID4096" sz="1050" dirty="0"/>
                    </a:p>
                  </p:txBody>
                </p:sp>
              </mc:Choice>
              <mc:Fallback xmlns="">
                <p:sp>
                  <p:nvSpPr>
                    <p:cNvPr id="342" name="TextBox 341">
                      <a:extLst>
                        <a:ext uri="{FF2B5EF4-FFF2-40B4-BE49-F238E27FC236}">
                          <a16:creationId xmlns:a16="http://schemas.microsoft.com/office/drawing/2014/main" id="{28FF5D85-CD23-2034-D6C8-27B921194EF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46274" y="3353938"/>
                      <a:ext cx="406790" cy="30592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43" name="Oval 342">
                  <a:extLst>
                    <a:ext uri="{FF2B5EF4-FFF2-40B4-BE49-F238E27FC236}">
                      <a16:creationId xmlns:a16="http://schemas.microsoft.com/office/drawing/2014/main" id="{44409DFD-45F8-2289-3280-2741D6779C14}"/>
                    </a:ext>
                  </a:extLst>
                </p:cNvPr>
                <p:cNvSpPr/>
                <p:nvPr/>
              </p:nvSpPr>
              <p:spPr>
                <a:xfrm>
                  <a:off x="5989117" y="3574752"/>
                  <a:ext cx="433604" cy="440424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ID4096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4" name="TextBox 343">
                      <a:extLst>
                        <a:ext uri="{FF2B5EF4-FFF2-40B4-BE49-F238E27FC236}">
                          <a16:creationId xmlns:a16="http://schemas.microsoft.com/office/drawing/2014/main" id="{6205ECDE-D03E-FD29-825C-9A14F0A340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08657" y="3669878"/>
                      <a:ext cx="406790" cy="3059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7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7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7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LID4096" sz="1050" dirty="0"/>
                    </a:p>
                  </p:txBody>
                </p:sp>
              </mc:Choice>
              <mc:Fallback xmlns="">
                <p:sp>
                  <p:nvSpPr>
                    <p:cNvPr id="344" name="TextBox 343">
                      <a:extLst>
                        <a:ext uri="{FF2B5EF4-FFF2-40B4-BE49-F238E27FC236}">
                          <a16:creationId xmlns:a16="http://schemas.microsoft.com/office/drawing/2014/main" id="{6205ECDE-D03E-FD29-825C-9A14F0A340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08657" y="3669878"/>
                      <a:ext cx="406790" cy="30592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BFB10A2B-EC17-57F8-7706-8EC352F792DA}"/>
                    </a:ext>
                  </a:extLst>
                </p:cNvPr>
                <p:cNvSpPr/>
                <p:nvPr/>
              </p:nvSpPr>
              <p:spPr>
                <a:xfrm>
                  <a:off x="6799197" y="4556292"/>
                  <a:ext cx="433604" cy="440424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ID4096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6" name="TextBox 345">
                      <a:extLst>
                        <a:ext uri="{FF2B5EF4-FFF2-40B4-BE49-F238E27FC236}">
                          <a16:creationId xmlns:a16="http://schemas.microsoft.com/office/drawing/2014/main" id="{018E1723-20FF-63B4-F9C8-A131157D747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18737" y="4657514"/>
                      <a:ext cx="406790" cy="3059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7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7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7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LID4096" sz="1050" dirty="0"/>
                    </a:p>
                  </p:txBody>
                </p:sp>
              </mc:Choice>
              <mc:Fallback xmlns="">
                <p:sp>
                  <p:nvSpPr>
                    <p:cNvPr id="346" name="TextBox 345">
                      <a:extLst>
                        <a:ext uri="{FF2B5EF4-FFF2-40B4-BE49-F238E27FC236}">
                          <a16:creationId xmlns:a16="http://schemas.microsoft.com/office/drawing/2014/main" id="{018E1723-20FF-63B4-F9C8-A131157D747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18737" y="4657514"/>
                      <a:ext cx="406790" cy="30592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2DB2CEB5-2831-06D5-36B3-D5C34F6EBDC5}"/>
                    </a:ext>
                  </a:extLst>
                </p:cNvPr>
                <p:cNvSpPr/>
                <p:nvPr/>
              </p:nvSpPr>
              <p:spPr>
                <a:xfrm>
                  <a:off x="6322303" y="4556292"/>
                  <a:ext cx="433604" cy="440424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ID4096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8" name="TextBox 347">
                      <a:extLst>
                        <a:ext uri="{FF2B5EF4-FFF2-40B4-BE49-F238E27FC236}">
                          <a16:creationId xmlns:a16="http://schemas.microsoft.com/office/drawing/2014/main" id="{D011695E-EBC3-D9D9-9BBA-DA6D0E698F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41843" y="4651418"/>
                      <a:ext cx="406790" cy="3059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7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7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7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LID4096" sz="1050" dirty="0"/>
                    </a:p>
                  </p:txBody>
                </p:sp>
              </mc:Choice>
              <mc:Fallback xmlns="">
                <p:sp>
                  <p:nvSpPr>
                    <p:cNvPr id="348" name="TextBox 347">
                      <a:extLst>
                        <a:ext uri="{FF2B5EF4-FFF2-40B4-BE49-F238E27FC236}">
                          <a16:creationId xmlns:a16="http://schemas.microsoft.com/office/drawing/2014/main" id="{D011695E-EBC3-D9D9-9BBA-DA6D0E698F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41843" y="4651418"/>
                      <a:ext cx="406790" cy="30592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49" name="Straight Arrow Connector 348">
                  <a:extLst>
                    <a:ext uri="{FF2B5EF4-FFF2-40B4-BE49-F238E27FC236}">
                      <a16:creationId xmlns:a16="http://schemas.microsoft.com/office/drawing/2014/main" id="{D27BEBFF-8BFC-C654-13C6-0EF4E82581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18358" y="4315386"/>
                  <a:ext cx="747388" cy="68944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A47C1662-1B1D-CAFF-0F60-0DEC153D94D3}"/>
                  </a:ext>
                </a:extLst>
              </p:cNvPr>
              <p:cNvSpPr/>
              <p:nvPr/>
            </p:nvSpPr>
            <p:spPr>
              <a:xfrm>
                <a:off x="5437364" y="4117381"/>
                <a:ext cx="291430" cy="2869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9" name="TextBox 338">
                    <a:extLst>
                      <a:ext uri="{FF2B5EF4-FFF2-40B4-BE49-F238E27FC236}">
                        <a16:creationId xmlns:a16="http://schemas.microsoft.com/office/drawing/2014/main" id="{EB108A3A-7869-4D82-6B9E-BFA2D1BCB291}"/>
                      </a:ext>
                    </a:extLst>
                  </p:cNvPr>
                  <p:cNvSpPr txBox="1"/>
                  <p:nvPr/>
                </p:nvSpPr>
                <p:spPr>
                  <a:xfrm>
                    <a:off x="5323042" y="4139819"/>
                    <a:ext cx="291431" cy="3059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7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7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LID4096" sz="1050" dirty="0"/>
                  </a:p>
                </p:txBody>
              </p:sp>
            </mc:Choice>
            <mc:Fallback xmlns="">
              <p:sp>
                <p:nvSpPr>
                  <p:cNvPr id="339" name="TextBox 338">
                    <a:extLst>
                      <a:ext uri="{FF2B5EF4-FFF2-40B4-BE49-F238E27FC236}">
                        <a16:creationId xmlns:a16="http://schemas.microsoft.com/office/drawing/2014/main" id="{EB108A3A-7869-4D82-6B9E-BFA2D1BCB2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23042" y="4139819"/>
                    <a:ext cx="291431" cy="30592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50000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33" name="Straight Arrow Connector 332">
              <a:extLst>
                <a:ext uri="{FF2B5EF4-FFF2-40B4-BE49-F238E27FC236}">
                  <a16:creationId xmlns:a16="http://schemas.microsoft.com/office/drawing/2014/main" id="{F4F1B69B-D14E-44D0-B5A9-B401F39A8229}"/>
                </a:ext>
              </a:extLst>
            </p:cNvPr>
            <p:cNvCxnSpPr>
              <a:cxnSpLocks/>
            </p:cNvCxnSpPr>
            <p:nvPr/>
          </p:nvCxnSpPr>
          <p:spPr>
            <a:xfrm>
              <a:off x="2072059" y="4044995"/>
              <a:ext cx="24453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>
              <a:extLst>
                <a:ext uri="{FF2B5EF4-FFF2-40B4-BE49-F238E27FC236}">
                  <a16:creationId xmlns:a16="http://schemas.microsoft.com/office/drawing/2014/main" id="{50D7533B-BB54-7E2B-3B1B-097CB031C6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78110" y="4308800"/>
              <a:ext cx="2286816" cy="169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Arrow Connector 334">
              <a:extLst>
                <a:ext uri="{FF2B5EF4-FFF2-40B4-BE49-F238E27FC236}">
                  <a16:creationId xmlns:a16="http://schemas.microsoft.com/office/drawing/2014/main" id="{9AB98C71-52F6-D56F-7435-61DFA4B43DF0}"/>
                </a:ext>
              </a:extLst>
            </p:cNvPr>
            <p:cNvCxnSpPr>
              <a:cxnSpLocks/>
            </p:cNvCxnSpPr>
            <p:nvPr/>
          </p:nvCxnSpPr>
          <p:spPr>
            <a:xfrm>
              <a:off x="2078110" y="4844994"/>
              <a:ext cx="19350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>
              <a:extLst>
                <a:ext uri="{FF2B5EF4-FFF2-40B4-BE49-F238E27FC236}">
                  <a16:creationId xmlns:a16="http://schemas.microsoft.com/office/drawing/2014/main" id="{421EDDFD-E1CF-BEEB-E6E9-91C7ED5A4E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77921" y="4568712"/>
              <a:ext cx="2115919" cy="70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DiagramFull">
            <a:extLst>
              <a:ext uri="{FF2B5EF4-FFF2-40B4-BE49-F238E27FC236}">
                <a16:creationId xmlns:a16="http://schemas.microsoft.com/office/drawing/2014/main" id="{FEBF30C7-6B1F-E29E-5853-E0107CBC685A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-3" t="24489" r="90105" b="32145"/>
          <a:stretch>
            <a:fillRect/>
          </a:stretch>
        </p:blipFill>
        <p:spPr>
          <a:xfrm>
            <a:off x="2248668" y="1532899"/>
            <a:ext cx="845445" cy="2210848"/>
          </a:xfrm>
          <a:prstGeom prst="rect">
            <a:avLst/>
          </a:prstGeom>
        </p:spPr>
      </p:pic>
      <p:pic>
        <p:nvPicPr>
          <p:cNvPr id="19" name="Graphic 18" descr="Arrow Down with solid fill">
            <a:extLst>
              <a:ext uri="{FF2B5EF4-FFF2-40B4-BE49-F238E27FC236}">
                <a16:creationId xmlns:a16="http://schemas.microsoft.com/office/drawing/2014/main" id="{9784A6C0-51C4-7F05-CE0F-12482AE137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746126" y="3335490"/>
            <a:ext cx="634609" cy="6346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3D30F67-B025-5954-6706-692A4ADAF160}"/>
              </a:ext>
            </a:extLst>
          </p:cNvPr>
          <p:cNvSpPr txBox="1"/>
          <p:nvPr/>
        </p:nvSpPr>
        <p:spPr>
          <a:xfrm>
            <a:off x="6531531" y="2396800"/>
            <a:ext cx="2187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F81BD"/>
                </a:solidFill>
              </a:rPr>
              <a:t>Negatively charged patch</a:t>
            </a:r>
            <a:endParaRPr lang="LID4096" dirty="0">
              <a:solidFill>
                <a:srgbClr val="4F81BD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E7FA55-A5BE-B062-DA47-C82AEBC95BA4}"/>
              </a:ext>
            </a:extLst>
          </p:cNvPr>
          <p:cNvSpPr txBox="1"/>
          <p:nvPr/>
        </p:nvSpPr>
        <p:spPr>
          <a:xfrm>
            <a:off x="6682003" y="5033729"/>
            <a:ext cx="2187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F81BD"/>
                </a:solidFill>
              </a:rPr>
              <a:t>Negatively charged patch</a:t>
            </a:r>
            <a:endParaRPr lang="LID4096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0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0A601-26D1-1BDC-F391-9F99B55F2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D4EC551-06D1-7193-98AB-A89B05E5D2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26995" b="73361"/>
          <a:stretch>
            <a:fillRect/>
          </a:stretch>
        </p:blipFill>
        <p:spPr>
          <a:xfrm>
            <a:off x="6987728" y="2093841"/>
            <a:ext cx="7493523" cy="1770464"/>
          </a:xfrm>
          <a:prstGeom prst="rect">
            <a:avLst/>
          </a:prstGeom>
        </p:spPr>
      </p:pic>
      <p:sp>
        <p:nvSpPr>
          <p:cNvPr id="100" name="Title">
            <a:extLst>
              <a:ext uri="{FF2B5EF4-FFF2-40B4-BE49-F238E27FC236}">
                <a16:creationId xmlns:a16="http://schemas.microsoft.com/office/drawing/2014/main" id="{840DEEE5-95B7-74F7-02A7-5C784DD12E8F}"/>
              </a:ext>
            </a:extLst>
          </p:cNvPr>
          <p:cNvSpPr txBox="1"/>
          <p:nvPr/>
        </p:nvSpPr>
        <p:spPr>
          <a:xfrm>
            <a:off x="502920" y="274320"/>
            <a:ext cx="11247120" cy="519501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>
              <a:lnSpc>
                <a:spcPct val="120000"/>
              </a:lnSpc>
            </a:pPr>
            <a:r>
              <a:rPr sz="2800" b="1" i="0" dirty="0">
                <a:solidFill>
                  <a:srgbClr val="0F172A"/>
                </a:solidFill>
                <a:latin typeface="Calibri"/>
              </a:rPr>
              <a:t>Our model </a:t>
            </a:r>
            <a:r>
              <a:rPr lang="en-US" sz="2800" b="1" dirty="0">
                <a:solidFill>
                  <a:srgbClr val="0F172A"/>
                </a:solidFill>
              </a:rPr>
              <a:t>· </a:t>
            </a:r>
            <a:r>
              <a:rPr sz="2800" b="1" i="0" dirty="0">
                <a:solidFill>
                  <a:srgbClr val="0F172A"/>
                </a:solidFill>
                <a:latin typeface="Calibri"/>
              </a:rPr>
              <a:t>the bulk</a:t>
            </a:r>
          </a:p>
        </p:txBody>
      </p:sp>
      <p:sp>
        <p:nvSpPr>
          <p:cNvPr id="101" name="Subtitle">
            <a:extLst>
              <a:ext uri="{FF2B5EF4-FFF2-40B4-BE49-F238E27FC236}">
                <a16:creationId xmlns:a16="http://schemas.microsoft.com/office/drawing/2014/main" id="{C62E4A64-7261-A055-0B40-415359FAF5F3}"/>
              </a:ext>
            </a:extLst>
          </p:cNvPr>
          <p:cNvSpPr txBox="1"/>
          <p:nvPr/>
        </p:nvSpPr>
        <p:spPr>
          <a:xfrm>
            <a:off x="502920" y="868680"/>
            <a:ext cx="11247120" cy="27821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i="1" dirty="0">
                <a:solidFill>
                  <a:srgbClr val="475569"/>
                </a:solidFill>
              </a:rPr>
              <a:t>2-D microchannel · Poisson-Nernst-Planck.</a:t>
            </a:r>
          </a:p>
        </p:txBody>
      </p:sp>
      <p:cxnSp>
        <p:nvCxnSpPr>
          <p:cNvPr id="102" name="AccentLine">
            <a:extLst>
              <a:ext uri="{FF2B5EF4-FFF2-40B4-BE49-F238E27FC236}">
                <a16:creationId xmlns:a16="http://schemas.microsoft.com/office/drawing/2014/main" id="{15712F02-1509-CA0A-D2F0-E222C901B691}"/>
              </a:ext>
            </a:extLst>
          </p:cNvPr>
          <p:cNvCxnSpPr/>
          <p:nvPr/>
        </p:nvCxnSpPr>
        <p:spPr>
          <a:xfrm>
            <a:off x="502920" y="1298448"/>
            <a:ext cx="11183112" cy="0"/>
          </a:xfrm>
          <a:prstGeom prst="line">
            <a:avLst/>
          </a:prstGeom>
          <a:ln w="25400">
            <a:solidFill>
              <a:srgbClr val="1E3A8A"/>
            </a:solidFill>
          </a:ln>
        </p:spPr>
      </p:cxnSp>
      <p:cxnSp>
        <p:nvCxnSpPr>
          <p:cNvPr id="103" name="FooterLine">
            <a:extLst>
              <a:ext uri="{FF2B5EF4-FFF2-40B4-BE49-F238E27FC236}">
                <a16:creationId xmlns:a16="http://schemas.microsoft.com/office/drawing/2014/main" id="{44FA61DE-AEC3-CA47-D0BA-92F0A760112E}"/>
              </a:ext>
            </a:extLst>
          </p:cNvPr>
          <p:cNvCxnSpPr/>
          <p:nvPr/>
        </p:nvCxnSpPr>
        <p:spPr>
          <a:xfrm>
            <a:off x="502920" y="6519672"/>
            <a:ext cx="11183112" cy="0"/>
          </a:xfrm>
          <a:prstGeom prst="line">
            <a:avLst/>
          </a:prstGeom>
          <a:ln w="6350">
            <a:solidFill>
              <a:srgbClr val="E5E7EB"/>
            </a:solidFill>
          </a:ln>
        </p:spPr>
      </p:cxnSp>
      <p:sp>
        <p:nvSpPr>
          <p:cNvPr id="104" name="FooterText">
            <a:extLst>
              <a:ext uri="{FF2B5EF4-FFF2-40B4-BE49-F238E27FC236}">
                <a16:creationId xmlns:a16="http://schemas.microsoft.com/office/drawing/2014/main" id="{8C3E6C0B-8F98-DF43-510C-2E75E15204DA}"/>
              </a:ext>
            </a:extLst>
          </p:cNvPr>
          <p:cNvSpPr txBox="1"/>
          <p:nvPr/>
        </p:nvSpPr>
        <p:spPr>
          <a:xfrm>
            <a:off x="502920" y="6565392"/>
            <a:ext cx="9601200" cy="24688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900" b="0" i="0">
                <a:solidFill>
                  <a:srgbClr val="64748B"/>
                </a:solidFill>
                <a:latin typeface="Calibri"/>
              </a:rPr>
              <a:t>Flow-induced surface charge heterogeneity &amp; cation exchange kinetics  ·  S. Shahror, Y. Mishael, N. Schwartz  ·  HUJI</a:t>
            </a:r>
          </a:p>
        </p:txBody>
      </p:sp>
      <p:sp>
        <p:nvSpPr>
          <p:cNvPr id="105" name="PageNumber">
            <a:extLst>
              <a:ext uri="{FF2B5EF4-FFF2-40B4-BE49-F238E27FC236}">
                <a16:creationId xmlns:a16="http://schemas.microsoft.com/office/drawing/2014/main" id="{6FF146A3-0904-994E-EC53-67236DE37205}"/>
              </a:ext>
            </a:extLst>
          </p:cNvPr>
          <p:cNvSpPr txBox="1"/>
          <p:nvPr/>
        </p:nvSpPr>
        <p:spPr>
          <a:xfrm>
            <a:off x="11200000" y="6565392"/>
            <a:ext cx="600000" cy="246888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rgbClr val="64748B"/>
                </a:solidFill>
                <a:latin typeface="Calibri"/>
              </a:rPr>
              <a:t>5</a:t>
            </a:r>
            <a:r>
              <a:rPr sz="900" b="0" i="0" dirty="0">
                <a:solidFill>
                  <a:srgbClr val="64748B"/>
                </a:solidFill>
                <a:latin typeface="Calibri"/>
              </a:rPr>
              <a:t> / </a:t>
            </a:r>
            <a:r>
              <a:rPr lang="en-US" sz="900" b="0" i="0" dirty="0">
                <a:solidFill>
                  <a:srgbClr val="64748B"/>
                </a:solidFill>
                <a:latin typeface="Calibri"/>
              </a:rPr>
              <a:t>13</a:t>
            </a:r>
            <a:endParaRPr sz="900" b="0" i="0" dirty="0">
              <a:solidFill>
                <a:srgbClr val="64748B"/>
              </a:solidFill>
              <a:latin typeface="Calibri"/>
            </a:endParaRPr>
          </a:p>
        </p:txBody>
      </p:sp>
      <p:sp>
        <p:nvSpPr>
          <p:cNvPr id="300" name="TB300">
            <a:extLst>
              <a:ext uri="{FF2B5EF4-FFF2-40B4-BE49-F238E27FC236}">
                <a16:creationId xmlns:a16="http://schemas.microsoft.com/office/drawing/2014/main" id="{F0984CE8-598D-4432-7523-045F0AAD5329}"/>
              </a:ext>
            </a:extLst>
          </p:cNvPr>
          <p:cNvSpPr txBox="1"/>
          <p:nvPr/>
        </p:nvSpPr>
        <p:spPr>
          <a:xfrm>
            <a:off x="7108040" y="2799375"/>
            <a:ext cx="4642000" cy="200000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marL="0" indent="0" algn="l">
              <a:lnSpc>
                <a:spcPct val="120000"/>
              </a:lnSpc>
            </a:pPr>
            <a:r>
              <a:rPr lang="en-US" sz="1600" b="0" dirty="0">
                <a:latin typeface="Calibri"/>
              </a:rPr>
              <a:t>Nernst-Planck </a:t>
            </a:r>
          </a:p>
        </p:txBody>
      </p:sp>
      <p:sp>
        <p:nvSpPr>
          <p:cNvPr id="310" name="TB310">
            <a:extLst>
              <a:ext uri="{FF2B5EF4-FFF2-40B4-BE49-F238E27FC236}">
                <a16:creationId xmlns:a16="http://schemas.microsoft.com/office/drawing/2014/main" id="{3B3D58D4-F73C-9F39-3817-ACF68358DB4A}"/>
              </a:ext>
            </a:extLst>
          </p:cNvPr>
          <p:cNvSpPr txBox="1"/>
          <p:nvPr/>
        </p:nvSpPr>
        <p:spPr>
          <a:xfrm>
            <a:off x="6988561" y="1478037"/>
            <a:ext cx="4642000" cy="200000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marL="0" indent="0" algn="l">
              <a:lnSpc>
                <a:spcPct val="120000"/>
              </a:lnSpc>
            </a:pPr>
            <a:r>
              <a:rPr lang="en-US" sz="1400" b="0" i="1" dirty="0">
                <a:solidFill>
                  <a:srgbClr val="B85042"/>
                </a:solidFill>
                <a:latin typeface="Calibri"/>
              </a:rPr>
              <a:t>flux: diffusion + </a:t>
            </a:r>
            <a:r>
              <a:rPr lang="en-US" sz="1400" i="1" dirty="0">
                <a:solidFill>
                  <a:srgbClr val="B85042"/>
                </a:solidFill>
                <a:latin typeface="Calibri"/>
              </a:rPr>
              <a:t>electromigration</a:t>
            </a:r>
            <a:r>
              <a:rPr lang="en-US" sz="1400" b="0" i="1" dirty="0">
                <a:solidFill>
                  <a:srgbClr val="B85042"/>
                </a:solidFill>
                <a:latin typeface="Calibri"/>
              </a:rPr>
              <a:t> + advection </a:t>
            </a:r>
          </a:p>
        </p:txBody>
      </p:sp>
      <p:sp>
        <p:nvSpPr>
          <p:cNvPr id="360" name="TB360">
            <a:extLst>
              <a:ext uri="{FF2B5EF4-FFF2-40B4-BE49-F238E27FC236}">
                <a16:creationId xmlns:a16="http://schemas.microsoft.com/office/drawing/2014/main" id="{95F37EB7-58A8-02FC-7DB6-CCFA78DA14BB}"/>
              </a:ext>
            </a:extLst>
          </p:cNvPr>
          <p:cNvSpPr txBox="1"/>
          <p:nvPr/>
        </p:nvSpPr>
        <p:spPr>
          <a:xfrm>
            <a:off x="7535973" y="3928387"/>
            <a:ext cx="3247464" cy="538178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marL="0" indent="0" algn="l">
              <a:lnSpc>
                <a:spcPct val="120000"/>
              </a:lnSpc>
            </a:pPr>
            <a:r>
              <a:rPr lang="en-US" sz="1400" i="1" dirty="0">
                <a:solidFill>
                  <a:srgbClr val="475569"/>
                </a:solidFill>
                <a:latin typeface="Calibri"/>
              </a:rPr>
              <a:t>→ ions move by diffusion, drift in the field, and with the flow.</a:t>
            </a:r>
            <a:endParaRPr lang="en-US" sz="1400" dirty="0"/>
          </a:p>
        </p:txBody>
      </p:sp>
      <p:sp>
        <p:nvSpPr>
          <p:cNvPr id="320" name="TB320">
            <a:extLst>
              <a:ext uri="{FF2B5EF4-FFF2-40B4-BE49-F238E27FC236}">
                <a16:creationId xmlns:a16="http://schemas.microsoft.com/office/drawing/2014/main" id="{C9CFE785-066F-1E84-B752-9D872ECCE61A}"/>
              </a:ext>
            </a:extLst>
          </p:cNvPr>
          <p:cNvSpPr txBox="1"/>
          <p:nvPr/>
        </p:nvSpPr>
        <p:spPr>
          <a:xfrm>
            <a:off x="7144616" y="4898004"/>
            <a:ext cx="4642000" cy="200000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marL="0" indent="0" algn="l">
              <a:lnSpc>
                <a:spcPct val="120000"/>
              </a:lnSpc>
            </a:pPr>
            <a:r>
              <a:rPr lang="en-US" sz="1600" b="0" dirty="0">
                <a:latin typeface="Calibri"/>
              </a:rPr>
              <a:t>Poisson - charges set the potential</a:t>
            </a:r>
          </a:p>
        </p:txBody>
      </p:sp>
      <p:sp>
        <p:nvSpPr>
          <p:cNvPr id="380" name="TB380">
            <a:extLst>
              <a:ext uri="{FF2B5EF4-FFF2-40B4-BE49-F238E27FC236}">
                <a16:creationId xmlns:a16="http://schemas.microsoft.com/office/drawing/2014/main" id="{37D36AF3-454D-0BE2-5D12-36D2547C617B}"/>
              </a:ext>
            </a:extLst>
          </p:cNvPr>
          <p:cNvSpPr txBox="1"/>
          <p:nvPr/>
        </p:nvSpPr>
        <p:spPr>
          <a:xfrm>
            <a:off x="7576657" y="4473142"/>
            <a:ext cx="4135675" cy="533399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>
              <a:lnSpc>
                <a:spcPct val="120000"/>
              </a:lnSpc>
            </a:pPr>
            <a:r>
              <a:rPr lang="en-US" sz="1400" b="0" i="1" dirty="0">
                <a:solidFill>
                  <a:srgbClr val="64748B"/>
                </a:solidFill>
                <a:latin typeface="Calibri"/>
              </a:rPr>
              <a:t>→ </a:t>
            </a:r>
            <a:r>
              <a:rPr lang="en-US" sz="1400" i="1" dirty="0">
                <a:solidFill>
                  <a:srgbClr val="475569"/>
                </a:solidFill>
                <a:latin typeface="Calibri"/>
              </a:rPr>
              <a:t>Pressure-driven flow, solving Hagen-Poiseuille.</a:t>
            </a:r>
            <a:endParaRPr lang="en-US" sz="1000" b="0" i="1" dirty="0">
              <a:solidFill>
                <a:srgbClr val="64748B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BDDF608-4186-246C-5EF6-584D72028985}"/>
                  </a:ext>
                </a:extLst>
              </p:cNvPr>
              <p:cNvSpPr txBox="1"/>
              <p:nvPr/>
            </p:nvSpPr>
            <p:spPr>
              <a:xfrm>
                <a:off x="7398443" y="1677868"/>
                <a:ext cx="36140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BDDF608-4186-246C-5EF6-584D72028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443" y="1677868"/>
                <a:ext cx="361404" cy="2000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BBBC2198-DF12-8D3A-C729-EEB23CCAA246}"/>
              </a:ext>
            </a:extLst>
          </p:cNvPr>
          <p:cNvSpPr/>
          <p:nvPr/>
        </p:nvSpPr>
        <p:spPr>
          <a:xfrm>
            <a:off x="2316899" y="3827905"/>
            <a:ext cx="224946" cy="2261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88E346-8090-AB2B-9B76-8B8D2DA4CC87}"/>
                  </a:ext>
                </a:extLst>
              </p:cNvPr>
              <p:cNvSpPr txBox="1"/>
              <p:nvPr/>
            </p:nvSpPr>
            <p:spPr>
              <a:xfrm>
                <a:off x="2253166" y="3844859"/>
                <a:ext cx="29992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p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88E346-8090-AB2B-9B76-8B8D2DA4C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166" y="3844859"/>
                <a:ext cx="299928" cy="2000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E0F76219-2988-1193-9F4D-6DADE11493A3}"/>
              </a:ext>
            </a:extLst>
          </p:cNvPr>
          <p:cNvSpPr/>
          <p:nvPr/>
        </p:nvSpPr>
        <p:spPr>
          <a:xfrm>
            <a:off x="2014101" y="2667574"/>
            <a:ext cx="224946" cy="2261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56CE39-DDCC-9935-7CF4-197E216DED33}"/>
                  </a:ext>
                </a:extLst>
              </p:cNvPr>
              <p:cNvSpPr txBox="1"/>
              <p:nvPr/>
            </p:nvSpPr>
            <p:spPr>
              <a:xfrm>
                <a:off x="1950368" y="2684528"/>
                <a:ext cx="29992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p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56CE39-DDCC-9935-7CF4-197E216DE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368" y="2684528"/>
                <a:ext cx="299928" cy="2000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3B51882D-F30C-732C-0497-093368A6A5AD}"/>
              </a:ext>
            </a:extLst>
          </p:cNvPr>
          <p:cNvSpPr/>
          <p:nvPr/>
        </p:nvSpPr>
        <p:spPr>
          <a:xfrm>
            <a:off x="3541563" y="4149612"/>
            <a:ext cx="244898" cy="2419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4AE1C4B-014D-79D0-F62E-2041D5841D62}"/>
              </a:ext>
            </a:extLst>
          </p:cNvPr>
          <p:cNvSpPr/>
          <p:nvPr/>
        </p:nvSpPr>
        <p:spPr>
          <a:xfrm>
            <a:off x="2147150" y="4018715"/>
            <a:ext cx="199838" cy="1876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4DA55C-B44E-1592-11E4-2EA284DEF19A}"/>
                  </a:ext>
                </a:extLst>
              </p:cNvPr>
              <p:cNvSpPr txBox="1"/>
              <p:nvPr/>
            </p:nvSpPr>
            <p:spPr>
              <a:xfrm>
                <a:off x="2067598" y="4014845"/>
                <a:ext cx="28231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4DA55C-B44E-1592-11E4-2EA284DEF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598" y="4014845"/>
                <a:ext cx="282310" cy="200055"/>
              </a:xfrm>
              <a:prstGeom prst="rect">
                <a:avLst/>
              </a:prstGeom>
              <a:blipFill>
                <a:blip r:embed="rId7"/>
                <a:stretch>
                  <a:fillRect r="-1087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76E7FBD1-EDD0-8FF4-C51F-4CC5F0D7BD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273" r="59127" b="25389"/>
          <a:stretch>
            <a:fillRect/>
          </a:stretch>
        </p:blipFill>
        <p:spPr>
          <a:xfrm>
            <a:off x="6993715" y="5278602"/>
            <a:ext cx="3062829" cy="7374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DEC83BD-2597-570A-81FA-3870DD63BC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974" b="46366"/>
          <a:stretch>
            <a:fillRect/>
          </a:stretch>
        </p:blipFill>
        <p:spPr>
          <a:xfrm>
            <a:off x="6796241" y="1852376"/>
            <a:ext cx="7493523" cy="814044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3B78624-AD3D-892E-C4C2-99AFBD57C5F4}"/>
              </a:ext>
            </a:extLst>
          </p:cNvPr>
          <p:cNvGrpSpPr/>
          <p:nvPr/>
        </p:nvGrpSpPr>
        <p:grpSpPr>
          <a:xfrm>
            <a:off x="105929" y="2532671"/>
            <a:ext cx="6602361" cy="2642761"/>
            <a:chOff x="105929" y="2532671"/>
            <a:chExt cx="6602361" cy="264276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82EAE64-E68F-30ED-B10E-02BC3F165B89}"/>
                </a:ext>
              </a:extLst>
            </p:cNvPr>
            <p:cNvGrpSpPr/>
            <p:nvPr/>
          </p:nvGrpSpPr>
          <p:grpSpPr>
            <a:xfrm>
              <a:off x="105929" y="2532671"/>
              <a:ext cx="6602361" cy="2642761"/>
              <a:chOff x="105929" y="2772825"/>
              <a:chExt cx="6602361" cy="264276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839A3C3-D05B-9486-86B1-55F44662D383}"/>
                  </a:ext>
                </a:extLst>
              </p:cNvPr>
              <p:cNvGrpSpPr/>
              <p:nvPr/>
            </p:nvGrpSpPr>
            <p:grpSpPr>
              <a:xfrm>
                <a:off x="105929" y="2772825"/>
                <a:ext cx="6602361" cy="2642761"/>
                <a:chOff x="105639" y="2861865"/>
                <a:chExt cx="6602361" cy="2642761"/>
              </a:xfrm>
            </p:grpSpPr>
            <p:pic>
              <p:nvPicPr>
                <p:cNvPr id="45" name="DiagramFull">
                  <a:extLst>
                    <a:ext uri="{FF2B5EF4-FFF2-40B4-BE49-F238E27FC236}">
                      <a16:creationId xmlns:a16="http://schemas.microsoft.com/office/drawing/2014/main" id="{3CEDA614-0C0D-B632-585D-BDEB388990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rcRect l="-3" t="24489" r="90105" b="32145"/>
                <a:stretch>
                  <a:fillRect/>
                </a:stretch>
              </p:blipFill>
              <p:spPr>
                <a:xfrm>
                  <a:off x="105639" y="2861865"/>
                  <a:ext cx="817118" cy="1985182"/>
                </a:xfrm>
                <a:prstGeom prst="rect">
                  <a:avLst/>
                </a:prstGeom>
              </p:spPr>
            </p:pic>
            <p:pic>
              <p:nvPicPr>
                <p:cNvPr id="46" name="DiagramFull">
                  <a:extLst>
                    <a:ext uri="{FF2B5EF4-FFF2-40B4-BE49-F238E27FC236}">
                      <a16:creationId xmlns:a16="http://schemas.microsoft.com/office/drawing/2014/main" id="{16AD8104-ABDD-003E-435E-6D8442A910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rcRect l="9931" t="71161" r="10093" b="11527"/>
                <a:stretch>
                  <a:fillRect/>
                </a:stretch>
              </p:blipFill>
              <p:spPr>
                <a:xfrm>
                  <a:off x="831967" y="4799339"/>
                  <a:ext cx="5876033" cy="705287"/>
                </a:xfrm>
                <a:prstGeom prst="rect">
                  <a:avLst/>
                </a:prstGeom>
              </p:spPr>
            </p:pic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17E588C-92AD-D355-34FD-CEFA5E9E276E}"/>
                    </a:ext>
                  </a:extLst>
                </p:cNvPr>
                <p:cNvGrpSpPr/>
                <p:nvPr/>
              </p:nvGrpSpPr>
              <p:grpSpPr>
                <a:xfrm>
                  <a:off x="935439" y="2968368"/>
                  <a:ext cx="5552175" cy="1785252"/>
                  <a:chOff x="4689559" y="244908"/>
                  <a:chExt cx="5552175" cy="1785252"/>
                </a:xfrm>
              </p:grpSpPr>
              <p:grpSp>
                <p:nvGrpSpPr>
                  <p:cNvPr id="2" name="Group 1">
                    <a:extLst>
                      <a:ext uri="{FF2B5EF4-FFF2-40B4-BE49-F238E27FC236}">
                        <a16:creationId xmlns:a16="http://schemas.microsoft.com/office/drawing/2014/main" id="{3CD7D66B-E9F0-3D0B-D56C-91C695F321B6}"/>
                      </a:ext>
                    </a:extLst>
                  </p:cNvPr>
                  <p:cNvGrpSpPr/>
                  <p:nvPr/>
                </p:nvGrpSpPr>
                <p:grpSpPr>
                  <a:xfrm>
                    <a:off x="4689559" y="244908"/>
                    <a:ext cx="5552175" cy="1785252"/>
                    <a:chOff x="6745529" y="2167578"/>
                    <a:chExt cx="5008321" cy="2400377"/>
                  </a:xfrm>
                </p:grpSpPr>
                <p:grpSp>
                  <p:nvGrpSpPr>
                    <p:cNvPr id="3" name="Group 2">
                      <a:extLst>
                        <a:ext uri="{FF2B5EF4-FFF2-40B4-BE49-F238E27FC236}">
                          <a16:creationId xmlns:a16="http://schemas.microsoft.com/office/drawing/2014/main" id="{B4861AD6-08DB-ABD0-27CC-94C4F3E008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49339" y="2167578"/>
                      <a:ext cx="5004511" cy="2400377"/>
                      <a:chOff x="7446835" y="1508190"/>
                      <a:chExt cx="3419856" cy="1737360"/>
                    </a:xfrm>
                  </p:grpSpPr>
                  <p:sp>
                    <p:nvSpPr>
                      <p:cNvPr id="13" name="Rectangle 12">
                        <a:extLst>
                          <a:ext uri="{FF2B5EF4-FFF2-40B4-BE49-F238E27FC236}">
                            <a16:creationId xmlns:a16="http://schemas.microsoft.com/office/drawing/2014/main" id="{66147453-AA66-5356-6266-1AB7FB43B4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46835" y="1508190"/>
                        <a:ext cx="3419856" cy="17373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LID4096"/>
                      </a:p>
                    </p:txBody>
                  </p:sp>
                  <p:sp>
                    <p:nvSpPr>
                      <p:cNvPr id="14" name="Rectangle 13">
                        <a:extLst>
                          <a:ext uri="{FF2B5EF4-FFF2-40B4-BE49-F238E27FC236}">
                            <a16:creationId xmlns:a16="http://schemas.microsoft.com/office/drawing/2014/main" id="{B3E23580-02B1-4085-7437-DDC0DDB684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84336" y="2803557"/>
                        <a:ext cx="871728" cy="4270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LID4096" dirty="0"/>
                      </a:p>
                    </p:txBody>
                  </p:sp>
                </p:grpSp>
                <p:cxnSp>
                  <p:nvCxnSpPr>
                    <p:cNvPr id="4" name="Straight Arrow Connector 3">
                      <a:extLst>
                        <a:ext uri="{FF2B5EF4-FFF2-40B4-BE49-F238E27FC236}">
                          <a16:creationId xmlns:a16="http://schemas.microsoft.com/office/drawing/2014/main" id="{9E0C1481-93FC-DFDA-2F27-D9F27FFEC99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745529" y="2316480"/>
                      <a:ext cx="447751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" name="Straight Arrow Connector 4">
                      <a:extLst>
                        <a:ext uri="{FF2B5EF4-FFF2-40B4-BE49-F238E27FC236}">
                          <a16:creationId xmlns:a16="http://schemas.microsoft.com/office/drawing/2014/main" id="{22DC8BB6-008B-5859-F2BD-7BE6348DCD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745529" y="2767584"/>
                      <a:ext cx="1075639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" name="Straight Arrow Connector 5">
                      <a:extLst>
                        <a:ext uri="{FF2B5EF4-FFF2-40B4-BE49-F238E27FC236}">
                          <a16:creationId xmlns:a16="http://schemas.microsoft.com/office/drawing/2014/main" id="{D042471C-CFDB-93C8-3C50-99E4EAFA4B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749339" y="3068574"/>
                      <a:ext cx="1247851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" name="Straight Arrow Connector 6">
                      <a:extLst>
                        <a:ext uri="{FF2B5EF4-FFF2-40B4-BE49-F238E27FC236}">
                          <a16:creationId xmlns:a16="http://schemas.microsoft.com/office/drawing/2014/main" id="{8E85E2D4-616A-96FD-0F80-B059B97AE5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745529" y="2550414"/>
                      <a:ext cx="847801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" name="Straight Arrow Connector 7">
                      <a:extLst>
                        <a:ext uri="{FF2B5EF4-FFF2-40B4-BE49-F238E27FC236}">
                          <a16:creationId xmlns:a16="http://schemas.microsoft.com/office/drawing/2014/main" id="{6BF4AE7C-06EE-6CE1-A83C-7256730059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745529" y="3387852"/>
                      <a:ext cx="1308795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" name="Straight Arrow Connector 8">
                      <a:extLst>
                        <a:ext uri="{FF2B5EF4-FFF2-40B4-BE49-F238E27FC236}">
                          <a16:creationId xmlns:a16="http://schemas.microsoft.com/office/drawing/2014/main" id="{ECEA73B1-F58E-4077-05DC-D4319D6A903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745529" y="4405122"/>
                      <a:ext cx="447751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Straight Arrow Connector 9">
                      <a:extLst>
                        <a:ext uri="{FF2B5EF4-FFF2-40B4-BE49-F238E27FC236}">
                          <a16:creationId xmlns:a16="http://schemas.microsoft.com/office/drawing/2014/main" id="{87388972-26D5-7027-4FD4-6606E3844B0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745529" y="3958590"/>
                      <a:ext cx="1075639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" name="Straight Arrow Connector 10">
                      <a:extLst>
                        <a:ext uri="{FF2B5EF4-FFF2-40B4-BE49-F238E27FC236}">
                          <a16:creationId xmlns:a16="http://schemas.microsoft.com/office/drawing/2014/main" id="{C8AF0328-5D7D-F778-F28C-9B597EDB35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745529" y="3697224"/>
                      <a:ext cx="1247851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" name="Straight Arrow Connector 11">
                      <a:extLst>
                        <a:ext uri="{FF2B5EF4-FFF2-40B4-BE49-F238E27FC236}">
                          <a16:creationId xmlns:a16="http://schemas.microsoft.com/office/drawing/2014/main" id="{6474CD84-8002-FD1C-8D7B-CF5F2BC84F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745529" y="4175760"/>
                      <a:ext cx="847801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0" name="Straight Arrow Connector 39">
                    <a:extLst>
                      <a:ext uri="{FF2B5EF4-FFF2-40B4-BE49-F238E27FC236}">
                        <a16:creationId xmlns:a16="http://schemas.microsoft.com/office/drawing/2014/main" id="{914CA337-6AA7-21BE-93FE-81B6A97129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937505" y="1568781"/>
                    <a:ext cx="512495" cy="45085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9AE2FC19-1C74-A617-AE4D-A897C1380318}"/>
                      </a:ext>
                    </a:extLst>
                  </p:cNvPr>
                  <p:cNvGrpSpPr/>
                  <p:nvPr/>
                </p:nvGrpSpPr>
                <p:grpSpPr>
                  <a:xfrm>
                    <a:off x="7610835" y="1204279"/>
                    <a:ext cx="297329" cy="288011"/>
                    <a:chOff x="7294732" y="1197013"/>
                    <a:chExt cx="297329" cy="288011"/>
                  </a:xfrm>
                </p:grpSpPr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B2AC95FA-3DF9-B3E8-8B3A-F720912BF0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94732" y="1197013"/>
                      <a:ext cx="297329" cy="288011"/>
                    </a:xfrm>
                    <a:prstGeom prst="ellipse">
                      <a:avLst/>
                    </a:prstGeom>
                    <a:solidFill>
                      <a:schemeClr val="tx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LID4096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1" name="TextBox 70">
                          <a:extLst>
                            <a:ext uri="{FF2B5EF4-FFF2-40B4-BE49-F238E27FC236}">
                              <a16:creationId xmlns:a16="http://schemas.microsoft.com/office/drawing/2014/main" id="{4EBDFC01-5EE6-F799-0BD1-74EF01943ED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308131" y="1243272"/>
                          <a:ext cx="278942" cy="20005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7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7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7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ID4096" sz="1050" dirty="0"/>
                        </a:p>
                      </p:txBody>
                    </p:sp>
                  </mc:Choice>
                  <mc:Fallback xmlns="">
                    <p:sp>
                      <p:nvSpPr>
                        <p:cNvPr id="71" name="TextBox 70">
                          <a:extLst>
                            <a:ext uri="{FF2B5EF4-FFF2-40B4-BE49-F238E27FC236}">
                              <a16:creationId xmlns:a16="http://schemas.microsoft.com/office/drawing/2014/main" id="{4EBDFC01-5EE6-F799-0BD1-74EF01943EDE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308131" y="1243272"/>
                          <a:ext cx="278942" cy="200055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LID4096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8F6B8C3A-8DA4-A5F9-2957-3DA7659420AE}"/>
                      </a:ext>
                    </a:extLst>
                  </p:cNvPr>
                  <p:cNvGrpSpPr/>
                  <p:nvPr/>
                </p:nvGrpSpPr>
                <p:grpSpPr>
                  <a:xfrm>
                    <a:off x="6231645" y="1135062"/>
                    <a:ext cx="274466" cy="206337"/>
                    <a:chOff x="7016881" y="1232052"/>
                    <a:chExt cx="274466" cy="206337"/>
                  </a:xfrm>
                </p:grpSpPr>
                <p:sp>
                  <p:nvSpPr>
                    <p:cNvPr id="73" name="Oval 72">
                      <a:extLst>
                        <a:ext uri="{FF2B5EF4-FFF2-40B4-BE49-F238E27FC236}">
                          <a16:creationId xmlns:a16="http://schemas.microsoft.com/office/drawing/2014/main" id="{C4A13266-0DBF-E3B9-A77A-082D9DDF6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91509" y="1232052"/>
                      <a:ext cx="199838" cy="18767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LID4096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4" name="TextBox 73">
                          <a:extLst>
                            <a:ext uri="{FF2B5EF4-FFF2-40B4-BE49-F238E27FC236}">
                              <a16:creationId xmlns:a16="http://schemas.microsoft.com/office/drawing/2014/main" id="{2421BFFA-B9A8-6429-7FEB-A8CF9FAB390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16881" y="1238334"/>
                          <a:ext cx="159919" cy="20005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7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7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𝐶𝑎</m:t>
                                    </m:r>
                                  </m:e>
                                  <m:sup>
                                    <m:r>
                                      <a:rPr lang="en-US" sz="7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7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ID4096" sz="1050" dirty="0"/>
                        </a:p>
                      </p:txBody>
                    </p:sp>
                  </mc:Choice>
                  <mc:Fallback xmlns="">
                    <p:sp>
                      <p:nvSpPr>
                        <p:cNvPr id="74" name="TextBox 73">
                          <a:extLst>
                            <a:ext uri="{FF2B5EF4-FFF2-40B4-BE49-F238E27FC236}">
                              <a16:creationId xmlns:a16="http://schemas.microsoft.com/office/drawing/2014/main" id="{2421BFFA-B9A8-6429-7FEB-A8CF9FAB390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016881" y="1238334"/>
                          <a:ext cx="159919" cy="200055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 r="-8518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LID4096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9337EBF-E11D-F7FA-A676-8EB855BCEB2B}"/>
                  </a:ext>
                </a:extLst>
              </p:cNvPr>
              <p:cNvCxnSpPr/>
              <p:nvPr/>
            </p:nvCxnSpPr>
            <p:spPr>
              <a:xfrm>
                <a:off x="3101293" y="4656815"/>
                <a:ext cx="1414184" cy="0"/>
              </a:xfrm>
              <a:prstGeom prst="line">
                <a:avLst/>
              </a:prstGeom>
              <a:ln w="12700">
                <a:solidFill>
                  <a:srgbClr val="1935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4AE66D5-2097-2235-4FEA-04C35F08DAD6}"/>
                </a:ext>
              </a:extLst>
            </p:cNvPr>
            <p:cNvGrpSpPr/>
            <p:nvPr/>
          </p:nvGrpSpPr>
          <p:grpSpPr>
            <a:xfrm>
              <a:off x="2525286" y="3220535"/>
              <a:ext cx="297386" cy="268739"/>
              <a:chOff x="2525286" y="3220535"/>
              <a:chExt cx="297386" cy="268739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4C9E3F2-7395-0C77-EEFC-8E7B3FB28D1D}"/>
                  </a:ext>
                </a:extLst>
              </p:cNvPr>
              <p:cNvSpPr/>
              <p:nvPr/>
            </p:nvSpPr>
            <p:spPr>
              <a:xfrm>
                <a:off x="2555002" y="3220535"/>
                <a:ext cx="267670" cy="26873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1EEA963E-8ABF-3B0D-29F0-6E82529D6EA7}"/>
                      </a:ext>
                    </a:extLst>
                  </p:cNvPr>
                  <p:cNvSpPr txBox="1"/>
                  <p:nvPr/>
                </p:nvSpPr>
                <p:spPr>
                  <a:xfrm>
                    <a:off x="2525286" y="3260597"/>
                    <a:ext cx="238596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7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LID4096" sz="105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1EEA963E-8ABF-3B0D-29F0-6E82529D6E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5286" y="3260597"/>
                    <a:ext cx="238596" cy="20005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17949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FFAC91B-7BE0-39D0-72CE-2F8974E27C3D}"/>
                </a:ext>
              </a:extLst>
            </p:cNvPr>
            <p:cNvGrpSpPr/>
            <p:nvPr/>
          </p:nvGrpSpPr>
          <p:grpSpPr>
            <a:xfrm>
              <a:off x="2110834" y="2929122"/>
              <a:ext cx="286112" cy="200055"/>
              <a:chOff x="2110834" y="2929122"/>
              <a:chExt cx="286112" cy="20005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6CB80D5-B1DA-C48A-2019-D384B8011293}"/>
                  </a:ext>
                </a:extLst>
              </p:cNvPr>
              <p:cNvSpPr/>
              <p:nvPr/>
            </p:nvSpPr>
            <p:spPr>
              <a:xfrm>
                <a:off x="2197108" y="2934280"/>
                <a:ext cx="199838" cy="1876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91B510A-ECFA-AAB7-F506-3BE29C920699}"/>
                      </a:ext>
                    </a:extLst>
                  </p:cNvPr>
                  <p:cNvSpPr txBox="1"/>
                  <p:nvPr/>
                </p:nvSpPr>
                <p:spPr>
                  <a:xfrm>
                    <a:off x="2110834" y="2929122"/>
                    <a:ext cx="199838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7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7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LID4096" sz="105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91B510A-ECFA-AAB7-F506-3BE29C9206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0834" y="2929122"/>
                    <a:ext cx="199838" cy="20005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54545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449BAF5-2853-088C-2DD2-799C4A8F9D86}"/>
                </a:ext>
              </a:extLst>
            </p:cNvPr>
            <p:cNvGrpSpPr/>
            <p:nvPr/>
          </p:nvGrpSpPr>
          <p:grpSpPr>
            <a:xfrm>
              <a:off x="3516510" y="4113666"/>
              <a:ext cx="297329" cy="288011"/>
              <a:chOff x="4009405" y="3750945"/>
              <a:chExt cx="297329" cy="28801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D341BC4-1D94-BE41-A9DF-BD0BC4F25309}"/>
                  </a:ext>
                </a:extLst>
              </p:cNvPr>
              <p:cNvSpPr/>
              <p:nvPr/>
            </p:nvSpPr>
            <p:spPr>
              <a:xfrm>
                <a:off x="4009405" y="3750945"/>
                <a:ext cx="297329" cy="28801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BBC5ECED-3700-1F07-AF9F-82B8EE31F823}"/>
                      </a:ext>
                    </a:extLst>
                  </p:cNvPr>
                  <p:cNvSpPr txBox="1"/>
                  <p:nvPr/>
                </p:nvSpPr>
                <p:spPr>
                  <a:xfrm>
                    <a:off x="4022804" y="3797204"/>
                    <a:ext cx="278942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7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7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LID4096" sz="105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BBC5ECED-3700-1F07-AF9F-82B8EE31F82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2804" y="3797204"/>
                    <a:ext cx="278942" cy="20005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F54ACA3-E12E-9FA2-C5F0-45079E9EA97A}"/>
                </a:ext>
              </a:extLst>
            </p:cNvPr>
            <p:cNvGrpSpPr/>
            <p:nvPr/>
          </p:nvGrpSpPr>
          <p:grpSpPr>
            <a:xfrm>
              <a:off x="2279391" y="3800190"/>
              <a:ext cx="297386" cy="268739"/>
              <a:chOff x="2525286" y="3220535"/>
              <a:chExt cx="297386" cy="268739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21B6A99-2D10-9902-5A82-26FA177B8C9E}"/>
                  </a:ext>
                </a:extLst>
              </p:cNvPr>
              <p:cNvSpPr/>
              <p:nvPr/>
            </p:nvSpPr>
            <p:spPr>
              <a:xfrm>
                <a:off x="2555002" y="3220535"/>
                <a:ext cx="267670" cy="26873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D4F0C204-AE9D-45DF-9AEB-2BC85FAD4371}"/>
                      </a:ext>
                    </a:extLst>
                  </p:cNvPr>
                  <p:cNvSpPr txBox="1"/>
                  <p:nvPr/>
                </p:nvSpPr>
                <p:spPr>
                  <a:xfrm>
                    <a:off x="2525286" y="3260597"/>
                    <a:ext cx="238596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7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LID4096" sz="1050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D4F0C204-AE9D-45DF-9AEB-2BC85FAD43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5286" y="3260597"/>
                    <a:ext cx="238596" cy="20005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5385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C8DFE07-4F5F-F06C-CC3E-6B907CBB45EA}"/>
                </a:ext>
              </a:extLst>
            </p:cNvPr>
            <p:cNvGrpSpPr/>
            <p:nvPr/>
          </p:nvGrpSpPr>
          <p:grpSpPr>
            <a:xfrm>
              <a:off x="1965943" y="2662888"/>
              <a:ext cx="297386" cy="268739"/>
              <a:chOff x="2525286" y="3220535"/>
              <a:chExt cx="297386" cy="268739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3849B1A-E041-00C9-E538-335AC7F6839B}"/>
                  </a:ext>
                </a:extLst>
              </p:cNvPr>
              <p:cNvSpPr/>
              <p:nvPr/>
            </p:nvSpPr>
            <p:spPr>
              <a:xfrm>
                <a:off x="2555002" y="3220535"/>
                <a:ext cx="267670" cy="26873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0F0B432D-5B1E-A0D4-C041-08A7AF0E188C}"/>
                      </a:ext>
                    </a:extLst>
                  </p:cNvPr>
                  <p:cNvSpPr txBox="1"/>
                  <p:nvPr/>
                </p:nvSpPr>
                <p:spPr>
                  <a:xfrm>
                    <a:off x="2525286" y="3260597"/>
                    <a:ext cx="238596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7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LID4096" sz="1050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0F0B432D-5B1E-A0D4-C041-08A7AF0E18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5286" y="3260597"/>
                    <a:ext cx="238596" cy="20005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15000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EB168CB5-532B-F595-D06C-2C9A01CF9922}"/>
                </a:ext>
              </a:extLst>
            </p:cNvPr>
            <p:cNvGrpSpPr/>
            <p:nvPr/>
          </p:nvGrpSpPr>
          <p:grpSpPr>
            <a:xfrm>
              <a:off x="2463072" y="3523139"/>
              <a:ext cx="286112" cy="200055"/>
              <a:chOff x="2110834" y="2929122"/>
              <a:chExt cx="286112" cy="200055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46850C30-DFD3-AECC-D129-717E6411701E}"/>
                  </a:ext>
                </a:extLst>
              </p:cNvPr>
              <p:cNvSpPr/>
              <p:nvPr/>
            </p:nvSpPr>
            <p:spPr>
              <a:xfrm>
                <a:off x="2197108" y="2934280"/>
                <a:ext cx="199838" cy="1876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027C5701-2262-64E4-5B5A-5C6C7B5A2D8B}"/>
                      </a:ext>
                    </a:extLst>
                  </p:cNvPr>
                  <p:cNvSpPr txBox="1"/>
                  <p:nvPr/>
                </p:nvSpPr>
                <p:spPr>
                  <a:xfrm>
                    <a:off x="2110834" y="2929122"/>
                    <a:ext cx="199838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7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7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LID4096" sz="1050" dirty="0"/>
                  </a:p>
                </p:txBody>
              </p:sp>
            </mc:Choice>
            <mc:Fallback xmlns="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027C5701-2262-64E4-5B5A-5C6C7B5A2D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0834" y="2929122"/>
                    <a:ext cx="199838" cy="20005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54545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3FF24F74-7959-9FDB-66CF-588DE70531A0}"/>
                </a:ext>
              </a:extLst>
            </p:cNvPr>
            <p:cNvGrpSpPr/>
            <p:nvPr/>
          </p:nvGrpSpPr>
          <p:grpSpPr>
            <a:xfrm>
              <a:off x="2064643" y="4010238"/>
              <a:ext cx="286112" cy="200055"/>
              <a:chOff x="2110834" y="2929122"/>
              <a:chExt cx="286112" cy="200055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77CCCA31-ADBF-5B46-7AF8-4241E1003654}"/>
                  </a:ext>
                </a:extLst>
              </p:cNvPr>
              <p:cNvSpPr/>
              <p:nvPr/>
            </p:nvSpPr>
            <p:spPr>
              <a:xfrm>
                <a:off x="2197108" y="2934280"/>
                <a:ext cx="199838" cy="1876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FB546C8D-F7A2-D224-1F2E-AA749D679234}"/>
                      </a:ext>
                    </a:extLst>
                  </p:cNvPr>
                  <p:cNvSpPr txBox="1"/>
                  <p:nvPr/>
                </p:nvSpPr>
                <p:spPr>
                  <a:xfrm>
                    <a:off x="2110834" y="2929122"/>
                    <a:ext cx="199838" cy="200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7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p>
                              <m:r>
                                <a:rPr lang="en-US" sz="7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7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LID4096" sz="1050" dirty="0"/>
                  </a:p>
                </p:txBody>
              </p:sp>
            </mc:Choice>
            <mc:Fallback xmlns=""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FB546C8D-F7A2-D224-1F2E-AA749D6792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0834" y="2929122"/>
                    <a:ext cx="199838" cy="20005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59375"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48EEB43-7BBD-8B38-28F1-5DE4389BCC9C}"/>
              </a:ext>
            </a:extLst>
          </p:cNvPr>
          <p:cNvSpPr txBox="1"/>
          <p:nvPr/>
        </p:nvSpPr>
        <p:spPr>
          <a:xfrm>
            <a:off x="4313113" y="3594162"/>
            <a:ext cx="2187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F81BD"/>
                </a:solidFill>
              </a:rPr>
              <a:t>Negatively charged patch</a:t>
            </a:r>
            <a:endParaRPr lang="LID4096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28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9582C-00FF-D533-6DA0-14B557FCB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23B48538-C68C-8E63-C8D4-E7E4BD29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1" t="59255" r="31205" b="961"/>
          <a:stretch>
            <a:fillRect/>
          </a:stretch>
        </p:blipFill>
        <p:spPr>
          <a:xfrm>
            <a:off x="6968580" y="2090299"/>
            <a:ext cx="4872026" cy="1186550"/>
          </a:xfrm>
          <a:prstGeom prst="rect">
            <a:avLst/>
          </a:prstGeom>
        </p:spPr>
      </p:pic>
      <p:sp>
        <p:nvSpPr>
          <p:cNvPr id="100" name="Title">
            <a:extLst>
              <a:ext uri="{FF2B5EF4-FFF2-40B4-BE49-F238E27FC236}">
                <a16:creationId xmlns:a16="http://schemas.microsoft.com/office/drawing/2014/main" id="{51B47C5A-CE23-8D0C-DC75-8E1F042FFF7E}"/>
              </a:ext>
            </a:extLst>
          </p:cNvPr>
          <p:cNvSpPr txBox="1"/>
          <p:nvPr/>
        </p:nvSpPr>
        <p:spPr>
          <a:xfrm>
            <a:off x="502920" y="274320"/>
            <a:ext cx="11247120" cy="519501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F172A"/>
                </a:solidFill>
              </a:rPr>
              <a:t>Our model · the </a:t>
            </a:r>
            <a:r>
              <a:rPr lang="en-US" sz="2800" b="1" dirty="0">
                <a:solidFill>
                  <a:srgbClr val="0F172A"/>
                </a:solidFill>
                <a:latin typeface="Calibri"/>
              </a:rPr>
              <a:t>s</a:t>
            </a:r>
            <a:r>
              <a:rPr sz="2800" b="1" i="0" dirty="0">
                <a:solidFill>
                  <a:srgbClr val="0F172A"/>
                </a:solidFill>
                <a:latin typeface="Calibri"/>
              </a:rPr>
              <a:t>urface</a:t>
            </a:r>
          </a:p>
        </p:txBody>
      </p:sp>
      <p:sp>
        <p:nvSpPr>
          <p:cNvPr id="101" name="Subtitle">
            <a:extLst>
              <a:ext uri="{FF2B5EF4-FFF2-40B4-BE49-F238E27FC236}">
                <a16:creationId xmlns:a16="http://schemas.microsoft.com/office/drawing/2014/main" id="{358F85E5-D3C0-3BB2-12FB-5395AF2796E9}"/>
              </a:ext>
            </a:extLst>
          </p:cNvPr>
          <p:cNvSpPr txBox="1"/>
          <p:nvPr/>
        </p:nvSpPr>
        <p:spPr>
          <a:xfrm>
            <a:off x="502920" y="868680"/>
            <a:ext cx="11247120" cy="27821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i="1" dirty="0">
                <a:solidFill>
                  <a:srgbClr val="475569"/>
                </a:solidFill>
              </a:rPr>
              <a:t>Maxwell-Stefan style cross-flux  ·  Dₛ in the tangential transport.</a:t>
            </a:r>
          </a:p>
        </p:txBody>
      </p:sp>
      <p:cxnSp>
        <p:nvCxnSpPr>
          <p:cNvPr id="102" name="AccentLine">
            <a:extLst>
              <a:ext uri="{FF2B5EF4-FFF2-40B4-BE49-F238E27FC236}">
                <a16:creationId xmlns:a16="http://schemas.microsoft.com/office/drawing/2014/main" id="{238F33F2-08E6-DC27-4ECC-2C71A37FE368}"/>
              </a:ext>
            </a:extLst>
          </p:cNvPr>
          <p:cNvCxnSpPr/>
          <p:nvPr/>
        </p:nvCxnSpPr>
        <p:spPr>
          <a:xfrm>
            <a:off x="502920" y="1298448"/>
            <a:ext cx="11183112" cy="0"/>
          </a:xfrm>
          <a:prstGeom prst="line">
            <a:avLst/>
          </a:prstGeom>
          <a:ln w="25400">
            <a:solidFill>
              <a:srgbClr val="1E3A8A"/>
            </a:solidFill>
          </a:ln>
        </p:spPr>
      </p:cxnSp>
      <p:cxnSp>
        <p:nvCxnSpPr>
          <p:cNvPr id="103" name="FooterLine">
            <a:extLst>
              <a:ext uri="{FF2B5EF4-FFF2-40B4-BE49-F238E27FC236}">
                <a16:creationId xmlns:a16="http://schemas.microsoft.com/office/drawing/2014/main" id="{A87EAAC8-4B7A-29B6-7C39-333739AF7BB1}"/>
              </a:ext>
            </a:extLst>
          </p:cNvPr>
          <p:cNvCxnSpPr/>
          <p:nvPr/>
        </p:nvCxnSpPr>
        <p:spPr>
          <a:xfrm>
            <a:off x="502920" y="6519672"/>
            <a:ext cx="11183112" cy="0"/>
          </a:xfrm>
          <a:prstGeom prst="line">
            <a:avLst/>
          </a:prstGeom>
          <a:ln w="6350">
            <a:solidFill>
              <a:srgbClr val="E5E7EB"/>
            </a:solidFill>
          </a:ln>
        </p:spPr>
      </p:cxnSp>
      <p:sp>
        <p:nvSpPr>
          <p:cNvPr id="104" name="FooterText">
            <a:extLst>
              <a:ext uri="{FF2B5EF4-FFF2-40B4-BE49-F238E27FC236}">
                <a16:creationId xmlns:a16="http://schemas.microsoft.com/office/drawing/2014/main" id="{6A261D36-29E3-EABD-FE5B-62703E87E570}"/>
              </a:ext>
            </a:extLst>
          </p:cNvPr>
          <p:cNvSpPr txBox="1"/>
          <p:nvPr/>
        </p:nvSpPr>
        <p:spPr>
          <a:xfrm>
            <a:off x="502920" y="6565392"/>
            <a:ext cx="9601200" cy="24688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900" b="0" i="0">
                <a:solidFill>
                  <a:srgbClr val="64748B"/>
                </a:solidFill>
                <a:latin typeface="Calibri"/>
              </a:rPr>
              <a:t>Flow-induced surface charge heterogeneity &amp; cation exchange kinetics  ·  S. Shahror, Y. Mishael, N. Schwartz  ·  HUJI</a:t>
            </a:r>
          </a:p>
        </p:txBody>
      </p:sp>
      <p:sp>
        <p:nvSpPr>
          <p:cNvPr id="105" name="PageNumber">
            <a:extLst>
              <a:ext uri="{FF2B5EF4-FFF2-40B4-BE49-F238E27FC236}">
                <a16:creationId xmlns:a16="http://schemas.microsoft.com/office/drawing/2014/main" id="{12F57BFD-A854-D4F4-6C1B-6AEBB19A24C0}"/>
              </a:ext>
            </a:extLst>
          </p:cNvPr>
          <p:cNvSpPr txBox="1"/>
          <p:nvPr/>
        </p:nvSpPr>
        <p:spPr>
          <a:xfrm>
            <a:off x="11200000" y="6565392"/>
            <a:ext cx="600000" cy="246888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algn="r">
              <a:lnSpc>
                <a:spcPct val="120000"/>
              </a:lnSpc>
            </a:pPr>
            <a:r>
              <a:rPr lang="en-US" sz="900" b="0" i="0" dirty="0">
                <a:solidFill>
                  <a:srgbClr val="64748B"/>
                </a:solidFill>
                <a:latin typeface="Calibri"/>
              </a:rPr>
              <a:t>6</a:t>
            </a:r>
            <a:r>
              <a:rPr sz="900" b="0" i="0" dirty="0">
                <a:solidFill>
                  <a:srgbClr val="64748B"/>
                </a:solidFill>
                <a:latin typeface="Calibri"/>
              </a:rPr>
              <a:t> / </a:t>
            </a:r>
            <a:r>
              <a:rPr lang="en-US" sz="900" b="0" i="0" dirty="0">
                <a:solidFill>
                  <a:srgbClr val="64748B"/>
                </a:solidFill>
                <a:latin typeface="Calibri"/>
              </a:rPr>
              <a:t>13</a:t>
            </a:r>
            <a:endParaRPr sz="900" b="0" i="0" dirty="0">
              <a:solidFill>
                <a:srgbClr val="64748B"/>
              </a:solidFill>
              <a:latin typeface="Calibri"/>
            </a:endParaRPr>
          </a:p>
        </p:txBody>
      </p:sp>
      <p:sp>
        <p:nvSpPr>
          <p:cNvPr id="300" name="TB300">
            <a:extLst>
              <a:ext uri="{FF2B5EF4-FFF2-40B4-BE49-F238E27FC236}">
                <a16:creationId xmlns:a16="http://schemas.microsoft.com/office/drawing/2014/main" id="{663F0E84-20A7-E8B5-346F-1C1ACFCC9E04}"/>
              </a:ext>
            </a:extLst>
          </p:cNvPr>
          <p:cNvSpPr txBox="1"/>
          <p:nvPr/>
        </p:nvSpPr>
        <p:spPr>
          <a:xfrm>
            <a:off x="7174191" y="3555825"/>
            <a:ext cx="4695880" cy="385733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>
              <a:lnSpc>
                <a:spcPct val="120000"/>
              </a:lnSpc>
            </a:pPr>
            <a:r>
              <a:rPr lang="en-US" sz="1600" b="0" dirty="0">
                <a:latin typeface="Calibri"/>
              </a:rPr>
              <a:t>evolution of surface species (</a:t>
            </a:r>
            <a:r>
              <a:rPr lang="en-US" sz="1600" dirty="0"/>
              <a:t>K⁺, Ca²⁺</a:t>
            </a:r>
            <a:r>
              <a:rPr lang="en-US" sz="1600" i="1" dirty="0">
                <a:solidFill>
                  <a:srgbClr val="475569"/>
                </a:solidFill>
              </a:rPr>
              <a:t> </a:t>
            </a:r>
            <a:r>
              <a:rPr lang="en-US" sz="1600" b="0" dirty="0">
                <a:latin typeface="Calibri"/>
              </a:rPr>
              <a:t>)</a:t>
            </a:r>
          </a:p>
        </p:txBody>
      </p:sp>
      <p:sp>
        <p:nvSpPr>
          <p:cNvPr id="350" name="TB350">
            <a:extLst>
              <a:ext uri="{FF2B5EF4-FFF2-40B4-BE49-F238E27FC236}">
                <a16:creationId xmlns:a16="http://schemas.microsoft.com/office/drawing/2014/main" id="{7F02285A-F57D-BD7A-6A28-E7EF23B59A09}"/>
              </a:ext>
            </a:extLst>
          </p:cNvPr>
          <p:cNvSpPr txBox="1"/>
          <p:nvPr/>
        </p:nvSpPr>
        <p:spPr>
          <a:xfrm>
            <a:off x="7595711" y="4450101"/>
            <a:ext cx="4442000" cy="509267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>
              <a:lnSpc>
                <a:spcPct val="120000"/>
              </a:lnSpc>
            </a:pPr>
            <a:r>
              <a:rPr lang="en-US" sz="1400" i="1" dirty="0">
                <a:solidFill>
                  <a:srgbClr val="64748B"/>
                </a:solidFill>
                <a:latin typeface="Calibri"/>
              </a:rPr>
              <a:t>→ the number of K⁺  (or Ca²⁺) sites changes due to reaction.</a:t>
            </a:r>
          </a:p>
        </p:txBody>
      </p:sp>
      <p:sp>
        <p:nvSpPr>
          <p:cNvPr id="320" name="TB320">
            <a:extLst>
              <a:ext uri="{FF2B5EF4-FFF2-40B4-BE49-F238E27FC236}">
                <a16:creationId xmlns:a16="http://schemas.microsoft.com/office/drawing/2014/main" id="{60BEC36F-D462-CA99-5795-5F122C3C6A5B}"/>
              </a:ext>
            </a:extLst>
          </p:cNvPr>
          <p:cNvSpPr txBox="1"/>
          <p:nvPr/>
        </p:nvSpPr>
        <p:spPr>
          <a:xfrm>
            <a:off x="7046263" y="1807432"/>
            <a:ext cx="4642000" cy="200000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marL="0" indent="0" algn="l">
              <a:lnSpc>
                <a:spcPct val="120000"/>
              </a:lnSpc>
            </a:pPr>
            <a:r>
              <a:rPr lang="en-US" sz="1400" b="0" i="1" dirty="0">
                <a:solidFill>
                  <a:srgbClr val="475569"/>
                </a:solidFill>
                <a:latin typeface="Calibri"/>
              </a:rPr>
              <a:t>K⁺ exchange</a:t>
            </a:r>
          </a:p>
        </p:txBody>
      </p:sp>
      <p:sp>
        <p:nvSpPr>
          <p:cNvPr id="330" name="TB330">
            <a:extLst>
              <a:ext uri="{FF2B5EF4-FFF2-40B4-BE49-F238E27FC236}">
                <a16:creationId xmlns:a16="http://schemas.microsoft.com/office/drawing/2014/main" id="{54F2C695-68AF-0A39-5700-9CC9CFDDD610}"/>
              </a:ext>
            </a:extLst>
          </p:cNvPr>
          <p:cNvSpPr txBox="1"/>
          <p:nvPr/>
        </p:nvSpPr>
        <p:spPr>
          <a:xfrm>
            <a:off x="7046263" y="2511196"/>
            <a:ext cx="4642000" cy="200000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marL="0" indent="0" algn="l">
              <a:lnSpc>
                <a:spcPct val="120000"/>
              </a:lnSpc>
            </a:pPr>
            <a:r>
              <a:rPr lang="en-US" sz="1400" i="1" dirty="0">
                <a:solidFill>
                  <a:srgbClr val="475569"/>
                </a:solidFill>
                <a:latin typeface="Calibri"/>
              </a:rPr>
              <a:t>Ca²⁺ exchange</a:t>
            </a:r>
          </a:p>
        </p:txBody>
      </p:sp>
      <p:sp>
        <p:nvSpPr>
          <p:cNvPr id="380" name="TB380">
            <a:extLst>
              <a:ext uri="{FF2B5EF4-FFF2-40B4-BE49-F238E27FC236}">
                <a16:creationId xmlns:a16="http://schemas.microsoft.com/office/drawing/2014/main" id="{3656EB87-1DD3-726A-74A6-33458E97BF9D}"/>
              </a:ext>
            </a:extLst>
          </p:cNvPr>
          <p:cNvSpPr txBox="1"/>
          <p:nvPr/>
        </p:nvSpPr>
        <p:spPr>
          <a:xfrm>
            <a:off x="7398606" y="3110759"/>
            <a:ext cx="4442000" cy="240000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marL="0" indent="0" algn="l">
              <a:lnSpc>
                <a:spcPct val="120000"/>
              </a:lnSpc>
            </a:pPr>
            <a:r>
              <a:rPr lang="en-US" sz="1400" b="0" i="1" dirty="0">
                <a:solidFill>
                  <a:srgbClr val="64748B"/>
                </a:solidFill>
                <a:latin typeface="Calibri"/>
              </a:rPr>
              <a:t>→ Ca²⁺ binds two sites, giving the squared site dependence.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C5ACDC3-CE57-794B-A61E-FCB9F1F827CB}"/>
              </a:ext>
            </a:extLst>
          </p:cNvPr>
          <p:cNvGrpSpPr/>
          <p:nvPr/>
        </p:nvGrpSpPr>
        <p:grpSpPr>
          <a:xfrm>
            <a:off x="601488" y="2373045"/>
            <a:ext cx="6146521" cy="2379478"/>
            <a:chOff x="447183" y="2405430"/>
            <a:chExt cx="6146521" cy="2379478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70A367B-D265-B15B-7E68-14502489EFD2}"/>
                </a:ext>
              </a:extLst>
            </p:cNvPr>
            <p:cNvSpPr/>
            <p:nvPr/>
          </p:nvSpPr>
          <p:spPr>
            <a:xfrm>
              <a:off x="447183" y="3678781"/>
              <a:ext cx="2497627" cy="1041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0BA8A7C-08F7-60FA-C188-4FE38AA52FB4}"/>
                </a:ext>
              </a:extLst>
            </p:cNvPr>
            <p:cNvGrpSpPr/>
            <p:nvPr/>
          </p:nvGrpSpPr>
          <p:grpSpPr>
            <a:xfrm>
              <a:off x="450741" y="2405430"/>
              <a:ext cx="6142963" cy="2379478"/>
              <a:chOff x="1109272" y="3183084"/>
              <a:chExt cx="5675739" cy="199202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5278509-F276-D8EE-3A7C-B3C4DB629D9C}"/>
                  </a:ext>
                </a:extLst>
              </p:cNvPr>
              <p:cNvGrpSpPr/>
              <p:nvPr/>
            </p:nvGrpSpPr>
            <p:grpSpPr>
              <a:xfrm>
                <a:off x="1109272" y="4320851"/>
                <a:ext cx="1449794" cy="804247"/>
                <a:chOff x="4689558" y="355651"/>
                <a:chExt cx="3588202" cy="1659120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F4DC3748-C7B3-0822-BAED-B63090D377F1}"/>
                    </a:ext>
                  </a:extLst>
                </p:cNvPr>
                <p:cNvGrpSpPr/>
                <p:nvPr/>
              </p:nvGrpSpPr>
              <p:grpSpPr>
                <a:xfrm>
                  <a:off x="4689558" y="355651"/>
                  <a:ext cx="3588202" cy="1659120"/>
                  <a:chOff x="6745529" y="2316480"/>
                  <a:chExt cx="3236726" cy="2230786"/>
                </a:xfrm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B6E1B670-4D7B-39CD-F92E-DD41A625D664}"/>
                      </a:ext>
                    </a:extLst>
                  </p:cNvPr>
                  <p:cNvSpPr/>
                  <p:nvPr/>
                </p:nvSpPr>
                <p:spPr>
                  <a:xfrm>
                    <a:off x="8706596" y="3957285"/>
                    <a:ext cx="1275659" cy="5899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ID4096" dirty="0"/>
                  </a:p>
                </p:txBody>
              </p:sp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id="{ECEFE42F-57DC-B60F-5C11-63FC686DD08B}"/>
                      </a:ext>
                    </a:extLst>
                  </p:cNvPr>
                  <p:cNvCxnSpPr/>
                  <p:nvPr/>
                </p:nvCxnSpPr>
                <p:spPr>
                  <a:xfrm>
                    <a:off x="6745529" y="2316480"/>
                    <a:ext cx="44775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77913FD3-ECA8-279B-1F1A-95A2DD40BF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2767584"/>
                    <a:ext cx="10756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>
                    <a:extLst>
                      <a:ext uri="{FF2B5EF4-FFF2-40B4-BE49-F238E27FC236}">
                        <a16:creationId xmlns:a16="http://schemas.microsoft.com/office/drawing/2014/main" id="{ABB7AF45-1EF6-D13C-5689-2E36509A9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9339" y="3068574"/>
                    <a:ext cx="124785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Arrow Connector 30">
                    <a:extLst>
                      <a:ext uri="{FF2B5EF4-FFF2-40B4-BE49-F238E27FC236}">
                        <a16:creationId xmlns:a16="http://schemas.microsoft.com/office/drawing/2014/main" id="{009948F9-F53C-D04B-07B2-FC5BE6B8E8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2550414"/>
                    <a:ext cx="84780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Arrow Connector 31">
                    <a:extLst>
                      <a:ext uri="{FF2B5EF4-FFF2-40B4-BE49-F238E27FC236}">
                        <a16:creationId xmlns:a16="http://schemas.microsoft.com/office/drawing/2014/main" id="{56670A61-75F6-0E89-69DB-F9EFB91A90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3387852"/>
                    <a:ext cx="1308795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Arrow Connector 32">
                    <a:extLst>
                      <a:ext uri="{FF2B5EF4-FFF2-40B4-BE49-F238E27FC236}">
                        <a16:creationId xmlns:a16="http://schemas.microsoft.com/office/drawing/2014/main" id="{98680E25-5106-9E54-8E3E-7F59230DD741}"/>
                      </a:ext>
                    </a:extLst>
                  </p:cNvPr>
                  <p:cNvCxnSpPr/>
                  <p:nvPr/>
                </p:nvCxnSpPr>
                <p:spPr>
                  <a:xfrm>
                    <a:off x="6745529" y="4405122"/>
                    <a:ext cx="44775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Arrow Connector 33">
                    <a:extLst>
                      <a:ext uri="{FF2B5EF4-FFF2-40B4-BE49-F238E27FC236}">
                        <a16:creationId xmlns:a16="http://schemas.microsoft.com/office/drawing/2014/main" id="{D0215B33-A440-7FA2-7197-F9E5263F3F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3958590"/>
                    <a:ext cx="10756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Arrow Connector 34">
                    <a:extLst>
                      <a:ext uri="{FF2B5EF4-FFF2-40B4-BE49-F238E27FC236}">
                        <a16:creationId xmlns:a16="http://schemas.microsoft.com/office/drawing/2014/main" id="{6BAB5B13-35B6-6A5B-16CE-57E1EB233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3697224"/>
                    <a:ext cx="124785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id="{B92B3ACB-B8BF-58EB-0B7F-EDECB39E26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4175760"/>
                    <a:ext cx="84780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235E69C6-4D10-C752-56EB-DBFA6578DB67}"/>
                    </a:ext>
                  </a:extLst>
                </p:cNvPr>
                <p:cNvSpPr/>
                <p:nvPr/>
              </p:nvSpPr>
              <p:spPr>
                <a:xfrm>
                  <a:off x="7449932" y="1715530"/>
                  <a:ext cx="168080" cy="157353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ID4096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1E7C0F6C-AC88-78F4-2A7E-0582C7720FA1}"/>
                    </a:ext>
                  </a:extLst>
                </p:cNvPr>
                <p:cNvSpPr/>
                <p:nvPr/>
              </p:nvSpPr>
              <p:spPr>
                <a:xfrm>
                  <a:off x="7895415" y="1321250"/>
                  <a:ext cx="168080" cy="157353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ID4096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1FF3E1CC-B81C-AAEA-51A6-2C09EB2366B4}"/>
                    </a:ext>
                  </a:extLst>
                </p:cNvPr>
                <p:cNvSpPr/>
                <p:nvPr/>
              </p:nvSpPr>
              <p:spPr>
                <a:xfrm>
                  <a:off x="6296511" y="1152471"/>
                  <a:ext cx="224946" cy="16878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ID4096"/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6B8F379-FEE2-293C-AB2B-F63904761EDC}"/>
                  </a:ext>
                </a:extLst>
              </p:cNvPr>
              <p:cNvSpPr/>
              <p:nvPr/>
            </p:nvSpPr>
            <p:spPr>
              <a:xfrm>
                <a:off x="2087880" y="4954644"/>
                <a:ext cx="384614" cy="212701"/>
              </a:xfrm>
              <a:prstGeom prst="rect">
                <a:avLst/>
              </a:prstGeom>
              <a:noFill/>
              <a:ln w="19050" cap="flat" cmpd="sng" algn="ctr">
                <a:solidFill>
                  <a:srgbClr val="B5483A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114402D-B81F-778B-B054-1FA14C8F3F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7627" y="3245965"/>
                <a:ext cx="1382119" cy="1736485"/>
              </a:xfrm>
              <a:prstGeom prst="line">
                <a:avLst/>
              </a:prstGeom>
              <a:ln w="19050" cap="flat" cmpd="sng" algn="ctr">
                <a:solidFill>
                  <a:srgbClr val="B5483A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4737F58-F95E-506C-6F50-D35952C8E8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76001" y="5018182"/>
                <a:ext cx="1346027" cy="156927"/>
              </a:xfrm>
              <a:prstGeom prst="line">
                <a:avLst/>
              </a:prstGeom>
              <a:ln w="19050" cap="flat" cmpd="sng" algn="ctr">
                <a:solidFill>
                  <a:srgbClr val="B5483A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C030176-DAA7-B80E-FBC5-E552BD7F0DD6}"/>
                  </a:ext>
                </a:extLst>
              </p:cNvPr>
              <p:cNvGrpSpPr/>
              <p:nvPr/>
            </p:nvGrpSpPr>
            <p:grpSpPr>
              <a:xfrm>
                <a:off x="3822028" y="3183084"/>
                <a:ext cx="2962983" cy="1987889"/>
                <a:chOff x="3822028" y="3183084"/>
                <a:chExt cx="2962983" cy="1987889"/>
              </a:xfrm>
            </p:grpSpPr>
            <p:pic>
              <p:nvPicPr>
                <p:cNvPr id="200" name="DiagramZoom">
                  <a:extLst>
                    <a:ext uri="{FF2B5EF4-FFF2-40B4-BE49-F238E27FC236}">
                      <a16:creationId xmlns:a16="http://schemas.microsoft.com/office/drawing/2014/main" id="{7F2174E5-2D80-B52E-BF62-D4EF95178E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l="51098" t="20940" r="3317" b="23948"/>
                <a:stretch>
                  <a:fillRect/>
                </a:stretch>
              </p:blipFill>
              <p:spPr>
                <a:xfrm>
                  <a:off x="3822028" y="3183084"/>
                  <a:ext cx="2962983" cy="1987889"/>
                </a:xfrm>
                <a:prstGeom prst="rect">
                  <a:avLst/>
                </a:prstGeom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CF8DF701-FDE7-CB12-190F-17C86EFBDB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52897" y="3686437"/>
                  <a:ext cx="924054" cy="390580"/>
                </a:xfrm>
                <a:prstGeom prst="rect">
                  <a:avLst/>
                </a:prstGeom>
                <a:solidFill>
                  <a:srgbClr val="FFFBEB"/>
                </a:solidFill>
                <a:ln>
                  <a:solidFill>
                    <a:srgbClr val="FFFBEB"/>
                  </a:solidFill>
                </a:ln>
              </p:spPr>
            </p:pic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A54030CE-0289-62DF-E5E6-90D7288025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67102" y="3289476"/>
                  <a:ext cx="2447997" cy="390580"/>
                </a:xfrm>
                <a:prstGeom prst="rect">
                  <a:avLst/>
                </a:prstGeom>
              </p:spPr>
            </p:pic>
          </p:grp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4C9E8D47-0C1D-0A1F-5B6D-C7C13DCDF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1706" y="3325454"/>
                <a:ext cx="242734" cy="237780"/>
              </a:xfrm>
              <a:prstGeom prst="rect">
                <a:avLst/>
              </a:prstGeom>
            </p:spPr>
          </p:pic>
        </p:grp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B837367F-84C9-D957-5C7E-AE35F78B0E41}"/>
              </a:ext>
            </a:extLst>
          </p:cNvPr>
          <p:cNvSpPr txBox="1"/>
          <p:nvPr/>
        </p:nvSpPr>
        <p:spPr>
          <a:xfrm>
            <a:off x="7003774" y="1449999"/>
            <a:ext cx="6096000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i="1">
                <a:solidFill>
                  <a:srgbClr val="B85042"/>
                </a:solidFill>
              </a:rPr>
              <a:t>vertical</a:t>
            </a:r>
            <a:r>
              <a:rPr lang="en-US" sz="1400" i="1">
                <a:solidFill>
                  <a:srgbClr val="B85042"/>
                </a:solidFill>
                <a:latin typeface="Calibri"/>
              </a:rPr>
              <a:t> flux: reaction kinetics</a:t>
            </a:r>
            <a:endParaRPr lang="en-US" sz="1400" i="1" dirty="0">
              <a:solidFill>
                <a:srgbClr val="B85042"/>
              </a:solidFill>
              <a:latin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EB9AC53-D051-26CC-A8CA-218475CF087C}"/>
                  </a:ext>
                </a:extLst>
              </p14:cNvPr>
              <p14:cNvContentPartPr/>
              <p14:nvPr/>
            </p14:nvContentPartPr>
            <p14:xfrm>
              <a:off x="3943245" y="310134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EB9AC53-D051-26CC-A8CA-218475CF087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37125" y="30952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5BFC897-A37A-71F6-3C7A-1CAE41C4960C}"/>
                  </a:ext>
                </a:extLst>
              </p14:cNvPr>
              <p14:cNvContentPartPr/>
              <p14:nvPr/>
            </p14:nvContentPartPr>
            <p14:xfrm>
              <a:off x="3571365" y="2994420"/>
              <a:ext cx="8280" cy="421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5BFC897-A37A-71F6-3C7A-1CAE41C496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61956" y="2985420"/>
                <a:ext cx="26722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CB3B0B-4E0C-8A3B-BC21-C43333E17E1B}"/>
                  </a:ext>
                </a:extLst>
              </p14:cNvPr>
              <p14:cNvContentPartPr/>
              <p14:nvPr/>
            </p14:nvContentPartPr>
            <p14:xfrm>
              <a:off x="3581085" y="3112860"/>
              <a:ext cx="15480" cy="150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CB3B0B-4E0C-8A3B-BC21-C43333E17E1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72085" y="3103860"/>
                <a:ext cx="33120" cy="1677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9106244F-F573-162F-6E83-0C827203A5C7}"/>
              </a:ext>
            </a:extLst>
          </p:cNvPr>
          <p:cNvSpPr/>
          <p:nvPr/>
        </p:nvSpPr>
        <p:spPr>
          <a:xfrm>
            <a:off x="1070563" y="3750232"/>
            <a:ext cx="111889" cy="1055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B71517-DFF7-758F-8D76-EF32FA2D018E}"/>
              </a:ext>
            </a:extLst>
          </p:cNvPr>
          <p:cNvSpPr/>
          <p:nvPr/>
        </p:nvSpPr>
        <p:spPr>
          <a:xfrm>
            <a:off x="1157008" y="3865237"/>
            <a:ext cx="98370" cy="977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CAA9C2-EECE-FEFE-5A68-E559D782C7DD}"/>
              </a:ext>
            </a:extLst>
          </p:cNvPr>
          <p:cNvSpPr/>
          <p:nvPr/>
        </p:nvSpPr>
        <p:spPr>
          <a:xfrm>
            <a:off x="1090007" y="4526792"/>
            <a:ext cx="98370" cy="977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3D195D-05E7-9D4B-DA43-10BBD3C9D421}"/>
              </a:ext>
            </a:extLst>
          </p:cNvPr>
          <p:cNvSpPr/>
          <p:nvPr/>
        </p:nvSpPr>
        <p:spPr>
          <a:xfrm>
            <a:off x="1300948" y="4061754"/>
            <a:ext cx="111889" cy="1055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B7CCEF-9D6B-39BD-C486-F0E5294563CA}"/>
              </a:ext>
            </a:extLst>
          </p:cNvPr>
          <p:cNvSpPr/>
          <p:nvPr/>
        </p:nvSpPr>
        <p:spPr>
          <a:xfrm>
            <a:off x="1161197" y="4416833"/>
            <a:ext cx="111889" cy="1055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71E576A-2B6F-4BCC-5BAB-C164DC76D99D}"/>
              </a:ext>
            </a:extLst>
          </p:cNvPr>
          <p:cNvSpPr/>
          <p:nvPr/>
        </p:nvSpPr>
        <p:spPr>
          <a:xfrm>
            <a:off x="4592336" y="3850409"/>
            <a:ext cx="244898" cy="2419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5622ED-8336-BFC7-65A6-C0583840EAE4}"/>
                  </a:ext>
                </a:extLst>
              </p:cNvPr>
              <p:cNvSpPr txBox="1"/>
              <p:nvPr/>
            </p:nvSpPr>
            <p:spPr>
              <a:xfrm>
                <a:off x="4536095" y="3873219"/>
                <a:ext cx="38508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5622ED-8336-BFC7-65A6-C0583840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095" y="3873219"/>
                <a:ext cx="385082" cy="2000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D6981F18-4F5E-99E7-47AD-16F1D5F14F0E}"/>
              </a:ext>
            </a:extLst>
          </p:cNvPr>
          <p:cNvSpPr/>
          <p:nvPr/>
        </p:nvSpPr>
        <p:spPr>
          <a:xfrm>
            <a:off x="3757946" y="3854168"/>
            <a:ext cx="244898" cy="2419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89D809-A883-1D81-B723-548D46FD7AF6}"/>
                  </a:ext>
                </a:extLst>
              </p:cNvPr>
              <p:cNvSpPr txBox="1"/>
              <p:nvPr/>
            </p:nvSpPr>
            <p:spPr>
              <a:xfrm>
                <a:off x="3701705" y="3876978"/>
                <a:ext cx="38508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89D809-A883-1D81-B723-548D46FD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705" y="3876978"/>
                <a:ext cx="385082" cy="2000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D005BE31-D5F2-1DD9-4025-5ADB2D7A4480}"/>
              </a:ext>
            </a:extLst>
          </p:cNvPr>
          <p:cNvSpPr/>
          <p:nvPr/>
        </p:nvSpPr>
        <p:spPr>
          <a:xfrm>
            <a:off x="4479306" y="2584168"/>
            <a:ext cx="244898" cy="2419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51CAFE-D19A-FDE0-A04C-0AC8EA0C1F3D}"/>
                  </a:ext>
                </a:extLst>
              </p:cNvPr>
              <p:cNvSpPr txBox="1"/>
              <p:nvPr/>
            </p:nvSpPr>
            <p:spPr>
              <a:xfrm>
                <a:off x="4423065" y="2606978"/>
                <a:ext cx="38508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51CAFE-D19A-FDE0-A04C-0AC8EA0C1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065" y="2606978"/>
                <a:ext cx="385082" cy="20005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2B12C160-3357-2883-D381-28758173192E}"/>
              </a:ext>
            </a:extLst>
          </p:cNvPr>
          <p:cNvSpPr/>
          <p:nvPr/>
        </p:nvSpPr>
        <p:spPr>
          <a:xfrm>
            <a:off x="5414026" y="3849088"/>
            <a:ext cx="244898" cy="2419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776513-E938-DA28-B303-28C4FC8A5B1F}"/>
                  </a:ext>
                </a:extLst>
              </p:cNvPr>
              <p:cNvSpPr txBox="1"/>
              <p:nvPr/>
            </p:nvSpPr>
            <p:spPr>
              <a:xfrm>
                <a:off x="5357785" y="3871898"/>
                <a:ext cx="38508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776513-E938-DA28-B303-28C4FC8A5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785" y="3871898"/>
                <a:ext cx="385082" cy="2000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B3E8833E-2477-B017-5F97-44F29F495397}"/>
              </a:ext>
            </a:extLst>
          </p:cNvPr>
          <p:cNvSpPr/>
          <p:nvPr/>
        </p:nvSpPr>
        <p:spPr>
          <a:xfrm>
            <a:off x="5977906" y="3854168"/>
            <a:ext cx="244898" cy="2419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D9D1A1-183D-1326-8D1D-B859E7B0A984}"/>
                  </a:ext>
                </a:extLst>
              </p:cNvPr>
              <p:cNvSpPr txBox="1"/>
              <p:nvPr/>
            </p:nvSpPr>
            <p:spPr>
              <a:xfrm>
                <a:off x="5921665" y="3876978"/>
                <a:ext cx="38508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D9D1A1-183D-1326-8D1D-B859E7B0A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665" y="3876978"/>
                <a:ext cx="385082" cy="20005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50F36073-FD20-A781-DB3B-8227113C3D09}"/>
              </a:ext>
            </a:extLst>
          </p:cNvPr>
          <p:cNvSpPr/>
          <p:nvPr/>
        </p:nvSpPr>
        <p:spPr>
          <a:xfrm>
            <a:off x="4025265" y="3823335"/>
            <a:ext cx="266266" cy="255654"/>
          </a:xfrm>
          <a:prstGeom prst="ellipse">
            <a:avLst/>
          </a:prstGeom>
          <a:solidFill>
            <a:srgbClr val="FFFBEB"/>
          </a:solidFill>
          <a:ln>
            <a:solidFill>
              <a:srgbClr val="FFFBE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0570789-8709-D4F6-C3BC-F008DCD7D6E0}"/>
              </a:ext>
            </a:extLst>
          </p:cNvPr>
          <p:cNvSpPr/>
          <p:nvPr/>
        </p:nvSpPr>
        <p:spPr>
          <a:xfrm>
            <a:off x="4857242" y="3820223"/>
            <a:ext cx="266266" cy="258765"/>
          </a:xfrm>
          <a:prstGeom prst="ellipse">
            <a:avLst/>
          </a:prstGeom>
          <a:solidFill>
            <a:srgbClr val="FFFBEB"/>
          </a:solidFill>
          <a:ln>
            <a:solidFill>
              <a:srgbClr val="FFFBE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FA4A563-C1B3-6F4A-0923-42065F8321F5}"/>
              </a:ext>
            </a:extLst>
          </p:cNvPr>
          <p:cNvSpPr/>
          <p:nvPr/>
        </p:nvSpPr>
        <p:spPr>
          <a:xfrm>
            <a:off x="5689854" y="3818268"/>
            <a:ext cx="266266" cy="258765"/>
          </a:xfrm>
          <a:prstGeom prst="ellipse">
            <a:avLst/>
          </a:prstGeom>
          <a:solidFill>
            <a:srgbClr val="FFFBEB"/>
          </a:solidFill>
          <a:ln>
            <a:solidFill>
              <a:srgbClr val="FFFBE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76F3889-4912-DF64-4F60-721074A0C437}"/>
              </a:ext>
            </a:extLst>
          </p:cNvPr>
          <p:cNvSpPr/>
          <p:nvPr/>
        </p:nvSpPr>
        <p:spPr>
          <a:xfrm>
            <a:off x="6239916" y="3814948"/>
            <a:ext cx="266266" cy="258765"/>
          </a:xfrm>
          <a:prstGeom prst="ellipse">
            <a:avLst/>
          </a:prstGeom>
          <a:solidFill>
            <a:srgbClr val="FFFBEB"/>
          </a:solidFill>
          <a:ln>
            <a:solidFill>
              <a:srgbClr val="FFFBE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E20F3F5-4B2C-9440-716C-FD32B5E75C18}"/>
              </a:ext>
            </a:extLst>
          </p:cNvPr>
          <p:cNvSpPr/>
          <p:nvPr/>
        </p:nvSpPr>
        <p:spPr>
          <a:xfrm>
            <a:off x="4053370" y="3905952"/>
            <a:ext cx="199838" cy="1876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265B53-9093-B588-EF48-64A34437E141}"/>
                  </a:ext>
                </a:extLst>
              </p:cNvPr>
              <p:cNvSpPr txBox="1"/>
              <p:nvPr/>
            </p:nvSpPr>
            <p:spPr>
              <a:xfrm>
                <a:off x="3984457" y="3904614"/>
                <a:ext cx="15991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265B53-9093-B588-EF48-64A34437E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457" y="3904614"/>
                <a:ext cx="159919" cy="200055"/>
              </a:xfrm>
              <a:prstGeom prst="rect">
                <a:avLst/>
              </a:prstGeom>
              <a:blipFill>
                <a:blip r:embed="rId15"/>
                <a:stretch>
                  <a:fillRect r="-8846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798A3A40-3784-67DB-1805-07D488A88473}"/>
              </a:ext>
            </a:extLst>
          </p:cNvPr>
          <p:cNvSpPr/>
          <p:nvPr/>
        </p:nvSpPr>
        <p:spPr>
          <a:xfrm>
            <a:off x="4887986" y="3914274"/>
            <a:ext cx="199838" cy="1876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69D36BC-0124-DEBC-6EA5-BF53946B1FB5}"/>
                  </a:ext>
                </a:extLst>
              </p:cNvPr>
              <p:cNvSpPr txBox="1"/>
              <p:nvPr/>
            </p:nvSpPr>
            <p:spPr>
              <a:xfrm>
                <a:off x="4819073" y="3912936"/>
                <a:ext cx="15991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69D36BC-0124-DEBC-6EA5-BF53946B1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073" y="3912936"/>
                <a:ext cx="159919" cy="200055"/>
              </a:xfrm>
              <a:prstGeom prst="rect">
                <a:avLst/>
              </a:prstGeom>
              <a:blipFill>
                <a:blip r:embed="rId16"/>
                <a:stretch>
                  <a:fillRect r="-8846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F4AFE390-BD53-5FC5-C517-16C46C5D9919}"/>
              </a:ext>
            </a:extLst>
          </p:cNvPr>
          <p:cNvSpPr/>
          <p:nvPr/>
        </p:nvSpPr>
        <p:spPr>
          <a:xfrm>
            <a:off x="5710729" y="3918084"/>
            <a:ext cx="199838" cy="1876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D0C0E78-0900-7CD1-9612-16D2CD0B4FFA}"/>
                  </a:ext>
                </a:extLst>
              </p:cNvPr>
              <p:cNvSpPr txBox="1"/>
              <p:nvPr/>
            </p:nvSpPr>
            <p:spPr>
              <a:xfrm>
                <a:off x="5638006" y="3912936"/>
                <a:ext cx="15991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D0C0E78-0900-7CD1-9612-16D2CD0B4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006" y="3912936"/>
                <a:ext cx="159919" cy="200055"/>
              </a:xfrm>
              <a:prstGeom prst="rect">
                <a:avLst/>
              </a:prstGeom>
              <a:blipFill>
                <a:blip r:embed="rId16"/>
                <a:stretch>
                  <a:fillRect r="-8846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1B26B4D2-43C2-9D21-0929-21A48BAC4233}"/>
              </a:ext>
            </a:extLst>
          </p:cNvPr>
          <p:cNvSpPr/>
          <p:nvPr/>
        </p:nvSpPr>
        <p:spPr>
          <a:xfrm>
            <a:off x="6271681" y="3910995"/>
            <a:ext cx="199838" cy="1876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2EEBD70-5A6F-8F52-A4D7-70EF666B97B8}"/>
                  </a:ext>
                </a:extLst>
              </p:cNvPr>
              <p:cNvSpPr txBox="1"/>
              <p:nvPr/>
            </p:nvSpPr>
            <p:spPr>
              <a:xfrm>
                <a:off x="6202768" y="3905847"/>
                <a:ext cx="15991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2EEBD70-5A6F-8F52-A4D7-70EF666B9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768" y="3905847"/>
                <a:ext cx="159919" cy="200055"/>
              </a:xfrm>
              <a:prstGeom prst="rect">
                <a:avLst/>
              </a:prstGeom>
              <a:blipFill>
                <a:blip r:embed="rId16"/>
                <a:stretch>
                  <a:fillRect r="-8846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65DA6066-9912-BF59-6AB0-2EDC0261962D}"/>
              </a:ext>
            </a:extLst>
          </p:cNvPr>
          <p:cNvSpPr/>
          <p:nvPr/>
        </p:nvSpPr>
        <p:spPr>
          <a:xfrm>
            <a:off x="4449915" y="2544199"/>
            <a:ext cx="297329" cy="28801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ED437E8-4DC0-B3E2-5A05-9D07B9B2F281}"/>
                  </a:ext>
                </a:extLst>
              </p:cNvPr>
              <p:cNvSpPr txBox="1"/>
              <p:nvPr/>
            </p:nvSpPr>
            <p:spPr>
              <a:xfrm>
                <a:off x="4463314" y="2590458"/>
                <a:ext cx="27894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ED437E8-4DC0-B3E2-5A05-9D07B9B2F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314" y="2590458"/>
                <a:ext cx="278942" cy="20005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1E290222-DE17-ADEE-5C4F-1CB84DA099D6}"/>
              </a:ext>
            </a:extLst>
          </p:cNvPr>
          <p:cNvSpPr/>
          <p:nvPr/>
        </p:nvSpPr>
        <p:spPr>
          <a:xfrm>
            <a:off x="3734255" y="3808095"/>
            <a:ext cx="297329" cy="28801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0812ED1-CE8C-E3EB-6229-128AB88535F1}"/>
                  </a:ext>
                </a:extLst>
              </p:cNvPr>
              <p:cNvSpPr txBox="1"/>
              <p:nvPr/>
            </p:nvSpPr>
            <p:spPr>
              <a:xfrm>
                <a:off x="3747654" y="3854354"/>
                <a:ext cx="27894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0812ED1-CE8C-E3EB-6229-128AB8853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654" y="3854354"/>
                <a:ext cx="278942" cy="20005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>
            <a:extLst>
              <a:ext uri="{FF2B5EF4-FFF2-40B4-BE49-F238E27FC236}">
                <a16:creationId xmlns:a16="http://schemas.microsoft.com/office/drawing/2014/main" id="{FEB03222-43F5-53CE-D093-39FA189A7221}"/>
              </a:ext>
            </a:extLst>
          </p:cNvPr>
          <p:cNvSpPr/>
          <p:nvPr/>
        </p:nvSpPr>
        <p:spPr>
          <a:xfrm>
            <a:off x="4565665" y="3815715"/>
            <a:ext cx="297329" cy="28801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6317FDD-564B-C1D0-3109-3BC3E6628430}"/>
                  </a:ext>
                </a:extLst>
              </p:cNvPr>
              <p:cNvSpPr txBox="1"/>
              <p:nvPr/>
            </p:nvSpPr>
            <p:spPr>
              <a:xfrm>
                <a:off x="4579064" y="3861974"/>
                <a:ext cx="27894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6317FDD-564B-C1D0-3109-3BC3E6628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064" y="3861974"/>
                <a:ext cx="278942" cy="20005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C1C7D095-3EE5-3F1C-C7CF-B43DF478216D}"/>
              </a:ext>
            </a:extLst>
          </p:cNvPr>
          <p:cNvSpPr/>
          <p:nvPr/>
        </p:nvSpPr>
        <p:spPr>
          <a:xfrm>
            <a:off x="5396245" y="3811905"/>
            <a:ext cx="297329" cy="28801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368CB7-6E11-A5FC-9389-8C60F5A76454}"/>
                  </a:ext>
                </a:extLst>
              </p:cNvPr>
              <p:cNvSpPr txBox="1"/>
              <p:nvPr/>
            </p:nvSpPr>
            <p:spPr>
              <a:xfrm>
                <a:off x="5409644" y="3858164"/>
                <a:ext cx="27894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368CB7-6E11-A5FC-9389-8C60F5A76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644" y="3858164"/>
                <a:ext cx="278942" cy="20005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1CA5F178-238E-C9C3-8BA4-2DF3E5B121DD}"/>
              </a:ext>
            </a:extLst>
          </p:cNvPr>
          <p:cNvSpPr/>
          <p:nvPr/>
        </p:nvSpPr>
        <p:spPr>
          <a:xfrm>
            <a:off x="5948695" y="3808095"/>
            <a:ext cx="297329" cy="28801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29831D2-2A53-C8DC-CE3A-049E26E4EB46}"/>
                  </a:ext>
                </a:extLst>
              </p:cNvPr>
              <p:cNvSpPr txBox="1"/>
              <p:nvPr/>
            </p:nvSpPr>
            <p:spPr>
              <a:xfrm>
                <a:off x="5962094" y="3854354"/>
                <a:ext cx="27894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29831D2-2A53-C8DC-CE3A-049E26E4E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094" y="3854354"/>
                <a:ext cx="278942" cy="20005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1D692B31-F04D-F99E-60FD-F3785BA304B0}"/>
              </a:ext>
            </a:extLst>
          </p:cNvPr>
          <p:cNvSpPr txBox="1"/>
          <p:nvPr/>
        </p:nvSpPr>
        <p:spPr>
          <a:xfrm>
            <a:off x="4090597" y="4341993"/>
            <a:ext cx="261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⁺</a:t>
            </a:r>
            <a:endParaRPr lang="LID4096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AB818DA-F1D9-535F-ACDD-D2F5DF65F969}"/>
              </a:ext>
            </a:extLst>
          </p:cNvPr>
          <p:cNvSpPr txBox="1"/>
          <p:nvPr/>
        </p:nvSpPr>
        <p:spPr>
          <a:xfrm>
            <a:off x="5092715" y="4331858"/>
            <a:ext cx="5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²⁺</a:t>
            </a:r>
            <a:r>
              <a:rPr lang="en-US" sz="1800" i="1" dirty="0">
                <a:solidFill>
                  <a:srgbClr val="475569"/>
                </a:solidFill>
              </a:rPr>
              <a:t> </a:t>
            </a:r>
            <a:endParaRPr lang="LID4096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BA506FE-258E-62E8-E9EB-EF03F21DBB83}"/>
              </a:ext>
            </a:extLst>
          </p:cNvPr>
          <p:cNvGrpSpPr/>
          <p:nvPr/>
        </p:nvGrpSpPr>
        <p:grpSpPr>
          <a:xfrm>
            <a:off x="6896103" y="3750377"/>
            <a:ext cx="4973968" cy="877475"/>
            <a:chOff x="6896103" y="3750377"/>
            <a:chExt cx="4973968" cy="877475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1BCF1EC-3E49-5ED4-935C-A0CA368ED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30951" b="70579"/>
            <a:stretch>
              <a:fillRect/>
            </a:stretch>
          </p:blipFill>
          <p:spPr>
            <a:xfrm>
              <a:off x="6896103" y="3750377"/>
              <a:ext cx="4973968" cy="877475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F366080-1DA0-2CDB-0DF4-8C7410F53E11}"/>
                </a:ext>
              </a:extLst>
            </p:cNvPr>
            <p:cNvSpPr/>
            <p:nvPr/>
          </p:nvSpPr>
          <p:spPr>
            <a:xfrm>
              <a:off x="8410470" y="3964708"/>
              <a:ext cx="803868" cy="53678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5719A65-D1DD-51F4-DE6D-91FD1E123A01}"/>
              </a:ext>
            </a:extLst>
          </p:cNvPr>
          <p:cNvSpPr txBox="1"/>
          <p:nvPr/>
        </p:nvSpPr>
        <p:spPr>
          <a:xfrm>
            <a:off x="4304525" y="3839034"/>
            <a:ext cx="10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LID4096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9280CAD-1E21-9A4C-182D-CE2ADD7D5547}"/>
              </a:ext>
            </a:extLst>
          </p:cNvPr>
          <p:cNvSpPr txBox="1"/>
          <p:nvPr/>
        </p:nvSpPr>
        <p:spPr>
          <a:xfrm>
            <a:off x="5135828" y="3843718"/>
            <a:ext cx="10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LID4096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BEB707-B75B-A54B-BF43-7D7AEB937E8C}"/>
              </a:ext>
            </a:extLst>
          </p:cNvPr>
          <p:cNvSpPr txBox="1"/>
          <p:nvPr/>
        </p:nvSpPr>
        <p:spPr>
          <a:xfrm>
            <a:off x="6078541" y="4232280"/>
            <a:ext cx="10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5954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5FE8B-4512-D7B0-FF23-EC822C330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511219D8-C8BC-51FE-C52B-D213CBBB40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1" t="59255" r="31205" b="961"/>
          <a:stretch>
            <a:fillRect/>
          </a:stretch>
        </p:blipFill>
        <p:spPr>
          <a:xfrm>
            <a:off x="6968580" y="2090299"/>
            <a:ext cx="4872026" cy="1186550"/>
          </a:xfrm>
          <a:prstGeom prst="rect">
            <a:avLst/>
          </a:prstGeom>
        </p:spPr>
      </p:pic>
      <p:sp>
        <p:nvSpPr>
          <p:cNvPr id="100" name="Title">
            <a:extLst>
              <a:ext uri="{FF2B5EF4-FFF2-40B4-BE49-F238E27FC236}">
                <a16:creationId xmlns:a16="http://schemas.microsoft.com/office/drawing/2014/main" id="{C41EB04A-D778-B772-57A3-60566F6BB830}"/>
              </a:ext>
            </a:extLst>
          </p:cNvPr>
          <p:cNvSpPr txBox="1"/>
          <p:nvPr/>
        </p:nvSpPr>
        <p:spPr>
          <a:xfrm>
            <a:off x="502920" y="274320"/>
            <a:ext cx="11247120" cy="519501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F172A"/>
                </a:solidFill>
              </a:rPr>
              <a:t>Our model · the </a:t>
            </a:r>
            <a:r>
              <a:rPr lang="en-US" sz="2800" b="1" dirty="0">
                <a:solidFill>
                  <a:srgbClr val="0F172A"/>
                </a:solidFill>
                <a:latin typeface="Calibri"/>
              </a:rPr>
              <a:t>s</a:t>
            </a:r>
            <a:r>
              <a:rPr sz="2800" b="1" i="0" dirty="0">
                <a:solidFill>
                  <a:srgbClr val="0F172A"/>
                </a:solidFill>
                <a:latin typeface="Calibri"/>
              </a:rPr>
              <a:t>urface</a:t>
            </a:r>
          </a:p>
        </p:txBody>
      </p:sp>
      <p:sp>
        <p:nvSpPr>
          <p:cNvPr id="101" name="Subtitle">
            <a:extLst>
              <a:ext uri="{FF2B5EF4-FFF2-40B4-BE49-F238E27FC236}">
                <a16:creationId xmlns:a16="http://schemas.microsoft.com/office/drawing/2014/main" id="{7098C1B5-8DDA-0A5C-F78E-4B165A5B4F26}"/>
              </a:ext>
            </a:extLst>
          </p:cNvPr>
          <p:cNvSpPr txBox="1"/>
          <p:nvPr/>
        </p:nvSpPr>
        <p:spPr>
          <a:xfrm>
            <a:off x="502920" y="868680"/>
            <a:ext cx="11247120" cy="27821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i="1" dirty="0">
                <a:solidFill>
                  <a:srgbClr val="475569"/>
                </a:solidFill>
              </a:rPr>
              <a:t>Maxwell-Stefan style cross-flux  ·  Dₛ in the tangential transport.</a:t>
            </a:r>
          </a:p>
        </p:txBody>
      </p:sp>
      <p:cxnSp>
        <p:nvCxnSpPr>
          <p:cNvPr id="102" name="AccentLine">
            <a:extLst>
              <a:ext uri="{FF2B5EF4-FFF2-40B4-BE49-F238E27FC236}">
                <a16:creationId xmlns:a16="http://schemas.microsoft.com/office/drawing/2014/main" id="{C98C9C17-CE3C-7FA5-8A10-0F0C75F93EB1}"/>
              </a:ext>
            </a:extLst>
          </p:cNvPr>
          <p:cNvCxnSpPr/>
          <p:nvPr/>
        </p:nvCxnSpPr>
        <p:spPr>
          <a:xfrm>
            <a:off x="502920" y="1298448"/>
            <a:ext cx="11183112" cy="0"/>
          </a:xfrm>
          <a:prstGeom prst="line">
            <a:avLst/>
          </a:prstGeom>
          <a:ln w="25400">
            <a:solidFill>
              <a:srgbClr val="1E3A8A"/>
            </a:solidFill>
          </a:ln>
        </p:spPr>
      </p:cxnSp>
      <p:cxnSp>
        <p:nvCxnSpPr>
          <p:cNvPr id="103" name="FooterLine">
            <a:extLst>
              <a:ext uri="{FF2B5EF4-FFF2-40B4-BE49-F238E27FC236}">
                <a16:creationId xmlns:a16="http://schemas.microsoft.com/office/drawing/2014/main" id="{511BD060-D874-1993-E72C-1A161E1DC3FC}"/>
              </a:ext>
            </a:extLst>
          </p:cNvPr>
          <p:cNvCxnSpPr/>
          <p:nvPr/>
        </p:nvCxnSpPr>
        <p:spPr>
          <a:xfrm>
            <a:off x="502920" y="6519672"/>
            <a:ext cx="11183112" cy="0"/>
          </a:xfrm>
          <a:prstGeom prst="line">
            <a:avLst/>
          </a:prstGeom>
          <a:ln w="6350">
            <a:solidFill>
              <a:srgbClr val="E5E7EB"/>
            </a:solidFill>
          </a:ln>
        </p:spPr>
      </p:cxnSp>
      <p:sp>
        <p:nvSpPr>
          <p:cNvPr id="104" name="FooterText">
            <a:extLst>
              <a:ext uri="{FF2B5EF4-FFF2-40B4-BE49-F238E27FC236}">
                <a16:creationId xmlns:a16="http://schemas.microsoft.com/office/drawing/2014/main" id="{41501D41-0470-B726-6CE9-7009C317244A}"/>
              </a:ext>
            </a:extLst>
          </p:cNvPr>
          <p:cNvSpPr txBox="1"/>
          <p:nvPr/>
        </p:nvSpPr>
        <p:spPr>
          <a:xfrm>
            <a:off x="502920" y="6565392"/>
            <a:ext cx="9601200" cy="24688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900" b="0" i="0">
                <a:solidFill>
                  <a:srgbClr val="64748B"/>
                </a:solidFill>
                <a:latin typeface="Calibri"/>
              </a:rPr>
              <a:t>Flow-induced surface charge heterogeneity &amp; cation exchange kinetics  ·  S. Shahror, Y. Mishael, N. Schwartz  ·  HUJI</a:t>
            </a:r>
          </a:p>
        </p:txBody>
      </p:sp>
      <p:sp>
        <p:nvSpPr>
          <p:cNvPr id="105" name="PageNumber">
            <a:extLst>
              <a:ext uri="{FF2B5EF4-FFF2-40B4-BE49-F238E27FC236}">
                <a16:creationId xmlns:a16="http://schemas.microsoft.com/office/drawing/2014/main" id="{242482C8-DFC0-90A8-6EC2-7A49A67E9A3C}"/>
              </a:ext>
            </a:extLst>
          </p:cNvPr>
          <p:cNvSpPr txBox="1"/>
          <p:nvPr/>
        </p:nvSpPr>
        <p:spPr>
          <a:xfrm>
            <a:off x="11200000" y="6565392"/>
            <a:ext cx="600000" cy="246888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algn="r">
              <a:lnSpc>
                <a:spcPct val="120000"/>
              </a:lnSpc>
            </a:pPr>
            <a:r>
              <a:rPr lang="en-US" sz="900" b="0" i="0" dirty="0">
                <a:solidFill>
                  <a:srgbClr val="64748B"/>
                </a:solidFill>
                <a:latin typeface="Calibri"/>
              </a:rPr>
              <a:t>6</a:t>
            </a:r>
            <a:r>
              <a:rPr sz="900" b="0" i="0" dirty="0">
                <a:solidFill>
                  <a:srgbClr val="64748B"/>
                </a:solidFill>
                <a:latin typeface="Calibri"/>
              </a:rPr>
              <a:t> </a:t>
            </a:r>
            <a:r>
              <a:rPr lang="en-IL" sz="900" b="0" i="0" dirty="0">
                <a:solidFill>
                  <a:srgbClr val="64748B"/>
                </a:solidFill>
                <a:latin typeface="Calibri"/>
              </a:rPr>
              <a:t>/ </a:t>
            </a:r>
            <a:r>
              <a:rPr lang="en-US" sz="900" b="0" i="0" dirty="0">
                <a:solidFill>
                  <a:srgbClr val="64748B"/>
                </a:solidFill>
                <a:latin typeface="Calibri"/>
              </a:rPr>
              <a:t>13</a:t>
            </a:r>
            <a:endParaRPr sz="900" b="0" i="0" dirty="0">
              <a:solidFill>
                <a:srgbClr val="64748B"/>
              </a:solidFill>
              <a:latin typeface="Calibri"/>
            </a:endParaRPr>
          </a:p>
        </p:txBody>
      </p:sp>
      <p:sp>
        <p:nvSpPr>
          <p:cNvPr id="300" name="TB300">
            <a:extLst>
              <a:ext uri="{FF2B5EF4-FFF2-40B4-BE49-F238E27FC236}">
                <a16:creationId xmlns:a16="http://schemas.microsoft.com/office/drawing/2014/main" id="{BD162790-0D65-373A-97FA-5F9CDEBB7B2F}"/>
              </a:ext>
            </a:extLst>
          </p:cNvPr>
          <p:cNvSpPr txBox="1"/>
          <p:nvPr/>
        </p:nvSpPr>
        <p:spPr>
          <a:xfrm>
            <a:off x="7174191" y="3555825"/>
            <a:ext cx="4695880" cy="385733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>
              <a:lnSpc>
                <a:spcPct val="120000"/>
              </a:lnSpc>
            </a:pPr>
            <a:r>
              <a:rPr lang="en-US" sz="1600" b="0" dirty="0">
                <a:latin typeface="Calibri"/>
              </a:rPr>
              <a:t>evolution of surface species (</a:t>
            </a:r>
            <a:r>
              <a:rPr lang="en-US" sz="1600" dirty="0"/>
              <a:t>K⁺, Ca²⁺</a:t>
            </a:r>
            <a:r>
              <a:rPr lang="en-US" sz="1600" i="1" dirty="0">
                <a:solidFill>
                  <a:srgbClr val="475569"/>
                </a:solidFill>
              </a:rPr>
              <a:t> </a:t>
            </a:r>
            <a:r>
              <a:rPr lang="en-US" sz="1600" b="0" dirty="0">
                <a:latin typeface="Calibri"/>
              </a:rPr>
              <a:t>)</a:t>
            </a:r>
          </a:p>
        </p:txBody>
      </p:sp>
      <p:sp>
        <p:nvSpPr>
          <p:cNvPr id="350" name="TB350">
            <a:extLst>
              <a:ext uri="{FF2B5EF4-FFF2-40B4-BE49-F238E27FC236}">
                <a16:creationId xmlns:a16="http://schemas.microsoft.com/office/drawing/2014/main" id="{1A553FDF-FFFD-8CD1-C687-2668AB2DE66C}"/>
              </a:ext>
            </a:extLst>
          </p:cNvPr>
          <p:cNvSpPr txBox="1"/>
          <p:nvPr/>
        </p:nvSpPr>
        <p:spPr>
          <a:xfrm>
            <a:off x="7595711" y="4450101"/>
            <a:ext cx="4442000" cy="509267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>
              <a:lnSpc>
                <a:spcPct val="120000"/>
              </a:lnSpc>
            </a:pPr>
            <a:r>
              <a:rPr lang="en-US" sz="1400" i="1" dirty="0">
                <a:solidFill>
                  <a:srgbClr val="64748B"/>
                </a:solidFill>
                <a:latin typeface="Calibri"/>
              </a:rPr>
              <a:t>→ the number of K⁺  (or Ca²⁺) sites changes due to reaction and tangential flux and.</a:t>
            </a:r>
          </a:p>
        </p:txBody>
      </p:sp>
      <p:sp>
        <p:nvSpPr>
          <p:cNvPr id="320" name="TB320">
            <a:extLst>
              <a:ext uri="{FF2B5EF4-FFF2-40B4-BE49-F238E27FC236}">
                <a16:creationId xmlns:a16="http://schemas.microsoft.com/office/drawing/2014/main" id="{B1E86E9C-4F79-F014-27AF-30FEA4D3263B}"/>
              </a:ext>
            </a:extLst>
          </p:cNvPr>
          <p:cNvSpPr txBox="1"/>
          <p:nvPr/>
        </p:nvSpPr>
        <p:spPr>
          <a:xfrm>
            <a:off x="7046263" y="1807432"/>
            <a:ext cx="4642000" cy="200000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marL="0" indent="0" algn="l">
              <a:lnSpc>
                <a:spcPct val="120000"/>
              </a:lnSpc>
            </a:pPr>
            <a:r>
              <a:rPr lang="en-US" sz="1400" b="0" i="1" dirty="0">
                <a:solidFill>
                  <a:srgbClr val="475569"/>
                </a:solidFill>
                <a:latin typeface="Calibri"/>
              </a:rPr>
              <a:t>K⁺ exchange</a:t>
            </a:r>
          </a:p>
        </p:txBody>
      </p:sp>
      <p:sp>
        <p:nvSpPr>
          <p:cNvPr id="330" name="TB330">
            <a:extLst>
              <a:ext uri="{FF2B5EF4-FFF2-40B4-BE49-F238E27FC236}">
                <a16:creationId xmlns:a16="http://schemas.microsoft.com/office/drawing/2014/main" id="{64055B19-8379-7CA7-809F-307B11DD55CB}"/>
              </a:ext>
            </a:extLst>
          </p:cNvPr>
          <p:cNvSpPr txBox="1"/>
          <p:nvPr/>
        </p:nvSpPr>
        <p:spPr>
          <a:xfrm>
            <a:off x="7046263" y="2511196"/>
            <a:ext cx="4642000" cy="200000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marL="0" indent="0" algn="l">
              <a:lnSpc>
                <a:spcPct val="120000"/>
              </a:lnSpc>
            </a:pPr>
            <a:r>
              <a:rPr lang="en-US" sz="1400" i="1" dirty="0">
                <a:solidFill>
                  <a:srgbClr val="475569"/>
                </a:solidFill>
                <a:latin typeface="Calibri"/>
              </a:rPr>
              <a:t>Ca²⁺ exchange</a:t>
            </a:r>
          </a:p>
        </p:txBody>
      </p:sp>
      <p:sp>
        <p:nvSpPr>
          <p:cNvPr id="380" name="TB380">
            <a:extLst>
              <a:ext uri="{FF2B5EF4-FFF2-40B4-BE49-F238E27FC236}">
                <a16:creationId xmlns:a16="http://schemas.microsoft.com/office/drawing/2014/main" id="{3286AACB-0DCD-7658-CBC2-A0B9934C727B}"/>
              </a:ext>
            </a:extLst>
          </p:cNvPr>
          <p:cNvSpPr txBox="1"/>
          <p:nvPr/>
        </p:nvSpPr>
        <p:spPr>
          <a:xfrm>
            <a:off x="7398606" y="3110759"/>
            <a:ext cx="4442000" cy="240000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marL="0" indent="0" algn="l">
              <a:lnSpc>
                <a:spcPct val="120000"/>
              </a:lnSpc>
            </a:pPr>
            <a:r>
              <a:rPr lang="en-US" sz="1400" b="0" i="1" dirty="0">
                <a:solidFill>
                  <a:srgbClr val="64748B"/>
                </a:solidFill>
                <a:latin typeface="Calibri"/>
              </a:rPr>
              <a:t>→ Ca²⁺ binds two sites, giving the squared site dependence.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D55EC44-90D6-E071-17D0-7EACE4C8070E}"/>
              </a:ext>
            </a:extLst>
          </p:cNvPr>
          <p:cNvGrpSpPr/>
          <p:nvPr/>
        </p:nvGrpSpPr>
        <p:grpSpPr>
          <a:xfrm>
            <a:off x="601488" y="2373045"/>
            <a:ext cx="6146521" cy="2379478"/>
            <a:chOff x="447183" y="2405430"/>
            <a:chExt cx="6146521" cy="2379478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E8F5BEC-B712-4F03-D0EC-D2ADD55D3E37}"/>
                </a:ext>
              </a:extLst>
            </p:cNvPr>
            <p:cNvSpPr/>
            <p:nvPr/>
          </p:nvSpPr>
          <p:spPr>
            <a:xfrm>
              <a:off x="447183" y="3678781"/>
              <a:ext cx="2497627" cy="1041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50C7B35-9186-861A-48E4-BCB6125CEEB9}"/>
                </a:ext>
              </a:extLst>
            </p:cNvPr>
            <p:cNvGrpSpPr/>
            <p:nvPr/>
          </p:nvGrpSpPr>
          <p:grpSpPr>
            <a:xfrm>
              <a:off x="450741" y="2405430"/>
              <a:ext cx="6142963" cy="2379478"/>
              <a:chOff x="1109272" y="3183084"/>
              <a:chExt cx="5675739" cy="199202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401A893-26FE-0737-0A9D-C53CFBB34978}"/>
                  </a:ext>
                </a:extLst>
              </p:cNvPr>
              <p:cNvGrpSpPr/>
              <p:nvPr/>
            </p:nvGrpSpPr>
            <p:grpSpPr>
              <a:xfrm>
                <a:off x="1109272" y="4320851"/>
                <a:ext cx="1449794" cy="804247"/>
                <a:chOff x="4689558" y="355651"/>
                <a:chExt cx="3588202" cy="1659120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865FFFF6-5FC8-0EA3-A4F2-3A76219C5664}"/>
                    </a:ext>
                  </a:extLst>
                </p:cNvPr>
                <p:cNvGrpSpPr/>
                <p:nvPr/>
              </p:nvGrpSpPr>
              <p:grpSpPr>
                <a:xfrm>
                  <a:off x="4689558" y="355651"/>
                  <a:ext cx="3588202" cy="1659120"/>
                  <a:chOff x="6745529" y="2316480"/>
                  <a:chExt cx="3236726" cy="2230786"/>
                </a:xfrm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B26C6D4C-0590-3200-FB90-15BDBE413005}"/>
                      </a:ext>
                    </a:extLst>
                  </p:cNvPr>
                  <p:cNvSpPr/>
                  <p:nvPr/>
                </p:nvSpPr>
                <p:spPr>
                  <a:xfrm>
                    <a:off x="8706596" y="3957285"/>
                    <a:ext cx="1275659" cy="5899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ID4096" dirty="0"/>
                  </a:p>
                </p:txBody>
              </p:sp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id="{3313CE03-97A7-3BD6-8625-215D76A49A2E}"/>
                      </a:ext>
                    </a:extLst>
                  </p:cNvPr>
                  <p:cNvCxnSpPr/>
                  <p:nvPr/>
                </p:nvCxnSpPr>
                <p:spPr>
                  <a:xfrm>
                    <a:off x="6745529" y="2316480"/>
                    <a:ext cx="44775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5AA2AC35-E854-2CBD-DB84-D4939934AE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2767584"/>
                    <a:ext cx="10756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>
                    <a:extLst>
                      <a:ext uri="{FF2B5EF4-FFF2-40B4-BE49-F238E27FC236}">
                        <a16:creationId xmlns:a16="http://schemas.microsoft.com/office/drawing/2014/main" id="{806E854F-5E13-C9EE-7639-63A45C2CF1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9339" y="3068574"/>
                    <a:ext cx="124785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Arrow Connector 30">
                    <a:extLst>
                      <a:ext uri="{FF2B5EF4-FFF2-40B4-BE49-F238E27FC236}">
                        <a16:creationId xmlns:a16="http://schemas.microsoft.com/office/drawing/2014/main" id="{262C3C9F-4862-7F01-6ED4-8958AE4A91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2550414"/>
                    <a:ext cx="84780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Arrow Connector 31">
                    <a:extLst>
                      <a:ext uri="{FF2B5EF4-FFF2-40B4-BE49-F238E27FC236}">
                        <a16:creationId xmlns:a16="http://schemas.microsoft.com/office/drawing/2014/main" id="{BCA0448B-5B50-9CDC-9FF4-9923400BED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3387852"/>
                    <a:ext cx="1308795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Arrow Connector 32">
                    <a:extLst>
                      <a:ext uri="{FF2B5EF4-FFF2-40B4-BE49-F238E27FC236}">
                        <a16:creationId xmlns:a16="http://schemas.microsoft.com/office/drawing/2014/main" id="{1E817C5B-43C9-4ED3-72B6-A6D90F240B56}"/>
                      </a:ext>
                    </a:extLst>
                  </p:cNvPr>
                  <p:cNvCxnSpPr/>
                  <p:nvPr/>
                </p:nvCxnSpPr>
                <p:spPr>
                  <a:xfrm>
                    <a:off x="6745529" y="4405122"/>
                    <a:ext cx="44775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Arrow Connector 33">
                    <a:extLst>
                      <a:ext uri="{FF2B5EF4-FFF2-40B4-BE49-F238E27FC236}">
                        <a16:creationId xmlns:a16="http://schemas.microsoft.com/office/drawing/2014/main" id="{954B6A31-135B-9B92-5720-6C2F476030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3958590"/>
                    <a:ext cx="1075639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Arrow Connector 34">
                    <a:extLst>
                      <a:ext uri="{FF2B5EF4-FFF2-40B4-BE49-F238E27FC236}">
                        <a16:creationId xmlns:a16="http://schemas.microsoft.com/office/drawing/2014/main" id="{C5B1ECCB-1642-6C65-47E9-30743C642E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3697224"/>
                    <a:ext cx="124785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id="{D3EDE52C-9B20-174E-C582-5DBB09120B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5529" y="4175760"/>
                    <a:ext cx="847801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88EB47DB-0A1A-D733-B43B-EE6A11914257}"/>
                    </a:ext>
                  </a:extLst>
                </p:cNvPr>
                <p:cNvSpPr/>
                <p:nvPr/>
              </p:nvSpPr>
              <p:spPr>
                <a:xfrm>
                  <a:off x="7449932" y="1715530"/>
                  <a:ext cx="168080" cy="157353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ID4096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11EE0630-8132-A52E-2F4B-1D9C310E8483}"/>
                    </a:ext>
                  </a:extLst>
                </p:cNvPr>
                <p:cNvSpPr/>
                <p:nvPr/>
              </p:nvSpPr>
              <p:spPr>
                <a:xfrm>
                  <a:off x="7895415" y="1321250"/>
                  <a:ext cx="168080" cy="157353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ID4096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19679B6F-F186-6420-BB66-447B03B3F557}"/>
                    </a:ext>
                  </a:extLst>
                </p:cNvPr>
                <p:cNvSpPr/>
                <p:nvPr/>
              </p:nvSpPr>
              <p:spPr>
                <a:xfrm>
                  <a:off x="6296511" y="1152471"/>
                  <a:ext cx="224946" cy="16878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ID4096"/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A2D2CDF-399E-744D-B3BC-CAF0443341C6}"/>
                  </a:ext>
                </a:extLst>
              </p:cNvPr>
              <p:cNvSpPr/>
              <p:nvPr/>
            </p:nvSpPr>
            <p:spPr>
              <a:xfrm>
                <a:off x="2087880" y="4954644"/>
                <a:ext cx="384614" cy="212701"/>
              </a:xfrm>
              <a:prstGeom prst="rect">
                <a:avLst/>
              </a:prstGeom>
              <a:noFill/>
              <a:ln w="19050" cap="flat" cmpd="sng" algn="ctr">
                <a:solidFill>
                  <a:srgbClr val="B5483A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B0FA81A-3B79-7943-1466-9FAF5210E5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7627" y="3245965"/>
                <a:ext cx="1382119" cy="1736485"/>
              </a:xfrm>
              <a:prstGeom prst="line">
                <a:avLst/>
              </a:prstGeom>
              <a:ln w="19050" cap="flat" cmpd="sng" algn="ctr">
                <a:solidFill>
                  <a:srgbClr val="B5483A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2AB42D2-F30A-1332-7A24-839ADA6DFC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76001" y="5018182"/>
                <a:ext cx="1346027" cy="156927"/>
              </a:xfrm>
              <a:prstGeom prst="line">
                <a:avLst/>
              </a:prstGeom>
              <a:ln w="19050" cap="flat" cmpd="sng" algn="ctr">
                <a:solidFill>
                  <a:srgbClr val="B5483A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C34AE9B-3DC2-D01A-7B93-F26E992441B4}"/>
                  </a:ext>
                </a:extLst>
              </p:cNvPr>
              <p:cNvGrpSpPr/>
              <p:nvPr/>
            </p:nvGrpSpPr>
            <p:grpSpPr>
              <a:xfrm>
                <a:off x="3822028" y="3183084"/>
                <a:ext cx="2962983" cy="1987889"/>
                <a:chOff x="3822028" y="3183084"/>
                <a:chExt cx="2962983" cy="1987889"/>
              </a:xfrm>
            </p:grpSpPr>
            <p:pic>
              <p:nvPicPr>
                <p:cNvPr id="200" name="DiagramZoom">
                  <a:extLst>
                    <a:ext uri="{FF2B5EF4-FFF2-40B4-BE49-F238E27FC236}">
                      <a16:creationId xmlns:a16="http://schemas.microsoft.com/office/drawing/2014/main" id="{93F7FB6E-E177-C227-A373-759A20B8EF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l="51098" t="20940" r="3317" b="23948"/>
                <a:stretch>
                  <a:fillRect/>
                </a:stretch>
              </p:blipFill>
              <p:spPr>
                <a:xfrm>
                  <a:off x="3822028" y="3183084"/>
                  <a:ext cx="2962983" cy="1987889"/>
                </a:xfrm>
                <a:prstGeom prst="rect">
                  <a:avLst/>
                </a:prstGeom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8399AD79-3174-5BF0-A18D-6534649948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52897" y="3686437"/>
                  <a:ext cx="924054" cy="390580"/>
                </a:xfrm>
                <a:prstGeom prst="rect">
                  <a:avLst/>
                </a:prstGeom>
                <a:solidFill>
                  <a:srgbClr val="FFFBEB"/>
                </a:solidFill>
                <a:ln>
                  <a:solidFill>
                    <a:srgbClr val="FFFBEB"/>
                  </a:solidFill>
                </a:ln>
              </p:spPr>
            </p:pic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630FDDE2-9507-CD9E-8DD5-D030746A27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67102" y="3289476"/>
                  <a:ext cx="2447997" cy="390580"/>
                </a:xfrm>
                <a:prstGeom prst="rect">
                  <a:avLst/>
                </a:prstGeom>
              </p:spPr>
            </p:pic>
          </p:grp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174FDCC-389A-D494-3D2A-F6B8AEB90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1706" y="3325454"/>
                <a:ext cx="242734" cy="237780"/>
              </a:xfrm>
              <a:prstGeom prst="rect">
                <a:avLst/>
              </a:prstGeom>
            </p:spPr>
          </p:pic>
        </p:grp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9CC89128-21EC-63A1-5218-0B29884F9EB7}"/>
              </a:ext>
            </a:extLst>
          </p:cNvPr>
          <p:cNvSpPr txBox="1"/>
          <p:nvPr/>
        </p:nvSpPr>
        <p:spPr>
          <a:xfrm>
            <a:off x="7003774" y="1449999"/>
            <a:ext cx="6096000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i="1">
                <a:solidFill>
                  <a:srgbClr val="B85042"/>
                </a:solidFill>
              </a:rPr>
              <a:t>vertical</a:t>
            </a:r>
            <a:r>
              <a:rPr lang="en-US" sz="1400" i="1">
                <a:solidFill>
                  <a:srgbClr val="B85042"/>
                </a:solidFill>
                <a:latin typeface="Calibri"/>
              </a:rPr>
              <a:t> flux: reaction kinetics</a:t>
            </a:r>
            <a:endParaRPr lang="en-US" sz="1400" i="1" dirty="0">
              <a:solidFill>
                <a:srgbClr val="B85042"/>
              </a:solidFill>
              <a:latin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74DC52-F11D-DA11-B894-C2E4785F9C5E}"/>
                  </a:ext>
                </a:extLst>
              </p14:cNvPr>
              <p14:cNvContentPartPr/>
              <p14:nvPr/>
            </p14:nvContentPartPr>
            <p14:xfrm>
              <a:off x="3943245" y="310134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74DC52-F11D-DA11-B894-C2E4785F9C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37125" y="30952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6C6FAAC-B00A-3987-4C50-3EE7A0200C45}"/>
                  </a:ext>
                </a:extLst>
              </p14:cNvPr>
              <p14:cNvContentPartPr/>
              <p14:nvPr/>
            </p14:nvContentPartPr>
            <p14:xfrm>
              <a:off x="3571365" y="2994420"/>
              <a:ext cx="8280" cy="421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6C6FAAC-B00A-3987-4C50-3EE7A0200C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61956" y="2985420"/>
                <a:ext cx="26722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D550BF5-1200-3B9B-E5A8-BE33058BBFBE}"/>
                  </a:ext>
                </a:extLst>
              </p14:cNvPr>
              <p14:cNvContentPartPr/>
              <p14:nvPr/>
            </p14:nvContentPartPr>
            <p14:xfrm>
              <a:off x="3581085" y="3112860"/>
              <a:ext cx="15480" cy="150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D550BF5-1200-3B9B-E5A8-BE33058BBFB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72085" y="3103860"/>
                <a:ext cx="33120" cy="1677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61392CC6-045E-02FB-DB2E-BFBD4E45BCE1}"/>
              </a:ext>
            </a:extLst>
          </p:cNvPr>
          <p:cNvSpPr/>
          <p:nvPr/>
        </p:nvSpPr>
        <p:spPr>
          <a:xfrm>
            <a:off x="1070563" y="3750232"/>
            <a:ext cx="111889" cy="1055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668545-F19D-FFA5-CE0B-6B6D4A083159}"/>
              </a:ext>
            </a:extLst>
          </p:cNvPr>
          <p:cNvSpPr/>
          <p:nvPr/>
        </p:nvSpPr>
        <p:spPr>
          <a:xfrm>
            <a:off x="1157008" y="3865237"/>
            <a:ext cx="98370" cy="977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CD90CA-0447-E52E-41E1-6ECEB0468A91}"/>
              </a:ext>
            </a:extLst>
          </p:cNvPr>
          <p:cNvSpPr/>
          <p:nvPr/>
        </p:nvSpPr>
        <p:spPr>
          <a:xfrm>
            <a:off x="1090007" y="4526792"/>
            <a:ext cx="98370" cy="977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032708-6829-FE64-FCC6-C88554F487A9}"/>
              </a:ext>
            </a:extLst>
          </p:cNvPr>
          <p:cNvSpPr/>
          <p:nvPr/>
        </p:nvSpPr>
        <p:spPr>
          <a:xfrm>
            <a:off x="1300948" y="4061754"/>
            <a:ext cx="111889" cy="1055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3B691C-140D-60A3-39A5-2F387EE2606A}"/>
              </a:ext>
            </a:extLst>
          </p:cNvPr>
          <p:cNvSpPr/>
          <p:nvPr/>
        </p:nvSpPr>
        <p:spPr>
          <a:xfrm>
            <a:off x="1161197" y="4416833"/>
            <a:ext cx="111889" cy="1055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F47CC22-BB37-338D-E08C-CF0C3F96CC22}"/>
              </a:ext>
            </a:extLst>
          </p:cNvPr>
          <p:cNvSpPr/>
          <p:nvPr/>
        </p:nvSpPr>
        <p:spPr>
          <a:xfrm>
            <a:off x="4592336" y="3850409"/>
            <a:ext cx="244898" cy="2419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1E00B7-C1A8-FC22-116F-17AA7FBE3542}"/>
                  </a:ext>
                </a:extLst>
              </p:cNvPr>
              <p:cNvSpPr txBox="1"/>
              <p:nvPr/>
            </p:nvSpPr>
            <p:spPr>
              <a:xfrm>
                <a:off x="4536095" y="3873219"/>
                <a:ext cx="38508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1E00B7-C1A8-FC22-116F-17AA7FBE3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095" y="3873219"/>
                <a:ext cx="385082" cy="2000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9FA88D61-AF82-B43C-401D-A3CE0FB12136}"/>
              </a:ext>
            </a:extLst>
          </p:cNvPr>
          <p:cNvSpPr/>
          <p:nvPr/>
        </p:nvSpPr>
        <p:spPr>
          <a:xfrm>
            <a:off x="3757946" y="3854168"/>
            <a:ext cx="244898" cy="2419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D0E7A4-E99F-6BCD-CEBE-88292E8B2BA3}"/>
                  </a:ext>
                </a:extLst>
              </p:cNvPr>
              <p:cNvSpPr txBox="1"/>
              <p:nvPr/>
            </p:nvSpPr>
            <p:spPr>
              <a:xfrm>
                <a:off x="3701705" y="3876978"/>
                <a:ext cx="38508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D0E7A4-E99F-6BCD-CEBE-88292E8B2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705" y="3876978"/>
                <a:ext cx="385082" cy="2000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BB807777-E15D-09D0-80DC-7399DD286D06}"/>
              </a:ext>
            </a:extLst>
          </p:cNvPr>
          <p:cNvSpPr/>
          <p:nvPr/>
        </p:nvSpPr>
        <p:spPr>
          <a:xfrm>
            <a:off x="4479306" y="2584168"/>
            <a:ext cx="244898" cy="2419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CDAC9B-FABD-A454-3FBD-40720FFD9B8F}"/>
                  </a:ext>
                </a:extLst>
              </p:cNvPr>
              <p:cNvSpPr txBox="1"/>
              <p:nvPr/>
            </p:nvSpPr>
            <p:spPr>
              <a:xfrm>
                <a:off x="4423065" y="2606978"/>
                <a:ext cx="38508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CDAC9B-FABD-A454-3FBD-40720FFD9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065" y="2606978"/>
                <a:ext cx="385082" cy="20005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577B0C3B-B03D-F3AD-7834-201A71F900D8}"/>
              </a:ext>
            </a:extLst>
          </p:cNvPr>
          <p:cNvSpPr/>
          <p:nvPr/>
        </p:nvSpPr>
        <p:spPr>
          <a:xfrm>
            <a:off x="5414026" y="3849088"/>
            <a:ext cx="244898" cy="2419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C77B445-4893-0672-4D66-EBEFA74239BB}"/>
                  </a:ext>
                </a:extLst>
              </p:cNvPr>
              <p:cNvSpPr txBox="1"/>
              <p:nvPr/>
            </p:nvSpPr>
            <p:spPr>
              <a:xfrm>
                <a:off x="5357785" y="3871898"/>
                <a:ext cx="38508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C77B445-4893-0672-4D66-EBEFA7423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785" y="3871898"/>
                <a:ext cx="385082" cy="2000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1287154B-9FFA-1C90-FE2F-11687DFD8A07}"/>
              </a:ext>
            </a:extLst>
          </p:cNvPr>
          <p:cNvSpPr/>
          <p:nvPr/>
        </p:nvSpPr>
        <p:spPr>
          <a:xfrm>
            <a:off x="5977906" y="3854168"/>
            <a:ext cx="244898" cy="2419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FEEE1D-B269-20F7-96F0-AA638FFEA271}"/>
                  </a:ext>
                </a:extLst>
              </p:cNvPr>
              <p:cNvSpPr txBox="1"/>
              <p:nvPr/>
            </p:nvSpPr>
            <p:spPr>
              <a:xfrm>
                <a:off x="5921665" y="3876978"/>
                <a:ext cx="38508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FEEE1D-B269-20F7-96F0-AA638FFEA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665" y="3876978"/>
                <a:ext cx="385082" cy="20005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98B0AE2D-B38A-7E96-A287-F40A8279DEA0}"/>
              </a:ext>
            </a:extLst>
          </p:cNvPr>
          <p:cNvSpPr/>
          <p:nvPr/>
        </p:nvSpPr>
        <p:spPr>
          <a:xfrm>
            <a:off x="4025265" y="3823335"/>
            <a:ext cx="266266" cy="255654"/>
          </a:xfrm>
          <a:prstGeom prst="ellipse">
            <a:avLst/>
          </a:prstGeom>
          <a:solidFill>
            <a:srgbClr val="FFFBEB"/>
          </a:solidFill>
          <a:ln>
            <a:solidFill>
              <a:srgbClr val="FFFBE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E6C8CF-1030-BE99-5EF1-2F5811AE960E}"/>
              </a:ext>
            </a:extLst>
          </p:cNvPr>
          <p:cNvSpPr/>
          <p:nvPr/>
        </p:nvSpPr>
        <p:spPr>
          <a:xfrm>
            <a:off x="4857242" y="3820223"/>
            <a:ext cx="266266" cy="258765"/>
          </a:xfrm>
          <a:prstGeom prst="ellipse">
            <a:avLst/>
          </a:prstGeom>
          <a:solidFill>
            <a:srgbClr val="FFFBEB"/>
          </a:solidFill>
          <a:ln>
            <a:solidFill>
              <a:srgbClr val="FFFBE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CC6234B-5ECF-CA7B-3BD2-91116A5D66F6}"/>
              </a:ext>
            </a:extLst>
          </p:cNvPr>
          <p:cNvSpPr/>
          <p:nvPr/>
        </p:nvSpPr>
        <p:spPr>
          <a:xfrm>
            <a:off x="5689854" y="3818268"/>
            <a:ext cx="266266" cy="258765"/>
          </a:xfrm>
          <a:prstGeom prst="ellipse">
            <a:avLst/>
          </a:prstGeom>
          <a:solidFill>
            <a:srgbClr val="FFFBEB"/>
          </a:solidFill>
          <a:ln>
            <a:solidFill>
              <a:srgbClr val="FFFBE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55CC16D-A0D9-9D8C-87AE-6DF42AD7C056}"/>
              </a:ext>
            </a:extLst>
          </p:cNvPr>
          <p:cNvSpPr/>
          <p:nvPr/>
        </p:nvSpPr>
        <p:spPr>
          <a:xfrm>
            <a:off x="6239916" y="3814948"/>
            <a:ext cx="266266" cy="258765"/>
          </a:xfrm>
          <a:prstGeom prst="ellipse">
            <a:avLst/>
          </a:prstGeom>
          <a:solidFill>
            <a:srgbClr val="FFFBEB"/>
          </a:solidFill>
          <a:ln>
            <a:solidFill>
              <a:srgbClr val="FFFBE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0714296-922D-4089-B0B1-015567136C23}"/>
              </a:ext>
            </a:extLst>
          </p:cNvPr>
          <p:cNvSpPr/>
          <p:nvPr/>
        </p:nvSpPr>
        <p:spPr>
          <a:xfrm>
            <a:off x="4053370" y="3905952"/>
            <a:ext cx="199838" cy="1876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0D2CDE-26FD-D795-C16B-7935911937CA}"/>
                  </a:ext>
                </a:extLst>
              </p:cNvPr>
              <p:cNvSpPr txBox="1"/>
              <p:nvPr/>
            </p:nvSpPr>
            <p:spPr>
              <a:xfrm>
                <a:off x="3984457" y="3904614"/>
                <a:ext cx="15991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0D2CDE-26FD-D795-C16B-793591193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457" y="3904614"/>
                <a:ext cx="159919" cy="200055"/>
              </a:xfrm>
              <a:prstGeom prst="rect">
                <a:avLst/>
              </a:prstGeom>
              <a:blipFill>
                <a:blip r:embed="rId15"/>
                <a:stretch>
                  <a:fillRect r="-8846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42DE6880-91D5-C242-5FEB-B3CE3F4B947E}"/>
              </a:ext>
            </a:extLst>
          </p:cNvPr>
          <p:cNvSpPr/>
          <p:nvPr/>
        </p:nvSpPr>
        <p:spPr>
          <a:xfrm>
            <a:off x="4887986" y="3914274"/>
            <a:ext cx="199838" cy="1876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A2006B1-55D6-4452-61D3-92E89F9BD73B}"/>
                  </a:ext>
                </a:extLst>
              </p:cNvPr>
              <p:cNvSpPr txBox="1"/>
              <p:nvPr/>
            </p:nvSpPr>
            <p:spPr>
              <a:xfrm>
                <a:off x="4819073" y="3912936"/>
                <a:ext cx="15991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A2006B1-55D6-4452-61D3-92E89F9BD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073" y="3912936"/>
                <a:ext cx="159919" cy="200055"/>
              </a:xfrm>
              <a:prstGeom prst="rect">
                <a:avLst/>
              </a:prstGeom>
              <a:blipFill>
                <a:blip r:embed="rId16"/>
                <a:stretch>
                  <a:fillRect r="-8846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BE776317-C0B7-8467-F526-FCBB4245D90E}"/>
              </a:ext>
            </a:extLst>
          </p:cNvPr>
          <p:cNvSpPr/>
          <p:nvPr/>
        </p:nvSpPr>
        <p:spPr>
          <a:xfrm>
            <a:off x="5710729" y="3918084"/>
            <a:ext cx="199838" cy="1876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C1F3B1C-1B53-E191-FF0E-2958AE92E8D7}"/>
                  </a:ext>
                </a:extLst>
              </p:cNvPr>
              <p:cNvSpPr txBox="1"/>
              <p:nvPr/>
            </p:nvSpPr>
            <p:spPr>
              <a:xfrm>
                <a:off x="5638006" y="3912936"/>
                <a:ext cx="15991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C1F3B1C-1B53-E191-FF0E-2958AE92E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006" y="3912936"/>
                <a:ext cx="159919" cy="200055"/>
              </a:xfrm>
              <a:prstGeom prst="rect">
                <a:avLst/>
              </a:prstGeom>
              <a:blipFill>
                <a:blip r:embed="rId16"/>
                <a:stretch>
                  <a:fillRect r="-8846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8B96880-103A-EF44-88EC-8E41D112BFBC}"/>
              </a:ext>
            </a:extLst>
          </p:cNvPr>
          <p:cNvSpPr/>
          <p:nvPr/>
        </p:nvSpPr>
        <p:spPr>
          <a:xfrm>
            <a:off x="6271681" y="3910995"/>
            <a:ext cx="199838" cy="1876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D81EE45-48F8-5F8E-2EE6-D7DEC023CF0A}"/>
                  </a:ext>
                </a:extLst>
              </p:cNvPr>
              <p:cNvSpPr txBox="1"/>
              <p:nvPr/>
            </p:nvSpPr>
            <p:spPr>
              <a:xfrm>
                <a:off x="6202768" y="3905847"/>
                <a:ext cx="15991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en-US" sz="7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D81EE45-48F8-5F8E-2EE6-D7DEC023C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768" y="3905847"/>
                <a:ext cx="159919" cy="200055"/>
              </a:xfrm>
              <a:prstGeom prst="rect">
                <a:avLst/>
              </a:prstGeom>
              <a:blipFill>
                <a:blip r:embed="rId16"/>
                <a:stretch>
                  <a:fillRect r="-8846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>
            <a:extLst>
              <a:ext uri="{FF2B5EF4-FFF2-40B4-BE49-F238E27FC236}">
                <a16:creationId xmlns:a16="http://schemas.microsoft.com/office/drawing/2014/main" id="{24C28484-F9FF-6D77-5139-925BEFECA9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0951" b="70579"/>
          <a:stretch>
            <a:fillRect/>
          </a:stretch>
        </p:blipFill>
        <p:spPr>
          <a:xfrm>
            <a:off x="6896103" y="3750377"/>
            <a:ext cx="4973968" cy="87747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E9B843D0-59BD-9536-465D-EFA32EC88031}"/>
              </a:ext>
            </a:extLst>
          </p:cNvPr>
          <p:cNvSpPr txBox="1"/>
          <p:nvPr/>
        </p:nvSpPr>
        <p:spPr>
          <a:xfrm>
            <a:off x="6134760" y="5142771"/>
            <a:ext cx="7223760" cy="1305614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ctr">
              <a:lnSpc>
                <a:spcPct val="140000"/>
              </a:lnSpc>
            </a:pPr>
            <a:endParaRPr lang="en-US" sz="1200" b="0" i="0" dirty="0">
              <a:solidFill>
                <a:srgbClr val="E5E7EB"/>
              </a:solidFill>
              <a:latin typeface="Calibri"/>
            </a:endParaRPr>
          </a:p>
          <a:p>
            <a:pPr algn="ctr">
              <a:lnSpc>
                <a:spcPct val="140000"/>
              </a:lnSpc>
            </a:pPr>
            <a:endParaRPr lang="en-US" sz="1200" dirty="0">
              <a:solidFill>
                <a:srgbClr val="E5E7EB"/>
              </a:solidFill>
              <a:latin typeface="Calibri"/>
            </a:endParaRPr>
          </a:p>
          <a:p>
            <a:pPr algn="ctr">
              <a:lnSpc>
                <a:spcPct val="140000"/>
              </a:lnSpc>
            </a:pPr>
            <a:endParaRPr lang="en-US" sz="1200" b="0" i="0" dirty="0">
              <a:solidFill>
                <a:srgbClr val="E5E7EB"/>
              </a:solidFill>
              <a:latin typeface="Calibri"/>
            </a:endParaRPr>
          </a:p>
          <a:p>
            <a:pPr algn="ctr">
              <a:lnSpc>
                <a:spcPct val="140000"/>
              </a:lnSpc>
            </a:pPr>
            <a:endParaRPr sz="1200" b="0" i="0" dirty="0">
              <a:solidFill>
                <a:srgbClr val="E5E7EB"/>
              </a:solidFill>
              <a:latin typeface="Calibri"/>
            </a:endParaRPr>
          </a:p>
          <a:p>
            <a:pPr algn="ctr">
              <a:lnSpc>
                <a:spcPct val="140000"/>
              </a:lnSpc>
            </a:pPr>
            <a:r>
              <a:rPr sz="1200" b="0" i="0" dirty="0">
                <a:latin typeface="Calibri"/>
              </a:rPr>
              <a:t>Werkhoven et al., Phys. Rev. Lett. 120, 264502 (2018)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6573B57-6501-B05C-11E2-19CBC55F99DE}"/>
              </a:ext>
            </a:extLst>
          </p:cNvPr>
          <p:cNvSpPr/>
          <p:nvPr/>
        </p:nvSpPr>
        <p:spPr>
          <a:xfrm>
            <a:off x="4449915" y="2544199"/>
            <a:ext cx="297329" cy="28801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6704331-E384-21D9-3B43-FDD23AFA643C}"/>
                  </a:ext>
                </a:extLst>
              </p:cNvPr>
              <p:cNvSpPr txBox="1"/>
              <p:nvPr/>
            </p:nvSpPr>
            <p:spPr>
              <a:xfrm>
                <a:off x="4463314" y="2590458"/>
                <a:ext cx="27894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6704331-E384-21D9-3B43-FDD23AFA6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314" y="2590458"/>
                <a:ext cx="278942" cy="20005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21ABFA97-4FD6-E925-78C2-99176DE72047}"/>
              </a:ext>
            </a:extLst>
          </p:cNvPr>
          <p:cNvSpPr/>
          <p:nvPr/>
        </p:nvSpPr>
        <p:spPr>
          <a:xfrm>
            <a:off x="3734255" y="3808095"/>
            <a:ext cx="297329" cy="28801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9B11F8E-164F-8CC2-3619-C04241B98DE2}"/>
                  </a:ext>
                </a:extLst>
              </p:cNvPr>
              <p:cNvSpPr txBox="1"/>
              <p:nvPr/>
            </p:nvSpPr>
            <p:spPr>
              <a:xfrm>
                <a:off x="3747654" y="3854354"/>
                <a:ext cx="27894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9B11F8E-164F-8CC2-3619-C04241B98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654" y="3854354"/>
                <a:ext cx="278942" cy="20005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>
            <a:extLst>
              <a:ext uri="{FF2B5EF4-FFF2-40B4-BE49-F238E27FC236}">
                <a16:creationId xmlns:a16="http://schemas.microsoft.com/office/drawing/2014/main" id="{2DECE04F-E3ED-6E3E-A998-601BB06A3462}"/>
              </a:ext>
            </a:extLst>
          </p:cNvPr>
          <p:cNvSpPr/>
          <p:nvPr/>
        </p:nvSpPr>
        <p:spPr>
          <a:xfrm>
            <a:off x="4565665" y="3815715"/>
            <a:ext cx="297329" cy="28801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345A27B-B60D-9AC2-1286-52FF20F5041D}"/>
                  </a:ext>
                </a:extLst>
              </p:cNvPr>
              <p:cNvSpPr txBox="1"/>
              <p:nvPr/>
            </p:nvSpPr>
            <p:spPr>
              <a:xfrm>
                <a:off x="4579064" y="3861974"/>
                <a:ext cx="27894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345A27B-B60D-9AC2-1286-52FF20F50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064" y="3861974"/>
                <a:ext cx="278942" cy="20005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D1645210-9F5F-EFD5-7019-AFEDC273D648}"/>
              </a:ext>
            </a:extLst>
          </p:cNvPr>
          <p:cNvSpPr/>
          <p:nvPr/>
        </p:nvSpPr>
        <p:spPr>
          <a:xfrm>
            <a:off x="5396245" y="3811905"/>
            <a:ext cx="297329" cy="28801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5519CDA-6210-9B8F-0474-FD9BE48216DB}"/>
                  </a:ext>
                </a:extLst>
              </p:cNvPr>
              <p:cNvSpPr txBox="1"/>
              <p:nvPr/>
            </p:nvSpPr>
            <p:spPr>
              <a:xfrm>
                <a:off x="5409644" y="3858164"/>
                <a:ext cx="27894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5519CDA-6210-9B8F-0474-FD9BE4821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644" y="3858164"/>
                <a:ext cx="278942" cy="20005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6FE3C383-4256-6EF2-4192-E0F54B6F8E52}"/>
              </a:ext>
            </a:extLst>
          </p:cNvPr>
          <p:cNvSpPr/>
          <p:nvPr/>
        </p:nvSpPr>
        <p:spPr>
          <a:xfrm>
            <a:off x="5948695" y="3808095"/>
            <a:ext cx="297329" cy="28801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44218B2-9E9B-A0B3-A1BB-45B8E8BDB631}"/>
                  </a:ext>
                </a:extLst>
              </p:cNvPr>
              <p:cNvSpPr txBox="1"/>
              <p:nvPr/>
            </p:nvSpPr>
            <p:spPr>
              <a:xfrm>
                <a:off x="5962094" y="3854354"/>
                <a:ext cx="27894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7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05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44218B2-9E9B-A0B3-A1BB-45B8E8BDB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094" y="3854354"/>
                <a:ext cx="278942" cy="20005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3DBA0DED-AD80-1A6C-EF08-50219C504E42}"/>
              </a:ext>
            </a:extLst>
          </p:cNvPr>
          <p:cNvSpPr txBox="1"/>
          <p:nvPr/>
        </p:nvSpPr>
        <p:spPr>
          <a:xfrm>
            <a:off x="4090597" y="4341993"/>
            <a:ext cx="261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⁺</a:t>
            </a:r>
            <a:endParaRPr lang="LID4096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F71AC60-11A0-65F9-3214-CA9C7E7C4EC8}"/>
              </a:ext>
            </a:extLst>
          </p:cNvPr>
          <p:cNvSpPr txBox="1"/>
          <p:nvPr/>
        </p:nvSpPr>
        <p:spPr>
          <a:xfrm>
            <a:off x="5092715" y="4331858"/>
            <a:ext cx="5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²⁺</a:t>
            </a:r>
            <a:r>
              <a:rPr lang="en-US" sz="1800" i="1" dirty="0">
                <a:solidFill>
                  <a:srgbClr val="475569"/>
                </a:solidFill>
              </a:rPr>
              <a:t> </a:t>
            </a:r>
            <a:endParaRPr lang="LID4096" dirty="0"/>
          </a:p>
        </p:txBody>
      </p:sp>
      <p:sp>
        <p:nvSpPr>
          <p:cNvPr id="51" name="TB310">
            <a:extLst>
              <a:ext uri="{FF2B5EF4-FFF2-40B4-BE49-F238E27FC236}">
                <a16:creationId xmlns:a16="http://schemas.microsoft.com/office/drawing/2014/main" id="{DF2DFDAF-E121-4320-C3E9-C2E84793C503}"/>
              </a:ext>
            </a:extLst>
          </p:cNvPr>
          <p:cNvSpPr txBox="1"/>
          <p:nvPr/>
        </p:nvSpPr>
        <p:spPr>
          <a:xfrm>
            <a:off x="6968580" y="5254259"/>
            <a:ext cx="4904840" cy="200000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marL="0" indent="0" algn="l">
              <a:lnSpc>
                <a:spcPct val="120000"/>
              </a:lnSpc>
            </a:pPr>
            <a:r>
              <a:rPr lang="en-US" sz="1400" i="1" dirty="0">
                <a:solidFill>
                  <a:srgbClr val="B85042"/>
                </a:solidFill>
                <a:latin typeface="Calibri"/>
              </a:rPr>
              <a:t>tangential flux: diffusion + electromigration</a:t>
            </a:r>
          </a:p>
        </p:txBody>
      </p:sp>
      <p:pic>
        <p:nvPicPr>
          <p:cNvPr id="55" name="SurfEq2">
            <a:extLst>
              <a:ext uri="{FF2B5EF4-FFF2-40B4-BE49-F238E27FC236}">
                <a16:creationId xmlns:a16="http://schemas.microsoft.com/office/drawing/2014/main" id="{5F6E78A5-6261-B936-9892-AF834BC622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00000" y="5560602"/>
            <a:ext cx="4200000" cy="56878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F5CE654-D94E-3EEB-8FB8-D5859740F2D7}"/>
              </a:ext>
            </a:extLst>
          </p:cNvPr>
          <p:cNvSpPr txBox="1"/>
          <p:nvPr/>
        </p:nvSpPr>
        <p:spPr>
          <a:xfrm>
            <a:off x="4304525" y="3839034"/>
            <a:ext cx="10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LID4096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980342C-A544-61AF-4D3F-0CC88E31656E}"/>
              </a:ext>
            </a:extLst>
          </p:cNvPr>
          <p:cNvSpPr txBox="1"/>
          <p:nvPr/>
        </p:nvSpPr>
        <p:spPr>
          <a:xfrm>
            <a:off x="5135828" y="3843718"/>
            <a:ext cx="10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LID4096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0A633C9-FB38-CB71-D449-0A84A0617646}"/>
              </a:ext>
            </a:extLst>
          </p:cNvPr>
          <p:cNvSpPr txBox="1"/>
          <p:nvPr/>
        </p:nvSpPr>
        <p:spPr>
          <a:xfrm>
            <a:off x="6078541" y="4232280"/>
            <a:ext cx="10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44914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74320"/>
            <a:ext cx="11247120" cy="519501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800" b="1" i="0" dirty="0">
                <a:latin typeface="Calibri"/>
              </a:rPr>
              <a:t>Results · K+ concentration gradients and ion-flux maps</a:t>
            </a:r>
            <a:endParaRPr sz="2800" b="1" i="0" dirty="0"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" y="868680"/>
            <a:ext cx="11247120" cy="27821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400" b="0" i="1" dirty="0">
                <a:solidFill>
                  <a:srgbClr val="475569"/>
                </a:solidFill>
                <a:latin typeface="Calibri"/>
              </a:rPr>
              <a:t>K+ concentration gradients with diffusion, electromigration, and advection flux vectors near the reactive patch.</a:t>
            </a:r>
            <a:endParaRPr sz="1400" b="0" i="1" dirty="0">
              <a:solidFill>
                <a:srgbClr val="475569"/>
              </a:solidFill>
              <a:latin typeface="Calibri"/>
            </a:endParaRPr>
          </a:p>
        </p:txBody>
      </p:sp>
      <p:cxnSp>
        <p:nvCxnSpPr>
          <p:cNvPr id="4" name="Connector 3"/>
          <p:cNvCxnSpPr/>
          <p:nvPr/>
        </p:nvCxnSpPr>
        <p:spPr>
          <a:xfrm>
            <a:off x="502920" y="1298448"/>
            <a:ext cx="11183112" cy="0"/>
          </a:xfrm>
          <a:prstGeom prst="line">
            <a:avLst/>
          </a:prstGeom>
          <a:ln w="25400">
            <a:solidFill>
              <a:srgbClr val="1E3A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or 4"/>
          <p:cNvCxnSpPr/>
          <p:nvPr/>
        </p:nvCxnSpPr>
        <p:spPr>
          <a:xfrm>
            <a:off x="502920" y="6519672"/>
            <a:ext cx="11183112" cy="0"/>
          </a:xfrm>
          <a:prstGeom prst="line">
            <a:avLst/>
          </a:prstGeom>
          <a:ln w="6350">
            <a:solidFill>
              <a:srgbClr val="E5E7E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2920" y="6565392"/>
            <a:ext cx="9601200" cy="24688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900" b="0" i="0">
                <a:solidFill>
                  <a:srgbClr val="64748B"/>
                </a:solidFill>
                <a:latin typeface="Calibri"/>
              </a:rPr>
              <a:t>Flow-induced surface charge heterogeneity &amp; cation exchange kinetics  ·  S. Shahror, Y. Mishael, N. Schwartz  ·  HUJI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61320" y="6565392"/>
            <a:ext cx="1280160" cy="191143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b="0" i="0" dirty="0">
                <a:solidFill>
                  <a:srgbClr val="64748B"/>
                </a:solidFill>
                <a:latin typeface="Calibri"/>
              </a:rPr>
              <a:t>7</a:t>
            </a:r>
            <a:r>
              <a:rPr sz="900" b="0" i="0" dirty="0">
                <a:solidFill>
                  <a:srgbClr val="64748B"/>
                </a:solidFill>
                <a:latin typeface="Calibri"/>
              </a:rPr>
              <a:t> / </a:t>
            </a:r>
            <a:r>
              <a:rPr lang="en-US" sz="900" b="0" i="0" dirty="0">
                <a:solidFill>
                  <a:srgbClr val="64748B"/>
                </a:solidFill>
                <a:latin typeface="Calibri"/>
              </a:rPr>
              <a:t>13</a:t>
            </a:r>
            <a:endParaRPr sz="900" b="0" i="0" dirty="0">
              <a:solidFill>
                <a:srgbClr val="64748B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49000" y="1369349"/>
                <a:ext cx="2286000" cy="501932"/>
              </a:xfrm>
              <a:prstGeom prst="rect">
                <a:avLst/>
              </a:prstGeom>
              <a:noFill/>
            </p:spPr>
            <p:txBody>
              <a:bodyPr wrap="square" lIns="36576" tIns="18288" rIns="36576" bIns="18288" anchor="t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b="1" i="0" dirty="0">
                    <a:solidFill>
                      <a:srgbClr val="1E3A8A"/>
                    </a:solidFill>
                    <a:latin typeface="Calibri"/>
                  </a:rPr>
                  <a:t>K⁺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1E3A8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1E3A8A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1E3A8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1E3A8A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1E3A8A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i="0" dirty="0">
                    <a:solidFill>
                      <a:srgbClr val="1E3A8A"/>
                    </a:solidFill>
                    <a:latin typeface="Calibri"/>
                  </a:rPr>
                  <a:t>)</a:t>
                </a:r>
                <a:endParaRPr b="1" i="0" dirty="0">
                  <a:solidFill>
                    <a:srgbClr val="1E3A8A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0" y="1369349"/>
                <a:ext cx="2286000" cy="501932"/>
              </a:xfrm>
              <a:prstGeom prst="rect">
                <a:avLst/>
              </a:prstGeom>
              <a:blipFill>
                <a:blip r:embed="rId2"/>
                <a:stretch>
                  <a:fillRect l="-4800" b="-121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-713445" y="1750646"/>
            <a:ext cx="4289139" cy="381643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2000" b="0" i="0" dirty="0">
                <a:solidFill>
                  <a:srgbClr val="64748B"/>
                </a:solidFill>
                <a:latin typeface="Calibri"/>
              </a:rPr>
              <a:t>t = 50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04360" y="1781125"/>
            <a:ext cx="4289139" cy="381643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2000" b="0" i="0" dirty="0">
                <a:solidFill>
                  <a:srgbClr val="64748B"/>
                </a:solidFill>
                <a:latin typeface="Calibri"/>
              </a:rPr>
              <a:t>t = </a:t>
            </a:r>
            <a:r>
              <a:rPr lang="en-US" sz="2000" b="0" i="0" dirty="0">
                <a:solidFill>
                  <a:srgbClr val="64748B"/>
                </a:solidFill>
                <a:latin typeface="Calibri"/>
              </a:rPr>
              <a:t>3</a:t>
            </a:r>
            <a:r>
              <a:rPr sz="2000" b="0" i="0" dirty="0">
                <a:solidFill>
                  <a:srgbClr val="64748B"/>
                </a:solidFill>
                <a:latin typeface="Calibri"/>
              </a:rPr>
              <a:t>00 min</a:t>
            </a:r>
          </a:p>
        </p:txBody>
      </p:sp>
      <p:cxnSp>
        <p:nvCxnSpPr>
          <p:cNvPr id="24" name="Connector 18">
            <a:extLst>
              <a:ext uri="{FF2B5EF4-FFF2-40B4-BE49-F238E27FC236}">
                <a16:creationId xmlns:a16="http://schemas.microsoft.com/office/drawing/2014/main" id="{69846530-D12D-B1BF-9762-305174541CE1}"/>
              </a:ext>
            </a:extLst>
          </p:cNvPr>
          <p:cNvCxnSpPr/>
          <p:nvPr/>
        </p:nvCxnSpPr>
        <p:spPr>
          <a:xfrm>
            <a:off x="621792" y="5921435"/>
            <a:ext cx="11064240" cy="0"/>
          </a:xfrm>
          <a:prstGeom prst="line">
            <a:avLst/>
          </a:prstGeom>
          <a:ln w="9525">
            <a:solidFill>
              <a:srgbClr val="E5E7E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D401C2C-F7DC-8F49-A0B0-90129081A0D4}"/>
              </a:ext>
            </a:extLst>
          </p:cNvPr>
          <p:cNvSpPr txBox="1"/>
          <p:nvPr/>
        </p:nvSpPr>
        <p:spPr>
          <a:xfrm>
            <a:off x="621792" y="6066215"/>
            <a:ext cx="10972800" cy="347146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b="0" i="1" dirty="0">
                <a:solidFill>
                  <a:srgbClr val="FF0000"/>
                </a:solidFill>
                <a:latin typeface="Calibri"/>
              </a:rPr>
              <a:t>red  ·  diffusion </a:t>
            </a:r>
            <a:r>
              <a:rPr b="0" i="1" dirty="0">
                <a:solidFill>
                  <a:srgbClr val="64748B"/>
                </a:solidFill>
                <a:latin typeface="Calibri"/>
              </a:rPr>
              <a:t>      </a:t>
            </a:r>
            <a:r>
              <a:rPr b="0" i="1" dirty="0">
                <a:latin typeface="Calibri"/>
              </a:rPr>
              <a:t>black  ·  electromigration       </a:t>
            </a:r>
            <a:r>
              <a:rPr b="0" i="1" dirty="0">
                <a:solidFill>
                  <a:schemeClr val="bg1"/>
                </a:solidFill>
                <a:highlight>
                  <a:srgbClr val="C0C0C0"/>
                </a:highlight>
                <a:latin typeface="Calibri"/>
              </a:rPr>
              <a:t>white  ·  advection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F8FCC7-7442-8DCD-5C08-8A3D995D56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30" r="7551"/>
          <a:stretch>
            <a:fillRect/>
          </a:stretch>
        </p:blipFill>
        <p:spPr>
          <a:xfrm>
            <a:off x="5692096" y="2201235"/>
            <a:ext cx="5300855" cy="3066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1CE5F5-5F15-ACF5-0CAF-55EF6DB407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" t="5512" r="7546"/>
          <a:stretch>
            <a:fillRect/>
          </a:stretch>
        </p:blipFill>
        <p:spPr>
          <a:xfrm>
            <a:off x="380370" y="2225367"/>
            <a:ext cx="5300855" cy="3051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4209E9-DF43-34F7-751A-8AA7F2A614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2167" t="6491"/>
          <a:stretch>
            <a:fillRect/>
          </a:stretch>
        </p:blipFill>
        <p:spPr>
          <a:xfrm>
            <a:off x="11149522" y="1894140"/>
            <a:ext cx="604760" cy="40657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E63FCF0-14CF-4EF0-94E5-4619749195B1}">
  <we:reference id="wa200010001" version="1.0.0.1" store="en-US" storeType="OMEX"/>
  <we:alternateReferences>
    <we:reference id="wa200010001" version="1.0.0.1" store="en-US" storeType="OMEX"/>
  </we:alternateReferences>
  <we:properties>
    <we:property name="claude.fileId" value="&quot;50ca07f4-19d6-401b-9400-22fb6d554567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4467</TotalTime>
  <Words>1262</Words>
  <Application>Microsoft Office PowerPoint</Application>
  <PresentationFormat>Widescreen</PresentationFormat>
  <Paragraphs>235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Aleksander .</dc:creator>
  <cp:keywords/>
  <dc:description>generated using python-pptx</dc:description>
  <cp:lastModifiedBy>Aleksander</cp:lastModifiedBy>
  <cp:revision>4</cp:revision>
  <dcterms:created xsi:type="dcterms:W3CDTF">2013-01-27T09:14:16Z</dcterms:created>
  <dcterms:modified xsi:type="dcterms:W3CDTF">2026-05-14T12:20:52Z</dcterms:modified>
  <cp:category/>
</cp:coreProperties>
</file>