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4"/>
  </p:sldMasterIdLst>
  <p:notesMasterIdLst>
    <p:notesMasterId r:id="rId17"/>
  </p:notesMasterIdLst>
  <p:sldIdLst>
    <p:sldId id="267" r:id="rId5"/>
    <p:sldId id="699" r:id="rId6"/>
    <p:sldId id="702" r:id="rId7"/>
    <p:sldId id="703" r:id="rId8"/>
    <p:sldId id="704" r:id="rId9"/>
    <p:sldId id="705" r:id="rId10"/>
    <p:sldId id="707" r:id="rId11"/>
    <p:sldId id="701" r:id="rId12"/>
    <p:sldId id="706" r:id="rId13"/>
    <p:sldId id="708" r:id="rId14"/>
    <p:sldId id="401" r:id="rId15"/>
    <p:sldId id="697" r:id="rId16"/>
  </p:sldIdLst>
  <p:sldSz cx="9144000" cy="5143500" type="screen16x9"/>
  <p:notesSz cx="6858000" cy="9144000"/>
  <p:defaultTextStyle>
    <a:defPPr>
      <a:defRPr lang="nl-NL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EEE8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AAD637-BC92-4330-A4D6-ECA447776823}" v="2" dt="2026-05-15T20:06:30.3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65" autoAdjust="0"/>
    <p:restoredTop sz="96433" autoAdjust="0"/>
  </p:normalViewPr>
  <p:slideViewPr>
    <p:cSldViewPr snapToGrid="0" showGuides="1">
      <p:cViewPr varScale="1">
        <p:scale>
          <a:sx n="162" d="100"/>
          <a:sy n="162" d="100"/>
        </p:scale>
        <p:origin x="156" y="222"/>
      </p:cViewPr>
      <p:guideLst/>
    </p:cSldViewPr>
  </p:slideViewPr>
  <p:outlineViewPr>
    <p:cViewPr>
      <p:scale>
        <a:sx n="33" d="100"/>
        <a:sy n="33" d="100"/>
      </p:scale>
      <p:origin x="0" y="-3978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25DE2-B715-4EA4-8CF0-DA425EA806A7}" type="datetimeFigureOut">
              <a:rPr lang="en-GB" smtClean="0"/>
              <a:t>15/05/2026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99BBE-B871-48D7-983C-C0B1D7156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719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99BBE-B871-48D7-983C-C0B1D7156DCD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7686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top"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ack75"/>
          <p:cNvSpPr/>
          <p:nvPr userDrawn="1"/>
        </p:nvSpPr>
        <p:spPr>
          <a:xfrm>
            <a:off x="0" y="75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756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at the top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1548000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00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1644222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image - 1/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23518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20343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impact of wettability on multiphase-flow in porous rocks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4354513" cy="456723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1887270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3 image - 2/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94405" y="586800"/>
            <a:ext cx="482092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491230" y="1295401"/>
            <a:ext cx="4824095" cy="29337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impact of wettability on multiphase-flow in porous rocks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3022600" cy="4567238"/>
          </a:xfrm>
        </p:spPr>
        <p:txBody>
          <a:bodyPr/>
          <a:lstStyle/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6812259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dark image"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an example of a white headline on a full screen, dark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impact of wettability on multiphase-flow in porous rocks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01512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ing + full screen light image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an example of a black headline on a full screen, light image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impact of wettability on multiphase-flow in porous rocks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68328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18400"/>
            <a:ext cx="7556500" cy="73382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GB" dirty="0"/>
              <a:t>This is an example of a black headline on a white background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impact of wettability on multiphase-flow in porous rocks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cxnSp>
        <p:nvCxnSpPr>
          <p:cNvPr id="7" name="Rechte verbindingslijn 6"/>
          <p:cNvCxnSpPr/>
          <p:nvPr userDrawn="1"/>
        </p:nvCxnSpPr>
        <p:spPr>
          <a:xfrm>
            <a:off x="0" y="4563782"/>
            <a:ext cx="9144000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jdelijke aanduiding voor afbeelding 8"/>
          <p:cNvSpPr>
            <a:spLocks noGrp="1"/>
          </p:cNvSpPr>
          <p:nvPr>
            <p:ph type="pic" sz="quarter" idx="13" hasCustomPrompt="1"/>
          </p:nvPr>
        </p:nvSpPr>
        <p:spPr>
          <a:xfrm>
            <a:off x="1890000" y="1299075"/>
            <a:ext cx="5292725" cy="2977200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866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carlet background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impact of wettability on multiphase-flow in porous rocks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33965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US" dirty="0"/>
              <a:t>Sample slide with table and text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1" y="2638425"/>
            <a:ext cx="7563556" cy="15906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impact of wettability on multiphase-flow in porous rocks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Tijdelijke aanduiding voor tabel 7"/>
          <p:cNvSpPr>
            <a:spLocks noGrp="1"/>
          </p:cNvSpPr>
          <p:nvPr>
            <p:ph type="tbl" sz="quarter" idx="13" hasCustomPrompt="1"/>
          </p:nvPr>
        </p:nvSpPr>
        <p:spPr>
          <a:xfrm>
            <a:off x="755650" y="1079501"/>
            <a:ext cx="755967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table</a:t>
            </a:r>
          </a:p>
        </p:txBody>
      </p:sp>
    </p:spTree>
    <p:extLst>
      <p:ext uri="{BB962C8B-B14F-4D97-AF65-F5344CB8AC3E}">
        <p14:creationId xmlns:p14="http://schemas.microsoft.com/office/powerpoint/2010/main" val="2399389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5650" y="586800"/>
            <a:ext cx="7563556" cy="516339"/>
          </a:xfrm>
        </p:spPr>
        <p:txBody>
          <a:bodyPr wrap="none"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Example chart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impact of wettability on multiphase-flow in porous rocks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ijdelijke aanduiding voor grafiek 8"/>
          <p:cNvSpPr>
            <a:spLocks noGrp="1"/>
          </p:cNvSpPr>
          <p:nvPr>
            <p:ph type="chart" sz="quarter" idx="13" hasCustomPrompt="1"/>
          </p:nvPr>
        </p:nvSpPr>
        <p:spPr>
          <a:xfrm>
            <a:off x="755650" y="1079500"/>
            <a:ext cx="7559675" cy="31496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chart</a:t>
            </a:r>
          </a:p>
        </p:txBody>
      </p:sp>
    </p:spTree>
    <p:extLst>
      <p:ext uri="{BB962C8B-B14F-4D97-AF65-F5344CB8AC3E}">
        <p14:creationId xmlns:p14="http://schemas.microsoft.com/office/powerpoint/2010/main" val="4202347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in the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ack75"/>
          <p:cNvSpPr/>
          <p:nvPr userDrawn="1"/>
        </p:nvSpPr>
        <p:spPr>
          <a:xfrm>
            <a:off x="0" y="183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18355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in the middle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2628097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2931105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Title at the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lack75"/>
          <p:cNvSpPr/>
          <p:nvPr userDrawn="1"/>
        </p:nvSpPr>
        <p:spPr>
          <a:xfrm>
            <a:off x="0" y="2916000"/>
            <a:ext cx="9144000" cy="1080000"/>
          </a:xfrm>
          <a:prstGeom prst="rect">
            <a:avLst/>
          </a:prstGeom>
          <a:solidFill>
            <a:schemeClr val="tx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-1" y="2915049"/>
            <a:ext cx="9143999" cy="792000"/>
          </a:xfrm>
          <a:solidFill>
            <a:schemeClr val="tx2">
              <a:alpha val="50000"/>
            </a:schemeClr>
          </a:solidFill>
        </p:spPr>
        <p:txBody>
          <a:bodyPr lIns="756000" rIns="1962000" anchor="ctr"/>
          <a:lstStyle>
            <a:lvl1pPr algn="l">
              <a:lnSpc>
                <a:spcPts val="2300"/>
              </a:lnSpc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Example of a title at the bottom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-1" y="3708591"/>
            <a:ext cx="9143999" cy="288000"/>
          </a:xfrm>
          <a:solidFill>
            <a:schemeClr val="tx2">
              <a:alpha val="50000"/>
            </a:schemeClr>
          </a:solidFill>
          <a:ln>
            <a:noFill/>
          </a:ln>
        </p:spPr>
        <p:txBody>
          <a:bodyPr wrap="none" lIns="756000" tIns="18000" rIns="1962000"/>
          <a:lstStyle>
            <a:lvl1pPr marL="0" indent="0" algn="l">
              <a:buNone/>
              <a:defRPr sz="1000" b="1" cap="all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 dirty="0"/>
              <a:t>SUBTITLE OR DATE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21D38FC-6D70-0146-84E1-32B3F0A2D6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0600" y="4568825"/>
            <a:ext cx="1803400" cy="574675"/>
          </a:xfrm>
          <a:prstGeom prst="rect">
            <a:avLst/>
          </a:prstGeom>
        </p:spPr>
      </p:pic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990975"/>
            <a:ext cx="9143999" cy="576263"/>
          </a:xfrm>
          <a:solidFill>
            <a:srgbClr val="000000">
              <a:alpha val="25098"/>
            </a:srgbClr>
          </a:solidFill>
          <a:ln>
            <a:noFill/>
          </a:ln>
        </p:spPr>
        <p:txBody>
          <a:bodyPr lIns="756000" anchor="ctr" anchorCtr="0"/>
          <a:lstStyle>
            <a:lvl1pPr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Name, Function</a:t>
            </a:r>
          </a:p>
        </p:txBody>
      </p:sp>
      <p:sp>
        <p:nvSpPr>
          <p:cNvPr id="11" name="Tijdelijke aanduiding vo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-6667" y="4567237"/>
            <a:ext cx="7347267" cy="576263"/>
          </a:xfrm>
          <a:solidFill>
            <a:srgbClr val="FFFFFF"/>
          </a:solidFill>
          <a:ln>
            <a:noFill/>
          </a:ln>
        </p:spPr>
        <p:txBody>
          <a:bodyPr lIns="756000" anchor="ctr" anchorCtr="0"/>
          <a:lstStyle>
            <a:lvl1pPr>
              <a:defRPr sz="11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/>
              <a:t>Department, Sub department or Capacity Group</a:t>
            </a:r>
          </a:p>
        </p:txBody>
      </p:sp>
    </p:spTree>
    <p:extLst>
      <p:ext uri="{BB962C8B-B14F-4D97-AF65-F5344CB8AC3E}">
        <p14:creationId xmlns:p14="http://schemas.microsoft.com/office/powerpoint/2010/main" val="223749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impact of wettability on multiphase-flow in porous rocks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4838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8825" y="585793"/>
            <a:ext cx="359568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23606" y="1296000"/>
            <a:ext cx="3595688" cy="293310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impact of wettability on multiphase-flow in porous rocks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714875" y="586800"/>
            <a:ext cx="3604419" cy="732238"/>
          </a:xfrm>
        </p:spPr>
        <p:txBody>
          <a:bodyPr anchor="t"/>
          <a:lstStyle>
            <a:lvl1pPr marL="0" indent="0">
              <a:buNone/>
              <a:defRPr lang="nl-NL" sz="1950" b="0" kern="120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dirty="0"/>
              <a:t>Click to enter text</a:t>
            </a:r>
          </a:p>
        </p:txBody>
      </p:sp>
    </p:spTree>
    <p:extLst>
      <p:ext uri="{BB962C8B-B14F-4D97-AF65-F5344CB8AC3E}">
        <p14:creationId xmlns:p14="http://schemas.microsoft.com/office/powerpoint/2010/main" val="1682407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text - 1/2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3600000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359886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impact of wettability on multiphase-flow in porous rocks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4714875" y="0"/>
            <a:ext cx="4429125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981543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text -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56000" y="586800"/>
            <a:ext cx="4910138" cy="732238"/>
          </a:xfrm>
        </p:spPr>
        <p:txBody>
          <a:bodyPr/>
          <a:lstStyle>
            <a:lvl1pPr>
              <a:lnSpc>
                <a:spcPct val="100000"/>
              </a:lnSpc>
              <a:defRPr sz="1950" b="0" baseline="0"/>
            </a:lvl1pPr>
          </a:lstStyle>
          <a:p>
            <a:r>
              <a:rPr lang="en-GB" dirty="0"/>
              <a:t>This is an example of 19,5 </a:t>
            </a:r>
            <a:r>
              <a:rPr lang="en-GB" dirty="0" err="1"/>
              <a:t>pt</a:t>
            </a:r>
            <a:r>
              <a:rPr lang="en-GB" dirty="0"/>
              <a:t> text with single line spacing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755650" y="1295401"/>
            <a:ext cx="4913313" cy="29337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to enter text</a:t>
            </a:r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impact of wettability on multiphase-flow in porous rocks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6046788" y="0"/>
            <a:ext cx="3097212" cy="4567238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272405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image/movie 16: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wrap="none"/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impact of wettability on multiphase-flow in porous rocks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" name="Tijdelijke aanduiding voor inhoud 9"/>
          <p:cNvSpPr>
            <a:spLocks noGrp="1" noChangeAspect="1"/>
          </p:cNvSpPr>
          <p:nvPr>
            <p:ph sz="quarter" idx="13" hasCustomPrompt="1"/>
          </p:nvPr>
        </p:nvSpPr>
        <p:spPr>
          <a:xfrm>
            <a:off x="1889125" y="1079501"/>
            <a:ext cx="5292725" cy="2977200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GB" dirty="0"/>
              <a:t>Click icon to insert 16x9 image or movie</a:t>
            </a:r>
          </a:p>
        </p:txBody>
      </p:sp>
      <p:sp>
        <p:nvSpPr>
          <p:cNvPr id="12" name="Tijdelijke aanduiding voor tekst 11"/>
          <p:cNvSpPr>
            <a:spLocks noGrp="1"/>
          </p:cNvSpPr>
          <p:nvPr>
            <p:ph type="body" sz="quarter" idx="14" hasCustomPrompt="1"/>
          </p:nvPr>
        </p:nvSpPr>
        <p:spPr>
          <a:xfrm>
            <a:off x="1889125" y="4106268"/>
            <a:ext cx="5292725" cy="165100"/>
          </a:xfrm>
        </p:spPr>
        <p:txBody>
          <a:bodyPr/>
          <a:lstStyle>
            <a:lvl1pPr>
              <a:defRPr sz="1100" i="1"/>
            </a:lvl1pPr>
          </a:lstStyle>
          <a:p>
            <a:pPr lvl="0"/>
            <a:r>
              <a:rPr lang="en-GB" dirty="0"/>
              <a:t>Click to insert Caption under image or movie</a:t>
            </a:r>
          </a:p>
        </p:txBody>
      </p:sp>
    </p:spTree>
    <p:extLst>
      <p:ext uri="{BB962C8B-B14F-4D97-AF65-F5344CB8AC3E}">
        <p14:creationId xmlns:p14="http://schemas.microsoft.com/office/powerpoint/2010/main" val="19384940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 27pt headline on a slide with three images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58824" y="1306642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The impact of wettability on multiphase-flow in porous rocks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3490913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4" hasCustomPrompt="1"/>
          </p:nvPr>
        </p:nvSpPr>
        <p:spPr>
          <a:xfrm>
            <a:off x="6235414" y="1302661"/>
            <a:ext cx="2084389" cy="636458"/>
          </a:xfrm>
        </p:spPr>
        <p:txBody>
          <a:bodyPr/>
          <a:lstStyle>
            <a:lvl1pPr>
              <a:defRPr sz="1650"/>
            </a:lvl1pPr>
          </a:lstStyle>
          <a:p>
            <a:pPr lvl="0"/>
            <a:r>
              <a:rPr lang="en-GB" dirty="0"/>
              <a:t>Click to enter text</a:t>
            </a:r>
          </a:p>
        </p:txBody>
      </p:sp>
      <p:sp>
        <p:nvSpPr>
          <p:cNvPr id="10" name="Tijdelijke aanduiding voor afbeelding 9"/>
          <p:cNvSpPr>
            <a:spLocks noGrp="1"/>
          </p:cNvSpPr>
          <p:nvPr>
            <p:ph type="pic" sz="quarter" idx="15" hasCustomPrompt="1"/>
          </p:nvPr>
        </p:nvSpPr>
        <p:spPr>
          <a:xfrm>
            <a:off x="755650" y="1943101"/>
            <a:ext cx="2087563" cy="262529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dirty="0"/>
              <a:t>Click to insert image</a:t>
            </a:r>
          </a:p>
        </p:txBody>
      </p:sp>
      <p:sp>
        <p:nvSpPr>
          <p:cNvPr id="11" name="Tijdelijke aanduiding voor afbeelding 9"/>
          <p:cNvSpPr>
            <a:spLocks noGrp="1"/>
          </p:cNvSpPr>
          <p:nvPr>
            <p:ph type="pic" sz="quarter" idx="16" hasCustomPrompt="1"/>
          </p:nvPr>
        </p:nvSpPr>
        <p:spPr>
          <a:xfrm>
            <a:off x="3487739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  <p:sp>
        <p:nvSpPr>
          <p:cNvPr id="12" name="Tijdelijke aanduiding voor afbeelding 9"/>
          <p:cNvSpPr>
            <a:spLocks noGrp="1"/>
          </p:cNvSpPr>
          <p:nvPr>
            <p:ph type="pic" sz="quarter" idx="17" hasCustomPrompt="1"/>
          </p:nvPr>
        </p:nvSpPr>
        <p:spPr>
          <a:xfrm>
            <a:off x="6235414" y="1943101"/>
            <a:ext cx="2087563" cy="2625298"/>
          </a:xfrm>
        </p:spPr>
        <p:txBody>
          <a:bodyPr/>
          <a:lstStyle>
            <a:lvl1pPr marL="0" marR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Click to insert image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201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" y="4568400"/>
            <a:ext cx="1114424" cy="572286"/>
          </a:xfrm>
          <a:prstGeom prst="rect">
            <a:avLst/>
          </a:prstGeom>
          <a:solidFill>
            <a:schemeClr val="bg1"/>
          </a:solidFill>
        </p:spPr>
        <p:txBody>
          <a:bodyPr vert="horz" lIns="75600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fld id="{C194BDB0-F4EA-4DD6-8281-CCE2440D0CE0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58825" y="518711"/>
            <a:ext cx="7556500" cy="5390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dirty="0"/>
              <a:t>This is an example of a 27 </a:t>
            </a:r>
            <a:r>
              <a:rPr lang="en-GB" dirty="0" err="1"/>
              <a:t>pt</a:t>
            </a:r>
            <a:r>
              <a:rPr lang="en-GB" dirty="0"/>
              <a:t> headline with 27 </a:t>
            </a:r>
            <a:r>
              <a:rPr lang="en-GB" dirty="0" err="1"/>
              <a:t>pt</a:t>
            </a:r>
            <a:r>
              <a:rPr lang="en-GB" dirty="0"/>
              <a:t> line spacing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4" y="1306642"/>
            <a:ext cx="7556501" cy="292245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err="1"/>
              <a:t>Klik</a:t>
            </a:r>
            <a:r>
              <a:rPr lang="en-GB" dirty="0"/>
              <a:t> om de </a:t>
            </a:r>
            <a:r>
              <a:rPr lang="en-GB" dirty="0" err="1"/>
              <a:t>modelstijlen</a:t>
            </a:r>
            <a:r>
              <a:rPr lang="en-GB" dirty="0"/>
              <a:t> </a:t>
            </a:r>
            <a:r>
              <a:rPr lang="en-GB" dirty="0" err="1"/>
              <a:t>te</a:t>
            </a:r>
            <a:r>
              <a:rPr lang="en-GB" dirty="0"/>
              <a:t> </a:t>
            </a:r>
            <a:r>
              <a:rPr lang="en-GB" dirty="0" err="1"/>
              <a:t>bewerken</a:t>
            </a:r>
            <a:endParaRPr lang="en-GB" dirty="0"/>
          </a:p>
          <a:p>
            <a:pPr lvl="1"/>
            <a:r>
              <a:rPr lang="en-GB" dirty="0" err="1"/>
              <a:t>Tweede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2"/>
            <a:r>
              <a:rPr lang="en-GB" dirty="0" err="1"/>
              <a:t>Derde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3"/>
            <a:r>
              <a:rPr lang="en-GB" dirty="0" err="1"/>
              <a:t>Vierde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  <a:p>
            <a:pPr lvl="4"/>
            <a:r>
              <a:rPr lang="en-GB" dirty="0" err="1"/>
              <a:t>Vijfde</a:t>
            </a:r>
            <a:r>
              <a:rPr lang="en-GB" dirty="0"/>
              <a:t> </a:t>
            </a:r>
            <a:r>
              <a:rPr lang="en-GB" dirty="0" err="1"/>
              <a:t>niveau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14426" y="4568400"/>
            <a:ext cx="7042149" cy="576000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ctr"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GB"/>
              <a:t>The impact of wettability on multiphase-flow in porous rocks</a:t>
            </a:r>
            <a:endParaRPr lang="en-GB" dirty="0"/>
          </a:p>
        </p:txBody>
      </p:sp>
      <p:pic>
        <p:nvPicPr>
          <p:cNvPr id="66" name="Picture 4">
            <a:extLst>
              <a:ext uri="{FF2B5EF4-FFF2-40B4-BE49-F238E27FC236}">
                <a16:creationId xmlns:a16="http://schemas.microsoft.com/office/drawing/2014/main" id="{93FD69BB-9D62-3A4C-8433-C5954D52BB6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156575" y="4568825"/>
            <a:ext cx="987425" cy="57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79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61" r:id="rId3"/>
    <p:sldLayoutId id="2147483662" r:id="rId4"/>
    <p:sldLayoutId id="2147483664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</p:sldLayoutIdLst>
  <p:hf hdr="0" ftr="0" dt="0"/>
  <p:txStyles>
    <p:titleStyle>
      <a:lvl1pPr algn="l" defTabSz="685800" rtl="0" eaLnBrk="1" latinLnBrk="0" hangingPunct="1">
        <a:lnSpc>
          <a:spcPts val="27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95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180975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360000" indent="-180975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539750" indent="-177800" algn="l" defTabSz="6858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mailto:*m.rucker@tue.nl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g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ndertitel 14"/>
          <p:cNvSpPr>
            <a:spLocks noGrp="1"/>
          </p:cNvSpPr>
          <p:nvPr>
            <p:ph type="subTitle" idx="1"/>
          </p:nvPr>
        </p:nvSpPr>
        <p:spPr>
          <a:xfrm>
            <a:off x="-1" y="1673499"/>
            <a:ext cx="9143999" cy="2080595"/>
          </a:xfrm>
        </p:spPr>
        <p:txBody>
          <a:bodyPr/>
          <a:lstStyle/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endParaRPr lang="en-GB" sz="1200" dirty="0"/>
          </a:p>
          <a:p>
            <a:r>
              <a:rPr lang="en-GB" sz="1200" dirty="0"/>
              <a:t>Interpore 2026</a:t>
            </a:r>
          </a:p>
        </p:txBody>
      </p:sp>
      <p:sp>
        <p:nvSpPr>
          <p:cNvPr id="10" name="Titel 9"/>
          <p:cNvSpPr>
            <a:spLocks noGrp="1"/>
          </p:cNvSpPr>
          <p:nvPr>
            <p:ph type="ctrTitle"/>
          </p:nvPr>
        </p:nvSpPr>
        <p:spPr>
          <a:xfrm>
            <a:off x="-6667" y="1673500"/>
            <a:ext cx="9150667" cy="993008"/>
          </a:xfrm>
        </p:spPr>
        <p:txBody>
          <a:bodyPr/>
          <a:lstStyle/>
          <a:p>
            <a:r>
              <a:rPr lang="en-US" dirty="0"/>
              <a:t>A new experimental approach for the analysis of surface energies in porous ceramic membranes for hydrogen applications</a:t>
            </a:r>
            <a:endParaRPr lang="en-GB" sz="2000" dirty="0"/>
          </a:p>
        </p:txBody>
      </p:sp>
      <p:sp>
        <p:nvSpPr>
          <p:cNvPr id="16" name="Tijdelijke aanduiding voor tekst 1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*</a:t>
            </a:r>
            <a:r>
              <a:rPr lang="en-GB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m.rucker@tue.nl</a:t>
            </a:r>
            <a:endParaRPr lang="en-GB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Mechanical Engineering, Energy Technology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3B9F42-905F-4CB1-DAA5-B9B5A227AE44}"/>
              </a:ext>
            </a:extLst>
          </p:cNvPr>
          <p:cNvSpPr txBox="1"/>
          <p:nvPr/>
        </p:nvSpPr>
        <p:spPr>
          <a:xfrm>
            <a:off x="638857" y="2719265"/>
            <a:ext cx="7146334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Claudiu Savulescu</a:t>
            </a:r>
            <a:r>
              <a:rPr lang="en-NL" sz="1400" baseline="300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1,2</a:t>
            </a:r>
            <a:r>
              <a:rPr lang="en-US" sz="1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Anne Timmermans</a:t>
            </a:r>
            <a:r>
              <a:rPr lang="en-NL" sz="1400" baseline="300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1,2</a:t>
            </a:r>
            <a:r>
              <a:rPr lang="en-US" sz="1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Diletta Giuntini</a:t>
            </a:r>
            <a:r>
              <a:rPr lang="en-NL" sz="1400" baseline="300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1,2</a:t>
            </a:r>
            <a:r>
              <a:rPr lang="en-US" sz="1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Joris Remmers</a:t>
            </a:r>
            <a:r>
              <a:rPr lang="en-NL" sz="1400" baseline="30000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1,2</a:t>
            </a:r>
            <a:r>
              <a:rPr lang="en-US" sz="1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</a:t>
            </a:r>
            <a:r>
              <a:rPr lang="en-NL" sz="14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Maja Ruecker </a:t>
            </a:r>
            <a:r>
              <a:rPr lang="en-NL" sz="1400" baseline="30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1,2</a:t>
            </a:r>
            <a:r>
              <a:rPr lang="en-US" sz="1400" baseline="30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,3,*</a:t>
            </a:r>
            <a:endParaRPr lang="en-GB" sz="1050" dirty="0"/>
          </a:p>
          <a:p>
            <a:r>
              <a:rPr lang="en-US" sz="1050" baseline="30000" dirty="0">
                <a:solidFill>
                  <a:schemeClr val="bg1"/>
                </a:solidFill>
              </a:rPr>
              <a:t>1 Eindhoven University of Technology</a:t>
            </a:r>
          </a:p>
          <a:p>
            <a:r>
              <a:rPr lang="en-US" sz="1050" baseline="30000" dirty="0">
                <a:solidFill>
                  <a:schemeClr val="bg1"/>
                </a:solidFill>
              </a:rPr>
              <a:t>2 Eindhoven Institute For Renewable Energy Systems</a:t>
            </a:r>
          </a:p>
          <a:p>
            <a:r>
              <a:rPr lang="en-US" sz="1050" baseline="30000" dirty="0">
                <a:solidFill>
                  <a:schemeClr val="bg1"/>
                </a:solidFill>
              </a:rPr>
              <a:t>3 Max Planck Institute for Polymer Research</a:t>
            </a:r>
          </a:p>
          <a:p>
            <a:endParaRPr lang="de-DE" baseline="300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592B4-6AA7-CE5F-1E46-47D3F87A3D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337" b="26777"/>
          <a:stretch/>
        </p:blipFill>
        <p:spPr>
          <a:xfrm>
            <a:off x="6234905" y="4567237"/>
            <a:ext cx="1105695" cy="5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71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75F7F-2B96-5DCF-6367-FAC2B72DB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Conclusions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2B44EF-E8FE-8487-01E7-1394CB491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10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51235-2F21-51A2-A2FA-6991B7DEF4AE}"/>
              </a:ext>
            </a:extLst>
          </p:cNvPr>
          <p:cNvSpPr txBox="1"/>
          <p:nvPr/>
        </p:nvSpPr>
        <p:spPr>
          <a:xfrm>
            <a:off x="758825" y="1014102"/>
            <a:ext cx="75564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dirty="0" err="1"/>
              <a:t>We</a:t>
            </a:r>
            <a:r>
              <a:rPr lang="de-DE" sz="1800" dirty="0"/>
              <a:t> </a:t>
            </a:r>
            <a:r>
              <a:rPr lang="de-DE" sz="1800" dirty="0" err="1"/>
              <a:t>are</a:t>
            </a:r>
            <a:r>
              <a:rPr lang="de-DE" sz="1800" dirty="0"/>
              <a:t> </a:t>
            </a:r>
            <a:r>
              <a:rPr lang="de-DE" sz="1800" dirty="0" err="1"/>
              <a:t>able</a:t>
            </a:r>
            <a:r>
              <a:rPr lang="de-DE" sz="1800" dirty="0"/>
              <a:t>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observe</a:t>
            </a:r>
            <a:r>
              <a:rPr lang="de-DE" sz="1800" dirty="0"/>
              <a:t> </a:t>
            </a:r>
            <a:r>
              <a:rPr lang="de-DE" sz="1800" dirty="0" err="1"/>
              <a:t>surface</a:t>
            </a:r>
            <a:r>
              <a:rPr lang="de-DE" sz="1800" dirty="0"/>
              <a:t> </a:t>
            </a:r>
            <a:r>
              <a:rPr lang="de-DE" sz="1800" dirty="0" err="1"/>
              <a:t>energy</a:t>
            </a:r>
            <a:r>
              <a:rPr lang="de-DE" sz="1800" dirty="0"/>
              <a:t> </a:t>
            </a:r>
            <a:r>
              <a:rPr lang="de-DE" sz="1800" dirty="0" err="1"/>
              <a:t>minimization</a:t>
            </a:r>
            <a:r>
              <a:rPr lang="de-DE" sz="1800" dirty="0"/>
              <a:t> </a:t>
            </a:r>
            <a:r>
              <a:rPr lang="de-DE" sz="1800" dirty="0" err="1"/>
              <a:t>during</a:t>
            </a:r>
            <a:r>
              <a:rPr lang="de-DE" sz="1800" dirty="0"/>
              <a:t> </a:t>
            </a:r>
            <a:r>
              <a:rPr lang="de-DE" sz="1800" dirty="0" err="1"/>
              <a:t>sintering</a:t>
            </a:r>
            <a:r>
              <a:rPr lang="de-DE" sz="1800" dirty="0"/>
              <a:t> </a:t>
            </a:r>
            <a:r>
              <a:rPr lang="de-DE" sz="1800" dirty="0" err="1"/>
              <a:t>with</a:t>
            </a:r>
            <a:r>
              <a:rPr lang="de-DE" sz="1800" dirty="0"/>
              <a:t> </a:t>
            </a:r>
            <a:r>
              <a:rPr lang="de-DE" sz="1800" dirty="0" err="1"/>
              <a:t>iGC</a:t>
            </a:r>
            <a:r>
              <a:rPr lang="de-DE" sz="1800" dirty="0"/>
              <a:t>:</a:t>
            </a:r>
          </a:p>
          <a:p>
            <a:endParaRPr lang="de-DE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surface area of the particles decreases with increasing sintering temperature</a:t>
            </a:r>
          </a:p>
          <a:p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surface energy distributions vary, indicating a change in the crystalline assembly at the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r>
              <a:rPr lang="en-US" sz="1800" dirty="0"/>
              <a:t>The goal: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800" dirty="0" err="1"/>
              <a:t>Identify</a:t>
            </a:r>
            <a:r>
              <a:rPr lang="de-DE" sz="1800" dirty="0"/>
              <a:t> </a:t>
            </a:r>
            <a:r>
              <a:rPr lang="de-DE" sz="1800" dirty="0" err="1"/>
              <a:t>driving</a:t>
            </a:r>
            <a:r>
              <a:rPr lang="de-DE" sz="1800" dirty="0"/>
              <a:t> </a:t>
            </a:r>
            <a:r>
              <a:rPr lang="de-DE" sz="1800" dirty="0" err="1"/>
              <a:t>physics</a:t>
            </a:r>
            <a:r>
              <a:rPr lang="de-DE" sz="1800" dirty="0"/>
              <a:t>,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predict</a:t>
            </a:r>
            <a:r>
              <a:rPr lang="de-DE" sz="1800" dirty="0"/>
              <a:t> </a:t>
            </a:r>
            <a:r>
              <a:rPr lang="en-US" sz="1800" dirty="0"/>
              <a:t>membrane </a:t>
            </a:r>
            <a:br>
              <a:rPr lang="en-US" sz="1800" dirty="0"/>
            </a:br>
            <a:r>
              <a:rPr lang="en-US" sz="1800" dirty="0"/>
              <a:t>performance from the initial powder composition</a:t>
            </a:r>
            <a:endParaRPr lang="de-DE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F9564D1-9916-FB5A-0317-195386079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470" y="3181350"/>
            <a:ext cx="2421833" cy="138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18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EF061FA-2F25-7D35-E691-82C30D0ADE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534" y="1443778"/>
            <a:ext cx="2092365" cy="1569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02B4E-CE9C-D3A7-C3C2-0B43BA7CF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73" y="1128729"/>
            <a:ext cx="2203641" cy="165273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CC70945-0191-7D39-06EF-DB4232EE3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61" y="65498"/>
            <a:ext cx="7556500" cy="733827"/>
          </a:xfrm>
        </p:spPr>
        <p:txBody>
          <a:bodyPr/>
          <a:lstStyle/>
          <a:p>
            <a:r>
              <a:rPr lang="de-DE" sz="1800" dirty="0"/>
              <a:t>MOPS: </a:t>
            </a:r>
            <a:r>
              <a:rPr lang="de-DE" sz="1800" dirty="0" err="1"/>
              <a:t>Multiscale</a:t>
            </a:r>
            <a:r>
              <a:rPr lang="de-DE" sz="1800" dirty="0"/>
              <a:t> </a:t>
            </a:r>
            <a:r>
              <a:rPr lang="de-DE" sz="1800" dirty="0" err="1"/>
              <a:t>Operations</a:t>
            </a:r>
            <a:r>
              <a:rPr lang="de-DE" sz="1800" dirty="0"/>
              <a:t> in Porous Systems</a:t>
            </a:r>
            <a:br>
              <a:rPr lang="de-DE" sz="1800" dirty="0"/>
            </a:br>
            <a:r>
              <a:rPr lang="de-DE" sz="1800" i="1" dirty="0" err="1">
                <a:solidFill>
                  <a:schemeClr val="accent3">
                    <a:lumMod val="75000"/>
                  </a:schemeClr>
                </a:solidFill>
              </a:rPr>
              <a:t>Thank</a:t>
            </a:r>
            <a:r>
              <a:rPr lang="de-DE" sz="18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de-DE" sz="1800" i="1" dirty="0" err="1">
                <a:solidFill>
                  <a:schemeClr val="accent3">
                    <a:lumMod val="75000"/>
                  </a:schemeClr>
                </a:solidFill>
              </a:rPr>
              <a:t>you</a:t>
            </a:r>
            <a:r>
              <a:rPr lang="de-DE" sz="1800" i="1" dirty="0">
                <a:solidFill>
                  <a:schemeClr val="accent3">
                    <a:lumMod val="75000"/>
                  </a:schemeClr>
                </a:solidFill>
              </a:rPr>
              <a:t> for </a:t>
            </a:r>
            <a:r>
              <a:rPr lang="de-DE" sz="1800" i="1" dirty="0" err="1">
                <a:solidFill>
                  <a:schemeClr val="accent3">
                    <a:lumMod val="75000"/>
                  </a:schemeClr>
                </a:solidFill>
              </a:rPr>
              <a:t>listening</a:t>
            </a:r>
            <a:r>
              <a:rPr lang="de-DE" sz="1800" i="1" dirty="0">
                <a:solidFill>
                  <a:schemeClr val="accent3">
                    <a:lumMod val="75000"/>
                  </a:schemeClr>
                </a:solidFill>
              </a:rPr>
              <a:t>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9167039-6344-C374-2D14-1DE93A55D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732" y="-78292"/>
            <a:ext cx="863977" cy="863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F5BA59-3B4D-9609-2C06-6518AB373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3103" y="3969398"/>
            <a:ext cx="1340897" cy="5631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056D847-8D36-6ECE-8E58-1543AFD662DD}"/>
              </a:ext>
            </a:extLst>
          </p:cNvPr>
          <p:cNvSpPr txBox="1"/>
          <p:nvPr/>
        </p:nvSpPr>
        <p:spPr>
          <a:xfrm>
            <a:off x="8744719" y="0"/>
            <a:ext cx="1252834" cy="6008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30C814-64F9-2C18-B449-851FDAE1D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9767" y="3870854"/>
            <a:ext cx="683402" cy="68340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EEA56B-4A32-9D3E-483A-01FAC3A9A1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41259" y="3872749"/>
            <a:ext cx="683402" cy="68340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FA314F8-CC4C-D474-72A6-A7F8DB8948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43" t="5757" r="16666" b="30515"/>
          <a:stretch/>
        </p:blipFill>
        <p:spPr bwMode="auto">
          <a:xfrm>
            <a:off x="1058165" y="2346820"/>
            <a:ext cx="2534737" cy="133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0F6F194-4CAC-4681-D0DC-2FD008E61B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47160">
            <a:off x="5600418" y="4026184"/>
            <a:ext cx="565593" cy="5633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6A192B-2BCD-8A88-D0D8-60CE5911A0E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7161" t="10614" r="26622" b="13010"/>
          <a:stretch/>
        </p:blipFill>
        <p:spPr>
          <a:xfrm>
            <a:off x="6002927" y="93170"/>
            <a:ext cx="3141073" cy="291988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505DA10-C887-94F5-C76F-D1BE36543729}"/>
              </a:ext>
            </a:extLst>
          </p:cNvPr>
          <p:cNvSpPr/>
          <p:nvPr/>
        </p:nvSpPr>
        <p:spPr>
          <a:xfrm>
            <a:off x="5629856" y="-671966"/>
            <a:ext cx="4189609" cy="3969398"/>
          </a:xfrm>
          <a:prstGeom prst="ellipse">
            <a:avLst/>
          </a:prstGeom>
          <a:noFill/>
          <a:ln w="6350">
            <a:solidFill>
              <a:srgbClr val="006D88"/>
            </a:solidFill>
          </a:ln>
          <a:effectLst>
            <a:glow rad="63500">
              <a:srgbClr val="006D88"/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8ADE8C9-D937-ADD9-CC8D-06778181D2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9238" y="4041344"/>
            <a:ext cx="376778" cy="554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90E6B8-12E6-B3F4-0CF4-82841DFA2C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16005" y="4048601"/>
            <a:ext cx="451477" cy="5056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20B4DD-523A-575D-6898-6111CF0FA31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37844" r="43253" b="34039"/>
          <a:stretch/>
        </p:blipFill>
        <p:spPr>
          <a:xfrm>
            <a:off x="3501506" y="4071011"/>
            <a:ext cx="975278" cy="483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25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B2B7C-FBE9-C6D5-0034-50E7158F4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Porous </a:t>
            </a:r>
            <a:r>
              <a:rPr lang="de-DE" dirty="0" err="1"/>
              <a:t>materials</a:t>
            </a:r>
            <a:r>
              <a:rPr lang="de-DE" dirty="0"/>
              <a:t> for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applications</a:t>
            </a:r>
            <a:br>
              <a:rPr lang="de-DE" dirty="0"/>
            </a:b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1EF7E3-14C6-AEB8-1F56-C6B6F16BE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12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FE7221-9F43-0B1B-F02A-4F4447AA9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821" y="1135008"/>
            <a:ext cx="3160865" cy="294374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C8BA7D-CC7C-CF60-712C-8091F856A2AA}"/>
              </a:ext>
            </a:extLst>
          </p:cNvPr>
          <p:cNvSpPr txBox="1"/>
          <p:nvPr/>
        </p:nvSpPr>
        <p:spPr>
          <a:xfrm>
            <a:off x="1040600" y="4568400"/>
            <a:ext cx="208339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(Faber et a., Science, 2025)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50A0DC-7BAB-F2AE-0A62-010CD968B1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646"/>
          <a:stretch>
            <a:fillRect/>
          </a:stretch>
        </p:blipFill>
        <p:spPr>
          <a:xfrm>
            <a:off x="3700084" y="1252227"/>
            <a:ext cx="5136144" cy="294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60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1DCA1-1AAE-5CB6-C318-C6D4FF266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FFC43-2AEA-FA95-6351-461041FBA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Ceramic</a:t>
            </a:r>
            <a:r>
              <a:rPr lang="de-DE" dirty="0"/>
              <a:t> </a:t>
            </a:r>
            <a:r>
              <a:rPr lang="de-DE" dirty="0" err="1"/>
              <a:t>membranes</a:t>
            </a:r>
            <a:r>
              <a:rPr lang="de-DE" dirty="0"/>
              <a:t> for hydrogen </a:t>
            </a:r>
            <a:r>
              <a:rPr lang="de-DE" dirty="0" err="1"/>
              <a:t>separation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9B1967-33E7-E534-B44B-1F678CB0A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2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4FB074-21CD-7B53-CD2C-377D20D65850}"/>
              </a:ext>
            </a:extLst>
          </p:cNvPr>
          <p:cNvSpPr txBox="1"/>
          <p:nvPr/>
        </p:nvSpPr>
        <p:spPr>
          <a:xfrm>
            <a:off x="1040600" y="4568400"/>
            <a:ext cx="291227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(Giuntini, Ivanova, Ruecker, 2025, HER)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380A91-47DE-229B-55B8-772DC64442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476" t="15872" r="12857" b="14540"/>
          <a:stretch>
            <a:fillRect/>
          </a:stretch>
        </p:blipFill>
        <p:spPr>
          <a:xfrm>
            <a:off x="974658" y="994229"/>
            <a:ext cx="2603011" cy="339631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6574EA5-C663-576E-775E-BFFC62ED92B2}"/>
              </a:ext>
            </a:extLst>
          </p:cNvPr>
          <p:cNvCxnSpPr/>
          <p:nvPr/>
        </p:nvCxnSpPr>
        <p:spPr>
          <a:xfrm>
            <a:off x="3784904" y="994229"/>
            <a:ext cx="0" cy="33382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485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70593-ADC0-3A9C-312F-FDE862AD1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0BFC4B-8269-36DB-F856-E63B75F3F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Ceramic</a:t>
            </a:r>
            <a:r>
              <a:rPr lang="de-DE" dirty="0"/>
              <a:t> </a:t>
            </a:r>
            <a:r>
              <a:rPr lang="de-DE" dirty="0" err="1"/>
              <a:t>membranes</a:t>
            </a:r>
            <a:r>
              <a:rPr lang="de-DE" dirty="0"/>
              <a:t> for hydrogen </a:t>
            </a:r>
            <a:r>
              <a:rPr lang="de-DE" dirty="0" err="1"/>
              <a:t>separation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E511401-52B0-4BF9-EC0E-2B512848D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3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1795F2-8268-905B-B78E-BDFD79253F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476" t="15872" r="12857" b="14540"/>
          <a:stretch>
            <a:fillRect/>
          </a:stretch>
        </p:blipFill>
        <p:spPr>
          <a:xfrm>
            <a:off x="974658" y="994229"/>
            <a:ext cx="2603011" cy="339631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9FB30C-4FFB-F42E-F200-BD5274DBAE1E}"/>
              </a:ext>
            </a:extLst>
          </p:cNvPr>
          <p:cNvCxnSpPr/>
          <p:nvPr/>
        </p:nvCxnSpPr>
        <p:spPr>
          <a:xfrm>
            <a:off x="3784904" y="994229"/>
            <a:ext cx="0" cy="33382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C66C4759-6A86-1F90-3E48-4D8F8218A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140" y="994229"/>
            <a:ext cx="4932091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11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FBAC00-6DD4-AEB5-86E8-EE6F89F6D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CB01A-2696-9003-95DB-66F689FE5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Ceramic</a:t>
            </a:r>
            <a:r>
              <a:rPr lang="de-DE" dirty="0"/>
              <a:t> </a:t>
            </a:r>
            <a:r>
              <a:rPr lang="de-DE" dirty="0" err="1"/>
              <a:t>membranes</a:t>
            </a:r>
            <a:r>
              <a:rPr lang="de-DE" dirty="0"/>
              <a:t> for hydrogen </a:t>
            </a:r>
            <a:r>
              <a:rPr lang="de-DE" dirty="0" err="1"/>
              <a:t>separation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0069007-D10B-CA7E-F3F1-24E81A4E4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4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D62EF0-382C-4AE6-D926-806EBE3179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0476" t="15872" r="12857" b="14540"/>
          <a:stretch>
            <a:fillRect/>
          </a:stretch>
        </p:blipFill>
        <p:spPr>
          <a:xfrm>
            <a:off x="974658" y="994229"/>
            <a:ext cx="2603011" cy="339631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1AD0A68-5542-5512-0BFF-C53F97CC0043}"/>
              </a:ext>
            </a:extLst>
          </p:cNvPr>
          <p:cNvCxnSpPr/>
          <p:nvPr/>
        </p:nvCxnSpPr>
        <p:spPr>
          <a:xfrm>
            <a:off x="3784904" y="994229"/>
            <a:ext cx="0" cy="333825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68DF5F2-EDBA-C481-D632-4EE714F79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140" y="994229"/>
            <a:ext cx="4932091" cy="19752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AB2D00-C882-A354-A5F2-50A6D996FA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2" t="2182" r="49823" b="50191"/>
          <a:stretch/>
        </p:blipFill>
        <p:spPr>
          <a:xfrm>
            <a:off x="6697482" y="3179753"/>
            <a:ext cx="2013697" cy="115272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16B0AE91-54D8-1739-0FE7-DA0A978E89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966" y="2604483"/>
            <a:ext cx="2278336" cy="176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98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1C66D-255D-D233-09D4-470E458A9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Surface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minimization</a:t>
            </a:r>
            <a:r>
              <a:rPr lang="de-DE" dirty="0"/>
              <a:t>: the </a:t>
            </a:r>
            <a:r>
              <a:rPr lang="de-DE" dirty="0" err="1"/>
              <a:t>driving</a:t>
            </a:r>
            <a:r>
              <a:rPr lang="de-DE" dirty="0"/>
              <a:t> </a:t>
            </a:r>
            <a:r>
              <a:rPr lang="de-DE" dirty="0" err="1"/>
              <a:t>force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77A55F-16E8-D27B-4B01-65970279D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5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AD0BA-7181-BC97-F0B2-61E2F163D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30" y="1792567"/>
            <a:ext cx="4490377" cy="155836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78ACCD0-82A3-BDBF-2678-DD99B3312A3E}"/>
              </a:ext>
            </a:extLst>
          </p:cNvPr>
          <p:cNvCxnSpPr>
            <a:cxnSpLocks/>
          </p:cNvCxnSpPr>
          <p:nvPr/>
        </p:nvCxnSpPr>
        <p:spPr>
          <a:xfrm>
            <a:off x="662979" y="3604898"/>
            <a:ext cx="450722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18">
            <a:extLst>
              <a:ext uri="{FF2B5EF4-FFF2-40B4-BE49-F238E27FC236}">
                <a16:creationId xmlns:a16="http://schemas.microsoft.com/office/drawing/2014/main" id="{A2ECDC31-91E1-CCBE-8873-D50E786BD0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483" y="1792567"/>
            <a:ext cx="3234750" cy="1955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76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2A709-C091-2BC0-8A2F-1DF27E4158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Inverse gas </a:t>
            </a:r>
            <a:r>
              <a:rPr lang="de-DE" dirty="0" err="1"/>
              <a:t>chromatography</a:t>
            </a:r>
            <a:r>
              <a:rPr lang="de-DE" dirty="0"/>
              <a:t> – </a:t>
            </a:r>
            <a:br>
              <a:rPr lang="de-DE" dirty="0"/>
            </a:br>
            <a:r>
              <a:rPr lang="de-DE" dirty="0"/>
              <a:t>a </a:t>
            </a:r>
            <a:r>
              <a:rPr lang="de-DE" dirty="0" err="1"/>
              <a:t>technique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measure</a:t>
            </a:r>
            <a:r>
              <a:rPr lang="de-DE" dirty="0"/>
              <a:t> </a:t>
            </a:r>
            <a:r>
              <a:rPr lang="de-DE" dirty="0" err="1"/>
              <a:t>surface</a:t>
            </a:r>
            <a:r>
              <a:rPr lang="de-DE" dirty="0"/>
              <a:t> </a:t>
            </a:r>
            <a:r>
              <a:rPr lang="de-DE" dirty="0" err="1"/>
              <a:t>energies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63668D-B119-8EC1-C6CE-D034DC135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6</a:t>
            </a:fld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2717A07-5AE6-08E1-5411-CB1F565B1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268" y="1705486"/>
            <a:ext cx="7453057" cy="2761313"/>
          </a:xfrm>
          <a:prstGeom prst="rect">
            <a:avLst/>
          </a:prstGeom>
        </p:spPr>
      </p:pic>
      <p:pic>
        <p:nvPicPr>
          <p:cNvPr id="21" name="IGC principle">
            <a:hlinkClick r:id="" action="ppaction://media"/>
            <a:extLst>
              <a:ext uri="{FF2B5EF4-FFF2-40B4-BE49-F238E27FC236}">
                <a16:creationId xmlns:a16="http://schemas.microsoft.com/office/drawing/2014/main" id="{CE653C6F-4868-90E0-8A43-00B6B94F2E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3512" y="1252227"/>
            <a:ext cx="3541486" cy="199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6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4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BE45A-2F9F-EB06-D30D-5681E8893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Langthanum</a:t>
            </a:r>
            <a:r>
              <a:rPr lang="de-DE" dirty="0"/>
              <a:t> </a:t>
            </a:r>
            <a:r>
              <a:rPr lang="de-DE" dirty="0" err="1"/>
              <a:t>Tangstate</a:t>
            </a:r>
            <a:r>
              <a:rPr lang="de-DE" dirty="0"/>
              <a:t> –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test</a:t>
            </a:r>
            <a:r>
              <a:rPr lang="de-DE" dirty="0"/>
              <a:t> material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9BB255-1A40-68E6-6E5D-F9B45FEE15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7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3FD639-6C80-4AB4-8CCD-BF42CDC2F65A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899886" y="1061069"/>
            <a:ext cx="7038892" cy="3385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1C4FAB-4351-57B6-2AC7-A0F558FCF776}"/>
              </a:ext>
            </a:extLst>
          </p:cNvPr>
          <p:cNvSpPr txBox="1"/>
          <p:nvPr/>
        </p:nvSpPr>
        <p:spPr>
          <a:xfrm>
            <a:off x="1040600" y="4568400"/>
            <a:ext cx="272908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(</a:t>
            </a:r>
            <a:r>
              <a:rPr lang="de-DE" dirty="0" err="1"/>
              <a:t>Magraso</a:t>
            </a:r>
            <a:r>
              <a:rPr lang="de-DE" dirty="0"/>
              <a:t> et al., 2009, Dalton Trans.)</a:t>
            </a:r>
          </a:p>
        </p:txBody>
      </p:sp>
    </p:spTree>
    <p:extLst>
      <p:ext uri="{BB962C8B-B14F-4D97-AF65-F5344CB8AC3E}">
        <p14:creationId xmlns:p14="http://schemas.microsoft.com/office/powerpoint/2010/main" val="1946780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F7D7E5-788E-7C1E-FFAB-A41B8DD07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CAFC3-5AD4-C32A-728D-B818EBF03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472525"/>
            <a:ext cx="7556500" cy="733827"/>
          </a:xfrm>
        </p:spPr>
        <p:txBody>
          <a:bodyPr/>
          <a:lstStyle/>
          <a:p>
            <a:r>
              <a:rPr lang="de-DE" dirty="0"/>
              <a:t>Surface </a:t>
            </a:r>
            <a:r>
              <a:rPr lang="de-DE" dirty="0" err="1"/>
              <a:t>area</a:t>
            </a:r>
            <a:r>
              <a:rPr lang="de-DE" dirty="0"/>
              <a:t> </a:t>
            </a:r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sintering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42D478-5BAB-13A4-FD3D-36159599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83E593-E4FC-2DF2-EE93-FD741D6AC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219" y="977845"/>
            <a:ext cx="7141561" cy="326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5757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41AFA-4116-D6DA-FCCD-9DB6A4EEF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Surface </a:t>
            </a:r>
            <a:r>
              <a:rPr lang="de-DE" dirty="0" err="1"/>
              <a:t>energy</a:t>
            </a:r>
            <a:r>
              <a:rPr lang="de-DE" dirty="0"/>
              <a:t> </a:t>
            </a:r>
            <a:r>
              <a:rPr lang="de-DE" dirty="0" err="1"/>
              <a:t>changing</a:t>
            </a:r>
            <a:r>
              <a:rPr lang="de-DE" dirty="0"/>
              <a:t>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sintering</a:t>
            </a:r>
            <a:endParaRPr lang="de-D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7B9D443-9103-984B-19C0-3A9FD8051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4BDB0-F4EA-4DD6-8281-CCE2440D0CE0}" type="slidenum">
              <a:rPr lang="en-GB" smtClean="0"/>
              <a:t>9</a:t>
            </a:fld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0552703-1406-3814-C88C-4810A9FD1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45" y="885313"/>
            <a:ext cx="7666260" cy="360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29050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TUe_PPT_V2">
      <a:dk1>
        <a:sysClr val="windowText" lastClr="000000"/>
      </a:dk1>
      <a:lt1>
        <a:sysClr val="window" lastClr="FFFFFF"/>
      </a:lt1>
      <a:dk2>
        <a:srgbClr val="C81919"/>
      </a:dk2>
      <a:lt2>
        <a:srgbClr val="101073"/>
      </a:lt2>
      <a:accent1>
        <a:srgbClr val="C81919"/>
      </a:accent1>
      <a:accent2>
        <a:srgbClr val="9E9EB1"/>
      </a:accent2>
      <a:accent3>
        <a:srgbClr val="0092B5"/>
      </a:accent3>
      <a:accent4>
        <a:srgbClr val="FF9A00"/>
      </a:accent4>
      <a:accent5>
        <a:srgbClr val="101073"/>
      </a:accent5>
      <a:accent6>
        <a:srgbClr val="CEDF00"/>
      </a:accent6>
      <a:hlink>
        <a:srgbClr val="0563C1"/>
      </a:hlink>
      <a:folHlink>
        <a:srgbClr val="954F72"/>
      </a:folHlink>
    </a:clrScheme>
    <a:fontScheme name="TUe_Calibri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e_16x9.potx" id="{9370F84E-7576-4FDA-B736-A09996DF8429}" vid="{ED81D3C9-A1FB-4E5B-AF38-E92F700A58FD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930C3737865C41B9901A2B7BBFF8DF" ma:contentTypeVersion="19" ma:contentTypeDescription="Create a new document." ma:contentTypeScope="" ma:versionID="adc77c6d76f5c9872ce63bc10f2f2673">
  <xsd:schema xmlns:xsd="http://www.w3.org/2001/XMLSchema" xmlns:xs="http://www.w3.org/2001/XMLSchema" xmlns:p="http://schemas.microsoft.com/office/2006/metadata/properties" xmlns:ns3="1f205dc5-d486-4c09-80f4-c79cce66c7e8" xmlns:ns4="1bdd65f9-63d7-48cc-9a90-e2ec01355c27" targetNamespace="http://schemas.microsoft.com/office/2006/metadata/properties" ma:root="true" ma:fieldsID="b33f562c4e713fb7b42b8b9cb0c4ee52" ns3:_="" ns4:_="">
    <xsd:import namespace="1f205dc5-d486-4c09-80f4-c79cce66c7e8"/>
    <xsd:import namespace="1bdd65f9-63d7-48cc-9a90-e2ec01355c2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205dc5-d486-4c09-80f4-c79cce66c7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dd65f9-63d7-48cc-9a90-e2ec01355c2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f205dc5-d486-4c09-80f4-c79cce66c7e8" xsi:nil="true"/>
  </documentManagement>
</p:properties>
</file>

<file path=customXml/itemProps1.xml><?xml version="1.0" encoding="utf-8"?>
<ds:datastoreItem xmlns:ds="http://schemas.openxmlformats.org/officeDocument/2006/customXml" ds:itemID="{424BC833-5B24-45BF-A985-29CA7FCA64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205dc5-d486-4c09-80f4-c79cce66c7e8"/>
    <ds:schemaRef ds:uri="1bdd65f9-63d7-48cc-9a90-e2ec01355c2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35858CE-D396-4252-A50C-FDE013D9118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460581-6EA1-4AA0-A1A1-5D022D0C95E8}">
  <ds:schemaRefs>
    <ds:schemaRef ds:uri="http://www.w3.org/XML/1998/namespace"/>
    <ds:schemaRef ds:uri="http://schemas.microsoft.com/office/infopath/2007/PartnerControls"/>
    <ds:schemaRef ds:uri="1f205dc5-d486-4c09-80f4-c79cce66c7e8"/>
    <ds:schemaRef ds:uri="http://schemas.microsoft.com/office/2006/documentManagement/types"/>
    <ds:schemaRef ds:uri="http://purl.org/dc/terms/"/>
    <ds:schemaRef ds:uri="http://purl.org/dc/dcmitype/"/>
    <ds:schemaRef ds:uri="http://schemas.openxmlformats.org/package/2006/metadata/core-properties"/>
    <ds:schemaRef ds:uri="1bdd65f9-63d7-48cc-9a90-e2ec01355c27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36819</TotalTime>
  <Words>237</Words>
  <Application>Microsoft Office PowerPoint</Application>
  <PresentationFormat>On-screen Show (16:9)</PresentationFormat>
  <Paragraphs>51</Paragraphs>
  <Slides>12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Arial</vt:lpstr>
      <vt:lpstr>Calibri</vt:lpstr>
      <vt:lpstr>Kantoorthema</vt:lpstr>
      <vt:lpstr>A new experimental approach for the analysis of surface energies in porous ceramic membranes for hydrogen applications</vt:lpstr>
      <vt:lpstr>Ceramic membranes for hydrogen separation</vt:lpstr>
      <vt:lpstr>Ceramic membranes for hydrogen separation</vt:lpstr>
      <vt:lpstr>Ceramic membranes for hydrogen separation</vt:lpstr>
      <vt:lpstr>Surface energy minimization: the driving force</vt:lpstr>
      <vt:lpstr>Inverse gas chromatography –  a technique to measure surface energies</vt:lpstr>
      <vt:lpstr>Langthanum Tangstate – our test material</vt:lpstr>
      <vt:lpstr>Surface area changing during sintering</vt:lpstr>
      <vt:lpstr>Surface energy changing during sintering</vt:lpstr>
      <vt:lpstr>Conclusions</vt:lpstr>
      <vt:lpstr>MOPS: Multiscale Operations in Porous Systems Thank you for listening!</vt:lpstr>
      <vt:lpstr>Porous materials for energy applications </vt:lpstr>
    </vt:vector>
  </TitlesOfParts>
  <Company>TU/e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of a title at the top</dc:title>
  <dc:creator>Ven, I.M.J. van de</dc:creator>
  <cp:lastModifiedBy>Rücker, Maja</cp:lastModifiedBy>
  <cp:revision>73</cp:revision>
  <dcterms:created xsi:type="dcterms:W3CDTF">2019-11-27T15:26:32Z</dcterms:created>
  <dcterms:modified xsi:type="dcterms:W3CDTF">2026-05-15T20:09:27Z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0x010100D2930C3737865C41B9901A2B7BBFF8DF</vt:lpwstr>
  </property>
</Properties>
</file>