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F_7124388E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15_B126043B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4B_B60E12.xml" ContentType="application/vnd.ms-powerpoint.comments+xml"/>
  <Override PartName="/ppt/notesSlides/notesSlide8.xml" ContentType="application/vnd.openxmlformats-officedocument.presentationml.notesSlide+xml"/>
  <Override PartName="/ppt/comments/modernComment_157_C1EDD4A8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87" r:id="rId3"/>
    <p:sldId id="275" r:id="rId4"/>
    <p:sldId id="277" r:id="rId5"/>
    <p:sldId id="319" r:id="rId6"/>
    <p:sldId id="320" r:id="rId7"/>
    <p:sldId id="331" r:id="rId8"/>
    <p:sldId id="299" r:id="rId9"/>
    <p:sldId id="345" r:id="rId10"/>
    <p:sldId id="371" r:id="rId11"/>
    <p:sldId id="346" r:id="rId12"/>
    <p:sldId id="373" r:id="rId13"/>
    <p:sldId id="375" r:id="rId14"/>
    <p:sldId id="349" r:id="rId15"/>
    <p:sldId id="350" r:id="rId16"/>
    <p:sldId id="378" r:id="rId17"/>
    <p:sldId id="343" r:id="rId18"/>
    <p:sldId id="341" r:id="rId19"/>
    <p:sldId id="324" r:id="rId20"/>
    <p:sldId id="312" r:id="rId21"/>
    <p:sldId id="313" r:id="rId22"/>
    <p:sldId id="314" r:id="rId23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E1A3CA-8254-29AB-504E-8C84ECD007EC}" name="Kuerten, Hans" initials="HK" userId="S::J.G.M.Kuerten@tue.nl::e2a75220-9c66-42d8-b16a-f045223b9f7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alen, Ruben van" initials="GRv" lastIdx="1" clrIdx="0">
    <p:extLst>
      <p:ext uri="{19B8F6BF-5375-455C-9EA6-DF929625EA0E}">
        <p15:presenceInfo xmlns:p15="http://schemas.microsoft.com/office/powerpoint/2012/main" userId="S::r.t.v.gaalen@tue.nl::47470b5c-899b-42e8-a0cc-6c019ecc0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FEF"/>
    <a:srgbClr val="9FDAEB"/>
    <a:srgbClr val="7F7F7F"/>
    <a:srgbClr val="101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2789" autoAdjust="0"/>
  </p:normalViewPr>
  <p:slideViewPr>
    <p:cSldViewPr snapToGrid="0" showGuides="1">
      <p:cViewPr varScale="1">
        <p:scale>
          <a:sx n="90" d="100"/>
          <a:sy n="90" d="100"/>
        </p:scale>
        <p:origin x="1123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15_B126043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FAC2E8C-4C07-49D5-88F6-626D4D2F36B5}" authorId="{55E1A3CA-8254-29AB-504E-8C84ECD007EC}" created="2026-05-13T08:56:18.25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72058683" sldId="277"/>
      <ac:spMk id="19" creationId="{424CEEFA-6979-69A2-81E2-AC59F9156637}"/>
      <ac:txMk cp="1">
        <ac:context len="51" hash="3664733807"/>
      </ac:txMk>
    </ac:txMkLst>
    <p188:pos x="514083" y="208760"/>
    <p188:txBody>
      <a:bodyPr/>
      <a:lstStyle/>
      <a:p>
        <a:r>
          <a:rPr lang="nl-NL"/>
          <a:t>Delete “the”</a:t>
        </a:r>
      </a:p>
    </p188:txBody>
  </p188:cm>
  <p188:cm id="{B7624E9B-F0FC-4D23-A658-F53441A0D617}" authorId="{55E1A3CA-8254-29AB-504E-8C84ECD007EC}" created="2026-05-13T08:56:39.07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72058683" sldId="277"/>
      <ac:spMk id="16" creationId="{1A59AEDA-1CEC-0367-BD39-2C0683B85408}"/>
      <ac:txMk cp="1">
        <ac:context len="42" hash="1445698340"/>
      </ac:txMk>
    </ac:txMkLst>
    <p188:pos x="515735" y="207921"/>
    <p188:txBody>
      <a:bodyPr/>
      <a:lstStyle/>
      <a:p>
        <a:r>
          <a:rPr lang="nl-NL"/>
          <a:t>Delete “the”</a:t>
        </a:r>
      </a:p>
    </p188:txBody>
  </p188:cm>
</p188:cmLst>
</file>

<file path=ppt/comments/modernComment_11F_7124388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6E9B494-0D38-46EC-AAC7-13CE873A778F}" authorId="{55E1A3CA-8254-29AB-504E-8C84ECD007EC}" status="resolved" created="2025-05-06T05:22:14.011" complete="100000">
    <pc:sldMkLst xmlns:pc="http://schemas.microsoft.com/office/powerpoint/2013/main/command">
      <pc:docMk/>
      <pc:sldMk cId="1898199182" sldId="287"/>
    </pc:sldMkLst>
    <p188:txBody>
      <a:bodyPr/>
      <a:lstStyle/>
      <a:p>
        <a:r>
          <a:rPr lang="en-NL"/>
          <a:t>Can you try to rotate the big figure over 90 degrees?</a:t>
        </a:r>
      </a:p>
    </p188:txBody>
  </p188:cm>
</p188:cmLst>
</file>

<file path=ppt/comments/modernComment_14B_B60E1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A51321-2010-4E0F-A1DB-483E64930803}" authorId="{55E1A3CA-8254-29AB-504E-8C84ECD007EC}" status="resolved" created="2025-05-06T05:24:52.458" complete="100000">
    <pc:sldMkLst xmlns:pc="http://schemas.microsoft.com/office/powerpoint/2013/main/command">
      <pc:docMk/>
      <pc:sldMk cId="2626067680" sldId="322"/>
    </pc:sldMkLst>
    <p188:txBody>
      <a:bodyPr/>
      <a:lstStyle/>
      <a:p>
        <a:r>
          <a:rPr lang="en-NL"/>
          <a:t>Mass conservation equation</a:t>
        </a:r>
      </a:p>
    </p188:txBody>
  </p188:cm>
  <p188:cm id="{7340EA13-F0C5-4FA5-9A1A-A2BE579B9988}" authorId="{55E1A3CA-8254-29AB-504E-8C84ECD007EC}" created="2026-05-13T08:58:28.42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931154" sldId="331"/>
      <ac:spMk id="3" creationId="{0A7A86E0-CB4D-A2C2-034C-A5A6B2E3D4E3}"/>
      <ac:txMk cp="1">
        <ac:context len="7" hash="830190289"/>
      </ac:txMk>
    </ac:txMkLst>
    <p188:pos x="4481945" y="169281"/>
    <p188:txBody>
      <a:bodyPr/>
      <a:lstStyle/>
      <a:p>
        <a:r>
          <a:rPr lang="nl-NL"/>
          <a:t>This is not only about surfactant transport. Perhaps a better title is: Models</a:t>
        </a:r>
      </a:p>
    </p188:txBody>
  </p188:cm>
</p188:cmLst>
</file>

<file path=ppt/comments/modernComment_157_C1EDD4A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7DAF42-DC24-4A6B-9A38-62726099AB48}" authorId="{55E1A3CA-8254-29AB-504E-8C84ECD007EC}" created="2026-05-13T09:00:03.14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3589160" sldId="343"/>
      <ac:spMk id="3" creationId="{FF0A07C0-A228-4BB6-7C93-B9AD06DA0AB5}"/>
      <ac:txMk cp="0" len="10">
        <ac:context len="12" hash="1503508573"/>
      </ac:txMk>
    </ac:txMkLst>
    <p188:pos x="1648691" y="169281"/>
    <p188:txBody>
      <a:bodyPr/>
      <a:lstStyle/>
      <a:p>
        <a:r>
          <a:rPr lang="nl-NL"/>
          <a:t>Conclusions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AB38A-B1B6-4CF4-9737-E1E5C73DA86F}" type="datetimeFigureOut">
              <a:rPr lang="nl-NL" smtClean="0"/>
              <a:t>21-5-2026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1B330-1C2E-47C6-8A9D-1114F90E79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87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12C6B-C807-4014-B6D4-CCA33426A2F8}" type="datetimeFigureOut">
              <a:rPr lang="nl-NL" smtClean="0"/>
              <a:t>21-5-2026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A9740-BD37-4DCA-BDC4-7DBBAE15FA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5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9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6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353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01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84565-F885-369E-9A4E-507D130BF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C69960-F420-EE1E-7194-F872C153B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435D61-E04B-B45A-1155-3815772A8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DFA10-45F4-C3BC-80A0-E27E29330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613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5B06E-D7BE-ED9E-1E8D-4D8490B4C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D4EC45-2BD2-4131-3958-F2E9F922A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8B478D-E702-D33B-AED2-3BC9D5D03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4A550-AF59-E561-687B-F76C30F436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2735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ACC98-3746-963E-FD74-4563DB146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B2B88C-6246-6509-762F-5A2F9BA72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9012D0-2847-3BFD-76DC-2743163D2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E9FA3-2C44-C677-E02B-EF0C8E0CB6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3030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9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 Titel transpa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struction 17"/>
          <p:cNvSpPr txBox="1"/>
          <p:nvPr userDrawn="1"/>
        </p:nvSpPr>
        <p:spPr>
          <a:xfrm>
            <a:off x="-1818863" y="669454"/>
            <a:ext cx="1729409" cy="17081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tx1"/>
                </a:solidFill>
              </a:rPr>
              <a:t>Transparent Presentation title with image behind title.</a:t>
            </a:r>
          </a:p>
          <a:p>
            <a:endParaRPr lang="en-US" sz="750" dirty="0">
              <a:solidFill>
                <a:schemeClr val="tx1"/>
              </a:solidFill>
            </a:endParaRPr>
          </a:p>
          <a:p>
            <a:r>
              <a:rPr lang="en-US" sz="750" dirty="0">
                <a:solidFill>
                  <a:schemeClr val="tx1"/>
                </a:solidFill>
              </a:rPr>
              <a:t>Choose this slide model if the image is large enough to be used full-screen and essential image information remains visible.</a:t>
            </a:r>
          </a:p>
          <a:p>
            <a:endParaRPr lang="en-US" sz="750" dirty="0">
              <a:solidFill>
                <a:schemeClr val="tx1"/>
              </a:solidFill>
            </a:endParaRPr>
          </a:p>
          <a:p>
            <a:r>
              <a:rPr lang="en-US" sz="750" dirty="0">
                <a:solidFill>
                  <a:schemeClr val="tx1"/>
                </a:solidFill>
              </a:rPr>
              <a:t>Choose image by clicking on image icon</a:t>
            </a:r>
          </a:p>
          <a:p>
            <a:r>
              <a:rPr lang="en-US" sz="750" dirty="0">
                <a:solidFill>
                  <a:schemeClr val="tx1"/>
                </a:solidFill>
              </a:rPr>
              <a:t>or</a:t>
            </a:r>
          </a:p>
          <a:p>
            <a:r>
              <a:rPr lang="en-US" sz="750" dirty="0">
                <a:solidFill>
                  <a:schemeClr val="tx1"/>
                </a:solidFill>
              </a:rPr>
              <a:t>Replace an existing image with right mouse button and choose Change image.</a:t>
            </a:r>
          </a:p>
          <a:p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Faculty or Servic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4738371"/>
            <a:ext cx="7924800" cy="244078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Department or Service</a:t>
            </a:r>
          </a:p>
        </p:txBody>
      </p:sp>
      <p:pic>
        <p:nvPicPr>
          <p:cNvPr id="14" name="HeaderLogoT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685801"/>
            <a:ext cx="9144001" cy="3891518"/>
          </a:xfrm>
          <a:solidFill>
            <a:srgbClr val="F1EFEF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Name Function 5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943350"/>
            <a:ext cx="9144000" cy="626269"/>
          </a:xfrm>
          <a:solidFill>
            <a:schemeClr val="tx2">
              <a:alpha val="70000"/>
            </a:schemeClr>
          </a:solidFill>
        </p:spPr>
        <p:txBody>
          <a:bodyPr lIns="608400" rIns="608400" bIns="262800"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Function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3699001"/>
            <a:ext cx="9144001" cy="244349"/>
          </a:xfrm>
          <a:solidFill>
            <a:schemeClr val="tx2">
              <a:alpha val="70000"/>
            </a:schemeClr>
          </a:solidFill>
        </p:spPr>
        <p:txBody>
          <a:bodyPr lIns="608400" rIns="608400"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50357"/>
            <a:ext cx="9144000" cy="848643"/>
          </a:xfrm>
          <a:solidFill>
            <a:schemeClr val="tx2">
              <a:alpha val="70000"/>
            </a:schemeClr>
          </a:solidFill>
        </p:spPr>
        <p:txBody>
          <a:bodyPr lIns="608400" tIns="306000" rIns="608400" anchor="t"/>
          <a:lstStyle>
            <a:lvl1pPr algn="l">
              <a:lnSpc>
                <a:spcPts val="225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642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1188001"/>
            <a:ext cx="7922712" cy="33816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4739-33D2-4698-BD34-9C44248FF183}" type="slidenum">
              <a:rPr lang="LID4096" smtClean="0"/>
              <a:t>‹#›</a:t>
            </a:fld>
            <a:endParaRPr lang="LID4096"/>
          </a:p>
        </p:txBody>
      </p:sp>
      <p:sp>
        <p:nvSpPr>
          <p:cNvPr id="8" name="Tekstvak 7"/>
          <p:cNvSpPr txBox="1"/>
          <p:nvPr/>
        </p:nvSpPr>
        <p:spPr>
          <a:xfrm>
            <a:off x="-1818864" y="1193732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Text format by</a:t>
            </a:r>
          </a:p>
          <a:p>
            <a:r>
              <a:rPr lang="en-US" sz="750" dirty="0"/>
              <a:t>Increase / decrease list level</a:t>
            </a:r>
          </a:p>
          <a:p>
            <a:endParaRPr lang="en-US" sz="750" dirty="0"/>
          </a:p>
          <a:p>
            <a:r>
              <a:rPr lang="en-US" sz="750" dirty="0"/>
              <a:t>Place cursor in text</a:t>
            </a:r>
          </a:p>
          <a:p>
            <a:r>
              <a:rPr lang="en-US" sz="750" dirty="0"/>
              <a:t>and use these 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5751" y="1934507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Faculty or Servic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4738371"/>
            <a:ext cx="7924800" cy="244078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Department or Service</a:t>
            </a:r>
          </a:p>
        </p:txBody>
      </p:sp>
      <p:pic>
        <p:nvPicPr>
          <p:cNvPr id="14" name="HeaderLogoT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685801"/>
            <a:ext cx="9144001" cy="2164556"/>
          </a:xfrm>
          <a:solidFill>
            <a:srgbClr val="F1EFEF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Name Function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43350"/>
            <a:ext cx="9144000" cy="626269"/>
          </a:xfrm>
          <a:solidFill>
            <a:schemeClr val="tx2"/>
          </a:solidFill>
        </p:spPr>
        <p:txBody>
          <a:bodyPr lIns="608400" rIns="608400" bIns="262800"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Function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3699001"/>
            <a:ext cx="9144001" cy="244349"/>
          </a:xfrm>
          <a:solidFill>
            <a:schemeClr val="tx2"/>
          </a:solidFill>
        </p:spPr>
        <p:txBody>
          <a:bodyPr lIns="608400" rIns="608400"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50357"/>
            <a:ext cx="9144000" cy="848643"/>
          </a:xfrm>
          <a:solidFill>
            <a:schemeClr val="tx2"/>
          </a:solidFill>
        </p:spPr>
        <p:txBody>
          <a:bodyPr lIns="608400" tIns="306000" rIns="608400" anchor="t"/>
          <a:lstStyle>
            <a:lvl1pPr algn="l">
              <a:lnSpc>
                <a:spcPts val="225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-1818863" y="669454"/>
            <a:ext cx="1729409" cy="159274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="1" baseline="0" dirty="0">
                <a:solidFill>
                  <a:schemeClr val="tx1"/>
                </a:solidFill>
              </a:rPr>
              <a:t>Presentation title with image above title.</a:t>
            </a:r>
          </a:p>
          <a:p>
            <a:endParaRPr lang="en-US" sz="750" baseline="0" dirty="0">
              <a:solidFill>
                <a:schemeClr val="tx1"/>
              </a:solidFill>
            </a:endParaRPr>
          </a:p>
          <a:p>
            <a:r>
              <a:rPr lang="en-US" sz="750" baseline="0" dirty="0">
                <a:solidFill>
                  <a:schemeClr val="tx1"/>
                </a:solidFill>
              </a:rPr>
              <a:t>Choose this slide model for a wide picture. Essential image information must be clearly visible.</a:t>
            </a:r>
          </a:p>
          <a:p>
            <a:endParaRPr lang="en-US" sz="750" baseline="0" dirty="0">
              <a:solidFill>
                <a:schemeClr val="tx1"/>
              </a:solidFill>
            </a:endParaRPr>
          </a:p>
          <a:p>
            <a:r>
              <a:rPr lang="en-US" sz="750" baseline="0" dirty="0">
                <a:solidFill>
                  <a:schemeClr val="tx1"/>
                </a:solidFill>
              </a:rPr>
              <a:t>Choose image by clicking on image icon</a:t>
            </a:r>
          </a:p>
          <a:p>
            <a:r>
              <a:rPr lang="en-US" sz="750" baseline="0" dirty="0">
                <a:solidFill>
                  <a:schemeClr val="tx1"/>
                </a:solidFill>
              </a:rPr>
              <a:t>or</a:t>
            </a:r>
          </a:p>
          <a:p>
            <a:r>
              <a:rPr lang="en-US" sz="750" baseline="0" dirty="0">
                <a:solidFill>
                  <a:schemeClr val="tx1"/>
                </a:solidFill>
              </a:rPr>
              <a:t>Replace an existing image with right mouse button and choose Change image.</a:t>
            </a:r>
          </a:p>
          <a:p>
            <a:endParaRPr lang="en-US" sz="75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1188000"/>
            <a:ext cx="7922712" cy="33816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Evaporation and absorption of surfactant-laden droplets on unsaturated porous media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-1818864" y="1193732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Text format by</a:t>
            </a:r>
          </a:p>
          <a:p>
            <a:r>
              <a:rPr lang="en-US" sz="750" dirty="0"/>
              <a:t>Increase / decrease list level</a:t>
            </a:r>
          </a:p>
          <a:p>
            <a:endParaRPr lang="en-US" sz="750" dirty="0"/>
          </a:p>
          <a:p>
            <a:r>
              <a:rPr lang="en-US" sz="750" dirty="0"/>
              <a:t>Place cursor in text</a:t>
            </a:r>
          </a:p>
          <a:p>
            <a:r>
              <a:rPr lang="en-US" sz="750" dirty="0"/>
              <a:t>and use these 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55751" y="1934507"/>
            <a:ext cx="964406" cy="6858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1727145-550D-034A-637E-C431ACF3A7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5614" y="1191131"/>
            <a:ext cx="3602735" cy="2697406"/>
          </a:xfrm>
        </p:spPr>
        <p:txBody>
          <a:bodyPr/>
          <a:lstStyle/>
          <a:p>
            <a:endParaRPr lang="LID4096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9D76B6C-F19B-F331-1A0E-17CED1B676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5653" y="1191131"/>
            <a:ext cx="3591202" cy="2697406"/>
          </a:xfrm>
        </p:spPr>
        <p:txBody>
          <a:bodyPr/>
          <a:lstStyle/>
          <a:p>
            <a:endParaRPr lang="LID4096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548EF4E-51EC-2D88-CD98-71716466B2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1380" y="4118760"/>
            <a:ext cx="7381241" cy="32226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28649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2915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-1838742" y="626165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Text format by</a:t>
            </a:r>
          </a:p>
          <a:p>
            <a:r>
              <a:rPr lang="en-US" sz="750" dirty="0"/>
              <a:t>Increase / decrease list level</a:t>
            </a:r>
          </a:p>
          <a:p>
            <a:endParaRPr lang="en-US" sz="750" dirty="0"/>
          </a:p>
          <a:p>
            <a:r>
              <a:rPr lang="en-US" sz="750" dirty="0"/>
              <a:t>Place cursor in text</a:t>
            </a:r>
          </a:p>
          <a:p>
            <a:r>
              <a:rPr lang="en-US" sz="750" dirty="0"/>
              <a:t>and use these 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29" y="1366940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-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2865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4574483" y="-1"/>
            <a:ext cx="4572000" cy="4569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-1838742" y="626165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Text format by</a:t>
            </a:r>
          </a:p>
          <a:p>
            <a:r>
              <a:rPr lang="en-US" sz="750" dirty="0"/>
              <a:t>Increase / decrease list level</a:t>
            </a:r>
          </a:p>
          <a:p>
            <a:endParaRPr lang="en-US" sz="750" dirty="0"/>
          </a:p>
          <a:p>
            <a:r>
              <a:rPr lang="en-US" sz="750" dirty="0"/>
              <a:t>Place cursor in text</a:t>
            </a:r>
          </a:p>
          <a:p>
            <a:r>
              <a:rPr lang="en-US" sz="750" dirty="0"/>
              <a:t>and use these 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29" y="1366940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e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1416050"/>
          </a:xfrm>
          <a:solidFill>
            <a:schemeClr val="bg2"/>
          </a:solidFill>
        </p:spPr>
        <p:txBody>
          <a:bodyPr lIns="608400" tIns="504000" rIns="6084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0" y="2022300"/>
            <a:ext cx="9144000" cy="3121200"/>
          </a:xfrm>
          <a:solidFill>
            <a:schemeClr val="bg2"/>
          </a:solidFill>
        </p:spPr>
        <p:txBody>
          <a:bodyPr lIns="608400" tIns="108000" rIns="6084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-1838744" y="2021081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Text format by</a:t>
            </a:r>
          </a:p>
          <a:p>
            <a:r>
              <a:rPr lang="en-US" sz="750" dirty="0"/>
              <a:t>Increase / decrease list level</a:t>
            </a:r>
          </a:p>
          <a:p>
            <a:endParaRPr lang="en-US" sz="750" dirty="0"/>
          </a:p>
          <a:p>
            <a:r>
              <a:rPr lang="en-US" sz="750" dirty="0"/>
              <a:t>Place cursor in text</a:t>
            </a:r>
          </a:p>
          <a:p>
            <a:r>
              <a:rPr lang="en-US" sz="750" dirty="0"/>
              <a:t>and use these 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31" y="2769725"/>
            <a:ext cx="964406" cy="685800"/>
          </a:xfrm>
          <a:prstGeom prst="rect">
            <a:avLst/>
          </a:prstGeom>
        </p:spPr>
      </p:pic>
      <p:pic>
        <p:nvPicPr>
          <p:cNvPr id="9" name="HeaderLogoTU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ab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950" b="0" baseline="0"/>
            </a:lvl1pPr>
          </a:lstStyle>
          <a:p>
            <a:r>
              <a:rPr lang="en-US" dirty="0"/>
              <a:t>Table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2706657"/>
            <a:ext cx="7922712" cy="1862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 hasCustomPrompt="1"/>
          </p:nvPr>
        </p:nvSpPr>
        <p:spPr>
          <a:xfrm>
            <a:off x="608013" y="1073582"/>
            <a:ext cx="7924800" cy="14981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-1838742" y="2743204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Text format by</a:t>
            </a:r>
          </a:p>
          <a:p>
            <a:r>
              <a:rPr lang="en-US" sz="750" dirty="0"/>
              <a:t>Increase / decrease list level</a:t>
            </a:r>
          </a:p>
          <a:p>
            <a:endParaRPr lang="en-US" sz="750" dirty="0"/>
          </a:p>
          <a:p>
            <a:r>
              <a:rPr lang="en-US" sz="750" dirty="0"/>
              <a:t>Place cursor in text</a:t>
            </a:r>
          </a:p>
          <a:p>
            <a:r>
              <a:rPr lang="en-US" sz="750" dirty="0"/>
              <a:t>and use these 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29" y="3483979"/>
            <a:ext cx="964406" cy="685800"/>
          </a:xfrm>
          <a:prstGeom prst="rect">
            <a:avLst/>
          </a:prstGeom>
        </p:spPr>
      </p:pic>
      <p:sp>
        <p:nvSpPr>
          <p:cNvPr id="11" name="Tekstvak 10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 dirty="0">
                <a:solidFill>
                  <a:schemeClr val="tx1"/>
                </a:solidFill>
              </a:rPr>
              <a:t>Add table by clicking on table icon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950" b="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 hasCustomPrompt="1"/>
          </p:nvPr>
        </p:nvSpPr>
        <p:spPr>
          <a:xfrm>
            <a:off x="815009" y="1073480"/>
            <a:ext cx="7454348" cy="32425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 dirty="0">
                <a:solidFill>
                  <a:schemeClr val="tx1"/>
                </a:solidFill>
              </a:rPr>
              <a:t>Add chart by clicking on chart icon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1188001"/>
            <a:ext cx="7922712" cy="33816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Evaporation and absorption of surfactant-laden droplets on unsaturated porous media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-1818864" y="1193732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Text format by</a:t>
            </a:r>
          </a:p>
          <a:p>
            <a:r>
              <a:rPr lang="en-US" sz="750" dirty="0"/>
              <a:t>Increase / decrease list level</a:t>
            </a:r>
          </a:p>
          <a:p>
            <a:endParaRPr lang="en-US" sz="750" dirty="0"/>
          </a:p>
          <a:p>
            <a:r>
              <a:rPr lang="en-US" sz="750" dirty="0"/>
              <a:t>Place cursor in text</a:t>
            </a:r>
          </a:p>
          <a:p>
            <a:r>
              <a:rPr lang="en-US" sz="750" dirty="0"/>
              <a:t>and use these 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55751" y="1934507"/>
            <a:ext cx="964406" cy="6858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1727145-550D-034A-637E-C431ACF3A7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5615" y="1191132"/>
            <a:ext cx="3602735" cy="2697406"/>
          </a:xfrm>
        </p:spPr>
        <p:txBody>
          <a:bodyPr/>
          <a:lstStyle/>
          <a:p>
            <a:endParaRPr lang="LID4096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9D76B6C-F19B-F331-1A0E-17CED1B676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5654" y="1191132"/>
            <a:ext cx="3591202" cy="2697406"/>
          </a:xfrm>
        </p:spPr>
        <p:txBody>
          <a:bodyPr/>
          <a:lstStyle/>
          <a:p>
            <a:endParaRPr lang="LID4096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548EF4E-51EC-2D88-CD98-71716466B2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1381" y="4118761"/>
            <a:ext cx="7381241" cy="32226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1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hidden="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523999" y="0"/>
            <a:ext cx="9144000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7923213" cy="394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0100" y="1188000"/>
            <a:ext cx="7922712" cy="3380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89178" y="4772381"/>
            <a:ext cx="6728631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9938" y="4773600"/>
            <a:ext cx="601313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7CEC10D-CD46-426F-915E-6C78530279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FooterLogoTUe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0" y="4628189"/>
            <a:ext cx="921122" cy="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2" r:id="rId4"/>
    <p:sldLayoutId id="2147483661" r:id="rId5"/>
    <p:sldLayoutId id="2147483662" r:id="rId6"/>
    <p:sldLayoutId id="2147483663" r:id="rId7"/>
    <p:sldLayoutId id="2147483664" r:id="rId8"/>
    <p:sldLayoutId id="2147483666" r:id="rId9"/>
    <p:sldLayoutId id="214748366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51435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ts val="18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650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514350" rtl="0" eaLnBrk="1" latinLnBrk="0" hangingPunct="1">
        <a:lnSpc>
          <a:spcPts val="18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950" kern="1200">
          <a:solidFill>
            <a:schemeClr val="bg2"/>
          </a:solidFill>
          <a:latin typeface="+mn-lt"/>
          <a:ea typeface="+mn-ea"/>
          <a:cs typeface="+mn-cs"/>
        </a:defRPr>
      </a:lvl2pPr>
      <a:lvl3pPr marL="202500" indent="-202500" algn="l" defTabSz="514350" rtl="0" eaLnBrk="1" latinLnBrk="0" hangingPunct="1">
        <a:lnSpc>
          <a:spcPts val="1800"/>
        </a:lnSpc>
        <a:spcBef>
          <a:spcPts val="413"/>
        </a:spcBef>
        <a:buClr>
          <a:schemeClr val="bg2"/>
        </a:buClr>
        <a:buSzPct val="100000"/>
        <a:buFont typeface="Arial" panose="020B0604020202020204" pitchFamily="34" charset="0"/>
        <a:buChar char="•"/>
        <a:defRPr sz="1650" kern="1200">
          <a:solidFill>
            <a:schemeClr val="bg2"/>
          </a:solidFill>
          <a:latin typeface="+mn-lt"/>
          <a:ea typeface="+mn-ea"/>
          <a:cs typeface="+mn-cs"/>
        </a:defRPr>
      </a:lvl3pPr>
      <a:lvl4pPr marL="405000" indent="-202500" algn="l" defTabSz="514350" rtl="0" eaLnBrk="1" latinLnBrk="0" hangingPunct="1">
        <a:lnSpc>
          <a:spcPts val="165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07500" indent="-202500" algn="l" defTabSz="514350" rtl="0" eaLnBrk="1" latinLnBrk="0" hangingPunct="1">
        <a:lnSpc>
          <a:spcPts val="15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79">
          <p15:clr>
            <a:srgbClr val="F26B43"/>
          </p15:clr>
        </p15:guide>
        <p15:guide id="2" pos="383">
          <p15:clr>
            <a:srgbClr val="F26B43"/>
          </p15:clr>
        </p15:guide>
        <p15:guide id="3" pos="53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microsoft.com/office/2018/10/relationships/comments" Target="../comments/modernComment_157_C1EDD4A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F_7124388E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50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12" Type="http://schemas.openxmlformats.org/officeDocument/2006/relationships/image" Target="../media/image42.png"/><Relationship Id="rId17" Type="http://schemas.openxmlformats.org/officeDocument/2006/relationships/image" Target="../media/image49.png"/><Relationship Id="rId2" Type="http://schemas.openxmlformats.org/officeDocument/2006/relationships/image" Target="../media/image340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0.png"/><Relationship Id="rId11" Type="http://schemas.openxmlformats.org/officeDocument/2006/relationships/image" Target="../media/image430.png"/><Relationship Id="rId5" Type="http://schemas.openxmlformats.org/officeDocument/2006/relationships/image" Target="../media/image370.png"/><Relationship Id="rId15" Type="http://schemas.openxmlformats.org/officeDocument/2006/relationships/image" Target="../media/image47.png"/><Relationship Id="rId10" Type="http://schemas.openxmlformats.org/officeDocument/2006/relationships/image" Target="../media/image420.png"/><Relationship Id="rId4" Type="http://schemas.openxmlformats.org/officeDocument/2006/relationships/image" Target="../media/image360.png"/><Relationship Id="rId9" Type="http://schemas.openxmlformats.org/officeDocument/2006/relationships/image" Target="../media/image410.png"/><Relationship Id="rId1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360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5_B126043B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B_B60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Power &amp; Flow group</a:t>
            </a:r>
          </a:p>
        </p:txBody>
      </p:sp>
      <p:pic>
        <p:nvPicPr>
          <p:cNvPr id="22" name="Tijdelijke aanduiding voor afbeelding 2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>
            <a:fillRect/>
          </a:stretch>
        </p:blipFill>
        <p:spPr/>
      </p:pic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Xiaoxing Li, Hans Kuerten</a:t>
            </a:r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Coupled Evaporation and Imbibition of Surfactant-Laden</a:t>
            </a:r>
            <a:br>
              <a:rPr lang="en-US" dirty="0"/>
            </a:br>
            <a:r>
              <a:rPr lang="en-US" dirty="0"/>
              <a:t>Droplets on Unsaturated Porous Media</a:t>
            </a:r>
          </a:p>
        </p:txBody>
      </p:sp>
    </p:spTree>
    <p:extLst>
      <p:ext uri="{BB962C8B-B14F-4D97-AF65-F5344CB8AC3E}">
        <p14:creationId xmlns:p14="http://schemas.microsoft.com/office/powerpoint/2010/main" val="7489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830C6-09EB-FBDB-EBFD-F9483A737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D4DFD0D-67F1-6CF9-C66D-5A14F5B53038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8700"/>
            <a:ext cx="9144000" cy="4114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EE7B04-207B-4A17-F722-04C4FA4E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Evaporation dominant: surfactant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D050D-2691-7A54-2C7B-95D3D7FE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2C6E00-FCD2-0996-488C-E4FD985D315D}"/>
              </a:ext>
            </a:extLst>
          </p:cNvPr>
          <p:cNvSpPr txBox="1"/>
          <p:nvPr/>
        </p:nvSpPr>
        <p:spPr>
          <a:xfrm>
            <a:off x="3926958" y="14176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= 0.1 s</a:t>
            </a:r>
            <a:endParaRPr lang="LID4096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4BBE2B-649D-3625-2064-4B350EB24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058" y="1467969"/>
            <a:ext cx="2589704" cy="1941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417CCF-009D-9BF3-83B6-AFAC17EF7540}"/>
                  </a:ext>
                </a:extLst>
              </p:cNvPr>
              <p:cNvSpPr txBox="1"/>
              <p:nvPr/>
            </p:nvSpPr>
            <p:spPr>
              <a:xfrm>
                <a:off x="3679795" y="2210389"/>
                <a:ext cx="1413934" cy="62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𝑙𝑔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417CCF-009D-9BF3-83B6-AFAC17EF7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795" y="2210389"/>
                <a:ext cx="1413934" cy="6272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ADC613-AF66-B3B4-173D-D07C88A9AED4}"/>
              </a:ext>
            </a:extLst>
          </p:cNvPr>
          <p:cNvCxnSpPr>
            <a:cxnSpLocks/>
          </p:cNvCxnSpPr>
          <p:nvPr/>
        </p:nvCxnSpPr>
        <p:spPr>
          <a:xfrm flipH="1" flipV="1">
            <a:off x="4327493" y="2837612"/>
            <a:ext cx="278371" cy="134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15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338140-58C3-1506-EDEA-F42008585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Imbibition dominant: pure water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75F01-8F7F-55BC-6199-7E09B52B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Evaporation and absorption of surfactant-laden droplets on unsaturated porous media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9801-3BBD-A266-1303-A8F4F4FA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DF91E2-0711-24AF-F1E7-F6F56FE064B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4" y="1028700"/>
            <a:ext cx="9144000" cy="4114800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DE9E480-B5E2-1E62-B1F5-A8DBAE355A32}"/>
              </a:ext>
            </a:extLst>
          </p:cNvPr>
          <p:cNvSpPr txBox="1">
            <a:spLocks/>
          </p:cNvSpPr>
          <p:nvPr/>
        </p:nvSpPr>
        <p:spPr>
          <a:xfrm>
            <a:off x="762338" y="4926000"/>
            <a:ext cx="601313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C10D-CD46-426F-915E-6C78530279C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9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B0303-7088-537F-C0DA-CA4A44171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092D0D-D282-6252-107E-9A4B5B73B2F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8700"/>
            <a:ext cx="9144000" cy="4114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C08D5E-42D3-DDEF-7F69-E9119A38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Imbibition dominant: surfactant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5FCF4-A768-78A8-AA06-8C270245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A3299F4-117C-A3DA-921B-725DB82145CF}"/>
              </a:ext>
            </a:extLst>
          </p:cNvPr>
          <p:cNvSpPr txBox="1">
            <a:spLocks/>
          </p:cNvSpPr>
          <p:nvPr/>
        </p:nvSpPr>
        <p:spPr>
          <a:xfrm>
            <a:off x="612648" y="4773168"/>
            <a:ext cx="601313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C10D-CD46-426F-915E-6C78530279C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F0038C-BE20-909B-27C5-8C7019C83B6F}"/>
              </a:ext>
            </a:extLst>
          </p:cNvPr>
          <p:cNvSpPr/>
          <p:nvPr/>
        </p:nvSpPr>
        <p:spPr>
          <a:xfrm>
            <a:off x="4675176" y="304916"/>
            <a:ext cx="2154865" cy="177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802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ED613-EE3E-7BBF-4DDA-754B9EE38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556591-F682-4F5E-A8D8-DB639E25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Competitive: pure water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1C397-A340-4CD7-ECBB-BB2CE4CA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872DD1-DF09-0E1A-AE76-BFD8739DF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70" y="1165560"/>
            <a:ext cx="4352260" cy="326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FB6BB8-4EB5-8F85-8CC7-21094031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Competitive: pure water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E8631-B3B3-7160-C431-EB5A21BF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Evaporation and absorption of surfactant-laden droplets on unsaturated porous media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54783-3F35-ECEB-BA1F-7E3ACEC3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98C9B-124A-4DA1-05BA-CB79CA472DF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8700"/>
            <a:ext cx="914400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24535D-0441-C4A9-E246-E45640212B9E}"/>
              </a:ext>
            </a:extLst>
          </p:cNvPr>
          <p:cNvSpPr txBox="1"/>
          <p:nvPr/>
        </p:nvSpPr>
        <p:spPr>
          <a:xfrm>
            <a:off x="3586716" y="1580707"/>
            <a:ext cx="140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= 0.06 s</a:t>
            </a:r>
            <a:endParaRPr lang="LID4096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02FFCFF-05EF-29BD-8317-EAF28337936D}"/>
              </a:ext>
            </a:extLst>
          </p:cNvPr>
          <p:cNvSpPr txBox="1">
            <a:spLocks/>
          </p:cNvSpPr>
          <p:nvPr/>
        </p:nvSpPr>
        <p:spPr>
          <a:xfrm>
            <a:off x="762338" y="4926000"/>
            <a:ext cx="601313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C10D-CD46-426F-915E-6C78530279C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C18964-5FE2-637A-0B9F-DF913346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Competitive: surfactant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268C6-D1F8-BD80-FD40-717F7292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Evaporation and absorption of surfactant-laden droplets on unsaturated porous media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C0705-EC21-D63E-547D-774915CF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0B68A-34CD-9896-089D-98326A8CE07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117" y="1028700"/>
            <a:ext cx="8531766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A6F287-755F-08E6-E732-8F09C781172B}"/>
              </a:ext>
            </a:extLst>
          </p:cNvPr>
          <p:cNvSpPr txBox="1"/>
          <p:nvPr/>
        </p:nvSpPr>
        <p:spPr>
          <a:xfrm>
            <a:off x="1436182" y="1377507"/>
            <a:ext cx="140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= 0.06 s</a:t>
            </a:r>
            <a:endParaRPr lang="LID4096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6E7220E-B3F2-2F8C-8A13-E26067CE8C27}"/>
              </a:ext>
            </a:extLst>
          </p:cNvPr>
          <p:cNvSpPr txBox="1">
            <a:spLocks/>
          </p:cNvSpPr>
          <p:nvPr/>
        </p:nvSpPr>
        <p:spPr>
          <a:xfrm>
            <a:off x="612648" y="4773168"/>
            <a:ext cx="601313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C10D-CD46-426F-915E-6C78530279C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56591B-1B26-C79D-A706-BEA9D52183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52834" r="6054" b="1182"/>
          <a:stretch>
            <a:fillRect/>
          </a:stretch>
        </p:blipFill>
        <p:spPr>
          <a:xfrm>
            <a:off x="2678813" y="1028700"/>
            <a:ext cx="4939966" cy="16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CD9F1-4AD9-8533-EC54-07EB77691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17A4C-9A36-E107-CD4D-63741947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2EEB6D-CB7C-D066-757D-ACB0DDE9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Competitive: Surfactant adsorption at the solid-liquid and liquid-gas interface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4EA48B-8CE2-FE20-A8F6-A011E87CEF07}"/>
                  </a:ext>
                </a:extLst>
              </p:cNvPr>
              <p:cNvSpPr txBox="1"/>
              <p:nvPr/>
            </p:nvSpPr>
            <p:spPr>
              <a:xfrm>
                <a:off x="5087675" y="2517258"/>
                <a:ext cx="4283243" cy="90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𝑠𝑙</m:t>
                          </m:r>
                        </m:sub>
                      </m:sSub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3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350" b="0" i="1" smtClean="0">
                                  <a:latin typeface="Cambria Math" panose="02040503050406030204" pitchFamily="18" charset="0"/>
                                </a:rPr>
                                <m:t>𝑠𝑙</m:t>
                              </m:r>
                            </m:sub>
                          </m:sSub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𝑠𝑙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1.0+ </m:t>
                              </m:r>
                              <m:f>
                                <m:f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3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350" b="0" i="1" smtClean="0">
                                          <a:latin typeface="Cambria Math" panose="02040503050406030204" pitchFamily="18" charset="0"/>
                                        </a:rPr>
                                        <m:t>𝑠𝑙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𝑠𝑙</m:t>
                                      </m:r>
                                      <m:r>
                                        <a:rPr lang="en-US" sz="1350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sz="135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350" b="0" i="1" smtClean="0"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d>
                                <m:d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35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lit/>
                                                    </m:rP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  </m:t>
                                                  </m:r>
                                                  <m: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𝑠𝑙</m:t>
                                                  </m:r>
                                                  <m: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,0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𝑠𝑙</m:t>
                                                  </m:r>
                                                  <m: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,∞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LID4096" sz="135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4EA48B-8CE2-FE20-A8F6-A011E87CE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675" y="2517258"/>
                <a:ext cx="4283243" cy="9094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B10A2E-4339-F40B-541D-4EF4E5B252C8}"/>
                  </a:ext>
                </a:extLst>
              </p:cNvPr>
              <p:cNvSpPr txBox="1"/>
              <p:nvPr/>
            </p:nvSpPr>
            <p:spPr>
              <a:xfrm>
                <a:off x="5087675" y="1925848"/>
                <a:ext cx="3081867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𝑠𝑙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B10A2E-4339-F40B-541D-4EF4E5B25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675" y="1925848"/>
                <a:ext cx="3081867" cy="391902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81BA1EF-17BD-9D72-B17E-AD5DE0092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50353"/>
            <a:ext cx="4283243" cy="32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3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3DE797-AEE9-46B3-DB92-AC0BCE785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Marangoni-driven circular flow occurs when evaporation and imbibition velocities are small relative to surfactant effects.</a:t>
            </a:r>
          </a:p>
          <a:p>
            <a:pPr marL="285750" indent="-285750">
              <a:buFontTx/>
              <a:buChar char="-"/>
            </a:pPr>
            <a:r>
              <a:rPr lang="en-US" dirty="0"/>
              <a:t>Strong adsorption at the liquid–gas interface suppresses the imbibition acceleration.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0A07C0-A228-4BB6-7C93-B9AD06DA0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615EB-6AC1-B828-7E8D-94A22E9FA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F1690-6ED4-F1F6-275B-90B2C9CCA19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78" y="2106740"/>
            <a:ext cx="5283000" cy="2377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C2DEBD-4D18-FA45-BBFD-AB42F508A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757" y="2175092"/>
            <a:ext cx="2953976" cy="22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8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7D5AA1-E6B0-5212-F2C2-4E790346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94" y="2374526"/>
            <a:ext cx="7923213" cy="394448"/>
          </a:xfrm>
        </p:spPr>
        <p:txBody>
          <a:bodyPr/>
          <a:lstStyle/>
          <a:p>
            <a:pPr algn="ctr"/>
            <a:r>
              <a:rPr lang="en-US" sz="3600" dirty="0"/>
              <a:t>Thank you!</a:t>
            </a:r>
            <a:endParaRPr lang="LID4096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B0DD3-A6F9-2A5D-8A87-2F767197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04BCD-1FBB-CCDB-A492-20ACD3109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FF67C2-7F5E-9DFA-5051-0CC9C7DD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147D6-A0B1-C9F7-20DE-A5E2252E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81881F-91C6-F3BA-6A70-96EF9020C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2" y="2001658"/>
            <a:ext cx="3595031" cy="483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962EEF-503C-EC37-9555-E54A60788E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794"/>
          <a:stretch/>
        </p:blipFill>
        <p:spPr>
          <a:xfrm>
            <a:off x="272328" y="2700621"/>
            <a:ext cx="6728632" cy="1615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D2A780-4C38-4CA2-7A04-532095462831}"/>
              </a:ext>
            </a:extLst>
          </p:cNvPr>
          <p:cNvSpPr txBox="1"/>
          <p:nvPr/>
        </p:nvSpPr>
        <p:spPr>
          <a:xfrm>
            <a:off x="4282016" y="2001054"/>
            <a:ext cx="447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Surfactant transport at droplet-air interface </a:t>
            </a:r>
            <a:endParaRPr lang="LID4096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37052E-3B73-0EF3-E628-0638B26DAAE2}"/>
              </a:ext>
            </a:extLst>
          </p:cNvPr>
          <p:cNvSpPr txBox="1"/>
          <p:nvPr/>
        </p:nvSpPr>
        <p:spPr>
          <a:xfrm>
            <a:off x="5621042" y="2973016"/>
            <a:ext cx="302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Surfactant transport in droplet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52008-F604-D023-4360-E737992D5D95}"/>
              </a:ext>
            </a:extLst>
          </p:cNvPr>
          <p:cNvSpPr txBox="1"/>
          <p:nvPr/>
        </p:nvSpPr>
        <p:spPr>
          <a:xfrm>
            <a:off x="879729" y="4342375"/>
            <a:ext cx="48945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  <a:cs typeface="Arial" panose="020B0604020202020204" pitchFamily="34" charset="0"/>
              </a:rPr>
              <a:t>van Gaalen, R. T. et al. 2021. J. Colloid Interface Sci., </a:t>
            </a:r>
            <a:r>
              <a:rPr lang="en-US" sz="1000" i="1" dirty="0">
                <a:latin typeface="+mj-lt"/>
                <a:cs typeface="Arial" panose="020B0604020202020204" pitchFamily="34" charset="0"/>
              </a:rPr>
              <a:t>584: 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622–633 </a:t>
            </a:r>
          </a:p>
        </p:txBody>
      </p:sp>
    </p:spTree>
    <p:extLst>
      <p:ext uri="{BB962C8B-B14F-4D97-AF65-F5344CB8AC3E}">
        <p14:creationId xmlns:p14="http://schemas.microsoft.com/office/powerpoint/2010/main" val="176964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73ABB7F4-C04B-2B14-2105-B055C7056E84}"/>
              </a:ext>
            </a:extLst>
          </p:cNvPr>
          <p:cNvGrpSpPr/>
          <p:nvPr/>
        </p:nvGrpSpPr>
        <p:grpSpPr>
          <a:xfrm>
            <a:off x="5385137" y="-75229"/>
            <a:ext cx="2044537" cy="5293958"/>
            <a:chOff x="5394251" y="148856"/>
            <a:chExt cx="1853393" cy="479902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EA46053E-3F65-26B9-4CB0-2E3578B88B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7" t="1991" r="-1315" b="-1991"/>
            <a:stretch>
              <a:fillRect/>
            </a:stretch>
          </p:blipFill>
          <p:spPr bwMode="auto">
            <a:xfrm rot="5400000">
              <a:off x="4008782" y="1709020"/>
              <a:ext cx="4735909" cy="174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F30CB7-5BFD-87B1-06D8-37B5D091DDFA}"/>
                </a:ext>
              </a:extLst>
            </p:cNvPr>
            <p:cNvSpPr/>
            <p:nvPr/>
          </p:nvSpPr>
          <p:spPr>
            <a:xfrm>
              <a:off x="5394251" y="148856"/>
              <a:ext cx="382772" cy="9214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C011B87-7E3A-5D5E-76BC-0AB8B25F5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Inkjet printing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F27FB-90C1-538D-B4CA-991DD6B4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0B2F3-FFE7-C1CD-E07E-D5D5042CB6A3}"/>
              </a:ext>
            </a:extLst>
          </p:cNvPr>
          <p:cNvSpPr/>
          <p:nvPr/>
        </p:nvSpPr>
        <p:spPr>
          <a:xfrm>
            <a:off x="3524250" y="3175594"/>
            <a:ext cx="33020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AFFEC4D-FB8B-B514-300B-F6B1E5D899D2}"/>
              </a:ext>
            </a:extLst>
          </p:cNvPr>
          <p:cNvSpPr/>
          <p:nvPr/>
        </p:nvSpPr>
        <p:spPr>
          <a:xfrm rot="2085808" flipH="1">
            <a:off x="4536813" y="3646247"/>
            <a:ext cx="1197869" cy="195690"/>
          </a:xfrm>
          <a:prstGeom prst="rightArrow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0A321A-8386-9786-F06C-DCE661727EA8}"/>
              </a:ext>
            </a:extLst>
          </p:cNvPr>
          <p:cNvGrpSpPr/>
          <p:nvPr/>
        </p:nvGrpSpPr>
        <p:grpSpPr>
          <a:xfrm>
            <a:off x="876753" y="2303348"/>
            <a:ext cx="3199587" cy="2979998"/>
            <a:chOff x="646885" y="1986183"/>
            <a:chExt cx="3199587" cy="297999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D10860E-70C2-C460-2104-D325EE00A33D}"/>
                </a:ext>
              </a:extLst>
            </p:cNvPr>
            <p:cNvGrpSpPr/>
            <p:nvPr/>
          </p:nvGrpSpPr>
          <p:grpSpPr>
            <a:xfrm>
              <a:off x="646885" y="2169816"/>
              <a:ext cx="3199587" cy="2796365"/>
              <a:chOff x="652646" y="2763129"/>
              <a:chExt cx="3199587" cy="2796365"/>
            </a:xfrm>
          </p:grpSpPr>
          <p:sp>
            <p:nvSpPr>
              <p:cNvPr id="38" name="Chord 37">
                <a:extLst>
                  <a:ext uri="{FF2B5EF4-FFF2-40B4-BE49-F238E27FC236}">
                    <a16:creationId xmlns:a16="http://schemas.microsoft.com/office/drawing/2014/main" id="{45C31237-06B9-8303-7509-91434E7E5EDC}"/>
                  </a:ext>
                </a:extLst>
              </p:cNvPr>
              <p:cNvSpPr/>
              <p:nvPr/>
            </p:nvSpPr>
            <p:spPr>
              <a:xfrm rot="7623491">
                <a:off x="868426" y="2728655"/>
                <a:ext cx="2796365" cy="2865314"/>
              </a:xfrm>
              <a:prstGeom prst="chord">
                <a:avLst>
                  <a:gd name="adj1" fmla="val 5343807"/>
                  <a:gd name="adj2" fmla="val 11815717"/>
                </a:avLst>
              </a:prstGeom>
              <a:solidFill>
                <a:srgbClr val="9FDAE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D25255-5DC0-DB29-66D4-A7E28DEE86B7}"/>
                  </a:ext>
                </a:extLst>
              </p:cNvPr>
              <p:cNvSpPr/>
              <p:nvPr/>
            </p:nvSpPr>
            <p:spPr>
              <a:xfrm>
                <a:off x="652646" y="3153631"/>
                <a:ext cx="3199587" cy="208932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FA1827E-FAA3-D319-1419-6FCB5D9B0B61}"/>
                </a:ext>
              </a:extLst>
            </p:cNvPr>
            <p:cNvGrpSpPr/>
            <p:nvPr/>
          </p:nvGrpSpPr>
          <p:grpSpPr>
            <a:xfrm>
              <a:off x="872676" y="1986183"/>
              <a:ext cx="2651574" cy="767927"/>
              <a:chOff x="872676" y="1986183"/>
              <a:chExt cx="2651574" cy="767927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9C8E109-771A-6918-1B8C-8FC445F0D7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39607" y="2019633"/>
                <a:ext cx="99157" cy="1589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0ADABE7-6462-8D3C-B4DC-36B1F00F38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2487" y="2096019"/>
                <a:ext cx="203937" cy="1934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2930A56-1ED5-1C56-9FF3-766796D70D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9900" y="2192734"/>
                <a:ext cx="374350" cy="2844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C8DBEDD-8F1F-3E47-9582-66D8103AE4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77623" y="2019633"/>
                <a:ext cx="99157" cy="1589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3FE33AFD-C479-3426-4FD9-867FCE4953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29686" y="2088107"/>
                <a:ext cx="203937" cy="1934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3D83BE09-542E-67A4-AE72-FA96FA1C70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2676" y="2275529"/>
                <a:ext cx="374350" cy="2844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F8E95A7F-05D6-FC15-F414-D35ADF5A46B0}"/>
                  </a:ext>
                </a:extLst>
              </p:cNvPr>
              <p:cNvCxnSpPr/>
              <p:nvPr/>
            </p:nvCxnSpPr>
            <p:spPr>
              <a:xfrm flipV="1">
                <a:off x="2191525" y="1986183"/>
                <a:ext cx="0" cy="1622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or: Curved 20">
                <a:extLst>
                  <a:ext uri="{FF2B5EF4-FFF2-40B4-BE49-F238E27FC236}">
                    <a16:creationId xmlns:a16="http://schemas.microsoft.com/office/drawing/2014/main" id="{A9F1E88A-3832-D666-040D-712CFC399F3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461083" y="2261791"/>
                <a:ext cx="625531" cy="242964"/>
              </a:xfrm>
              <a:prstGeom prst="curvedConnector3">
                <a:avLst>
                  <a:gd name="adj1" fmla="val -133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Connector: Curved 21">
                <a:extLst>
                  <a:ext uri="{FF2B5EF4-FFF2-40B4-BE49-F238E27FC236}">
                    <a16:creationId xmlns:a16="http://schemas.microsoft.com/office/drawing/2014/main" id="{47049A03-C6B8-1DCE-5844-276CA7FBC08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703378" y="2301245"/>
                <a:ext cx="230877" cy="89676"/>
              </a:xfrm>
              <a:prstGeom prst="curvedConnector3">
                <a:avLst>
                  <a:gd name="adj1" fmla="val 1627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ctor: Curved 22">
                <a:extLst>
                  <a:ext uri="{FF2B5EF4-FFF2-40B4-BE49-F238E27FC236}">
                    <a16:creationId xmlns:a16="http://schemas.microsoft.com/office/drawing/2014/main" id="{62AF6A6A-0965-4D30-1510-1357DD4B0E7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2321337" y="2269015"/>
                <a:ext cx="625531" cy="242964"/>
              </a:xfrm>
              <a:prstGeom prst="curvedConnector3">
                <a:avLst>
                  <a:gd name="adj1" fmla="val -133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ctor: Curved 23">
                <a:extLst>
                  <a:ext uri="{FF2B5EF4-FFF2-40B4-BE49-F238E27FC236}">
                    <a16:creationId xmlns:a16="http://schemas.microsoft.com/office/drawing/2014/main" id="{C9050EA0-925E-592F-C1B9-8C1CFFD9765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2563632" y="2308469"/>
                <a:ext cx="230877" cy="89676"/>
              </a:xfrm>
              <a:prstGeom prst="curvedConnector3">
                <a:avLst>
                  <a:gd name="adj1" fmla="val 1627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09847EFD-C158-7E96-A976-507CFB008B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1292" y="2595685"/>
                <a:ext cx="0" cy="158425"/>
              </a:xfrm>
              <a:prstGeom prst="straightConnector1">
                <a:avLst/>
              </a:prstGeom>
              <a:ln>
                <a:solidFill>
                  <a:srgbClr val="9FDAE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B857CB2-E7DA-D0B3-A3D3-E4312B8C6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3692" y="2595685"/>
                <a:ext cx="0" cy="158425"/>
              </a:xfrm>
              <a:prstGeom prst="straightConnector1">
                <a:avLst/>
              </a:prstGeom>
              <a:ln>
                <a:solidFill>
                  <a:srgbClr val="9FDAE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C47FE369-D509-22A6-1F34-F9E914183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16092" y="2595685"/>
                <a:ext cx="0" cy="158425"/>
              </a:xfrm>
              <a:prstGeom prst="straightConnector1">
                <a:avLst/>
              </a:prstGeom>
              <a:ln>
                <a:solidFill>
                  <a:srgbClr val="9FDAE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3D27628-3D30-78E4-A782-4C1B77950D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8492" y="2595685"/>
                <a:ext cx="0" cy="158425"/>
              </a:xfrm>
              <a:prstGeom prst="straightConnector1">
                <a:avLst/>
              </a:prstGeom>
              <a:ln>
                <a:solidFill>
                  <a:srgbClr val="9FDAE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8409CFE1-F697-45ED-C44C-BFBB46B9AD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0892" y="2595685"/>
                <a:ext cx="0" cy="158425"/>
              </a:xfrm>
              <a:prstGeom prst="straightConnector1">
                <a:avLst/>
              </a:prstGeom>
              <a:ln>
                <a:solidFill>
                  <a:srgbClr val="9FDAE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F291A04E-5AEC-53AA-EBBB-A42D70E67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3292" y="2595685"/>
                <a:ext cx="0" cy="158425"/>
              </a:xfrm>
              <a:prstGeom prst="straightConnector1">
                <a:avLst/>
              </a:prstGeom>
              <a:ln>
                <a:solidFill>
                  <a:srgbClr val="9FDAE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02A18FEC-88E1-BE62-5155-52C168428B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5692" y="2595685"/>
                <a:ext cx="0" cy="158425"/>
              </a:xfrm>
              <a:prstGeom prst="straightConnector1">
                <a:avLst/>
              </a:prstGeom>
              <a:ln>
                <a:solidFill>
                  <a:srgbClr val="9FDAE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52B8BDF-E14E-E606-FDDB-951E8AA9B4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8682" y="2595685"/>
                <a:ext cx="0" cy="158425"/>
              </a:xfrm>
              <a:prstGeom prst="straightConnector1">
                <a:avLst/>
              </a:prstGeom>
              <a:ln>
                <a:solidFill>
                  <a:srgbClr val="9FDAE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F8BEC6E5-8998-988B-5FB1-01E432510E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1082" y="2595685"/>
                <a:ext cx="0" cy="158425"/>
              </a:xfrm>
              <a:prstGeom prst="straightConnector1">
                <a:avLst/>
              </a:prstGeom>
              <a:ln>
                <a:solidFill>
                  <a:srgbClr val="9FDAE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F07789D8-1A42-A966-A5BD-5DB5742F6C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3482" y="2595685"/>
                <a:ext cx="0" cy="158425"/>
              </a:xfrm>
              <a:prstGeom prst="straightConnector1">
                <a:avLst/>
              </a:prstGeom>
              <a:ln>
                <a:solidFill>
                  <a:srgbClr val="9FDAE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6B678C1C-9ED9-41AE-EAC2-40B846A10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5882" y="2595685"/>
                <a:ext cx="0" cy="158425"/>
              </a:xfrm>
              <a:prstGeom prst="straightConnector1">
                <a:avLst/>
              </a:prstGeom>
              <a:ln>
                <a:solidFill>
                  <a:srgbClr val="9FDAE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2525E260-D468-4EA9-219F-C40C07FFDB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8282" y="2595685"/>
                <a:ext cx="0" cy="158425"/>
              </a:xfrm>
              <a:prstGeom prst="straightConnector1">
                <a:avLst/>
              </a:prstGeom>
              <a:ln>
                <a:solidFill>
                  <a:srgbClr val="9FDAE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3E59476-6757-DF80-7427-20ED4EDF35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0682" y="2595685"/>
                <a:ext cx="0" cy="158425"/>
              </a:xfrm>
              <a:prstGeom prst="straightConnector1">
                <a:avLst/>
              </a:prstGeom>
              <a:ln>
                <a:solidFill>
                  <a:srgbClr val="9FDAE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B3A15C2B-EE24-0AD3-E6E8-5E767153E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753" y="4229140"/>
            <a:ext cx="2698904" cy="55240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C7AFE10-5E10-9173-C390-51379A80BB3F}"/>
              </a:ext>
            </a:extLst>
          </p:cNvPr>
          <p:cNvSpPr/>
          <p:nvPr/>
        </p:nvSpPr>
        <p:spPr>
          <a:xfrm>
            <a:off x="5737334" y="4297621"/>
            <a:ext cx="724526" cy="7245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BEA08-F5F6-0C00-3458-62006C5437BB}"/>
              </a:ext>
            </a:extLst>
          </p:cNvPr>
          <p:cNvSpPr txBox="1"/>
          <p:nvPr/>
        </p:nvSpPr>
        <p:spPr>
          <a:xfrm>
            <a:off x="508160" y="1255876"/>
            <a:ext cx="5482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print speeds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Lower cost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Resolution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81FD9-EDD7-31EE-E50A-BC7AEC94AFBA}"/>
              </a:ext>
            </a:extLst>
          </p:cNvPr>
          <p:cNvSpPr txBox="1"/>
          <p:nvPr/>
        </p:nvSpPr>
        <p:spPr>
          <a:xfrm>
            <a:off x="616174" y="3720180"/>
            <a:ext cx="13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Oil-based ink</a:t>
            </a:r>
            <a:endParaRPr lang="LID4096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3C7331-2568-4418-9510-B6540D07B4C9}"/>
              </a:ext>
            </a:extLst>
          </p:cNvPr>
          <p:cNvSpPr txBox="1"/>
          <p:nvPr/>
        </p:nvSpPr>
        <p:spPr>
          <a:xfrm>
            <a:off x="2382483" y="3720180"/>
            <a:ext cx="204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Water-based ink</a:t>
            </a:r>
            <a:endParaRPr lang="LID4096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CA8D33-FED4-890E-A315-2386C2AD2F6E}"/>
              </a:ext>
            </a:extLst>
          </p:cNvPr>
          <p:cNvSpPr txBox="1"/>
          <p:nvPr/>
        </p:nvSpPr>
        <p:spPr>
          <a:xfrm>
            <a:off x="730631" y="4024803"/>
            <a:ext cx="37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(More environmentally friendly)</a:t>
            </a:r>
            <a:endParaRPr lang="LID4096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BFD6A47-AFB0-DC99-F751-C2AB6C197D3D}"/>
              </a:ext>
            </a:extLst>
          </p:cNvPr>
          <p:cNvCxnSpPr>
            <a:cxnSpLocks/>
          </p:cNvCxnSpPr>
          <p:nvPr/>
        </p:nvCxnSpPr>
        <p:spPr>
          <a:xfrm>
            <a:off x="2014065" y="3904846"/>
            <a:ext cx="3024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3651BF-9704-7123-DA4D-EF689F4B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CC7A1-08A9-8847-2B35-F3619398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C008A-FBD3-E3C1-78EC-961D7ECD57BD}"/>
              </a:ext>
            </a:extLst>
          </p:cNvPr>
          <p:cNvSpPr txBox="1"/>
          <p:nvPr/>
        </p:nvSpPr>
        <p:spPr>
          <a:xfrm>
            <a:off x="694272" y="3728683"/>
            <a:ext cx="3853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Choose scaling parameters:</a:t>
            </a:r>
            <a:endParaRPr lang="LID4096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404777-CDA7-710B-E9D2-30A083E51A89}"/>
                  </a:ext>
                </a:extLst>
              </p:cNvPr>
              <p:cNvSpPr txBox="1"/>
              <p:nvPr/>
            </p:nvSpPr>
            <p:spPr>
              <a:xfrm>
                <a:off x="2660709" y="3725269"/>
                <a:ext cx="12257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𝑐h𝑎𝑟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200" dirty="0"/>
                  <a:t> </a:t>
                </a:r>
                <a:endParaRPr lang="LID4096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404777-CDA7-710B-E9D2-30A083E51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09" y="3725269"/>
                <a:ext cx="1225769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EB5B20-37C4-2A6C-90B6-6EDAB56B607E}"/>
                  </a:ext>
                </a:extLst>
              </p:cNvPr>
              <p:cNvSpPr txBox="1"/>
              <p:nvPr/>
            </p:nvSpPr>
            <p:spPr>
              <a:xfrm>
                <a:off x="3729419" y="3665238"/>
                <a:ext cx="2569779" cy="41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𝑐h𝑎𝑟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𝜅</m:t>
                        </m:r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𝑙𝑔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𝑝𝑜𝑟𝑒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sz="1200" dirty="0"/>
                  <a:t>  </a:t>
                </a:r>
                <a:endParaRPr lang="LID4096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EB5B20-37C4-2A6C-90B6-6EDAB56B6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419" y="3665238"/>
                <a:ext cx="2569779" cy="416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44E03A-A633-09D4-E4B6-079E7D80A190}"/>
                  </a:ext>
                </a:extLst>
              </p:cNvPr>
              <p:cNvSpPr txBox="1"/>
              <p:nvPr/>
            </p:nvSpPr>
            <p:spPr>
              <a:xfrm>
                <a:off x="4766729" y="3977766"/>
                <a:ext cx="2569779" cy="438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𝑐h𝑎𝑟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𝑐h𝑎𝑟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𝑐h𝑎𝑟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LID4096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44E03A-A633-09D4-E4B6-079E7D80A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729" y="3977766"/>
                <a:ext cx="2569779" cy="438518"/>
              </a:xfrm>
              <a:prstGeom prst="rect">
                <a:avLst/>
              </a:prstGeom>
              <a:blipFill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4A4159D-79B7-D7AF-7B97-38C920AAF0C1}"/>
              </a:ext>
            </a:extLst>
          </p:cNvPr>
          <p:cNvSpPr txBox="1"/>
          <p:nvPr/>
        </p:nvSpPr>
        <p:spPr>
          <a:xfrm>
            <a:off x="694272" y="4115079"/>
            <a:ext cx="350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Define non-dimensional variables:</a:t>
            </a:r>
            <a:endParaRPr lang="LID4096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76A6DB-B777-C9C7-0132-54A09905AACD}"/>
                  </a:ext>
                </a:extLst>
              </p:cNvPr>
              <p:cNvSpPr txBox="1"/>
              <p:nvPr/>
            </p:nvSpPr>
            <p:spPr>
              <a:xfrm>
                <a:off x="2603704" y="4036408"/>
                <a:ext cx="1419860" cy="457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𝑐h𝑎𝑟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LID4096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76A6DB-B777-C9C7-0132-54A09905A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704" y="4036408"/>
                <a:ext cx="1419860" cy="4571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B0895E-F92F-9375-D423-200024EEF97E}"/>
                  </a:ext>
                </a:extLst>
              </p:cNvPr>
              <p:cNvSpPr txBox="1"/>
              <p:nvPr/>
            </p:nvSpPr>
            <p:spPr>
              <a:xfrm>
                <a:off x="3656579" y="4042376"/>
                <a:ext cx="1419860" cy="469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𝑐h𝑎𝑟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LID4096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B0895E-F92F-9375-D423-200024EEF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579" y="4042376"/>
                <a:ext cx="1419860" cy="469296"/>
              </a:xfrm>
              <a:prstGeom prst="rect">
                <a:avLst/>
              </a:prstGeom>
              <a:blipFill>
                <a:blip r:embed="rId6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383CC4-0AAC-F3C4-5FB5-23E6231CE7D5}"/>
                  </a:ext>
                </a:extLst>
              </p:cNvPr>
              <p:cNvSpPr txBox="1"/>
              <p:nvPr/>
            </p:nvSpPr>
            <p:spPr>
              <a:xfrm>
                <a:off x="4647023" y="4012900"/>
                <a:ext cx="1419860" cy="47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𝑐h𝑎𝑟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LID4096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383CC4-0AAC-F3C4-5FB5-23E6231CE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023" y="4012900"/>
                <a:ext cx="1419860" cy="4741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A3C1F6-2C06-BAD8-5260-F8B1EA167644}"/>
                  </a:ext>
                </a:extLst>
              </p:cNvPr>
              <p:cNvSpPr txBox="1"/>
              <p:nvPr/>
            </p:nvSpPr>
            <p:spPr>
              <a:xfrm>
                <a:off x="6372038" y="3959623"/>
                <a:ext cx="1419860" cy="438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𝑐h𝑎𝑟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LID4096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A3C1F6-2C06-BAD8-5260-F8B1EA167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038" y="3959623"/>
                <a:ext cx="1419860" cy="4385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CC79BD-4718-C462-A509-3501975D2D27}"/>
                  </a:ext>
                </a:extLst>
              </p:cNvPr>
              <p:cNvSpPr txBox="1"/>
              <p:nvPr/>
            </p:nvSpPr>
            <p:spPr>
              <a:xfrm>
                <a:off x="488562" y="1091741"/>
                <a:ext cx="4083438" cy="576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l-GR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zh-CN" altLang="en-US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5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50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p>
                                  <m: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zh-CN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65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5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altLang="zh-CN" sz="165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CN" sz="165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5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CN" sz="165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CN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LID4096" sz="165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CC79BD-4718-C462-A509-3501975D2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62" y="1091741"/>
                <a:ext cx="4083438" cy="576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A148EF-F4BC-6032-D7D1-FAFC3DDF6E7D}"/>
                  </a:ext>
                </a:extLst>
              </p:cNvPr>
              <p:cNvSpPr txBox="1"/>
              <p:nvPr/>
            </p:nvSpPr>
            <p:spPr>
              <a:xfrm>
                <a:off x="51699" y="2509579"/>
                <a:ext cx="3264450" cy="432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LID4096" sz="165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5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5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65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165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LID4096" sz="16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LID4096" sz="1650" i="1"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LID4096" sz="16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LID4096" sz="16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LID4096" sz="16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LID4096" sz="16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LID4096" sz="16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ID4096" sz="165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LID4096" sz="16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LID4096" sz="165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LID4096" sz="16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LID4096" sz="1650" i="1">
                                          <a:latin typeface="Cambria Math" panose="02040503050406030204" pitchFamily="18" charset="0"/>
                                        </a:rPr>
                                        <m:t>𝛩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lang="LID4096" sz="16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LID4096" sz="165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LID4096" sz="165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LID4096" sz="16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LID4096" sz="165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A148EF-F4BC-6032-D7D1-FAFC3DDF6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9" y="2509579"/>
                <a:ext cx="3264450" cy="432362"/>
              </a:xfrm>
              <a:prstGeom prst="rect">
                <a:avLst/>
              </a:prstGeom>
              <a:blipFill>
                <a:blip r:embed="rId10"/>
                <a:stretch>
                  <a:fillRect t="-47887" b="-7042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A6F2D04-F67F-77A4-7B94-C5F9840A0C6D}"/>
                  </a:ext>
                </a:extLst>
              </p:cNvPr>
              <p:cNvSpPr txBox="1"/>
              <p:nvPr/>
            </p:nvSpPr>
            <p:spPr>
              <a:xfrm>
                <a:off x="6600601" y="2408932"/>
                <a:ext cx="2921327" cy="868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ID4096" sz="1650" i="1"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 lang="en-US" sz="16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sz="16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lang="en-US" sz="16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5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1650" dirty="0"/>
              </a:p>
              <a:p>
                <a:endParaRPr lang="en-US" sz="165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A6F2D04-F67F-77A4-7B94-C5F9840A0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601" y="2408932"/>
                <a:ext cx="2921327" cy="8683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68652A-2E58-3997-3C08-5DE80256E4A9}"/>
                  </a:ext>
                </a:extLst>
              </p:cNvPr>
              <p:cNvSpPr txBox="1"/>
              <p:nvPr/>
            </p:nvSpPr>
            <p:spPr>
              <a:xfrm>
                <a:off x="2997347" y="2412862"/>
                <a:ext cx="4017063" cy="656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ID4096" sz="165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LID4096" sz="16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5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LID4096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ID4096" sz="16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5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5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165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LID4096" sz="16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LID4096" sz="16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LID4096" sz="16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LID4096" sz="1650" i="1">
                                      <a:latin typeface="Cambria Math" panose="02040503050406030204" pitchFamily="18" charset="0"/>
                                    </a:rPr>
                                    <m:t>𝛩</m:t>
                                  </m:r>
                                </m:e>
                                <m:sup>
                                  <m:r>
                                    <a:rPr lang="LID4096" sz="165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LID4096" sz="16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LID4096" sz="16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LID4096" sz="165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LID4096" sz="165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LID4096" sz="16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LID4096" sz="16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LID4096" sz="165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𝑠𝑔</m:t>
                              </m:r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𝑠𝑙</m:t>
                              </m:r>
                            </m:sub>
                          </m:s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𝑠𝑔</m:t>
                              </m:r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𝑠𝑙</m:t>
                              </m:r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LID4096" sz="165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68652A-2E58-3997-3C08-5DE80256E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347" y="2412862"/>
                <a:ext cx="4017063" cy="6562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D5EFA6-6D6F-401A-7DC6-A57772863418}"/>
                  </a:ext>
                </a:extLst>
              </p:cNvPr>
              <p:cNvSpPr txBox="1"/>
              <p:nvPr/>
            </p:nvSpPr>
            <p:spPr>
              <a:xfrm>
                <a:off x="-121279" y="3145320"/>
                <a:ext cx="4836072" cy="497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200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𝑐h𝑎𝑟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𝑝𝑜𝑟𝑒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𝑙𝑔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𝑝𝑜𝑟𝑒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⁡0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LID4096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D5EFA6-6D6F-401A-7DC6-A57772863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279" y="3145320"/>
                <a:ext cx="4836072" cy="4975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CCACE1-F199-3B83-F43E-3765FDF48768}"/>
                  </a:ext>
                </a:extLst>
              </p:cNvPr>
              <p:cNvSpPr txBox="1"/>
              <p:nvPr/>
            </p:nvSpPr>
            <p:spPr>
              <a:xfrm>
                <a:off x="4005057" y="3254212"/>
                <a:ext cx="1523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𝑐h𝑎𝑟</m:t>
                          </m:r>
                        </m:sub>
                      </m:sSub>
                    </m:oMath>
                  </m:oMathPara>
                </a14:m>
                <a:endParaRPr lang="LID4096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CCACE1-F199-3B83-F43E-3765FDF48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057" y="3254212"/>
                <a:ext cx="1523344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A2EACC-BEBC-F9D3-10BA-52290BFA723B}"/>
                  </a:ext>
                </a:extLst>
              </p:cNvPr>
              <p:cNvSpPr txBox="1"/>
              <p:nvPr/>
            </p:nvSpPr>
            <p:spPr>
              <a:xfrm>
                <a:off x="507842" y="1723353"/>
                <a:ext cx="4083438" cy="658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l-GR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zh-CN" altLang="en-US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5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1650" i="1" ker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50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p>
                                  <m: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zh-CN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65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5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altLang="zh-CN" sz="165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CN" sz="165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5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CN" sz="165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CN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LID4096" sz="165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A2EACC-BEBC-F9D3-10BA-52290BFA7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42" y="1723353"/>
                <a:ext cx="4083438" cy="6587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2156E2-061D-3058-A5CF-D2ED103BEEFE}"/>
                  </a:ext>
                </a:extLst>
              </p:cNvPr>
              <p:cNvSpPr txBox="1"/>
              <p:nvPr/>
            </p:nvSpPr>
            <p:spPr>
              <a:xfrm>
                <a:off x="7558239" y="2232051"/>
                <a:ext cx="1419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=0,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LID4096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2156E2-061D-3058-A5CF-D2ED103BE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239" y="2232051"/>
                <a:ext cx="141986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AC5578-E456-087F-08E3-FC9495D59169}"/>
                  </a:ext>
                </a:extLst>
              </p:cNvPr>
              <p:cNvSpPr txBox="1"/>
              <p:nvPr/>
            </p:nvSpPr>
            <p:spPr>
              <a:xfrm>
                <a:off x="4766729" y="1600429"/>
                <a:ext cx="3393252" cy="550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5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35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35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35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135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en-US" sz="135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135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35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135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𝑐h𝑎𝑟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f>
                        <m:fPr>
                          <m:ctrlPr>
                            <a:rPr lang="LID4096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ID4096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𝑝𝑜𝑟𝑒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35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⁡0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35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𝜖</m:t>
                          </m:r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LID4096" sz="135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AC5578-E456-087F-08E3-FC9495D59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729" y="1600429"/>
                <a:ext cx="3393252" cy="550215"/>
              </a:xfrm>
              <a:prstGeom prst="rect">
                <a:avLst/>
              </a:prstGeom>
              <a:blipFill>
                <a:blip r:embed="rId17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9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7B4CD3-5405-DA29-04E3-02ABE198E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Surfactant transport equation in non-dimensional form</a:t>
            </a:r>
            <a:endParaRPr lang="LID4096" dirty="0"/>
          </a:p>
          <a:p>
            <a:endParaRPr lang="LID4096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3651BF-9704-7123-DA4D-EF689F4B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CC7A1-08A9-8847-2B35-F3619398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C008A-FBD3-E3C1-78EC-961D7ECD57BD}"/>
              </a:ext>
            </a:extLst>
          </p:cNvPr>
          <p:cNvSpPr txBox="1"/>
          <p:nvPr/>
        </p:nvSpPr>
        <p:spPr>
          <a:xfrm>
            <a:off x="1333638" y="3168953"/>
            <a:ext cx="3853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Choose scaling parameters:</a:t>
            </a:r>
            <a:endParaRPr lang="LID4096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404777-CDA7-710B-E9D2-30A083E51A89}"/>
                  </a:ext>
                </a:extLst>
              </p:cNvPr>
              <p:cNvSpPr txBox="1"/>
              <p:nvPr/>
            </p:nvSpPr>
            <p:spPr>
              <a:xfrm>
                <a:off x="1349327" y="3489776"/>
                <a:ext cx="12257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𝑐h𝑎𝑟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200" dirty="0"/>
                  <a:t> </a:t>
                </a:r>
                <a:endParaRPr lang="LID4096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404777-CDA7-710B-E9D2-30A083E51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27" y="3489776"/>
                <a:ext cx="1225769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EB5B20-37C4-2A6C-90B6-6EDAB56B607E}"/>
                  </a:ext>
                </a:extLst>
              </p:cNvPr>
              <p:cNvSpPr txBox="1"/>
              <p:nvPr/>
            </p:nvSpPr>
            <p:spPr>
              <a:xfrm>
                <a:off x="2418037" y="3429745"/>
                <a:ext cx="2569779" cy="41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𝑐h𝑎𝑟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𝜅</m:t>
                        </m:r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𝑙𝑔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𝑝𝑜𝑟𝑒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sz="1200" dirty="0"/>
                  <a:t>  </a:t>
                </a:r>
                <a:endParaRPr lang="LID4096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EB5B20-37C4-2A6C-90B6-6EDAB56B6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037" y="3429745"/>
                <a:ext cx="2569779" cy="416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44E03A-A633-09D4-E4B6-079E7D80A190}"/>
                  </a:ext>
                </a:extLst>
              </p:cNvPr>
              <p:cNvSpPr txBox="1"/>
              <p:nvPr/>
            </p:nvSpPr>
            <p:spPr>
              <a:xfrm>
                <a:off x="3455348" y="3429454"/>
                <a:ext cx="2569779" cy="438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𝑐h𝑎𝑟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𝑐h𝑎𝑟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𝑐h𝑎𝑟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LID4096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44E03A-A633-09D4-E4B6-079E7D80A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348" y="3429454"/>
                <a:ext cx="2569779" cy="4385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4A4159D-79B7-D7AF-7B97-38C920AAF0C1}"/>
              </a:ext>
            </a:extLst>
          </p:cNvPr>
          <p:cNvSpPr txBox="1"/>
          <p:nvPr/>
        </p:nvSpPr>
        <p:spPr>
          <a:xfrm>
            <a:off x="1333639" y="3873389"/>
            <a:ext cx="350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Define non-dimensional variables:</a:t>
            </a:r>
            <a:endParaRPr lang="LID4096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76A6DB-B777-C9C7-0132-54A09905AACD}"/>
                  </a:ext>
                </a:extLst>
              </p:cNvPr>
              <p:cNvSpPr txBox="1"/>
              <p:nvPr/>
            </p:nvSpPr>
            <p:spPr>
              <a:xfrm>
                <a:off x="1055866" y="4215896"/>
                <a:ext cx="1419860" cy="470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LID4096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76A6DB-B777-C9C7-0132-54A09905A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66" y="4215896"/>
                <a:ext cx="1419860" cy="4705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B0895E-F92F-9375-D423-200024EEF97E}"/>
                  </a:ext>
                </a:extLst>
              </p:cNvPr>
              <p:cNvSpPr txBox="1"/>
              <p:nvPr/>
            </p:nvSpPr>
            <p:spPr>
              <a:xfrm>
                <a:off x="2418037" y="4222367"/>
                <a:ext cx="755323" cy="470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LID4096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B0895E-F92F-9375-D423-200024EEF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037" y="4222367"/>
                <a:ext cx="755323" cy="4705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CC79BD-4718-C462-A509-3501975D2D27}"/>
                  </a:ext>
                </a:extLst>
              </p:cNvPr>
              <p:cNvSpPr txBox="1"/>
              <p:nvPr/>
            </p:nvSpPr>
            <p:spPr>
              <a:xfrm>
                <a:off x="503403" y="1488778"/>
                <a:ext cx="5482962" cy="1393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sSup>
                            <m:sSup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altLang="zh-CN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5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𝑃𝑒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50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p>
                                  <m: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CN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5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altLang="zh-CN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altLang="zh-CN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altLang="zh-CN" sz="1650" i="1" ker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50" i="1" ker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1650" i="1" ker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sz="1650" i="1" ker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50" i="1" ker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sz="1650" i="1" ker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CN" sz="1650" i="1" ker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altLang="zh-CN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bSup>
                        <m:sSubSupPr>
                          <m:ctrlPr>
                            <a:rPr lang="en-US" altLang="zh-CN" sz="1650" i="1" ker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50" i="1" ker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650" i="1" ker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zh-CN" sz="1650" i="1" ker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LID4096" sz="165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CC79BD-4718-C462-A509-3501975D2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3" y="1488778"/>
                <a:ext cx="5482962" cy="13930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516448-1CCC-D760-E88F-E96E191E2DC7}"/>
                  </a:ext>
                </a:extLst>
              </p:cNvPr>
              <p:cNvSpPr txBox="1"/>
              <p:nvPr/>
            </p:nvSpPr>
            <p:spPr>
              <a:xfrm>
                <a:off x="506454" y="2757996"/>
                <a:ext cx="3010946" cy="407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𝑃𝑒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𝑐h𝑎𝑟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𝑐h𝑎𝑟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LID4096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516448-1CCC-D760-E88F-E96E191E2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54" y="2757996"/>
                <a:ext cx="3010946" cy="407356"/>
              </a:xfrm>
              <a:prstGeom prst="rect">
                <a:avLst/>
              </a:prstGeom>
              <a:blipFill>
                <a:blip r:embed="rId8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3D5ED2-F169-E831-295E-224E81E10268}"/>
                  </a:ext>
                </a:extLst>
              </p:cNvPr>
              <p:cNvSpPr txBox="1"/>
              <p:nvPr/>
            </p:nvSpPr>
            <p:spPr>
              <a:xfrm>
                <a:off x="2459674" y="2695173"/>
                <a:ext cx="1820255" cy="48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𝑐h𝑎𝑟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𝑝𝑜𝑟𝑒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𝑐h𝑎𝑟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LID4096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3D5ED2-F169-E831-295E-224E81E10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74" y="2695173"/>
                <a:ext cx="1820255" cy="4895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C93895-4F5D-FB98-BD62-5505908B7B95}"/>
                  </a:ext>
                </a:extLst>
              </p:cNvPr>
              <p:cNvSpPr txBox="1"/>
              <p:nvPr/>
            </p:nvSpPr>
            <p:spPr>
              <a:xfrm>
                <a:off x="4028755" y="2752248"/>
                <a:ext cx="10840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𝑐h𝑎𝑟</m:t>
                          </m:r>
                        </m:sub>
                      </m:sSub>
                    </m:oMath>
                  </m:oMathPara>
                </a14:m>
                <a:endParaRPr lang="LID4096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C93895-4F5D-FB98-BD62-5505908B7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755" y="2752248"/>
                <a:ext cx="1084051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037BD4-C0C8-0567-FD0D-B2D495575340}"/>
                  </a:ext>
                </a:extLst>
              </p:cNvPr>
              <p:cNvSpPr txBox="1"/>
              <p:nvPr/>
            </p:nvSpPr>
            <p:spPr>
              <a:xfrm>
                <a:off x="5612959" y="2284584"/>
                <a:ext cx="2791326" cy="703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3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CN" sz="13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135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3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3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13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3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3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CN" sz="13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zh-CN" altLang="zh-CN" sz="13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3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35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altLang="zh-CN" sz="13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zh-CN" altLang="zh-CN" sz="13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3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3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sz="13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3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13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3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CN" sz="13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1350" kern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3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3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3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13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3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lang="en-US" altLang="zh-CN" sz="13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3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3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3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3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13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3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3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sz="13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CN" sz="13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zh-CN" altLang="zh-CN" sz="13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3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35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altLang="zh-CN" sz="13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zh-CN" altLang="zh-CN" sz="13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3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3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sz="13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3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13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3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CN" sz="13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LID4096" sz="13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037BD4-C0C8-0567-FD0D-B2D495575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959" y="2284584"/>
                <a:ext cx="2791326" cy="7032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33545B-5851-0B4D-6391-55492B6717D1}"/>
                  </a:ext>
                </a:extLst>
              </p:cNvPr>
              <p:cNvSpPr txBox="1"/>
              <p:nvPr/>
            </p:nvSpPr>
            <p:spPr>
              <a:xfrm>
                <a:off x="4243848" y="1387907"/>
                <a:ext cx="4092565" cy="824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e>
                            <m:sup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altLang="zh-CN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5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altLang="zh-CN" sz="1650" i="1" ker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𝑃𝑒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50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p>
                                  <m: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CN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5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165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altLang="zh-CN" sz="165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65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165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LID4096" sz="165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33545B-5851-0B4D-6391-55492B671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848" y="1387907"/>
                <a:ext cx="4092565" cy="8246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9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3651BF-9704-7123-DA4D-EF689F4B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CC7A1-08A9-8847-2B35-F3619398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5FB6F4-2854-7A40-C547-41B036BB15CB}"/>
                  </a:ext>
                </a:extLst>
              </p:cNvPr>
              <p:cNvSpPr txBox="1"/>
              <p:nvPr/>
            </p:nvSpPr>
            <p:spPr>
              <a:xfrm>
                <a:off x="403058" y="1376326"/>
                <a:ext cx="7045628" cy="1220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65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f>
                        <m:f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𝑙𝑔</m:t>
                              </m:r>
                            </m:sub>
                          </m:s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𝑎𝑑𝑣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𝑙𝑔</m:t>
                              </m:r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𝑎𝑑𝑣</m:t>
                              </m:r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den>
                      </m:f>
                      <m:r>
                        <a:rPr lang="en-US" sz="16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𝑐h𝑎𝑟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𝑙𝑔</m:t>
                              </m:r>
                            </m:sub>
                          </m:s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𝑎𝑑𝑣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𝑙𝑔</m:t>
                              </m:r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𝑎𝑑𝑣</m:t>
                              </m:r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den>
                      </m:f>
                      <m:r>
                        <a:rPr lang="en-US" sz="16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𝑐h𝑎𝑟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𝑠𝑔</m:t>
                              </m:r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𝑠𝑙</m:t>
                              </m:r>
                            </m:sub>
                          </m:s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𝑠𝑔</m:t>
                              </m:r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𝑠𝑙</m:t>
                              </m:r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den>
                      </m:f>
                      <m:r>
                        <a:rPr lang="en-US" sz="16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ID4096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ID4096" sz="16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LID4096" sz="16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LID4096" sz="16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LID4096" sz="16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LID4096" sz="1650" i="1">
                                      <a:latin typeface="Cambria Math" panose="02040503050406030204" pitchFamily="18" charset="0"/>
                                    </a:rPr>
                                    <m:t>𝛩</m:t>
                                  </m:r>
                                </m:e>
                                <m:sup>
                                  <m:r>
                                    <a:rPr lang="LID4096" sz="165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LID4096" sz="16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LID4096" sz="16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LID4096" sz="165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LID4096" sz="165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LID4096" sz="16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LID4096" sz="16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LID4096" sz="165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𝑠𝑔</m:t>
                              </m:r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𝑠𝑙</m:t>
                              </m:r>
                            </m:sub>
                          </m:s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𝑠𝑔</m:t>
                              </m:r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𝑠𝑙</m:t>
                              </m:r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5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5FB6F4-2854-7A40-C547-41B036BB1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58" y="1376326"/>
                <a:ext cx="7045628" cy="12202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E2F0A9-5B6B-7024-BDF7-E517581C2518}"/>
                  </a:ext>
                </a:extLst>
              </p:cNvPr>
              <p:cNvSpPr txBox="1"/>
              <p:nvPr/>
            </p:nvSpPr>
            <p:spPr>
              <a:xfrm>
                <a:off x="609601" y="2750119"/>
                <a:ext cx="4283243" cy="90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𝑠𝑙</m:t>
                          </m:r>
                        </m:sub>
                      </m:sSub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𝑠𝑙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1.0+ </m:t>
                              </m:r>
                              <m:f>
                                <m:f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35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35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  <m:sup>
                                      <m:r>
                                        <a:rPr lang="en-US" sz="135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d>
                                <m:d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35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lit/>
                                                    </m:rP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  </m:t>
                                                  </m:r>
                                                  <m: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𝑠𝑙</m:t>
                                                  </m:r>
                                                  <m: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,0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𝑠𝑙</m:t>
                                                  </m:r>
                                                  <m: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,∞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LID4096" sz="13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E2F0A9-5B6B-7024-BDF7-E517581C2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2750119"/>
                <a:ext cx="4283243" cy="909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1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9A3E-D8B4-40C9-1B05-0F4E36E7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4228"/>
            <a:ext cx="8026253" cy="394448"/>
          </a:xfrm>
        </p:spPr>
        <p:txBody>
          <a:bodyPr/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Evaporation of water-based droplets: coffee-ring effect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5C189-5416-F8E5-33AA-82FA6B3F92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0100" y="1188000"/>
            <a:ext cx="7922712" cy="338161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suppress it?</a:t>
            </a:r>
            <a:br>
              <a:rPr lang="en-US" dirty="0"/>
            </a:br>
            <a:r>
              <a:rPr lang="en-US" dirty="0"/>
              <a:t>Adding surfactants</a:t>
            </a:r>
          </a:p>
          <a:p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57FDA-2206-F265-E84A-C5A0D339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E1D90-2E1B-9AD5-C38C-18B6AD80A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505" y="2806468"/>
            <a:ext cx="1338825" cy="1132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CA0AE4-1711-E4D1-7413-12B74D4EC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9389" y="2753551"/>
            <a:ext cx="2202423" cy="1231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51900A-CD7E-DAB4-8783-21A628AD5ED2}"/>
              </a:ext>
            </a:extLst>
          </p:cNvPr>
          <p:cNvSpPr txBox="1"/>
          <p:nvPr/>
        </p:nvSpPr>
        <p:spPr>
          <a:xfrm>
            <a:off x="1075267" y="4480037"/>
            <a:ext cx="33077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</a:pPr>
            <a:r>
              <a:rPr lang="en-US" altLang="zh-CN" sz="1650" dirty="0">
                <a:solidFill>
                  <a:schemeClr val="bg2"/>
                </a:solidFill>
              </a:rPr>
              <a:t>Surfactants decrease surface tension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3BC718-D2F0-C3F0-68AE-57364C2BA254}"/>
              </a:ext>
            </a:extLst>
          </p:cNvPr>
          <p:cNvSpPr/>
          <p:nvPr/>
        </p:nvSpPr>
        <p:spPr>
          <a:xfrm>
            <a:off x="2894419" y="4131707"/>
            <a:ext cx="2534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+mj-lt"/>
                <a:cs typeface="Arial" panose="020B0604020202020204" pitchFamily="34" charset="0"/>
              </a:rPr>
              <a:t>From University of Bristol</a:t>
            </a:r>
            <a:endParaRPr lang="zh-CN" alt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E6C24-1AF3-D418-8901-54DFA1ECE443}"/>
              </a:ext>
            </a:extLst>
          </p:cNvPr>
          <p:cNvSpPr txBox="1"/>
          <p:nvPr/>
        </p:nvSpPr>
        <p:spPr>
          <a:xfrm>
            <a:off x="5781254" y="3972036"/>
            <a:ext cx="476059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</a:pPr>
            <a:r>
              <a:rPr lang="en-US" altLang="zh-CN" sz="1650" dirty="0">
                <a:solidFill>
                  <a:schemeClr val="bg2"/>
                </a:solidFill>
              </a:rPr>
              <a:t>Surface tension gradient </a:t>
            </a:r>
            <a:endParaRPr lang="zh-CN" altLang="en-US" sz="165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0F4D0E-A85B-01A7-B6AF-CC7337192678}"/>
              </a:ext>
            </a:extLst>
          </p:cNvPr>
          <p:cNvSpPr txBox="1"/>
          <p:nvPr/>
        </p:nvSpPr>
        <p:spPr>
          <a:xfrm>
            <a:off x="5128666" y="3462839"/>
            <a:ext cx="48945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  <a:cs typeface="Arial" panose="020B0604020202020204" pitchFamily="34" charset="0"/>
              </a:rPr>
              <a:t>van Gaalen, R. T. et al. 2021. J. Colloid Interface Sci., </a:t>
            </a:r>
            <a:r>
              <a:rPr lang="en-US" sz="1000" i="1" dirty="0">
                <a:latin typeface="+mj-lt"/>
                <a:cs typeface="Arial" panose="020B0604020202020204" pitchFamily="34" charset="0"/>
              </a:rPr>
              <a:t>584: 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622–633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3678BF-6059-F6BB-31A5-B6E633497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5853" y="415639"/>
            <a:ext cx="482103" cy="4813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B2E74DC-84C7-F9BD-2A85-C0700678DE69}"/>
              </a:ext>
            </a:extLst>
          </p:cNvPr>
          <p:cNvSpPr/>
          <p:nvPr/>
        </p:nvSpPr>
        <p:spPr>
          <a:xfrm>
            <a:off x="8044952" y="877417"/>
            <a:ext cx="15024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>
                <a:latin typeface="+mj-lt"/>
                <a:cs typeface="Arial" panose="020B0604020202020204" pitchFamily="34" charset="0"/>
              </a:rPr>
              <a:t>From: </a:t>
            </a:r>
            <a:r>
              <a:rPr lang="zh-CN" altLang="en-US" sz="800" dirty="0">
                <a:latin typeface="+mj-lt"/>
                <a:cs typeface="Arial" panose="020B0604020202020204" pitchFamily="34" charset="0"/>
              </a:rPr>
              <a:t>cat-tonic</a:t>
            </a:r>
          </a:p>
        </p:txBody>
      </p:sp>
      <p:pic>
        <p:nvPicPr>
          <p:cNvPr id="16" name="Video 8">
            <a:hlinkClick r:id="" action="ppaction://media"/>
            <a:extLst>
              <a:ext uri="{FF2B5EF4-FFF2-40B4-BE49-F238E27FC236}">
                <a16:creationId xmlns:a16="http://schemas.microsoft.com/office/drawing/2014/main" id="{CEBDA99D-4E89-E333-B33D-01D3552419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14170" y="1008295"/>
            <a:ext cx="1771975" cy="15229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53A7C2-9B1C-B680-9574-AA9BC456FEEC}"/>
              </a:ext>
            </a:extLst>
          </p:cNvPr>
          <p:cNvSpPr txBox="1"/>
          <p:nvPr/>
        </p:nvSpPr>
        <p:spPr>
          <a:xfrm>
            <a:off x="2491809" y="2541763"/>
            <a:ext cx="213091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>
                <a:latin typeface="+mj-lt"/>
                <a:cs typeface="Arial" panose="020B0604020202020204" pitchFamily="34" charset="0"/>
              </a:rPr>
              <a:t>Yunker</a:t>
            </a:r>
            <a:r>
              <a:rPr lang="en-US" sz="800" dirty="0">
                <a:latin typeface="+mj-lt"/>
                <a:cs typeface="Arial" panose="020B0604020202020204" pitchFamily="34" charset="0"/>
              </a:rPr>
              <a:t>, P. et al. 2011 Nature 476: 308–311</a:t>
            </a:r>
            <a:endParaRPr lang="LID4096" sz="8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AA7AA7-72A6-73EB-E64A-FF23C0B8CB04}"/>
              </a:ext>
            </a:extLst>
          </p:cNvPr>
          <p:cNvGrpSpPr/>
          <p:nvPr/>
        </p:nvGrpSpPr>
        <p:grpSpPr>
          <a:xfrm>
            <a:off x="4655653" y="1513821"/>
            <a:ext cx="4274564" cy="1756774"/>
            <a:chOff x="458586" y="3016450"/>
            <a:chExt cx="3647012" cy="149886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B5BB156-B24F-0F1D-0F1C-4B1A31AEBCD9}"/>
                </a:ext>
              </a:extLst>
            </p:cNvPr>
            <p:cNvGrpSpPr/>
            <p:nvPr/>
          </p:nvGrpSpPr>
          <p:grpSpPr>
            <a:xfrm>
              <a:off x="458586" y="3016450"/>
              <a:ext cx="3647012" cy="1498861"/>
              <a:chOff x="458586" y="2897006"/>
              <a:chExt cx="3647012" cy="149886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9FFFB40-8B51-2E79-9EBB-FC65747329FF}"/>
                  </a:ext>
                </a:extLst>
              </p:cNvPr>
              <p:cNvSpPr/>
              <p:nvPr/>
            </p:nvSpPr>
            <p:spPr>
              <a:xfrm>
                <a:off x="3524250" y="3175594"/>
                <a:ext cx="330200" cy="2154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EF63C5D-F8B3-72E7-139A-B67540D6F5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50924" t="24998" r="-592" b="-1764"/>
              <a:stretch>
                <a:fillRect/>
              </a:stretch>
            </p:blipFill>
            <p:spPr>
              <a:xfrm>
                <a:off x="2282092" y="3265232"/>
                <a:ext cx="1823506" cy="113063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F2F839B-73DE-387C-CF9F-859640481F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50924" r="-592" b="-1765"/>
              <a:stretch/>
            </p:blipFill>
            <p:spPr>
              <a:xfrm flipH="1">
                <a:off x="458586" y="2897006"/>
                <a:ext cx="1823506" cy="1498813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5E09E48-1B54-2D25-FEA3-AE33965E8C62}"/>
                  </a:ext>
                </a:extLst>
              </p:cNvPr>
              <p:cNvSpPr/>
              <p:nvPr/>
            </p:nvSpPr>
            <p:spPr>
              <a:xfrm>
                <a:off x="554892" y="3033735"/>
                <a:ext cx="1617785" cy="2154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C27ABC8-B286-380A-C439-EE2923CB0B06}"/>
                </a:ext>
              </a:extLst>
            </p:cNvPr>
            <p:cNvSpPr/>
            <p:nvPr/>
          </p:nvSpPr>
          <p:spPr>
            <a:xfrm>
              <a:off x="2101026" y="3640863"/>
              <a:ext cx="364680" cy="10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294683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9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3" grpId="0" build="p"/>
      <p:bldP spid="8" grpId="0"/>
      <p:bldP spid="9" grpId="0"/>
      <p:bldP spid="11" grpId="0"/>
      <p:bldP spid="1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46D57-7FB4-FE97-C0DD-4D5E11A1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E0546B-2F78-17E5-038A-BBAA8BA1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4228"/>
            <a:ext cx="7923213" cy="394448"/>
          </a:xfrm>
        </p:spPr>
        <p:txBody>
          <a:bodyPr/>
          <a:lstStyle/>
          <a:p>
            <a:r>
              <a:rPr lang="en-US" dirty="0"/>
              <a:t>Evaporation vs. Absorption: Which Dominates?</a:t>
            </a:r>
            <a:endParaRPr lang="LID4096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59AEDA-1CEC-0367-BD39-2C0683B85408}"/>
              </a:ext>
            </a:extLst>
          </p:cNvPr>
          <p:cNvSpPr txBox="1"/>
          <p:nvPr/>
        </p:nvSpPr>
        <p:spPr>
          <a:xfrm>
            <a:off x="280901" y="3560515"/>
            <a:ext cx="5482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</a:t>
            </a:r>
            <a:r>
              <a:rPr lang="LID4096" dirty="0"/>
              <a:t>ultipurpose paper</a:t>
            </a:r>
            <a:r>
              <a:rPr lang="en-US" dirty="0"/>
              <a:t>: evaporation dominates</a:t>
            </a:r>
            <a:endParaRPr lang="LID4096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4CEEFA-6979-69A2-81E2-AC59F9156637}"/>
              </a:ext>
            </a:extLst>
          </p:cNvPr>
          <p:cNvSpPr txBox="1"/>
          <p:nvPr/>
        </p:nvSpPr>
        <p:spPr>
          <a:xfrm>
            <a:off x="274674" y="3190574"/>
            <a:ext cx="7443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</a:t>
            </a:r>
            <a:r>
              <a:rPr lang="LID4096" dirty="0"/>
              <a:t>atte and gloss</a:t>
            </a:r>
            <a:r>
              <a:rPr lang="en-US" dirty="0"/>
              <a:t> </a:t>
            </a:r>
            <a:r>
              <a:rPr lang="LID4096" dirty="0"/>
              <a:t>coated paper</a:t>
            </a:r>
            <a:r>
              <a:rPr lang="en-US" dirty="0"/>
              <a:t>: </a:t>
            </a:r>
            <a:r>
              <a:rPr lang="LID4096" dirty="0"/>
              <a:t>imbibition dominat</a:t>
            </a:r>
            <a:r>
              <a:rPr lang="en-US" dirty="0"/>
              <a:t>es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221A5-32CC-6EBE-FA0C-50D1DFEF6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084" y="878584"/>
            <a:ext cx="6280298" cy="21629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70E19A-9ACE-2F27-12F5-E1AD5CB176B3}"/>
              </a:ext>
            </a:extLst>
          </p:cNvPr>
          <p:cNvSpPr txBox="1"/>
          <p:nvPr/>
        </p:nvSpPr>
        <p:spPr>
          <a:xfrm>
            <a:off x="5198532" y="3483452"/>
            <a:ext cx="4088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Oko, Asaf, Agne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Swerin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Per M. Claesson. 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Imaging Science and Technology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55.1 (2011): 010201.</a:t>
            </a:r>
            <a:endParaRPr lang="LID4096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889EEC-A5DA-97B8-7FB9-3A3FA96AA3AF}"/>
              </a:ext>
            </a:extLst>
          </p:cNvPr>
          <p:cNvSpPr txBox="1"/>
          <p:nvPr/>
        </p:nvSpPr>
        <p:spPr>
          <a:xfrm>
            <a:off x="619517" y="4105383"/>
            <a:ext cx="8524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do surfactants affect the evaporation or absorption-dominant process?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297205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7BD5DA6-F475-8506-0FB5-2DA33756C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Rectangle 988">
            <a:extLst>
              <a:ext uri="{FF2B5EF4-FFF2-40B4-BE49-F238E27FC236}">
                <a16:creationId xmlns:a16="http://schemas.microsoft.com/office/drawing/2014/main" id="{E10BFB55-A7C9-2B19-A7BD-DB6487708B20}"/>
              </a:ext>
            </a:extLst>
          </p:cNvPr>
          <p:cNvSpPr/>
          <p:nvPr/>
        </p:nvSpPr>
        <p:spPr>
          <a:xfrm>
            <a:off x="2337330" y="2360357"/>
            <a:ext cx="4756276" cy="578451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992" name="Rectangle 991">
            <a:extLst>
              <a:ext uri="{FF2B5EF4-FFF2-40B4-BE49-F238E27FC236}">
                <a16:creationId xmlns:a16="http://schemas.microsoft.com/office/drawing/2014/main" id="{626DD37F-C315-F19E-049C-969195F0105D}"/>
              </a:ext>
            </a:extLst>
          </p:cNvPr>
          <p:cNvSpPr/>
          <p:nvPr/>
        </p:nvSpPr>
        <p:spPr>
          <a:xfrm>
            <a:off x="1900984" y="1000069"/>
            <a:ext cx="5640453" cy="1402491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997" name="Chord 996">
            <a:extLst>
              <a:ext uri="{FF2B5EF4-FFF2-40B4-BE49-F238E27FC236}">
                <a16:creationId xmlns:a16="http://schemas.microsoft.com/office/drawing/2014/main" id="{A27B89FC-95C3-23A6-D2C3-16AB73C48EA0}"/>
              </a:ext>
            </a:extLst>
          </p:cNvPr>
          <p:cNvSpPr/>
          <p:nvPr/>
        </p:nvSpPr>
        <p:spPr>
          <a:xfrm rot="2521321">
            <a:off x="3025584" y="1970824"/>
            <a:ext cx="3625432" cy="3431595"/>
          </a:xfrm>
          <a:prstGeom prst="chord">
            <a:avLst>
              <a:gd name="adj1" fmla="val 10973993"/>
              <a:gd name="adj2" fmla="val 16200000"/>
            </a:avLst>
          </a:prstGeom>
          <a:solidFill>
            <a:srgbClr val="D5F5FE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cxnSp>
        <p:nvCxnSpPr>
          <p:cNvPr id="998" name="Straight Arrow Connector 997">
            <a:extLst>
              <a:ext uri="{FF2B5EF4-FFF2-40B4-BE49-F238E27FC236}">
                <a16:creationId xmlns:a16="http://schemas.microsoft.com/office/drawing/2014/main" id="{307D870C-EC3D-88CD-75A1-CCA04A30F4E5}"/>
              </a:ext>
            </a:extLst>
          </p:cNvPr>
          <p:cNvCxnSpPr>
            <a:cxnSpLocks/>
          </p:cNvCxnSpPr>
          <p:nvPr/>
        </p:nvCxnSpPr>
        <p:spPr>
          <a:xfrm flipH="1" flipV="1">
            <a:off x="3318636" y="2167833"/>
            <a:ext cx="289238" cy="174598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 w="sm" len="sm"/>
          </a:ln>
          <a:effectLst/>
        </p:spPr>
      </p:cxnSp>
      <p:cxnSp>
        <p:nvCxnSpPr>
          <p:cNvPr id="999" name="Straight Arrow Connector 998">
            <a:extLst>
              <a:ext uri="{FF2B5EF4-FFF2-40B4-BE49-F238E27FC236}">
                <a16:creationId xmlns:a16="http://schemas.microsoft.com/office/drawing/2014/main" id="{9736329A-D40C-7F1D-583A-AE82B1C32029}"/>
              </a:ext>
            </a:extLst>
          </p:cNvPr>
          <p:cNvCxnSpPr>
            <a:cxnSpLocks/>
          </p:cNvCxnSpPr>
          <p:nvPr/>
        </p:nvCxnSpPr>
        <p:spPr>
          <a:xfrm flipH="1" flipV="1">
            <a:off x="3813733" y="1976183"/>
            <a:ext cx="119267" cy="14789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 w="sm" len="sm"/>
          </a:ln>
          <a:effectLst/>
        </p:spPr>
      </p:cxnSp>
      <p:cxnSp>
        <p:nvCxnSpPr>
          <p:cNvPr id="1000" name="Straight Arrow Connector 999">
            <a:extLst>
              <a:ext uri="{FF2B5EF4-FFF2-40B4-BE49-F238E27FC236}">
                <a16:creationId xmlns:a16="http://schemas.microsoft.com/office/drawing/2014/main" id="{E9DBB673-36D8-9882-3C28-FA70ECDAA6D4}"/>
              </a:ext>
            </a:extLst>
          </p:cNvPr>
          <p:cNvCxnSpPr>
            <a:cxnSpLocks/>
          </p:cNvCxnSpPr>
          <p:nvPr/>
        </p:nvCxnSpPr>
        <p:spPr>
          <a:xfrm flipH="1" flipV="1">
            <a:off x="4432873" y="1841552"/>
            <a:ext cx="68324" cy="9923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 w="sm" len="sm"/>
          </a:ln>
          <a:effectLst/>
        </p:spPr>
      </p:cxnSp>
      <p:cxnSp>
        <p:nvCxnSpPr>
          <p:cNvPr id="1001" name="Straight Arrow Connector 1000">
            <a:extLst>
              <a:ext uri="{FF2B5EF4-FFF2-40B4-BE49-F238E27FC236}">
                <a16:creationId xmlns:a16="http://schemas.microsoft.com/office/drawing/2014/main" id="{F16CB8A5-4ED1-31E6-4456-38A09ED0A20D}"/>
              </a:ext>
            </a:extLst>
          </p:cNvPr>
          <p:cNvCxnSpPr>
            <a:cxnSpLocks/>
          </p:cNvCxnSpPr>
          <p:nvPr/>
        </p:nvCxnSpPr>
        <p:spPr>
          <a:xfrm flipV="1">
            <a:off x="4967234" y="1839361"/>
            <a:ext cx="68324" cy="9923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 w="sm" len="sm"/>
          </a:ln>
          <a:effectLst/>
        </p:spPr>
      </p:cxnSp>
      <p:cxnSp>
        <p:nvCxnSpPr>
          <p:cNvPr id="1002" name="Straight Arrow Connector 1001">
            <a:extLst>
              <a:ext uri="{FF2B5EF4-FFF2-40B4-BE49-F238E27FC236}">
                <a16:creationId xmlns:a16="http://schemas.microsoft.com/office/drawing/2014/main" id="{5B4400A4-8ECE-4D8A-AC8A-B786A34E9E10}"/>
              </a:ext>
            </a:extLst>
          </p:cNvPr>
          <p:cNvCxnSpPr>
            <a:cxnSpLocks/>
          </p:cNvCxnSpPr>
          <p:nvPr/>
        </p:nvCxnSpPr>
        <p:spPr>
          <a:xfrm flipV="1">
            <a:off x="5533187" y="1975057"/>
            <a:ext cx="119267" cy="14789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 w="sm" len="sm"/>
          </a:ln>
          <a:effectLst/>
        </p:spPr>
      </p:cxnSp>
      <p:sp>
        <p:nvSpPr>
          <p:cNvPr id="1004" name="TextBox 1003">
            <a:extLst>
              <a:ext uri="{FF2B5EF4-FFF2-40B4-BE49-F238E27FC236}">
                <a16:creationId xmlns:a16="http://schemas.microsoft.com/office/drawing/2014/main" id="{8A7C1C22-C0BD-E77F-3E14-0805F2C3B62E}"/>
              </a:ext>
            </a:extLst>
          </p:cNvPr>
          <p:cNvSpPr txBox="1"/>
          <p:nvPr/>
        </p:nvSpPr>
        <p:spPr>
          <a:xfrm>
            <a:off x="5610338" y="1881970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evaporation</a:t>
            </a:r>
            <a:endParaRPr lang="LID4096" dirty="0"/>
          </a:p>
        </p:txBody>
      </p:sp>
      <p:cxnSp>
        <p:nvCxnSpPr>
          <p:cNvPr id="1005" name="Straight Arrow Connector 1004">
            <a:extLst>
              <a:ext uri="{FF2B5EF4-FFF2-40B4-BE49-F238E27FC236}">
                <a16:creationId xmlns:a16="http://schemas.microsoft.com/office/drawing/2014/main" id="{2C0877BE-A321-81E7-B45E-6475BD064299}"/>
              </a:ext>
            </a:extLst>
          </p:cNvPr>
          <p:cNvCxnSpPr>
            <a:cxnSpLocks/>
          </p:cNvCxnSpPr>
          <p:nvPr/>
        </p:nvCxnSpPr>
        <p:spPr>
          <a:xfrm flipV="1">
            <a:off x="5913469" y="2172200"/>
            <a:ext cx="289238" cy="174598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/>
          </a:ln>
          <a:effectLst/>
        </p:spPr>
      </p:cxnSp>
      <p:sp>
        <p:nvSpPr>
          <p:cNvPr id="1006" name="TextBox 1005">
            <a:extLst>
              <a:ext uri="{FF2B5EF4-FFF2-40B4-BE49-F238E27FC236}">
                <a16:creationId xmlns:a16="http://schemas.microsoft.com/office/drawing/2014/main" id="{9F4A9407-8AE0-03A3-D6C0-404358534EFD}"/>
              </a:ext>
            </a:extLst>
          </p:cNvPr>
          <p:cNvSpPr txBox="1"/>
          <p:nvPr/>
        </p:nvSpPr>
        <p:spPr>
          <a:xfrm>
            <a:off x="4746320" y="1981647"/>
            <a:ext cx="28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endParaRPr lang="LID4096" dirty="0"/>
          </a:p>
        </p:txBody>
      </p:sp>
      <p:sp>
        <p:nvSpPr>
          <p:cNvPr id="1007" name="TextBox 1006">
            <a:extLst>
              <a:ext uri="{FF2B5EF4-FFF2-40B4-BE49-F238E27FC236}">
                <a16:creationId xmlns:a16="http://schemas.microsoft.com/office/drawing/2014/main" id="{50BB258B-E659-FA1A-D33F-152AADD35CCC}"/>
              </a:ext>
            </a:extLst>
          </p:cNvPr>
          <p:cNvSpPr txBox="1"/>
          <p:nvPr/>
        </p:nvSpPr>
        <p:spPr>
          <a:xfrm>
            <a:off x="5257707" y="2116686"/>
            <a:ext cx="38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endParaRPr lang="LID4096" dirty="0"/>
          </a:p>
        </p:txBody>
      </p:sp>
      <p:cxnSp>
        <p:nvCxnSpPr>
          <p:cNvPr id="1008" name="Straight Arrow Connector 1007">
            <a:extLst>
              <a:ext uri="{FF2B5EF4-FFF2-40B4-BE49-F238E27FC236}">
                <a16:creationId xmlns:a16="http://schemas.microsoft.com/office/drawing/2014/main" id="{8525523A-DB09-0C28-3EFB-EE6225B53ADD}"/>
              </a:ext>
            </a:extLst>
          </p:cNvPr>
          <p:cNvCxnSpPr>
            <a:cxnSpLocks/>
          </p:cNvCxnSpPr>
          <p:nvPr/>
        </p:nvCxnSpPr>
        <p:spPr>
          <a:xfrm>
            <a:off x="3813733" y="2402560"/>
            <a:ext cx="0" cy="1691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9" name="Straight Arrow Connector 1008">
            <a:extLst>
              <a:ext uri="{FF2B5EF4-FFF2-40B4-BE49-F238E27FC236}">
                <a16:creationId xmlns:a16="http://schemas.microsoft.com/office/drawing/2014/main" id="{73BD8D88-C3D2-C764-EA82-28A68C13E994}"/>
              </a:ext>
            </a:extLst>
          </p:cNvPr>
          <p:cNvCxnSpPr>
            <a:cxnSpLocks/>
          </p:cNvCxnSpPr>
          <p:nvPr/>
        </p:nvCxnSpPr>
        <p:spPr>
          <a:xfrm>
            <a:off x="4078428" y="2402560"/>
            <a:ext cx="0" cy="1691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0" name="Straight Arrow Connector 1009">
            <a:extLst>
              <a:ext uri="{FF2B5EF4-FFF2-40B4-BE49-F238E27FC236}">
                <a16:creationId xmlns:a16="http://schemas.microsoft.com/office/drawing/2014/main" id="{723451F9-8E9A-D8BC-C3C7-27EE610B4327}"/>
              </a:ext>
            </a:extLst>
          </p:cNvPr>
          <p:cNvCxnSpPr>
            <a:cxnSpLocks/>
          </p:cNvCxnSpPr>
          <p:nvPr/>
        </p:nvCxnSpPr>
        <p:spPr>
          <a:xfrm>
            <a:off x="4327081" y="2402560"/>
            <a:ext cx="0" cy="1691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1" name="Straight Arrow Connector 1010">
            <a:extLst>
              <a:ext uri="{FF2B5EF4-FFF2-40B4-BE49-F238E27FC236}">
                <a16:creationId xmlns:a16="http://schemas.microsoft.com/office/drawing/2014/main" id="{C0ABCD8E-B285-C7F2-4363-75872595F72D}"/>
              </a:ext>
            </a:extLst>
          </p:cNvPr>
          <p:cNvCxnSpPr>
            <a:cxnSpLocks/>
          </p:cNvCxnSpPr>
          <p:nvPr/>
        </p:nvCxnSpPr>
        <p:spPr>
          <a:xfrm>
            <a:off x="4561077" y="2402560"/>
            <a:ext cx="0" cy="1691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2" name="Straight Arrow Connector 1011">
            <a:extLst>
              <a:ext uri="{FF2B5EF4-FFF2-40B4-BE49-F238E27FC236}">
                <a16:creationId xmlns:a16="http://schemas.microsoft.com/office/drawing/2014/main" id="{2F97AC32-CB32-5759-DE32-100D388F8DBC}"/>
              </a:ext>
            </a:extLst>
          </p:cNvPr>
          <p:cNvCxnSpPr>
            <a:cxnSpLocks/>
          </p:cNvCxnSpPr>
          <p:nvPr/>
        </p:nvCxnSpPr>
        <p:spPr>
          <a:xfrm>
            <a:off x="4798659" y="2401423"/>
            <a:ext cx="0" cy="1691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3" name="Straight Arrow Connector 1012">
            <a:extLst>
              <a:ext uri="{FF2B5EF4-FFF2-40B4-BE49-F238E27FC236}">
                <a16:creationId xmlns:a16="http://schemas.microsoft.com/office/drawing/2014/main" id="{B7902C54-5809-5EBE-1BDF-015DB6ADAD45}"/>
              </a:ext>
            </a:extLst>
          </p:cNvPr>
          <p:cNvCxnSpPr>
            <a:cxnSpLocks/>
          </p:cNvCxnSpPr>
          <p:nvPr/>
        </p:nvCxnSpPr>
        <p:spPr>
          <a:xfrm>
            <a:off x="5023249" y="2401423"/>
            <a:ext cx="0" cy="1691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4" name="Straight Arrow Connector 1013">
            <a:extLst>
              <a:ext uri="{FF2B5EF4-FFF2-40B4-BE49-F238E27FC236}">
                <a16:creationId xmlns:a16="http://schemas.microsoft.com/office/drawing/2014/main" id="{096212BA-8591-CAD6-3021-A029528401AE}"/>
              </a:ext>
            </a:extLst>
          </p:cNvPr>
          <p:cNvCxnSpPr>
            <a:cxnSpLocks/>
          </p:cNvCxnSpPr>
          <p:nvPr/>
        </p:nvCxnSpPr>
        <p:spPr>
          <a:xfrm>
            <a:off x="5279923" y="2401423"/>
            <a:ext cx="0" cy="1691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5" name="Straight Arrow Connector 1014">
            <a:extLst>
              <a:ext uri="{FF2B5EF4-FFF2-40B4-BE49-F238E27FC236}">
                <a16:creationId xmlns:a16="http://schemas.microsoft.com/office/drawing/2014/main" id="{8CC6DA60-1FBB-D257-20BE-FBEE1CCBCE92}"/>
              </a:ext>
            </a:extLst>
          </p:cNvPr>
          <p:cNvCxnSpPr>
            <a:cxnSpLocks/>
          </p:cNvCxnSpPr>
          <p:nvPr/>
        </p:nvCxnSpPr>
        <p:spPr>
          <a:xfrm>
            <a:off x="5521940" y="2401423"/>
            <a:ext cx="0" cy="1691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6" name="Straight Arrow Connector 1015">
            <a:extLst>
              <a:ext uri="{FF2B5EF4-FFF2-40B4-BE49-F238E27FC236}">
                <a16:creationId xmlns:a16="http://schemas.microsoft.com/office/drawing/2014/main" id="{8A8194F1-1415-E0E5-AF92-FE1330B35A4C}"/>
              </a:ext>
            </a:extLst>
          </p:cNvPr>
          <p:cNvCxnSpPr>
            <a:cxnSpLocks/>
          </p:cNvCxnSpPr>
          <p:nvPr/>
        </p:nvCxnSpPr>
        <p:spPr>
          <a:xfrm>
            <a:off x="5722466" y="2401423"/>
            <a:ext cx="0" cy="1691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7" name="TextBox 1016">
            <a:extLst>
              <a:ext uri="{FF2B5EF4-FFF2-40B4-BE49-F238E27FC236}">
                <a16:creationId xmlns:a16="http://schemas.microsoft.com/office/drawing/2014/main" id="{90A28680-5705-421A-9490-F01FA0498091}"/>
              </a:ext>
            </a:extLst>
          </p:cNvPr>
          <p:cNvSpPr txBox="1"/>
          <p:nvPr/>
        </p:nvSpPr>
        <p:spPr>
          <a:xfrm>
            <a:off x="5913469" y="2405803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imbibition</a:t>
            </a:r>
            <a:endParaRPr lang="LID4096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3EC2C5-9CB1-20C7-4005-B4C17485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of droplet evaporation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4D0F9-9E9A-93B0-D611-3F5BDE5B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71BFE1-1E58-4BA4-9BED-996B85A6ADA4}"/>
                  </a:ext>
                </a:extLst>
              </p:cNvPr>
              <p:cNvSpPr txBox="1"/>
              <p:nvPr/>
            </p:nvSpPr>
            <p:spPr>
              <a:xfrm>
                <a:off x="527790" y="1132939"/>
                <a:ext cx="61601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Droplet evolution: Lubrication Theory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&lt;&lt;1)</a:t>
                </a:r>
                <a:endParaRPr lang="LID4096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71BFE1-1E58-4BA4-9BED-996B85A6A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90" y="1132939"/>
                <a:ext cx="6160168" cy="369332"/>
              </a:xfrm>
              <a:prstGeom prst="rect">
                <a:avLst/>
              </a:prstGeom>
              <a:blipFill>
                <a:blip r:embed="rId3"/>
                <a:stretch>
                  <a:fillRect l="-891" t="-10000" b="-2666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FA7B67-6E2E-27CF-C74F-625404D1F4DB}"/>
                  </a:ext>
                </a:extLst>
              </p:cNvPr>
              <p:cNvSpPr txBox="1"/>
              <p:nvPr/>
            </p:nvSpPr>
            <p:spPr>
              <a:xfrm>
                <a:off x="2337330" y="3446850"/>
                <a:ext cx="6946604" cy="737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𝑅𝑢𝑇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𝑑𝑟𝑜𝑝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𝑅𝐻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FA7B67-6E2E-27CF-C74F-625404D1F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330" y="3446850"/>
                <a:ext cx="6946604" cy="7377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75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BBA5A3A-BF98-43A9-5E37-B64D84C20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Rectangle 809">
            <a:extLst>
              <a:ext uri="{FF2B5EF4-FFF2-40B4-BE49-F238E27FC236}">
                <a16:creationId xmlns:a16="http://schemas.microsoft.com/office/drawing/2014/main" id="{40B63578-3B98-7188-557C-10241CEE8AF9}"/>
              </a:ext>
            </a:extLst>
          </p:cNvPr>
          <p:cNvSpPr/>
          <p:nvPr/>
        </p:nvSpPr>
        <p:spPr>
          <a:xfrm>
            <a:off x="2337330" y="2360357"/>
            <a:ext cx="4756276" cy="578451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47B283A-329E-6914-9C2E-4CB725852B9B}"/>
              </a:ext>
            </a:extLst>
          </p:cNvPr>
          <p:cNvSpPr/>
          <p:nvPr/>
        </p:nvSpPr>
        <p:spPr>
          <a:xfrm>
            <a:off x="2549731" y="1079839"/>
            <a:ext cx="4342959" cy="1710677"/>
          </a:xfrm>
          <a:prstGeom prst="ellipse">
            <a:avLst/>
          </a:prstGeom>
          <a:solidFill>
            <a:srgbClr val="D5F5FE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812" name="Rectangle 811">
            <a:extLst>
              <a:ext uri="{FF2B5EF4-FFF2-40B4-BE49-F238E27FC236}">
                <a16:creationId xmlns:a16="http://schemas.microsoft.com/office/drawing/2014/main" id="{C2E418F3-E8E4-CDC4-898F-22C753CC95C7}"/>
              </a:ext>
            </a:extLst>
          </p:cNvPr>
          <p:cNvSpPr/>
          <p:nvPr/>
        </p:nvSpPr>
        <p:spPr>
          <a:xfrm>
            <a:off x="1900984" y="1000069"/>
            <a:ext cx="5640453" cy="1402491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813" name="Chord 812">
            <a:extLst>
              <a:ext uri="{FF2B5EF4-FFF2-40B4-BE49-F238E27FC236}">
                <a16:creationId xmlns:a16="http://schemas.microsoft.com/office/drawing/2014/main" id="{C86973B7-3209-FEB8-0A57-BE24C83A5939}"/>
              </a:ext>
            </a:extLst>
          </p:cNvPr>
          <p:cNvSpPr/>
          <p:nvPr/>
        </p:nvSpPr>
        <p:spPr>
          <a:xfrm rot="2521321">
            <a:off x="3025584" y="1970824"/>
            <a:ext cx="3625432" cy="3431595"/>
          </a:xfrm>
          <a:prstGeom prst="chord">
            <a:avLst>
              <a:gd name="adj1" fmla="val 10973993"/>
              <a:gd name="adj2" fmla="val 16200000"/>
            </a:avLst>
          </a:prstGeom>
          <a:solidFill>
            <a:srgbClr val="D5F5FE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cxnSp>
        <p:nvCxnSpPr>
          <p:cNvPr id="991" name="Straight Arrow Connector 990">
            <a:extLst>
              <a:ext uri="{FF2B5EF4-FFF2-40B4-BE49-F238E27FC236}">
                <a16:creationId xmlns:a16="http://schemas.microsoft.com/office/drawing/2014/main" id="{C2941CBD-B7BB-2B55-F659-0AD7FBBEE8D9}"/>
              </a:ext>
            </a:extLst>
          </p:cNvPr>
          <p:cNvCxnSpPr>
            <a:cxnSpLocks/>
          </p:cNvCxnSpPr>
          <p:nvPr/>
        </p:nvCxnSpPr>
        <p:spPr>
          <a:xfrm flipH="1" flipV="1">
            <a:off x="3318636" y="2167833"/>
            <a:ext cx="289238" cy="174598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 w="sm" len="sm"/>
          </a:ln>
          <a:effectLst/>
        </p:spPr>
      </p:cxnSp>
      <p:cxnSp>
        <p:nvCxnSpPr>
          <p:cNvPr id="993" name="Straight Arrow Connector 992">
            <a:extLst>
              <a:ext uri="{FF2B5EF4-FFF2-40B4-BE49-F238E27FC236}">
                <a16:creationId xmlns:a16="http://schemas.microsoft.com/office/drawing/2014/main" id="{61D725E1-7369-8A8F-25F5-A30460144064}"/>
              </a:ext>
            </a:extLst>
          </p:cNvPr>
          <p:cNvCxnSpPr>
            <a:cxnSpLocks/>
          </p:cNvCxnSpPr>
          <p:nvPr/>
        </p:nvCxnSpPr>
        <p:spPr>
          <a:xfrm flipH="1" flipV="1">
            <a:off x="3813733" y="1976183"/>
            <a:ext cx="119267" cy="14789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 w="sm" len="sm"/>
          </a:ln>
          <a:effectLst/>
        </p:spPr>
      </p:cxnSp>
      <p:cxnSp>
        <p:nvCxnSpPr>
          <p:cNvPr id="994" name="Straight Arrow Connector 993">
            <a:extLst>
              <a:ext uri="{FF2B5EF4-FFF2-40B4-BE49-F238E27FC236}">
                <a16:creationId xmlns:a16="http://schemas.microsoft.com/office/drawing/2014/main" id="{F9777D9A-23AD-4023-15E0-CE16586D7D36}"/>
              </a:ext>
            </a:extLst>
          </p:cNvPr>
          <p:cNvCxnSpPr>
            <a:cxnSpLocks/>
          </p:cNvCxnSpPr>
          <p:nvPr/>
        </p:nvCxnSpPr>
        <p:spPr>
          <a:xfrm flipH="1" flipV="1">
            <a:off x="4432873" y="1841552"/>
            <a:ext cx="68324" cy="9923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 w="sm" len="sm"/>
          </a:ln>
          <a:effectLst/>
        </p:spPr>
      </p:cxnSp>
      <p:cxnSp>
        <p:nvCxnSpPr>
          <p:cNvPr id="995" name="Straight Arrow Connector 994">
            <a:extLst>
              <a:ext uri="{FF2B5EF4-FFF2-40B4-BE49-F238E27FC236}">
                <a16:creationId xmlns:a16="http://schemas.microsoft.com/office/drawing/2014/main" id="{D2016577-C7A2-3DA0-645A-7D8428D22B3B}"/>
              </a:ext>
            </a:extLst>
          </p:cNvPr>
          <p:cNvCxnSpPr>
            <a:cxnSpLocks/>
          </p:cNvCxnSpPr>
          <p:nvPr/>
        </p:nvCxnSpPr>
        <p:spPr>
          <a:xfrm flipV="1">
            <a:off x="4967234" y="1839361"/>
            <a:ext cx="68324" cy="9923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 w="sm" len="sm"/>
          </a:ln>
          <a:effectLst/>
        </p:spPr>
      </p:cxnSp>
      <p:cxnSp>
        <p:nvCxnSpPr>
          <p:cNvPr id="996" name="Straight Arrow Connector 995">
            <a:extLst>
              <a:ext uri="{FF2B5EF4-FFF2-40B4-BE49-F238E27FC236}">
                <a16:creationId xmlns:a16="http://schemas.microsoft.com/office/drawing/2014/main" id="{8B798EF7-A9CA-3D84-75CF-FFB91186F4F3}"/>
              </a:ext>
            </a:extLst>
          </p:cNvPr>
          <p:cNvCxnSpPr>
            <a:cxnSpLocks/>
          </p:cNvCxnSpPr>
          <p:nvPr/>
        </p:nvCxnSpPr>
        <p:spPr>
          <a:xfrm flipV="1">
            <a:off x="5533187" y="1975057"/>
            <a:ext cx="119267" cy="14789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 w="sm" len="sm"/>
          </a:ln>
          <a:effectLst/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D85C154-0F72-9F75-6676-E61D70E6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of droplet imbibition in porous media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FD10A-B337-E420-FE45-C5BAA137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77F206-6988-CE84-A535-E09C6B6BAB7B}"/>
              </a:ext>
            </a:extLst>
          </p:cNvPr>
          <p:cNvSpPr txBox="1"/>
          <p:nvPr/>
        </p:nvSpPr>
        <p:spPr>
          <a:xfrm>
            <a:off x="5610338" y="1881970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evaporation</a:t>
            </a:r>
            <a:endParaRPr lang="LID4096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BFF949-7D59-9580-92EE-B71018C8F85B}"/>
              </a:ext>
            </a:extLst>
          </p:cNvPr>
          <p:cNvCxnSpPr>
            <a:cxnSpLocks/>
          </p:cNvCxnSpPr>
          <p:nvPr/>
        </p:nvCxnSpPr>
        <p:spPr>
          <a:xfrm flipV="1">
            <a:off x="5913469" y="2172200"/>
            <a:ext cx="289238" cy="174598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FBD74D9-014A-CFFC-13CE-ABBFDA32ACE3}"/>
              </a:ext>
            </a:extLst>
          </p:cNvPr>
          <p:cNvSpPr txBox="1"/>
          <p:nvPr/>
        </p:nvSpPr>
        <p:spPr>
          <a:xfrm>
            <a:off x="4746320" y="1981647"/>
            <a:ext cx="28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A2756E-D31C-C9FD-8BAF-1E7516385AD7}"/>
              </a:ext>
            </a:extLst>
          </p:cNvPr>
          <p:cNvSpPr txBox="1"/>
          <p:nvPr/>
        </p:nvSpPr>
        <p:spPr>
          <a:xfrm>
            <a:off x="5257707" y="2116686"/>
            <a:ext cx="38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endParaRPr lang="LID4096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14060D-BBAF-40C8-EEC9-F599EC7CF7EF}"/>
              </a:ext>
            </a:extLst>
          </p:cNvPr>
          <p:cNvSpPr txBox="1"/>
          <p:nvPr/>
        </p:nvSpPr>
        <p:spPr>
          <a:xfrm>
            <a:off x="527790" y="1132939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Droplet imbibition: Richards equation</a:t>
            </a:r>
            <a:endParaRPr lang="LID4096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EC1D3DA-F58B-3AA9-A252-CACE95761EE6}"/>
              </a:ext>
            </a:extLst>
          </p:cNvPr>
          <p:cNvCxnSpPr>
            <a:cxnSpLocks/>
          </p:cNvCxnSpPr>
          <p:nvPr/>
        </p:nvCxnSpPr>
        <p:spPr>
          <a:xfrm>
            <a:off x="3813733" y="2402560"/>
            <a:ext cx="0" cy="1691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BD0CF50-28FB-3EEA-67BC-A180B5FFB2A9}"/>
              </a:ext>
            </a:extLst>
          </p:cNvPr>
          <p:cNvCxnSpPr>
            <a:cxnSpLocks/>
          </p:cNvCxnSpPr>
          <p:nvPr/>
        </p:nvCxnSpPr>
        <p:spPr>
          <a:xfrm>
            <a:off x="4078428" y="2402560"/>
            <a:ext cx="0" cy="1691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442A46D-CAD5-3645-8B54-D18AACDC5AB6}"/>
              </a:ext>
            </a:extLst>
          </p:cNvPr>
          <p:cNvCxnSpPr>
            <a:cxnSpLocks/>
          </p:cNvCxnSpPr>
          <p:nvPr/>
        </p:nvCxnSpPr>
        <p:spPr>
          <a:xfrm>
            <a:off x="4327081" y="2402560"/>
            <a:ext cx="0" cy="1691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DDB839-FDEE-F2B0-AFC5-49A916204507}"/>
              </a:ext>
            </a:extLst>
          </p:cNvPr>
          <p:cNvCxnSpPr>
            <a:cxnSpLocks/>
          </p:cNvCxnSpPr>
          <p:nvPr/>
        </p:nvCxnSpPr>
        <p:spPr>
          <a:xfrm>
            <a:off x="4561077" y="2402560"/>
            <a:ext cx="0" cy="1691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19B7C7-2C79-480E-C01E-B2F59458BC48}"/>
              </a:ext>
            </a:extLst>
          </p:cNvPr>
          <p:cNvCxnSpPr>
            <a:cxnSpLocks/>
          </p:cNvCxnSpPr>
          <p:nvPr/>
        </p:nvCxnSpPr>
        <p:spPr>
          <a:xfrm>
            <a:off x="4798659" y="2401423"/>
            <a:ext cx="0" cy="1691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B2DB77B-C060-CFFD-2406-6B26F206CBCD}"/>
              </a:ext>
            </a:extLst>
          </p:cNvPr>
          <p:cNvCxnSpPr>
            <a:cxnSpLocks/>
          </p:cNvCxnSpPr>
          <p:nvPr/>
        </p:nvCxnSpPr>
        <p:spPr>
          <a:xfrm>
            <a:off x="5023249" y="2401423"/>
            <a:ext cx="0" cy="1691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DE87D-D8B1-8726-4115-E4F7650CB50B}"/>
              </a:ext>
            </a:extLst>
          </p:cNvPr>
          <p:cNvCxnSpPr>
            <a:cxnSpLocks/>
          </p:cNvCxnSpPr>
          <p:nvPr/>
        </p:nvCxnSpPr>
        <p:spPr>
          <a:xfrm>
            <a:off x="5279923" y="2401423"/>
            <a:ext cx="0" cy="1691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E0E4544-B032-DC5F-E7A6-60315D8D36D6}"/>
              </a:ext>
            </a:extLst>
          </p:cNvPr>
          <p:cNvCxnSpPr>
            <a:cxnSpLocks/>
          </p:cNvCxnSpPr>
          <p:nvPr/>
        </p:nvCxnSpPr>
        <p:spPr>
          <a:xfrm>
            <a:off x="5521940" y="2401423"/>
            <a:ext cx="0" cy="1691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0EB71BF-6EA1-F74F-1201-8229C28DA779}"/>
              </a:ext>
            </a:extLst>
          </p:cNvPr>
          <p:cNvCxnSpPr>
            <a:cxnSpLocks/>
          </p:cNvCxnSpPr>
          <p:nvPr/>
        </p:nvCxnSpPr>
        <p:spPr>
          <a:xfrm>
            <a:off x="5722466" y="2401423"/>
            <a:ext cx="0" cy="1691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3663CA8-95B5-8D1D-51F4-596506B84AF8}"/>
              </a:ext>
            </a:extLst>
          </p:cNvPr>
          <p:cNvSpPr txBox="1"/>
          <p:nvPr/>
        </p:nvSpPr>
        <p:spPr>
          <a:xfrm>
            <a:off x="5924839" y="2616781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imbibition</a:t>
            </a:r>
            <a:endParaRPr lang="LID4096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A156620-B615-9B34-8736-574ED3D93472}"/>
              </a:ext>
            </a:extLst>
          </p:cNvPr>
          <p:cNvCxnSpPr>
            <a:cxnSpLocks/>
          </p:cNvCxnSpPr>
          <p:nvPr/>
        </p:nvCxnSpPr>
        <p:spPr>
          <a:xfrm>
            <a:off x="2686850" y="3870035"/>
            <a:ext cx="0" cy="344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DE2076C-79EF-53F0-04D2-12E13D25BAB7}"/>
              </a:ext>
            </a:extLst>
          </p:cNvPr>
          <p:cNvSpPr txBox="1"/>
          <p:nvPr/>
        </p:nvSpPr>
        <p:spPr>
          <a:xfrm>
            <a:off x="1994769" y="4073055"/>
            <a:ext cx="1699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Darcy velocity</a:t>
            </a:r>
            <a:endParaRPr lang="LID4096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0AE440-781B-C57B-34EE-76DE082BF00B}"/>
              </a:ext>
            </a:extLst>
          </p:cNvPr>
          <p:cNvCxnSpPr>
            <a:cxnSpLocks/>
          </p:cNvCxnSpPr>
          <p:nvPr/>
        </p:nvCxnSpPr>
        <p:spPr>
          <a:xfrm>
            <a:off x="4695668" y="2797936"/>
            <a:ext cx="0" cy="12726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 w="sm" len="sm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C3EB06-F53C-CAF5-06A5-E9F2696F11AB}"/>
              </a:ext>
            </a:extLst>
          </p:cNvPr>
          <p:cNvCxnSpPr>
            <a:cxnSpLocks/>
          </p:cNvCxnSpPr>
          <p:nvPr/>
        </p:nvCxnSpPr>
        <p:spPr>
          <a:xfrm flipH="1">
            <a:off x="3618136" y="2688730"/>
            <a:ext cx="75735" cy="12019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 w="sm" len="sm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92031E-6616-FF43-7A25-EEDAE6426E50}"/>
              </a:ext>
            </a:extLst>
          </p:cNvPr>
          <p:cNvCxnSpPr>
            <a:cxnSpLocks/>
          </p:cNvCxnSpPr>
          <p:nvPr/>
        </p:nvCxnSpPr>
        <p:spPr>
          <a:xfrm flipH="1">
            <a:off x="3197789" y="2581136"/>
            <a:ext cx="109193" cy="99351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 w="sm" len="sm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C68594-7316-9137-18FC-BA51A01C3A34}"/>
              </a:ext>
            </a:extLst>
          </p:cNvPr>
          <p:cNvCxnSpPr>
            <a:cxnSpLocks/>
          </p:cNvCxnSpPr>
          <p:nvPr/>
        </p:nvCxnSpPr>
        <p:spPr>
          <a:xfrm flipH="1">
            <a:off x="4074124" y="2758766"/>
            <a:ext cx="70538" cy="118872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 w="sm" len="sm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DA731D-C062-B5D8-833A-B8957AA8B260}"/>
              </a:ext>
            </a:extLst>
          </p:cNvPr>
          <p:cNvCxnSpPr>
            <a:cxnSpLocks/>
          </p:cNvCxnSpPr>
          <p:nvPr/>
        </p:nvCxnSpPr>
        <p:spPr>
          <a:xfrm>
            <a:off x="5200466" y="2764194"/>
            <a:ext cx="70538" cy="118872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 w="sm" len="sm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C9E50E-4ADA-8097-B7D8-80B9E82FD3C6}"/>
              </a:ext>
            </a:extLst>
          </p:cNvPr>
          <p:cNvCxnSpPr>
            <a:cxnSpLocks/>
          </p:cNvCxnSpPr>
          <p:nvPr/>
        </p:nvCxnSpPr>
        <p:spPr>
          <a:xfrm>
            <a:off x="5791328" y="2669973"/>
            <a:ext cx="75735" cy="12019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 w="sm" len="sm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657360-9BFB-985B-6669-032DF4BB91DB}"/>
              </a:ext>
            </a:extLst>
          </p:cNvPr>
          <p:cNvCxnSpPr>
            <a:cxnSpLocks/>
          </p:cNvCxnSpPr>
          <p:nvPr/>
        </p:nvCxnSpPr>
        <p:spPr>
          <a:xfrm>
            <a:off x="6196675" y="2557276"/>
            <a:ext cx="109193" cy="99351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w="sm" len="sm"/>
            <a:tailEnd type="arrow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19A84B-E799-F39C-8073-C0DE999D5C20}"/>
                  </a:ext>
                </a:extLst>
              </p:cNvPr>
              <p:cNvSpPr txBox="1"/>
              <p:nvPr/>
            </p:nvSpPr>
            <p:spPr>
              <a:xfrm>
                <a:off x="656057" y="3161315"/>
                <a:ext cx="5816825" cy="708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l-GR" altLang="zh-CN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r>
                            <a:rPr lang="en-US" altLang="zh-CN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zh-CN" altLang="en-US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CN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  <m:sSub>
                                <m:sSubPr>
                                  <m:ctrlPr>
                                    <a:rPr lang="en-US" altLang="zh-CN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altLang="zh-CN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zh-CN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altLang="zh-CN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19A84B-E799-F39C-8073-C0DE999D5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57" y="3161315"/>
                <a:ext cx="5816825" cy="708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16CAB3-D3EF-F7FA-4D20-BD2577D40654}"/>
              </a:ext>
            </a:extLst>
          </p:cNvPr>
          <p:cNvCxnSpPr>
            <a:cxnSpLocks/>
          </p:cNvCxnSpPr>
          <p:nvPr/>
        </p:nvCxnSpPr>
        <p:spPr>
          <a:xfrm>
            <a:off x="2268550" y="3852585"/>
            <a:ext cx="836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2516FF-EF1E-19CA-7961-26F3A361A36F}"/>
                  </a:ext>
                </a:extLst>
              </p:cNvPr>
              <p:cNvSpPr txBox="1"/>
              <p:nvPr/>
            </p:nvSpPr>
            <p:spPr>
              <a:xfrm>
                <a:off x="3405923" y="3910346"/>
                <a:ext cx="3659624" cy="703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𝜖𝜂𝛼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𝑝𝑜𝑟𝑒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2516FF-EF1E-19CA-7961-26F3A361A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923" y="3910346"/>
                <a:ext cx="3659624" cy="7037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4FB8B3-7940-3C5F-7D1C-D7B150EF2432}"/>
                  </a:ext>
                </a:extLst>
              </p:cNvPr>
              <p:cNvSpPr txBox="1"/>
              <p:nvPr/>
            </p:nvSpPr>
            <p:spPr>
              <a:xfrm>
                <a:off x="3978023" y="3230982"/>
                <a:ext cx="4017063" cy="569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ID4096" sz="165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LID4096" sz="16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5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LID4096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ID4096" sz="16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5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sSup>
                        <m:sSupPr>
                          <m:ctrlPr>
                            <a:rPr lang="LID4096" sz="16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LID4096" sz="16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LID4096" sz="16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LID4096" sz="1650" i="1">
                                      <a:latin typeface="Cambria Math" panose="02040503050406030204" pitchFamily="18" charset="0"/>
                                    </a:rPr>
                                    <m:t>𝛩</m:t>
                                  </m:r>
                                </m:e>
                                <m:sup>
                                  <m:r>
                                    <a:rPr lang="LID4096" sz="165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LID4096" sz="16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LID4096" sz="16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LID4096" sz="165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LID4096" sz="165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LID4096" sz="16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LID4096" sz="16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LID4096" sz="165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LID4096" sz="165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4FB8B3-7940-3C5F-7D1C-D7B150EF2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023" y="3230982"/>
                <a:ext cx="4017063" cy="5693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52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9D47C-B3E9-CBB7-A033-51D2C28AD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7A86E0-CB4D-A2C2-034C-A5A6B2E3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635E4-C6C1-936B-95F3-397FBAF5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7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ADE0B6-49E1-0391-5579-9B492010E54D}"/>
              </a:ext>
            </a:extLst>
          </p:cNvPr>
          <p:cNvSpPr txBox="1"/>
          <p:nvPr/>
        </p:nvSpPr>
        <p:spPr>
          <a:xfrm>
            <a:off x="507694" y="1743853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Surfactant transport: mass conservation equation</a:t>
            </a:r>
          </a:p>
        </p:txBody>
      </p: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4086DFA4-E830-02A5-8F3D-FE7A56308889}"/>
              </a:ext>
            </a:extLst>
          </p:cNvPr>
          <p:cNvGrpSpPr/>
          <p:nvPr/>
        </p:nvGrpSpPr>
        <p:grpSpPr>
          <a:xfrm rot="3449650">
            <a:off x="420590" y="1841294"/>
            <a:ext cx="51300" cy="174451"/>
            <a:chOff x="6743668" y="4961877"/>
            <a:chExt cx="389323" cy="1323942"/>
          </a:xfrm>
        </p:grpSpPr>
        <p:sp>
          <p:nvSpPr>
            <p:cNvPr id="1041" name="椭圆 3176">
              <a:extLst>
                <a:ext uri="{FF2B5EF4-FFF2-40B4-BE49-F238E27FC236}">
                  <a16:creationId xmlns:a16="http://schemas.microsoft.com/office/drawing/2014/main" id="{08744B05-5F63-075B-7E87-A9ED0D737C6A}"/>
                </a:ext>
              </a:extLst>
            </p:cNvPr>
            <p:cNvSpPr/>
            <p:nvPr/>
          </p:nvSpPr>
          <p:spPr>
            <a:xfrm flipH="1">
              <a:off x="6772662" y="5925491"/>
              <a:ext cx="360329" cy="360328"/>
            </a:xfrm>
            <a:prstGeom prst="ellipse">
              <a:avLst/>
            </a:prstGeom>
            <a:solidFill>
              <a:srgbClr val="B3540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cxnSp>
          <p:nvCxnSpPr>
            <p:cNvPr id="1042" name="直线箭头连接符 3177">
              <a:extLst>
                <a:ext uri="{FF2B5EF4-FFF2-40B4-BE49-F238E27FC236}">
                  <a16:creationId xmlns:a16="http://schemas.microsoft.com/office/drawing/2014/main" id="{792330BE-7C1D-141B-7D56-0C5F39FC31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3667" y="5752884"/>
              <a:ext cx="339190" cy="54974"/>
            </a:xfrm>
            <a:prstGeom prst="straightConnector1">
              <a:avLst/>
            </a:prstGeom>
            <a:noFill/>
            <a:ln w="6350" cap="flat" cmpd="sng" algn="ctr">
              <a:solidFill>
                <a:srgbClr val="008000"/>
              </a:solidFill>
              <a:prstDash val="solid"/>
              <a:miter lim="800000"/>
            </a:ln>
            <a:effectLst/>
          </p:spPr>
        </p:cxnSp>
        <p:cxnSp>
          <p:nvCxnSpPr>
            <p:cNvPr id="1043" name="直线箭头连接符 3177">
              <a:extLst>
                <a:ext uri="{FF2B5EF4-FFF2-40B4-BE49-F238E27FC236}">
                  <a16:creationId xmlns:a16="http://schemas.microsoft.com/office/drawing/2014/main" id="{28BC26B6-2A80-FF28-2DF9-1CC2B92A73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3667" y="5599838"/>
              <a:ext cx="314701" cy="153046"/>
            </a:xfrm>
            <a:prstGeom prst="straightConnector1">
              <a:avLst/>
            </a:prstGeom>
            <a:noFill/>
            <a:ln w="6350" cap="flat" cmpd="sng" algn="ctr">
              <a:solidFill>
                <a:srgbClr val="008000"/>
              </a:solidFill>
              <a:prstDash val="solid"/>
              <a:miter lim="800000"/>
            </a:ln>
            <a:effectLst/>
          </p:spPr>
        </p:cxnSp>
        <p:cxnSp>
          <p:nvCxnSpPr>
            <p:cNvPr id="1044" name="直线箭头连接符 3177">
              <a:extLst>
                <a:ext uri="{FF2B5EF4-FFF2-40B4-BE49-F238E27FC236}">
                  <a16:creationId xmlns:a16="http://schemas.microsoft.com/office/drawing/2014/main" id="{BE90E8A6-0F99-988A-A0ED-62438C96A6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3667" y="5390780"/>
              <a:ext cx="314701" cy="153046"/>
            </a:xfrm>
            <a:prstGeom prst="straightConnector1">
              <a:avLst/>
            </a:prstGeom>
            <a:noFill/>
            <a:ln w="6350" cap="flat" cmpd="sng" algn="ctr">
              <a:solidFill>
                <a:srgbClr val="008000"/>
              </a:solidFill>
              <a:prstDash val="solid"/>
              <a:miter lim="800000"/>
            </a:ln>
            <a:effectLst/>
          </p:spPr>
        </p:cxnSp>
        <p:cxnSp>
          <p:nvCxnSpPr>
            <p:cNvPr id="1045" name="直线箭头连接符 3177">
              <a:extLst>
                <a:ext uri="{FF2B5EF4-FFF2-40B4-BE49-F238E27FC236}">
                  <a16:creationId xmlns:a16="http://schemas.microsoft.com/office/drawing/2014/main" id="{29D53A04-58B3-9DD2-9488-4774887BA3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68374" y="5544881"/>
              <a:ext cx="339190" cy="54974"/>
            </a:xfrm>
            <a:prstGeom prst="straightConnector1">
              <a:avLst/>
            </a:prstGeom>
            <a:noFill/>
            <a:ln w="6350" cap="flat" cmpd="sng" algn="ctr">
              <a:solidFill>
                <a:srgbClr val="008000"/>
              </a:solidFill>
              <a:prstDash val="solid"/>
              <a:miter lim="800000"/>
            </a:ln>
            <a:effectLst/>
          </p:spPr>
        </p:cxnSp>
        <p:cxnSp>
          <p:nvCxnSpPr>
            <p:cNvPr id="1046" name="直线箭头连接符 3177">
              <a:extLst>
                <a:ext uri="{FF2B5EF4-FFF2-40B4-BE49-F238E27FC236}">
                  <a16:creationId xmlns:a16="http://schemas.microsoft.com/office/drawing/2014/main" id="{EBBC53DE-CB04-76A1-A385-13BE0B6F83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1423" y="5327783"/>
              <a:ext cx="339190" cy="54974"/>
            </a:xfrm>
            <a:prstGeom prst="straightConnector1">
              <a:avLst/>
            </a:prstGeom>
            <a:noFill/>
            <a:ln w="6350" cap="flat" cmpd="sng" algn="ctr">
              <a:solidFill>
                <a:srgbClr val="008000"/>
              </a:solidFill>
              <a:prstDash val="solid"/>
              <a:miter lim="800000"/>
            </a:ln>
            <a:effectLst/>
          </p:spPr>
        </p:cxnSp>
        <p:cxnSp>
          <p:nvCxnSpPr>
            <p:cNvPr id="1047" name="直线箭头连接符 3177">
              <a:extLst>
                <a:ext uri="{FF2B5EF4-FFF2-40B4-BE49-F238E27FC236}">
                  <a16:creationId xmlns:a16="http://schemas.microsoft.com/office/drawing/2014/main" id="{D17F22AF-5828-BE6E-95BB-444AB96787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8157" y="5170734"/>
              <a:ext cx="314701" cy="153046"/>
            </a:xfrm>
            <a:prstGeom prst="straightConnector1">
              <a:avLst/>
            </a:prstGeom>
            <a:noFill/>
            <a:ln w="6350" cap="flat" cmpd="sng" algn="ctr">
              <a:solidFill>
                <a:srgbClr val="008000"/>
              </a:solidFill>
              <a:prstDash val="solid"/>
              <a:miter lim="800000"/>
            </a:ln>
            <a:effectLst/>
          </p:spPr>
        </p:cxnSp>
        <p:cxnSp>
          <p:nvCxnSpPr>
            <p:cNvPr id="1048" name="直线箭头连接符 3177">
              <a:extLst>
                <a:ext uri="{FF2B5EF4-FFF2-40B4-BE49-F238E27FC236}">
                  <a16:creationId xmlns:a16="http://schemas.microsoft.com/office/drawing/2014/main" id="{9F35A887-746A-3DE7-C619-B058BB7196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43668" y="5115978"/>
              <a:ext cx="339190" cy="54974"/>
            </a:xfrm>
            <a:prstGeom prst="straightConnector1">
              <a:avLst/>
            </a:prstGeom>
            <a:noFill/>
            <a:ln w="6350" cap="flat" cmpd="sng" algn="ctr">
              <a:solidFill>
                <a:srgbClr val="008000"/>
              </a:solidFill>
              <a:prstDash val="solid"/>
              <a:miter lim="800000"/>
            </a:ln>
            <a:effectLst/>
          </p:spPr>
        </p:cxnSp>
        <p:cxnSp>
          <p:nvCxnSpPr>
            <p:cNvPr id="1049" name="直线箭头连接符 3177">
              <a:extLst>
                <a:ext uri="{FF2B5EF4-FFF2-40B4-BE49-F238E27FC236}">
                  <a16:creationId xmlns:a16="http://schemas.microsoft.com/office/drawing/2014/main" id="{22D791B9-FE02-F917-90EC-7A64192A2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3668" y="4961877"/>
              <a:ext cx="314701" cy="153046"/>
            </a:xfrm>
            <a:prstGeom prst="straightConnector1">
              <a:avLst/>
            </a:prstGeom>
            <a:noFill/>
            <a:ln w="6350" cap="flat" cmpd="sng" algn="ctr">
              <a:solidFill>
                <a:srgbClr val="008000"/>
              </a:solidFill>
              <a:prstDash val="solid"/>
              <a:miter lim="800000"/>
            </a:ln>
            <a:effectLst/>
          </p:spPr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E75D00F7-B124-79AA-3BD2-E91544F6FDC9}"/>
                </a:ext>
              </a:extLst>
            </p:cNvPr>
            <p:cNvCxnSpPr>
              <a:cxnSpLocks/>
              <a:stCxn id="1041" idx="0"/>
            </p:cNvCxnSpPr>
            <p:nvPr/>
          </p:nvCxnSpPr>
          <p:spPr>
            <a:xfrm flipV="1">
              <a:off x="6952826" y="5805264"/>
              <a:ext cx="145542" cy="120227"/>
            </a:xfrm>
            <a:prstGeom prst="line">
              <a:avLst/>
            </a:prstGeom>
            <a:noFill/>
            <a:ln w="6350" cap="flat" cmpd="sng" algn="ctr">
              <a:solidFill>
                <a:srgbClr val="008000"/>
              </a:solidFill>
              <a:prstDash val="solid"/>
              <a:miter lim="800000"/>
            </a:ln>
            <a:effectLst/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107B2E-CB97-4B74-C8F4-1FA29F5CE003}"/>
              </a:ext>
            </a:extLst>
          </p:cNvPr>
          <p:cNvGrpSpPr/>
          <p:nvPr/>
        </p:nvGrpSpPr>
        <p:grpSpPr>
          <a:xfrm>
            <a:off x="714025" y="2222197"/>
            <a:ext cx="10184023" cy="4402350"/>
            <a:chOff x="854702" y="1967220"/>
            <a:chExt cx="10184023" cy="4402350"/>
          </a:xfrm>
        </p:grpSpPr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16566240-8C65-DBF7-22EB-50497376961C}"/>
                </a:ext>
              </a:extLst>
            </p:cNvPr>
            <p:cNvSpPr/>
            <p:nvPr/>
          </p:nvSpPr>
          <p:spPr>
            <a:xfrm>
              <a:off x="1291048" y="3327508"/>
              <a:ext cx="4756276" cy="578451"/>
            </a:xfrm>
            <a:prstGeom prst="rect">
              <a:avLst/>
            </a:prstGeom>
            <a:solidFill>
              <a:srgbClr val="80808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EE9A8D-DFD3-B632-278A-0B19C347C553}"/>
                </a:ext>
              </a:extLst>
            </p:cNvPr>
            <p:cNvSpPr txBox="1"/>
            <p:nvPr/>
          </p:nvSpPr>
          <p:spPr>
            <a:xfrm>
              <a:off x="4878557" y="3583932"/>
              <a:ext cx="61601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imbibition</a:t>
              </a:r>
              <a:endParaRPr lang="LID4096" dirty="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C91ED0E-20D7-7F01-77B4-98B105E70F0B}"/>
                </a:ext>
              </a:extLst>
            </p:cNvPr>
            <p:cNvSpPr/>
            <p:nvPr/>
          </p:nvSpPr>
          <p:spPr>
            <a:xfrm>
              <a:off x="1503449" y="2046990"/>
              <a:ext cx="4342959" cy="1710677"/>
            </a:xfrm>
            <a:prstGeom prst="ellipse">
              <a:avLst/>
            </a:prstGeom>
            <a:solidFill>
              <a:srgbClr val="D5F5FE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812" name="Rectangle 811">
              <a:extLst>
                <a:ext uri="{FF2B5EF4-FFF2-40B4-BE49-F238E27FC236}">
                  <a16:creationId xmlns:a16="http://schemas.microsoft.com/office/drawing/2014/main" id="{9B67BBCF-8791-B1F4-96EF-3E4FC91F883E}"/>
                </a:ext>
              </a:extLst>
            </p:cNvPr>
            <p:cNvSpPr/>
            <p:nvPr/>
          </p:nvSpPr>
          <p:spPr>
            <a:xfrm>
              <a:off x="854702" y="1967220"/>
              <a:ext cx="5640453" cy="140249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813" name="Chord 812">
              <a:extLst>
                <a:ext uri="{FF2B5EF4-FFF2-40B4-BE49-F238E27FC236}">
                  <a16:creationId xmlns:a16="http://schemas.microsoft.com/office/drawing/2014/main" id="{24F637DE-40CF-00F4-F7FB-FB0785D2421E}"/>
                </a:ext>
              </a:extLst>
            </p:cNvPr>
            <p:cNvSpPr/>
            <p:nvPr/>
          </p:nvSpPr>
          <p:spPr>
            <a:xfrm rot="2521321">
              <a:off x="1979302" y="2937975"/>
              <a:ext cx="3625432" cy="3431595"/>
            </a:xfrm>
            <a:prstGeom prst="chord">
              <a:avLst>
                <a:gd name="adj1" fmla="val 10973993"/>
                <a:gd name="adj2" fmla="val 16200000"/>
              </a:avLst>
            </a:prstGeom>
            <a:solidFill>
              <a:srgbClr val="D5F5FE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cxnSp>
          <p:nvCxnSpPr>
            <p:cNvPr id="991" name="Straight Arrow Connector 990">
              <a:extLst>
                <a:ext uri="{FF2B5EF4-FFF2-40B4-BE49-F238E27FC236}">
                  <a16:creationId xmlns:a16="http://schemas.microsoft.com/office/drawing/2014/main" id="{CF145B54-4003-DF81-B2AE-EDF17C8ADE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72354" y="3134984"/>
              <a:ext cx="289238" cy="174598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w="sm" len="sm"/>
              <a:tailEnd type="arrow" w="sm" len="sm"/>
            </a:ln>
            <a:effectLst/>
          </p:spPr>
        </p:cxnSp>
        <p:cxnSp>
          <p:nvCxnSpPr>
            <p:cNvPr id="993" name="Straight Arrow Connector 992">
              <a:extLst>
                <a:ext uri="{FF2B5EF4-FFF2-40B4-BE49-F238E27FC236}">
                  <a16:creationId xmlns:a16="http://schemas.microsoft.com/office/drawing/2014/main" id="{EE82D053-B008-96A1-1C6C-961FD62D97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67451" y="2943334"/>
              <a:ext cx="119267" cy="147894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w="sm" len="sm"/>
              <a:tailEnd type="arrow" w="sm" len="sm"/>
            </a:ln>
            <a:effectLst/>
          </p:spPr>
        </p:cxnSp>
        <p:cxnSp>
          <p:nvCxnSpPr>
            <p:cNvPr id="994" name="Straight Arrow Connector 993">
              <a:extLst>
                <a:ext uri="{FF2B5EF4-FFF2-40B4-BE49-F238E27FC236}">
                  <a16:creationId xmlns:a16="http://schemas.microsoft.com/office/drawing/2014/main" id="{D26AF944-0F08-240B-44E9-8869D0B67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86591" y="2808703"/>
              <a:ext cx="68324" cy="9923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w="sm" len="sm"/>
              <a:tailEnd type="arrow" w="sm" len="sm"/>
            </a:ln>
            <a:effectLst/>
          </p:spPr>
        </p:cxnSp>
        <p:cxnSp>
          <p:nvCxnSpPr>
            <p:cNvPr id="995" name="Straight Arrow Connector 994">
              <a:extLst>
                <a:ext uri="{FF2B5EF4-FFF2-40B4-BE49-F238E27FC236}">
                  <a16:creationId xmlns:a16="http://schemas.microsoft.com/office/drawing/2014/main" id="{98E900EF-D9D1-0BFE-C709-B58F441C0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952" y="2806512"/>
              <a:ext cx="68324" cy="9923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w="sm" len="sm"/>
              <a:tailEnd type="arrow" w="sm" len="sm"/>
            </a:ln>
            <a:effectLst/>
          </p:spPr>
        </p:cxnSp>
        <p:cxnSp>
          <p:nvCxnSpPr>
            <p:cNvPr id="996" name="Straight Arrow Connector 995">
              <a:extLst>
                <a:ext uri="{FF2B5EF4-FFF2-40B4-BE49-F238E27FC236}">
                  <a16:creationId xmlns:a16="http://schemas.microsoft.com/office/drawing/2014/main" id="{EAD927F3-1401-B722-97BD-C5F64FD5E8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6905" y="2942208"/>
              <a:ext cx="119267" cy="147894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w="sm" len="sm"/>
              <a:tailEnd type="arrow" w="sm" len="sm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F9FF67-FE25-760C-6A1A-9DB40315852A}"/>
                </a:ext>
              </a:extLst>
            </p:cNvPr>
            <p:cNvSpPr txBox="1"/>
            <p:nvPr/>
          </p:nvSpPr>
          <p:spPr>
            <a:xfrm>
              <a:off x="4564056" y="2849121"/>
              <a:ext cx="61601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evaporation</a:t>
              </a:r>
              <a:endParaRPr lang="LID4096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954597F-5287-9826-97A3-AAE042AF66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7187" y="3139351"/>
              <a:ext cx="289238" cy="174598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w="sm" len="sm"/>
              <a:tailEnd type="arrow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8A3340-F9C6-ECF9-A8C8-5ACDACB000C7}"/>
                </a:ext>
              </a:extLst>
            </p:cNvPr>
            <p:cNvSpPr txBox="1"/>
            <p:nvPr/>
          </p:nvSpPr>
          <p:spPr>
            <a:xfrm>
              <a:off x="3700038" y="2948798"/>
              <a:ext cx="289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  <a:endParaRPr lang="LID4096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D5EADF-CBBF-1755-72AA-70681E8A5B72}"/>
                </a:ext>
              </a:extLst>
            </p:cNvPr>
            <p:cNvSpPr txBox="1"/>
            <p:nvPr/>
          </p:nvSpPr>
          <p:spPr>
            <a:xfrm>
              <a:off x="4211425" y="3083837"/>
              <a:ext cx="386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endParaRPr lang="LID4096" dirty="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7EC12A2-0CC6-B014-9B20-AE13E56FEFAA}"/>
                </a:ext>
              </a:extLst>
            </p:cNvPr>
            <p:cNvCxnSpPr>
              <a:cxnSpLocks/>
            </p:cNvCxnSpPr>
            <p:nvPr/>
          </p:nvCxnSpPr>
          <p:spPr>
            <a:xfrm>
              <a:off x="2767451" y="3369711"/>
              <a:ext cx="0" cy="16919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63EA072-FF23-594A-4667-32A6F0992795}"/>
                </a:ext>
              </a:extLst>
            </p:cNvPr>
            <p:cNvCxnSpPr>
              <a:cxnSpLocks/>
            </p:cNvCxnSpPr>
            <p:nvPr/>
          </p:nvCxnSpPr>
          <p:spPr>
            <a:xfrm>
              <a:off x="3032146" y="3369711"/>
              <a:ext cx="0" cy="16919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F48539C-FEB8-4384-A443-94F1DEFB1C73}"/>
                </a:ext>
              </a:extLst>
            </p:cNvPr>
            <p:cNvCxnSpPr>
              <a:cxnSpLocks/>
            </p:cNvCxnSpPr>
            <p:nvPr/>
          </p:nvCxnSpPr>
          <p:spPr>
            <a:xfrm>
              <a:off x="3280799" y="3369711"/>
              <a:ext cx="0" cy="16919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08412FD-71FC-07BF-C1ED-04C92557D0F9}"/>
                </a:ext>
              </a:extLst>
            </p:cNvPr>
            <p:cNvCxnSpPr>
              <a:cxnSpLocks/>
            </p:cNvCxnSpPr>
            <p:nvPr/>
          </p:nvCxnSpPr>
          <p:spPr>
            <a:xfrm>
              <a:off x="3514795" y="3369711"/>
              <a:ext cx="0" cy="16919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E62E81A-BD4D-68D4-E9C3-801F21FC2CE8}"/>
                </a:ext>
              </a:extLst>
            </p:cNvPr>
            <p:cNvCxnSpPr>
              <a:cxnSpLocks/>
            </p:cNvCxnSpPr>
            <p:nvPr/>
          </p:nvCxnSpPr>
          <p:spPr>
            <a:xfrm>
              <a:off x="3752377" y="3368574"/>
              <a:ext cx="0" cy="16919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E6F6201-B322-276A-7FDC-9D319BC2723E}"/>
                </a:ext>
              </a:extLst>
            </p:cNvPr>
            <p:cNvCxnSpPr>
              <a:cxnSpLocks/>
            </p:cNvCxnSpPr>
            <p:nvPr/>
          </p:nvCxnSpPr>
          <p:spPr>
            <a:xfrm>
              <a:off x="3976967" y="3368574"/>
              <a:ext cx="0" cy="16919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4D1E33D-000A-990E-C6CD-CC6E979B212B}"/>
                </a:ext>
              </a:extLst>
            </p:cNvPr>
            <p:cNvCxnSpPr>
              <a:cxnSpLocks/>
            </p:cNvCxnSpPr>
            <p:nvPr/>
          </p:nvCxnSpPr>
          <p:spPr>
            <a:xfrm>
              <a:off x="4233641" y="3368574"/>
              <a:ext cx="0" cy="16919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54236E1-621B-49FA-F788-E1AECB939B6E}"/>
                </a:ext>
              </a:extLst>
            </p:cNvPr>
            <p:cNvCxnSpPr>
              <a:cxnSpLocks/>
            </p:cNvCxnSpPr>
            <p:nvPr/>
          </p:nvCxnSpPr>
          <p:spPr>
            <a:xfrm>
              <a:off x="4475658" y="3368574"/>
              <a:ext cx="0" cy="16919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89E4A0D-D8A2-FED1-B90A-B5556780AFA5}"/>
                </a:ext>
              </a:extLst>
            </p:cNvPr>
            <p:cNvCxnSpPr>
              <a:cxnSpLocks/>
            </p:cNvCxnSpPr>
            <p:nvPr/>
          </p:nvCxnSpPr>
          <p:spPr>
            <a:xfrm>
              <a:off x="4676184" y="3368574"/>
              <a:ext cx="0" cy="16919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17E83D1-3750-1B0F-C61A-141840E9C0D0}"/>
                </a:ext>
              </a:extLst>
            </p:cNvPr>
            <p:cNvCxnSpPr>
              <a:cxnSpLocks/>
            </p:cNvCxnSpPr>
            <p:nvPr/>
          </p:nvCxnSpPr>
          <p:spPr>
            <a:xfrm>
              <a:off x="3649386" y="3765087"/>
              <a:ext cx="0" cy="127264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w="sm" len="sm"/>
              <a:tailEnd type="arrow" w="sm" len="sm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6724BE3-CED6-8A5C-09AA-8D6396CA5E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1854" y="3655881"/>
              <a:ext cx="75735" cy="12019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w="sm" len="sm"/>
              <a:tailEnd type="arrow" w="sm" len="sm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DA54653-7437-36D5-F26D-48C7DFB5B6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1507" y="3548287"/>
              <a:ext cx="109193" cy="99351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w="sm" len="sm"/>
              <a:tailEnd type="arrow" w="sm" len="sm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D2AB96B-EB44-B525-F835-1B56BB4E6E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7842" y="3725917"/>
              <a:ext cx="70538" cy="118872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w="sm" len="sm"/>
              <a:tailEnd type="arrow" w="sm" len="sm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279BD4C-AA85-5BC7-19ED-F1B4EF020E5F}"/>
                </a:ext>
              </a:extLst>
            </p:cNvPr>
            <p:cNvCxnSpPr>
              <a:cxnSpLocks/>
            </p:cNvCxnSpPr>
            <p:nvPr/>
          </p:nvCxnSpPr>
          <p:spPr>
            <a:xfrm>
              <a:off x="4154184" y="3731345"/>
              <a:ext cx="70538" cy="118872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w="sm" len="sm"/>
              <a:tailEnd type="arrow" w="sm" len="sm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1962A8B-0C62-9963-A7BD-7D69399ECB1D}"/>
                </a:ext>
              </a:extLst>
            </p:cNvPr>
            <p:cNvCxnSpPr>
              <a:cxnSpLocks/>
            </p:cNvCxnSpPr>
            <p:nvPr/>
          </p:nvCxnSpPr>
          <p:spPr>
            <a:xfrm>
              <a:off x="4745046" y="3637124"/>
              <a:ext cx="75735" cy="12019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w="sm" len="sm"/>
              <a:tailEnd type="arrow" w="sm" len="sm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C3ADADB-D923-C81F-78BE-9C13ACC5F441}"/>
                </a:ext>
              </a:extLst>
            </p:cNvPr>
            <p:cNvCxnSpPr>
              <a:cxnSpLocks/>
            </p:cNvCxnSpPr>
            <p:nvPr/>
          </p:nvCxnSpPr>
          <p:spPr>
            <a:xfrm>
              <a:off x="5150393" y="3524427"/>
              <a:ext cx="109193" cy="99351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w="sm" len="sm"/>
              <a:tailEnd type="arrow" w="sm" len="sm"/>
            </a:ln>
            <a:effectLst/>
          </p:spPr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AE9CC8-73A5-7BB2-57F9-035E2A1CF2AC}"/>
                </a:ext>
              </a:extLst>
            </p:cNvPr>
            <p:cNvGrpSpPr/>
            <p:nvPr/>
          </p:nvGrpSpPr>
          <p:grpSpPr>
            <a:xfrm>
              <a:off x="3649386" y="2753116"/>
              <a:ext cx="51300" cy="174454"/>
              <a:chOff x="6743668" y="4961877"/>
              <a:chExt cx="389323" cy="1323942"/>
            </a:xfrm>
          </p:grpSpPr>
          <p:sp>
            <p:nvSpPr>
              <p:cNvPr id="1029" name="椭圆 3176">
                <a:extLst>
                  <a:ext uri="{FF2B5EF4-FFF2-40B4-BE49-F238E27FC236}">
                    <a16:creationId xmlns:a16="http://schemas.microsoft.com/office/drawing/2014/main" id="{A157F87B-3169-D2E4-D0AA-7510176C8BE6}"/>
                  </a:ext>
                </a:extLst>
              </p:cNvPr>
              <p:cNvSpPr/>
              <p:nvPr/>
            </p:nvSpPr>
            <p:spPr>
              <a:xfrm flipH="1">
                <a:off x="6772662" y="5925491"/>
                <a:ext cx="360329" cy="360328"/>
              </a:xfrm>
              <a:prstGeom prst="ellipse">
                <a:avLst/>
              </a:prstGeom>
              <a:solidFill>
                <a:srgbClr val="B3540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1030" name="直线箭头连接符 3177">
                <a:extLst>
                  <a:ext uri="{FF2B5EF4-FFF2-40B4-BE49-F238E27FC236}">
                    <a16:creationId xmlns:a16="http://schemas.microsoft.com/office/drawing/2014/main" id="{0F137587-B7AF-8D94-2581-5D51DAA81F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3667" y="5752884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1" name="直线箭头连接符 3177">
                <a:extLst>
                  <a:ext uri="{FF2B5EF4-FFF2-40B4-BE49-F238E27FC236}">
                    <a16:creationId xmlns:a16="http://schemas.microsoft.com/office/drawing/2014/main" id="{E9BE1860-EF78-EFA9-9C0D-E7ADD4A5A7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599838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2" name="直线箭头连接符 3177">
                <a:extLst>
                  <a:ext uri="{FF2B5EF4-FFF2-40B4-BE49-F238E27FC236}">
                    <a16:creationId xmlns:a16="http://schemas.microsoft.com/office/drawing/2014/main" id="{8927CA37-8E08-E40F-2B60-3824ABEAD0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390780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3" name="直线箭头连接符 3177">
                <a:extLst>
                  <a:ext uri="{FF2B5EF4-FFF2-40B4-BE49-F238E27FC236}">
                    <a16:creationId xmlns:a16="http://schemas.microsoft.com/office/drawing/2014/main" id="{FD61D856-671B-465E-7B4D-FCB992E130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8374" y="5544881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4" name="直线箭头连接符 3177">
                <a:extLst>
                  <a:ext uri="{FF2B5EF4-FFF2-40B4-BE49-F238E27FC236}">
                    <a16:creationId xmlns:a16="http://schemas.microsoft.com/office/drawing/2014/main" id="{E6834AAD-0A52-6132-CEA8-ED34B59A38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71423" y="5327783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5" name="直线箭头连接符 3177">
                <a:extLst>
                  <a:ext uri="{FF2B5EF4-FFF2-40B4-BE49-F238E27FC236}">
                    <a16:creationId xmlns:a16="http://schemas.microsoft.com/office/drawing/2014/main" id="{3EC1CF07-8590-C8D2-1EE7-C0DC60912F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8157" y="5170734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6" name="直线箭头连接符 3177">
                <a:extLst>
                  <a:ext uri="{FF2B5EF4-FFF2-40B4-BE49-F238E27FC236}">
                    <a16:creationId xmlns:a16="http://schemas.microsoft.com/office/drawing/2014/main" id="{ECB0E158-C67F-3EA5-519C-AEF3280713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43668" y="5115978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7" name="直线箭头连接符 3177">
                <a:extLst>
                  <a:ext uri="{FF2B5EF4-FFF2-40B4-BE49-F238E27FC236}">
                    <a16:creationId xmlns:a16="http://schemas.microsoft.com/office/drawing/2014/main" id="{57BDD5ED-1C25-B4A5-0576-32C7641E14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3668" y="4961877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8" name="Straight Connector 1037">
                <a:extLst>
                  <a:ext uri="{FF2B5EF4-FFF2-40B4-BE49-F238E27FC236}">
                    <a16:creationId xmlns:a16="http://schemas.microsoft.com/office/drawing/2014/main" id="{C4F28092-94B0-9D11-A96D-42C0F452D14D}"/>
                  </a:ext>
                </a:extLst>
              </p:cNvPr>
              <p:cNvCxnSpPr>
                <a:cxnSpLocks/>
                <a:stCxn id="1029" idx="0"/>
              </p:cNvCxnSpPr>
              <p:nvPr/>
            </p:nvCxnSpPr>
            <p:spPr>
              <a:xfrm flipV="1">
                <a:off x="6952826" y="5805264"/>
                <a:ext cx="145542" cy="120227"/>
              </a:xfrm>
              <a:prstGeom prst="line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9768CF3-4026-99FD-8165-E2D0CA23AC7A}"/>
                </a:ext>
              </a:extLst>
            </p:cNvPr>
            <p:cNvGrpSpPr/>
            <p:nvPr/>
          </p:nvGrpSpPr>
          <p:grpSpPr>
            <a:xfrm rot="2119510">
              <a:off x="4058985" y="2792862"/>
              <a:ext cx="51300" cy="174454"/>
              <a:chOff x="6743668" y="4961877"/>
              <a:chExt cx="389323" cy="1323942"/>
            </a:xfrm>
          </p:grpSpPr>
          <p:sp>
            <p:nvSpPr>
              <p:cNvPr id="827" name="椭圆 3176">
                <a:extLst>
                  <a:ext uri="{FF2B5EF4-FFF2-40B4-BE49-F238E27FC236}">
                    <a16:creationId xmlns:a16="http://schemas.microsoft.com/office/drawing/2014/main" id="{E8C45AD9-8F73-762F-598E-6E997AAF198B}"/>
                  </a:ext>
                </a:extLst>
              </p:cNvPr>
              <p:cNvSpPr/>
              <p:nvPr/>
            </p:nvSpPr>
            <p:spPr>
              <a:xfrm flipH="1">
                <a:off x="6772662" y="5925491"/>
                <a:ext cx="360329" cy="360328"/>
              </a:xfrm>
              <a:prstGeom prst="ellipse">
                <a:avLst/>
              </a:prstGeom>
              <a:solidFill>
                <a:srgbClr val="B3540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828" name="直线箭头连接符 3177">
                <a:extLst>
                  <a:ext uri="{FF2B5EF4-FFF2-40B4-BE49-F238E27FC236}">
                    <a16:creationId xmlns:a16="http://schemas.microsoft.com/office/drawing/2014/main" id="{450A2A6F-429D-9D25-33D5-081F27D8F8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3667" y="5752884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9" name="直线箭头连接符 3177">
                <a:extLst>
                  <a:ext uri="{FF2B5EF4-FFF2-40B4-BE49-F238E27FC236}">
                    <a16:creationId xmlns:a16="http://schemas.microsoft.com/office/drawing/2014/main" id="{DAF28853-537E-D138-8801-B8B5E33ACE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599838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0" name="直线箭头连接符 3177">
                <a:extLst>
                  <a:ext uri="{FF2B5EF4-FFF2-40B4-BE49-F238E27FC236}">
                    <a16:creationId xmlns:a16="http://schemas.microsoft.com/office/drawing/2014/main" id="{CFED68CE-B0B7-130A-9ECC-8CC76A13F3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390780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1" name="直线箭头连接符 3177">
                <a:extLst>
                  <a:ext uri="{FF2B5EF4-FFF2-40B4-BE49-F238E27FC236}">
                    <a16:creationId xmlns:a16="http://schemas.microsoft.com/office/drawing/2014/main" id="{7D4470C9-59A6-E31E-7FC3-3759815148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8374" y="5544881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4" name="直线箭头连接符 3177">
                <a:extLst>
                  <a:ext uri="{FF2B5EF4-FFF2-40B4-BE49-F238E27FC236}">
                    <a16:creationId xmlns:a16="http://schemas.microsoft.com/office/drawing/2014/main" id="{E1A517FF-904D-24C9-2DD3-913140B499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71423" y="5327783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5" name="直线箭头连接符 3177">
                <a:extLst>
                  <a:ext uri="{FF2B5EF4-FFF2-40B4-BE49-F238E27FC236}">
                    <a16:creationId xmlns:a16="http://schemas.microsoft.com/office/drawing/2014/main" id="{CA821446-C870-FAF8-67D5-437C2E723D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8157" y="5170734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6" name="直线箭头连接符 3177">
                <a:extLst>
                  <a:ext uri="{FF2B5EF4-FFF2-40B4-BE49-F238E27FC236}">
                    <a16:creationId xmlns:a16="http://schemas.microsoft.com/office/drawing/2014/main" id="{7F965DCD-990B-8DAE-D63F-4ED4E0CC31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43668" y="5115978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7" name="直线箭头连接符 3177">
                <a:extLst>
                  <a:ext uri="{FF2B5EF4-FFF2-40B4-BE49-F238E27FC236}">
                    <a16:creationId xmlns:a16="http://schemas.microsoft.com/office/drawing/2014/main" id="{5C47C6CB-9BF3-C7AC-715B-4328B61106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3668" y="4961877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8" name="Straight Connector 1027">
                <a:extLst>
                  <a:ext uri="{FF2B5EF4-FFF2-40B4-BE49-F238E27FC236}">
                    <a16:creationId xmlns:a16="http://schemas.microsoft.com/office/drawing/2014/main" id="{ED8DAE3A-EF2E-14AB-7F77-8A149FC30ED0}"/>
                  </a:ext>
                </a:extLst>
              </p:cNvPr>
              <p:cNvCxnSpPr>
                <a:cxnSpLocks/>
                <a:stCxn id="827" idx="0"/>
              </p:cNvCxnSpPr>
              <p:nvPr/>
            </p:nvCxnSpPr>
            <p:spPr>
              <a:xfrm flipV="1">
                <a:off x="6952826" y="5805264"/>
                <a:ext cx="145542" cy="120227"/>
              </a:xfrm>
              <a:prstGeom prst="line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A4654D1-70FE-AA71-EA8F-3C3B25B711E7}"/>
                </a:ext>
              </a:extLst>
            </p:cNvPr>
            <p:cNvGrpSpPr/>
            <p:nvPr/>
          </p:nvGrpSpPr>
          <p:grpSpPr>
            <a:xfrm rot="2818283">
              <a:off x="4406185" y="2915203"/>
              <a:ext cx="51300" cy="174451"/>
              <a:chOff x="6743668" y="4961877"/>
              <a:chExt cx="389323" cy="1323942"/>
            </a:xfrm>
          </p:grpSpPr>
          <p:sp>
            <p:nvSpPr>
              <p:cNvPr id="817" name="椭圆 3176">
                <a:extLst>
                  <a:ext uri="{FF2B5EF4-FFF2-40B4-BE49-F238E27FC236}">
                    <a16:creationId xmlns:a16="http://schemas.microsoft.com/office/drawing/2014/main" id="{77D4B047-84F2-1BB7-1DCD-07A33FD9F110}"/>
                  </a:ext>
                </a:extLst>
              </p:cNvPr>
              <p:cNvSpPr/>
              <p:nvPr/>
            </p:nvSpPr>
            <p:spPr>
              <a:xfrm flipH="1">
                <a:off x="6772662" y="5925491"/>
                <a:ext cx="360329" cy="360328"/>
              </a:xfrm>
              <a:prstGeom prst="ellipse">
                <a:avLst/>
              </a:prstGeom>
              <a:solidFill>
                <a:srgbClr val="B3540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818" name="直线箭头连接符 3177">
                <a:extLst>
                  <a:ext uri="{FF2B5EF4-FFF2-40B4-BE49-F238E27FC236}">
                    <a16:creationId xmlns:a16="http://schemas.microsoft.com/office/drawing/2014/main" id="{DB3B7F80-9703-0D11-0F04-D5F185B625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3667" y="5752884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9" name="直线箭头连接符 3177">
                <a:extLst>
                  <a:ext uri="{FF2B5EF4-FFF2-40B4-BE49-F238E27FC236}">
                    <a16:creationId xmlns:a16="http://schemas.microsoft.com/office/drawing/2014/main" id="{9AAF471E-C611-532D-B351-89CA8834C6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599838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0" name="直线箭头连接符 3177">
                <a:extLst>
                  <a:ext uri="{FF2B5EF4-FFF2-40B4-BE49-F238E27FC236}">
                    <a16:creationId xmlns:a16="http://schemas.microsoft.com/office/drawing/2014/main" id="{30E00A0C-EAE1-458D-D151-F2EC49DC17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390780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1" name="直线箭头连接符 3177">
                <a:extLst>
                  <a:ext uri="{FF2B5EF4-FFF2-40B4-BE49-F238E27FC236}">
                    <a16:creationId xmlns:a16="http://schemas.microsoft.com/office/drawing/2014/main" id="{AB051043-CD3A-7D6A-1474-41D3A40568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8374" y="5544881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2" name="直线箭头连接符 3177">
                <a:extLst>
                  <a:ext uri="{FF2B5EF4-FFF2-40B4-BE49-F238E27FC236}">
                    <a16:creationId xmlns:a16="http://schemas.microsoft.com/office/drawing/2014/main" id="{8C6D7C0E-F303-ABA5-3D8F-5672CA6363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71423" y="5327783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3" name="直线箭头连接符 3177">
                <a:extLst>
                  <a:ext uri="{FF2B5EF4-FFF2-40B4-BE49-F238E27FC236}">
                    <a16:creationId xmlns:a16="http://schemas.microsoft.com/office/drawing/2014/main" id="{46424B2D-D24E-37AF-2B34-DEBBB930FB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8157" y="5170734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4" name="直线箭头连接符 3177">
                <a:extLst>
                  <a:ext uri="{FF2B5EF4-FFF2-40B4-BE49-F238E27FC236}">
                    <a16:creationId xmlns:a16="http://schemas.microsoft.com/office/drawing/2014/main" id="{41796EEB-BA9D-BC22-F9F5-319161DA0A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43668" y="5115978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5" name="直线箭头连接符 3177">
                <a:extLst>
                  <a:ext uri="{FF2B5EF4-FFF2-40B4-BE49-F238E27FC236}">
                    <a16:creationId xmlns:a16="http://schemas.microsoft.com/office/drawing/2014/main" id="{6A0BF879-6882-A380-CD2F-F74308A06B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3668" y="4961877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6" name="Straight Connector 825">
                <a:extLst>
                  <a:ext uri="{FF2B5EF4-FFF2-40B4-BE49-F238E27FC236}">
                    <a16:creationId xmlns:a16="http://schemas.microsoft.com/office/drawing/2014/main" id="{0F168B94-DB13-50D6-D2D7-7E25689E8429}"/>
                  </a:ext>
                </a:extLst>
              </p:cNvPr>
              <p:cNvCxnSpPr>
                <a:cxnSpLocks/>
                <a:stCxn id="817" idx="0"/>
              </p:cNvCxnSpPr>
              <p:nvPr/>
            </p:nvCxnSpPr>
            <p:spPr>
              <a:xfrm flipV="1">
                <a:off x="6952826" y="5805264"/>
                <a:ext cx="145542" cy="120227"/>
              </a:xfrm>
              <a:prstGeom prst="line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6D9865-C1DC-84A6-DB40-5FFA7DA6349A}"/>
                </a:ext>
              </a:extLst>
            </p:cNvPr>
            <p:cNvGrpSpPr/>
            <p:nvPr/>
          </p:nvGrpSpPr>
          <p:grpSpPr>
            <a:xfrm rot="3449650">
              <a:off x="4759323" y="3114879"/>
              <a:ext cx="51300" cy="174451"/>
              <a:chOff x="6743668" y="4961877"/>
              <a:chExt cx="389323" cy="1323942"/>
            </a:xfrm>
          </p:grpSpPr>
          <p:sp>
            <p:nvSpPr>
              <p:cNvPr id="804" name="椭圆 3176">
                <a:extLst>
                  <a:ext uri="{FF2B5EF4-FFF2-40B4-BE49-F238E27FC236}">
                    <a16:creationId xmlns:a16="http://schemas.microsoft.com/office/drawing/2014/main" id="{4AD44C47-04F0-0830-00D4-B10B133ABB64}"/>
                  </a:ext>
                </a:extLst>
              </p:cNvPr>
              <p:cNvSpPr/>
              <p:nvPr/>
            </p:nvSpPr>
            <p:spPr>
              <a:xfrm flipH="1">
                <a:off x="6772662" y="5925491"/>
                <a:ext cx="360329" cy="360328"/>
              </a:xfrm>
              <a:prstGeom prst="ellipse">
                <a:avLst/>
              </a:prstGeom>
              <a:solidFill>
                <a:srgbClr val="B3540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805" name="直线箭头连接符 3177">
                <a:extLst>
                  <a:ext uri="{FF2B5EF4-FFF2-40B4-BE49-F238E27FC236}">
                    <a16:creationId xmlns:a16="http://schemas.microsoft.com/office/drawing/2014/main" id="{AA1D38AD-0763-4434-9F4C-62E214E845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3667" y="5752884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6" name="直线箭头连接符 3177">
                <a:extLst>
                  <a:ext uri="{FF2B5EF4-FFF2-40B4-BE49-F238E27FC236}">
                    <a16:creationId xmlns:a16="http://schemas.microsoft.com/office/drawing/2014/main" id="{E2BCCBA4-5D85-901E-FAC7-E54A4CA3A5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599838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7" name="直线箭头连接符 3177">
                <a:extLst>
                  <a:ext uri="{FF2B5EF4-FFF2-40B4-BE49-F238E27FC236}">
                    <a16:creationId xmlns:a16="http://schemas.microsoft.com/office/drawing/2014/main" id="{9AB6B7E4-D211-71A9-8789-7DB07CD937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390780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8" name="直线箭头连接符 3177">
                <a:extLst>
                  <a:ext uri="{FF2B5EF4-FFF2-40B4-BE49-F238E27FC236}">
                    <a16:creationId xmlns:a16="http://schemas.microsoft.com/office/drawing/2014/main" id="{15E27B4A-2854-CF9E-B341-B72577A49D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8374" y="5544881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9" name="直线箭头连接符 3177">
                <a:extLst>
                  <a:ext uri="{FF2B5EF4-FFF2-40B4-BE49-F238E27FC236}">
                    <a16:creationId xmlns:a16="http://schemas.microsoft.com/office/drawing/2014/main" id="{995123E4-4501-52D5-AB29-D7AC221C80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71423" y="5327783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1" name="直线箭头连接符 3177">
                <a:extLst>
                  <a:ext uri="{FF2B5EF4-FFF2-40B4-BE49-F238E27FC236}">
                    <a16:creationId xmlns:a16="http://schemas.microsoft.com/office/drawing/2014/main" id="{8555C9E2-4B05-153B-854C-1B9811AF3E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8157" y="5170734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4" name="直线箭头连接符 3177">
                <a:extLst>
                  <a:ext uri="{FF2B5EF4-FFF2-40B4-BE49-F238E27FC236}">
                    <a16:creationId xmlns:a16="http://schemas.microsoft.com/office/drawing/2014/main" id="{D64D27EF-AD41-0C84-7DFB-D9C1A14C74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43668" y="5115978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5" name="直线箭头连接符 3177">
                <a:extLst>
                  <a:ext uri="{FF2B5EF4-FFF2-40B4-BE49-F238E27FC236}">
                    <a16:creationId xmlns:a16="http://schemas.microsoft.com/office/drawing/2014/main" id="{882E0582-817A-4954-28E8-E5DD9F6CBB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3668" y="4961877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7AEADBF2-C22E-F386-401D-0850AD30C7A4}"/>
                  </a:ext>
                </a:extLst>
              </p:cNvPr>
              <p:cNvCxnSpPr>
                <a:cxnSpLocks/>
                <a:stCxn id="804" idx="0"/>
              </p:cNvCxnSpPr>
              <p:nvPr/>
            </p:nvCxnSpPr>
            <p:spPr>
              <a:xfrm flipV="1">
                <a:off x="6952826" y="5805264"/>
                <a:ext cx="145542" cy="120227"/>
              </a:xfrm>
              <a:prstGeom prst="line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73983E1-75E1-5181-2215-DE3041ACEDC2}"/>
                </a:ext>
              </a:extLst>
            </p:cNvPr>
            <p:cNvGrpSpPr/>
            <p:nvPr/>
          </p:nvGrpSpPr>
          <p:grpSpPr>
            <a:xfrm rot="5573747">
              <a:off x="4959499" y="3273365"/>
              <a:ext cx="51300" cy="174451"/>
              <a:chOff x="6743668" y="4961877"/>
              <a:chExt cx="389323" cy="1323942"/>
            </a:xfrm>
          </p:grpSpPr>
          <p:sp>
            <p:nvSpPr>
              <p:cNvPr id="794" name="椭圆 3176">
                <a:extLst>
                  <a:ext uri="{FF2B5EF4-FFF2-40B4-BE49-F238E27FC236}">
                    <a16:creationId xmlns:a16="http://schemas.microsoft.com/office/drawing/2014/main" id="{90A5D620-E1FC-65B6-B5F1-3C3E4B7F6B8D}"/>
                  </a:ext>
                </a:extLst>
              </p:cNvPr>
              <p:cNvSpPr/>
              <p:nvPr/>
            </p:nvSpPr>
            <p:spPr>
              <a:xfrm flipH="1">
                <a:off x="6772662" y="5925491"/>
                <a:ext cx="360329" cy="360328"/>
              </a:xfrm>
              <a:prstGeom prst="ellipse">
                <a:avLst/>
              </a:prstGeom>
              <a:solidFill>
                <a:srgbClr val="B3540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795" name="直线箭头连接符 3177">
                <a:extLst>
                  <a:ext uri="{FF2B5EF4-FFF2-40B4-BE49-F238E27FC236}">
                    <a16:creationId xmlns:a16="http://schemas.microsoft.com/office/drawing/2014/main" id="{297700AA-6E22-EE7B-5E42-93BAF0ACFF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3667" y="5752884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6" name="直线箭头连接符 3177">
                <a:extLst>
                  <a:ext uri="{FF2B5EF4-FFF2-40B4-BE49-F238E27FC236}">
                    <a16:creationId xmlns:a16="http://schemas.microsoft.com/office/drawing/2014/main" id="{FE5C7631-ACD9-CFC0-F26B-C10759011B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599838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7" name="直线箭头连接符 3177">
                <a:extLst>
                  <a:ext uri="{FF2B5EF4-FFF2-40B4-BE49-F238E27FC236}">
                    <a16:creationId xmlns:a16="http://schemas.microsoft.com/office/drawing/2014/main" id="{2366AE8F-305C-3394-5111-78F3BD4AB0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390780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8" name="直线箭头连接符 3177">
                <a:extLst>
                  <a:ext uri="{FF2B5EF4-FFF2-40B4-BE49-F238E27FC236}">
                    <a16:creationId xmlns:a16="http://schemas.microsoft.com/office/drawing/2014/main" id="{6457DEB2-146B-4397-B4C9-7A38745BEF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8374" y="5544881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9" name="直线箭头连接符 3177">
                <a:extLst>
                  <a:ext uri="{FF2B5EF4-FFF2-40B4-BE49-F238E27FC236}">
                    <a16:creationId xmlns:a16="http://schemas.microsoft.com/office/drawing/2014/main" id="{A88F920D-6113-6363-F3B4-A529671E5B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71423" y="5327783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0" name="直线箭头连接符 3177">
                <a:extLst>
                  <a:ext uri="{FF2B5EF4-FFF2-40B4-BE49-F238E27FC236}">
                    <a16:creationId xmlns:a16="http://schemas.microsoft.com/office/drawing/2014/main" id="{F3DFC35E-AE7D-D75B-7ABE-7879D54615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8157" y="5170734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1" name="直线箭头连接符 3177">
                <a:extLst>
                  <a:ext uri="{FF2B5EF4-FFF2-40B4-BE49-F238E27FC236}">
                    <a16:creationId xmlns:a16="http://schemas.microsoft.com/office/drawing/2014/main" id="{9EDAD66D-0571-79F8-FE22-2208C1C72F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43668" y="5115978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2" name="直线箭头连接符 3177">
                <a:extLst>
                  <a:ext uri="{FF2B5EF4-FFF2-40B4-BE49-F238E27FC236}">
                    <a16:creationId xmlns:a16="http://schemas.microsoft.com/office/drawing/2014/main" id="{A86BE6F6-16C7-47CD-E8E3-349087A276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3668" y="4961877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4722D7B3-5DE1-46A5-93CE-ECD555E24222}"/>
                  </a:ext>
                </a:extLst>
              </p:cNvPr>
              <p:cNvCxnSpPr>
                <a:cxnSpLocks/>
                <a:stCxn id="794" idx="0"/>
              </p:cNvCxnSpPr>
              <p:nvPr/>
            </p:nvCxnSpPr>
            <p:spPr>
              <a:xfrm flipV="1">
                <a:off x="6952826" y="5805264"/>
                <a:ext cx="145542" cy="120227"/>
              </a:xfrm>
              <a:prstGeom prst="line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6AC0D0B-18BD-7134-D781-2C4A3354CA69}"/>
                </a:ext>
              </a:extLst>
            </p:cNvPr>
            <p:cNvGrpSpPr/>
            <p:nvPr/>
          </p:nvGrpSpPr>
          <p:grpSpPr>
            <a:xfrm rot="16620898">
              <a:off x="2427468" y="3259001"/>
              <a:ext cx="51300" cy="174454"/>
              <a:chOff x="6743668" y="4961877"/>
              <a:chExt cx="389323" cy="1323942"/>
            </a:xfrm>
          </p:grpSpPr>
          <p:sp>
            <p:nvSpPr>
              <p:cNvPr id="784" name="椭圆 3176">
                <a:extLst>
                  <a:ext uri="{FF2B5EF4-FFF2-40B4-BE49-F238E27FC236}">
                    <a16:creationId xmlns:a16="http://schemas.microsoft.com/office/drawing/2014/main" id="{7D07E9D7-13FD-AC21-756C-A17E63466CCA}"/>
                  </a:ext>
                </a:extLst>
              </p:cNvPr>
              <p:cNvSpPr/>
              <p:nvPr/>
            </p:nvSpPr>
            <p:spPr>
              <a:xfrm flipH="1">
                <a:off x="6772662" y="5925491"/>
                <a:ext cx="360329" cy="360328"/>
              </a:xfrm>
              <a:prstGeom prst="ellipse">
                <a:avLst/>
              </a:prstGeom>
              <a:solidFill>
                <a:srgbClr val="B3540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785" name="直线箭头连接符 3177">
                <a:extLst>
                  <a:ext uri="{FF2B5EF4-FFF2-40B4-BE49-F238E27FC236}">
                    <a16:creationId xmlns:a16="http://schemas.microsoft.com/office/drawing/2014/main" id="{60D81536-BAD6-9949-3379-C232AE268D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3667" y="5752884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86" name="直线箭头连接符 3177">
                <a:extLst>
                  <a:ext uri="{FF2B5EF4-FFF2-40B4-BE49-F238E27FC236}">
                    <a16:creationId xmlns:a16="http://schemas.microsoft.com/office/drawing/2014/main" id="{912CCDAC-7E78-0C65-76D2-7974A63EC3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599838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87" name="直线箭头连接符 3177">
                <a:extLst>
                  <a:ext uri="{FF2B5EF4-FFF2-40B4-BE49-F238E27FC236}">
                    <a16:creationId xmlns:a16="http://schemas.microsoft.com/office/drawing/2014/main" id="{916FAC05-D6FD-594F-8046-73FF0D248D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390780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88" name="直线箭头连接符 3177">
                <a:extLst>
                  <a:ext uri="{FF2B5EF4-FFF2-40B4-BE49-F238E27FC236}">
                    <a16:creationId xmlns:a16="http://schemas.microsoft.com/office/drawing/2014/main" id="{75F11386-5ECB-E6A8-1D41-49F7D6842A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8374" y="5544881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89" name="直线箭头连接符 3177">
                <a:extLst>
                  <a:ext uri="{FF2B5EF4-FFF2-40B4-BE49-F238E27FC236}">
                    <a16:creationId xmlns:a16="http://schemas.microsoft.com/office/drawing/2014/main" id="{066346DB-3436-5C16-BB27-3004E0EDDB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71423" y="5327783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0" name="直线箭头连接符 3177">
                <a:extLst>
                  <a:ext uri="{FF2B5EF4-FFF2-40B4-BE49-F238E27FC236}">
                    <a16:creationId xmlns:a16="http://schemas.microsoft.com/office/drawing/2014/main" id="{E57DA450-0644-977D-A950-47487488AB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8157" y="5170734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1" name="直线箭头连接符 3177">
                <a:extLst>
                  <a:ext uri="{FF2B5EF4-FFF2-40B4-BE49-F238E27FC236}">
                    <a16:creationId xmlns:a16="http://schemas.microsoft.com/office/drawing/2014/main" id="{DA1E0D5D-793B-4051-209B-808B753BC6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43668" y="5115978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2" name="直线箭头连接符 3177">
                <a:extLst>
                  <a:ext uri="{FF2B5EF4-FFF2-40B4-BE49-F238E27FC236}">
                    <a16:creationId xmlns:a16="http://schemas.microsoft.com/office/drawing/2014/main" id="{36CB4E6E-0B35-058D-ACD6-F7AB3377EF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3668" y="4961877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949E6E3E-7885-B640-1369-FFA65E84A799}"/>
                  </a:ext>
                </a:extLst>
              </p:cNvPr>
              <p:cNvCxnSpPr>
                <a:cxnSpLocks/>
                <a:stCxn id="784" idx="0"/>
              </p:cNvCxnSpPr>
              <p:nvPr/>
            </p:nvCxnSpPr>
            <p:spPr>
              <a:xfrm flipV="1">
                <a:off x="6952826" y="5805264"/>
                <a:ext cx="145542" cy="120227"/>
              </a:xfrm>
              <a:prstGeom prst="line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F34B12C-CACA-D23E-2294-771631649D91}"/>
                </a:ext>
              </a:extLst>
            </p:cNvPr>
            <p:cNvGrpSpPr/>
            <p:nvPr/>
          </p:nvGrpSpPr>
          <p:grpSpPr>
            <a:xfrm rot="18556255">
              <a:off x="2918427" y="2918399"/>
              <a:ext cx="51300" cy="174454"/>
              <a:chOff x="6743668" y="4961877"/>
              <a:chExt cx="389323" cy="1323942"/>
            </a:xfrm>
          </p:grpSpPr>
          <p:sp>
            <p:nvSpPr>
              <p:cNvPr id="774" name="椭圆 3176">
                <a:extLst>
                  <a:ext uri="{FF2B5EF4-FFF2-40B4-BE49-F238E27FC236}">
                    <a16:creationId xmlns:a16="http://schemas.microsoft.com/office/drawing/2014/main" id="{A62EEA7A-8255-5040-11C1-734A4671F960}"/>
                  </a:ext>
                </a:extLst>
              </p:cNvPr>
              <p:cNvSpPr/>
              <p:nvPr/>
            </p:nvSpPr>
            <p:spPr>
              <a:xfrm flipH="1">
                <a:off x="6772662" y="5925491"/>
                <a:ext cx="360329" cy="360328"/>
              </a:xfrm>
              <a:prstGeom prst="ellipse">
                <a:avLst/>
              </a:prstGeom>
              <a:solidFill>
                <a:srgbClr val="B3540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775" name="直线箭头连接符 3177">
                <a:extLst>
                  <a:ext uri="{FF2B5EF4-FFF2-40B4-BE49-F238E27FC236}">
                    <a16:creationId xmlns:a16="http://schemas.microsoft.com/office/drawing/2014/main" id="{69013075-9AC8-EB1B-DDE4-B2BFBF2C98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3667" y="5752884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6" name="直线箭头连接符 3177">
                <a:extLst>
                  <a:ext uri="{FF2B5EF4-FFF2-40B4-BE49-F238E27FC236}">
                    <a16:creationId xmlns:a16="http://schemas.microsoft.com/office/drawing/2014/main" id="{63741FAE-DD9B-832E-D287-E6DBE40368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599838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7" name="直线箭头连接符 3177">
                <a:extLst>
                  <a:ext uri="{FF2B5EF4-FFF2-40B4-BE49-F238E27FC236}">
                    <a16:creationId xmlns:a16="http://schemas.microsoft.com/office/drawing/2014/main" id="{C72B2CFF-E305-4253-4A0B-FD28D718CD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390780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8" name="直线箭头连接符 3177">
                <a:extLst>
                  <a:ext uri="{FF2B5EF4-FFF2-40B4-BE49-F238E27FC236}">
                    <a16:creationId xmlns:a16="http://schemas.microsoft.com/office/drawing/2014/main" id="{BBBEE552-7174-5C78-E75B-3523BD6C6C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8374" y="5544881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9" name="直线箭头连接符 3177">
                <a:extLst>
                  <a:ext uri="{FF2B5EF4-FFF2-40B4-BE49-F238E27FC236}">
                    <a16:creationId xmlns:a16="http://schemas.microsoft.com/office/drawing/2014/main" id="{030B9B8A-DA81-11D0-0633-77E8AC135B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71423" y="5327783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80" name="直线箭头连接符 3177">
                <a:extLst>
                  <a:ext uri="{FF2B5EF4-FFF2-40B4-BE49-F238E27FC236}">
                    <a16:creationId xmlns:a16="http://schemas.microsoft.com/office/drawing/2014/main" id="{D4297478-20CB-2775-BF1D-900DBD32BF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8157" y="5170734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81" name="直线箭头连接符 3177">
                <a:extLst>
                  <a:ext uri="{FF2B5EF4-FFF2-40B4-BE49-F238E27FC236}">
                    <a16:creationId xmlns:a16="http://schemas.microsoft.com/office/drawing/2014/main" id="{CACB0A51-D062-A9B1-3C41-95525258FA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43668" y="5115978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82" name="直线箭头连接符 3177">
                <a:extLst>
                  <a:ext uri="{FF2B5EF4-FFF2-40B4-BE49-F238E27FC236}">
                    <a16:creationId xmlns:a16="http://schemas.microsoft.com/office/drawing/2014/main" id="{B82524AC-177C-DA88-762D-96E6F8ED26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3668" y="4961877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55E5B18C-0C5F-91CD-99B8-46CFE6131AE0}"/>
                  </a:ext>
                </a:extLst>
              </p:cNvPr>
              <p:cNvCxnSpPr>
                <a:cxnSpLocks/>
                <a:stCxn id="774" idx="0"/>
              </p:cNvCxnSpPr>
              <p:nvPr/>
            </p:nvCxnSpPr>
            <p:spPr>
              <a:xfrm flipV="1">
                <a:off x="6952826" y="5805264"/>
                <a:ext cx="145542" cy="120227"/>
              </a:xfrm>
              <a:prstGeom prst="line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6A49219-C2FD-B025-B487-C1EF73780BBA}"/>
                </a:ext>
              </a:extLst>
            </p:cNvPr>
            <p:cNvGrpSpPr/>
            <p:nvPr/>
          </p:nvGrpSpPr>
          <p:grpSpPr>
            <a:xfrm rot="18287601">
              <a:off x="2622212" y="3089685"/>
              <a:ext cx="51300" cy="174454"/>
              <a:chOff x="6743668" y="4961877"/>
              <a:chExt cx="389323" cy="1323942"/>
            </a:xfrm>
          </p:grpSpPr>
          <p:sp>
            <p:nvSpPr>
              <p:cNvPr id="1020" name="椭圆 3176">
                <a:extLst>
                  <a:ext uri="{FF2B5EF4-FFF2-40B4-BE49-F238E27FC236}">
                    <a16:creationId xmlns:a16="http://schemas.microsoft.com/office/drawing/2014/main" id="{6247F38D-F901-1D18-0052-1175C0FB189A}"/>
                  </a:ext>
                </a:extLst>
              </p:cNvPr>
              <p:cNvSpPr/>
              <p:nvPr/>
            </p:nvSpPr>
            <p:spPr>
              <a:xfrm flipH="1">
                <a:off x="6772662" y="5925491"/>
                <a:ext cx="360329" cy="360328"/>
              </a:xfrm>
              <a:prstGeom prst="ellipse">
                <a:avLst/>
              </a:prstGeom>
              <a:solidFill>
                <a:srgbClr val="B3540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1021" name="直线箭头连接符 3177">
                <a:extLst>
                  <a:ext uri="{FF2B5EF4-FFF2-40B4-BE49-F238E27FC236}">
                    <a16:creationId xmlns:a16="http://schemas.microsoft.com/office/drawing/2014/main" id="{53A5BA0E-245F-F87C-182B-E0793978BD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3667" y="5752884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2" name="直线箭头连接符 3177">
                <a:extLst>
                  <a:ext uri="{FF2B5EF4-FFF2-40B4-BE49-F238E27FC236}">
                    <a16:creationId xmlns:a16="http://schemas.microsoft.com/office/drawing/2014/main" id="{C55310B3-1C7D-ACEB-C629-2701F65AAB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599838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3" name="直线箭头连接符 3177">
                <a:extLst>
                  <a:ext uri="{FF2B5EF4-FFF2-40B4-BE49-F238E27FC236}">
                    <a16:creationId xmlns:a16="http://schemas.microsoft.com/office/drawing/2014/main" id="{A986E2CB-5110-F602-A412-A58F71477A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390780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68" name="直线箭头连接符 3177">
                <a:extLst>
                  <a:ext uri="{FF2B5EF4-FFF2-40B4-BE49-F238E27FC236}">
                    <a16:creationId xmlns:a16="http://schemas.microsoft.com/office/drawing/2014/main" id="{C91D6DC9-2168-AD40-F19F-14356253EF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8374" y="5544881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69" name="直线箭头连接符 3177">
                <a:extLst>
                  <a:ext uri="{FF2B5EF4-FFF2-40B4-BE49-F238E27FC236}">
                    <a16:creationId xmlns:a16="http://schemas.microsoft.com/office/drawing/2014/main" id="{297D4D1D-486E-A9D0-A2DA-ED7211DC24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71423" y="5327783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0" name="直线箭头连接符 3177">
                <a:extLst>
                  <a:ext uri="{FF2B5EF4-FFF2-40B4-BE49-F238E27FC236}">
                    <a16:creationId xmlns:a16="http://schemas.microsoft.com/office/drawing/2014/main" id="{16DA845C-A0B1-0F68-9B8A-3BB3499A0F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8157" y="5170734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1" name="直线箭头连接符 3177">
                <a:extLst>
                  <a:ext uri="{FF2B5EF4-FFF2-40B4-BE49-F238E27FC236}">
                    <a16:creationId xmlns:a16="http://schemas.microsoft.com/office/drawing/2014/main" id="{3D77FA62-A7DA-251A-CD32-D679CBF0E6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43668" y="5115978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2" name="直线箭头连接符 3177">
                <a:extLst>
                  <a:ext uri="{FF2B5EF4-FFF2-40B4-BE49-F238E27FC236}">
                    <a16:creationId xmlns:a16="http://schemas.microsoft.com/office/drawing/2014/main" id="{F07C483F-93E9-4E72-7D65-BC4D2C9590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3668" y="4961877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50EE82B4-5DC4-4BC5-4F31-76E9BCAE13D9}"/>
                  </a:ext>
                </a:extLst>
              </p:cNvPr>
              <p:cNvCxnSpPr>
                <a:cxnSpLocks/>
                <a:stCxn id="1020" idx="0"/>
              </p:cNvCxnSpPr>
              <p:nvPr/>
            </p:nvCxnSpPr>
            <p:spPr>
              <a:xfrm flipV="1">
                <a:off x="6952826" y="5805264"/>
                <a:ext cx="145542" cy="120227"/>
              </a:xfrm>
              <a:prstGeom prst="line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169FC0-F81A-3E01-937F-43B3BC7F25B9}"/>
                </a:ext>
              </a:extLst>
            </p:cNvPr>
            <p:cNvGrpSpPr/>
            <p:nvPr/>
          </p:nvGrpSpPr>
          <p:grpSpPr>
            <a:xfrm rot="19006146">
              <a:off x="3201501" y="2812055"/>
              <a:ext cx="51300" cy="174454"/>
              <a:chOff x="6743668" y="4961877"/>
              <a:chExt cx="389323" cy="1323942"/>
            </a:xfrm>
          </p:grpSpPr>
          <p:sp>
            <p:nvSpPr>
              <p:cNvPr id="1010" name="椭圆 3176">
                <a:extLst>
                  <a:ext uri="{FF2B5EF4-FFF2-40B4-BE49-F238E27FC236}">
                    <a16:creationId xmlns:a16="http://schemas.microsoft.com/office/drawing/2014/main" id="{0507FFA9-4176-827F-C835-D4415F492811}"/>
                  </a:ext>
                </a:extLst>
              </p:cNvPr>
              <p:cNvSpPr/>
              <p:nvPr/>
            </p:nvSpPr>
            <p:spPr>
              <a:xfrm flipH="1">
                <a:off x="6772662" y="5925491"/>
                <a:ext cx="360329" cy="360328"/>
              </a:xfrm>
              <a:prstGeom prst="ellipse">
                <a:avLst/>
              </a:prstGeom>
              <a:solidFill>
                <a:srgbClr val="B3540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1011" name="直线箭头连接符 3177">
                <a:extLst>
                  <a:ext uri="{FF2B5EF4-FFF2-40B4-BE49-F238E27FC236}">
                    <a16:creationId xmlns:a16="http://schemas.microsoft.com/office/drawing/2014/main" id="{A68C7ABC-88E4-5151-BEAF-2EB69A3DCB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3667" y="5752884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2" name="直线箭头连接符 3177">
                <a:extLst>
                  <a:ext uri="{FF2B5EF4-FFF2-40B4-BE49-F238E27FC236}">
                    <a16:creationId xmlns:a16="http://schemas.microsoft.com/office/drawing/2014/main" id="{9E450D2F-1178-55C2-6E3E-49AB9D1E3C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599838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3" name="直线箭头连接符 3177">
                <a:extLst>
                  <a:ext uri="{FF2B5EF4-FFF2-40B4-BE49-F238E27FC236}">
                    <a16:creationId xmlns:a16="http://schemas.microsoft.com/office/drawing/2014/main" id="{F6468A2B-91CC-EAF6-00D9-8552EC083E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390780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4" name="直线箭头连接符 3177">
                <a:extLst>
                  <a:ext uri="{FF2B5EF4-FFF2-40B4-BE49-F238E27FC236}">
                    <a16:creationId xmlns:a16="http://schemas.microsoft.com/office/drawing/2014/main" id="{0A9556C3-A6A9-4FAF-146C-44EB25DFDF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8374" y="5544881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5" name="直线箭头连接符 3177">
                <a:extLst>
                  <a:ext uri="{FF2B5EF4-FFF2-40B4-BE49-F238E27FC236}">
                    <a16:creationId xmlns:a16="http://schemas.microsoft.com/office/drawing/2014/main" id="{4EACEE0B-4977-2879-218F-BFA7CC1743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71423" y="5327783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6" name="直线箭头连接符 3177">
                <a:extLst>
                  <a:ext uri="{FF2B5EF4-FFF2-40B4-BE49-F238E27FC236}">
                    <a16:creationId xmlns:a16="http://schemas.microsoft.com/office/drawing/2014/main" id="{D1F12623-E8DF-AF69-DAE9-D51C9B0909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8157" y="5170734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7" name="直线箭头连接符 3177">
                <a:extLst>
                  <a:ext uri="{FF2B5EF4-FFF2-40B4-BE49-F238E27FC236}">
                    <a16:creationId xmlns:a16="http://schemas.microsoft.com/office/drawing/2014/main" id="{E48F9BF1-9D10-6A6E-8438-D0A1E4C3B9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43668" y="5115978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8" name="直线箭头连接符 3177">
                <a:extLst>
                  <a:ext uri="{FF2B5EF4-FFF2-40B4-BE49-F238E27FC236}">
                    <a16:creationId xmlns:a16="http://schemas.microsoft.com/office/drawing/2014/main" id="{D20683BF-66B6-A9D3-4B6D-52097530B5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3668" y="4961877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9" name="Straight Connector 1018">
                <a:extLst>
                  <a:ext uri="{FF2B5EF4-FFF2-40B4-BE49-F238E27FC236}">
                    <a16:creationId xmlns:a16="http://schemas.microsoft.com/office/drawing/2014/main" id="{F9ECDC54-DCB4-5DEB-62AF-876F3E357526}"/>
                  </a:ext>
                </a:extLst>
              </p:cNvPr>
              <p:cNvCxnSpPr>
                <a:cxnSpLocks/>
                <a:stCxn id="1010" idx="0"/>
              </p:cNvCxnSpPr>
              <p:nvPr/>
            </p:nvCxnSpPr>
            <p:spPr>
              <a:xfrm flipV="1">
                <a:off x="6952826" y="5805264"/>
                <a:ext cx="145542" cy="120227"/>
              </a:xfrm>
              <a:prstGeom prst="line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0B0B6FE-BBEE-B9D9-4494-9C35096384A5}"/>
                </a:ext>
              </a:extLst>
            </p:cNvPr>
            <p:cNvGrpSpPr/>
            <p:nvPr/>
          </p:nvGrpSpPr>
          <p:grpSpPr>
            <a:xfrm rot="13612990">
              <a:off x="3317804" y="3062068"/>
              <a:ext cx="51300" cy="174454"/>
              <a:chOff x="6743668" y="4961877"/>
              <a:chExt cx="389323" cy="1323942"/>
            </a:xfrm>
          </p:grpSpPr>
          <p:sp>
            <p:nvSpPr>
              <p:cNvPr id="1000" name="椭圆 3176">
                <a:extLst>
                  <a:ext uri="{FF2B5EF4-FFF2-40B4-BE49-F238E27FC236}">
                    <a16:creationId xmlns:a16="http://schemas.microsoft.com/office/drawing/2014/main" id="{EF835171-745C-FD2D-5399-4C2BD0F7C5A1}"/>
                  </a:ext>
                </a:extLst>
              </p:cNvPr>
              <p:cNvSpPr/>
              <p:nvPr/>
            </p:nvSpPr>
            <p:spPr>
              <a:xfrm flipH="1">
                <a:off x="6772662" y="5925491"/>
                <a:ext cx="360329" cy="360328"/>
              </a:xfrm>
              <a:prstGeom prst="ellipse">
                <a:avLst/>
              </a:prstGeom>
              <a:solidFill>
                <a:srgbClr val="B3540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1001" name="直线箭头连接符 3177">
                <a:extLst>
                  <a:ext uri="{FF2B5EF4-FFF2-40B4-BE49-F238E27FC236}">
                    <a16:creationId xmlns:a16="http://schemas.microsoft.com/office/drawing/2014/main" id="{E2D876AD-569A-6B4F-F2B1-7DF4F85A04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3667" y="5752884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2" name="直线箭头连接符 3177">
                <a:extLst>
                  <a:ext uri="{FF2B5EF4-FFF2-40B4-BE49-F238E27FC236}">
                    <a16:creationId xmlns:a16="http://schemas.microsoft.com/office/drawing/2014/main" id="{C5FF97EA-569C-1889-3E70-7D38D5B001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599838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3" name="直线箭头连接符 3177">
                <a:extLst>
                  <a:ext uri="{FF2B5EF4-FFF2-40B4-BE49-F238E27FC236}">
                    <a16:creationId xmlns:a16="http://schemas.microsoft.com/office/drawing/2014/main" id="{B1AA38CF-65F2-59C9-3F2D-F4349C459B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390780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4" name="直线箭头连接符 3177">
                <a:extLst>
                  <a:ext uri="{FF2B5EF4-FFF2-40B4-BE49-F238E27FC236}">
                    <a16:creationId xmlns:a16="http://schemas.microsoft.com/office/drawing/2014/main" id="{1228E903-0AAD-6A84-640D-AB1042423A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8374" y="5544881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5" name="直线箭头连接符 3177">
                <a:extLst>
                  <a:ext uri="{FF2B5EF4-FFF2-40B4-BE49-F238E27FC236}">
                    <a16:creationId xmlns:a16="http://schemas.microsoft.com/office/drawing/2014/main" id="{C0E61206-DAE1-C830-4F7D-C94A494415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71423" y="5327783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6" name="直线箭头连接符 3177">
                <a:extLst>
                  <a:ext uri="{FF2B5EF4-FFF2-40B4-BE49-F238E27FC236}">
                    <a16:creationId xmlns:a16="http://schemas.microsoft.com/office/drawing/2014/main" id="{01B746A8-6029-86CC-0D87-7A502E9C11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8157" y="5170734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7" name="直线箭头连接符 3177">
                <a:extLst>
                  <a:ext uri="{FF2B5EF4-FFF2-40B4-BE49-F238E27FC236}">
                    <a16:creationId xmlns:a16="http://schemas.microsoft.com/office/drawing/2014/main" id="{54D94C8A-9C28-CA91-B0C3-E7832065FF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43668" y="5115978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8" name="直线箭头连接符 3177">
                <a:extLst>
                  <a:ext uri="{FF2B5EF4-FFF2-40B4-BE49-F238E27FC236}">
                    <a16:creationId xmlns:a16="http://schemas.microsoft.com/office/drawing/2014/main" id="{DCEBB9FA-DBFE-F53F-F33A-2E6432E743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3668" y="4961877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9" name="Straight Connector 1008">
                <a:extLst>
                  <a:ext uri="{FF2B5EF4-FFF2-40B4-BE49-F238E27FC236}">
                    <a16:creationId xmlns:a16="http://schemas.microsoft.com/office/drawing/2014/main" id="{665AC718-9F0D-77E5-9615-7C21EDF82164}"/>
                  </a:ext>
                </a:extLst>
              </p:cNvPr>
              <p:cNvCxnSpPr>
                <a:cxnSpLocks/>
                <a:stCxn id="1000" idx="0"/>
              </p:cNvCxnSpPr>
              <p:nvPr/>
            </p:nvCxnSpPr>
            <p:spPr>
              <a:xfrm flipV="1">
                <a:off x="6952826" y="5805264"/>
                <a:ext cx="145542" cy="120227"/>
              </a:xfrm>
              <a:prstGeom prst="line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E6FAF82-48AE-26F0-E451-6605D2C3896F}"/>
                </a:ext>
              </a:extLst>
            </p:cNvPr>
            <p:cNvGrpSpPr/>
            <p:nvPr/>
          </p:nvGrpSpPr>
          <p:grpSpPr>
            <a:xfrm rot="19006146">
              <a:off x="3708062" y="3083415"/>
              <a:ext cx="51300" cy="174454"/>
              <a:chOff x="6743668" y="4961877"/>
              <a:chExt cx="389323" cy="1323942"/>
            </a:xfrm>
          </p:grpSpPr>
          <p:sp>
            <p:nvSpPr>
              <p:cNvPr id="985" name="椭圆 3176">
                <a:extLst>
                  <a:ext uri="{FF2B5EF4-FFF2-40B4-BE49-F238E27FC236}">
                    <a16:creationId xmlns:a16="http://schemas.microsoft.com/office/drawing/2014/main" id="{C2A32ACD-D282-E330-F090-0D72F76141C1}"/>
                  </a:ext>
                </a:extLst>
              </p:cNvPr>
              <p:cNvSpPr/>
              <p:nvPr/>
            </p:nvSpPr>
            <p:spPr>
              <a:xfrm flipH="1">
                <a:off x="6772662" y="5925491"/>
                <a:ext cx="360329" cy="360328"/>
              </a:xfrm>
              <a:prstGeom prst="ellipse">
                <a:avLst/>
              </a:prstGeom>
              <a:solidFill>
                <a:srgbClr val="B3540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986" name="直线箭头连接符 3177">
                <a:extLst>
                  <a:ext uri="{FF2B5EF4-FFF2-40B4-BE49-F238E27FC236}">
                    <a16:creationId xmlns:a16="http://schemas.microsoft.com/office/drawing/2014/main" id="{49F7E3C3-FAFF-C595-676B-D73F577296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3667" y="5752884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7" name="直线箭头连接符 3177">
                <a:extLst>
                  <a:ext uri="{FF2B5EF4-FFF2-40B4-BE49-F238E27FC236}">
                    <a16:creationId xmlns:a16="http://schemas.microsoft.com/office/drawing/2014/main" id="{9844D308-65F0-9454-F16A-D351EF85C7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599838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8" name="直线箭头连接符 3177">
                <a:extLst>
                  <a:ext uri="{FF2B5EF4-FFF2-40B4-BE49-F238E27FC236}">
                    <a16:creationId xmlns:a16="http://schemas.microsoft.com/office/drawing/2014/main" id="{62DF83FD-E986-AF3B-CCB9-781EE6C875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390780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9" name="直线箭头连接符 3177">
                <a:extLst>
                  <a:ext uri="{FF2B5EF4-FFF2-40B4-BE49-F238E27FC236}">
                    <a16:creationId xmlns:a16="http://schemas.microsoft.com/office/drawing/2014/main" id="{81086C03-34CC-CE24-3F93-E0A1C441A2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8374" y="5544881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0" name="直线箭头连接符 3177">
                <a:extLst>
                  <a:ext uri="{FF2B5EF4-FFF2-40B4-BE49-F238E27FC236}">
                    <a16:creationId xmlns:a16="http://schemas.microsoft.com/office/drawing/2014/main" id="{87E984C6-C2AE-7B82-D233-34FF953283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71423" y="5327783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2" name="直线箭头连接符 3177">
                <a:extLst>
                  <a:ext uri="{FF2B5EF4-FFF2-40B4-BE49-F238E27FC236}">
                    <a16:creationId xmlns:a16="http://schemas.microsoft.com/office/drawing/2014/main" id="{C56504E3-F9ED-B59A-D7AB-6D56B1DC76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8157" y="5170734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7" name="直线箭头连接符 3177">
                <a:extLst>
                  <a:ext uri="{FF2B5EF4-FFF2-40B4-BE49-F238E27FC236}">
                    <a16:creationId xmlns:a16="http://schemas.microsoft.com/office/drawing/2014/main" id="{513CD34C-8C4F-3590-9253-87646CEC59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43668" y="5115978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8" name="直线箭头连接符 3177">
                <a:extLst>
                  <a:ext uri="{FF2B5EF4-FFF2-40B4-BE49-F238E27FC236}">
                    <a16:creationId xmlns:a16="http://schemas.microsoft.com/office/drawing/2014/main" id="{DAB75EA6-C081-E5F5-B77D-FDC5249C70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3668" y="4961877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9" name="Straight Connector 998">
                <a:extLst>
                  <a:ext uri="{FF2B5EF4-FFF2-40B4-BE49-F238E27FC236}">
                    <a16:creationId xmlns:a16="http://schemas.microsoft.com/office/drawing/2014/main" id="{E0D3D034-91ED-BCD0-8F18-7B2A662A31A0}"/>
                  </a:ext>
                </a:extLst>
              </p:cNvPr>
              <p:cNvCxnSpPr>
                <a:cxnSpLocks/>
                <a:stCxn id="985" idx="0"/>
              </p:cNvCxnSpPr>
              <p:nvPr/>
            </p:nvCxnSpPr>
            <p:spPr>
              <a:xfrm flipV="1">
                <a:off x="6952826" y="5805264"/>
                <a:ext cx="145542" cy="120227"/>
              </a:xfrm>
              <a:prstGeom prst="line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EE57D69-560D-0E1B-9BAF-0DCB04A5F15A}"/>
                </a:ext>
              </a:extLst>
            </p:cNvPr>
            <p:cNvGrpSpPr/>
            <p:nvPr/>
          </p:nvGrpSpPr>
          <p:grpSpPr>
            <a:xfrm rot="1380864">
              <a:off x="4104549" y="3087936"/>
              <a:ext cx="51300" cy="174454"/>
              <a:chOff x="6743668" y="4961877"/>
              <a:chExt cx="389323" cy="1323942"/>
            </a:xfrm>
          </p:grpSpPr>
          <p:sp>
            <p:nvSpPr>
              <p:cNvPr id="975" name="椭圆 3176">
                <a:extLst>
                  <a:ext uri="{FF2B5EF4-FFF2-40B4-BE49-F238E27FC236}">
                    <a16:creationId xmlns:a16="http://schemas.microsoft.com/office/drawing/2014/main" id="{25AB3AD6-3EE7-714B-4549-CC5D33635C95}"/>
                  </a:ext>
                </a:extLst>
              </p:cNvPr>
              <p:cNvSpPr/>
              <p:nvPr/>
            </p:nvSpPr>
            <p:spPr>
              <a:xfrm flipH="1">
                <a:off x="6772662" y="5925491"/>
                <a:ext cx="360329" cy="360328"/>
              </a:xfrm>
              <a:prstGeom prst="ellipse">
                <a:avLst/>
              </a:prstGeom>
              <a:solidFill>
                <a:srgbClr val="B3540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976" name="直线箭头连接符 3177">
                <a:extLst>
                  <a:ext uri="{FF2B5EF4-FFF2-40B4-BE49-F238E27FC236}">
                    <a16:creationId xmlns:a16="http://schemas.microsoft.com/office/drawing/2014/main" id="{007CC114-9549-1A2E-4CF1-54ED4494A6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3667" y="5752884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7" name="直线箭头连接符 3177">
                <a:extLst>
                  <a:ext uri="{FF2B5EF4-FFF2-40B4-BE49-F238E27FC236}">
                    <a16:creationId xmlns:a16="http://schemas.microsoft.com/office/drawing/2014/main" id="{B99F6C0E-A4A1-DC18-48E0-911678D3D5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599838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8" name="直线箭头连接符 3177">
                <a:extLst>
                  <a:ext uri="{FF2B5EF4-FFF2-40B4-BE49-F238E27FC236}">
                    <a16:creationId xmlns:a16="http://schemas.microsoft.com/office/drawing/2014/main" id="{BBD61BAD-DD08-72B7-8028-21CE5FC4DC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390780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9" name="直线箭头连接符 3177">
                <a:extLst>
                  <a:ext uri="{FF2B5EF4-FFF2-40B4-BE49-F238E27FC236}">
                    <a16:creationId xmlns:a16="http://schemas.microsoft.com/office/drawing/2014/main" id="{61EABC61-0D86-2022-B23C-9F69A182D2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8374" y="5544881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0" name="直线箭头连接符 3177">
                <a:extLst>
                  <a:ext uri="{FF2B5EF4-FFF2-40B4-BE49-F238E27FC236}">
                    <a16:creationId xmlns:a16="http://schemas.microsoft.com/office/drawing/2014/main" id="{AEC53359-6E24-E813-AAB9-2C1251FE60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71423" y="5327783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1" name="直线箭头连接符 3177">
                <a:extLst>
                  <a:ext uri="{FF2B5EF4-FFF2-40B4-BE49-F238E27FC236}">
                    <a16:creationId xmlns:a16="http://schemas.microsoft.com/office/drawing/2014/main" id="{102611FF-5E00-06AA-2E39-91AB2DEFC0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8157" y="5170734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2" name="直线箭头连接符 3177">
                <a:extLst>
                  <a:ext uri="{FF2B5EF4-FFF2-40B4-BE49-F238E27FC236}">
                    <a16:creationId xmlns:a16="http://schemas.microsoft.com/office/drawing/2014/main" id="{64738A59-D94F-3940-4B37-472ECC3199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43668" y="5115978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3" name="直线箭头连接符 3177">
                <a:extLst>
                  <a:ext uri="{FF2B5EF4-FFF2-40B4-BE49-F238E27FC236}">
                    <a16:creationId xmlns:a16="http://schemas.microsoft.com/office/drawing/2014/main" id="{F3FB9A66-C932-B005-531F-161D03AC64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3668" y="4961877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4" name="Straight Connector 983">
                <a:extLst>
                  <a:ext uri="{FF2B5EF4-FFF2-40B4-BE49-F238E27FC236}">
                    <a16:creationId xmlns:a16="http://schemas.microsoft.com/office/drawing/2014/main" id="{406F6CFD-8AF0-7A74-42C8-DFADED0DB105}"/>
                  </a:ext>
                </a:extLst>
              </p:cNvPr>
              <p:cNvCxnSpPr>
                <a:cxnSpLocks/>
                <a:stCxn id="975" idx="0"/>
              </p:cNvCxnSpPr>
              <p:nvPr/>
            </p:nvCxnSpPr>
            <p:spPr>
              <a:xfrm flipV="1">
                <a:off x="6952826" y="5805264"/>
                <a:ext cx="145542" cy="120227"/>
              </a:xfrm>
              <a:prstGeom prst="line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2EA6FC9-3FE5-76C9-3538-0596BCDD57A3}"/>
                </a:ext>
              </a:extLst>
            </p:cNvPr>
            <p:cNvGrpSpPr/>
            <p:nvPr/>
          </p:nvGrpSpPr>
          <p:grpSpPr>
            <a:xfrm rot="3449650">
              <a:off x="3662107" y="3593064"/>
              <a:ext cx="51300" cy="174451"/>
              <a:chOff x="6743668" y="4961877"/>
              <a:chExt cx="389323" cy="1323942"/>
            </a:xfrm>
          </p:grpSpPr>
          <p:sp>
            <p:nvSpPr>
              <p:cNvPr id="965" name="椭圆 3176">
                <a:extLst>
                  <a:ext uri="{FF2B5EF4-FFF2-40B4-BE49-F238E27FC236}">
                    <a16:creationId xmlns:a16="http://schemas.microsoft.com/office/drawing/2014/main" id="{EB428901-CA94-BC9C-64F1-9DB4A541F60A}"/>
                  </a:ext>
                </a:extLst>
              </p:cNvPr>
              <p:cNvSpPr/>
              <p:nvPr/>
            </p:nvSpPr>
            <p:spPr>
              <a:xfrm flipH="1">
                <a:off x="6772662" y="5925491"/>
                <a:ext cx="360329" cy="360328"/>
              </a:xfrm>
              <a:prstGeom prst="ellipse">
                <a:avLst/>
              </a:prstGeom>
              <a:solidFill>
                <a:srgbClr val="B3540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966" name="直线箭头连接符 3177">
                <a:extLst>
                  <a:ext uri="{FF2B5EF4-FFF2-40B4-BE49-F238E27FC236}">
                    <a16:creationId xmlns:a16="http://schemas.microsoft.com/office/drawing/2014/main" id="{4CE7DFC8-6B2B-2170-F216-06DAB4BA23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3667" y="5752884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7" name="直线箭头连接符 3177">
                <a:extLst>
                  <a:ext uri="{FF2B5EF4-FFF2-40B4-BE49-F238E27FC236}">
                    <a16:creationId xmlns:a16="http://schemas.microsoft.com/office/drawing/2014/main" id="{D432D6AD-936C-DFA5-9A3F-324209E9CD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599838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8" name="直线箭头连接符 3177">
                <a:extLst>
                  <a:ext uri="{FF2B5EF4-FFF2-40B4-BE49-F238E27FC236}">
                    <a16:creationId xmlns:a16="http://schemas.microsoft.com/office/drawing/2014/main" id="{01876561-4272-08A1-06F3-D4078B30A1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390780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9" name="直线箭头连接符 3177">
                <a:extLst>
                  <a:ext uri="{FF2B5EF4-FFF2-40B4-BE49-F238E27FC236}">
                    <a16:creationId xmlns:a16="http://schemas.microsoft.com/office/drawing/2014/main" id="{2A94E803-621A-AFB8-3D69-3385E32CB0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8374" y="5544881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0" name="直线箭头连接符 3177">
                <a:extLst>
                  <a:ext uri="{FF2B5EF4-FFF2-40B4-BE49-F238E27FC236}">
                    <a16:creationId xmlns:a16="http://schemas.microsoft.com/office/drawing/2014/main" id="{262128B9-1120-46BE-619F-A8EFD1C9CF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71423" y="5327783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1" name="直线箭头连接符 3177">
                <a:extLst>
                  <a:ext uri="{FF2B5EF4-FFF2-40B4-BE49-F238E27FC236}">
                    <a16:creationId xmlns:a16="http://schemas.microsoft.com/office/drawing/2014/main" id="{0D1D59BF-F4E5-BF71-F136-31308600B2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8157" y="5170734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2" name="直线箭头连接符 3177">
                <a:extLst>
                  <a:ext uri="{FF2B5EF4-FFF2-40B4-BE49-F238E27FC236}">
                    <a16:creationId xmlns:a16="http://schemas.microsoft.com/office/drawing/2014/main" id="{BED3F7ED-E13C-AED5-A315-B8C0EE9C23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43668" y="5115978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3" name="直线箭头连接符 3177">
                <a:extLst>
                  <a:ext uri="{FF2B5EF4-FFF2-40B4-BE49-F238E27FC236}">
                    <a16:creationId xmlns:a16="http://schemas.microsoft.com/office/drawing/2014/main" id="{4A239A56-11A8-7625-22B4-9A4830C179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3668" y="4961877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4" name="Straight Connector 973">
                <a:extLst>
                  <a:ext uri="{FF2B5EF4-FFF2-40B4-BE49-F238E27FC236}">
                    <a16:creationId xmlns:a16="http://schemas.microsoft.com/office/drawing/2014/main" id="{F8116BA6-7F2F-DB0B-DE3A-410C44CB23DE}"/>
                  </a:ext>
                </a:extLst>
              </p:cNvPr>
              <p:cNvCxnSpPr>
                <a:cxnSpLocks/>
                <a:stCxn id="965" idx="0"/>
              </p:cNvCxnSpPr>
              <p:nvPr/>
            </p:nvCxnSpPr>
            <p:spPr>
              <a:xfrm flipV="1">
                <a:off x="6952826" y="5805264"/>
                <a:ext cx="145542" cy="120227"/>
              </a:xfrm>
              <a:prstGeom prst="line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0045C1F-21C4-E953-CA00-40148CBDF3DC}"/>
                </a:ext>
              </a:extLst>
            </p:cNvPr>
            <p:cNvGrpSpPr/>
            <p:nvPr/>
          </p:nvGrpSpPr>
          <p:grpSpPr>
            <a:xfrm rot="15019677">
              <a:off x="3215489" y="3529692"/>
              <a:ext cx="51300" cy="174451"/>
              <a:chOff x="6743668" y="4961877"/>
              <a:chExt cx="389323" cy="1323942"/>
            </a:xfrm>
          </p:grpSpPr>
          <p:sp>
            <p:nvSpPr>
              <p:cNvPr id="59" name="椭圆 3176">
                <a:extLst>
                  <a:ext uri="{FF2B5EF4-FFF2-40B4-BE49-F238E27FC236}">
                    <a16:creationId xmlns:a16="http://schemas.microsoft.com/office/drawing/2014/main" id="{AF7F8F33-A59B-F159-EF7C-B7E6D9D4B8DD}"/>
                  </a:ext>
                </a:extLst>
              </p:cNvPr>
              <p:cNvSpPr/>
              <p:nvPr/>
            </p:nvSpPr>
            <p:spPr>
              <a:xfrm flipH="1">
                <a:off x="6772662" y="5925491"/>
                <a:ext cx="360329" cy="360328"/>
              </a:xfrm>
              <a:prstGeom prst="ellipse">
                <a:avLst/>
              </a:prstGeom>
              <a:solidFill>
                <a:srgbClr val="B3540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60" name="直线箭头连接符 3177">
                <a:extLst>
                  <a:ext uri="{FF2B5EF4-FFF2-40B4-BE49-F238E27FC236}">
                    <a16:creationId xmlns:a16="http://schemas.microsoft.com/office/drawing/2014/main" id="{5F229C42-FE3D-0B51-E2E4-699E45FA1D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3667" y="5752884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" name="直线箭头连接符 3177">
                <a:extLst>
                  <a:ext uri="{FF2B5EF4-FFF2-40B4-BE49-F238E27FC236}">
                    <a16:creationId xmlns:a16="http://schemas.microsoft.com/office/drawing/2014/main" id="{A33D5BC2-A843-1885-91F0-F85339A8D4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599838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2" name="直线箭头连接符 3177">
                <a:extLst>
                  <a:ext uri="{FF2B5EF4-FFF2-40B4-BE49-F238E27FC236}">
                    <a16:creationId xmlns:a16="http://schemas.microsoft.com/office/drawing/2014/main" id="{FEE24ECE-9BD0-28DD-A414-CAF985AEA3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390780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" name="直线箭头连接符 3177">
                <a:extLst>
                  <a:ext uri="{FF2B5EF4-FFF2-40B4-BE49-F238E27FC236}">
                    <a16:creationId xmlns:a16="http://schemas.microsoft.com/office/drawing/2014/main" id="{BDBEA585-EFBB-69C8-01DC-B84F4CD000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8374" y="5544881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0" name="直线箭头连接符 3177">
                <a:extLst>
                  <a:ext uri="{FF2B5EF4-FFF2-40B4-BE49-F238E27FC236}">
                    <a16:creationId xmlns:a16="http://schemas.microsoft.com/office/drawing/2014/main" id="{5478BCD6-5A4E-E8BC-8511-1D2ACD3748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71423" y="5327783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1" name="直线箭头连接符 3177">
                <a:extLst>
                  <a:ext uri="{FF2B5EF4-FFF2-40B4-BE49-F238E27FC236}">
                    <a16:creationId xmlns:a16="http://schemas.microsoft.com/office/drawing/2014/main" id="{623720E5-B6CB-1E30-B0C5-77DCF056B8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8157" y="5170734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2" name="直线箭头连接符 3177">
                <a:extLst>
                  <a:ext uri="{FF2B5EF4-FFF2-40B4-BE49-F238E27FC236}">
                    <a16:creationId xmlns:a16="http://schemas.microsoft.com/office/drawing/2014/main" id="{C232DE2C-42C0-197E-E4D1-71AE4AFEEE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43668" y="5115978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3" name="直线箭头连接符 3177">
                <a:extLst>
                  <a:ext uri="{FF2B5EF4-FFF2-40B4-BE49-F238E27FC236}">
                    <a16:creationId xmlns:a16="http://schemas.microsoft.com/office/drawing/2014/main" id="{87A413E5-9E81-A98F-C790-2F47994BB5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3668" y="4961877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4" name="Straight Connector 963">
                <a:extLst>
                  <a:ext uri="{FF2B5EF4-FFF2-40B4-BE49-F238E27FC236}">
                    <a16:creationId xmlns:a16="http://schemas.microsoft.com/office/drawing/2014/main" id="{A1CCDF4B-5A39-518A-9408-18ACC1C3034B}"/>
                  </a:ext>
                </a:extLst>
              </p:cNvPr>
              <p:cNvCxnSpPr>
                <a:cxnSpLocks/>
                <a:stCxn id="59" idx="0"/>
              </p:cNvCxnSpPr>
              <p:nvPr/>
            </p:nvCxnSpPr>
            <p:spPr>
              <a:xfrm flipV="1">
                <a:off x="6952826" y="5805264"/>
                <a:ext cx="145542" cy="120227"/>
              </a:xfrm>
              <a:prstGeom prst="line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61C6D7E-4A73-5092-E122-DE03BB81E19C}"/>
                </a:ext>
              </a:extLst>
            </p:cNvPr>
            <p:cNvGrpSpPr/>
            <p:nvPr/>
          </p:nvGrpSpPr>
          <p:grpSpPr>
            <a:xfrm rot="7557884">
              <a:off x="4353432" y="3488250"/>
              <a:ext cx="51300" cy="174451"/>
              <a:chOff x="6743668" y="4961877"/>
              <a:chExt cx="389323" cy="1323942"/>
            </a:xfrm>
          </p:grpSpPr>
          <p:sp>
            <p:nvSpPr>
              <p:cNvPr id="49" name="椭圆 3176">
                <a:extLst>
                  <a:ext uri="{FF2B5EF4-FFF2-40B4-BE49-F238E27FC236}">
                    <a16:creationId xmlns:a16="http://schemas.microsoft.com/office/drawing/2014/main" id="{D71DAF20-9989-6894-B9CE-3E509DF44985}"/>
                  </a:ext>
                </a:extLst>
              </p:cNvPr>
              <p:cNvSpPr/>
              <p:nvPr/>
            </p:nvSpPr>
            <p:spPr>
              <a:xfrm flipH="1">
                <a:off x="6772662" y="5925491"/>
                <a:ext cx="360329" cy="360328"/>
              </a:xfrm>
              <a:prstGeom prst="ellipse">
                <a:avLst/>
              </a:prstGeom>
              <a:solidFill>
                <a:srgbClr val="B3540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50" name="直线箭头连接符 3177">
                <a:extLst>
                  <a:ext uri="{FF2B5EF4-FFF2-40B4-BE49-F238E27FC236}">
                    <a16:creationId xmlns:a16="http://schemas.microsoft.com/office/drawing/2014/main" id="{FDC570D4-36B2-55C6-ED65-CD8208AFDB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3667" y="5752884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直线箭头连接符 3177">
                <a:extLst>
                  <a:ext uri="{FF2B5EF4-FFF2-40B4-BE49-F238E27FC236}">
                    <a16:creationId xmlns:a16="http://schemas.microsoft.com/office/drawing/2014/main" id="{662699E9-6105-14E3-0595-53678B06FB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599838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" name="直线箭头连接符 3177">
                <a:extLst>
                  <a:ext uri="{FF2B5EF4-FFF2-40B4-BE49-F238E27FC236}">
                    <a16:creationId xmlns:a16="http://schemas.microsoft.com/office/drawing/2014/main" id="{D5BDABDD-E21B-DEDC-DB0F-9362A2EB77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667" y="5390780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" name="直线箭头连接符 3177">
                <a:extLst>
                  <a:ext uri="{FF2B5EF4-FFF2-40B4-BE49-F238E27FC236}">
                    <a16:creationId xmlns:a16="http://schemas.microsoft.com/office/drawing/2014/main" id="{0B801B8E-F169-37CA-C794-09D68B40C9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8374" y="5544881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" name="直线箭头连接符 3177">
                <a:extLst>
                  <a:ext uri="{FF2B5EF4-FFF2-40B4-BE49-F238E27FC236}">
                    <a16:creationId xmlns:a16="http://schemas.microsoft.com/office/drawing/2014/main" id="{6CDF5164-858E-3FE9-166E-7145592EAF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71423" y="5327783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" name="直线箭头连接符 3177">
                <a:extLst>
                  <a:ext uri="{FF2B5EF4-FFF2-40B4-BE49-F238E27FC236}">
                    <a16:creationId xmlns:a16="http://schemas.microsoft.com/office/drawing/2014/main" id="{01B3A9DC-EFE6-B8C4-5FCC-938D071EC0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8157" y="5170734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" name="直线箭头连接符 3177">
                <a:extLst>
                  <a:ext uri="{FF2B5EF4-FFF2-40B4-BE49-F238E27FC236}">
                    <a16:creationId xmlns:a16="http://schemas.microsoft.com/office/drawing/2014/main" id="{BC6C8642-F54F-0EF2-89F4-74018EE68B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43668" y="5115978"/>
                <a:ext cx="339190" cy="549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" name="直线箭头连接符 3177">
                <a:extLst>
                  <a:ext uri="{FF2B5EF4-FFF2-40B4-BE49-F238E27FC236}">
                    <a16:creationId xmlns:a16="http://schemas.microsoft.com/office/drawing/2014/main" id="{034AE365-4298-516B-610B-D8D5E35335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3668" y="4961877"/>
                <a:ext cx="314701" cy="153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3E062AA-C839-B84D-6BF6-9F0B8C9D865B}"/>
                  </a:ext>
                </a:extLst>
              </p:cNvPr>
              <p:cNvCxnSpPr>
                <a:cxnSpLocks/>
                <a:stCxn id="49" idx="0"/>
              </p:cNvCxnSpPr>
              <p:nvPr/>
            </p:nvCxnSpPr>
            <p:spPr>
              <a:xfrm flipV="1">
                <a:off x="6952826" y="5805264"/>
                <a:ext cx="145542" cy="120227"/>
              </a:xfrm>
              <a:prstGeom prst="line">
                <a:avLst/>
              </a:prstGeom>
              <a:noFill/>
              <a:ln w="6350" cap="flat" cmpd="sng" algn="ctr">
                <a:solidFill>
                  <a:srgbClr val="008000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23" name="图片 3">
              <a:extLst>
                <a:ext uri="{FF2B5EF4-FFF2-40B4-BE49-F238E27FC236}">
                  <a16:creationId xmlns:a16="http://schemas.microsoft.com/office/drawing/2014/main" id="{77E195A9-58B4-13F6-F61D-90237F077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78102" y="2605594"/>
              <a:ext cx="1404409" cy="1402491"/>
            </a:xfrm>
            <a:prstGeom prst="rect">
              <a:avLst/>
            </a:prstGeom>
          </p:spPr>
        </p:pic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78AD02F-6933-FB4C-C7E7-D5961BF389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9825" y="3599042"/>
              <a:ext cx="207706" cy="76556"/>
            </a:xfrm>
            <a:prstGeom prst="straightConnector1">
              <a:avLst/>
            </a:prstGeom>
            <a:noFill/>
            <a:ln w="6350" cap="flat" cmpd="sng" algn="ctr">
              <a:solidFill>
                <a:srgbClr val="B3540D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6ED18FC-C30E-2762-6F21-08559ED7D1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5728" y="3849530"/>
              <a:ext cx="124685" cy="140115"/>
            </a:xfrm>
            <a:prstGeom prst="straightConnector1">
              <a:avLst/>
            </a:prstGeom>
            <a:noFill/>
            <a:ln w="6350" cap="flat" cmpd="sng" algn="ctr">
              <a:solidFill>
                <a:srgbClr val="B3540D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39" name="TextBox 1038">
              <a:extLst>
                <a:ext uri="{FF2B5EF4-FFF2-40B4-BE49-F238E27FC236}">
                  <a16:creationId xmlns:a16="http://schemas.microsoft.com/office/drawing/2014/main" id="{DB4FCEF4-2E40-B4C8-96C1-6F808EBF599E}"/>
                </a:ext>
              </a:extLst>
            </p:cNvPr>
            <p:cNvSpPr txBox="1"/>
            <p:nvPr/>
          </p:nvSpPr>
          <p:spPr>
            <a:xfrm>
              <a:off x="6512439" y="3937519"/>
              <a:ext cx="7823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air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051" name="Straight Arrow Connector 1050">
              <a:extLst>
                <a:ext uri="{FF2B5EF4-FFF2-40B4-BE49-F238E27FC236}">
                  <a16:creationId xmlns:a16="http://schemas.microsoft.com/office/drawing/2014/main" id="{4B4157C8-2177-70BA-AB05-AE625B580B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82491" y="3619835"/>
              <a:ext cx="148382" cy="256767"/>
            </a:xfrm>
            <a:prstGeom prst="straightConnector1">
              <a:avLst/>
            </a:prstGeom>
            <a:noFill/>
            <a:ln w="6350" cap="flat" cmpd="sng" algn="ctr">
              <a:solidFill>
                <a:srgbClr val="B3540D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52" name="TextBox 1051">
              <a:extLst>
                <a:ext uri="{FF2B5EF4-FFF2-40B4-BE49-F238E27FC236}">
                  <a16:creationId xmlns:a16="http://schemas.microsoft.com/office/drawing/2014/main" id="{6AEB3713-FD77-72FD-343A-87E25D768AEE}"/>
                </a:ext>
              </a:extLst>
            </p:cNvPr>
            <p:cNvSpPr txBox="1"/>
            <p:nvPr/>
          </p:nvSpPr>
          <p:spPr>
            <a:xfrm>
              <a:off x="7315398" y="3835210"/>
              <a:ext cx="7823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fiber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053" name="Straight Arrow Connector 1052">
              <a:extLst>
                <a:ext uri="{FF2B5EF4-FFF2-40B4-BE49-F238E27FC236}">
                  <a16:creationId xmlns:a16="http://schemas.microsoft.com/office/drawing/2014/main" id="{481F9711-697D-5E82-733F-3B05854276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6682" y="2763709"/>
              <a:ext cx="129242" cy="181217"/>
            </a:xfrm>
            <a:prstGeom prst="straightConnector1">
              <a:avLst/>
            </a:prstGeom>
            <a:noFill/>
            <a:ln w="6350" cap="flat" cmpd="sng" algn="ctr">
              <a:solidFill>
                <a:srgbClr val="B3540D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54" name="TextBox 1053">
              <a:extLst>
                <a:ext uri="{FF2B5EF4-FFF2-40B4-BE49-F238E27FC236}">
                  <a16:creationId xmlns:a16="http://schemas.microsoft.com/office/drawing/2014/main" id="{F807C98F-857E-EA50-4D89-243BD4DF337C}"/>
                </a:ext>
              </a:extLst>
            </p:cNvPr>
            <p:cNvSpPr txBox="1"/>
            <p:nvPr/>
          </p:nvSpPr>
          <p:spPr>
            <a:xfrm>
              <a:off x="7241556" y="2554418"/>
              <a:ext cx="7823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surfactant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6" name="TextBox 1055">
              <a:extLst>
                <a:ext uri="{FF2B5EF4-FFF2-40B4-BE49-F238E27FC236}">
                  <a16:creationId xmlns:a16="http://schemas.microsoft.com/office/drawing/2014/main" id="{9C8E16B9-FA31-DC4D-14DC-DCA5A02164F6}"/>
                </a:ext>
              </a:extLst>
            </p:cNvPr>
            <p:cNvSpPr txBox="1"/>
            <p:nvPr/>
          </p:nvSpPr>
          <p:spPr>
            <a:xfrm>
              <a:off x="5923229" y="3637346"/>
              <a:ext cx="7823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000" kern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water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64666D9-96DA-D5F0-685F-FB35B0387B99}"/>
                </a:ext>
              </a:extLst>
            </p:cNvPr>
            <p:cNvSpPr/>
            <p:nvPr/>
          </p:nvSpPr>
          <p:spPr>
            <a:xfrm>
              <a:off x="4942483" y="3405155"/>
              <a:ext cx="140633" cy="140633"/>
            </a:xfrm>
            <a:prstGeom prst="ellipse">
              <a:avLst/>
            </a:prstGeom>
            <a:noFill/>
            <a:ln w="12700" cap="flat" cmpd="sng" algn="ctr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6FA21AC2-89A0-1D09-B222-EC6C7B56EBA8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5012800" y="2704824"/>
              <a:ext cx="1689013" cy="700331"/>
            </a:xfrm>
            <a:prstGeom prst="line">
              <a:avLst/>
            </a:prstGeom>
            <a:noFill/>
            <a:ln w="6350" cap="flat" cmpd="sng" algn="ctr">
              <a:solidFill>
                <a:srgbClr val="808080"/>
              </a:solidFill>
              <a:prstDash val="solid"/>
              <a:miter lim="800000"/>
            </a:ln>
            <a:effectLst/>
          </p:spPr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5879E777-F86A-A688-46AB-7A8261D17C96}"/>
                </a:ext>
              </a:extLst>
            </p:cNvPr>
            <p:cNvCxnSpPr>
              <a:cxnSpLocks/>
              <a:stCxn id="18" idx="4"/>
              <a:endCxn id="1039" idx="0"/>
            </p:cNvCxnSpPr>
            <p:nvPr/>
          </p:nvCxnSpPr>
          <p:spPr>
            <a:xfrm>
              <a:off x="5012800" y="3545788"/>
              <a:ext cx="1890799" cy="391731"/>
            </a:xfrm>
            <a:prstGeom prst="line">
              <a:avLst/>
            </a:prstGeom>
            <a:noFill/>
            <a:ln w="6350" cap="flat" cmpd="sng" algn="ctr">
              <a:solidFill>
                <a:srgbClr val="808080"/>
              </a:solidFill>
              <a:prstDash val="solid"/>
              <a:miter lim="800000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6E594A4B-82C4-0D2D-E0C0-7A842A4CCF5F}"/>
                  </a:ext>
                </a:extLst>
              </p:cNvPr>
              <p:cNvSpPr txBox="1"/>
              <p:nvPr/>
            </p:nvSpPr>
            <p:spPr>
              <a:xfrm>
                <a:off x="507694" y="1016349"/>
                <a:ext cx="61601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Droplet evolution: Lubrication Theory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&lt;&lt;1)</a:t>
                </a:r>
                <a:endParaRPr lang="LID4096" dirty="0"/>
              </a:p>
            </p:txBody>
          </p:sp>
        </mc:Choice>
        <mc:Fallback xmlns=""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6E594A4B-82C4-0D2D-E0C0-7A842A4CC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94" y="1016349"/>
                <a:ext cx="6160168" cy="369332"/>
              </a:xfrm>
              <a:prstGeom prst="rect">
                <a:avLst/>
              </a:prstGeom>
              <a:blipFill>
                <a:blip r:embed="rId5"/>
                <a:stretch>
                  <a:fillRect l="-791" t="-10000" b="-2666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9" name="TextBox 1058">
            <a:extLst>
              <a:ext uri="{FF2B5EF4-FFF2-40B4-BE49-F238E27FC236}">
                <a16:creationId xmlns:a16="http://schemas.microsoft.com/office/drawing/2014/main" id="{385134DD-7668-031B-D3A4-ABCB586C0BE5}"/>
              </a:ext>
            </a:extLst>
          </p:cNvPr>
          <p:cNvSpPr txBox="1"/>
          <p:nvPr/>
        </p:nvSpPr>
        <p:spPr>
          <a:xfrm>
            <a:off x="507694" y="1378299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Droplet imbibition: Richards equation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93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DF07-834E-24E3-2C7B-24B5406D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scale for pure water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1219F-4505-6BD5-14CE-9BA2BFAD94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0100" y="1188001"/>
                <a:ext cx="7922712" cy="311716"/>
              </a:xfrm>
            </p:spPr>
            <p:txBody>
              <a:bodyPr/>
              <a:lstStyle/>
              <a:p>
                <a:r>
                  <a:rPr lang="en-US" dirty="0"/>
                  <a:t>Droplet size: 20 </a:t>
                </a:r>
                <a:r>
                  <a:rPr lang="en-US" dirty="0" err="1"/>
                  <a:t>pL</a:t>
                </a: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33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m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=10.7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1219F-4505-6BD5-14CE-9BA2BFAD94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0100" y="1188001"/>
                <a:ext cx="7922712" cy="311716"/>
              </a:xfrm>
              <a:blipFill>
                <a:blip r:embed="rId2"/>
                <a:stretch>
                  <a:fillRect l="-1615" t="-27451" b="-1568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826DF27-600E-CBAA-2820-319980A12F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8945109"/>
                  </p:ext>
                </p:extLst>
              </p:nvPr>
            </p:nvGraphicFramePr>
            <p:xfrm>
              <a:off x="767028" y="1918528"/>
              <a:ext cx="7609945" cy="18752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7135">
                      <a:extLst>
                        <a:ext uri="{9D8B030D-6E8A-4147-A177-3AD203B41FA5}">
                          <a16:colId xmlns:a16="http://schemas.microsoft.com/office/drawing/2014/main" val="1886191867"/>
                        </a:ext>
                      </a:extLst>
                    </a:gridCol>
                    <a:gridCol w="1087135">
                      <a:extLst>
                        <a:ext uri="{9D8B030D-6E8A-4147-A177-3AD203B41FA5}">
                          <a16:colId xmlns:a16="http://schemas.microsoft.com/office/drawing/2014/main" val="119832041"/>
                        </a:ext>
                      </a:extLst>
                    </a:gridCol>
                    <a:gridCol w="1087135">
                      <a:extLst>
                        <a:ext uri="{9D8B030D-6E8A-4147-A177-3AD203B41FA5}">
                          <a16:colId xmlns:a16="http://schemas.microsoft.com/office/drawing/2014/main" val="564589539"/>
                        </a:ext>
                      </a:extLst>
                    </a:gridCol>
                    <a:gridCol w="1087135">
                      <a:extLst>
                        <a:ext uri="{9D8B030D-6E8A-4147-A177-3AD203B41FA5}">
                          <a16:colId xmlns:a16="http://schemas.microsoft.com/office/drawing/2014/main" val="3296348018"/>
                        </a:ext>
                      </a:extLst>
                    </a:gridCol>
                    <a:gridCol w="1087135">
                      <a:extLst>
                        <a:ext uri="{9D8B030D-6E8A-4147-A177-3AD203B41FA5}">
                          <a16:colId xmlns:a16="http://schemas.microsoft.com/office/drawing/2014/main" val="328025210"/>
                        </a:ext>
                      </a:extLst>
                    </a:gridCol>
                    <a:gridCol w="1087135">
                      <a:extLst>
                        <a:ext uri="{9D8B030D-6E8A-4147-A177-3AD203B41FA5}">
                          <a16:colId xmlns:a16="http://schemas.microsoft.com/office/drawing/2014/main" val="920754548"/>
                        </a:ext>
                      </a:extLst>
                    </a:gridCol>
                    <a:gridCol w="1087135">
                      <a:extLst>
                        <a:ext uri="{9D8B030D-6E8A-4147-A177-3AD203B41FA5}">
                          <a16:colId xmlns:a16="http://schemas.microsoft.com/office/drawing/2014/main" val="399250662"/>
                        </a:ext>
                      </a:extLst>
                    </a:gridCol>
                  </a:tblGrid>
                  <a:tr h="418624">
                    <a:tc>
                      <a:txBody>
                        <a:bodyPr/>
                        <a:lstStyle/>
                        <a:p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1" i="1" smtClean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300" b="1" i="1" smtClean="0">
                                      <a:latin typeface="Cambria Math" panose="02040503050406030204" pitchFamily="18" charset="0"/>
                                    </a:rPr>
                                    <m:t>𝒑𝒐𝒓𝒆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3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3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en-US" sz="1300" dirty="0"/>
                            <a:t>m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Porosity, </a:t>
                          </a:r>
                          <a14:m>
                            <m:oMath xmlns:m="http://schemas.openxmlformats.org/officeDocument/2006/math">
                              <m:r>
                                <a:rPr lang="en-US" sz="1300" b="1" i="1" smtClean="0"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oMath>
                          </a14:m>
                          <a:r>
                            <a:rPr lang="en-US" sz="1300" dirty="0"/>
                            <a:t>, -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saturated permeability, </a:t>
                          </a:r>
                          <a14:m>
                            <m:oMath xmlns:m="http://schemas.openxmlformats.org/officeDocument/2006/math">
                              <m:r>
                                <a:rPr lang="en-US" sz="1300" b="1" i="1" smtClean="0">
                                  <a:latin typeface="Cambria Math" panose="02040503050406030204" pitchFamily="18" charset="0"/>
                                </a:rPr>
                                <m:t>𝜿</m:t>
                              </m:r>
                              <m:r>
                                <a:rPr lang="en-US" sz="1300" b="1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13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300" b="1" i="0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US" sz="13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Relative humility, RH, -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13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300" dirty="0"/>
                            <a:t>, s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3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1300" b="1" i="1" smtClean="0">
                                      <a:latin typeface="Cambria Math" panose="02040503050406030204" pitchFamily="18" charset="0"/>
                                    </a:rPr>
                                    <m:t>𝒊𝒎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300" dirty="0"/>
                            <a:t>, s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297083124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Evaporation dominant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0.45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0.1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4.17⋅</m:t>
                                </m:r>
                                <m:sSup>
                                  <m:sSupPr>
                                    <m:ctrlP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−19</m:t>
                                    </m:r>
                                  </m:sup>
                                </m:sSup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0.1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0.23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24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37577586"/>
                      </a:ext>
                    </a:extLst>
                  </a:tr>
                  <a:tr h="300133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Imbibition dominant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2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0.4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1.18</a:t>
                          </a:r>
                          <a14:m>
                            <m:oMath xmlns:m="http://schemas.openxmlformats.org/officeDocument/2006/math"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  <m:t>−15</m:t>
                                  </m:r>
                                </m:sup>
                              </m:sSup>
                            </m:oMath>
                          </a14:m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0.1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0.23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0.02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31731716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Competitive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2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0.2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8.33</a:t>
                          </a:r>
                          <a14:m>
                            <m:oMath xmlns:m="http://schemas.openxmlformats.org/officeDocument/2006/math"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  <m:t>−17</m:t>
                                  </m:r>
                                </m:sup>
                              </m:sSup>
                            </m:oMath>
                          </a14:m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0.1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0.23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0.2627 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975148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826DF27-600E-CBAA-2820-319980A12F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8945109"/>
                  </p:ext>
                </p:extLst>
              </p:nvPr>
            </p:nvGraphicFramePr>
            <p:xfrm>
              <a:off x="767028" y="1918528"/>
              <a:ext cx="7609945" cy="18752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7135">
                      <a:extLst>
                        <a:ext uri="{9D8B030D-6E8A-4147-A177-3AD203B41FA5}">
                          <a16:colId xmlns:a16="http://schemas.microsoft.com/office/drawing/2014/main" val="1886191867"/>
                        </a:ext>
                      </a:extLst>
                    </a:gridCol>
                    <a:gridCol w="1087135">
                      <a:extLst>
                        <a:ext uri="{9D8B030D-6E8A-4147-A177-3AD203B41FA5}">
                          <a16:colId xmlns:a16="http://schemas.microsoft.com/office/drawing/2014/main" val="119832041"/>
                        </a:ext>
                      </a:extLst>
                    </a:gridCol>
                    <a:gridCol w="1087135">
                      <a:extLst>
                        <a:ext uri="{9D8B030D-6E8A-4147-A177-3AD203B41FA5}">
                          <a16:colId xmlns:a16="http://schemas.microsoft.com/office/drawing/2014/main" val="564589539"/>
                        </a:ext>
                      </a:extLst>
                    </a:gridCol>
                    <a:gridCol w="1087135">
                      <a:extLst>
                        <a:ext uri="{9D8B030D-6E8A-4147-A177-3AD203B41FA5}">
                          <a16:colId xmlns:a16="http://schemas.microsoft.com/office/drawing/2014/main" val="3296348018"/>
                        </a:ext>
                      </a:extLst>
                    </a:gridCol>
                    <a:gridCol w="1087135">
                      <a:extLst>
                        <a:ext uri="{9D8B030D-6E8A-4147-A177-3AD203B41FA5}">
                          <a16:colId xmlns:a16="http://schemas.microsoft.com/office/drawing/2014/main" val="328025210"/>
                        </a:ext>
                      </a:extLst>
                    </a:gridCol>
                    <a:gridCol w="1087135">
                      <a:extLst>
                        <a:ext uri="{9D8B030D-6E8A-4147-A177-3AD203B41FA5}">
                          <a16:colId xmlns:a16="http://schemas.microsoft.com/office/drawing/2014/main" val="920754548"/>
                        </a:ext>
                      </a:extLst>
                    </a:gridCol>
                    <a:gridCol w="1087135">
                      <a:extLst>
                        <a:ext uri="{9D8B030D-6E8A-4147-A177-3AD203B41FA5}">
                          <a16:colId xmlns:a16="http://schemas.microsoft.com/office/drawing/2014/main" val="399250662"/>
                        </a:ext>
                      </a:extLst>
                    </a:gridCol>
                  </a:tblGrid>
                  <a:tr h="667449">
                    <a:tc>
                      <a:txBody>
                        <a:bodyPr/>
                        <a:lstStyle/>
                        <a:p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01124" t="-1818" r="-503933" b="-18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200000" t="-1818" r="-401117" b="-18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301685" t="-1818" r="-303371" b="-18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Relative humility, RH, -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502247" t="-1818" r="-102809" b="-18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598883" t="-1818" r="-2235" b="-18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7083124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Evaporation dominant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0.45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0.1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301685" t="-145455" r="-303371" b="-170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0.1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0.23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24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37577586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Imbibition dominant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2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0.4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301685" t="-248684" r="-303371" b="-72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0.1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0.23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0.02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31731716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Competitive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2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0.2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301685" t="-576087" r="-303371" b="-1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0.1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0.23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0.2627 </a:t>
                          </a:r>
                          <a:endParaRPr lang="LID4096" sz="13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975148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14AC70B-E845-E8CA-7C00-7922821F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938" y="4773600"/>
            <a:ext cx="601313" cy="351000"/>
          </a:xfrm>
        </p:spPr>
        <p:txBody>
          <a:bodyPr/>
          <a:lstStyle/>
          <a:p>
            <a:fld id="{B7CEC10D-CD46-426F-915E-6C78530279C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8157E5-47E8-57FA-3EC4-60C62A74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Evaporation dominant: pure water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69A9E-BE9E-3CAC-6CAA-C5E52D41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Evaporation and absorption of surfactant-laden droplets on unsaturated porous media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44E95-8195-DF2B-4854-308C59F6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940B27-91B3-7A90-D7F2-6BB27482D97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4" y="1028700"/>
            <a:ext cx="9144000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FB95D4-D372-2510-AFEA-22A81CF767B5}"/>
              </a:ext>
            </a:extLst>
          </p:cNvPr>
          <p:cNvSpPr txBox="1"/>
          <p:nvPr/>
        </p:nvSpPr>
        <p:spPr>
          <a:xfrm>
            <a:off x="3926958" y="14176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= 0.1 s</a:t>
            </a:r>
            <a:endParaRPr lang="LID4096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9550A98-DCA3-6B59-BD69-23AC6A7133DA}"/>
              </a:ext>
            </a:extLst>
          </p:cNvPr>
          <p:cNvSpPr txBox="1">
            <a:spLocks/>
          </p:cNvSpPr>
          <p:nvPr/>
        </p:nvSpPr>
        <p:spPr>
          <a:xfrm>
            <a:off x="612648" y="4773168"/>
            <a:ext cx="601313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C10D-CD46-426F-915E-6C78530279C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Ue">
  <a:themeElements>
    <a:clrScheme name="TUe_kleuren">
      <a:dk1>
        <a:sysClr val="windowText" lastClr="000000"/>
      </a:dk1>
      <a:lt1>
        <a:sysClr val="window" lastClr="FFFFFF"/>
      </a:lt1>
      <a:dk2>
        <a:srgbClr val="C81919"/>
      </a:dk2>
      <a:lt2>
        <a:srgbClr val="101073"/>
      </a:lt2>
      <a:accent1>
        <a:srgbClr val="C81919"/>
      </a:accent1>
      <a:accent2>
        <a:srgbClr val="101073"/>
      </a:accent2>
      <a:accent3>
        <a:srgbClr val="0066CC"/>
      </a:accent3>
      <a:accent4>
        <a:srgbClr val="00A2DE"/>
      </a:accent4>
      <a:accent5>
        <a:srgbClr val="84D200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_presentatie16x9.potx" id="{770E10A8-3EF9-4F7C-A886-D4D190AA35FD}" vid="{61C23782-C5E4-40BF-AE15-3E192F0EFF6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</TotalTime>
  <Words>748</Words>
  <Application>Microsoft Office PowerPoint</Application>
  <PresentationFormat>On-screen Show (16:9)</PresentationFormat>
  <Paragraphs>184</Paragraphs>
  <Slides>22</Slides>
  <Notes>8</Notes>
  <HiddenSlides>4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TUe</vt:lpstr>
      <vt:lpstr>Coupled Evaporation and Imbibition of Surfactant-Laden Droplets on Unsaturated Porous Media</vt:lpstr>
      <vt:lpstr>Inkjet printing</vt:lpstr>
      <vt:lpstr>Evaporation of water-based droplets: coffee-ring effect</vt:lpstr>
      <vt:lpstr>Evaporation vs. Absorption: Which Dominates?</vt:lpstr>
      <vt:lpstr>Process of droplet evaporation</vt:lpstr>
      <vt:lpstr>Process of droplet imbibition in porous media</vt:lpstr>
      <vt:lpstr>Models</vt:lpstr>
      <vt:lpstr>Time scale for pure water</vt:lpstr>
      <vt:lpstr>Evaporation dominant: pure water</vt:lpstr>
      <vt:lpstr>Evaporation dominant: surfactant</vt:lpstr>
      <vt:lpstr>Imbibition dominant: pure water</vt:lpstr>
      <vt:lpstr>Imbibition dominant: surfactant</vt:lpstr>
      <vt:lpstr>Competitive: pure water</vt:lpstr>
      <vt:lpstr>Competitive: pure water</vt:lpstr>
      <vt:lpstr>Competitive: surfactant</vt:lpstr>
      <vt:lpstr>Competitive: Surfactant adsorption at the solid-liquid and liquid-gas interface</vt:lpstr>
      <vt:lpstr>Conclusions</vt:lpstr>
      <vt:lpstr>Thank you!</vt:lpstr>
      <vt:lpstr>Mathematical models</vt:lpstr>
      <vt:lpstr>Mathematical models</vt:lpstr>
      <vt:lpstr>Mathematical models</vt:lpstr>
      <vt:lpstr>Mathematical models</vt:lpstr>
    </vt:vector>
  </TitlesOfParts>
  <Company>TU/e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over 2 lines</dc:title>
  <dc:creator>Gaalen, R.T. van</dc:creator>
  <cp:lastModifiedBy>Li, Xiaoxing</cp:lastModifiedBy>
  <cp:revision>843</cp:revision>
  <dcterms:created xsi:type="dcterms:W3CDTF">2019-01-23T08:58:00Z</dcterms:created>
  <dcterms:modified xsi:type="dcterms:W3CDTF">2026-05-21T09:15:38Z</dcterms:modified>
</cp:coreProperties>
</file>