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tif" ContentType="image/tiff"/>
  <Default Extension="wdp" ContentType="image/vnd.ms-photo"/>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4.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 id="2147483686" r:id="rId3"/>
    <p:sldMasterId id="2147483716" r:id="rId4"/>
    <p:sldMasterId id="2147483728" r:id="rId5"/>
  </p:sldMasterIdLst>
  <p:notesMasterIdLst>
    <p:notesMasterId r:id="rId30"/>
  </p:notesMasterIdLst>
  <p:sldIdLst>
    <p:sldId id="865" r:id="rId6"/>
    <p:sldId id="866" r:id="rId7"/>
    <p:sldId id="483" r:id="rId8"/>
    <p:sldId id="730" r:id="rId9"/>
    <p:sldId id="872" r:id="rId10"/>
    <p:sldId id="782" r:id="rId11"/>
    <p:sldId id="264" r:id="rId12"/>
    <p:sldId id="583" r:id="rId13"/>
    <p:sldId id="302" r:id="rId14"/>
    <p:sldId id="873" r:id="rId15"/>
    <p:sldId id="864" r:id="rId16"/>
    <p:sldId id="874" r:id="rId17"/>
    <p:sldId id="854" r:id="rId18"/>
    <p:sldId id="855" r:id="rId19"/>
    <p:sldId id="869" r:id="rId20"/>
    <p:sldId id="857" r:id="rId21"/>
    <p:sldId id="858" r:id="rId22"/>
    <p:sldId id="859" r:id="rId23"/>
    <p:sldId id="292" r:id="rId24"/>
    <p:sldId id="597" r:id="rId25"/>
    <p:sldId id="601" r:id="rId26"/>
    <p:sldId id="838" r:id="rId27"/>
    <p:sldId id="871" r:id="rId28"/>
    <p:sldId id="870" r:id="rId29"/>
  </p:sldIdLst>
  <p:sldSz cx="12192000" cy="6858000"/>
  <p:notesSz cx="6858000" cy="9144000"/>
  <p:defaultTextStyle>
    <a:defPPr>
      <a:defRPr lang="en-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DC8FF"/>
    <a:srgbClr val="59D0FF"/>
    <a:srgbClr val="D4D4D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3B6262F-16A0-4CFE-A8EF-CF4F307E7519}" v="97" dt="2026-05-20T13:34:51.4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9197" autoAdjust="0"/>
    <p:restoredTop sz="94323" autoAdjust="0"/>
  </p:normalViewPr>
  <p:slideViewPr>
    <p:cSldViewPr snapToGrid="0">
      <p:cViewPr>
        <p:scale>
          <a:sx n="101" d="100"/>
          <a:sy n="101" d="100"/>
        </p:scale>
        <p:origin x="64" y="200"/>
      </p:cViewPr>
      <p:guideLst/>
    </p:cSldViewPr>
  </p:slideViewPr>
  <p:notesTextViewPr>
    <p:cViewPr>
      <p:scale>
        <a:sx n="1" d="1"/>
        <a:sy n="1" d="1"/>
      </p:scale>
      <p:origin x="0" y="0"/>
    </p:cViewPr>
  </p:notesTextViewPr>
  <p:sorterViewPr>
    <p:cViewPr varScale="1">
      <p:scale>
        <a:sx n="100" d="100"/>
        <a:sy n="100" d="100"/>
      </p:scale>
      <p:origin x="0" y="-336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slideMaster" Target="slideMasters/slideMaster3.xml"/><Relationship Id="rId21" Type="http://schemas.openxmlformats.org/officeDocument/2006/relationships/slide" Target="slides/slide16.xml"/><Relationship Id="rId34"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viewProps" Target="viewProps.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notesMaster" Target="notesMasters/notesMaster1.xml"/><Relationship Id="rId35" Type="http://schemas.microsoft.com/office/2015/10/relationships/revisionInfo" Target="revisionInfo.xml"/><Relationship Id="rId8" Type="http://schemas.openxmlformats.org/officeDocument/2006/relationships/slide" Target="slides/slide3.xml"/></Relationships>
</file>

<file path=ppt/charts/_rels/chart1.xml.rels><?xml version="1.0" encoding="UTF-8" standalone="yes"?>
<Relationships xmlns="http://schemas.openxmlformats.org/package/2006/relationships"><Relationship Id="rId3" Type="http://schemas.openxmlformats.org/officeDocument/2006/relationships/oleObject" Target="file:///D:\cones\efflorescence%20shape\measured%20by%20hand\overviewhistograms.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nl-NL" sz="1800">
                <a:solidFill>
                  <a:sysClr val="windowText" lastClr="000000"/>
                </a:solidFill>
              </a:rPr>
              <a:t>sample 24</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NL"/>
        </a:p>
      </c:txPr>
    </c:title>
    <c:autoTitleDeleted val="0"/>
    <c:plotArea>
      <c:layout>
        <c:manualLayout>
          <c:layoutTarget val="inner"/>
          <c:xMode val="edge"/>
          <c:yMode val="edge"/>
          <c:x val="0.14468631397390067"/>
          <c:y val="0.14222222222222222"/>
          <c:w val="0.79078282781824905"/>
          <c:h val="0.67905706231165552"/>
        </c:manualLayout>
      </c:layout>
      <c:barChart>
        <c:barDir val="col"/>
        <c:grouping val="clustered"/>
        <c:varyColors val="0"/>
        <c:ser>
          <c:idx val="0"/>
          <c:order val="0"/>
          <c:tx>
            <c:v>radius crystal</c:v>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500" b="0" i="0" u="none" strike="noStrike" kern="1200" baseline="0">
                    <a:solidFill>
                      <a:sysClr val="windowText" lastClr="000000"/>
                    </a:solidFill>
                    <a:latin typeface="+mn-lt"/>
                    <a:ea typeface="+mn-ea"/>
                    <a:cs typeface="+mn-cs"/>
                  </a:defRPr>
                </a:pPr>
                <a:endParaRPr lang="en-NL"/>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trendline>
            <c:spPr>
              <a:ln w="19050" cap="rnd">
                <a:solidFill>
                  <a:schemeClr val="accent1"/>
                </a:solidFill>
                <a:prstDash val="sysDot"/>
              </a:ln>
              <a:effectLst/>
            </c:spPr>
            <c:trendlineType val="exp"/>
            <c:dispRSqr val="1"/>
            <c:dispEq val="1"/>
            <c:trendlineLbl>
              <c:layout>
                <c:manualLayout>
                  <c:x val="0.1478644981635075"/>
                  <c:y val="-0.24897978030523962"/>
                </c:manualLayout>
              </c:layout>
              <c:tx>
                <c:rich>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r>
                      <a:rPr lang="en-US" sz="1400" baseline="0" dirty="0">
                        <a:solidFill>
                          <a:srgbClr val="C00000"/>
                        </a:solidFill>
                      </a:rPr>
                      <a:t>y = 20,107e</a:t>
                    </a:r>
                    <a:r>
                      <a:rPr lang="en-US" sz="1400" baseline="30000" dirty="0">
                        <a:solidFill>
                          <a:srgbClr val="C00000"/>
                        </a:solidFill>
                      </a:rPr>
                      <a:t>-0,727x</a:t>
                    </a:r>
                    <a:br>
                      <a:rPr lang="en-US" sz="1400" baseline="0" dirty="0">
                        <a:solidFill>
                          <a:srgbClr val="C00000"/>
                        </a:solidFill>
                      </a:rPr>
                    </a:br>
                    <a:r>
                      <a:rPr lang="en-US" sz="1400" baseline="0" dirty="0">
                        <a:solidFill>
                          <a:srgbClr val="C00000"/>
                        </a:solidFill>
                      </a:rPr>
                      <a:t>R² = 0,9999</a:t>
                    </a:r>
                    <a:endParaRPr lang="en-US" sz="1400" dirty="0">
                      <a:solidFill>
                        <a:srgbClr val="C00000"/>
                      </a:solidFill>
                    </a:endParaRPr>
                  </a:p>
                </c:rich>
              </c:tx>
              <c:numFmt formatCode="General" sourceLinked="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trendlineLbl>
          </c:trendline>
          <c:errBars>
            <c:errBarType val="both"/>
            <c:errValType val="cust"/>
            <c:noEndCap val="0"/>
            <c:plus>
              <c:numRef>
                <c:f>'sample 24'!$F$2:$F$4</c:f>
                <c:numCache>
                  <c:formatCode>General</c:formatCode>
                  <c:ptCount val="3"/>
                  <c:pt idx="0">
                    <c:v>3.2378461538461538</c:v>
                  </c:pt>
                  <c:pt idx="1">
                    <c:v>1.1372285318559554</c:v>
                  </c:pt>
                  <c:pt idx="2">
                    <c:v>0.65313541666666663</c:v>
                  </c:pt>
                </c:numCache>
              </c:numRef>
            </c:plus>
            <c:minus>
              <c:numRef>
                <c:f>'sample 24'!$F$2:$F$4</c:f>
                <c:numCache>
                  <c:formatCode>General</c:formatCode>
                  <c:ptCount val="3"/>
                  <c:pt idx="0">
                    <c:v>3.2378461538461538</c:v>
                  </c:pt>
                  <c:pt idx="1">
                    <c:v>1.1372285318559554</c:v>
                  </c:pt>
                  <c:pt idx="2">
                    <c:v>0.65313541666666663</c:v>
                  </c:pt>
                </c:numCache>
              </c:numRef>
            </c:minus>
            <c:spPr>
              <a:noFill/>
              <a:ln w="9525" cap="flat" cmpd="sng" algn="ctr">
                <a:solidFill>
                  <a:schemeClr val="tx1"/>
                </a:solidFill>
                <a:round/>
              </a:ln>
              <a:effectLst/>
            </c:spPr>
          </c:errBars>
          <c:val>
            <c:numRef>
              <c:f>'sample 24'!$E$2:$E$4</c:f>
              <c:numCache>
                <c:formatCode>0.00</c:formatCode>
                <c:ptCount val="3"/>
                <c:pt idx="0">
                  <c:v>9.7729615384615407</c:v>
                </c:pt>
                <c:pt idx="1">
                  <c:v>4.6492105263157875</c:v>
                </c:pt>
                <c:pt idx="2">
                  <c:v>2.2841979166666664</c:v>
                </c:pt>
              </c:numCache>
            </c:numRef>
          </c:val>
          <c:extLst>
            <c:ext xmlns:c16="http://schemas.microsoft.com/office/drawing/2014/chart" uri="{C3380CC4-5D6E-409C-BE32-E72D297353CC}">
              <c16:uniqueId val="{00000000-98B6-49E9-8EBE-52060D08E808}"/>
            </c:ext>
          </c:extLst>
        </c:ser>
        <c:ser>
          <c:idx val="1"/>
          <c:order val="1"/>
          <c:tx>
            <c:v>radius pore</c:v>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500" b="0" i="0" u="none" strike="noStrike" kern="1200" baseline="0">
                    <a:solidFill>
                      <a:sysClr val="windowText" lastClr="000000"/>
                    </a:solidFill>
                    <a:latin typeface="+mn-lt"/>
                    <a:ea typeface="+mn-ea"/>
                    <a:cs typeface="+mn-cs"/>
                  </a:defRPr>
                </a:pPr>
                <a:endParaRPr lang="en-NL"/>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trendline>
            <c:spPr>
              <a:ln w="19050" cap="rnd">
                <a:solidFill>
                  <a:schemeClr val="accent2"/>
                </a:solidFill>
                <a:prstDash val="sysDot"/>
              </a:ln>
              <a:effectLst/>
            </c:spPr>
            <c:trendlineType val="exp"/>
            <c:dispRSqr val="1"/>
            <c:dispEq val="1"/>
            <c:trendlineLbl>
              <c:layout>
                <c:manualLayout>
                  <c:x val="-0.24007459157468436"/>
                  <c:y val="-0.41850150675609993"/>
                </c:manualLayout>
              </c:layout>
              <c:tx>
                <c:rich>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r>
                      <a:rPr lang="en-US" sz="1500" baseline="0" dirty="0">
                        <a:solidFill>
                          <a:srgbClr val="002060"/>
                        </a:solidFill>
                      </a:rPr>
                      <a:t>y = 5,5855e</a:t>
                    </a:r>
                    <a:r>
                      <a:rPr lang="en-US" sz="1500" baseline="30000" dirty="0">
                        <a:solidFill>
                          <a:srgbClr val="002060"/>
                        </a:solidFill>
                      </a:rPr>
                      <a:t>-0,797x</a:t>
                    </a:r>
                    <a:br>
                      <a:rPr lang="en-US" sz="1500" baseline="0" dirty="0">
                        <a:solidFill>
                          <a:srgbClr val="002060"/>
                        </a:solidFill>
                      </a:rPr>
                    </a:br>
                    <a:r>
                      <a:rPr lang="en-US" sz="1500" baseline="0" dirty="0">
                        <a:solidFill>
                          <a:srgbClr val="002060"/>
                        </a:solidFill>
                      </a:rPr>
                      <a:t>R² = 0,9868</a:t>
                    </a:r>
                    <a:endParaRPr lang="en-US" sz="1500" dirty="0">
                      <a:solidFill>
                        <a:srgbClr val="002060"/>
                      </a:solidFill>
                    </a:endParaRPr>
                  </a:p>
                </c:rich>
              </c:tx>
              <c:numFmt formatCode="General" sourceLinked="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trendlineLbl>
          </c:trendline>
          <c:errBars>
            <c:errBarType val="both"/>
            <c:errValType val="cust"/>
            <c:noEndCap val="0"/>
            <c:plus>
              <c:numRef>
                <c:f>'sample 24'!$K$2:$K$4</c:f>
                <c:numCache>
                  <c:formatCode>General</c:formatCode>
                  <c:ptCount val="3"/>
                  <c:pt idx="0">
                    <c:v>2.1522343749999999</c:v>
                  </c:pt>
                  <c:pt idx="1">
                    <c:v>0.53195025500000004</c:v>
                  </c:pt>
                  <c:pt idx="2">
                    <c:v>0.32408984400000002</c:v>
                  </c:pt>
                </c:numCache>
              </c:numRef>
            </c:plus>
            <c:minus>
              <c:numRef>
                <c:f>'sample 24'!$K$2:$K$4</c:f>
                <c:numCache>
                  <c:formatCode>General</c:formatCode>
                  <c:ptCount val="3"/>
                  <c:pt idx="0">
                    <c:v>2.1522343749999999</c:v>
                  </c:pt>
                  <c:pt idx="1">
                    <c:v>0.53195025500000004</c:v>
                  </c:pt>
                  <c:pt idx="2">
                    <c:v>0.32408984400000002</c:v>
                  </c:pt>
                </c:numCache>
              </c:numRef>
            </c:minus>
            <c:spPr>
              <a:noFill/>
              <a:ln w="9525" cap="flat" cmpd="sng" algn="ctr">
                <a:solidFill>
                  <a:schemeClr val="tx1"/>
                </a:solidFill>
                <a:round/>
              </a:ln>
              <a:effectLst/>
            </c:spPr>
          </c:errBars>
          <c:val>
            <c:numRef>
              <c:f>'sample 24'!$I$2:$I$4</c:f>
              <c:numCache>
                <c:formatCode>0.00</c:formatCode>
                <c:ptCount val="3"/>
                <c:pt idx="0">
                  <c:v>2.7013124999999998</c:v>
                </c:pt>
                <c:pt idx="1">
                  <c:v>0.986017857</c:v>
                </c:pt>
                <c:pt idx="2">
                  <c:v>0.54890625000000004</c:v>
                </c:pt>
              </c:numCache>
            </c:numRef>
          </c:val>
          <c:extLst>
            <c:ext xmlns:c16="http://schemas.microsoft.com/office/drawing/2014/chart" uri="{C3380CC4-5D6E-409C-BE32-E72D297353CC}">
              <c16:uniqueId val="{00000001-98B6-49E9-8EBE-52060D08E808}"/>
            </c:ext>
          </c:extLst>
        </c:ser>
        <c:dLbls>
          <c:dLblPos val="outEnd"/>
          <c:showLegendKey val="0"/>
          <c:showVal val="1"/>
          <c:showCatName val="0"/>
          <c:showSerName val="0"/>
          <c:showPercent val="0"/>
          <c:showBubbleSize val="0"/>
        </c:dLbls>
        <c:gapWidth val="219"/>
        <c:overlap val="-27"/>
        <c:axId val="1170710175"/>
        <c:axId val="1170713503"/>
      </c:barChart>
      <c:catAx>
        <c:axId val="1170710175"/>
        <c:scaling>
          <c:orientation val="minMax"/>
        </c:scaling>
        <c:delete val="0"/>
        <c:axPos val="b"/>
        <c:majorTickMark val="none"/>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1500" b="0" i="0" u="none" strike="noStrike" kern="1200" baseline="0">
                <a:solidFill>
                  <a:sysClr val="windowText" lastClr="000000"/>
                </a:solidFill>
                <a:latin typeface="+mn-lt"/>
                <a:ea typeface="+mn-ea"/>
                <a:cs typeface="+mn-cs"/>
              </a:defRPr>
            </a:pPr>
            <a:endParaRPr lang="en-NL"/>
          </a:p>
        </c:txPr>
        <c:crossAx val="1170713503"/>
        <c:crosses val="autoZero"/>
        <c:auto val="1"/>
        <c:lblAlgn val="ctr"/>
        <c:lblOffset val="100"/>
        <c:noMultiLvlLbl val="0"/>
      </c:catAx>
      <c:valAx>
        <c:axId val="1170713503"/>
        <c:scaling>
          <c:orientation val="minMax"/>
          <c:max val="14"/>
          <c:min val="0"/>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nl-NL" sz="1400">
                    <a:solidFill>
                      <a:sysClr val="windowText" lastClr="000000"/>
                    </a:solidFill>
                  </a:rPr>
                  <a:t>average</a:t>
                </a:r>
                <a:r>
                  <a:rPr lang="nl-NL" sz="1400" baseline="0">
                    <a:solidFill>
                      <a:sysClr val="windowText" lastClr="000000"/>
                    </a:solidFill>
                  </a:rPr>
                  <a:t> radius (</a:t>
                </a:r>
                <a:r>
                  <a:rPr lang="nl-NL" sz="1400" baseline="0">
                    <a:solidFill>
                      <a:sysClr val="windowText" lastClr="000000"/>
                    </a:solidFill>
                    <a:latin typeface="Calibri" panose="020F0502020204030204" pitchFamily="34" charset="0"/>
                    <a:cs typeface="Calibri" panose="020F0502020204030204" pitchFamily="34" charset="0"/>
                  </a:rPr>
                  <a:t>µm)</a:t>
                </a:r>
                <a:endParaRPr lang="nl-NL" sz="1400">
                  <a:solidFill>
                    <a:sysClr val="windowText" lastClr="000000"/>
                  </a:solidFill>
                </a:endParaRP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nl-NL"/>
            </a:p>
          </c:txPr>
        </c:title>
        <c:numFmt formatCode="0.00" sourceLinked="1"/>
        <c:majorTickMark val="in"/>
        <c:minorTickMark val="in"/>
        <c:tickLblPos val="nextTo"/>
        <c:spPr>
          <a:noFill/>
          <a:ln>
            <a:solidFill>
              <a:schemeClr val="tx1"/>
            </a:solidFill>
          </a:ln>
          <a:effectLst/>
        </c:spPr>
        <c:txPr>
          <a:bodyPr rot="-60000000" spcFirstLastPara="1" vertOverflow="ellipsis" vert="horz" wrap="square" anchor="ctr" anchorCtr="1"/>
          <a:lstStyle/>
          <a:p>
            <a:pPr>
              <a:defRPr sz="1500" b="0" i="0" u="none" strike="noStrike" kern="1200" baseline="0">
                <a:solidFill>
                  <a:sysClr val="windowText" lastClr="000000"/>
                </a:solidFill>
                <a:latin typeface="+mn-lt"/>
                <a:ea typeface="+mn-ea"/>
                <a:cs typeface="+mn-cs"/>
              </a:defRPr>
            </a:pPr>
            <a:endParaRPr lang="en-NL"/>
          </a:p>
        </c:txPr>
        <c:crossAx val="1170710175"/>
        <c:crosses val="autoZero"/>
        <c:crossBetween val="between"/>
      </c:valAx>
      <c:spPr>
        <a:noFill/>
        <a:ln>
          <a:solidFill>
            <a:sysClr val="windowText" lastClr="000000"/>
          </a:solidFill>
        </a:ln>
        <a:effectLst/>
      </c:spPr>
    </c:plotArea>
    <c:legend>
      <c:legendPos val="b"/>
      <c:legendEntry>
        <c:idx val="2"/>
        <c:delete val="1"/>
      </c:legendEntry>
      <c:legendEntry>
        <c:idx val="3"/>
        <c:delete val="1"/>
      </c:legendEntry>
      <c:overlay val="0"/>
      <c:spPr>
        <a:noFill/>
        <a:ln>
          <a:noFill/>
        </a:ln>
        <a:effectLst/>
      </c:spPr>
      <c:txPr>
        <a:bodyPr rot="0" spcFirstLastPara="1" vertOverflow="ellipsis" vert="horz" wrap="square" anchor="ctr" anchorCtr="1"/>
        <a:lstStyle/>
        <a:p>
          <a:pPr>
            <a:defRPr sz="1500" b="0" i="0" u="none" strike="noStrike" kern="1200" baseline="0">
              <a:solidFill>
                <a:sysClr val="windowText" lastClr="000000"/>
              </a:solidFill>
              <a:latin typeface="+mn-lt"/>
              <a:ea typeface="+mn-ea"/>
              <a:cs typeface="+mn-cs"/>
            </a:defRPr>
          </a:pPr>
          <a:endParaRPr lang="en-NL"/>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NL"/>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NL"/>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BB9FFE-85A6-4774-A5F2-C22E95626C3E}" type="datetimeFigureOut">
              <a:rPr lang="en-NL" smtClean="0"/>
              <a:t>21/05/2026</a:t>
            </a:fld>
            <a:endParaRPr lang="en-NL"/>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NL"/>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NL"/>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NL"/>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9A443B-735E-4CEF-B4E5-0BCADADC5F8D}" type="slidenum">
              <a:rPr lang="en-NL" smtClean="0"/>
              <a:t>‹#›</a:t>
            </a:fld>
            <a:endParaRPr lang="en-NL"/>
          </a:p>
        </p:txBody>
      </p:sp>
    </p:spTree>
    <p:extLst>
      <p:ext uri="{BB962C8B-B14F-4D97-AF65-F5344CB8AC3E}">
        <p14:creationId xmlns:p14="http://schemas.microsoft.com/office/powerpoint/2010/main" val="40699122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8" Type="http://schemas.openxmlformats.org/officeDocument/2006/relationships/hyperlink" Target="https://en.wikipedia.org/wiki/Wikipedia:Reliable_sources" TargetMode="External"/><Relationship Id="rId3" Type="http://schemas.openxmlformats.org/officeDocument/2006/relationships/hyperlink" Target="https://en.wikipedia.org/wiki/Crystal_cluster" TargetMode="External"/><Relationship Id="rId7" Type="http://schemas.openxmlformats.org/officeDocument/2006/relationships/hyperlink" Target="https://en.wikipedia.org/wiki/Desert_rose_(crystal)#cite_note-Mindat-1" TargetMode="External"/><Relationship Id="rId2" Type="http://schemas.openxmlformats.org/officeDocument/2006/relationships/slide" Target="../slides/slide3.xml"/><Relationship Id="rId1" Type="http://schemas.openxmlformats.org/officeDocument/2006/relationships/notesMaster" Target="../notesMasters/notesMaster1.xml"/><Relationship Id="rId6" Type="http://schemas.openxmlformats.org/officeDocument/2006/relationships/hyperlink" Target="https://en.wikipedia.org/wiki/Inclusion_(mineral)" TargetMode="External"/><Relationship Id="rId5" Type="http://schemas.openxmlformats.org/officeDocument/2006/relationships/hyperlink" Target="https://en.wikipedia.org/wiki/Baryte" TargetMode="External"/><Relationship Id="rId10" Type="http://schemas.openxmlformats.org/officeDocument/2006/relationships/hyperlink" Target="https://en.wikipedia.org/wiki/Crystal_habit" TargetMode="External"/><Relationship Id="rId4" Type="http://schemas.openxmlformats.org/officeDocument/2006/relationships/hyperlink" Target="https://en.wikipedia.org/wiki/Gypsum" TargetMode="External"/><Relationship Id="rId9" Type="http://schemas.openxmlformats.org/officeDocument/2006/relationships/hyperlink" Target="https://en.wikipedia.org/wiki/Crystallography"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u="none" strike="noStrike" dirty="0">
                <a:solidFill>
                  <a:srgbClr val="3366CC"/>
                </a:solidFill>
                <a:effectLst/>
                <a:latin typeface="Arial" panose="020B0604020202020204" pitchFamily="34" charset="0"/>
                <a:hlinkClick r:id="rId3" tooltip="Crystal cluster"/>
              </a:rPr>
              <a:t>crystal clusters</a:t>
            </a:r>
            <a:r>
              <a:rPr lang="en-US" b="0" i="0" dirty="0">
                <a:solidFill>
                  <a:srgbClr val="202122"/>
                </a:solidFill>
                <a:effectLst/>
                <a:latin typeface="Arial" panose="020B0604020202020204" pitchFamily="34" charset="0"/>
              </a:rPr>
              <a:t> of </a:t>
            </a:r>
            <a:r>
              <a:rPr lang="en-US" b="0" i="0" u="none" strike="noStrike" dirty="0">
                <a:solidFill>
                  <a:srgbClr val="3366CC"/>
                </a:solidFill>
                <a:effectLst/>
                <a:latin typeface="Arial" panose="020B0604020202020204" pitchFamily="34" charset="0"/>
                <a:hlinkClick r:id="rId4" tooltip="Gypsum"/>
              </a:rPr>
              <a:t>gypsum</a:t>
            </a:r>
            <a:r>
              <a:rPr lang="en-US" b="0" i="0" dirty="0">
                <a:solidFill>
                  <a:srgbClr val="202122"/>
                </a:solidFill>
                <a:effectLst/>
                <a:latin typeface="Arial" panose="020B0604020202020204" pitchFamily="34" charset="0"/>
              </a:rPr>
              <a:t> or </a:t>
            </a:r>
            <a:r>
              <a:rPr lang="en-US" b="0" i="0" u="none" strike="noStrike" dirty="0">
                <a:solidFill>
                  <a:srgbClr val="3366CC"/>
                </a:solidFill>
                <a:effectLst/>
                <a:latin typeface="Arial" panose="020B0604020202020204" pitchFamily="34" charset="0"/>
                <a:hlinkClick r:id="rId5" tooltip="Baryte"/>
              </a:rPr>
              <a:t>baryte</a:t>
            </a:r>
            <a:r>
              <a:rPr lang="en-US" b="0" i="0" dirty="0">
                <a:solidFill>
                  <a:srgbClr val="202122"/>
                </a:solidFill>
                <a:effectLst/>
                <a:latin typeface="Arial" panose="020B0604020202020204" pitchFamily="34" charset="0"/>
              </a:rPr>
              <a:t>, which </a:t>
            </a:r>
            <a:r>
              <a:rPr lang="en-US" b="0" i="0" u="none" strike="noStrike" dirty="0">
                <a:solidFill>
                  <a:srgbClr val="3366CC"/>
                </a:solidFill>
                <a:effectLst/>
                <a:latin typeface="Arial" panose="020B0604020202020204" pitchFamily="34" charset="0"/>
                <a:hlinkClick r:id="rId6" tooltip="Inclusion (mineral)"/>
              </a:rPr>
              <a:t>include</a:t>
            </a:r>
            <a:r>
              <a:rPr lang="en-US" b="0" i="0" dirty="0">
                <a:solidFill>
                  <a:srgbClr val="202122"/>
                </a:solidFill>
                <a:effectLst/>
                <a:latin typeface="Arial" panose="020B0604020202020204" pitchFamily="34" charset="0"/>
              </a:rPr>
              <a:t> abundant sand grains.</a:t>
            </a:r>
            <a:r>
              <a:rPr lang="en-US" b="0" i="0" u="none" strike="noStrike" baseline="30000" dirty="0">
                <a:solidFill>
                  <a:srgbClr val="3366CC"/>
                </a:solidFill>
                <a:effectLst/>
                <a:latin typeface="Arial" panose="020B0604020202020204" pitchFamily="34" charset="0"/>
                <a:hlinkClick r:id="rId7"/>
              </a:rPr>
              <a:t>[1]</a:t>
            </a:r>
            <a:r>
              <a:rPr lang="en-US" b="0" i="0" baseline="30000" dirty="0">
                <a:solidFill>
                  <a:srgbClr val="202122"/>
                </a:solidFill>
                <a:effectLst/>
                <a:latin typeface="Arial" panose="020B0604020202020204" pitchFamily="34" charset="0"/>
              </a:rPr>
              <a:t>[</a:t>
            </a:r>
            <a:r>
              <a:rPr lang="en-US" b="0" i="1" u="none" strike="noStrike" baseline="30000" dirty="0">
                <a:solidFill>
                  <a:srgbClr val="3366CC"/>
                </a:solidFill>
                <a:effectLst/>
                <a:latin typeface="Arial" panose="020B0604020202020204" pitchFamily="34" charset="0"/>
                <a:hlinkClick r:id="rId8" tooltip="Wikipedia:Reliable sources"/>
              </a:rPr>
              <a:t>unreliable source?</a:t>
            </a:r>
            <a:r>
              <a:rPr lang="en-US" b="0" i="0" baseline="30000" dirty="0">
                <a:solidFill>
                  <a:srgbClr val="202122"/>
                </a:solidFill>
                <a:effectLst/>
                <a:latin typeface="Arial" panose="020B0604020202020204" pitchFamily="34" charset="0"/>
              </a:rPr>
              <a:t>]</a:t>
            </a:r>
            <a:r>
              <a:rPr lang="en-US" b="0" i="0" dirty="0">
                <a:solidFill>
                  <a:srgbClr val="202122"/>
                </a:solidFill>
                <a:effectLst/>
                <a:latin typeface="Arial" panose="020B0604020202020204" pitchFamily="34" charset="0"/>
              </a:rPr>
              <a:t> The "petals" are crystals flattened on the </a:t>
            </a:r>
            <a:r>
              <a:rPr lang="en-US" b="0" i="1" u="none" strike="noStrike" dirty="0">
                <a:solidFill>
                  <a:srgbClr val="3366CC"/>
                </a:solidFill>
                <a:effectLst/>
                <a:latin typeface="Arial" panose="020B0604020202020204" pitchFamily="34" charset="0"/>
                <a:hlinkClick r:id="rId9" tooltip="Crystallography"/>
              </a:rPr>
              <a:t>c</a:t>
            </a:r>
            <a:r>
              <a:rPr lang="en-US" b="0" i="0" u="none" strike="noStrike" dirty="0">
                <a:solidFill>
                  <a:srgbClr val="3366CC"/>
                </a:solidFill>
                <a:effectLst/>
                <a:latin typeface="Arial" panose="020B0604020202020204" pitchFamily="34" charset="0"/>
                <a:hlinkClick r:id="rId9" tooltip="Crystallography"/>
              </a:rPr>
              <a:t> axis</a:t>
            </a:r>
            <a:r>
              <a:rPr lang="en-US" b="0" i="0" dirty="0">
                <a:solidFill>
                  <a:srgbClr val="202122"/>
                </a:solidFill>
                <a:effectLst/>
                <a:latin typeface="Arial" panose="020B0604020202020204" pitchFamily="34" charset="0"/>
              </a:rPr>
              <a:t>, fanning open in radiating clusters.</a:t>
            </a:r>
          </a:p>
          <a:p>
            <a:pPr algn="l"/>
            <a:r>
              <a:rPr lang="en-US" b="0" i="0" dirty="0">
                <a:solidFill>
                  <a:srgbClr val="202122"/>
                </a:solidFill>
                <a:effectLst/>
                <a:latin typeface="Arial" panose="020B0604020202020204" pitchFamily="34" charset="0"/>
              </a:rPr>
              <a:t>The rosette </a:t>
            </a:r>
            <a:r>
              <a:rPr lang="en-US" b="0" i="0" u="none" strike="noStrike" dirty="0">
                <a:solidFill>
                  <a:srgbClr val="3366CC"/>
                </a:solidFill>
                <a:effectLst/>
                <a:latin typeface="Arial" panose="020B0604020202020204" pitchFamily="34" charset="0"/>
                <a:hlinkClick r:id="rId10" tooltip="Crystal habit"/>
              </a:rPr>
              <a:t>crystal habit</a:t>
            </a:r>
            <a:r>
              <a:rPr lang="en-US" b="0" i="0" dirty="0">
                <a:solidFill>
                  <a:srgbClr val="202122"/>
                </a:solidFill>
                <a:effectLst/>
                <a:latin typeface="Arial" panose="020B0604020202020204" pitchFamily="34" charset="0"/>
              </a:rPr>
              <a:t> tends to occur when the crystals form in arid sandy conditions,</a:t>
            </a:r>
            <a:r>
              <a:rPr lang="en-US" b="0" i="0" u="none" strike="noStrike" baseline="30000" dirty="0">
                <a:solidFill>
                  <a:srgbClr val="3366CC"/>
                </a:solidFill>
                <a:effectLst/>
                <a:latin typeface="Arial" panose="020B0604020202020204" pitchFamily="34" charset="0"/>
                <a:hlinkClick r:id="rId7"/>
              </a:rPr>
              <a:t>[1]</a:t>
            </a:r>
            <a:r>
              <a:rPr lang="en-US" b="0" i="0" baseline="30000" dirty="0">
                <a:solidFill>
                  <a:srgbClr val="202122"/>
                </a:solidFill>
                <a:effectLst/>
                <a:latin typeface="Arial" panose="020B0604020202020204" pitchFamily="34" charset="0"/>
              </a:rPr>
              <a:t>[</a:t>
            </a:r>
            <a:r>
              <a:rPr lang="en-US" b="0" i="1" u="none" strike="noStrike" baseline="30000" dirty="0">
                <a:solidFill>
                  <a:srgbClr val="3366CC"/>
                </a:solidFill>
                <a:effectLst/>
                <a:latin typeface="Arial" panose="020B0604020202020204" pitchFamily="34" charset="0"/>
                <a:hlinkClick r:id="rId8" tooltip="Wikipedia:Reliable sources"/>
              </a:rPr>
              <a:t>unreliable source?</a:t>
            </a:r>
            <a:r>
              <a:rPr lang="en-US" b="0" i="0" baseline="30000" dirty="0">
                <a:solidFill>
                  <a:srgbClr val="202122"/>
                </a:solidFill>
                <a:effectLst/>
                <a:latin typeface="Arial" panose="020B0604020202020204" pitchFamily="34" charset="0"/>
              </a:rPr>
              <a:t>]</a:t>
            </a:r>
            <a:r>
              <a:rPr lang="en-US" b="0" i="0" dirty="0">
                <a:solidFill>
                  <a:srgbClr val="202122"/>
                </a:solidFill>
                <a:effectLst/>
                <a:latin typeface="Arial" panose="020B0604020202020204" pitchFamily="34" charset="0"/>
              </a:rPr>
              <a:t> such as the evaporation of a shallow salt basin. </a:t>
            </a:r>
          </a:p>
          <a:p>
            <a:r>
              <a:rPr lang="en-GB" b="0" i="0" dirty="0">
                <a:solidFill>
                  <a:srgbClr val="212529"/>
                </a:solidFill>
                <a:effectLst/>
                <a:latin typeface="Cen751Rm"/>
              </a:rPr>
              <a:t>It grows in tropical and subtropical regions of Saudi Arabia</a:t>
            </a:r>
            <a:endParaRPr lang="en-NL"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0EA79A7-A543-409C-A056-DDA74B433D94}" type="slidenum">
              <a:rPr kumimoji="0" lang="en-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680013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nl-NL"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6F4B3C4-6169-48CE-80AC-E1A04DD17F06}" type="slidenum">
              <a:rPr kumimoji="0" lang="it-IT" altLang="it-IT" sz="1200" b="0" i="0" u="sng" strike="noStrike" kern="1200" cap="none" spc="0" normalizeH="0" baseline="0" noProof="0" smtClean="0">
                <a:ln>
                  <a:noFill/>
                </a:ln>
                <a:solidFill>
                  <a:prstClr val="black"/>
                </a:solidFill>
                <a:effectLst/>
                <a:uLnTx/>
                <a:uFillTx/>
                <a:latin typeface="Arial" pitchFamily="34" charset="0"/>
                <a:ea typeface="ＭＳ Ｐゴシック"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it-IT" altLang="it-IT" sz="1200" b="0" i="0" u="sng" strike="noStrike" kern="1200" cap="none" spc="0" normalizeH="0" baseline="0" noProof="0">
              <a:ln>
                <a:noFill/>
              </a:ln>
              <a:solidFill>
                <a:prstClr val="black"/>
              </a:solidFill>
              <a:effectLst/>
              <a:uLnTx/>
              <a:uFillTx/>
              <a:latin typeface="Arial" pitchFamily="34" charset="0"/>
              <a:ea typeface="ＭＳ Ｐゴシック" pitchFamily="34" charset="-128"/>
              <a:cs typeface="+mn-cs"/>
            </a:endParaRPr>
          </a:p>
        </p:txBody>
      </p:sp>
    </p:spTree>
    <p:extLst>
      <p:ext uri="{BB962C8B-B14F-4D97-AF65-F5344CB8AC3E}">
        <p14:creationId xmlns:p14="http://schemas.microsoft.com/office/powerpoint/2010/main" val="1711433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124FC4-6A14-A8A5-77BB-B2431C764D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4C462C-F217-9347-A3C4-51D1DE441C8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2F26172-BBA2-9BE3-5572-B8BC2F6635F3}"/>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Besides being an interesting phenomenon, salt</a:t>
            </a:r>
            <a:r>
              <a:rPr lang="en-US" baseline="0" dirty="0"/>
              <a:t> creeping is a big problem responsible having salt can be at </a:t>
            </a:r>
            <a:r>
              <a:rPr lang="en-US" b="0" i="0" dirty="0" err="1">
                <a:solidFill>
                  <a:srgbClr val="1B1E25"/>
                </a:solidFill>
                <a:effectLst/>
                <a:latin typeface="-apple-system"/>
              </a:rPr>
              <a:t>at</a:t>
            </a:r>
            <a:r>
              <a:rPr lang="en-US" b="0" i="0" dirty="0">
                <a:solidFill>
                  <a:srgbClr val="1B1E25"/>
                </a:solidFill>
                <a:effectLst/>
                <a:latin typeface="-apple-system"/>
              </a:rPr>
              <a:t> high heights in the wall</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in walls,. Apart from buildings, creeping also is responsible </a:t>
            </a:r>
            <a:r>
              <a:rPr lang="en-US" b="1" baseline="0" dirty="0"/>
              <a:t>for the migration of salt from saline regions of the soil to </a:t>
            </a:r>
            <a:r>
              <a:rPr lang="en-US" baseline="0" dirty="0"/>
              <a:t>the other parts, thereby leading to </a:t>
            </a:r>
            <a:r>
              <a:rPr lang="en-US" baseline="0" dirty="0" err="1"/>
              <a:t>sodification</a:t>
            </a:r>
            <a:r>
              <a:rPr lang="en-US" baseline="0" dirty="0"/>
              <a:t> of more soil area.</a:t>
            </a:r>
            <a:endParaRPr lang="en-US" dirty="0"/>
          </a:p>
          <a:p>
            <a:endParaRPr lang="nl-NL" dirty="0"/>
          </a:p>
        </p:txBody>
      </p:sp>
      <p:sp>
        <p:nvSpPr>
          <p:cNvPr id="4" name="Slide Number Placeholder 3">
            <a:extLst>
              <a:ext uri="{FF2B5EF4-FFF2-40B4-BE49-F238E27FC236}">
                <a16:creationId xmlns:a16="http://schemas.microsoft.com/office/drawing/2014/main" id="{C7F5BC95-D914-75F5-F479-02A57260F50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0EA79A7-A543-409C-A056-DDA74B433D94}" type="slidenum">
              <a:rPr kumimoji="0" lang="en-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088011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Besides being an interesting phenomenon, salt</a:t>
            </a:r>
            <a:r>
              <a:rPr lang="en-US" baseline="0" dirty="0"/>
              <a:t> creeping is a big problem responsible for bringing salt from the soil into the building structure, thereby leading to their deterioration. Apart from buildings, creeping also is responsible for the migration of salt from saline regions of the soil to the other parts, thereby leading to sodification of more soil area.</a:t>
            </a:r>
          </a:p>
          <a:p>
            <a:r>
              <a:rPr lang="en-US" baseline="0" dirty="0"/>
              <a:t>Similarity with the super film of liquid helium II which occurs at room temperature which a lower </a:t>
            </a:r>
            <a:r>
              <a:rPr lang="en-US" baseline="0" dirty="0" err="1"/>
              <a:t>transfert</a:t>
            </a:r>
            <a:r>
              <a:rPr lang="en-US" baseline="0" dirty="0"/>
              <a:t> rate.</a:t>
            </a:r>
            <a:endParaRPr lang="en-US" dirty="0"/>
          </a:p>
        </p:txBody>
      </p:sp>
      <p:sp>
        <p:nvSpPr>
          <p:cNvPr id="4" name="Slide Number Placeholder 3"/>
          <p:cNvSpPr>
            <a:spLocks noGrp="1"/>
          </p:cNvSpPr>
          <p:nvPr>
            <p:ph type="sldNum" sz="quarter" idx="10"/>
          </p:nvPr>
        </p:nvSpPr>
        <p:spPr/>
        <p:txBody>
          <a:bodyPr/>
          <a:lstStyle/>
          <a:p>
            <a:pPr marL="0" marR="0" lvl="0" indent="0" algn="r" defTabSz="872520" rtl="0" eaLnBrk="1" fontAlgn="auto" latinLnBrk="0" hangingPunct="1">
              <a:lnSpc>
                <a:spcPct val="100000"/>
              </a:lnSpc>
              <a:spcBef>
                <a:spcPts val="0"/>
              </a:spcBef>
              <a:spcAft>
                <a:spcPts val="0"/>
              </a:spcAft>
              <a:buClrTx/>
              <a:buSzTx/>
              <a:buFontTx/>
              <a:buNone/>
              <a:tabLst/>
              <a:defRPr/>
            </a:pPr>
            <a:fld id="{A689A622-76E8-4ABD-972A-0E140A7EB41B}" type="slidenum">
              <a:rPr kumimoji="0" lang="en-US" sz="1100" b="0" i="0" u="none" strike="noStrike" kern="1200" cap="none" spc="0" normalizeH="0" baseline="0" noProof="0">
                <a:ln>
                  <a:noFill/>
                </a:ln>
                <a:solidFill>
                  <a:prstClr val="black"/>
                </a:solidFill>
                <a:effectLst/>
                <a:uLnTx/>
                <a:uFillTx/>
                <a:latin typeface="Calibri"/>
                <a:ea typeface="+mn-ea"/>
                <a:cs typeface="+mn-cs"/>
              </a:rPr>
              <a:pPr marL="0" marR="0" lvl="0" indent="0" algn="r" defTabSz="872520" rtl="0" eaLnBrk="1" fontAlgn="auto" latinLnBrk="0" hangingPunct="1">
                <a:lnSpc>
                  <a:spcPct val="100000"/>
                </a:lnSpc>
                <a:spcBef>
                  <a:spcPts val="0"/>
                </a:spcBef>
                <a:spcAft>
                  <a:spcPts val="0"/>
                </a:spcAft>
                <a:buClrTx/>
                <a:buSzTx/>
                <a:buFontTx/>
                <a:buNone/>
                <a:tabLst/>
                <a:defRPr/>
              </a:pPr>
              <a:t>6</a:t>
            </a:fld>
            <a:endParaRPr kumimoji="0" lang="en-US" sz="11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250003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Water droplet fast evaporation so difficult to study </a:t>
            </a:r>
          </a:p>
          <a:p>
            <a:r>
              <a:rPr lang="en-GB" dirty="0"/>
              <a:t>So we used a vertical substrate with this setup</a:t>
            </a:r>
          </a:p>
          <a:p>
            <a:r>
              <a:rPr lang="en-GB" dirty="0"/>
              <a:t>Climate box to control humidity ONLY CREEPING AT LOW HUMIDITY</a:t>
            </a:r>
          </a:p>
          <a:p>
            <a:r>
              <a:rPr lang="en-GB" dirty="0"/>
              <a:t>Cameras for contact angle and crystal structures</a:t>
            </a:r>
          </a:p>
          <a:p>
            <a:r>
              <a:rPr lang="en-GB" dirty="0"/>
              <a:t>Balance for mass</a:t>
            </a:r>
          </a:p>
          <a:p>
            <a:r>
              <a:rPr lang="en-GB" dirty="0"/>
              <a:t> </a:t>
            </a:r>
          </a:p>
        </p:txBody>
      </p:sp>
      <p:sp>
        <p:nvSpPr>
          <p:cNvPr id="4" name="Tijdelijke aanduiding voor dianumm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3BA8E1-780C-46B1-8EB0-8CCA5617837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866729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film shows the general view of the </a:t>
            </a:r>
            <a:r>
              <a:rPr lang="en-US" dirty="0" err="1"/>
              <a:t>process.In</a:t>
            </a:r>
            <a:r>
              <a:rPr lang="en-US" dirty="0"/>
              <a:t> the previous experiment we saw the</a:t>
            </a:r>
            <a:r>
              <a:rPr lang="en-US" baseline="0" dirty="0"/>
              <a:t> creeping preferentially starting at the sides of the glass slides, the sides of the glass slide are rough. we bring glass cylinder in contact with the salt </a:t>
            </a:r>
            <a:r>
              <a:rPr lang="en-US" baseline="0" dirty="0" err="1"/>
              <a:t>soltion</a:t>
            </a:r>
            <a:r>
              <a:rPr lang="en-US" baseline="0" dirty="0"/>
              <a:t> and let the solution evaporate under very low relative humidity. So, what do we see here is, firstly, the time when the creeping starts increases dramatically. And before creeping we already see the formation of crystals in the bulk. Which means that although the saturation is reached, the creeping doesn’t start right away.</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689A622-76E8-4ABD-972A-0E140A7EB41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060576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nl-NL"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61142EE-1D49-4425-B392-5E9C8DB6FBA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507384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326C5B-A973-FAF5-FD34-96F39DFC59C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B90798-5C0A-6B4D-803D-0E1E7F2A4630}"/>
              </a:ext>
            </a:extLst>
          </p:cNvPr>
          <p:cNvSpPr>
            <a:spLocks noGrp="1" noRot="1" noChangeAspect="1"/>
          </p:cNvSpPr>
          <p:nvPr>
            <p:ph type="sldImg"/>
          </p:nvPr>
        </p:nvSpPr>
        <p:spPr/>
      </p:sp>
      <mc:AlternateContent xmlns:mc="http://schemas.openxmlformats.org/markup-compatibility/2006" xmlns:a14="http://schemas.microsoft.com/office/drawing/2010/main">
        <mc:Choice Requires="a14">
          <p:sp>
            <p:nvSpPr>
              <p:cNvPr id="3" name="Notes Placeholder 2">
                <a:extLst>
                  <a:ext uri="{FF2B5EF4-FFF2-40B4-BE49-F238E27FC236}">
                    <a16:creationId xmlns:a16="http://schemas.microsoft.com/office/drawing/2014/main" id="{63066324-2CC9-D05C-1073-F6F765E407B8}"/>
                  </a:ext>
                </a:extLst>
              </p:cNvPr>
              <p:cNvSpPr>
                <a:spLocks noGrp="1"/>
              </p:cNvSpPr>
              <p:nvPr>
                <p:ph type="body" idx="1"/>
              </p:nvPr>
            </p:nvSpPr>
            <p:spPr/>
            <p:txBody>
              <a:bodyPr/>
              <a:lstStyle/>
              <a:p>
                <a:r>
                  <a:rPr lang="en-US" dirty="0"/>
                  <a:t>the film shows the general view of the </a:t>
                </a:r>
                <a:r>
                  <a:rPr lang="en-US" dirty="0" err="1"/>
                  <a:t>process.In</a:t>
                </a:r>
                <a:r>
                  <a:rPr lang="en-US" dirty="0"/>
                  <a:t> the previous experiment we saw the</a:t>
                </a:r>
                <a:r>
                  <a:rPr lang="en-US" baseline="0" dirty="0"/>
                  <a:t> creeping preferentially starting at the sides of the glass slides, the sides of the glass slide are rough. we bring glass cylinder in contact with the salt </a:t>
                </a:r>
                <a:r>
                  <a:rPr lang="en-US" baseline="0" dirty="0" err="1"/>
                  <a:t>soltion</a:t>
                </a:r>
                <a:r>
                  <a:rPr lang="en-US" baseline="0" dirty="0"/>
                  <a:t> and let the solution evaporate under very low relative humidity. So, what do we see here is, firstly, the time when the creeping starts increases dramatically. And before creeping we already see the formation of crystals in the bulk. Which means that although the saturation is reached, the creeping doesn’t start right away.</a:t>
                </a:r>
              </a:p>
              <a:p>
                <a:r>
                  <a:rPr lang="en-GB" sz="1200" dirty="0">
                    <a:solidFill>
                      <a:srgbClr val="292934"/>
                    </a:solidFill>
                    <a:latin typeface="Arial"/>
                  </a:rPr>
                  <a:t>Difference in creeping rates indicates difference in shapes and </a:t>
                </a:r>
              </a:p>
              <a:p>
                <a:r>
                  <a:rPr lang="en-GB" sz="1200" dirty="0">
                    <a:solidFill>
                      <a:srgbClr val="292934"/>
                    </a:solidFill>
                    <a:latin typeface="Arial"/>
                  </a:rPr>
                  <a:t>surface to volume ratio of crystals </a:t>
                </a:r>
              </a:p>
              <a:p>
                <a:r>
                  <a:rPr kumimoji="0" lang="en-GB" sz="1200" b="0" i="0" u="none" strike="noStrike" kern="1200" cap="none" spc="0" normalizeH="0" baseline="0" noProof="0" dirty="0">
                    <a:ln>
                      <a:noFill/>
                    </a:ln>
                    <a:solidFill>
                      <a:srgbClr val="292934"/>
                    </a:solidFill>
                    <a:effectLst/>
                    <a:uLnTx/>
                    <a:uFillTx/>
                    <a:latin typeface="Arial"/>
                    <a:ea typeface="+mn-ea"/>
                    <a:cs typeface="+mn-cs"/>
                  </a:rPr>
                  <a:t> </a:t>
                </a:r>
                <a14:m>
                  <m:oMath xmlns:m="http://schemas.openxmlformats.org/officeDocument/2006/math">
                    <m:r>
                      <a:rPr kumimoji="0" lang="en-GB" sz="1200" b="0" i="1" u="none" strike="noStrike" kern="1200" cap="none" spc="0" normalizeH="0" baseline="0" noProof="0" dirty="0" smtClean="0">
                        <a:ln>
                          <a:noFill/>
                        </a:ln>
                        <a:solidFill>
                          <a:srgbClr val="292934"/>
                        </a:solidFill>
                        <a:effectLst/>
                        <a:uLnTx/>
                        <a:uFillTx/>
                        <a:latin typeface="Cambria Math" panose="02040503050406030204" pitchFamily="18" charset="0"/>
                        <a:ea typeface="+mn-ea"/>
                        <a:cs typeface="+mn-cs"/>
                        <a:sym typeface="Symbol" panose="05050102010706020507" pitchFamily="18" charset="2"/>
                      </a:rPr>
                      <m:t></m:t>
                    </m:r>
                  </m:oMath>
                </a14:m>
                <a:r>
                  <a:rPr kumimoji="0" lang="en-GB" sz="1200" b="0" i="0" u="none" strike="noStrike" kern="1200" cap="none" spc="0" normalizeH="0" baseline="0" noProof="0" dirty="0">
                    <a:ln>
                      <a:noFill/>
                    </a:ln>
                    <a:solidFill>
                      <a:srgbClr val="292934"/>
                    </a:solidFill>
                    <a:effectLst/>
                    <a:uLnTx/>
                    <a:uFillTx/>
                    <a:latin typeface="Arial"/>
                    <a:ea typeface="+mn-ea"/>
                    <a:cs typeface="+mn-cs"/>
                  </a:rPr>
                  <a:t> growth coefficient  intrinsic property of the salt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srgbClr val="292934"/>
                    </a:solidFill>
                    <a:effectLst/>
                    <a:uLnTx/>
                    <a:uFillTx/>
                    <a:latin typeface="Arial"/>
                    <a:ea typeface="+mn-ea"/>
                    <a:cs typeface="+mn-cs"/>
                  </a:rPr>
                  <a:t>Difference between salts : difference in surface to volume ratio of crystals </a:t>
                </a:r>
              </a:p>
              <a:p>
                <a:endParaRPr lang="en-US" dirty="0"/>
              </a:p>
            </p:txBody>
          </p:sp>
        </mc:Choice>
        <mc:Fallback xmlns="">
          <p:sp>
            <p:nvSpPr>
              <p:cNvPr id="3" name="Notes Placeholder 2">
                <a:extLst>
                  <a:ext uri="{FF2B5EF4-FFF2-40B4-BE49-F238E27FC236}">
                    <a16:creationId xmlns:a16="http://schemas.microsoft.com/office/drawing/2014/main" id="{63066324-2CC9-D05C-1073-F6F765E407B8}"/>
                  </a:ext>
                </a:extLst>
              </p:cNvPr>
              <p:cNvSpPr>
                <a:spLocks noGrp="1"/>
              </p:cNvSpPr>
              <p:nvPr>
                <p:ph type="body" idx="1"/>
              </p:nvPr>
            </p:nvSpPr>
            <p:spPr/>
            <p:txBody>
              <a:bodyPr/>
              <a:lstStyle/>
              <a:p>
                <a:r>
                  <a:rPr lang="en-US" dirty="0"/>
                  <a:t>the film shows the general view of the </a:t>
                </a:r>
                <a:r>
                  <a:rPr lang="en-US" dirty="0" err="1"/>
                  <a:t>process.In</a:t>
                </a:r>
                <a:r>
                  <a:rPr lang="en-US" dirty="0"/>
                  <a:t> the previous experiment we saw the</a:t>
                </a:r>
                <a:r>
                  <a:rPr lang="en-US" baseline="0" dirty="0"/>
                  <a:t> creeping preferentially starting at the sides of the glass slides, the sides of the glass slide are rough. we bring glass cylinder in contact with the salt </a:t>
                </a:r>
                <a:r>
                  <a:rPr lang="en-US" baseline="0" dirty="0" err="1"/>
                  <a:t>soltion</a:t>
                </a:r>
                <a:r>
                  <a:rPr lang="en-US" baseline="0" dirty="0"/>
                  <a:t> and let the solution evaporate under very low relative humidity. So, what do we see here is, firstly, the time when the creeping starts increases dramatically. And before creeping we already see the formation of crystals in the bulk. Which means that although the saturation is reached, the creeping doesn’t start right away.</a:t>
                </a:r>
              </a:p>
              <a:p>
                <a:r>
                  <a:rPr lang="en-GB" sz="1200" dirty="0">
                    <a:solidFill>
                      <a:srgbClr val="292934"/>
                    </a:solidFill>
                    <a:latin typeface="Arial"/>
                  </a:rPr>
                  <a:t>Difference in creeping rates indicates difference in shapes and </a:t>
                </a:r>
              </a:p>
              <a:p>
                <a:r>
                  <a:rPr lang="en-GB" sz="1200" dirty="0">
                    <a:solidFill>
                      <a:srgbClr val="292934"/>
                    </a:solidFill>
                    <a:latin typeface="Arial"/>
                  </a:rPr>
                  <a:t>surface to volume ratio of crystals </a:t>
                </a:r>
              </a:p>
              <a:p>
                <a:r>
                  <a:rPr kumimoji="0" lang="en-GB" sz="1200" b="0" i="0" u="none" strike="noStrike" kern="1200" cap="none" spc="0" normalizeH="0" baseline="0" noProof="0" dirty="0">
                    <a:ln>
                      <a:noFill/>
                    </a:ln>
                    <a:solidFill>
                      <a:srgbClr val="292934"/>
                    </a:solidFill>
                    <a:effectLst/>
                    <a:uLnTx/>
                    <a:uFillTx/>
                    <a:latin typeface="Arial"/>
                    <a:ea typeface="+mn-ea"/>
                    <a:cs typeface="+mn-cs"/>
                  </a:rPr>
                  <a:t> </a:t>
                </a:r>
                <a:r>
                  <a:rPr kumimoji="0" lang="en-GB" sz="1200" b="0" i="0" u="none" strike="noStrike" kern="1200" cap="none" spc="0" normalizeH="0" baseline="0" noProof="0" dirty="0">
                    <a:ln>
                      <a:noFill/>
                    </a:ln>
                    <a:solidFill>
                      <a:srgbClr val="292934"/>
                    </a:solidFill>
                    <a:effectLst/>
                    <a:uLnTx/>
                    <a:uFillTx/>
                    <a:latin typeface="Cambria Math" panose="02040503050406030204" pitchFamily="18" charset="0"/>
                    <a:ea typeface="+mn-ea"/>
                    <a:cs typeface="+mn-cs"/>
                    <a:sym typeface="Symbol" panose="05050102010706020507" pitchFamily="18" charset="2"/>
                  </a:rPr>
                  <a:t></a:t>
                </a:r>
                <a:r>
                  <a:rPr kumimoji="0" lang="en-GB" sz="1200" b="0" i="0" u="none" strike="noStrike" kern="1200" cap="none" spc="0" normalizeH="0" baseline="0" noProof="0" dirty="0">
                    <a:ln>
                      <a:noFill/>
                    </a:ln>
                    <a:solidFill>
                      <a:srgbClr val="292934"/>
                    </a:solidFill>
                    <a:effectLst/>
                    <a:uLnTx/>
                    <a:uFillTx/>
                    <a:latin typeface="Arial"/>
                    <a:ea typeface="+mn-ea"/>
                    <a:cs typeface="+mn-cs"/>
                  </a:rPr>
                  <a:t> growth coefficient  intrinsic property of the salt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srgbClr val="292934"/>
                    </a:solidFill>
                    <a:effectLst/>
                    <a:uLnTx/>
                    <a:uFillTx/>
                    <a:latin typeface="Arial"/>
                    <a:ea typeface="+mn-ea"/>
                    <a:cs typeface="+mn-cs"/>
                  </a:rPr>
                  <a:t>Difference between salts : difference in surface to volume ratio of crystals </a:t>
                </a:r>
              </a:p>
              <a:p>
                <a:endParaRPr lang="en-US" dirty="0"/>
              </a:p>
            </p:txBody>
          </p:sp>
        </mc:Fallback>
      </mc:AlternateContent>
      <p:sp>
        <p:nvSpPr>
          <p:cNvPr id="4" name="Slide Number Placeholder 3">
            <a:extLst>
              <a:ext uri="{FF2B5EF4-FFF2-40B4-BE49-F238E27FC236}">
                <a16:creationId xmlns:a16="http://schemas.microsoft.com/office/drawing/2014/main" id="{5AF7EE2A-1381-1CDB-BCDB-156627386A36}"/>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689A622-76E8-4ABD-972A-0E140A7EB41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734483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D424EA-9BBA-3CAC-78CE-A703EFF9F4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948C6F-51FE-93DC-1BA8-EF02B7D0905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7A0968E-349A-3C33-AC9F-15F58EC59FA4}"/>
              </a:ext>
            </a:extLst>
          </p:cNvPr>
          <p:cNvSpPr>
            <a:spLocks noGrp="1"/>
          </p:cNvSpPr>
          <p:nvPr>
            <p:ph type="body" idx="1"/>
          </p:nvPr>
        </p:nvSpPr>
        <p:spPr/>
        <p:txBody>
          <a:bodyPr/>
          <a:lstStyle/>
          <a:p>
            <a:r>
              <a:rPr lang="en-US" dirty="0"/>
              <a:t>House of cards</a:t>
            </a:r>
          </a:p>
        </p:txBody>
      </p:sp>
      <p:sp>
        <p:nvSpPr>
          <p:cNvPr id="4" name="Slide Number Placeholder 3">
            <a:extLst>
              <a:ext uri="{FF2B5EF4-FFF2-40B4-BE49-F238E27FC236}">
                <a16:creationId xmlns:a16="http://schemas.microsoft.com/office/drawing/2014/main" id="{316D35CE-6599-B079-B499-F1147B10E345}"/>
              </a:ext>
            </a:extLst>
          </p:cNvPr>
          <p:cNvSpPr>
            <a:spLocks noGrp="1"/>
          </p:cNvSpPr>
          <p:nvPr>
            <p:ph type="sldNum" sz="quarter" idx="10"/>
          </p:nvPr>
        </p:nvSpPr>
        <p:spPr/>
        <p:txBody>
          <a:bodyPr/>
          <a:lstStyle/>
          <a:p>
            <a:pPr marL="0" marR="0" lvl="0" indent="0" algn="r" defTabSz="872520" rtl="0" eaLnBrk="1" fontAlgn="auto" latinLnBrk="0" hangingPunct="1">
              <a:lnSpc>
                <a:spcPct val="100000"/>
              </a:lnSpc>
              <a:spcBef>
                <a:spcPts val="0"/>
              </a:spcBef>
              <a:spcAft>
                <a:spcPts val="0"/>
              </a:spcAft>
              <a:buClrTx/>
              <a:buSzTx/>
              <a:buFontTx/>
              <a:buNone/>
              <a:tabLst/>
              <a:defRPr/>
            </a:pPr>
            <a:fld id="{54ADD6A4-DD1F-4476-9143-DFDB55BB0A9E}" type="slidenum">
              <a:rPr kumimoji="0" lang="en-US" sz="1100" b="0" i="0" u="none" strike="noStrike" kern="1200" cap="none" spc="0" normalizeH="0" baseline="0" noProof="0">
                <a:ln>
                  <a:noFill/>
                </a:ln>
                <a:solidFill>
                  <a:prstClr val="black"/>
                </a:solidFill>
                <a:effectLst/>
                <a:uLnTx/>
                <a:uFillTx/>
                <a:latin typeface="Calibri"/>
                <a:ea typeface="ＭＳ Ｐゴシック" pitchFamily="34" charset="-128"/>
                <a:cs typeface="+mn-cs"/>
              </a:rPr>
              <a:pPr marL="0" marR="0" lvl="0" indent="0" algn="r" defTabSz="872520" rtl="0" eaLnBrk="1" fontAlgn="auto" latinLnBrk="0" hangingPunct="1">
                <a:lnSpc>
                  <a:spcPct val="100000"/>
                </a:lnSpc>
                <a:spcBef>
                  <a:spcPts val="0"/>
                </a:spcBef>
                <a:spcAft>
                  <a:spcPts val="0"/>
                </a:spcAft>
                <a:buClrTx/>
                <a:buSzTx/>
                <a:buFontTx/>
                <a:buNone/>
                <a:tabLst/>
                <a:defRPr/>
              </a:pPr>
              <a:t>12</a:t>
            </a:fld>
            <a:endParaRPr kumimoji="0" lang="en-US" sz="1100" b="0" i="0" u="none" strike="noStrike" kern="1200" cap="none" spc="0" normalizeH="0" baseline="0" noProof="0">
              <a:ln>
                <a:noFill/>
              </a:ln>
              <a:solidFill>
                <a:prstClr val="black"/>
              </a:solidFill>
              <a:effectLst/>
              <a:uLnTx/>
              <a:uFillTx/>
              <a:latin typeface="Calibri"/>
              <a:ea typeface="ＭＳ Ｐゴシック" pitchFamily="34" charset="-128"/>
              <a:cs typeface="+mn-cs"/>
            </a:endParaRPr>
          </a:p>
        </p:txBody>
      </p:sp>
    </p:spTree>
    <p:extLst>
      <p:ext uri="{BB962C8B-B14F-4D97-AF65-F5344CB8AC3E}">
        <p14:creationId xmlns:p14="http://schemas.microsoft.com/office/powerpoint/2010/main" val="1705712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r>
              <a:rPr lang="en-US" sz="1800" dirty="0">
                <a:effectLst/>
                <a:latin typeface="Times New Roman" panose="02020603050405020304" pitchFamily="18" charset="0"/>
                <a:ea typeface="Times New Roman" panose="02020603050405020304" pitchFamily="18" charset="0"/>
              </a:rPr>
              <a:t>Salt creeping can initiate and grow on flat surfaces but also on top of porous materials such as soil or stones; this is called efflorescence (4,11,12). The microscopic analysis of the 3D network of such efflorescence reveals an internal porous structure of the crystalline salt network with a fractal structure characterized by a self-organized, self-similar arrangement of salt crystals. Scanning Electron microscopy (SEM) images of sodium chloride (NaCl) creeping  efflorescence reveal a structure similar to cauliflowers, and show that </a:t>
            </a:r>
            <a:r>
              <a:rPr lang="en-US" sz="1800" b="1" dirty="0">
                <a:effectLst/>
                <a:latin typeface="Times New Roman" panose="02020603050405020304" pitchFamily="18" charset="0"/>
                <a:ea typeface="Times New Roman" panose="02020603050405020304" pitchFamily="18" charset="0"/>
              </a:rPr>
              <a:t>this phenomenon covers many orders of magnitude in length scales so that it indeed appears fractal </a:t>
            </a:r>
            <a:r>
              <a:rPr lang="en-US" sz="1800" dirty="0">
                <a:effectLst/>
                <a:latin typeface="Times New Roman" panose="02020603050405020304" pitchFamily="18" charset="0"/>
                <a:ea typeface="Times New Roman" panose="02020603050405020304" pitchFamily="18" charset="0"/>
              </a:rPr>
              <a:t>(13). The first precipitating large crystals create large pores between them, enabling smaller crystals to nucleate afterwards within these spaces, which in turn will forming smaller pores, and so on. Again, this porous structure, with different pore size distribution, allows salt water to be sucked in by capillary pumping and crystallization to continue even further.</a:t>
            </a:r>
            <a:r>
              <a:rPr lang="nl-NL" sz="1800" dirty="0">
                <a:effectLst/>
                <a:latin typeface="Times New Roman" panose="02020603050405020304" pitchFamily="18" charset="0"/>
                <a:ea typeface="Times New Roman" panose="02020603050405020304" pitchFamily="18" charset="0"/>
              </a:rPr>
              <a:t> </a:t>
            </a:r>
          </a:p>
          <a:p>
            <a:pPr marL="0" marR="0" fontAlgn="base">
              <a:lnSpc>
                <a:spcPct val="107000"/>
              </a:lnSpc>
              <a:spcBef>
                <a:spcPts val="0"/>
              </a:spcBef>
              <a:spcAft>
                <a:spcPts val="800"/>
              </a:spcAft>
            </a:pPr>
            <a:r>
              <a:rPr lang="en-GB" sz="1800" b="1" kern="1200" dirty="0">
                <a:solidFill>
                  <a:srgbClr val="FFFFFF"/>
                </a:solidFill>
                <a:effectLst/>
                <a:latin typeface="Arial" panose="020B0604020202020204" pitchFamily="34" charset="0"/>
                <a:ea typeface="Calibri" panose="020F0502020204030204" pitchFamily="34" charset="0"/>
                <a:cs typeface="Times New Roman" panose="02020603050405020304" pitchFamily="18" charset="0"/>
              </a:rPr>
              <a:t>outer side </a:t>
            </a:r>
            <a:endParaRPr lang="nl-NL"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NL"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0EA79A7-A543-409C-A056-DDA74B433D94}" type="slidenum">
              <a:rPr kumimoji="0" lang="en-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242249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A good natural example with a fractal dimension close to about 1.7 is the </a:t>
            </a:r>
            <a:r>
              <a:rPr lang="en-US" sz="1200" b="1" i="0" kern="1200" dirty="0">
                <a:solidFill>
                  <a:schemeClr val="tx1"/>
                </a:solidFill>
                <a:effectLst/>
                <a:latin typeface="+mn-lt"/>
                <a:ea typeface="+mn-ea"/>
                <a:cs typeface="+mn-cs"/>
              </a:rPr>
              <a:t>network of blood vessels in the human retina</a:t>
            </a:r>
            <a:r>
              <a:rPr lang="en-US" sz="1200" b="0" i="0" kern="1200" dirty="0">
                <a:solidFill>
                  <a:schemeClr val="tx1"/>
                </a:solidFill>
                <a:effectLst/>
                <a:latin typeface="+mn-lt"/>
                <a:ea typeface="+mn-ea"/>
                <a:cs typeface="+mn-cs"/>
              </a:rPr>
              <a:t>. When measured as a branching 2D pattern, retinal vessel trees often have a fractal dimension around 1.7, meaning they are more complex than a simple line (dimension 1) but do not fully fill an area (dimension 2).</a:t>
            </a:r>
          </a:p>
          <a:p>
            <a:br>
              <a:rPr lang="en-US"/>
            </a:br>
            <a:endParaRPr lang="en-NL" dirty="0"/>
          </a:p>
        </p:txBody>
      </p:sp>
      <p:sp>
        <p:nvSpPr>
          <p:cNvPr id="4" name="Slide Number Placeholder 3"/>
          <p:cNvSpPr>
            <a:spLocks noGrp="1"/>
          </p:cNvSpPr>
          <p:nvPr>
            <p:ph type="sldNum" sz="quarter" idx="5"/>
          </p:nvPr>
        </p:nvSpPr>
        <p:spPr/>
        <p:txBody>
          <a:bodyPr/>
          <a:lstStyle/>
          <a:p>
            <a:fld id="{5D9A443B-735E-4CEF-B4E5-0BCADADC5F8D}" type="slidenum">
              <a:rPr lang="en-NL" smtClean="0"/>
              <a:t>14</a:t>
            </a:fld>
            <a:endParaRPr lang="en-NL"/>
          </a:p>
        </p:txBody>
      </p:sp>
    </p:spTree>
    <p:extLst>
      <p:ext uri="{BB962C8B-B14F-4D97-AF65-F5344CB8AC3E}">
        <p14:creationId xmlns:p14="http://schemas.microsoft.com/office/powerpoint/2010/main" val="13520645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NL"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0EA79A7-A543-409C-A056-DDA74B433D94}" type="slidenum">
              <a:rPr kumimoji="0" lang="en-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531510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NL" dirty="0"/>
          </a:p>
        </p:txBody>
      </p:sp>
      <p:sp>
        <p:nvSpPr>
          <p:cNvPr id="4" name="Slide Number Placeholder 3"/>
          <p:cNvSpPr>
            <a:spLocks noGrp="1"/>
          </p:cNvSpPr>
          <p:nvPr>
            <p:ph type="sldNum" sz="quarter" idx="5"/>
          </p:nvPr>
        </p:nvSpPr>
        <p:spPr/>
        <p:txBody>
          <a:bodyPr/>
          <a:lstStyle/>
          <a:p>
            <a:fld id="{5D9A443B-735E-4CEF-B4E5-0BCADADC5F8D}" type="slidenum">
              <a:rPr lang="en-NL" smtClean="0"/>
              <a:t>17</a:t>
            </a:fld>
            <a:endParaRPr lang="en-NL"/>
          </a:p>
        </p:txBody>
      </p:sp>
    </p:spTree>
    <p:extLst>
      <p:ext uri="{BB962C8B-B14F-4D97-AF65-F5344CB8AC3E}">
        <p14:creationId xmlns:p14="http://schemas.microsoft.com/office/powerpoint/2010/main" val="21763004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As different </a:t>
            </a:r>
            <a:r>
              <a:rPr lang="en-GB" sz="1800" dirty="0">
                <a:effectLst/>
                <a:latin typeface="Times New Roman" panose="02020603050405020304" pitchFamily="18" charset="0"/>
                <a:ea typeface="Times New Roman" panose="02020603050405020304" pitchFamily="18" charset="0"/>
              </a:rPr>
              <a:t>minerals have different crystalline structures reflecting the seven possible lattice structures, the macroscopic patterning is different between different salts.  </a:t>
            </a:r>
            <a:r>
              <a:rPr lang="en-US" sz="1800" dirty="0">
                <a:effectLst/>
                <a:latin typeface="Times New Roman" panose="02020603050405020304" pitchFamily="18" charset="0"/>
                <a:ea typeface="Times New Roman" panose="02020603050405020304" pitchFamily="18" charset="0"/>
              </a:rPr>
              <a:t>Desert roses typically consist of calcium sulfate (gypsum) or barium sulfate (Barite) with sand grains (SiO</a:t>
            </a:r>
            <a:r>
              <a:rPr lang="en-US" sz="1800" baseline="-25000" dirty="0">
                <a:effectLst/>
                <a:latin typeface="Times New Roman" panose="02020603050405020304" pitchFamily="18" charset="0"/>
                <a:ea typeface="Times New Roman" panose="02020603050405020304" pitchFamily="18" charset="0"/>
              </a:rPr>
              <a:t>2</a:t>
            </a:r>
            <a:r>
              <a:rPr lang="en-US" sz="1800" dirty="0">
                <a:effectLst/>
                <a:latin typeface="Times New Roman" panose="02020603050405020304" pitchFamily="18" charset="0"/>
                <a:ea typeface="Times New Roman" panose="02020603050405020304" pitchFamily="18" charset="0"/>
              </a:rPr>
              <a:t>) interspersed between the crystalline structures. When investigated in detail, desert roses reveal also a spectacular self-organized structure analogous to the NaCl but with a different shape: large petals, smaller petals in between these and even smaller ones between those, </a:t>
            </a:r>
            <a:r>
              <a:rPr lang="en-US" sz="1800" b="1" dirty="0">
                <a:effectLst/>
                <a:latin typeface="Times New Roman" panose="02020603050405020304" pitchFamily="18" charset="0"/>
                <a:ea typeface="Times New Roman" panose="02020603050405020304" pitchFamily="18" charset="0"/>
              </a:rPr>
              <a:t>again reminiscent of a fractal organization</a:t>
            </a:r>
            <a:r>
              <a:rPr lang="en-US" sz="1800" dirty="0">
                <a:effectLst/>
                <a:latin typeface="Times New Roman" panose="02020603050405020304" pitchFamily="18" charset="0"/>
                <a:ea typeface="Times New Roman" panose="02020603050405020304" pitchFamily="18" charset="0"/>
              </a:rPr>
              <a:t>. A close-up of the structure by SEM imaging reveals that each petal itself is composed of parallel smaller leaflets, emphasizing the universality of this pattern and the porous structure of the 3D salt network (13). Because of its self-similar porous nature, this assembly of crystals structure in nature can grow up to 1 to 3 meters height. Salt creeping is therefore both universal and self-amplifying, typically initiated by the presence of salt crystals or impurities. It hinges on the formation of numerous crystallites under low humidity conditions, with impurities often serving as nucleation centers or salt mixtures catalyzing this spectacular self-organized process.</a:t>
            </a:r>
            <a:endParaRPr lang="nl-NL" sz="1800" dirty="0">
              <a:effectLst/>
              <a:latin typeface="Times New Roman" panose="02020603050405020304" pitchFamily="18" charset="0"/>
              <a:ea typeface="Times New Roman" panose="02020603050405020304" pitchFamily="18" charset="0"/>
            </a:endParaRPr>
          </a:p>
          <a:p>
            <a:endParaRPr lang="nl-NL"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0EA79A7-A543-409C-A056-DDA74B433D94}" type="slidenum">
              <a:rPr kumimoji="0" lang="en-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950198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NL"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0EA79A7-A543-409C-A056-DDA74B433D94}" type="slidenum">
              <a:rPr kumimoji="0" lang="en-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353754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effectLst/>
                <a:latin typeface="fkGroteskNeue"/>
              </a:rPr>
              <a:t>the fractal shape is covered with a grid of boxes, and the number of boxes containing part of the shape is counted at multiple scales (box sizes) to assess how complexity scales with resolution</a:t>
            </a:r>
            <a:endParaRPr lang="en-NL" dirty="0"/>
          </a:p>
          <a:p>
            <a:endParaRPr lang="en-NL" dirty="0"/>
          </a:p>
        </p:txBody>
      </p:sp>
      <p:sp>
        <p:nvSpPr>
          <p:cNvPr id="4" name="Slide Number Placeholder 3"/>
          <p:cNvSpPr>
            <a:spLocks noGrp="1"/>
          </p:cNvSpPr>
          <p:nvPr>
            <p:ph type="sldNum" sz="quarter" idx="5"/>
          </p:nvPr>
        </p:nvSpPr>
        <p:spPr/>
        <p:txBody>
          <a:bodyPr/>
          <a:lstStyle/>
          <a:p>
            <a:fld id="{5D9A443B-735E-4CEF-B4E5-0BCADADC5F8D}" type="slidenum">
              <a:rPr lang="en-NL" smtClean="0"/>
              <a:t>24</a:t>
            </a:fld>
            <a:endParaRPr lang="en-NL"/>
          </a:p>
        </p:txBody>
      </p:sp>
    </p:spTree>
    <p:extLst>
      <p:ext uri="{BB962C8B-B14F-4D97-AF65-F5344CB8AC3E}">
        <p14:creationId xmlns:p14="http://schemas.microsoft.com/office/powerpoint/2010/main" val="4340483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371601"/>
            <a:ext cx="104648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914400" y="3505200"/>
            <a:ext cx="85344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8A432C8-69A7-458B-9684-2BFA64B31948}" type="datetime2">
              <a:rPr lang="en-US" smtClean="0"/>
              <a:t>Thursday, May 21, 2026</a:t>
            </a:fld>
            <a:endParaRPr lang="en-US"/>
          </a:p>
        </p:txBody>
      </p:sp>
      <p:sp>
        <p:nvSpPr>
          <p:cNvPr id="5" name="Footer Placeholder 4"/>
          <p:cNvSpPr>
            <a:spLocks noGrp="1"/>
          </p:cNvSpPr>
          <p:nvPr>
            <p:ph type="ftr" sz="quarter" idx="11"/>
          </p:nvPr>
        </p:nvSpPr>
        <p:spPr/>
        <p:txBody>
          <a:bodyPr/>
          <a:lstStyle/>
          <a:p>
            <a:pPr algn="r"/>
            <a:endParaRPr lang="en-US" dirty="0"/>
          </a:p>
        </p:txBody>
      </p:sp>
      <p:sp>
        <p:nvSpPr>
          <p:cNvPr id="6" name="Slide Number Placeholder 5"/>
          <p:cNvSpPr>
            <a:spLocks noGrp="1"/>
          </p:cNvSpPr>
          <p:nvPr>
            <p:ph type="sldNum" sz="quarter" idx="12"/>
          </p:nvPr>
        </p:nvSpPr>
        <p:spPr/>
        <p:txBody>
          <a:bodyPr/>
          <a:lstStyle/>
          <a:p>
            <a:fld id="{0CFEC368-1D7A-4F81-ABF6-AE0E36BAF64C}" type="slidenum">
              <a:rPr lang="en-US" smtClean="0"/>
              <a:pPr/>
              <a:t>‹#›</a:t>
            </a:fld>
            <a:endParaRPr lang="en-US"/>
          </a:p>
        </p:txBody>
      </p:sp>
      <p:cxnSp>
        <p:nvCxnSpPr>
          <p:cNvPr id="8" name="Straight Connector 7"/>
          <p:cNvCxnSpPr/>
          <p:nvPr/>
        </p:nvCxnSpPr>
        <p:spPr>
          <a:xfrm>
            <a:off x="914400" y="3398520"/>
            <a:ext cx="104648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48682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396A3A3-94A6-4E5B-AF39-173ACA3E61CC}" type="datetime2">
              <a:rPr lang="en-US" smtClean="0"/>
              <a:t>Thursday, May 21, 2026</a:t>
            </a:fld>
            <a:endParaRPr lang="en-US"/>
          </a:p>
        </p:txBody>
      </p:sp>
      <p:sp>
        <p:nvSpPr>
          <p:cNvPr id="5" name="Footer Placeholder 4"/>
          <p:cNvSpPr>
            <a:spLocks noGrp="1"/>
          </p:cNvSpPr>
          <p:nvPr>
            <p:ph type="ftr" sz="quarter" idx="11"/>
          </p:nvPr>
        </p:nvSpPr>
        <p:spPr/>
        <p:txBody>
          <a:bodyPr/>
          <a:lstStyle/>
          <a:p>
            <a:pPr algn="r"/>
            <a:endParaRPr lang="en-US" dirty="0"/>
          </a:p>
        </p:txBody>
      </p:sp>
      <p:sp>
        <p:nvSpPr>
          <p:cNvPr id="6" name="Slide Number Placeholder 5"/>
          <p:cNvSpPr>
            <a:spLocks noGrp="1"/>
          </p:cNvSpPr>
          <p:nvPr>
            <p:ph type="sldNum" sz="quarter" idx="12"/>
          </p:nvPr>
        </p:nvSpPr>
        <p:spPr/>
        <p:txBody>
          <a:bodyPr/>
          <a:lstStyle/>
          <a:p>
            <a:fld id="{0CFEC368-1D7A-4F81-ABF6-AE0E36BAF64C}" type="slidenum">
              <a:rPr lang="en-US" smtClean="0"/>
              <a:pPr/>
              <a:t>‹#›</a:t>
            </a:fld>
            <a:endParaRPr lang="en-US"/>
          </a:p>
        </p:txBody>
      </p:sp>
    </p:spTree>
    <p:extLst>
      <p:ext uri="{BB962C8B-B14F-4D97-AF65-F5344CB8AC3E}">
        <p14:creationId xmlns:p14="http://schemas.microsoft.com/office/powerpoint/2010/main" val="26853937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63084" y="2362201"/>
            <a:ext cx="103632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963084" y="4626865"/>
            <a:ext cx="103632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933D019-A32C-4EAD-B8E6-DBDA699692FD}" type="datetime2">
              <a:rPr lang="en-US" smtClean="0"/>
              <a:t>Thursday, May 21, 2026</a:t>
            </a:fld>
            <a:endParaRPr lang="en-US"/>
          </a:p>
        </p:txBody>
      </p:sp>
      <p:sp>
        <p:nvSpPr>
          <p:cNvPr id="5" name="Footer Placeholder 4"/>
          <p:cNvSpPr>
            <a:spLocks noGrp="1"/>
          </p:cNvSpPr>
          <p:nvPr>
            <p:ph type="ftr" sz="quarter" idx="11"/>
          </p:nvPr>
        </p:nvSpPr>
        <p:spPr/>
        <p:txBody>
          <a:bodyPr/>
          <a:lstStyle/>
          <a:p>
            <a:pPr algn="r"/>
            <a:endParaRPr lang="en-US" dirty="0"/>
          </a:p>
        </p:txBody>
      </p:sp>
      <p:sp>
        <p:nvSpPr>
          <p:cNvPr id="6" name="Slide Number Placeholder 5"/>
          <p:cNvSpPr>
            <a:spLocks noGrp="1"/>
          </p:cNvSpPr>
          <p:nvPr>
            <p:ph type="sldNum" sz="quarter" idx="12"/>
          </p:nvPr>
        </p:nvSpPr>
        <p:spPr/>
        <p:txBody>
          <a:bodyPr/>
          <a:lstStyle/>
          <a:p>
            <a:fld id="{0CFEC368-1D7A-4F81-ABF6-AE0E36BAF64C}" type="slidenum">
              <a:rPr lang="en-US" smtClean="0"/>
              <a:pPr/>
              <a:t>‹#›</a:t>
            </a:fld>
            <a:endParaRPr lang="en-US"/>
          </a:p>
        </p:txBody>
      </p:sp>
      <p:cxnSp>
        <p:nvCxnSpPr>
          <p:cNvPr id="7" name="Straight Connector 6"/>
          <p:cNvCxnSpPr/>
          <p:nvPr/>
        </p:nvCxnSpPr>
        <p:spPr>
          <a:xfrm>
            <a:off x="975360" y="4599432"/>
            <a:ext cx="104648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320407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73352"/>
            <a:ext cx="53848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97600" y="1673352"/>
            <a:ext cx="53848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CEBA98F-560C-4997-81C4-81D4D9187EAB}" type="datetime2">
              <a:rPr lang="en-US" smtClean="0"/>
              <a:t>Thursday, May 21, 2026</a:t>
            </a:fld>
            <a:endParaRPr lang="en-US"/>
          </a:p>
        </p:txBody>
      </p:sp>
      <p:sp>
        <p:nvSpPr>
          <p:cNvPr id="6" name="Footer Placeholder 5"/>
          <p:cNvSpPr>
            <a:spLocks noGrp="1"/>
          </p:cNvSpPr>
          <p:nvPr>
            <p:ph type="ftr" sz="quarter" idx="11"/>
          </p:nvPr>
        </p:nvSpPr>
        <p:spPr/>
        <p:txBody>
          <a:bodyPr/>
          <a:lstStyle/>
          <a:p>
            <a:pPr algn="r"/>
            <a:endParaRPr lang="en-US" dirty="0"/>
          </a:p>
        </p:txBody>
      </p:sp>
      <p:sp>
        <p:nvSpPr>
          <p:cNvPr id="7" name="Slide Number Placeholder 6"/>
          <p:cNvSpPr>
            <a:spLocks noGrp="1"/>
          </p:cNvSpPr>
          <p:nvPr>
            <p:ph type="sldNum" sz="quarter" idx="12"/>
          </p:nvPr>
        </p:nvSpPr>
        <p:spPr/>
        <p:txBody>
          <a:bodyPr/>
          <a:lstStyle/>
          <a:p>
            <a:fld id="{0CFEC368-1D7A-4F81-ABF6-AE0E36BAF64C}" type="slidenum">
              <a:rPr lang="en-US" smtClean="0"/>
              <a:pPr/>
              <a:t>‹#›</a:t>
            </a:fld>
            <a:endParaRPr lang="en-US"/>
          </a:p>
        </p:txBody>
      </p:sp>
    </p:spTree>
    <p:extLst>
      <p:ext uri="{BB962C8B-B14F-4D97-AF65-F5344CB8AC3E}">
        <p14:creationId xmlns:p14="http://schemas.microsoft.com/office/powerpoint/2010/main" val="2102468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600" y="1676400"/>
            <a:ext cx="524256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438400"/>
            <a:ext cx="524256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39840" y="1676400"/>
            <a:ext cx="524256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39840" y="2438400"/>
            <a:ext cx="524256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50972B2-CA5C-437D-87D0-8081271A9E4B}" type="datetime2">
              <a:rPr lang="en-US" smtClean="0"/>
              <a:t>Thursday, May 21, 2026</a:t>
            </a:fld>
            <a:endParaRPr lang="en-US"/>
          </a:p>
        </p:txBody>
      </p:sp>
      <p:sp>
        <p:nvSpPr>
          <p:cNvPr id="8" name="Footer Placeholder 7"/>
          <p:cNvSpPr>
            <a:spLocks noGrp="1"/>
          </p:cNvSpPr>
          <p:nvPr>
            <p:ph type="ftr" sz="quarter" idx="11"/>
          </p:nvPr>
        </p:nvSpPr>
        <p:spPr/>
        <p:txBody>
          <a:bodyPr/>
          <a:lstStyle/>
          <a:p>
            <a:pPr algn="r"/>
            <a:endParaRPr lang="en-US" dirty="0"/>
          </a:p>
        </p:txBody>
      </p:sp>
      <p:sp>
        <p:nvSpPr>
          <p:cNvPr id="9" name="Slide Number Placeholder 8"/>
          <p:cNvSpPr>
            <a:spLocks noGrp="1"/>
          </p:cNvSpPr>
          <p:nvPr>
            <p:ph type="sldNum" sz="quarter" idx="12"/>
          </p:nvPr>
        </p:nvSpPr>
        <p:spPr/>
        <p:txBody>
          <a:bodyPr/>
          <a:lstStyle/>
          <a:p>
            <a:fld id="{0CFEC368-1D7A-4F81-ABF6-AE0E36BAF64C}" type="slidenum">
              <a:rPr lang="en-US" smtClean="0"/>
              <a:pPr/>
              <a:t>‹#›</a:t>
            </a:fld>
            <a:endParaRPr lang="en-US"/>
          </a:p>
        </p:txBody>
      </p:sp>
      <p:cxnSp>
        <p:nvCxnSpPr>
          <p:cNvPr id="11" name="Straight Connector 10"/>
          <p:cNvCxnSpPr/>
          <p:nvPr/>
        </p:nvCxnSpPr>
        <p:spPr>
          <a:xfrm rot="5400000">
            <a:off x="3741949" y="4045691"/>
            <a:ext cx="4709160" cy="1059"/>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51076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9CD4847-11EF-4466-A8AD-85CDB7B49118}" type="datetime2">
              <a:rPr lang="en-US" smtClean="0"/>
              <a:t>Thursday, May 21, 2026</a:t>
            </a:fld>
            <a:endParaRPr lang="en-US"/>
          </a:p>
        </p:txBody>
      </p:sp>
      <p:sp>
        <p:nvSpPr>
          <p:cNvPr id="4" name="Footer Placeholder 3"/>
          <p:cNvSpPr>
            <a:spLocks noGrp="1"/>
          </p:cNvSpPr>
          <p:nvPr>
            <p:ph type="ftr" sz="quarter" idx="11"/>
          </p:nvPr>
        </p:nvSpPr>
        <p:spPr/>
        <p:txBody>
          <a:bodyPr/>
          <a:lstStyle/>
          <a:p>
            <a:pPr algn="r"/>
            <a:endParaRPr lang="en-US" dirty="0"/>
          </a:p>
        </p:txBody>
      </p:sp>
      <p:sp>
        <p:nvSpPr>
          <p:cNvPr id="5" name="Slide Number Placeholder 4"/>
          <p:cNvSpPr>
            <a:spLocks noGrp="1"/>
          </p:cNvSpPr>
          <p:nvPr>
            <p:ph type="sldNum" sz="quarter" idx="12"/>
          </p:nvPr>
        </p:nvSpPr>
        <p:spPr/>
        <p:txBody>
          <a:bodyPr/>
          <a:lstStyle/>
          <a:p>
            <a:fld id="{0CFEC368-1D7A-4F81-ABF6-AE0E36BAF64C}" type="slidenum">
              <a:rPr lang="en-US" smtClean="0"/>
              <a:pPr/>
              <a:t>‹#›</a:t>
            </a:fld>
            <a:endParaRPr lang="en-US"/>
          </a:p>
        </p:txBody>
      </p:sp>
    </p:spTree>
    <p:extLst>
      <p:ext uri="{BB962C8B-B14F-4D97-AF65-F5344CB8AC3E}">
        <p14:creationId xmlns:p14="http://schemas.microsoft.com/office/powerpoint/2010/main" val="29693331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168457A-3AB9-4880-8A0C-9F8524491207}" type="datetime2">
              <a:rPr lang="en-US" smtClean="0"/>
              <a:t>Thursday, May 21, 2026</a:t>
            </a:fld>
            <a:endParaRPr lang="en-US"/>
          </a:p>
        </p:txBody>
      </p:sp>
      <p:sp>
        <p:nvSpPr>
          <p:cNvPr id="3" name="Footer Placeholder 2"/>
          <p:cNvSpPr>
            <a:spLocks noGrp="1"/>
          </p:cNvSpPr>
          <p:nvPr>
            <p:ph type="ftr" sz="quarter" idx="11"/>
          </p:nvPr>
        </p:nvSpPr>
        <p:spPr/>
        <p:txBody>
          <a:bodyPr/>
          <a:lstStyle/>
          <a:p>
            <a:pPr algn="r"/>
            <a:endParaRPr lang="en-US" dirty="0"/>
          </a:p>
        </p:txBody>
      </p:sp>
      <p:sp>
        <p:nvSpPr>
          <p:cNvPr id="4" name="Slide Number Placeholder 3"/>
          <p:cNvSpPr>
            <a:spLocks noGrp="1"/>
          </p:cNvSpPr>
          <p:nvPr>
            <p:ph type="sldNum" sz="quarter" idx="12"/>
          </p:nvPr>
        </p:nvSpPr>
        <p:spPr/>
        <p:txBody>
          <a:bodyPr/>
          <a:lstStyle/>
          <a:p>
            <a:fld id="{0CFEC368-1D7A-4F81-ABF6-AE0E36BAF64C}" type="slidenum">
              <a:rPr lang="en-US" smtClean="0"/>
              <a:pPr/>
              <a:t>‹#›</a:t>
            </a:fld>
            <a:endParaRPr lang="en-US"/>
          </a:p>
        </p:txBody>
      </p:sp>
    </p:spTree>
    <p:extLst>
      <p:ext uri="{BB962C8B-B14F-4D97-AF65-F5344CB8AC3E}">
        <p14:creationId xmlns:p14="http://schemas.microsoft.com/office/powerpoint/2010/main" val="12768330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792080"/>
            <a:ext cx="2852928"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962400" y="792080"/>
            <a:ext cx="7620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601" y="2130553"/>
            <a:ext cx="2852928"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FE976D3-5B7F-4300-ABED-C91F1B2AE209}" type="datetime2">
              <a:rPr lang="en-US" smtClean="0"/>
              <a:t>Thursday, May 21, 2026</a:t>
            </a:fld>
            <a:endParaRPr lang="en-US"/>
          </a:p>
        </p:txBody>
      </p:sp>
      <p:sp>
        <p:nvSpPr>
          <p:cNvPr id="6" name="Footer Placeholder 5"/>
          <p:cNvSpPr>
            <a:spLocks noGrp="1"/>
          </p:cNvSpPr>
          <p:nvPr>
            <p:ph type="ftr" sz="quarter" idx="11"/>
          </p:nvPr>
        </p:nvSpPr>
        <p:spPr/>
        <p:txBody>
          <a:bodyPr/>
          <a:lstStyle/>
          <a:p>
            <a:pPr algn="r"/>
            <a:endParaRPr lang="en-US" dirty="0"/>
          </a:p>
        </p:txBody>
      </p:sp>
      <p:sp>
        <p:nvSpPr>
          <p:cNvPr id="7" name="Slide Number Placeholder 6"/>
          <p:cNvSpPr>
            <a:spLocks noGrp="1"/>
          </p:cNvSpPr>
          <p:nvPr>
            <p:ph type="sldNum" sz="quarter" idx="12"/>
          </p:nvPr>
        </p:nvSpPr>
        <p:spPr/>
        <p:txBody>
          <a:bodyPr/>
          <a:lstStyle/>
          <a:p>
            <a:fld id="{0CFEC368-1D7A-4F81-ABF6-AE0E36BAF64C}" type="slidenum">
              <a:rPr lang="en-US" smtClean="0"/>
              <a:pPr/>
              <a:t>‹#›</a:t>
            </a:fld>
            <a:endParaRPr lang="en-US"/>
          </a:p>
        </p:txBody>
      </p:sp>
      <p:cxnSp>
        <p:nvCxnSpPr>
          <p:cNvPr id="9" name="Straight Connector 8"/>
          <p:cNvCxnSpPr/>
          <p:nvPr/>
        </p:nvCxnSpPr>
        <p:spPr>
          <a:xfrm rot="5400000">
            <a:off x="912152" y="3579942"/>
            <a:ext cx="5577840" cy="2117"/>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16132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792480"/>
            <a:ext cx="2856907"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3811480" y="838201"/>
            <a:ext cx="787252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09600" y="2133600"/>
            <a:ext cx="2852928"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BDC1E59-17DD-41CE-97CA-624A472382D4}" type="datetime2">
              <a:rPr lang="en-US" smtClean="0"/>
              <a:t>Thursday, May 21, 2026</a:t>
            </a:fld>
            <a:endParaRPr lang="en-US"/>
          </a:p>
        </p:txBody>
      </p:sp>
      <p:sp>
        <p:nvSpPr>
          <p:cNvPr id="6" name="Footer Placeholder 5"/>
          <p:cNvSpPr>
            <a:spLocks noGrp="1"/>
          </p:cNvSpPr>
          <p:nvPr>
            <p:ph type="ftr" sz="quarter" idx="11"/>
          </p:nvPr>
        </p:nvSpPr>
        <p:spPr/>
        <p:txBody>
          <a:bodyPr/>
          <a:lstStyle/>
          <a:p>
            <a:pPr algn="r"/>
            <a:endParaRPr lang="en-US" dirty="0"/>
          </a:p>
        </p:txBody>
      </p:sp>
      <p:sp>
        <p:nvSpPr>
          <p:cNvPr id="7" name="Slide Number Placeholder 6"/>
          <p:cNvSpPr>
            <a:spLocks noGrp="1"/>
          </p:cNvSpPr>
          <p:nvPr>
            <p:ph type="sldNum" sz="quarter" idx="12"/>
          </p:nvPr>
        </p:nvSpPr>
        <p:spPr/>
        <p:txBody>
          <a:bodyPr/>
          <a:lstStyle/>
          <a:p>
            <a:fld id="{0CFEC368-1D7A-4F81-ABF6-AE0E36BAF64C}" type="slidenum">
              <a:rPr lang="en-US" smtClean="0"/>
              <a:pPr/>
              <a:t>‹#›</a:t>
            </a:fld>
            <a:endParaRPr lang="en-US"/>
          </a:p>
        </p:txBody>
      </p:sp>
    </p:spTree>
    <p:extLst>
      <p:ext uri="{BB962C8B-B14F-4D97-AF65-F5344CB8AC3E}">
        <p14:creationId xmlns:p14="http://schemas.microsoft.com/office/powerpoint/2010/main" val="23400541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C057FC-95B6-4D89-AFDA-ABA33EE921E5}" type="datetime2">
              <a:rPr lang="en-US" smtClean="0"/>
              <a:t>Thursday, May 21, 2026</a:t>
            </a:fld>
            <a:endParaRPr lang="en-US"/>
          </a:p>
        </p:txBody>
      </p:sp>
      <p:sp>
        <p:nvSpPr>
          <p:cNvPr id="5" name="Footer Placeholder 4"/>
          <p:cNvSpPr>
            <a:spLocks noGrp="1"/>
          </p:cNvSpPr>
          <p:nvPr>
            <p:ph type="ftr" sz="quarter" idx="11"/>
          </p:nvPr>
        </p:nvSpPr>
        <p:spPr/>
        <p:txBody>
          <a:bodyPr/>
          <a:lstStyle/>
          <a:p>
            <a:pPr algn="r"/>
            <a:endParaRPr lang="en-US" dirty="0"/>
          </a:p>
        </p:txBody>
      </p:sp>
      <p:sp>
        <p:nvSpPr>
          <p:cNvPr id="6" name="Slide Number Placeholder 5"/>
          <p:cNvSpPr>
            <a:spLocks noGrp="1"/>
          </p:cNvSpPr>
          <p:nvPr>
            <p:ph type="sldNum" sz="quarter" idx="12"/>
          </p:nvPr>
        </p:nvSpPr>
        <p:spPr/>
        <p:txBody>
          <a:bodyPr/>
          <a:lstStyle/>
          <a:p>
            <a:fld id="{0CFEC368-1D7A-4F81-ABF6-AE0E36BAF64C}" type="slidenum">
              <a:rPr lang="en-US" smtClean="0"/>
              <a:pPr/>
              <a:t>‹#›</a:t>
            </a:fld>
            <a:endParaRPr lang="en-US"/>
          </a:p>
        </p:txBody>
      </p:sp>
    </p:spTree>
    <p:extLst>
      <p:ext uri="{BB962C8B-B14F-4D97-AF65-F5344CB8AC3E}">
        <p14:creationId xmlns:p14="http://schemas.microsoft.com/office/powerpoint/2010/main" val="18060166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609600"/>
            <a:ext cx="27432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609600" y="609600"/>
            <a:ext cx="80264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4549AC-EB31-477F-92A9-B1988E232878}" type="datetime2">
              <a:rPr lang="en-US" smtClean="0"/>
              <a:t>Thursday, May 21, 2026</a:t>
            </a:fld>
            <a:endParaRPr lang="en-US"/>
          </a:p>
        </p:txBody>
      </p:sp>
      <p:sp>
        <p:nvSpPr>
          <p:cNvPr id="5" name="Footer Placeholder 4"/>
          <p:cNvSpPr>
            <a:spLocks noGrp="1"/>
          </p:cNvSpPr>
          <p:nvPr>
            <p:ph type="ftr" sz="quarter" idx="11"/>
          </p:nvPr>
        </p:nvSpPr>
        <p:spPr/>
        <p:txBody>
          <a:bodyPr/>
          <a:lstStyle/>
          <a:p>
            <a:pPr algn="r"/>
            <a:endParaRPr lang="en-US" dirty="0"/>
          </a:p>
        </p:txBody>
      </p:sp>
      <p:sp>
        <p:nvSpPr>
          <p:cNvPr id="6" name="Slide Number Placeholder 5"/>
          <p:cNvSpPr>
            <a:spLocks noGrp="1"/>
          </p:cNvSpPr>
          <p:nvPr>
            <p:ph type="sldNum" sz="quarter" idx="12"/>
          </p:nvPr>
        </p:nvSpPr>
        <p:spPr/>
        <p:txBody>
          <a:bodyPr/>
          <a:lstStyle/>
          <a:p>
            <a:fld id="{0CFEC368-1D7A-4F81-ABF6-AE0E36BAF64C}" type="slidenum">
              <a:rPr lang="en-US" smtClean="0"/>
              <a:pPr/>
              <a:t>‹#›</a:t>
            </a:fld>
            <a:endParaRPr lang="en-US"/>
          </a:p>
        </p:txBody>
      </p:sp>
    </p:spTree>
    <p:extLst>
      <p:ext uri="{BB962C8B-B14F-4D97-AF65-F5344CB8AC3E}">
        <p14:creationId xmlns:p14="http://schemas.microsoft.com/office/powerpoint/2010/main" val="6572302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Standaard Slide">
    <p:spTree>
      <p:nvGrpSpPr>
        <p:cNvPr id="1" name=""/>
        <p:cNvGrpSpPr/>
        <p:nvPr/>
      </p:nvGrpSpPr>
      <p:grpSpPr>
        <a:xfrm>
          <a:off x="0" y="0"/>
          <a:ext cx="0" cy="0"/>
          <a:chOff x="0" y="0"/>
          <a:chExt cx="0" cy="0"/>
        </a:xfrm>
      </p:grpSpPr>
      <p:sp>
        <p:nvSpPr>
          <p:cNvPr id="5" name="Titel 1"/>
          <p:cNvSpPr>
            <a:spLocks noGrp="1"/>
          </p:cNvSpPr>
          <p:nvPr>
            <p:ph type="title"/>
          </p:nvPr>
        </p:nvSpPr>
        <p:spPr>
          <a:xfrm>
            <a:off x="335360" y="132244"/>
            <a:ext cx="11617291" cy="648072"/>
          </a:xfrm>
          <a:noFill/>
        </p:spPr>
        <p:txBody>
          <a:bodyPr/>
          <a:lstStyle>
            <a:lvl1pPr>
              <a:defRPr sz="3000"/>
            </a:lvl1pPr>
          </a:lstStyle>
          <a:p>
            <a:r>
              <a:rPr lang="en-US" dirty="0"/>
              <a:t>Click to edit Master title style</a:t>
            </a:r>
            <a:endParaRPr lang="nl-BE" dirty="0"/>
          </a:p>
        </p:txBody>
      </p:sp>
      <p:sp>
        <p:nvSpPr>
          <p:cNvPr id="7" name="Tijdelijke aanduiding voor inhoud 6"/>
          <p:cNvSpPr>
            <a:spLocks noGrp="1"/>
          </p:cNvSpPr>
          <p:nvPr>
            <p:ph sz="quarter" idx="12"/>
          </p:nvPr>
        </p:nvSpPr>
        <p:spPr>
          <a:xfrm>
            <a:off x="334433" y="846668"/>
            <a:ext cx="11618217" cy="5534662"/>
          </a:xfrm>
          <a:noFill/>
        </p:spPr>
        <p:txBody>
          <a:bodyPr/>
          <a:lstStyle>
            <a:lvl1pPr marL="284400" indent="-284400">
              <a:buFont typeface="Arial"/>
              <a:buChar char="•"/>
              <a:defRPr sz="2000"/>
            </a:lvl1pPr>
            <a:lvl2pPr>
              <a:defRPr sz="1800"/>
            </a:lvl2pPr>
            <a:lvl3pPr>
              <a:defRPr sz="2200"/>
            </a:lvl3pPr>
          </a:lstStyle>
          <a:p>
            <a:pPr lvl="0"/>
            <a:r>
              <a:rPr lang="nl-BE" dirty="0"/>
              <a:t>Klik om de tekststijl van het model te bewerken</a:t>
            </a:r>
          </a:p>
          <a:p>
            <a:pPr lvl="1"/>
            <a:r>
              <a:rPr lang="nl-BE" dirty="0"/>
              <a:t>Tweede niveau</a:t>
            </a:r>
          </a:p>
          <a:p>
            <a:pPr lvl="2"/>
            <a:r>
              <a:rPr lang="nl-BE" dirty="0"/>
              <a:t>Derde niveau</a:t>
            </a:r>
          </a:p>
          <a:p>
            <a:pPr lvl="3"/>
            <a:r>
              <a:rPr lang="nl-BE" dirty="0"/>
              <a:t>Vierde niveau</a:t>
            </a:r>
          </a:p>
          <a:p>
            <a:pPr lvl="4"/>
            <a:r>
              <a:rPr lang="nl-BE" dirty="0"/>
              <a:t>Vijfde niveau</a:t>
            </a:r>
            <a:endParaRPr lang="nl-NL" dirty="0"/>
          </a:p>
        </p:txBody>
      </p:sp>
      <p:sp>
        <p:nvSpPr>
          <p:cNvPr id="8" name="Rectangle 9"/>
          <p:cNvSpPr>
            <a:spLocks noGrp="1" noChangeArrowheads="1"/>
          </p:cNvSpPr>
          <p:nvPr>
            <p:ph type="sldNum" sz="quarter" idx="4"/>
          </p:nvPr>
        </p:nvSpPr>
        <p:spPr bwMode="auto">
          <a:xfrm>
            <a:off x="9018944" y="6572200"/>
            <a:ext cx="29464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chemeClr val="tx1">
                    <a:lumMod val="75000"/>
                    <a:lumOff val="25000"/>
                  </a:schemeClr>
                </a:solidFill>
                <a:latin typeface="+mn-lt"/>
              </a:defRPr>
            </a:lvl1pPr>
          </a:lstStyle>
          <a:p>
            <a:pPr fontAlgn="base">
              <a:spcBef>
                <a:spcPct val="0"/>
              </a:spcBef>
              <a:spcAft>
                <a:spcPct val="0"/>
              </a:spcAft>
              <a:defRPr/>
            </a:pPr>
            <a:fld id="{57F7E779-AD19-45EA-9A68-21904361C409}" type="slidenum">
              <a:rPr lang="nl-NL" smtClean="0"/>
              <a:pPr fontAlgn="base">
                <a:spcBef>
                  <a:spcPct val="0"/>
                </a:spcBef>
                <a:spcAft>
                  <a:spcPct val="0"/>
                </a:spcAft>
                <a:defRPr/>
              </a:pPr>
              <a:t>‹#›</a:t>
            </a:fld>
            <a:r>
              <a:rPr lang="nl-NL" dirty="0"/>
              <a:t> </a:t>
            </a:r>
          </a:p>
        </p:txBody>
      </p:sp>
    </p:spTree>
    <p:extLst>
      <p:ext uri="{BB962C8B-B14F-4D97-AF65-F5344CB8AC3E}">
        <p14:creationId xmlns:p14="http://schemas.microsoft.com/office/powerpoint/2010/main" val="37391494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371601"/>
            <a:ext cx="104648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914400" y="3505200"/>
            <a:ext cx="85344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C8A432C8-69A7-458B-9684-2BFA64B31948}" type="datetime2">
              <a:rPr lang="en-US" smtClean="0"/>
              <a:pPr>
                <a:defRPr/>
              </a:pPr>
              <a:t>Thursday, May 21, 2026</a:t>
            </a:fld>
            <a:endParaRPr lang="en-US"/>
          </a:p>
        </p:txBody>
      </p:sp>
      <p:sp>
        <p:nvSpPr>
          <p:cNvPr id="5" name="Footer Placeholder 4"/>
          <p:cNvSpPr>
            <a:spLocks noGrp="1"/>
          </p:cNvSpPr>
          <p:nvPr>
            <p:ph type="ftr" sz="quarter" idx="11"/>
          </p:nvPr>
        </p:nvSpPr>
        <p:spPr/>
        <p:txBody>
          <a:bodyPr/>
          <a:lstStyle/>
          <a:p>
            <a:pPr algn="r">
              <a:defRPr/>
            </a:pPr>
            <a:endParaRPr lang="en-US" dirty="0"/>
          </a:p>
        </p:txBody>
      </p:sp>
      <p:sp>
        <p:nvSpPr>
          <p:cNvPr id="6" name="Slide Number Placeholder 5"/>
          <p:cNvSpPr>
            <a:spLocks noGrp="1"/>
          </p:cNvSpPr>
          <p:nvPr>
            <p:ph type="sldNum" sz="quarter" idx="12"/>
          </p:nvPr>
        </p:nvSpPr>
        <p:spPr/>
        <p:txBody>
          <a:bodyPr/>
          <a:lstStyle/>
          <a:p>
            <a:pPr>
              <a:defRPr/>
            </a:pPr>
            <a:fld id="{0CFEC368-1D7A-4F81-ABF6-AE0E36BAF64C}" type="slidenum">
              <a:rPr lang="en-US" smtClean="0"/>
              <a:pPr>
                <a:defRPr/>
              </a:pPr>
              <a:t>‹#›</a:t>
            </a:fld>
            <a:endParaRPr lang="en-US"/>
          </a:p>
        </p:txBody>
      </p:sp>
      <p:cxnSp>
        <p:nvCxnSpPr>
          <p:cNvPr id="8" name="Straight Connector 7"/>
          <p:cNvCxnSpPr/>
          <p:nvPr/>
        </p:nvCxnSpPr>
        <p:spPr>
          <a:xfrm>
            <a:off x="914400" y="3398520"/>
            <a:ext cx="104648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4937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fld id="{6396A3A3-94A6-4E5B-AF39-173ACA3E61CC}" type="datetime2">
              <a:rPr lang="en-US" smtClean="0"/>
              <a:pPr>
                <a:defRPr/>
              </a:pPr>
              <a:t>Thursday, May 21, 2026</a:t>
            </a:fld>
            <a:endParaRPr lang="en-US"/>
          </a:p>
        </p:txBody>
      </p:sp>
      <p:sp>
        <p:nvSpPr>
          <p:cNvPr id="5" name="Footer Placeholder 4"/>
          <p:cNvSpPr>
            <a:spLocks noGrp="1"/>
          </p:cNvSpPr>
          <p:nvPr>
            <p:ph type="ftr" sz="quarter" idx="11"/>
          </p:nvPr>
        </p:nvSpPr>
        <p:spPr/>
        <p:txBody>
          <a:bodyPr/>
          <a:lstStyle/>
          <a:p>
            <a:pPr algn="r">
              <a:defRPr/>
            </a:pPr>
            <a:endParaRPr lang="en-US" dirty="0"/>
          </a:p>
        </p:txBody>
      </p:sp>
      <p:sp>
        <p:nvSpPr>
          <p:cNvPr id="6" name="Slide Number Placeholder 5"/>
          <p:cNvSpPr>
            <a:spLocks noGrp="1"/>
          </p:cNvSpPr>
          <p:nvPr>
            <p:ph type="sldNum" sz="quarter" idx="12"/>
          </p:nvPr>
        </p:nvSpPr>
        <p:spPr/>
        <p:txBody>
          <a:bodyPr/>
          <a:lstStyle/>
          <a:p>
            <a:pPr>
              <a:defRPr/>
            </a:pPr>
            <a:fld id="{0CFEC368-1D7A-4F81-ABF6-AE0E36BAF64C}" type="slidenum">
              <a:rPr lang="en-US" smtClean="0"/>
              <a:pPr>
                <a:defRPr/>
              </a:pPr>
              <a:t>‹#›</a:t>
            </a:fld>
            <a:endParaRPr lang="en-US"/>
          </a:p>
        </p:txBody>
      </p:sp>
    </p:spTree>
    <p:extLst>
      <p:ext uri="{BB962C8B-B14F-4D97-AF65-F5344CB8AC3E}">
        <p14:creationId xmlns:p14="http://schemas.microsoft.com/office/powerpoint/2010/main" val="7037728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63084" y="2362201"/>
            <a:ext cx="103632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963084" y="4626865"/>
            <a:ext cx="103632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9933D019-A32C-4EAD-B8E6-DBDA699692FD}" type="datetime2">
              <a:rPr lang="en-US" smtClean="0"/>
              <a:pPr>
                <a:defRPr/>
              </a:pPr>
              <a:t>Thursday, May 21, 2026</a:t>
            </a:fld>
            <a:endParaRPr lang="en-US"/>
          </a:p>
        </p:txBody>
      </p:sp>
      <p:sp>
        <p:nvSpPr>
          <p:cNvPr id="5" name="Footer Placeholder 4"/>
          <p:cNvSpPr>
            <a:spLocks noGrp="1"/>
          </p:cNvSpPr>
          <p:nvPr>
            <p:ph type="ftr" sz="quarter" idx="11"/>
          </p:nvPr>
        </p:nvSpPr>
        <p:spPr/>
        <p:txBody>
          <a:bodyPr/>
          <a:lstStyle/>
          <a:p>
            <a:pPr algn="r">
              <a:defRPr/>
            </a:pPr>
            <a:endParaRPr lang="en-US" dirty="0"/>
          </a:p>
        </p:txBody>
      </p:sp>
      <p:sp>
        <p:nvSpPr>
          <p:cNvPr id="6" name="Slide Number Placeholder 5"/>
          <p:cNvSpPr>
            <a:spLocks noGrp="1"/>
          </p:cNvSpPr>
          <p:nvPr>
            <p:ph type="sldNum" sz="quarter" idx="12"/>
          </p:nvPr>
        </p:nvSpPr>
        <p:spPr/>
        <p:txBody>
          <a:bodyPr/>
          <a:lstStyle/>
          <a:p>
            <a:pPr>
              <a:defRPr/>
            </a:pPr>
            <a:fld id="{0CFEC368-1D7A-4F81-ABF6-AE0E36BAF64C}" type="slidenum">
              <a:rPr lang="en-US" smtClean="0"/>
              <a:pPr>
                <a:defRPr/>
              </a:pPr>
              <a:t>‹#›</a:t>
            </a:fld>
            <a:endParaRPr lang="en-US"/>
          </a:p>
        </p:txBody>
      </p:sp>
      <p:cxnSp>
        <p:nvCxnSpPr>
          <p:cNvPr id="7" name="Straight Connector 6"/>
          <p:cNvCxnSpPr/>
          <p:nvPr/>
        </p:nvCxnSpPr>
        <p:spPr>
          <a:xfrm>
            <a:off x="975360" y="4599432"/>
            <a:ext cx="104648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1515332"/>
      </p:ext>
    </p:extLst>
  </p:cSld>
  <p:clrMapOvr>
    <a:overrideClrMapping bg1="dk1" tx1="lt1" bg2="dk2" tx2="lt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73352"/>
            <a:ext cx="53848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97600" y="1673352"/>
            <a:ext cx="53848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CCEBA98F-560C-4997-81C4-81D4D9187EAB}" type="datetime2">
              <a:rPr lang="en-US" smtClean="0"/>
              <a:pPr>
                <a:defRPr/>
              </a:pPr>
              <a:t>Thursday, May 21, 2026</a:t>
            </a:fld>
            <a:endParaRPr lang="en-US"/>
          </a:p>
        </p:txBody>
      </p:sp>
      <p:sp>
        <p:nvSpPr>
          <p:cNvPr id="6" name="Footer Placeholder 5"/>
          <p:cNvSpPr>
            <a:spLocks noGrp="1"/>
          </p:cNvSpPr>
          <p:nvPr>
            <p:ph type="ftr" sz="quarter" idx="11"/>
          </p:nvPr>
        </p:nvSpPr>
        <p:spPr/>
        <p:txBody>
          <a:bodyPr/>
          <a:lstStyle/>
          <a:p>
            <a:pPr algn="r">
              <a:defRPr/>
            </a:pPr>
            <a:endParaRPr lang="en-US" dirty="0"/>
          </a:p>
        </p:txBody>
      </p:sp>
      <p:sp>
        <p:nvSpPr>
          <p:cNvPr id="7" name="Slide Number Placeholder 6"/>
          <p:cNvSpPr>
            <a:spLocks noGrp="1"/>
          </p:cNvSpPr>
          <p:nvPr>
            <p:ph type="sldNum" sz="quarter" idx="12"/>
          </p:nvPr>
        </p:nvSpPr>
        <p:spPr/>
        <p:txBody>
          <a:bodyPr/>
          <a:lstStyle/>
          <a:p>
            <a:pPr>
              <a:defRPr/>
            </a:pPr>
            <a:fld id="{0CFEC368-1D7A-4F81-ABF6-AE0E36BAF64C}" type="slidenum">
              <a:rPr lang="en-US" smtClean="0"/>
              <a:pPr>
                <a:defRPr/>
              </a:pPr>
              <a:t>‹#›</a:t>
            </a:fld>
            <a:endParaRPr lang="en-US"/>
          </a:p>
        </p:txBody>
      </p:sp>
    </p:spTree>
    <p:extLst>
      <p:ext uri="{BB962C8B-B14F-4D97-AF65-F5344CB8AC3E}">
        <p14:creationId xmlns:p14="http://schemas.microsoft.com/office/powerpoint/2010/main" val="28984338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600" y="1676400"/>
            <a:ext cx="524256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438400"/>
            <a:ext cx="524256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39840" y="1676400"/>
            <a:ext cx="524256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39840" y="2438400"/>
            <a:ext cx="524256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150972B2-CA5C-437D-87D0-8081271A9E4B}" type="datetime2">
              <a:rPr lang="en-US" smtClean="0"/>
              <a:pPr>
                <a:defRPr/>
              </a:pPr>
              <a:t>Thursday, May 21, 2026</a:t>
            </a:fld>
            <a:endParaRPr lang="en-US"/>
          </a:p>
        </p:txBody>
      </p:sp>
      <p:sp>
        <p:nvSpPr>
          <p:cNvPr id="8" name="Footer Placeholder 7"/>
          <p:cNvSpPr>
            <a:spLocks noGrp="1"/>
          </p:cNvSpPr>
          <p:nvPr>
            <p:ph type="ftr" sz="quarter" idx="11"/>
          </p:nvPr>
        </p:nvSpPr>
        <p:spPr/>
        <p:txBody>
          <a:bodyPr/>
          <a:lstStyle/>
          <a:p>
            <a:pPr algn="r">
              <a:defRPr/>
            </a:pPr>
            <a:endParaRPr lang="en-US" dirty="0"/>
          </a:p>
        </p:txBody>
      </p:sp>
      <p:sp>
        <p:nvSpPr>
          <p:cNvPr id="9" name="Slide Number Placeholder 8"/>
          <p:cNvSpPr>
            <a:spLocks noGrp="1"/>
          </p:cNvSpPr>
          <p:nvPr>
            <p:ph type="sldNum" sz="quarter" idx="12"/>
          </p:nvPr>
        </p:nvSpPr>
        <p:spPr/>
        <p:txBody>
          <a:bodyPr/>
          <a:lstStyle/>
          <a:p>
            <a:pPr>
              <a:defRPr/>
            </a:pPr>
            <a:fld id="{0CFEC368-1D7A-4F81-ABF6-AE0E36BAF64C}" type="slidenum">
              <a:rPr lang="en-US" smtClean="0"/>
              <a:pPr>
                <a:defRPr/>
              </a:pPr>
              <a:t>‹#›</a:t>
            </a:fld>
            <a:endParaRPr lang="en-US"/>
          </a:p>
        </p:txBody>
      </p:sp>
      <p:cxnSp>
        <p:nvCxnSpPr>
          <p:cNvPr id="11" name="Straight Connector 10"/>
          <p:cNvCxnSpPr/>
          <p:nvPr/>
        </p:nvCxnSpPr>
        <p:spPr>
          <a:xfrm rot="5400000">
            <a:off x="3741949" y="4045691"/>
            <a:ext cx="4709160" cy="1059"/>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529426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a:defRPr/>
            </a:pPr>
            <a:fld id="{79CD4847-11EF-4466-A8AD-85CDB7B49118}" type="datetime2">
              <a:rPr lang="en-US" smtClean="0"/>
              <a:pPr>
                <a:defRPr/>
              </a:pPr>
              <a:t>Thursday, May 21, 2026</a:t>
            </a:fld>
            <a:endParaRPr lang="en-US"/>
          </a:p>
        </p:txBody>
      </p:sp>
      <p:sp>
        <p:nvSpPr>
          <p:cNvPr id="4" name="Footer Placeholder 3"/>
          <p:cNvSpPr>
            <a:spLocks noGrp="1"/>
          </p:cNvSpPr>
          <p:nvPr>
            <p:ph type="ftr" sz="quarter" idx="11"/>
          </p:nvPr>
        </p:nvSpPr>
        <p:spPr/>
        <p:txBody>
          <a:bodyPr/>
          <a:lstStyle/>
          <a:p>
            <a:pPr algn="r">
              <a:defRPr/>
            </a:pPr>
            <a:endParaRPr lang="en-US" dirty="0"/>
          </a:p>
        </p:txBody>
      </p:sp>
      <p:sp>
        <p:nvSpPr>
          <p:cNvPr id="5" name="Slide Number Placeholder 4"/>
          <p:cNvSpPr>
            <a:spLocks noGrp="1"/>
          </p:cNvSpPr>
          <p:nvPr>
            <p:ph type="sldNum" sz="quarter" idx="12"/>
          </p:nvPr>
        </p:nvSpPr>
        <p:spPr/>
        <p:txBody>
          <a:bodyPr/>
          <a:lstStyle/>
          <a:p>
            <a:pPr>
              <a:defRPr/>
            </a:pPr>
            <a:fld id="{0CFEC368-1D7A-4F81-ABF6-AE0E36BAF64C}" type="slidenum">
              <a:rPr lang="en-US" smtClean="0"/>
              <a:pPr>
                <a:defRPr/>
              </a:pPr>
              <a:t>‹#›</a:t>
            </a:fld>
            <a:endParaRPr lang="en-US"/>
          </a:p>
        </p:txBody>
      </p:sp>
    </p:spTree>
    <p:extLst>
      <p:ext uri="{BB962C8B-B14F-4D97-AF65-F5344CB8AC3E}">
        <p14:creationId xmlns:p14="http://schemas.microsoft.com/office/powerpoint/2010/main" val="75117700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F168457A-3AB9-4880-8A0C-9F8524491207}" type="datetime2">
              <a:rPr lang="en-US" smtClean="0"/>
              <a:pPr>
                <a:defRPr/>
              </a:pPr>
              <a:t>Thursday, May 21, 2026</a:t>
            </a:fld>
            <a:endParaRPr lang="en-US"/>
          </a:p>
        </p:txBody>
      </p:sp>
      <p:sp>
        <p:nvSpPr>
          <p:cNvPr id="3" name="Footer Placeholder 2"/>
          <p:cNvSpPr>
            <a:spLocks noGrp="1"/>
          </p:cNvSpPr>
          <p:nvPr>
            <p:ph type="ftr" sz="quarter" idx="11"/>
          </p:nvPr>
        </p:nvSpPr>
        <p:spPr/>
        <p:txBody>
          <a:bodyPr/>
          <a:lstStyle/>
          <a:p>
            <a:pPr algn="r">
              <a:defRPr/>
            </a:pPr>
            <a:endParaRPr lang="en-US" dirty="0"/>
          </a:p>
        </p:txBody>
      </p:sp>
      <p:sp>
        <p:nvSpPr>
          <p:cNvPr id="4" name="Slide Number Placeholder 3"/>
          <p:cNvSpPr>
            <a:spLocks noGrp="1"/>
          </p:cNvSpPr>
          <p:nvPr>
            <p:ph type="sldNum" sz="quarter" idx="12"/>
          </p:nvPr>
        </p:nvSpPr>
        <p:spPr/>
        <p:txBody>
          <a:bodyPr/>
          <a:lstStyle/>
          <a:p>
            <a:pPr>
              <a:defRPr/>
            </a:pPr>
            <a:fld id="{0CFEC368-1D7A-4F81-ABF6-AE0E36BAF64C}" type="slidenum">
              <a:rPr lang="en-US" smtClean="0"/>
              <a:pPr>
                <a:defRPr/>
              </a:pPr>
              <a:t>‹#›</a:t>
            </a:fld>
            <a:endParaRPr lang="en-US"/>
          </a:p>
        </p:txBody>
      </p:sp>
    </p:spTree>
    <p:extLst>
      <p:ext uri="{BB962C8B-B14F-4D97-AF65-F5344CB8AC3E}">
        <p14:creationId xmlns:p14="http://schemas.microsoft.com/office/powerpoint/2010/main" val="17643827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792080"/>
            <a:ext cx="2852928"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962400" y="792080"/>
            <a:ext cx="7620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601" y="2130553"/>
            <a:ext cx="2852928"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3FE976D3-5B7F-4300-ABED-C91F1B2AE209}" type="datetime2">
              <a:rPr lang="en-US" smtClean="0"/>
              <a:pPr>
                <a:defRPr/>
              </a:pPr>
              <a:t>Thursday, May 21, 2026</a:t>
            </a:fld>
            <a:endParaRPr lang="en-US"/>
          </a:p>
        </p:txBody>
      </p:sp>
      <p:sp>
        <p:nvSpPr>
          <p:cNvPr id="6" name="Footer Placeholder 5"/>
          <p:cNvSpPr>
            <a:spLocks noGrp="1"/>
          </p:cNvSpPr>
          <p:nvPr>
            <p:ph type="ftr" sz="quarter" idx="11"/>
          </p:nvPr>
        </p:nvSpPr>
        <p:spPr/>
        <p:txBody>
          <a:bodyPr/>
          <a:lstStyle/>
          <a:p>
            <a:pPr algn="r">
              <a:defRPr/>
            </a:pPr>
            <a:endParaRPr lang="en-US" dirty="0"/>
          </a:p>
        </p:txBody>
      </p:sp>
      <p:sp>
        <p:nvSpPr>
          <p:cNvPr id="7" name="Slide Number Placeholder 6"/>
          <p:cNvSpPr>
            <a:spLocks noGrp="1"/>
          </p:cNvSpPr>
          <p:nvPr>
            <p:ph type="sldNum" sz="quarter" idx="12"/>
          </p:nvPr>
        </p:nvSpPr>
        <p:spPr/>
        <p:txBody>
          <a:bodyPr/>
          <a:lstStyle/>
          <a:p>
            <a:pPr>
              <a:defRPr/>
            </a:pPr>
            <a:fld id="{0CFEC368-1D7A-4F81-ABF6-AE0E36BAF64C}" type="slidenum">
              <a:rPr lang="en-US" smtClean="0"/>
              <a:pPr>
                <a:defRPr/>
              </a:pPr>
              <a:t>‹#›</a:t>
            </a:fld>
            <a:endParaRPr lang="en-US"/>
          </a:p>
        </p:txBody>
      </p:sp>
      <p:cxnSp>
        <p:nvCxnSpPr>
          <p:cNvPr id="9" name="Straight Connector 8"/>
          <p:cNvCxnSpPr/>
          <p:nvPr/>
        </p:nvCxnSpPr>
        <p:spPr>
          <a:xfrm rot="5400000">
            <a:off x="912152" y="3579942"/>
            <a:ext cx="5577840" cy="2117"/>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6159758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792480"/>
            <a:ext cx="2856907"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3811480" y="838201"/>
            <a:ext cx="787252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09600" y="2133600"/>
            <a:ext cx="2852928"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EBDC1E59-17DD-41CE-97CA-624A472382D4}" type="datetime2">
              <a:rPr lang="en-US" smtClean="0"/>
              <a:pPr>
                <a:defRPr/>
              </a:pPr>
              <a:t>Thursday, May 21, 2026</a:t>
            </a:fld>
            <a:endParaRPr lang="en-US"/>
          </a:p>
        </p:txBody>
      </p:sp>
      <p:sp>
        <p:nvSpPr>
          <p:cNvPr id="6" name="Footer Placeholder 5"/>
          <p:cNvSpPr>
            <a:spLocks noGrp="1"/>
          </p:cNvSpPr>
          <p:nvPr>
            <p:ph type="ftr" sz="quarter" idx="11"/>
          </p:nvPr>
        </p:nvSpPr>
        <p:spPr/>
        <p:txBody>
          <a:bodyPr/>
          <a:lstStyle/>
          <a:p>
            <a:pPr algn="r">
              <a:defRPr/>
            </a:pPr>
            <a:endParaRPr lang="en-US" dirty="0"/>
          </a:p>
        </p:txBody>
      </p:sp>
      <p:sp>
        <p:nvSpPr>
          <p:cNvPr id="7" name="Slide Number Placeholder 6"/>
          <p:cNvSpPr>
            <a:spLocks noGrp="1"/>
          </p:cNvSpPr>
          <p:nvPr>
            <p:ph type="sldNum" sz="quarter" idx="12"/>
          </p:nvPr>
        </p:nvSpPr>
        <p:spPr/>
        <p:txBody>
          <a:bodyPr/>
          <a:lstStyle/>
          <a:p>
            <a:pPr>
              <a:defRPr/>
            </a:pPr>
            <a:fld id="{0CFEC368-1D7A-4F81-ABF6-AE0E36BAF64C}" type="slidenum">
              <a:rPr lang="en-US" smtClean="0"/>
              <a:pPr>
                <a:defRPr/>
              </a:pPr>
              <a:t>‹#›</a:t>
            </a:fld>
            <a:endParaRPr lang="en-US"/>
          </a:p>
        </p:txBody>
      </p:sp>
    </p:spTree>
    <p:extLst>
      <p:ext uri="{BB962C8B-B14F-4D97-AF65-F5344CB8AC3E}">
        <p14:creationId xmlns:p14="http://schemas.microsoft.com/office/powerpoint/2010/main" val="324134003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fld id="{8CC057FC-95B6-4D89-AFDA-ABA33EE921E5}" type="datetime2">
              <a:rPr lang="en-US" smtClean="0"/>
              <a:pPr>
                <a:defRPr/>
              </a:pPr>
              <a:t>Thursday, May 21, 2026</a:t>
            </a:fld>
            <a:endParaRPr lang="en-US"/>
          </a:p>
        </p:txBody>
      </p:sp>
      <p:sp>
        <p:nvSpPr>
          <p:cNvPr id="5" name="Footer Placeholder 4"/>
          <p:cNvSpPr>
            <a:spLocks noGrp="1"/>
          </p:cNvSpPr>
          <p:nvPr>
            <p:ph type="ftr" sz="quarter" idx="11"/>
          </p:nvPr>
        </p:nvSpPr>
        <p:spPr/>
        <p:txBody>
          <a:bodyPr/>
          <a:lstStyle/>
          <a:p>
            <a:pPr algn="r">
              <a:defRPr/>
            </a:pPr>
            <a:endParaRPr lang="en-US" dirty="0"/>
          </a:p>
        </p:txBody>
      </p:sp>
      <p:sp>
        <p:nvSpPr>
          <p:cNvPr id="6" name="Slide Number Placeholder 5"/>
          <p:cNvSpPr>
            <a:spLocks noGrp="1"/>
          </p:cNvSpPr>
          <p:nvPr>
            <p:ph type="sldNum" sz="quarter" idx="12"/>
          </p:nvPr>
        </p:nvSpPr>
        <p:spPr/>
        <p:txBody>
          <a:bodyPr/>
          <a:lstStyle/>
          <a:p>
            <a:pPr>
              <a:defRPr/>
            </a:pPr>
            <a:fld id="{0CFEC368-1D7A-4F81-ABF6-AE0E36BAF64C}" type="slidenum">
              <a:rPr lang="en-US" smtClean="0"/>
              <a:pPr>
                <a:defRPr/>
              </a:pPr>
              <a:t>‹#›</a:t>
            </a:fld>
            <a:endParaRPr lang="en-US"/>
          </a:p>
        </p:txBody>
      </p:sp>
    </p:spTree>
    <p:extLst>
      <p:ext uri="{BB962C8B-B14F-4D97-AF65-F5344CB8AC3E}">
        <p14:creationId xmlns:p14="http://schemas.microsoft.com/office/powerpoint/2010/main" val="342912950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609600"/>
            <a:ext cx="27432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609600" y="609600"/>
            <a:ext cx="80264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EC4549AC-EB31-477F-92A9-B1988E232878}" type="datetime2">
              <a:rPr lang="en-US" smtClean="0"/>
              <a:pPr>
                <a:defRPr/>
              </a:pPr>
              <a:t>Thursday, May 21, 2026</a:t>
            </a:fld>
            <a:endParaRPr lang="en-US"/>
          </a:p>
        </p:txBody>
      </p:sp>
      <p:sp>
        <p:nvSpPr>
          <p:cNvPr id="5" name="Footer Placeholder 4"/>
          <p:cNvSpPr>
            <a:spLocks noGrp="1"/>
          </p:cNvSpPr>
          <p:nvPr>
            <p:ph type="ftr" sz="quarter" idx="11"/>
          </p:nvPr>
        </p:nvSpPr>
        <p:spPr/>
        <p:txBody>
          <a:bodyPr/>
          <a:lstStyle/>
          <a:p>
            <a:pPr algn="r">
              <a:defRPr/>
            </a:pPr>
            <a:endParaRPr lang="en-US" dirty="0"/>
          </a:p>
        </p:txBody>
      </p:sp>
      <p:sp>
        <p:nvSpPr>
          <p:cNvPr id="6" name="Slide Number Placeholder 5"/>
          <p:cNvSpPr>
            <a:spLocks noGrp="1"/>
          </p:cNvSpPr>
          <p:nvPr>
            <p:ph type="sldNum" sz="quarter" idx="12"/>
          </p:nvPr>
        </p:nvSpPr>
        <p:spPr/>
        <p:txBody>
          <a:bodyPr/>
          <a:lstStyle/>
          <a:p>
            <a:pPr>
              <a:defRPr/>
            </a:pPr>
            <a:fld id="{0CFEC368-1D7A-4F81-ABF6-AE0E36BAF64C}" type="slidenum">
              <a:rPr lang="en-US" smtClean="0"/>
              <a:pPr>
                <a:defRPr/>
              </a:pPr>
              <a:t>‹#›</a:t>
            </a:fld>
            <a:endParaRPr lang="en-US"/>
          </a:p>
        </p:txBody>
      </p:sp>
    </p:spTree>
    <p:extLst>
      <p:ext uri="{BB962C8B-B14F-4D97-AF65-F5344CB8AC3E}">
        <p14:creationId xmlns:p14="http://schemas.microsoft.com/office/powerpoint/2010/main" val="11449129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userDrawn="1">
  <p:cSld name="Standaard Slide">
    <p:spTree>
      <p:nvGrpSpPr>
        <p:cNvPr id="1" name=""/>
        <p:cNvGrpSpPr/>
        <p:nvPr/>
      </p:nvGrpSpPr>
      <p:grpSpPr>
        <a:xfrm>
          <a:off x="0" y="0"/>
          <a:ext cx="0" cy="0"/>
          <a:chOff x="0" y="0"/>
          <a:chExt cx="0" cy="0"/>
        </a:xfrm>
      </p:grpSpPr>
      <p:sp>
        <p:nvSpPr>
          <p:cNvPr id="5" name="Titel 1"/>
          <p:cNvSpPr>
            <a:spLocks noGrp="1"/>
          </p:cNvSpPr>
          <p:nvPr>
            <p:ph type="title"/>
          </p:nvPr>
        </p:nvSpPr>
        <p:spPr>
          <a:xfrm>
            <a:off x="335360" y="132244"/>
            <a:ext cx="11617291" cy="648072"/>
          </a:xfrm>
          <a:noFill/>
        </p:spPr>
        <p:txBody>
          <a:bodyPr/>
          <a:lstStyle>
            <a:lvl1pPr>
              <a:defRPr sz="3000"/>
            </a:lvl1pPr>
          </a:lstStyle>
          <a:p>
            <a:r>
              <a:rPr lang="en-US" dirty="0"/>
              <a:t>Click to edit Master title style</a:t>
            </a:r>
            <a:endParaRPr lang="nl-BE" dirty="0"/>
          </a:p>
        </p:txBody>
      </p:sp>
      <p:sp>
        <p:nvSpPr>
          <p:cNvPr id="7" name="Tijdelijke aanduiding voor inhoud 6"/>
          <p:cNvSpPr>
            <a:spLocks noGrp="1"/>
          </p:cNvSpPr>
          <p:nvPr>
            <p:ph sz="quarter" idx="12"/>
          </p:nvPr>
        </p:nvSpPr>
        <p:spPr>
          <a:xfrm>
            <a:off x="334433" y="846668"/>
            <a:ext cx="11618217" cy="5534662"/>
          </a:xfrm>
          <a:noFill/>
        </p:spPr>
        <p:txBody>
          <a:bodyPr/>
          <a:lstStyle>
            <a:lvl1pPr marL="284400" indent="-284400">
              <a:buFont typeface="Arial"/>
              <a:buChar char="•"/>
              <a:defRPr sz="2000"/>
            </a:lvl1pPr>
            <a:lvl2pPr>
              <a:defRPr sz="1800"/>
            </a:lvl2pPr>
            <a:lvl3pPr>
              <a:defRPr sz="2200"/>
            </a:lvl3pPr>
          </a:lstStyle>
          <a:p>
            <a:pPr lvl="0"/>
            <a:r>
              <a:rPr lang="nl-BE" dirty="0"/>
              <a:t>Klik om de tekststijl van het model te bewerken</a:t>
            </a:r>
          </a:p>
          <a:p>
            <a:pPr lvl="1"/>
            <a:r>
              <a:rPr lang="nl-BE" dirty="0"/>
              <a:t>Tweede niveau</a:t>
            </a:r>
          </a:p>
          <a:p>
            <a:pPr lvl="2"/>
            <a:r>
              <a:rPr lang="nl-BE" dirty="0"/>
              <a:t>Derde niveau</a:t>
            </a:r>
          </a:p>
          <a:p>
            <a:pPr lvl="3"/>
            <a:r>
              <a:rPr lang="nl-BE" dirty="0"/>
              <a:t>Vierde niveau</a:t>
            </a:r>
          </a:p>
          <a:p>
            <a:pPr lvl="4"/>
            <a:r>
              <a:rPr lang="nl-BE" dirty="0"/>
              <a:t>Vijfde niveau</a:t>
            </a:r>
            <a:endParaRPr lang="nl-NL" dirty="0"/>
          </a:p>
        </p:txBody>
      </p:sp>
      <p:sp>
        <p:nvSpPr>
          <p:cNvPr id="8" name="Rectangle 9"/>
          <p:cNvSpPr>
            <a:spLocks noGrp="1" noChangeArrowheads="1"/>
          </p:cNvSpPr>
          <p:nvPr>
            <p:ph type="sldNum" sz="quarter" idx="4"/>
          </p:nvPr>
        </p:nvSpPr>
        <p:spPr bwMode="auto">
          <a:xfrm>
            <a:off x="9018944" y="6572200"/>
            <a:ext cx="29464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chemeClr val="tx1">
                    <a:lumMod val="75000"/>
                    <a:lumOff val="25000"/>
                  </a:schemeClr>
                </a:solidFill>
                <a:latin typeface="+mn-lt"/>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57F7E779-AD19-45EA-9A68-21904361C409}" type="slidenum">
              <a:rPr kumimoji="0" lang="nl-NL" sz="1400" b="1" i="0" u="none" strike="noStrike" kern="1200" cap="none" spc="0" normalizeH="0" baseline="0" noProof="0" smtClean="0">
                <a:ln>
                  <a:noFill/>
                </a:ln>
                <a:solidFill>
                  <a:srgbClr val="292934">
                    <a:lumMod val="75000"/>
                    <a:lumOff val="25000"/>
                  </a:srgbClr>
                </a:solidFill>
                <a:effectLst/>
                <a:uLnTx/>
                <a:uFillTx/>
                <a:latin typeface="Arial"/>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a:t>
            </a:fld>
            <a:r>
              <a:rPr kumimoji="0" lang="nl-NL" sz="1400" b="1" i="0" u="none" strike="noStrike" kern="1200" cap="none" spc="0" normalizeH="0" baseline="0" noProof="0" dirty="0">
                <a:ln>
                  <a:noFill/>
                </a:ln>
                <a:solidFill>
                  <a:srgbClr val="292934">
                    <a:lumMod val="75000"/>
                    <a:lumOff val="25000"/>
                  </a:srgbClr>
                </a:solidFill>
                <a:effectLst/>
                <a:uLnTx/>
                <a:uFillTx/>
                <a:latin typeface="Arial"/>
                <a:ea typeface="+mn-ea"/>
                <a:cs typeface="+mn-cs"/>
              </a:rPr>
              <a:t> </a:t>
            </a:r>
          </a:p>
        </p:txBody>
      </p:sp>
    </p:spTree>
    <p:extLst>
      <p:ext uri="{BB962C8B-B14F-4D97-AF65-F5344CB8AC3E}">
        <p14:creationId xmlns:p14="http://schemas.microsoft.com/office/powerpoint/2010/main" val="285539183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a:prstGeom prst="rect">
            <a:avLst/>
          </a:prstGeom>
        </p:spPr>
        <p:txBody>
          <a:bodyPr/>
          <a:lstStyle/>
          <a:p>
            <a:r>
              <a:rPr lang="en-US"/>
              <a:t>Click to edit Master title style</a:t>
            </a:r>
            <a:endParaRPr lang="it-IT"/>
          </a:p>
        </p:txBody>
      </p:sp>
      <p:sp>
        <p:nvSpPr>
          <p:cNvPr id="3" name="Subtitle 2"/>
          <p:cNvSpPr>
            <a:spLocks noGrp="1"/>
          </p:cNvSpPr>
          <p:nvPr>
            <p:ph type="subTitle" idx="1"/>
          </p:nvPr>
        </p:nvSpPr>
        <p:spPr>
          <a:xfrm>
            <a:off x="1828800" y="3886200"/>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it-IT"/>
          </a:p>
        </p:txBody>
      </p:sp>
      <p:sp>
        <p:nvSpPr>
          <p:cNvPr id="4" name="Date Placeholder 3"/>
          <p:cNvSpPr>
            <a:spLocks noGrp="1"/>
          </p:cNvSpPr>
          <p:nvPr>
            <p:ph type="dt" sz="half" idx="10"/>
          </p:nvPr>
        </p:nvSpPr>
        <p:spPr>
          <a:xfrm>
            <a:off x="609600" y="6356351"/>
            <a:ext cx="2844800" cy="365125"/>
          </a:xfrm>
          <a:prstGeom prst="rect">
            <a:avLst/>
          </a:prstGeom>
        </p:spPr>
        <p:txBody>
          <a:bodyPr/>
          <a:lstStyle/>
          <a:p>
            <a:fld id="{19A7ED30-5279-4035-9B0E-6283768C2EB8}" type="datetimeFigureOut">
              <a:rPr lang="it-IT" smtClean="0"/>
              <a:t>21/05/2026</a:t>
            </a:fld>
            <a:endParaRPr lang="it-IT"/>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p>
            <a:endParaRPr lang="it-IT"/>
          </a:p>
        </p:txBody>
      </p:sp>
      <p:sp>
        <p:nvSpPr>
          <p:cNvPr id="6" name="Slide Number Placeholder 5"/>
          <p:cNvSpPr>
            <a:spLocks noGrp="1"/>
          </p:cNvSpPr>
          <p:nvPr>
            <p:ph type="sldNum" sz="quarter" idx="12"/>
          </p:nvPr>
        </p:nvSpPr>
        <p:spPr>
          <a:xfrm>
            <a:off x="8737600" y="6356351"/>
            <a:ext cx="2844800" cy="365125"/>
          </a:xfrm>
          <a:prstGeom prst="rect">
            <a:avLst/>
          </a:prstGeom>
        </p:spPr>
        <p:txBody>
          <a:bodyPr/>
          <a:lstStyle/>
          <a:p>
            <a:fld id="{3B761938-59BC-4EFC-A228-DF0636DD6CE7}" type="slidenum">
              <a:rPr lang="it-IT" smtClean="0"/>
              <a:t>‹#›</a:t>
            </a:fld>
            <a:endParaRPr lang="it-IT"/>
          </a:p>
        </p:txBody>
      </p:sp>
    </p:spTree>
    <p:extLst>
      <p:ext uri="{BB962C8B-B14F-4D97-AF65-F5344CB8AC3E}">
        <p14:creationId xmlns:p14="http://schemas.microsoft.com/office/powerpoint/2010/main" val="99435892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it-IT"/>
          </a:p>
        </p:txBody>
      </p:sp>
      <p:sp>
        <p:nvSpPr>
          <p:cNvPr id="3" name="Content Placeholder 2"/>
          <p:cNvSpPr>
            <a:spLocks noGrp="1"/>
          </p:cNvSpPr>
          <p:nvPr>
            <p:ph idx="1"/>
          </p:nvPr>
        </p:nvSpPr>
        <p:spPr>
          <a:xfrm>
            <a:off x="609600" y="1600201"/>
            <a:ext cx="109728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it-IT"/>
          </a:p>
        </p:txBody>
      </p:sp>
      <p:sp>
        <p:nvSpPr>
          <p:cNvPr id="4" name="Date Placeholder 3"/>
          <p:cNvSpPr>
            <a:spLocks noGrp="1"/>
          </p:cNvSpPr>
          <p:nvPr>
            <p:ph type="dt" sz="half" idx="10"/>
          </p:nvPr>
        </p:nvSpPr>
        <p:spPr>
          <a:xfrm>
            <a:off x="609600" y="6356351"/>
            <a:ext cx="2844800" cy="365125"/>
          </a:xfrm>
          <a:prstGeom prst="rect">
            <a:avLst/>
          </a:prstGeom>
        </p:spPr>
        <p:txBody>
          <a:bodyPr/>
          <a:lstStyle/>
          <a:p>
            <a:fld id="{19A7ED30-5279-4035-9B0E-6283768C2EB8}" type="datetimeFigureOut">
              <a:rPr lang="it-IT" smtClean="0"/>
              <a:t>21/05/2026</a:t>
            </a:fld>
            <a:endParaRPr lang="it-IT"/>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p>
            <a:endParaRPr lang="it-IT"/>
          </a:p>
        </p:txBody>
      </p:sp>
      <p:sp>
        <p:nvSpPr>
          <p:cNvPr id="6" name="Slide Number Placeholder 5"/>
          <p:cNvSpPr>
            <a:spLocks noGrp="1"/>
          </p:cNvSpPr>
          <p:nvPr>
            <p:ph type="sldNum" sz="quarter" idx="12"/>
          </p:nvPr>
        </p:nvSpPr>
        <p:spPr>
          <a:xfrm>
            <a:off x="8737600" y="6356351"/>
            <a:ext cx="2844800" cy="365125"/>
          </a:xfrm>
          <a:prstGeom prst="rect">
            <a:avLst/>
          </a:prstGeom>
        </p:spPr>
        <p:txBody>
          <a:bodyPr/>
          <a:lstStyle/>
          <a:p>
            <a:fld id="{3B761938-59BC-4EFC-A228-DF0636DD6CE7}" type="slidenum">
              <a:rPr lang="it-IT" smtClean="0"/>
              <a:t>‹#›</a:t>
            </a:fld>
            <a:endParaRPr lang="it-IT"/>
          </a:p>
        </p:txBody>
      </p:sp>
    </p:spTree>
    <p:extLst>
      <p:ext uri="{BB962C8B-B14F-4D97-AF65-F5344CB8AC3E}">
        <p14:creationId xmlns:p14="http://schemas.microsoft.com/office/powerpoint/2010/main" val="111837194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a:prstGeom prst="rect">
            <a:avLst/>
          </a:prstGeom>
        </p:spPr>
        <p:txBody>
          <a:bodyPr anchor="t"/>
          <a:lstStyle>
            <a:lvl1pPr algn="l">
              <a:defRPr sz="4000" b="1" cap="all"/>
            </a:lvl1pPr>
          </a:lstStyle>
          <a:p>
            <a:r>
              <a:rPr lang="en-US"/>
              <a:t>Click to edit Master title style</a:t>
            </a:r>
            <a:endParaRPr lang="it-IT"/>
          </a:p>
        </p:txBody>
      </p:sp>
      <p:sp>
        <p:nvSpPr>
          <p:cNvPr id="3" name="Text Placeholder 2"/>
          <p:cNvSpPr>
            <a:spLocks noGrp="1"/>
          </p:cNvSpPr>
          <p:nvPr>
            <p:ph type="body" idx="1"/>
          </p:nvPr>
        </p:nvSpPr>
        <p:spPr>
          <a:xfrm>
            <a:off x="963084" y="2906713"/>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609600" y="6356351"/>
            <a:ext cx="2844800" cy="365125"/>
          </a:xfrm>
          <a:prstGeom prst="rect">
            <a:avLst/>
          </a:prstGeom>
        </p:spPr>
        <p:txBody>
          <a:bodyPr/>
          <a:lstStyle/>
          <a:p>
            <a:fld id="{19A7ED30-5279-4035-9B0E-6283768C2EB8}" type="datetimeFigureOut">
              <a:rPr lang="it-IT" smtClean="0"/>
              <a:t>21/05/2026</a:t>
            </a:fld>
            <a:endParaRPr lang="it-IT"/>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p>
            <a:endParaRPr lang="it-IT"/>
          </a:p>
        </p:txBody>
      </p:sp>
      <p:sp>
        <p:nvSpPr>
          <p:cNvPr id="6" name="Slide Number Placeholder 5"/>
          <p:cNvSpPr>
            <a:spLocks noGrp="1"/>
          </p:cNvSpPr>
          <p:nvPr>
            <p:ph type="sldNum" sz="quarter" idx="12"/>
          </p:nvPr>
        </p:nvSpPr>
        <p:spPr>
          <a:xfrm>
            <a:off x="8737600" y="6356351"/>
            <a:ext cx="2844800" cy="365125"/>
          </a:xfrm>
          <a:prstGeom prst="rect">
            <a:avLst/>
          </a:prstGeom>
        </p:spPr>
        <p:txBody>
          <a:bodyPr/>
          <a:lstStyle/>
          <a:p>
            <a:fld id="{3B761938-59BC-4EFC-A228-DF0636DD6CE7}" type="slidenum">
              <a:rPr lang="it-IT" smtClean="0"/>
              <a:t>‹#›</a:t>
            </a:fld>
            <a:endParaRPr lang="it-IT"/>
          </a:p>
        </p:txBody>
      </p:sp>
    </p:spTree>
    <p:extLst>
      <p:ext uri="{BB962C8B-B14F-4D97-AF65-F5344CB8AC3E}">
        <p14:creationId xmlns:p14="http://schemas.microsoft.com/office/powerpoint/2010/main" val="133990161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it-IT"/>
          </a:p>
        </p:txBody>
      </p:sp>
      <p:sp>
        <p:nvSpPr>
          <p:cNvPr id="3" name="Content Placeholder 2"/>
          <p:cNvSpPr>
            <a:spLocks noGrp="1"/>
          </p:cNvSpPr>
          <p:nvPr>
            <p:ph sz="half" idx="1"/>
          </p:nvPr>
        </p:nvSpPr>
        <p:spPr>
          <a:xfrm>
            <a:off x="609600" y="1600201"/>
            <a:ext cx="53848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it-IT"/>
          </a:p>
        </p:txBody>
      </p:sp>
      <p:sp>
        <p:nvSpPr>
          <p:cNvPr id="4" name="Content Placeholder 3"/>
          <p:cNvSpPr>
            <a:spLocks noGrp="1"/>
          </p:cNvSpPr>
          <p:nvPr>
            <p:ph sz="half" idx="2"/>
          </p:nvPr>
        </p:nvSpPr>
        <p:spPr>
          <a:xfrm>
            <a:off x="6197600" y="1600201"/>
            <a:ext cx="53848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it-IT"/>
          </a:p>
        </p:txBody>
      </p:sp>
      <p:sp>
        <p:nvSpPr>
          <p:cNvPr id="5" name="Date Placeholder 4"/>
          <p:cNvSpPr>
            <a:spLocks noGrp="1"/>
          </p:cNvSpPr>
          <p:nvPr>
            <p:ph type="dt" sz="half" idx="10"/>
          </p:nvPr>
        </p:nvSpPr>
        <p:spPr>
          <a:xfrm>
            <a:off x="609600" y="6356351"/>
            <a:ext cx="2844800" cy="365125"/>
          </a:xfrm>
          <a:prstGeom prst="rect">
            <a:avLst/>
          </a:prstGeom>
        </p:spPr>
        <p:txBody>
          <a:bodyPr/>
          <a:lstStyle/>
          <a:p>
            <a:fld id="{19A7ED30-5279-4035-9B0E-6283768C2EB8}" type="datetimeFigureOut">
              <a:rPr lang="it-IT" smtClean="0"/>
              <a:t>21/05/2026</a:t>
            </a:fld>
            <a:endParaRPr lang="it-IT"/>
          </a:p>
        </p:txBody>
      </p:sp>
      <p:sp>
        <p:nvSpPr>
          <p:cNvPr id="6" name="Footer Placeholder 5"/>
          <p:cNvSpPr>
            <a:spLocks noGrp="1"/>
          </p:cNvSpPr>
          <p:nvPr>
            <p:ph type="ftr" sz="quarter" idx="11"/>
          </p:nvPr>
        </p:nvSpPr>
        <p:spPr>
          <a:xfrm>
            <a:off x="4165600" y="6356351"/>
            <a:ext cx="3860800" cy="365125"/>
          </a:xfrm>
          <a:prstGeom prst="rect">
            <a:avLst/>
          </a:prstGeom>
        </p:spPr>
        <p:txBody>
          <a:bodyPr/>
          <a:lstStyle/>
          <a:p>
            <a:endParaRPr lang="it-IT"/>
          </a:p>
        </p:txBody>
      </p:sp>
      <p:sp>
        <p:nvSpPr>
          <p:cNvPr id="7" name="Slide Number Placeholder 6"/>
          <p:cNvSpPr>
            <a:spLocks noGrp="1"/>
          </p:cNvSpPr>
          <p:nvPr>
            <p:ph type="sldNum" sz="quarter" idx="12"/>
          </p:nvPr>
        </p:nvSpPr>
        <p:spPr>
          <a:xfrm>
            <a:off x="8737600" y="6356351"/>
            <a:ext cx="2844800" cy="365125"/>
          </a:xfrm>
          <a:prstGeom prst="rect">
            <a:avLst/>
          </a:prstGeom>
        </p:spPr>
        <p:txBody>
          <a:bodyPr/>
          <a:lstStyle/>
          <a:p>
            <a:fld id="{3B761938-59BC-4EFC-A228-DF0636DD6CE7}" type="slidenum">
              <a:rPr lang="it-IT" smtClean="0"/>
              <a:t>‹#›</a:t>
            </a:fld>
            <a:endParaRPr lang="it-IT"/>
          </a:p>
        </p:txBody>
      </p:sp>
    </p:spTree>
    <p:extLst>
      <p:ext uri="{BB962C8B-B14F-4D97-AF65-F5344CB8AC3E}">
        <p14:creationId xmlns:p14="http://schemas.microsoft.com/office/powerpoint/2010/main" val="152213601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lvl1pPr>
              <a:defRPr/>
            </a:lvl1pPr>
          </a:lstStyle>
          <a:p>
            <a:r>
              <a:rPr lang="en-US"/>
              <a:t>Click to edit Master title style</a:t>
            </a:r>
            <a:endParaRPr lang="it-IT"/>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it-IT"/>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it-IT"/>
          </a:p>
        </p:txBody>
      </p:sp>
      <p:sp>
        <p:nvSpPr>
          <p:cNvPr id="7" name="Date Placeholder 6"/>
          <p:cNvSpPr>
            <a:spLocks noGrp="1"/>
          </p:cNvSpPr>
          <p:nvPr>
            <p:ph type="dt" sz="half" idx="10"/>
          </p:nvPr>
        </p:nvSpPr>
        <p:spPr>
          <a:xfrm>
            <a:off x="609600" y="6356351"/>
            <a:ext cx="2844800" cy="365125"/>
          </a:xfrm>
          <a:prstGeom prst="rect">
            <a:avLst/>
          </a:prstGeom>
        </p:spPr>
        <p:txBody>
          <a:bodyPr/>
          <a:lstStyle/>
          <a:p>
            <a:fld id="{19A7ED30-5279-4035-9B0E-6283768C2EB8}" type="datetimeFigureOut">
              <a:rPr lang="it-IT" smtClean="0"/>
              <a:t>21/05/2026</a:t>
            </a:fld>
            <a:endParaRPr lang="it-IT"/>
          </a:p>
        </p:txBody>
      </p:sp>
      <p:sp>
        <p:nvSpPr>
          <p:cNvPr id="8" name="Footer Placeholder 7"/>
          <p:cNvSpPr>
            <a:spLocks noGrp="1"/>
          </p:cNvSpPr>
          <p:nvPr>
            <p:ph type="ftr" sz="quarter" idx="11"/>
          </p:nvPr>
        </p:nvSpPr>
        <p:spPr>
          <a:xfrm>
            <a:off x="4165600" y="6356351"/>
            <a:ext cx="3860800" cy="365125"/>
          </a:xfrm>
          <a:prstGeom prst="rect">
            <a:avLst/>
          </a:prstGeom>
        </p:spPr>
        <p:txBody>
          <a:bodyPr/>
          <a:lstStyle/>
          <a:p>
            <a:endParaRPr lang="it-IT"/>
          </a:p>
        </p:txBody>
      </p:sp>
      <p:sp>
        <p:nvSpPr>
          <p:cNvPr id="9" name="Slide Number Placeholder 8"/>
          <p:cNvSpPr>
            <a:spLocks noGrp="1"/>
          </p:cNvSpPr>
          <p:nvPr>
            <p:ph type="sldNum" sz="quarter" idx="12"/>
          </p:nvPr>
        </p:nvSpPr>
        <p:spPr>
          <a:xfrm>
            <a:off x="8737600" y="6356351"/>
            <a:ext cx="2844800" cy="365125"/>
          </a:xfrm>
          <a:prstGeom prst="rect">
            <a:avLst/>
          </a:prstGeom>
        </p:spPr>
        <p:txBody>
          <a:bodyPr/>
          <a:lstStyle/>
          <a:p>
            <a:fld id="{3B761938-59BC-4EFC-A228-DF0636DD6CE7}" type="slidenum">
              <a:rPr lang="it-IT" smtClean="0"/>
              <a:t>‹#›</a:t>
            </a:fld>
            <a:endParaRPr lang="it-IT"/>
          </a:p>
        </p:txBody>
      </p:sp>
    </p:spTree>
    <p:extLst>
      <p:ext uri="{BB962C8B-B14F-4D97-AF65-F5344CB8AC3E}">
        <p14:creationId xmlns:p14="http://schemas.microsoft.com/office/powerpoint/2010/main" val="95222091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it-IT"/>
          </a:p>
        </p:txBody>
      </p:sp>
      <p:sp>
        <p:nvSpPr>
          <p:cNvPr id="3" name="Date Placeholder 2"/>
          <p:cNvSpPr>
            <a:spLocks noGrp="1"/>
          </p:cNvSpPr>
          <p:nvPr>
            <p:ph type="dt" sz="half" idx="10"/>
          </p:nvPr>
        </p:nvSpPr>
        <p:spPr>
          <a:xfrm>
            <a:off x="609600" y="6356351"/>
            <a:ext cx="2844800" cy="365125"/>
          </a:xfrm>
          <a:prstGeom prst="rect">
            <a:avLst/>
          </a:prstGeom>
        </p:spPr>
        <p:txBody>
          <a:bodyPr/>
          <a:lstStyle/>
          <a:p>
            <a:fld id="{19A7ED30-5279-4035-9B0E-6283768C2EB8}" type="datetimeFigureOut">
              <a:rPr lang="it-IT" smtClean="0"/>
              <a:t>21/05/2026</a:t>
            </a:fld>
            <a:endParaRPr lang="it-IT"/>
          </a:p>
        </p:txBody>
      </p:sp>
      <p:sp>
        <p:nvSpPr>
          <p:cNvPr id="4" name="Footer Placeholder 3"/>
          <p:cNvSpPr>
            <a:spLocks noGrp="1"/>
          </p:cNvSpPr>
          <p:nvPr>
            <p:ph type="ftr" sz="quarter" idx="11"/>
          </p:nvPr>
        </p:nvSpPr>
        <p:spPr>
          <a:xfrm>
            <a:off x="4165600" y="6356351"/>
            <a:ext cx="3860800" cy="365125"/>
          </a:xfrm>
          <a:prstGeom prst="rect">
            <a:avLst/>
          </a:prstGeom>
        </p:spPr>
        <p:txBody>
          <a:bodyPr/>
          <a:lstStyle/>
          <a:p>
            <a:endParaRPr lang="it-IT"/>
          </a:p>
        </p:txBody>
      </p:sp>
      <p:sp>
        <p:nvSpPr>
          <p:cNvPr id="5" name="Slide Number Placeholder 4"/>
          <p:cNvSpPr>
            <a:spLocks noGrp="1"/>
          </p:cNvSpPr>
          <p:nvPr>
            <p:ph type="sldNum" sz="quarter" idx="12"/>
          </p:nvPr>
        </p:nvSpPr>
        <p:spPr>
          <a:xfrm>
            <a:off x="8737600" y="6356351"/>
            <a:ext cx="2844800" cy="365125"/>
          </a:xfrm>
          <a:prstGeom prst="rect">
            <a:avLst/>
          </a:prstGeom>
        </p:spPr>
        <p:txBody>
          <a:bodyPr/>
          <a:lstStyle/>
          <a:p>
            <a:fld id="{3B761938-59BC-4EFC-A228-DF0636DD6CE7}" type="slidenum">
              <a:rPr lang="it-IT" smtClean="0"/>
              <a:t>‹#›</a:t>
            </a:fld>
            <a:endParaRPr lang="it-IT"/>
          </a:p>
        </p:txBody>
      </p:sp>
    </p:spTree>
    <p:extLst>
      <p:ext uri="{BB962C8B-B14F-4D97-AF65-F5344CB8AC3E}">
        <p14:creationId xmlns:p14="http://schemas.microsoft.com/office/powerpoint/2010/main" val="408749774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609600" y="6356351"/>
            <a:ext cx="2844800" cy="365125"/>
          </a:xfrm>
          <a:prstGeom prst="rect">
            <a:avLst/>
          </a:prstGeom>
        </p:spPr>
        <p:txBody>
          <a:bodyPr/>
          <a:lstStyle/>
          <a:p>
            <a:fld id="{19A7ED30-5279-4035-9B0E-6283768C2EB8}" type="datetimeFigureOut">
              <a:rPr lang="it-IT" smtClean="0"/>
              <a:t>21/05/2026</a:t>
            </a:fld>
            <a:endParaRPr lang="it-IT"/>
          </a:p>
        </p:txBody>
      </p:sp>
      <p:sp>
        <p:nvSpPr>
          <p:cNvPr id="3" name="Footer Placeholder 2"/>
          <p:cNvSpPr>
            <a:spLocks noGrp="1"/>
          </p:cNvSpPr>
          <p:nvPr>
            <p:ph type="ftr" sz="quarter" idx="11"/>
          </p:nvPr>
        </p:nvSpPr>
        <p:spPr>
          <a:xfrm>
            <a:off x="4165600" y="6356351"/>
            <a:ext cx="3860800" cy="365125"/>
          </a:xfrm>
          <a:prstGeom prst="rect">
            <a:avLst/>
          </a:prstGeom>
        </p:spPr>
        <p:txBody>
          <a:bodyPr/>
          <a:lstStyle/>
          <a:p>
            <a:endParaRPr lang="it-IT"/>
          </a:p>
        </p:txBody>
      </p:sp>
      <p:sp>
        <p:nvSpPr>
          <p:cNvPr id="4" name="Slide Number Placeholder 3"/>
          <p:cNvSpPr>
            <a:spLocks noGrp="1"/>
          </p:cNvSpPr>
          <p:nvPr>
            <p:ph type="sldNum" sz="quarter" idx="12"/>
          </p:nvPr>
        </p:nvSpPr>
        <p:spPr>
          <a:xfrm>
            <a:off x="8737600" y="6356351"/>
            <a:ext cx="2844800" cy="365125"/>
          </a:xfrm>
          <a:prstGeom prst="rect">
            <a:avLst/>
          </a:prstGeom>
        </p:spPr>
        <p:txBody>
          <a:bodyPr/>
          <a:lstStyle/>
          <a:p>
            <a:fld id="{3B761938-59BC-4EFC-A228-DF0636DD6CE7}" type="slidenum">
              <a:rPr lang="it-IT" smtClean="0"/>
              <a:t>‹#›</a:t>
            </a:fld>
            <a:endParaRPr lang="it-IT"/>
          </a:p>
        </p:txBody>
      </p:sp>
    </p:spTree>
    <p:extLst>
      <p:ext uri="{BB962C8B-B14F-4D97-AF65-F5344CB8AC3E}">
        <p14:creationId xmlns:p14="http://schemas.microsoft.com/office/powerpoint/2010/main" val="242371154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a:prstGeom prst="rect">
            <a:avLst/>
          </a:prstGeom>
        </p:spPr>
        <p:txBody>
          <a:bodyPr anchor="b"/>
          <a:lstStyle>
            <a:lvl1pPr algn="l">
              <a:defRPr sz="2000" b="1"/>
            </a:lvl1pPr>
          </a:lstStyle>
          <a:p>
            <a:r>
              <a:rPr lang="en-US"/>
              <a:t>Click to edit Master title style</a:t>
            </a:r>
            <a:endParaRPr lang="it-IT"/>
          </a:p>
        </p:txBody>
      </p:sp>
      <p:sp>
        <p:nvSpPr>
          <p:cNvPr id="3" name="Content Placeholder 2"/>
          <p:cNvSpPr>
            <a:spLocks noGrp="1"/>
          </p:cNvSpPr>
          <p:nvPr>
            <p:ph idx="1"/>
          </p:nvPr>
        </p:nvSpPr>
        <p:spPr>
          <a:xfrm>
            <a:off x="4766733" y="273051"/>
            <a:ext cx="6815667"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it-IT"/>
          </a:p>
        </p:txBody>
      </p:sp>
      <p:sp>
        <p:nvSpPr>
          <p:cNvPr id="4" name="Text Placeholder 3"/>
          <p:cNvSpPr>
            <a:spLocks noGrp="1"/>
          </p:cNvSpPr>
          <p:nvPr>
            <p:ph type="body" sz="half" idx="2"/>
          </p:nvPr>
        </p:nvSpPr>
        <p:spPr>
          <a:xfrm>
            <a:off x="609601" y="1435101"/>
            <a:ext cx="4011084"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09600" y="6356351"/>
            <a:ext cx="2844800" cy="365125"/>
          </a:xfrm>
          <a:prstGeom prst="rect">
            <a:avLst/>
          </a:prstGeom>
        </p:spPr>
        <p:txBody>
          <a:bodyPr/>
          <a:lstStyle/>
          <a:p>
            <a:fld id="{19A7ED30-5279-4035-9B0E-6283768C2EB8}" type="datetimeFigureOut">
              <a:rPr lang="it-IT" smtClean="0"/>
              <a:t>21/05/2026</a:t>
            </a:fld>
            <a:endParaRPr lang="it-IT"/>
          </a:p>
        </p:txBody>
      </p:sp>
      <p:sp>
        <p:nvSpPr>
          <p:cNvPr id="6" name="Footer Placeholder 5"/>
          <p:cNvSpPr>
            <a:spLocks noGrp="1"/>
          </p:cNvSpPr>
          <p:nvPr>
            <p:ph type="ftr" sz="quarter" idx="11"/>
          </p:nvPr>
        </p:nvSpPr>
        <p:spPr>
          <a:xfrm>
            <a:off x="4165600" y="6356351"/>
            <a:ext cx="3860800" cy="365125"/>
          </a:xfrm>
          <a:prstGeom prst="rect">
            <a:avLst/>
          </a:prstGeom>
        </p:spPr>
        <p:txBody>
          <a:bodyPr/>
          <a:lstStyle/>
          <a:p>
            <a:endParaRPr lang="it-IT"/>
          </a:p>
        </p:txBody>
      </p:sp>
      <p:sp>
        <p:nvSpPr>
          <p:cNvPr id="7" name="Slide Number Placeholder 6"/>
          <p:cNvSpPr>
            <a:spLocks noGrp="1"/>
          </p:cNvSpPr>
          <p:nvPr>
            <p:ph type="sldNum" sz="quarter" idx="12"/>
          </p:nvPr>
        </p:nvSpPr>
        <p:spPr>
          <a:xfrm>
            <a:off x="8737600" y="6356351"/>
            <a:ext cx="2844800" cy="365125"/>
          </a:xfrm>
          <a:prstGeom prst="rect">
            <a:avLst/>
          </a:prstGeom>
        </p:spPr>
        <p:txBody>
          <a:bodyPr/>
          <a:lstStyle/>
          <a:p>
            <a:fld id="{3B761938-59BC-4EFC-A228-DF0636DD6CE7}" type="slidenum">
              <a:rPr lang="it-IT" smtClean="0"/>
              <a:t>‹#›</a:t>
            </a:fld>
            <a:endParaRPr lang="it-IT"/>
          </a:p>
        </p:txBody>
      </p:sp>
    </p:spTree>
    <p:extLst>
      <p:ext uri="{BB962C8B-B14F-4D97-AF65-F5344CB8AC3E}">
        <p14:creationId xmlns:p14="http://schemas.microsoft.com/office/powerpoint/2010/main" val="310642902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a:prstGeom prst="rect">
            <a:avLst/>
          </a:prstGeom>
        </p:spPr>
        <p:txBody>
          <a:bodyPr anchor="b"/>
          <a:lstStyle>
            <a:lvl1pPr algn="l">
              <a:defRPr sz="2000" b="1"/>
            </a:lvl1pPr>
          </a:lstStyle>
          <a:p>
            <a:r>
              <a:rPr lang="en-US"/>
              <a:t>Click to edit Master title style</a:t>
            </a:r>
            <a:endParaRPr lang="it-IT"/>
          </a:p>
        </p:txBody>
      </p:sp>
      <p:sp>
        <p:nvSpPr>
          <p:cNvPr id="3" name="Picture Placeholder 2"/>
          <p:cNvSpPr>
            <a:spLocks noGrp="1"/>
          </p:cNvSpPr>
          <p:nvPr>
            <p:ph type="pic" idx="1"/>
          </p:nvPr>
        </p:nvSpPr>
        <p:spPr>
          <a:xfrm>
            <a:off x="2389717" y="612775"/>
            <a:ext cx="73152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it-IT"/>
          </a:p>
        </p:txBody>
      </p:sp>
      <p:sp>
        <p:nvSpPr>
          <p:cNvPr id="4" name="Text Placeholder 3"/>
          <p:cNvSpPr>
            <a:spLocks noGrp="1"/>
          </p:cNvSpPr>
          <p:nvPr>
            <p:ph type="body" sz="half" idx="2"/>
          </p:nvPr>
        </p:nvSpPr>
        <p:spPr>
          <a:xfrm>
            <a:off x="2389717" y="5367338"/>
            <a:ext cx="73152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09600" y="6356351"/>
            <a:ext cx="2844800" cy="365125"/>
          </a:xfrm>
          <a:prstGeom prst="rect">
            <a:avLst/>
          </a:prstGeom>
        </p:spPr>
        <p:txBody>
          <a:bodyPr/>
          <a:lstStyle/>
          <a:p>
            <a:fld id="{19A7ED30-5279-4035-9B0E-6283768C2EB8}" type="datetimeFigureOut">
              <a:rPr lang="it-IT" smtClean="0"/>
              <a:t>21/05/2026</a:t>
            </a:fld>
            <a:endParaRPr lang="it-IT"/>
          </a:p>
        </p:txBody>
      </p:sp>
      <p:sp>
        <p:nvSpPr>
          <p:cNvPr id="6" name="Footer Placeholder 5"/>
          <p:cNvSpPr>
            <a:spLocks noGrp="1"/>
          </p:cNvSpPr>
          <p:nvPr>
            <p:ph type="ftr" sz="quarter" idx="11"/>
          </p:nvPr>
        </p:nvSpPr>
        <p:spPr>
          <a:xfrm>
            <a:off x="4165600" y="6356351"/>
            <a:ext cx="3860800" cy="365125"/>
          </a:xfrm>
          <a:prstGeom prst="rect">
            <a:avLst/>
          </a:prstGeom>
        </p:spPr>
        <p:txBody>
          <a:bodyPr/>
          <a:lstStyle/>
          <a:p>
            <a:endParaRPr lang="it-IT"/>
          </a:p>
        </p:txBody>
      </p:sp>
      <p:sp>
        <p:nvSpPr>
          <p:cNvPr id="7" name="Slide Number Placeholder 6"/>
          <p:cNvSpPr>
            <a:spLocks noGrp="1"/>
          </p:cNvSpPr>
          <p:nvPr>
            <p:ph type="sldNum" sz="quarter" idx="12"/>
          </p:nvPr>
        </p:nvSpPr>
        <p:spPr>
          <a:xfrm>
            <a:off x="8737600" y="6356351"/>
            <a:ext cx="2844800" cy="365125"/>
          </a:xfrm>
          <a:prstGeom prst="rect">
            <a:avLst/>
          </a:prstGeom>
        </p:spPr>
        <p:txBody>
          <a:bodyPr/>
          <a:lstStyle/>
          <a:p>
            <a:fld id="{3B761938-59BC-4EFC-A228-DF0636DD6CE7}" type="slidenum">
              <a:rPr lang="it-IT" smtClean="0"/>
              <a:t>‹#›</a:t>
            </a:fld>
            <a:endParaRPr lang="it-IT"/>
          </a:p>
        </p:txBody>
      </p:sp>
    </p:spTree>
    <p:extLst>
      <p:ext uri="{BB962C8B-B14F-4D97-AF65-F5344CB8AC3E}">
        <p14:creationId xmlns:p14="http://schemas.microsoft.com/office/powerpoint/2010/main" val="83208600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it-IT"/>
          </a:p>
        </p:txBody>
      </p:sp>
      <p:sp>
        <p:nvSpPr>
          <p:cNvPr id="3" name="Vertical Text Placeholder 2"/>
          <p:cNvSpPr>
            <a:spLocks noGrp="1"/>
          </p:cNvSpPr>
          <p:nvPr>
            <p:ph type="body" orient="vert" idx="1"/>
          </p:nvPr>
        </p:nvSpPr>
        <p:spPr>
          <a:xfrm>
            <a:off x="609600" y="1600201"/>
            <a:ext cx="10972800" cy="4525963"/>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it-IT"/>
          </a:p>
        </p:txBody>
      </p:sp>
      <p:sp>
        <p:nvSpPr>
          <p:cNvPr id="4" name="Date Placeholder 3"/>
          <p:cNvSpPr>
            <a:spLocks noGrp="1"/>
          </p:cNvSpPr>
          <p:nvPr>
            <p:ph type="dt" sz="half" idx="10"/>
          </p:nvPr>
        </p:nvSpPr>
        <p:spPr>
          <a:xfrm>
            <a:off x="609600" y="6356351"/>
            <a:ext cx="2844800" cy="365125"/>
          </a:xfrm>
          <a:prstGeom prst="rect">
            <a:avLst/>
          </a:prstGeom>
        </p:spPr>
        <p:txBody>
          <a:bodyPr/>
          <a:lstStyle/>
          <a:p>
            <a:fld id="{19A7ED30-5279-4035-9B0E-6283768C2EB8}" type="datetimeFigureOut">
              <a:rPr lang="it-IT" smtClean="0"/>
              <a:t>21/05/2026</a:t>
            </a:fld>
            <a:endParaRPr lang="it-IT"/>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p>
            <a:endParaRPr lang="it-IT"/>
          </a:p>
        </p:txBody>
      </p:sp>
      <p:sp>
        <p:nvSpPr>
          <p:cNvPr id="6" name="Slide Number Placeholder 5"/>
          <p:cNvSpPr>
            <a:spLocks noGrp="1"/>
          </p:cNvSpPr>
          <p:nvPr>
            <p:ph type="sldNum" sz="quarter" idx="12"/>
          </p:nvPr>
        </p:nvSpPr>
        <p:spPr>
          <a:xfrm>
            <a:off x="8737600" y="6356351"/>
            <a:ext cx="2844800" cy="365125"/>
          </a:xfrm>
          <a:prstGeom prst="rect">
            <a:avLst/>
          </a:prstGeom>
        </p:spPr>
        <p:txBody>
          <a:bodyPr/>
          <a:lstStyle/>
          <a:p>
            <a:fld id="{3B761938-59BC-4EFC-A228-DF0636DD6CE7}" type="slidenum">
              <a:rPr lang="it-IT" smtClean="0"/>
              <a:t>‹#›</a:t>
            </a:fld>
            <a:endParaRPr lang="it-IT"/>
          </a:p>
        </p:txBody>
      </p:sp>
    </p:spTree>
    <p:extLst>
      <p:ext uri="{BB962C8B-B14F-4D97-AF65-F5344CB8AC3E}">
        <p14:creationId xmlns:p14="http://schemas.microsoft.com/office/powerpoint/2010/main" val="328222556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a:prstGeom prst="rect">
            <a:avLst/>
          </a:prstGeom>
        </p:spPr>
        <p:txBody>
          <a:bodyPr vert="eaVert"/>
          <a:lstStyle/>
          <a:p>
            <a:r>
              <a:rPr lang="en-US"/>
              <a:t>Click to edit Master title style</a:t>
            </a:r>
            <a:endParaRPr lang="it-IT"/>
          </a:p>
        </p:txBody>
      </p:sp>
      <p:sp>
        <p:nvSpPr>
          <p:cNvPr id="3" name="Vertical Text Placeholder 2"/>
          <p:cNvSpPr>
            <a:spLocks noGrp="1"/>
          </p:cNvSpPr>
          <p:nvPr>
            <p:ph type="body" orient="vert" idx="1"/>
          </p:nvPr>
        </p:nvSpPr>
        <p:spPr>
          <a:xfrm>
            <a:off x="609600" y="274639"/>
            <a:ext cx="8026400" cy="585152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it-IT"/>
          </a:p>
        </p:txBody>
      </p:sp>
      <p:sp>
        <p:nvSpPr>
          <p:cNvPr id="4" name="Date Placeholder 3"/>
          <p:cNvSpPr>
            <a:spLocks noGrp="1"/>
          </p:cNvSpPr>
          <p:nvPr>
            <p:ph type="dt" sz="half" idx="10"/>
          </p:nvPr>
        </p:nvSpPr>
        <p:spPr>
          <a:xfrm>
            <a:off x="609600" y="6356351"/>
            <a:ext cx="2844800" cy="365125"/>
          </a:xfrm>
          <a:prstGeom prst="rect">
            <a:avLst/>
          </a:prstGeom>
        </p:spPr>
        <p:txBody>
          <a:bodyPr/>
          <a:lstStyle/>
          <a:p>
            <a:fld id="{19A7ED30-5279-4035-9B0E-6283768C2EB8}" type="datetimeFigureOut">
              <a:rPr lang="it-IT" smtClean="0"/>
              <a:t>21/05/2026</a:t>
            </a:fld>
            <a:endParaRPr lang="it-IT"/>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p>
            <a:endParaRPr lang="it-IT"/>
          </a:p>
        </p:txBody>
      </p:sp>
      <p:sp>
        <p:nvSpPr>
          <p:cNvPr id="6" name="Slide Number Placeholder 5"/>
          <p:cNvSpPr>
            <a:spLocks noGrp="1"/>
          </p:cNvSpPr>
          <p:nvPr>
            <p:ph type="sldNum" sz="quarter" idx="12"/>
          </p:nvPr>
        </p:nvSpPr>
        <p:spPr>
          <a:xfrm>
            <a:off x="8737600" y="6356351"/>
            <a:ext cx="2844800" cy="365125"/>
          </a:xfrm>
          <a:prstGeom prst="rect">
            <a:avLst/>
          </a:prstGeom>
        </p:spPr>
        <p:txBody>
          <a:bodyPr/>
          <a:lstStyle/>
          <a:p>
            <a:fld id="{3B761938-59BC-4EFC-A228-DF0636DD6CE7}" type="slidenum">
              <a:rPr lang="it-IT" smtClean="0"/>
              <a:t>‹#›</a:t>
            </a:fld>
            <a:endParaRPr lang="it-IT"/>
          </a:p>
        </p:txBody>
      </p:sp>
    </p:spTree>
    <p:extLst>
      <p:ext uri="{BB962C8B-B14F-4D97-AF65-F5344CB8AC3E}">
        <p14:creationId xmlns:p14="http://schemas.microsoft.com/office/powerpoint/2010/main" val="397876283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vert="horz"/>
          <a:lstStyle/>
          <a:p>
            <a:r>
              <a:rPr lang="en-US"/>
              <a:t>Click to edit Master title style</a:t>
            </a:r>
          </a:p>
        </p:txBody>
      </p:sp>
      <p:sp>
        <p:nvSpPr>
          <p:cNvPr id="3" name="Content Placeholder 2"/>
          <p:cNvSpPr>
            <a:spLocks noGrp="1"/>
          </p:cNvSpPr>
          <p:nvPr>
            <p:ph sz="half" idx="1"/>
          </p:nvPr>
        </p:nvSpPr>
        <p:spPr>
          <a:xfrm>
            <a:off x="609600" y="1600202"/>
            <a:ext cx="5384800" cy="4525963"/>
          </a:xfrm>
          <a:prstGeom prst="rect">
            <a:avLst/>
          </a:prstGeom>
        </p:spPr>
        <p:txBody>
          <a:bodyPr vert="horz"/>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197600" y="1600201"/>
            <a:ext cx="5384800" cy="2185988"/>
          </a:xfrm>
          <a:prstGeom prst="rect">
            <a:avLst/>
          </a:prstGeom>
        </p:spPr>
        <p:txBody>
          <a:bodyPr vert="horz"/>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197600" y="3938590"/>
            <a:ext cx="5384800" cy="2187575"/>
          </a:xfrm>
          <a:prstGeom prst="rect">
            <a:avLst/>
          </a:prstGeom>
        </p:spPr>
        <p:txBody>
          <a:bodyPr vert="horz"/>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132887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userDrawn="1">
  <p:cSld name="Standaard Slide">
    <p:spTree>
      <p:nvGrpSpPr>
        <p:cNvPr id="1" name=""/>
        <p:cNvGrpSpPr/>
        <p:nvPr/>
      </p:nvGrpSpPr>
      <p:grpSpPr>
        <a:xfrm>
          <a:off x="0" y="0"/>
          <a:ext cx="0" cy="0"/>
          <a:chOff x="0" y="0"/>
          <a:chExt cx="0" cy="0"/>
        </a:xfrm>
      </p:grpSpPr>
      <p:sp>
        <p:nvSpPr>
          <p:cNvPr id="5" name="Titel 1"/>
          <p:cNvSpPr>
            <a:spLocks noGrp="1"/>
          </p:cNvSpPr>
          <p:nvPr>
            <p:ph type="title"/>
          </p:nvPr>
        </p:nvSpPr>
        <p:spPr>
          <a:xfrm>
            <a:off x="335360" y="580480"/>
            <a:ext cx="11617291" cy="648072"/>
          </a:xfrm>
          <a:prstGeom prst="rect">
            <a:avLst/>
          </a:prstGeom>
          <a:noFill/>
        </p:spPr>
        <p:txBody>
          <a:bodyPr/>
          <a:lstStyle/>
          <a:p>
            <a:r>
              <a:rPr lang="en-US" dirty="0"/>
              <a:t>Click to edit Master title style</a:t>
            </a:r>
            <a:endParaRPr lang="nl-BE" dirty="0"/>
          </a:p>
        </p:txBody>
      </p:sp>
      <p:sp>
        <p:nvSpPr>
          <p:cNvPr id="7" name="Tijdelijke aanduiding voor inhoud 6"/>
          <p:cNvSpPr>
            <a:spLocks noGrp="1"/>
          </p:cNvSpPr>
          <p:nvPr>
            <p:ph sz="quarter" idx="12"/>
          </p:nvPr>
        </p:nvSpPr>
        <p:spPr>
          <a:xfrm>
            <a:off x="334433" y="1228553"/>
            <a:ext cx="11618217" cy="5152776"/>
          </a:xfrm>
          <a:prstGeom prst="rect">
            <a:avLst/>
          </a:prstGeom>
          <a:noFill/>
        </p:spPr>
        <p:txBody>
          <a:bodyPr/>
          <a:lstStyle>
            <a:lvl1pPr marL="284400" indent="-284400">
              <a:buFont typeface="Arial"/>
              <a:buChar char="•"/>
              <a:defRPr sz="2000"/>
            </a:lvl1pPr>
            <a:lvl2pPr>
              <a:defRPr sz="1800"/>
            </a:lvl2pPr>
            <a:lvl3pPr>
              <a:defRPr sz="2200"/>
            </a:lvl3pPr>
          </a:lstStyle>
          <a:p>
            <a:pPr lvl="0"/>
            <a:r>
              <a:rPr lang="nl-BE" dirty="0"/>
              <a:t>Klik om de tekststijl van het model te bewerken</a:t>
            </a:r>
          </a:p>
          <a:p>
            <a:pPr lvl="1"/>
            <a:r>
              <a:rPr lang="nl-BE" dirty="0"/>
              <a:t>Tweede niveau</a:t>
            </a:r>
          </a:p>
          <a:p>
            <a:pPr lvl="2"/>
            <a:r>
              <a:rPr lang="nl-BE" dirty="0"/>
              <a:t>Derde niveau</a:t>
            </a:r>
          </a:p>
          <a:p>
            <a:pPr lvl="3"/>
            <a:r>
              <a:rPr lang="nl-BE" dirty="0"/>
              <a:t>Vierde niveau</a:t>
            </a:r>
          </a:p>
          <a:p>
            <a:pPr lvl="4"/>
            <a:r>
              <a:rPr lang="nl-BE" dirty="0"/>
              <a:t>Vijfde niveau</a:t>
            </a:r>
            <a:endParaRPr lang="nl-NL" dirty="0"/>
          </a:p>
        </p:txBody>
      </p:sp>
      <p:sp>
        <p:nvSpPr>
          <p:cNvPr id="4" name="Rechthoek 6"/>
          <p:cNvSpPr/>
          <p:nvPr userDrawn="1"/>
        </p:nvSpPr>
        <p:spPr>
          <a:xfrm>
            <a:off x="0" y="51041"/>
            <a:ext cx="12192000" cy="449895"/>
          </a:xfrm>
          <a:prstGeom prst="rect">
            <a:avLst/>
          </a:prstGeom>
          <a:solidFill>
            <a:srgbClr val="4F81BD">
              <a:lumMod val="40000"/>
              <a:lumOff val="60000"/>
            </a:srgbClr>
          </a:solidFill>
          <a:ln w="952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nl-NL" sz="1800" b="0" i="0" u="none" strike="noStrike" kern="0" cap="none" spc="0" normalizeH="0" baseline="0" noProof="0">
              <a:ln>
                <a:noFill/>
              </a:ln>
              <a:solidFill>
                <a:sysClr val="window" lastClr="FFFFFF"/>
              </a:solidFill>
              <a:effectLst/>
              <a:uLnTx/>
              <a:uFillTx/>
              <a:latin typeface="Calibri"/>
            </a:endParaRPr>
          </a:p>
        </p:txBody>
      </p:sp>
      <p:pic>
        <p:nvPicPr>
          <p:cNvPr id="6" name="Afbeelding 7" descr="logo.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43789" y="78167"/>
            <a:ext cx="1651715" cy="422768"/>
          </a:xfrm>
          <a:prstGeom prst="rect">
            <a:avLst/>
          </a:prstGeom>
        </p:spPr>
      </p:pic>
      <p:sp>
        <p:nvSpPr>
          <p:cNvPr id="8" name="Rectangle 9"/>
          <p:cNvSpPr>
            <a:spLocks noGrp="1" noChangeArrowheads="1"/>
          </p:cNvSpPr>
          <p:nvPr>
            <p:ph type="sldNum" sz="quarter" idx="4"/>
          </p:nvPr>
        </p:nvSpPr>
        <p:spPr bwMode="auto">
          <a:xfrm>
            <a:off x="9018944" y="6572200"/>
            <a:ext cx="29464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chemeClr val="tx1">
                    <a:lumMod val="75000"/>
                    <a:lumOff val="25000"/>
                  </a:schemeClr>
                </a:solidFill>
                <a:latin typeface="+mn-lt"/>
              </a:defRPr>
            </a:lvl1pPr>
          </a:lstStyle>
          <a:p>
            <a:pPr fontAlgn="base">
              <a:spcBef>
                <a:spcPct val="0"/>
              </a:spcBef>
              <a:spcAft>
                <a:spcPct val="0"/>
              </a:spcAft>
              <a:defRPr/>
            </a:pPr>
            <a:fld id="{57F7E779-AD19-45EA-9A68-21904361C409}" type="slidenum">
              <a:rPr lang="nl-NL" smtClean="0"/>
              <a:pPr fontAlgn="base">
                <a:spcBef>
                  <a:spcPct val="0"/>
                </a:spcBef>
                <a:spcAft>
                  <a:spcPct val="0"/>
                </a:spcAft>
                <a:defRPr/>
              </a:pPr>
              <a:t>‹#›</a:t>
            </a:fld>
            <a:r>
              <a:rPr lang="nl-NL" dirty="0"/>
              <a:t> </a:t>
            </a:r>
          </a:p>
        </p:txBody>
      </p:sp>
      <p:pic>
        <p:nvPicPr>
          <p:cNvPr id="9" name="Picture 8"/>
          <p:cNvPicPr>
            <a:picLocks noChangeAspect="1"/>
          </p:cNvPicPr>
          <p:nvPr userDrawn="1"/>
        </p:nvPicPr>
        <p:blipFill>
          <a:blip r:embed="rId3"/>
          <a:stretch>
            <a:fillRect/>
          </a:stretch>
        </p:blipFill>
        <p:spPr>
          <a:xfrm>
            <a:off x="9341980" y="46548"/>
            <a:ext cx="934480" cy="468000"/>
          </a:xfrm>
          <a:prstGeom prst="rect">
            <a:avLst/>
          </a:prstGeom>
        </p:spPr>
      </p:pic>
    </p:spTree>
    <p:extLst>
      <p:ext uri="{BB962C8B-B14F-4D97-AF65-F5344CB8AC3E}">
        <p14:creationId xmlns:p14="http://schemas.microsoft.com/office/powerpoint/2010/main" val="51255474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reserve="1">
  <p:cSld name="Diapositive de titr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fr-FR"/>
              <a:t>Modifiez le style du titre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r-FR"/>
              <a:t>Modifiez le style des sous-titres du masque</a:t>
            </a:r>
            <a:endParaRPr lang="en-US" dirty="0"/>
          </a:p>
        </p:txBody>
      </p:sp>
      <p:sp>
        <p:nvSpPr>
          <p:cNvPr id="4" name="Date Placeholder 3"/>
          <p:cNvSpPr>
            <a:spLocks noGrp="1"/>
          </p:cNvSpPr>
          <p:nvPr>
            <p:ph type="dt" sz="half" idx="10"/>
          </p:nvPr>
        </p:nvSpPr>
        <p:spPr/>
        <p:txBody>
          <a:bodyPr/>
          <a:lstStyle/>
          <a:p>
            <a:fld id="{8216036C-3D6F-4BAA-B4AC-793257B1BF4C}" type="datetimeFigureOut">
              <a:rPr lang="fr-FR" smtClean="0"/>
              <a:t>21/05/2026</a:t>
            </a:fld>
            <a:endParaRPr lang="fr-FR"/>
          </a:p>
        </p:txBody>
      </p:sp>
      <p:sp>
        <p:nvSpPr>
          <p:cNvPr id="5" name="Footer Placeholder 4"/>
          <p:cNvSpPr>
            <a:spLocks noGrp="1"/>
          </p:cNvSpPr>
          <p:nvPr>
            <p:ph type="ftr" sz="quarter" idx="11"/>
          </p:nvPr>
        </p:nvSpPr>
        <p:spPr/>
        <p:txBody>
          <a:bodyPr/>
          <a:lstStyle/>
          <a:p>
            <a:endParaRPr lang="fr-FR"/>
          </a:p>
        </p:txBody>
      </p:sp>
      <p:sp>
        <p:nvSpPr>
          <p:cNvPr id="6" name="Slide Number Placeholder 5"/>
          <p:cNvSpPr>
            <a:spLocks noGrp="1"/>
          </p:cNvSpPr>
          <p:nvPr>
            <p:ph type="sldNum" sz="quarter" idx="12"/>
          </p:nvPr>
        </p:nvSpPr>
        <p:spPr/>
        <p:txBody>
          <a:bodyPr/>
          <a:lstStyle/>
          <a:p>
            <a:fld id="{1E822772-EAFD-4E40-B5B7-5C964EFEFC7A}" type="slidenum">
              <a:rPr lang="fr-FR" smtClean="0"/>
              <a:t>‹#›</a:t>
            </a:fld>
            <a:endParaRPr lang="fr-FR"/>
          </a:p>
        </p:txBody>
      </p:sp>
    </p:spTree>
    <p:extLst>
      <p:ext uri="{BB962C8B-B14F-4D97-AF65-F5344CB8AC3E}">
        <p14:creationId xmlns:p14="http://schemas.microsoft.com/office/powerpoint/2010/main" val="9995438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Content Placeholder 2"/>
          <p:cNvSpPr>
            <a:spLocks noGrp="1"/>
          </p:cNvSpPr>
          <p:nvPr>
            <p:ph idx="1"/>
          </p:nvPr>
        </p:nvSpPr>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10"/>
          </p:nvPr>
        </p:nvSpPr>
        <p:spPr/>
        <p:txBody>
          <a:bodyPr/>
          <a:lstStyle/>
          <a:p>
            <a:fld id="{8216036C-3D6F-4BAA-B4AC-793257B1BF4C}" type="datetimeFigureOut">
              <a:rPr lang="fr-FR" smtClean="0"/>
              <a:t>21/05/2026</a:t>
            </a:fld>
            <a:endParaRPr lang="fr-FR"/>
          </a:p>
        </p:txBody>
      </p:sp>
      <p:sp>
        <p:nvSpPr>
          <p:cNvPr id="5" name="Footer Placeholder 4"/>
          <p:cNvSpPr>
            <a:spLocks noGrp="1"/>
          </p:cNvSpPr>
          <p:nvPr>
            <p:ph type="ftr" sz="quarter" idx="11"/>
          </p:nvPr>
        </p:nvSpPr>
        <p:spPr/>
        <p:txBody>
          <a:bodyPr/>
          <a:lstStyle/>
          <a:p>
            <a:endParaRPr lang="fr-FR"/>
          </a:p>
        </p:txBody>
      </p:sp>
      <p:sp>
        <p:nvSpPr>
          <p:cNvPr id="6" name="Slide Number Placeholder 5"/>
          <p:cNvSpPr>
            <a:spLocks noGrp="1"/>
          </p:cNvSpPr>
          <p:nvPr>
            <p:ph type="sldNum" sz="quarter" idx="12"/>
          </p:nvPr>
        </p:nvSpPr>
        <p:spPr/>
        <p:txBody>
          <a:bodyPr/>
          <a:lstStyle/>
          <a:p>
            <a:fld id="{1E822772-EAFD-4E40-B5B7-5C964EFEFC7A}" type="slidenum">
              <a:rPr lang="fr-FR" smtClean="0"/>
              <a:t>‹#›</a:t>
            </a:fld>
            <a:endParaRPr lang="fr-FR"/>
          </a:p>
        </p:txBody>
      </p:sp>
    </p:spTree>
    <p:extLst>
      <p:ext uri="{BB962C8B-B14F-4D97-AF65-F5344CB8AC3E}">
        <p14:creationId xmlns:p14="http://schemas.microsoft.com/office/powerpoint/2010/main" val="238719927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fr-FR"/>
              <a:t>Modifiez le style du titre</a:t>
            </a:r>
            <a:endParaRPr lang="en-US" dirty="0"/>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fr-FR"/>
              <a:t>Cliquez pour modifier les styles du texte du masque</a:t>
            </a:r>
          </a:p>
        </p:txBody>
      </p:sp>
      <p:sp>
        <p:nvSpPr>
          <p:cNvPr id="4" name="Date Placeholder 3"/>
          <p:cNvSpPr>
            <a:spLocks noGrp="1"/>
          </p:cNvSpPr>
          <p:nvPr>
            <p:ph type="dt" sz="half" idx="10"/>
          </p:nvPr>
        </p:nvSpPr>
        <p:spPr/>
        <p:txBody>
          <a:bodyPr/>
          <a:lstStyle/>
          <a:p>
            <a:fld id="{8216036C-3D6F-4BAA-B4AC-793257B1BF4C}" type="datetimeFigureOut">
              <a:rPr lang="fr-FR" smtClean="0"/>
              <a:t>21/05/2026</a:t>
            </a:fld>
            <a:endParaRPr lang="fr-FR"/>
          </a:p>
        </p:txBody>
      </p:sp>
      <p:sp>
        <p:nvSpPr>
          <p:cNvPr id="5" name="Footer Placeholder 4"/>
          <p:cNvSpPr>
            <a:spLocks noGrp="1"/>
          </p:cNvSpPr>
          <p:nvPr>
            <p:ph type="ftr" sz="quarter" idx="11"/>
          </p:nvPr>
        </p:nvSpPr>
        <p:spPr/>
        <p:txBody>
          <a:bodyPr/>
          <a:lstStyle/>
          <a:p>
            <a:endParaRPr lang="fr-FR"/>
          </a:p>
        </p:txBody>
      </p:sp>
      <p:sp>
        <p:nvSpPr>
          <p:cNvPr id="6" name="Slide Number Placeholder 5"/>
          <p:cNvSpPr>
            <a:spLocks noGrp="1"/>
          </p:cNvSpPr>
          <p:nvPr>
            <p:ph type="sldNum" sz="quarter" idx="12"/>
          </p:nvPr>
        </p:nvSpPr>
        <p:spPr/>
        <p:txBody>
          <a:bodyPr/>
          <a:lstStyle/>
          <a:p>
            <a:fld id="{1E822772-EAFD-4E40-B5B7-5C964EFEFC7A}" type="slidenum">
              <a:rPr lang="fr-FR" smtClean="0"/>
              <a:t>‹#›</a:t>
            </a:fld>
            <a:endParaRPr lang="fr-FR"/>
          </a:p>
        </p:txBody>
      </p:sp>
    </p:spTree>
    <p:extLst>
      <p:ext uri="{BB962C8B-B14F-4D97-AF65-F5344CB8AC3E}">
        <p14:creationId xmlns:p14="http://schemas.microsoft.com/office/powerpoint/2010/main" val="296542632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5" name="Date Placeholder 4"/>
          <p:cNvSpPr>
            <a:spLocks noGrp="1"/>
          </p:cNvSpPr>
          <p:nvPr>
            <p:ph type="dt" sz="half" idx="10"/>
          </p:nvPr>
        </p:nvSpPr>
        <p:spPr/>
        <p:txBody>
          <a:bodyPr/>
          <a:lstStyle/>
          <a:p>
            <a:fld id="{8216036C-3D6F-4BAA-B4AC-793257B1BF4C}" type="datetimeFigureOut">
              <a:rPr lang="fr-FR" smtClean="0"/>
              <a:t>21/05/2026</a:t>
            </a:fld>
            <a:endParaRPr lang="fr-FR"/>
          </a:p>
        </p:txBody>
      </p:sp>
      <p:sp>
        <p:nvSpPr>
          <p:cNvPr id="6" name="Footer Placeholder 5"/>
          <p:cNvSpPr>
            <a:spLocks noGrp="1"/>
          </p:cNvSpPr>
          <p:nvPr>
            <p:ph type="ftr" sz="quarter" idx="11"/>
          </p:nvPr>
        </p:nvSpPr>
        <p:spPr/>
        <p:txBody>
          <a:bodyPr/>
          <a:lstStyle/>
          <a:p>
            <a:endParaRPr lang="fr-FR"/>
          </a:p>
        </p:txBody>
      </p:sp>
      <p:sp>
        <p:nvSpPr>
          <p:cNvPr id="7" name="Slide Number Placeholder 6"/>
          <p:cNvSpPr>
            <a:spLocks noGrp="1"/>
          </p:cNvSpPr>
          <p:nvPr>
            <p:ph type="sldNum" sz="quarter" idx="12"/>
          </p:nvPr>
        </p:nvSpPr>
        <p:spPr/>
        <p:txBody>
          <a:bodyPr/>
          <a:lstStyle/>
          <a:p>
            <a:fld id="{1E822772-EAFD-4E40-B5B7-5C964EFEFC7A}" type="slidenum">
              <a:rPr lang="fr-FR" smtClean="0"/>
              <a:t>‹#›</a:t>
            </a:fld>
            <a:endParaRPr lang="fr-FR"/>
          </a:p>
        </p:txBody>
      </p:sp>
    </p:spTree>
    <p:extLst>
      <p:ext uri="{BB962C8B-B14F-4D97-AF65-F5344CB8AC3E}">
        <p14:creationId xmlns:p14="http://schemas.microsoft.com/office/powerpoint/2010/main" val="424810669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fr-FR"/>
              <a:t>Modifiez le style du titre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4" name="Content Placeholder 3"/>
          <p:cNvSpPr>
            <a:spLocks noGrp="1"/>
          </p:cNvSpPr>
          <p:nvPr>
            <p:ph sz="half" idx="2"/>
          </p:nvPr>
        </p:nvSpPr>
        <p:spPr>
          <a:xfrm>
            <a:off x="839789" y="2505075"/>
            <a:ext cx="5157787" cy="368458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6" name="Content Placeholder 5"/>
          <p:cNvSpPr>
            <a:spLocks noGrp="1"/>
          </p:cNvSpPr>
          <p:nvPr>
            <p:ph sz="quarter" idx="4"/>
          </p:nvPr>
        </p:nvSpPr>
        <p:spPr>
          <a:xfrm>
            <a:off x="6172201" y="2505075"/>
            <a:ext cx="5183188" cy="368458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7" name="Date Placeholder 6"/>
          <p:cNvSpPr>
            <a:spLocks noGrp="1"/>
          </p:cNvSpPr>
          <p:nvPr>
            <p:ph type="dt" sz="half" idx="10"/>
          </p:nvPr>
        </p:nvSpPr>
        <p:spPr/>
        <p:txBody>
          <a:bodyPr/>
          <a:lstStyle/>
          <a:p>
            <a:fld id="{8216036C-3D6F-4BAA-B4AC-793257B1BF4C}" type="datetimeFigureOut">
              <a:rPr lang="fr-FR" smtClean="0"/>
              <a:t>21/05/2026</a:t>
            </a:fld>
            <a:endParaRPr lang="fr-FR"/>
          </a:p>
        </p:txBody>
      </p:sp>
      <p:sp>
        <p:nvSpPr>
          <p:cNvPr id="8" name="Footer Placeholder 7"/>
          <p:cNvSpPr>
            <a:spLocks noGrp="1"/>
          </p:cNvSpPr>
          <p:nvPr>
            <p:ph type="ftr" sz="quarter" idx="11"/>
          </p:nvPr>
        </p:nvSpPr>
        <p:spPr/>
        <p:txBody>
          <a:bodyPr/>
          <a:lstStyle/>
          <a:p>
            <a:endParaRPr lang="fr-FR"/>
          </a:p>
        </p:txBody>
      </p:sp>
      <p:sp>
        <p:nvSpPr>
          <p:cNvPr id="9" name="Slide Number Placeholder 8"/>
          <p:cNvSpPr>
            <a:spLocks noGrp="1"/>
          </p:cNvSpPr>
          <p:nvPr>
            <p:ph type="sldNum" sz="quarter" idx="12"/>
          </p:nvPr>
        </p:nvSpPr>
        <p:spPr/>
        <p:txBody>
          <a:bodyPr/>
          <a:lstStyle/>
          <a:p>
            <a:fld id="{1E822772-EAFD-4E40-B5B7-5C964EFEFC7A}" type="slidenum">
              <a:rPr lang="fr-FR" smtClean="0"/>
              <a:t>‹#›</a:t>
            </a:fld>
            <a:endParaRPr lang="fr-FR"/>
          </a:p>
        </p:txBody>
      </p:sp>
    </p:spTree>
    <p:extLst>
      <p:ext uri="{BB962C8B-B14F-4D97-AF65-F5344CB8AC3E}">
        <p14:creationId xmlns:p14="http://schemas.microsoft.com/office/powerpoint/2010/main" val="562894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Date Placeholder 2"/>
          <p:cNvSpPr>
            <a:spLocks noGrp="1"/>
          </p:cNvSpPr>
          <p:nvPr>
            <p:ph type="dt" sz="half" idx="10"/>
          </p:nvPr>
        </p:nvSpPr>
        <p:spPr/>
        <p:txBody>
          <a:bodyPr/>
          <a:lstStyle/>
          <a:p>
            <a:fld id="{8216036C-3D6F-4BAA-B4AC-793257B1BF4C}" type="datetimeFigureOut">
              <a:rPr lang="fr-FR" smtClean="0"/>
              <a:t>21/05/2026</a:t>
            </a:fld>
            <a:endParaRPr lang="fr-FR"/>
          </a:p>
        </p:txBody>
      </p:sp>
      <p:sp>
        <p:nvSpPr>
          <p:cNvPr id="4" name="Footer Placeholder 3"/>
          <p:cNvSpPr>
            <a:spLocks noGrp="1"/>
          </p:cNvSpPr>
          <p:nvPr>
            <p:ph type="ftr" sz="quarter" idx="11"/>
          </p:nvPr>
        </p:nvSpPr>
        <p:spPr/>
        <p:txBody>
          <a:bodyPr/>
          <a:lstStyle/>
          <a:p>
            <a:endParaRPr lang="fr-FR"/>
          </a:p>
        </p:txBody>
      </p:sp>
      <p:sp>
        <p:nvSpPr>
          <p:cNvPr id="5" name="Slide Number Placeholder 4"/>
          <p:cNvSpPr>
            <a:spLocks noGrp="1"/>
          </p:cNvSpPr>
          <p:nvPr>
            <p:ph type="sldNum" sz="quarter" idx="12"/>
          </p:nvPr>
        </p:nvSpPr>
        <p:spPr/>
        <p:txBody>
          <a:bodyPr/>
          <a:lstStyle/>
          <a:p>
            <a:fld id="{1E822772-EAFD-4E40-B5B7-5C964EFEFC7A}" type="slidenum">
              <a:rPr lang="fr-FR" smtClean="0"/>
              <a:t>‹#›</a:t>
            </a:fld>
            <a:endParaRPr lang="fr-FR"/>
          </a:p>
        </p:txBody>
      </p:sp>
    </p:spTree>
    <p:extLst>
      <p:ext uri="{BB962C8B-B14F-4D97-AF65-F5344CB8AC3E}">
        <p14:creationId xmlns:p14="http://schemas.microsoft.com/office/powerpoint/2010/main" val="56374918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16036C-3D6F-4BAA-B4AC-793257B1BF4C}" type="datetimeFigureOut">
              <a:rPr lang="fr-FR" smtClean="0"/>
              <a:t>21/05/2026</a:t>
            </a:fld>
            <a:endParaRPr lang="fr-FR"/>
          </a:p>
        </p:txBody>
      </p:sp>
      <p:sp>
        <p:nvSpPr>
          <p:cNvPr id="3" name="Footer Placeholder 2"/>
          <p:cNvSpPr>
            <a:spLocks noGrp="1"/>
          </p:cNvSpPr>
          <p:nvPr>
            <p:ph type="ftr" sz="quarter" idx="11"/>
          </p:nvPr>
        </p:nvSpPr>
        <p:spPr/>
        <p:txBody>
          <a:bodyPr/>
          <a:lstStyle/>
          <a:p>
            <a:endParaRPr lang="fr-FR"/>
          </a:p>
        </p:txBody>
      </p:sp>
      <p:sp>
        <p:nvSpPr>
          <p:cNvPr id="4" name="Slide Number Placeholder 3"/>
          <p:cNvSpPr>
            <a:spLocks noGrp="1"/>
          </p:cNvSpPr>
          <p:nvPr>
            <p:ph type="sldNum" sz="quarter" idx="12"/>
          </p:nvPr>
        </p:nvSpPr>
        <p:spPr/>
        <p:txBody>
          <a:bodyPr/>
          <a:lstStyle/>
          <a:p>
            <a:fld id="{1E822772-EAFD-4E40-B5B7-5C964EFEFC7A}" type="slidenum">
              <a:rPr lang="fr-FR" smtClean="0"/>
              <a:t>‹#›</a:t>
            </a:fld>
            <a:endParaRPr lang="fr-FR"/>
          </a:p>
        </p:txBody>
      </p:sp>
    </p:spTree>
    <p:extLst>
      <p:ext uri="{BB962C8B-B14F-4D97-AF65-F5344CB8AC3E}">
        <p14:creationId xmlns:p14="http://schemas.microsoft.com/office/powerpoint/2010/main" val="331154553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fr-FR"/>
              <a:t>Modifiez le style du titre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Date Placeholder 4"/>
          <p:cNvSpPr>
            <a:spLocks noGrp="1"/>
          </p:cNvSpPr>
          <p:nvPr>
            <p:ph type="dt" sz="half" idx="10"/>
          </p:nvPr>
        </p:nvSpPr>
        <p:spPr/>
        <p:txBody>
          <a:bodyPr/>
          <a:lstStyle/>
          <a:p>
            <a:fld id="{8216036C-3D6F-4BAA-B4AC-793257B1BF4C}" type="datetimeFigureOut">
              <a:rPr lang="fr-FR" smtClean="0"/>
              <a:t>21/05/2026</a:t>
            </a:fld>
            <a:endParaRPr lang="fr-FR"/>
          </a:p>
        </p:txBody>
      </p:sp>
      <p:sp>
        <p:nvSpPr>
          <p:cNvPr id="6" name="Footer Placeholder 5"/>
          <p:cNvSpPr>
            <a:spLocks noGrp="1"/>
          </p:cNvSpPr>
          <p:nvPr>
            <p:ph type="ftr" sz="quarter" idx="11"/>
          </p:nvPr>
        </p:nvSpPr>
        <p:spPr/>
        <p:txBody>
          <a:bodyPr/>
          <a:lstStyle/>
          <a:p>
            <a:endParaRPr lang="fr-FR"/>
          </a:p>
        </p:txBody>
      </p:sp>
      <p:sp>
        <p:nvSpPr>
          <p:cNvPr id="7" name="Slide Number Placeholder 6"/>
          <p:cNvSpPr>
            <a:spLocks noGrp="1"/>
          </p:cNvSpPr>
          <p:nvPr>
            <p:ph type="sldNum" sz="quarter" idx="12"/>
          </p:nvPr>
        </p:nvSpPr>
        <p:spPr/>
        <p:txBody>
          <a:bodyPr/>
          <a:lstStyle/>
          <a:p>
            <a:fld id="{1E822772-EAFD-4E40-B5B7-5C964EFEFC7A}" type="slidenum">
              <a:rPr lang="fr-FR" smtClean="0"/>
              <a:t>‹#›</a:t>
            </a:fld>
            <a:endParaRPr lang="fr-FR"/>
          </a:p>
        </p:txBody>
      </p:sp>
    </p:spTree>
    <p:extLst>
      <p:ext uri="{BB962C8B-B14F-4D97-AF65-F5344CB8AC3E}">
        <p14:creationId xmlns:p14="http://schemas.microsoft.com/office/powerpoint/2010/main" val="248295544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fr-FR"/>
              <a:t>Modifiez le style du titre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fr-FR"/>
              <a:t>Cliquez sur l'icône pour ajouter une image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Date Placeholder 4"/>
          <p:cNvSpPr>
            <a:spLocks noGrp="1"/>
          </p:cNvSpPr>
          <p:nvPr>
            <p:ph type="dt" sz="half" idx="10"/>
          </p:nvPr>
        </p:nvSpPr>
        <p:spPr/>
        <p:txBody>
          <a:bodyPr/>
          <a:lstStyle/>
          <a:p>
            <a:fld id="{8216036C-3D6F-4BAA-B4AC-793257B1BF4C}" type="datetimeFigureOut">
              <a:rPr lang="fr-FR" smtClean="0"/>
              <a:t>21/05/2026</a:t>
            </a:fld>
            <a:endParaRPr lang="fr-FR"/>
          </a:p>
        </p:txBody>
      </p:sp>
      <p:sp>
        <p:nvSpPr>
          <p:cNvPr id="6" name="Footer Placeholder 5"/>
          <p:cNvSpPr>
            <a:spLocks noGrp="1"/>
          </p:cNvSpPr>
          <p:nvPr>
            <p:ph type="ftr" sz="quarter" idx="11"/>
          </p:nvPr>
        </p:nvSpPr>
        <p:spPr/>
        <p:txBody>
          <a:bodyPr/>
          <a:lstStyle/>
          <a:p>
            <a:endParaRPr lang="fr-FR"/>
          </a:p>
        </p:txBody>
      </p:sp>
      <p:sp>
        <p:nvSpPr>
          <p:cNvPr id="7" name="Slide Number Placeholder 6"/>
          <p:cNvSpPr>
            <a:spLocks noGrp="1"/>
          </p:cNvSpPr>
          <p:nvPr>
            <p:ph type="sldNum" sz="quarter" idx="12"/>
          </p:nvPr>
        </p:nvSpPr>
        <p:spPr/>
        <p:txBody>
          <a:bodyPr/>
          <a:lstStyle/>
          <a:p>
            <a:fld id="{1E822772-EAFD-4E40-B5B7-5C964EFEFC7A}" type="slidenum">
              <a:rPr lang="fr-FR" smtClean="0"/>
              <a:t>‹#›</a:t>
            </a:fld>
            <a:endParaRPr lang="fr-FR"/>
          </a:p>
        </p:txBody>
      </p:sp>
    </p:spTree>
    <p:extLst>
      <p:ext uri="{BB962C8B-B14F-4D97-AF65-F5344CB8AC3E}">
        <p14:creationId xmlns:p14="http://schemas.microsoft.com/office/powerpoint/2010/main" val="146425978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Vertical Text Placeholder 2"/>
          <p:cNvSpPr>
            <a:spLocks noGrp="1"/>
          </p:cNvSpPr>
          <p:nvPr>
            <p:ph type="body" orient="vert" idx="1"/>
          </p:nvPr>
        </p:nvSpPr>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10"/>
          </p:nvPr>
        </p:nvSpPr>
        <p:spPr/>
        <p:txBody>
          <a:bodyPr/>
          <a:lstStyle/>
          <a:p>
            <a:fld id="{8216036C-3D6F-4BAA-B4AC-793257B1BF4C}" type="datetimeFigureOut">
              <a:rPr lang="fr-FR" smtClean="0"/>
              <a:t>21/05/2026</a:t>
            </a:fld>
            <a:endParaRPr lang="fr-FR"/>
          </a:p>
        </p:txBody>
      </p:sp>
      <p:sp>
        <p:nvSpPr>
          <p:cNvPr id="5" name="Footer Placeholder 4"/>
          <p:cNvSpPr>
            <a:spLocks noGrp="1"/>
          </p:cNvSpPr>
          <p:nvPr>
            <p:ph type="ftr" sz="quarter" idx="11"/>
          </p:nvPr>
        </p:nvSpPr>
        <p:spPr/>
        <p:txBody>
          <a:bodyPr/>
          <a:lstStyle/>
          <a:p>
            <a:endParaRPr lang="fr-FR"/>
          </a:p>
        </p:txBody>
      </p:sp>
      <p:sp>
        <p:nvSpPr>
          <p:cNvPr id="6" name="Slide Number Placeholder 5"/>
          <p:cNvSpPr>
            <a:spLocks noGrp="1"/>
          </p:cNvSpPr>
          <p:nvPr>
            <p:ph type="sldNum" sz="quarter" idx="12"/>
          </p:nvPr>
        </p:nvSpPr>
        <p:spPr/>
        <p:txBody>
          <a:bodyPr/>
          <a:lstStyle/>
          <a:p>
            <a:fld id="{1E822772-EAFD-4E40-B5B7-5C964EFEFC7A}" type="slidenum">
              <a:rPr lang="fr-FR" smtClean="0"/>
              <a:t>‹#›</a:t>
            </a:fld>
            <a:endParaRPr lang="fr-FR"/>
          </a:p>
        </p:txBody>
      </p:sp>
    </p:spTree>
    <p:extLst>
      <p:ext uri="{BB962C8B-B14F-4D97-AF65-F5344CB8AC3E}">
        <p14:creationId xmlns:p14="http://schemas.microsoft.com/office/powerpoint/2010/main" val="419170684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fr-FR"/>
              <a:t>Modifiez le style du titre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10"/>
          </p:nvPr>
        </p:nvSpPr>
        <p:spPr/>
        <p:txBody>
          <a:bodyPr/>
          <a:lstStyle/>
          <a:p>
            <a:fld id="{8216036C-3D6F-4BAA-B4AC-793257B1BF4C}" type="datetimeFigureOut">
              <a:rPr lang="fr-FR" smtClean="0"/>
              <a:t>21/05/2026</a:t>
            </a:fld>
            <a:endParaRPr lang="fr-FR"/>
          </a:p>
        </p:txBody>
      </p:sp>
      <p:sp>
        <p:nvSpPr>
          <p:cNvPr id="5" name="Footer Placeholder 4"/>
          <p:cNvSpPr>
            <a:spLocks noGrp="1"/>
          </p:cNvSpPr>
          <p:nvPr>
            <p:ph type="ftr" sz="quarter" idx="11"/>
          </p:nvPr>
        </p:nvSpPr>
        <p:spPr/>
        <p:txBody>
          <a:bodyPr/>
          <a:lstStyle/>
          <a:p>
            <a:endParaRPr lang="fr-FR"/>
          </a:p>
        </p:txBody>
      </p:sp>
      <p:sp>
        <p:nvSpPr>
          <p:cNvPr id="6" name="Slide Number Placeholder 5"/>
          <p:cNvSpPr>
            <a:spLocks noGrp="1"/>
          </p:cNvSpPr>
          <p:nvPr>
            <p:ph type="sldNum" sz="quarter" idx="12"/>
          </p:nvPr>
        </p:nvSpPr>
        <p:spPr/>
        <p:txBody>
          <a:bodyPr/>
          <a:lstStyle/>
          <a:p>
            <a:fld id="{1E822772-EAFD-4E40-B5B7-5C964EFEFC7A}" type="slidenum">
              <a:rPr lang="fr-FR" smtClean="0"/>
              <a:t>‹#›</a:t>
            </a:fld>
            <a:endParaRPr lang="fr-FR"/>
          </a:p>
        </p:txBody>
      </p:sp>
    </p:spTree>
    <p:extLst>
      <p:ext uri="{BB962C8B-B14F-4D97-AF65-F5344CB8AC3E}">
        <p14:creationId xmlns:p14="http://schemas.microsoft.com/office/powerpoint/2010/main" val="377563670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ctrTitle"/>
          </p:nvPr>
        </p:nvSpPr>
        <p:spPr>
          <a:xfrm>
            <a:off x="914400" y="4191000"/>
            <a:ext cx="10871200" cy="1066800"/>
          </a:xfrm>
        </p:spPr>
        <p:txBody>
          <a:bodyPr/>
          <a:lstStyle>
            <a:lvl1pPr>
              <a:defRPr sz="4000"/>
            </a:lvl1pPr>
          </a:lstStyle>
          <a:p>
            <a:pPr lvl="0"/>
            <a:r>
              <a:rPr lang="en-US" altLang="nl-NL" noProof="0"/>
              <a:t>Titelstijl van model bewerken</a:t>
            </a:r>
          </a:p>
        </p:txBody>
      </p:sp>
      <p:sp>
        <p:nvSpPr>
          <p:cNvPr id="17411" name="Rectangle 3"/>
          <p:cNvSpPr>
            <a:spLocks noGrp="1" noChangeArrowheads="1"/>
          </p:cNvSpPr>
          <p:nvPr>
            <p:ph type="subTitle" idx="1"/>
          </p:nvPr>
        </p:nvSpPr>
        <p:spPr>
          <a:xfrm>
            <a:off x="914400" y="5410200"/>
            <a:ext cx="10871200" cy="609600"/>
          </a:xfrm>
        </p:spPr>
        <p:txBody>
          <a:bodyPr/>
          <a:lstStyle>
            <a:lvl1pPr marL="0" indent="0">
              <a:buFont typeface="Wingdings 2" panose="05020102010507070707" pitchFamily="18" charset="2"/>
              <a:buNone/>
              <a:defRPr/>
            </a:lvl1pPr>
          </a:lstStyle>
          <a:p>
            <a:pPr lvl="0"/>
            <a:r>
              <a:rPr lang="en-US" altLang="nl-NL" noProof="0"/>
              <a:t>Klik om de titelstijl van het model te bewerken</a:t>
            </a:r>
          </a:p>
        </p:txBody>
      </p:sp>
    </p:spTree>
    <p:extLst>
      <p:ext uri="{BB962C8B-B14F-4D97-AF65-F5344CB8AC3E}">
        <p14:creationId xmlns:p14="http://schemas.microsoft.com/office/powerpoint/2010/main" val="359989982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nl-NL"/>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nl-NL"/>
          </a:p>
        </p:txBody>
      </p:sp>
      <p:sp>
        <p:nvSpPr>
          <p:cNvPr id="4" name="Rectangle 4"/>
          <p:cNvSpPr>
            <a:spLocks noGrp="1" noChangeArrowheads="1"/>
          </p:cNvSpPr>
          <p:nvPr>
            <p:ph type="dt" sz="half" idx="10"/>
          </p:nvPr>
        </p:nvSpPr>
        <p:spPr>
          <a:ln/>
        </p:spPr>
        <p:txBody>
          <a:bodyPr/>
          <a:lstStyle>
            <a:lvl1pPr>
              <a:defRPr/>
            </a:lvl1pPr>
          </a:lstStyle>
          <a:p>
            <a:pPr>
              <a:defRPr/>
            </a:pPr>
            <a:endParaRPr lang="en-US" altLang="nl-NL">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altLang="nl-NL"/>
              <a:t>Type your footer here</a:t>
            </a:r>
            <a:endParaRPr lang="en-US" altLang="nl-NL">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771F634-4C10-49AF-877C-19061FE63693}" type="slidenum">
              <a:rPr lang="en-US" altLang="nl-NL"/>
              <a:pPr>
                <a:defRPr/>
              </a:pPr>
              <a:t>‹#›</a:t>
            </a:fld>
            <a:endParaRPr lang="en-US" altLang="nl-NL">
              <a:solidFill>
                <a:srgbClr val="000000"/>
              </a:solidFill>
            </a:endParaRPr>
          </a:p>
        </p:txBody>
      </p:sp>
    </p:spTree>
    <p:extLst>
      <p:ext uri="{BB962C8B-B14F-4D97-AF65-F5344CB8AC3E}">
        <p14:creationId xmlns:p14="http://schemas.microsoft.com/office/powerpoint/2010/main" val="268568568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nchor="b"/>
          <a:lstStyle>
            <a:lvl1pPr>
              <a:defRPr sz="6000"/>
            </a:lvl1pPr>
          </a:lstStyle>
          <a:p>
            <a:r>
              <a:rPr lang="en-US"/>
              <a:t>Click to edit Master title style</a:t>
            </a:r>
            <a:endParaRPr lang="nl-NL"/>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ltLang="nl-NL">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altLang="nl-NL"/>
              <a:t>Type your footer here</a:t>
            </a:r>
            <a:endParaRPr lang="en-US" altLang="nl-NL">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13A6086-6F97-40C2-9209-8AB63BC49096}" type="slidenum">
              <a:rPr lang="en-US" altLang="nl-NL"/>
              <a:pPr>
                <a:defRPr/>
              </a:pPr>
              <a:t>‹#›</a:t>
            </a:fld>
            <a:endParaRPr lang="en-US" altLang="nl-NL">
              <a:solidFill>
                <a:srgbClr val="000000"/>
              </a:solidFill>
            </a:endParaRPr>
          </a:p>
        </p:txBody>
      </p:sp>
    </p:spTree>
    <p:extLst>
      <p:ext uri="{BB962C8B-B14F-4D97-AF65-F5344CB8AC3E}">
        <p14:creationId xmlns:p14="http://schemas.microsoft.com/office/powerpoint/2010/main" val="373301729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nl-NL"/>
          </a:p>
        </p:txBody>
      </p:sp>
      <p:sp>
        <p:nvSpPr>
          <p:cNvPr id="3" name="Content Placeholder 2"/>
          <p:cNvSpPr>
            <a:spLocks noGrp="1"/>
          </p:cNvSpPr>
          <p:nvPr>
            <p:ph sz="half" idx="1"/>
          </p:nvPr>
        </p:nvSpPr>
        <p:spPr>
          <a:xfrm>
            <a:off x="914400" y="2514600"/>
            <a:ext cx="4826000" cy="3352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nl-NL"/>
          </a:p>
        </p:txBody>
      </p:sp>
      <p:sp>
        <p:nvSpPr>
          <p:cNvPr id="4" name="Content Placeholder 3"/>
          <p:cNvSpPr>
            <a:spLocks noGrp="1"/>
          </p:cNvSpPr>
          <p:nvPr>
            <p:ph sz="half" idx="2"/>
          </p:nvPr>
        </p:nvSpPr>
        <p:spPr>
          <a:xfrm>
            <a:off x="5943600" y="2514600"/>
            <a:ext cx="4826000" cy="3352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nl-NL"/>
          </a:p>
        </p:txBody>
      </p:sp>
      <p:sp>
        <p:nvSpPr>
          <p:cNvPr id="5" name="Rectangle 4"/>
          <p:cNvSpPr>
            <a:spLocks noGrp="1" noChangeArrowheads="1"/>
          </p:cNvSpPr>
          <p:nvPr>
            <p:ph type="dt" sz="half" idx="10"/>
          </p:nvPr>
        </p:nvSpPr>
        <p:spPr>
          <a:ln/>
        </p:spPr>
        <p:txBody>
          <a:bodyPr/>
          <a:lstStyle>
            <a:lvl1pPr>
              <a:defRPr/>
            </a:lvl1pPr>
          </a:lstStyle>
          <a:p>
            <a:pPr>
              <a:defRPr/>
            </a:pPr>
            <a:endParaRPr lang="en-US" altLang="nl-NL">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altLang="nl-NL"/>
              <a:t>Type your footer here</a:t>
            </a:r>
            <a:endParaRPr lang="en-US" altLang="nl-NL">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F88362AE-CD87-4EC0-8261-F0E8027CD855}" type="slidenum">
              <a:rPr lang="en-US" altLang="nl-NL"/>
              <a:pPr>
                <a:defRPr/>
              </a:pPr>
              <a:t>‹#›</a:t>
            </a:fld>
            <a:endParaRPr lang="en-US" altLang="nl-NL">
              <a:solidFill>
                <a:srgbClr val="000000"/>
              </a:solidFill>
            </a:endParaRPr>
          </a:p>
        </p:txBody>
      </p:sp>
    </p:spTree>
    <p:extLst>
      <p:ext uri="{BB962C8B-B14F-4D97-AF65-F5344CB8AC3E}">
        <p14:creationId xmlns:p14="http://schemas.microsoft.com/office/powerpoint/2010/main" val="52579787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endParaRPr lang="nl-NL"/>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nl-NL"/>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nl-NL"/>
          </a:p>
        </p:txBody>
      </p:sp>
      <p:sp>
        <p:nvSpPr>
          <p:cNvPr id="7" name="Rectangle 4"/>
          <p:cNvSpPr>
            <a:spLocks noGrp="1" noChangeArrowheads="1"/>
          </p:cNvSpPr>
          <p:nvPr>
            <p:ph type="dt" sz="half" idx="10"/>
          </p:nvPr>
        </p:nvSpPr>
        <p:spPr>
          <a:ln/>
        </p:spPr>
        <p:txBody>
          <a:bodyPr/>
          <a:lstStyle>
            <a:lvl1pPr>
              <a:defRPr/>
            </a:lvl1pPr>
          </a:lstStyle>
          <a:p>
            <a:pPr>
              <a:defRPr/>
            </a:pPr>
            <a:endParaRPr lang="en-US" altLang="nl-NL">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r>
              <a:rPr lang="en-US" altLang="nl-NL"/>
              <a:t>Type your footer here</a:t>
            </a:r>
            <a:endParaRPr lang="en-US" altLang="nl-NL">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80AF6BA-0579-48F3-97B5-4DF4A2820F2E}" type="slidenum">
              <a:rPr lang="en-US" altLang="nl-NL"/>
              <a:pPr>
                <a:defRPr/>
              </a:pPr>
              <a:t>‹#›</a:t>
            </a:fld>
            <a:endParaRPr lang="en-US" altLang="nl-NL">
              <a:solidFill>
                <a:srgbClr val="000000"/>
              </a:solidFill>
            </a:endParaRPr>
          </a:p>
        </p:txBody>
      </p:sp>
    </p:spTree>
    <p:extLst>
      <p:ext uri="{BB962C8B-B14F-4D97-AF65-F5344CB8AC3E}">
        <p14:creationId xmlns:p14="http://schemas.microsoft.com/office/powerpoint/2010/main" val="238454562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nl-NL"/>
          </a:p>
        </p:txBody>
      </p:sp>
      <p:sp>
        <p:nvSpPr>
          <p:cNvPr id="3" name="Rectangle 4"/>
          <p:cNvSpPr>
            <a:spLocks noGrp="1" noChangeArrowheads="1"/>
          </p:cNvSpPr>
          <p:nvPr>
            <p:ph type="dt" sz="half" idx="10"/>
          </p:nvPr>
        </p:nvSpPr>
        <p:spPr>
          <a:ln/>
        </p:spPr>
        <p:txBody>
          <a:bodyPr/>
          <a:lstStyle>
            <a:lvl1pPr>
              <a:defRPr/>
            </a:lvl1pPr>
          </a:lstStyle>
          <a:p>
            <a:pPr>
              <a:defRPr/>
            </a:pPr>
            <a:endParaRPr lang="en-US" altLang="nl-NL">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r>
              <a:rPr lang="en-US" altLang="nl-NL"/>
              <a:t>Type your footer here</a:t>
            </a:r>
            <a:endParaRPr lang="en-US" altLang="nl-NL">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F6836987-8DE2-4449-B47D-15BB482D7E21}" type="slidenum">
              <a:rPr lang="en-US" altLang="nl-NL"/>
              <a:pPr>
                <a:defRPr/>
              </a:pPr>
              <a:t>‹#›</a:t>
            </a:fld>
            <a:endParaRPr lang="en-US" altLang="nl-NL">
              <a:solidFill>
                <a:srgbClr val="000000"/>
              </a:solidFill>
            </a:endParaRPr>
          </a:p>
        </p:txBody>
      </p:sp>
    </p:spTree>
    <p:extLst>
      <p:ext uri="{BB962C8B-B14F-4D97-AF65-F5344CB8AC3E}">
        <p14:creationId xmlns:p14="http://schemas.microsoft.com/office/powerpoint/2010/main" val="69059695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ltLang="nl-NL">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r>
              <a:rPr lang="en-US" altLang="nl-NL"/>
              <a:t>Type your footer here</a:t>
            </a:r>
            <a:endParaRPr lang="en-US" altLang="nl-NL">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31D2F01D-5E61-469E-AD2F-A820BA0687B8}" type="slidenum">
              <a:rPr lang="en-US" altLang="nl-NL"/>
              <a:pPr>
                <a:defRPr/>
              </a:pPr>
              <a:t>‹#›</a:t>
            </a:fld>
            <a:endParaRPr lang="en-US" altLang="nl-NL">
              <a:solidFill>
                <a:srgbClr val="000000"/>
              </a:solidFill>
            </a:endParaRPr>
          </a:p>
        </p:txBody>
      </p:sp>
    </p:spTree>
    <p:extLst>
      <p:ext uri="{BB962C8B-B14F-4D97-AF65-F5344CB8AC3E}">
        <p14:creationId xmlns:p14="http://schemas.microsoft.com/office/powerpoint/2010/main" val="327219031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nl-NL"/>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nl-NL"/>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ltLang="nl-NL">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altLang="nl-NL"/>
              <a:t>Type your footer here</a:t>
            </a:r>
            <a:endParaRPr lang="en-US" altLang="nl-NL">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FEB7F977-72E3-41C6-90AD-1C21201AF654}" type="slidenum">
              <a:rPr lang="en-US" altLang="nl-NL"/>
              <a:pPr>
                <a:defRPr/>
              </a:pPr>
              <a:t>‹#›</a:t>
            </a:fld>
            <a:endParaRPr lang="en-US" altLang="nl-NL">
              <a:solidFill>
                <a:srgbClr val="000000"/>
              </a:solidFill>
            </a:endParaRPr>
          </a:p>
        </p:txBody>
      </p:sp>
    </p:spTree>
    <p:extLst>
      <p:ext uri="{BB962C8B-B14F-4D97-AF65-F5344CB8AC3E}">
        <p14:creationId xmlns:p14="http://schemas.microsoft.com/office/powerpoint/2010/main" val="139584003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nl-NL"/>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nl-NL" noProof="0"/>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ltLang="nl-NL">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altLang="nl-NL"/>
              <a:t>Type your footer here</a:t>
            </a:r>
            <a:endParaRPr lang="en-US" altLang="nl-NL">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6E47E8F8-F189-4212-AB69-B23887B162BA}" type="slidenum">
              <a:rPr lang="en-US" altLang="nl-NL"/>
              <a:pPr>
                <a:defRPr/>
              </a:pPr>
              <a:t>‹#›</a:t>
            </a:fld>
            <a:endParaRPr lang="en-US" altLang="nl-NL">
              <a:solidFill>
                <a:srgbClr val="000000"/>
              </a:solidFill>
            </a:endParaRPr>
          </a:p>
        </p:txBody>
      </p:sp>
    </p:spTree>
    <p:extLst>
      <p:ext uri="{BB962C8B-B14F-4D97-AF65-F5344CB8AC3E}">
        <p14:creationId xmlns:p14="http://schemas.microsoft.com/office/powerpoint/2010/main" val="72512975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nl-NL"/>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nl-NL"/>
          </a:p>
        </p:txBody>
      </p:sp>
      <p:sp>
        <p:nvSpPr>
          <p:cNvPr id="4" name="Rectangle 4"/>
          <p:cNvSpPr>
            <a:spLocks noGrp="1" noChangeArrowheads="1"/>
          </p:cNvSpPr>
          <p:nvPr>
            <p:ph type="dt" sz="half" idx="10"/>
          </p:nvPr>
        </p:nvSpPr>
        <p:spPr>
          <a:ln/>
        </p:spPr>
        <p:txBody>
          <a:bodyPr/>
          <a:lstStyle>
            <a:lvl1pPr>
              <a:defRPr/>
            </a:lvl1pPr>
          </a:lstStyle>
          <a:p>
            <a:pPr>
              <a:defRPr/>
            </a:pPr>
            <a:endParaRPr lang="en-US" altLang="nl-NL">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altLang="nl-NL"/>
              <a:t>Type your footer here</a:t>
            </a:r>
            <a:endParaRPr lang="en-US" altLang="nl-NL">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6AB89C8-36D4-4C0C-A3F6-694522DE17CB}" type="slidenum">
              <a:rPr lang="en-US" altLang="nl-NL"/>
              <a:pPr>
                <a:defRPr/>
              </a:pPr>
              <a:t>‹#›</a:t>
            </a:fld>
            <a:endParaRPr lang="en-US" altLang="nl-NL">
              <a:solidFill>
                <a:srgbClr val="000000"/>
              </a:solidFill>
            </a:endParaRPr>
          </a:p>
        </p:txBody>
      </p:sp>
    </p:spTree>
    <p:extLst>
      <p:ext uri="{BB962C8B-B14F-4D97-AF65-F5344CB8AC3E}">
        <p14:creationId xmlns:p14="http://schemas.microsoft.com/office/powerpoint/2010/main" val="133901600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5800" y="1295400"/>
            <a:ext cx="2463800" cy="4572000"/>
          </a:xfrm>
        </p:spPr>
        <p:txBody>
          <a:bodyPr vert="eaVert"/>
          <a:lstStyle/>
          <a:p>
            <a:r>
              <a:rPr lang="en-US"/>
              <a:t>Click to edit Master title style</a:t>
            </a:r>
            <a:endParaRPr lang="nl-NL"/>
          </a:p>
        </p:txBody>
      </p:sp>
      <p:sp>
        <p:nvSpPr>
          <p:cNvPr id="3" name="Vertical Text Placeholder 2"/>
          <p:cNvSpPr>
            <a:spLocks noGrp="1"/>
          </p:cNvSpPr>
          <p:nvPr>
            <p:ph type="body" orient="vert" idx="1"/>
          </p:nvPr>
        </p:nvSpPr>
        <p:spPr>
          <a:xfrm>
            <a:off x="914400" y="1295400"/>
            <a:ext cx="7188200" cy="4572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nl-NL"/>
          </a:p>
        </p:txBody>
      </p:sp>
      <p:sp>
        <p:nvSpPr>
          <p:cNvPr id="4" name="Rectangle 4"/>
          <p:cNvSpPr>
            <a:spLocks noGrp="1" noChangeArrowheads="1"/>
          </p:cNvSpPr>
          <p:nvPr>
            <p:ph type="dt" sz="half" idx="10"/>
          </p:nvPr>
        </p:nvSpPr>
        <p:spPr>
          <a:ln/>
        </p:spPr>
        <p:txBody>
          <a:bodyPr/>
          <a:lstStyle>
            <a:lvl1pPr>
              <a:defRPr/>
            </a:lvl1pPr>
          </a:lstStyle>
          <a:p>
            <a:pPr>
              <a:defRPr/>
            </a:pPr>
            <a:endParaRPr lang="en-US" altLang="nl-NL">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altLang="nl-NL"/>
              <a:t>Type your footer here</a:t>
            </a:r>
            <a:endParaRPr lang="en-US" altLang="nl-NL">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4B888A11-EA8F-462D-9EC0-AA138D75E9F6}" type="slidenum">
              <a:rPr lang="en-US" altLang="nl-NL"/>
              <a:pPr>
                <a:defRPr/>
              </a:pPr>
              <a:t>‹#›</a:t>
            </a:fld>
            <a:endParaRPr lang="en-US" altLang="nl-NL">
              <a:solidFill>
                <a:srgbClr val="000000"/>
              </a:solidFill>
            </a:endParaRPr>
          </a:p>
        </p:txBody>
      </p:sp>
    </p:spTree>
    <p:extLst>
      <p:ext uri="{BB962C8B-B14F-4D97-AF65-F5344CB8AC3E}">
        <p14:creationId xmlns:p14="http://schemas.microsoft.com/office/powerpoint/2010/main" val="4155595407"/>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415600" y="593367"/>
            <a:ext cx="11360800" cy="7636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867833" y="1811700"/>
            <a:ext cx="4684800" cy="4555200"/>
          </a:xfrm>
          <a:prstGeom prst="rect">
            <a:avLst/>
          </a:prstGeom>
        </p:spPr>
        <p:txBody>
          <a:bodyPr spcFirstLastPara="1" wrap="square" lIns="91425" tIns="91425" rIns="91425" bIns="91425" anchor="t" anchorCtr="0">
            <a:normAutofit/>
          </a:bodyPr>
          <a:lstStyle>
            <a:lvl1pPr marL="609585" lvl="0" indent="-457189">
              <a:spcBef>
                <a:spcPts val="0"/>
              </a:spcBef>
              <a:spcAft>
                <a:spcPts val="0"/>
              </a:spcAft>
              <a:buSzPts val="1800"/>
              <a:buChar char="●"/>
              <a:defRPr sz="5867">
                <a:latin typeface="Montserrat"/>
                <a:ea typeface="Montserrat"/>
                <a:cs typeface="Montserrat"/>
                <a:sym typeface="Montserrat"/>
              </a:defRPr>
            </a:lvl1pPr>
            <a:lvl2pPr marL="1219170" lvl="1" indent="-423323">
              <a:spcBef>
                <a:spcPts val="0"/>
              </a:spcBef>
              <a:spcAft>
                <a:spcPts val="0"/>
              </a:spcAft>
              <a:buSzPts val="1400"/>
              <a:buChar char="○"/>
              <a:defRPr/>
            </a:lvl2pPr>
            <a:lvl3pPr marL="1828754" lvl="2" indent="-423323">
              <a:spcBef>
                <a:spcPts val="0"/>
              </a:spcBef>
              <a:spcAft>
                <a:spcPts val="0"/>
              </a:spcAft>
              <a:buSzPts val="1400"/>
              <a:buChar char="■"/>
              <a:defRPr/>
            </a:lvl3pPr>
            <a:lvl4pPr marL="2438339" lvl="3" indent="-423323">
              <a:spcBef>
                <a:spcPts val="0"/>
              </a:spcBef>
              <a:spcAft>
                <a:spcPts val="0"/>
              </a:spcAft>
              <a:buSzPts val="1400"/>
              <a:buChar char="●"/>
              <a:defRPr/>
            </a:lvl4pPr>
            <a:lvl5pPr marL="3047924" lvl="4" indent="-423323">
              <a:spcBef>
                <a:spcPts val="0"/>
              </a:spcBef>
              <a:spcAft>
                <a:spcPts val="0"/>
              </a:spcAft>
              <a:buSzPts val="1400"/>
              <a:buChar char="○"/>
              <a:defRPr/>
            </a:lvl5pPr>
            <a:lvl6pPr marL="3657509" lvl="5" indent="-423323">
              <a:spcBef>
                <a:spcPts val="0"/>
              </a:spcBef>
              <a:spcAft>
                <a:spcPts val="0"/>
              </a:spcAft>
              <a:buSzPts val="1400"/>
              <a:buChar char="■"/>
              <a:defRPr/>
            </a:lvl6pPr>
            <a:lvl7pPr marL="4267093" lvl="6" indent="-423323">
              <a:spcBef>
                <a:spcPts val="0"/>
              </a:spcBef>
              <a:spcAft>
                <a:spcPts val="0"/>
              </a:spcAft>
              <a:buSzPts val="1400"/>
              <a:buChar char="●"/>
              <a:defRPr/>
            </a:lvl7pPr>
            <a:lvl8pPr marL="4876678" lvl="7" indent="-423323">
              <a:spcBef>
                <a:spcPts val="0"/>
              </a:spcBef>
              <a:spcAft>
                <a:spcPts val="0"/>
              </a:spcAft>
              <a:buSzPts val="1400"/>
              <a:buChar char="○"/>
              <a:defRPr/>
            </a:lvl8pPr>
            <a:lvl9pPr marL="5486263" lvl="8" indent="-423323">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nl-NL" smtClean="0"/>
              <a:pPr/>
              <a:t>‹#›</a:t>
            </a:fld>
            <a:endParaRPr lang="nl-NL"/>
          </a:p>
        </p:txBody>
      </p:sp>
    </p:spTree>
    <p:extLst>
      <p:ext uri="{BB962C8B-B14F-4D97-AF65-F5344CB8AC3E}">
        <p14:creationId xmlns:p14="http://schemas.microsoft.com/office/powerpoint/2010/main" val="126705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slideLayout" Target="../slideLayouts/slideLayout37.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2" Type="http://schemas.openxmlformats.org/officeDocument/2006/relationships/slideLayout" Target="../slideLayouts/slideLayout26.xml"/><Relationship Id="rId16" Type="http://schemas.openxmlformats.org/officeDocument/2006/relationships/image" Target="../media/image3.png"/><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5" Type="http://schemas.openxmlformats.org/officeDocument/2006/relationships/image" Target="../media/image2.jpeg"/><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5.xml"/><Relationship Id="rId3" Type="http://schemas.openxmlformats.org/officeDocument/2006/relationships/slideLayout" Target="../slideLayouts/slideLayout40.xml"/><Relationship Id="rId7" Type="http://schemas.openxmlformats.org/officeDocument/2006/relationships/slideLayout" Target="../slideLayouts/slideLayout44.xml"/><Relationship Id="rId12" Type="http://schemas.openxmlformats.org/officeDocument/2006/relationships/theme" Target="../theme/theme4.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11" Type="http://schemas.openxmlformats.org/officeDocument/2006/relationships/slideLayout" Target="../slideLayouts/slideLayout48.xml"/><Relationship Id="rId5" Type="http://schemas.openxmlformats.org/officeDocument/2006/relationships/slideLayout" Target="../slideLayouts/slideLayout42.xml"/><Relationship Id="rId10" Type="http://schemas.openxmlformats.org/officeDocument/2006/relationships/slideLayout" Target="../slideLayouts/slideLayout47.xml"/><Relationship Id="rId4" Type="http://schemas.openxmlformats.org/officeDocument/2006/relationships/slideLayout" Target="../slideLayouts/slideLayout41.xml"/><Relationship Id="rId9" Type="http://schemas.openxmlformats.org/officeDocument/2006/relationships/slideLayout" Target="../slideLayouts/slideLayout4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6.xml"/><Relationship Id="rId13" Type="http://schemas.openxmlformats.org/officeDocument/2006/relationships/theme" Target="../theme/theme5.xml"/><Relationship Id="rId3" Type="http://schemas.openxmlformats.org/officeDocument/2006/relationships/slideLayout" Target="../slideLayouts/slideLayout51.xml"/><Relationship Id="rId7" Type="http://schemas.openxmlformats.org/officeDocument/2006/relationships/slideLayout" Target="../slideLayouts/slideLayout55.xml"/><Relationship Id="rId12" Type="http://schemas.openxmlformats.org/officeDocument/2006/relationships/slideLayout" Target="../slideLayouts/slideLayout60.xml"/><Relationship Id="rId2" Type="http://schemas.openxmlformats.org/officeDocument/2006/relationships/slideLayout" Target="../slideLayouts/slideLayout50.xml"/><Relationship Id="rId1" Type="http://schemas.openxmlformats.org/officeDocument/2006/relationships/slideLayout" Target="../slideLayouts/slideLayout49.xml"/><Relationship Id="rId6" Type="http://schemas.openxmlformats.org/officeDocument/2006/relationships/slideLayout" Target="../slideLayouts/slideLayout54.xml"/><Relationship Id="rId11" Type="http://schemas.openxmlformats.org/officeDocument/2006/relationships/slideLayout" Target="../slideLayouts/slideLayout59.xml"/><Relationship Id="rId5" Type="http://schemas.openxmlformats.org/officeDocument/2006/relationships/slideLayout" Target="../slideLayouts/slideLayout53.xml"/><Relationship Id="rId10" Type="http://schemas.openxmlformats.org/officeDocument/2006/relationships/slideLayout" Target="../slideLayouts/slideLayout58.xml"/><Relationship Id="rId4" Type="http://schemas.openxmlformats.org/officeDocument/2006/relationships/slideLayout" Target="../slideLayouts/slideLayout52.xml"/><Relationship Id="rId9" Type="http://schemas.openxmlformats.org/officeDocument/2006/relationships/slideLayout" Target="../slideLayouts/slideLayout57.xml"/><Relationship Id="rId14" Type="http://schemas.openxmlformats.org/officeDocument/2006/relationships/image" Target="../media/image6.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12192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Placeholder 1"/>
          <p:cNvSpPr>
            <a:spLocks noGrp="1"/>
          </p:cNvSpPr>
          <p:nvPr>
            <p:ph type="title"/>
          </p:nvPr>
        </p:nvSpPr>
        <p:spPr>
          <a:xfrm>
            <a:off x="609600" y="533400"/>
            <a:ext cx="109728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09600" y="1600200"/>
            <a:ext cx="109728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12192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4" name="Date Placeholder 3"/>
          <p:cNvSpPr>
            <a:spLocks noGrp="1"/>
          </p:cNvSpPr>
          <p:nvPr>
            <p:ph type="dt" sz="half" idx="2"/>
          </p:nvPr>
        </p:nvSpPr>
        <p:spPr>
          <a:xfrm>
            <a:off x="609600" y="18288"/>
            <a:ext cx="3860800" cy="329184"/>
          </a:xfrm>
          <a:prstGeom prst="rect">
            <a:avLst/>
          </a:prstGeom>
        </p:spPr>
        <p:txBody>
          <a:bodyPr vert="horz" lIns="91440" tIns="45720" rIns="91440" bIns="45720" rtlCol="0" anchor="ctr"/>
          <a:lstStyle>
            <a:lvl1pPr algn="l">
              <a:defRPr sz="1200">
                <a:solidFill>
                  <a:srgbClr val="FFFFFF"/>
                </a:solidFill>
              </a:defRPr>
            </a:lvl1pPr>
          </a:lstStyle>
          <a:p>
            <a:fld id="{A80CB818-7379-467D-8E76-EF9D9074A26C}" type="datetime2">
              <a:rPr lang="en-US" smtClean="0"/>
              <a:t>Thursday, May 21, 2026</a:t>
            </a:fld>
            <a:endParaRPr lang="en-US" dirty="0"/>
          </a:p>
        </p:txBody>
      </p:sp>
      <p:sp>
        <p:nvSpPr>
          <p:cNvPr id="5" name="Footer Placeholder 4"/>
          <p:cNvSpPr>
            <a:spLocks noGrp="1"/>
          </p:cNvSpPr>
          <p:nvPr>
            <p:ph type="ftr" sz="quarter" idx="3"/>
          </p:nvPr>
        </p:nvSpPr>
        <p:spPr>
          <a:xfrm>
            <a:off x="4572000" y="18288"/>
            <a:ext cx="5486400" cy="329184"/>
          </a:xfrm>
          <a:prstGeom prst="rect">
            <a:avLst/>
          </a:prstGeom>
        </p:spPr>
        <p:txBody>
          <a:bodyPr vert="horz" lIns="91440" tIns="45720" rIns="91440" bIns="45720" rtlCol="0" anchor="ctr"/>
          <a:lstStyle>
            <a:lvl1pPr algn="ctr">
              <a:defRPr sz="1200">
                <a:solidFill>
                  <a:srgbClr val="FFFFFF"/>
                </a:solidFill>
              </a:defRPr>
            </a:lvl1pPr>
          </a:lstStyle>
          <a:p>
            <a:pPr algn="r"/>
            <a:endParaRPr lang="en-US" dirty="0"/>
          </a:p>
        </p:txBody>
      </p:sp>
      <p:sp>
        <p:nvSpPr>
          <p:cNvPr id="6" name="Slide Number Placeholder 5"/>
          <p:cNvSpPr>
            <a:spLocks noGrp="1"/>
          </p:cNvSpPr>
          <p:nvPr>
            <p:ph type="sldNum" sz="quarter" idx="4"/>
          </p:nvPr>
        </p:nvSpPr>
        <p:spPr>
          <a:xfrm>
            <a:off x="10160000" y="18288"/>
            <a:ext cx="1422400" cy="329184"/>
          </a:xfrm>
          <a:prstGeom prst="rect">
            <a:avLst/>
          </a:prstGeom>
        </p:spPr>
        <p:txBody>
          <a:bodyPr vert="horz" lIns="91440" tIns="45720" rIns="91440" bIns="45720" rtlCol="0" anchor="ctr"/>
          <a:lstStyle>
            <a:lvl1pPr algn="l">
              <a:defRPr sz="1400" b="1">
                <a:solidFill>
                  <a:srgbClr val="FFFFFF"/>
                </a:solidFill>
              </a:defRPr>
            </a:lvl1pPr>
          </a:lstStyle>
          <a:p>
            <a:fld id="{0CFEC368-1D7A-4F81-ABF6-AE0E36BAF64C}" type="slidenum">
              <a:rPr lang="en-US" smtClean="0"/>
              <a:pPr/>
              <a:t>‹#›</a:t>
            </a:fld>
            <a:endParaRPr lang="en-US" dirty="0"/>
          </a:p>
        </p:txBody>
      </p:sp>
    </p:spTree>
    <p:extLst>
      <p:ext uri="{BB962C8B-B14F-4D97-AF65-F5344CB8AC3E}">
        <p14:creationId xmlns:p14="http://schemas.microsoft.com/office/powerpoint/2010/main" val="89147201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hf sldNum="0" hdr="0" ftr="0" dt="0"/>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12192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2" name="Title Placeholder 1"/>
          <p:cNvSpPr>
            <a:spLocks noGrp="1"/>
          </p:cNvSpPr>
          <p:nvPr>
            <p:ph type="title"/>
          </p:nvPr>
        </p:nvSpPr>
        <p:spPr>
          <a:xfrm>
            <a:off x="609600" y="533400"/>
            <a:ext cx="109728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09600" y="1600200"/>
            <a:ext cx="109728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12192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4" name="Date Placeholder 3"/>
          <p:cNvSpPr>
            <a:spLocks noGrp="1"/>
          </p:cNvSpPr>
          <p:nvPr>
            <p:ph type="dt" sz="half" idx="2"/>
          </p:nvPr>
        </p:nvSpPr>
        <p:spPr>
          <a:xfrm>
            <a:off x="609600" y="18288"/>
            <a:ext cx="3860800" cy="329184"/>
          </a:xfrm>
          <a:prstGeom prst="rect">
            <a:avLst/>
          </a:prstGeom>
        </p:spPr>
        <p:txBody>
          <a:bodyPr vert="horz" lIns="91440" tIns="45720" rIns="91440" bIns="45720" rtlCol="0" anchor="ctr"/>
          <a:lstStyle>
            <a:lvl1pPr algn="l">
              <a:defRPr sz="1200">
                <a:solidFill>
                  <a:srgbClr val="FFFFFF"/>
                </a:solidFill>
              </a:defRPr>
            </a:lvl1pPr>
          </a:lstStyle>
          <a:p>
            <a:pPr>
              <a:defRPr/>
            </a:pPr>
            <a:fld id="{A80CB818-7379-467D-8E76-EF9D9074A26C}" type="datetime2">
              <a:rPr lang="en-US" smtClean="0"/>
              <a:pPr>
                <a:defRPr/>
              </a:pPr>
              <a:t>Thursday, May 21, 2026</a:t>
            </a:fld>
            <a:endParaRPr lang="en-US" dirty="0"/>
          </a:p>
        </p:txBody>
      </p:sp>
      <p:sp>
        <p:nvSpPr>
          <p:cNvPr id="5" name="Footer Placeholder 4"/>
          <p:cNvSpPr>
            <a:spLocks noGrp="1"/>
          </p:cNvSpPr>
          <p:nvPr>
            <p:ph type="ftr" sz="quarter" idx="3"/>
          </p:nvPr>
        </p:nvSpPr>
        <p:spPr>
          <a:xfrm>
            <a:off x="4572000" y="18288"/>
            <a:ext cx="5486400" cy="329184"/>
          </a:xfrm>
          <a:prstGeom prst="rect">
            <a:avLst/>
          </a:prstGeom>
        </p:spPr>
        <p:txBody>
          <a:bodyPr vert="horz" lIns="91440" tIns="45720" rIns="91440" bIns="45720" rtlCol="0" anchor="ctr"/>
          <a:lstStyle>
            <a:lvl1pPr algn="ctr">
              <a:defRPr sz="1200">
                <a:solidFill>
                  <a:srgbClr val="FFFFFF"/>
                </a:solidFill>
              </a:defRPr>
            </a:lvl1pPr>
          </a:lstStyle>
          <a:p>
            <a:pPr algn="r">
              <a:defRPr/>
            </a:pPr>
            <a:endParaRPr lang="en-US" dirty="0"/>
          </a:p>
        </p:txBody>
      </p:sp>
      <p:sp>
        <p:nvSpPr>
          <p:cNvPr id="6" name="Slide Number Placeholder 5"/>
          <p:cNvSpPr>
            <a:spLocks noGrp="1"/>
          </p:cNvSpPr>
          <p:nvPr>
            <p:ph type="sldNum" sz="quarter" idx="4"/>
          </p:nvPr>
        </p:nvSpPr>
        <p:spPr>
          <a:xfrm>
            <a:off x="10160000" y="18288"/>
            <a:ext cx="1422400" cy="329184"/>
          </a:xfrm>
          <a:prstGeom prst="rect">
            <a:avLst/>
          </a:prstGeom>
        </p:spPr>
        <p:txBody>
          <a:bodyPr vert="horz" lIns="91440" tIns="45720" rIns="91440" bIns="45720" rtlCol="0" anchor="ctr"/>
          <a:lstStyle>
            <a:lvl1pPr algn="l">
              <a:defRPr sz="1400" b="1">
                <a:solidFill>
                  <a:srgbClr val="FFFFFF"/>
                </a:solidFill>
              </a:defRPr>
            </a:lvl1pPr>
          </a:lstStyle>
          <a:p>
            <a:pPr>
              <a:defRPr/>
            </a:pPr>
            <a:fld id="{0CFEC368-1D7A-4F81-ABF6-AE0E36BAF64C}" type="slidenum">
              <a:rPr lang="en-US" smtClean="0"/>
              <a:pPr>
                <a:defRPr/>
              </a:pPr>
              <a:t>‹#›</a:t>
            </a:fld>
            <a:endParaRPr lang="en-US" dirty="0"/>
          </a:p>
        </p:txBody>
      </p:sp>
    </p:spTree>
    <p:extLst>
      <p:ext uri="{BB962C8B-B14F-4D97-AF65-F5344CB8AC3E}">
        <p14:creationId xmlns:p14="http://schemas.microsoft.com/office/powerpoint/2010/main" val="3426504811"/>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hf sldNum="0" hdr="0" ftr="0" dt="0"/>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Immagine 3" descr="slide_ppt_b2.jpg"/>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8" name="Immagine 4"/>
          <p:cNvPicPr/>
          <p:nvPr/>
        </p:nvPicPr>
        <p:blipFill>
          <a:blip r:embed="rId16" cstate="print">
            <a:extLst>
              <a:ext uri="{28A0092B-C50C-407E-A947-70E740481C1C}">
                <a14:useLocalDpi xmlns:a14="http://schemas.microsoft.com/office/drawing/2010/main" val="0"/>
              </a:ext>
            </a:extLst>
          </a:blip>
          <a:srcRect/>
          <a:stretch>
            <a:fillRect/>
          </a:stretch>
        </p:blipFill>
        <p:spPr bwMode="auto">
          <a:xfrm>
            <a:off x="10024737" y="459310"/>
            <a:ext cx="1080719" cy="551409"/>
          </a:xfrm>
          <a:prstGeom prst="rect">
            <a:avLst/>
          </a:prstGeom>
          <a:noFill/>
          <a:ln>
            <a:noFill/>
          </a:ln>
          <a:extLst>
            <a:ext uri="{FAA26D3D-D897-4be2-8F04-BA451C77F1D7}">
              <ma14:placeholderFlag xmlns="" xmlns:ma14="http://schemas.microsoft.com/office/mac/drawingml/2011/main"/>
            </a:ext>
          </a:extLst>
        </p:spPr>
      </p:pic>
    </p:spTree>
    <p:extLst>
      <p:ext uri="{BB962C8B-B14F-4D97-AF65-F5344CB8AC3E}">
        <p14:creationId xmlns:p14="http://schemas.microsoft.com/office/powerpoint/2010/main" val="219612336"/>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fr-FR"/>
              <a:t>Modifiez le style du titre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16036C-3D6F-4BAA-B4AC-793257B1BF4C}" type="datetimeFigureOut">
              <a:rPr lang="fr-FR" smtClean="0"/>
              <a:t>21/05/2026</a:t>
            </a:fld>
            <a:endParaRPr lang="fr-FR"/>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fr-FR"/>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E822772-EAFD-4E40-B5B7-5C964EFEFC7A}" type="slidenum">
              <a:rPr lang="fr-FR" smtClean="0"/>
              <a:t>‹#›</a:t>
            </a:fld>
            <a:endParaRPr lang="fr-FR"/>
          </a:p>
        </p:txBody>
      </p:sp>
    </p:spTree>
    <p:extLst>
      <p:ext uri="{BB962C8B-B14F-4D97-AF65-F5344CB8AC3E}">
        <p14:creationId xmlns:p14="http://schemas.microsoft.com/office/powerpoint/2010/main" val="4279726371"/>
      </p:ext>
    </p:extLst>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24" r:id="rId8"/>
    <p:sldLayoutId id="2147483725" r:id="rId9"/>
    <p:sldLayoutId id="2147483726" r:id="rId10"/>
    <p:sldLayoutId id="214748372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914400" y="1295400"/>
            <a:ext cx="9855200" cy="83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p>
            <a:pPr lvl="0"/>
            <a:r>
              <a:rPr lang="en-US" altLang="nl-NL"/>
              <a:t>Titelstijl van model bewerken</a:t>
            </a:r>
          </a:p>
        </p:txBody>
      </p:sp>
      <p:sp>
        <p:nvSpPr>
          <p:cNvPr id="1027" name="Rectangle 3"/>
          <p:cNvSpPr>
            <a:spLocks noGrp="1" noChangeArrowheads="1"/>
          </p:cNvSpPr>
          <p:nvPr>
            <p:ph type="body" idx="1"/>
          </p:nvPr>
        </p:nvSpPr>
        <p:spPr bwMode="auto">
          <a:xfrm>
            <a:off x="914400" y="2514600"/>
            <a:ext cx="9855200" cy="3352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p>
            <a:pPr lvl="0"/>
            <a:r>
              <a:rPr lang="en-US" altLang="nl-NL"/>
              <a:t>Klik om de tekststijl van het model te bewerken</a:t>
            </a:r>
          </a:p>
          <a:p>
            <a:pPr lvl="1"/>
            <a:r>
              <a:rPr lang="en-US" altLang="nl-NL"/>
              <a:t>Tweede niveau</a:t>
            </a:r>
          </a:p>
          <a:p>
            <a:pPr lvl="2"/>
            <a:r>
              <a:rPr lang="en-US" altLang="nl-NL"/>
              <a:t>Derde niveau</a:t>
            </a:r>
          </a:p>
          <a:p>
            <a:pPr lvl="3"/>
            <a:r>
              <a:rPr lang="en-US" altLang="nl-NL"/>
              <a:t>Vierde niveau</a:t>
            </a:r>
          </a:p>
          <a:p>
            <a:pPr lvl="4"/>
            <a:r>
              <a:rPr lang="en-US" altLang="nl-NL"/>
              <a:t>Vijfde niveau</a:t>
            </a:r>
          </a:p>
        </p:txBody>
      </p:sp>
      <p:sp>
        <p:nvSpPr>
          <p:cNvPr id="1028" name="Rectangle 4"/>
          <p:cNvSpPr>
            <a:spLocks noGrp="1" noChangeArrowheads="1"/>
          </p:cNvSpPr>
          <p:nvPr>
            <p:ph type="dt" sz="half" idx="2"/>
          </p:nvPr>
        </p:nvSpPr>
        <p:spPr bwMode="auto">
          <a:xfrm>
            <a:off x="609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400">
                <a:latin typeface="Arial" panose="020B0604020202020204" pitchFamily="34" charset="0"/>
              </a:defRPr>
            </a:lvl1pPr>
          </a:lstStyle>
          <a:p>
            <a:pPr fontAlgn="base">
              <a:spcBef>
                <a:spcPct val="0"/>
              </a:spcBef>
              <a:spcAft>
                <a:spcPct val="0"/>
              </a:spcAft>
              <a:defRPr/>
            </a:pPr>
            <a:endParaRPr lang="en-US" altLang="nl-NL">
              <a:solidFill>
                <a:srgbClr val="000000"/>
              </a:solidFill>
            </a:endParaRPr>
          </a:p>
        </p:txBody>
      </p:sp>
      <p:sp>
        <p:nvSpPr>
          <p:cNvPr id="1029" name="Rectangle 5"/>
          <p:cNvSpPr>
            <a:spLocks noGrp="1" noChangeArrowheads="1"/>
          </p:cNvSpPr>
          <p:nvPr>
            <p:ph type="ftr" sz="quarter" idx="3"/>
          </p:nvPr>
        </p:nvSpPr>
        <p:spPr bwMode="auto">
          <a:xfrm>
            <a:off x="7112000" y="6324600"/>
            <a:ext cx="32512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eaLnBrk="1" hangingPunct="1">
              <a:defRPr sz="1000">
                <a:solidFill>
                  <a:srgbClr val="751B68"/>
                </a:solidFill>
                <a:latin typeface="Arial" panose="020B0604020202020204" pitchFamily="34" charset="0"/>
              </a:defRPr>
            </a:lvl1pPr>
          </a:lstStyle>
          <a:p>
            <a:pPr fontAlgn="base">
              <a:spcBef>
                <a:spcPct val="0"/>
              </a:spcBef>
              <a:spcAft>
                <a:spcPct val="0"/>
              </a:spcAft>
              <a:defRPr/>
            </a:pPr>
            <a:r>
              <a:rPr lang="en-US" altLang="nl-NL"/>
              <a:t>Type your footer here</a:t>
            </a:r>
            <a:endParaRPr lang="en-US" altLang="nl-NL">
              <a:solidFill>
                <a:srgbClr val="000000"/>
              </a:solidFill>
            </a:endParaRPr>
          </a:p>
        </p:txBody>
      </p:sp>
      <p:sp>
        <p:nvSpPr>
          <p:cNvPr id="1030" name="Rectangle 6"/>
          <p:cNvSpPr>
            <a:spLocks noGrp="1" noChangeArrowheads="1"/>
          </p:cNvSpPr>
          <p:nvPr>
            <p:ph type="sldNum" sz="quarter" idx="4"/>
          </p:nvPr>
        </p:nvSpPr>
        <p:spPr bwMode="auto">
          <a:xfrm>
            <a:off x="10668000" y="6324601"/>
            <a:ext cx="7112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eaLnBrk="1" hangingPunct="1">
              <a:defRPr sz="1000">
                <a:solidFill>
                  <a:srgbClr val="751B68"/>
                </a:solidFill>
                <a:latin typeface="Arial" charset="0"/>
              </a:defRPr>
            </a:lvl1pPr>
          </a:lstStyle>
          <a:p>
            <a:pPr fontAlgn="base">
              <a:spcBef>
                <a:spcPct val="0"/>
              </a:spcBef>
              <a:spcAft>
                <a:spcPct val="0"/>
              </a:spcAft>
              <a:defRPr/>
            </a:pPr>
            <a:fld id="{A3A78507-5B6A-4220-83E6-D457AEF4DDE9}" type="slidenum">
              <a:rPr lang="en-US" altLang="nl-NL"/>
              <a:pPr fontAlgn="base">
                <a:spcBef>
                  <a:spcPct val="0"/>
                </a:spcBef>
                <a:spcAft>
                  <a:spcPct val="0"/>
                </a:spcAft>
                <a:defRPr/>
              </a:pPr>
              <a:t>‹#›</a:t>
            </a:fld>
            <a:endParaRPr lang="en-US" altLang="nl-NL">
              <a:solidFill>
                <a:srgbClr val="000000"/>
              </a:solidFill>
            </a:endParaRPr>
          </a:p>
        </p:txBody>
      </p:sp>
      <p:sp>
        <p:nvSpPr>
          <p:cNvPr id="1031" name="Line 7"/>
          <p:cNvSpPr>
            <a:spLocks noChangeShapeType="1"/>
          </p:cNvSpPr>
          <p:nvPr/>
        </p:nvSpPr>
        <p:spPr bwMode="auto">
          <a:xfrm>
            <a:off x="10566400" y="6248400"/>
            <a:ext cx="0" cy="304800"/>
          </a:xfrm>
          <a:prstGeom prst="line">
            <a:avLst/>
          </a:prstGeom>
          <a:noFill/>
          <a:ln w="9525">
            <a:solidFill>
              <a:srgbClr val="751B68"/>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fr-FR" sz="1800">
              <a:solidFill>
                <a:srgbClr val="000000"/>
              </a:solidFill>
            </a:endParaRPr>
          </a:p>
        </p:txBody>
      </p:sp>
      <p:sp>
        <p:nvSpPr>
          <p:cNvPr id="1032" name="Line 8"/>
          <p:cNvSpPr>
            <a:spLocks noChangeShapeType="1"/>
          </p:cNvSpPr>
          <p:nvPr/>
        </p:nvSpPr>
        <p:spPr bwMode="auto">
          <a:xfrm>
            <a:off x="7010400" y="6248400"/>
            <a:ext cx="0" cy="304800"/>
          </a:xfrm>
          <a:prstGeom prst="line">
            <a:avLst/>
          </a:prstGeom>
          <a:noFill/>
          <a:ln w="9525">
            <a:solidFill>
              <a:srgbClr val="751B68"/>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fr-FR" sz="1800">
              <a:solidFill>
                <a:srgbClr val="000000"/>
              </a:solidFill>
            </a:endParaRPr>
          </a:p>
        </p:txBody>
      </p:sp>
    </p:spTree>
    <p:extLst>
      <p:ext uri="{BB962C8B-B14F-4D97-AF65-F5344CB8AC3E}">
        <p14:creationId xmlns:p14="http://schemas.microsoft.com/office/powerpoint/2010/main" val="4193330106"/>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 id="2147483740" r:id="rId12"/>
  </p:sldLayoutIdLst>
  <p:hf hdr="0" dt="0"/>
  <p:txStyles>
    <p:titleStyle>
      <a:lvl1pPr algn="l" rtl="0" eaLnBrk="0" fontAlgn="base" hangingPunct="0">
        <a:spcBef>
          <a:spcPct val="0"/>
        </a:spcBef>
        <a:spcAft>
          <a:spcPct val="0"/>
        </a:spcAft>
        <a:defRPr sz="3000" b="1" kern="1200">
          <a:solidFill>
            <a:schemeClr val="tx1"/>
          </a:solidFill>
          <a:latin typeface="+mj-lt"/>
          <a:ea typeface="+mj-ea"/>
          <a:cs typeface="+mj-cs"/>
        </a:defRPr>
      </a:lvl1pPr>
      <a:lvl2pPr algn="l" rtl="0" eaLnBrk="0" fontAlgn="base" hangingPunct="0">
        <a:spcBef>
          <a:spcPct val="0"/>
        </a:spcBef>
        <a:spcAft>
          <a:spcPct val="0"/>
        </a:spcAft>
        <a:defRPr sz="3000" b="1">
          <a:solidFill>
            <a:schemeClr val="tx1"/>
          </a:solidFill>
          <a:latin typeface="Arial" panose="020B0604020202020204" pitchFamily="34" charset="0"/>
        </a:defRPr>
      </a:lvl2pPr>
      <a:lvl3pPr algn="l" rtl="0" eaLnBrk="0" fontAlgn="base" hangingPunct="0">
        <a:spcBef>
          <a:spcPct val="0"/>
        </a:spcBef>
        <a:spcAft>
          <a:spcPct val="0"/>
        </a:spcAft>
        <a:defRPr sz="3000" b="1">
          <a:solidFill>
            <a:schemeClr val="tx1"/>
          </a:solidFill>
          <a:latin typeface="Arial" panose="020B0604020202020204" pitchFamily="34" charset="0"/>
        </a:defRPr>
      </a:lvl3pPr>
      <a:lvl4pPr algn="l" rtl="0" eaLnBrk="0" fontAlgn="base" hangingPunct="0">
        <a:spcBef>
          <a:spcPct val="0"/>
        </a:spcBef>
        <a:spcAft>
          <a:spcPct val="0"/>
        </a:spcAft>
        <a:defRPr sz="3000" b="1">
          <a:solidFill>
            <a:schemeClr val="tx1"/>
          </a:solidFill>
          <a:latin typeface="Arial" panose="020B0604020202020204" pitchFamily="34" charset="0"/>
        </a:defRPr>
      </a:lvl4pPr>
      <a:lvl5pPr algn="l" rtl="0" eaLnBrk="0" fontAlgn="base" hangingPunct="0">
        <a:spcBef>
          <a:spcPct val="0"/>
        </a:spcBef>
        <a:spcAft>
          <a:spcPct val="0"/>
        </a:spcAft>
        <a:defRPr sz="3000" b="1">
          <a:solidFill>
            <a:schemeClr val="tx1"/>
          </a:solidFill>
          <a:latin typeface="Arial" panose="020B0604020202020204" pitchFamily="34" charset="0"/>
        </a:defRPr>
      </a:lvl5pPr>
      <a:lvl6pPr marL="457200" algn="l" rtl="0" fontAlgn="base">
        <a:spcBef>
          <a:spcPct val="0"/>
        </a:spcBef>
        <a:spcAft>
          <a:spcPct val="0"/>
        </a:spcAft>
        <a:defRPr sz="3000" b="1">
          <a:solidFill>
            <a:schemeClr val="tx1"/>
          </a:solidFill>
          <a:latin typeface="Arial" panose="020B0604020202020204" pitchFamily="34" charset="0"/>
        </a:defRPr>
      </a:lvl6pPr>
      <a:lvl7pPr marL="914400" algn="l" rtl="0" fontAlgn="base">
        <a:spcBef>
          <a:spcPct val="0"/>
        </a:spcBef>
        <a:spcAft>
          <a:spcPct val="0"/>
        </a:spcAft>
        <a:defRPr sz="3000" b="1">
          <a:solidFill>
            <a:schemeClr val="tx1"/>
          </a:solidFill>
          <a:latin typeface="Arial" panose="020B0604020202020204" pitchFamily="34" charset="0"/>
        </a:defRPr>
      </a:lvl7pPr>
      <a:lvl8pPr marL="1371600" algn="l" rtl="0" fontAlgn="base">
        <a:spcBef>
          <a:spcPct val="0"/>
        </a:spcBef>
        <a:spcAft>
          <a:spcPct val="0"/>
        </a:spcAft>
        <a:defRPr sz="3000" b="1">
          <a:solidFill>
            <a:schemeClr val="tx1"/>
          </a:solidFill>
          <a:latin typeface="Arial" panose="020B0604020202020204" pitchFamily="34" charset="0"/>
        </a:defRPr>
      </a:lvl8pPr>
      <a:lvl9pPr marL="1828800" algn="l" rtl="0" fontAlgn="base">
        <a:spcBef>
          <a:spcPct val="0"/>
        </a:spcBef>
        <a:spcAft>
          <a:spcPct val="0"/>
        </a:spcAft>
        <a:defRPr sz="3000" b="1">
          <a:solidFill>
            <a:schemeClr val="tx1"/>
          </a:solidFill>
          <a:latin typeface="Arial" panose="020B0604020202020204" pitchFamily="34" charset="0"/>
        </a:defRPr>
      </a:lvl9pPr>
    </p:titleStyle>
    <p:bodyStyle>
      <a:lvl1pPr marL="342900" indent="-342900" algn="l" rtl="0" eaLnBrk="0" fontAlgn="base" hangingPunct="0">
        <a:spcBef>
          <a:spcPct val="20000"/>
        </a:spcBef>
        <a:spcAft>
          <a:spcPct val="0"/>
        </a:spcAft>
        <a:buSzPct val="60000"/>
        <a:buFont typeface="Wingdings 2" pitchFamily="18" charset="2"/>
        <a:buChar char="¢"/>
        <a:defRPr sz="2600" kern="1200">
          <a:solidFill>
            <a:schemeClr val="tx1"/>
          </a:solidFill>
          <a:latin typeface="+mn-lt"/>
          <a:ea typeface="+mn-ea"/>
          <a:cs typeface="+mn-cs"/>
        </a:defRPr>
      </a:lvl1pPr>
      <a:lvl2pPr marL="800100" indent="-342900" algn="l" rtl="0" eaLnBrk="0" fontAlgn="base" hangingPunct="0">
        <a:lnSpc>
          <a:spcPct val="150000"/>
        </a:lnSpc>
        <a:spcBef>
          <a:spcPct val="0"/>
        </a:spcBef>
        <a:spcAft>
          <a:spcPct val="0"/>
        </a:spcAft>
        <a:buSzPct val="60000"/>
        <a:buFont typeface="Wingdings 2" pitchFamily="18" charset="2"/>
        <a:buChar char="£"/>
        <a:defRPr sz="2600" kern="1200">
          <a:solidFill>
            <a:schemeClr val="tx1"/>
          </a:solidFill>
          <a:latin typeface="+mn-lt"/>
          <a:ea typeface="+mn-ea"/>
          <a:cs typeface="+mn-cs"/>
        </a:defRPr>
      </a:lvl2pPr>
      <a:lvl3pPr marL="1257300" indent="-342900" algn="l" rtl="0" eaLnBrk="0" fontAlgn="base" hangingPunct="0">
        <a:lnSpc>
          <a:spcPct val="150000"/>
        </a:lnSpc>
        <a:spcBef>
          <a:spcPct val="0"/>
        </a:spcBef>
        <a:spcAft>
          <a:spcPct val="0"/>
        </a:spcAft>
        <a:buSzPct val="80000"/>
        <a:buFont typeface="Wingdings 2" pitchFamily="18" charset="2"/>
        <a:buChar char=""/>
        <a:defRPr sz="2000" kern="1200">
          <a:solidFill>
            <a:schemeClr val="tx1"/>
          </a:solidFill>
          <a:latin typeface="+mn-lt"/>
          <a:ea typeface="+mn-ea"/>
          <a:cs typeface="+mn-cs"/>
        </a:defRPr>
      </a:lvl3pPr>
      <a:lvl4pPr marL="1714500" indent="-342900" algn="l" rtl="0" eaLnBrk="0" fontAlgn="base" hangingPunct="0">
        <a:lnSpc>
          <a:spcPct val="150000"/>
        </a:lnSpc>
        <a:spcBef>
          <a:spcPct val="0"/>
        </a:spcBef>
        <a:spcAft>
          <a:spcPct val="0"/>
        </a:spcAft>
        <a:buSzPct val="80000"/>
        <a:buFont typeface="Wingdings 2" pitchFamily="18" charset="2"/>
        <a:buChar char=""/>
        <a:defRPr sz="2000" kern="1200">
          <a:solidFill>
            <a:schemeClr val="tx1"/>
          </a:solidFill>
          <a:latin typeface="+mn-lt"/>
          <a:ea typeface="+mn-ea"/>
          <a:cs typeface="+mn-cs"/>
        </a:defRPr>
      </a:lvl4pPr>
      <a:lvl5pPr marL="2171700" indent="-342900" algn="l" rtl="0" eaLnBrk="0" fontAlgn="base" hangingPunct="0">
        <a:lnSpc>
          <a:spcPct val="150000"/>
        </a:lnSpc>
        <a:spcBef>
          <a:spcPct val="0"/>
        </a:spcBef>
        <a:spcAft>
          <a:spcPct val="0"/>
        </a:spcAft>
        <a:buSzPct val="80000"/>
        <a:buFont typeface="Wingdings 2" pitchFamily="18" charset="2"/>
        <a:buChar char="Ò"/>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nl-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0.xml"/></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50.xml"/></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50.xml"/><Relationship Id="rId5" Type="http://schemas.openxmlformats.org/officeDocument/2006/relationships/image" Target="../media/image13.png"/><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hyperlink" Target="https://everbrighttr.co/en/sodium-soils-modification/" TargetMode="External"/><Relationship Id="rId2" Type="http://schemas.openxmlformats.org/officeDocument/2006/relationships/notesSlide" Target="../notesSlides/notesSlide2.xml"/><Relationship Id="rId1" Type="http://schemas.openxmlformats.org/officeDocument/2006/relationships/slideLayout" Target="../slideLayouts/slideLayout31.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5.xml.rels><?xml version="1.0" encoding="UTF-8" standalone="yes"?>
<Relationships xmlns="http://schemas.openxmlformats.org/package/2006/relationships"><Relationship Id="rId3" Type="http://schemas.openxmlformats.org/officeDocument/2006/relationships/image" Target="../media/image18.emf"/><Relationship Id="rId7" Type="http://schemas.openxmlformats.org/officeDocument/2006/relationships/image" Target="../media/image22.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emf"/><Relationship Id="rId4" Type="http://schemas.openxmlformats.org/officeDocument/2006/relationships/image" Target="../media/image19.emf"/></Relationships>
</file>

<file path=ppt/slides/_rels/slide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5.xml"/><Relationship Id="rId1" Type="http://schemas.openxmlformats.org/officeDocument/2006/relationships/slideLayout" Target="../slideLayouts/slideLayout14.xml"/><Relationship Id="rId5" Type="http://schemas.openxmlformats.org/officeDocument/2006/relationships/image" Target="../media/image24.emf"/><Relationship Id="rId4" Type="http://schemas.openxmlformats.org/officeDocument/2006/relationships/image" Target="../media/image2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5.png"/><Relationship Id="rId5" Type="http://schemas.openxmlformats.org/officeDocument/2006/relationships/image" Target="../media/image21.pn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slideLayout" Target="../slideLayouts/slideLayout7.xml"/><Relationship Id="rId7" Type="http://schemas.openxmlformats.org/officeDocument/2006/relationships/image" Target="../media/image27.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21.png"/><Relationship Id="rId5" Type="http://schemas.openxmlformats.org/officeDocument/2006/relationships/image" Target="../media/image26.emf"/><Relationship Id="rId4" Type="http://schemas.openxmlformats.org/officeDocument/2006/relationships/notesSlide" Target="../notesSlides/notesSlide7.xml"/><Relationship Id="rId9" Type="http://schemas.openxmlformats.org/officeDocument/2006/relationships/image" Target="../media/image29.png"/></Relationships>
</file>

<file path=ppt/slides/_rels/slide10.xml.rels><?xml version="1.0" encoding="UTF-8" standalone="yes"?>
<Relationships xmlns="http://schemas.openxmlformats.org/package/2006/relationships"><Relationship Id="rId8" Type="http://schemas.openxmlformats.org/officeDocument/2006/relationships/image" Target="../media/image30.wmf"/><Relationship Id="rId13" Type="http://schemas.openxmlformats.org/officeDocument/2006/relationships/image" Target="../media/image33.png"/><Relationship Id="rId3" Type="http://schemas.openxmlformats.org/officeDocument/2006/relationships/slideLayout" Target="../slideLayouts/slideLayout19.xml"/><Relationship Id="rId7" Type="http://schemas.openxmlformats.org/officeDocument/2006/relationships/oleObject" Target="../embeddings/oleObject1.bin"/><Relationship Id="rId12" Type="http://schemas.openxmlformats.org/officeDocument/2006/relationships/image" Target="../media/image32.emf"/><Relationship Id="rId2" Type="http://schemas.openxmlformats.org/officeDocument/2006/relationships/video" Target="../media/media1.mp4"/><Relationship Id="rId16" Type="http://schemas.openxmlformats.org/officeDocument/2006/relationships/image" Target="../media/image48.png"/><Relationship Id="rId1" Type="http://schemas.microsoft.com/office/2007/relationships/media" Target="../media/media1.mp4"/><Relationship Id="rId6" Type="http://schemas.openxmlformats.org/officeDocument/2006/relationships/image" Target="../media/image21.png"/><Relationship Id="rId11" Type="http://schemas.openxmlformats.org/officeDocument/2006/relationships/image" Target="../media/image44.png"/><Relationship Id="rId5" Type="http://schemas.openxmlformats.org/officeDocument/2006/relationships/image" Target="../media/image25.png"/><Relationship Id="rId15" Type="http://schemas.openxmlformats.org/officeDocument/2006/relationships/image" Target="../media/image34.emf"/><Relationship Id="rId10" Type="http://schemas.openxmlformats.org/officeDocument/2006/relationships/image" Target="../media/image31.wmf"/><Relationship Id="rId4" Type="http://schemas.openxmlformats.org/officeDocument/2006/relationships/notesSlide" Target="../notesSlides/notesSlide8.xml"/><Relationship Id="rId9" Type="http://schemas.openxmlformats.org/officeDocument/2006/relationships/oleObject" Target="../embeddings/oleObject2.bin"/><Relationship Id="rId14" Type="http://schemas.microsoft.com/office/2007/relationships/hdphoto" Target="../media/hdphoto1.wdp"/></Relationships>
</file>

<file path=ppt/slides/_rels/slide11.xml.rels><?xml version="1.0" encoding="UTF-8" standalone="yes"?>
<Relationships xmlns="http://schemas.openxmlformats.org/package/2006/relationships"><Relationship Id="rId8" Type="http://schemas.openxmlformats.org/officeDocument/2006/relationships/image" Target="../media/image36.jpeg"/><Relationship Id="rId3" Type="http://schemas.microsoft.com/office/2007/relationships/media" Target="../media/media4.mp4"/><Relationship Id="rId7" Type="http://schemas.openxmlformats.org/officeDocument/2006/relationships/image" Target="../media/image21.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35.png"/><Relationship Id="rId5" Type="http://schemas.openxmlformats.org/officeDocument/2006/relationships/slideLayout" Target="../slideLayouts/slideLayout2.xml"/><Relationship Id="rId4" Type="http://schemas.openxmlformats.org/officeDocument/2006/relationships/video" Target="../media/media4.mp4"/><Relationship Id="rId9" Type="http://schemas.openxmlformats.org/officeDocument/2006/relationships/image" Target="../media/image37.png"/></Relationships>
</file>

<file path=ppt/slides/_rels/slide1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9.xml"/><Relationship Id="rId1" Type="http://schemas.openxmlformats.org/officeDocument/2006/relationships/slideLayout" Target="../slideLayouts/slideLayout14.xml"/><Relationship Id="rId5" Type="http://schemas.openxmlformats.org/officeDocument/2006/relationships/image" Target="../media/image40.png"/><Relationship Id="rId4" Type="http://schemas.openxmlformats.org/officeDocument/2006/relationships/image" Target="../media/image39.png"/></Relationships>
</file>

<file path=ppt/slides/_rels/slide13.xml.rels><?xml version="1.0" encoding="UTF-8" standalone="yes"?>
<Relationships xmlns="http://schemas.openxmlformats.org/package/2006/relationships"><Relationship Id="rId3" Type="http://schemas.openxmlformats.org/officeDocument/2006/relationships/image" Target="../media/image41.png"/><Relationship Id="rId7" Type="http://schemas.openxmlformats.org/officeDocument/2006/relationships/image" Target="../media/image43.tif"/><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42.png"/><Relationship Id="rId4" Type="http://schemas.microsoft.com/office/2007/relationships/hdphoto" Target="../media/hdphoto2.wdp"/></Relationships>
</file>

<file path=ppt/slides/_rels/slide14.xml.rels><?xml version="1.0" encoding="UTF-8" standalone="yes"?>
<Relationships xmlns="http://schemas.openxmlformats.org/package/2006/relationships"><Relationship Id="rId3" Type="http://schemas.openxmlformats.org/officeDocument/2006/relationships/image" Target="../media/image43.tif"/><Relationship Id="rId7" Type="http://schemas.openxmlformats.org/officeDocument/2006/relationships/image" Target="../media/image45.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44.jpeg"/><Relationship Id="rId5" Type="http://schemas.openxmlformats.org/officeDocument/2006/relationships/image" Target="../media/image21.png"/><Relationship Id="rId4" Type="http://schemas.openxmlformats.org/officeDocument/2006/relationships/chart" Target="../charts/chart1.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46.png"/><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49.png"/><Relationship Id="rId4" Type="http://schemas.openxmlformats.org/officeDocument/2006/relationships/image" Target="../media/image47.png"/></Relationships>
</file>

<file path=ppt/slides/_rels/slide16.xml.rels><?xml version="1.0" encoding="UTF-8" standalone="yes"?>
<Relationships xmlns="http://schemas.openxmlformats.org/package/2006/relationships"><Relationship Id="rId3" Type="http://schemas.openxmlformats.org/officeDocument/2006/relationships/image" Target="../media/image149.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50.jpeg"/><Relationship Id="rId4" Type="http://schemas.openxmlformats.org/officeDocument/2006/relationships/image" Target="../media/image150.png"/></Relationships>
</file>

<file path=ppt/slides/_rels/slide17.xml.rels><?xml version="1.0" encoding="UTF-8" standalone="yes"?>
<Relationships xmlns="http://schemas.openxmlformats.org/package/2006/relationships"><Relationship Id="rId8" Type="http://schemas.openxmlformats.org/officeDocument/2006/relationships/image" Target="../media/image620.PNG"/><Relationship Id="rId3" Type="http://schemas.openxmlformats.org/officeDocument/2006/relationships/image" Target="../media/image590.png"/><Relationship Id="rId7"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51.PNG"/><Relationship Id="rId5" Type="http://schemas.openxmlformats.org/officeDocument/2006/relationships/image" Target="../media/image600.png"/><Relationship Id="rId4" Type="http://schemas.openxmlformats.org/officeDocument/2006/relationships/image" Target="../media/image153.png"/></Relationships>
</file>

<file path=ppt/slides/_rels/slide18.xml.rels><?xml version="1.0" encoding="UTF-8" standalone="yes"?>
<Relationships xmlns="http://schemas.openxmlformats.org/package/2006/relationships"><Relationship Id="rId3" Type="http://schemas.openxmlformats.org/officeDocument/2006/relationships/image" Target="../media/image53.JPG"/><Relationship Id="rId7" Type="http://schemas.openxmlformats.org/officeDocument/2006/relationships/image" Target="../media/image65.png"/><Relationship Id="rId2" Type="http://schemas.openxmlformats.org/officeDocument/2006/relationships/image" Target="../media/image52.PNG"/><Relationship Id="rId1" Type="http://schemas.openxmlformats.org/officeDocument/2006/relationships/slideLayout" Target="../slideLayouts/slideLayout44.xml"/><Relationship Id="rId6" Type="http://schemas.openxmlformats.org/officeDocument/2006/relationships/image" Target="../media/image166.png"/><Relationship Id="rId5" Type="http://schemas.openxmlformats.org/officeDocument/2006/relationships/image" Target="../media/image165.png"/><Relationship Id="rId4" Type="http://schemas.openxmlformats.org/officeDocument/2006/relationships/image" Target="../media/image164.png"/></Relationships>
</file>

<file path=ppt/slides/_rels/slide19.xml.rels><?xml version="1.0" encoding="UTF-8" standalone="yes"?>
<Relationships xmlns="http://schemas.openxmlformats.org/package/2006/relationships"><Relationship Id="rId3" Type="http://schemas.microsoft.com/office/2007/relationships/hdphoto" Target="../media/hdphoto3.wdp"/><Relationship Id="rId7" Type="http://schemas.microsoft.com/office/2007/relationships/hdphoto" Target="../media/hdphoto4.wdp"/><Relationship Id="rId2" Type="http://schemas.openxmlformats.org/officeDocument/2006/relationships/image" Target="../media/image54.png"/><Relationship Id="rId1" Type="http://schemas.openxmlformats.org/officeDocument/2006/relationships/slideLayout" Target="../slideLayouts/slideLayout44.xml"/><Relationship Id="rId6" Type="http://schemas.openxmlformats.org/officeDocument/2006/relationships/image" Target="../media/image56.png"/><Relationship Id="rId5" Type="http://schemas.openxmlformats.org/officeDocument/2006/relationships/image" Target="../media/image21.png"/><Relationship Id="rId4" Type="http://schemas.openxmlformats.org/officeDocument/2006/relationships/image" Target="../media/image55.jpg"/></Relationships>
</file>

<file path=ppt/slides/_rels/slide20.xml.rels><?xml version="1.0" encoding="UTF-8" standalone="yes"?>
<Relationships xmlns="http://schemas.openxmlformats.org/package/2006/relationships"><Relationship Id="rId3" Type="http://schemas.openxmlformats.org/officeDocument/2006/relationships/image" Target="../media/image57.jpg"/><Relationship Id="rId2" Type="http://schemas.openxmlformats.org/officeDocument/2006/relationships/notesSlide" Target="../notesSlides/notesSlide14.xml"/><Relationship Id="rId1" Type="http://schemas.openxmlformats.org/officeDocument/2006/relationships/slideLayout" Target="../slideLayouts/slideLayout19.xml"/><Relationship Id="rId6" Type="http://schemas.openxmlformats.org/officeDocument/2006/relationships/image" Target="../media/image59.png"/><Relationship Id="rId5" Type="http://schemas.openxmlformats.org/officeDocument/2006/relationships/image" Target="../media/image58.png"/><Relationship Id="rId4" Type="http://schemas.openxmlformats.org/officeDocument/2006/relationships/image" Target="../media/image21.png"/></Relationships>
</file>

<file path=ppt/slides/_rels/slide21.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19.xml"/><Relationship Id="rId7" Type="http://schemas.microsoft.com/office/2007/relationships/hdphoto" Target="../media/hdphoto5.wdp"/><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61.png"/><Relationship Id="rId5" Type="http://schemas.openxmlformats.org/officeDocument/2006/relationships/image" Target="../media/image60.png"/><Relationship Id="rId4" Type="http://schemas.openxmlformats.org/officeDocument/2006/relationships/notesSlide" Target="../notesSlides/notesSlide15.xml"/></Relationships>
</file>

<file path=ppt/slides/_rels/slide2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1.png"/><Relationship Id="rId1" Type="http://schemas.openxmlformats.org/officeDocument/2006/relationships/slideLayout" Target="../slideLayouts/slideLayout14.xml"/><Relationship Id="rId5" Type="http://schemas.openxmlformats.org/officeDocument/2006/relationships/image" Target="../media/image62.png"/><Relationship Id="rId4" Type="http://schemas.openxmlformats.org/officeDocument/2006/relationships/image" Target="../media/image21.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24BEF-4AF4-9FE2-F386-B9583FDDD467}"/>
              </a:ext>
            </a:extLst>
          </p:cNvPr>
          <p:cNvSpPr>
            <a:spLocks noGrp="1"/>
          </p:cNvSpPr>
          <p:nvPr>
            <p:ph type="title"/>
          </p:nvPr>
        </p:nvSpPr>
        <p:spPr>
          <a:xfrm>
            <a:off x="3733486" y="874540"/>
            <a:ext cx="6266842" cy="838200"/>
          </a:xfrm>
        </p:spPr>
        <p:txBody>
          <a:bodyPr/>
          <a:lstStyle/>
          <a:p>
            <a:pPr algn="ctr"/>
            <a:r>
              <a:rPr lang="en-NL" dirty="0">
                <a:solidFill>
                  <a:srgbClr val="C00000"/>
                </a:solidFill>
              </a:rPr>
              <a:t>Self similarity in salt creeping </a:t>
            </a:r>
            <a:br>
              <a:rPr lang="en-US" dirty="0">
                <a:solidFill>
                  <a:srgbClr val="C00000"/>
                </a:solidFill>
              </a:rPr>
            </a:br>
            <a:r>
              <a:rPr lang="en-NL" dirty="0">
                <a:solidFill>
                  <a:srgbClr val="C00000"/>
                </a:solidFill>
              </a:rPr>
              <a:t>efflorescence crystallization</a:t>
            </a:r>
            <a:br>
              <a:rPr lang="en-NL" dirty="0"/>
            </a:br>
            <a:endParaRPr lang="en-NL" dirty="0"/>
          </a:p>
        </p:txBody>
      </p:sp>
      <p:sp>
        <p:nvSpPr>
          <p:cNvPr id="5" name="Slide Number Placeholder 4">
            <a:extLst>
              <a:ext uri="{FF2B5EF4-FFF2-40B4-BE49-F238E27FC236}">
                <a16:creationId xmlns:a16="http://schemas.microsoft.com/office/drawing/2014/main" id="{1D10A847-2AF6-E14E-4BFD-A2BDF355A849}"/>
              </a:ext>
            </a:extLst>
          </p:cNvPr>
          <p:cNvSpPr>
            <a:spLocks noGrp="1"/>
          </p:cNvSpPr>
          <p:nvPr>
            <p:ph type="sldNum" sz="quarter" idx="12"/>
          </p:nvPr>
        </p:nvSpPr>
        <p:spPr/>
        <p:txBody>
          <a:bodyPr/>
          <a:lstStyle/>
          <a:p>
            <a:pPr>
              <a:defRPr/>
            </a:pPr>
            <a:fld id="{F771F634-4C10-49AF-877C-19061FE63693}" type="slidenum">
              <a:rPr lang="en-US" altLang="nl-NL" smtClean="0"/>
              <a:pPr>
                <a:defRPr/>
              </a:pPr>
              <a:t>1</a:t>
            </a:fld>
            <a:endParaRPr lang="en-US" altLang="nl-NL">
              <a:solidFill>
                <a:srgbClr val="000000"/>
              </a:solidFill>
            </a:endParaRPr>
          </a:p>
        </p:txBody>
      </p:sp>
      <p:sp>
        <p:nvSpPr>
          <p:cNvPr id="7" name="TextBox 6">
            <a:extLst>
              <a:ext uri="{FF2B5EF4-FFF2-40B4-BE49-F238E27FC236}">
                <a16:creationId xmlns:a16="http://schemas.microsoft.com/office/drawing/2014/main" id="{7C4CCF86-1C23-0AF9-8210-8DCBB63C5FE3}"/>
              </a:ext>
            </a:extLst>
          </p:cNvPr>
          <p:cNvSpPr txBox="1"/>
          <p:nvPr/>
        </p:nvSpPr>
        <p:spPr>
          <a:xfrm>
            <a:off x="2974008" y="1794307"/>
            <a:ext cx="8907571" cy="3707105"/>
          </a:xfrm>
          <a:prstGeom prst="rect">
            <a:avLst/>
          </a:prstGeom>
          <a:noFill/>
        </p:spPr>
        <p:txBody>
          <a:bodyPr wrap="square">
            <a:spAutoFit/>
          </a:bodyPr>
          <a:lstStyle/>
          <a:p>
            <a:pPr algn="ctr">
              <a:lnSpc>
                <a:spcPct val="107000"/>
              </a:lnSpc>
              <a:spcAft>
                <a:spcPts val="800"/>
              </a:spcAft>
              <a:buNone/>
            </a:pPr>
            <a:endParaRPr lang="en-US" sz="2800" b="1"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buNone/>
            </a:pPr>
            <a:r>
              <a:rPr lang="en-NL" sz="2800" b="1" dirty="0">
                <a:solidFill>
                  <a:schemeClr val="accent6">
                    <a:lumMod val="60000"/>
                    <a:lumOff val="40000"/>
                  </a:schemeClr>
                </a:solidFill>
                <a:effectLst/>
                <a:latin typeface="Calibri" panose="020F0502020204030204" pitchFamily="34" charset="0"/>
                <a:ea typeface="Calibri" panose="020F0502020204030204" pitchFamily="34" charset="0"/>
                <a:cs typeface="Times New Roman" panose="02020603050405020304" pitchFamily="18" charset="0"/>
              </a:rPr>
              <a:t>R</a:t>
            </a:r>
            <a:r>
              <a:rPr lang="en-US" sz="2800" b="1" dirty="0" err="1">
                <a:solidFill>
                  <a:schemeClr val="accent6">
                    <a:lumMod val="60000"/>
                    <a:lumOff val="40000"/>
                  </a:schemeClr>
                </a:solidFill>
                <a:effectLst/>
                <a:latin typeface="Calibri" panose="020F0502020204030204" pitchFamily="34" charset="0"/>
                <a:ea typeface="Calibri" panose="020F0502020204030204" pitchFamily="34" charset="0"/>
                <a:cs typeface="Times New Roman" panose="02020603050405020304" pitchFamily="18" charset="0"/>
              </a:rPr>
              <a:t>ozeline</a:t>
            </a:r>
            <a:r>
              <a:rPr lang="en-US" sz="2800" b="1" dirty="0">
                <a:solidFill>
                  <a:schemeClr val="accent6">
                    <a:lumMod val="60000"/>
                    <a:lumOff val="40000"/>
                  </a:schemeClr>
                </a:solidFill>
                <a:effectLst/>
                <a:latin typeface="Calibri" panose="020F0502020204030204" pitchFamily="34" charset="0"/>
                <a:ea typeface="Calibri" panose="020F0502020204030204" pitchFamily="34" charset="0"/>
                <a:cs typeface="Times New Roman" panose="02020603050405020304" pitchFamily="18" charset="0"/>
              </a:rPr>
              <a:t> </a:t>
            </a:r>
            <a:r>
              <a:rPr lang="en-NL" sz="2800" b="1" dirty="0">
                <a:solidFill>
                  <a:schemeClr val="accent6">
                    <a:lumMod val="60000"/>
                    <a:lumOff val="40000"/>
                  </a:schemeClr>
                </a:solidFill>
                <a:effectLst/>
                <a:latin typeface="Calibri" panose="020F0502020204030204" pitchFamily="34" charset="0"/>
                <a:ea typeface="Calibri" panose="020F0502020204030204" pitchFamily="34" charset="0"/>
                <a:cs typeface="Times New Roman" panose="02020603050405020304" pitchFamily="18" charset="0"/>
              </a:rPr>
              <a:t>Wijnhorst</a:t>
            </a:r>
            <a:r>
              <a:rPr lang="en-US" sz="2800" b="1" dirty="0">
                <a:solidFill>
                  <a:schemeClr val="accent6">
                    <a:lumMod val="60000"/>
                    <a:lumOff val="40000"/>
                  </a:schemeClr>
                </a:solidFill>
                <a:effectLst/>
                <a:latin typeface="Calibri" panose="020F0502020204030204" pitchFamily="34" charset="0"/>
                <a:ea typeface="Calibri" panose="020F0502020204030204" pitchFamily="34" charset="0"/>
                <a:cs typeface="Times New Roman" panose="02020603050405020304" pitchFamily="18" charset="0"/>
              </a:rPr>
              <a:t>,</a:t>
            </a:r>
            <a:r>
              <a:rPr lang="en-NL" sz="2800" b="1" dirty="0">
                <a:solidFill>
                  <a:schemeClr val="accent6">
                    <a:lumMod val="60000"/>
                    <a:lumOff val="40000"/>
                  </a:schemeClr>
                </a:solidFill>
                <a:effectLst/>
                <a:latin typeface="Calibri" panose="020F0502020204030204" pitchFamily="34" charset="0"/>
                <a:ea typeface="Calibri" panose="020F0502020204030204" pitchFamily="34" charset="0"/>
                <a:cs typeface="Times New Roman" panose="02020603050405020304" pitchFamily="18" charset="0"/>
              </a:rPr>
              <a:t> M</a:t>
            </a:r>
            <a:r>
              <a:rPr lang="en-US" sz="2800" b="1" dirty="0">
                <a:solidFill>
                  <a:schemeClr val="accent6">
                    <a:lumMod val="60000"/>
                    <a:lumOff val="40000"/>
                  </a:schemeClr>
                </a:solidFill>
                <a:effectLst/>
                <a:latin typeface="Calibri" panose="020F0502020204030204" pitchFamily="34" charset="0"/>
                <a:ea typeface="Calibri" panose="020F0502020204030204" pitchFamily="34" charset="0"/>
                <a:cs typeface="Times New Roman" panose="02020603050405020304" pitchFamily="18" charset="0"/>
              </a:rPr>
              <a:t>arc</a:t>
            </a:r>
            <a:r>
              <a:rPr lang="en-NL" sz="2800" b="1" dirty="0">
                <a:solidFill>
                  <a:schemeClr val="accent6">
                    <a:lumMod val="60000"/>
                    <a:lumOff val="40000"/>
                  </a:schemeClr>
                </a:solidFill>
                <a:effectLst/>
                <a:latin typeface="Calibri" panose="020F0502020204030204" pitchFamily="34" charset="0"/>
                <a:ea typeface="Calibri" panose="020F0502020204030204" pitchFamily="34" charset="0"/>
                <a:cs typeface="Times New Roman" panose="02020603050405020304" pitchFamily="18" charset="0"/>
              </a:rPr>
              <a:t> Prat and N</a:t>
            </a:r>
            <a:r>
              <a:rPr lang="en-US" sz="2800" b="1" dirty="0" err="1">
                <a:solidFill>
                  <a:schemeClr val="accent6">
                    <a:lumMod val="60000"/>
                    <a:lumOff val="40000"/>
                  </a:schemeClr>
                </a:solidFill>
                <a:effectLst/>
                <a:latin typeface="Calibri" panose="020F0502020204030204" pitchFamily="34" charset="0"/>
                <a:ea typeface="Calibri" panose="020F0502020204030204" pitchFamily="34" charset="0"/>
                <a:cs typeface="Times New Roman" panose="02020603050405020304" pitchFamily="18" charset="0"/>
              </a:rPr>
              <a:t>oushine</a:t>
            </a:r>
            <a:r>
              <a:rPr lang="en-NL" sz="2800" b="1" dirty="0">
                <a:solidFill>
                  <a:schemeClr val="accent6">
                    <a:lumMod val="60000"/>
                    <a:lumOff val="40000"/>
                  </a:schemeClr>
                </a:solidFill>
                <a:effectLst/>
                <a:latin typeface="Calibri" panose="020F0502020204030204" pitchFamily="34" charset="0"/>
                <a:ea typeface="Calibri" panose="020F0502020204030204" pitchFamily="34" charset="0"/>
                <a:cs typeface="Times New Roman" panose="02020603050405020304" pitchFamily="18" charset="0"/>
              </a:rPr>
              <a:t> Shahidzadeh</a:t>
            </a:r>
            <a:endParaRPr lang="en-US" sz="2800" b="1" dirty="0">
              <a:solidFill>
                <a:schemeClr val="accent6">
                  <a:lumMod val="60000"/>
                  <a:lumOff val="4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buNone/>
            </a:pPr>
            <a:endParaRPr lang="en-NL" sz="28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buNone/>
            </a:pPr>
            <a:r>
              <a:rPr lang="en-NL" sz="2800" dirty="0">
                <a:effectLst/>
                <a:latin typeface="Calibri" panose="020F0502020204030204" pitchFamily="34" charset="0"/>
                <a:ea typeface="Calibri" panose="020F0502020204030204" pitchFamily="34" charset="0"/>
                <a:cs typeface="Times New Roman" panose="02020603050405020304" pitchFamily="18" charset="0"/>
              </a:rPr>
              <a:t>Van der Waals-Zeeman Institute, Institute of Physics, University of Amsterdam, The Netherlands</a:t>
            </a:r>
          </a:p>
          <a:p>
            <a:pPr algn="ctr">
              <a:lnSpc>
                <a:spcPct val="107000"/>
              </a:lnSpc>
              <a:spcAft>
                <a:spcPts val="800"/>
              </a:spcAft>
              <a:buNone/>
            </a:pPr>
            <a:r>
              <a:rPr lang="en-NL" sz="2800" dirty="0" err="1">
                <a:effectLst/>
                <a:latin typeface="Calibri" panose="020F0502020204030204" pitchFamily="34" charset="0"/>
                <a:ea typeface="Calibri" panose="020F0502020204030204" pitchFamily="34" charset="0"/>
                <a:cs typeface="Times New Roman" panose="02020603050405020304" pitchFamily="18" charset="0"/>
              </a:rPr>
              <a:t>Institut</a:t>
            </a:r>
            <a:r>
              <a:rPr lang="en-NL" sz="2800" dirty="0">
                <a:effectLst/>
                <a:latin typeface="Calibri" panose="020F0502020204030204" pitchFamily="34" charset="0"/>
                <a:ea typeface="Calibri" panose="020F0502020204030204" pitchFamily="34" charset="0"/>
                <a:cs typeface="Times New Roman" panose="02020603050405020304" pitchFamily="18" charset="0"/>
              </a:rPr>
              <a:t> de </a:t>
            </a:r>
            <a:r>
              <a:rPr lang="en-NL" sz="2800" dirty="0" err="1">
                <a:effectLst/>
                <a:latin typeface="Calibri" panose="020F0502020204030204" pitchFamily="34" charset="0"/>
                <a:ea typeface="Calibri" panose="020F0502020204030204" pitchFamily="34" charset="0"/>
                <a:cs typeface="Times New Roman" panose="02020603050405020304" pitchFamily="18" charset="0"/>
              </a:rPr>
              <a:t>M</a:t>
            </a:r>
            <a:r>
              <a:rPr lang="en-NL" sz="2800" dirty="0" err="1">
                <a:effectLst/>
                <a:latin typeface="Times New Roman" panose="02020603050405020304" pitchFamily="18" charset="0"/>
                <a:ea typeface="Calibri" panose="020F0502020204030204" pitchFamily="34" charset="0"/>
                <a:cs typeface="Times New Roman" panose="02020603050405020304" pitchFamily="18" charset="0"/>
              </a:rPr>
              <a:t>é</a:t>
            </a:r>
            <a:r>
              <a:rPr lang="en-NL" sz="2800" dirty="0" err="1">
                <a:effectLst/>
                <a:latin typeface="Calibri" panose="020F0502020204030204" pitchFamily="34" charset="0"/>
                <a:ea typeface="Calibri" panose="020F0502020204030204" pitchFamily="34" charset="0"/>
                <a:cs typeface="Times New Roman" panose="02020603050405020304" pitchFamily="18" charset="0"/>
              </a:rPr>
              <a:t>canique</a:t>
            </a:r>
            <a:r>
              <a:rPr lang="en-NL" sz="2800" dirty="0">
                <a:effectLst/>
                <a:latin typeface="Calibri" panose="020F0502020204030204" pitchFamily="34" charset="0"/>
                <a:ea typeface="Calibri" panose="020F0502020204030204" pitchFamily="34" charset="0"/>
                <a:cs typeface="Times New Roman" panose="02020603050405020304" pitchFamily="18" charset="0"/>
              </a:rPr>
              <a:t> des </a:t>
            </a:r>
            <a:r>
              <a:rPr lang="en-NL" sz="2800" dirty="0" err="1">
                <a:effectLst/>
                <a:latin typeface="Calibri" panose="020F0502020204030204" pitchFamily="34" charset="0"/>
                <a:ea typeface="Calibri" panose="020F0502020204030204" pitchFamily="34" charset="0"/>
                <a:cs typeface="Times New Roman" panose="02020603050405020304" pitchFamily="18" charset="0"/>
              </a:rPr>
              <a:t>Fluides</a:t>
            </a:r>
            <a:r>
              <a:rPr lang="en-NL" sz="2800" dirty="0">
                <a:effectLst/>
                <a:latin typeface="Calibri" panose="020F0502020204030204" pitchFamily="34" charset="0"/>
                <a:ea typeface="Calibri" panose="020F0502020204030204" pitchFamily="34" charset="0"/>
                <a:cs typeface="Times New Roman" panose="02020603050405020304" pitchFamily="18" charset="0"/>
              </a:rPr>
              <a:t> de Toulouse (IMFT), Universit</a:t>
            </a:r>
            <a:r>
              <a:rPr lang="en-NL" sz="2800" dirty="0">
                <a:effectLst/>
                <a:latin typeface="Times New Roman" panose="02020603050405020304" pitchFamily="18" charset="0"/>
                <a:ea typeface="Calibri" panose="020F0502020204030204" pitchFamily="34" charset="0"/>
                <a:cs typeface="Times New Roman" panose="02020603050405020304" pitchFamily="18" charset="0"/>
              </a:rPr>
              <a:t>é</a:t>
            </a:r>
            <a:r>
              <a:rPr lang="en-NL" sz="2800" dirty="0">
                <a:effectLst/>
                <a:latin typeface="Calibri" panose="020F0502020204030204" pitchFamily="34" charset="0"/>
                <a:ea typeface="Calibri" panose="020F0502020204030204" pitchFamily="34" charset="0"/>
                <a:cs typeface="Times New Roman" panose="02020603050405020304" pitchFamily="18" charset="0"/>
              </a:rPr>
              <a:t> de Toulouse, CNRS Toulouse, France</a:t>
            </a:r>
          </a:p>
        </p:txBody>
      </p:sp>
      <p:sp>
        <p:nvSpPr>
          <p:cNvPr id="19" name="TextBox 18">
            <a:extLst>
              <a:ext uri="{FF2B5EF4-FFF2-40B4-BE49-F238E27FC236}">
                <a16:creationId xmlns:a16="http://schemas.microsoft.com/office/drawing/2014/main" id="{863B1F6F-E747-4EFD-42A0-E6C05A3324C4}"/>
              </a:ext>
            </a:extLst>
          </p:cNvPr>
          <p:cNvSpPr txBox="1"/>
          <p:nvPr/>
        </p:nvSpPr>
        <p:spPr>
          <a:xfrm>
            <a:off x="3420580" y="533787"/>
            <a:ext cx="312906" cy="369332"/>
          </a:xfrm>
          <a:prstGeom prst="rect">
            <a:avLst/>
          </a:prstGeom>
          <a:noFill/>
        </p:spPr>
        <p:txBody>
          <a:bodyPr wrap="none" rtlCol="0">
            <a:spAutoFit/>
          </a:bodyPr>
          <a:lstStyle/>
          <a:p>
            <a:r>
              <a:rPr lang="en-US" dirty="0">
                <a:solidFill>
                  <a:schemeClr val="bg1"/>
                </a:solidFill>
              </a:rPr>
              <a:t>b</a:t>
            </a:r>
            <a:endParaRPr lang="nl-NL" dirty="0">
              <a:solidFill>
                <a:schemeClr val="bg1"/>
              </a:solidFill>
            </a:endParaRPr>
          </a:p>
        </p:txBody>
      </p:sp>
      <p:sp>
        <p:nvSpPr>
          <p:cNvPr id="20" name="TextBox 19">
            <a:extLst>
              <a:ext uri="{FF2B5EF4-FFF2-40B4-BE49-F238E27FC236}">
                <a16:creationId xmlns:a16="http://schemas.microsoft.com/office/drawing/2014/main" id="{FA281B33-A45E-2A11-F582-DC78FA8D91FE}"/>
              </a:ext>
            </a:extLst>
          </p:cNvPr>
          <p:cNvSpPr txBox="1"/>
          <p:nvPr/>
        </p:nvSpPr>
        <p:spPr>
          <a:xfrm>
            <a:off x="3420580" y="3738340"/>
            <a:ext cx="312906" cy="369332"/>
          </a:xfrm>
          <a:prstGeom prst="rect">
            <a:avLst/>
          </a:prstGeom>
          <a:noFill/>
        </p:spPr>
        <p:txBody>
          <a:bodyPr wrap="none" rtlCol="0">
            <a:spAutoFit/>
          </a:bodyPr>
          <a:lstStyle/>
          <a:p>
            <a:r>
              <a:rPr lang="en-US" dirty="0">
                <a:solidFill>
                  <a:schemeClr val="bg1"/>
                </a:solidFill>
              </a:rPr>
              <a:t>d</a:t>
            </a:r>
            <a:endParaRPr lang="nl-NL" dirty="0">
              <a:solidFill>
                <a:schemeClr val="bg1"/>
              </a:solidFill>
            </a:endParaRPr>
          </a:p>
        </p:txBody>
      </p:sp>
      <p:sp>
        <p:nvSpPr>
          <p:cNvPr id="21" name="TextBox 20">
            <a:extLst>
              <a:ext uri="{FF2B5EF4-FFF2-40B4-BE49-F238E27FC236}">
                <a16:creationId xmlns:a16="http://schemas.microsoft.com/office/drawing/2014/main" id="{5944E8D9-01C4-A8C1-5148-F57967D6ACC1}"/>
              </a:ext>
            </a:extLst>
          </p:cNvPr>
          <p:cNvSpPr txBox="1"/>
          <p:nvPr/>
        </p:nvSpPr>
        <p:spPr>
          <a:xfrm>
            <a:off x="7399529" y="3738340"/>
            <a:ext cx="312906" cy="369332"/>
          </a:xfrm>
          <a:prstGeom prst="rect">
            <a:avLst/>
          </a:prstGeom>
          <a:noFill/>
        </p:spPr>
        <p:txBody>
          <a:bodyPr wrap="none" rtlCol="0">
            <a:spAutoFit/>
          </a:bodyPr>
          <a:lstStyle/>
          <a:p>
            <a:r>
              <a:rPr lang="en-US" dirty="0">
                <a:solidFill>
                  <a:schemeClr val="bg1"/>
                </a:solidFill>
              </a:rPr>
              <a:t>e</a:t>
            </a:r>
            <a:endParaRPr lang="nl-NL" dirty="0">
              <a:solidFill>
                <a:schemeClr val="bg1"/>
              </a:solidFill>
            </a:endParaRPr>
          </a:p>
        </p:txBody>
      </p:sp>
      <p:sp>
        <p:nvSpPr>
          <p:cNvPr id="22" name="Rectangle 21">
            <a:extLst>
              <a:ext uri="{FF2B5EF4-FFF2-40B4-BE49-F238E27FC236}">
                <a16:creationId xmlns:a16="http://schemas.microsoft.com/office/drawing/2014/main" id="{1B08F61E-DA83-8350-BEED-17915AB8B018}"/>
              </a:ext>
            </a:extLst>
          </p:cNvPr>
          <p:cNvSpPr/>
          <p:nvPr/>
        </p:nvSpPr>
        <p:spPr>
          <a:xfrm>
            <a:off x="3334230" y="6697872"/>
            <a:ext cx="3465840" cy="160128"/>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23" name="Rectangle 22">
            <a:extLst>
              <a:ext uri="{FF2B5EF4-FFF2-40B4-BE49-F238E27FC236}">
                <a16:creationId xmlns:a16="http://schemas.microsoft.com/office/drawing/2014/main" id="{8FA0B96B-C154-A057-0561-B5392FEE77A4}"/>
              </a:ext>
            </a:extLst>
          </p:cNvPr>
          <p:cNvSpPr/>
          <p:nvPr/>
        </p:nvSpPr>
        <p:spPr>
          <a:xfrm>
            <a:off x="7330841" y="6666448"/>
            <a:ext cx="3357500" cy="109245"/>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24" name="TextBox 23">
            <a:extLst>
              <a:ext uri="{FF2B5EF4-FFF2-40B4-BE49-F238E27FC236}">
                <a16:creationId xmlns:a16="http://schemas.microsoft.com/office/drawing/2014/main" id="{81FF3B20-B837-0488-1866-978BC83B0B1C}"/>
              </a:ext>
            </a:extLst>
          </p:cNvPr>
          <p:cNvSpPr txBox="1"/>
          <p:nvPr/>
        </p:nvSpPr>
        <p:spPr>
          <a:xfrm>
            <a:off x="765224" y="533787"/>
            <a:ext cx="312906" cy="369332"/>
          </a:xfrm>
          <a:prstGeom prst="rect">
            <a:avLst/>
          </a:prstGeom>
          <a:noFill/>
        </p:spPr>
        <p:txBody>
          <a:bodyPr wrap="none" rtlCol="0">
            <a:spAutoFit/>
          </a:bodyPr>
          <a:lstStyle/>
          <a:p>
            <a:r>
              <a:rPr lang="en-US" dirty="0">
                <a:solidFill>
                  <a:schemeClr val="bg1"/>
                </a:solidFill>
              </a:rPr>
              <a:t>a</a:t>
            </a:r>
            <a:endParaRPr lang="nl-NL" dirty="0">
              <a:solidFill>
                <a:schemeClr val="bg1"/>
              </a:solidFill>
            </a:endParaRPr>
          </a:p>
        </p:txBody>
      </p:sp>
      <p:sp>
        <p:nvSpPr>
          <p:cNvPr id="25" name="TextBox 24">
            <a:extLst>
              <a:ext uri="{FF2B5EF4-FFF2-40B4-BE49-F238E27FC236}">
                <a16:creationId xmlns:a16="http://schemas.microsoft.com/office/drawing/2014/main" id="{38CD92F7-09CC-C96F-93D4-4FBC25466642}"/>
              </a:ext>
            </a:extLst>
          </p:cNvPr>
          <p:cNvSpPr txBox="1"/>
          <p:nvPr/>
        </p:nvSpPr>
        <p:spPr>
          <a:xfrm>
            <a:off x="7399529" y="533787"/>
            <a:ext cx="300082" cy="369332"/>
          </a:xfrm>
          <a:prstGeom prst="rect">
            <a:avLst/>
          </a:prstGeom>
          <a:noFill/>
        </p:spPr>
        <p:txBody>
          <a:bodyPr wrap="none" rtlCol="0">
            <a:spAutoFit/>
          </a:bodyPr>
          <a:lstStyle/>
          <a:p>
            <a:r>
              <a:rPr lang="en-US" dirty="0">
                <a:solidFill>
                  <a:schemeClr val="bg1"/>
                </a:solidFill>
              </a:rPr>
              <a:t>c</a:t>
            </a:r>
            <a:endParaRPr lang="nl-NL" dirty="0">
              <a:solidFill>
                <a:schemeClr val="bg1"/>
              </a:solidFill>
            </a:endParaRPr>
          </a:p>
        </p:txBody>
      </p:sp>
      <p:pic>
        <p:nvPicPr>
          <p:cNvPr id="3" name="Picture 2">
            <a:extLst>
              <a:ext uri="{FF2B5EF4-FFF2-40B4-BE49-F238E27FC236}">
                <a16:creationId xmlns:a16="http://schemas.microsoft.com/office/drawing/2014/main" id="{CC0BFAFA-BF3C-EAB1-0D75-128040C9585E}"/>
              </a:ext>
            </a:extLst>
          </p:cNvPr>
          <p:cNvPicPr>
            <a:picLocks noChangeAspect="1"/>
          </p:cNvPicPr>
          <p:nvPr/>
        </p:nvPicPr>
        <p:blipFill>
          <a:blip r:embed="rId2"/>
          <a:stretch>
            <a:fillRect/>
          </a:stretch>
        </p:blipFill>
        <p:spPr>
          <a:xfrm>
            <a:off x="310421" y="903119"/>
            <a:ext cx="2535705" cy="5501190"/>
          </a:xfrm>
          <a:prstGeom prst="rect">
            <a:avLst/>
          </a:prstGeom>
        </p:spPr>
      </p:pic>
    </p:spTree>
    <p:extLst>
      <p:ext uri="{BB962C8B-B14F-4D97-AF65-F5344CB8AC3E}">
        <p14:creationId xmlns:p14="http://schemas.microsoft.com/office/powerpoint/2010/main" val="36915861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5A3B1ED-C88C-34DF-3AA4-C323B1CDFFC0}"/>
              </a:ext>
            </a:extLst>
          </p:cNvPr>
          <p:cNvSpPr>
            <a:spLocks noGrp="1"/>
          </p:cNvSpPr>
          <p:nvPr>
            <p:ph type="sldNum" sz="quarter" idx="12"/>
          </p:nvPr>
        </p:nvSpPr>
        <p:spPr/>
        <p:txBody>
          <a:bodyPr/>
          <a:lstStyle/>
          <a:p>
            <a:pPr>
              <a:defRPr/>
            </a:pPr>
            <a:fld id="{F771F634-4C10-49AF-877C-19061FE63693}" type="slidenum">
              <a:rPr lang="en-US" altLang="nl-NL" smtClean="0"/>
              <a:pPr>
                <a:defRPr/>
              </a:pPr>
              <a:t>2</a:t>
            </a:fld>
            <a:endParaRPr lang="en-US" altLang="nl-NL">
              <a:solidFill>
                <a:srgbClr val="000000"/>
              </a:solidFill>
            </a:endParaRPr>
          </a:p>
        </p:txBody>
      </p:sp>
      <p:pic>
        <p:nvPicPr>
          <p:cNvPr id="6" name="Picture 5">
            <a:extLst>
              <a:ext uri="{FF2B5EF4-FFF2-40B4-BE49-F238E27FC236}">
                <a16:creationId xmlns:a16="http://schemas.microsoft.com/office/drawing/2014/main" id="{8BAEF24C-FD75-4E0F-B66D-93352F9B6B7F}"/>
              </a:ext>
            </a:extLst>
          </p:cNvPr>
          <p:cNvPicPr>
            <a:picLocks noChangeAspect="1"/>
          </p:cNvPicPr>
          <p:nvPr/>
        </p:nvPicPr>
        <p:blipFill>
          <a:blip r:embed="rId2"/>
          <a:stretch>
            <a:fillRect/>
          </a:stretch>
        </p:blipFill>
        <p:spPr>
          <a:xfrm>
            <a:off x="402913" y="2022005"/>
            <a:ext cx="5775898" cy="3863759"/>
          </a:xfrm>
          <a:prstGeom prst="rect">
            <a:avLst/>
          </a:prstGeom>
        </p:spPr>
      </p:pic>
      <p:pic>
        <p:nvPicPr>
          <p:cNvPr id="7" name="Picture 6">
            <a:extLst>
              <a:ext uri="{FF2B5EF4-FFF2-40B4-BE49-F238E27FC236}">
                <a16:creationId xmlns:a16="http://schemas.microsoft.com/office/drawing/2014/main" id="{221B4104-95B2-7D22-84C8-BD104EA136F6}"/>
              </a:ext>
            </a:extLst>
          </p:cNvPr>
          <p:cNvPicPr>
            <a:picLocks noChangeAspect="1"/>
          </p:cNvPicPr>
          <p:nvPr/>
        </p:nvPicPr>
        <p:blipFill>
          <a:blip r:embed="rId3"/>
          <a:stretch>
            <a:fillRect/>
          </a:stretch>
        </p:blipFill>
        <p:spPr>
          <a:xfrm>
            <a:off x="6186589" y="2022006"/>
            <a:ext cx="5827760" cy="3863759"/>
          </a:xfrm>
          <a:prstGeom prst="rect">
            <a:avLst/>
          </a:prstGeom>
        </p:spPr>
      </p:pic>
      <p:sp>
        <p:nvSpPr>
          <p:cNvPr id="8" name="TextBox 7">
            <a:extLst>
              <a:ext uri="{FF2B5EF4-FFF2-40B4-BE49-F238E27FC236}">
                <a16:creationId xmlns:a16="http://schemas.microsoft.com/office/drawing/2014/main" id="{98E67A4D-ECC8-6E1B-7781-EF0FDF4F46FF}"/>
              </a:ext>
            </a:extLst>
          </p:cNvPr>
          <p:cNvSpPr txBox="1"/>
          <p:nvPr/>
        </p:nvSpPr>
        <p:spPr>
          <a:xfrm>
            <a:off x="8001701" y="1498785"/>
            <a:ext cx="2000869" cy="523220"/>
          </a:xfrm>
          <a:prstGeom prst="rect">
            <a:avLst/>
          </a:prstGeom>
          <a:noFill/>
        </p:spPr>
        <p:txBody>
          <a:bodyPr wrap="none" rtlCol="0">
            <a:spAutoFit/>
          </a:bodyPr>
          <a:lstStyle/>
          <a:p>
            <a:r>
              <a:rPr lang="en-US" sz="2800" b="1" dirty="0">
                <a:solidFill>
                  <a:srgbClr val="C00000"/>
                </a:solidFill>
              </a:rPr>
              <a:t>Salt pillars</a:t>
            </a:r>
            <a:endParaRPr lang="en-NL" sz="2800" b="1" dirty="0">
              <a:solidFill>
                <a:srgbClr val="C00000"/>
              </a:solidFill>
            </a:endParaRPr>
          </a:p>
        </p:txBody>
      </p:sp>
      <p:sp>
        <p:nvSpPr>
          <p:cNvPr id="9" name="TextBox 8">
            <a:extLst>
              <a:ext uri="{FF2B5EF4-FFF2-40B4-BE49-F238E27FC236}">
                <a16:creationId xmlns:a16="http://schemas.microsoft.com/office/drawing/2014/main" id="{F9AB9893-99E8-CA14-2E96-3A84A90F816F}"/>
              </a:ext>
            </a:extLst>
          </p:cNvPr>
          <p:cNvSpPr txBox="1"/>
          <p:nvPr/>
        </p:nvSpPr>
        <p:spPr>
          <a:xfrm>
            <a:off x="1940908" y="1498785"/>
            <a:ext cx="2541080" cy="523220"/>
          </a:xfrm>
          <a:prstGeom prst="rect">
            <a:avLst/>
          </a:prstGeom>
          <a:noFill/>
        </p:spPr>
        <p:txBody>
          <a:bodyPr wrap="none" rtlCol="0">
            <a:spAutoFit/>
          </a:bodyPr>
          <a:lstStyle/>
          <a:p>
            <a:r>
              <a:rPr lang="en-US" sz="2800" b="1" dirty="0">
                <a:solidFill>
                  <a:srgbClr val="C00000"/>
                </a:solidFill>
              </a:rPr>
              <a:t>Salt  creeping</a:t>
            </a:r>
            <a:endParaRPr lang="en-NL" sz="2800" b="1" dirty="0">
              <a:solidFill>
                <a:srgbClr val="C00000"/>
              </a:solidFill>
            </a:endParaRPr>
          </a:p>
        </p:txBody>
      </p:sp>
      <p:sp>
        <p:nvSpPr>
          <p:cNvPr id="3" name="TextBox 2">
            <a:extLst>
              <a:ext uri="{FF2B5EF4-FFF2-40B4-BE49-F238E27FC236}">
                <a16:creationId xmlns:a16="http://schemas.microsoft.com/office/drawing/2014/main" id="{B79A6C4F-B7D6-18A9-E169-629E7885539F}"/>
              </a:ext>
            </a:extLst>
          </p:cNvPr>
          <p:cNvSpPr txBox="1"/>
          <p:nvPr/>
        </p:nvSpPr>
        <p:spPr>
          <a:xfrm>
            <a:off x="2580084" y="613673"/>
            <a:ext cx="6485335" cy="646331"/>
          </a:xfrm>
          <a:prstGeom prst="rect">
            <a:avLst/>
          </a:prstGeom>
          <a:solidFill>
            <a:srgbClr val="D4D4D4"/>
          </a:solidFill>
          <a:ln>
            <a:solidFill>
              <a:schemeClr val="accent3">
                <a:lumMod val="75000"/>
              </a:schemeClr>
            </a:solidFill>
          </a:ln>
        </p:spPr>
        <p:txBody>
          <a:bodyPr wrap="square">
            <a:spAutoFit/>
          </a:bodyPr>
          <a:lstStyle/>
          <a:p>
            <a:r>
              <a:rPr lang="en-US" sz="3600" b="1" dirty="0"/>
              <a:t>Salt Crystallization in nature</a:t>
            </a:r>
            <a:endParaRPr lang="en-NL" sz="3600" b="1" dirty="0"/>
          </a:p>
        </p:txBody>
      </p:sp>
      <p:sp>
        <p:nvSpPr>
          <p:cNvPr id="13" name="TextBox 12">
            <a:extLst>
              <a:ext uri="{FF2B5EF4-FFF2-40B4-BE49-F238E27FC236}">
                <a16:creationId xmlns:a16="http://schemas.microsoft.com/office/drawing/2014/main" id="{7C936B1B-290E-C027-5AC9-87EDA20687C0}"/>
              </a:ext>
            </a:extLst>
          </p:cNvPr>
          <p:cNvSpPr txBox="1"/>
          <p:nvPr/>
        </p:nvSpPr>
        <p:spPr>
          <a:xfrm>
            <a:off x="2169886" y="5955269"/>
            <a:ext cx="6096000" cy="369332"/>
          </a:xfrm>
          <a:prstGeom prst="rect">
            <a:avLst/>
          </a:prstGeom>
          <a:noFill/>
        </p:spPr>
        <p:txBody>
          <a:bodyPr wrap="square">
            <a:spAutoFit/>
          </a:bodyPr>
          <a:lstStyle/>
          <a:p>
            <a:r>
              <a:rPr lang="en-US" sz="1800" b="1" dirty="0"/>
              <a:t>Salt lake city</a:t>
            </a:r>
            <a:endParaRPr lang="en-NL" dirty="0"/>
          </a:p>
        </p:txBody>
      </p:sp>
      <p:sp>
        <p:nvSpPr>
          <p:cNvPr id="15" name="TextBox 14">
            <a:extLst>
              <a:ext uri="{FF2B5EF4-FFF2-40B4-BE49-F238E27FC236}">
                <a16:creationId xmlns:a16="http://schemas.microsoft.com/office/drawing/2014/main" id="{55808FFB-FEC9-8A8B-B388-14C97F1EE9F5}"/>
              </a:ext>
            </a:extLst>
          </p:cNvPr>
          <p:cNvSpPr txBox="1"/>
          <p:nvPr/>
        </p:nvSpPr>
        <p:spPr>
          <a:xfrm>
            <a:off x="8741087" y="5874995"/>
            <a:ext cx="6096000" cy="369332"/>
          </a:xfrm>
          <a:prstGeom prst="rect">
            <a:avLst/>
          </a:prstGeom>
          <a:noFill/>
        </p:spPr>
        <p:txBody>
          <a:bodyPr wrap="square">
            <a:spAutoFit/>
          </a:bodyPr>
          <a:lstStyle/>
          <a:p>
            <a:r>
              <a:rPr lang="en-US" sz="1800" b="1" dirty="0"/>
              <a:t>Dead sea </a:t>
            </a:r>
            <a:endParaRPr lang="en-NL" dirty="0"/>
          </a:p>
        </p:txBody>
      </p:sp>
    </p:spTree>
    <p:extLst>
      <p:ext uri="{BB962C8B-B14F-4D97-AF65-F5344CB8AC3E}">
        <p14:creationId xmlns:p14="http://schemas.microsoft.com/office/powerpoint/2010/main" val="21032115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48A2DEA-41AB-729C-43B8-B221B5B8EECB}"/>
              </a:ext>
            </a:extLst>
          </p:cNvPr>
          <p:cNvPicPr>
            <a:picLocks noChangeAspect="1"/>
          </p:cNvPicPr>
          <p:nvPr/>
        </p:nvPicPr>
        <p:blipFill>
          <a:blip r:embed="rId3"/>
          <a:stretch>
            <a:fillRect/>
          </a:stretch>
        </p:blipFill>
        <p:spPr>
          <a:xfrm>
            <a:off x="8096213" y="3609213"/>
            <a:ext cx="3877986" cy="2585324"/>
          </a:xfrm>
          <a:prstGeom prst="rect">
            <a:avLst/>
          </a:prstGeom>
        </p:spPr>
      </p:pic>
      <p:pic>
        <p:nvPicPr>
          <p:cNvPr id="16" name="Picture 15">
            <a:extLst>
              <a:ext uri="{FF2B5EF4-FFF2-40B4-BE49-F238E27FC236}">
                <a16:creationId xmlns:a16="http://schemas.microsoft.com/office/drawing/2014/main" id="{A208967D-2D24-4573-A225-8AB921316E45}"/>
              </a:ext>
            </a:extLst>
          </p:cNvPr>
          <p:cNvPicPr>
            <a:picLocks noChangeAspect="1"/>
          </p:cNvPicPr>
          <p:nvPr/>
        </p:nvPicPr>
        <p:blipFill>
          <a:blip r:embed="rId4"/>
          <a:stretch>
            <a:fillRect/>
          </a:stretch>
        </p:blipFill>
        <p:spPr>
          <a:xfrm>
            <a:off x="40693" y="1407643"/>
            <a:ext cx="8406708" cy="5464360"/>
          </a:xfrm>
          <a:prstGeom prst="rect">
            <a:avLst/>
          </a:prstGeom>
        </p:spPr>
      </p:pic>
      <p:sp>
        <p:nvSpPr>
          <p:cNvPr id="4" name="Footer Placeholder 3">
            <a:extLst>
              <a:ext uri="{FF2B5EF4-FFF2-40B4-BE49-F238E27FC236}">
                <a16:creationId xmlns:a16="http://schemas.microsoft.com/office/drawing/2014/main" id="{C2D6B974-EFF2-455F-81C4-2DACA89A29D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nl-NL" sz="1000" b="0" i="0" u="none" strike="noStrike" kern="1200" cap="none" spc="0" normalizeH="0" baseline="0" noProof="0">
                <a:ln>
                  <a:noFill/>
                </a:ln>
                <a:solidFill>
                  <a:srgbClr val="751B68"/>
                </a:solidFill>
                <a:effectLst/>
                <a:uLnTx/>
                <a:uFillTx/>
                <a:latin typeface="Arial" panose="020B0604020202020204" pitchFamily="34" charset="0"/>
                <a:ea typeface="+mn-ea"/>
                <a:cs typeface="+mn-cs"/>
              </a:rPr>
              <a:t>Type your footer here</a:t>
            </a:r>
            <a:endParaRPr kumimoji="0" lang="en-US" altLang="nl-NL" sz="10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5" name="Slide Number Placeholder 4">
            <a:extLst>
              <a:ext uri="{FF2B5EF4-FFF2-40B4-BE49-F238E27FC236}">
                <a16:creationId xmlns:a16="http://schemas.microsoft.com/office/drawing/2014/main" id="{D95CE2D8-55D1-45E3-A839-3100BCA81C4A}"/>
              </a:ext>
            </a:extLst>
          </p:cNvPr>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71F634-4C10-49AF-877C-19061FE63693}" type="slidenum">
              <a:rPr kumimoji="0" lang="en-US" altLang="nl-NL" sz="1000" b="0" i="0" u="none" strike="noStrike" kern="1200" cap="none" spc="0" normalizeH="0" baseline="0" noProof="0" smtClean="0">
                <a:ln>
                  <a:noFill/>
                </a:ln>
                <a:solidFill>
                  <a:srgbClr val="751B68"/>
                </a:solidFill>
                <a:effectLst/>
                <a:uLnTx/>
                <a:uFillTx/>
                <a:latin typeface="Arial" charset="0"/>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a:t>
            </a:fld>
            <a:endParaRPr kumimoji="0" lang="en-US" altLang="nl-NL" sz="1000" b="0" i="0" u="none" strike="noStrike" kern="1200" cap="none" spc="0" normalizeH="0" baseline="0" noProof="0">
              <a:ln>
                <a:noFill/>
              </a:ln>
              <a:solidFill>
                <a:srgbClr val="000000"/>
              </a:solidFill>
              <a:effectLst/>
              <a:uLnTx/>
              <a:uFillTx/>
              <a:latin typeface="Arial" charset="0"/>
              <a:ea typeface="+mn-ea"/>
              <a:cs typeface="+mn-cs"/>
            </a:endParaRPr>
          </a:p>
        </p:txBody>
      </p:sp>
      <p:sp>
        <p:nvSpPr>
          <p:cNvPr id="17" name="Title 1">
            <a:extLst>
              <a:ext uri="{FF2B5EF4-FFF2-40B4-BE49-F238E27FC236}">
                <a16:creationId xmlns:a16="http://schemas.microsoft.com/office/drawing/2014/main" id="{65C93020-1C18-442D-9374-BF10BACB9CE3}"/>
              </a:ext>
            </a:extLst>
          </p:cNvPr>
          <p:cNvSpPr>
            <a:spLocks noGrp="1"/>
          </p:cNvSpPr>
          <p:nvPr>
            <p:ph type="title"/>
          </p:nvPr>
        </p:nvSpPr>
        <p:spPr>
          <a:xfrm>
            <a:off x="325043" y="852917"/>
            <a:ext cx="9855200" cy="838200"/>
          </a:xfrm>
        </p:spPr>
        <p:txBody>
          <a:bodyPr/>
          <a:lstStyle/>
          <a:p>
            <a:r>
              <a:rPr lang="en-US" dirty="0"/>
              <a:t>Crystallization In nature </a:t>
            </a:r>
            <a:endParaRPr lang="en-NL" dirty="0"/>
          </a:p>
        </p:txBody>
      </p:sp>
      <p:sp>
        <p:nvSpPr>
          <p:cNvPr id="18" name="TextBox 17">
            <a:extLst>
              <a:ext uri="{FF2B5EF4-FFF2-40B4-BE49-F238E27FC236}">
                <a16:creationId xmlns:a16="http://schemas.microsoft.com/office/drawing/2014/main" id="{FADDD2FD-3D40-4A28-93E7-69631F57E6B0}"/>
              </a:ext>
            </a:extLst>
          </p:cNvPr>
          <p:cNvSpPr txBox="1"/>
          <p:nvPr/>
        </p:nvSpPr>
        <p:spPr>
          <a:xfrm>
            <a:off x="1953436" y="1443042"/>
            <a:ext cx="227498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a:ea typeface="+mn-ea"/>
                <a:cs typeface="+mn-cs"/>
              </a:rPr>
              <a:t>Saudi Arabia desert </a:t>
            </a:r>
            <a:endParaRPr kumimoji="0" lang="en-NL" sz="1800" b="0" i="0" u="none" strike="noStrike" kern="1200" cap="none" spc="0" normalizeH="0" baseline="0" noProof="0" dirty="0">
              <a:ln>
                <a:noFill/>
              </a:ln>
              <a:solidFill>
                <a:srgbClr val="000000"/>
              </a:solidFill>
              <a:effectLst/>
              <a:uLnTx/>
              <a:uFillTx/>
              <a:latin typeface="Arial"/>
              <a:ea typeface="+mn-ea"/>
              <a:cs typeface="+mn-cs"/>
            </a:endParaRPr>
          </a:p>
        </p:txBody>
      </p:sp>
      <p:sp>
        <p:nvSpPr>
          <p:cNvPr id="20" name="TextBox 19">
            <a:extLst>
              <a:ext uri="{FF2B5EF4-FFF2-40B4-BE49-F238E27FC236}">
                <a16:creationId xmlns:a16="http://schemas.microsoft.com/office/drawing/2014/main" id="{D56AC898-E752-40B1-A1AA-934638EA5782}"/>
              </a:ext>
            </a:extLst>
          </p:cNvPr>
          <p:cNvSpPr txBox="1"/>
          <p:nvPr/>
        </p:nvSpPr>
        <p:spPr>
          <a:xfrm>
            <a:off x="5332380" y="759809"/>
            <a:ext cx="3559240"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9900"/>
                </a:solidFill>
                <a:effectLst/>
                <a:uLnTx/>
                <a:uFillTx/>
                <a:latin typeface="Arial"/>
                <a:ea typeface="+mn-ea"/>
                <a:cs typeface="+mn-cs"/>
              </a:rPr>
              <a:t>Sand Roses</a:t>
            </a:r>
            <a:endParaRPr kumimoji="0" lang="en-NL" sz="3200" b="1" i="0" u="none" strike="noStrike" kern="1200" cap="none" spc="0" normalizeH="0" baseline="0" noProof="0" dirty="0">
              <a:ln>
                <a:noFill/>
              </a:ln>
              <a:solidFill>
                <a:srgbClr val="FF9900"/>
              </a:solidFill>
              <a:effectLst/>
              <a:uLnTx/>
              <a:uFillTx/>
              <a:latin typeface="Arial"/>
              <a:ea typeface="+mn-ea"/>
              <a:cs typeface="+mn-cs"/>
            </a:endParaRPr>
          </a:p>
        </p:txBody>
      </p:sp>
      <p:sp>
        <p:nvSpPr>
          <p:cNvPr id="22" name="TextBox 21">
            <a:extLst>
              <a:ext uri="{FF2B5EF4-FFF2-40B4-BE49-F238E27FC236}">
                <a16:creationId xmlns:a16="http://schemas.microsoft.com/office/drawing/2014/main" id="{845A58FE-9947-4B4C-89F1-AD28A61DFEC0}"/>
              </a:ext>
            </a:extLst>
          </p:cNvPr>
          <p:cNvSpPr txBox="1"/>
          <p:nvPr/>
        </p:nvSpPr>
        <p:spPr>
          <a:xfrm>
            <a:off x="8596192" y="868670"/>
            <a:ext cx="2799164"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000000"/>
                </a:solidFill>
                <a:effectLst/>
                <a:uLnTx/>
                <a:uFillTx/>
                <a:latin typeface="Arial"/>
                <a:ea typeface="+mn-ea"/>
                <a:cs typeface="+mn-cs"/>
              </a:rPr>
              <a:t>Gypsum CaSO</a:t>
            </a:r>
            <a:r>
              <a:rPr kumimoji="0" lang="en-US" sz="2800" b="0" i="0" u="none" strike="noStrike" kern="1200" cap="none" spc="0" normalizeH="0" baseline="-25000" noProof="0" dirty="0">
                <a:ln>
                  <a:noFill/>
                </a:ln>
                <a:solidFill>
                  <a:srgbClr val="000000"/>
                </a:solidFill>
                <a:effectLst/>
                <a:uLnTx/>
                <a:uFillTx/>
                <a:latin typeface="Arial"/>
                <a:ea typeface="+mn-ea"/>
                <a:cs typeface="+mn-cs"/>
              </a:rPr>
              <a:t>4 </a:t>
            </a:r>
            <a:endParaRPr kumimoji="0" lang="en-NL" sz="2800" b="0" i="0" u="none" strike="noStrike" kern="1200" cap="none" spc="0" normalizeH="0" baseline="-25000" noProof="0" dirty="0">
              <a:ln>
                <a:noFill/>
              </a:ln>
              <a:solidFill>
                <a:srgbClr val="000000"/>
              </a:solidFill>
              <a:effectLst/>
              <a:uLnTx/>
              <a:uFillTx/>
              <a:latin typeface="Arial"/>
              <a:ea typeface="+mn-ea"/>
              <a:cs typeface="+mn-cs"/>
            </a:endParaRPr>
          </a:p>
        </p:txBody>
      </p:sp>
      <p:pic>
        <p:nvPicPr>
          <p:cNvPr id="3" name="Picture 2">
            <a:extLst>
              <a:ext uri="{FF2B5EF4-FFF2-40B4-BE49-F238E27FC236}">
                <a16:creationId xmlns:a16="http://schemas.microsoft.com/office/drawing/2014/main" id="{2B29D9A8-4473-0A69-06B5-BA94D6AC8E14}"/>
              </a:ext>
            </a:extLst>
          </p:cNvPr>
          <p:cNvPicPr>
            <a:picLocks noChangeAspect="1"/>
          </p:cNvPicPr>
          <p:nvPr/>
        </p:nvPicPr>
        <p:blipFill>
          <a:blip r:embed="rId5"/>
          <a:stretch>
            <a:fillRect/>
          </a:stretch>
        </p:blipFill>
        <p:spPr>
          <a:xfrm>
            <a:off x="8752201" y="1436414"/>
            <a:ext cx="3221998" cy="1812374"/>
          </a:xfrm>
          <a:prstGeom prst="rect">
            <a:avLst/>
          </a:prstGeom>
        </p:spPr>
      </p:pic>
    </p:spTree>
    <p:extLst>
      <p:ext uri="{BB962C8B-B14F-4D97-AF65-F5344CB8AC3E}">
        <p14:creationId xmlns:p14="http://schemas.microsoft.com/office/powerpoint/2010/main" val="10132003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uvalog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360690" y="338667"/>
            <a:ext cx="677726" cy="67772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314575" y="4629473"/>
            <a:ext cx="2558714" cy="120032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2400" b="1" i="0" u="none" strike="noStrike" kern="1200" cap="none" spc="0" normalizeH="0" baseline="0" noProof="0" dirty="0">
                <a:ln>
                  <a:noFill/>
                </a:ln>
                <a:solidFill>
                  <a:prstClr val="black"/>
                </a:solidFill>
                <a:effectLst/>
                <a:uLnTx/>
                <a:uFillTx/>
                <a:latin typeface="Arial"/>
                <a:ea typeface="ＭＳ Ｐゴシック" pitchFamily="34" charset="-128"/>
                <a:cs typeface="Arial" charset="0"/>
              </a:rPr>
              <a:t>Damage </a:t>
            </a:r>
          </a:p>
          <a:p>
            <a:pPr marL="0" marR="0" lvl="0" indent="0" algn="l" defTabSz="914400" rtl="0" eaLnBrk="1" fontAlgn="auto" latinLnBrk="0" hangingPunct="1">
              <a:lnSpc>
                <a:spcPct val="100000"/>
              </a:lnSpc>
              <a:spcBef>
                <a:spcPts val="0"/>
              </a:spcBef>
              <a:spcAft>
                <a:spcPts val="0"/>
              </a:spcAft>
              <a:buClrTx/>
              <a:buSzTx/>
              <a:buFontTx/>
              <a:buNone/>
              <a:tabLst/>
              <a:defRPr/>
            </a:pPr>
            <a:r>
              <a:rPr lang="nl-NL" sz="2400" b="1" dirty="0">
                <a:solidFill>
                  <a:prstClr val="black"/>
                </a:solidFill>
                <a:latin typeface="Arial"/>
                <a:ea typeface="ＭＳ Ｐゴシック" pitchFamily="34" charset="-128"/>
                <a:cs typeface="Arial" charset="0"/>
              </a:rPr>
              <a:t>Delamination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2400" b="1" i="0" u="none" strike="noStrike" kern="1200" cap="none" spc="0" normalizeH="0" baseline="0" noProof="0" dirty="0">
                <a:ln>
                  <a:noFill/>
                </a:ln>
                <a:solidFill>
                  <a:prstClr val="black"/>
                </a:solidFill>
                <a:effectLst/>
                <a:uLnTx/>
                <a:uFillTx/>
                <a:latin typeface="Arial"/>
                <a:ea typeface="ＭＳ Ｐゴシック" pitchFamily="34" charset="-128"/>
                <a:cs typeface="Arial" charset="0"/>
              </a:rPr>
              <a:t>Mural Paintings </a:t>
            </a:r>
          </a:p>
        </p:txBody>
      </p:sp>
      <p:pic>
        <p:nvPicPr>
          <p:cNvPr id="6" name="Picture 5"/>
          <p:cNvPicPr>
            <a:picLocks noChangeAspect="1"/>
          </p:cNvPicPr>
          <p:nvPr/>
        </p:nvPicPr>
        <p:blipFill>
          <a:blip r:embed="rId4"/>
          <a:stretch>
            <a:fillRect/>
          </a:stretch>
        </p:blipFill>
        <p:spPr>
          <a:xfrm>
            <a:off x="3853190" y="2595841"/>
            <a:ext cx="2505514" cy="3340684"/>
          </a:xfrm>
          <a:prstGeom prst="rect">
            <a:avLst/>
          </a:prstGeom>
        </p:spPr>
      </p:pic>
      <p:sp>
        <p:nvSpPr>
          <p:cNvPr id="8" name="TextBox 7"/>
          <p:cNvSpPr txBox="1"/>
          <p:nvPr/>
        </p:nvSpPr>
        <p:spPr>
          <a:xfrm>
            <a:off x="6514326" y="5783788"/>
            <a:ext cx="1802096" cy="43088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FFFFFF"/>
                </a:solidFill>
                <a:effectLst/>
                <a:uLnTx/>
                <a:uFillTx/>
                <a:latin typeface="Arial"/>
                <a:ea typeface="ＭＳ Ｐゴシック" pitchFamily="34" charset="-128"/>
                <a:cs typeface="Arial" charset="0"/>
              </a:rPr>
              <a:t>Roman Forum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FFFFFF"/>
                </a:solidFill>
                <a:effectLst/>
                <a:uLnTx/>
                <a:uFillTx/>
                <a:latin typeface="Arial"/>
                <a:ea typeface="ＭＳ Ｐゴシック" pitchFamily="34" charset="-128"/>
                <a:cs typeface="Arial" charset="0"/>
              </a:rPr>
              <a:t>Copyright-</a:t>
            </a:r>
            <a:r>
              <a:rPr kumimoji="0" lang="en-US" sz="1100" b="0" i="0" u="none" strike="noStrike" kern="1200" cap="none" spc="0" normalizeH="0" baseline="0" noProof="0" dirty="0" err="1">
                <a:ln>
                  <a:noFill/>
                </a:ln>
                <a:solidFill>
                  <a:srgbClr val="FFFFFF"/>
                </a:solidFill>
                <a:effectLst/>
                <a:uLnTx/>
                <a:uFillTx/>
                <a:latin typeface="Arial"/>
                <a:ea typeface="ＭＳ Ｐゴシック" pitchFamily="34" charset="-128"/>
                <a:cs typeface="Arial" charset="0"/>
              </a:rPr>
              <a:t>N.Shahidzadeh</a:t>
            </a:r>
            <a:endParaRPr kumimoji="0" lang="en-US" sz="1100" b="0" i="0" u="none" strike="noStrike" kern="1200" cap="none" spc="0" normalizeH="0" baseline="0" noProof="0" dirty="0">
              <a:ln>
                <a:noFill/>
              </a:ln>
              <a:solidFill>
                <a:srgbClr val="FFFFFF"/>
              </a:solidFill>
              <a:effectLst/>
              <a:uLnTx/>
              <a:uFillTx/>
              <a:latin typeface="Arial"/>
              <a:ea typeface="ＭＳ Ｐゴシック" pitchFamily="34" charset="-128"/>
              <a:cs typeface="Arial" charset="0"/>
            </a:endParaRPr>
          </a:p>
        </p:txBody>
      </p:sp>
      <p:sp>
        <p:nvSpPr>
          <p:cNvPr id="18" name="TextBox 17"/>
          <p:cNvSpPr txBox="1"/>
          <p:nvPr/>
        </p:nvSpPr>
        <p:spPr>
          <a:xfrm>
            <a:off x="2901484" y="415920"/>
            <a:ext cx="4001416" cy="523220"/>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nl-NL" sz="2800" b="1" i="0" u="none" strike="noStrike" kern="1200" cap="none" spc="0" normalizeH="0" baseline="0" noProof="0" dirty="0">
                <a:ln>
                  <a:noFill/>
                </a:ln>
                <a:solidFill>
                  <a:prstClr val="black"/>
                </a:solidFill>
                <a:effectLst/>
                <a:uLnTx/>
                <a:uFillTx/>
                <a:latin typeface="Arial" charset="0"/>
                <a:ea typeface="ＭＳ Ｐゴシック" pitchFamily="34" charset="-128"/>
                <a:cs typeface="Arial" charset="0"/>
              </a:rPr>
              <a:t>Harmful effect of Salts</a:t>
            </a:r>
            <a:endParaRPr kumimoji="0" lang="fr-FR" sz="2800" b="1" i="0" u="none" strike="noStrike" kern="1200" cap="none" spc="0" normalizeH="0" baseline="0" noProof="0" dirty="0">
              <a:ln>
                <a:noFill/>
              </a:ln>
              <a:solidFill>
                <a:prstClr val="black"/>
              </a:solidFill>
              <a:effectLst/>
              <a:uLnTx/>
              <a:uFillTx/>
              <a:latin typeface="Arial" charset="0"/>
              <a:ea typeface="ＭＳ Ｐゴシック" pitchFamily="34" charset="-128"/>
              <a:cs typeface="Arial" charset="0"/>
            </a:endParaRPr>
          </a:p>
        </p:txBody>
      </p:sp>
      <p:sp>
        <p:nvSpPr>
          <p:cNvPr id="2" name="TextBox 1">
            <a:extLst>
              <a:ext uri="{FF2B5EF4-FFF2-40B4-BE49-F238E27FC236}">
                <a16:creationId xmlns:a16="http://schemas.microsoft.com/office/drawing/2014/main" id="{355EB9E2-7365-8FA8-362D-A281F8CB3E78}"/>
              </a:ext>
            </a:extLst>
          </p:cNvPr>
          <p:cNvSpPr txBox="1"/>
          <p:nvPr/>
        </p:nvSpPr>
        <p:spPr>
          <a:xfrm>
            <a:off x="242796" y="5706843"/>
            <a:ext cx="10928990" cy="584775"/>
          </a:xfrm>
          <a:prstGeom prst="rect">
            <a:avLst/>
          </a:prstGeom>
          <a:noFill/>
        </p:spPr>
        <p:txBody>
          <a:bodyPr wrap="square" rtlCol="0">
            <a:spAutoFit/>
          </a:bodyPr>
          <a:lstStyle/>
          <a:p>
            <a:pPr>
              <a:defRPr/>
            </a:pPr>
            <a:r>
              <a:rPr lang="nl-NL" sz="3200" b="1" u="sng" dirty="0">
                <a:solidFill>
                  <a:srgbClr val="C00000"/>
                </a:solidFill>
                <a:latin typeface="Arial" charset="0"/>
                <a:ea typeface="ＭＳ Ｐゴシック" pitchFamily="34" charset="-128"/>
                <a:cs typeface="Arial" charset="0"/>
              </a:rPr>
              <a:t>Efflorescence</a:t>
            </a:r>
            <a:endParaRPr kumimoji="0" lang="nl-NL" sz="3200" b="0" i="0" u="none" strike="noStrike" kern="1200" cap="none" spc="0" normalizeH="0" baseline="0" noProof="0" dirty="0">
              <a:ln>
                <a:noFill/>
              </a:ln>
              <a:solidFill>
                <a:srgbClr val="C00000"/>
              </a:solidFill>
              <a:effectLst/>
              <a:uLnTx/>
              <a:uFillTx/>
              <a:latin typeface="Calibri"/>
              <a:ea typeface="+mn-ea"/>
              <a:cs typeface="+mn-cs"/>
            </a:endParaRPr>
          </a:p>
        </p:txBody>
      </p:sp>
      <p:pic>
        <p:nvPicPr>
          <p:cNvPr id="22" name="Picture 21">
            <a:extLst>
              <a:ext uri="{FF2B5EF4-FFF2-40B4-BE49-F238E27FC236}">
                <a16:creationId xmlns:a16="http://schemas.microsoft.com/office/drawing/2014/main" id="{37EE58A7-3B31-1D6F-15C6-BB037D0E438A}"/>
              </a:ext>
            </a:extLst>
          </p:cNvPr>
          <p:cNvPicPr>
            <a:picLocks noChangeAspect="1"/>
          </p:cNvPicPr>
          <p:nvPr/>
        </p:nvPicPr>
        <p:blipFill>
          <a:blip r:embed="rId5"/>
          <a:stretch>
            <a:fillRect/>
          </a:stretch>
        </p:blipFill>
        <p:spPr>
          <a:xfrm>
            <a:off x="451607" y="1424595"/>
            <a:ext cx="3307676" cy="3075968"/>
          </a:xfrm>
          <a:prstGeom prst="rect">
            <a:avLst/>
          </a:prstGeom>
        </p:spPr>
      </p:pic>
      <p:sp>
        <p:nvSpPr>
          <p:cNvPr id="25" name="Arrow: Right 24">
            <a:extLst>
              <a:ext uri="{FF2B5EF4-FFF2-40B4-BE49-F238E27FC236}">
                <a16:creationId xmlns:a16="http://schemas.microsoft.com/office/drawing/2014/main" id="{95F3F2D7-53EC-6CD1-C5FE-5EECEBD6BF4C}"/>
              </a:ext>
            </a:extLst>
          </p:cNvPr>
          <p:cNvSpPr/>
          <p:nvPr/>
        </p:nvSpPr>
        <p:spPr>
          <a:xfrm>
            <a:off x="530894" y="1953615"/>
            <a:ext cx="1036320" cy="377952"/>
          </a:xfrm>
          <a:prstGeom prst="rightArrow">
            <a:avLst/>
          </a:prstGeom>
          <a:solidFill>
            <a:srgbClr val="C0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nl-NL" sz="1800" b="0" i="0" u="none" strike="noStrike" kern="1200" cap="none" spc="0" normalizeH="0" baseline="0" noProof="0">
              <a:ln>
                <a:noFill/>
              </a:ln>
              <a:solidFill>
                <a:prstClr val="white"/>
              </a:solidFill>
              <a:effectLst/>
              <a:uLnTx/>
              <a:uFillTx/>
              <a:latin typeface="Calibri"/>
              <a:ea typeface="+mn-ea"/>
              <a:cs typeface="+mn-cs"/>
            </a:endParaRPr>
          </a:p>
        </p:txBody>
      </p:sp>
      <p:sp>
        <p:nvSpPr>
          <p:cNvPr id="26" name="Arrow: Right 25">
            <a:extLst>
              <a:ext uri="{FF2B5EF4-FFF2-40B4-BE49-F238E27FC236}">
                <a16:creationId xmlns:a16="http://schemas.microsoft.com/office/drawing/2014/main" id="{FC887B20-5355-3041-0E9F-11B1F296AF4F}"/>
              </a:ext>
            </a:extLst>
          </p:cNvPr>
          <p:cNvSpPr/>
          <p:nvPr/>
        </p:nvSpPr>
        <p:spPr>
          <a:xfrm rot="8315220">
            <a:off x="4445591" y="2899960"/>
            <a:ext cx="1036320" cy="377952"/>
          </a:xfrm>
          <a:prstGeom prst="rightArrow">
            <a:avLst/>
          </a:prstGeom>
          <a:solidFill>
            <a:srgbClr val="C0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nl-NL" sz="1800" b="0" i="0" u="none" strike="noStrike" kern="1200" cap="none" spc="0" normalizeH="0" baseline="0" noProof="0">
              <a:ln>
                <a:noFill/>
              </a:ln>
              <a:solidFill>
                <a:prstClr val="white"/>
              </a:solidFill>
              <a:effectLst/>
              <a:uLnTx/>
              <a:uFillTx/>
              <a:latin typeface="Calibri"/>
              <a:ea typeface="+mn-ea"/>
              <a:cs typeface="+mn-cs"/>
            </a:endParaRPr>
          </a:p>
        </p:txBody>
      </p:sp>
      <p:sp>
        <p:nvSpPr>
          <p:cNvPr id="4" name="AutoShape 2" descr="Effect of gypsum on sodium soils modification">
            <a:extLst>
              <a:ext uri="{FF2B5EF4-FFF2-40B4-BE49-F238E27FC236}">
                <a16:creationId xmlns:a16="http://schemas.microsoft.com/office/drawing/2014/main" id="{22DC929C-7E5E-EA80-632F-301BD63AAF2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NL"/>
          </a:p>
        </p:txBody>
      </p:sp>
      <p:pic>
        <p:nvPicPr>
          <p:cNvPr id="9" name="Picture 8" descr="A field with dirt and grass&#10;&#10;AI-generated content may be incorrect.">
            <a:extLst>
              <a:ext uri="{FF2B5EF4-FFF2-40B4-BE49-F238E27FC236}">
                <a16:creationId xmlns:a16="http://schemas.microsoft.com/office/drawing/2014/main" id="{C413ADA1-ABC1-C8AA-9455-0F69CBE43B5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580764" y="1541785"/>
            <a:ext cx="5611236" cy="2841588"/>
          </a:xfrm>
          <a:prstGeom prst="rect">
            <a:avLst/>
          </a:prstGeom>
        </p:spPr>
      </p:pic>
      <p:sp>
        <p:nvSpPr>
          <p:cNvPr id="10" name="TextBox 9">
            <a:extLst>
              <a:ext uri="{FF2B5EF4-FFF2-40B4-BE49-F238E27FC236}">
                <a16:creationId xmlns:a16="http://schemas.microsoft.com/office/drawing/2014/main" id="{3DE53C7B-39EE-CD4D-9EB1-F2582049D6CB}"/>
              </a:ext>
            </a:extLst>
          </p:cNvPr>
          <p:cNvSpPr txBox="1"/>
          <p:nvPr/>
        </p:nvSpPr>
        <p:spPr>
          <a:xfrm>
            <a:off x="8581663" y="4629473"/>
            <a:ext cx="1891865"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2400" b="1" i="0" u="none" strike="noStrike" kern="1200" cap="none" spc="0" normalizeH="0" baseline="0" noProof="0" dirty="0">
                <a:ln>
                  <a:noFill/>
                </a:ln>
                <a:solidFill>
                  <a:prstClr val="black"/>
                </a:solidFill>
                <a:effectLst/>
                <a:uLnTx/>
                <a:uFillTx/>
                <a:latin typeface="Arial"/>
                <a:ea typeface="ＭＳ Ｐゴシック" pitchFamily="34" charset="-128"/>
                <a:cs typeface="Arial" charset="0"/>
              </a:rPr>
              <a:t>Soil salinity</a:t>
            </a:r>
            <a:endParaRPr kumimoji="0" lang="en-US" sz="2400" b="1" i="0" u="none" strike="noStrike" kern="1200" cap="none" spc="0" normalizeH="0" baseline="0" noProof="0" dirty="0">
              <a:ln>
                <a:noFill/>
              </a:ln>
              <a:solidFill>
                <a:prstClr val="black"/>
              </a:solidFill>
              <a:effectLst/>
              <a:uLnTx/>
              <a:uFillTx/>
              <a:latin typeface="Arial"/>
              <a:ea typeface="ＭＳ Ｐゴシック" pitchFamily="34" charset="-128"/>
              <a:cs typeface="Arial" charset="0"/>
            </a:endParaRPr>
          </a:p>
        </p:txBody>
      </p:sp>
      <p:sp>
        <p:nvSpPr>
          <p:cNvPr id="12" name="TextBox 11">
            <a:extLst>
              <a:ext uri="{FF2B5EF4-FFF2-40B4-BE49-F238E27FC236}">
                <a16:creationId xmlns:a16="http://schemas.microsoft.com/office/drawing/2014/main" id="{2384CDA9-FACF-B573-4015-7FC9FEC4D3C2}"/>
              </a:ext>
            </a:extLst>
          </p:cNvPr>
          <p:cNvSpPr txBox="1"/>
          <p:nvPr/>
        </p:nvSpPr>
        <p:spPr>
          <a:xfrm>
            <a:off x="6514326" y="4365539"/>
            <a:ext cx="6097190" cy="246221"/>
          </a:xfrm>
          <a:prstGeom prst="rect">
            <a:avLst/>
          </a:prstGeom>
          <a:noFill/>
        </p:spPr>
        <p:txBody>
          <a:bodyPr wrap="square">
            <a:spAutoFit/>
          </a:bodyPr>
          <a:lstStyle/>
          <a:p>
            <a:r>
              <a:rPr lang="en-US" sz="1000" dirty="0">
                <a:hlinkClick r:id="rId7"/>
              </a:rPr>
              <a:t>Gypsum effect on sodium soils modification - Everbright</a:t>
            </a:r>
            <a:endParaRPr lang="en-NL" sz="1000" dirty="0"/>
          </a:p>
        </p:txBody>
      </p:sp>
    </p:spTree>
    <p:extLst>
      <p:ext uri="{BB962C8B-B14F-4D97-AF65-F5344CB8AC3E}">
        <p14:creationId xmlns:p14="http://schemas.microsoft.com/office/powerpoint/2010/main" val="24220528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3DD3C6-43A3-16D5-405F-CF4E992110C3}"/>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828FFB83-A05C-C9F0-9F6B-20AE3A6CEFEA}"/>
              </a:ext>
            </a:extLst>
          </p:cNvPr>
          <p:cNvSpPr txBox="1"/>
          <p:nvPr/>
        </p:nvSpPr>
        <p:spPr>
          <a:xfrm>
            <a:off x="126101" y="5137821"/>
            <a:ext cx="1663590" cy="369332"/>
          </a:xfrm>
          <a:prstGeom prst="rect">
            <a:avLst/>
          </a:prstGeom>
          <a:solidFill>
            <a:schemeClr val="bg1"/>
          </a:solid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C00000"/>
                </a:solidFill>
                <a:effectLst/>
                <a:uLnTx/>
                <a:uFillTx/>
                <a:latin typeface="Arial" charset="0"/>
                <a:ea typeface="ＭＳ Ｐゴシック" pitchFamily="34" charset="-128"/>
                <a:cs typeface="Arial" charset="0"/>
              </a:rPr>
              <a:t>Solution level</a:t>
            </a:r>
            <a:endParaRPr kumimoji="0" lang="nl-NL" sz="1800" b="0" i="0" u="none" strike="noStrike" kern="1200" cap="none" spc="0" normalizeH="0" baseline="0" noProof="0" dirty="0">
              <a:ln>
                <a:noFill/>
              </a:ln>
              <a:solidFill>
                <a:srgbClr val="C00000"/>
              </a:solidFill>
              <a:effectLst/>
              <a:uLnTx/>
              <a:uFillTx/>
              <a:latin typeface="Arial" charset="0"/>
              <a:ea typeface="ＭＳ Ｐゴシック" pitchFamily="34" charset="-128"/>
              <a:cs typeface="Arial" charset="0"/>
            </a:endParaRPr>
          </a:p>
        </p:txBody>
      </p:sp>
      <p:sp>
        <p:nvSpPr>
          <p:cNvPr id="6" name="TextBox 5">
            <a:extLst>
              <a:ext uri="{FF2B5EF4-FFF2-40B4-BE49-F238E27FC236}">
                <a16:creationId xmlns:a16="http://schemas.microsoft.com/office/drawing/2014/main" id="{EEB4EE19-4829-ECC6-86ED-350CA669A20B}"/>
              </a:ext>
            </a:extLst>
          </p:cNvPr>
          <p:cNvSpPr txBox="1"/>
          <p:nvPr/>
        </p:nvSpPr>
        <p:spPr>
          <a:xfrm>
            <a:off x="4719147" y="2547400"/>
            <a:ext cx="1033235" cy="369332"/>
          </a:xfrm>
          <a:prstGeom prst="rect">
            <a:avLst/>
          </a:prstGeom>
          <a:solidFill>
            <a:schemeClr val="bg1"/>
          </a:solid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0070C0"/>
                </a:solidFill>
                <a:effectLst/>
                <a:uLnTx/>
                <a:uFillTx/>
                <a:latin typeface="Arial" charset="0"/>
                <a:ea typeface="ＭＳ Ｐゴシック" pitchFamily="34" charset="-128"/>
                <a:cs typeface="Arial" charset="0"/>
              </a:rPr>
              <a:t>crystals</a:t>
            </a:r>
            <a:endParaRPr kumimoji="0" lang="nl-NL" sz="1800" b="0" i="0" u="none" strike="noStrike" kern="1200" cap="none" spc="0" normalizeH="0" baseline="0" noProof="0" dirty="0">
              <a:ln>
                <a:noFill/>
              </a:ln>
              <a:solidFill>
                <a:srgbClr val="0070C0"/>
              </a:solidFill>
              <a:effectLst/>
              <a:uLnTx/>
              <a:uFillTx/>
              <a:latin typeface="Arial" charset="0"/>
              <a:ea typeface="ＭＳ Ｐゴシック" pitchFamily="34" charset="-128"/>
              <a:cs typeface="Arial" charset="0"/>
            </a:endParaRPr>
          </a:p>
        </p:txBody>
      </p:sp>
      <p:sp>
        <p:nvSpPr>
          <p:cNvPr id="12" name="TextBox 11">
            <a:extLst>
              <a:ext uri="{FF2B5EF4-FFF2-40B4-BE49-F238E27FC236}">
                <a16:creationId xmlns:a16="http://schemas.microsoft.com/office/drawing/2014/main" id="{E46A6A76-9677-0C5E-C847-7B860EB2473F}"/>
              </a:ext>
            </a:extLst>
          </p:cNvPr>
          <p:cNvSpPr txBox="1"/>
          <p:nvPr/>
        </p:nvSpPr>
        <p:spPr>
          <a:xfrm>
            <a:off x="7819553" y="1915701"/>
            <a:ext cx="679994" cy="415498"/>
          </a:xfrm>
          <a:prstGeom prst="rect">
            <a:avLst/>
          </a:prstGeom>
          <a:solidFill>
            <a:schemeClr val="bg1"/>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292934"/>
                </a:solidFill>
                <a:effectLst/>
                <a:uLnTx/>
                <a:uFillTx/>
                <a:latin typeface="Arial"/>
                <a:ea typeface="+mn-ea"/>
                <a:cs typeface="+mn-cs"/>
              </a:rPr>
              <a:t>Soil</a:t>
            </a:r>
          </a:p>
        </p:txBody>
      </p:sp>
      <p:pic>
        <p:nvPicPr>
          <p:cNvPr id="13" name="Picture 12">
            <a:extLst>
              <a:ext uri="{FF2B5EF4-FFF2-40B4-BE49-F238E27FC236}">
                <a16:creationId xmlns:a16="http://schemas.microsoft.com/office/drawing/2014/main" id="{288A1DEB-E6A3-E279-934A-B012A545CA16}"/>
              </a:ext>
            </a:extLst>
          </p:cNvPr>
          <p:cNvPicPr>
            <a:picLocks noChangeAspect="1"/>
          </p:cNvPicPr>
          <p:nvPr/>
        </p:nvPicPr>
        <p:blipFill>
          <a:blip r:embed="rId3"/>
          <a:stretch>
            <a:fillRect/>
          </a:stretch>
        </p:blipFill>
        <p:spPr>
          <a:xfrm>
            <a:off x="5399958" y="1624393"/>
            <a:ext cx="3028767" cy="4598380"/>
          </a:xfrm>
          <a:prstGeom prst="rect">
            <a:avLst/>
          </a:prstGeom>
        </p:spPr>
      </p:pic>
      <p:pic>
        <p:nvPicPr>
          <p:cNvPr id="14" name="Picture 13">
            <a:extLst>
              <a:ext uri="{FF2B5EF4-FFF2-40B4-BE49-F238E27FC236}">
                <a16:creationId xmlns:a16="http://schemas.microsoft.com/office/drawing/2014/main" id="{CC3C3D0E-7DDA-1FB0-A440-AFB6D0228B5A}"/>
              </a:ext>
            </a:extLst>
          </p:cNvPr>
          <p:cNvPicPr>
            <a:picLocks noChangeAspect="1"/>
          </p:cNvPicPr>
          <p:nvPr/>
        </p:nvPicPr>
        <p:blipFill>
          <a:blip r:embed="rId4">
            <a:lum bright="4000" contrast="67000"/>
          </a:blip>
          <a:stretch>
            <a:fillRect/>
          </a:stretch>
        </p:blipFill>
        <p:spPr>
          <a:xfrm>
            <a:off x="8602294" y="2007896"/>
            <a:ext cx="2719434" cy="4310664"/>
          </a:xfrm>
          <a:prstGeom prst="rect">
            <a:avLst/>
          </a:prstGeom>
        </p:spPr>
      </p:pic>
      <p:sp>
        <p:nvSpPr>
          <p:cNvPr id="15" name="TextBox 14">
            <a:extLst>
              <a:ext uri="{FF2B5EF4-FFF2-40B4-BE49-F238E27FC236}">
                <a16:creationId xmlns:a16="http://schemas.microsoft.com/office/drawing/2014/main" id="{0CBE713C-D67D-2E96-C9E1-A04C73A3F5B6}"/>
              </a:ext>
            </a:extLst>
          </p:cNvPr>
          <p:cNvSpPr txBox="1"/>
          <p:nvPr/>
        </p:nvSpPr>
        <p:spPr>
          <a:xfrm>
            <a:off x="9690141" y="1938784"/>
            <a:ext cx="1072795"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00B0F0"/>
                </a:solidFill>
                <a:effectLst/>
                <a:uLnTx/>
                <a:uFillTx/>
                <a:latin typeface="Arial"/>
                <a:ea typeface="+mn-ea"/>
                <a:cs typeface="+mn-cs"/>
              </a:rPr>
              <a:t>salt</a:t>
            </a:r>
            <a:endParaRPr kumimoji="0" lang="nl-NL" sz="2800" b="1" i="0" u="none" strike="noStrike" kern="1200" cap="none" spc="0" normalizeH="0" baseline="0" noProof="0" dirty="0">
              <a:ln>
                <a:noFill/>
              </a:ln>
              <a:solidFill>
                <a:srgbClr val="00B0F0"/>
              </a:solidFill>
              <a:effectLst/>
              <a:uLnTx/>
              <a:uFillTx/>
              <a:latin typeface="Arial"/>
              <a:ea typeface="+mn-ea"/>
              <a:cs typeface="+mn-cs"/>
            </a:endParaRPr>
          </a:p>
        </p:txBody>
      </p:sp>
      <p:pic>
        <p:nvPicPr>
          <p:cNvPr id="16" name="Picture 15">
            <a:extLst>
              <a:ext uri="{FF2B5EF4-FFF2-40B4-BE49-F238E27FC236}">
                <a16:creationId xmlns:a16="http://schemas.microsoft.com/office/drawing/2014/main" id="{CCCC3085-D472-9387-CB3E-059128E45733}"/>
              </a:ext>
            </a:extLst>
          </p:cNvPr>
          <p:cNvPicPr>
            <a:picLocks noChangeAspect="1"/>
          </p:cNvPicPr>
          <p:nvPr/>
        </p:nvPicPr>
        <p:blipFill>
          <a:blip r:embed="rId5">
            <a:lum bright="2000" contrast="47000"/>
          </a:blip>
          <a:stretch>
            <a:fillRect/>
          </a:stretch>
        </p:blipFill>
        <p:spPr>
          <a:xfrm>
            <a:off x="9672597" y="4135754"/>
            <a:ext cx="1092587" cy="1736138"/>
          </a:xfrm>
          <a:prstGeom prst="rect">
            <a:avLst/>
          </a:prstGeom>
        </p:spPr>
      </p:pic>
      <p:sp>
        <p:nvSpPr>
          <p:cNvPr id="18" name="TextBox 17">
            <a:extLst>
              <a:ext uri="{FF2B5EF4-FFF2-40B4-BE49-F238E27FC236}">
                <a16:creationId xmlns:a16="http://schemas.microsoft.com/office/drawing/2014/main" id="{AAEF0CC9-4BB6-9710-30F4-13643F9C76EA}"/>
              </a:ext>
            </a:extLst>
          </p:cNvPr>
          <p:cNvSpPr txBox="1"/>
          <p:nvPr/>
        </p:nvSpPr>
        <p:spPr>
          <a:xfrm>
            <a:off x="9387095" y="5871892"/>
            <a:ext cx="1663590" cy="369332"/>
          </a:xfrm>
          <a:prstGeom prst="rect">
            <a:avLst/>
          </a:prstGeom>
          <a:solidFill>
            <a:schemeClr val="bg1"/>
          </a:solid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C00000"/>
                </a:solidFill>
                <a:effectLst/>
                <a:uLnTx/>
                <a:uFillTx/>
                <a:latin typeface="Arial" charset="0"/>
                <a:ea typeface="ＭＳ Ｐゴシック" pitchFamily="34" charset="-128"/>
                <a:cs typeface="Arial" charset="0"/>
              </a:rPr>
              <a:t>Solution level</a:t>
            </a:r>
            <a:endParaRPr kumimoji="0" lang="nl-NL" sz="1800" b="0" i="0" u="none" strike="noStrike" kern="1200" cap="none" spc="0" normalizeH="0" baseline="0" noProof="0" dirty="0">
              <a:ln>
                <a:noFill/>
              </a:ln>
              <a:solidFill>
                <a:srgbClr val="C00000"/>
              </a:solidFill>
              <a:effectLst/>
              <a:uLnTx/>
              <a:uFillTx/>
              <a:latin typeface="Arial" charset="0"/>
              <a:ea typeface="ＭＳ Ｐゴシック" pitchFamily="34" charset="-128"/>
              <a:cs typeface="Arial" charset="0"/>
            </a:endParaRPr>
          </a:p>
        </p:txBody>
      </p:sp>
      <p:sp>
        <p:nvSpPr>
          <p:cNvPr id="19" name="Arrow: Right 18">
            <a:extLst>
              <a:ext uri="{FF2B5EF4-FFF2-40B4-BE49-F238E27FC236}">
                <a16:creationId xmlns:a16="http://schemas.microsoft.com/office/drawing/2014/main" id="{CFFE4745-2B4C-0A42-7A32-95D0231CA970}"/>
              </a:ext>
            </a:extLst>
          </p:cNvPr>
          <p:cNvSpPr/>
          <p:nvPr/>
        </p:nvSpPr>
        <p:spPr>
          <a:xfrm rot="10800000" flipV="1">
            <a:off x="8024521" y="4596049"/>
            <a:ext cx="409652" cy="201867"/>
          </a:xfrm>
          <a:prstGeom prst="rightArrow">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nl-NL" sz="1800" b="0" i="0" u="sng" strike="noStrike" kern="1200" cap="none" spc="0" normalizeH="0" baseline="0" noProof="0">
              <a:ln>
                <a:noFill/>
              </a:ln>
              <a:solidFill>
                <a:srgbClr val="FFFFFF"/>
              </a:solidFill>
              <a:effectLst/>
              <a:uLnTx/>
              <a:uFillTx/>
              <a:latin typeface="Arial"/>
              <a:ea typeface="+mn-ea"/>
              <a:cs typeface="+mn-cs"/>
            </a:endParaRPr>
          </a:p>
        </p:txBody>
      </p:sp>
      <p:sp>
        <p:nvSpPr>
          <p:cNvPr id="20" name="Title 19">
            <a:extLst>
              <a:ext uri="{FF2B5EF4-FFF2-40B4-BE49-F238E27FC236}">
                <a16:creationId xmlns:a16="http://schemas.microsoft.com/office/drawing/2014/main" id="{613BF61A-B45E-21C7-F7BE-016F8143A786}"/>
              </a:ext>
            </a:extLst>
          </p:cNvPr>
          <p:cNvSpPr txBox="1">
            <a:spLocks noGrp="1"/>
          </p:cNvSpPr>
          <p:nvPr>
            <p:ph type="title"/>
          </p:nvPr>
        </p:nvSpPr>
        <p:spPr>
          <a:xfrm>
            <a:off x="701066" y="349909"/>
            <a:ext cx="10972800" cy="99060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D2533C"/>
                </a:solidFill>
                <a:effectLst/>
                <a:uLnTx/>
                <a:uFillTx/>
                <a:latin typeface="Arial"/>
                <a:ea typeface="ＭＳ Ｐゴシック" pitchFamily="34" charset="-128"/>
                <a:cs typeface="Arial" charset="0"/>
              </a:rPr>
              <a:t>Understanding the dynamics of salt creeping</a:t>
            </a:r>
          </a:p>
        </p:txBody>
      </p:sp>
      <p:sp>
        <p:nvSpPr>
          <p:cNvPr id="21" name="Rectangle 20">
            <a:extLst>
              <a:ext uri="{FF2B5EF4-FFF2-40B4-BE49-F238E27FC236}">
                <a16:creationId xmlns:a16="http://schemas.microsoft.com/office/drawing/2014/main" id="{B94A3EC7-45AB-2D44-48FF-B506712F321E}"/>
              </a:ext>
            </a:extLst>
          </p:cNvPr>
          <p:cNvSpPr/>
          <p:nvPr/>
        </p:nvSpPr>
        <p:spPr>
          <a:xfrm>
            <a:off x="343168" y="1219019"/>
            <a:ext cx="10977613" cy="461665"/>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292934"/>
                </a:solidFill>
                <a:effectLst/>
                <a:uLnTx/>
                <a:uFillTx/>
                <a:latin typeface="Arial" panose="020B0604020202020204" pitchFamily="34" charset="0"/>
                <a:ea typeface="+mn-ea"/>
                <a:cs typeface="Arial" panose="020B0604020202020204" pitchFamily="34" charset="0"/>
              </a:rPr>
              <a:t>Continuous crust made of many small crystallites beyond the solution boundary </a:t>
            </a:r>
          </a:p>
        </p:txBody>
      </p:sp>
      <p:pic>
        <p:nvPicPr>
          <p:cNvPr id="22" name="Picture 21" descr="F:\post doc amsterdam\talk group meeting\LOGO uva.png">
            <a:extLst>
              <a:ext uri="{FF2B5EF4-FFF2-40B4-BE49-F238E27FC236}">
                <a16:creationId xmlns:a16="http://schemas.microsoft.com/office/drawing/2014/main" id="{CE987F57-7789-543D-98A3-9BB471CEB0A1}"/>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26101" y="66025"/>
            <a:ext cx="53340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 name="TextBox 22">
            <a:extLst>
              <a:ext uri="{FF2B5EF4-FFF2-40B4-BE49-F238E27FC236}">
                <a16:creationId xmlns:a16="http://schemas.microsoft.com/office/drawing/2014/main" id="{C21F44A5-76DD-25D3-582C-A030A2DBA5BA}"/>
              </a:ext>
            </a:extLst>
          </p:cNvPr>
          <p:cNvSpPr txBox="1"/>
          <p:nvPr/>
        </p:nvSpPr>
        <p:spPr>
          <a:xfrm>
            <a:off x="701066" y="66025"/>
            <a:ext cx="2336281"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400" b="1" i="0" u="none" strike="noStrike" kern="1200" cap="none" spc="0" normalizeH="0" baseline="0" noProof="0" dirty="0">
                <a:ln>
                  <a:noFill/>
                </a:ln>
                <a:solidFill>
                  <a:srgbClr val="FFFFFF"/>
                </a:solidFill>
                <a:effectLst/>
                <a:uLnTx/>
                <a:uFillTx/>
                <a:latin typeface="Arial"/>
                <a:ea typeface="+mn-ea"/>
                <a:cs typeface="+mn-cs"/>
              </a:rPr>
              <a:t>U</a:t>
            </a:r>
            <a:r>
              <a:rPr kumimoji="0" lang="nl-NL" sz="1400" b="1" i="0" u="none" strike="noStrike" kern="1200" cap="small" spc="0" normalizeH="0" baseline="0" noProof="0" dirty="0">
                <a:ln>
                  <a:noFill/>
                </a:ln>
                <a:solidFill>
                  <a:srgbClr val="FFFFFF"/>
                </a:solidFill>
                <a:effectLst/>
                <a:uLnTx/>
                <a:uFillTx/>
                <a:latin typeface="Arial"/>
                <a:ea typeface="+mn-ea"/>
                <a:cs typeface="+mn-cs"/>
              </a:rPr>
              <a:t>niversity Of Amsterdam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400" b="0" i="0" u="none" strike="noStrike" kern="1200" cap="small" spc="0" normalizeH="0" baseline="0" noProof="0" dirty="0" err="1">
                <a:ln>
                  <a:noFill/>
                </a:ln>
                <a:solidFill>
                  <a:srgbClr val="292934"/>
                </a:solidFill>
                <a:effectLst/>
                <a:uLnTx/>
                <a:uFillTx/>
                <a:latin typeface="Arial"/>
                <a:ea typeface="+mn-ea"/>
                <a:cs typeface="+mn-cs"/>
              </a:rPr>
              <a:t>Institute</a:t>
            </a:r>
            <a:r>
              <a:rPr kumimoji="0" lang="nl-NL" sz="1400" b="0" i="0" u="none" strike="noStrike" kern="1200" cap="small" spc="0" normalizeH="0" baseline="0" noProof="0" dirty="0">
                <a:ln>
                  <a:noFill/>
                </a:ln>
                <a:solidFill>
                  <a:srgbClr val="292934"/>
                </a:solidFill>
                <a:effectLst/>
                <a:uLnTx/>
                <a:uFillTx/>
                <a:latin typeface="Arial"/>
                <a:ea typeface="+mn-ea"/>
                <a:cs typeface="+mn-cs"/>
              </a:rPr>
              <a:t> of Physics</a:t>
            </a:r>
            <a:endParaRPr kumimoji="0" lang="en-US" sz="1400" b="0" i="0" u="none" strike="noStrike" kern="1200" cap="none" spc="0" normalizeH="0" baseline="0" noProof="0" dirty="0">
              <a:ln>
                <a:noFill/>
              </a:ln>
              <a:solidFill>
                <a:srgbClr val="292934"/>
              </a:solidFill>
              <a:effectLst/>
              <a:uLnTx/>
              <a:uFillTx/>
              <a:latin typeface="Arial"/>
              <a:ea typeface="+mn-ea"/>
              <a:cs typeface="+mn-cs"/>
            </a:endParaRPr>
          </a:p>
        </p:txBody>
      </p:sp>
      <p:pic>
        <p:nvPicPr>
          <p:cNvPr id="8" name="Picture 7" descr="A glass container with white and pink substance&#10;&#10;AI-generated content may be incorrect.">
            <a:extLst>
              <a:ext uri="{FF2B5EF4-FFF2-40B4-BE49-F238E27FC236}">
                <a16:creationId xmlns:a16="http://schemas.microsoft.com/office/drawing/2014/main" id="{D4E35D93-0AC9-2ED4-7732-6BD6826B810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655584" y="2096647"/>
            <a:ext cx="2924635" cy="3899513"/>
          </a:xfrm>
          <a:prstGeom prst="rect">
            <a:avLst/>
          </a:prstGeom>
        </p:spPr>
      </p:pic>
      <p:sp>
        <p:nvSpPr>
          <p:cNvPr id="7" name="Arrow: Left 6">
            <a:extLst>
              <a:ext uri="{FF2B5EF4-FFF2-40B4-BE49-F238E27FC236}">
                <a16:creationId xmlns:a16="http://schemas.microsoft.com/office/drawing/2014/main" id="{D27C4EF6-41D6-EB4A-E879-AF31768D619C}"/>
              </a:ext>
            </a:extLst>
          </p:cNvPr>
          <p:cNvSpPr/>
          <p:nvPr/>
        </p:nvSpPr>
        <p:spPr>
          <a:xfrm rot="20526399">
            <a:off x="4283387" y="2667995"/>
            <a:ext cx="445536" cy="355995"/>
          </a:xfrm>
          <a:prstGeom prst="leftArrow">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nl-NL" sz="1800" b="0" i="0" u="sng" strike="noStrike" kern="1200" cap="none" spc="0" normalizeH="0" baseline="0" noProof="0">
              <a:ln>
                <a:noFill/>
              </a:ln>
              <a:solidFill>
                <a:srgbClr val="FFFFFF"/>
              </a:solidFill>
              <a:effectLst/>
              <a:uLnTx/>
              <a:uFillTx/>
              <a:latin typeface="Arial"/>
              <a:ea typeface="+mn-ea"/>
              <a:cs typeface="+mn-cs"/>
            </a:endParaRPr>
          </a:p>
        </p:txBody>
      </p:sp>
      <p:sp>
        <p:nvSpPr>
          <p:cNvPr id="2" name="Arrow: Right 1">
            <a:extLst>
              <a:ext uri="{FF2B5EF4-FFF2-40B4-BE49-F238E27FC236}">
                <a16:creationId xmlns:a16="http://schemas.microsoft.com/office/drawing/2014/main" id="{FA4A3605-409C-72F4-F141-78334E486069}"/>
              </a:ext>
            </a:extLst>
          </p:cNvPr>
          <p:cNvSpPr/>
          <p:nvPr/>
        </p:nvSpPr>
        <p:spPr>
          <a:xfrm rot="10800000" flipV="1">
            <a:off x="1869206" y="5167118"/>
            <a:ext cx="409652" cy="201867"/>
          </a:xfrm>
          <a:prstGeom prst="rightArrow">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nl-NL" sz="1800" b="0" i="0" u="sng" strike="noStrike" kern="1200" cap="none" spc="0" normalizeH="0" baseline="0" noProof="0">
              <a:ln>
                <a:noFill/>
              </a:ln>
              <a:solidFill>
                <a:srgbClr val="FFFFFF"/>
              </a:solidFill>
              <a:effectLst/>
              <a:uLnTx/>
              <a:uFillTx/>
              <a:latin typeface="Arial"/>
              <a:ea typeface="+mn-ea"/>
              <a:cs typeface="+mn-cs"/>
            </a:endParaRPr>
          </a:p>
        </p:txBody>
      </p:sp>
      <p:sp>
        <p:nvSpPr>
          <p:cNvPr id="24" name="TextBox 23">
            <a:extLst>
              <a:ext uri="{FF2B5EF4-FFF2-40B4-BE49-F238E27FC236}">
                <a16:creationId xmlns:a16="http://schemas.microsoft.com/office/drawing/2014/main" id="{15382F82-AC98-23E9-70BC-4EF6FA5C976F}"/>
              </a:ext>
            </a:extLst>
          </p:cNvPr>
          <p:cNvSpPr txBox="1"/>
          <p:nvPr/>
        </p:nvSpPr>
        <p:spPr>
          <a:xfrm>
            <a:off x="1244729" y="6048137"/>
            <a:ext cx="3461204"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292934"/>
                </a:solidFill>
                <a:effectLst/>
                <a:uLnTx/>
                <a:uFillTx/>
                <a:latin typeface="Arial"/>
                <a:ea typeface="+mn-ea"/>
                <a:cs typeface="+mn-cs"/>
              </a:rPr>
              <a:t>Bulk crystallization</a:t>
            </a:r>
            <a:endParaRPr kumimoji="0" lang="en-NL" sz="2800" b="1" i="0" u="none" strike="noStrike" kern="1200" cap="none" spc="0" normalizeH="0" baseline="0" noProof="0" dirty="0">
              <a:ln>
                <a:noFill/>
              </a:ln>
              <a:solidFill>
                <a:srgbClr val="292934"/>
              </a:solidFill>
              <a:effectLst/>
              <a:uLnTx/>
              <a:uFillTx/>
              <a:latin typeface="Arial"/>
              <a:ea typeface="+mn-ea"/>
              <a:cs typeface="+mn-cs"/>
            </a:endParaRPr>
          </a:p>
        </p:txBody>
      </p:sp>
      <p:sp>
        <p:nvSpPr>
          <p:cNvPr id="25" name="TextBox 24">
            <a:extLst>
              <a:ext uri="{FF2B5EF4-FFF2-40B4-BE49-F238E27FC236}">
                <a16:creationId xmlns:a16="http://schemas.microsoft.com/office/drawing/2014/main" id="{D61C6522-D38D-7801-131F-ED43F6557E67}"/>
              </a:ext>
            </a:extLst>
          </p:cNvPr>
          <p:cNvSpPr txBox="1"/>
          <p:nvPr/>
        </p:nvSpPr>
        <p:spPr>
          <a:xfrm>
            <a:off x="5325229" y="6354362"/>
            <a:ext cx="5995552"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292934"/>
                </a:solidFill>
                <a:effectLst/>
                <a:highlight>
                  <a:srgbClr val="C0C0C0"/>
                </a:highlight>
                <a:uLnTx/>
                <a:uFillTx/>
                <a:latin typeface="Arial"/>
                <a:ea typeface="+mn-ea"/>
                <a:cs typeface="+mn-cs"/>
              </a:rPr>
              <a:t>Crystallization from porous media</a:t>
            </a:r>
            <a:endParaRPr kumimoji="0" lang="en-NL" sz="2800" b="1" i="0" u="none" strike="noStrike" kern="1200" cap="none" spc="0" normalizeH="0" baseline="0" noProof="0" dirty="0">
              <a:ln>
                <a:noFill/>
              </a:ln>
              <a:solidFill>
                <a:srgbClr val="292934"/>
              </a:solidFill>
              <a:effectLst/>
              <a:highlight>
                <a:srgbClr val="C0C0C0"/>
              </a:highlight>
              <a:uLnTx/>
              <a:uFillTx/>
              <a:latin typeface="Arial"/>
              <a:ea typeface="+mn-ea"/>
              <a:cs typeface="+mn-cs"/>
            </a:endParaRPr>
          </a:p>
        </p:txBody>
      </p:sp>
      <p:sp>
        <p:nvSpPr>
          <p:cNvPr id="26" name="TextBox 25">
            <a:extLst>
              <a:ext uri="{FF2B5EF4-FFF2-40B4-BE49-F238E27FC236}">
                <a16:creationId xmlns:a16="http://schemas.microsoft.com/office/drawing/2014/main" id="{4B1C0B9A-140D-32F2-020F-8877396A0E56}"/>
              </a:ext>
            </a:extLst>
          </p:cNvPr>
          <p:cNvSpPr txBox="1"/>
          <p:nvPr/>
        </p:nvSpPr>
        <p:spPr>
          <a:xfrm>
            <a:off x="9737040" y="4564606"/>
            <a:ext cx="2852388"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92934"/>
                </a:solidFill>
                <a:effectLst/>
                <a:uLnTx/>
                <a:uFillTx/>
                <a:latin typeface="Arial"/>
                <a:ea typeface="+mn-ea"/>
                <a:cs typeface="+mn-cs"/>
              </a:rPr>
              <a:t>limestone</a:t>
            </a:r>
            <a:endParaRPr kumimoji="0" lang="en-NL" sz="1800" b="1" i="0" u="none" strike="noStrike" kern="1200" cap="none" spc="0" normalizeH="0" baseline="0" noProof="0" dirty="0">
              <a:ln>
                <a:noFill/>
              </a:ln>
              <a:solidFill>
                <a:srgbClr val="292934"/>
              </a:solidFill>
              <a:effectLst/>
              <a:uLnTx/>
              <a:uFillTx/>
              <a:latin typeface="Arial"/>
              <a:ea typeface="+mn-ea"/>
              <a:cs typeface="+mn-cs"/>
            </a:endParaRPr>
          </a:p>
        </p:txBody>
      </p:sp>
      <p:sp>
        <p:nvSpPr>
          <p:cNvPr id="17" name="TextBox 16">
            <a:extLst>
              <a:ext uri="{FF2B5EF4-FFF2-40B4-BE49-F238E27FC236}">
                <a16:creationId xmlns:a16="http://schemas.microsoft.com/office/drawing/2014/main" id="{3D86BDEE-2B5A-1DBF-9314-19268BCADACE}"/>
              </a:ext>
            </a:extLst>
          </p:cNvPr>
          <p:cNvSpPr txBox="1"/>
          <p:nvPr/>
        </p:nvSpPr>
        <p:spPr>
          <a:xfrm>
            <a:off x="9620691" y="2370244"/>
            <a:ext cx="1211694" cy="400110"/>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B0F0"/>
                </a:solidFill>
                <a:effectLst/>
                <a:uLnTx/>
                <a:uFillTx/>
                <a:latin typeface="Arial"/>
                <a:ea typeface="+mn-ea"/>
                <a:cs typeface="+mn-cs"/>
              </a:rPr>
              <a:t>crystals</a:t>
            </a:r>
            <a:endParaRPr kumimoji="0" lang="nl-NL" sz="2000" b="1" i="0" u="none" strike="noStrike" kern="1200" cap="none" spc="0" normalizeH="0" baseline="0" noProof="0" dirty="0">
              <a:ln>
                <a:noFill/>
              </a:ln>
              <a:solidFill>
                <a:srgbClr val="00B0F0"/>
              </a:solidFill>
              <a:effectLst/>
              <a:uLnTx/>
              <a:uFillTx/>
              <a:latin typeface="Arial"/>
              <a:ea typeface="+mn-ea"/>
              <a:cs typeface="+mn-cs"/>
            </a:endParaRPr>
          </a:p>
        </p:txBody>
      </p:sp>
      <p:sp>
        <p:nvSpPr>
          <p:cNvPr id="11" name="Rectangle 10">
            <a:extLst>
              <a:ext uri="{FF2B5EF4-FFF2-40B4-BE49-F238E27FC236}">
                <a16:creationId xmlns:a16="http://schemas.microsoft.com/office/drawing/2014/main" id="{8FE9A7B4-76C3-879F-B011-77BDCE3C1E38}"/>
              </a:ext>
            </a:extLst>
          </p:cNvPr>
          <p:cNvSpPr/>
          <p:nvPr/>
        </p:nvSpPr>
        <p:spPr>
          <a:xfrm>
            <a:off x="6268171" y="6124863"/>
            <a:ext cx="4981876" cy="304827"/>
          </a:xfrm>
          <a:prstGeom prst="rect">
            <a:avLst/>
          </a:prstGeom>
          <a:solidFill>
            <a:schemeClr val="bg1"/>
          </a:solidFill>
        </p:spPr>
        <p:txBody>
          <a:bodyPr wrap="square">
            <a:spAutoFit/>
          </a:bodyPr>
          <a:lstStyle/>
          <a:p>
            <a:pPr marL="304800" marR="0" lvl="0" indent="-304800" algn="l" defTabSz="914400" rtl="0" eaLnBrk="1" fontAlgn="auto" latinLnBrk="0" hangingPunct="1">
              <a:lnSpc>
                <a:spcPct val="107000"/>
              </a:lnSpc>
              <a:spcBef>
                <a:spcPts val="0"/>
              </a:spcBef>
              <a:spcAft>
                <a:spcPts val="600"/>
              </a:spcAft>
              <a:buClrTx/>
              <a:buSzTx/>
              <a:buFontTx/>
              <a:buNone/>
              <a:tabLst/>
              <a:defRPr/>
            </a:pPr>
            <a:r>
              <a:rPr kumimoji="0" lang="en-US" sz="135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Calibri" panose="020F0502020204030204" pitchFamily="34" charset="0"/>
              </a:rPr>
              <a:t>R. </a:t>
            </a:r>
            <a:r>
              <a:rPr kumimoji="0" lang="en-US" sz="1350" b="0" i="0" u="none" strike="noStrike" kern="1200" cap="none" spc="0" normalizeH="0" baseline="0" noProof="0" dirty="0" err="1">
                <a:ln>
                  <a:noFill/>
                </a:ln>
                <a:solidFill>
                  <a:srgbClr val="002060"/>
                </a:solidFill>
                <a:effectLst/>
                <a:uLnTx/>
                <a:uFillTx/>
                <a:latin typeface="Calibri" panose="020F0502020204030204" pitchFamily="34" charset="0"/>
                <a:ea typeface="Calibri" panose="020F0502020204030204" pitchFamily="34" charset="0"/>
                <a:cs typeface="Calibri" panose="020F0502020204030204" pitchFamily="34" charset="0"/>
              </a:rPr>
              <a:t>Hird</a:t>
            </a:r>
            <a:r>
              <a:rPr kumimoji="0" lang="en-US" sz="135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Calibri" panose="020F0502020204030204" pitchFamily="34" charset="0"/>
              </a:rPr>
              <a:t> et al, </a:t>
            </a:r>
            <a:r>
              <a:rPr kumimoji="0" lang="en-US" sz="1350" b="0" i="1"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Calibri" panose="020F0502020204030204" pitchFamily="34" charset="0"/>
              </a:rPr>
              <a:t>Proc. R. Soc. A Math. Phys. Eng. Sci.</a:t>
            </a:r>
            <a:r>
              <a:rPr kumimoji="0" lang="en-US" sz="135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Calibri" panose="020F0502020204030204" pitchFamily="34" charset="0"/>
              </a:rPr>
              <a:t> </a:t>
            </a:r>
            <a:r>
              <a:rPr kumimoji="0" lang="en-US" sz="135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Calibri" panose="020F0502020204030204" pitchFamily="34" charset="0"/>
              </a:rPr>
              <a:t>2016</a:t>
            </a:r>
            <a:r>
              <a:rPr kumimoji="0" lang="en-US" sz="135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Calibri" panose="020F0502020204030204" pitchFamily="34" charset="0"/>
              </a:rPr>
              <a:t>, </a:t>
            </a:r>
            <a:r>
              <a:rPr kumimoji="0" lang="en-US" sz="1350" b="0" i="1"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Calibri" panose="020F0502020204030204" pitchFamily="34" charset="0"/>
              </a:rPr>
              <a:t>472</a:t>
            </a:r>
            <a:r>
              <a:rPr kumimoji="0" lang="en-US" sz="135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Calibri" panose="020F0502020204030204" pitchFamily="34" charset="0"/>
              </a:rPr>
              <a:t> (2186).</a:t>
            </a:r>
            <a:endParaRPr kumimoji="0" lang="en-US" sz="135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6493061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3" name="Picture 82" descr="F:\post doc amsterdam\talk group meeting\LOGO uva.png">
            <a:extLst>
              <a:ext uri="{FF2B5EF4-FFF2-40B4-BE49-F238E27FC236}">
                <a16:creationId xmlns:a16="http://schemas.microsoft.com/office/drawing/2014/main" id="{0DAFC7E7-F1AD-417D-BCE8-C9B305B196E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5973" y="72769"/>
            <a:ext cx="53340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4" name="TextBox 83">
            <a:extLst>
              <a:ext uri="{FF2B5EF4-FFF2-40B4-BE49-F238E27FC236}">
                <a16:creationId xmlns:a16="http://schemas.microsoft.com/office/drawing/2014/main" id="{EA977AC9-E628-4263-BA6C-7BB11900E0DA}"/>
              </a:ext>
            </a:extLst>
          </p:cNvPr>
          <p:cNvSpPr txBox="1"/>
          <p:nvPr/>
        </p:nvSpPr>
        <p:spPr>
          <a:xfrm>
            <a:off x="790938" y="72769"/>
            <a:ext cx="2336281"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400" b="1" i="0" u="none" strike="noStrike" kern="1200" cap="none" spc="0" normalizeH="0" baseline="0" noProof="0" dirty="0">
                <a:ln>
                  <a:noFill/>
                </a:ln>
                <a:solidFill>
                  <a:srgbClr val="FFFFFF"/>
                </a:solidFill>
                <a:effectLst/>
                <a:uLnTx/>
                <a:uFillTx/>
                <a:latin typeface="Arial"/>
                <a:ea typeface="ＭＳ Ｐゴシック" pitchFamily="34" charset="-128"/>
                <a:cs typeface="Arial" charset="0"/>
              </a:rPr>
              <a:t>U</a:t>
            </a:r>
            <a:r>
              <a:rPr kumimoji="0" lang="nl-NL" sz="1400" b="1" i="0" u="none" strike="noStrike" kern="1200" cap="small" spc="0" normalizeH="0" baseline="0" noProof="0" dirty="0">
                <a:ln>
                  <a:noFill/>
                </a:ln>
                <a:solidFill>
                  <a:srgbClr val="FFFFFF"/>
                </a:solidFill>
                <a:effectLst/>
                <a:uLnTx/>
                <a:uFillTx/>
                <a:latin typeface="Arial"/>
                <a:ea typeface="ＭＳ Ｐゴシック" pitchFamily="34" charset="-128"/>
                <a:cs typeface="Arial" charset="0"/>
              </a:rPr>
              <a:t>niversity Of Amsterdam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400" b="0" i="0" u="none" strike="noStrike" kern="1200" cap="small" spc="0" normalizeH="0" baseline="0" noProof="0" dirty="0" err="1">
                <a:ln>
                  <a:noFill/>
                </a:ln>
                <a:solidFill>
                  <a:srgbClr val="292934"/>
                </a:solidFill>
                <a:effectLst/>
                <a:uLnTx/>
                <a:uFillTx/>
                <a:latin typeface="Arial"/>
                <a:ea typeface="ＭＳ Ｐゴシック" pitchFamily="34" charset="-128"/>
                <a:cs typeface="Arial" charset="0"/>
              </a:rPr>
              <a:t>Institute</a:t>
            </a:r>
            <a:r>
              <a:rPr kumimoji="0" lang="nl-NL" sz="1400" b="0" i="0" u="none" strike="noStrike" kern="1200" cap="small" spc="0" normalizeH="0" baseline="0" noProof="0" dirty="0">
                <a:ln>
                  <a:noFill/>
                </a:ln>
                <a:solidFill>
                  <a:srgbClr val="292934"/>
                </a:solidFill>
                <a:effectLst/>
                <a:uLnTx/>
                <a:uFillTx/>
                <a:latin typeface="Arial"/>
                <a:ea typeface="ＭＳ Ｐゴシック" pitchFamily="34" charset="-128"/>
                <a:cs typeface="Arial" charset="0"/>
              </a:rPr>
              <a:t> of Physics</a:t>
            </a:r>
            <a:endParaRPr kumimoji="0" lang="en-US" sz="1400" b="0" i="0" u="none" strike="noStrike" kern="1200" cap="none" spc="0" normalizeH="0" baseline="0" noProof="0" dirty="0">
              <a:ln>
                <a:noFill/>
              </a:ln>
              <a:solidFill>
                <a:srgbClr val="292934"/>
              </a:solidFill>
              <a:effectLst/>
              <a:uLnTx/>
              <a:uFillTx/>
              <a:latin typeface="Arial"/>
              <a:ea typeface="ＭＳ Ｐゴシック" pitchFamily="34" charset="-128"/>
              <a:cs typeface="Arial" charset="0"/>
            </a:endParaRPr>
          </a:p>
        </p:txBody>
      </p:sp>
      <p:sp>
        <p:nvSpPr>
          <p:cNvPr id="89" name="TextBox 88">
            <a:extLst>
              <a:ext uri="{FF2B5EF4-FFF2-40B4-BE49-F238E27FC236}">
                <a16:creationId xmlns:a16="http://schemas.microsoft.com/office/drawing/2014/main" id="{1500CFEB-54BE-4725-9751-F98D05E28637}"/>
              </a:ext>
            </a:extLst>
          </p:cNvPr>
          <p:cNvSpPr txBox="1"/>
          <p:nvPr/>
        </p:nvSpPr>
        <p:spPr>
          <a:xfrm>
            <a:off x="2493040" y="1168481"/>
            <a:ext cx="7205919" cy="4987071"/>
          </a:xfrm>
          <a:prstGeom prst="rect">
            <a:avLst/>
          </a:prstGeom>
          <a:noFill/>
        </p:spPr>
        <p:txBody>
          <a:bodyPr wrap="square" rtlCol="0">
            <a:spAutoFit/>
          </a:bodyPr>
          <a:lstStyle/>
          <a:p>
            <a:pPr marL="285750" lvl="0" indent="-285750" fontAlgn="base">
              <a:lnSpc>
                <a:spcPct val="150000"/>
              </a:lnSpc>
              <a:spcBef>
                <a:spcPct val="0"/>
              </a:spcBef>
              <a:spcAft>
                <a:spcPct val="0"/>
              </a:spcAft>
              <a:buFont typeface="Wingdings" panose="05000000000000000000" pitchFamily="2" charset="2"/>
              <a:buChar char="§"/>
              <a:defRPr/>
            </a:pPr>
            <a:r>
              <a:rPr lang="en-US" sz="3200" b="1" dirty="0">
                <a:ea typeface="ＭＳ Ｐゴシック" pitchFamily="34" charset="-128"/>
                <a:cs typeface="Arial" charset="0"/>
              </a:rPr>
              <a:t>Mechanism  of salt creeping? </a:t>
            </a:r>
            <a:r>
              <a:rPr kumimoji="0" lang="en-GB" sz="2800" i="0" u="none" strike="noStrike" kern="1200" cap="none" spc="0" normalizeH="0" baseline="0" noProof="0" dirty="0">
                <a:ln>
                  <a:noFill/>
                </a:ln>
                <a:solidFill>
                  <a:srgbClr val="292934"/>
                </a:solidFill>
                <a:effectLst/>
                <a:uLnTx/>
                <a:uFillTx/>
                <a:latin typeface="Arial" charset="0"/>
                <a:ea typeface="ＭＳ Ｐゴシック" pitchFamily="34" charset="-128"/>
                <a:cs typeface="Arial" charset="0"/>
              </a:rPr>
              <a:t>Quantitative description</a:t>
            </a:r>
            <a:endParaRPr kumimoji="0" lang="en-GB" sz="2800" i="0" u="none" strike="noStrike" kern="1200" cap="none" spc="0" normalizeH="0" baseline="0" noProof="0" dirty="0">
              <a:ln>
                <a:noFill/>
              </a:ln>
              <a:solidFill>
                <a:srgbClr val="292934"/>
              </a:solidFill>
              <a:effectLst/>
              <a:uLnTx/>
              <a:uFillTx/>
              <a:latin typeface="Arial"/>
            </a:endParaRPr>
          </a:p>
          <a:p>
            <a:pPr marR="0" lvl="0" algn="l" defTabSz="914400" rtl="0" eaLnBrk="1" fontAlgn="base" latinLnBrk="0" hangingPunct="1">
              <a:lnSpc>
                <a:spcPct val="150000"/>
              </a:lnSpc>
              <a:spcBef>
                <a:spcPct val="0"/>
              </a:spcBef>
              <a:spcAft>
                <a:spcPct val="0"/>
              </a:spcAft>
              <a:buClrTx/>
              <a:buSzTx/>
              <a:tabLst/>
              <a:defRPr/>
            </a:pPr>
            <a:r>
              <a:rPr kumimoji="0" lang="en-GB" sz="2800" i="0" u="none" strike="noStrike" kern="1200" cap="none" spc="0" normalizeH="0" baseline="0" noProof="0" dirty="0">
                <a:ln>
                  <a:noFill/>
                </a:ln>
                <a:solidFill>
                  <a:schemeClr val="tx2"/>
                </a:solidFill>
                <a:effectLst/>
                <a:uLnTx/>
                <a:uFillTx/>
                <a:latin typeface="Arial"/>
                <a:ea typeface="+mn-ea"/>
                <a:cs typeface="+mn-cs"/>
              </a:rPr>
              <a:t>Flat surface and rough surface</a:t>
            </a:r>
          </a:p>
          <a:p>
            <a:pPr marL="457200" marR="0" lvl="0" indent="-457200" algn="l" defTabSz="914400" rtl="0" eaLnBrk="1" fontAlgn="base" latinLnBrk="0" hangingPunct="1">
              <a:lnSpc>
                <a:spcPct val="150000"/>
              </a:lnSpc>
              <a:spcBef>
                <a:spcPct val="0"/>
              </a:spcBef>
              <a:spcAft>
                <a:spcPct val="0"/>
              </a:spcAft>
              <a:buClrTx/>
              <a:buSzTx/>
              <a:buFont typeface="Wingdings" panose="05000000000000000000" pitchFamily="2" charset="2"/>
              <a:buChar char="§"/>
              <a:tabLst/>
              <a:defRPr/>
            </a:pPr>
            <a:r>
              <a:rPr lang="en-GB" sz="3200" b="1" dirty="0">
                <a:latin typeface="Arial"/>
              </a:rPr>
              <a:t>Internal microscale structure?</a:t>
            </a:r>
            <a:endParaRPr kumimoji="0" lang="en-GB" sz="3200" b="1" i="0" u="none" strike="noStrike" kern="1200" cap="none" spc="0" normalizeH="0" baseline="0" noProof="0" dirty="0">
              <a:ln>
                <a:noFill/>
              </a:ln>
              <a:effectLst/>
              <a:uLnTx/>
              <a:uFillTx/>
              <a:latin typeface="Arial"/>
            </a:endParaRPr>
          </a:p>
          <a:p>
            <a:pPr marL="285750" marR="0" lvl="0" indent="-285750" algn="l" defTabSz="914400" rtl="0" eaLnBrk="1" fontAlgn="base" latinLnBrk="0" hangingPunct="1">
              <a:lnSpc>
                <a:spcPct val="150000"/>
              </a:lnSpc>
              <a:spcBef>
                <a:spcPct val="0"/>
              </a:spcBef>
              <a:spcAft>
                <a:spcPct val="0"/>
              </a:spcAft>
              <a:buClrTx/>
              <a:buSzTx/>
              <a:buFont typeface="Wingdings" panose="05000000000000000000" pitchFamily="2" charset="2"/>
              <a:buChar char="§"/>
              <a:tabLst/>
              <a:defRPr/>
            </a:pPr>
            <a:r>
              <a:rPr kumimoji="0" lang="en-GB" sz="3200" b="1" i="0" u="none" strike="noStrike" kern="1200" cap="none" spc="0" normalizeH="0" baseline="0" noProof="0" dirty="0">
                <a:ln>
                  <a:noFill/>
                </a:ln>
                <a:effectLst/>
                <a:uLnTx/>
                <a:uFillTx/>
                <a:latin typeface="Arial"/>
                <a:ea typeface="+mn-ea"/>
                <a:cs typeface="+mn-cs"/>
              </a:rPr>
              <a:t>Role of Environmental conditions </a:t>
            </a:r>
          </a:p>
          <a:p>
            <a:pPr marL="285750" marR="0" lvl="0" indent="-285750" algn="l" defTabSz="914400" rtl="0" eaLnBrk="1" fontAlgn="base" latinLnBrk="0" hangingPunct="1">
              <a:lnSpc>
                <a:spcPct val="150000"/>
              </a:lnSpc>
              <a:spcBef>
                <a:spcPct val="0"/>
              </a:spcBef>
              <a:spcAft>
                <a:spcPct val="0"/>
              </a:spcAft>
              <a:buClrTx/>
              <a:buSzTx/>
              <a:buFont typeface="Wingdings" panose="05000000000000000000" pitchFamily="2" charset="2"/>
              <a:buChar char="§"/>
              <a:tabLst/>
              <a:defRPr/>
            </a:pPr>
            <a:r>
              <a:rPr kumimoji="0" lang="en-GB" sz="3200" b="1" i="0" u="none" strike="noStrike" kern="1200" cap="none" spc="0" normalizeH="0" baseline="0" noProof="0" dirty="0">
                <a:ln>
                  <a:noFill/>
                </a:ln>
                <a:solidFill>
                  <a:srgbClr val="292934"/>
                </a:solidFill>
                <a:effectLst/>
                <a:uLnTx/>
                <a:uFillTx/>
                <a:latin typeface="Arial"/>
                <a:ea typeface="+mn-ea"/>
                <a:cs typeface="+mn-cs"/>
              </a:rPr>
              <a:t>Impact of salt properties :</a:t>
            </a: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en-GB" sz="3200" b="0" i="0" u="none" strike="noStrike" kern="1200" cap="none" spc="0" normalizeH="0" baseline="0" noProof="0" dirty="0">
                <a:ln>
                  <a:noFill/>
                </a:ln>
                <a:solidFill>
                  <a:srgbClr val="292934"/>
                </a:solidFill>
                <a:effectLst/>
                <a:uLnTx/>
                <a:uFillTx/>
                <a:latin typeface="Arial"/>
                <a:ea typeface="+mn-ea"/>
                <a:cs typeface="+mn-cs"/>
              </a:rPr>
              <a:t> </a:t>
            </a:r>
            <a:r>
              <a:rPr kumimoji="0" lang="en-GB" sz="3200" b="0" i="0" u="none" strike="noStrike" kern="1200" cap="none" spc="0" normalizeH="0" baseline="0" noProof="0" dirty="0">
                <a:ln>
                  <a:noFill/>
                </a:ln>
                <a:solidFill>
                  <a:srgbClr val="D2533C"/>
                </a:solidFill>
                <a:effectLst/>
                <a:uLnTx/>
                <a:uFillTx/>
                <a:latin typeface="Arial"/>
                <a:ea typeface="+mn-ea"/>
                <a:cs typeface="+mn-cs"/>
              </a:rPr>
              <a:t>solubility , crystal interfacial energy ?</a:t>
            </a:r>
            <a:endParaRPr kumimoji="0" lang="en-GB" sz="3200" b="0" i="0" u="none" strike="noStrike" kern="1200" cap="none" spc="0" normalizeH="0" baseline="0" noProof="0" dirty="0">
              <a:ln>
                <a:noFill/>
              </a:ln>
              <a:solidFill>
                <a:srgbClr val="292934"/>
              </a:solidFill>
              <a:effectLst/>
              <a:uLnTx/>
              <a:uFillTx/>
              <a:latin typeface="Arial"/>
              <a:ea typeface="+mn-ea"/>
              <a:cs typeface="+mn-cs"/>
            </a:endParaRPr>
          </a:p>
        </p:txBody>
      </p:sp>
      <p:sp>
        <p:nvSpPr>
          <p:cNvPr id="2" name="TextBox 1">
            <a:extLst>
              <a:ext uri="{FF2B5EF4-FFF2-40B4-BE49-F238E27FC236}">
                <a16:creationId xmlns:a16="http://schemas.microsoft.com/office/drawing/2014/main" id="{B42E09B1-F3A0-A1C5-BF84-5296EDA1D0E6}"/>
              </a:ext>
            </a:extLst>
          </p:cNvPr>
          <p:cNvSpPr txBox="1"/>
          <p:nvPr/>
        </p:nvSpPr>
        <p:spPr>
          <a:xfrm>
            <a:off x="482673" y="702448"/>
            <a:ext cx="2390398"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D2533C"/>
                </a:solidFill>
                <a:effectLst/>
                <a:uLnTx/>
                <a:uFillTx/>
                <a:latin typeface="Arial"/>
                <a:ea typeface="ＭＳ Ｐゴシック" pitchFamily="34" charset="-128"/>
                <a:cs typeface="Arial" charset="0"/>
              </a:rPr>
              <a:t>Questions:</a:t>
            </a:r>
          </a:p>
        </p:txBody>
      </p:sp>
      <p:sp>
        <p:nvSpPr>
          <p:cNvPr id="66" name="TextBox 65">
            <a:extLst>
              <a:ext uri="{FF2B5EF4-FFF2-40B4-BE49-F238E27FC236}">
                <a16:creationId xmlns:a16="http://schemas.microsoft.com/office/drawing/2014/main" id="{526DD2FC-DA45-74C3-29D2-50C5B69295E9}"/>
              </a:ext>
            </a:extLst>
          </p:cNvPr>
          <p:cNvSpPr txBox="1"/>
          <p:nvPr/>
        </p:nvSpPr>
        <p:spPr>
          <a:xfrm>
            <a:off x="10419549" y="6306137"/>
            <a:ext cx="941283" cy="369332"/>
          </a:xfrm>
          <a:prstGeom prst="rect">
            <a:avLst/>
          </a:prstGeom>
          <a:noFill/>
        </p:spPr>
        <p:txBody>
          <a:bodyPr wrap="none" rtlCol="0">
            <a:spAutoFit/>
          </a:bodyPr>
          <a:lstStyle/>
          <a:p>
            <a:r>
              <a:rPr lang="en-US" b="1" dirty="0">
                <a:solidFill>
                  <a:schemeClr val="bg1"/>
                </a:solidFill>
              </a:rPr>
              <a:t>Madrid</a:t>
            </a:r>
            <a:endParaRPr lang="en-NL" b="1" dirty="0">
              <a:solidFill>
                <a:schemeClr val="bg1"/>
              </a:solidFill>
            </a:endParaRPr>
          </a:p>
        </p:txBody>
      </p:sp>
    </p:spTree>
    <p:extLst>
      <p:ext uri="{BB962C8B-B14F-4D97-AF65-F5344CB8AC3E}">
        <p14:creationId xmlns:p14="http://schemas.microsoft.com/office/powerpoint/2010/main" val="2554278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9">
                                            <p:txEl>
                                              <p:pRg st="0" end="0"/>
                                            </p:txEl>
                                          </p:spTgt>
                                        </p:tgtEl>
                                        <p:attrNameLst>
                                          <p:attrName>style.visibility</p:attrName>
                                        </p:attrNameLst>
                                      </p:cBhvr>
                                      <p:to>
                                        <p:strVal val="visible"/>
                                      </p:to>
                                    </p:set>
                                    <p:animEffect transition="in" filter="fade">
                                      <p:cBhvr>
                                        <p:cTn id="7" dur="500"/>
                                        <p:tgtEl>
                                          <p:spTgt spid="89">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89">
                                            <p:txEl>
                                              <p:pRg st="1" end="1"/>
                                            </p:txEl>
                                          </p:spTgt>
                                        </p:tgtEl>
                                        <p:attrNameLst>
                                          <p:attrName>style.visibility</p:attrName>
                                        </p:attrNameLst>
                                      </p:cBhvr>
                                      <p:to>
                                        <p:strVal val="visible"/>
                                      </p:to>
                                    </p:set>
                                    <p:animEffect transition="in" filter="fade">
                                      <p:cBhvr>
                                        <p:cTn id="10" dur="500"/>
                                        <p:tgtEl>
                                          <p:spTgt spid="89">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89">
                                            <p:txEl>
                                              <p:pRg st="2" end="2"/>
                                            </p:txEl>
                                          </p:spTgt>
                                        </p:tgtEl>
                                        <p:attrNameLst>
                                          <p:attrName>style.visibility</p:attrName>
                                        </p:attrNameLst>
                                      </p:cBhvr>
                                      <p:to>
                                        <p:strVal val="visible"/>
                                      </p:to>
                                    </p:set>
                                    <p:animEffect transition="in" filter="fade">
                                      <p:cBhvr>
                                        <p:cTn id="13" dur="500"/>
                                        <p:tgtEl>
                                          <p:spTgt spid="89">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89">
                                            <p:txEl>
                                              <p:pRg st="3" end="3"/>
                                            </p:txEl>
                                          </p:spTgt>
                                        </p:tgtEl>
                                        <p:attrNameLst>
                                          <p:attrName>style.visibility</p:attrName>
                                        </p:attrNameLst>
                                      </p:cBhvr>
                                      <p:to>
                                        <p:strVal val="visible"/>
                                      </p:to>
                                    </p:set>
                                    <p:animEffect transition="in" filter="fade">
                                      <p:cBhvr>
                                        <p:cTn id="18" dur="500"/>
                                        <p:tgtEl>
                                          <p:spTgt spid="89">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89">
                                            <p:txEl>
                                              <p:pRg st="4" end="4"/>
                                            </p:txEl>
                                          </p:spTgt>
                                        </p:tgtEl>
                                        <p:attrNameLst>
                                          <p:attrName>style.visibility</p:attrName>
                                        </p:attrNameLst>
                                      </p:cBhvr>
                                      <p:to>
                                        <p:strVal val="visible"/>
                                      </p:to>
                                    </p:set>
                                    <p:animEffect transition="in" filter="fade">
                                      <p:cBhvr>
                                        <p:cTn id="23" dur="500"/>
                                        <p:tgtEl>
                                          <p:spTgt spid="89">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89">
                                            <p:txEl>
                                              <p:pRg st="5" end="5"/>
                                            </p:txEl>
                                          </p:spTgt>
                                        </p:tgtEl>
                                        <p:attrNameLst>
                                          <p:attrName>style.visibility</p:attrName>
                                        </p:attrNameLst>
                                      </p:cBhvr>
                                      <p:to>
                                        <p:strVal val="visible"/>
                                      </p:to>
                                    </p:set>
                                    <p:animEffect transition="in" filter="fade">
                                      <p:cBhvr>
                                        <p:cTn id="28" dur="500"/>
                                        <p:tgtEl>
                                          <p:spTgt spid="8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Tijdelijke aanduiding voor inhoud 7">
            <a:extLst>
              <a:ext uri="{FF2B5EF4-FFF2-40B4-BE49-F238E27FC236}">
                <a16:creationId xmlns:a16="http://schemas.microsoft.com/office/drawing/2014/main" id="{55A58A1F-1984-49EC-9F32-BD6DD635CC60}"/>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2230873" y="1646727"/>
            <a:ext cx="5704414" cy="4012759"/>
          </a:xfrm>
        </p:spPr>
      </p:pic>
      <p:pic>
        <p:nvPicPr>
          <p:cNvPr id="4" name="Picture 3" descr="F:\post doc amsterdam\talk group meeting\LOGO uva.png">
            <a:extLst>
              <a:ext uri="{FF2B5EF4-FFF2-40B4-BE49-F238E27FC236}">
                <a16:creationId xmlns:a16="http://schemas.microsoft.com/office/drawing/2014/main" id="{2421E01B-70DF-459E-9EC2-2488DB0BFBF6}"/>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13894" y="42947"/>
            <a:ext cx="53340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423A00DC-AC96-44FE-99A7-EE63890168E3}"/>
              </a:ext>
            </a:extLst>
          </p:cNvPr>
          <p:cNvSpPr txBox="1"/>
          <p:nvPr/>
        </p:nvSpPr>
        <p:spPr>
          <a:xfrm>
            <a:off x="788859" y="42947"/>
            <a:ext cx="2336281"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400" b="1" i="0" u="none" strike="noStrike" kern="1200" cap="none" spc="0" normalizeH="0" baseline="0" noProof="0" dirty="0">
                <a:ln>
                  <a:noFill/>
                </a:ln>
                <a:solidFill>
                  <a:srgbClr val="FFFFFF"/>
                </a:solidFill>
                <a:effectLst/>
                <a:uLnTx/>
                <a:uFillTx/>
                <a:latin typeface="Arial"/>
                <a:ea typeface="+mn-ea"/>
                <a:cs typeface="+mn-cs"/>
              </a:rPr>
              <a:t>U</a:t>
            </a:r>
            <a:r>
              <a:rPr kumimoji="0" lang="nl-NL" sz="1400" b="1" i="0" u="none" strike="noStrike" kern="1200" cap="small" spc="0" normalizeH="0" baseline="0" noProof="0" dirty="0">
                <a:ln>
                  <a:noFill/>
                </a:ln>
                <a:solidFill>
                  <a:srgbClr val="FFFFFF"/>
                </a:solidFill>
                <a:effectLst/>
                <a:uLnTx/>
                <a:uFillTx/>
                <a:latin typeface="Arial"/>
                <a:ea typeface="+mn-ea"/>
                <a:cs typeface="+mn-cs"/>
              </a:rPr>
              <a:t>niversity Of Amsterdam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400" b="0" i="0" u="none" strike="noStrike" kern="1200" cap="small" spc="0" normalizeH="0" baseline="0" noProof="0" dirty="0" err="1">
                <a:ln>
                  <a:noFill/>
                </a:ln>
                <a:solidFill>
                  <a:srgbClr val="292934"/>
                </a:solidFill>
                <a:effectLst/>
                <a:uLnTx/>
                <a:uFillTx/>
                <a:latin typeface="Arial"/>
                <a:ea typeface="+mn-ea"/>
                <a:cs typeface="+mn-cs"/>
              </a:rPr>
              <a:t>Institute</a:t>
            </a:r>
            <a:r>
              <a:rPr kumimoji="0" lang="nl-NL" sz="1400" b="0" i="0" u="none" strike="noStrike" kern="1200" cap="small" spc="0" normalizeH="0" baseline="0" noProof="0" dirty="0">
                <a:ln>
                  <a:noFill/>
                </a:ln>
                <a:solidFill>
                  <a:srgbClr val="292934"/>
                </a:solidFill>
                <a:effectLst/>
                <a:uLnTx/>
                <a:uFillTx/>
                <a:latin typeface="Arial"/>
                <a:ea typeface="+mn-ea"/>
                <a:cs typeface="+mn-cs"/>
              </a:rPr>
              <a:t> of Physics</a:t>
            </a:r>
            <a:endParaRPr kumimoji="0" lang="en-US" sz="1400" b="0" i="0" u="none" strike="noStrike" kern="1200" cap="none" spc="0" normalizeH="0" baseline="0" noProof="0" dirty="0">
              <a:ln>
                <a:noFill/>
              </a:ln>
              <a:solidFill>
                <a:srgbClr val="292934"/>
              </a:solidFill>
              <a:effectLst/>
              <a:uLnTx/>
              <a:uFillTx/>
              <a:latin typeface="Arial"/>
              <a:ea typeface="+mn-ea"/>
              <a:cs typeface="+mn-cs"/>
            </a:endParaRPr>
          </a:p>
        </p:txBody>
      </p:sp>
      <p:sp>
        <p:nvSpPr>
          <p:cNvPr id="6" name="Title 5">
            <a:extLst>
              <a:ext uri="{FF2B5EF4-FFF2-40B4-BE49-F238E27FC236}">
                <a16:creationId xmlns:a16="http://schemas.microsoft.com/office/drawing/2014/main" id="{0355E08E-5B59-45E9-AAD2-4C7240EF044D}"/>
              </a:ext>
            </a:extLst>
          </p:cNvPr>
          <p:cNvSpPr>
            <a:spLocks noGrp="1"/>
          </p:cNvSpPr>
          <p:nvPr>
            <p:ph type="title"/>
          </p:nvPr>
        </p:nvSpPr>
        <p:spPr>
          <a:xfrm>
            <a:off x="582949" y="516649"/>
            <a:ext cx="8229600" cy="990600"/>
          </a:xfrm>
        </p:spPr>
        <p:txBody>
          <a:bodyPr/>
          <a:lstStyle/>
          <a:p>
            <a:r>
              <a:rPr lang="en-GB" dirty="0"/>
              <a:t>Experimental setup</a:t>
            </a:r>
            <a:endParaRPr lang="nl-NL" dirty="0"/>
          </a:p>
        </p:txBody>
      </p:sp>
      <p:sp>
        <p:nvSpPr>
          <p:cNvPr id="9" name="TextBox 8">
            <a:extLst>
              <a:ext uri="{FF2B5EF4-FFF2-40B4-BE49-F238E27FC236}">
                <a16:creationId xmlns:a16="http://schemas.microsoft.com/office/drawing/2014/main" id="{F8BE695E-8E6F-4D76-81D3-D2AF46C700C9}"/>
              </a:ext>
            </a:extLst>
          </p:cNvPr>
          <p:cNvSpPr txBox="1"/>
          <p:nvPr/>
        </p:nvSpPr>
        <p:spPr>
          <a:xfrm>
            <a:off x="3947905" y="1355600"/>
            <a:ext cx="2954783" cy="5078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srgbClr val="0070C0"/>
                </a:solidFill>
                <a:effectLst/>
                <a:uLnTx/>
                <a:uFillTx/>
                <a:latin typeface="Arial"/>
                <a:ea typeface="+mn-ea"/>
                <a:cs typeface="+mn-cs"/>
              </a:rPr>
              <a:t>Vertical creeping</a:t>
            </a:r>
          </a:p>
        </p:txBody>
      </p:sp>
      <p:sp>
        <p:nvSpPr>
          <p:cNvPr id="7" name="TextBox 6">
            <a:extLst>
              <a:ext uri="{FF2B5EF4-FFF2-40B4-BE49-F238E27FC236}">
                <a16:creationId xmlns:a16="http://schemas.microsoft.com/office/drawing/2014/main" id="{226BB368-C97C-4ECA-89A7-99BE5FBFB491}"/>
              </a:ext>
            </a:extLst>
          </p:cNvPr>
          <p:cNvSpPr txBox="1"/>
          <p:nvPr/>
        </p:nvSpPr>
        <p:spPr>
          <a:xfrm>
            <a:off x="1957000" y="1994588"/>
            <a:ext cx="2024913"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292934"/>
                </a:solidFill>
                <a:effectLst/>
                <a:uLnTx/>
                <a:uFillTx/>
                <a:latin typeface="Arial"/>
                <a:ea typeface="+mn-ea"/>
                <a:cs typeface="+mn-cs"/>
              </a:rPr>
              <a:t>Climatic chamber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292934"/>
                </a:solidFill>
                <a:effectLst/>
                <a:uLnTx/>
                <a:uFillTx/>
                <a:latin typeface="Arial"/>
                <a:ea typeface="+mn-ea"/>
                <a:cs typeface="+mn-cs"/>
              </a:rPr>
              <a:t>T=21°C</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292934"/>
                </a:solidFill>
                <a:effectLst/>
                <a:uLnTx/>
                <a:uFillTx/>
                <a:latin typeface="Arial"/>
                <a:ea typeface="+mn-ea"/>
                <a:cs typeface="+mn-cs"/>
              </a:rPr>
              <a:t>RH= 6% and 45%</a:t>
            </a:r>
            <a:endParaRPr kumimoji="0" lang="nl-NL" sz="1800" b="0" i="0" u="none" strike="noStrike" kern="1200" cap="none" spc="0" normalizeH="0" baseline="0" noProof="0" dirty="0">
              <a:ln>
                <a:noFill/>
              </a:ln>
              <a:solidFill>
                <a:srgbClr val="292934"/>
              </a:solidFill>
              <a:effectLst/>
              <a:uLnTx/>
              <a:uFillTx/>
              <a:latin typeface="Arial"/>
              <a:ea typeface="+mn-ea"/>
              <a:cs typeface="+mn-cs"/>
            </a:endParaRPr>
          </a:p>
        </p:txBody>
      </p:sp>
      <p:sp>
        <p:nvSpPr>
          <p:cNvPr id="17" name="Arrow: Right 16">
            <a:extLst>
              <a:ext uri="{FF2B5EF4-FFF2-40B4-BE49-F238E27FC236}">
                <a16:creationId xmlns:a16="http://schemas.microsoft.com/office/drawing/2014/main" id="{C89965F6-B6CF-4D59-B9EF-A93172402C48}"/>
              </a:ext>
            </a:extLst>
          </p:cNvPr>
          <p:cNvSpPr/>
          <p:nvPr/>
        </p:nvSpPr>
        <p:spPr>
          <a:xfrm rot="19552911">
            <a:off x="4424423" y="3826007"/>
            <a:ext cx="546652" cy="215209"/>
          </a:xfrm>
          <a:prstGeom prst="rightArrow">
            <a:avLst/>
          </a:prstGeom>
          <a:solidFill>
            <a:srgbClr val="FFFF00"/>
          </a:solidFill>
          <a:ln w="127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nl-NL" sz="1800" b="0" i="0" u="none" strike="noStrike" kern="1200" cap="none" spc="0" normalizeH="0" baseline="0" noProof="0">
              <a:ln>
                <a:noFill/>
              </a:ln>
              <a:solidFill>
                <a:srgbClr val="FFFFFF"/>
              </a:solidFill>
              <a:effectLst/>
              <a:uLnTx/>
              <a:uFillTx/>
              <a:latin typeface="Arial"/>
              <a:ea typeface="+mn-ea"/>
              <a:cs typeface="+mn-cs"/>
            </a:endParaRPr>
          </a:p>
        </p:txBody>
      </p:sp>
      <p:sp>
        <p:nvSpPr>
          <p:cNvPr id="29" name="Rectangle 28">
            <a:extLst>
              <a:ext uri="{FF2B5EF4-FFF2-40B4-BE49-F238E27FC236}">
                <a16:creationId xmlns:a16="http://schemas.microsoft.com/office/drawing/2014/main" id="{F7683929-6322-42C2-974D-C156C009CF82}"/>
              </a:ext>
            </a:extLst>
          </p:cNvPr>
          <p:cNvSpPr/>
          <p:nvPr/>
        </p:nvSpPr>
        <p:spPr>
          <a:xfrm>
            <a:off x="5943554" y="3244334"/>
            <a:ext cx="304892"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white"/>
                </a:solidFill>
                <a:effectLst/>
                <a:uLnTx/>
                <a:uFillTx/>
                <a:latin typeface="Symbol" panose="05050102010706020507" pitchFamily="18" charset="2"/>
                <a:ea typeface="+mn-ea"/>
                <a:cs typeface="+mn-cs"/>
              </a:rPr>
              <a:t>q</a:t>
            </a:r>
          </a:p>
        </p:txBody>
      </p:sp>
      <p:sp>
        <p:nvSpPr>
          <p:cNvPr id="30" name="Rectangle 29">
            <a:extLst>
              <a:ext uri="{FF2B5EF4-FFF2-40B4-BE49-F238E27FC236}">
                <a16:creationId xmlns:a16="http://schemas.microsoft.com/office/drawing/2014/main" id="{A7D4C470-E2E8-4BF1-A1F0-BA423918EA61}"/>
              </a:ext>
            </a:extLst>
          </p:cNvPr>
          <p:cNvSpPr/>
          <p:nvPr/>
        </p:nvSpPr>
        <p:spPr>
          <a:xfrm>
            <a:off x="9710722" y="4242009"/>
            <a:ext cx="304892"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FF00"/>
                </a:solidFill>
                <a:effectLst/>
                <a:uLnTx/>
                <a:uFillTx/>
                <a:latin typeface="Symbol" panose="05050102010706020507" pitchFamily="18" charset="2"/>
                <a:ea typeface="+mn-ea"/>
                <a:cs typeface="+mn-cs"/>
              </a:rPr>
              <a:t>q</a:t>
            </a:r>
          </a:p>
        </p:txBody>
      </p:sp>
      <p:sp>
        <p:nvSpPr>
          <p:cNvPr id="11" name="TextBox 10">
            <a:extLst>
              <a:ext uri="{FF2B5EF4-FFF2-40B4-BE49-F238E27FC236}">
                <a16:creationId xmlns:a16="http://schemas.microsoft.com/office/drawing/2014/main" id="{3EEE8ACA-7759-8C71-2DDB-4AC2262572E5}"/>
              </a:ext>
            </a:extLst>
          </p:cNvPr>
          <p:cNvSpPr txBox="1"/>
          <p:nvPr/>
        </p:nvSpPr>
        <p:spPr>
          <a:xfrm>
            <a:off x="8878108" y="6405453"/>
            <a:ext cx="3357394"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1" u="none" strike="noStrike" kern="1200" cap="none" spc="0" normalizeH="0" baseline="0" noProof="0" dirty="0">
                <a:ln>
                  <a:noFill/>
                </a:ln>
                <a:solidFill>
                  <a:srgbClr val="0070C0"/>
                </a:solidFill>
                <a:effectLst/>
                <a:uLnTx/>
                <a:uFillTx/>
                <a:latin typeface="Arial"/>
                <a:ea typeface="+mn-ea"/>
                <a:cs typeface="+mn-cs"/>
              </a:rPr>
              <a:t>Qazi et al. Science Advances 2019</a:t>
            </a:r>
          </a:p>
        </p:txBody>
      </p:sp>
      <p:sp>
        <p:nvSpPr>
          <p:cNvPr id="15" name="TextBox 14">
            <a:extLst>
              <a:ext uri="{FF2B5EF4-FFF2-40B4-BE49-F238E27FC236}">
                <a16:creationId xmlns:a16="http://schemas.microsoft.com/office/drawing/2014/main" id="{D1EF8EF1-203D-4E03-A7FD-584CF491CD7E}"/>
              </a:ext>
            </a:extLst>
          </p:cNvPr>
          <p:cNvSpPr txBox="1"/>
          <p:nvPr/>
        </p:nvSpPr>
        <p:spPr>
          <a:xfrm>
            <a:off x="678669" y="5735752"/>
            <a:ext cx="8808822" cy="707886"/>
          </a:xfrm>
          <a:prstGeom prst="rect">
            <a:avLst/>
          </a:prstGeom>
          <a:noFill/>
        </p:spPr>
        <p:txBody>
          <a:bodyPr wrap="none" rtlCol="0">
            <a:spAutoFit/>
          </a:bodyPr>
          <a:lstStyle/>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defRPr/>
            </a:pPr>
            <a:r>
              <a:rPr kumimoji="0" lang="en-US" altLang="en-US" sz="2000" b="0" i="0" u="none" strike="noStrike" kern="0" cap="none" spc="0" normalizeH="0" baseline="0" noProof="0" dirty="0">
                <a:ln>
                  <a:noFill/>
                </a:ln>
                <a:solidFill>
                  <a:srgbClr val="000000"/>
                </a:solidFill>
                <a:effectLst/>
                <a:uLnTx/>
                <a:uFillTx/>
                <a:latin typeface="Arial" panose="020B0604020202020204" pitchFamily="34" charset="0"/>
                <a:ea typeface="+mn-ea"/>
                <a:cs typeface="+mn-cs"/>
              </a:rPr>
              <a:t>Contact angle and contact line analysis during evaporation up to creeping</a:t>
            </a: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defRPr/>
            </a:pPr>
            <a:r>
              <a:rPr kumimoji="0" lang="en-US" altLang="en-US" sz="2000" b="0" i="0" u="none" strike="noStrike" kern="0" cap="none" spc="0" normalizeH="0" baseline="0" noProof="0" dirty="0">
                <a:ln>
                  <a:noFill/>
                </a:ln>
                <a:solidFill>
                  <a:srgbClr val="000000"/>
                </a:solidFill>
                <a:effectLst/>
                <a:uLnTx/>
                <a:uFillTx/>
                <a:latin typeface="Arial" panose="020B0604020202020204" pitchFamily="34" charset="0"/>
                <a:ea typeface="+mn-ea"/>
                <a:cs typeface="+mn-cs"/>
              </a:rPr>
              <a:t>Temporal evolution of mass with creeping.</a:t>
            </a:r>
          </a:p>
        </p:txBody>
      </p:sp>
      <p:pic>
        <p:nvPicPr>
          <p:cNvPr id="12" name="Picture 11">
            <a:extLst>
              <a:ext uri="{FF2B5EF4-FFF2-40B4-BE49-F238E27FC236}">
                <a16:creationId xmlns:a16="http://schemas.microsoft.com/office/drawing/2014/main" id="{40CA2990-6280-F9FB-3743-9D492603CDBA}"/>
              </a:ext>
            </a:extLst>
          </p:cNvPr>
          <p:cNvPicPr>
            <a:picLocks noChangeAspect="1"/>
          </p:cNvPicPr>
          <p:nvPr/>
        </p:nvPicPr>
        <p:blipFill>
          <a:blip r:embed="rId5"/>
          <a:stretch>
            <a:fillRect/>
          </a:stretch>
        </p:blipFill>
        <p:spPr>
          <a:xfrm>
            <a:off x="7382259" y="1685740"/>
            <a:ext cx="4656925" cy="2923242"/>
          </a:xfrm>
          <a:prstGeom prst="rect">
            <a:avLst/>
          </a:prstGeom>
        </p:spPr>
      </p:pic>
      <p:sp>
        <p:nvSpPr>
          <p:cNvPr id="2" name="TextBox 1"/>
          <p:cNvSpPr txBox="1"/>
          <p:nvPr/>
        </p:nvSpPr>
        <p:spPr>
          <a:xfrm flipH="1">
            <a:off x="8209160" y="4278663"/>
            <a:ext cx="1644650" cy="369332"/>
          </a:xfrm>
          <a:prstGeom prst="rect">
            <a:avLst/>
          </a:prstGeom>
          <a:solidFill>
            <a:srgbClr val="8DC8FF"/>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292934"/>
                </a:solidFill>
                <a:effectLst/>
                <a:uLnTx/>
                <a:uFillTx/>
                <a:latin typeface="Arial"/>
                <a:ea typeface="+mn-ea"/>
                <a:cs typeface="+mn-cs"/>
              </a:rPr>
              <a:t>Salt solution</a:t>
            </a:r>
          </a:p>
        </p:txBody>
      </p:sp>
    </p:spTree>
    <p:extLst>
      <p:ext uri="{BB962C8B-B14F-4D97-AF65-F5344CB8AC3E}">
        <p14:creationId xmlns:p14="http://schemas.microsoft.com/office/powerpoint/2010/main" val="26037989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51607" y="637711"/>
            <a:ext cx="7709239"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General view: NaCl solution</a:t>
            </a:r>
          </a:p>
        </p:txBody>
      </p:sp>
      <p:sp>
        <p:nvSpPr>
          <p:cNvPr id="3" name="TextBox 2"/>
          <p:cNvSpPr txBox="1"/>
          <p:nvPr/>
        </p:nvSpPr>
        <p:spPr>
          <a:xfrm>
            <a:off x="6635786" y="1607345"/>
            <a:ext cx="98616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Arial"/>
                <a:ea typeface="+mn-ea"/>
                <a:cs typeface="+mn-cs"/>
              </a:rPr>
              <a:t>RH=6%</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Arial"/>
                <a:ea typeface="+mn-ea"/>
                <a:cs typeface="+mn-cs"/>
              </a:rPr>
              <a:t>T=21 ͦC</a:t>
            </a:r>
          </a:p>
        </p:txBody>
      </p:sp>
      <p:sp>
        <p:nvSpPr>
          <p:cNvPr id="8" name="TextBox 7"/>
          <p:cNvSpPr txBox="1"/>
          <p:nvPr/>
        </p:nvSpPr>
        <p:spPr>
          <a:xfrm>
            <a:off x="2133601" y="5684577"/>
            <a:ext cx="7709613" cy="830997"/>
          </a:xfrm>
          <a:prstGeom prst="rect">
            <a:avLst/>
          </a:prstGeom>
          <a:noFill/>
          <a:ln>
            <a:solidFill>
              <a:srgbClr val="C00000"/>
            </a:solidFill>
          </a:ln>
        </p:spPr>
        <p:txBody>
          <a:bodyPr wrap="square" rtlCol="0">
            <a:spAutoFit/>
          </a:bodyPr>
          <a:lstStyle/>
          <a:p>
            <a:pPr marL="257175" marR="0" lvl="0" indent="-257175"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292934"/>
                </a:solidFill>
                <a:effectLst/>
                <a:uLnTx/>
                <a:uFillTx/>
                <a:latin typeface="Arial" panose="020B0604020202020204" pitchFamily="34" charset="0"/>
                <a:ea typeface="+mn-ea"/>
                <a:cs typeface="Arial" panose="020B0604020202020204" pitchFamily="34" charset="0"/>
              </a:rPr>
              <a:t>Creeping  only </a:t>
            </a:r>
            <a:r>
              <a:rPr kumimoji="0" lang="en-US" sz="2400" b="1"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rPr>
              <a:t>at  low relative humidity RH ≤30%</a:t>
            </a:r>
          </a:p>
          <a:p>
            <a:pPr marL="257175" marR="0" lvl="0" indent="-257175"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292934"/>
                </a:solidFill>
                <a:effectLst/>
                <a:uLnTx/>
                <a:uFillTx/>
                <a:latin typeface="Arial" panose="020B0604020202020204" pitchFamily="34" charset="0"/>
                <a:ea typeface="+mn-ea"/>
                <a:cs typeface="Arial" panose="020B0604020202020204" pitchFamily="34" charset="0"/>
              </a:rPr>
              <a:t>Crystal precipitation occurs in bulk prior to creeping</a:t>
            </a:r>
          </a:p>
        </p:txBody>
      </p:sp>
      <p:pic>
        <p:nvPicPr>
          <p:cNvPr id="9" name="Picture 8" descr="F:\post doc amsterdam\talk group meeting\LOGO uva.png">
            <a:extLst>
              <a:ext uri="{FF2B5EF4-FFF2-40B4-BE49-F238E27FC236}">
                <a16:creationId xmlns:a16="http://schemas.microsoft.com/office/drawing/2014/main" id="{DA0B0F70-1E2C-47CB-B4DB-BA1879303C15}"/>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558636" y="76200"/>
            <a:ext cx="53340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a:extLst>
              <a:ext uri="{FF2B5EF4-FFF2-40B4-BE49-F238E27FC236}">
                <a16:creationId xmlns:a16="http://schemas.microsoft.com/office/drawing/2014/main" id="{27456F37-BD17-4F32-9471-F16543DD2C0A}"/>
              </a:ext>
            </a:extLst>
          </p:cNvPr>
          <p:cNvSpPr txBox="1"/>
          <p:nvPr/>
        </p:nvSpPr>
        <p:spPr>
          <a:xfrm>
            <a:off x="2133601" y="76200"/>
            <a:ext cx="2336281"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400" b="1" i="0" u="none" strike="noStrike" kern="1200" cap="none" spc="0" normalizeH="0" baseline="0" noProof="0" dirty="0">
                <a:ln>
                  <a:noFill/>
                </a:ln>
                <a:solidFill>
                  <a:srgbClr val="FFFFFF"/>
                </a:solidFill>
                <a:effectLst/>
                <a:uLnTx/>
                <a:uFillTx/>
                <a:latin typeface="Arial"/>
                <a:ea typeface="+mn-ea"/>
                <a:cs typeface="+mn-cs"/>
              </a:rPr>
              <a:t>U</a:t>
            </a:r>
            <a:r>
              <a:rPr kumimoji="0" lang="nl-NL" sz="1400" b="1" i="0" u="none" strike="noStrike" kern="1200" cap="small" spc="0" normalizeH="0" baseline="0" noProof="0" dirty="0">
                <a:ln>
                  <a:noFill/>
                </a:ln>
                <a:solidFill>
                  <a:srgbClr val="FFFFFF"/>
                </a:solidFill>
                <a:effectLst/>
                <a:uLnTx/>
                <a:uFillTx/>
                <a:latin typeface="Arial"/>
                <a:ea typeface="+mn-ea"/>
                <a:cs typeface="+mn-cs"/>
              </a:rPr>
              <a:t>niversity Of Amsterdam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400" b="0" i="0" u="none" strike="noStrike" kern="1200" cap="small" spc="0" normalizeH="0" baseline="0" noProof="0" dirty="0" err="1">
                <a:ln>
                  <a:noFill/>
                </a:ln>
                <a:solidFill>
                  <a:srgbClr val="292934"/>
                </a:solidFill>
                <a:effectLst/>
                <a:uLnTx/>
                <a:uFillTx/>
                <a:latin typeface="Arial"/>
                <a:ea typeface="+mn-ea"/>
                <a:cs typeface="+mn-cs"/>
              </a:rPr>
              <a:t>Institute</a:t>
            </a:r>
            <a:r>
              <a:rPr kumimoji="0" lang="nl-NL" sz="1400" b="0" i="0" u="none" strike="noStrike" kern="1200" cap="small" spc="0" normalizeH="0" baseline="0" noProof="0" dirty="0">
                <a:ln>
                  <a:noFill/>
                </a:ln>
                <a:solidFill>
                  <a:srgbClr val="292934"/>
                </a:solidFill>
                <a:effectLst/>
                <a:uLnTx/>
                <a:uFillTx/>
                <a:latin typeface="Arial"/>
                <a:ea typeface="+mn-ea"/>
                <a:cs typeface="+mn-cs"/>
              </a:rPr>
              <a:t> of Physics</a:t>
            </a:r>
            <a:endParaRPr kumimoji="0" lang="en-US" sz="1400" b="0" i="0" u="none" strike="noStrike" kern="1200" cap="none" spc="0" normalizeH="0" baseline="0" noProof="0" dirty="0">
              <a:ln>
                <a:noFill/>
              </a:ln>
              <a:solidFill>
                <a:srgbClr val="292934"/>
              </a:solidFill>
              <a:effectLst/>
              <a:uLnTx/>
              <a:uFillTx/>
              <a:latin typeface="Arial"/>
              <a:ea typeface="+mn-ea"/>
              <a:cs typeface="+mn-cs"/>
            </a:endParaRPr>
          </a:p>
        </p:txBody>
      </p:sp>
      <p:sp>
        <p:nvSpPr>
          <p:cNvPr id="5" name="TextBox 4"/>
          <p:cNvSpPr txBox="1"/>
          <p:nvPr/>
        </p:nvSpPr>
        <p:spPr>
          <a:xfrm>
            <a:off x="8534308" y="6483051"/>
            <a:ext cx="3357394"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1" u="none" strike="noStrike" kern="1200" cap="none" spc="0" normalizeH="0" baseline="0" noProof="0" dirty="0">
                <a:ln>
                  <a:noFill/>
                </a:ln>
                <a:solidFill>
                  <a:srgbClr val="0070C0"/>
                </a:solidFill>
                <a:effectLst/>
                <a:uLnTx/>
                <a:uFillTx/>
                <a:latin typeface="Arial"/>
                <a:ea typeface="+mn-ea"/>
                <a:cs typeface="+mn-cs"/>
              </a:rPr>
              <a:t>Qazi et al. Science Advances 2019</a:t>
            </a:r>
          </a:p>
        </p:txBody>
      </p:sp>
      <p:pic>
        <p:nvPicPr>
          <p:cNvPr id="11" name="NaCl+CTAB_video">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2037929" y="1260777"/>
            <a:ext cx="7709239" cy="4336446"/>
          </a:xfrm>
          <a:prstGeom prst="rect">
            <a:avLst/>
          </a:prstGeom>
        </p:spPr>
      </p:pic>
    </p:spTree>
    <p:extLst>
      <p:ext uri="{BB962C8B-B14F-4D97-AF65-F5344CB8AC3E}">
        <p14:creationId xmlns:p14="http://schemas.microsoft.com/office/powerpoint/2010/main" val="4283040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000"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1"/>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withEffect">
                                  <p:stCondLst>
                                    <p:cond delay="0"/>
                                  </p:stCondLst>
                                  <p:childTnLst>
                                    <p:cmd type="call" cmd="togglePause">
                                      <p:cBhvr>
                                        <p:cTn id="11" dur="1" fill="hold"/>
                                        <p:tgtEl>
                                          <p:spTgt spid="11"/>
                                        </p:tgtEl>
                                      </p:cBhvr>
                                    </p:cmd>
                                  </p:childTnLst>
                                </p:cTn>
                              </p:par>
                            </p:childTnLst>
                          </p:cTn>
                        </p:par>
                      </p:childTnLst>
                    </p:cTn>
                  </p:par>
                </p:childTnLst>
              </p:cTn>
              <p:nextCondLst>
                <p:cond evt="onClick" delay="0">
                  <p:tgtEl>
                    <p:spTgt spid="11"/>
                  </p:tgtEl>
                </p:cond>
              </p:nextCondLst>
            </p:seq>
            <p:video>
              <p:cMediaNode vol="80000">
                <p:cTn id="12" fill="remove" display="0">
                  <p:stCondLst>
                    <p:cond delay="indefinite"/>
                  </p:stCondLst>
                </p:cTn>
                <p:tgtEl>
                  <p:spTgt spid="11"/>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5"/>
          <a:stretch>
            <a:fillRect/>
          </a:stretch>
        </p:blipFill>
        <p:spPr>
          <a:xfrm>
            <a:off x="-118490" y="1209765"/>
            <a:ext cx="5317901" cy="4190387"/>
          </a:xfrm>
          <a:prstGeom prst="rect">
            <a:avLst/>
          </a:prstGeom>
        </p:spPr>
      </p:pic>
      <p:sp>
        <p:nvSpPr>
          <p:cNvPr id="12" name="TextBox 11"/>
          <p:cNvSpPr txBox="1"/>
          <p:nvPr/>
        </p:nvSpPr>
        <p:spPr>
          <a:xfrm>
            <a:off x="230367" y="1062568"/>
            <a:ext cx="5151465"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2533C"/>
                </a:solidFill>
                <a:effectLst/>
                <a:uLnTx/>
                <a:uFillTx/>
                <a:latin typeface="Arial" panose="020B0604020202020204" pitchFamily="34" charset="0"/>
                <a:ea typeface="+mn-ea"/>
                <a:cs typeface="Arial" panose="020B0604020202020204" pitchFamily="34" charset="0"/>
              </a:rPr>
              <a:t>Evolution of Contact angle up to creeping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2533C"/>
                </a:solidFill>
                <a:effectLst/>
                <a:uLnTx/>
                <a:uFillTx/>
                <a:latin typeface="Arial" panose="020B0604020202020204" pitchFamily="34" charset="0"/>
                <a:ea typeface="+mn-ea"/>
                <a:cs typeface="Arial" panose="020B0604020202020204" pitchFamily="34" charset="0"/>
              </a:rPr>
              <a:t>Different salts</a:t>
            </a:r>
          </a:p>
        </p:txBody>
      </p:sp>
      <p:pic>
        <p:nvPicPr>
          <p:cNvPr id="13" name="Picture 12" descr="F:\post doc amsterdam\talk group meeting\LOGO uva.png">
            <a:extLst>
              <a:ext uri="{FF2B5EF4-FFF2-40B4-BE49-F238E27FC236}">
                <a16:creationId xmlns:a16="http://schemas.microsoft.com/office/drawing/2014/main" id="{A50E0E96-9D86-4958-AAE5-B9126030ADD9}"/>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558636" y="76200"/>
            <a:ext cx="53340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TextBox 13">
            <a:extLst>
              <a:ext uri="{FF2B5EF4-FFF2-40B4-BE49-F238E27FC236}">
                <a16:creationId xmlns:a16="http://schemas.microsoft.com/office/drawing/2014/main" id="{9F56E75B-153C-4D31-80FF-0198C29078E2}"/>
              </a:ext>
            </a:extLst>
          </p:cNvPr>
          <p:cNvSpPr txBox="1"/>
          <p:nvPr/>
        </p:nvSpPr>
        <p:spPr>
          <a:xfrm>
            <a:off x="2133601" y="76200"/>
            <a:ext cx="2366353"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400" b="1" i="0" u="none" strike="noStrike" kern="1200" cap="none" spc="0" normalizeH="0" baseline="0" noProof="0" dirty="0">
                <a:ln>
                  <a:noFill/>
                </a:ln>
                <a:solidFill>
                  <a:srgbClr val="FFFFFF"/>
                </a:solidFill>
                <a:effectLst/>
                <a:uLnTx/>
                <a:uFillTx/>
                <a:latin typeface="Arial"/>
                <a:ea typeface="+mn-ea"/>
                <a:cs typeface="+mn-cs"/>
              </a:rPr>
              <a:t>U</a:t>
            </a:r>
            <a:r>
              <a:rPr kumimoji="0" lang="nl-NL" sz="1400" b="1" i="0" u="none" strike="noStrike" kern="1200" cap="small" spc="0" normalizeH="0" baseline="0" noProof="0" dirty="0">
                <a:ln>
                  <a:noFill/>
                </a:ln>
                <a:solidFill>
                  <a:srgbClr val="FFFFFF"/>
                </a:solidFill>
                <a:effectLst/>
                <a:uLnTx/>
                <a:uFillTx/>
                <a:latin typeface="Arial"/>
                <a:ea typeface="+mn-ea"/>
                <a:cs typeface="+mn-cs"/>
              </a:rPr>
              <a:t>niversity Of Amsterdam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400" b="0" i="0" u="none" strike="noStrike" kern="1200" cap="small" spc="0" normalizeH="0" baseline="0" noProof="0" dirty="0" err="1">
                <a:ln>
                  <a:noFill/>
                </a:ln>
                <a:solidFill>
                  <a:srgbClr val="292934"/>
                </a:solidFill>
                <a:effectLst/>
                <a:uLnTx/>
                <a:uFillTx/>
                <a:latin typeface="Arial"/>
                <a:ea typeface="+mn-ea"/>
                <a:cs typeface="+mn-cs"/>
              </a:rPr>
              <a:t>Institute</a:t>
            </a:r>
            <a:r>
              <a:rPr kumimoji="0" lang="nl-NL" sz="1400" b="0" i="0" u="none" strike="noStrike" kern="1200" cap="small" spc="0" normalizeH="0" baseline="0" noProof="0" dirty="0">
                <a:ln>
                  <a:noFill/>
                </a:ln>
                <a:solidFill>
                  <a:srgbClr val="292934"/>
                </a:solidFill>
                <a:effectLst/>
                <a:uLnTx/>
                <a:uFillTx/>
                <a:latin typeface="Arial"/>
                <a:ea typeface="+mn-ea"/>
                <a:cs typeface="+mn-cs"/>
              </a:rPr>
              <a:t> of Physics</a:t>
            </a:r>
            <a:endParaRPr kumimoji="0" lang="en-US" sz="1400" b="0" i="0" u="none" strike="noStrike" kern="1200" cap="none" spc="0" normalizeH="0" baseline="0" noProof="0" dirty="0">
              <a:ln>
                <a:noFill/>
              </a:ln>
              <a:solidFill>
                <a:srgbClr val="292934"/>
              </a:solidFill>
              <a:effectLst/>
              <a:uLnTx/>
              <a:uFillTx/>
              <a:latin typeface="Arial"/>
              <a:ea typeface="+mn-ea"/>
              <a:cs typeface="+mn-cs"/>
            </a:endParaRPr>
          </a:p>
        </p:txBody>
      </p:sp>
      <p:sp>
        <p:nvSpPr>
          <p:cNvPr id="22" name="Rectangle 21"/>
          <p:cNvSpPr/>
          <p:nvPr/>
        </p:nvSpPr>
        <p:spPr>
          <a:xfrm>
            <a:off x="7407965" y="1722189"/>
            <a:ext cx="884013" cy="97018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rial"/>
              <a:ea typeface="+mn-ea"/>
              <a:cs typeface="+mn-cs"/>
            </a:endParaRPr>
          </a:p>
        </p:txBody>
      </p:sp>
      <p:sp>
        <p:nvSpPr>
          <p:cNvPr id="23" name="TextBox 22"/>
          <p:cNvSpPr txBox="1"/>
          <p:nvPr/>
        </p:nvSpPr>
        <p:spPr>
          <a:xfrm>
            <a:off x="1929752" y="2385546"/>
            <a:ext cx="807165"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err="1">
                <a:ln>
                  <a:noFill/>
                </a:ln>
                <a:solidFill>
                  <a:srgbClr val="00B0F0"/>
                </a:solidFill>
                <a:effectLst/>
                <a:uLnTx/>
                <a:uFillTx/>
                <a:latin typeface="Arial"/>
                <a:ea typeface="+mn-ea"/>
                <a:cs typeface="+mn-cs"/>
              </a:rPr>
              <a:t>NaCl</a:t>
            </a:r>
            <a:endParaRPr kumimoji="0" lang="en-GB" sz="1800" b="1" i="0" u="none" strike="noStrike" kern="1200" cap="none" spc="0" normalizeH="0" baseline="0" noProof="0" dirty="0">
              <a:ln>
                <a:noFill/>
              </a:ln>
              <a:solidFill>
                <a:srgbClr val="00B0F0"/>
              </a:solidFill>
              <a:effectLst/>
              <a:uLnTx/>
              <a:uFillTx/>
              <a:latin typeface="Arial"/>
              <a:ea typeface="+mn-ea"/>
              <a:cs typeface="+mn-cs"/>
            </a:endParaRPr>
          </a:p>
        </p:txBody>
      </p:sp>
      <p:sp>
        <p:nvSpPr>
          <p:cNvPr id="24" name="TextBox 23"/>
          <p:cNvSpPr txBox="1"/>
          <p:nvPr/>
        </p:nvSpPr>
        <p:spPr>
          <a:xfrm>
            <a:off x="3328957" y="3486913"/>
            <a:ext cx="661467"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err="1">
                <a:ln>
                  <a:noFill/>
                </a:ln>
                <a:solidFill>
                  <a:srgbClr val="D2533C"/>
                </a:solidFill>
                <a:effectLst/>
                <a:uLnTx/>
                <a:uFillTx/>
                <a:latin typeface="Arial"/>
                <a:ea typeface="+mn-ea"/>
                <a:cs typeface="+mn-cs"/>
              </a:rPr>
              <a:t>KCl</a:t>
            </a:r>
            <a:endParaRPr kumimoji="0" lang="en-GB" sz="1800" b="1" i="0" u="none" strike="noStrike" kern="1200" cap="none" spc="0" normalizeH="0" baseline="0" noProof="0" dirty="0">
              <a:ln>
                <a:noFill/>
              </a:ln>
              <a:solidFill>
                <a:srgbClr val="D2533C"/>
              </a:solidFill>
              <a:effectLst/>
              <a:uLnTx/>
              <a:uFillTx/>
              <a:latin typeface="Arial"/>
              <a:ea typeface="+mn-ea"/>
              <a:cs typeface="+mn-cs"/>
            </a:endParaRPr>
          </a:p>
        </p:txBody>
      </p:sp>
      <p:sp>
        <p:nvSpPr>
          <p:cNvPr id="25" name="TextBox 24"/>
          <p:cNvSpPr txBox="1"/>
          <p:nvPr/>
        </p:nvSpPr>
        <p:spPr>
          <a:xfrm>
            <a:off x="3835997" y="4124505"/>
            <a:ext cx="111677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B050"/>
                </a:solidFill>
                <a:effectLst/>
                <a:uLnTx/>
                <a:uFillTx/>
                <a:latin typeface="Arial"/>
                <a:ea typeface="+mn-ea"/>
                <a:cs typeface="+mn-cs"/>
              </a:rPr>
              <a:t>Na</a:t>
            </a:r>
            <a:r>
              <a:rPr kumimoji="0" lang="en-GB" sz="1800" b="1" i="0" u="none" strike="noStrike" kern="1200" cap="none" spc="0" normalizeH="0" baseline="-25000" noProof="0" dirty="0">
                <a:ln>
                  <a:noFill/>
                </a:ln>
                <a:solidFill>
                  <a:srgbClr val="00B050"/>
                </a:solidFill>
                <a:effectLst/>
                <a:uLnTx/>
                <a:uFillTx/>
                <a:latin typeface="Arial"/>
                <a:ea typeface="+mn-ea"/>
                <a:cs typeface="+mn-cs"/>
              </a:rPr>
              <a:t>2</a:t>
            </a:r>
            <a:r>
              <a:rPr kumimoji="0" lang="en-GB" sz="1800" b="1" i="0" u="none" strike="noStrike" kern="1200" cap="none" spc="0" normalizeH="0" baseline="0" noProof="0" dirty="0">
                <a:ln>
                  <a:noFill/>
                </a:ln>
                <a:solidFill>
                  <a:srgbClr val="00B050"/>
                </a:solidFill>
                <a:effectLst/>
                <a:uLnTx/>
                <a:uFillTx/>
                <a:latin typeface="Arial"/>
                <a:ea typeface="+mn-ea"/>
                <a:cs typeface="+mn-cs"/>
              </a:rPr>
              <a:t>SO</a:t>
            </a:r>
            <a:r>
              <a:rPr kumimoji="0" lang="en-GB" sz="1800" b="1" i="0" u="none" strike="noStrike" kern="1200" cap="none" spc="0" normalizeH="0" baseline="-25000" noProof="0" dirty="0">
                <a:ln>
                  <a:noFill/>
                </a:ln>
                <a:solidFill>
                  <a:srgbClr val="00B050"/>
                </a:solidFill>
                <a:effectLst/>
                <a:uLnTx/>
                <a:uFillTx/>
                <a:latin typeface="Arial"/>
                <a:ea typeface="+mn-ea"/>
                <a:cs typeface="+mn-cs"/>
              </a:rPr>
              <a:t>4</a:t>
            </a:r>
          </a:p>
        </p:txBody>
      </p:sp>
      <p:sp>
        <p:nvSpPr>
          <p:cNvPr id="26" name="TextBox 25"/>
          <p:cNvSpPr txBox="1"/>
          <p:nvPr/>
        </p:nvSpPr>
        <p:spPr>
          <a:xfrm>
            <a:off x="230367" y="5417402"/>
            <a:ext cx="11192376" cy="830997"/>
          </a:xfrm>
          <a:prstGeom prst="rect">
            <a:avLst/>
          </a:prstGeom>
          <a:noFill/>
        </p:spPr>
        <p:txBody>
          <a:bodyPr wrap="square" rtlCol="0">
            <a:spAutoFit/>
          </a:bodyPr>
          <a:lstStyle/>
          <a:p>
            <a:pPr marL="457200" marR="0" lvl="8" indent="-45720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292934"/>
                </a:solidFill>
                <a:effectLst/>
                <a:uLnTx/>
                <a:uFillTx/>
                <a:latin typeface="Arial"/>
                <a:ea typeface="+mn-ea"/>
                <a:cs typeface="+mn-cs"/>
              </a:rPr>
              <a:t>Creeping starts below a </a:t>
            </a:r>
            <a:r>
              <a:rPr kumimoji="0" lang="en-US" sz="2400" b="1" i="0" u="sng" strike="noStrike" kern="1200" cap="none" spc="0" normalizeH="0" baseline="0" noProof="0" dirty="0">
                <a:ln>
                  <a:noFill/>
                </a:ln>
                <a:solidFill>
                  <a:schemeClr val="tx2"/>
                </a:solidFill>
                <a:effectLst/>
                <a:uLnTx/>
                <a:uFillTx/>
                <a:latin typeface="Arial"/>
                <a:ea typeface="+mn-ea"/>
                <a:cs typeface="+mn-cs"/>
              </a:rPr>
              <a:t>critical contact angle</a:t>
            </a:r>
          </a:p>
          <a:p>
            <a:pPr marL="457200" marR="0" lvl="8" indent="-45720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292934"/>
                </a:solidFill>
                <a:effectLst/>
                <a:uLnTx/>
                <a:uFillTx/>
                <a:latin typeface="Arial"/>
                <a:ea typeface="+mn-ea"/>
                <a:cs typeface="+mn-cs"/>
              </a:rPr>
              <a:t>The lower solubility of the salt solution the lower the critical contact angle</a:t>
            </a:r>
          </a:p>
        </p:txBody>
      </p:sp>
      <p:sp>
        <p:nvSpPr>
          <p:cNvPr id="28" name="TextBox 27"/>
          <p:cNvSpPr txBox="1"/>
          <p:nvPr/>
        </p:nvSpPr>
        <p:spPr>
          <a:xfrm>
            <a:off x="8012353" y="4710813"/>
            <a:ext cx="3749809"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1" u="none" strike="noStrike" kern="1200" cap="none" spc="0" normalizeH="0" baseline="0" noProof="0" dirty="0">
                <a:ln>
                  <a:noFill/>
                </a:ln>
                <a:solidFill>
                  <a:srgbClr val="0070C0"/>
                </a:solidFill>
                <a:effectLst/>
                <a:uLnTx/>
                <a:uFillTx/>
                <a:latin typeface="Arial"/>
                <a:ea typeface="+mn-ea"/>
                <a:cs typeface="+mn-cs"/>
              </a:rPr>
              <a:t>Qazi et al. Science Advances 2019</a:t>
            </a:r>
          </a:p>
        </p:txBody>
      </p:sp>
      <p:pic>
        <p:nvPicPr>
          <p:cNvPr id="31" name="nacl23-02">
            <a:hlinkClick r:id="" action="ppaction://media"/>
            <a:extLst>
              <a:ext uri="{FF2B5EF4-FFF2-40B4-BE49-F238E27FC236}">
                <a16:creationId xmlns:a16="http://schemas.microsoft.com/office/drawing/2014/main" id="{3B0ECC77-6C48-44FE-99EF-F121B83CA619}"/>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7617384" y="1716391"/>
            <a:ext cx="4539748" cy="3026498"/>
          </a:xfrm>
          <a:prstGeom prst="rect">
            <a:avLst/>
          </a:prstGeom>
        </p:spPr>
      </p:pic>
      <p:pic>
        <p:nvPicPr>
          <p:cNvPr id="2" name="Tijdelijke aanduiding voor inhoud 7" descr="Afbeelding met tekst&#10;&#10;Beschrijving is gegenereerd met zeer hoge betrouwbaarheid">
            <a:extLst>
              <a:ext uri="{FF2B5EF4-FFF2-40B4-BE49-F238E27FC236}">
                <a16:creationId xmlns:a16="http://schemas.microsoft.com/office/drawing/2014/main" id="{454FCCF1-1181-51A4-15F4-A5E429AD101D}"/>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133035" y="3503673"/>
            <a:ext cx="2405012" cy="1685126"/>
          </a:xfrm>
          <a:prstGeom prst="rect">
            <a:avLst/>
          </a:prstGeom>
        </p:spPr>
      </p:pic>
      <p:pic>
        <p:nvPicPr>
          <p:cNvPr id="3" name="Tijdelijke aanduiding voor inhoud 5" descr="Afbeelding met tekst&#10;&#10;Beschrijving is gegenereerd met hoge betrouwbaarheid">
            <a:extLst>
              <a:ext uri="{FF2B5EF4-FFF2-40B4-BE49-F238E27FC236}">
                <a16:creationId xmlns:a16="http://schemas.microsoft.com/office/drawing/2014/main" id="{AA31BC3A-3A56-79D2-591A-1051687B99A6}"/>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133035" y="1358039"/>
            <a:ext cx="2268449" cy="1589440"/>
          </a:xfrm>
          <a:prstGeom prst="rect">
            <a:avLst/>
          </a:prstGeom>
        </p:spPr>
      </p:pic>
      <p:sp>
        <p:nvSpPr>
          <p:cNvPr id="5" name="Arrow: Down 4">
            <a:extLst>
              <a:ext uri="{FF2B5EF4-FFF2-40B4-BE49-F238E27FC236}">
                <a16:creationId xmlns:a16="http://schemas.microsoft.com/office/drawing/2014/main" id="{31CE03B3-6930-E79C-9A03-D81D6F093D41}"/>
              </a:ext>
            </a:extLst>
          </p:cNvPr>
          <p:cNvSpPr/>
          <p:nvPr/>
        </p:nvSpPr>
        <p:spPr>
          <a:xfrm>
            <a:off x="6096000" y="3094463"/>
            <a:ext cx="356839" cy="669073"/>
          </a:xfrm>
          <a:prstGeom prst="downArrow">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NL"/>
          </a:p>
        </p:txBody>
      </p:sp>
      <p:sp>
        <p:nvSpPr>
          <p:cNvPr id="6" name="TextBox 5">
            <a:extLst>
              <a:ext uri="{FF2B5EF4-FFF2-40B4-BE49-F238E27FC236}">
                <a16:creationId xmlns:a16="http://schemas.microsoft.com/office/drawing/2014/main" id="{4BFFB744-00D8-3F74-E69B-C96940ADA650}"/>
              </a:ext>
            </a:extLst>
          </p:cNvPr>
          <p:cNvSpPr txBox="1"/>
          <p:nvPr/>
        </p:nvSpPr>
        <p:spPr>
          <a:xfrm>
            <a:off x="3716875" y="471142"/>
            <a:ext cx="5698996" cy="646331"/>
          </a:xfrm>
          <a:prstGeom prst="rect">
            <a:avLst/>
          </a:prstGeom>
          <a:noFill/>
        </p:spPr>
        <p:txBody>
          <a:bodyPr wrap="none" rtlCol="0">
            <a:spAutoFit/>
          </a:bodyPr>
          <a:lstStyle/>
          <a:p>
            <a:r>
              <a:rPr lang="en-US" sz="3600" b="1" dirty="0"/>
              <a:t>Initiation of Salt creeping</a:t>
            </a:r>
            <a:endParaRPr lang="en-NL" sz="3600" b="1" dirty="0"/>
          </a:p>
        </p:txBody>
      </p:sp>
    </p:spTree>
    <p:extLst>
      <p:ext uri="{BB962C8B-B14F-4D97-AF65-F5344CB8AC3E}">
        <p14:creationId xmlns:p14="http://schemas.microsoft.com/office/powerpoint/2010/main" val="254770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714" fill="hold"/>
                                        <p:tgtEl>
                                          <p:spTgt spid="31"/>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par>
                                <p:cTn id="12" presetID="10" presetClass="entr" presetSubtype="0" fill="hold" nodeType="with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500"/>
                                        <p:tgtEl>
                                          <p:spTgt spid="2"/>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8" restart="whenNotActive" fill="hold" evtFilter="cancelBubble" nodeType="interactiveSeq">
                <p:stCondLst>
                  <p:cond evt="onClick" delay="0">
                    <p:tgtEl>
                      <p:spTgt spid="31"/>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31"/>
                                        </p:tgtEl>
                                      </p:cBhvr>
                                    </p:cmd>
                                  </p:childTnLst>
                                </p:cTn>
                              </p:par>
                            </p:childTnLst>
                          </p:cTn>
                        </p:par>
                      </p:childTnLst>
                    </p:cTn>
                  </p:par>
                </p:childTnLst>
              </p:cTn>
              <p:nextCondLst>
                <p:cond evt="onClick" delay="0">
                  <p:tgtEl>
                    <p:spTgt spid="31"/>
                  </p:tgtEl>
                </p:cond>
              </p:nextCondLst>
            </p:seq>
            <p:video>
              <p:cMediaNode vol="80000">
                <p:cTn id="23" repeatCount="indefinite" fill="hold" display="0">
                  <p:stCondLst>
                    <p:cond delay="indefinite"/>
                  </p:stCondLst>
                </p:cTn>
                <p:tgtEl>
                  <p:spTgt spid="31"/>
                </p:tgtEl>
              </p:cMediaNode>
            </p:video>
          </p:childTnLst>
        </p:cTn>
      </p:par>
    </p:tnLst>
    <p:bldLst>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94E3B7-229D-1BF9-83C6-98D055520DBF}"/>
            </a:ext>
          </a:extLst>
        </p:cNvPr>
        <p:cNvGrpSpPr/>
        <p:nvPr/>
      </p:nvGrpSpPr>
      <p:grpSpPr>
        <a:xfrm>
          <a:off x="0" y="0"/>
          <a:ext cx="0" cy="0"/>
          <a:chOff x="0" y="0"/>
          <a:chExt cx="0" cy="0"/>
        </a:xfrm>
      </p:grpSpPr>
      <p:pic>
        <p:nvPicPr>
          <p:cNvPr id="32" name="NaCl+CTAB_video">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389326" y="2163060"/>
            <a:ext cx="6907193" cy="3885295"/>
          </a:xfrm>
          <a:prstGeom prst="rect">
            <a:avLst/>
          </a:prstGeom>
        </p:spPr>
      </p:pic>
      <p:sp>
        <p:nvSpPr>
          <p:cNvPr id="2" name="TextBox 1">
            <a:extLst>
              <a:ext uri="{FF2B5EF4-FFF2-40B4-BE49-F238E27FC236}">
                <a16:creationId xmlns:a16="http://schemas.microsoft.com/office/drawing/2014/main" id="{71FA9902-0A09-8A9D-18C6-F142FB094A52}"/>
              </a:ext>
            </a:extLst>
          </p:cNvPr>
          <p:cNvSpPr txBox="1"/>
          <p:nvPr/>
        </p:nvSpPr>
        <p:spPr>
          <a:xfrm>
            <a:off x="3551092" y="364691"/>
            <a:ext cx="9447314"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Salt creeping growth </a:t>
            </a:r>
          </a:p>
        </p:txBody>
      </p:sp>
      <p:pic>
        <p:nvPicPr>
          <p:cNvPr id="9" name="Picture 8" descr="F:\post doc amsterdam\talk group meeting\LOGO uva.png">
            <a:extLst>
              <a:ext uri="{FF2B5EF4-FFF2-40B4-BE49-F238E27FC236}">
                <a16:creationId xmlns:a16="http://schemas.microsoft.com/office/drawing/2014/main" id="{42E8775A-2040-3BEA-24A7-91AEF81A8825}"/>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94167" y="75726"/>
            <a:ext cx="53340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a:extLst>
              <a:ext uri="{FF2B5EF4-FFF2-40B4-BE49-F238E27FC236}">
                <a16:creationId xmlns:a16="http://schemas.microsoft.com/office/drawing/2014/main" id="{EDA04B7D-B7CB-BAA8-7FB8-D66C6DCEFC65}"/>
              </a:ext>
            </a:extLst>
          </p:cNvPr>
          <p:cNvSpPr txBox="1"/>
          <p:nvPr/>
        </p:nvSpPr>
        <p:spPr>
          <a:xfrm>
            <a:off x="669132" y="75726"/>
            <a:ext cx="2336281"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400" b="1" i="0" u="none" strike="noStrike" kern="1200" cap="none" spc="0" normalizeH="0" baseline="0" noProof="0" dirty="0">
                <a:ln>
                  <a:noFill/>
                </a:ln>
                <a:solidFill>
                  <a:srgbClr val="FFFFFF"/>
                </a:solidFill>
                <a:effectLst/>
                <a:uLnTx/>
                <a:uFillTx/>
                <a:latin typeface="Arial"/>
                <a:ea typeface="+mn-ea"/>
                <a:cs typeface="+mn-cs"/>
              </a:rPr>
              <a:t>U</a:t>
            </a:r>
            <a:r>
              <a:rPr kumimoji="0" lang="nl-NL" sz="1400" b="1" i="0" u="none" strike="noStrike" kern="1200" cap="small" spc="0" normalizeH="0" baseline="0" noProof="0" dirty="0">
                <a:ln>
                  <a:noFill/>
                </a:ln>
                <a:solidFill>
                  <a:srgbClr val="FFFFFF"/>
                </a:solidFill>
                <a:effectLst/>
                <a:uLnTx/>
                <a:uFillTx/>
                <a:latin typeface="Arial"/>
                <a:ea typeface="+mn-ea"/>
                <a:cs typeface="+mn-cs"/>
              </a:rPr>
              <a:t>niversity Of Amsterdam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400" b="0" i="0" u="none" strike="noStrike" kern="1200" cap="small" spc="0" normalizeH="0" baseline="0" noProof="0" dirty="0" err="1">
                <a:ln>
                  <a:noFill/>
                </a:ln>
                <a:solidFill>
                  <a:srgbClr val="292934"/>
                </a:solidFill>
                <a:effectLst/>
                <a:uLnTx/>
                <a:uFillTx/>
                <a:latin typeface="Arial"/>
                <a:ea typeface="+mn-ea"/>
                <a:cs typeface="+mn-cs"/>
              </a:rPr>
              <a:t>Institute</a:t>
            </a:r>
            <a:r>
              <a:rPr kumimoji="0" lang="nl-NL" sz="1400" b="0" i="0" u="none" strike="noStrike" kern="1200" cap="small" spc="0" normalizeH="0" baseline="0" noProof="0" dirty="0">
                <a:ln>
                  <a:noFill/>
                </a:ln>
                <a:solidFill>
                  <a:srgbClr val="292934"/>
                </a:solidFill>
                <a:effectLst/>
                <a:uLnTx/>
                <a:uFillTx/>
                <a:latin typeface="Arial"/>
                <a:ea typeface="+mn-ea"/>
                <a:cs typeface="+mn-cs"/>
              </a:rPr>
              <a:t> of Physics</a:t>
            </a:r>
            <a:endParaRPr kumimoji="0" lang="en-US" sz="1400" b="0" i="0" u="none" strike="noStrike" kern="1200" cap="none" spc="0" normalizeH="0" baseline="0" noProof="0" dirty="0">
              <a:ln>
                <a:noFill/>
              </a:ln>
              <a:solidFill>
                <a:srgbClr val="292934"/>
              </a:solidFill>
              <a:effectLst/>
              <a:uLnTx/>
              <a:uFillTx/>
              <a:latin typeface="Arial"/>
              <a:ea typeface="+mn-ea"/>
              <a:cs typeface="+mn-cs"/>
            </a:endParaRPr>
          </a:p>
        </p:txBody>
      </p:sp>
      <p:sp>
        <p:nvSpPr>
          <p:cNvPr id="5" name="TextBox 4">
            <a:extLst>
              <a:ext uri="{FF2B5EF4-FFF2-40B4-BE49-F238E27FC236}">
                <a16:creationId xmlns:a16="http://schemas.microsoft.com/office/drawing/2014/main" id="{DE2EC809-9903-6BF5-5749-AE14BF2DA9F1}"/>
              </a:ext>
            </a:extLst>
          </p:cNvPr>
          <p:cNvSpPr txBox="1"/>
          <p:nvPr/>
        </p:nvSpPr>
        <p:spPr>
          <a:xfrm>
            <a:off x="8013428" y="1589963"/>
            <a:ext cx="3357394"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1" u="none" strike="noStrike" kern="1200" cap="none" spc="0" normalizeH="0" baseline="0" noProof="0" dirty="0">
                <a:ln>
                  <a:noFill/>
                </a:ln>
                <a:solidFill>
                  <a:srgbClr val="002060"/>
                </a:solidFill>
                <a:effectLst/>
                <a:uLnTx/>
                <a:uFillTx/>
                <a:latin typeface="Arial"/>
                <a:ea typeface="+mn-ea"/>
                <a:cs typeface="+mn-cs"/>
              </a:rPr>
              <a:t>Qazi et al. Science Advances 2019</a:t>
            </a:r>
          </a:p>
        </p:txBody>
      </p:sp>
      <p:sp>
        <p:nvSpPr>
          <p:cNvPr id="18" name="TextBox 17">
            <a:extLst>
              <a:ext uri="{FF2B5EF4-FFF2-40B4-BE49-F238E27FC236}">
                <a16:creationId xmlns:a16="http://schemas.microsoft.com/office/drawing/2014/main" id="{6774C76E-F600-4EAA-3B0E-06DFDC1E897D}"/>
              </a:ext>
            </a:extLst>
          </p:cNvPr>
          <p:cNvSpPr txBox="1"/>
          <p:nvPr/>
        </p:nvSpPr>
        <p:spPr>
          <a:xfrm>
            <a:off x="-409967" y="6192590"/>
            <a:ext cx="5040805" cy="523220"/>
          </a:xfrm>
          <a:prstGeom prst="rect">
            <a:avLst/>
          </a:prstGeom>
          <a:noFill/>
          <a:ln>
            <a:no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Self amplifying</a:t>
            </a:r>
            <a:r>
              <a:rPr kumimoji="0" lang="en-US" sz="2800" i="0" u="none" strike="noStrike" kern="1200" cap="none" spc="0" normalizeH="0" noProof="0" dirty="0">
                <a:ln>
                  <a:noFill/>
                </a:ln>
                <a:solidFill>
                  <a:srgbClr val="C00000"/>
                </a:solidFill>
                <a:effectLst/>
                <a:uLnTx/>
                <a:uFillTx/>
                <a:latin typeface="Arial" panose="020B0604020202020204" pitchFamily="34" charset="0"/>
                <a:ea typeface="+mn-ea"/>
                <a:cs typeface="Arial" panose="020B0604020202020204" pitchFamily="34" charset="0"/>
              </a:rPr>
              <a:t> </a:t>
            </a:r>
            <a:r>
              <a:rPr kumimoji="0" lang="en-US" sz="2800"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process</a:t>
            </a:r>
          </a:p>
        </p:txBody>
      </p:sp>
      <p:sp>
        <p:nvSpPr>
          <p:cNvPr id="16" name="TextBox 15">
            <a:extLst>
              <a:ext uri="{FF2B5EF4-FFF2-40B4-BE49-F238E27FC236}">
                <a16:creationId xmlns:a16="http://schemas.microsoft.com/office/drawing/2014/main" id="{40EC454F-650A-C6A8-8ADB-B1E2640EA2F6}"/>
              </a:ext>
            </a:extLst>
          </p:cNvPr>
          <p:cNvSpPr txBox="1"/>
          <p:nvPr/>
        </p:nvSpPr>
        <p:spPr>
          <a:xfrm>
            <a:off x="166692" y="1060898"/>
            <a:ext cx="8843673" cy="461665"/>
          </a:xfrm>
          <a:prstGeom prst="rect">
            <a:avLst/>
          </a:prstGeom>
          <a:solidFill>
            <a:schemeClr val="accent5">
              <a:lumMod val="40000"/>
              <a:lumOff val="60000"/>
            </a:scheme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292934"/>
                </a:solidFill>
                <a:effectLst/>
                <a:uLnTx/>
                <a:uFillTx/>
                <a:latin typeface="Arial" panose="020B0604020202020204" pitchFamily="34" charset="0"/>
                <a:ea typeface="+mn-ea"/>
                <a:cs typeface="Arial" panose="020B0604020202020204" pitchFamily="34" charset="0"/>
              </a:rPr>
              <a:t>Multiple crystals nucleation and growth from thin films</a:t>
            </a:r>
          </a:p>
        </p:txBody>
      </p:sp>
      <p:graphicFrame>
        <p:nvGraphicFramePr>
          <p:cNvPr id="6" name="Object 5">
            <a:extLst>
              <a:ext uri="{FF2B5EF4-FFF2-40B4-BE49-F238E27FC236}">
                <a16:creationId xmlns:a16="http://schemas.microsoft.com/office/drawing/2014/main" id="{624ABEEA-982A-161A-4134-2E8E2A3B29C1}"/>
              </a:ext>
            </a:extLst>
          </p:cNvPr>
          <p:cNvGraphicFramePr>
            <a:graphicFrameLocks noChangeAspect="1"/>
          </p:cNvGraphicFramePr>
          <p:nvPr>
            <p:extLst>
              <p:ext uri="{D42A27DB-BD31-4B8C-83A1-F6EECF244321}">
                <p14:modId xmlns:p14="http://schemas.microsoft.com/office/powerpoint/2010/main" val="25182728"/>
              </p:ext>
            </p:extLst>
          </p:nvPr>
        </p:nvGraphicFramePr>
        <p:xfrm>
          <a:off x="-216717" y="1928518"/>
          <a:ext cx="5040806" cy="3512877"/>
        </p:xfrm>
        <a:graphic>
          <a:graphicData uri="http://schemas.openxmlformats.org/presentationml/2006/ole">
            <mc:AlternateContent xmlns:mc="http://schemas.openxmlformats.org/markup-compatibility/2006">
              <mc:Choice xmlns:v="urn:schemas-microsoft-com:vml" Requires="v">
                <p:oleObj name="Graph" r:id="rId7" imgW="4131720" imgH="2879640" progId="Origin50.Graph">
                  <p:embed/>
                </p:oleObj>
              </mc:Choice>
              <mc:Fallback>
                <p:oleObj name="Graph" r:id="rId7" imgW="4131720" imgH="2879640" progId="Origin50.Graph">
                  <p:embed/>
                  <p:pic>
                    <p:nvPicPr>
                      <p:cNvPr id="6" name="Object 5">
                        <a:extLst>
                          <a:ext uri="{FF2B5EF4-FFF2-40B4-BE49-F238E27FC236}">
                            <a16:creationId xmlns:a16="http://schemas.microsoft.com/office/drawing/2014/main" id="{624ABEEA-982A-161A-4134-2E8E2A3B29C1}"/>
                          </a:ext>
                        </a:extLst>
                      </p:cNvPr>
                      <p:cNvPicPr/>
                      <p:nvPr/>
                    </p:nvPicPr>
                    <p:blipFill>
                      <a:blip r:embed="rId8"/>
                      <a:stretch>
                        <a:fillRect/>
                      </a:stretch>
                    </p:blipFill>
                    <p:spPr>
                      <a:xfrm>
                        <a:off x="-216717" y="1928518"/>
                        <a:ext cx="5040806" cy="3512877"/>
                      </a:xfrm>
                      <a:prstGeom prst="rect">
                        <a:avLst/>
                      </a:prstGeom>
                    </p:spPr>
                  </p:pic>
                </p:oleObj>
              </mc:Fallback>
            </mc:AlternateContent>
          </a:graphicData>
        </a:graphic>
      </p:graphicFrame>
      <p:sp>
        <p:nvSpPr>
          <p:cNvPr id="8" name="TextBox 7">
            <a:extLst>
              <a:ext uri="{FF2B5EF4-FFF2-40B4-BE49-F238E27FC236}">
                <a16:creationId xmlns:a16="http://schemas.microsoft.com/office/drawing/2014/main" id="{5C83F117-B4D8-CE72-3A77-FECAE98E8180}"/>
              </a:ext>
            </a:extLst>
          </p:cNvPr>
          <p:cNvSpPr txBox="1"/>
          <p:nvPr/>
        </p:nvSpPr>
        <p:spPr>
          <a:xfrm>
            <a:off x="3223431" y="2108652"/>
            <a:ext cx="622621" cy="300082"/>
          </a:xfrm>
          <a:prstGeom prst="rect">
            <a:avLst/>
          </a:prstGeom>
          <a:noFill/>
        </p:spPr>
        <p:txBody>
          <a:bodyPr wrap="square" rtlCol="0">
            <a:spAutoFit/>
          </a:bodyPr>
          <a:lstStyle/>
          <a:p>
            <a:r>
              <a:rPr lang="en-US" sz="1350" dirty="0">
                <a:solidFill>
                  <a:srgbClr val="FFFFFF"/>
                </a:solidFill>
                <a:latin typeface="Arial"/>
              </a:rPr>
              <a:t>6mm</a:t>
            </a:r>
          </a:p>
        </p:txBody>
      </p:sp>
      <p:graphicFrame>
        <p:nvGraphicFramePr>
          <p:cNvPr id="13" name="Object 12">
            <a:extLst>
              <a:ext uri="{FF2B5EF4-FFF2-40B4-BE49-F238E27FC236}">
                <a16:creationId xmlns:a16="http://schemas.microsoft.com/office/drawing/2014/main" id="{DE409930-5ECC-70EE-7697-F45E30B8D334}"/>
              </a:ext>
            </a:extLst>
          </p:cNvPr>
          <p:cNvGraphicFramePr>
            <a:graphicFrameLocks noChangeAspect="1"/>
          </p:cNvGraphicFramePr>
          <p:nvPr>
            <p:extLst>
              <p:ext uri="{D42A27DB-BD31-4B8C-83A1-F6EECF244321}">
                <p14:modId xmlns:p14="http://schemas.microsoft.com/office/powerpoint/2010/main" val="2275821689"/>
              </p:ext>
            </p:extLst>
          </p:nvPr>
        </p:nvGraphicFramePr>
        <p:xfrm>
          <a:off x="-216716" y="1664514"/>
          <a:ext cx="5264751" cy="3668943"/>
        </p:xfrm>
        <a:graphic>
          <a:graphicData uri="http://schemas.openxmlformats.org/presentationml/2006/ole">
            <mc:AlternateContent xmlns:mc="http://schemas.openxmlformats.org/markup-compatibility/2006">
              <mc:Choice xmlns:v="urn:schemas-microsoft-com:vml" Requires="v">
                <p:oleObj name="Graph" r:id="rId9" imgW="4131720" imgH="2879640" progId="Origin50.Graph">
                  <p:embed/>
                </p:oleObj>
              </mc:Choice>
              <mc:Fallback>
                <p:oleObj name="Graph" r:id="rId9" imgW="4131720" imgH="2879640" progId="Origin50.Graph">
                  <p:embed/>
                  <p:pic>
                    <p:nvPicPr>
                      <p:cNvPr id="13" name="Object 12">
                        <a:extLst>
                          <a:ext uri="{FF2B5EF4-FFF2-40B4-BE49-F238E27FC236}">
                            <a16:creationId xmlns:a16="http://schemas.microsoft.com/office/drawing/2014/main" id="{DE409930-5ECC-70EE-7697-F45E30B8D334}"/>
                          </a:ext>
                        </a:extLst>
                      </p:cNvPr>
                      <p:cNvPicPr/>
                      <p:nvPr/>
                    </p:nvPicPr>
                    <p:blipFill>
                      <a:blip r:embed="rId10"/>
                      <a:stretch>
                        <a:fillRect/>
                      </a:stretch>
                    </p:blipFill>
                    <p:spPr>
                      <a:xfrm>
                        <a:off x="-216716" y="1664514"/>
                        <a:ext cx="5264751" cy="3668943"/>
                      </a:xfrm>
                      <a:prstGeom prst="rect">
                        <a:avLst/>
                      </a:prstGeom>
                      <a:solidFill>
                        <a:schemeClr val="bg1"/>
                      </a:solidFill>
                    </p:spPr>
                  </p:pic>
                </p:oleObj>
              </mc:Fallback>
            </mc:AlternateContent>
          </a:graphicData>
        </a:graphic>
      </p:graphicFrame>
      <mc:AlternateContent xmlns:mc="http://schemas.openxmlformats.org/markup-compatibility/2006" xmlns:a14="http://schemas.microsoft.com/office/drawing/2010/main">
        <mc:Choice Requires="a14">
          <p:sp>
            <p:nvSpPr>
              <p:cNvPr id="15" name="Tekstvak 11">
                <a:extLst>
                  <a:ext uri="{FF2B5EF4-FFF2-40B4-BE49-F238E27FC236}">
                    <a16:creationId xmlns:a16="http://schemas.microsoft.com/office/drawing/2014/main" id="{DFBDA545-3D11-9D34-8B0C-F1B287FA0BE2}"/>
                  </a:ext>
                </a:extLst>
              </p:cNvPr>
              <p:cNvSpPr txBox="1"/>
              <p:nvPr/>
            </p:nvSpPr>
            <p:spPr>
              <a:xfrm>
                <a:off x="1189322" y="3115036"/>
                <a:ext cx="2351315" cy="369332"/>
              </a:xfrm>
              <a:prstGeom prst="rect">
                <a:avLst/>
              </a:prstGeom>
              <a:noFill/>
            </p:spPr>
            <p:txBody>
              <a:bodyPr wrap="square" rtlCol="0">
                <a:spAutoFit/>
              </a:bodyPr>
              <a:lstStyle/>
              <a:p>
                <a14:m>
                  <m:oMath xmlns:m="http://schemas.openxmlformats.org/officeDocument/2006/math">
                    <m:r>
                      <a:rPr lang="el-GR" b="1" i="1">
                        <a:solidFill>
                          <a:srgbClr val="D2533C"/>
                        </a:solidFill>
                        <a:latin typeface="Cambria Math" panose="02040503050406030204" pitchFamily="18" charset="0"/>
                        <a:ea typeface="Cambria Math" panose="02040503050406030204" pitchFamily="18" charset="0"/>
                      </a:rPr>
                      <m:t>𝜷</m:t>
                    </m:r>
                    <m:r>
                      <a:rPr lang="nl-NL" b="1" i="1">
                        <a:solidFill>
                          <a:srgbClr val="D2533C"/>
                        </a:solidFill>
                        <a:latin typeface="Cambria Math" panose="02040503050406030204" pitchFamily="18" charset="0"/>
                        <a:ea typeface="Cambria Math" panose="02040503050406030204" pitchFamily="18" charset="0"/>
                      </a:rPr>
                      <m:t>=</m:t>
                    </m:r>
                    <m:r>
                      <a:rPr lang="nl-NL" b="1" i="1">
                        <a:solidFill>
                          <a:srgbClr val="D2533C"/>
                        </a:solidFill>
                        <a:latin typeface="Cambria Math" panose="02040503050406030204" pitchFamily="18" charset="0"/>
                        <a:ea typeface="Cambria Math" panose="02040503050406030204" pitchFamily="18" charset="0"/>
                      </a:rPr>
                      <m:t>𝟎</m:t>
                    </m:r>
                    <m:r>
                      <a:rPr lang="nl-NL" b="1" i="1">
                        <a:solidFill>
                          <a:srgbClr val="D2533C"/>
                        </a:solidFill>
                        <a:latin typeface="Cambria Math" panose="02040503050406030204" pitchFamily="18" charset="0"/>
                        <a:ea typeface="Cambria Math" panose="02040503050406030204" pitchFamily="18" charset="0"/>
                      </a:rPr>
                      <m:t>.</m:t>
                    </m:r>
                    <m:r>
                      <a:rPr lang="nl-NL" b="1" i="1">
                        <a:solidFill>
                          <a:srgbClr val="D2533C"/>
                        </a:solidFill>
                        <a:latin typeface="Cambria Math" panose="02040503050406030204" pitchFamily="18" charset="0"/>
                        <a:ea typeface="Cambria Math" panose="02040503050406030204" pitchFamily="18" charset="0"/>
                      </a:rPr>
                      <m:t>𝟑</m:t>
                    </m:r>
                    <m:r>
                      <a:rPr lang="nl-NL" b="1" i="1">
                        <a:solidFill>
                          <a:srgbClr val="D2533C"/>
                        </a:solidFill>
                        <a:latin typeface="Cambria Math" panose="02040503050406030204" pitchFamily="18" charset="0"/>
                        <a:ea typeface="Cambria Math" panose="02040503050406030204" pitchFamily="18" charset="0"/>
                      </a:rPr>
                      <m:t> </m:t>
                    </m:r>
                  </m:oMath>
                </a14:m>
                <a:r>
                  <a:rPr lang="en-GB" b="1" dirty="0">
                    <a:solidFill>
                      <a:srgbClr val="D2533C"/>
                    </a:solidFill>
                    <a:latin typeface="Arial"/>
                  </a:rPr>
                  <a:t>± 0.02 h</a:t>
                </a:r>
                <a:r>
                  <a:rPr lang="en-GB" b="1" baseline="30000" dirty="0">
                    <a:solidFill>
                      <a:srgbClr val="D2533C"/>
                    </a:solidFill>
                    <a:latin typeface="Arial"/>
                  </a:rPr>
                  <a:t>-1 </a:t>
                </a:r>
                <a:r>
                  <a:rPr lang="en-GB" b="1" dirty="0">
                    <a:solidFill>
                      <a:srgbClr val="D2533C"/>
                    </a:solidFill>
                    <a:latin typeface="Arial"/>
                  </a:rPr>
                  <a:t> </a:t>
                </a:r>
              </a:p>
            </p:txBody>
          </p:sp>
        </mc:Choice>
        <mc:Fallback xmlns="">
          <p:sp>
            <p:nvSpPr>
              <p:cNvPr id="15" name="Tekstvak 11">
                <a:extLst>
                  <a:ext uri="{FF2B5EF4-FFF2-40B4-BE49-F238E27FC236}">
                    <a16:creationId xmlns:a16="http://schemas.microsoft.com/office/drawing/2014/main" id="{DFBDA545-3D11-9D34-8B0C-F1B287FA0BE2}"/>
                  </a:ext>
                </a:extLst>
              </p:cNvPr>
              <p:cNvSpPr txBox="1">
                <a:spLocks noRot="1" noChangeAspect="1" noMove="1" noResize="1" noEditPoints="1" noAdjustHandles="1" noChangeArrowheads="1" noChangeShapeType="1" noTextEdit="1"/>
              </p:cNvSpPr>
              <p:nvPr/>
            </p:nvSpPr>
            <p:spPr>
              <a:xfrm>
                <a:off x="1189322" y="3115036"/>
                <a:ext cx="2351315" cy="369332"/>
              </a:xfrm>
              <a:prstGeom prst="rect">
                <a:avLst/>
              </a:prstGeom>
              <a:blipFill>
                <a:blip r:embed="rId11"/>
                <a:stretch>
                  <a:fillRect l="-777" t="-9836" b="-24590"/>
                </a:stretch>
              </a:blipFill>
            </p:spPr>
            <p:txBody>
              <a:bodyPr/>
              <a:lstStyle/>
              <a:p>
                <a:r>
                  <a:rPr lang="en-NL">
                    <a:noFill/>
                  </a:rPr>
                  <a:t> </a:t>
                </a:r>
              </a:p>
            </p:txBody>
          </p:sp>
        </mc:Fallback>
      </mc:AlternateContent>
      <p:grpSp>
        <p:nvGrpSpPr>
          <p:cNvPr id="24" name="Group 23">
            <a:extLst>
              <a:ext uri="{FF2B5EF4-FFF2-40B4-BE49-F238E27FC236}">
                <a16:creationId xmlns:a16="http://schemas.microsoft.com/office/drawing/2014/main" id="{C0327254-63E7-C1A4-2EDA-3F8F14C27AF9}"/>
              </a:ext>
            </a:extLst>
          </p:cNvPr>
          <p:cNvGrpSpPr/>
          <p:nvPr/>
        </p:nvGrpSpPr>
        <p:grpSpPr>
          <a:xfrm>
            <a:off x="-55561" y="1872994"/>
            <a:ext cx="5027165" cy="3444674"/>
            <a:chOff x="4187888" y="1804232"/>
            <a:chExt cx="5027165" cy="3444674"/>
          </a:xfrm>
        </p:grpSpPr>
        <p:pic>
          <p:nvPicPr>
            <p:cNvPr id="25" name="Picture 24">
              <a:extLst>
                <a:ext uri="{FF2B5EF4-FFF2-40B4-BE49-F238E27FC236}">
                  <a16:creationId xmlns:a16="http://schemas.microsoft.com/office/drawing/2014/main" id="{23866773-9846-9821-06B1-FF8A881FFA4F}"/>
                </a:ext>
              </a:extLst>
            </p:cNvPr>
            <p:cNvPicPr>
              <a:picLocks noChangeAspect="1"/>
            </p:cNvPicPr>
            <p:nvPr/>
          </p:nvPicPr>
          <p:blipFill>
            <a:blip r:embed="rId12"/>
            <a:stretch>
              <a:fillRect/>
            </a:stretch>
          </p:blipFill>
          <p:spPr>
            <a:xfrm>
              <a:off x="4187888" y="1804232"/>
              <a:ext cx="5027165" cy="3444674"/>
            </a:xfrm>
            <a:prstGeom prst="rect">
              <a:avLst/>
            </a:prstGeom>
          </p:spPr>
        </p:pic>
        <p:sp>
          <p:nvSpPr>
            <p:cNvPr id="26" name="TextBox 25">
              <a:extLst>
                <a:ext uri="{FF2B5EF4-FFF2-40B4-BE49-F238E27FC236}">
                  <a16:creationId xmlns:a16="http://schemas.microsoft.com/office/drawing/2014/main" id="{E0940B52-BA6D-15F5-7B60-212A2F958CE7}"/>
                </a:ext>
              </a:extLst>
            </p:cNvPr>
            <p:cNvSpPr txBox="1"/>
            <p:nvPr/>
          </p:nvSpPr>
          <p:spPr>
            <a:xfrm>
              <a:off x="4992540" y="2292992"/>
              <a:ext cx="582211" cy="369332"/>
            </a:xfrm>
            <a:prstGeom prst="rect">
              <a:avLst/>
            </a:prstGeom>
            <a:noFill/>
          </p:spPr>
          <p:txBody>
            <a:bodyPr wrap="none" rtlCol="0">
              <a:spAutoFit/>
            </a:bodyPr>
            <a:lstStyle/>
            <a:p>
              <a:r>
                <a:rPr lang="en-GB" b="1" dirty="0" err="1">
                  <a:solidFill>
                    <a:srgbClr val="C00000"/>
                  </a:solidFill>
                  <a:latin typeface="Arial"/>
                </a:rPr>
                <a:t>KCl</a:t>
              </a:r>
              <a:endParaRPr lang="en-GB" b="1" dirty="0">
                <a:solidFill>
                  <a:srgbClr val="C00000"/>
                </a:solidFill>
                <a:latin typeface="Arial"/>
              </a:endParaRPr>
            </a:p>
          </p:txBody>
        </p:sp>
        <p:sp>
          <p:nvSpPr>
            <p:cNvPr id="27" name="TextBox 26">
              <a:extLst>
                <a:ext uri="{FF2B5EF4-FFF2-40B4-BE49-F238E27FC236}">
                  <a16:creationId xmlns:a16="http://schemas.microsoft.com/office/drawing/2014/main" id="{70CFF842-0858-4362-5087-A42CF1EA0730}"/>
                </a:ext>
              </a:extLst>
            </p:cNvPr>
            <p:cNvSpPr txBox="1"/>
            <p:nvPr/>
          </p:nvSpPr>
          <p:spPr>
            <a:xfrm>
              <a:off x="6901643" y="2323791"/>
              <a:ext cx="982961" cy="369332"/>
            </a:xfrm>
            <a:prstGeom prst="rect">
              <a:avLst/>
            </a:prstGeom>
            <a:noFill/>
          </p:spPr>
          <p:txBody>
            <a:bodyPr wrap="none" rtlCol="0">
              <a:spAutoFit/>
            </a:bodyPr>
            <a:lstStyle/>
            <a:p>
              <a:r>
                <a:rPr lang="en-GB" dirty="0">
                  <a:solidFill>
                    <a:srgbClr val="00B050"/>
                  </a:solidFill>
                  <a:latin typeface="Arial"/>
                </a:rPr>
                <a:t>Na</a:t>
              </a:r>
              <a:r>
                <a:rPr lang="en-GB" baseline="-25000" dirty="0">
                  <a:solidFill>
                    <a:srgbClr val="00B050"/>
                  </a:solidFill>
                  <a:latin typeface="Arial"/>
                </a:rPr>
                <a:t>2</a:t>
              </a:r>
              <a:r>
                <a:rPr lang="en-GB" dirty="0">
                  <a:solidFill>
                    <a:srgbClr val="00B050"/>
                  </a:solidFill>
                  <a:latin typeface="Arial"/>
                </a:rPr>
                <a:t>SO</a:t>
              </a:r>
              <a:r>
                <a:rPr lang="en-GB" baseline="-25000" dirty="0">
                  <a:solidFill>
                    <a:srgbClr val="00B050"/>
                  </a:solidFill>
                  <a:latin typeface="Arial"/>
                </a:rPr>
                <a:t>4</a:t>
              </a:r>
            </a:p>
          </p:txBody>
        </p:sp>
        <p:sp>
          <p:nvSpPr>
            <p:cNvPr id="28" name="TextBox 27">
              <a:extLst>
                <a:ext uri="{FF2B5EF4-FFF2-40B4-BE49-F238E27FC236}">
                  <a16:creationId xmlns:a16="http://schemas.microsoft.com/office/drawing/2014/main" id="{3E93FEF4-F221-2106-DF89-8BD021FB5AB5}"/>
                </a:ext>
              </a:extLst>
            </p:cNvPr>
            <p:cNvSpPr txBox="1"/>
            <p:nvPr/>
          </p:nvSpPr>
          <p:spPr>
            <a:xfrm>
              <a:off x="5998660" y="2291653"/>
              <a:ext cx="710451" cy="369332"/>
            </a:xfrm>
            <a:prstGeom prst="rect">
              <a:avLst/>
            </a:prstGeom>
            <a:noFill/>
          </p:spPr>
          <p:txBody>
            <a:bodyPr wrap="none" rtlCol="0">
              <a:spAutoFit/>
            </a:bodyPr>
            <a:lstStyle/>
            <a:p>
              <a:r>
                <a:rPr lang="en-GB" b="1" dirty="0" err="1">
                  <a:solidFill>
                    <a:srgbClr val="0070C0"/>
                  </a:solidFill>
                  <a:latin typeface="Arial"/>
                </a:rPr>
                <a:t>NaCl</a:t>
              </a:r>
              <a:endParaRPr lang="en-GB" b="1" dirty="0">
                <a:solidFill>
                  <a:srgbClr val="0070C0"/>
                </a:solidFill>
                <a:latin typeface="Arial"/>
              </a:endParaRPr>
            </a:p>
          </p:txBody>
        </p:sp>
      </p:grpSp>
      <p:pic>
        <p:nvPicPr>
          <p:cNvPr id="19" name="Picture 18">
            <a:extLst>
              <a:ext uri="{FF2B5EF4-FFF2-40B4-BE49-F238E27FC236}">
                <a16:creationId xmlns:a16="http://schemas.microsoft.com/office/drawing/2014/main" id="{F14F98BD-ACE1-D475-0C47-9594D1D59367}"/>
              </a:ext>
            </a:extLst>
          </p:cNvPr>
          <p:cNvPicPr>
            <a:picLocks noChangeAspect="1"/>
          </p:cNvPicPr>
          <p:nvPr/>
        </p:nvPicPr>
        <p:blipFill>
          <a:blip r:embed="rId13" cstate="print">
            <a:extLst>
              <a:ext uri="{BEBA8EAE-BF5A-486C-A8C5-ECC9F3942E4B}">
                <a14:imgProps xmlns:a14="http://schemas.microsoft.com/office/drawing/2010/main">
                  <a14:imgLayer r:embed="rId14">
                    <a14:imgEffect>
                      <a14:sharpenSoften amount="32000"/>
                    </a14:imgEffect>
                    <a14:imgEffect>
                      <a14:saturation sat="159000"/>
                    </a14:imgEffect>
                    <a14:imgEffect>
                      <a14:brightnessContrast bright="36000" contrast="-14000"/>
                    </a14:imgEffect>
                  </a14:imgLayer>
                </a14:imgProps>
              </a:ext>
              <a:ext uri="{28A0092B-C50C-407E-A947-70E740481C1C}">
                <a14:useLocalDpi xmlns:a14="http://schemas.microsoft.com/office/drawing/2010/main" val="0"/>
              </a:ext>
            </a:extLst>
          </a:blip>
          <a:stretch>
            <a:fillRect/>
          </a:stretch>
        </p:blipFill>
        <p:spPr>
          <a:xfrm rot="5400000">
            <a:off x="4052602" y="3952814"/>
            <a:ext cx="3437721" cy="2481343"/>
          </a:xfrm>
          <a:prstGeom prst="rect">
            <a:avLst/>
          </a:prstGeom>
        </p:spPr>
      </p:pic>
      <p:pic>
        <p:nvPicPr>
          <p:cNvPr id="23" name="Picture 22">
            <a:extLst>
              <a:ext uri="{FF2B5EF4-FFF2-40B4-BE49-F238E27FC236}">
                <a16:creationId xmlns:a16="http://schemas.microsoft.com/office/drawing/2014/main" id="{0CDFC3B3-32A9-E5F2-5E4D-CC5A99ACDA9A}"/>
              </a:ext>
            </a:extLst>
          </p:cNvPr>
          <p:cNvPicPr>
            <a:picLocks noChangeAspect="1"/>
          </p:cNvPicPr>
          <p:nvPr/>
        </p:nvPicPr>
        <p:blipFill>
          <a:blip r:embed="rId15"/>
          <a:stretch>
            <a:fillRect/>
          </a:stretch>
        </p:blipFill>
        <p:spPr>
          <a:xfrm>
            <a:off x="4588529" y="1928517"/>
            <a:ext cx="2504982" cy="2189999"/>
          </a:xfrm>
          <a:prstGeom prst="rect">
            <a:avLst/>
          </a:prstGeom>
        </p:spPr>
      </p:pic>
      <p:sp>
        <p:nvSpPr>
          <p:cNvPr id="30" name="TextBox 29"/>
          <p:cNvSpPr txBox="1"/>
          <p:nvPr/>
        </p:nvSpPr>
        <p:spPr>
          <a:xfrm>
            <a:off x="7080024" y="2098256"/>
            <a:ext cx="98616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i="0" u="none" strike="noStrike" kern="1200" cap="none" spc="0" normalizeH="0" baseline="0" noProof="0" dirty="0">
                <a:ln>
                  <a:noFill/>
                </a:ln>
                <a:solidFill>
                  <a:srgbClr val="FFFFFF"/>
                </a:solidFill>
                <a:effectLst/>
                <a:uLnTx/>
                <a:uFillTx/>
                <a:latin typeface="Arial"/>
                <a:ea typeface="+mn-ea"/>
                <a:cs typeface="+mn-cs"/>
              </a:rPr>
              <a:t>RH=6%</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i="0" u="none" strike="noStrike" kern="1200" cap="none" spc="0" normalizeH="0" baseline="0" noProof="0" dirty="0">
                <a:ln>
                  <a:noFill/>
                </a:ln>
                <a:solidFill>
                  <a:srgbClr val="FFFFFF"/>
                </a:solidFill>
                <a:effectLst/>
                <a:uLnTx/>
                <a:uFillTx/>
                <a:latin typeface="Arial"/>
                <a:ea typeface="+mn-ea"/>
                <a:cs typeface="+mn-cs"/>
              </a:rPr>
              <a:t>T=21 ͦC</a:t>
            </a:r>
          </a:p>
        </p:txBody>
      </p:sp>
      <mc:AlternateContent xmlns:mc="http://schemas.openxmlformats.org/markup-compatibility/2006" xmlns:a14="http://schemas.microsoft.com/office/drawing/2010/main">
        <mc:Choice Requires="a14">
          <p:sp>
            <p:nvSpPr>
              <p:cNvPr id="17" name="Rechthoek 9">
                <a:extLst>
                  <a:ext uri="{FF2B5EF4-FFF2-40B4-BE49-F238E27FC236}">
                    <a16:creationId xmlns:a16="http://schemas.microsoft.com/office/drawing/2014/main" id="{62BC3563-37E7-8A43-2E65-B3659E03E048}"/>
                  </a:ext>
                </a:extLst>
              </p:cNvPr>
              <p:cNvSpPr/>
              <p:nvPr/>
            </p:nvSpPr>
            <p:spPr>
              <a:xfrm>
                <a:off x="627567" y="5330538"/>
                <a:ext cx="2783777" cy="773738"/>
              </a:xfrm>
              <a:prstGeom prst="rect">
                <a:avLst/>
              </a:prstGeom>
              <a:ln w="38100">
                <a:solidFill>
                  <a:schemeClr val="tx2"/>
                </a:solidFill>
              </a:ln>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b="0" i="0" u="none" strike="noStrike" kern="1200" cap="none" spc="0" normalizeH="0" baseline="0" noProof="0" dirty="0">
                  <a:ln>
                    <a:noFill/>
                  </a:ln>
                  <a:solidFill>
                    <a:srgbClr val="292934"/>
                  </a:solidFill>
                  <a:effectLst/>
                  <a:uLnTx/>
                  <a:uFillTx/>
                  <a:latin typeface="Arial"/>
                  <a:cs typeface="+mn-cs"/>
                  <a:sym typeface="Symbol" panose="05050102010706020507" pitchFamily="18" charset="2"/>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b="0" i="0" u="none" strike="noStrike" kern="1200" cap="none" spc="0" normalizeH="0" baseline="0" noProof="0" dirty="0">
                    <a:ln>
                      <a:noFill/>
                    </a:ln>
                    <a:solidFill>
                      <a:srgbClr val="292934"/>
                    </a:solidFill>
                    <a:effectLst/>
                    <a:uLnTx/>
                    <a:uFillTx/>
                    <a:latin typeface="Arial"/>
                    <a:cs typeface="+mn-cs"/>
                    <a:sym typeface="Symbol" panose="05050102010706020507" pitchFamily="18" charset="2"/>
                  </a:rPr>
                  <a:t>  m(t) = </a:t>
                </a:r>
                <a14:m>
                  <m:oMath xmlns:m="http://schemas.openxmlformats.org/officeDocument/2006/math">
                    <m:f>
                      <m:fPr>
                        <m:ctrlPr>
                          <a:rPr kumimoji="0" lang="en-GB" b="0" i="1" u="none" strike="noStrike" kern="1200" cap="none" spc="0" normalizeH="0" baseline="0" noProof="0">
                            <a:ln>
                              <a:noFill/>
                            </a:ln>
                            <a:solidFill>
                              <a:srgbClr val="292934"/>
                            </a:solidFill>
                            <a:effectLst/>
                            <a:uLnTx/>
                            <a:uFillTx/>
                            <a:latin typeface="Cambria Math" panose="02040503050406030204" pitchFamily="18" charset="0"/>
                            <a:cs typeface="+mn-cs"/>
                          </a:rPr>
                        </m:ctrlPr>
                      </m:fPr>
                      <m:num>
                        <m:r>
                          <a:rPr kumimoji="0" lang="en-GB" b="0" i="1" u="none" strike="noStrike" kern="1200" cap="none" spc="0" normalizeH="0" baseline="0" noProof="0">
                            <a:ln>
                              <a:noFill/>
                            </a:ln>
                            <a:solidFill>
                              <a:srgbClr val="292934"/>
                            </a:solidFill>
                            <a:effectLst/>
                            <a:uLnTx/>
                            <a:uFillTx/>
                            <a:latin typeface="Cambria Math" panose="02040503050406030204" pitchFamily="18" charset="0"/>
                            <a:ea typeface="Cambria Math" panose="02040503050406030204" pitchFamily="18" charset="0"/>
                            <a:cs typeface="+mn-cs"/>
                          </a:rPr>
                          <m:t>𝛼</m:t>
                        </m:r>
                      </m:num>
                      <m:den>
                        <m:r>
                          <a:rPr kumimoji="0" lang="en-GB" b="0" i="1" u="none" strike="noStrike" kern="1200" cap="none" spc="0" normalizeH="0" baseline="0" noProof="0">
                            <a:ln>
                              <a:noFill/>
                            </a:ln>
                            <a:solidFill>
                              <a:srgbClr val="292934"/>
                            </a:solidFill>
                            <a:effectLst/>
                            <a:uLnTx/>
                            <a:uFillTx/>
                            <a:latin typeface="Cambria Math" panose="02040503050406030204" pitchFamily="18" charset="0"/>
                            <a:ea typeface="Cambria Math" panose="02040503050406030204" pitchFamily="18" charset="0"/>
                            <a:cs typeface="+mn-cs"/>
                          </a:rPr>
                          <m:t>𝛽</m:t>
                        </m:r>
                      </m:den>
                    </m:f>
                  </m:oMath>
                </a14:m>
                <a:r>
                  <a:rPr kumimoji="0" lang="en-GB" b="0" i="0" u="none" strike="noStrike" kern="1200" cap="none" spc="0" normalizeH="0" baseline="0" noProof="0" dirty="0">
                    <a:ln>
                      <a:noFill/>
                    </a:ln>
                    <a:solidFill>
                      <a:srgbClr val="292934"/>
                    </a:solidFill>
                    <a:effectLst/>
                    <a:uLnTx/>
                    <a:uFillTx/>
                    <a:latin typeface="Arial"/>
                    <a:cs typeface="+mn-cs"/>
                  </a:rPr>
                  <a:t> </a:t>
                </a:r>
                <a14:m>
                  <m:oMath xmlns:m="http://schemas.openxmlformats.org/officeDocument/2006/math">
                    <m:r>
                      <a:rPr kumimoji="0" lang="nl-NL" b="0" i="0" u="none" strike="noStrike" kern="1200" cap="none" spc="0" normalizeH="0" baseline="0" noProof="0">
                        <a:ln>
                          <a:noFill/>
                        </a:ln>
                        <a:solidFill>
                          <a:srgbClr val="292934"/>
                        </a:solidFill>
                        <a:effectLst/>
                        <a:uLnTx/>
                        <a:uFillTx/>
                        <a:latin typeface="Cambria Math" panose="02040503050406030204" pitchFamily="18" charset="0"/>
                        <a:cs typeface="+mn-cs"/>
                      </a:rPr>
                      <m:t>(</m:t>
                    </m:r>
                    <m:sSup>
                      <m:sSupPr>
                        <m:ctrlPr>
                          <a:rPr kumimoji="0" lang="en-GB" b="0" i="1" u="none" strike="noStrike" kern="1200" cap="none" spc="0" normalizeH="0" baseline="0" noProof="0">
                            <a:ln>
                              <a:noFill/>
                            </a:ln>
                            <a:solidFill>
                              <a:srgbClr val="292934"/>
                            </a:solidFill>
                            <a:effectLst/>
                            <a:uLnTx/>
                            <a:uFillTx/>
                            <a:latin typeface="Cambria Math" panose="02040503050406030204" pitchFamily="18" charset="0"/>
                            <a:cs typeface="+mn-cs"/>
                          </a:rPr>
                        </m:ctrlPr>
                      </m:sSupPr>
                      <m:e>
                        <m:r>
                          <a:rPr kumimoji="0" lang="en-GB" b="0" i="1" u="none" strike="noStrike" kern="1200" cap="none" spc="0" normalizeH="0" baseline="0" noProof="0">
                            <a:ln>
                              <a:noFill/>
                            </a:ln>
                            <a:solidFill>
                              <a:srgbClr val="292934"/>
                            </a:solidFill>
                            <a:effectLst/>
                            <a:uLnTx/>
                            <a:uFillTx/>
                            <a:latin typeface="Cambria Math" panose="02040503050406030204" pitchFamily="18" charset="0"/>
                            <a:cs typeface="+mn-cs"/>
                          </a:rPr>
                          <m:t>𝑒</m:t>
                        </m:r>
                      </m:e>
                      <m:sup>
                        <m:r>
                          <a:rPr kumimoji="0" lang="en-GB" b="0" i="1" u="none" strike="noStrike" kern="1200" cap="none" spc="0" normalizeH="0" baseline="0" noProof="0">
                            <a:ln>
                              <a:noFill/>
                            </a:ln>
                            <a:solidFill>
                              <a:srgbClr val="292934"/>
                            </a:solidFill>
                            <a:effectLst/>
                            <a:uLnTx/>
                            <a:uFillTx/>
                            <a:latin typeface="Cambria Math" panose="02040503050406030204" pitchFamily="18" charset="0"/>
                            <a:ea typeface="Cambria Math" panose="02040503050406030204" pitchFamily="18" charset="0"/>
                            <a:cs typeface="+mn-cs"/>
                          </a:rPr>
                          <m:t>𝛽</m:t>
                        </m:r>
                        <m:r>
                          <a:rPr kumimoji="0" lang="nl-NL" b="0" i="1" u="none" strike="noStrike" kern="1200" cap="none" spc="0" normalizeH="0" baseline="0" noProof="0">
                            <a:ln>
                              <a:noFill/>
                            </a:ln>
                            <a:solidFill>
                              <a:srgbClr val="292934"/>
                            </a:solidFill>
                            <a:effectLst/>
                            <a:uLnTx/>
                            <a:uFillTx/>
                            <a:latin typeface="Cambria Math" panose="02040503050406030204" pitchFamily="18" charset="0"/>
                            <a:ea typeface="Cambria Math" panose="02040503050406030204" pitchFamily="18" charset="0"/>
                            <a:cs typeface="+mn-cs"/>
                          </a:rPr>
                          <m:t>𝑡</m:t>
                        </m:r>
                      </m:sup>
                    </m:sSup>
                    <m:r>
                      <a:rPr kumimoji="0" lang="nl-NL" b="0" i="1" u="none" strike="noStrike" kern="1200" cap="none" spc="0" normalizeH="0" baseline="0" noProof="0">
                        <a:ln>
                          <a:noFill/>
                        </a:ln>
                        <a:solidFill>
                          <a:srgbClr val="292934"/>
                        </a:solidFill>
                        <a:effectLst/>
                        <a:uLnTx/>
                        <a:uFillTx/>
                        <a:latin typeface="Cambria Math" panose="02040503050406030204" pitchFamily="18" charset="0"/>
                        <a:ea typeface="Cambria Math" panose="02040503050406030204" pitchFamily="18" charset="0"/>
                        <a:cs typeface="+mn-cs"/>
                      </a:rPr>
                      <m:t>−</m:t>
                    </m:r>
                    <m:r>
                      <a:rPr kumimoji="0" lang="nl-NL" b="0" i="1" u="none" strike="noStrike" kern="1200" cap="none" spc="0" normalizeH="0" baseline="0" noProof="0">
                        <a:ln>
                          <a:noFill/>
                        </a:ln>
                        <a:solidFill>
                          <a:srgbClr val="292934"/>
                        </a:solidFill>
                        <a:effectLst/>
                        <a:uLnTx/>
                        <a:uFillTx/>
                        <a:latin typeface="Cambria Math" panose="02040503050406030204" pitchFamily="18" charset="0"/>
                        <a:ea typeface="Cambria Math" panose="02040503050406030204" pitchFamily="18" charset="0"/>
                        <a:cs typeface="+mn-cs"/>
                      </a:rPr>
                      <m:t>1</m:t>
                    </m:r>
                    <m:r>
                      <a:rPr kumimoji="0" lang="nl-NL" b="0" i="1" u="none" strike="noStrike" kern="1200" cap="none" spc="0" normalizeH="0" baseline="0" noProof="0">
                        <a:ln>
                          <a:noFill/>
                        </a:ln>
                        <a:solidFill>
                          <a:srgbClr val="292934"/>
                        </a:solidFill>
                        <a:effectLst/>
                        <a:uLnTx/>
                        <a:uFillTx/>
                        <a:latin typeface="Cambria Math" panose="02040503050406030204" pitchFamily="18" charset="0"/>
                        <a:ea typeface="Cambria Math" panose="02040503050406030204" pitchFamily="18" charset="0"/>
                        <a:cs typeface="+mn-cs"/>
                      </a:rPr>
                      <m:t>)</m:t>
                    </m:r>
                  </m:oMath>
                </a14:m>
                <a:endParaRPr kumimoji="0" lang="en-GB" b="0" i="0" u="none" strike="noStrike" kern="1200" cap="none" spc="0" normalizeH="0" baseline="0" noProof="0" dirty="0">
                  <a:ln>
                    <a:noFill/>
                  </a:ln>
                  <a:solidFill>
                    <a:srgbClr val="292934"/>
                  </a:solidFill>
                  <a:effectLst/>
                  <a:uLnTx/>
                  <a:uFillTx/>
                  <a:latin typeface="Arial"/>
                  <a:cs typeface="+mn-cs"/>
                </a:endParaRPr>
              </a:p>
            </p:txBody>
          </p:sp>
        </mc:Choice>
        <mc:Fallback xmlns="">
          <p:sp>
            <p:nvSpPr>
              <p:cNvPr id="17" name="Rechthoek 9">
                <a:extLst>
                  <a:ext uri="{FF2B5EF4-FFF2-40B4-BE49-F238E27FC236}">
                    <a16:creationId xmlns:a16="http://schemas.microsoft.com/office/drawing/2014/main" id="{62BC3563-37E7-8A43-2E65-B3659E03E048}"/>
                  </a:ext>
                </a:extLst>
              </p:cNvPr>
              <p:cNvSpPr>
                <a:spLocks noRot="1" noChangeAspect="1" noMove="1" noResize="1" noEditPoints="1" noAdjustHandles="1" noChangeArrowheads="1" noChangeShapeType="1" noTextEdit="1"/>
              </p:cNvSpPr>
              <p:nvPr/>
            </p:nvSpPr>
            <p:spPr>
              <a:xfrm>
                <a:off x="627567" y="5330538"/>
                <a:ext cx="2783777" cy="773738"/>
              </a:xfrm>
              <a:prstGeom prst="rect">
                <a:avLst/>
              </a:prstGeom>
              <a:blipFill>
                <a:blip r:embed="rId16"/>
                <a:stretch>
                  <a:fillRect l="-1296" b="-1504"/>
                </a:stretch>
              </a:blipFill>
              <a:ln w="38100">
                <a:solidFill>
                  <a:schemeClr val="tx2"/>
                </a:solidFill>
              </a:ln>
            </p:spPr>
            <p:txBody>
              <a:bodyPr/>
              <a:lstStyle/>
              <a:p>
                <a:r>
                  <a:rPr lang="en-NL">
                    <a:noFill/>
                  </a:rPr>
                  <a:t> </a:t>
                </a:r>
              </a:p>
            </p:txBody>
          </p:sp>
        </mc:Fallback>
      </mc:AlternateContent>
    </p:spTree>
    <p:extLst>
      <p:ext uri="{BB962C8B-B14F-4D97-AF65-F5344CB8AC3E}">
        <p14:creationId xmlns:p14="http://schemas.microsoft.com/office/powerpoint/2010/main" val="1965569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7000" fill="hold"/>
                                        <p:tgtEl>
                                          <p:spTgt spid="32"/>
                                        </p:tgtEl>
                                      </p:cBhvr>
                                    </p:cmd>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23"/>
                                        </p:tgtEl>
                                        <p:attrNameLst>
                                          <p:attrName>style.visibility</p:attrName>
                                        </p:attrNameLst>
                                      </p:cBhvr>
                                      <p:to>
                                        <p:strVal val="visible"/>
                                      </p:to>
                                    </p:set>
                                    <p:animEffect transition="in" filter="fade">
                                      <p:cBhvr>
                                        <p:cTn id="14" dur="500"/>
                                        <p:tgtEl>
                                          <p:spTgt spid="23"/>
                                        </p:tgtEl>
                                      </p:cBhvr>
                                    </p:animEffect>
                                  </p:childTnLst>
                                </p:cTn>
                              </p:par>
                              <p:par>
                                <p:cTn id="15" presetID="10" presetClass="entr" presetSubtype="0" fill="hold" nodeType="withEffect">
                                  <p:stCondLst>
                                    <p:cond delay="0"/>
                                  </p:stCondLst>
                                  <p:childTnLst>
                                    <p:set>
                                      <p:cBhvr>
                                        <p:cTn id="16" dur="1" fill="hold">
                                          <p:stCondLst>
                                            <p:cond delay="0"/>
                                          </p:stCondLst>
                                        </p:cTn>
                                        <p:tgtEl>
                                          <p:spTgt spid="19"/>
                                        </p:tgtEl>
                                        <p:attrNameLst>
                                          <p:attrName>style.visibility</p:attrName>
                                        </p:attrNameLst>
                                      </p:cBhvr>
                                      <p:to>
                                        <p:strVal val="visible"/>
                                      </p:to>
                                    </p:set>
                                    <p:animEffect transition="in" filter="fade">
                                      <p:cBhvr>
                                        <p:cTn id="17"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8" restart="whenNotActive" fill="hold" evtFilter="cancelBubble" nodeType="interactiveSeq">
                <p:stCondLst>
                  <p:cond evt="onClick" delay="0">
                    <p:tgtEl>
                      <p:spTgt spid="32"/>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withEffect">
                                  <p:stCondLst>
                                    <p:cond delay="0"/>
                                  </p:stCondLst>
                                  <p:childTnLst>
                                    <p:cmd type="call" cmd="togglePause">
                                      <p:cBhvr>
                                        <p:cTn id="22" dur="1" fill="hold"/>
                                        <p:tgtEl>
                                          <p:spTgt spid="32"/>
                                        </p:tgtEl>
                                      </p:cBhvr>
                                    </p:cmd>
                                  </p:childTnLst>
                                </p:cTn>
                              </p:par>
                            </p:childTnLst>
                          </p:cTn>
                        </p:par>
                      </p:childTnLst>
                    </p:cTn>
                  </p:par>
                </p:childTnLst>
              </p:cTn>
              <p:nextCondLst>
                <p:cond evt="onClick" delay="0">
                  <p:tgtEl>
                    <p:spTgt spid="32"/>
                  </p:tgtEl>
                </p:cond>
              </p:nextCondLst>
            </p:seq>
            <p:video>
              <p:cMediaNode vol="80000">
                <p:cTn id="23" repeatCount="indefinite" fill="hold" display="0">
                  <p:stCondLst>
                    <p:cond delay="indefinite"/>
                  </p:stCondLst>
                </p:cTn>
                <p:tgtEl>
                  <p:spTgt spid="32"/>
                </p:tgtEl>
              </p:cMediaNode>
            </p:video>
          </p:childTnLst>
        </p:cTn>
      </p:par>
    </p:tnLst>
    <p:bldLst>
      <p:bldP spid="1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A23A7-0C23-B020-9F30-2B499DED912E}"/>
              </a:ext>
            </a:extLst>
          </p:cNvPr>
          <p:cNvSpPr>
            <a:spLocks noGrp="1"/>
          </p:cNvSpPr>
          <p:nvPr>
            <p:ph type="title"/>
          </p:nvPr>
        </p:nvSpPr>
        <p:spPr>
          <a:xfrm>
            <a:off x="2715622" y="258624"/>
            <a:ext cx="10972800" cy="990600"/>
          </a:xfrm>
        </p:spPr>
        <p:txBody>
          <a:bodyPr/>
          <a:lstStyle/>
          <a:p>
            <a:r>
              <a:rPr lang="en-US" dirty="0"/>
              <a:t>Salt creeping lead to efflorescence</a:t>
            </a:r>
            <a:endParaRPr lang="en-NL" dirty="0"/>
          </a:p>
        </p:txBody>
      </p:sp>
      <p:pic>
        <p:nvPicPr>
          <p:cNvPr id="4" name="VIDEO-2025-05-14-09-45-15">
            <a:hlinkClick r:id="" action="ppaction://media"/>
            <a:extLst>
              <a:ext uri="{FF2B5EF4-FFF2-40B4-BE49-F238E27FC236}">
                <a16:creationId xmlns:a16="http://schemas.microsoft.com/office/drawing/2014/main" id="{E203EBB2-BE24-E1D3-FBDD-F36C5FC2D2B6}"/>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6"/>
          <a:stretch>
            <a:fillRect/>
          </a:stretch>
        </p:blipFill>
        <p:spPr>
          <a:xfrm>
            <a:off x="431191" y="1836017"/>
            <a:ext cx="6622703" cy="4415135"/>
          </a:xfrm>
        </p:spPr>
      </p:pic>
      <p:sp>
        <p:nvSpPr>
          <p:cNvPr id="7" name="TextBox 6">
            <a:extLst>
              <a:ext uri="{FF2B5EF4-FFF2-40B4-BE49-F238E27FC236}">
                <a16:creationId xmlns:a16="http://schemas.microsoft.com/office/drawing/2014/main" id="{00BD1A1C-7292-2958-3D34-1ED3C83597C0}"/>
              </a:ext>
            </a:extLst>
          </p:cNvPr>
          <p:cNvSpPr txBox="1"/>
          <p:nvPr/>
        </p:nvSpPr>
        <p:spPr>
          <a:xfrm>
            <a:off x="1702389" y="5789487"/>
            <a:ext cx="3900427" cy="461665"/>
          </a:xfrm>
          <a:prstGeom prst="rect">
            <a:avLst/>
          </a:prstGeom>
          <a:noFill/>
        </p:spPr>
        <p:txBody>
          <a:bodyPr wrap="none" rtlCol="0">
            <a:spAutoFit/>
          </a:bodyPr>
          <a:lstStyle/>
          <a:p>
            <a:r>
              <a:rPr lang="en-US" sz="2400" dirty="0">
                <a:solidFill>
                  <a:schemeClr val="bg1"/>
                </a:solidFill>
              </a:rPr>
              <a:t>Hydrophobic  Glass beaker</a:t>
            </a:r>
            <a:endParaRPr lang="en-NL" sz="2400" dirty="0">
              <a:solidFill>
                <a:schemeClr val="bg1"/>
              </a:solidFill>
            </a:endParaRPr>
          </a:p>
        </p:txBody>
      </p:sp>
      <p:pic>
        <p:nvPicPr>
          <p:cNvPr id="3" name="Picture 2" descr="F:\post doc amsterdam\talk group meeting\LOGO uva.png">
            <a:extLst>
              <a:ext uri="{FF2B5EF4-FFF2-40B4-BE49-F238E27FC236}">
                <a16:creationId xmlns:a16="http://schemas.microsoft.com/office/drawing/2014/main" id="{DF97480C-D3D5-99A0-C1E2-105EB9E68464}"/>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20724" y="112047"/>
            <a:ext cx="53340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a:extLst>
              <a:ext uri="{FF2B5EF4-FFF2-40B4-BE49-F238E27FC236}">
                <a16:creationId xmlns:a16="http://schemas.microsoft.com/office/drawing/2014/main" id="{E4F0D92C-AD74-6D01-A5FD-6CC163A22CE5}"/>
              </a:ext>
            </a:extLst>
          </p:cNvPr>
          <p:cNvSpPr txBox="1"/>
          <p:nvPr/>
        </p:nvSpPr>
        <p:spPr>
          <a:xfrm>
            <a:off x="795689" y="112047"/>
            <a:ext cx="2336281"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400" b="1" i="0" u="none" strike="noStrike" kern="1200" cap="none" spc="0" normalizeH="0" baseline="0" noProof="0" dirty="0">
                <a:ln>
                  <a:noFill/>
                </a:ln>
                <a:solidFill>
                  <a:srgbClr val="FFFFFF"/>
                </a:solidFill>
                <a:effectLst/>
                <a:uLnTx/>
                <a:uFillTx/>
                <a:latin typeface="Arial"/>
                <a:ea typeface="+mn-ea"/>
                <a:cs typeface="+mn-cs"/>
              </a:rPr>
              <a:t>U</a:t>
            </a:r>
            <a:r>
              <a:rPr kumimoji="0" lang="nl-NL" sz="1400" b="1" i="0" u="none" strike="noStrike" kern="1200" cap="small" spc="0" normalizeH="0" baseline="0" noProof="0" dirty="0">
                <a:ln>
                  <a:noFill/>
                </a:ln>
                <a:solidFill>
                  <a:srgbClr val="FFFFFF"/>
                </a:solidFill>
                <a:effectLst/>
                <a:uLnTx/>
                <a:uFillTx/>
                <a:latin typeface="Arial"/>
                <a:ea typeface="+mn-ea"/>
                <a:cs typeface="+mn-cs"/>
              </a:rPr>
              <a:t>niversity Of Amsterdam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400" b="0" i="0" u="none" strike="noStrike" kern="1200" cap="small" spc="0" normalizeH="0" baseline="0" noProof="0" dirty="0" err="1">
                <a:ln>
                  <a:noFill/>
                </a:ln>
                <a:solidFill>
                  <a:srgbClr val="292934"/>
                </a:solidFill>
                <a:effectLst/>
                <a:uLnTx/>
                <a:uFillTx/>
                <a:latin typeface="Arial"/>
                <a:ea typeface="+mn-ea"/>
                <a:cs typeface="+mn-cs"/>
              </a:rPr>
              <a:t>Institute</a:t>
            </a:r>
            <a:r>
              <a:rPr kumimoji="0" lang="nl-NL" sz="1400" b="0" i="0" u="none" strike="noStrike" kern="1200" cap="small" spc="0" normalizeH="0" baseline="0" noProof="0" dirty="0">
                <a:ln>
                  <a:noFill/>
                </a:ln>
                <a:solidFill>
                  <a:srgbClr val="292934"/>
                </a:solidFill>
                <a:effectLst/>
                <a:uLnTx/>
                <a:uFillTx/>
                <a:latin typeface="Arial"/>
                <a:ea typeface="+mn-ea"/>
                <a:cs typeface="+mn-cs"/>
              </a:rPr>
              <a:t> of Physics</a:t>
            </a:r>
            <a:endParaRPr kumimoji="0" lang="en-US" sz="1400" b="0" i="0" u="none" strike="noStrike" kern="1200" cap="none" spc="0" normalizeH="0" baseline="0" noProof="0" dirty="0">
              <a:ln>
                <a:noFill/>
              </a:ln>
              <a:solidFill>
                <a:srgbClr val="292934"/>
              </a:solidFill>
              <a:effectLst/>
              <a:uLnTx/>
              <a:uFillTx/>
              <a:latin typeface="Arial"/>
              <a:ea typeface="+mn-ea"/>
              <a:cs typeface="+mn-cs"/>
            </a:endParaRPr>
          </a:p>
        </p:txBody>
      </p:sp>
      <p:pic>
        <p:nvPicPr>
          <p:cNvPr id="10" name="Picture 9" descr="A white foamy object on a plate&#10;&#10;AI-generated content may be incorrect.">
            <a:extLst>
              <a:ext uri="{FF2B5EF4-FFF2-40B4-BE49-F238E27FC236}">
                <a16:creationId xmlns:a16="http://schemas.microsoft.com/office/drawing/2014/main" id="{02D5A90D-3A4B-DE65-2C80-665A862028A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2123946" y="732997"/>
            <a:ext cx="3305331" cy="4407108"/>
          </a:xfrm>
          <a:prstGeom prst="rect">
            <a:avLst/>
          </a:prstGeom>
        </p:spPr>
      </p:pic>
      <p:sp>
        <p:nvSpPr>
          <p:cNvPr id="9" name="TextBox 8">
            <a:extLst>
              <a:ext uri="{FF2B5EF4-FFF2-40B4-BE49-F238E27FC236}">
                <a16:creationId xmlns:a16="http://schemas.microsoft.com/office/drawing/2014/main" id="{987221F1-A9A1-0832-9F21-2C0574AD4556}"/>
              </a:ext>
            </a:extLst>
          </p:cNvPr>
          <p:cNvSpPr txBox="1"/>
          <p:nvPr/>
        </p:nvSpPr>
        <p:spPr>
          <a:xfrm>
            <a:off x="2113876" y="1874306"/>
            <a:ext cx="4313878" cy="523220"/>
          </a:xfrm>
          <a:prstGeom prst="rect">
            <a:avLst/>
          </a:prstGeom>
          <a:noFill/>
        </p:spPr>
        <p:txBody>
          <a:bodyPr wrap="square" rtlCol="0">
            <a:spAutoFit/>
          </a:bodyPr>
          <a:lstStyle/>
          <a:p>
            <a:r>
              <a:rPr lang="en-US" sz="2800" dirty="0">
                <a:solidFill>
                  <a:schemeClr val="bg1"/>
                </a:solidFill>
              </a:rPr>
              <a:t>From bulk solution</a:t>
            </a:r>
            <a:endParaRPr lang="en-NL" sz="2800" dirty="0">
              <a:solidFill>
                <a:schemeClr val="bg1"/>
              </a:solidFill>
            </a:endParaRPr>
          </a:p>
        </p:txBody>
      </p:sp>
      <p:pic>
        <p:nvPicPr>
          <p:cNvPr id="13" name="VideoEffSmall">
            <a:hlinkClick r:id="" action="ppaction://media"/>
            <a:extLst>
              <a:ext uri="{FF2B5EF4-FFF2-40B4-BE49-F238E27FC236}">
                <a16:creationId xmlns:a16="http://schemas.microsoft.com/office/drawing/2014/main" id="{31E4EE25-AB61-E7D1-0BA1-5D665D45E201}"/>
              </a:ext>
            </a:extLst>
          </p:cNvPr>
          <p:cNvPicPr>
            <a:picLocks noChangeAspect="1"/>
          </p:cNvPicPr>
          <p:nvPr>
            <a:videoFile r:link="rId4"/>
            <p:extLst>
              <p:ext uri="{DAA4B4D4-6D71-4841-9C94-3DE7FCFB9230}">
                <p14:media xmlns:p14="http://schemas.microsoft.com/office/powerpoint/2010/main" r:embed="rId3"/>
              </p:ext>
            </p:extLst>
          </p:nvPr>
        </p:nvPicPr>
        <p:blipFill rotWithShape="1">
          <a:blip r:embed="rId9"/>
          <a:srcRect l="-65" t="639" r="312" b="425"/>
          <a:stretch/>
        </p:blipFill>
        <p:spPr>
          <a:xfrm>
            <a:off x="7232162" y="1844044"/>
            <a:ext cx="4307248" cy="4271943"/>
          </a:xfrm>
          <a:prstGeom prst="rect">
            <a:avLst/>
          </a:prstGeom>
          <a:solidFill>
            <a:srgbClr val="4F81BD"/>
          </a:solidFill>
          <a:ln w="76200">
            <a:solidFill>
              <a:schemeClr val="accent6"/>
            </a:solidFill>
          </a:ln>
          <a:effectLst>
            <a:innerShdw blurRad="469900">
              <a:srgbClr val="000000">
                <a:alpha val="86000"/>
              </a:srgbClr>
            </a:innerShdw>
          </a:effectLst>
          <a:scene3d>
            <a:camera prst="orthographicFront"/>
            <a:lightRig rig="soft" dir="t"/>
          </a:scene3d>
          <a:sp3d/>
        </p:spPr>
      </p:pic>
      <p:sp>
        <p:nvSpPr>
          <p:cNvPr id="14" name="TextBox 13">
            <a:extLst>
              <a:ext uri="{FF2B5EF4-FFF2-40B4-BE49-F238E27FC236}">
                <a16:creationId xmlns:a16="http://schemas.microsoft.com/office/drawing/2014/main" id="{4A23297D-C649-EE49-A22C-B997882F6DB7}"/>
              </a:ext>
            </a:extLst>
          </p:cNvPr>
          <p:cNvSpPr txBox="1"/>
          <p:nvPr/>
        </p:nvSpPr>
        <p:spPr>
          <a:xfrm>
            <a:off x="6427754" y="6435637"/>
            <a:ext cx="6094562" cy="369332"/>
          </a:xfrm>
          <a:prstGeom prst="rect">
            <a:avLst/>
          </a:prstGeom>
          <a:noFill/>
        </p:spPr>
        <p:txBody>
          <a:bodyPr wrap="square">
            <a:spAutoFit/>
          </a:bodyPr>
          <a:lstStyle/>
          <a:p>
            <a:r>
              <a:rPr lang="en-US" b="0" i="0" dirty="0">
                <a:solidFill>
                  <a:srgbClr val="002060"/>
                </a:solidFill>
                <a:effectLst/>
                <a:latin typeface="Arial" panose="020B0604020202020204" pitchFamily="34" charset="0"/>
              </a:rPr>
              <a:t>R. Wijnhorst </a:t>
            </a:r>
            <a:r>
              <a:rPr lang="en-US" dirty="0">
                <a:solidFill>
                  <a:srgbClr val="002060"/>
                </a:solidFill>
                <a:latin typeface="Arial" panose="020B0604020202020204" pitchFamily="34" charset="0"/>
              </a:rPr>
              <a:t>et al. </a:t>
            </a:r>
            <a:r>
              <a:rPr lang="en-US" b="0" i="0" dirty="0">
                <a:solidFill>
                  <a:srgbClr val="002060"/>
                </a:solidFill>
                <a:effectLst/>
                <a:latin typeface="Arial" panose="020B0604020202020204" pitchFamily="34" charset="0"/>
              </a:rPr>
              <a:t>Physical Review Applied 2024</a:t>
            </a:r>
            <a:endParaRPr lang="en-NL" dirty="0">
              <a:solidFill>
                <a:srgbClr val="002060"/>
              </a:solidFill>
            </a:endParaRPr>
          </a:p>
        </p:txBody>
      </p:sp>
      <p:sp>
        <p:nvSpPr>
          <p:cNvPr id="5" name="TextBox 4">
            <a:extLst>
              <a:ext uri="{FF2B5EF4-FFF2-40B4-BE49-F238E27FC236}">
                <a16:creationId xmlns:a16="http://schemas.microsoft.com/office/drawing/2014/main" id="{39867F6A-9D05-BB2B-6CE4-57B2EE87E795}"/>
              </a:ext>
            </a:extLst>
          </p:cNvPr>
          <p:cNvSpPr txBox="1"/>
          <p:nvPr/>
        </p:nvSpPr>
        <p:spPr>
          <a:xfrm>
            <a:off x="649095" y="1123391"/>
            <a:ext cx="9151864" cy="461665"/>
          </a:xfrm>
          <a:prstGeom prst="rect">
            <a:avLst/>
          </a:prstGeom>
          <a:noFill/>
        </p:spPr>
        <p:txBody>
          <a:bodyPr wrap="none" rtlCol="0">
            <a:spAutoFit/>
          </a:bodyPr>
          <a:lstStyle/>
          <a:p>
            <a:r>
              <a:rPr lang="en-US" sz="2400" b="1" dirty="0"/>
              <a:t>Spreading of thin film of salt solution on precipitated crystals</a:t>
            </a:r>
            <a:endParaRPr lang="en-NL" sz="2400" b="1" dirty="0"/>
          </a:p>
        </p:txBody>
      </p:sp>
      <p:sp>
        <p:nvSpPr>
          <p:cNvPr id="11" name="TextBox 10">
            <a:extLst>
              <a:ext uri="{FF2B5EF4-FFF2-40B4-BE49-F238E27FC236}">
                <a16:creationId xmlns:a16="http://schemas.microsoft.com/office/drawing/2014/main" id="{E0DAD208-5B55-93AE-3BB5-D13D21BDB521}"/>
              </a:ext>
            </a:extLst>
          </p:cNvPr>
          <p:cNvSpPr txBox="1"/>
          <p:nvPr/>
        </p:nvSpPr>
        <p:spPr>
          <a:xfrm>
            <a:off x="8322388" y="1836017"/>
            <a:ext cx="3175418" cy="461665"/>
          </a:xfrm>
          <a:prstGeom prst="rect">
            <a:avLst/>
          </a:prstGeom>
          <a:noFill/>
        </p:spPr>
        <p:txBody>
          <a:bodyPr wrap="square" rtlCol="0">
            <a:spAutoFit/>
          </a:bodyPr>
          <a:lstStyle/>
          <a:p>
            <a:r>
              <a:rPr lang="en-US" sz="2400" dirty="0">
                <a:solidFill>
                  <a:schemeClr val="bg1"/>
                </a:solidFill>
              </a:rPr>
              <a:t>From porous media</a:t>
            </a:r>
            <a:endParaRPr lang="en-NL" sz="2400" dirty="0">
              <a:solidFill>
                <a:schemeClr val="bg1"/>
              </a:solidFill>
            </a:endParaRPr>
          </a:p>
        </p:txBody>
      </p:sp>
      <p:sp>
        <p:nvSpPr>
          <p:cNvPr id="6" name="TextBox 5">
            <a:extLst>
              <a:ext uri="{FF2B5EF4-FFF2-40B4-BE49-F238E27FC236}">
                <a16:creationId xmlns:a16="http://schemas.microsoft.com/office/drawing/2014/main" id="{D719C564-5C9B-E9FD-A402-381F03061788}"/>
              </a:ext>
            </a:extLst>
          </p:cNvPr>
          <p:cNvSpPr txBox="1"/>
          <p:nvPr/>
        </p:nvSpPr>
        <p:spPr>
          <a:xfrm>
            <a:off x="354893" y="6332836"/>
            <a:ext cx="6275716" cy="338554"/>
          </a:xfrm>
          <a:prstGeom prst="rect">
            <a:avLst/>
          </a:prstGeom>
          <a:noFill/>
        </p:spPr>
        <p:txBody>
          <a:bodyPr wrap="square">
            <a:spAutoFit/>
          </a:bodyPr>
          <a:lstStyle/>
          <a:p>
            <a:r>
              <a:rPr lang="pt-PT" sz="1600" dirty="0">
                <a:solidFill>
                  <a:srgbClr val="0070C0"/>
                </a:solidFill>
              </a:rPr>
              <a:t>R. Wijnhorst et al. arXiv preprint arXiv:2508.18779</a:t>
            </a:r>
          </a:p>
        </p:txBody>
      </p:sp>
    </p:spTree>
    <p:extLst>
      <p:ext uri="{BB962C8B-B14F-4D97-AF65-F5344CB8AC3E}">
        <p14:creationId xmlns:p14="http://schemas.microsoft.com/office/powerpoint/2010/main" val="1502823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000"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par>
                                <p:cTn id="11" presetID="1" presetClass="mediacall" presetSubtype="0" fill="hold" nodeType="withEffect">
                                  <p:stCondLst>
                                    <p:cond delay="0"/>
                                  </p:stCondLst>
                                  <p:childTnLst>
                                    <p:cmd type="call" cmd="playFrom(0.0)">
                                      <p:cBhvr>
                                        <p:cTn id="12" dur="8304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3" fill="hold" display="0">
                  <p:stCondLst>
                    <p:cond delay="indefinite"/>
                  </p:stCondLst>
                </p:cTn>
                <p:tgtEl>
                  <p:spTgt spid="4"/>
                </p:tgtEl>
              </p:cMediaNode>
            </p:video>
            <p:seq concurrent="1" nextAc="seek">
              <p:cTn id="14" restart="whenNotActive" fill="hold" evtFilter="cancelBubble" nodeType="interactiveSeq">
                <p:stCondLst>
                  <p:cond evt="onClick" delay="0">
                    <p:tgtEl>
                      <p:spTgt spid="4"/>
                    </p:tgtEl>
                  </p:cond>
                </p:stCondLst>
                <p:endSync evt="end" delay="0">
                  <p:rtn val="all"/>
                </p:endSync>
                <p:childTnLst>
                  <p:par>
                    <p:cTn id="15" fill="hold">
                      <p:stCondLst>
                        <p:cond delay="0"/>
                      </p:stCondLst>
                      <p:childTnLst>
                        <p:par>
                          <p:cTn id="16" fill="hold">
                            <p:stCondLst>
                              <p:cond delay="0"/>
                            </p:stCondLst>
                            <p:childTnLst>
                              <p:par>
                                <p:cTn id="17" presetID="2" presetClass="mediacall" presetSubtype="0" fill="hold" nodeType="clickEffect">
                                  <p:stCondLst>
                                    <p:cond delay="0"/>
                                  </p:stCondLst>
                                  <p:childTnLst>
                                    <p:cmd type="call" cmd="togglePause">
                                      <p:cBhvr>
                                        <p:cTn id="18" dur="1" fill="hold"/>
                                        <p:tgtEl>
                                          <p:spTgt spid="4"/>
                                        </p:tgtEl>
                                      </p:cBhvr>
                                    </p:cmd>
                                  </p:childTnLst>
                                </p:cTn>
                              </p:par>
                            </p:childTnLst>
                          </p:cTn>
                        </p:par>
                      </p:childTnLst>
                    </p:cTn>
                  </p:par>
                </p:childTnLst>
              </p:cTn>
              <p:nextCondLst>
                <p:cond evt="onClick" delay="0">
                  <p:tgtEl>
                    <p:spTgt spid="4"/>
                  </p:tgtEl>
                </p:cond>
              </p:nextCondLst>
            </p:seq>
            <p:video>
              <p:cMediaNode vol="80000">
                <p:cTn id="19" fill="hold" display="0">
                  <p:stCondLst>
                    <p:cond delay="indefinite"/>
                  </p:stCondLst>
                </p:cTn>
                <p:tgtEl>
                  <p:spTgt spid="13"/>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C4DFB6-81DB-9A47-1BB1-9FE730894EFA}"/>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DCFE7A5-7072-CECC-455A-96F7C50F5DF0}"/>
              </a:ext>
            </a:extLst>
          </p:cNvPr>
          <p:cNvSpPr txBox="1"/>
          <p:nvPr/>
        </p:nvSpPr>
        <p:spPr>
          <a:xfrm>
            <a:off x="185802" y="147567"/>
            <a:ext cx="5159618" cy="461665"/>
          </a:xfrm>
          <a:prstGeom prst="rect">
            <a:avLst/>
          </a:prstGeom>
          <a:solidFill>
            <a:schemeClr val="bg1"/>
          </a:solidFill>
          <a:ln>
            <a:solidFill>
              <a:schemeClr val="bg1"/>
            </a:solidFill>
          </a:ln>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2400" b="0" i="0" u="none" strike="noStrike" kern="1200" cap="none" spc="0" normalizeH="0" baseline="0" noProof="0" dirty="0">
                <a:ln>
                  <a:noFill/>
                </a:ln>
                <a:solidFill>
                  <a:srgbClr val="C10000"/>
                </a:solidFill>
                <a:effectLst/>
                <a:uLnTx/>
                <a:uFillTx/>
                <a:latin typeface="Arial"/>
                <a:ea typeface="ＭＳ Ｐゴシック" pitchFamily="34" charset="-128"/>
                <a:cs typeface="Arial" charset="0"/>
              </a:rPr>
              <a:t>Dynamics of efflorescence formation</a:t>
            </a:r>
            <a:endParaRPr kumimoji="0" lang="en-US" sz="2400" b="0" i="0" u="none" strike="noStrike" kern="1200" cap="none" spc="0" normalizeH="0" baseline="0" noProof="0" dirty="0">
              <a:ln>
                <a:noFill/>
              </a:ln>
              <a:solidFill>
                <a:srgbClr val="C10000"/>
              </a:solidFill>
              <a:effectLst/>
              <a:uLnTx/>
              <a:uFillTx/>
              <a:latin typeface="Arial"/>
              <a:ea typeface="ＭＳ Ｐゴシック" pitchFamily="34" charset="-128"/>
              <a:cs typeface="Arial" charset="0"/>
            </a:endParaRPr>
          </a:p>
        </p:txBody>
      </p:sp>
      <p:sp>
        <p:nvSpPr>
          <p:cNvPr id="9" name="TextBox 8">
            <a:extLst>
              <a:ext uri="{FF2B5EF4-FFF2-40B4-BE49-F238E27FC236}">
                <a16:creationId xmlns:a16="http://schemas.microsoft.com/office/drawing/2014/main" id="{7955F37B-2D66-92E4-F3CC-29303531667A}"/>
              </a:ext>
            </a:extLst>
          </p:cNvPr>
          <p:cNvSpPr txBox="1"/>
          <p:nvPr/>
        </p:nvSpPr>
        <p:spPr>
          <a:xfrm>
            <a:off x="819624" y="723062"/>
            <a:ext cx="7500771"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2800" b="1" i="0" u="none" strike="noStrike" kern="1200" cap="none" spc="0" normalizeH="0" baseline="0" noProof="0" dirty="0">
                <a:ln>
                  <a:noFill/>
                </a:ln>
                <a:solidFill>
                  <a:srgbClr val="080808"/>
                </a:solidFill>
                <a:effectLst/>
                <a:uLnTx/>
                <a:uFillTx/>
                <a:latin typeface="Arial"/>
                <a:ea typeface="ＭＳ Ｐゴシック" pitchFamily="34" charset="-128"/>
                <a:cs typeface="Arial" charset="0"/>
              </a:rPr>
              <a:t>Efflorescence creates a porous structure:  </a:t>
            </a:r>
          </a:p>
        </p:txBody>
      </p:sp>
      <p:grpSp>
        <p:nvGrpSpPr>
          <p:cNvPr id="12" name="Group 11">
            <a:extLst>
              <a:ext uri="{FF2B5EF4-FFF2-40B4-BE49-F238E27FC236}">
                <a16:creationId xmlns:a16="http://schemas.microsoft.com/office/drawing/2014/main" id="{03BBFAFF-012C-E172-D913-18C1970ECECF}"/>
              </a:ext>
            </a:extLst>
          </p:cNvPr>
          <p:cNvGrpSpPr/>
          <p:nvPr/>
        </p:nvGrpSpPr>
        <p:grpSpPr>
          <a:xfrm>
            <a:off x="1405880" y="2590278"/>
            <a:ext cx="3885753" cy="3680298"/>
            <a:chOff x="-92600" y="2702687"/>
            <a:chExt cx="3885753" cy="3680298"/>
          </a:xfrm>
        </p:grpSpPr>
        <p:pic>
          <p:nvPicPr>
            <p:cNvPr id="49157" name="Picture 5">
              <a:extLst>
                <a:ext uri="{FF2B5EF4-FFF2-40B4-BE49-F238E27FC236}">
                  <a16:creationId xmlns:a16="http://schemas.microsoft.com/office/drawing/2014/main" id="{CD710E56-CE1B-E2EB-52F1-0BDBF2B260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372" y="2702687"/>
              <a:ext cx="3748781" cy="34781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a:extLst>
                <a:ext uri="{FF2B5EF4-FFF2-40B4-BE49-F238E27FC236}">
                  <a16:creationId xmlns:a16="http://schemas.microsoft.com/office/drawing/2014/main" id="{75BE580E-EFA8-9B5A-B0D8-FE04ABC72E24}"/>
                </a:ext>
              </a:extLst>
            </p:cNvPr>
            <p:cNvSpPr txBox="1"/>
            <p:nvPr/>
          </p:nvSpPr>
          <p:spPr>
            <a:xfrm rot="16200000">
              <a:off x="-827417" y="4201611"/>
              <a:ext cx="183896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0" u="none" strike="noStrike" kern="1200" cap="none" spc="0" normalizeH="0" baseline="0" noProof="0" dirty="0" err="1">
                  <a:ln>
                    <a:noFill/>
                  </a:ln>
                  <a:solidFill>
                    <a:srgbClr val="080808"/>
                  </a:solidFill>
                  <a:effectLst/>
                  <a:uLnTx/>
                  <a:uFillTx/>
                  <a:latin typeface="Arial"/>
                  <a:ea typeface="ＭＳ Ｐゴシック" pitchFamily="34" charset="-128"/>
                  <a:cs typeface="Arial" charset="0"/>
                </a:rPr>
                <a:t>Evaporation</a:t>
              </a:r>
              <a:r>
                <a:rPr kumimoji="0" lang="nl-NL" sz="1800" b="0" i="0" u="none" strike="noStrike" kern="1200" cap="none" spc="0" normalizeH="0" baseline="0" noProof="0" dirty="0">
                  <a:ln>
                    <a:noFill/>
                  </a:ln>
                  <a:solidFill>
                    <a:srgbClr val="080808"/>
                  </a:solidFill>
                  <a:effectLst/>
                  <a:uLnTx/>
                  <a:uFillTx/>
                  <a:latin typeface="Arial"/>
                  <a:ea typeface="ＭＳ Ｐゴシック" pitchFamily="34" charset="-128"/>
                  <a:cs typeface="Arial" charset="0"/>
                </a:rPr>
                <a:t> flux</a:t>
              </a:r>
              <a:endParaRPr kumimoji="0" lang="en-US" sz="1800" b="0" i="0" u="none" strike="noStrike" kern="1200" cap="none" spc="0" normalizeH="0" baseline="0" noProof="0" dirty="0">
                <a:ln>
                  <a:noFill/>
                </a:ln>
                <a:solidFill>
                  <a:srgbClr val="080808"/>
                </a:solidFill>
                <a:effectLst/>
                <a:uLnTx/>
                <a:uFillTx/>
                <a:latin typeface="Arial"/>
                <a:ea typeface="ＭＳ Ｐゴシック" pitchFamily="34" charset="-128"/>
                <a:cs typeface="Arial" charset="0"/>
              </a:endParaRPr>
            </a:p>
          </p:txBody>
        </p:sp>
        <p:sp>
          <p:nvSpPr>
            <p:cNvPr id="11" name="TextBox 10">
              <a:extLst>
                <a:ext uri="{FF2B5EF4-FFF2-40B4-BE49-F238E27FC236}">
                  <a16:creationId xmlns:a16="http://schemas.microsoft.com/office/drawing/2014/main" id="{25B7E648-4CA1-EA3E-4806-5094F99C6D89}"/>
                </a:ext>
              </a:extLst>
            </p:cNvPr>
            <p:cNvSpPr txBox="1"/>
            <p:nvPr/>
          </p:nvSpPr>
          <p:spPr>
            <a:xfrm>
              <a:off x="92065" y="6044431"/>
              <a:ext cx="3090911"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600" b="0" i="1" u="none" strike="noStrike" kern="1200" cap="none" spc="0" normalizeH="0" baseline="0" noProof="0" dirty="0" err="1">
                  <a:ln>
                    <a:noFill/>
                  </a:ln>
                  <a:solidFill>
                    <a:srgbClr val="0070C0"/>
                  </a:solidFill>
                  <a:effectLst/>
                  <a:uLnTx/>
                  <a:uFillTx/>
                  <a:latin typeface="Arial"/>
                  <a:ea typeface="ＭＳ Ｐゴシック" pitchFamily="34" charset="-128"/>
                  <a:cs typeface="Arial" charset="0"/>
                </a:rPr>
                <a:t>Veran-Tissoires</a:t>
              </a:r>
              <a:r>
                <a:rPr kumimoji="0" lang="nl-NL" sz="1600" b="0" i="1" u="none" strike="noStrike" kern="1200" cap="none" spc="0" normalizeH="0" baseline="0" noProof="0" dirty="0">
                  <a:ln>
                    <a:noFill/>
                  </a:ln>
                  <a:solidFill>
                    <a:srgbClr val="0070C0"/>
                  </a:solidFill>
                  <a:effectLst/>
                  <a:uLnTx/>
                  <a:uFillTx/>
                  <a:latin typeface="Arial"/>
                  <a:ea typeface="ＭＳ Ｐゴシック" pitchFamily="34" charset="-128"/>
                  <a:cs typeface="Arial" charset="0"/>
                </a:rPr>
                <a:t> et al, PRL 2012</a:t>
              </a:r>
              <a:endParaRPr kumimoji="0" lang="en-US" sz="1600" b="0" i="1" u="none" strike="noStrike" kern="1200" cap="none" spc="0" normalizeH="0" baseline="0" noProof="0" dirty="0">
                <a:ln>
                  <a:noFill/>
                </a:ln>
                <a:solidFill>
                  <a:srgbClr val="0070C0"/>
                </a:solidFill>
                <a:effectLst/>
                <a:uLnTx/>
                <a:uFillTx/>
                <a:latin typeface="Arial"/>
                <a:ea typeface="ＭＳ Ｐゴシック" pitchFamily="34" charset="-128"/>
                <a:cs typeface="Arial" charset="0"/>
              </a:endParaRPr>
            </a:p>
          </p:txBody>
        </p:sp>
      </p:grpSp>
      <p:sp>
        <p:nvSpPr>
          <p:cNvPr id="13" name="TextBox 12">
            <a:extLst>
              <a:ext uri="{FF2B5EF4-FFF2-40B4-BE49-F238E27FC236}">
                <a16:creationId xmlns:a16="http://schemas.microsoft.com/office/drawing/2014/main" id="{E6B40BFD-3A2B-CBE1-BC12-59ADBF957C87}"/>
              </a:ext>
            </a:extLst>
          </p:cNvPr>
          <p:cNvSpPr txBox="1"/>
          <p:nvPr/>
        </p:nvSpPr>
        <p:spPr>
          <a:xfrm>
            <a:off x="936423" y="1389949"/>
            <a:ext cx="4857337" cy="1200329"/>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nl-NL" sz="2400" b="1" i="0" u="none" strike="noStrike" kern="1200" cap="none" spc="0" normalizeH="0" baseline="0" noProof="0" dirty="0" err="1">
                <a:ln>
                  <a:noFill/>
                </a:ln>
                <a:solidFill>
                  <a:srgbClr val="C00000"/>
                </a:solidFill>
                <a:effectLst/>
                <a:uLnTx/>
                <a:uFillTx/>
                <a:latin typeface="Arial"/>
                <a:ea typeface="ＭＳ Ｐゴシック" pitchFamily="34" charset="-128"/>
                <a:cs typeface="Arial" charset="0"/>
              </a:rPr>
              <a:t>Pumping</a:t>
            </a:r>
            <a:r>
              <a:rPr kumimoji="0" lang="nl-NL" sz="2400" b="1" i="0" u="none" strike="noStrike" kern="1200" cap="none" spc="0" normalizeH="0" baseline="0" noProof="0" dirty="0">
                <a:ln>
                  <a:noFill/>
                </a:ln>
                <a:solidFill>
                  <a:srgbClr val="C00000"/>
                </a:solidFill>
                <a:effectLst/>
                <a:uLnTx/>
                <a:uFillTx/>
                <a:latin typeface="Arial"/>
                <a:ea typeface="ＭＳ Ｐゴシック" pitchFamily="34" charset="-128"/>
                <a:cs typeface="Arial" charset="0"/>
              </a:rPr>
              <a:t> effect , act as </a:t>
            </a:r>
            <a:r>
              <a:rPr kumimoji="0" lang="nl-NL" sz="2400" b="1" i="0" u="none" strike="noStrike" kern="1200" cap="none" spc="0" normalizeH="0" baseline="0" noProof="0" dirty="0" err="1">
                <a:ln>
                  <a:noFill/>
                </a:ln>
                <a:solidFill>
                  <a:srgbClr val="C00000"/>
                </a:solidFill>
                <a:effectLst/>
                <a:uLnTx/>
                <a:uFillTx/>
                <a:latin typeface="Arial"/>
                <a:ea typeface="ＭＳ Ｐゴシック" pitchFamily="34" charset="-128"/>
                <a:cs typeface="Arial" charset="0"/>
              </a:rPr>
              <a:t>sinks</a:t>
            </a:r>
            <a:endParaRPr kumimoji="0" lang="nl-NL" sz="2400" b="1" i="0" u="none" strike="noStrike" kern="1200" cap="none" spc="0" normalizeH="0" baseline="0" noProof="0" dirty="0">
              <a:ln>
                <a:noFill/>
              </a:ln>
              <a:solidFill>
                <a:srgbClr val="C00000"/>
              </a:solidFill>
              <a:effectLst/>
              <a:uLnTx/>
              <a:uFillTx/>
              <a:latin typeface="Arial"/>
              <a:ea typeface="ＭＳ Ｐゴシック" pitchFamily="34" charset="-128"/>
              <a:cs typeface="Arial" charset="0"/>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nl-NL" sz="2400" b="1" i="0" u="none" strike="noStrike" kern="1200" cap="none" spc="0" normalizeH="0" baseline="0" noProof="0" dirty="0">
                <a:ln>
                  <a:noFill/>
                </a:ln>
                <a:solidFill>
                  <a:srgbClr val="C00000"/>
                </a:solidFill>
                <a:effectLst/>
                <a:uLnTx/>
                <a:uFillTx/>
                <a:latin typeface="Arial"/>
                <a:ea typeface="ＭＳ Ｐゴシック" pitchFamily="34" charset="-128"/>
                <a:cs typeface="Arial" charset="0"/>
              </a:rPr>
              <a:t>screening effect</a:t>
            </a:r>
            <a:endParaRPr kumimoji="0" lang="en-US" sz="2400" b="1" i="0" u="none" strike="noStrike" kern="1200" cap="none" spc="0" normalizeH="0" baseline="0" noProof="0" dirty="0">
              <a:ln>
                <a:noFill/>
              </a:ln>
              <a:solidFill>
                <a:srgbClr val="C00000"/>
              </a:solidFill>
              <a:effectLst/>
              <a:uLnTx/>
              <a:uFillTx/>
              <a:latin typeface="Arial"/>
              <a:ea typeface="ＭＳ Ｐゴシック" pitchFamily="34" charset="-128"/>
              <a:cs typeface="Arial" charset="0"/>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C00000"/>
              </a:solidFill>
              <a:effectLst/>
              <a:uLnTx/>
              <a:uFillTx/>
              <a:latin typeface="Arial"/>
              <a:ea typeface="ＭＳ Ｐゴシック" pitchFamily="34" charset="-128"/>
              <a:cs typeface="Arial" charset="0"/>
            </a:endParaRPr>
          </a:p>
        </p:txBody>
      </p:sp>
      <p:sp>
        <p:nvSpPr>
          <p:cNvPr id="2" name="Rectangle 1">
            <a:extLst>
              <a:ext uri="{FF2B5EF4-FFF2-40B4-BE49-F238E27FC236}">
                <a16:creationId xmlns:a16="http://schemas.microsoft.com/office/drawing/2014/main" id="{FF4A0E61-9571-62BB-55CC-25646A064E47}"/>
              </a:ext>
            </a:extLst>
          </p:cNvPr>
          <p:cNvSpPr/>
          <p:nvPr/>
        </p:nvSpPr>
        <p:spPr>
          <a:xfrm>
            <a:off x="2342705" y="2838356"/>
            <a:ext cx="1754001" cy="152146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nl-NL" sz="1800" b="0" i="0" u="sng" strike="noStrike" kern="1200" cap="none" spc="0" normalizeH="0" baseline="0" noProof="0">
              <a:ln>
                <a:noFill/>
              </a:ln>
              <a:solidFill>
                <a:srgbClr val="FFFFFF"/>
              </a:solidFill>
              <a:effectLst/>
              <a:uLnTx/>
              <a:uFillTx/>
              <a:latin typeface="Arial"/>
              <a:ea typeface="+mn-ea"/>
              <a:cs typeface="+mn-cs"/>
            </a:endParaRPr>
          </a:p>
        </p:txBody>
      </p:sp>
      <p:sp>
        <p:nvSpPr>
          <p:cNvPr id="23" name="TextBox 22">
            <a:extLst>
              <a:ext uri="{FF2B5EF4-FFF2-40B4-BE49-F238E27FC236}">
                <a16:creationId xmlns:a16="http://schemas.microsoft.com/office/drawing/2014/main" id="{8754CB21-4DAA-2B5F-C3D5-D33AC58E5B41}"/>
              </a:ext>
            </a:extLst>
          </p:cNvPr>
          <p:cNvSpPr txBox="1"/>
          <p:nvPr/>
        </p:nvSpPr>
        <p:spPr>
          <a:xfrm>
            <a:off x="33549" y="6501942"/>
            <a:ext cx="3605474" cy="338554"/>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600" b="0" i="1" u="none" strike="noStrike" kern="1200" cap="none" spc="0" normalizeH="0" baseline="0" noProof="0" dirty="0" err="1">
                <a:ln>
                  <a:noFill/>
                </a:ln>
                <a:solidFill>
                  <a:srgbClr val="0070C0"/>
                </a:solidFill>
                <a:effectLst/>
                <a:uLnTx/>
                <a:uFillTx/>
                <a:latin typeface="Arial" charset="0"/>
                <a:ea typeface="ＭＳ Ｐゴシック" pitchFamily="34" charset="-128"/>
                <a:cs typeface="Arial" charset="0"/>
              </a:rPr>
              <a:t>Desarnaud</a:t>
            </a:r>
            <a:r>
              <a:rPr kumimoji="0" lang="en-GB" sz="1600" b="0" i="1" u="none" strike="noStrike" kern="1200" cap="none" spc="0" normalizeH="0" baseline="0" noProof="0" dirty="0">
                <a:ln>
                  <a:noFill/>
                </a:ln>
                <a:solidFill>
                  <a:srgbClr val="0070C0"/>
                </a:solidFill>
                <a:effectLst/>
                <a:uLnTx/>
                <a:uFillTx/>
                <a:latin typeface="Arial" charset="0"/>
                <a:ea typeface="ＭＳ Ｐゴシック" pitchFamily="34" charset="-128"/>
                <a:cs typeface="Arial" charset="0"/>
              </a:rPr>
              <a:t> et </a:t>
            </a:r>
            <a:r>
              <a:rPr kumimoji="0" lang="en-GB" sz="1600" b="0" i="1" u="none" strike="noStrike" kern="1200" cap="none" spc="0" normalizeH="0" baseline="0" noProof="0" dirty="0" err="1">
                <a:ln>
                  <a:noFill/>
                </a:ln>
                <a:solidFill>
                  <a:srgbClr val="0070C0"/>
                </a:solidFill>
                <a:effectLst/>
                <a:uLnTx/>
                <a:uFillTx/>
                <a:latin typeface="Arial" charset="0"/>
                <a:ea typeface="ＭＳ Ｐゴシック" pitchFamily="34" charset="-128"/>
                <a:cs typeface="Arial" charset="0"/>
              </a:rPr>
              <a:t>al.J.App</a:t>
            </a:r>
            <a:r>
              <a:rPr kumimoji="0" lang="en-GB" sz="1600" b="0" i="1" u="none" strike="noStrike" kern="1200" cap="none" spc="0" normalizeH="0" baseline="0" noProof="0" dirty="0">
                <a:ln>
                  <a:noFill/>
                </a:ln>
                <a:solidFill>
                  <a:srgbClr val="0070C0"/>
                </a:solidFill>
                <a:effectLst/>
                <a:uLnTx/>
                <a:uFillTx/>
                <a:latin typeface="Arial" charset="0"/>
                <a:ea typeface="ＭＳ Ｐゴシック" pitchFamily="34" charset="-128"/>
                <a:cs typeface="Arial" charset="0"/>
              </a:rPr>
              <a:t>. Physics 2015 </a:t>
            </a:r>
            <a:endParaRPr kumimoji="0" lang="nl-NL" sz="1600" b="0" i="1" u="none" strike="noStrike" kern="1200" cap="none" spc="0" normalizeH="0" baseline="0" noProof="0" dirty="0">
              <a:ln>
                <a:noFill/>
              </a:ln>
              <a:solidFill>
                <a:srgbClr val="0070C0"/>
              </a:solidFill>
              <a:effectLst/>
              <a:uLnTx/>
              <a:uFillTx/>
              <a:latin typeface="Arial" charset="0"/>
              <a:ea typeface="ＭＳ Ｐゴシック" pitchFamily="34" charset="-128"/>
              <a:cs typeface="Arial" charset="0"/>
            </a:endParaRPr>
          </a:p>
        </p:txBody>
      </p:sp>
      <p:pic>
        <p:nvPicPr>
          <p:cNvPr id="3" name="Picture 26">
            <a:extLst>
              <a:ext uri="{FF2B5EF4-FFF2-40B4-BE49-F238E27FC236}">
                <a16:creationId xmlns:a16="http://schemas.microsoft.com/office/drawing/2014/main" id="{BBB9FD32-263F-BAD1-AE63-4CF27EB151E1}"/>
              </a:ext>
            </a:extLst>
          </p:cNvPr>
          <p:cNvPicPr>
            <a:picLocks noChangeAspect="1" noChangeArrowheads="1"/>
          </p:cNvPicPr>
          <p:nvPr/>
        </p:nvPicPr>
        <p:blipFill>
          <a:blip r:embed="rId4" cstate="print"/>
          <a:srcRect/>
          <a:stretch>
            <a:fillRect/>
          </a:stretch>
        </p:blipFill>
        <p:spPr bwMode="auto">
          <a:xfrm>
            <a:off x="7811822" y="1246282"/>
            <a:ext cx="3934184" cy="4030275"/>
          </a:xfrm>
          <a:prstGeom prst="rect">
            <a:avLst/>
          </a:prstGeom>
          <a:noFill/>
          <a:ln w="9525">
            <a:noFill/>
            <a:miter lim="800000"/>
            <a:headEnd/>
            <a:tailEnd/>
          </a:ln>
        </p:spPr>
      </p:pic>
      <p:pic>
        <p:nvPicPr>
          <p:cNvPr id="49156" name="Picture 4">
            <a:extLst>
              <a:ext uri="{FF2B5EF4-FFF2-40B4-BE49-F238E27FC236}">
                <a16:creationId xmlns:a16="http://schemas.microsoft.com/office/drawing/2014/main" id="{829AA1B8-5069-FBD9-D312-E646F599267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96855" y="1773461"/>
            <a:ext cx="3192241" cy="22005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31912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915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92B4953-F695-4280-A025-4B0358C1C424}"/>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17000"/>
                    </a14:imgEffect>
                    <a14:imgEffect>
                      <a14:brightnessContrast bright="15000" contrast="5000"/>
                    </a14:imgEffect>
                  </a14:imgLayer>
                </a14:imgProps>
              </a:ext>
            </a:extLst>
          </a:blip>
          <a:stretch>
            <a:fillRect/>
          </a:stretch>
        </p:blipFill>
        <p:spPr>
          <a:xfrm>
            <a:off x="577224" y="1069785"/>
            <a:ext cx="5026102" cy="5603647"/>
          </a:xfrm>
          <a:prstGeom prst="rect">
            <a:avLst/>
          </a:prstGeom>
        </p:spPr>
      </p:pic>
      <p:cxnSp>
        <p:nvCxnSpPr>
          <p:cNvPr id="5" name="Straight Connector 4">
            <a:extLst>
              <a:ext uri="{FF2B5EF4-FFF2-40B4-BE49-F238E27FC236}">
                <a16:creationId xmlns:a16="http://schemas.microsoft.com/office/drawing/2014/main" id="{22B686B8-7399-48D8-94C3-DED5C870333E}"/>
              </a:ext>
            </a:extLst>
          </p:cNvPr>
          <p:cNvCxnSpPr/>
          <p:nvPr/>
        </p:nvCxnSpPr>
        <p:spPr>
          <a:xfrm>
            <a:off x="4206240" y="6080760"/>
            <a:ext cx="1016000"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A672A06A-4773-40DB-B275-CE4DA97A540E}"/>
              </a:ext>
            </a:extLst>
          </p:cNvPr>
          <p:cNvSpPr txBox="1"/>
          <p:nvPr/>
        </p:nvSpPr>
        <p:spPr>
          <a:xfrm>
            <a:off x="4206240" y="5711428"/>
            <a:ext cx="684803"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a:ea typeface="+mn-ea"/>
                <a:cs typeface="+mn-cs"/>
              </a:rPr>
              <a:t>1 cm</a:t>
            </a:r>
            <a:endParaRPr kumimoji="0" lang="en-NL" sz="1800" b="0" i="0" u="none" strike="noStrike" kern="1200" cap="none" spc="0" normalizeH="0" baseline="0" noProof="0" dirty="0">
              <a:ln>
                <a:noFill/>
              </a:ln>
              <a:solidFill>
                <a:srgbClr val="FFFFFF"/>
              </a:solidFill>
              <a:effectLst/>
              <a:uLnTx/>
              <a:uFillTx/>
              <a:latin typeface="Arial"/>
              <a:ea typeface="+mn-ea"/>
              <a:cs typeface="+mn-cs"/>
            </a:endParaRPr>
          </a:p>
        </p:txBody>
      </p:sp>
      <p:grpSp>
        <p:nvGrpSpPr>
          <p:cNvPr id="25" name="Group 24">
            <a:extLst>
              <a:ext uri="{FF2B5EF4-FFF2-40B4-BE49-F238E27FC236}">
                <a16:creationId xmlns:a16="http://schemas.microsoft.com/office/drawing/2014/main" id="{B3748F6A-298D-4668-B01A-F741547D118C}"/>
              </a:ext>
            </a:extLst>
          </p:cNvPr>
          <p:cNvGrpSpPr/>
          <p:nvPr/>
        </p:nvGrpSpPr>
        <p:grpSpPr>
          <a:xfrm>
            <a:off x="5827528" y="736188"/>
            <a:ext cx="5303344" cy="4308967"/>
            <a:chOff x="5810371" y="737421"/>
            <a:chExt cx="5303344" cy="4308967"/>
          </a:xfrm>
        </p:grpSpPr>
        <p:pic>
          <p:nvPicPr>
            <p:cNvPr id="10" name="Picture 9">
              <a:extLst>
                <a:ext uri="{FF2B5EF4-FFF2-40B4-BE49-F238E27FC236}">
                  <a16:creationId xmlns:a16="http://schemas.microsoft.com/office/drawing/2014/main" id="{6F0A6640-213A-4F8D-A4EF-CABFD5957902}"/>
                </a:ext>
              </a:extLst>
            </p:cNvPr>
            <p:cNvPicPr>
              <a:picLocks noChangeAspect="1"/>
            </p:cNvPicPr>
            <p:nvPr/>
          </p:nvPicPr>
          <p:blipFill>
            <a:blip r:embed="rId5"/>
            <a:stretch>
              <a:fillRect/>
            </a:stretch>
          </p:blipFill>
          <p:spPr>
            <a:xfrm>
              <a:off x="5810371" y="737421"/>
              <a:ext cx="5303344" cy="4308967"/>
            </a:xfrm>
            <a:prstGeom prst="rect">
              <a:avLst/>
            </a:prstGeom>
            <a:ln>
              <a:solidFill>
                <a:srgbClr val="00B0F0"/>
              </a:solidFill>
            </a:ln>
          </p:spPr>
        </p:pic>
        <p:sp>
          <p:nvSpPr>
            <p:cNvPr id="14" name="Freeform: Shape 13">
              <a:extLst>
                <a:ext uri="{FF2B5EF4-FFF2-40B4-BE49-F238E27FC236}">
                  <a16:creationId xmlns:a16="http://schemas.microsoft.com/office/drawing/2014/main" id="{B6A0DBA9-98CF-4414-B058-88292140B4A4}"/>
                </a:ext>
              </a:extLst>
            </p:cNvPr>
            <p:cNvSpPr/>
            <p:nvPr/>
          </p:nvSpPr>
          <p:spPr>
            <a:xfrm>
              <a:off x="8397240" y="934160"/>
              <a:ext cx="751840" cy="1397000"/>
            </a:xfrm>
            <a:custGeom>
              <a:avLst/>
              <a:gdLst>
                <a:gd name="connsiteX0" fmla="*/ 0 w 751840"/>
                <a:gd name="connsiteY0" fmla="*/ 127000 h 1397000"/>
                <a:gd name="connsiteX1" fmla="*/ 457200 w 751840"/>
                <a:gd name="connsiteY1" fmla="*/ 0 h 1397000"/>
                <a:gd name="connsiteX2" fmla="*/ 751840 w 751840"/>
                <a:gd name="connsiteY2" fmla="*/ 1143000 h 1397000"/>
                <a:gd name="connsiteX3" fmla="*/ 81280 w 751840"/>
                <a:gd name="connsiteY3" fmla="*/ 1397000 h 1397000"/>
                <a:gd name="connsiteX4" fmla="*/ 81280 w 751840"/>
                <a:gd name="connsiteY4" fmla="*/ 1397000 h 1397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1840" h="1397000">
                  <a:moveTo>
                    <a:pt x="0" y="127000"/>
                  </a:moveTo>
                  <a:lnTo>
                    <a:pt x="457200" y="0"/>
                  </a:lnTo>
                  <a:lnTo>
                    <a:pt x="751840" y="1143000"/>
                  </a:lnTo>
                  <a:lnTo>
                    <a:pt x="81280" y="1397000"/>
                  </a:lnTo>
                  <a:lnTo>
                    <a:pt x="81280" y="1397000"/>
                  </a:lnTo>
                </a:path>
              </a:pathLst>
            </a:cu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NL" sz="1800" b="0" i="0" u="none" strike="noStrike" kern="1200" cap="none" spc="0" normalizeH="0" baseline="0" noProof="0" dirty="0">
                <a:ln>
                  <a:noFill/>
                </a:ln>
                <a:solidFill>
                  <a:srgbClr val="FFFFFF"/>
                </a:solidFill>
                <a:effectLst/>
                <a:uLnTx/>
                <a:uFillTx/>
                <a:latin typeface="Arial"/>
                <a:ea typeface="+mn-ea"/>
                <a:cs typeface="+mn-cs"/>
              </a:endParaRPr>
            </a:p>
          </p:txBody>
        </p:sp>
        <p:sp>
          <p:nvSpPr>
            <p:cNvPr id="17" name="Freeform: Shape 16">
              <a:extLst>
                <a:ext uri="{FF2B5EF4-FFF2-40B4-BE49-F238E27FC236}">
                  <a16:creationId xmlns:a16="http://schemas.microsoft.com/office/drawing/2014/main" id="{6ED09F8C-D0A1-4048-AC60-10B85D8FDE4D}"/>
                </a:ext>
              </a:extLst>
            </p:cNvPr>
            <p:cNvSpPr/>
            <p:nvPr/>
          </p:nvSpPr>
          <p:spPr>
            <a:xfrm>
              <a:off x="9748520" y="3271520"/>
              <a:ext cx="1300480" cy="1158240"/>
            </a:xfrm>
            <a:custGeom>
              <a:avLst/>
              <a:gdLst>
                <a:gd name="connsiteX0" fmla="*/ 218440 w 1300480"/>
                <a:gd name="connsiteY0" fmla="*/ 0 h 1158240"/>
                <a:gd name="connsiteX1" fmla="*/ 1300480 w 1300480"/>
                <a:gd name="connsiteY1" fmla="*/ 294640 h 1158240"/>
                <a:gd name="connsiteX2" fmla="*/ 985520 w 1300480"/>
                <a:gd name="connsiteY2" fmla="*/ 1158240 h 1158240"/>
                <a:gd name="connsiteX3" fmla="*/ 0 w 1300480"/>
                <a:gd name="connsiteY3" fmla="*/ 858520 h 1158240"/>
                <a:gd name="connsiteX4" fmla="*/ 50800 w 1300480"/>
                <a:gd name="connsiteY4" fmla="*/ 838200 h 11582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0480" h="1158240">
                  <a:moveTo>
                    <a:pt x="218440" y="0"/>
                  </a:moveTo>
                  <a:lnTo>
                    <a:pt x="1300480" y="294640"/>
                  </a:lnTo>
                  <a:lnTo>
                    <a:pt x="985520" y="1158240"/>
                  </a:lnTo>
                  <a:lnTo>
                    <a:pt x="0" y="858520"/>
                  </a:lnTo>
                  <a:lnTo>
                    <a:pt x="50800" y="838200"/>
                  </a:lnTo>
                </a:path>
              </a:pathLst>
            </a:cu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NL" sz="1800" b="0" i="0" u="none" strike="noStrike" kern="1200" cap="none" spc="0" normalizeH="0" baseline="0" noProof="0">
                <a:ln>
                  <a:noFill/>
                </a:ln>
                <a:solidFill>
                  <a:srgbClr val="FFFFFF"/>
                </a:solidFill>
                <a:effectLst/>
                <a:uLnTx/>
                <a:uFillTx/>
                <a:latin typeface="Arial"/>
                <a:ea typeface="+mn-ea"/>
                <a:cs typeface="+mn-cs"/>
              </a:endParaRPr>
            </a:p>
          </p:txBody>
        </p:sp>
        <p:sp>
          <p:nvSpPr>
            <p:cNvPr id="21" name="Freeform: Shape 20">
              <a:extLst>
                <a:ext uri="{FF2B5EF4-FFF2-40B4-BE49-F238E27FC236}">
                  <a16:creationId xmlns:a16="http://schemas.microsoft.com/office/drawing/2014/main" id="{375E7A33-4EB6-45BE-A7B2-7B9B77ED203A}"/>
                </a:ext>
              </a:extLst>
            </p:cNvPr>
            <p:cNvSpPr/>
            <p:nvPr/>
          </p:nvSpPr>
          <p:spPr>
            <a:xfrm>
              <a:off x="6497320" y="3358634"/>
              <a:ext cx="1432560" cy="802640"/>
            </a:xfrm>
            <a:custGeom>
              <a:avLst/>
              <a:gdLst>
                <a:gd name="connsiteX0" fmla="*/ 45720 w 1432560"/>
                <a:gd name="connsiteY0" fmla="*/ 802640 h 802640"/>
                <a:gd name="connsiteX1" fmla="*/ 0 w 1432560"/>
                <a:gd name="connsiteY1" fmla="*/ 40640 h 802640"/>
                <a:gd name="connsiteX2" fmla="*/ 833120 w 1432560"/>
                <a:gd name="connsiteY2" fmla="*/ 208280 h 802640"/>
                <a:gd name="connsiteX3" fmla="*/ 853440 w 1432560"/>
                <a:gd name="connsiteY3" fmla="*/ 411480 h 802640"/>
                <a:gd name="connsiteX4" fmla="*/ 853440 w 1432560"/>
                <a:gd name="connsiteY4" fmla="*/ 182880 h 802640"/>
                <a:gd name="connsiteX5" fmla="*/ 1432560 w 1432560"/>
                <a:gd name="connsiteY5" fmla="*/ 0 h 802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32560" h="802640">
                  <a:moveTo>
                    <a:pt x="45720" y="802640"/>
                  </a:moveTo>
                  <a:lnTo>
                    <a:pt x="0" y="40640"/>
                  </a:lnTo>
                  <a:lnTo>
                    <a:pt x="833120" y="208280"/>
                  </a:lnTo>
                  <a:lnTo>
                    <a:pt x="853440" y="411480"/>
                  </a:lnTo>
                  <a:lnTo>
                    <a:pt x="853440" y="182880"/>
                  </a:lnTo>
                  <a:lnTo>
                    <a:pt x="1432560" y="0"/>
                  </a:lnTo>
                </a:path>
              </a:pathLst>
            </a:cu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NL" sz="1800" b="0" i="0" u="none" strike="noStrike" kern="1200" cap="none" spc="0" normalizeH="0" baseline="0" noProof="0">
                <a:ln>
                  <a:noFill/>
                </a:ln>
                <a:solidFill>
                  <a:srgbClr val="FFFFFF"/>
                </a:solidFill>
                <a:effectLst/>
                <a:uLnTx/>
                <a:uFillTx/>
                <a:latin typeface="Arial"/>
                <a:ea typeface="+mn-ea"/>
                <a:cs typeface="+mn-cs"/>
              </a:endParaRPr>
            </a:p>
          </p:txBody>
        </p:sp>
        <p:sp>
          <p:nvSpPr>
            <p:cNvPr id="22" name="Freeform: Shape 21">
              <a:extLst>
                <a:ext uri="{FF2B5EF4-FFF2-40B4-BE49-F238E27FC236}">
                  <a16:creationId xmlns:a16="http://schemas.microsoft.com/office/drawing/2014/main" id="{FE89F070-26D2-4882-8879-60ABC18DDE0C}"/>
                </a:ext>
              </a:extLst>
            </p:cNvPr>
            <p:cNvSpPr/>
            <p:nvPr/>
          </p:nvSpPr>
          <p:spPr>
            <a:xfrm>
              <a:off x="9779000" y="1315160"/>
              <a:ext cx="1224280" cy="1275080"/>
            </a:xfrm>
            <a:custGeom>
              <a:avLst/>
              <a:gdLst>
                <a:gd name="connsiteX0" fmla="*/ 701040 w 1224280"/>
                <a:gd name="connsiteY0" fmla="*/ 0 h 1275080"/>
                <a:gd name="connsiteX1" fmla="*/ 701040 w 1224280"/>
                <a:gd name="connsiteY1" fmla="*/ 0 h 1275080"/>
                <a:gd name="connsiteX2" fmla="*/ 695960 w 1224280"/>
                <a:gd name="connsiteY2" fmla="*/ 50800 h 1275080"/>
                <a:gd name="connsiteX3" fmla="*/ 386080 w 1224280"/>
                <a:gd name="connsiteY3" fmla="*/ 558800 h 1275080"/>
                <a:gd name="connsiteX4" fmla="*/ 1224280 w 1224280"/>
                <a:gd name="connsiteY4" fmla="*/ 1275080 h 1275080"/>
                <a:gd name="connsiteX5" fmla="*/ 365760 w 1224280"/>
                <a:gd name="connsiteY5" fmla="*/ 553720 h 1275080"/>
                <a:gd name="connsiteX6" fmla="*/ 0 w 1224280"/>
                <a:gd name="connsiteY6" fmla="*/ 751840 h 1275080"/>
                <a:gd name="connsiteX7" fmla="*/ 0 w 1224280"/>
                <a:gd name="connsiteY7" fmla="*/ 751840 h 1275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24280" h="1275080">
                  <a:moveTo>
                    <a:pt x="701040" y="0"/>
                  </a:moveTo>
                  <a:lnTo>
                    <a:pt x="701040" y="0"/>
                  </a:lnTo>
                  <a:lnTo>
                    <a:pt x="695960" y="50800"/>
                  </a:lnTo>
                  <a:lnTo>
                    <a:pt x="386080" y="558800"/>
                  </a:lnTo>
                  <a:lnTo>
                    <a:pt x="1224280" y="1275080"/>
                  </a:lnTo>
                  <a:lnTo>
                    <a:pt x="365760" y="553720"/>
                  </a:lnTo>
                  <a:lnTo>
                    <a:pt x="0" y="751840"/>
                  </a:lnTo>
                  <a:lnTo>
                    <a:pt x="0" y="751840"/>
                  </a:lnTo>
                </a:path>
              </a:pathLst>
            </a:cu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NL" sz="1800" b="0" i="0" u="none" strike="noStrike" kern="1200" cap="none" spc="0" normalizeH="0" baseline="0" noProof="0">
                <a:ln>
                  <a:noFill/>
                </a:ln>
                <a:solidFill>
                  <a:srgbClr val="FFFFFF"/>
                </a:solidFill>
                <a:effectLst/>
                <a:uLnTx/>
                <a:uFillTx/>
                <a:latin typeface="Arial"/>
                <a:ea typeface="+mn-ea"/>
                <a:cs typeface="+mn-cs"/>
              </a:endParaRPr>
            </a:p>
          </p:txBody>
        </p:sp>
      </p:grpSp>
      <p:sp>
        <p:nvSpPr>
          <p:cNvPr id="26" name="Freeform: Shape 25">
            <a:extLst>
              <a:ext uri="{FF2B5EF4-FFF2-40B4-BE49-F238E27FC236}">
                <a16:creationId xmlns:a16="http://schemas.microsoft.com/office/drawing/2014/main" id="{3B0DF98F-75AE-41BF-B0C4-D2A3017E604A}"/>
              </a:ext>
            </a:extLst>
          </p:cNvPr>
          <p:cNvSpPr/>
          <p:nvPr/>
        </p:nvSpPr>
        <p:spPr>
          <a:xfrm>
            <a:off x="8349600" y="2275200"/>
            <a:ext cx="945600" cy="928800"/>
          </a:xfrm>
          <a:custGeom>
            <a:avLst/>
            <a:gdLst>
              <a:gd name="connsiteX0" fmla="*/ 945600 w 945600"/>
              <a:gd name="connsiteY0" fmla="*/ 799200 h 928800"/>
              <a:gd name="connsiteX1" fmla="*/ 816000 w 945600"/>
              <a:gd name="connsiteY1" fmla="*/ 0 h 928800"/>
              <a:gd name="connsiteX2" fmla="*/ 568800 w 945600"/>
              <a:gd name="connsiteY2" fmla="*/ 60000 h 928800"/>
              <a:gd name="connsiteX3" fmla="*/ 693600 w 945600"/>
              <a:gd name="connsiteY3" fmla="*/ 825600 h 928800"/>
              <a:gd name="connsiteX4" fmla="*/ 146400 w 945600"/>
              <a:gd name="connsiteY4" fmla="*/ 928800 h 928800"/>
              <a:gd name="connsiteX5" fmla="*/ 0 w 945600"/>
              <a:gd name="connsiteY5" fmla="*/ 151200 h 928800"/>
              <a:gd name="connsiteX6" fmla="*/ 0 w 945600"/>
              <a:gd name="connsiteY6" fmla="*/ 139200 h 928800"/>
              <a:gd name="connsiteX7" fmla="*/ 561600 w 945600"/>
              <a:gd name="connsiteY7" fmla="*/ 48000 h 92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45600" h="928800">
                <a:moveTo>
                  <a:pt x="945600" y="799200"/>
                </a:moveTo>
                <a:lnTo>
                  <a:pt x="816000" y="0"/>
                </a:lnTo>
                <a:lnTo>
                  <a:pt x="568800" y="60000"/>
                </a:lnTo>
                <a:lnTo>
                  <a:pt x="693600" y="825600"/>
                </a:lnTo>
                <a:lnTo>
                  <a:pt x="146400" y="928800"/>
                </a:lnTo>
                <a:lnTo>
                  <a:pt x="0" y="151200"/>
                </a:lnTo>
                <a:lnTo>
                  <a:pt x="0" y="139200"/>
                </a:lnTo>
                <a:lnTo>
                  <a:pt x="561600" y="48000"/>
                </a:lnTo>
              </a:path>
            </a:pathLst>
          </a:cu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NL" sz="1800" b="0" i="0" u="none" strike="noStrike" kern="1200" cap="none" spc="0" normalizeH="0" baseline="0" noProof="0">
              <a:ln>
                <a:noFill/>
              </a:ln>
              <a:solidFill>
                <a:srgbClr val="FFFFFF"/>
              </a:solidFill>
              <a:effectLst/>
              <a:uLnTx/>
              <a:uFillTx/>
              <a:latin typeface="Arial"/>
              <a:ea typeface="+mn-ea"/>
              <a:cs typeface="+mn-cs"/>
            </a:endParaRPr>
          </a:p>
        </p:txBody>
      </p:sp>
      <p:sp>
        <p:nvSpPr>
          <p:cNvPr id="27" name="Freeform: Shape 26">
            <a:extLst>
              <a:ext uri="{FF2B5EF4-FFF2-40B4-BE49-F238E27FC236}">
                <a16:creationId xmlns:a16="http://schemas.microsoft.com/office/drawing/2014/main" id="{82636D3F-EDD9-4FAB-8768-5F3F2E6E833F}"/>
              </a:ext>
            </a:extLst>
          </p:cNvPr>
          <p:cNvSpPr/>
          <p:nvPr/>
        </p:nvSpPr>
        <p:spPr>
          <a:xfrm>
            <a:off x="7610400" y="2508000"/>
            <a:ext cx="868800" cy="892800"/>
          </a:xfrm>
          <a:custGeom>
            <a:avLst/>
            <a:gdLst>
              <a:gd name="connsiteX0" fmla="*/ 50400 w 868800"/>
              <a:gd name="connsiteY0" fmla="*/ 892800 h 892800"/>
              <a:gd name="connsiteX1" fmla="*/ 556800 w 868800"/>
              <a:gd name="connsiteY1" fmla="*/ 708000 h 892800"/>
              <a:gd name="connsiteX2" fmla="*/ 868800 w 868800"/>
              <a:gd name="connsiteY2" fmla="*/ 732000 h 892800"/>
              <a:gd name="connsiteX3" fmla="*/ 667200 w 868800"/>
              <a:gd name="connsiteY3" fmla="*/ 103200 h 892800"/>
              <a:gd name="connsiteX4" fmla="*/ 657600 w 868800"/>
              <a:gd name="connsiteY4" fmla="*/ 88800 h 892800"/>
              <a:gd name="connsiteX5" fmla="*/ 453600 w 868800"/>
              <a:gd name="connsiteY5" fmla="*/ 0 h 892800"/>
              <a:gd name="connsiteX6" fmla="*/ 297600 w 868800"/>
              <a:gd name="connsiteY6" fmla="*/ 9600 h 892800"/>
              <a:gd name="connsiteX7" fmla="*/ 520800 w 868800"/>
              <a:gd name="connsiteY7" fmla="*/ 717600 h 892800"/>
              <a:gd name="connsiteX8" fmla="*/ 304800 w 868800"/>
              <a:gd name="connsiteY8" fmla="*/ 9600 h 892800"/>
              <a:gd name="connsiteX9" fmla="*/ 0 w 868800"/>
              <a:gd name="connsiteY9" fmla="*/ 141600 h 892800"/>
              <a:gd name="connsiteX10" fmla="*/ 0 w 868800"/>
              <a:gd name="connsiteY10" fmla="*/ 141600 h 892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68800" h="892800">
                <a:moveTo>
                  <a:pt x="50400" y="892800"/>
                </a:moveTo>
                <a:lnTo>
                  <a:pt x="556800" y="708000"/>
                </a:lnTo>
                <a:lnTo>
                  <a:pt x="868800" y="732000"/>
                </a:lnTo>
                <a:lnTo>
                  <a:pt x="667200" y="103200"/>
                </a:lnTo>
                <a:lnTo>
                  <a:pt x="657600" y="88800"/>
                </a:lnTo>
                <a:lnTo>
                  <a:pt x="453600" y="0"/>
                </a:lnTo>
                <a:lnTo>
                  <a:pt x="297600" y="9600"/>
                </a:lnTo>
                <a:lnTo>
                  <a:pt x="520800" y="717600"/>
                </a:lnTo>
                <a:lnTo>
                  <a:pt x="304800" y="9600"/>
                </a:lnTo>
                <a:lnTo>
                  <a:pt x="0" y="141600"/>
                </a:lnTo>
                <a:lnTo>
                  <a:pt x="0" y="141600"/>
                </a:lnTo>
              </a:path>
            </a:pathLst>
          </a:cu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NL" sz="1800" b="0" i="0" u="none" strike="noStrike" kern="1200" cap="none" spc="0" normalizeH="0" baseline="0" noProof="0">
              <a:ln>
                <a:noFill/>
              </a:ln>
              <a:solidFill>
                <a:srgbClr val="FFFFFF"/>
              </a:solidFill>
              <a:effectLst/>
              <a:uLnTx/>
              <a:uFillTx/>
              <a:latin typeface="Arial"/>
              <a:ea typeface="+mn-ea"/>
              <a:cs typeface="+mn-cs"/>
            </a:endParaRPr>
          </a:p>
        </p:txBody>
      </p:sp>
      <p:sp>
        <p:nvSpPr>
          <p:cNvPr id="30" name="Freeform: Shape 29">
            <a:extLst>
              <a:ext uri="{FF2B5EF4-FFF2-40B4-BE49-F238E27FC236}">
                <a16:creationId xmlns:a16="http://schemas.microsoft.com/office/drawing/2014/main" id="{A7F16626-C0A0-4347-9464-2CE647E12636}"/>
              </a:ext>
            </a:extLst>
          </p:cNvPr>
          <p:cNvSpPr/>
          <p:nvPr/>
        </p:nvSpPr>
        <p:spPr>
          <a:xfrm>
            <a:off x="8942400" y="3033600"/>
            <a:ext cx="607200" cy="508800"/>
          </a:xfrm>
          <a:custGeom>
            <a:avLst/>
            <a:gdLst>
              <a:gd name="connsiteX0" fmla="*/ 607200 w 607200"/>
              <a:gd name="connsiteY0" fmla="*/ 0 h 508800"/>
              <a:gd name="connsiteX1" fmla="*/ 297600 w 607200"/>
              <a:gd name="connsiteY1" fmla="*/ 86400 h 508800"/>
              <a:gd name="connsiteX2" fmla="*/ 343200 w 607200"/>
              <a:gd name="connsiteY2" fmla="*/ 508800 h 508800"/>
              <a:gd name="connsiteX3" fmla="*/ 297600 w 607200"/>
              <a:gd name="connsiteY3" fmla="*/ 93600 h 508800"/>
              <a:gd name="connsiteX4" fmla="*/ 0 w 607200"/>
              <a:gd name="connsiteY4" fmla="*/ 141600 h 508800"/>
              <a:gd name="connsiteX5" fmla="*/ 0 w 607200"/>
              <a:gd name="connsiteY5" fmla="*/ 141600 h 50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7200" h="508800">
                <a:moveTo>
                  <a:pt x="607200" y="0"/>
                </a:moveTo>
                <a:lnTo>
                  <a:pt x="297600" y="86400"/>
                </a:lnTo>
                <a:lnTo>
                  <a:pt x="343200" y="508800"/>
                </a:lnTo>
                <a:lnTo>
                  <a:pt x="297600" y="93600"/>
                </a:lnTo>
                <a:lnTo>
                  <a:pt x="0" y="141600"/>
                </a:lnTo>
                <a:lnTo>
                  <a:pt x="0" y="141600"/>
                </a:lnTo>
              </a:path>
            </a:pathLst>
          </a:cu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NL" sz="1800" b="0" i="0" u="none" strike="noStrike" kern="1200" cap="none" spc="0" normalizeH="0" baseline="0" noProof="0">
              <a:ln>
                <a:noFill/>
              </a:ln>
              <a:solidFill>
                <a:srgbClr val="FFFFFF"/>
              </a:solidFill>
              <a:effectLst/>
              <a:uLnTx/>
              <a:uFillTx/>
              <a:latin typeface="Arial"/>
              <a:ea typeface="+mn-ea"/>
              <a:cs typeface="+mn-cs"/>
            </a:endParaRPr>
          </a:p>
        </p:txBody>
      </p:sp>
      <p:sp>
        <p:nvSpPr>
          <p:cNvPr id="32" name="Freeform: Shape 31">
            <a:extLst>
              <a:ext uri="{FF2B5EF4-FFF2-40B4-BE49-F238E27FC236}">
                <a16:creationId xmlns:a16="http://schemas.microsoft.com/office/drawing/2014/main" id="{7EE59FBB-B846-472D-8C96-006206FE7680}"/>
              </a:ext>
            </a:extLst>
          </p:cNvPr>
          <p:cNvSpPr/>
          <p:nvPr/>
        </p:nvSpPr>
        <p:spPr>
          <a:xfrm>
            <a:off x="9603800" y="3235200"/>
            <a:ext cx="350400" cy="453600"/>
          </a:xfrm>
          <a:custGeom>
            <a:avLst/>
            <a:gdLst>
              <a:gd name="connsiteX0" fmla="*/ 297600 w 350400"/>
              <a:gd name="connsiteY0" fmla="*/ 0 h 453600"/>
              <a:gd name="connsiteX1" fmla="*/ 350400 w 350400"/>
              <a:gd name="connsiteY1" fmla="*/ 388800 h 453600"/>
              <a:gd name="connsiteX2" fmla="*/ 0 w 350400"/>
              <a:gd name="connsiteY2" fmla="*/ 453600 h 453600"/>
              <a:gd name="connsiteX3" fmla="*/ 345600 w 350400"/>
              <a:gd name="connsiteY3" fmla="*/ 388800 h 453600"/>
            </a:gdLst>
            <a:ahLst/>
            <a:cxnLst>
              <a:cxn ang="0">
                <a:pos x="connsiteX0" y="connsiteY0"/>
              </a:cxn>
              <a:cxn ang="0">
                <a:pos x="connsiteX1" y="connsiteY1"/>
              </a:cxn>
              <a:cxn ang="0">
                <a:pos x="connsiteX2" y="connsiteY2"/>
              </a:cxn>
              <a:cxn ang="0">
                <a:pos x="connsiteX3" y="connsiteY3"/>
              </a:cxn>
            </a:cxnLst>
            <a:rect l="l" t="t" r="r" b="b"/>
            <a:pathLst>
              <a:path w="350400" h="453600">
                <a:moveTo>
                  <a:pt x="297600" y="0"/>
                </a:moveTo>
                <a:lnTo>
                  <a:pt x="350400" y="388800"/>
                </a:lnTo>
                <a:lnTo>
                  <a:pt x="0" y="453600"/>
                </a:lnTo>
                <a:lnTo>
                  <a:pt x="345600" y="388800"/>
                </a:lnTo>
              </a:path>
            </a:pathLst>
          </a:cu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NL" sz="1800" b="0" i="0" u="none" strike="noStrike" kern="1200" cap="none" spc="0" normalizeH="0" baseline="0" noProof="0">
              <a:ln>
                <a:noFill/>
              </a:ln>
              <a:solidFill>
                <a:srgbClr val="FFFFFF"/>
              </a:solidFill>
              <a:effectLst/>
              <a:uLnTx/>
              <a:uFillTx/>
              <a:latin typeface="Arial"/>
              <a:ea typeface="+mn-ea"/>
              <a:cs typeface="+mn-cs"/>
            </a:endParaRPr>
          </a:p>
        </p:txBody>
      </p:sp>
      <p:sp>
        <p:nvSpPr>
          <p:cNvPr id="34" name="Freeform: Shape 33">
            <a:extLst>
              <a:ext uri="{FF2B5EF4-FFF2-40B4-BE49-F238E27FC236}">
                <a16:creationId xmlns:a16="http://schemas.microsoft.com/office/drawing/2014/main" id="{E794A5D9-53EA-4673-9918-428F3B22A1FE}"/>
              </a:ext>
            </a:extLst>
          </p:cNvPr>
          <p:cNvSpPr/>
          <p:nvPr/>
        </p:nvSpPr>
        <p:spPr>
          <a:xfrm>
            <a:off x="8788800" y="4068000"/>
            <a:ext cx="828000" cy="477600"/>
          </a:xfrm>
          <a:custGeom>
            <a:avLst/>
            <a:gdLst>
              <a:gd name="connsiteX0" fmla="*/ 0 w 828000"/>
              <a:gd name="connsiteY0" fmla="*/ 172800 h 477600"/>
              <a:gd name="connsiteX1" fmla="*/ 206400 w 828000"/>
              <a:gd name="connsiteY1" fmla="*/ 38400 h 477600"/>
              <a:gd name="connsiteX2" fmla="*/ 187200 w 828000"/>
              <a:gd name="connsiteY2" fmla="*/ 434400 h 477600"/>
              <a:gd name="connsiteX3" fmla="*/ 794400 w 828000"/>
              <a:gd name="connsiteY3" fmla="*/ 477600 h 477600"/>
              <a:gd name="connsiteX4" fmla="*/ 828000 w 828000"/>
              <a:gd name="connsiteY4" fmla="*/ 50400 h 477600"/>
              <a:gd name="connsiteX5" fmla="*/ 244800 w 828000"/>
              <a:gd name="connsiteY5" fmla="*/ 0 h 477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8000" h="477600">
                <a:moveTo>
                  <a:pt x="0" y="172800"/>
                </a:moveTo>
                <a:lnTo>
                  <a:pt x="206400" y="38400"/>
                </a:lnTo>
                <a:lnTo>
                  <a:pt x="187200" y="434400"/>
                </a:lnTo>
                <a:lnTo>
                  <a:pt x="794400" y="477600"/>
                </a:lnTo>
                <a:lnTo>
                  <a:pt x="828000" y="50400"/>
                </a:lnTo>
                <a:lnTo>
                  <a:pt x="244800" y="0"/>
                </a:lnTo>
              </a:path>
            </a:pathLst>
          </a:cu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NL" sz="1800" b="0" i="0" u="none" strike="noStrike" kern="1200" cap="none" spc="0" normalizeH="0" baseline="0" noProof="0">
              <a:ln>
                <a:noFill/>
              </a:ln>
              <a:solidFill>
                <a:srgbClr val="FFFFFF"/>
              </a:solidFill>
              <a:effectLst/>
              <a:uLnTx/>
              <a:uFillTx/>
              <a:latin typeface="Arial"/>
              <a:ea typeface="+mn-ea"/>
              <a:cs typeface="+mn-cs"/>
            </a:endParaRPr>
          </a:p>
        </p:txBody>
      </p:sp>
      <p:sp>
        <p:nvSpPr>
          <p:cNvPr id="35" name="Freeform: Shape 34">
            <a:extLst>
              <a:ext uri="{FF2B5EF4-FFF2-40B4-BE49-F238E27FC236}">
                <a16:creationId xmlns:a16="http://schemas.microsoft.com/office/drawing/2014/main" id="{6ED56AE6-F5F8-4215-A874-DDF1B3D71648}"/>
              </a:ext>
            </a:extLst>
          </p:cNvPr>
          <p:cNvSpPr/>
          <p:nvPr/>
        </p:nvSpPr>
        <p:spPr>
          <a:xfrm>
            <a:off x="6548660" y="2307401"/>
            <a:ext cx="785995" cy="700391"/>
          </a:xfrm>
          <a:custGeom>
            <a:avLst/>
            <a:gdLst>
              <a:gd name="connsiteX0" fmla="*/ 785995 w 785995"/>
              <a:gd name="connsiteY0" fmla="*/ 700391 h 700391"/>
              <a:gd name="connsiteX1" fmla="*/ 747085 w 785995"/>
              <a:gd name="connsiteY1" fmla="*/ 287939 h 700391"/>
              <a:gd name="connsiteX2" fmla="*/ 35020 w 785995"/>
              <a:gd name="connsiteY2" fmla="*/ 439690 h 700391"/>
              <a:gd name="connsiteX3" fmla="*/ 0 w 785995"/>
              <a:gd name="connsiteY3" fmla="*/ 159533 h 700391"/>
              <a:gd name="connsiteX4" fmla="*/ 680937 w 785995"/>
              <a:gd name="connsiteY4" fmla="*/ 0 h 700391"/>
              <a:gd name="connsiteX5" fmla="*/ 731520 w 785995"/>
              <a:gd name="connsiteY5" fmla="*/ 295721 h 700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85995" h="700391">
                <a:moveTo>
                  <a:pt x="785995" y="700391"/>
                </a:moveTo>
                <a:lnTo>
                  <a:pt x="747085" y="287939"/>
                </a:lnTo>
                <a:lnTo>
                  <a:pt x="35020" y="439690"/>
                </a:lnTo>
                <a:lnTo>
                  <a:pt x="0" y="159533"/>
                </a:lnTo>
                <a:lnTo>
                  <a:pt x="680937" y="0"/>
                </a:lnTo>
                <a:lnTo>
                  <a:pt x="731520" y="295721"/>
                </a:lnTo>
              </a:path>
            </a:pathLst>
          </a:cu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NL" sz="1800" b="0" i="0" u="none" strike="noStrike" kern="1200" cap="none" spc="0" normalizeH="0" baseline="0" noProof="0">
              <a:ln>
                <a:noFill/>
              </a:ln>
              <a:solidFill>
                <a:srgbClr val="FFFFFF"/>
              </a:solidFill>
              <a:effectLst/>
              <a:uLnTx/>
              <a:uFillTx/>
              <a:latin typeface="Arial"/>
              <a:ea typeface="+mn-ea"/>
              <a:cs typeface="+mn-cs"/>
            </a:endParaRPr>
          </a:p>
        </p:txBody>
      </p:sp>
      <p:sp>
        <p:nvSpPr>
          <p:cNvPr id="36" name="Freeform: Shape 35">
            <a:extLst>
              <a:ext uri="{FF2B5EF4-FFF2-40B4-BE49-F238E27FC236}">
                <a16:creationId xmlns:a16="http://schemas.microsoft.com/office/drawing/2014/main" id="{B227B7F5-9B9C-4B6F-B6C8-6F602A0AECB2}"/>
              </a:ext>
            </a:extLst>
          </p:cNvPr>
          <p:cNvSpPr/>
          <p:nvPr/>
        </p:nvSpPr>
        <p:spPr>
          <a:xfrm>
            <a:off x="8241273" y="3272385"/>
            <a:ext cx="544749" cy="782104"/>
          </a:xfrm>
          <a:custGeom>
            <a:avLst/>
            <a:gdLst>
              <a:gd name="connsiteX0" fmla="*/ 443581 w 544749"/>
              <a:gd name="connsiteY0" fmla="*/ 486383 h 782104"/>
              <a:gd name="connsiteX1" fmla="*/ 0 w 544749"/>
              <a:gd name="connsiteY1" fmla="*/ 178989 h 782104"/>
              <a:gd name="connsiteX2" fmla="*/ 73930 w 544749"/>
              <a:gd name="connsiteY2" fmla="*/ 0 h 782104"/>
              <a:gd name="connsiteX3" fmla="*/ 544749 w 544749"/>
              <a:gd name="connsiteY3" fmla="*/ 284047 h 782104"/>
              <a:gd name="connsiteX4" fmla="*/ 408562 w 544749"/>
              <a:gd name="connsiteY4" fmla="*/ 525293 h 782104"/>
              <a:gd name="connsiteX5" fmla="*/ 182880 w 544749"/>
              <a:gd name="connsiteY5" fmla="*/ 754866 h 782104"/>
              <a:gd name="connsiteX6" fmla="*/ 140078 w 544749"/>
              <a:gd name="connsiteY6" fmla="*/ 782104 h 78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749" h="782104">
                <a:moveTo>
                  <a:pt x="443581" y="486383"/>
                </a:moveTo>
                <a:lnTo>
                  <a:pt x="0" y="178989"/>
                </a:lnTo>
                <a:lnTo>
                  <a:pt x="73930" y="0"/>
                </a:lnTo>
                <a:lnTo>
                  <a:pt x="544749" y="284047"/>
                </a:lnTo>
                <a:lnTo>
                  <a:pt x="408562" y="525293"/>
                </a:lnTo>
                <a:lnTo>
                  <a:pt x="182880" y="754866"/>
                </a:lnTo>
                <a:lnTo>
                  <a:pt x="140078" y="782104"/>
                </a:lnTo>
              </a:path>
            </a:pathLst>
          </a:custGeom>
          <a:no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NL" sz="1800" b="0" i="0" u="none" strike="noStrike" kern="1200" cap="none" spc="0" normalizeH="0" baseline="0" noProof="0">
              <a:ln>
                <a:noFill/>
              </a:ln>
              <a:solidFill>
                <a:srgbClr val="FFFFFF"/>
              </a:solidFill>
              <a:effectLst/>
              <a:uLnTx/>
              <a:uFillTx/>
              <a:latin typeface="Arial"/>
              <a:ea typeface="+mn-ea"/>
              <a:cs typeface="+mn-cs"/>
            </a:endParaRPr>
          </a:p>
        </p:txBody>
      </p:sp>
      <p:sp>
        <p:nvSpPr>
          <p:cNvPr id="37" name="Freeform: Shape 36">
            <a:extLst>
              <a:ext uri="{FF2B5EF4-FFF2-40B4-BE49-F238E27FC236}">
                <a16:creationId xmlns:a16="http://schemas.microsoft.com/office/drawing/2014/main" id="{436FDA0C-5748-4DD7-BA61-2A11B9CEE4B1}"/>
              </a:ext>
            </a:extLst>
          </p:cNvPr>
          <p:cNvSpPr/>
          <p:nvPr/>
        </p:nvSpPr>
        <p:spPr>
          <a:xfrm>
            <a:off x="8953338" y="3575888"/>
            <a:ext cx="622570" cy="295721"/>
          </a:xfrm>
          <a:custGeom>
            <a:avLst/>
            <a:gdLst>
              <a:gd name="connsiteX0" fmla="*/ 0 w 622570"/>
              <a:gd name="connsiteY0" fmla="*/ 38910 h 295721"/>
              <a:gd name="connsiteX1" fmla="*/ 23346 w 622570"/>
              <a:gd name="connsiteY1" fmla="*/ 295721 h 295721"/>
              <a:gd name="connsiteX2" fmla="*/ 622570 w 622570"/>
              <a:gd name="connsiteY2" fmla="*/ 276265 h 295721"/>
              <a:gd name="connsiteX3" fmla="*/ 571986 w 622570"/>
              <a:gd name="connsiteY3" fmla="*/ 0 h 295721"/>
              <a:gd name="connsiteX4" fmla="*/ 0 w 622570"/>
              <a:gd name="connsiteY4" fmla="*/ 38910 h 2957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2570" h="295721">
                <a:moveTo>
                  <a:pt x="0" y="38910"/>
                </a:moveTo>
                <a:lnTo>
                  <a:pt x="23346" y="295721"/>
                </a:lnTo>
                <a:lnTo>
                  <a:pt x="622570" y="276265"/>
                </a:lnTo>
                <a:lnTo>
                  <a:pt x="571986" y="0"/>
                </a:lnTo>
                <a:lnTo>
                  <a:pt x="0" y="38910"/>
                </a:lnTo>
                <a:close/>
              </a:path>
            </a:pathLst>
          </a:cu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NL" sz="1800" b="0" i="0" u="none" strike="noStrike" kern="1200" cap="none" spc="0" normalizeH="0" baseline="0" noProof="0">
              <a:ln>
                <a:noFill/>
              </a:ln>
              <a:solidFill>
                <a:srgbClr val="FFFFFF"/>
              </a:solidFill>
              <a:effectLst/>
              <a:uLnTx/>
              <a:uFillTx/>
              <a:latin typeface="Arial"/>
              <a:ea typeface="+mn-ea"/>
              <a:cs typeface="+mn-cs"/>
            </a:endParaRPr>
          </a:p>
        </p:txBody>
      </p:sp>
      <p:sp>
        <p:nvSpPr>
          <p:cNvPr id="39" name="Freeform: Shape 38">
            <a:extLst>
              <a:ext uri="{FF2B5EF4-FFF2-40B4-BE49-F238E27FC236}">
                <a16:creationId xmlns:a16="http://schemas.microsoft.com/office/drawing/2014/main" id="{54519CBC-74CE-436A-B4C2-E6546DE4F097}"/>
              </a:ext>
            </a:extLst>
          </p:cNvPr>
          <p:cNvSpPr/>
          <p:nvPr/>
        </p:nvSpPr>
        <p:spPr>
          <a:xfrm>
            <a:off x="7649831" y="3972776"/>
            <a:ext cx="778213" cy="463037"/>
          </a:xfrm>
          <a:custGeom>
            <a:avLst/>
            <a:gdLst>
              <a:gd name="connsiteX0" fmla="*/ 778213 w 778213"/>
              <a:gd name="connsiteY0" fmla="*/ 307394 h 463037"/>
              <a:gd name="connsiteX1" fmla="*/ 696501 w 778213"/>
              <a:gd name="connsiteY1" fmla="*/ 0 h 463037"/>
              <a:gd name="connsiteX2" fmla="*/ 377434 w 778213"/>
              <a:gd name="connsiteY2" fmla="*/ 128405 h 463037"/>
              <a:gd name="connsiteX3" fmla="*/ 431909 w 778213"/>
              <a:gd name="connsiteY3" fmla="*/ 463037 h 463037"/>
              <a:gd name="connsiteX4" fmla="*/ 404671 w 778213"/>
              <a:gd name="connsiteY4" fmla="*/ 116732 h 463037"/>
              <a:gd name="connsiteX5" fmla="*/ 0 w 778213"/>
              <a:gd name="connsiteY5" fmla="*/ 155643 h 463037"/>
              <a:gd name="connsiteX6" fmla="*/ 0 w 778213"/>
              <a:gd name="connsiteY6" fmla="*/ 155643 h 463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78213" h="463037">
                <a:moveTo>
                  <a:pt x="778213" y="307394"/>
                </a:moveTo>
                <a:lnTo>
                  <a:pt x="696501" y="0"/>
                </a:lnTo>
                <a:lnTo>
                  <a:pt x="377434" y="128405"/>
                </a:lnTo>
                <a:lnTo>
                  <a:pt x="431909" y="463037"/>
                </a:lnTo>
                <a:lnTo>
                  <a:pt x="404671" y="116732"/>
                </a:lnTo>
                <a:lnTo>
                  <a:pt x="0" y="155643"/>
                </a:lnTo>
                <a:lnTo>
                  <a:pt x="0" y="155643"/>
                </a:lnTo>
              </a:path>
            </a:pathLst>
          </a:cu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NL" sz="1800" b="0" i="0" u="none" strike="noStrike" kern="1200" cap="none" spc="0" normalizeH="0" baseline="0" noProof="0">
              <a:ln>
                <a:noFill/>
              </a:ln>
              <a:solidFill>
                <a:srgbClr val="FFFFFF"/>
              </a:solidFill>
              <a:effectLst/>
              <a:uLnTx/>
              <a:uFillTx/>
              <a:latin typeface="Arial"/>
              <a:ea typeface="+mn-ea"/>
              <a:cs typeface="+mn-cs"/>
            </a:endParaRPr>
          </a:p>
        </p:txBody>
      </p:sp>
      <p:grpSp>
        <p:nvGrpSpPr>
          <p:cNvPr id="12" name="Group 11">
            <a:extLst>
              <a:ext uri="{FF2B5EF4-FFF2-40B4-BE49-F238E27FC236}">
                <a16:creationId xmlns:a16="http://schemas.microsoft.com/office/drawing/2014/main" id="{0A40406A-D24B-B881-A218-13EB4AFBB49D}"/>
              </a:ext>
            </a:extLst>
          </p:cNvPr>
          <p:cNvGrpSpPr/>
          <p:nvPr/>
        </p:nvGrpSpPr>
        <p:grpSpPr>
          <a:xfrm>
            <a:off x="7455766" y="2171082"/>
            <a:ext cx="1494118" cy="2581835"/>
            <a:chOff x="7428753" y="2133600"/>
            <a:chExt cx="1494118" cy="2581835"/>
          </a:xfrm>
        </p:grpSpPr>
        <p:sp>
          <p:nvSpPr>
            <p:cNvPr id="3" name="Freeform: Shape 2">
              <a:extLst>
                <a:ext uri="{FF2B5EF4-FFF2-40B4-BE49-F238E27FC236}">
                  <a16:creationId xmlns:a16="http://schemas.microsoft.com/office/drawing/2014/main" id="{7DE83A67-B71C-3843-4B7E-A747FECBECFC}"/>
                </a:ext>
              </a:extLst>
            </p:cNvPr>
            <p:cNvSpPr/>
            <p:nvPr/>
          </p:nvSpPr>
          <p:spPr>
            <a:xfrm>
              <a:off x="7428753" y="2133600"/>
              <a:ext cx="454212" cy="484094"/>
            </a:xfrm>
            <a:custGeom>
              <a:avLst/>
              <a:gdLst>
                <a:gd name="connsiteX0" fmla="*/ 17929 w 454212"/>
                <a:gd name="connsiteY0" fmla="*/ 179294 h 484094"/>
                <a:gd name="connsiteX1" fmla="*/ 17929 w 454212"/>
                <a:gd name="connsiteY1" fmla="*/ 179294 h 484094"/>
                <a:gd name="connsiteX2" fmla="*/ 35859 w 454212"/>
                <a:gd name="connsiteY2" fmla="*/ 268941 h 484094"/>
                <a:gd name="connsiteX3" fmla="*/ 77694 w 454212"/>
                <a:gd name="connsiteY3" fmla="*/ 376518 h 484094"/>
                <a:gd name="connsiteX4" fmla="*/ 89647 w 454212"/>
                <a:gd name="connsiteY4" fmla="*/ 406400 h 484094"/>
                <a:gd name="connsiteX5" fmla="*/ 125506 w 454212"/>
                <a:gd name="connsiteY5" fmla="*/ 466165 h 484094"/>
                <a:gd name="connsiteX6" fmla="*/ 137459 w 454212"/>
                <a:gd name="connsiteY6" fmla="*/ 484094 h 484094"/>
                <a:gd name="connsiteX7" fmla="*/ 454212 w 454212"/>
                <a:gd name="connsiteY7" fmla="*/ 346635 h 484094"/>
                <a:gd name="connsiteX8" fmla="*/ 346635 w 454212"/>
                <a:gd name="connsiteY8" fmla="*/ 0 h 484094"/>
                <a:gd name="connsiteX9" fmla="*/ 0 w 454212"/>
                <a:gd name="connsiteY9" fmla="*/ 113553 h 484094"/>
                <a:gd name="connsiteX10" fmla="*/ 0 w 454212"/>
                <a:gd name="connsiteY10" fmla="*/ 113553 h 484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54212" h="484094">
                  <a:moveTo>
                    <a:pt x="17929" y="179294"/>
                  </a:moveTo>
                  <a:lnTo>
                    <a:pt x="17929" y="179294"/>
                  </a:lnTo>
                  <a:cubicBezTo>
                    <a:pt x="23906" y="209176"/>
                    <a:pt x="27021" y="239776"/>
                    <a:pt x="35859" y="268941"/>
                  </a:cubicBezTo>
                  <a:cubicBezTo>
                    <a:pt x="47017" y="305763"/>
                    <a:pt x="63674" y="340688"/>
                    <a:pt x="77694" y="376518"/>
                  </a:cubicBezTo>
                  <a:cubicBezTo>
                    <a:pt x="81603" y="386508"/>
                    <a:pt x="83696" y="397474"/>
                    <a:pt x="89647" y="406400"/>
                  </a:cubicBezTo>
                  <a:cubicBezTo>
                    <a:pt x="116652" y="446906"/>
                    <a:pt x="84302" y="397491"/>
                    <a:pt x="125506" y="466165"/>
                  </a:cubicBezTo>
                  <a:cubicBezTo>
                    <a:pt x="129201" y="472324"/>
                    <a:pt x="133475" y="478118"/>
                    <a:pt x="137459" y="484094"/>
                  </a:cubicBezTo>
                  <a:lnTo>
                    <a:pt x="454212" y="346635"/>
                  </a:lnTo>
                  <a:lnTo>
                    <a:pt x="346635" y="0"/>
                  </a:lnTo>
                  <a:lnTo>
                    <a:pt x="0" y="113553"/>
                  </a:lnTo>
                  <a:lnTo>
                    <a:pt x="0" y="113553"/>
                  </a:lnTo>
                </a:path>
              </a:pathLst>
            </a:custGeom>
            <a:no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NL" sz="1800" b="0" i="0" u="none" strike="noStrike" kern="1200" cap="none" spc="0" normalizeH="0" baseline="0" noProof="0">
                <a:ln>
                  <a:noFill/>
                </a:ln>
                <a:solidFill>
                  <a:srgbClr val="FFFFFF"/>
                </a:solidFill>
                <a:effectLst/>
                <a:uLnTx/>
                <a:uFillTx/>
                <a:latin typeface="Arial"/>
                <a:ea typeface="+mn-ea"/>
                <a:cs typeface="+mn-cs"/>
              </a:endParaRPr>
            </a:p>
          </p:txBody>
        </p:sp>
        <p:sp>
          <p:nvSpPr>
            <p:cNvPr id="7" name="Freeform: Shape 6">
              <a:extLst>
                <a:ext uri="{FF2B5EF4-FFF2-40B4-BE49-F238E27FC236}">
                  <a16:creationId xmlns:a16="http://schemas.microsoft.com/office/drawing/2014/main" id="{B0C9C781-B993-B8DD-C407-BF73751D541B}"/>
                </a:ext>
              </a:extLst>
            </p:cNvPr>
            <p:cNvSpPr/>
            <p:nvPr/>
          </p:nvSpPr>
          <p:spPr>
            <a:xfrm>
              <a:off x="8384988" y="4279153"/>
              <a:ext cx="262965" cy="400423"/>
            </a:xfrm>
            <a:custGeom>
              <a:avLst/>
              <a:gdLst>
                <a:gd name="connsiteX0" fmla="*/ 0 w 262965"/>
                <a:gd name="connsiteY0" fmla="*/ 77694 h 400423"/>
                <a:gd name="connsiteX1" fmla="*/ 185271 w 262965"/>
                <a:gd name="connsiteY1" fmla="*/ 0 h 400423"/>
                <a:gd name="connsiteX2" fmla="*/ 262965 w 262965"/>
                <a:gd name="connsiteY2" fmla="*/ 292847 h 400423"/>
                <a:gd name="connsiteX3" fmla="*/ 53788 w 262965"/>
                <a:gd name="connsiteY3" fmla="*/ 400423 h 400423"/>
                <a:gd name="connsiteX4" fmla="*/ 0 w 262965"/>
                <a:gd name="connsiteY4" fmla="*/ 77694 h 4004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2965" h="400423">
                  <a:moveTo>
                    <a:pt x="0" y="77694"/>
                  </a:moveTo>
                  <a:lnTo>
                    <a:pt x="185271" y="0"/>
                  </a:lnTo>
                  <a:lnTo>
                    <a:pt x="262965" y="292847"/>
                  </a:lnTo>
                  <a:lnTo>
                    <a:pt x="53788" y="400423"/>
                  </a:lnTo>
                  <a:lnTo>
                    <a:pt x="0" y="77694"/>
                  </a:lnTo>
                  <a:close/>
                </a:path>
              </a:pathLst>
            </a:custGeom>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NL" sz="1800" b="0" i="0" u="none" strike="noStrike" kern="1200" cap="none" spc="0" normalizeH="0" baseline="0" noProof="0">
                <a:ln>
                  <a:noFill/>
                </a:ln>
                <a:solidFill>
                  <a:srgbClr val="FFFFFF"/>
                </a:solidFill>
                <a:effectLst/>
                <a:uLnTx/>
                <a:uFillTx/>
                <a:latin typeface="Arial"/>
                <a:ea typeface="+mn-ea"/>
                <a:cs typeface="+mn-cs"/>
              </a:endParaRPr>
            </a:p>
          </p:txBody>
        </p:sp>
        <p:sp>
          <p:nvSpPr>
            <p:cNvPr id="9" name="Freeform: Shape 8">
              <a:extLst>
                <a:ext uri="{FF2B5EF4-FFF2-40B4-BE49-F238E27FC236}">
                  <a16:creationId xmlns:a16="http://schemas.microsoft.com/office/drawing/2014/main" id="{07235000-7464-BBEC-DB5E-589FC4C37A33}"/>
                </a:ext>
              </a:extLst>
            </p:cNvPr>
            <p:cNvSpPr/>
            <p:nvPr/>
          </p:nvSpPr>
          <p:spPr>
            <a:xfrm>
              <a:off x="8612094" y="4386729"/>
              <a:ext cx="310777" cy="328706"/>
            </a:xfrm>
            <a:custGeom>
              <a:avLst/>
              <a:gdLst>
                <a:gd name="connsiteX0" fmla="*/ 53788 w 310777"/>
                <a:gd name="connsiteY0" fmla="*/ 0 h 328706"/>
                <a:gd name="connsiteX1" fmla="*/ 310777 w 310777"/>
                <a:gd name="connsiteY1" fmla="*/ 0 h 328706"/>
                <a:gd name="connsiteX2" fmla="*/ 274918 w 310777"/>
                <a:gd name="connsiteY2" fmla="*/ 280895 h 328706"/>
                <a:gd name="connsiteX3" fmla="*/ 0 w 310777"/>
                <a:gd name="connsiteY3" fmla="*/ 328706 h 328706"/>
                <a:gd name="connsiteX4" fmla="*/ 17930 w 310777"/>
                <a:gd name="connsiteY4" fmla="*/ 221130 h 3287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0777" h="328706">
                  <a:moveTo>
                    <a:pt x="53788" y="0"/>
                  </a:moveTo>
                  <a:lnTo>
                    <a:pt x="310777" y="0"/>
                  </a:lnTo>
                  <a:lnTo>
                    <a:pt x="274918" y="280895"/>
                  </a:lnTo>
                  <a:lnTo>
                    <a:pt x="0" y="328706"/>
                  </a:lnTo>
                  <a:lnTo>
                    <a:pt x="17930" y="221130"/>
                  </a:lnTo>
                </a:path>
              </a:pathLst>
            </a:custGeom>
            <a:no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NL" sz="1800" b="0" i="0" u="none" strike="noStrike" kern="1200" cap="none" spc="0" normalizeH="0" baseline="0" noProof="0">
                <a:ln>
                  <a:noFill/>
                </a:ln>
                <a:solidFill>
                  <a:srgbClr val="FFFFFF"/>
                </a:solidFill>
                <a:effectLst/>
                <a:uLnTx/>
                <a:uFillTx/>
                <a:latin typeface="Arial"/>
                <a:ea typeface="+mn-ea"/>
                <a:cs typeface="+mn-cs"/>
              </a:endParaRPr>
            </a:p>
          </p:txBody>
        </p:sp>
        <p:sp>
          <p:nvSpPr>
            <p:cNvPr id="11" name="Freeform: Shape 10">
              <a:extLst>
                <a:ext uri="{FF2B5EF4-FFF2-40B4-BE49-F238E27FC236}">
                  <a16:creationId xmlns:a16="http://schemas.microsoft.com/office/drawing/2014/main" id="{121433D7-17A2-3DC9-B1DE-6925373CC54D}"/>
                </a:ext>
              </a:extLst>
            </p:cNvPr>
            <p:cNvSpPr/>
            <p:nvPr/>
          </p:nvSpPr>
          <p:spPr>
            <a:xfrm>
              <a:off x="8014447" y="2277035"/>
              <a:ext cx="358588" cy="292847"/>
            </a:xfrm>
            <a:custGeom>
              <a:avLst/>
              <a:gdLst>
                <a:gd name="connsiteX0" fmla="*/ 107577 w 358588"/>
                <a:gd name="connsiteY0" fmla="*/ 0 h 292847"/>
                <a:gd name="connsiteX1" fmla="*/ 0 w 358588"/>
                <a:gd name="connsiteY1" fmla="*/ 233083 h 292847"/>
                <a:gd name="connsiteX2" fmla="*/ 334682 w 358588"/>
                <a:gd name="connsiteY2" fmla="*/ 292847 h 292847"/>
                <a:gd name="connsiteX3" fmla="*/ 358588 w 358588"/>
                <a:gd name="connsiteY3" fmla="*/ 41836 h 292847"/>
                <a:gd name="connsiteX4" fmla="*/ 107577 w 358588"/>
                <a:gd name="connsiteY4" fmla="*/ 0 h 2928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8588" h="292847">
                  <a:moveTo>
                    <a:pt x="107577" y="0"/>
                  </a:moveTo>
                  <a:lnTo>
                    <a:pt x="0" y="233083"/>
                  </a:lnTo>
                  <a:lnTo>
                    <a:pt x="334682" y="292847"/>
                  </a:lnTo>
                  <a:lnTo>
                    <a:pt x="358588" y="41836"/>
                  </a:lnTo>
                  <a:lnTo>
                    <a:pt x="107577" y="0"/>
                  </a:lnTo>
                  <a:close/>
                </a:path>
              </a:pathLst>
            </a:custGeom>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NL" sz="1800" b="0" i="0" u="none" strike="noStrike" kern="1200" cap="none" spc="0" normalizeH="0" baseline="0" noProof="0">
                <a:ln>
                  <a:noFill/>
                </a:ln>
                <a:solidFill>
                  <a:srgbClr val="FFFFFF"/>
                </a:solidFill>
                <a:effectLst/>
                <a:uLnTx/>
                <a:uFillTx/>
                <a:latin typeface="Arial"/>
                <a:ea typeface="+mn-ea"/>
                <a:cs typeface="+mn-cs"/>
              </a:endParaRPr>
            </a:p>
          </p:txBody>
        </p:sp>
      </p:grpSp>
      <p:sp>
        <p:nvSpPr>
          <p:cNvPr id="16" name="TextBox 15">
            <a:extLst>
              <a:ext uri="{FF2B5EF4-FFF2-40B4-BE49-F238E27FC236}">
                <a16:creationId xmlns:a16="http://schemas.microsoft.com/office/drawing/2014/main" id="{68E8BB19-8074-C7CC-C936-DBC197C7F69F}"/>
              </a:ext>
            </a:extLst>
          </p:cNvPr>
          <p:cNvSpPr txBox="1"/>
          <p:nvPr/>
        </p:nvSpPr>
        <p:spPr>
          <a:xfrm>
            <a:off x="1369359" y="629922"/>
            <a:ext cx="2803973" cy="584775"/>
          </a:xfrm>
          <a:prstGeom prst="rect">
            <a:avLst/>
          </a:prstGeom>
          <a:solidFill>
            <a:schemeClr val="bg1"/>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srgbClr val="7030A0"/>
                </a:solidFill>
                <a:effectLst/>
                <a:uLnTx/>
                <a:uFillTx/>
                <a:latin typeface="Arial"/>
                <a:ea typeface="+mn-ea"/>
                <a:cs typeface="+mn-cs"/>
              </a:rPr>
              <a:t>SEM analysis</a:t>
            </a:r>
            <a:endParaRPr kumimoji="0" lang="en-NL" sz="3200" b="1" i="0" u="none" strike="noStrike" kern="1200" cap="none" spc="0" normalizeH="0" baseline="0" noProof="0" dirty="0">
              <a:ln>
                <a:noFill/>
              </a:ln>
              <a:solidFill>
                <a:srgbClr val="7030A0"/>
              </a:solidFill>
              <a:effectLst/>
              <a:uLnTx/>
              <a:uFillTx/>
              <a:latin typeface="Arial"/>
              <a:ea typeface="+mn-ea"/>
              <a:cs typeface="+mn-cs"/>
            </a:endParaRPr>
          </a:p>
        </p:txBody>
      </p:sp>
      <p:pic>
        <p:nvPicPr>
          <p:cNvPr id="18" name="Picture 17" descr="F:\post doc amsterdam\talk group meeting\LOGO uva.png">
            <a:extLst>
              <a:ext uri="{FF2B5EF4-FFF2-40B4-BE49-F238E27FC236}">
                <a16:creationId xmlns:a16="http://schemas.microsoft.com/office/drawing/2014/main" id="{48654F29-B1E8-860C-5066-06062DEC4247}"/>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09286" y="103975"/>
            <a:ext cx="53340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 name="TextBox 18">
            <a:extLst>
              <a:ext uri="{FF2B5EF4-FFF2-40B4-BE49-F238E27FC236}">
                <a16:creationId xmlns:a16="http://schemas.microsoft.com/office/drawing/2014/main" id="{265B8C8E-AEE0-5EB2-A0A6-7E641BC162D3}"/>
              </a:ext>
            </a:extLst>
          </p:cNvPr>
          <p:cNvSpPr txBox="1"/>
          <p:nvPr/>
        </p:nvSpPr>
        <p:spPr>
          <a:xfrm>
            <a:off x="984251" y="103975"/>
            <a:ext cx="2336281"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400" b="1" i="0" u="none" strike="noStrike" kern="1200" cap="none" spc="0" normalizeH="0" baseline="0" noProof="0" dirty="0">
                <a:ln>
                  <a:noFill/>
                </a:ln>
                <a:solidFill>
                  <a:srgbClr val="FFFFFF"/>
                </a:solidFill>
                <a:effectLst/>
                <a:uLnTx/>
                <a:uFillTx/>
                <a:latin typeface="Arial"/>
                <a:ea typeface="+mn-ea"/>
                <a:cs typeface="+mn-cs"/>
              </a:rPr>
              <a:t>U</a:t>
            </a:r>
            <a:r>
              <a:rPr kumimoji="0" lang="nl-NL" sz="1400" b="1" i="0" u="none" strike="noStrike" kern="1200" cap="small" spc="0" normalizeH="0" baseline="0" noProof="0" dirty="0">
                <a:ln>
                  <a:noFill/>
                </a:ln>
                <a:solidFill>
                  <a:srgbClr val="FFFFFF"/>
                </a:solidFill>
                <a:effectLst/>
                <a:uLnTx/>
                <a:uFillTx/>
                <a:latin typeface="Arial"/>
                <a:ea typeface="+mn-ea"/>
                <a:cs typeface="+mn-cs"/>
              </a:rPr>
              <a:t>niversity Of Amsterdam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400" b="0" i="0" u="none" strike="noStrike" kern="1200" cap="small" spc="0" normalizeH="0" baseline="0" noProof="0" dirty="0" err="1">
                <a:ln>
                  <a:noFill/>
                </a:ln>
                <a:solidFill>
                  <a:srgbClr val="292934"/>
                </a:solidFill>
                <a:effectLst/>
                <a:uLnTx/>
                <a:uFillTx/>
                <a:latin typeface="Arial"/>
                <a:ea typeface="+mn-ea"/>
                <a:cs typeface="+mn-cs"/>
              </a:rPr>
              <a:t>Institute</a:t>
            </a:r>
            <a:r>
              <a:rPr kumimoji="0" lang="nl-NL" sz="1400" b="0" i="0" u="none" strike="noStrike" kern="1200" cap="small" spc="0" normalizeH="0" baseline="0" noProof="0" dirty="0">
                <a:ln>
                  <a:noFill/>
                </a:ln>
                <a:solidFill>
                  <a:srgbClr val="292934"/>
                </a:solidFill>
                <a:effectLst/>
                <a:uLnTx/>
                <a:uFillTx/>
                <a:latin typeface="Arial"/>
                <a:ea typeface="+mn-ea"/>
                <a:cs typeface="+mn-cs"/>
              </a:rPr>
              <a:t> of Physics</a:t>
            </a:r>
            <a:endParaRPr kumimoji="0" lang="en-US" sz="1400" b="0" i="0" u="none" strike="noStrike" kern="1200" cap="none" spc="0" normalizeH="0" baseline="0" noProof="0" dirty="0">
              <a:ln>
                <a:noFill/>
              </a:ln>
              <a:solidFill>
                <a:srgbClr val="292934"/>
              </a:solidFill>
              <a:effectLst/>
              <a:uLnTx/>
              <a:uFillTx/>
              <a:latin typeface="Arial"/>
              <a:ea typeface="+mn-ea"/>
              <a:cs typeface="+mn-cs"/>
            </a:endParaRPr>
          </a:p>
        </p:txBody>
      </p:sp>
      <p:grpSp>
        <p:nvGrpSpPr>
          <p:cNvPr id="24" name="Group 23">
            <a:extLst>
              <a:ext uri="{FF2B5EF4-FFF2-40B4-BE49-F238E27FC236}">
                <a16:creationId xmlns:a16="http://schemas.microsoft.com/office/drawing/2014/main" id="{4547F0E9-33AF-98F5-D8E0-F665B1C1B9EF}"/>
              </a:ext>
            </a:extLst>
          </p:cNvPr>
          <p:cNvGrpSpPr/>
          <p:nvPr/>
        </p:nvGrpSpPr>
        <p:grpSpPr>
          <a:xfrm>
            <a:off x="5801396" y="2032284"/>
            <a:ext cx="6282007" cy="5026631"/>
            <a:chOff x="285447" y="3246299"/>
            <a:chExt cx="6049662" cy="4915351"/>
          </a:xfrm>
        </p:grpSpPr>
        <p:pic>
          <p:nvPicPr>
            <p:cNvPr id="23" name="Picture 22" descr="Close-up of a pile of white plastic&#10;&#10;Description automatically generated">
              <a:extLst>
                <a:ext uri="{FF2B5EF4-FFF2-40B4-BE49-F238E27FC236}">
                  <a16:creationId xmlns:a16="http://schemas.microsoft.com/office/drawing/2014/main" id="{EE37CDE6-4807-B97C-6119-244E7C43B5F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85447" y="3246299"/>
              <a:ext cx="6049662" cy="4915351"/>
            </a:xfrm>
            <a:prstGeom prst="rect">
              <a:avLst/>
            </a:prstGeom>
          </p:spPr>
        </p:pic>
        <p:sp>
          <p:nvSpPr>
            <p:cNvPr id="15" name="TextBox 14">
              <a:extLst>
                <a:ext uri="{FF2B5EF4-FFF2-40B4-BE49-F238E27FC236}">
                  <a16:creationId xmlns:a16="http://schemas.microsoft.com/office/drawing/2014/main" id="{9E1C64A2-9B16-3405-1C5D-F5F5C2E9D6AE}"/>
                </a:ext>
              </a:extLst>
            </p:cNvPr>
            <p:cNvSpPr txBox="1"/>
            <p:nvPr/>
          </p:nvSpPr>
          <p:spPr>
            <a:xfrm>
              <a:off x="3937305" y="6767422"/>
              <a:ext cx="2255746"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srgbClr val="FFFFFF"/>
                  </a:solidFill>
                  <a:effectLst/>
                  <a:uLnTx/>
                  <a:uFillTx/>
                  <a:latin typeface="Arial"/>
                  <a:ea typeface="+mn-ea"/>
                  <a:cs typeface="+mn-cs"/>
                </a:rPr>
                <a:t>outer side </a:t>
              </a:r>
              <a:endParaRPr kumimoji="0" lang="en-NL" sz="3200" b="1" i="0" u="none" strike="noStrike" kern="1200" cap="none" spc="0" normalizeH="0" baseline="0" noProof="0" dirty="0">
                <a:ln>
                  <a:noFill/>
                </a:ln>
                <a:solidFill>
                  <a:srgbClr val="FFFFFF"/>
                </a:solidFill>
                <a:effectLst/>
                <a:uLnTx/>
                <a:uFillTx/>
                <a:latin typeface="Arial"/>
                <a:ea typeface="+mn-ea"/>
                <a:cs typeface="+mn-cs"/>
              </a:endParaRPr>
            </a:p>
          </p:txBody>
        </p:sp>
      </p:grpSp>
      <p:sp>
        <p:nvSpPr>
          <p:cNvPr id="28" name="TextBox 27">
            <a:extLst>
              <a:ext uri="{FF2B5EF4-FFF2-40B4-BE49-F238E27FC236}">
                <a16:creationId xmlns:a16="http://schemas.microsoft.com/office/drawing/2014/main" id="{315CE266-02B2-EEA4-458F-63AF02BD9836}"/>
              </a:ext>
            </a:extLst>
          </p:cNvPr>
          <p:cNvSpPr txBox="1"/>
          <p:nvPr/>
        </p:nvSpPr>
        <p:spPr>
          <a:xfrm>
            <a:off x="1235783" y="6292360"/>
            <a:ext cx="3793417"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Arial"/>
                <a:ea typeface="+mn-ea"/>
                <a:cs typeface="+mn-cs"/>
              </a:rPr>
              <a:t>Cauliflowers structure</a:t>
            </a:r>
            <a:endParaRPr kumimoji="0" lang="en-NL" sz="2400" b="1" i="0" u="none" strike="noStrike" kern="1200" cap="none" spc="0" normalizeH="0" baseline="0" noProof="0" dirty="0">
              <a:ln>
                <a:noFill/>
              </a:ln>
              <a:solidFill>
                <a:srgbClr val="FFFFFF"/>
              </a:solidFill>
              <a:effectLst/>
              <a:uLnTx/>
              <a:uFillTx/>
              <a:latin typeface="Arial"/>
              <a:ea typeface="+mn-ea"/>
              <a:cs typeface="+mn-cs"/>
            </a:endParaRPr>
          </a:p>
        </p:txBody>
      </p:sp>
      <p:sp>
        <p:nvSpPr>
          <p:cNvPr id="4" name="TextBox 3">
            <a:extLst>
              <a:ext uri="{FF2B5EF4-FFF2-40B4-BE49-F238E27FC236}">
                <a16:creationId xmlns:a16="http://schemas.microsoft.com/office/drawing/2014/main" id="{73A55D73-C532-6710-A69F-6A62CFBA8CD0}"/>
              </a:ext>
            </a:extLst>
          </p:cNvPr>
          <p:cNvSpPr txBox="1"/>
          <p:nvPr/>
        </p:nvSpPr>
        <p:spPr>
          <a:xfrm>
            <a:off x="6116494" y="373387"/>
            <a:ext cx="6954028" cy="584775"/>
          </a:xfrm>
          <a:prstGeom prst="rect">
            <a:avLst/>
          </a:prstGeom>
          <a:noFill/>
        </p:spPr>
        <p:txBody>
          <a:bodyPr wrap="square" rtlCol="0">
            <a:spAutoFit/>
          </a:bodyPr>
          <a:lstStyle/>
          <a:p>
            <a:r>
              <a:rPr lang="pt-PT" dirty="0">
                <a:solidFill>
                  <a:srgbClr val="002060"/>
                </a:solidFill>
              </a:rPr>
              <a:t>R. Wijnhorst et al. arXiv preprint arXiv:2508.18</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nl-NL" sz="1400" b="0" i="1" u="none" strike="noStrike" kern="1200" cap="none" spc="0" normalizeH="0" baseline="0" noProof="0" dirty="0">
              <a:ln>
                <a:noFill/>
              </a:ln>
              <a:solidFill>
                <a:srgbClr val="002060"/>
              </a:solidFill>
              <a:effectLst/>
              <a:uLnTx/>
              <a:uFillTx/>
              <a:latin typeface="Arial"/>
              <a:ea typeface="+mn-ea"/>
              <a:cs typeface="+mn-cs"/>
            </a:endParaRPr>
          </a:p>
        </p:txBody>
      </p:sp>
      <p:sp>
        <p:nvSpPr>
          <p:cNvPr id="8" name="TextBox 7">
            <a:extLst>
              <a:ext uri="{FF2B5EF4-FFF2-40B4-BE49-F238E27FC236}">
                <a16:creationId xmlns:a16="http://schemas.microsoft.com/office/drawing/2014/main" id="{36BCCB4F-3111-FC8B-242B-08E7096AD40C}"/>
              </a:ext>
            </a:extLst>
          </p:cNvPr>
          <p:cNvSpPr txBox="1"/>
          <p:nvPr/>
        </p:nvSpPr>
        <p:spPr>
          <a:xfrm>
            <a:off x="675986" y="5195958"/>
            <a:ext cx="11323934" cy="461665"/>
          </a:xfrm>
          <a:prstGeom prst="rect">
            <a:avLst/>
          </a:prstGeom>
          <a:solidFill>
            <a:schemeClr val="bg1"/>
          </a:solidFill>
        </p:spPr>
        <p:txBody>
          <a:bodyPr wrap="none" rtlCol="0">
            <a:spAutoFit/>
          </a:bodyPr>
          <a:lstStyle/>
          <a:p>
            <a:r>
              <a:rPr lang="en-US" sz="2400" b="1" dirty="0">
                <a:solidFill>
                  <a:srgbClr val="C00000"/>
                </a:solidFill>
              </a:rPr>
              <a:t>Enhancement of capillary pumping leads to growth up to macroscopic size.</a:t>
            </a:r>
            <a:endParaRPr lang="en-NL" sz="2400" b="1" dirty="0">
              <a:solidFill>
                <a:srgbClr val="C00000"/>
              </a:solidFill>
            </a:endParaRPr>
          </a:p>
        </p:txBody>
      </p:sp>
    </p:spTree>
    <p:extLst>
      <p:ext uri="{BB962C8B-B14F-4D97-AF65-F5344CB8AC3E}">
        <p14:creationId xmlns:p14="http://schemas.microsoft.com/office/powerpoint/2010/main" val="3243642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7"/>
                                        </p:tgtEl>
                                        <p:attrNameLst>
                                          <p:attrName>style.visibility</p:attrName>
                                        </p:attrNameLst>
                                      </p:cBhvr>
                                      <p:to>
                                        <p:strVal val="visible"/>
                                      </p:to>
                                    </p:set>
                                    <p:animEffect transition="in" filter="fade">
                                      <p:cBhvr>
                                        <p:cTn id="10" dur="500"/>
                                        <p:tgtEl>
                                          <p:spTgt spid="27"/>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5"/>
                                        </p:tgtEl>
                                        <p:attrNameLst>
                                          <p:attrName>style.visibility</p:attrName>
                                        </p:attrNameLst>
                                      </p:cBhvr>
                                      <p:to>
                                        <p:strVal val="visible"/>
                                      </p:to>
                                    </p:set>
                                    <p:animEffect transition="in" filter="fade">
                                      <p:cBhvr>
                                        <p:cTn id="13" dur="500"/>
                                        <p:tgtEl>
                                          <p:spTgt spid="35"/>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0"/>
                                        </p:tgtEl>
                                        <p:attrNameLst>
                                          <p:attrName>style.visibility</p:attrName>
                                        </p:attrNameLst>
                                      </p:cBhvr>
                                      <p:to>
                                        <p:strVal val="visible"/>
                                      </p:to>
                                    </p:set>
                                    <p:animEffect transition="in" filter="fade">
                                      <p:cBhvr>
                                        <p:cTn id="16" dur="500"/>
                                        <p:tgtEl>
                                          <p:spTgt spid="30"/>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2"/>
                                        </p:tgtEl>
                                        <p:attrNameLst>
                                          <p:attrName>style.visibility</p:attrName>
                                        </p:attrNameLst>
                                      </p:cBhvr>
                                      <p:to>
                                        <p:strVal val="visible"/>
                                      </p:to>
                                    </p:set>
                                    <p:animEffect transition="in" filter="fade">
                                      <p:cBhvr>
                                        <p:cTn id="19" dur="500"/>
                                        <p:tgtEl>
                                          <p:spTgt spid="32"/>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6"/>
                                        </p:tgtEl>
                                        <p:attrNameLst>
                                          <p:attrName>style.visibility</p:attrName>
                                        </p:attrNameLst>
                                      </p:cBhvr>
                                      <p:to>
                                        <p:strVal val="visible"/>
                                      </p:to>
                                    </p:set>
                                    <p:animEffect transition="in" filter="fade">
                                      <p:cBhvr>
                                        <p:cTn id="24" dur="500"/>
                                        <p:tgtEl>
                                          <p:spTgt spid="36"/>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37"/>
                                        </p:tgtEl>
                                        <p:attrNameLst>
                                          <p:attrName>style.visibility</p:attrName>
                                        </p:attrNameLst>
                                      </p:cBhvr>
                                      <p:to>
                                        <p:strVal val="visible"/>
                                      </p:to>
                                    </p:set>
                                    <p:animEffect transition="in" filter="fade">
                                      <p:cBhvr>
                                        <p:cTn id="29" dur="500"/>
                                        <p:tgtEl>
                                          <p:spTgt spid="37"/>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34"/>
                                        </p:tgtEl>
                                        <p:attrNameLst>
                                          <p:attrName>style.visibility</p:attrName>
                                        </p:attrNameLst>
                                      </p:cBhvr>
                                      <p:to>
                                        <p:strVal val="visible"/>
                                      </p:to>
                                    </p:set>
                                    <p:animEffect transition="in" filter="fade">
                                      <p:cBhvr>
                                        <p:cTn id="34" dur="500"/>
                                        <p:tgtEl>
                                          <p:spTgt spid="34"/>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39"/>
                                        </p:tgtEl>
                                        <p:attrNameLst>
                                          <p:attrName>style.visibility</p:attrName>
                                        </p:attrNameLst>
                                      </p:cBhvr>
                                      <p:to>
                                        <p:strVal val="visible"/>
                                      </p:to>
                                    </p:set>
                                    <p:animEffect transition="in" filter="fade">
                                      <p:cBhvr>
                                        <p:cTn id="39" dur="500"/>
                                        <p:tgtEl>
                                          <p:spTgt spid="39"/>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nodeType="clickEffect">
                                  <p:stCondLst>
                                    <p:cond delay="0"/>
                                  </p:stCondLst>
                                  <p:childTnLst>
                                    <p:set>
                                      <p:cBhvr>
                                        <p:cTn id="43" dur="1" fill="hold">
                                          <p:stCondLst>
                                            <p:cond delay="0"/>
                                          </p:stCondLst>
                                        </p:cTn>
                                        <p:tgtEl>
                                          <p:spTgt spid="12"/>
                                        </p:tgtEl>
                                        <p:attrNameLst>
                                          <p:attrName>style.visibility</p:attrName>
                                        </p:attrNameLst>
                                      </p:cBhvr>
                                      <p:to>
                                        <p:strVal val="visible"/>
                                      </p:to>
                                    </p:set>
                                    <p:animEffect transition="in" filter="fade">
                                      <p:cBhvr>
                                        <p:cTn id="44" dur="500"/>
                                        <p:tgtEl>
                                          <p:spTgt spid="12"/>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nodeType="clickEffect">
                                  <p:stCondLst>
                                    <p:cond delay="0"/>
                                  </p:stCondLst>
                                  <p:childTnLst>
                                    <p:set>
                                      <p:cBhvr>
                                        <p:cTn id="48" dur="1" fill="hold">
                                          <p:stCondLst>
                                            <p:cond delay="0"/>
                                          </p:stCondLst>
                                        </p:cTn>
                                        <p:tgtEl>
                                          <p:spTgt spid="24"/>
                                        </p:tgtEl>
                                        <p:attrNameLst>
                                          <p:attrName>style.visibility</p:attrName>
                                        </p:attrNameLst>
                                      </p:cBhvr>
                                      <p:to>
                                        <p:strVal val="visible"/>
                                      </p:to>
                                    </p:set>
                                    <p:animEffect transition="in" filter="fade">
                                      <p:cBhvr>
                                        <p:cTn id="49" dur="500"/>
                                        <p:tgtEl>
                                          <p:spTgt spid="24"/>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grpId="0" nodeType="clickEffect">
                                  <p:stCondLst>
                                    <p:cond delay="0"/>
                                  </p:stCondLst>
                                  <p:childTnLst>
                                    <p:set>
                                      <p:cBhvr>
                                        <p:cTn id="53" dur="1" fill="hold">
                                          <p:stCondLst>
                                            <p:cond delay="0"/>
                                          </p:stCondLst>
                                        </p:cTn>
                                        <p:tgtEl>
                                          <p:spTgt spid="8"/>
                                        </p:tgtEl>
                                        <p:attrNameLst>
                                          <p:attrName>style.visibility</p:attrName>
                                        </p:attrNameLst>
                                      </p:cBhvr>
                                      <p:to>
                                        <p:strVal val="visible"/>
                                      </p:to>
                                    </p:set>
                                    <p:animEffect transition="in" filter="fade">
                                      <p:cBhvr>
                                        <p:cTn id="54"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P spid="27" grpId="0" animBg="1"/>
      <p:bldP spid="30" grpId="0" animBg="1"/>
      <p:bldP spid="32" grpId="0" animBg="1"/>
      <p:bldP spid="34" grpId="0" animBg="1"/>
      <p:bldP spid="35" grpId="0" animBg="1"/>
      <p:bldP spid="36" grpId="0" animBg="1"/>
      <p:bldP spid="37" grpId="0" animBg="1"/>
      <p:bldP spid="39" grpId="0" animBg="1"/>
      <p:bldP spid="8"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FF2FD9F-F109-4CCF-367D-0CDE5F45B7F0}"/>
              </a:ext>
            </a:extLst>
          </p:cNvPr>
          <p:cNvSpPr>
            <a:spLocks noGrp="1"/>
          </p:cNvSpPr>
          <p:nvPr>
            <p:ph type="title"/>
          </p:nvPr>
        </p:nvSpPr>
        <p:spPr>
          <a:xfrm>
            <a:off x="161674" y="745766"/>
            <a:ext cx="10972800" cy="990600"/>
          </a:xfrm>
        </p:spPr>
        <p:txBody>
          <a:bodyPr>
            <a:normAutofit fontScale="90000"/>
          </a:bodyPr>
          <a:lstStyle/>
          <a:p>
            <a:r>
              <a:rPr lang="nl-NL" dirty="0">
                <a:latin typeface="+mn-lt"/>
              </a:rPr>
              <a:t>NaCl Crystal </a:t>
            </a:r>
            <a:r>
              <a:rPr lang="nl-NL" dirty="0" err="1">
                <a:latin typeface="+mn-lt"/>
              </a:rPr>
              <a:t>size</a:t>
            </a:r>
            <a:r>
              <a:rPr lang="nl-NL" dirty="0">
                <a:latin typeface="+mn-lt"/>
              </a:rPr>
              <a:t> </a:t>
            </a:r>
            <a:r>
              <a:rPr lang="nl-NL" dirty="0" err="1">
                <a:latin typeface="+mn-lt"/>
              </a:rPr>
              <a:t>decreases</a:t>
            </a:r>
            <a:r>
              <a:rPr lang="nl-NL" dirty="0">
                <a:latin typeface="+mn-lt"/>
              </a:rPr>
              <a:t> over </a:t>
            </a:r>
            <a:r>
              <a:rPr lang="nl-NL" dirty="0" err="1">
                <a:latin typeface="+mn-lt"/>
              </a:rPr>
              <a:t>height</a:t>
            </a:r>
            <a:r>
              <a:rPr lang="nl-NL" dirty="0">
                <a:latin typeface="+mn-lt"/>
              </a:rPr>
              <a:t>: self similar </a:t>
            </a:r>
            <a:r>
              <a:rPr lang="nl-NL" dirty="0" err="1">
                <a:latin typeface="+mn-lt"/>
              </a:rPr>
              <a:t>behaviour</a:t>
            </a:r>
            <a:endParaRPr lang="nl-NL" dirty="0">
              <a:latin typeface="+mn-lt"/>
            </a:endParaRPr>
          </a:p>
        </p:txBody>
      </p:sp>
      <p:sp>
        <p:nvSpPr>
          <p:cNvPr id="5" name="Tijdelijke aanduiding voor voettekst 4">
            <a:extLst>
              <a:ext uri="{FF2B5EF4-FFF2-40B4-BE49-F238E27FC236}">
                <a16:creationId xmlns:a16="http://schemas.microsoft.com/office/drawing/2014/main" id="{424DB050-9E59-2B86-2A1A-6EBB490B8E28}"/>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Arial"/>
                <a:ea typeface="+mn-ea"/>
                <a:cs typeface="+mn-cs"/>
              </a:rPr>
              <a:t>Experimental results</a:t>
            </a:r>
          </a:p>
        </p:txBody>
      </p:sp>
      <p:sp>
        <p:nvSpPr>
          <p:cNvPr id="6" name="Tijdelijke aanduiding voor dianummer 5">
            <a:extLst>
              <a:ext uri="{FF2B5EF4-FFF2-40B4-BE49-F238E27FC236}">
                <a16:creationId xmlns:a16="http://schemas.microsoft.com/office/drawing/2014/main" id="{B0F952BF-DFA2-AD2E-8205-34B6BC8601B1}"/>
              </a:ext>
            </a:extLst>
          </p:cNvPr>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81D2C36F-4504-47C0-B82F-A167342A2754}" type="slidenum">
              <a:rPr kumimoji="0" lang="en-US" sz="1400" b="1" i="0" u="none" strike="noStrike" kern="1200" cap="none" spc="0" normalizeH="0" baseline="0" noProof="0" smtClean="0">
                <a:ln>
                  <a:noFill/>
                </a:ln>
                <a:solidFill>
                  <a:srgbClr val="FFFFFF"/>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14</a:t>
            </a:fld>
            <a:endParaRPr kumimoji="0" lang="en-US" sz="1400" b="1" i="0" u="none" strike="noStrike" kern="1200" cap="none" spc="0" normalizeH="0" baseline="0" noProof="0">
              <a:ln>
                <a:noFill/>
              </a:ln>
              <a:solidFill>
                <a:srgbClr val="FFFFFF"/>
              </a:solidFill>
              <a:effectLst/>
              <a:uLnTx/>
              <a:uFillTx/>
              <a:latin typeface="Arial"/>
              <a:ea typeface="+mn-ea"/>
              <a:cs typeface="+mn-cs"/>
            </a:endParaRPr>
          </a:p>
        </p:txBody>
      </p:sp>
      <p:pic>
        <p:nvPicPr>
          <p:cNvPr id="7" name="Afbeelding 6">
            <a:extLst>
              <a:ext uri="{FF2B5EF4-FFF2-40B4-BE49-F238E27FC236}">
                <a16:creationId xmlns:a16="http://schemas.microsoft.com/office/drawing/2014/main" id="{6577929E-7EFD-1AAA-C3FC-95BEC39479D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8287" y="2119745"/>
            <a:ext cx="4372875" cy="3552961"/>
          </a:xfrm>
          <a:prstGeom prst="rect">
            <a:avLst/>
          </a:prstGeom>
        </p:spPr>
      </p:pic>
      <p:sp>
        <p:nvSpPr>
          <p:cNvPr id="9" name="Tijdelijke aanduiding voor dianummer 5">
            <a:extLst>
              <a:ext uri="{FF2B5EF4-FFF2-40B4-BE49-F238E27FC236}">
                <a16:creationId xmlns:a16="http://schemas.microsoft.com/office/drawing/2014/main" id="{7E717FB8-321C-7042-0B2D-07C45594F131}"/>
              </a:ext>
            </a:extLst>
          </p:cNvPr>
          <p:cNvSpPr txBox="1">
            <a:spLocks/>
          </p:cNvSpPr>
          <p:nvPr/>
        </p:nvSpPr>
        <p:spPr>
          <a:xfrm>
            <a:off x="1977841" y="2583529"/>
            <a:ext cx="951908" cy="754673"/>
          </a:xfrm>
          <a:prstGeom prst="rect">
            <a:avLst/>
          </a:prstGeom>
        </p:spPr>
        <p:txBody>
          <a:bodyPr vert="horz" lIns="91440" tIns="45720" rIns="91440" bIns="45720" rtlCol="0" anchor="ctr"/>
          <a:lstStyle>
            <a:defPPr>
              <a:defRPr lang="nl-NL"/>
            </a:defPPr>
            <a:lvl1pPr marL="0" algn="ctr" defTabSz="914400" rtl="0" eaLnBrk="1" latinLnBrk="0" hangingPunct="1">
              <a:defRPr sz="3600" b="1" kern="1200">
                <a:solidFill>
                  <a:schemeClr val="accent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292934"/>
                </a:solidFill>
                <a:effectLst/>
                <a:uLnTx/>
                <a:uFillTx/>
                <a:latin typeface="Arial"/>
                <a:ea typeface="+mn-ea"/>
                <a:cs typeface="+mn-cs"/>
              </a:rPr>
              <a:t>3</a:t>
            </a:r>
          </a:p>
        </p:txBody>
      </p:sp>
      <p:sp>
        <p:nvSpPr>
          <p:cNvPr id="10" name="Tijdelijke aanduiding voor dianummer 5">
            <a:extLst>
              <a:ext uri="{FF2B5EF4-FFF2-40B4-BE49-F238E27FC236}">
                <a16:creationId xmlns:a16="http://schemas.microsoft.com/office/drawing/2014/main" id="{A721283D-1F98-2338-2A34-40E0694E7870}"/>
              </a:ext>
            </a:extLst>
          </p:cNvPr>
          <p:cNvSpPr txBox="1">
            <a:spLocks/>
          </p:cNvSpPr>
          <p:nvPr/>
        </p:nvSpPr>
        <p:spPr>
          <a:xfrm>
            <a:off x="1237467" y="3604259"/>
            <a:ext cx="951908" cy="754673"/>
          </a:xfrm>
          <a:prstGeom prst="rect">
            <a:avLst/>
          </a:prstGeom>
        </p:spPr>
        <p:txBody>
          <a:bodyPr vert="horz" lIns="91440" tIns="45720" rIns="91440" bIns="45720" rtlCol="0" anchor="ctr"/>
          <a:lstStyle>
            <a:defPPr>
              <a:defRPr lang="nl-NL"/>
            </a:defPPr>
            <a:lvl1pPr marL="0" algn="ctr" defTabSz="914400" rtl="0" eaLnBrk="1" latinLnBrk="0" hangingPunct="1">
              <a:defRPr sz="3600" b="1" kern="1200">
                <a:solidFill>
                  <a:schemeClr val="accent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292934"/>
                </a:solidFill>
                <a:effectLst/>
                <a:uLnTx/>
                <a:uFillTx/>
                <a:latin typeface="Arial"/>
                <a:ea typeface="+mn-ea"/>
                <a:cs typeface="+mn-cs"/>
              </a:rPr>
              <a:t>2</a:t>
            </a:r>
          </a:p>
        </p:txBody>
      </p:sp>
      <p:sp>
        <p:nvSpPr>
          <p:cNvPr id="12" name="Tijdelijke aanduiding voor dianummer 5">
            <a:extLst>
              <a:ext uri="{FF2B5EF4-FFF2-40B4-BE49-F238E27FC236}">
                <a16:creationId xmlns:a16="http://schemas.microsoft.com/office/drawing/2014/main" id="{B41B4896-2477-0BD6-FD75-8477E654D49A}"/>
              </a:ext>
            </a:extLst>
          </p:cNvPr>
          <p:cNvSpPr txBox="1">
            <a:spLocks/>
          </p:cNvSpPr>
          <p:nvPr/>
        </p:nvSpPr>
        <p:spPr>
          <a:xfrm>
            <a:off x="3100133" y="3981595"/>
            <a:ext cx="951908" cy="754673"/>
          </a:xfrm>
          <a:prstGeom prst="rect">
            <a:avLst/>
          </a:prstGeom>
        </p:spPr>
        <p:txBody>
          <a:bodyPr vert="horz" lIns="91440" tIns="45720" rIns="91440" bIns="45720" rtlCol="0" anchor="ctr"/>
          <a:lstStyle>
            <a:defPPr>
              <a:defRPr lang="nl-NL"/>
            </a:defPPr>
            <a:lvl1pPr marL="0" algn="ctr" defTabSz="914400" rtl="0" eaLnBrk="1" latinLnBrk="0" hangingPunct="1">
              <a:defRPr sz="3600" b="1" kern="1200">
                <a:solidFill>
                  <a:schemeClr val="accent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292934"/>
                </a:solidFill>
                <a:effectLst/>
                <a:uLnTx/>
                <a:uFillTx/>
                <a:latin typeface="Arial"/>
                <a:ea typeface="+mn-ea"/>
                <a:cs typeface="+mn-cs"/>
              </a:rPr>
              <a:t>1</a:t>
            </a:r>
          </a:p>
        </p:txBody>
      </p:sp>
      <p:graphicFrame>
        <p:nvGraphicFramePr>
          <p:cNvPr id="11" name="Grafiek 10">
            <a:extLst>
              <a:ext uri="{FF2B5EF4-FFF2-40B4-BE49-F238E27FC236}">
                <a16:creationId xmlns:a16="http://schemas.microsoft.com/office/drawing/2014/main" id="{9A77DDE5-C654-4132-9B2E-3E4DD678ECEE}"/>
              </a:ext>
            </a:extLst>
          </p:cNvPr>
          <p:cNvGraphicFramePr>
            <a:graphicFrameLocks/>
          </p:cNvGraphicFramePr>
          <p:nvPr>
            <p:extLst>
              <p:ext uri="{D42A27DB-BD31-4B8C-83A1-F6EECF244321}">
                <p14:modId xmlns:p14="http://schemas.microsoft.com/office/powerpoint/2010/main" val="1704775652"/>
              </p:ext>
            </p:extLst>
          </p:nvPr>
        </p:nvGraphicFramePr>
        <p:xfrm>
          <a:off x="5007758" y="1913151"/>
          <a:ext cx="5707347" cy="4114800"/>
        </p:xfrm>
        <a:graphic>
          <a:graphicData uri="http://schemas.openxmlformats.org/drawingml/2006/chart">
            <c:chart xmlns:c="http://schemas.openxmlformats.org/drawingml/2006/chart" xmlns:r="http://schemas.openxmlformats.org/officeDocument/2006/relationships" r:id="rId4"/>
          </a:graphicData>
        </a:graphic>
      </p:graphicFrame>
      <p:pic>
        <p:nvPicPr>
          <p:cNvPr id="3" name="Picture 2" descr="F:\post doc amsterdam\talk group meeting\LOGO uva.png">
            <a:extLst>
              <a:ext uri="{FF2B5EF4-FFF2-40B4-BE49-F238E27FC236}">
                <a16:creationId xmlns:a16="http://schemas.microsoft.com/office/drawing/2014/main" id="{8B2E2279-2CB3-B5B6-AF21-415D2547D3F7}"/>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09286" y="103975"/>
            <a:ext cx="53340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a:extLst>
              <a:ext uri="{FF2B5EF4-FFF2-40B4-BE49-F238E27FC236}">
                <a16:creationId xmlns:a16="http://schemas.microsoft.com/office/drawing/2014/main" id="{666506F7-DA0B-99C1-6F57-2FFAB7197490}"/>
              </a:ext>
            </a:extLst>
          </p:cNvPr>
          <p:cNvSpPr txBox="1"/>
          <p:nvPr/>
        </p:nvSpPr>
        <p:spPr>
          <a:xfrm>
            <a:off x="984251" y="103975"/>
            <a:ext cx="2336281"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400" b="1" i="0" u="none" strike="noStrike" kern="1200" cap="none" spc="0" normalizeH="0" baseline="0" noProof="0" dirty="0">
                <a:ln>
                  <a:noFill/>
                </a:ln>
                <a:solidFill>
                  <a:srgbClr val="FFFFFF"/>
                </a:solidFill>
                <a:effectLst/>
                <a:uLnTx/>
                <a:uFillTx/>
                <a:latin typeface="Arial"/>
                <a:ea typeface="+mn-ea"/>
                <a:cs typeface="+mn-cs"/>
              </a:rPr>
              <a:t>U</a:t>
            </a:r>
            <a:r>
              <a:rPr kumimoji="0" lang="nl-NL" sz="1400" b="1" i="0" u="none" strike="noStrike" kern="1200" cap="small" spc="0" normalizeH="0" baseline="0" noProof="0" dirty="0">
                <a:ln>
                  <a:noFill/>
                </a:ln>
                <a:solidFill>
                  <a:srgbClr val="FFFFFF"/>
                </a:solidFill>
                <a:effectLst/>
                <a:uLnTx/>
                <a:uFillTx/>
                <a:latin typeface="Arial"/>
                <a:ea typeface="+mn-ea"/>
                <a:cs typeface="+mn-cs"/>
              </a:rPr>
              <a:t>niversity Of Amsterdam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400" b="0" i="0" u="none" strike="noStrike" kern="1200" cap="small" spc="0" normalizeH="0" baseline="0" noProof="0" dirty="0" err="1">
                <a:ln>
                  <a:noFill/>
                </a:ln>
                <a:solidFill>
                  <a:srgbClr val="292934"/>
                </a:solidFill>
                <a:effectLst/>
                <a:uLnTx/>
                <a:uFillTx/>
                <a:latin typeface="Arial"/>
                <a:ea typeface="+mn-ea"/>
                <a:cs typeface="+mn-cs"/>
              </a:rPr>
              <a:t>Institute</a:t>
            </a:r>
            <a:r>
              <a:rPr kumimoji="0" lang="nl-NL" sz="1400" b="0" i="0" u="none" strike="noStrike" kern="1200" cap="small" spc="0" normalizeH="0" baseline="0" noProof="0" dirty="0">
                <a:ln>
                  <a:noFill/>
                </a:ln>
                <a:solidFill>
                  <a:srgbClr val="292934"/>
                </a:solidFill>
                <a:effectLst/>
                <a:uLnTx/>
                <a:uFillTx/>
                <a:latin typeface="Arial"/>
                <a:ea typeface="+mn-ea"/>
                <a:cs typeface="+mn-cs"/>
              </a:rPr>
              <a:t> of Physics</a:t>
            </a:r>
            <a:endParaRPr kumimoji="0" lang="en-US" sz="1400" b="0" i="0" u="none" strike="noStrike" kern="1200" cap="none" spc="0" normalizeH="0" baseline="0" noProof="0" dirty="0">
              <a:ln>
                <a:noFill/>
              </a:ln>
              <a:solidFill>
                <a:srgbClr val="292934"/>
              </a:solidFill>
              <a:effectLst/>
              <a:uLnTx/>
              <a:uFillTx/>
              <a:latin typeface="Arial"/>
              <a:ea typeface="+mn-ea"/>
              <a:cs typeface="+mn-cs"/>
            </a:endParaRPr>
          </a:p>
        </p:txBody>
      </p:sp>
      <p:pic>
        <p:nvPicPr>
          <p:cNvPr id="8" name="Picture 2">
            <a:extLst>
              <a:ext uri="{FF2B5EF4-FFF2-40B4-BE49-F238E27FC236}">
                <a16:creationId xmlns:a16="http://schemas.microsoft.com/office/drawing/2014/main" id="{F6699FCC-6066-7DF8-A081-F75F98B5A69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5203" y="2036468"/>
            <a:ext cx="4902555" cy="3636238"/>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EDD9495A-38CC-A804-6E60-54E67563B11A}"/>
              </a:ext>
            </a:extLst>
          </p:cNvPr>
          <p:cNvSpPr txBox="1"/>
          <p:nvPr/>
        </p:nvSpPr>
        <p:spPr>
          <a:xfrm>
            <a:off x="161674" y="5805283"/>
            <a:ext cx="9079730" cy="830997"/>
          </a:xfrm>
          <a:prstGeom prst="rect">
            <a:avLst/>
          </a:prstGeom>
          <a:noFill/>
        </p:spPr>
        <p:txBody>
          <a:bodyPr wrap="none" rtlCol="0">
            <a:spAutoFit/>
          </a:bodyPr>
          <a:lstStyle/>
          <a:p>
            <a:r>
              <a:rPr lang="en-US" sz="2800" dirty="0">
                <a:solidFill>
                  <a:srgbClr val="C00000"/>
                </a:solidFill>
              </a:rPr>
              <a:t>Fractal dimension of 1.7</a:t>
            </a:r>
          </a:p>
          <a:p>
            <a:r>
              <a:rPr lang="en-US" sz="2000" dirty="0"/>
              <a:t>	</a:t>
            </a:r>
            <a:r>
              <a:rPr lang="en-US" sz="2000" b="1" dirty="0">
                <a:solidFill>
                  <a:srgbClr val="C00000"/>
                </a:solidFill>
              </a:rPr>
              <a:t>complex structure with a high degree of irregularity or roughness</a:t>
            </a:r>
            <a:endParaRPr lang="en-NL" sz="2000" b="1" dirty="0">
              <a:solidFill>
                <a:srgbClr val="C00000"/>
              </a:solidFill>
            </a:endParaRPr>
          </a:p>
        </p:txBody>
      </p:sp>
      <p:pic>
        <p:nvPicPr>
          <p:cNvPr id="14" name="Picture 13">
            <a:extLst>
              <a:ext uri="{FF2B5EF4-FFF2-40B4-BE49-F238E27FC236}">
                <a16:creationId xmlns:a16="http://schemas.microsoft.com/office/drawing/2014/main" id="{193A5B86-AFD1-8429-6904-3B738309E953}"/>
              </a:ext>
            </a:extLst>
          </p:cNvPr>
          <p:cNvPicPr>
            <a:picLocks noChangeAspect="1"/>
          </p:cNvPicPr>
          <p:nvPr/>
        </p:nvPicPr>
        <p:blipFill>
          <a:blip r:embed="rId7"/>
          <a:stretch>
            <a:fillRect/>
          </a:stretch>
        </p:blipFill>
        <p:spPr>
          <a:xfrm rot="5400000">
            <a:off x="9657922" y="3077075"/>
            <a:ext cx="3219450" cy="1638300"/>
          </a:xfrm>
          <a:prstGeom prst="rect">
            <a:avLst/>
          </a:prstGeom>
        </p:spPr>
      </p:pic>
      <p:sp>
        <p:nvSpPr>
          <p:cNvPr id="16" name="TextBox 15">
            <a:extLst>
              <a:ext uri="{FF2B5EF4-FFF2-40B4-BE49-F238E27FC236}">
                <a16:creationId xmlns:a16="http://schemas.microsoft.com/office/drawing/2014/main" id="{0D2A990E-E179-B3D6-9328-4DB641AD9E3D}"/>
              </a:ext>
            </a:extLst>
          </p:cNvPr>
          <p:cNvSpPr txBox="1"/>
          <p:nvPr/>
        </p:nvSpPr>
        <p:spPr>
          <a:xfrm>
            <a:off x="7310639" y="1352050"/>
            <a:ext cx="6275716" cy="338554"/>
          </a:xfrm>
          <a:prstGeom prst="rect">
            <a:avLst/>
          </a:prstGeom>
          <a:noFill/>
        </p:spPr>
        <p:txBody>
          <a:bodyPr wrap="square">
            <a:spAutoFit/>
          </a:bodyPr>
          <a:lstStyle/>
          <a:p>
            <a:r>
              <a:rPr lang="pt-PT" sz="1600" dirty="0">
                <a:solidFill>
                  <a:srgbClr val="0070C0"/>
                </a:solidFill>
              </a:rPr>
              <a:t>R. Wijnhorst et al. arXiv preprint arXiv:2508.18779</a:t>
            </a:r>
          </a:p>
        </p:txBody>
      </p:sp>
      <p:sp>
        <p:nvSpPr>
          <p:cNvPr id="15" name="Arrow: Right 14">
            <a:extLst>
              <a:ext uri="{FF2B5EF4-FFF2-40B4-BE49-F238E27FC236}">
                <a16:creationId xmlns:a16="http://schemas.microsoft.com/office/drawing/2014/main" id="{1CDAD3BE-6DD2-D070-E1BC-FECAE04F404E}"/>
              </a:ext>
            </a:extLst>
          </p:cNvPr>
          <p:cNvSpPr/>
          <p:nvPr/>
        </p:nvSpPr>
        <p:spPr>
          <a:xfrm>
            <a:off x="324091" y="6323483"/>
            <a:ext cx="618595" cy="38472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NL"/>
          </a:p>
        </p:txBody>
      </p:sp>
    </p:spTree>
    <p:extLst>
      <p:ext uri="{BB962C8B-B14F-4D97-AF65-F5344CB8AC3E}">
        <p14:creationId xmlns:p14="http://schemas.microsoft.com/office/powerpoint/2010/main" val="890258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FB916-AE3E-8B98-5334-DBB6F0B3B9B5}"/>
              </a:ext>
            </a:extLst>
          </p:cNvPr>
          <p:cNvSpPr>
            <a:spLocks noGrp="1"/>
          </p:cNvSpPr>
          <p:nvPr>
            <p:ph type="title"/>
          </p:nvPr>
        </p:nvSpPr>
        <p:spPr>
          <a:xfrm>
            <a:off x="1682754" y="365585"/>
            <a:ext cx="10972800" cy="990600"/>
          </a:xfrm>
        </p:spPr>
        <p:txBody>
          <a:bodyPr/>
          <a:lstStyle/>
          <a:p>
            <a:r>
              <a:rPr lang="en-US" dirty="0"/>
              <a:t>3D Micro-Ct scans </a:t>
            </a:r>
            <a:endParaRPr lang="en-NL" dirty="0"/>
          </a:p>
        </p:txBody>
      </p:sp>
      <p:sp>
        <p:nvSpPr>
          <p:cNvPr id="5" name="TextBox 4">
            <a:extLst>
              <a:ext uri="{FF2B5EF4-FFF2-40B4-BE49-F238E27FC236}">
                <a16:creationId xmlns:a16="http://schemas.microsoft.com/office/drawing/2014/main" id="{7B6449D0-E720-8502-F265-86042EFAA141}"/>
              </a:ext>
            </a:extLst>
          </p:cNvPr>
          <p:cNvSpPr txBox="1"/>
          <p:nvPr/>
        </p:nvSpPr>
        <p:spPr>
          <a:xfrm>
            <a:off x="695555" y="5021390"/>
            <a:ext cx="11266715" cy="1723549"/>
          </a:xfrm>
          <a:prstGeom prst="rect">
            <a:avLst/>
          </a:prstGeom>
          <a:noFill/>
        </p:spPr>
        <p:txBody>
          <a:bodyPr wrap="square">
            <a:spAutoFit/>
          </a:bodyPr>
          <a:lstStyle/>
          <a:p>
            <a:pPr algn="l"/>
            <a:r>
              <a:rPr lang="en-US" sz="1800" b="0" i="0" u="none" strike="noStrike" baseline="0" dirty="0">
                <a:latin typeface="CMR12"/>
              </a:rPr>
              <a:t>The 3D Micro-CT scans by using a z-stack of the Micro-CT slices and applying a box-counting method</a:t>
            </a:r>
            <a:r>
              <a:rPr lang="en-US" dirty="0">
                <a:latin typeface="CMR12"/>
              </a:rPr>
              <a:t>:</a:t>
            </a:r>
          </a:p>
          <a:p>
            <a:pPr algn="l"/>
            <a:endParaRPr lang="en-US" sz="1800" b="1" i="0" u="none" strike="noStrike" baseline="0" dirty="0">
              <a:latin typeface="CMR12"/>
            </a:endParaRPr>
          </a:p>
          <a:p>
            <a:pPr algn="l"/>
            <a:r>
              <a:rPr lang="en-US" sz="2800" b="1" dirty="0">
                <a:latin typeface="CMR12"/>
              </a:rPr>
              <a:t>F</a:t>
            </a:r>
            <a:r>
              <a:rPr lang="en-US" sz="2800" b="1" i="0" u="none" strike="noStrike" baseline="0" dirty="0">
                <a:latin typeface="CMR12"/>
              </a:rPr>
              <a:t>ractal dimension of approximately </a:t>
            </a:r>
            <a:r>
              <a:rPr lang="en-US" sz="2800" b="1" i="0" u="none" strike="noStrike" baseline="0" dirty="0">
                <a:solidFill>
                  <a:srgbClr val="FF0000"/>
                </a:solidFill>
                <a:latin typeface="CMR12"/>
              </a:rPr>
              <a:t>2.5 </a:t>
            </a:r>
          </a:p>
          <a:p>
            <a:pPr algn="l"/>
            <a:endParaRPr lang="en-US" dirty="0">
              <a:latin typeface="CMR12"/>
            </a:endParaRPr>
          </a:p>
          <a:p>
            <a:pPr algn="l"/>
            <a:r>
              <a:rPr lang="en-US" sz="2400" dirty="0">
                <a:latin typeface="CMR12"/>
              </a:rPr>
              <a:t>B</a:t>
            </a:r>
            <a:r>
              <a:rPr lang="en-US" sz="2400" b="0" i="0" u="none" strike="noStrike" baseline="0" dirty="0">
                <a:latin typeface="CMR12"/>
              </a:rPr>
              <a:t>ranch-shaped structures in nature, such as real cauliflowers (2.8)  and broccoli </a:t>
            </a:r>
            <a:r>
              <a:rPr lang="en-NL" sz="2400" b="0" i="0" u="none" strike="noStrike" baseline="0" dirty="0">
                <a:latin typeface="CMR12"/>
              </a:rPr>
              <a:t>(2.7).</a:t>
            </a:r>
            <a:endParaRPr lang="en-NL" sz="2400" dirty="0"/>
          </a:p>
        </p:txBody>
      </p:sp>
      <p:pic>
        <p:nvPicPr>
          <p:cNvPr id="7" name="Picture 6">
            <a:extLst>
              <a:ext uri="{FF2B5EF4-FFF2-40B4-BE49-F238E27FC236}">
                <a16:creationId xmlns:a16="http://schemas.microsoft.com/office/drawing/2014/main" id="{05EE67C4-46F6-726E-DF73-FC27C10512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8829" y="1423161"/>
            <a:ext cx="6180083" cy="2439728"/>
          </a:xfrm>
          <a:prstGeom prst="rect">
            <a:avLst/>
          </a:prstGeom>
        </p:spPr>
      </p:pic>
      <p:pic>
        <p:nvPicPr>
          <p:cNvPr id="8" name="Picture 7" descr="F:\post doc amsterdam\talk group meeting\LOGO uva.png">
            <a:extLst>
              <a:ext uri="{FF2B5EF4-FFF2-40B4-BE49-F238E27FC236}">
                <a16:creationId xmlns:a16="http://schemas.microsoft.com/office/drawing/2014/main" id="{AA34B703-5B81-2A04-DD66-78B76A305A0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09286" y="103975"/>
            <a:ext cx="53340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8">
            <a:extLst>
              <a:ext uri="{FF2B5EF4-FFF2-40B4-BE49-F238E27FC236}">
                <a16:creationId xmlns:a16="http://schemas.microsoft.com/office/drawing/2014/main" id="{CC35DB6C-2D78-888E-7B94-E4B2E3F3371B}"/>
              </a:ext>
            </a:extLst>
          </p:cNvPr>
          <p:cNvSpPr txBox="1"/>
          <p:nvPr/>
        </p:nvSpPr>
        <p:spPr>
          <a:xfrm>
            <a:off x="984251" y="103975"/>
            <a:ext cx="2336281"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400" b="1" i="0" u="none" strike="noStrike" kern="1200" cap="none" spc="0" normalizeH="0" baseline="0" noProof="0" dirty="0">
                <a:ln>
                  <a:noFill/>
                </a:ln>
                <a:solidFill>
                  <a:srgbClr val="FFFFFF"/>
                </a:solidFill>
                <a:effectLst/>
                <a:uLnTx/>
                <a:uFillTx/>
                <a:latin typeface="Arial"/>
                <a:ea typeface="+mn-ea"/>
                <a:cs typeface="+mn-cs"/>
              </a:rPr>
              <a:t>U</a:t>
            </a:r>
            <a:r>
              <a:rPr kumimoji="0" lang="nl-NL" sz="1400" b="1" i="0" u="none" strike="noStrike" kern="1200" cap="small" spc="0" normalizeH="0" baseline="0" noProof="0" dirty="0">
                <a:ln>
                  <a:noFill/>
                </a:ln>
                <a:solidFill>
                  <a:srgbClr val="FFFFFF"/>
                </a:solidFill>
                <a:effectLst/>
                <a:uLnTx/>
                <a:uFillTx/>
                <a:latin typeface="Arial"/>
                <a:ea typeface="+mn-ea"/>
                <a:cs typeface="+mn-cs"/>
              </a:rPr>
              <a:t>niversity Of Amsterdam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400" b="0" i="0" u="none" strike="noStrike" kern="1200" cap="small" spc="0" normalizeH="0" baseline="0" noProof="0" dirty="0" err="1">
                <a:ln>
                  <a:noFill/>
                </a:ln>
                <a:solidFill>
                  <a:srgbClr val="292934"/>
                </a:solidFill>
                <a:effectLst/>
                <a:uLnTx/>
                <a:uFillTx/>
                <a:latin typeface="Arial"/>
                <a:ea typeface="+mn-ea"/>
                <a:cs typeface="+mn-cs"/>
              </a:rPr>
              <a:t>Institute</a:t>
            </a:r>
            <a:r>
              <a:rPr kumimoji="0" lang="nl-NL" sz="1400" b="0" i="0" u="none" strike="noStrike" kern="1200" cap="small" spc="0" normalizeH="0" baseline="0" noProof="0" dirty="0">
                <a:ln>
                  <a:noFill/>
                </a:ln>
                <a:solidFill>
                  <a:srgbClr val="292934"/>
                </a:solidFill>
                <a:effectLst/>
                <a:uLnTx/>
                <a:uFillTx/>
                <a:latin typeface="Arial"/>
                <a:ea typeface="+mn-ea"/>
                <a:cs typeface="+mn-cs"/>
              </a:rPr>
              <a:t> of Physics</a:t>
            </a:r>
            <a:endParaRPr kumimoji="0" lang="en-US" sz="1400" b="0" i="0" u="none" strike="noStrike" kern="1200" cap="none" spc="0" normalizeH="0" baseline="0" noProof="0" dirty="0">
              <a:ln>
                <a:noFill/>
              </a:ln>
              <a:solidFill>
                <a:srgbClr val="292934"/>
              </a:solidFill>
              <a:effectLst/>
              <a:uLnTx/>
              <a:uFillTx/>
              <a:latin typeface="Arial"/>
              <a:ea typeface="+mn-ea"/>
              <a:cs typeface="+mn-cs"/>
            </a:endParaRPr>
          </a:p>
        </p:txBody>
      </p:sp>
      <p:sp>
        <p:nvSpPr>
          <p:cNvPr id="10" name="TextBox 9">
            <a:extLst>
              <a:ext uri="{FF2B5EF4-FFF2-40B4-BE49-F238E27FC236}">
                <a16:creationId xmlns:a16="http://schemas.microsoft.com/office/drawing/2014/main" id="{504D5C4B-D85C-E66F-811F-2CD93EB67DA9}"/>
              </a:ext>
            </a:extLst>
          </p:cNvPr>
          <p:cNvSpPr txBox="1"/>
          <p:nvPr/>
        </p:nvSpPr>
        <p:spPr>
          <a:xfrm>
            <a:off x="6608074" y="860885"/>
            <a:ext cx="6275716" cy="338554"/>
          </a:xfrm>
          <a:prstGeom prst="rect">
            <a:avLst/>
          </a:prstGeom>
          <a:noFill/>
        </p:spPr>
        <p:txBody>
          <a:bodyPr wrap="square">
            <a:spAutoFit/>
          </a:bodyPr>
          <a:lstStyle/>
          <a:p>
            <a:r>
              <a:rPr lang="pt-PT" sz="1600" dirty="0">
                <a:solidFill>
                  <a:srgbClr val="0070C0"/>
                </a:solidFill>
              </a:rPr>
              <a:t>R. Wijnhorst et al. arXiv preprint arXiv:2508.18779</a:t>
            </a:r>
          </a:p>
        </p:txBody>
      </p:sp>
      <p:pic>
        <p:nvPicPr>
          <p:cNvPr id="12" name="Picture 11">
            <a:extLst>
              <a:ext uri="{FF2B5EF4-FFF2-40B4-BE49-F238E27FC236}">
                <a16:creationId xmlns:a16="http://schemas.microsoft.com/office/drawing/2014/main" id="{D03FDA98-1D9A-9073-D33C-5FBD8F8724C0}"/>
              </a:ext>
            </a:extLst>
          </p:cNvPr>
          <p:cNvPicPr>
            <a:picLocks noChangeAspect="1"/>
          </p:cNvPicPr>
          <p:nvPr/>
        </p:nvPicPr>
        <p:blipFill>
          <a:blip r:embed="rId4"/>
          <a:stretch>
            <a:fillRect/>
          </a:stretch>
        </p:blipFill>
        <p:spPr>
          <a:xfrm>
            <a:off x="9089114" y="1356185"/>
            <a:ext cx="2954057" cy="2954057"/>
          </a:xfrm>
          <a:prstGeom prst="rect">
            <a:avLst/>
          </a:prstGeom>
        </p:spPr>
      </p:pic>
      <p:pic>
        <p:nvPicPr>
          <p:cNvPr id="3" name="Picture 2">
            <a:extLst>
              <a:ext uri="{FF2B5EF4-FFF2-40B4-BE49-F238E27FC236}">
                <a16:creationId xmlns:a16="http://schemas.microsoft.com/office/drawing/2014/main" id="{39D83EC3-05CE-E453-9DE5-595A00CF8BBD}"/>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17000"/>
                    </a14:imgEffect>
                    <a14:imgEffect>
                      <a14:brightnessContrast bright="5000" contrast="30000"/>
                    </a14:imgEffect>
                  </a14:imgLayer>
                </a14:imgProps>
              </a:ext>
            </a:extLst>
          </a:blip>
          <a:stretch>
            <a:fillRect/>
          </a:stretch>
        </p:blipFill>
        <p:spPr>
          <a:xfrm>
            <a:off x="6295278" y="1423161"/>
            <a:ext cx="2682240" cy="2990453"/>
          </a:xfrm>
          <a:prstGeom prst="rect">
            <a:avLst/>
          </a:prstGeom>
        </p:spPr>
      </p:pic>
    </p:spTree>
    <p:extLst>
      <p:ext uri="{BB962C8B-B14F-4D97-AF65-F5344CB8AC3E}">
        <p14:creationId xmlns:p14="http://schemas.microsoft.com/office/powerpoint/2010/main" val="40201226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FEB9D5B-40F9-41C5-9E9A-B440CFBA4A2C}"/>
              </a:ext>
            </a:extLst>
          </p:cNvPr>
          <p:cNvSpPr/>
          <p:nvPr/>
        </p:nvSpPr>
        <p:spPr>
          <a:xfrm>
            <a:off x="384238" y="2083823"/>
            <a:ext cx="4224519" cy="7156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350" b="0" i="0" u="none" strike="noStrike" kern="1200" cap="none" spc="0" normalizeH="0" baseline="0" noProof="0">
              <a:ln>
                <a:noFill/>
              </a:ln>
              <a:solidFill>
                <a:srgbClr val="FFFFFF"/>
              </a:solidFill>
              <a:effectLst/>
              <a:uLnTx/>
              <a:uFillTx/>
              <a:latin typeface="Arial"/>
              <a:ea typeface="+mn-ea"/>
              <a:cs typeface="+mn-cs"/>
            </a:endParaRPr>
          </a:p>
        </p:txBody>
      </p:sp>
      <p:sp>
        <p:nvSpPr>
          <p:cNvPr id="5" name="ZoneTexte 4">
            <a:extLst>
              <a:ext uri="{FF2B5EF4-FFF2-40B4-BE49-F238E27FC236}">
                <a16:creationId xmlns:a16="http://schemas.microsoft.com/office/drawing/2014/main" id="{1A7C8B69-E21A-4B06-9311-C4D6252858D0}"/>
              </a:ext>
            </a:extLst>
          </p:cNvPr>
          <p:cNvSpPr txBox="1"/>
          <p:nvPr/>
        </p:nvSpPr>
        <p:spPr>
          <a:xfrm>
            <a:off x="117538" y="1074902"/>
            <a:ext cx="6583084"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400" i="0" u="none" strike="noStrike" kern="1200" cap="none" spc="0" normalizeH="0" baseline="0" noProof="0" dirty="0">
                <a:ln>
                  <a:noFill/>
                </a:ln>
                <a:solidFill>
                  <a:srgbClr val="292934"/>
                </a:solidFill>
                <a:effectLst/>
                <a:uLnTx/>
                <a:uFillTx/>
                <a:latin typeface="Arial"/>
                <a:ea typeface="+mn-ea"/>
                <a:cs typeface="+mn-cs"/>
              </a:rPr>
              <a:t>Efflorescence as a </a:t>
            </a:r>
            <a:r>
              <a:rPr kumimoji="0" lang="fr-FR" sz="2400" i="0" u="none" strike="noStrike" kern="1200" cap="none" spc="0" normalizeH="0" baseline="0" noProof="0" dirty="0" err="1">
                <a:ln>
                  <a:noFill/>
                </a:ln>
                <a:solidFill>
                  <a:srgbClr val="292934"/>
                </a:solidFill>
                <a:effectLst/>
                <a:uLnTx/>
                <a:uFillTx/>
                <a:latin typeface="Arial"/>
                <a:ea typeface="+mn-ea"/>
                <a:cs typeface="+mn-cs"/>
              </a:rPr>
              <a:t>hierarchical</a:t>
            </a:r>
            <a:r>
              <a:rPr kumimoji="0" lang="fr-FR" sz="2400" i="0" u="none" strike="noStrike" kern="1200" cap="none" spc="0" normalizeH="0" baseline="0" noProof="0" dirty="0">
                <a:ln>
                  <a:noFill/>
                </a:ln>
                <a:solidFill>
                  <a:srgbClr val="292934"/>
                </a:solidFill>
                <a:effectLst/>
                <a:uLnTx/>
                <a:uFillTx/>
                <a:latin typeface="Arial"/>
                <a:ea typeface="+mn-ea"/>
                <a:cs typeface="+mn-cs"/>
              </a:rPr>
              <a:t> </a:t>
            </a:r>
            <a:r>
              <a:rPr kumimoji="0" lang="fr-FR" sz="2400" i="0" u="none" strike="noStrike" kern="1200" cap="none" spc="0" normalizeH="0" baseline="0" noProof="0" dirty="0" err="1">
                <a:ln>
                  <a:noFill/>
                </a:ln>
                <a:solidFill>
                  <a:srgbClr val="292934"/>
                </a:solidFill>
                <a:effectLst/>
                <a:uLnTx/>
                <a:uFillTx/>
                <a:latin typeface="Arial"/>
                <a:ea typeface="+mn-ea"/>
                <a:cs typeface="+mn-cs"/>
              </a:rPr>
              <a:t>porous</a:t>
            </a:r>
            <a:r>
              <a:rPr kumimoji="0" lang="fr-FR" sz="2400" i="0" u="none" strike="noStrike" kern="1200" cap="none" spc="0" normalizeH="0" baseline="0" noProof="0" dirty="0">
                <a:ln>
                  <a:noFill/>
                </a:ln>
                <a:solidFill>
                  <a:srgbClr val="292934"/>
                </a:solidFill>
                <a:effectLst/>
                <a:uLnTx/>
                <a:uFillTx/>
                <a:latin typeface="Arial"/>
                <a:ea typeface="+mn-ea"/>
                <a:cs typeface="+mn-cs"/>
              </a:rPr>
              <a:t> medium</a:t>
            </a:r>
          </a:p>
        </p:txBody>
      </p:sp>
      <p:grpSp>
        <p:nvGrpSpPr>
          <p:cNvPr id="99" name="Group 98">
            <a:extLst>
              <a:ext uri="{FF2B5EF4-FFF2-40B4-BE49-F238E27FC236}">
                <a16:creationId xmlns:a16="http://schemas.microsoft.com/office/drawing/2014/main" id="{54E3E0A2-4895-D17B-86CA-B527092E2AEC}"/>
              </a:ext>
            </a:extLst>
          </p:cNvPr>
          <p:cNvGrpSpPr/>
          <p:nvPr/>
        </p:nvGrpSpPr>
        <p:grpSpPr>
          <a:xfrm>
            <a:off x="5702056" y="1062677"/>
            <a:ext cx="3850874" cy="4149254"/>
            <a:chOff x="5702056" y="1062677"/>
            <a:chExt cx="3850874" cy="4149254"/>
          </a:xfrm>
        </p:grpSpPr>
        <p:sp>
          <p:nvSpPr>
            <p:cNvPr id="6" name="Cube 5">
              <a:extLst>
                <a:ext uri="{FF2B5EF4-FFF2-40B4-BE49-F238E27FC236}">
                  <a16:creationId xmlns:a16="http://schemas.microsoft.com/office/drawing/2014/main" id="{5286A684-3D42-4505-8F98-96629421076A}"/>
                </a:ext>
              </a:extLst>
            </p:cNvPr>
            <p:cNvSpPr/>
            <p:nvPr/>
          </p:nvSpPr>
          <p:spPr>
            <a:xfrm>
              <a:off x="5702056" y="2841380"/>
              <a:ext cx="2166494" cy="2132815"/>
            </a:xfrm>
            <a:prstGeom prst="cub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350" b="0" i="0" u="none" strike="noStrike" kern="1200" cap="none" spc="0" normalizeH="0" baseline="0" noProof="0">
                <a:ln>
                  <a:noFill/>
                </a:ln>
                <a:solidFill>
                  <a:srgbClr val="FFFFFF"/>
                </a:solidFill>
                <a:effectLst/>
                <a:uLnTx/>
                <a:uFillTx/>
                <a:latin typeface="Arial"/>
                <a:ea typeface="+mn-ea"/>
                <a:cs typeface="+mn-cs"/>
              </a:endParaRPr>
            </a:p>
          </p:txBody>
        </p:sp>
        <p:sp>
          <p:nvSpPr>
            <p:cNvPr id="7" name="Rectangle 6">
              <a:extLst>
                <a:ext uri="{FF2B5EF4-FFF2-40B4-BE49-F238E27FC236}">
                  <a16:creationId xmlns:a16="http://schemas.microsoft.com/office/drawing/2014/main" id="{F3E63022-06EA-42EF-90F4-2783D9378528}"/>
                </a:ext>
              </a:extLst>
            </p:cNvPr>
            <p:cNvSpPr/>
            <p:nvPr/>
          </p:nvSpPr>
          <p:spPr>
            <a:xfrm>
              <a:off x="5702056" y="2554968"/>
              <a:ext cx="810000" cy="8100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350" b="0" i="0" u="none" strike="noStrike" kern="1200" cap="none" spc="0" normalizeH="0" baseline="0" noProof="0">
                <a:ln>
                  <a:noFill/>
                </a:ln>
                <a:solidFill>
                  <a:srgbClr val="FFFFFF"/>
                </a:solidFill>
                <a:effectLst/>
                <a:uLnTx/>
                <a:uFillTx/>
                <a:latin typeface="Arial"/>
                <a:ea typeface="+mn-ea"/>
                <a:cs typeface="+mn-cs"/>
              </a:endParaRPr>
            </a:p>
          </p:txBody>
        </p:sp>
        <p:sp>
          <p:nvSpPr>
            <p:cNvPr id="8" name="Rectangle 7">
              <a:extLst>
                <a:ext uri="{FF2B5EF4-FFF2-40B4-BE49-F238E27FC236}">
                  <a16:creationId xmlns:a16="http://schemas.microsoft.com/office/drawing/2014/main" id="{783277A9-2982-410F-8BE5-3DC4397EDB42}"/>
                </a:ext>
              </a:extLst>
            </p:cNvPr>
            <p:cNvSpPr/>
            <p:nvPr/>
          </p:nvSpPr>
          <p:spPr>
            <a:xfrm>
              <a:off x="6512056" y="2554968"/>
              <a:ext cx="810000" cy="8100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350" b="0" i="0" u="none" strike="noStrike" kern="1200" cap="none" spc="0" normalizeH="0" baseline="0" noProof="0">
                <a:ln>
                  <a:noFill/>
                </a:ln>
                <a:solidFill>
                  <a:srgbClr val="FFFFFF"/>
                </a:solidFill>
                <a:effectLst/>
                <a:uLnTx/>
                <a:uFillTx/>
                <a:latin typeface="Arial"/>
                <a:ea typeface="+mn-ea"/>
                <a:cs typeface="+mn-cs"/>
              </a:endParaRPr>
            </a:p>
          </p:txBody>
        </p:sp>
        <p:sp>
          <p:nvSpPr>
            <p:cNvPr id="9" name="Rectangle 8">
              <a:extLst>
                <a:ext uri="{FF2B5EF4-FFF2-40B4-BE49-F238E27FC236}">
                  <a16:creationId xmlns:a16="http://schemas.microsoft.com/office/drawing/2014/main" id="{CFDE7E65-9182-455A-B918-37D15E3FB1AB}"/>
                </a:ext>
              </a:extLst>
            </p:cNvPr>
            <p:cNvSpPr/>
            <p:nvPr/>
          </p:nvSpPr>
          <p:spPr>
            <a:xfrm>
              <a:off x="6237837" y="2026428"/>
              <a:ext cx="810000" cy="8100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350" b="0" i="0" u="none" strike="noStrike" kern="1200" cap="none" spc="0" normalizeH="0" baseline="0" noProof="0">
                <a:ln>
                  <a:noFill/>
                </a:ln>
                <a:solidFill>
                  <a:srgbClr val="FFFFFF"/>
                </a:solidFill>
                <a:effectLst/>
                <a:uLnTx/>
                <a:uFillTx/>
                <a:latin typeface="Arial"/>
                <a:ea typeface="+mn-ea"/>
                <a:cs typeface="+mn-cs"/>
              </a:endParaRPr>
            </a:p>
          </p:txBody>
        </p:sp>
        <p:sp>
          <p:nvSpPr>
            <p:cNvPr id="10" name="Rectangle 9">
              <a:extLst>
                <a:ext uri="{FF2B5EF4-FFF2-40B4-BE49-F238E27FC236}">
                  <a16:creationId xmlns:a16="http://schemas.microsoft.com/office/drawing/2014/main" id="{2F891370-99FC-47EE-86FB-31238316B09B}"/>
                </a:ext>
              </a:extLst>
            </p:cNvPr>
            <p:cNvSpPr/>
            <p:nvPr/>
          </p:nvSpPr>
          <p:spPr>
            <a:xfrm>
              <a:off x="7047837" y="2026428"/>
              <a:ext cx="810000" cy="8100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350" b="0" i="0" u="none" strike="noStrike" kern="1200" cap="none" spc="0" normalizeH="0" baseline="0" noProof="0">
                <a:ln>
                  <a:noFill/>
                </a:ln>
                <a:solidFill>
                  <a:srgbClr val="FFFFFF"/>
                </a:solidFill>
                <a:effectLst/>
                <a:uLnTx/>
                <a:uFillTx/>
                <a:latin typeface="Arial"/>
                <a:ea typeface="+mn-ea"/>
                <a:cs typeface="+mn-cs"/>
              </a:endParaRPr>
            </a:p>
          </p:txBody>
        </p:sp>
        <p:cxnSp>
          <p:nvCxnSpPr>
            <p:cNvPr id="11" name="Connecteur droit 10">
              <a:extLst>
                <a:ext uri="{FF2B5EF4-FFF2-40B4-BE49-F238E27FC236}">
                  <a16:creationId xmlns:a16="http://schemas.microsoft.com/office/drawing/2014/main" id="{86319E5A-B4E9-4D40-A79E-ECCDBCA18A6A}"/>
                </a:ext>
              </a:extLst>
            </p:cNvPr>
            <p:cNvCxnSpPr>
              <a:cxnSpLocks/>
            </p:cNvCxnSpPr>
            <p:nvPr/>
          </p:nvCxnSpPr>
          <p:spPr>
            <a:xfrm flipV="1">
              <a:off x="5702059" y="2026428"/>
              <a:ext cx="535781" cy="523590"/>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2" name="Connecteur droit 11">
              <a:extLst>
                <a:ext uri="{FF2B5EF4-FFF2-40B4-BE49-F238E27FC236}">
                  <a16:creationId xmlns:a16="http://schemas.microsoft.com/office/drawing/2014/main" id="{1D6280BC-A8E6-4E5D-9F43-3232B28120F4}"/>
                </a:ext>
              </a:extLst>
            </p:cNvPr>
            <p:cNvCxnSpPr>
              <a:cxnSpLocks/>
            </p:cNvCxnSpPr>
            <p:nvPr/>
          </p:nvCxnSpPr>
          <p:spPr>
            <a:xfrm flipV="1">
              <a:off x="7315731" y="2026428"/>
              <a:ext cx="535781" cy="523590"/>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3" name="Connecteur droit 12">
              <a:extLst>
                <a:ext uri="{FF2B5EF4-FFF2-40B4-BE49-F238E27FC236}">
                  <a16:creationId xmlns:a16="http://schemas.microsoft.com/office/drawing/2014/main" id="{A95B7CD3-D98B-44BF-8150-68CD979C3686}"/>
                </a:ext>
              </a:extLst>
            </p:cNvPr>
            <p:cNvCxnSpPr>
              <a:cxnSpLocks/>
            </p:cNvCxnSpPr>
            <p:nvPr/>
          </p:nvCxnSpPr>
          <p:spPr>
            <a:xfrm flipV="1">
              <a:off x="6505731" y="2021478"/>
              <a:ext cx="535781" cy="523590"/>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4" name="Connecteur droit 13">
              <a:extLst>
                <a:ext uri="{FF2B5EF4-FFF2-40B4-BE49-F238E27FC236}">
                  <a16:creationId xmlns:a16="http://schemas.microsoft.com/office/drawing/2014/main" id="{2B01F80A-4F3B-4CEF-BC62-7A64C63E8EA8}"/>
                </a:ext>
              </a:extLst>
            </p:cNvPr>
            <p:cNvCxnSpPr>
              <a:cxnSpLocks/>
            </p:cNvCxnSpPr>
            <p:nvPr/>
          </p:nvCxnSpPr>
          <p:spPr>
            <a:xfrm>
              <a:off x="5969946" y="2283275"/>
              <a:ext cx="1613672" cy="4951"/>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5" name="Connecteur droit 14">
              <a:extLst>
                <a:ext uri="{FF2B5EF4-FFF2-40B4-BE49-F238E27FC236}">
                  <a16:creationId xmlns:a16="http://schemas.microsoft.com/office/drawing/2014/main" id="{94716F42-BD6F-4562-B3A0-5F87048832CF}"/>
                </a:ext>
              </a:extLst>
            </p:cNvPr>
            <p:cNvCxnSpPr>
              <a:cxnSpLocks/>
            </p:cNvCxnSpPr>
            <p:nvPr/>
          </p:nvCxnSpPr>
          <p:spPr>
            <a:xfrm flipH="1" flipV="1">
              <a:off x="7582647" y="2298127"/>
              <a:ext cx="13629" cy="824713"/>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6" name="Connecteur droit 15">
              <a:extLst>
                <a:ext uri="{FF2B5EF4-FFF2-40B4-BE49-F238E27FC236}">
                  <a16:creationId xmlns:a16="http://schemas.microsoft.com/office/drawing/2014/main" id="{DF590F6F-F680-4F0E-9422-507A1E424A7F}"/>
                </a:ext>
              </a:extLst>
            </p:cNvPr>
            <p:cNvCxnSpPr>
              <a:cxnSpLocks/>
            </p:cNvCxnSpPr>
            <p:nvPr/>
          </p:nvCxnSpPr>
          <p:spPr>
            <a:xfrm flipV="1">
              <a:off x="5985855" y="2283275"/>
              <a:ext cx="0" cy="809563"/>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7" name="Connecteur droit 16">
              <a:extLst>
                <a:ext uri="{FF2B5EF4-FFF2-40B4-BE49-F238E27FC236}">
                  <a16:creationId xmlns:a16="http://schemas.microsoft.com/office/drawing/2014/main" id="{6CE4AD87-816E-4B9E-B478-BA66FA4403F7}"/>
                </a:ext>
              </a:extLst>
            </p:cNvPr>
            <p:cNvCxnSpPr>
              <a:cxnSpLocks/>
            </p:cNvCxnSpPr>
            <p:nvPr/>
          </p:nvCxnSpPr>
          <p:spPr>
            <a:xfrm>
              <a:off x="5995440" y="3084800"/>
              <a:ext cx="1613672" cy="4951"/>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8" name="Connecteur droit 17">
              <a:extLst>
                <a:ext uri="{FF2B5EF4-FFF2-40B4-BE49-F238E27FC236}">
                  <a16:creationId xmlns:a16="http://schemas.microsoft.com/office/drawing/2014/main" id="{ECCFADE5-1996-49FC-82A7-2C3D2B34F8CD}"/>
                </a:ext>
              </a:extLst>
            </p:cNvPr>
            <p:cNvCxnSpPr>
              <a:cxnSpLocks/>
            </p:cNvCxnSpPr>
            <p:nvPr/>
          </p:nvCxnSpPr>
          <p:spPr>
            <a:xfrm flipV="1">
              <a:off x="6524806" y="2840941"/>
              <a:ext cx="535781" cy="523590"/>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F25F03E3-CED8-4182-B45B-0FE4A5664D92}"/>
                </a:ext>
              </a:extLst>
            </p:cNvPr>
            <p:cNvSpPr/>
            <p:nvPr/>
          </p:nvSpPr>
          <p:spPr>
            <a:xfrm>
              <a:off x="5702543" y="2140068"/>
              <a:ext cx="405000" cy="405000"/>
            </a:xfrm>
            <a:prstGeom prst="rect">
              <a:avLst/>
            </a:pr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350" b="0" i="0" u="none" strike="noStrike" kern="1200" cap="none" spc="0" normalizeH="0" baseline="0" noProof="0">
                <a:ln>
                  <a:noFill/>
                </a:ln>
                <a:solidFill>
                  <a:srgbClr val="FFFFFF"/>
                </a:solidFill>
                <a:effectLst/>
                <a:uLnTx/>
                <a:uFillTx/>
                <a:latin typeface="Arial"/>
                <a:ea typeface="+mn-ea"/>
                <a:cs typeface="+mn-cs"/>
              </a:endParaRPr>
            </a:p>
          </p:txBody>
        </p:sp>
        <p:sp>
          <p:nvSpPr>
            <p:cNvPr id="20" name="Rectangle 19">
              <a:extLst>
                <a:ext uri="{FF2B5EF4-FFF2-40B4-BE49-F238E27FC236}">
                  <a16:creationId xmlns:a16="http://schemas.microsoft.com/office/drawing/2014/main" id="{9D6DBEB7-9B81-411E-8E74-688FF0E16F7C}"/>
                </a:ext>
              </a:extLst>
            </p:cNvPr>
            <p:cNvSpPr/>
            <p:nvPr/>
          </p:nvSpPr>
          <p:spPr>
            <a:xfrm>
              <a:off x="6106899" y="2139286"/>
              <a:ext cx="405000" cy="405000"/>
            </a:xfrm>
            <a:prstGeom prst="rect">
              <a:avLst/>
            </a:pr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350" b="0" i="0" u="none" strike="noStrike" kern="1200" cap="none" spc="0" normalizeH="0" baseline="0" noProof="0">
                <a:ln>
                  <a:noFill/>
                </a:ln>
                <a:solidFill>
                  <a:srgbClr val="FFFFFF"/>
                </a:solidFill>
                <a:effectLst/>
                <a:uLnTx/>
                <a:uFillTx/>
                <a:latin typeface="Arial"/>
                <a:ea typeface="+mn-ea"/>
                <a:cs typeface="+mn-cs"/>
              </a:endParaRPr>
            </a:p>
          </p:txBody>
        </p:sp>
        <p:sp>
          <p:nvSpPr>
            <p:cNvPr id="21" name="Rectangle 20">
              <a:extLst>
                <a:ext uri="{FF2B5EF4-FFF2-40B4-BE49-F238E27FC236}">
                  <a16:creationId xmlns:a16="http://schemas.microsoft.com/office/drawing/2014/main" id="{BEB2F330-3777-49EE-B67D-24170DC8D161}"/>
                </a:ext>
              </a:extLst>
            </p:cNvPr>
            <p:cNvSpPr/>
            <p:nvPr/>
          </p:nvSpPr>
          <p:spPr>
            <a:xfrm>
              <a:off x="6509787" y="2147211"/>
              <a:ext cx="405000" cy="405000"/>
            </a:xfrm>
            <a:prstGeom prst="rect">
              <a:avLst/>
            </a:pr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350" b="0" i="0" u="none" strike="noStrike" kern="1200" cap="none" spc="0" normalizeH="0" baseline="0" noProof="0">
                <a:ln>
                  <a:noFill/>
                </a:ln>
                <a:solidFill>
                  <a:srgbClr val="FFFFFF"/>
                </a:solidFill>
                <a:effectLst/>
                <a:uLnTx/>
                <a:uFillTx/>
                <a:latin typeface="Arial"/>
                <a:ea typeface="+mn-ea"/>
                <a:cs typeface="+mn-cs"/>
              </a:endParaRPr>
            </a:p>
          </p:txBody>
        </p:sp>
        <p:sp>
          <p:nvSpPr>
            <p:cNvPr id="22" name="Rectangle 21">
              <a:extLst>
                <a:ext uri="{FF2B5EF4-FFF2-40B4-BE49-F238E27FC236}">
                  <a16:creationId xmlns:a16="http://schemas.microsoft.com/office/drawing/2014/main" id="{680ACA7A-DBC7-4F42-870C-89637BF617C9}"/>
                </a:ext>
              </a:extLst>
            </p:cNvPr>
            <p:cNvSpPr/>
            <p:nvPr/>
          </p:nvSpPr>
          <p:spPr>
            <a:xfrm>
              <a:off x="6908699" y="2154919"/>
              <a:ext cx="405000" cy="405000"/>
            </a:xfrm>
            <a:prstGeom prst="rect">
              <a:avLst/>
            </a:pr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350" b="0" i="0" u="none" strike="noStrike" kern="1200" cap="none" spc="0" normalizeH="0" baseline="0" noProof="0">
                <a:ln>
                  <a:noFill/>
                </a:ln>
                <a:solidFill>
                  <a:srgbClr val="FFFFFF"/>
                </a:solidFill>
                <a:effectLst/>
                <a:uLnTx/>
                <a:uFillTx/>
                <a:latin typeface="Arial"/>
                <a:ea typeface="+mn-ea"/>
                <a:cs typeface="+mn-cs"/>
              </a:endParaRPr>
            </a:p>
          </p:txBody>
        </p:sp>
        <p:sp>
          <p:nvSpPr>
            <p:cNvPr id="23" name="Rectangle 22">
              <a:extLst>
                <a:ext uri="{FF2B5EF4-FFF2-40B4-BE49-F238E27FC236}">
                  <a16:creationId xmlns:a16="http://schemas.microsoft.com/office/drawing/2014/main" id="{716C30B9-ED2C-480A-AA13-30207896877F}"/>
                </a:ext>
              </a:extLst>
            </p:cNvPr>
            <p:cNvSpPr/>
            <p:nvPr/>
          </p:nvSpPr>
          <p:spPr>
            <a:xfrm>
              <a:off x="6246681" y="1605795"/>
              <a:ext cx="405000" cy="405000"/>
            </a:xfrm>
            <a:prstGeom prst="rect">
              <a:avLst/>
            </a:pr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350" b="0" i="0" u="none" strike="noStrike" kern="1200" cap="none" spc="0" normalizeH="0" baseline="0" noProof="0">
                <a:ln>
                  <a:noFill/>
                </a:ln>
                <a:solidFill>
                  <a:srgbClr val="FFFFFF"/>
                </a:solidFill>
                <a:effectLst/>
                <a:uLnTx/>
                <a:uFillTx/>
                <a:latin typeface="Arial"/>
                <a:ea typeface="+mn-ea"/>
                <a:cs typeface="+mn-cs"/>
              </a:endParaRPr>
            </a:p>
          </p:txBody>
        </p:sp>
        <p:sp>
          <p:nvSpPr>
            <p:cNvPr id="24" name="Rectangle 23">
              <a:extLst>
                <a:ext uri="{FF2B5EF4-FFF2-40B4-BE49-F238E27FC236}">
                  <a16:creationId xmlns:a16="http://schemas.microsoft.com/office/drawing/2014/main" id="{C2716E0D-8E93-4863-B30E-4DB47EFFED4C}"/>
                </a:ext>
              </a:extLst>
            </p:cNvPr>
            <p:cNvSpPr/>
            <p:nvPr/>
          </p:nvSpPr>
          <p:spPr>
            <a:xfrm>
              <a:off x="6651038" y="1605013"/>
              <a:ext cx="405000" cy="405000"/>
            </a:xfrm>
            <a:prstGeom prst="rect">
              <a:avLst/>
            </a:pr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350" b="0" i="0" u="none" strike="noStrike" kern="1200" cap="none" spc="0" normalizeH="0" baseline="0" noProof="0">
                <a:ln>
                  <a:noFill/>
                </a:ln>
                <a:solidFill>
                  <a:srgbClr val="FFFFFF"/>
                </a:solidFill>
                <a:effectLst/>
                <a:uLnTx/>
                <a:uFillTx/>
                <a:latin typeface="Arial"/>
                <a:ea typeface="+mn-ea"/>
                <a:cs typeface="+mn-cs"/>
              </a:endParaRPr>
            </a:p>
          </p:txBody>
        </p:sp>
        <p:sp>
          <p:nvSpPr>
            <p:cNvPr id="25" name="Rectangle 24">
              <a:extLst>
                <a:ext uri="{FF2B5EF4-FFF2-40B4-BE49-F238E27FC236}">
                  <a16:creationId xmlns:a16="http://schemas.microsoft.com/office/drawing/2014/main" id="{A36DC274-9E37-402A-9183-96B14CD89F54}"/>
                </a:ext>
              </a:extLst>
            </p:cNvPr>
            <p:cNvSpPr/>
            <p:nvPr/>
          </p:nvSpPr>
          <p:spPr>
            <a:xfrm>
              <a:off x="7053925" y="1612938"/>
              <a:ext cx="405000" cy="405000"/>
            </a:xfrm>
            <a:prstGeom prst="rect">
              <a:avLst/>
            </a:pr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350" b="0" i="0" u="none" strike="noStrike" kern="1200" cap="none" spc="0" normalizeH="0" baseline="0" noProof="0">
                <a:ln>
                  <a:noFill/>
                </a:ln>
                <a:solidFill>
                  <a:srgbClr val="FFFFFF"/>
                </a:solidFill>
                <a:effectLst/>
                <a:uLnTx/>
                <a:uFillTx/>
                <a:latin typeface="Arial"/>
                <a:ea typeface="+mn-ea"/>
                <a:cs typeface="+mn-cs"/>
              </a:endParaRPr>
            </a:p>
          </p:txBody>
        </p:sp>
        <p:sp>
          <p:nvSpPr>
            <p:cNvPr id="26" name="Rectangle 25">
              <a:extLst>
                <a:ext uri="{FF2B5EF4-FFF2-40B4-BE49-F238E27FC236}">
                  <a16:creationId xmlns:a16="http://schemas.microsoft.com/office/drawing/2014/main" id="{1ED3D761-4A67-4DF2-BC7A-AEC4C68D93C7}"/>
                </a:ext>
              </a:extLst>
            </p:cNvPr>
            <p:cNvSpPr/>
            <p:nvPr/>
          </p:nvSpPr>
          <p:spPr>
            <a:xfrm>
              <a:off x="7452837" y="1620646"/>
              <a:ext cx="405000" cy="405000"/>
            </a:xfrm>
            <a:prstGeom prst="rect">
              <a:avLst/>
            </a:pr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350" b="0" i="0" u="none" strike="noStrike" kern="1200" cap="none" spc="0" normalizeH="0" baseline="0" noProof="0">
                <a:ln>
                  <a:noFill/>
                </a:ln>
                <a:solidFill>
                  <a:srgbClr val="FFFFFF"/>
                </a:solidFill>
                <a:effectLst/>
                <a:uLnTx/>
                <a:uFillTx/>
                <a:latin typeface="Arial"/>
                <a:ea typeface="+mn-ea"/>
                <a:cs typeface="+mn-cs"/>
              </a:endParaRPr>
            </a:p>
          </p:txBody>
        </p:sp>
        <p:cxnSp>
          <p:nvCxnSpPr>
            <p:cNvPr id="27" name="Connecteur droit 26">
              <a:extLst>
                <a:ext uri="{FF2B5EF4-FFF2-40B4-BE49-F238E27FC236}">
                  <a16:creationId xmlns:a16="http://schemas.microsoft.com/office/drawing/2014/main" id="{FC9B049F-70B4-461E-ADCB-EF0BE8F3AFE9}"/>
                </a:ext>
              </a:extLst>
            </p:cNvPr>
            <p:cNvCxnSpPr/>
            <p:nvPr/>
          </p:nvCxnSpPr>
          <p:spPr>
            <a:xfrm flipV="1">
              <a:off x="7313700" y="1620647"/>
              <a:ext cx="544139" cy="534273"/>
            </a:xfrm>
            <a:prstGeom prst="line">
              <a:avLst/>
            </a:prstGeom>
            <a:ln>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28" name="Connecteur droit 27">
              <a:extLst>
                <a:ext uri="{FF2B5EF4-FFF2-40B4-BE49-F238E27FC236}">
                  <a16:creationId xmlns:a16="http://schemas.microsoft.com/office/drawing/2014/main" id="{F2DAF88E-C9E6-44D0-BE36-FB4CD9F2F464}"/>
                </a:ext>
              </a:extLst>
            </p:cNvPr>
            <p:cNvCxnSpPr/>
            <p:nvPr/>
          </p:nvCxnSpPr>
          <p:spPr>
            <a:xfrm flipV="1">
              <a:off x="5713787" y="1599282"/>
              <a:ext cx="544139" cy="534273"/>
            </a:xfrm>
            <a:prstGeom prst="line">
              <a:avLst/>
            </a:prstGeom>
            <a:ln>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29" name="Connecteur droit 28">
              <a:extLst>
                <a:ext uri="{FF2B5EF4-FFF2-40B4-BE49-F238E27FC236}">
                  <a16:creationId xmlns:a16="http://schemas.microsoft.com/office/drawing/2014/main" id="{57A7C580-DE73-4F71-9776-9018ABE57B9F}"/>
                </a:ext>
              </a:extLst>
            </p:cNvPr>
            <p:cNvCxnSpPr/>
            <p:nvPr/>
          </p:nvCxnSpPr>
          <p:spPr>
            <a:xfrm flipV="1">
              <a:off x="6923872" y="1605614"/>
              <a:ext cx="544139" cy="534273"/>
            </a:xfrm>
            <a:prstGeom prst="line">
              <a:avLst/>
            </a:prstGeom>
            <a:ln>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30" name="Connecteur droit 29">
              <a:extLst>
                <a:ext uri="{FF2B5EF4-FFF2-40B4-BE49-F238E27FC236}">
                  <a16:creationId xmlns:a16="http://schemas.microsoft.com/office/drawing/2014/main" id="{D0C4283A-85B0-43B4-A8FA-5901B14C2FD9}"/>
                </a:ext>
              </a:extLst>
            </p:cNvPr>
            <p:cNvCxnSpPr/>
            <p:nvPr/>
          </p:nvCxnSpPr>
          <p:spPr>
            <a:xfrm flipV="1">
              <a:off x="6112988" y="1592571"/>
              <a:ext cx="544139" cy="534273"/>
            </a:xfrm>
            <a:prstGeom prst="line">
              <a:avLst/>
            </a:prstGeom>
            <a:ln>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31" name="Connecteur droit 30">
              <a:extLst>
                <a:ext uri="{FF2B5EF4-FFF2-40B4-BE49-F238E27FC236}">
                  <a16:creationId xmlns:a16="http://schemas.microsoft.com/office/drawing/2014/main" id="{231151A2-9318-4DF1-9DF2-8CA3DF82C562}"/>
                </a:ext>
              </a:extLst>
            </p:cNvPr>
            <p:cNvCxnSpPr/>
            <p:nvPr/>
          </p:nvCxnSpPr>
          <p:spPr>
            <a:xfrm flipV="1">
              <a:off x="6499400" y="1613192"/>
              <a:ext cx="544139" cy="534273"/>
            </a:xfrm>
            <a:prstGeom prst="line">
              <a:avLst/>
            </a:prstGeom>
            <a:ln>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32" name="Connecteur droit 31">
              <a:extLst>
                <a:ext uri="{FF2B5EF4-FFF2-40B4-BE49-F238E27FC236}">
                  <a16:creationId xmlns:a16="http://schemas.microsoft.com/office/drawing/2014/main" id="{903B53D9-5F19-4753-84A8-C72E62D00302}"/>
                </a:ext>
              </a:extLst>
            </p:cNvPr>
            <p:cNvCxnSpPr>
              <a:cxnSpLocks/>
            </p:cNvCxnSpPr>
            <p:nvPr/>
          </p:nvCxnSpPr>
          <p:spPr>
            <a:xfrm flipV="1">
              <a:off x="7585732" y="1886541"/>
              <a:ext cx="3201" cy="388524"/>
            </a:xfrm>
            <a:prstGeom prst="line">
              <a:avLst/>
            </a:prstGeom>
            <a:ln>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33" name="Connecteur droit 32">
              <a:extLst>
                <a:ext uri="{FF2B5EF4-FFF2-40B4-BE49-F238E27FC236}">
                  <a16:creationId xmlns:a16="http://schemas.microsoft.com/office/drawing/2014/main" id="{D44EEA67-D7B1-4AB7-9E2E-B09C254327EE}"/>
                </a:ext>
              </a:extLst>
            </p:cNvPr>
            <p:cNvCxnSpPr>
              <a:cxnSpLocks/>
            </p:cNvCxnSpPr>
            <p:nvPr/>
          </p:nvCxnSpPr>
          <p:spPr>
            <a:xfrm flipV="1">
              <a:off x="7738112" y="1745030"/>
              <a:ext cx="3201" cy="388524"/>
            </a:xfrm>
            <a:prstGeom prst="line">
              <a:avLst/>
            </a:prstGeom>
            <a:ln>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34" name="Connecteur droit 33">
              <a:extLst>
                <a:ext uri="{FF2B5EF4-FFF2-40B4-BE49-F238E27FC236}">
                  <a16:creationId xmlns:a16="http://schemas.microsoft.com/office/drawing/2014/main" id="{F6676A4F-5BEE-486C-8D54-0C89518EF951}"/>
                </a:ext>
              </a:extLst>
            </p:cNvPr>
            <p:cNvCxnSpPr>
              <a:cxnSpLocks/>
            </p:cNvCxnSpPr>
            <p:nvPr/>
          </p:nvCxnSpPr>
          <p:spPr>
            <a:xfrm flipV="1">
              <a:off x="7457326" y="2027129"/>
              <a:ext cx="3201" cy="388524"/>
            </a:xfrm>
            <a:prstGeom prst="line">
              <a:avLst/>
            </a:prstGeom>
            <a:ln>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35" name="Connecteur droit 34">
              <a:extLst>
                <a:ext uri="{FF2B5EF4-FFF2-40B4-BE49-F238E27FC236}">
                  <a16:creationId xmlns:a16="http://schemas.microsoft.com/office/drawing/2014/main" id="{0BABAB44-CF3B-4BEA-A4CA-B3A2FDFA6EB6}"/>
                </a:ext>
              </a:extLst>
            </p:cNvPr>
            <p:cNvCxnSpPr>
              <a:cxnSpLocks/>
            </p:cNvCxnSpPr>
            <p:nvPr/>
          </p:nvCxnSpPr>
          <p:spPr>
            <a:xfrm flipV="1">
              <a:off x="5984106" y="1866256"/>
              <a:ext cx="3201" cy="388524"/>
            </a:xfrm>
            <a:prstGeom prst="line">
              <a:avLst/>
            </a:prstGeom>
            <a:ln>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36" name="Connecteur droit 35">
              <a:extLst>
                <a:ext uri="{FF2B5EF4-FFF2-40B4-BE49-F238E27FC236}">
                  <a16:creationId xmlns:a16="http://schemas.microsoft.com/office/drawing/2014/main" id="{05A608D7-BCB4-49CA-9237-DFE00A4244FE}"/>
                </a:ext>
              </a:extLst>
            </p:cNvPr>
            <p:cNvCxnSpPr>
              <a:cxnSpLocks/>
            </p:cNvCxnSpPr>
            <p:nvPr/>
          </p:nvCxnSpPr>
          <p:spPr>
            <a:xfrm flipV="1">
              <a:off x="6136486" y="1724745"/>
              <a:ext cx="3201" cy="388524"/>
            </a:xfrm>
            <a:prstGeom prst="line">
              <a:avLst/>
            </a:prstGeom>
            <a:ln>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37" name="Connecteur droit 36">
              <a:extLst>
                <a:ext uri="{FF2B5EF4-FFF2-40B4-BE49-F238E27FC236}">
                  <a16:creationId xmlns:a16="http://schemas.microsoft.com/office/drawing/2014/main" id="{E41B7D50-3569-425D-A7D4-4F8210FAD907}"/>
                </a:ext>
              </a:extLst>
            </p:cNvPr>
            <p:cNvCxnSpPr>
              <a:cxnSpLocks/>
            </p:cNvCxnSpPr>
            <p:nvPr/>
          </p:nvCxnSpPr>
          <p:spPr>
            <a:xfrm flipV="1">
              <a:off x="5855699" y="2006844"/>
              <a:ext cx="3201" cy="388524"/>
            </a:xfrm>
            <a:prstGeom prst="line">
              <a:avLst/>
            </a:prstGeom>
            <a:ln>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38" name="Connecteur droit 37">
              <a:extLst>
                <a:ext uri="{FF2B5EF4-FFF2-40B4-BE49-F238E27FC236}">
                  <a16:creationId xmlns:a16="http://schemas.microsoft.com/office/drawing/2014/main" id="{91163423-F07C-4FE8-B3A4-0FCAB164E428}"/>
                </a:ext>
              </a:extLst>
            </p:cNvPr>
            <p:cNvCxnSpPr>
              <a:cxnSpLocks/>
            </p:cNvCxnSpPr>
            <p:nvPr/>
          </p:nvCxnSpPr>
          <p:spPr>
            <a:xfrm>
              <a:off x="8151862" y="2836428"/>
              <a:ext cx="0" cy="1502285"/>
            </a:xfrm>
            <a:prstGeom prst="line">
              <a:avLst/>
            </a:prstGeom>
            <a:ln>
              <a:solidFill>
                <a:schemeClr val="accent1"/>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39" name="Connecteur droit 38">
              <a:extLst>
                <a:ext uri="{FF2B5EF4-FFF2-40B4-BE49-F238E27FC236}">
                  <a16:creationId xmlns:a16="http://schemas.microsoft.com/office/drawing/2014/main" id="{0770A615-19AD-4ED7-B17B-CD280CFECBB4}"/>
                </a:ext>
              </a:extLst>
            </p:cNvPr>
            <p:cNvCxnSpPr/>
            <p:nvPr/>
          </p:nvCxnSpPr>
          <p:spPr>
            <a:xfrm>
              <a:off x="6136485" y="1724745"/>
              <a:ext cx="1608270" cy="0"/>
            </a:xfrm>
            <a:prstGeom prst="line">
              <a:avLst/>
            </a:prstGeom>
            <a:ln>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40" name="Connecteur droit 39">
              <a:extLst>
                <a:ext uri="{FF2B5EF4-FFF2-40B4-BE49-F238E27FC236}">
                  <a16:creationId xmlns:a16="http://schemas.microsoft.com/office/drawing/2014/main" id="{1738ABA1-0719-4BA1-82E6-BED8EDE8E6B7}"/>
                </a:ext>
              </a:extLst>
            </p:cNvPr>
            <p:cNvCxnSpPr/>
            <p:nvPr/>
          </p:nvCxnSpPr>
          <p:spPr>
            <a:xfrm>
              <a:off x="6000842" y="1886541"/>
              <a:ext cx="1608270" cy="0"/>
            </a:xfrm>
            <a:prstGeom prst="line">
              <a:avLst/>
            </a:prstGeom>
            <a:ln>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41" name="Connecteur droit 40">
              <a:extLst>
                <a:ext uri="{FF2B5EF4-FFF2-40B4-BE49-F238E27FC236}">
                  <a16:creationId xmlns:a16="http://schemas.microsoft.com/office/drawing/2014/main" id="{A31237D4-0ECD-4CCC-A960-C72D7F03E0ED}"/>
                </a:ext>
              </a:extLst>
            </p:cNvPr>
            <p:cNvCxnSpPr/>
            <p:nvPr/>
          </p:nvCxnSpPr>
          <p:spPr>
            <a:xfrm>
              <a:off x="5855698" y="2006844"/>
              <a:ext cx="1608270" cy="0"/>
            </a:xfrm>
            <a:prstGeom prst="line">
              <a:avLst/>
            </a:prstGeom>
            <a:ln>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42" name="Connecteur droit 41">
              <a:extLst>
                <a:ext uri="{FF2B5EF4-FFF2-40B4-BE49-F238E27FC236}">
                  <a16:creationId xmlns:a16="http://schemas.microsoft.com/office/drawing/2014/main" id="{0048166E-8532-42F8-8BB1-E12E798A2F82}"/>
                </a:ext>
              </a:extLst>
            </p:cNvPr>
            <p:cNvCxnSpPr/>
            <p:nvPr/>
          </p:nvCxnSpPr>
          <p:spPr>
            <a:xfrm>
              <a:off x="5855698" y="2395368"/>
              <a:ext cx="1608270" cy="0"/>
            </a:xfrm>
            <a:prstGeom prst="line">
              <a:avLst/>
            </a:prstGeom>
            <a:ln>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43" name="Connecteur droit 42">
              <a:extLst>
                <a:ext uri="{FF2B5EF4-FFF2-40B4-BE49-F238E27FC236}">
                  <a16:creationId xmlns:a16="http://schemas.microsoft.com/office/drawing/2014/main" id="{3AACF6D1-F253-4D37-A8C1-90C82AB7F09C}"/>
                </a:ext>
              </a:extLst>
            </p:cNvPr>
            <p:cNvCxnSpPr/>
            <p:nvPr/>
          </p:nvCxnSpPr>
          <p:spPr>
            <a:xfrm>
              <a:off x="6136485" y="2113269"/>
              <a:ext cx="1608270" cy="0"/>
            </a:xfrm>
            <a:prstGeom prst="line">
              <a:avLst/>
            </a:prstGeom>
            <a:ln>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44" name="Connecteur droit 43">
              <a:extLst>
                <a:ext uri="{FF2B5EF4-FFF2-40B4-BE49-F238E27FC236}">
                  <a16:creationId xmlns:a16="http://schemas.microsoft.com/office/drawing/2014/main" id="{689C546B-852F-4DC3-8E15-117B2858851C}"/>
                </a:ext>
              </a:extLst>
            </p:cNvPr>
            <p:cNvCxnSpPr/>
            <p:nvPr/>
          </p:nvCxnSpPr>
          <p:spPr>
            <a:xfrm>
              <a:off x="5720668" y="2544286"/>
              <a:ext cx="1608270" cy="0"/>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5" name="Connecteur droit 44">
              <a:extLst>
                <a:ext uri="{FF2B5EF4-FFF2-40B4-BE49-F238E27FC236}">
                  <a16:creationId xmlns:a16="http://schemas.microsoft.com/office/drawing/2014/main" id="{2784CAA0-C6AA-44DD-B1C6-96536873CDFA}"/>
                </a:ext>
              </a:extLst>
            </p:cNvPr>
            <p:cNvCxnSpPr/>
            <p:nvPr/>
          </p:nvCxnSpPr>
          <p:spPr>
            <a:xfrm flipV="1">
              <a:off x="6906513" y="2006845"/>
              <a:ext cx="544139" cy="534273"/>
            </a:xfrm>
            <a:prstGeom prst="line">
              <a:avLst/>
            </a:prstGeom>
            <a:ln>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46" name="Connecteur droit 45">
              <a:extLst>
                <a:ext uri="{FF2B5EF4-FFF2-40B4-BE49-F238E27FC236}">
                  <a16:creationId xmlns:a16="http://schemas.microsoft.com/office/drawing/2014/main" id="{5289F6BA-DF1A-4DE6-A42C-1AD12B808B49}"/>
                </a:ext>
              </a:extLst>
            </p:cNvPr>
            <p:cNvCxnSpPr/>
            <p:nvPr/>
          </p:nvCxnSpPr>
          <p:spPr>
            <a:xfrm flipV="1">
              <a:off x="6099452" y="2013651"/>
              <a:ext cx="544139" cy="534273"/>
            </a:xfrm>
            <a:prstGeom prst="line">
              <a:avLst/>
            </a:prstGeom>
            <a:ln>
              <a:solidFill>
                <a:srgbClr val="00B050"/>
              </a:solidFill>
            </a:ln>
          </p:spPr>
          <p:style>
            <a:lnRef idx="1">
              <a:schemeClr val="accent1"/>
            </a:lnRef>
            <a:fillRef idx="0">
              <a:schemeClr val="accent1"/>
            </a:fillRef>
            <a:effectRef idx="0">
              <a:schemeClr val="accent1"/>
            </a:effectRef>
            <a:fontRef idx="minor">
              <a:schemeClr val="tx1"/>
            </a:fontRef>
          </p:style>
        </p:cxnSp>
        <p:sp>
          <p:nvSpPr>
            <p:cNvPr id="47" name="ZoneTexte 46">
              <a:extLst>
                <a:ext uri="{FF2B5EF4-FFF2-40B4-BE49-F238E27FC236}">
                  <a16:creationId xmlns:a16="http://schemas.microsoft.com/office/drawing/2014/main" id="{2C3EA55B-1C84-43D9-99A4-33E898856FF1}"/>
                </a:ext>
              </a:extLst>
            </p:cNvPr>
            <p:cNvSpPr txBox="1"/>
            <p:nvPr/>
          </p:nvSpPr>
          <p:spPr>
            <a:xfrm>
              <a:off x="8144894" y="3489351"/>
              <a:ext cx="1404552"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0" i="0" u="none" strike="noStrike" kern="1200" cap="none" spc="0" normalizeH="0" baseline="0" noProof="0" dirty="0">
                  <a:ln>
                    <a:noFill/>
                  </a:ln>
                  <a:solidFill>
                    <a:srgbClr val="0070C0"/>
                  </a:solidFill>
                  <a:effectLst/>
                  <a:uLnTx/>
                  <a:uFillTx/>
                  <a:latin typeface="Arial"/>
                  <a:ea typeface="+mn-ea"/>
                  <a:cs typeface="+mn-cs"/>
                </a:rPr>
                <a:t>h</a:t>
              </a:r>
              <a:r>
                <a:rPr kumimoji="0" lang="fr-FR" sz="2000" b="0" i="0" u="none" strike="noStrike" kern="1200" cap="none" spc="0" normalizeH="0" baseline="-25000" noProof="0" dirty="0">
                  <a:ln>
                    <a:noFill/>
                  </a:ln>
                  <a:solidFill>
                    <a:srgbClr val="0070C0"/>
                  </a:solidFill>
                  <a:effectLst/>
                  <a:uLnTx/>
                  <a:uFillTx/>
                  <a:latin typeface="Arial"/>
                  <a:ea typeface="+mn-ea"/>
                  <a:cs typeface="+mn-cs"/>
                </a:rPr>
                <a:t>1</a:t>
              </a:r>
              <a:r>
                <a:rPr kumimoji="0" lang="fr-FR" sz="2000" b="0" i="0" u="none" strike="noStrike" kern="1200" cap="none" spc="0" normalizeH="0" baseline="0" noProof="0" dirty="0">
                  <a:ln>
                    <a:noFill/>
                  </a:ln>
                  <a:solidFill>
                    <a:srgbClr val="0070C0"/>
                  </a:solidFill>
                  <a:effectLst/>
                  <a:uLnTx/>
                  <a:uFillTx/>
                  <a:latin typeface="Arial"/>
                  <a:ea typeface="+mn-ea"/>
                  <a:cs typeface="+mn-cs"/>
                </a:rPr>
                <a:t> (</a:t>
              </a:r>
              <a:r>
                <a:rPr kumimoji="0" lang="fr-FR" sz="2000" b="0" i="0" u="none" strike="noStrike" kern="1200" cap="none" spc="0" normalizeH="0" baseline="0" noProof="0" dirty="0" err="1">
                  <a:ln>
                    <a:noFill/>
                  </a:ln>
                  <a:solidFill>
                    <a:srgbClr val="0070C0"/>
                  </a:solidFill>
                  <a:effectLst/>
                  <a:uLnTx/>
                  <a:uFillTx/>
                  <a:latin typeface="Arial"/>
                  <a:ea typeface="+mn-ea"/>
                  <a:cs typeface="+mn-cs"/>
                </a:rPr>
                <a:t>level</a:t>
              </a:r>
              <a:r>
                <a:rPr kumimoji="0" lang="fr-FR" sz="2000" b="0" i="0" u="none" strike="noStrike" kern="1200" cap="none" spc="0" normalizeH="0" baseline="0" noProof="0" dirty="0">
                  <a:ln>
                    <a:noFill/>
                  </a:ln>
                  <a:solidFill>
                    <a:srgbClr val="0070C0"/>
                  </a:solidFill>
                  <a:effectLst/>
                  <a:uLnTx/>
                  <a:uFillTx/>
                  <a:latin typeface="Arial"/>
                  <a:ea typeface="+mn-ea"/>
                  <a:cs typeface="+mn-cs"/>
                </a:rPr>
                <a:t> 1)</a:t>
              </a:r>
            </a:p>
          </p:txBody>
        </p:sp>
        <p:cxnSp>
          <p:nvCxnSpPr>
            <p:cNvPr id="48" name="Connecteur droit 47">
              <a:extLst>
                <a:ext uri="{FF2B5EF4-FFF2-40B4-BE49-F238E27FC236}">
                  <a16:creationId xmlns:a16="http://schemas.microsoft.com/office/drawing/2014/main" id="{36742A29-D821-4FF2-AB8F-61B1748CEC8A}"/>
                </a:ext>
              </a:extLst>
            </p:cNvPr>
            <p:cNvCxnSpPr>
              <a:cxnSpLocks/>
            </p:cNvCxnSpPr>
            <p:nvPr/>
          </p:nvCxnSpPr>
          <p:spPr>
            <a:xfrm>
              <a:off x="8151862" y="2021588"/>
              <a:ext cx="0" cy="819790"/>
            </a:xfrm>
            <a:prstGeom prst="line">
              <a:avLst/>
            </a:prstGeom>
            <a:ln>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sp>
          <p:nvSpPr>
            <p:cNvPr id="49" name="ZoneTexte 48">
              <a:extLst>
                <a:ext uri="{FF2B5EF4-FFF2-40B4-BE49-F238E27FC236}">
                  <a16:creationId xmlns:a16="http://schemas.microsoft.com/office/drawing/2014/main" id="{EAF46283-A5FD-4B34-A63C-749CE898B636}"/>
                </a:ext>
              </a:extLst>
            </p:cNvPr>
            <p:cNvSpPr txBox="1"/>
            <p:nvPr/>
          </p:nvSpPr>
          <p:spPr>
            <a:xfrm>
              <a:off x="8119399" y="2230327"/>
              <a:ext cx="1404552"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0" i="0" u="none" strike="noStrike" kern="1200" cap="none" spc="0" normalizeH="0" baseline="0" noProof="0" dirty="0">
                  <a:ln>
                    <a:noFill/>
                  </a:ln>
                  <a:solidFill>
                    <a:srgbClr val="FF0000"/>
                  </a:solidFill>
                  <a:effectLst/>
                  <a:uLnTx/>
                  <a:uFillTx/>
                  <a:latin typeface="Arial"/>
                  <a:ea typeface="+mn-ea"/>
                  <a:cs typeface="+mn-cs"/>
                </a:rPr>
                <a:t>h</a:t>
              </a:r>
              <a:r>
                <a:rPr kumimoji="0" lang="fr-FR" sz="2000" b="0" i="0" u="none" strike="noStrike" kern="1200" cap="none" spc="0" normalizeH="0" baseline="-25000" noProof="0" dirty="0">
                  <a:ln>
                    <a:noFill/>
                  </a:ln>
                  <a:solidFill>
                    <a:srgbClr val="FF0000"/>
                  </a:solidFill>
                  <a:effectLst/>
                  <a:uLnTx/>
                  <a:uFillTx/>
                  <a:latin typeface="Arial"/>
                  <a:ea typeface="+mn-ea"/>
                  <a:cs typeface="+mn-cs"/>
                </a:rPr>
                <a:t>2</a:t>
              </a:r>
              <a:r>
                <a:rPr kumimoji="0" lang="fr-FR" sz="2000" b="0" i="0" u="none" strike="noStrike" kern="1200" cap="none" spc="0" normalizeH="0" baseline="0" noProof="0" dirty="0">
                  <a:ln>
                    <a:noFill/>
                  </a:ln>
                  <a:solidFill>
                    <a:srgbClr val="FF0000"/>
                  </a:solidFill>
                  <a:effectLst/>
                  <a:uLnTx/>
                  <a:uFillTx/>
                  <a:latin typeface="Arial"/>
                  <a:ea typeface="+mn-ea"/>
                  <a:cs typeface="+mn-cs"/>
                </a:rPr>
                <a:t> (</a:t>
              </a:r>
              <a:r>
                <a:rPr kumimoji="0" lang="fr-FR" sz="2000" b="0" i="0" u="none" strike="noStrike" kern="1200" cap="none" spc="0" normalizeH="0" baseline="0" noProof="0" dirty="0" err="1">
                  <a:ln>
                    <a:noFill/>
                  </a:ln>
                  <a:solidFill>
                    <a:srgbClr val="FF0000"/>
                  </a:solidFill>
                  <a:effectLst/>
                  <a:uLnTx/>
                  <a:uFillTx/>
                  <a:latin typeface="Arial"/>
                  <a:ea typeface="+mn-ea"/>
                  <a:cs typeface="+mn-cs"/>
                </a:rPr>
                <a:t>level</a:t>
              </a:r>
              <a:r>
                <a:rPr kumimoji="0" lang="fr-FR" sz="2000" b="0" i="0" u="none" strike="noStrike" kern="1200" cap="none" spc="0" normalizeH="0" baseline="0" noProof="0" dirty="0">
                  <a:ln>
                    <a:noFill/>
                  </a:ln>
                  <a:solidFill>
                    <a:srgbClr val="FF0000"/>
                  </a:solidFill>
                  <a:effectLst/>
                  <a:uLnTx/>
                  <a:uFillTx/>
                  <a:latin typeface="Arial"/>
                  <a:ea typeface="+mn-ea"/>
                  <a:cs typeface="+mn-cs"/>
                </a:rPr>
                <a:t> 2)</a:t>
              </a:r>
            </a:p>
          </p:txBody>
        </p:sp>
        <p:cxnSp>
          <p:nvCxnSpPr>
            <p:cNvPr id="50" name="Connecteur droit 49">
              <a:extLst>
                <a:ext uri="{FF2B5EF4-FFF2-40B4-BE49-F238E27FC236}">
                  <a16:creationId xmlns:a16="http://schemas.microsoft.com/office/drawing/2014/main" id="{209E2429-7855-4C7E-9DC4-3933188B4689}"/>
                </a:ext>
              </a:extLst>
            </p:cNvPr>
            <p:cNvCxnSpPr>
              <a:cxnSpLocks/>
            </p:cNvCxnSpPr>
            <p:nvPr/>
          </p:nvCxnSpPr>
          <p:spPr>
            <a:xfrm>
              <a:off x="8144894" y="1620646"/>
              <a:ext cx="6969" cy="405782"/>
            </a:xfrm>
            <a:prstGeom prst="line">
              <a:avLst/>
            </a:prstGeom>
            <a:ln>
              <a:solidFill>
                <a:srgbClr val="00B05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sp>
          <p:nvSpPr>
            <p:cNvPr id="51" name="ZoneTexte 50">
              <a:extLst>
                <a:ext uri="{FF2B5EF4-FFF2-40B4-BE49-F238E27FC236}">
                  <a16:creationId xmlns:a16="http://schemas.microsoft.com/office/drawing/2014/main" id="{5FC85941-1677-43D4-9644-44659B909EBA}"/>
                </a:ext>
              </a:extLst>
            </p:cNvPr>
            <p:cNvSpPr txBox="1"/>
            <p:nvPr/>
          </p:nvSpPr>
          <p:spPr>
            <a:xfrm>
              <a:off x="8148378" y="1566095"/>
              <a:ext cx="1404552"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0" i="0" u="none" strike="noStrike" kern="1200" cap="none" spc="0" normalizeH="0" baseline="0" noProof="0" dirty="0">
                  <a:ln>
                    <a:noFill/>
                  </a:ln>
                  <a:solidFill>
                    <a:srgbClr val="00B050"/>
                  </a:solidFill>
                  <a:effectLst/>
                  <a:uLnTx/>
                  <a:uFillTx/>
                  <a:latin typeface="Arial"/>
                  <a:ea typeface="+mn-ea"/>
                  <a:cs typeface="+mn-cs"/>
                </a:rPr>
                <a:t>h</a:t>
              </a:r>
              <a:r>
                <a:rPr kumimoji="0" lang="fr-FR" sz="2000" b="0" i="0" u="none" strike="noStrike" kern="1200" cap="none" spc="0" normalizeH="0" baseline="-25000" noProof="0" dirty="0">
                  <a:ln>
                    <a:noFill/>
                  </a:ln>
                  <a:solidFill>
                    <a:srgbClr val="00B050"/>
                  </a:solidFill>
                  <a:effectLst/>
                  <a:uLnTx/>
                  <a:uFillTx/>
                  <a:latin typeface="Arial"/>
                  <a:ea typeface="+mn-ea"/>
                  <a:cs typeface="+mn-cs"/>
                </a:rPr>
                <a:t>3</a:t>
              </a:r>
              <a:r>
                <a:rPr kumimoji="0" lang="fr-FR" sz="2000" b="0" i="0" u="none" strike="noStrike" kern="1200" cap="none" spc="0" normalizeH="0" baseline="0" noProof="0" dirty="0">
                  <a:ln>
                    <a:noFill/>
                  </a:ln>
                  <a:solidFill>
                    <a:srgbClr val="00B050"/>
                  </a:solidFill>
                  <a:effectLst/>
                  <a:uLnTx/>
                  <a:uFillTx/>
                  <a:latin typeface="Arial"/>
                  <a:ea typeface="+mn-ea"/>
                  <a:cs typeface="+mn-cs"/>
                </a:rPr>
                <a:t> (</a:t>
              </a:r>
              <a:r>
                <a:rPr kumimoji="0" lang="fr-FR" sz="2000" b="0" i="0" u="none" strike="noStrike" kern="1200" cap="none" spc="0" normalizeH="0" baseline="0" noProof="0" dirty="0" err="1">
                  <a:ln>
                    <a:noFill/>
                  </a:ln>
                  <a:solidFill>
                    <a:srgbClr val="00B050"/>
                  </a:solidFill>
                  <a:effectLst/>
                  <a:uLnTx/>
                  <a:uFillTx/>
                  <a:latin typeface="Arial"/>
                  <a:ea typeface="+mn-ea"/>
                  <a:cs typeface="+mn-cs"/>
                </a:rPr>
                <a:t>level</a:t>
              </a:r>
              <a:r>
                <a:rPr kumimoji="0" lang="fr-FR" sz="2000" b="0" i="0" u="none" strike="noStrike" kern="1200" cap="none" spc="0" normalizeH="0" baseline="0" noProof="0" dirty="0">
                  <a:ln>
                    <a:noFill/>
                  </a:ln>
                  <a:solidFill>
                    <a:srgbClr val="00B050"/>
                  </a:solidFill>
                  <a:effectLst/>
                  <a:uLnTx/>
                  <a:uFillTx/>
                  <a:latin typeface="Arial"/>
                  <a:ea typeface="+mn-ea"/>
                  <a:cs typeface="+mn-cs"/>
                </a:rPr>
                <a:t> 3)</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2000" b="0" i="0" u="none" strike="noStrike" kern="1200" cap="none" spc="0" normalizeH="0" baseline="0" noProof="0" dirty="0">
                <a:ln>
                  <a:noFill/>
                </a:ln>
                <a:solidFill>
                  <a:srgbClr val="00B050"/>
                </a:solidFill>
                <a:effectLst/>
                <a:uLnTx/>
                <a:uFillTx/>
                <a:latin typeface="Arial"/>
                <a:ea typeface="+mn-ea"/>
                <a:cs typeface="+mn-cs"/>
              </a:endParaRPr>
            </a:p>
          </p:txBody>
        </p:sp>
        <p:cxnSp>
          <p:nvCxnSpPr>
            <p:cNvPr id="52" name="Connecteur droit 51">
              <a:extLst>
                <a:ext uri="{FF2B5EF4-FFF2-40B4-BE49-F238E27FC236}">
                  <a16:creationId xmlns:a16="http://schemas.microsoft.com/office/drawing/2014/main" id="{3E61F0EF-1185-4AFF-96C3-904405C376C8}"/>
                </a:ext>
              </a:extLst>
            </p:cNvPr>
            <p:cNvCxnSpPr>
              <a:cxnSpLocks/>
            </p:cNvCxnSpPr>
            <p:nvPr/>
          </p:nvCxnSpPr>
          <p:spPr>
            <a:xfrm flipH="1">
              <a:off x="5738108" y="5211931"/>
              <a:ext cx="1590830" cy="0"/>
            </a:xfrm>
            <a:prstGeom prst="line">
              <a:avLst/>
            </a:prstGeom>
            <a:ln>
              <a:solidFill>
                <a:schemeClr val="accent1"/>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sp>
          <p:nvSpPr>
            <p:cNvPr id="53" name="Rectangle 52">
              <a:extLst>
                <a:ext uri="{FF2B5EF4-FFF2-40B4-BE49-F238E27FC236}">
                  <a16:creationId xmlns:a16="http://schemas.microsoft.com/office/drawing/2014/main" id="{B5C4B41E-23FD-40A1-AA5F-5C93E25742A7}"/>
                </a:ext>
              </a:extLst>
            </p:cNvPr>
            <p:cNvSpPr/>
            <p:nvPr/>
          </p:nvSpPr>
          <p:spPr>
            <a:xfrm>
              <a:off x="6354056" y="4635767"/>
              <a:ext cx="421910" cy="400110"/>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0" i="0" u="none" strike="noStrike" kern="1200" cap="none" spc="0" normalizeH="0" baseline="0" noProof="0" dirty="0">
                  <a:ln>
                    <a:noFill/>
                  </a:ln>
                  <a:solidFill>
                    <a:srgbClr val="0070C0"/>
                  </a:solidFill>
                  <a:effectLst/>
                  <a:uLnTx/>
                  <a:uFillTx/>
                  <a:latin typeface="Arial"/>
                  <a:ea typeface="+mn-ea"/>
                  <a:cs typeface="+mn-cs"/>
                </a:rPr>
                <a:t>d</a:t>
              </a:r>
              <a:r>
                <a:rPr kumimoji="0" lang="fr-FR" sz="2000" b="0" i="0" u="none" strike="noStrike" kern="1200" cap="none" spc="0" normalizeH="0" baseline="-25000" noProof="0" dirty="0">
                  <a:ln>
                    <a:noFill/>
                  </a:ln>
                  <a:solidFill>
                    <a:srgbClr val="0070C0"/>
                  </a:solidFill>
                  <a:effectLst/>
                  <a:uLnTx/>
                  <a:uFillTx/>
                  <a:latin typeface="Arial"/>
                  <a:ea typeface="+mn-ea"/>
                  <a:cs typeface="+mn-cs"/>
                </a:rPr>
                <a:t>1</a:t>
              </a:r>
              <a:endParaRPr kumimoji="0" lang="fr-FR" sz="2000" b="0" i="0" u="none" strike="noStrike" kern="1200" cap="none" spc="0" normalizeH="0" baseline="0" noProof="0" dirty="0">
                <a:ln>
                  <a:noFill/>
                </a:ln>
                <a:solidFill>
                  <a:srgbClr val="0070C0"/>
                </a:solidFill>
                <a:effectLst/>
                <a:uLnTx/>
                <a:uFillTx/>
                <a:latin typeface="Arial"/>
                <a:ea typeface="+mn-ea"/>
                <a:cs typeface="+mn-cs"/>
              </a:endParaRPr>
            </a:p>
          </p:txBody>
        </p:sp>
        <p:cxnSp>
          <p:nvCxnSpPr>
            <p:cNvPr id="54" name="Connecteur droit 53">
              <a:extLst>
                <a:ext uri="{FF2B5EF4-FFF2-40B4-BE49-F238E27FC236}">
                  <a16:creationId xmlns:a16="http://schemas.microsoft.com/office/drawing/2014/main" id="{F8050F56-6F74-486F-8511-ECD354F0E828}"/>
                </a:ext>
              </a:extLst>
            </p:cNvPr>
            <p:cNvCxnSpPr>
              <a:cxnSpLocks/>
            </p:cNvCxnSpPr>
            <p:nvPr/>
          </p:nvCxnSpPr>
          <p:spPr>
            <a:xfrm flipH="1" flipV="1">
              <a:off x="5722869" y="3198848"/>
              <a:ext cx="810654" cy="6905"/>
            </a:xfrm>
            <a:prstGeom prst="line">
              <a:avLst/>
            </a:prstGeom>
            <a:ln>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sp>
          <p:nvSpPr>
            <p:cNvPr id="55" name="Rectangle 54">
              <a:extLst>
                <a:ext uri="{FF2B5EF4-FFF2-40B4-BE49-F238E27FC236}">
                  <a16:creationId xmlns:a16="http://schemas.microsoft.com/office/drawing/2014/main" id="{6E345361-5E48-4A2C-ABE5-680E55AB6DDC}"/>
                </a:ext>
              </a:extLst>
            </p:cNvPr>
            <p:cNvSpPr/>
            <p:nvPr/>
          </p:nvSpPr>
          <p:spPr>
            <a:xfrm>
              <a:off x="6006029" y="2849944"/>
              <a:ext cx="421910" cy="400110"/>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0" i="0" u="none" strike="noStrike" kern="1200" cap="none" spc="0" normalizeH="0" baseline="0" noProof="0" dirty="0">
                  <a:ln>
                    <a:noFill/>
                  </a:ln>
                  <a:solidFill>
                    <a:srgbClr val="FF0000"/>
                  </a:solidFill>
                  <a:effectLst/>
                  <a:uLnTx/>
                  <a:uFillTx/>
                  <a:latin typeface="Arial"/>
                  <a:ea typeface="+mn-ea"/>
                  <a:cs typeface="+mn-cs"/>
                </a:rPr>
                <a:t>d</a:t>
              </a:r>
              <a:r>
                <a:rPr kumimoji="0" lang="fr-FR" sz="2000" b="0" i="0" u="none" strike="noStrike" kern="1200" cap="none" spc="0" normalizeH="0" baseline="-25000" noProof="0" dirty="0">
                  <a:ln>
                    <a:noFill/>
                  </a:ln>
                  <a:solidFill>
                    <a:srgbClr val="FF0000"/>
                  </a:solidFill>
                  <a:effectLst/>
                  <a:uLnTx/>
                  <a:uFillTx/>
                  <a:latin typeface="Arial"/>
                  <a:ea typeface="+mn-ea"/>
                  <a:cs typeface="+mn-cs"/>
                </a:rPr>
                <a:t>2</a:t>
              </a:r>
              <a:endParaRPr kumimoji="0" lang="fr-FR" sz="2000" b="0" i="0" u="none" strike="noStrike" kern="1200" cap="none" spc="0" normalizeH="0" baseline="0" noProof="0" dirty="0">
                <a:ln>
                  <a:noFill/>
                </a:ln>
                <a:solidFill>
                  <a:srgbClr val="FF0000"/>
                </a:solidFill>
                <a:effectLst/>
                <a:uLnTx/>
                <a:uFillTx/>
                <a:latin typeface="Arial"/>
                <a:ea typeface="+mn-ea"/>
                <a:cs typeface="+mn-cs"/>
              </a:endParaRPr>
            </a:p>
          </p:txBody>
        </p:sp>
        <p:cxnSp>
          <p:nvCxnSpPr>
            <p:cNvPr id="56" name="Connecteur droit 55">
              <a:extLst>
                <a:ext uri="{FF2B5EF4-FFF2-40B4-BE49-F238E27FC236}">
                  <a16:creationId xmlns:a16="http://schemas.microsoft.com/office/drawing/2014/main" id="{6751BAF5-8DEF-4BE7-B89F-8465154BBAE1}"/>
                </a:ext>
              </a:extLst>
            </p:cNvPr>
            <p:cNvCxnSpPr>
              <a:cxnSpLocks/>
            </p:cNvCxnSpPr>
            <p:nvPr/>
          </p:nvCxnSpPr>
          <p:spPr>
            <a:xfrm flipH="1">
              <a:off x="6277720" y="1464879"/>
              <a:ext cx="379406" cy="0"/>
            </a:xfrm>
            <a:prstGeom prst="line">
              <a:avLst/>
            </a:prstGeom>
            <a:ln>
              <a:solidFill>
                <a:srgbClr val="00B05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sp>
          <p:nvSpPr>
            <p:cNvPr id="57" name="Rectangle 56">
              <a:extLst>
                <a:ext uri="{FF2B5EF4-FFF2-40B4-BE49-F238E27FC236}">
                  <a16:creationId xmlns:a16="http://schemas.microsoft.com/office/drawing/2014/main" id="{9F036F6A-5402-4EA6-913C-2AB2E0326912}"/>
                </a:ext>
              </a:extLst>
            </p:cNvPr>
            <p:cNvSpPr/>
            <p:nvPr/>
          </p:nvSpPr>
          <p:spPr>
            <a:xfrm flipH="1">
              <a:off x="6286013" y="1062677"/>
              <a:ext cx="1186360" cy="40011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0" i="0" u="none" strike="noStrike" kern="1200" cap="none" spc="0" normalizeH="0" baseline="0" noProof="0" dirty="0">
                  <a:ln>
                    <a:noFill/>
                  </a:ln>
                  <a:solidFill>
                    <a:srgbClr val="00B050"/>
                  </a:solidFill>
                  <a:effectLst/>
                  <a:uLnTx/>
                  <a:uFillTx/>
                  <a:latin typeface="Arial"/>
                  <a:ea typeface="+mn-ea"/>
                  <a:cs typeface="+mn-cs"/>
                </a:rPr>
                <a:t>d</a:t>
              </a:r>
              <a:r>
                <a:rPr kumimoji="0" lang="fr-FR" sz="2000" b="0" i="0" u="none" strike="noStrike" kern="1200" cap="none" spc="0" normalizeH="0" baseline="-25000" noProof="0" dirty="0">
                  <a:ln>
                    <a:noFill/>
                  </a:ln>
                  <a:solidFill>
                    <a:srgbClr val="00B050"/>
                  </a:solidFill>
                  <a:effectLst/>
                  <a:uLnTx/>
                  <a:uFillTx/>
                  <a:latin typeface="Arial"/>
                  <a:ea typeface="+mn-ea"/>
                  <a:cs typeface="+mn-cs"/>
                </a:rPr>
                <a:t>3</a:t>
              </a:r>
              <a:endParaRPr kumimoji="0" lang="fr-FR" sz="2000" b="0" i="0" u="none" strike="noStrike" kern="1200" cap="none" spc="0" normalizeH="0" baseline="0" noProof="0" dirty="0">
                <a:ln>
                  <a:noFill/>
                </a:ln>
                <a:solidFill>
                  <a:srgbClr val="00B050"/>
                </a:solidFill>
                <a:effectLst/>
                <a:uLnTx/>
                <a:uFillTx/>
                <a:latin typeface="Arial"/>
                <a:ea typeface="+mn-ea"/>
                <a:cs typeface="+mn-cs"/>
              </a:endParaRPr>
            </a:p>
          </p:txBody>
        </p:sp>
      </p:grpSp>
      <p:grpSp>
        <p:nvGrpSpPr>
          <p:cNvPr id="100" name="Group 99">
            <a:extLst>
              <a:ext uri="{FF2B5EF4-FFF2-40B4-BE49-F238E27FC236}">
                <a16:creationId xmlns:a16="http://schemas.microsoft.com/office/drawing/2014/main" id="{85EE8424-E103-6243-2A4D-D34B240709B5}"/>
              </a:ext>
            </a:extLst>
          </p:cNvPr>
          <p:cNvGrpSpPr/>
          <p:nvPr/>
        </p:nvGrpSpPr>
        <p:grpSpPr>
          <a:xfrm>
            <a:off x="204884" y="1983200"/>
            <a:ext cx="5247882" cy="3274179"/>
            <a:chOff x="204884" y="1983200"/>
            <a:chExt cx="5247882" cy="3274179"/>
          </a:xfrm>
        </p:grpSpPr>
        <p:cxnSp>
          <p:nvCxnSpPr>
            <p:cNvPr id="58" name="Connecteur droit 57">
              <a:extLst>
                <a:ext uri="{FF2B5EF4-FFF2-40B4-BE49-F238E27FC236}">
                  <a16:creationId xmlns:a16="http://schemas.microsoft.com/office/drawing/2014/main" id="{014F4193-400D-4BB8-A52A-7B79273C150C}"/>
                </a:ext>
              </a:extLst>
            </p:cNvPr>
            <p:cNvCxnSpPr/>
            <p:nvPr/>
          </p:nvCxnSpPr>
          <p:spPr>
            <a:xfrm flipH="1">
              <a:off x="939383" y="4341056"/>
              <a:ext cx="526013" cy="53998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9" name="Rectangle 58">
              <a:extLst>
                <a:ext uri="{FF2B5EF4-FFF2-40B4-BE49-F238E27FC236}">
                  <a16:creationId xmlns:a16="http://schemas.microsoft.com/office/drawing/2014/main" id="{B9A648FF-92DF-426E-B053-B76DEF682001}"/>
                </a:ext>
              </a:extLst>
            </p:cNvPr>
            <p:cNvSpPr/>
            <p:nvPr/>
          </p:nvSpPr>
          <p:spPr>
            <a:xfrm>
              <a:off x="1236855" y="2997803"/>
              <a:ext cx="1649325" cy="1582135"/>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350" b="0" i="0" u="none" strike="noStrike" kern="1200" cap="none" spc="0" normalizeH="0" baseline="0" noProof="0">
                <a:ln>
                  <a:noFill/>
                </a:ln>
                <a:solidFill>
                  <a:srgbClr val="FFFFFF"/>
                </a:solidFill>
                <a:effectLst/>
                <a:uLnTx/>
                <a:uFillTx/>
                <a:latin typeface="Arial"/>
                <a:ea typeface="+mn-ea"/>
                <a:cs typeface="+mn-cs"/>
              </a:endParaRPr>
            </a:p>
          </p:txBody>
        </p:sp>
        <p:sp>
          <p:nvSpPr>
            <p:cNvPr id="60" name="Cube 59">
              <a:extLst>
                <a:ext uri="{FF2B5EF4-FFF2-40B4-BE49-F238E27FC236}">
                  <a16:creationId xmlns:a16="http://schemas.microsoft.com/office/drawing/2014/main" id="{4460D3F2-662A-4DFB-BA07-4CD2B5E3577E}"/>
                </a:ext>
              </a:extLst>
            </p:cNvPr>
            <p:cNvSpPr/>
            <p:nvPr/>
          </p:nvSpPr>
          <p:spPr>
            <a:xfrm>
              <a:off x="947582" y="2742433"/>
              <a:ext cx="2166494" cy="2132815"/>
            </a:xfrm>
            <a:prstGeom prst="cub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350" b="0" i="0" u="none" strike="noStrike" kern="1200" cap="none" spc="0" normalizeH="0" baseline="0" noProof="0" dirty="0">
                <a:ln>
                  <a:noFill/>
                </a:ln>
                <a:solidFill>
                  <a:srgbClr val="FFFFFF"/>
                </a:solidFill>
                <a:effectLst/>
                <a:uLnTx/>
                <a:uFillTx/>
                <a:latin typeface="Arial"/>
                <a:ea typeface="+mn-ea"/>
                <a:cs typeface="+mn-cs"/>
              </a:endParaRPr>
            </a:p>
          </p:txBody>
        </p:sp>
        <p:sp>
          <p:nvSpPr>
            <p:cNvPr id="61" name="ZoneTexte 60">
              <a:extLst>
                <a:ext uri="{FF2B5EF4-FFF2-40B4-BE49-F238E27FC236}">
                  <a16:creationId xmlns:a16="http://schemas.microsoft.com/office/drawing/2014/main" id="{F5F29064-D106-4406-A63F-991A901D8493}"/>
                </a:ext>
              </a:extLst>
            </p:cNvPr>
            <p:cNvSpPr txBox="1"/>
            <p:nvPr/>
          </p:nvSpPr>
          <p:spPr>
            <a:xfrm>
              <a:off x="3137625" y="4611048"/>
              <a:ext cx="1287532"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292934"/>
                  </a:solidFill>
                  <a:effectLst/>
                  <a:uLnTx/>
                  <a:uFillTx/>
                  <a:latin typeface="Arial"/>
                  <a:ea typeface="+mn-ea"/>
                  <a:cs typeface="+mn-cs"/>
                </a:rPr>
                <a:t>Slit</a:t>
              </a:r>
              <a:r>
                <a:rPr kumimoji="0" lang="fr-FR" sz="1800" b="0" i="0" u="none" strike="noStrike" kern="1200" cap="none" spc="0" normalizeH="0" baseline="0" noProof="0" dirty="0">
                  <a:ln>
                    <a:noFill/>
                  </a:ln>
                  <a:solidFill>
                    <a:srgbClr val="292934"/>
                  </a:solidFill>
                  <a:effectLst/>
                  <a:uLnTx/>
                  <a:uFillTx/>
                  <a:latin typeface="Arial"/>
                  <a:ea typeface="+mn-ea"/>
                  <a:cs typeface="+mn-cs"/>
                </a:rPr>
                <a:t> pore of</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292934"/>
                  </a:solidFill>
                  <a:effectLst/>
                  <a:uLnTx/>
                  <a:uFillTx/>
                  <a:latin typeface="Arial"/>
                  <a:ea typeface="+mn-ea"/>
                  <a:cs typeface="+mn-cs"/>
                </a:rPr>
                <a:t>aperture a</a:t>
              </a:r>
              <a:r>
                <a:rPr kumimoji="0" lang="fr-FR" sz="1800" b="0" i="0" u="none" strike="noStrike" kern="1200" cap="none" spc="0" normalizeH="0" baseline="-25000" noProof="0" dirty="0">
                  <a:ln>
                    <a:noFill/>
                  </a:ln>
                  <a:solidFill>
                    <a:srgbClr val="292934"/>
                  </a:solidFill>
                  <a:effectLst/>
                  <a:uLnTx/>
                  <a:uFillTx/>
                  <a:latin typeface="Arial"/>
                  <a:ea typeface="+mn-ea"/>
                  <a:cs typeface="+mn-cs"/>
                </a:rPr>
                <a:t>i</a:t>
              </a:r>
            </a:p>
          </p:txBody>
        </p:sp>
        <p:cxnSp>
          <p:nvCxnSpPr>
            <p:cNvPr id="62" name="Connecteur droit 61">
              <a:extLst>
                <a:ext uri="{FF2B5EF4-FFF2-40B4-BE49-F238E27FC236}">
                  <a16:creationId xmlns:a16="http://schemas.microsoft.com/office/drawing/2014/main" id="{534F755F-2D35-4923-8361-F591A377F2AB}"/>
                </a:ext>
              </a:extLst>
            </p:cNvPr>
            <p:cNvCxnSpPr>
              <a:cxnSpLocks/>
            </p:cNvCxnSpPr>
            <p:nvPr/>
          </p:nvCxnSpPr>
          <p:spPr>
            <a:xfrm flipH="1" flipV="1">
              <a:off x="2297758" y="2799989"/>
              <a:ext cx="13629" cy="824713"/>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sp>
          <p:nvSpPr>
            <p:cNvPr id="63" name="Triangle rectangle 62">
              <a:extLst>
                <a:ext uri="{FF2B5EF4-FFF2-40B4-BE49-F238E27FC236}">
                  <a16:creationId xmlns:a16="http://schemas.microsoft.com/office/drawing/2014/main" id="{D6BDE634-7DD8-4338-B3D1-5509D64851C4}"/>
                </a:ext>
              </a:extLst>
            </p:cNvPr>
            <p:cNvSpPr/>
            <p:nvPr/>
          </p:nvSpPr>
          <p:spPr>
            <a:xfrm rot="5400000">
              <a:off x="1750367" y="4594913"/>
              <a:ext cx="315608" cy="285661"/>
            </a:xfrm>
            <a:prstGeom prst="rtTriangl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350" b="0" i="0" u="none" strike="noStrike" kern="1200" cap="none" spc="0" normalizeH="0" baseline="0" noProof="0">
                <a:ln>
                  <a:noFill/>
                </a:ln>
                <a:solidFill>
                  <a:srgbClr val="FFFFFF"/>
                </a:solidFill>
                <a:effectLst/>
                <a:uLnTx/>
                <a:uFillTx/>
                <a:latin typeface="Arial"/>
                <a:ea typeface="+mn-ea"/>
                <a:cs typeface="+mn-cs"/>
              </a:endParaRPr>
            </a:p>
          </p:txBody>
        </p:sp>
        <p:cxnSp>
          <p:nvCxnSpPr>
            <p:cNvPr id="64" name="Connecteur droit 63">
              <a:extLst>
                <a:ext uri="{FF2B5EF4-FFF2-40B4-BE49-F238E27FC236}">
                  <a16:creationId xmlns:a16="http://schemas.microsoft.com/office/drawing/2014/main" id="{EE7542BB-E3A6-4FB6-9D4F-7A1E1E03FF92}"/>
                </a:ext>
              </a:extLst>
            </p:cNvPr>
            <p:cNvCxnSpPr>
              <a:cxnSpLocks/>
            </p:cNvCxnSpPr>
            <p:nvPr/>
          </p:nvCxnSpPr>
          <p:spPr>
            <a:xfrm>
              <a:off x="2051001" y="2980327"/>
              <a:ext cx="0" cy="159961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5" name="Connecteur droit 64">
              <a:extLst>
                <a:ext uri="{FF2B5EF4-FFF2-40B4-BE49-F238E27FC236}">
                  <a16:creationId xmlns:a16="http://schemas.microsoft.com/office/drawing/2014/main" id="{11EDEA73-E59B-4696-9312-A14489D8082F}"/>
                </a:ext>
              </a:extLst>
            </p:cNvPr>
            <p:cNvCxnSpPr>
              <a:cxnSpLocks/>
            </p:cNvCxnSpPr>
            <p:nvPr/>
          </p:nvCxnSpPr>
          <p:spPr>
            <a:xfrm>
              <a:off x="1765341" y="3295935"/>
              <a:ext cx="0" cy="159961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66" name="Triangle rectangle 65">
              <a:extLst>
                <a:ext uri="{FF2B5EF4-FFF2-40B4-BE49-F238E27FC236}">
                  <a16:creationId xmlns:a16="http://schemas.microsoft.com/office/drawing/2014/main" id="{1FD73E49-07CA-4B76-BDF3-FFF9ED976E89}"/>
                </a:ext>
              </a:extLst>
            </p:cNvPr>
            <p:cNvSpPr/>
            <p:nvPr/>
          </p:nvSpPr>
          <p:spPr>
            <a:xfrm rot="16200000">
              <a:off x="2039782" y="2733482"/>
              <a:ext cx="258190" cy="276092"/>
            </a:xfrm>
            <a:prstGeom prst="rtTriangl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350" b="0" i="0" u="none" strike="noStrike" kern="1200" cap="none" spc="0" normalizeH="0" baseline="0" noProof="0">
                <a:ln>
                  <a:noFill/>
                </a:ln>
                <a:solidFill>
                  <a:srgbClr val="FFFFFF"/>
                </a:solidFill>
                <a:effectLst/>
                <a:uLnTx/>
                <a:uFillTx/>
                <a:latin typeface="Arial"/>
                <a:ea typeface="+mn-ea"/>
                <a:cs typeface="+mn-cs"/>
              </a:endParaRPr>
            </a:p>
          </p:txBody>
        </p:sp>
        <p:cxnSp>
          <p:nvCxnSpPr>
            <p:cNvPr id="67" name="Connecteur droit 66">
              <a:extLst>
                <a:ext uri="{FF2B5EF4-FFF2-40B4-BE49-F238E27FC236}">
                  <a16:creationId xmlns:a16="http://schemas.microsoft.com/office/drawing/2014/main" id="{112792E9-317B-4F6D-A26F-001A84165D75}"/>
                </a:ext>
              </a:extLst>
            </p:cNvPr>
            <p:cNvCxnSpPr>
              <a:cxnSpLocks/>
            </p:cNvCxnSpPr>
            <p:nvPr/>
          </p:nvCxnSpPr>
          <p:spPr>
            <a:xfrm flipV="1">
              <a:off x="1762941" y="2744589"/>
              <a:ext cx="535781" cy="52359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8" name="Connecteur droit avec flèche 67">
              <a:extLst>
                <a:ext uri="{FF2B5EF4-FFF2-40B4-BE49-F238E27FC236}">
                  <a16:creationId xmlns:a16="http://schemas.microsoft.com/office/drawing/2014/main" id="{73AD197A-CBD1-4148-8A96-07968B2D80FC}"/>
                </a:ext>
              </a:extLst>
            </p:cNvPr>
            <p:cNvCxnSpPr>
              <a:cxnSpLocks/>
            </p:cNvCxnSpPr>
            <p:nvPr/>
          </p:nvCxnSpPr>
          <p:spPr>
            <a:xfrm flipH="1" flipV="1">
              <a:off x="2867194" y="3862064"/>
              <a:ext cx="282075" cy="76792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9" name="Connecteur droit avec flèche 68">
              <a:extLst>
                <a:ext uri="{FF2B5EF4-FFF2-40B4-BE49-F238E27FC236}">
                  <a16:creationId xmlns:a16="http://schemas.microsoft.com/office/drawing/2014/main" id="{C0DA4611-5365-4F5F-84F0-E20CA418EA27}"/>
                </a:ext>
              </a:extLst>
            </p:cNvPr>
            <p:cNvCxnSpPr>
              <a:cxnSpLocks/>
            </p:cNvCxnSpPr>
            <p:nvPr/>
          </p:nvCxnSpPr>
          <p:spPr>
            <a:xfrm flipH="1" flipV="1">
              <a:off x="1944024" y="4325139"/>
              <a:ext cx="1112519" cy="43568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70" name="ZoneTexte 69">
              <a:extLst>
                <a:ext uri="{FF2B5EF4-FFF2-40B4-BE49-F238E27FC236}">
                  <a16:creationId xmlns:a16="http://schemas.microsoft.com/office/drawing/2014/main" id="{08A1DDC5-C479-4E0C-BB5C-CC77918B4D8A}"/>
                </a:ext>
              </a:extLst>
            </p:cNvPr>
            <p:cNvSpPr txBox="1"/>
            <p:nvPr/>
          </p:nvSpPr>
          <p:spPr>
            <a:xfrm>
              <a:off x="272302" y="1983200"/>
              <a:ext cx="5099473"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0" i="0" u="none" strike="noStrike" kern="1200" cap="none" spc="0" normalizeH="0" baseline="0" noProof="0" dirty="0">
                  <a:ln>
                    <a:noFill/>
                  </a:ln>
                  <a:solidFill>
                    <a:srgbClr val="292934"/>
                  </a:solidFill>
                  <a:effectLst/>
                  <a:uLnTx/>
                  <a:uFillTx/>
                  <a:latin typeface="Arial"/>
                  <a:ea typeface="+mn-ea"/>
                  <a:cs typeface="+mn-cs"/>
                </a:rPr>
                <a:t>Pore structure in halite </a:t>
              </a:r>
              <a:r>
                <a:rPr kumimoji="0" lang="fr-FR" sz="2000" b="0" i="0" u="none" strike="noStrike" kern="1200" cap="none" spc="0" normalizeH="0" baseline="0" noProof="0" dirty="0" err="1">
                  <a:ln>
                    <a:noFill/>
                  </a:ln>
                  <a:solidFill>
                    <a:srgbClr val="292934"/>
                  </a:solidFill>
                  <a:effectLst/>
                  <a:uLnTx/>
                  <a:uFillTx/>
                  <a:latin typeface="Arial"/>
                  <a:ea typeface="+mn-ea"/>
                  <a:cs typeface="+mn-cs"/>
                </a:rPr>
                <a:t>cubic</a:t>
              </a:r>
              <a:r>
                <a:rPr kumimoji="0" lang="fr-FR" sz="2000" b="0" i="0" u="none" strike="noStrike" kern="1200" cap="none" spc="0" normalizeH="0" baseline="0" noProof="0" dirty="0">
                  <a:ln>
                    <a:noFill/>
                  </a:ln>
                  <a:solidFill>
                    <a:srgbClr val="292934"/>
                  </a:solidFill>
                  <a:effectLst/>
                  <a:uLnTx/>
                  <a:uFillTx/>
                  <a:latin typeface="Arial"/>
                  <a:ea typeface="+mn-ea"/>
                  <a:cs typeface="+mn-cs"/>
                </a:rPr>
                <a:t> block of </a:t>
              </a:r>
              <a:r>
                <a:rPr kumimoji="0" lang="fr-FR" sz="2000" b="0" i="0" u="none" strike="noStrike" kern="1200" cap="none" spc="0" normalizeH="0" baseline="0" noProof="0" dirty="0" err="1">
                  <a:ln>
                    <a:noFill/>
                  </a:ln>
                  <a:solidFill>
                    <a:srgbClr val="292934"/>
                  </a:solidFill>
                  <a:effectLst/>
                  <a:uLnTx/>
                  <a:uFillTx/>
                  <a:latin typeface="Arial"/>
                  <a:ea typeface="+mn-ea"/>
                  <a:cs typeface="+mn-cs"/>
                </a:rPr>
                <a:t>level</a:t>
              </a:r>
              <a:r>
                <a:rPr kumimoji="0" lang="fr-FR" sz="2000" b="0" i="0" u="none" strike="noStrike" kern="1200" cap="none" spc="0" normalizeH="0" baseline="0" noProof="0" dirty="0">
                  <a:ln>
                    <a:noFill/>
                  </a:ln>
                  <a:solidFill>
                    <a:srgbClr val="292934"/>
                  </a:solidFill>
                  <a:effectLst/>
                  <a:uLnTx/>
                  <a:uFillTx/>
                  <a:latin typeface="Arial"/>
                  <a:ea typeface="+mn-ea"/>
                  <a:cs typeface="+mn-cs"/>
                </a:rPr>
                <a:t> i</a:t>
              </a:r>
            </a:p>
          </p:txBody>
        </p:sp>
        <p:cxnSp>
          <p:nvCxnSpPr>
            <p:cNvPr id="71" name="Connecteur droit 70">
              <a:extLst>
                <a:ext uri="{FF2B5EF4-FFF2-40B4-BE49-F238E27FC236}">
                  <a16:creationId xmlns:a16="http://schemas.microsoft.com/office/drawing/2014/main" id="{4920E474-C9F5-4EFE-BFE7-3E0387294C24}"/>
                </a:ext>
              </a:extLst>
            </p:cNvPr>
            <p:cNvCxnSpPr>
              <a:cxnSpLocks/>
            </p:cNvCxnSpPr>
            <p:nvPr/>
          </p:nvCxnSpPr>
          <p:spPr>
            <a:xfrm>
              <a:off x="896632" y="3265585"/>
              <a:ext cx="0" cy="1619806"/>
            </a:xfrm>
            <a:prstGeom prst="line">
              <a:avLst/>
            </a:prstGeom>
            <a:ln>
              <a:solidFill>
                <a:schemeClr val="tx1"/>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sp>
          <p:nvSpPr>
            <p:cNvPr id="72" name="ZoneTexte 71">
              <a:extLst>
                <a:ext uri="{FF2B5EF4-FFF2-40B4-BE49-F238E27FC236}">
                  <a16:creationId xmlns:a16="http://schemas.microsoft.com/office/drawing/2014/main" id="{7A668EE8-EF73-4B7A-95BC-CABC835EAF56}"/>
                </a:ext>
              </a:extLst>
            </p:cNvPr>
            <p:cNvSpPr txBox="1"/>
            <p:nvPr/>
          </p:nvSpPr>
          <p:spPr>
            <a:xfrm>
              <a:off x="204884" y="3489741"/>
              <a:ext cx="774571" cy="677108"/>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0" i="0" u="none" strike="noStrike" kern="1200" cap="none" spc="0" normalizeH="0" baseline="0" noProof="0" dirty="0">
                  <a:ln>
                    <a:noFill/>
                  </a:ln>
                  <a:solidFill>
                    <a:srgbClr val="292934"/>
                  </a:solidFill>
                  <a:effectLst/>
                  <a:uLnTx/>
                  <a:uFillTx/>
                  <a:latin typeface="Arial"/>
                  <a:ea typeface="+mn-ea"/>
                  <a:cs typeface="+mn-cs"/>
                </a:rPr>
                <a:t>h</a:t>
              </a:r>
              <a:r>
                <a:rPr kumimoji="0" lang="fr-FR" sz="2000" b="0" i="0" u="none" strike="noStrike" kern="1200" cap="none" spc="0" normalizeH="0" baseline="-25000" noProof="0" dirty="0">
                  <a:ln>
                    <a:noFill/>
                  </a:ln>
                  <a:solidFill>
                    <a:srgbClr val="292934"/>
                  </a:solidFill>
                  <a:effectLst/>
                  <a:uLnTx/>
                  <a:uFillTx/>
                  <a:latin typeface="Arial"/>
                  <a:ea typeface="+mn-ea"/>
                  <a:cs typeface="+mn-cs"/>
                </a:rPr>
                <a:t>i</a:t>
              </a:r>
              <a:r>
                <a:rPr kumimoji="0" lang="fr-FR" sz="2000" b="0" i="0" u="none" strike="noStrike" kern="1200" cap="none" spc="0" normalizeH="0" baseline="0" noProof="0" dirty="0">
                  <a:ln>
                    <a:noFill/>
                  </a:ln>
                  <a:solidFill>
                    <a:srgbClr val="292934"/>
                  </a:solidFill>
                  <a:effectLst/>
                  <a:uLnTx/>
                  <a:uFillTx/>
                  <a:latin typeface="Arial"/>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292934"/>
                  </a:solidFill>
                  <a:effectLst/>
                  <a:uLnTx/>
                  <a:uFillTx/>
                  <a:latin typeface="Arial"/>
                  <a:ea typeface="+mn-ea"/>
                  <a:cs typeface="+mn-cs"/>
                </a:rPr>
                <a:t>level</a:t>
              </a:r>
              <a:r>
                <a:rPr kumimoji="0" lang="fr-FR" sz="1800" b="0" i="0" u="none" strike="noStrike" kern="1200" cap="none" spc="0" normalizeH="0" baseline="0" noProof="0" dirty="0">
                  <a:ln>
                    <a:noFill/>
                  </a:ln>
                  <a:solidFill>
                    <a:srgbClr val="292934"/>
                  </a:solidFill>
                  <a:effectLst/>
                  <a:uLnTx/>
                  <a:uFillTx/>
                  <a:latin typeface="Arial"/>
                  <a:ea typeface="+mn-ea"/>
                  <a:cs typeface="+mn-cs"/>
                </a:rPr>
                <a:t> i</a:t>
              </a:r>
            </a:p>
          </p:txBody>
        </p:sp>
        <p:sp>
          <p:nvSpPr>
            <p:cNvPr id="73" name="Rectangle 72">
              <a:extLst>
                <a:ext uri="{FF2B5EF4-FFF2-40B4-BE49-F238E27FC236}">
                  <a16:creationId xmlns:a16="http://schemas.microsoft.com/office/drawing/2014/main" id="{F79583DA-0ABD-414E-9BB4-1C4BD9E0E93C}"/>
                </a:ext>
              </a:extLst>
            </p:cNvPr>
            <p:cNvSpPr/>
            <p:nvPr/>
          </p:nvSpPr>
          <p:spPr>
            <a:xfrm>
              <a:off x="3763717" y="2895133"/>
              <a:ext cx="1649325" cy="1582135"/>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350" b="0" i="0" u="none" strike="noStrike" kern="1200" cap="none" spc="0" normalizeH="0" baseline="0" noProof="0">
                <a:ln>
                  <a:noFill/>
                </a:ln>
                <a:solidFill>
                  <a:srgbClr val="FFFFFF"/>
                </a:solidFill>
                <a:effectLst/>
                <a:uLnTx/>
                <a:uFillTx/>
                <a:latin typeface="Arial"/>
                <a:ea typeface="+mn-ea"/>
                <a:cs typeface="+mn-cs"/>
              </a:endParaRPr>
            </a:p>
          </p:txBody>
        </p:sp>
        <p:cxnSp>
          <p:nvCxnSpPr>
            <p:cNvPr id="74" name="Connecteur droit 73">
              <a:extLst>
                <a:ext uri="{FF2B5EF4-FFF2-40B4-BE49-F238E27FC236}">
                  <a16:creationId xmlns:a16="http://schemas.microsoft.com/office/drawing/2014/main" id="{BB22C6F6-B859-4ADB-AD78-FA1874C167C7}"/>
                </a:ext>
              </a:extLst>
            </p:cNvPr>
            <p:cNvCxnSpPr>
              <a:cxnSpLocks/>
              <a:stCxn id="73" idx="0"/>
              <a:endCxn id="73" idx="2"/>
            </p:cNvCxnSpPr>
            <p:nvPr/>
          </p:nvCxnSpPr>
          <p:spPr>
            <a:xfrm>
              <a:off x="4588379" y="2895133"/>
              <a:ext cx="0" cy="1582135"/>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5" name="Connecteur droit 74">
              <a:extLst>
                <a:ext uri="{FF2B5EF4-FFF2-40B4-BE49-F238E27FC236}">
                  <a16:creationId xmlns:a16="http://schemas.microsoft.com/office/drawing/2014/main" id="{AFADF362-7FE0-4A01-A594-B3385D5D286C}"/>
                </a:ext>
              </a:extLst>
            </p:cNvPr>
            <p:cNvCxnSpPr>
              <a:cxnSpLocks/>
              <a:endCxn id="73" idx="3"/>
            </p:cNvCxnSpPr>
            <p:nvPr/>
          </p:nvCxnSpPr>
          <p:spPr>
            <a:xfrm>
              <a:off x="3763717" y="3674498"/>
              <a:ext cx="1649325" cy="1170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
          <p:nvSpPr>
            <p:cNvPr id="76" name="ZoneTexte 75">
              <a:extLst>
                <a:ext uri="{FF2B5EF4-FFF2-40B4-BE49-F238E27FC236}">
                  <a16:creationId xmlns:a16="http://schemas.microsoft.com/office/drawing/2014/main" id="{65DDF2BF-6C71-40E8-A132-3D52A32A0013}"/>
                </a:ext>
              </a:extLst>
            </p:cNvPr>
            <p:cNvSpPr txBox="1"/>
            <p:nvPr/>
          </p:nvSpPr>
          <p:spPr>
            <a:xfrm>
              <a:off x="3938614" y="2479267"/>
              <a:ext cx="1183786"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0" i="0" u="none" strike="noStrike" kern="1200" cap="none" spc="0" normalizeH="0" baseline="0" noProof="0" dirty="0">
                  <a:ln>
                    <a:noFill/>
                  </a:ln>
                  <a:solidFill>
                    <a:srgbClr val="0070C0"/>
                  </a:solidFill>
                  <a:effectLst/>
                  <a:uLnTx/>
                  <a:uFillTx/>
                  <a:latin typeface="Arial"/>
                  <a:ea typeface="+mn-ea"/>
                  <a:cs typeface="+mn-cs"/>
                </a:rPr>
                <a:t>Top </a:t>
              </a:r>
              <a:r>
                <a:rPr kumimoji="0" lang="fr-FR" sz="2000" b="0" i="0" u="none" strike="noStrike" kern="1200" cap="none" spc="0" normalizeH="0" baseline="0" noProof="0" dirty="0" err="1">
                  <a:ln>
                    <a:noFill/>
                  </a:ln>
                  <a:solidFill>
                    <a:srgbClr val="0070C0"/>
                  </a:solidFill>
                  <a:effectLst/>
                  <a:uLnTx/>
                  <a:uFillTx/>
                  <a:latin typeface="Arial"/>
                  <a:ea typeface="+mn-ea"/>
                  <a:cs typeface="+mn-cs"/>
                </a:rPr>
                <a:t>view</a:t>
              </a:r>
              <a:endParaRPr kumimoji="0" lang="fr-FR" sz="2000" b="0" i="0" u="none" strike="noStrike" kern="1200" cap="none" spc="0" normalizeH="0" baseline="0" noProof="0" dirty="0">
                <a:ln>
                  <a:noFill/>
                </a:ln>
                <a:solidFill>
                  <a:srgbClr val="0070C0"/>
                </a:solidFill>
                <a:effectLst/>
                <a:uLnTx/>
                <a:uFillTx/>
                <a:latin typeface="Arial"/>
                <a:ea typeface="+mn-ea"/>
                <a:cs typeface="+mn-cs"/>
              </a:endParaRPr>
            </a:p>
          </p:txBody>
        </p:sp>
        <p:cxnSp>
          <p:nvCxnSpPr>
            <p:cNvPr id="78" name="Connecteur droit avec flèche 77">
              <a:extLst>
                <a:ext uri="{FF2B5EF4-FFF2-40B4-BE49-F238E27FC236}">
                  <a16:creationId xmlns:a16="http://schemas.microsoft.com/office/drawing/2014/main" id="{0192978C-646A-406E-BFB9-558F0F23C10F}"/>
                </a:ext>
              </a:extLst>
            </p:cNvPr>
            <p:cNvCxnSpPr>
              <a:cxnSpLocks/>
            </p:cNvCxnSpPr>
            <p:nvPr/>
          </p:nvCxnSpPr>
          <p:spPr>
            <a:xfrm flipV="1">
              <a:off x="3371179" y="3666031"/>
              <a:ext cx="518354" cy="82159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79" name="Connecteur droit avec flèche 78">
              <a:extLst>
                <a:ext uri="{FF2B5EF4-FFF2-40B4-BE49-F238E27FC236}">
                  <a16:creationId xmlns:a16="http://schemas.microsoft.com/office/drawing/2014/main" id="{4753E302-34EC-4F91-96F8-F5DD4277DD59}"/>
                </a:ext>
              </a:extLst>
            </p:cNvPr>
            <p:cNvCxnSpPr>
              <a:cxnSpLocks/>
              <a:stCxn id="61" idx="0"/>
            </p:cNvCxnSpPr>
            <p:nvPr/>
          </p:nvCxnSpPr>
          <p:spPr>
            <a:xfrm flipV="1">
              <a:off x="3781391" y="4170257"/>
              <a:ext cx="789819" cy="44079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80" name="ZoneTexte 79">
              <a:extLst>
                <a:ext uri="{FF2B5EF4-FFF2-40B4-BE49-F238E27FC236}">
                  <a16:creationId xmlns:a16="http://schemas.microsoft.com/office/drawing/2014/main" id="{BC88CFD2-231D-4BB4-8721-F1B188F1C55B}"/>
                </a:ext>
              </a:extLst>
            </p:cNvPr>
            <p:cNvSpPr txBox="1"/>
            <p:nvPr/>
          </p:nvSpPr>
          <p:spPr>
            <a:xfrm>
              <a:off x="3898119" y="3113888"/>
              <a:ext cx="598241" cy="30008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350" b="0" i="0" u="none" strike="noStrike" kern="1200" cap="none" spc="0" normalizeH="0" baseline="0" noProof="0" dirty="0">
                  <a:ln>
                    <a:noFill/>
                  </a:ln>
                  <a:solidFill>
                    <a:srgbClr val="292934"/>
                  </a:solidFill>
                  <a:effectLst/>
                  <a:uLnTx/>
                  <a:uFillTx/>
                  <a:latin typeface="Arial"/>
                  <a:ea typeface="+mn-ea"/>
                  <a:cs typeface="+mn-cs"/>
                </a:rPr>
                <a:t>halite</a:t>
              </a:r>
            </a:p>
          </p:txBody>
        </p:sp>
        <p:sp>
          <p:nvSpPr>
            <p:cNvPr id="81" name="ZoneTexte 80">
              <a:extLst>
                <a:ext uri="{FF2B5EF4-FFF2-40B4-BE49-F238E27FC236}">
                  <a16:creationId xmlns:a16="http://schemas.microsoft.com/office/drawing/2014/main" id="{607218AE-7685-4EA8-9CC7-D476B265BB81}"/>
                </a:ext>
              </a:extLst>
            </p:cNvPr>
            <p:cNvSpPr txBox="1"/>
            <p:nvPr/>
          </p:nvSpPr>
          <p:spPr>
            <a:xfrm>
              <a:off x="4748677" y="3121406"/>
              <a:ext cx="598241" cy="30008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350" b="0" i="0" u="none" strike="noStrike" kern="1200" cap="none" spc="0" normalizeH="0" baseline="0" noProof="0" dirty="0">
                  <a:ln>
                    <a:noFill/>
                  </a:ln>
                  <a:solidFill>
                    <a:srgbClr val="292934"/>
                  </a:solidFill>
                  <a:effectLst/>
                  <a:uLnTx/>
                  <a:uFillTx/>
                  <a:latin typeface="Arial"/>
                  <a:ea typeface="+mn-ea"/>
                  <a:cs typeface="+mn-cs"/>
                </a:rPr>
                <a:t>halite</a:t>
              </a:r>
            </a:p>
          </p:txBody>
        </p:sp>
        <p:sp>
          <p:nvSpPr>
            <p:cNvPr id="82" name="ZoneTexte 81">
              <a:extLst>
                <a:ext uri="{FF2B5EF4-FFF2-40B4-BE49-F238E27FC236}">
                  <a16:creationId xmlns:a16="http://schemas.microsoft.com/office/drawing/2014/main" id="{0C9D0C97-E7CA-4BC0-B52D-503A27134A32}"/>
                </a:ext>
              </a:extLst>
            </p:cNvPr>
            <p:cNvSpPr txBox="1"/>
            <p:nvPr/>
          </p:nvSpPr>
          <p:spPr>
            <a:xfrm>
              <a:off x="3906741" y="3882897"/>
              <a:ext cx="598241" cy="30008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350" b="0" i="0" u="none" strike="noStrike" kern="1200" cap="none" spc="0" normalizeH="0" baseline="0" noProof="0" dirty="0">
                  <a:ln>
                    <a:noFill/>
                  </a:ln>
                  <a:solidFill>
                    <a:srgbClr val="292934"/>
                  </a:solidFill>
                  <a:effectLst/>
                  <a:uLnTx/>
                  <a:uFillTx/>
                  <a:latin typeface="Arial"/>
                  <a:ea typeface="+mn-ea"/>
                  <a:cs typeface="+mn-cs"/>
                </a:rPr>
                <a:t>halite</a:t>
              </a:r>
            </a:p>
          </p:txBody>
        </p:sp>
        <p:sp>
          <p:nvSpPr>
            <p:cNvPr id="83" name="ZoneTexte 82">
              <a:extLst>
                <a:ext uri="{FF2B5EF4-FFF2-40B4-BE49-F238E27FC236}">
                  <a16:creationId xmlns:a16="http://schemas.microsoft.com/office/drawing/2014/main" id="{10D84E1C-03F7-4571-9926-BA4162B8983D}"/>
                </a:ext>
              </a:extLst>
            </p:cNvPr>
            <p:cNvSpPr txBox="1"/>
            <p:nvPr/>
          </p:nvSpPr>
          <p:spPr>
            <a:xfrm>
              <a:off x="4854525" y="4164045"/>
              <a:ext cx="598241" cy="30008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350" b="0" i="0" u="none" strike="noStrike" kern="1200" cap="none" spc="0" normalizeH="0" baseline="0" noProof="0" dirty="0">
                  <a:ln>
                    <a:noFill/>
                  </a:ln>
                  <a:solidFill>
                    <a:srgbClr val="292934"/>
                  </a:solidFill>
                  <a:effectLst/>
                  <a:uLnTx/>
                  <a:uFillTx/>
                  <a:latin typeface="Arial"/>
                  <a:ea typeface="+mn-ea"/>
                  <a:cs typeface="+mn-cs"/>
                </a:rPr>
                <a:t>halite</a:t>
              </a:r>
            </a:p>
          </p:txBody>
        </p:sp>
      </p:grpSp>
      <p:sp>
        <p:nvSpPr>
          <p:cNvPr id="85" name="ZoneTexte 84">
            <a:extLst>
              <a:ext uri="{FF2B5EF4-FFF2-40B4-BE49-F238E27FC236}">
                <a16:creationId xmlns:a16="http://schemas.microsoft.com/office/drawing/2014/main" id="{6338000D-A53D-483D-9670-AF4878B373BB}"/>
              </a:ext>
            </a:extLst>
          </p:cNvPr>
          <p:cNvSpPr txBox="1"/>
          <p:nvPr/>
        </p:nvSpPr>
        <p:spPr>
          <a:xfrm>
            <a:off x="5346918" y="5641726"/>
            <a:ext cx="5319147"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0" i="0" u="none" strike="noStrike" kern="1200" cap="none" spc="0" normalizeH="0" baseline="0" noProof="0" dirty="0">
                <a:ln>
                  <a:noFill/>
                </a:ln>
                <a:solidFill>
                  <a:srgbClr val="292934"/>
                </a:solidFill>
                <a:effectLst/>
                <a:uLnTx/>
                <a:uFillTx/>
                <a:latin typeface="Arial"/>
                <a:ea typeface="+mn-ea"/>
                <a:cs typeface="+mn-cs"/>
              </a:rPr>
              <a:t>the </a:t>
            </a:r>
            <a:r>
              <a:rPr kumimoji="0" lang="fr-FR" sz="2000" b="0" i="0" u="none" strike="noStrike" kern="1200" cap="none" spc="0" normalizeH="0" baseline="0" noProof="0" dirty="0" err="1">
                <a:ln>
                  <a:noFill/>
                </a:ln>
                <a:solidFill>
                  <a:srgbClr val="292934"/>
                </a:solidFill>
                <a:effectLst/>
                <a:uLnTx/>
                <a:uFillTx/>
                <a:latin typeface="Arial"/>
                <a:ea typeface="+mn-ea"/>
                <a:cs typeface="+mn-cs"/>
              </a:rPr>
              <a:t>thickness</a:t>
            </a:r>
            <a:r>
              <a:rPr kumimoji="0" lang="fr-FR" sz="2000" b="0" i="0" u="none" strike="noStrike" kern="1200" cap="none" spc="0" normalizeH="0" baseline="0" noProof="0" dirty="0">
                <a:ln>
                  <a:noFill/>
                </a:ln>
                <a:solidFill>
                  <a:srgbClr val="292934"/>
                </a:solidFill>
                <a:effectLst/>
                <a:uLnTx/>
                <a:uFillTx/>
                <a:latin typeface="Arial"/>
                <a:ea typeface="+mn-ea"/>
                <a:cs typeface="+mn-cs"/>
              </a:rPr>
              <a:t> of a </a:t>
            </a:r>
            <a:r>
              <a:rPr kumimoji="0" lang="fr-FR" sz="2000" b="0" i="0" u="none" strike="noStrike" kern="1200" cap="none" spc="0" normalizeH="0" baseline="0" noProof="0" dirty="0" err="1">
                <a:ln>
                  <a:noFill/>
                </a:ln>
                <a:solidFill>
                  <a:srgbClr val="292934"/>
                </a:solidFill>
                <a:effectLst/>
                <a:uLnTx/>
                <a:uFillTx/>
                <a:latin typeface="Arial"/>
                <a:ea typeface="+mn-ea"/>
                <a:cs typeface="+mn-cs"/>
              </a:rPr>
              <a:t>level</a:t>
            </a:r>
            <a:r>
              <a:rPr kumimoji="0" lang="fr-FR" sz="2000" b="0" i="0" u="none" strike="noStrike" kern="1200" cap="none" spc="0" normalizeH="0" baseline="0" noProof="0" dirty="0">
                <a:ln>
                  <a:noFill/>
                </a:ln>
                <a:solidFill>
                  <a:srgbClr val="292934"/>
                </a:solidFill>
                <a:effectLst/>
                <a:uLnTx/>
                <a:uFillTx/>
                <a:latin typeface="Arial"/>
                <a:ea typeface="+mn-ea"/>
                <a:cs typeface="+mn-cs"/>
              </a:rPr>
              <a:t> can </a:t>
            </a:r>
            <a:r>
              <a:rPr kumimoji="0" lang="fr-FR" sz="2000" b="0" i="0" u="none" strike="noStrike" kern="1200" cap="none" spc="0" normalizeH="0" baseline="0" noProof="0" dirty="0" err="1">
                <a:ln>
                  <a:noFill/>
                </a:ln>
                <a:solidFill>
                  <a:srgbClr val="292934"/>
                </a:solidFill>
                <a:effectLst/>
                <a:uLnTx/>
                <a:uFillTx/>
                <a:latin typeface="Arial"/>
                <a:ea typeface="+mn-ea"/>
                <a:cs typeface="+mn-cs"/>
              </a:rPr>
              <a:t>be</a:t>
            </a:r>
            <a:r>
              <a:rPr kumimoji="0" lang="fr-FR" sz="2000" b="0" i="0" u="none" strike="noStrike" kern="1200" cap="none" spc="0" normalizeH="0" baseline="0" noProof="0" dirty="0">
                <a:ln>
                  <a:noFill/>
                </a:ln>
                <a:solidFill>
                  <a:srgbClr val="292934"/>
                </a:solidFill>
                <a:effectLst/>
                <a:uLnTx/>
                <a:uFillTx/>
                <a:latin typeface="Arial"/>
                <a:ea typeface="+mn-ea"/>
                <a:cs typeface="+mn-cs"/>
              </a:rPr>
              <a:t> </a:t>
            </a:r>
            <a:r>
              <a:rPr kumimoji="0" lang="fr-FR" sz="2000" b="0" i="0" u="none" strike="noStrike" kern="1200" cap="none" spc="0" normalizeH="0" baseline="0" noProof="0" dirty="0" err="1">
                <a:ln>
                  <a:noFill/>
                </a:ln>
                <a:solidFill>
                  <a:srgbClr val="292934"/>
                </a:solidFill>
                <a:effectLst/>
                <a:uLnTx/>
                <a:uFillTx/>
                <a:latin typeface="Arial"/>
                <a:ea typeface="+mn-ea"/>
                <a:cs typeface="+mn-cs"/>
              </a:rPr>
              <a:t>greater</a:t>
            </a:r>
            <a:r>
              <a:rPr kumimoji="0" lang="fr-FR" sz="2000" b="0" i="0" u="none" strike="noStrike" kern="1200" cap="none" spc="0" normalizeH="0" baseline="0" noProof="0" dirty="0">
                <a:ln>
                  <a:noFill/>
                </a:ln>
                <a:solidFill>
                  <a:srgbClr val="292934"/>
                </a:solidFill>
                <a:effectLst/>
                <a:uLnTx/>
                <a:uFillTx/>
                <a:latin typeface="Arial"/>
                <a:ea typeface="+mn-ea"/>
                <a:cs typeface="+mn-cs"/>
              </a:rPr>
              <a:t> </a:t>
            </a:r>
            <a:r>
              <a:rPr kumimoji="0" lang="fr-FR" sz="2000" b="0" i="0" u="none" strike="noStrike" kern="1200" cap="none" spc="0" normalizeH="0" baseline="0" noProof="0" dirty="0" err="1">
                <a:ln>
                  <a:noFill/>
                </a:ln>
                <a:solidFill>
                  <a:srgbClr val="292934"/>
                </a:solidFill>
                <a:effectLst/>
                <a:uLnTx/>
                <a:uFillTx/>
                <a:latin typeface="Arial"/>
                <a:ea typeface="+mn-ea"/>
                <a:cs typeface="+mn-cs"/>
              </a:rPr>
              <a:t>than</a:t>
            </a:r>
            <a:r>
              <a:rPr kumimoji="0" lang="fr-FR" sz="2000" b="0" i="0" u="none" strike="noStrike" kern="1200" cap="none" spc="0" normalizeH="0" baseline="0" noProof="0" dirty="0">
                <a:ln>
                  <a:noFill/>
                </a:ln>
                <a:solidFill>
                  <a:srgbClr val="292934"/>
                </a:solidFill>
                <a:effectLst/>
                <a:uLnTx/>
                <a:uFillTx/>
                <a:latin typeface="Arial"/>
                <a:ea typeface="+mn-ea"/>
                <a:cs typeface="+mn-cs"/>
              </a:rPr>
              <a:t> the </a:t>
            </a:r>
            <a:r>
              <a:rPr kumimoji="0" lang="fr-FR" sz="2000" b="0" i="0" u="none" strike="noStrike" kern="1200" cap="none" spc="0" normalizeH="0" baseline="0" noProof="0" dirty="0" err="1">
                <a:ln>
                  <a:noFill/>
                </a:ln>
                <a:solidFill>
                  <a:srgbClr val="292934"/>
                </a:solidFill>
                <a:effectLst/>
                <a:uLnTx/>
                <a:uFillTx/>
                <a:latin typeface="Arial"/>
                <a:ea typeface="+mn-ea"/>
                <a:cs typeface="+mn-cs"/>
              </a:rPr>
              <a:t>level</a:t>
            </a:r>
            <a:r>
              <a:rPr kumimoji="0" lang="fr-FR" sz="2000" b="0" i="0" u="none" strike="noStrike" kern="1200" cap="none" spc="0" normalizeH="0" baseline="0" noProof="0" dirty="0">
                <a:ln>
                  <a:noFill/>
                </a:ln>
                <a:solidFill>
                  <a:srgbClr val="292934"/>
                </a:solidFill>
                <a:effectLst/>
                <a:uLnTx/>
                <a:uFillTx/>
                <a:latin typeface="Arial"/>
                <a:ea typeface="+mn-ea"/>
                <a:cs typeface="+mn-cs"/>
              </a:rPr>
              <a:t> cube size in the model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0" i="0" u="none" strike="noStrike" kern="1200" cap="none" spc="0" normalizeH="0" baseline="0" noProof="0" dirty="0">
                <a:ln>
                  <a:noFill/>
                </a:ln>
                <a:solidFill>
                  <a:srgbClr val="292934"/>
                </a:solidFill>
                <a:effectLst/>
                <a:uLnTx/>
                <a:uFillTx/>
                <a:latin typeface="Arial"/>
                <a:ea typeface="+mn-ea"/>
                <a:cs typeface="+mn-cs"/>
              </a:rPr>
              <a:t> (</a:t>
            </a:r>
            <a:r>
              <a:rPr kumimoji="0" lang="fr-FR" sz="2000" b="0" i="0" u="none" strike="noStrike" kern="1200" cap="none" spc="0" normalizeH="0" baseline="0" noProof="0" dirty="0" err="1">
                <a:ln>
                  <a:noFill/>
                </a:ln>
                <a:solidFill>
                  <a:srgbClr val="292934"/>
                </a:solidFill>
                <a:effectLst/>
                <a:uLnTx/>
                <a:uFillTx/>
                <a:latin typeface="Arial"/>
                <a:ea typeface="+mn-ea"/>
                <a:cs typeface="+mn-cs"/>
              </a:rPr>
              <a:t>several</a:t>
            </a:r>
            <a:r>
              <a:rPr kumimoji="0" lang="fr-FR" sz="2000" b="0" i="0" u="none" strike="noStrike" kern="1200" cap="none" spc="0" normalizeH="0" baseline="0" noProof="0" dirty="0">
                <a:ln>
                  <a:noFill/>
                </a:ln>
                <a:solidFill>
                  <a:srgbClr val="292934"/>
                </a:solidFill>
                <a:effectLst/>
                <a:uLnTx/>
                <a:uFillTx/>
                <a:latin typeface="Arial"/>
                <a:ea typeface="+mn-ea"/>
                <a:cs typeface="+mn-cs"/>
              </a:rPr>
              <a:t> cubes over the </a:t>
            </a:r>
            <a:r>
              <a:rPr kumimoji="0" lang="fr-FR" sz="2000" b="0" i="0" u="none" strike="noStrike" kern="1200" cap="none" spc="0" normalizeH="0" baseline="0" noProof="0" dirty="0" err="1">
                <a:ln>
                  <a:noFill/>
                </a:ln>
                <a:solidFill>
                  <a:srgbClr val="292934"/>
                </a:solidFill>
                <a:effectLst/>
                <a:uLnTx/>
                <a:uFillTx/>
                <a:latin typeface="Arial"/>
                <a:ea typeface="+mn-ea"/>
                <a:cs typeface="+mn-cs"/>
              </a:rPr>
              <a:t>thickness</a:t>
            </a:r>
            <a:r>
              <a:rPr kumimoji="0" lang="fr-FR" sz="2000" b="0" i="0" u="none" strike="noStrike" kern="1200" cap="none" spc="0" normalizeH="0" baseline="0" noProof="0" dirty="0">
                <a:ln>
                  <a:noFill/>
                </a:ln>
                <a:solidFill>
                  <a:srgbClr val="292934"/>
                </a:solidFill>
                <a:effectLst/>
                <a:uLnTx/>
                <a:uFillTx/>
                <a:latin typeface="Arial"/>
                <a:ea typeface="+mn-ea"/>
                <a:cs typeface="+mn-cs"/>
              </a:rPr>
              <a:t>)</a:t>
            </a:r>
          </a:p>
        </p:txBody>
      </p:sp>
      <p:grpSp>
        <p:nvGrpSpPr>
          <p:cNvPr id="101" name="Group 100">
            <a:extLst>
              <a:ext uri="{FF2B5EF4-FFF2-40B4-BE49-F238E27FC236}">
                <a16:creationId xmlns:a16="http://schemas.microsoft.com/office/drawing/2014/main" id="{B9E99D3E-BC0F-AA23-7469-457846F0526B}"/>
              </a:ext>
            </a:extLst>
          </p:cNvPr>
          <p:cNvGrpSpPr/>
          <p:nvPr/>
        </p:nvGrpSpPr>
        <p:grpSpPr>
          <a:xfrm>
            <a:off x="5363225" y="5254000"/>
            <a:ext cx="3698770" cy="553998"/>
            <a:chOff x="5363225" y="5254000"/>
            <a:chExt cx="3698770" cy="553998"/>
          </a:xfrm>
        </p:grpSpPr>
        <mc:AlternateContent xmlns:mc="http://schemas.openxmlformats.org/markup-compatibility/2006" xmlns:a14="http://schemas.microsoft.com/office/drawing/2010/main">
          <mc:Choice Requires="a14">
            <p:sp>
              <p:nvSpPr>
                <p:cNvPr id="86" name="ZoneTexte 85">
                  <a:extLst>
                    <a:ext uri="{FF2B5EF4-FFF2-40B4-BE49-F238E27FC236}">
                      <a16:creationId xmlns:a16="http://schemas.microsoft.com/office/drawing/2014/main" id="{94B1B001-5242-4D01-BF2C-D303169B99E9}"/>
                    </a:ext>
                  </a:extLst>
                </p:cNvPr>
                <p:cNvSpPr txBox="1"/>
                <p:nvPr/>
              </p:nvSpPr>
              <p:spPr>
                <a:xfrm>
                  <a:off x="7688049" y="5291905"/>
                  <a:ext cx="1373946" cy="30008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fr-FR" sz="135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sSubPr>
                          <m:e>
                            <m:r>
                              <a:rPr kumimoji="0" lang="fr-FR" sz="135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h</m:t>
                            </m:r>
                          </m:e>
                          <m:sub>
                            <m:r>
                              <a:rPr kumimoji="0" lang="fr-FR" sz="135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𝑖</m:t>
                            </m:r>
                          </m:sub>
                        </m:sSub>
                        <m:r>
                          <a:rPr kumimoji="0" lang="fr-FR" sz="1350" b="0" i="0" u="none" strike="noStrike" kern="1200" cap="none" spc="0" normalizeH="0" baseline="0" noProof="0">
                            <a:ln>
                              <a:noFill/>
                            </a:ln>
                            <a:solidFill>
                              <a:srgbClr val="292934"/>
                            </a:solidFill>
                            <a:effectLst/>
                            <a:uLnTx/>
                            <a:uFillTx/>
                            <a:latin typeface="Cambria Math" panose="02040503050406030204" pitchFamily="18" charset="0"/>
                            <a:ea typeface="+mn-ea"/>
                            <a:cs typeface="+mn-cs"/>
                          </a:rPr>
                          <m:t>≥</m:t>
                        </m:r>
                        <m:sSub>
                          <m:sSubPr>
                            <m:ctrlPr>
                              <a:rPr kumimoji="0" lang="fr-FR" sz="135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sSubPr>
                          <m:e>
                            <m:r>
                              <a:rPr kumimoji="0" lang="fr-FR" sz="135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𝑑</m:t>
                            </m:r>
                          </m:e>
                          <m:sub>
                            <m:r>
                              <a:rPr kumimoji="0" lang="fr-FR" sz="135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𝑖</m:t>
                            </m:r>
                          </m:sub>
                        </m:sSub>
                      </m:oMath>
                    </m:oMathPara>
                  </a14:m>
                  <a:endParaRPr kumimoji="0" lang="fr-FR" sz="1350" b="0" i="0" u="none" strike="noStrike" kern="1200" cap="none" spc="0" normalizeH="0" baseline="0" noProof="0" dirty="0">
                    <a:ln>
                      <a:noFill/>
                    </a:ln>
                    <a:solidFill>
                      <a:srgbClr val="292934"/>
                    </a:solidFill>
                    <a:effectLst/>
                    <a:uLnTx/>
                    <a:uFillTx/>
                    <a:latin typeface="Arial"/>
                    <a:ea typeface="+mn-ea"/>
                    <a:cs typeface="+mn-cs"/>
                  </a:endParaRPr>
                </a:p>
              </p:txBody>
            </p:sp>
          </mc:Choice>
          <mc:Fallback xmlns="">
            <p:sp>
              <p:nvSpPr>
                <p:cNvPr id="86" name="ZoneTexte 85">
                  <a:extLst>
                    <a:ext uri="{FF2B5EF4-FFF2-40B4-BE49-F238E27FC236}">
                      <a16:creationId xmlns:a16="http://schemas.microsoft.com/office/drawing/2014/main" id="{94B1B001-5242-4D01-BF2C-D303169B99E9}"/>
                    </a:ext>
                  </a:extLst>
                </p:cNvPr>
                <p:cNvSpPr txBox="1">
                  <a:spLocks noRot="1" noChangeAspect="1" noMove="1" noResize="1" noEditPoints="1" noAdjustHandles="1" noChangeArrowheads="1" noChangeShapeType="1" noTextEdit="1"/>
                </p:cNvSpPr>
                <p:nvPr/>
              </p:nvSpPr>
              <p:spPr>
                <a:xfrm>
                  <a:off x="7688049" y="5291905"/>
                  <a:ext cx="1373946" cy="300082"/>
                </a:xfrm>
                <a:prstGeom prst="rect">
                  <a:avLst/>
                </a:prstGeom>
                <a:blipFill>
                  <a:blip r:embed="rId3"/>
                  <a:stretch>
                    <a:fillRect/>
                  </a:stretch>
                </a:blipFill>
              </p:spPr>
              <p:txBody>
                <a:bodyPr/>
                <a:lstStyle/>
                <a:p>
                  <a:r>
                    <a:rPr lang="en-NL">
                      <a:noFill/>
                    </a:rPr>
                    <a:t> </a:t>
                  </a:r>
                </a:p>
              </p:txBody>
            </p:sp>
          </mc:Fallback>
        </mc:AlternateContent>
        <p:sp>
          <p:nvSpPr>
            <p:cNvPr id="88" name="ZoneTexte 87">
              <a:extLst>
                <a:ext uri="{FF2B5EF4-FFF2-40B4-BE49-F238E27FC236}">
                  <a16:creationId xmlns:a16="http://schemas.microsoft.com/office/drawing/2014/main" id="{A197BAE7-6BF8-422D-8721-B7AF0A8DE021}"/>
                </a:ext>
              </a:extLst>
            </p:cNvPr>
            <p:cNvSpPr txBox="1"/>
            <p:nvPr/>
          </p:nvSpPr>
          <p:spPr>
            <a:xfrm>
              <a:off x="5363225" y="5300167"/>
              <a:ext cx="2820003" cy="5078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350" b="0" i="0" u="none" strike="noStrike" kern="1200" cap="none" spc="0" normalizeH="0" baseline="0" noProof="0" dirty="0">
                  <a:ln>
                    <a:noFill/>
                  </a:ln>
                  <a:solidFill>
                    <a:srgbClr val="292934"/>
                  </a:solidFill>
                  <a:effectLst/>
                  <a:uLnTx/>
                  <a:uFillTx/>
                  <a:latin typeface="Arial"/>
                  <a:ea typeface="+mn-ea"/>
                  <a:cs typeface="+mn-cs"/>
                </a:rPr>
                <a:t>Sketch for                      but in </a:t>
              </a:r>
              <a:r>
                <a:rPr kumimoji="0" lang="fr-FR" sz="1350" b="0" i="0" u="none" strike="noStrike" kern="1200" cap="none" spc="0" normalizeH="0" baseline="0" noProof="0" dirty="0" err="1">
                  <a:ln>
                    <a:noFill/>
                  </a:ln>
                  <a:solidFill>
                    <a:srgbClr val="292934"/>
                  </a:solidFill>
                  <a:effectLst/>
                  <a:uLnTx/>
                  <a:uFillTx/>
                  <a:latin typeface="Arial"/>
                  <a:ea typeface="+mn-ea"/>
                  <a:cs typeface="+mn-cs"/>
                </a:rPr>
                <a:t>fact</a:t>
              </a:r>
              <a:r>
                <a:rPr kumimoji="0" lang="fr-FR" sz="1350" b="0" i="0" u="none" strike="noStrike" kern="1200" cap="none" spc="0" normalizeH="0" baseline="0" noProof="0" dirty="0">
                  <a:ln>
                    <a:noFill/>
                  </a:ln>
                  <a:solidFill>
                    <a:srgbClr val="292934"/>
                  </a:solidFill>
                  <a:effectLst/>
                  <a:uLnTx/>
                  <a:uFillTx/>
                  <a:latin typeface="Arial"/>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350" b="0" i="0" u="none" strike="noStrike" kern="1200" cap="none" spc="0" normalizeH="0" baseline="0" noProof="0" dirty="0">
                <a:ln>
                  <a:noFill/>
                </a:ln>
                <a:solidFill>
                  <a:srgbClr val="292934"/>
                </a:solidFill>
                <a:effectLst/>
                <a:uLnTx/>
                <a:uFillTx/>
                <a:latin typeface="Arial"/>
                <a:ea typeface="+mn-ea"/>
                <a:cs typeface="+mn-cs"/>
              </a:endParaRPr>
            </a:p>
          </p:txBody>
        </p:sp>
        <mc:AlternateContent xmlns:mc="http://schemas.openxmlformats.org/markup-compatibility/2006" xmlns:a14="http://schemas.microsoft.com/office/drawing/2010/main">
          <mc:Choice Requires="a14">
            <p:sp>
              <p:nvSpPr>
                <p:cNvPr id="91" name="ZoneTexte 90">
                  <a:extLst>
                    <a:ext uri="{FF2B5EF4-FFF2-40B4-BE49-F238E27FC236}">
                      <a16:creationId xmlns:a16="http://schemas.microsoft.com/office/drawing/2014/main" id="{3A51B386-49F9-4F06-A923-ECDE5DB97048}"/>
                    </a:ext>
                  </a:extLst>
                </p:cNvPr>
                <p:cNvSpPr txBox="1"/>
                <p:nvPr/>
              </p:nvSpPr>
              <p:spPr>
                <a:xfrm>
                  <a:off x="6241992" y="5254000"/>
                  <a:ext cx="818091" cy="30008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fr-FR" sz="135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sSubPr>
                          <m:e>
                            <m:r>
                              <a:rPr kumimoji="0" lang="fr-FR" sz="135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h</m:t>
                            </m:r>
                          </m:e>
                          <m:sub>
                            <m:r>
                              <a:rPr kumimoji="0" lang="fr-FR" sz="135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𝑖</m:t>
                            </m:r>
                          </m:sub>
                        </m:sSub>
                        <m:r>
                          <a:rPr kumimoji="0" lang="fr-FR" sz="1350" b="0" i="0" u="none" strike="noStrike" kern="1200" cap="none" spc="0" normalizeH="0" baseline="0" noProof="0">
                            <a:ln>
                              <a:noFill/>
                            </a:ln>
                            <a:solidFill>
                              <a:srgbClr val="292934"/>
                            </a:solidFill>
                            <a:effectLst/>
                            <a:uLnTx/>
                            <a:uFillTx/>
                            <a:latin typeface="Cambria Math" panose="02040503050406030204" pitchFamily="18" charset="0"/>
                            <a:ea typeface="+mn-ea"/>
                            <a:cs typeface="+mn-cs"/>
                          </a:rPr>
                          <m:t>=</m:t>
                        </m:r>
                        <m:sSub>
                          <m:sSubPr>
                            <m:ctrlPr>
                              <a:rPr kumimoji="0" lang="fr-FR" sz="135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sSubPr>
                          <m:e>
                            <m:r>
                              <a:rPr kumimoji="0" lang="fr-FR" sz="135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𝑑</m:t>
                            </m:r>
                          </m:e>
                          <m:sub>
                            <m:r>
                              <a:rPr kumimoji="0" lang="fr-FR" sz="135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𝑖</m:t>
                            </m:r>
                          </m:sub>
                        </m:sSub>
                      </m:oMath>
                    </m:oMathPara>
                  </a14:m>
                  <a:endParaRPr kumimoji="0" lang="fr-FR" sz="1350" b="0" i="0" u="none" strike="noStrike" kern="1200" cap="none" spc="0" normalizeH="0" baseline="0" noProof="0" dirty="0">
                    <a:ln>
                      <a:noFill/>
                    </a:ln>
                    <a:solidFill>
                      <a:srgbClr val="292934"/>
                    </a:solidFill>
                    <a:effectLst/>
                    <a:uLnTx/>
                    <a:uFillTx/>
                    <a:latin typeface="Arial"/>
                    <a:ea typeface="+mn-ea"/>
                    <a:cs typeface="+mn-cs"/>
                  </a:endParaRPr>
                </a:p>
              </p:txBody>
            </p:sp>
          </mc:Choice>
          <mc:Fallback xmlns="">
            <p:sp>
              <p:nvSpPr>
                <p:cNvPr id="91" name="ZoneTexte 90">
                  <a:extLst>
                    <a:ext uri="{FF2B5EF4-FFF2-40B4-BE49-F238E27FC236}">
                      <a16:creationId xmlns:a16="http://schemas.microsoft.com/office/drawing/2014/main" id="{3A51B386-49F9-4F06-A923-ECDE5DB97048}"/>
                    </a:ext>
                  </a:extLst>
                </p:cNvPr>
                <p:cNvSpPr txBox="1">
                  <a:spLocks noRot="1" noChangeAspect="1" noMove="1" noResize="1" noEditPoints="1" noAdjustHandles="1" noChangeArrowheads="1" noChangeShapeType="1" noTextEdit="1"/>
                </p:cNvSpPr>
                <p:nvPr/>
              </p:nvSpPr>
              <p:spPr>
                <a:xfrm>
                  <a:off x="6241992" y="5254000"/>
                  <a:ext cx="818091" cy="300082"/>
                </a:xfrm>
                <a:prstGeom prst="rect">
                  <a:avLst/>
                </a:prstGeom>
                <a:blipFill>
                  <a:blip r:embed="rId4"/>
                  <a:stretch>
                    <a:fillRect/>
                  </a:stretch>
                </a:blipFill>
              </p:spPr>
              <p:txBody>
                <a:bodyPr/>
                <a:lstStyle/>
                <a:p>
                  <a:r>
                    <a:rPr lang="en-NL">
                      <a:noFill/>
                    </a:rPr>
                    <a:t> </a:t>
                  </a:r>
                </a:p>
              </p:txBody>
            </p:sp>
          </mc:Fallback>
        </mc:AlternateContent>
      </p:grpSp>
      <p:grpSp>
        <p:nvGrpSpPr>
          <p:cNvPr id="93" name="Group 92">
            <a:extLst>
              <a:ext uri="{FF2B5EF4-FFF2-40B4-BE49-F238E27FC236}">
                <a16:creationId xmlns:a16="http://schemas.microsoft.com/office/drawing/2014/main" id="{0523172A-83E6-CA4B-61D8-22FB08E0A321}"/>
              </a:ext>
            </a:extLst>
          </p:cNvPr>
          <p:cNvGrpSpPr/>
          <p:nvPr/>
        </p:nvGrpSpPr>
        <p:grpSpPr>
          <a:xfrm>
            <a:off x="9530919" y="1165932"/>
            <a:ext cx="2758727" cy="3893565"/>
            <a:chOff x="9106722" y="1197812"/>
            <a:chExt cx="3164522" cy="3847187"/>
          </a:xfrm>
        </p:grpSpPr>
        <p:pic>
          <p:nvPicPr>
            <p:cNvPr id="77" name="Picture 8">
              <a:extLst>
                <a:ext uri="{FF2B5EF4-FFF2-40B4-BE49-F238E27FC236}">
                  <a16:creationId xmlns:a16="http://schemas.microsoft.com/office/drawing/2014/main" id="{34F6EBC2-A640-4A17-A419-F2EBFB739AB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16200000">
              <a:off x="8784753" y="1558509"/>
              <a:ext cx="3847187" cy="3125794"/>
            </a:xfrm>
            <a:prstGeom prst="rect">
              <a:avLst/>
            </a:prstGeom>
            <a:noFill/>
            <a:extLst>
              <a:ext uri="{909E8E84-426E-40DD-AFC4-6F175D3DCCD1}">
                <a14:hiddenFill xmlns:a14="http://schemas.microsoft.com/office/drawing/2010/main">
                  <a:solidFill>
                    <a:srgbClr val="FFFFFF"/>
                  </a:solidFill>
                </a14:hiddenFill>
              </a:ext>
            </a:extLst>
          </p:spPr>
        </p:pic>
        <p:sp>
          <p:nvSpPr>
            <p:cNvPr id="84" name="TextBox 83">
              <a:extLst>
                <a:ext uri="{FF2B5EF4-FFF2-40B4-BE49-F238E27FC236}">
                  <a16:creationId xmlns:a16="http://schemas.microsoft.com/office/drawing/2014/main" id="{C44C7D40-05B7-B5F4-E073-D1DBC76FAFF2}"/>
                </a:ext>
              </a:extLst>
            </p:cNvPr>
            <p:cNvSpPr txBox="1"/>
            <p:nvPr/>
          </p:nvSpPr>
          <p:spPr>
            <a:xfrm>
              <a:off x="11044171" y="3521206"/>
              <a:ext cx="312906"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292934"/>
                  </a:solidFill>
                  <a:effectLst/>
                  <a:uLnTx/>
                  <a:uFillTx/>
                  <a:latin typeface="Arial"/>
                  <a:ea typeface="+mn-ea"/>
                  <a:cs typeface="+mn-cs"/>
                </a:rPr>
                <a:t>1</a:t>
              </a:r>
              <a:endParaRPr kumimoji="0" lang="en-NL" sz="1800" b="0" i="0" u="none" strike="noStrike" kern="1200" cap="none" spc="0" normalizeH="0" baseline="0" noProof="0" dirty="0">
                <a:ln>
                  <a:noFill/>
                </a:ln>
                <a:solidFill>
                  <a:srgbClr val="292934"/>
                </a:solidFill>
                <a:effectLst/>
                <a:uLnTx/>
                <a:uFillTx/>
                <a:latin typeface="Arial"/>
                <a:ea typeface="+mn-ea"/>
                <a:cs typeface="+mn-cs"/>
              </a:endParaRPr>
            </a:p>
          </p:txBody>
        </p:sp>
        <p:sp>
          <p:nvSpPr>
            <p:cNvPr id="87" name="TextBox 86">
              <a:extLst>
                <a:ext uri="{FF2B5EF4-FFF2-40B4-BE49-F238E27FC236}">
                  <a16:creationId xmlns:a16="http://schemas.microsoft.com/office/drawing/2014/main" id="{650DC19A-8869-EFB2-D76E-F03BEC4F4FC8}"/>
                </a:ext>
              </a:extLst>
            </p:cNvPr>
            <p:cNvSpPr txBox="1"/>
            <p:nvPr/>
          </p:nvSpPr>
          <p:spPr>
            <a:xfrm>
              <a:off x="9106722" y="2358312"/>
              <a:ext cx="312906" cy="369332"/>
            </a:xfrm>
            <a:prstGeom prst="rect">
              <a:avLst/>
            </a:prstGeom>
            <a:solidFill>
              <a:schemeClr val="bg1"/>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a:ea typeface="+mn-ea"/>
                  <a:cs typeface="+mn-cs"/>
                </a:rPr>
                <a:t>2</a:t>
              </a:r>
              <a:endParaRPr kumimoji="0" lang="en-NL" sz="1800" b="0" i="0" u="none" strike="noStrike" kern="1200" cap="none" spc="0" normalizeH="0" baseline="0" noProof="0" dirty="0">
                <a:ln>
                  <a:noFill/>
                </a:ln>
                <a:solidFill>
                  <a:srgbClr val="FF0000"/>
                </a:solidFill>
                <a:effectLst/>
                <a:uLnTx/>
                <a:uFillTx/>
                <a:latin typeface="Arial"/>
                <a:ea typeface="+mn-ea"/>
                <a:cs typeface="+mn-cs"/>
              </a:endParaRPr>
            </a:p>
          </p:txBody>
        </p:sp>
        <p:sp>
          <p:nvSpPr>
            <p:cNvPr id="90" name="TextBox 89">
              <a:extLst>
                <a:ext uri="{FF2B5EF4-FFF2-40B4-BE49-F238E27FC236}">
                  <a16:creationId xmlns:a16="http://schemas.microsoft.com/office/drawing/2014/main" id="{4E8BC52B-965C-CBFB-8EA6-6CCA5E4FC8F9}"/>
                </a:ext>
              </a:extLst>
            </p:cNvPr>
            <p:cNvSpPr txBox="1"/>
            <p:nvPr/>
          </p:nvSpPr>
          <p:spPr>
            <a:xfrm>
              <a:off x="9145449" y="1241285"/>
              <a:ext cx="312906" cy="369332"/>
            </a:xfrm>
            <a:prstGeom prst="rect">
              <a:avLst/>
            </a:prstGeom>
            <a:solidFill>
              <a:schemeClr val="bg1"/>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B050"/>
                  </a:solidFill>
                  <a:effectLst/>
                  <a:uLnTx/>
                  <a:uFillTx/>
                  <a:latin typeface="Arial"/>
                  <a:ea typeface="+mn-ea"/>
                  <a:cs typeface="+mn-cs"/>
                </a:rPr>
                <a:t>3</a:t>
              </a:r>
              <a:endParaRPr kumimoji="0" lang="en-NL" sz="1800" b="1" i="0" u="none" strike="noStrike" kern="1200" cap="none" spc="0" normalizeH="0" baseline="0" noProof="0" dirty="0">
                <a:ln>
                  <a:noFill/>
                </a:ln>
                <a:solidFill>
                  <a:srgbClr val="00B050"/>
                </a:solidFill>
                <a:effectLst/>
                <a:uLnTx/>
                <a:uFillTx/>
                <a:latin typeface="Arial"/>
                <a:ea typeface="+mn-ea"/>
                <a:cs typeface="+mn-cs"/>
              </a:endParaRPr>
            </a:p>
          </p:txBody>
        </p:sp>
        <p:sp>
          <p:nvSpPr>
            <p:cNvPr id="92" name="TextBox 91">
              <a:extLst>
                <a:ext uri="{FF2B5EF4-FFF2-40B4-BE49-F238E27FC236}">
                  <a16:creationId xmlns:a16="http://schemas.microsoft.com/office/drawing/2014/main" id="{C39705BC-006A-209E-DE13-685B07803E9B}"/>
                </a:ext>
              </a:extLst>
            </p:cNvPr>
            <p:cNvSpPr txBox="1"/>
            <p:nvPr/>
          </p:nvSpPr>
          <p:spPr>
            <a:xfrm>
              <a:off x="9106722" y="3888144"/>
              <a:ext cx="312906" cy="369332"/>
            </a:xfrm>
            <a:prstGeom prst="rect">
              <a:avLst/>
            </a:prstGeom>
            <a:solidFill>
              <a:schemeClr val="bg1"/>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70C0"/>
                  </a:solidFill>
                  <a:effectLst/>
                  <a:uLnTx/>
                  <a:uFillTx/>
                  <a:latin typeface="Arial"/>
                  <a:ea typeface="+mn-ea"/>
                  <a:cs typeface="+mn-cs"/>
                </a:rPr>
                <a:t>1</a:t>
              </a:r>
              <a:endParaRPr kumimoji="0" lang="en-NL" sz="1800" b="0" i="0" u="none" strike="noStrike" kern="1200" cap="none" spc="0" normalizeH="0" baseline="0" noProof="0" dirty="0">
                <a:ln>
                  <a:noFill/>
                </a:ln>
                <a:solidFill>
                  <a:srgbClr val="0070C0"/>
                </a:solidFill>
                <a:effectLst/>
                <a:uLnTx/>
                <a:uFillTx/>
                <a:latin typeface="Arial"/>
                <a:ea typeface="+mn-ea"/>
                <a:cs typeface="+mn-cs"/>
              </a:endParaRPr>
            </a:p>
          </p:txBody>
        </p:sp>
      </p:grpSp>
      <p:sp>
        <p:nvSpPr>
          <p:cNvPr id="95" name="TextBox 94">
            <a:extLst>
              <a:ext uri="{FF2B5EF4-FFF2-40B4-BE49-F238E27FC236}">
                <a16:creationId xmlns:a16="http://schemas.microsoft.com/office/drawing/2014/main" id="{41EE630A-D13C-BBDC-7700-DDC5B41E8064}"/>
              </a:ext>
            </a:extLst>
          </p:cNvPr>
          <p:cNvSpPr txBox="1"/>
          <p:nvPr/>
        </p:nvSpPr>
        <p:spPr>
          <a:xfrm>
            <a:off x="773631" y="478533"/>
            <a:ext cx="11488461"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800" b="1" i="0" u="none" strike="noStrike" kern="1200" cap="none" spc="0" normalizeH="0" baseline="0" noProof="0" dirty="0" err="1">
                <a:ln>
                  <a:noFill/>
                </a:ln>
                <a:solidFill>
                  <a:srgbClr val="C00000"/>
                </a:solidFill>
                <a:effectLst/>
                <a:uLnTx/>
                <a:uFillTx/>
                <a:latin typeface="Arial"/>
                <a:ea typeface="+mn-ea"/>
                <a:cs typeface="+mn-cs"/>
              </a:rPr>
              <a:t>capillary-viscous</a:t>
            </a:r>
            <a:r>
              <a:rPr kumimoji="0" lang="fr-FR" sz="2400" b="1" i="0" u="none" strike="noStrike" kern="1200" cap="none" spc="0" normalizeH="0" baseline="0" noProof="0" dirty="0">
                <a:ln>
                  <a:noFill/>
                </a:ln>
                <a:solidFill>
                  <a:srgbClr val="C00000"/>
                </a:solidFill>
                <a:effectLst/>
                <a:uLnTx/>
                <a:uFillTx/>
                <a:latin typeface="Arial"/>
                <a:ea typeface="+mn-ea"/>
                <a:cs typeface="+mn-cs"/>
              </a:rPr>
              <a:t> </a:t>
            </a:r>
            <a:r>
              <a:rPr kumimoji="0" lang="fr-FR" sz="2400" b="1" i="0" u="none" strike="noStrike" kern="1200" cap="none" spc="0" normalizeH="0" baseline="0" noProof="0" dirty="0" err="1">
                <a:ln>
                  <a:noFill/>
                </a:ln>
                <a:solidFill>
                  <a:srgbClr val="C00000"/>
                </a:solidFill>
                <a:effectLst/>
                <a:uLnTx/>
                <a:uFillTx/>
                <a:latin typeface="Arial"/>
                <a:ea typeface="+mn-ea"/>
                <a:cs typeface="+mn-cs"/>
              </a:rPr>
              <a:t>competition</a:t>
            </a:r>
            <a:r>
              <a:rPr kumimoji="0" lang="fr-FR" sz="2400" b="1" i="0" u="none" strike="noStrike" kern="1200" cap="none" spc="0" normalizeH="0" baseline="0" noProof="0" dirty="0">
                <a:ln>
                  <a:noFill/>
                </a:ln>
                <a:solidFill>
                  <a:srgbClr val="C00000"/>
                </a:solidFill>
                <a:effectLst/>
                <a:uLnTx/>
                <a:uFillTx/>
                <a:latin typeface="Arial"/>
                <a:ea typeface="+mn-ea"/>
                <a:cs typeface="+mn-cs"/>
              </a:rPr>
              <a:t> on efflorescence </a:t>
            </a:r>
            <a:r>
              <a:rPr kumimoji="0" lang="fr-FR" sz="2400" b="1" i="0" u="none" strike="noStrike" kern="1200" cap="none" spc="0" normalizeH="0" baseline="0" noProof="0" dirty="0" err="1">
                <a:ln>
                  <a:noFill/>
                </a:ln>
                <a:solidFill>
                  <a:srgbClr val="C00000"/>
                </a:solidFill>
                <a:effectLst/>
                <a:uLnTx/>
                <a:uFillTx/>
                <a:latin typeface="Arial"/>
                <a:ea typeface="+mn-ea"/>
                <a:cs typeface="+mn-cs"/>
              </a:rPr>
              <a:t>height</a:t>
            </a:r>
            <a:r>
              <a:rPr kumimoji="0" lang="fr-FR" sz="2400" b="1" i="0" u="none" strike="noStrike" kern="1200" cap="none" spc="0" normalizeH="0" baseline="0" noProof="0" dirty="0">
                <a:ln>
                  <a:noFill/>
                </a:ln>
                <a:solidFill>
                  <a:srgbClr val="C00000"/>
                </a:solidFill>
                <a:effectLst/>
                <a:uLnTx/>
                <a:uFillTx/>
                <a:latin typeface="Arial"/>
                <a:ea typeface="+mn-ea"/>
                <a:cs typeface="+mn-cs"/>
              </a:rPr>
              <a:t>? </a:t>
            </a:r>
            <a:endParaRPr kumimoji="0" lang="en-NL" sz="2400" b="1" i="0" u="none" strike="noStrike" kern="1200" cap="none" spc="0" normalizeH="0" baseline="0" noProof="0" dirty="0">
              <a:ln>
                <a:noFill/>
              </a:ln>
              <a:solidFill>
                <a:srgbClr val="C00000"/>
              </a:solidFill>
              <a:effectLst/>
              <a:uLnTx/>
              <a:uFillTx/>
              <a:latin typeface="Arial"/>
              <a:ea typeface="+mn-ea"/>
              <a:cs typeface="+mn-cs"/>
            </a:endParaRPr>
          </a:p>
        </p:txBody>
      </p:sp>
      <p:pic>
        <p:nvPicPr>
          <p:cNvPr id="97" name="Picture 96" descr="F:\post doc amsterdam\talk group meeting\LOGO uva.png">
            <a:extLst>
              <a:ext uri="{FF2B5EF4-FFF2-40B4-BE49-F238E27FC236}">
                <a16:creationId xmlns:a16="http://schemas.microsoft.com/office/drawing/2014/main" id="{FCC13344-3A35-0620-D768-B3FD74CFE01D}"/>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17538" y="-5753"/>
            <a:ext cx="53340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8" name="TextBox 97">
            <a:extLst>
              <a:ext uri="{FF2B5EF4-FFF2-40B4-BE49-F238E27FC236}">
                <a16:creationId xmlns:a16="http://schemas.microsoft.com/office/drawing/2014/main" id="{97D322F0-5695-0621-B0C9-1DD8C1D07C72}"/>
              </a:ext>
            </a:extLst>
          </p:cNvPr>
          <p:cNvSpPr txBox="1"/>
          <p:nvPr/>
        </p:nvSpPr>
        <p:spPr>
          <a:xfrm>
            <a:off x="650938" y="79253"/>
            <a:ext cx="2336281"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400" b="1" i="0" u="none" strike="noStrike" kern="1200" cap="none" spc="0" normalizeH="0" baseline="0" noProof="0" dirty="0">
                <a:ln>
                  <a:noFill/>
                </a:ln>
                <a:solidFill>
                  <a:srgbClr val="FFFFFF"/>
                </a:solidFill>
                <a:effectLst/>
                <a:uLnTx/>
                <a:uFillTx/>
                <a:latin typeface="Arial"/>
                <a:ea typeface="+mn-ea"/>
                <a:cs typeface="+mn-cs"/>
              </a:rPr>
              <a:t>U</a:t>
            </a:r>
            <a:r>
              <a:rPr kumimoji="0" lang="nl-NL" sz="1400" b="1" i="0" u="none" strike="noStrike" kern="1200" cap="small" spc="0" normalizeH="0" baseline="0" noProof="0" dirty="0">
                <a:ln>
                  <a:noFill/>
                </a:ln>
                <a:solidFill>
                  <a:srgbClr val="FFFFFF"/>
                </a:solidFill>
                <a:effectLst/>
                <a:uLnTx/>
                <a:uFillTx/>
                <a:latin typeface="Arial"/>
                <a:ea typeface="+mn-ea"/>
                <a:cs typeface="+mn-cs"/>
              </a:rPr>
              <a:t>niversity Of Amsterdam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400" b="0" i="0" u="none" strike="noStrike" kern="1200" cap="small" spc="0" normalizeH="0" baseline="0" noProof="0" dirty="0" err="1">
                <a:ln>
                  <a:noFill/>
                </a:ln>
                <a:solidFill>
                  <a:srgbClr val="292934"/>
                </a:solidFill>
                <a:effectLst/>
                <a:uLnTx/>
                <a:uFillTx/>
                <a:latin typeface="Arial"/>
                <a:ea typeface="+mn-ea"/>
                <a:cs typeface="+mn-cs"/>
              </a:rPr>
              <a:t>Institute</a:t>
            </a:r>
            <a:r>
              <a:rPr kumimoji="0" lang="nl-NL" sz="1400" b="0" i="0" u="none" strike="noStrike" kern="1200" cap="small" spc="0" normalizeH="0" baseline="0" noProof="0" dirty="0">
                <a:ln>
                  <a:noFill/>
                </a:ln>
                <a:solidFill>
                  <a:srgbClr val="292934"/>
                </a:solidFill>
                <a:effectLst/>
                <a:uLnTx/>
                <a:uFillTx/>
                <a:latin typeface="Arial"/>
                <a:ea typeface="+mn-ea"/>
                <a:cs typeface="+mn-cs"/>
              </a:rPr>
              <a:t> of Physics</a:t>
            </a:r>
            <a:endParaRPr kumimoji="0" lang="en-US" sz="1400" b="0" i="0" u="none" strike="noStrike" kern="1200" cap="none" spc="0" normalizeH="0" baseline="0" noProof="0" dirty="0">
              <a:ln>
                <a:noFill/>
              </a:ln>
              <a:solidFill>
                <a:srgbClr val="292934"/>
              </a:solidFill>
              <a:effectLst/>
              <a:uLnTx/>
              <a:uFillTx/>
              <a:latin typeface="Arial"/>
              <a:ea typeface="+mn-ea"/>
              <a:cs typeface="+mn-cs"/>
            </a:endParaRPr>
          </a:p>
        </p:txBody>
      </p:sp>
      <p:cxnSp>
        <p:nvCxnSpPr>
          <p:cNvPr id="3" name="Straight Connector 2">
            <a:extLst>
              <a:ext uri="{FF2B5EF4-FFF2-40B4-BE49-F238E27FC236}">
                <a16:creationId xmlns:a16="http://schemas.microsoft.com/office/drawing/2014/main" id="{945DB31A-BE4F-7E57-09B1-625212B15DC6}"/>
              </a:ext>
            </a:extLst>
          </p:cNvPr>
          <p:cNvCxnSpPr/>
          <p:nvPr/>
        </p:nvCxnSpPr>
        <p:spPr>
          <a:xfrm>
            <a:off x="9426498" y="2215376"/>
            <a:ext cx="2706029" cy="0"/>
          </a:xfrm>
          <a:prstGeom prst="line">
            <a:avLst/>
          </a:prstGeom>
          <a:ln w="57150">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F2C58CDF-C470-DAC2-3120-38ECB1BA62B8}"/>
              </a:ext>
            </a:extLst>
          </p:cNvPr>
          <p:cNvCxnSpPr/>
          <p:nvPr/>
        </p:nvCxnSpPr>
        <p:spPr>
          <a:xfrm>
            <a:off x="9485971" y="3429000"/>
            <a:ext cx="2706029" cy="0"/>
          </a:xfrm>
          <a:prstGeom prst="line">
            <a:avLst/>
          </a:prstGeom>
          <a:ln w="57150">
            <a:solidFill>
              <a:srgbClr val="C0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72860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9"/>
                                        </p:tgtEl>
                                        <p:attrNameLst>
                                          <p:attrName>style.visibility</p:attrName>
                                        </p:attrNameLst>
                                      </p:cBhvr>
                                      <p:to>
                                        <p:strVal val="visible"/>
                                      </p:to>
                                    </p:set>
                                    <p:animEffect transition="in" filter="fade">
                                      <p:cBhvr>
                                        <p:cTn id="7" dur="500"/>
                                        <p:tgtEl>
                                          <p:spTgt spid="99"/>
                                        </p:tgtEl>
                                      </p:cBhvr>
                                    </p:animEffect>
                                  </p:childTnLst>
                                </p:cTn>
                              </p:par>
                              <p:par>
                                <p:cTn id="8" presetID="10" presetClass="entr" presetSubtype="0" fill="hold" nodeType="withEffect">
                                  <p:stCondLst>
                                    <p:cond delay="0"/>
                                  </p:stCondLst>
                                  <p:childTnLst>
                                    <p:set>
                                      <p:cBhvr>
                                        <p:cTn id="9" dur="1" fill="hold">
                                          <p:stCondLst>
                                            <p:cond delay="0"/>
                                          </p:stCondLst>
                                        </p:cTn>
                                        <p:tgtEl>
                                          <p:spTgt spid="101"/>
                                        </p:tgtEl>
                                        <p:attrNameLst>
                                          <p:attrName>style.visibility</p:attrName>
                                        </p:attrNameLst>
                                      </p:cBhvr>
                                      <p:to>
                                        <p:strVal val="visible"/>
                                      </p:to>
                                    </p:set>
                                    <p:animEffect transition="in" filter="fade">
                                      <p:cBhvr>
                                        <p:cTn id="10" dur="500"/>
                                        <p:tgtEl>
                                          <p:spTgt spid="101"/>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85"/>
                                        </p:tgtEl>
                                        <p:attrNameLst>
                                          <p:attrName>style.visibility</p:attrName>
                                        </p:attrNameLst>
                                      </p:cBhvr>
                                      <p:to>
                                        <p:strVal val="visible"/>
                                      </p:to>
                                    </p:set>
                                    <p:animEffect transition="in" filter="fade">
                                      <p:cBhvr>
                                        <p:cTn id="18" dur="500"/>
                                        <p:tgtEl>
                                          <p:spTgt spid="85"/>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00"/>
                                        </p:tgtEl>
                                        <p:attrNameLst>
                                          <p:attrName>style.visibility</p:attrName>
                                        </p:attrNameLst>
                                      </p:cBhvr>
                                      <p:to>
                                        <p:strVal val="visible"/>
                                      </p:to>
                                    </p:set>
                                    <p:animEffect transition="in" filter="fade">
                                      <p:cBhvr>
                                        <p:cTn id="23" dur="500"/>
                                        <p:tgtEl>
                                          <p:spTgt spid="1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a:extLst>
              <a:ext uri="{FF2B5EF4-FFF2-40B4-BE49-F238E27FC236}">
                <a16:creationId xmlns:a16="http://schemas.microsoft.com/office/drawing/2014/main" id="{7FB2A53E-681D-4EC2-B153-4E1AD373CEBD}"/>
              </a:ext>
            </a:extLst>
          </p:cNvPr>
          <p:cNvSpPr txBox="1"/>
          <p:nvPr/>
        </p:nvSpPr>
        <p:spPr>
          <a:xfrm>
            <a:off x="409286" y="1909950"/>
            <a:ext cx="3373039" cy="400110"/>
          </a:xfrm>
          <a:prstGeom prst="rect">
            <a:avLst/>
          </a:prstGeom>
          <a:noFill/>
        </p:spPr>
        <p:txBody>
          <a:bodyPr wrap="non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fr-FR" sz="2000" b="1" i="0" u="none" strike="noStrike" kern="1200" cap="none" spc="0" normalizeH="0" baseline="0" noProof="0" dirty="0" err="1">
                <a:ln>
                  <a:noFill/>
                </a:ln>
                <a:solidFill>
                  <a:srgbClr val="00B0F0"/>
                </a:solidFill>
                <a:effectLst/>
                <a:uLnTx/>
                <a:uFillTx/>
                <a:latin typeface="Arial"/>
                <a:ea typeface="+mn-ea"/>
                <a:cs typeface="+mn-cs"/>
              </a:rPr>
              <a:t>Permeability</a:t>
            </a:r>
            <a:r>
              <a:rPr kumimoji="0" lang="fr-FR" sz="2000" b="1" i="0" u="none" strike="noStrike" kern="1200" cap="none" spc="0" normalizeH="0" baseline="0" noProof="0" dirty="0">
                <a:ln>
                  <a:noFill/>
                </a:ln>
                <a:solidFill>
                  <a:srgbClr val="292934"/>
                </a:solidFill>
                <a:effectLst/>
                <a:uLnTx/>
                <a:uFillTx/>
                <a:latin typeface="Arial"/>
                <a:ea typeface="+mn-ea"/>
                <a:cs typeface="+mn-cs"/>
              </a:rPr>
              <a:t> of  </a:t>
            </a:r>
            <a:r>
              <a:rPr kumimoji="0" lang="fr-FR" sz="2000" b="1" i="0" u="none" strike="noStrike" kern="1200" cap="none" spc="0" normalizeH="0" baseline="0" noProof="0" dirty="0" err="1">
                <a:ln>
                  <a:noFill/>
                </a:ln>
                <a:solidFill>
                  <a:srgbClr val="292934"/>
                </a:solidFill>
                <a:effectLst/>
                <a:uLnTx/>
                <a:uFillTx/>
                <a:latin typeface="Arial"/>
                <a:ea typeface="+mn-ea"/>
                <a:cs typeface="+mn-cs"/>
              </a:rPr>
              <a:t>level</a:t>
            </a:r>
            <a:r>
              <a:rPr kumimoji="0" lang="fr-FR" sz="2000" b="1" i="0" u="none" strike="noStrike" kern="1200" cap="none" spc="0" normalizeH="0" baseline="0" noProof="0" dirty="0">
                <a:ln>
                  <a:noFill/>
                </a:ln>
                <a:solidFill>
                  <a:srgbClr val="292934"/>
                </a:solidFill>
                <a:effectLst/>
                <a:uLnTx/>
                <a:uFillTx/>
                <a:latin typeface="Arial"/>
                <a:ea typeface="+mn-ea"/>
                <a:cs typeface="+mn-cs"/>
              </a:rPr>
              <a:t> i: </a:t>
            </a:r>
          </a:p>
        </p:txBody>
      </p:sp>
      <p:sp>
        <p:nvSpPr>
          <p:cNvPr id="5" name="ZoneTexte 4">
            <a:extLst>
              <a:ext uri="{FF2B5EF4-FFF2-40B4-BE49-F238E27FC236}">
                <a16:creationId xmlns:a16="http://schemas.microsoft.com/office/drawing/2014/main" id="{891FC955-2BB0-4551-ABEE-8A2F9F71A3E9}"/>
              </a:ext>
            </a:extLst>
          </p:cNvPr>
          <p:cNvSpPr txBox="1"/>
          <p:nvPr/>
        </p:nvSpPr>
        <p:spPr>
          <a:xfrm>
            <a:off x="449574" y="1248561"/>
            <a:ext cx="6874382" cy="400110"/>
          </a:xfrm>
          <a:prstGeom prst="rect">
            <a:avLst/>
          </a:prstGeom>
          <a:noFill/>
        </p:spPr>
        <p:txBody>
          <a:bodyPr wrap="non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fr-FR" sz="2000" b="1" i="0" u="none" strike="noStrike" kern="1200" cap="none" spc="0" normalizeH="0" baseline="0" noProof="0" dirty="0" err="1">
                <a:ln>
                  <a:noFill/>
                </a:ln>
                <a:solidFill>
                  <a:srgbClr val="00B0F0"/>
                </a:solidFill>
                <a:effectLst/>
                <a:uLnTx/>
                <a:uFillTx/>
                <a:latin typeface="Arial"/>
                <a:ea typeface="+mn-ea"/>
                <a:cs typeface="+mn-cs"/>
              </a:rPr>
              <a:t>Viscous</a:t>
            </a:r>
            <a:r>
              <a:rPr kumimoji="0" lang="fr-FR" sz="2000" b="1" i="0" u="none" strike="noStrike" kern="1200" cap="none" spc="0" normalizeH="0" baseline="0" noProof="0" dirty="0">
                <a:ln>
                  <a:noFill/>
                </a:ln>
                <a:solidFill>
                  <a:srgbClr val="00B0F0"/>
                </a:solidFill>
                <a:effectLst/>
                <a:uLnTx/>
                <a:uFillTx/>
                <a:latin typeface="Arial"/>
                <a:ea typeface="+mn-ea"/>
                <a:cs typeface="+mn-cs"/>
              </a:rPr>
              <a:t> pressure drop </a:t>
            </a:r>
            <a:r>
              <a:rPr kumimoji="0" lang="fr-FR" sz="2000" b="0" i="0" u="none" strike="noStrike" kern="1200" cap="none" spc="0" normalizeH="0" baseline="0" noProof="0" dirty="0">
                <a:ln>
                  <a:noFill/>
                </a:ln>
                <a:solidFill>
                  <a:srgbClr val="292934"/>
                </a:solidFill>
                <a:effectLst/>
                <a:uLnTx/>
                <a:uFillTx/>
                <a:latin typeface="Arial"/>
                <a:ea typeface="+mn-ea"/>
                <a:cs typeface="+mn-cs"/>
              </a:rPr>
              <a:t>over </a:t>
            </a:r>
            <a:r>
              <a:rPr kumimoji="0" lang="fr-FR" sz="2000" b="0" i="0" u="none" strike="noStrike" kern="1200" cap="none" spc="0" normalizeH="0" baseline="0" noProof="0" dirty="0" err="1">
                <a:ln>
                  <a:noFill/>
                </a:ln>
                <a:solidFill>
                  <a:srgbClr val="292934"/>
                </a:solidFill>
                <a:effectLst/>
                <a:uLnTx/>
                <a:uFillTx/>
                <a:latin typeface="Arial"/>
                <a:ea typeface="+mn-ea"/>
                <a:cs typeface="+mn-cs"/>
              </a:rPr>
              <a:t>level</a:t>
            </a:r>
            <a:r>
              <a:rPr kumimoji="0" lang="fr-FR" sz="2000" b="0" i="0" u="none" strike="noStrike" kern="1200" cap="none" spc="0" normalizeH="0" baseline="0" noProof="0" dirty="0">
                <a:ln>
                  <a:noFill/>
                </a:ln>
                <a:solidFill>
                  <a:srgbClr val="292934"/>
                </a:solidFill>
                <a:effectLst/>
                <a:uLnTx/>
                <a:uFillTx/>
                <a:latin typeface="Arial"/>
                <a:ea typeface="+mn-ea"/>
                <a:cs typeface="+mn-cs"/>
              </a:rPr>
              <a:t> i (</a:t>
            </a:r>
            <a:r>
              <a:rPr kumimoji="0" lang="fr-FR" sz="2000" b="0" i="0" u="none" strike="noStrike" kern="1200" cap="none" spc="0" normalizeH="0" baseline="0" noProof="0" dirty="0" err="1">
                <a:ln>
                  <a:noFill/>
                </a:ln>
                <a:solidFill>
                  <a:srgbClr val="292934"/>
                </a:solidFill>
                <a:effectLst/>
                <a:uLnTx/>
                <a:uFillTx/>
                <a:latin typeface="Arial"/>
                <a:ea typeface="+mn-ea"/>
                <a:cs typeface="+mn-cs"/>
              </a:rPr>
              <a:t>from</a:t>
            </a:r>
            <a:r>
              <a:rPr kumimoji="0" lang="fr-FR" sz="2000" b="0" i="0" u="none" strike="noStrike" kern="1200" cap="none" spc="0" normalizeH="0" baseline="0" noProof="0" dirty="0">
                <a:ln>
                  <a:noFill/>
                </a:ln>
                <a:solidFill>
                  <a:srgbClr val="292934"/>
                </a:solidFill>
                <a:effectLst/>
                <a:uLnTx/>
                <a:uFillTx/>
                <a:latin typeface="Arial"/>
                <a:ea typeface="+mn-ea"/>
                <a:cs typeface="+mn-cs"/>
              </a:rPr>
              <a:t> </a:t>
            </a:r>
            <a:r>
              <a:rPr kumimoji="0" lang="fr-FR" sz="2000" b="0" i="0" u="none" strike="noStrike" kern="1200" cap="none" spc="0" normalizeH="0" baseline="0" noProof="0" dirty="0" err="1">
                <a:ln>
                  <a:noFill/>
                </a:ln>
                <a:solidFill>
                  <a:srgbClr val="292934"/>
                </a:solidFill>
                <a:effectLst/>
                <a:uLnTx/>
                <a:uFillTx/>
                <a:latin typeface="Arial"/>
                <a:ea typeface="+mn-ea"/>
                <a:cs typeface="+mn-cs"/>
              </a:rPr>
              <a:t>Darcy’s</a:t>
            </a:r>
            <a:r>
              <a:rPr kumimoji="0" lang="fr-FR" sz="2000" b="0" i="0" u="none" strike="noStrike" kern="1200" cap="none" spc="0" normalizeH="0" baseline="0" noProof="0" dirty="0">
                <a:ln>
                  <a:noFill/>
                </a:ln>
                <a:solidFill>
                  <a:srgbClr val="292934"/>
                </a:solidFill>
                <a:effectLst/>
                <a:uLnTx/>
                <a:uFillTx/>
                <a:latin typeface="Arial"/>
                <a:ea typeface="+mn-ea"/>
                <a:cs typeface="+mn-cs"/>
              </a:rPr>
              <a:t> </a:t>
            </a:r>
            <a:r>
              <a:rPr kumimoji="0" lang="fr-FR" sz="2000" b="0" i="0" u="none" strike="noStrike" kern="1200" cap="none" spc="0" normalizeH="0" baseline="0" noProof="0" dirty="0" err="1">
                <a:ln>
                  <a:noFill/>
                </a:ln>
                <a:solidFill>
                  <a:srgbClr val="292934"/>
                </a:solidFill>
                <a:effectLst/>
                <a:uLnTx/>
                <a:uFillTx/>
                <a:latin typeface="Arial"/>
                <a:ea typeface="+mn-ea"/>
                <a:cs typeface="+mn-cs"/>
              </a:rPr>
              <a:t>law</a:t>
            </a:r>
            <a:r>
              <a:rPr kumimoji="0" lang="fr-FR" sz="2000" b="0" i="0" u="none" strike="noStrike" kern="1200" cap="none" spc="0" normalizeH="0" baseline="0" noProof="0" dirty="0">
                <a:ln>
                  <a:noFill/>
                </a:ln>
                <a:solidFill>
                  <a:srgbClr val="292934"/>
                </a:solidFill>
                <a:effectLst/>
                <a:uLnTx/>
                <a:uFillTx/>
                <a:latin typeface="Arial"/>
                <a:ea typeface="+mn-ea"/>
                <a:cs typeface="+mn-cs"/>
              </a:rPr>
              <a:t>): </a:t>
            </a:r>
          </a:p>
        </p:txBody>
      </p:sp>
      <mc:AlternateContent xmlns:mc="http://schemas.openxmlformats.org/markup-compatibility/2006" xmlns:a14="http://schemas.microsoft.com/office/drawing/2010/main">
        <mc:Choice Requires="a14">
          <p:sp>
            <p:nvSpPr>
              <p:cNvPr id="6" name="Rectangle 5">
                <a:extLst>
                  <a:ext uri="{FF2B5EF4-FFF2-40B4-BE49-F238E27FC236}">
                    <a16:creationId xmlns:a16="http://schemas.microsoft.com/office/drawing/2014/main" id="{4CE8F456-C18C-4321-AA00-FB6DC97F0E52}"/>
                  </a:ext>
                </a:extLst>
              </p:cNvPr>
              <p:cNvSpPr/>
              <p:nvPr/>
            </p:nvSpPr>
            <p:spPr>
              <a:xfrm>
                <a:off x="7320096" y="1031209"/>
                <a:ext cx="1352230" cy="728789"/>
              </a:xfrm>
              <a:prstGeom prst="rect">
                <a:avLst/>
              </a:prstGeom>
              <a:solidFill>
                <a:schemeClr val="accent5">
                  <a:lumMod val="40000"/>
                  <a:lumOff val="60000"/>
                </a:schemeClr>
              </a:solidFill>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ctrlPr>
                        </m:sSubPr>
                        <m:e>
                          <m:r>
                            <a:rPr kumimoji="0" lang="fr-FR" sz="2000" b="0" i="0" u="none" strike="noStrike" kern="1200" cap="none" spc="0" normalizeH="0" baseline="0" noProof="0">
                              <a:ln>
                                <a:noFill/>
                              </a:ln>
                              <a:solidFill>
                                <a:srgbClr val="292934"/>
                              </a:solidFill>
                              <a:effectLst/>
                              <a:uLnTx/>
                              <a:uFillTx/>
                              <a:latin typeface="Cambria Math" panose="02040503050406030204" pitchFamily="18" charset="0"/>
                              <a:ea typeface="+mn-ea"/>
                              <a:cs typeface="+mn-cs"/>
                            </a:rPr>
                            <m:t>∆</m:t>
                          </m:r>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𝑝</m:t>
                          </m:r>
                        </m:e>
                        <m:sub>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𝑖</m:t>
                          </m:r>
                        </m:sub>
                      </m:sSub>
                      <m:r>
                        <a:rPr kumimoji="0" lang="fr-FR" sz="2000" b="0" i="0" u="none" strike="noStrike" kern="1200" cap="none" spc="0" normalizeH="0" baseline="0" noProof="0">
                          <a:ln>
                            <a:noFill/>
                          </a:ln>
                          <a:solidFill>
                            <a:srgbClr val="292934"/>
                          </a:solidFill>
                          <a:effectLst/>
                          <a:uLnTx/>
                          <a:uFillTx/>
                          <a:latin typeface="Cambria Math" panose="02040503050406030204" pitchFamily="18" charset="0"/>
                          <a:ea typeface="+mn-ea"/>
                          <a:cs typeface="+mn-cs"/>
                        </a:rPr>
                        <m:t>=</m:t>
                      </m:r>
                      <m:f>
                        <m:fPr>
                          <m:ctrlP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ctrlPr>
                        </m:fPr>
                        <m:num>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𝜇</m:t>
                          </m:r>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𝑗</m:t>
                          </m:r>
                          <m:sSub>
                            <m:sSubPr>
                              <m:ctrlP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ctrlPr>
                            </m:sSubPr>
                            <m:e>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h</m:t>
                              </m:r>
                            </m:e>
                            <m:sub>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𝑖</m:t>
                              </m:r>
                            </m:sub>
                          </m:sSub>
                        </m:num>
                        <m:den>
                          <m:sSub>
                            <m:sSubPr>
                              <m:ctrlP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ctrlPr>
                            </m:sSubPr>
                            <m:e>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𝜌</m:t>
                              </m:r>
                            </m:e>
                            <m:sub>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𝑙</m:t>
                              </m:r>
                            </m:sub>
                          </m:sSub>
                          <m:sSub>
                            <m:sSubPr>
                              <m:ctrlP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ctrlPr>
                            </m:sSubPr>
                            <m:e>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𝑘</m:t>
                              </m:r>
                            </m:e>
                            <m:sub>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𝑖</m:t>
                              </m:r>
                            </m:sub>
                          </m:sSub>
                        </m:den>
                      </m:f>
                    </m:oMath>
                  </m:oMathPara>
                </a14:m>
                <a:endParaRPr kumimoji="0" lang="fr-FR" sz="2000" b="0" i="0" u="none" strike="noStrike" kern="1200" cap="none" spc="0" normalizeH="0" baseline="0" noProof="0" dirty="0">
                  <a:ln>
                    <a:noFill/>
                  </a:ln>
                  <a:solidFill>
                    <a:srgbClr val="292934"/>
                  </a:solidFill>
                  <a:effectLst/>
                  <a:uLnTx/>
                  <a:uFillTx/>
                  <a:latin typeface="Arial"/>
                  <a:ea typeface="+mn-ea"/>
                  <a:cs typeface="+mn-cs"/>
                </a:endParaRPr>
              </a:p>
            </p:txBody>
          </p:sp>
        </mc:Choice>
        <mc:Fallback xmlns="">
          <p:sp>
            <p:nvSpPr>
              <p:cNvPr id="6" name="Rectangle 5">
                <a:extLst>
                  <a:ext uri="{FF2B5EF4-FFF2-40B4-BE49-F238E27FC236}">
                    <a16:creationId xmlns:a16="http://schemas.microsoft.com/office/drawing/2014/main" id="{4CE8F456-C18C-4321-AA00-FB6DC97F0E52}"/>
                  </a:ext>
                </a:extLst>
              </p:cNvPr>
              <p:cNvSpPr>
                <a:spLocks noRot="1" noChangeAspect="1" noMove="1" noResize="1" noEditPoints="1" noAdjustHandles="1" noChangeArrowheads="1" noChangeShapeType="1" noTextEdit="1"/>
              </p:cNvSpPr>
              <p:nvPr/>
            </p:nvSpPr>
            <p:spPr>
              <a:xfrm>
                <a:off x="7320096" y="1031209"/>
                <a:ext cx="1352230" cy="728789"/>
              </a:xfrm>
              <a:prstGeom prst="rect">
                <a:avLst/>
              </a:prstGeom>
              <a:blipFill>
                <a:blip r:embed="rId3"/>
                <a:stretch>
                  <a:fillRect/>
                </a:stretch>
              </a:blipFill>
            </p:spPr>
            <p:txBody>
              <a:bodyPr/>
              <a:lstStyle/>
              <a:p>
                <a:r>
                  <a:rPr lang="en-NL">
                    <a:noFill/>
                  </a:rPr>
                  <a:t> </a:t>
                </a:r>
              </a:p>
            </p:txBody>
          </p:sp>
        </mc:Fallback>
      </mc:AlternateContent>
      <p:sp>
        <p:nvSpPr>
          <p:cNvPr id="7" name="Rectangle 6">
            <a:extLst>
              <a:ext uri="{FF2B5EF4-FFF2-40B4-BE49-F238E27FC236}">
                <a16:creationId xmlns:a16="http://schemas.microsoft.com/office/drawing/2014/main" id="{7D5071B5-743D-4C06-B872-BE431859A473}"/>
              </a:ext>
            </a:extLst>
          </p:cNvPr>
          <p:cNvSpPr/>
          <p:nvPr/>
        </p:nvSpPr>
        <p:spPr>
          <a:xfrm>
            <a:off x="634195" y="2578512"/>
            <a:ext cx="4878451" cy="400110"/>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err="1">
                <a:ln>
                  <a:noFill/>
                </a:ln>
                <a:solidFill>
                  <a:srgbClr val="292934"/>
                </a:solidFill>
                <a:effectLst/>
                <a:uLnTx/>
                <a:uFillTx/>
                <a:latin typeface="Arial"/>
                <a:ea typeface="+mn-ea"/>
                <a:cs typeface="+mn-cs"/>
              </a:rPr>
              <a:t>Viscous</a:t>
            </a:r>
            <a:r>
              <a:rPr kumimoji="0" lang="fr-FR" sz="2000" b="1" i="0" u="none" strike="noStrike" kern="1200" cap="none" spc="0" normalizeH="0" baseline="0" noProof="0" dirty="0">
                <a:ln>
                  <a:noFill/>
                </a:ln>
                <a:solidFill>
                  <a:srgbClr val="292934"/>
                </a:solidFill>
                <a:effectLst/>
                <a:uLnTx/>
                <a:uFillTx/>
                <a:latin typeface="Arial"/>
                <a:ea typeface="+mn-ea"/>
                <a:cs typeface="+mn-cs"/>
              </a:rPr>
              <a:t> pressure drop over </a:t>
            </a:r>
            <a:r>
              <a:rPr kumimoji="0" lang="fr-FR" sz="2000" b="1" i="1" u="none" strike="noStrike" kern="1200" cap="none" spc="0" normalizeH="0" baseline="0" noProof="0" dirty="0">
                <a:ln>
                  <a:noFill/>
                </a:ln>
                <a:solidFill>
                  <a:srgbClr val="292934"/>
                </a:solidFill>
                <a:effectLst/>
                <a:uLnTx/>
                <a:uFillTx/>
                <a:latin typeface="Arial"/>
                <a:ea typeface="+mn-ea"/>
                <a:cs typeface="+mn-cs"/>
              </a:rPr>
              <a:t>n</a:t>
            </a:r>
            <a:r>
              <a:rPr kumimoji="0" lang="fr-FR" sz="2000" b="1" i="0" u="none" strike="noStrike" kern="1200" cap="none" spc="0" normalizeH="0" baseline="0" noProof="0" dirty="0">
                <a:ln>
                  <a:noFill/>
                </a:ln>
                <a:solidFill>
                  <a:srgbClr val="292934"/>
                </a:solidFill>
                <a:effectLst/>
                <a:uLnTx/>
                <a:uFillTx/>
                <a:latin typeface="Arial"/>
                <a:ea typeface="+mn-ea"/>
                <a:cs typeface="+mn-cs"/>
              </a:rPr>
              <a:t> </a:t>
            </a:r>
            <a:r>
              <a:rPr kumimoji="0" lang="fr-FR" sz="2000" b="1" i="0" u="none" strike="noStrike" kern="1200" cap="none" spc="0" normalizeH="0" baseline="0" noProof="0" dirty="0" err="1">
                <a:ln>
                  <a:noFill/>
                </a:ln>
                <a:solidFill>
                  <a:srgbClr val="292934"/>
                </a:solidFill>
                <a:effectLst/>
                <a:uLnTx/>
                <a:uFillTx/>
                <a:latin typeface="Arial"/>
                <a:ea typeface="+mn-ea"/>
                <a:cs typeface="+mn-cs"/>
              </a:rPr>
              <a:t>levels</a:t>
            </a:r>
            <a:r>
              <a:rPr kumimoji="0" lang="fr-FR" sz="2000" b="1" i="0" u="none" strike="noStrike" kern="1200" cap="none" spc="0" normalizeH="0" baseline="0" noProof="0" dirty="0">
                <a:ln>
                  <a:noFill/>
                </a:ln>
                <a:solidFill>
                  <a:srgbClr val="292934"/>
                </a:solidFill>
                <a:effectLst/>
                <a:uLnTx/>
                <a:uFillTx/>
                <a:latin typeface="Arial"/>
                <a:ea typeface="+mn-ea"/>
                <a:cs typeface="+mn-cs"/>
              </a:rPr>
              <a:t>:   </a:t>
            </a:r>
          </a:p>
        </p:txBody>
      </p:sp>
      <mc:AlternateContent xmlns:mc="http://schemas.openxmlformats.org/markup-compatibility/2006" xmlns:a14="http://schemas.microsoft.com/office/drawing/2010/main">
        <mc:Choice Requires="a14">
          <p:sp>
            <p:nvSpPr>
              <p:cNvPr id="8" name="Rectangle 7">
                <a:extLst>
                  <a:ext uri="{FF2B5EF4-FFF2-40B4-BE49-F238E27FC236}">
                    <a16:creationId xmlns:a16="http://schemas.microsoft.com/office/drawing/2014/main" id="{64DD0089-38A4-4A47-B9FC-281BC80BF083}"/>
                  </a:ext>
                </a:extLst>
              </p:cNvPr>
              <p:cNvSpPr/>
              <p:nvPr/>
            </p:nvSpPr>
            <p:spPr>
              <a:xfrm>
                <a:off x="273877" y="3095529"/>
                <a:ext cx="7569960" cy="968535"/>
              </a:xfrm>
              <a:prstGeom prst="rect">
                <a:avLst/>
              </a:prstGeom>
              <a:solidFill>
                <a:schemeClr val="accent5">
                  <a:lumMod val="20000"/>
                  <a:lumOff val="80000"/>
                </a:scheme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fr-FR" sz="2000" b="0" i="0" u="none" strike="noStrike" kern="1200" cap="none" spc="0" normalizeH="0" baseline="0" noProof="0">
                          <a:ln>
                            <a:noFill/>
                          </a:ln>
                          <a:solidFill>
                            <a:srgbClr val="292934"/>
                          </a:solidFill>
                          <a:effectLst/>
                          <a:uLnTx/>
                          <a:uFillTx/>
                          <a:latin typeface="Cambria Math" panose="02040503050406030204" pitchFamily="18" charset="0"/>
                          <a:ea typeface="+mn-ea"/>
                          <a:cs typeface="+mn-cs"/>
                        </a:rPr>
                        <m:t>∆</m:t>
                      </m:r>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𝑃</m:t>
                      </m:r>
                      <m:r>
                        <a:rPr kumimoji="0" lang="fr-FR" sz="2000" b="0" i="0" u="none" strike="noStrike" kern="1200" cap="none" spc="0" normalizeH="0" baseline="0" noProof="0">
                          <a:ln>
                            <a:noFill/>
                          </a:ln>
                          <a:solidFill>
                            <a:srgbClr val="292934"/>
                          </a:solidFill>
                          <a:effectLst/>
                          <a:uLnTx/>
                          <a:uFillTx/>
                          <a:latin typeface="Cambria Math" panose="02040503050406030204" pitchFamily="18" charset="0"/>
                          <a:ea typeface="+mn-ea"/>
                          <a:cs typeface="+mn-cs"/>
                        </a:rPr>
                        <m:t>=</m:t>
                      </m:r>
                      <m:nary>
                        <m:naryPr>
                          <m:chr m:val="∑"/>
                          <m:limLoc m:val="undOvr"/>
                          <m:ctrlP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ctrlPr>
                        </m:naryPr>
                        <m:sub>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𝑖</m:t>
                          </m:r>
                          <m:r>
                            <a:rPr kumimoji="0" lang="fr-FR" sz="2000" b="0" i="0" u="none" strike="noStrike" kern="1200" cap="none" spc="0" normalizeH="0" baseline="0" noProof="0">
                              <a:ln>
                                <a:noFill/>
                              </a:ln>
                              <a:solidFill>
                                <a:srgbClr val="292934"/>
                              </a:solidFill>
                              <a:effectLst/>
                              <a:uLnTx/>
                              <a:uFillTx/>
                              <a:latin typeface="Cambria Math" panose="02040503050406030204" pitchFamily="18" charset="0"/>
                              <a:ea typeface="+mn-ea"/>
                              <a:cs typeface="+mn-cs"/>
                            </a:rPr>
                            <m:t>=</m:t>
                          </m:r>
                          <m:r>
                            <a:rPr kumimoji="0" lang="fr-FR" sz="2000" b="0" i="0" u="none" strike="noStrike" kern="1200" cap="none" spc="0" normalizeH="0" baseline="0" noProof="0">
                              <a:ln>
                                <a:noFill/>
                              </a:ln>
                              <a:solidFill>
                                <a:srgbClr val="292934"/>
                              </a:solidFill>
                              <a:effectLst/>
                              <a:uLnTx/>
                              <a:uFillTx/>
                              <a:latin typeface="Cambria Math" panose="02040503050406030204" pitchFamily="18" charset="0"/>
                              <a:ea typeface="+mn-ea"/>
                              <a:cs typeface="+mn-cs"/>
                            </a:rPr>
                            <m:t>1</m:t>
                          </m:r>
                        </m:sub>
                        <m:sup>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𝑖</m:t>
                          </m:r>
                          <m:r>
                            <a:rPr kumimoji="0" lang="fr-FR" sz="2000" b="0" i="0" u="none" strike="noStrike" kern="1200" cap="none" spc="0" normalizeH="0" baseline="0" noProof="0">
                              <a:ln>
                                <a:noFill/>
                              </a:ln>
                              <a:solidFill>
                                <a:srgbClr val="292934"/>
                              </a:solidFill>
                              <a:effectLst/>
                              <a:uLnTx/>
                              <a:uFillTx/>
                              <a:latin typeface="Cambria Math" panose="02040503050406030204" pitchFamily="18" charset="0"/>
                              <a:ea typeface="+mn-ea"/>
                              <a:cs typeface="+mn-cs"/>
                            </a:rPr>
                            <m:t>=</m:t>
                          </m:r>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𝑛</m:t>
                          </m:r>
                        </m:sup>
                        <m:e>
                          <m:sSub>
                            <m:sSubPr>
                              <m:ctrlP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ctrlPr>
                            </m:sSubPr>
                            <m:e>
                              <m:r>
                                <a:rPr kumimoji="0" lang="fr-FR" sz="2000" b="0" i="0" u="none" strike="noStrike" kern="1200" cap="none" spc="0" normalizeH="0" baseline="0" noProof="0">
                                  <a:ln>
                                    <a:noFill/>
                                  </a:ln>
                                  <a:solidFill>
                                    <a:srgbClr val="292934"/>
                                  </a:solidFill>
                                  <a:effectLst/>
                                  <a:uLnTx/>
                                  <a:uFillTx/>
                                  <a:latin typeface="Cambria Math" panose="02040503050406030204" pitchFamily="18" charset="0"/>
                                  <a:ea typeface="+mn-ea"/>
                                  <a:cs typeface="+mn-cs"/>
                                </a:rPr>
                                <m:t>∆</m:t>
                              </m:r>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𝑝</m:t>
                              </m:r>
                            </m:e>
                            <m:sub>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𝑖</m:t>
                              </m:r>
                            </m:sub>
                          </m:sSub>
                        </m:e>
                      </m:nary>
                      <m:r>
                        <a:rPr kumimoji="0" lang="fr-FR" sz="2000" b="0" i="0" u="none" strike="noStrike" kern="1200" cap="none" spc="0" normalizeH="0" baseline="0" noProof="0">
                          <a:ln>
                            <a:noFill/>
                          </a:ln>
                          <a:solidFill>
                            <a:srgbClr val="292934"/>
                          </a:solidFill>
                          <a:effectLst/>
                          <a:uLnTx/>
                          <a:uFillTx/>
                          <a:latin typeface="Cambria Math" panose="02040503050406030204" pitchFamily="18" charset="0"/>
                          <a:ea typeface="+mn-ea"/>
                          <a:cs typeface="+mn-cs"/>
                        </a:rPr>
                        <m:t>=</m:t>
                      </m:r>
                      <m:f>
                        <m:fPr>
                          <m:ctrlP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ctrlPr>
                        </m:fPr>
                        <m:num>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𝜇</m:t>
                          </m:r>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𝑗</m:t>
                          </m:r>
                          <m:sSub>
                            <m:sSubPr>
                              <m:ctrlP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ctrlPr>
                            </m:sSubPr>
                            <m:e>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h</m:t>
                              </m:r>
                            </m:e>
                            <m:sub>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𝑖</m:t>
                              </m:r>
                            </m:sub>
                          </m:sSub>
                        </m:num>
                        <m:den>
                          <m:sSub>
                            <m:sSubPr>
                              <m:ctrlP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ctrlPr>
                            </m:sSubPr>
                            <m:e>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𝜌</m:t>
                              </m:r>
                            </m:e>
                            <m:sub>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𝑙</m:t>
                              </m:r>
                            </m:sub>
                          </m:sSub>
                          <m:sSub>
                            <m:sSubPr>
                              <m:ctrlP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ctrlPr>
                            </m:sSubPr>
                            <m:e>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𝑘</m:t>
                              </m:r>
                            </m:e>
                            <m:sub>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𝑖</m:t>
                              </m:r>
                            </m:sub>
                          </m:sSub>
                        </m:den>
                      </m:f>
                      <m:r>
                        <a:rPr kumimoji="0" lang="fr-FR" sz="2000" b="0" i="0" u="none" strike="noStrike" kern="1200" cap="none" spc="0" normalizeH="0" baseline="0" noProof="0">
                          <a:ln>
                            <a:noFill/>
                          </a:ln>
                          <a:solidFill>
                            <a:srgbClr val="292934"/>
                          </a:solidFill>
                          <a:effectLst/>
                          <a:uLnTx/>
                          <a:uFillTx/>
                          <a:latin typeface="Cambria Math" panose="02040503050406030204" pitchFamily="18" charset="0"/>
                          <a:ea typeface="+mn-ea"/>
                          <a:cs typeface="+mn-cs"/>
                        </a:rPr>
                        <m:t>=</m:t>
                      </m:r>
                      <m:f>
                        <m:fPr>
                          <m:ctrlP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ctrlPr>
                        </m:fPr>
                        <m:num>
                          <m:r>
                            <a:rPr kumimoji="0" lang="fr-FR" sz="2000" b="0" i="0" u="none" strike="noStrike" kern="1200" cap="none" spc="0" normalizeH="0" baseline="0" noProof="0">
                              <a:ln>
                                <a:noFill/>
                              </a:ln>
                              <a:solidFill>
                                <a:srgbClr val="292934"/>
                              </a:solidFill>
                              <a:effectLst/>
                              <a:uLnTx/>
                              <a:uFillTx/>
                              <a:latin typeface="Cambria Math" panose="02040503050406030204" pitchFamily="18" charset="0"/>
                              <a:ea typeface="+mn-ea"/>
                              <a:cs typeface="+mn-cs"/>
                            </a:rPr>
                            <m:t>12</m:t>
                          </m:r>
                          <m:sSub>
                            <m:sSubPr>
                              <m:ctrlP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ctrlPr>
                            </m:sSubPr>
                            <m:e>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𝑑</m:t>
                              </m:r>
                            </m:e>
                            <m:sub>
                              <m:r>
                                <a:rPr kumimoji="0" lang="fr-FR" sz="2000" b="0" i="0" u="none" strike="noStrike" kern="1200" cap="none" spc="0" normalizeH="0" baseline="0" noProof="0">
                                  <a:ln>
                                    <a:noFill/>
                                  </a:ln>
                                  <a:solidFill>
                                    <a:srgbClr val="292934"/>
                                  </a:solidFill>
                                  <a:effectLst/>
                                  <a:uLnTx/>
                                  <a:uFillTx/>
                                  <a:latin typeface="Cambria Math" panose="02040503050406030204" pitchFamily="18" charset="0"/>
                                  <a:ea typeface="+mn-ea"/>
                                  <a:cs typeface="+mn-cs"/>
                                </a:rPr>
                                <m:t>1</m:t>
                              </m:r>
                            </m:sub>
                          </m:sSub>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𝜇</m:t>
                          </m:r>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𝑗</m:t>
                          </m:r>
                        </m:num>
                        <m:den>
                          <m:sSub>
                            <m:sSubPr>
                              <m:ctrlP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ctrlPr>
                            </m:sSubPr>
                            <m:e>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𝜌</m:t>
                              </m:r>
                            </m:e>
                            <m:sub>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𝑙</m:t>
                              </m:r>
                            </m:sub>
                          </m:sSub>
                        </m:den>
                      </m:f>
                      <m:nary>
                        <m:naryPr>
                          <m:chr m:val="∑"/>
                          <m:limLoc m:val="undOvr"/>
                          <m:ctrlP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ctrlPr>
                        </m:naryPr>
                        <m:sub>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𝑖</m:t>
                          </m:r>
                          <m:r>
                            <a:rPr kumimoji="0" lang="fr-FR" sz="2000" b="0" i="0" u="none" strike="noStrike" kern="1200" cap="none" spc="0" normalizeH="0" baseline="0" noProof="0">
                              <a:ln>
                                <a:noFill/>
                              </a:ln>
                              <a:solidFill>
                                <a:srgbClr val="292934"/>
                              </a:solidFill>
                              <a:effectLst/>
                              <a:uLnTx/>
                              <a:uFillTx/>
                              <a:latin typeface="Cambria Math" panose="02040503050406030204" pitchFamily="18" charset="0"/>
                              <a:ea typeface="+mn-ea"/>
                              <a:cs typeface="+mn-cs"/>
                            </a:rPr>
                            <m:t>=</m:t>
                          </m:r>
                          <m:r>
                            <a:rPr kumimoji="0" lang="fr-FR" sz="2000" b="0" i="0" u="none" strike="noStrike" kern="1200" cap="none" spc="0" normalizeH="0" baseline="0" noProof="0">
                              <a:ln>
                                <a:noFill/>
                              </a:ln>
                              <a:solidFill>
                                <a:srgbClr val="292934"/>
                              </a:solidFill>
                              <a:effectLst/>
                              <a:uLnTx/>
                              <a:uFillTx/>
                              <a:latin typeface="Cambria Math" panose="02040503050406030204" pitchFamily="18" charset="0"/>
                              <a:ea typeface="+mn-ea"/>
                              <a:cs typeface="+mn-cs"/>
                            </a:rPr>
                            <m:t>1</m:t>
                          </m:r>
                        </m:sub>
                        <m:sup>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𝑖</m:t>
                          </m:r>
                          <m:r>
                            <a:rPr kumimoji="0" lang="fr-FR" sz="2000" b="0" i="0" u="none" strike="noStrike" kern="1200" cap="none" spc="0" normalizeH="0" baseline="0" noProof="0">
                              <a:ln>
                                <a:noFill/>
                              </a:ln>
                              <a:solidFill>
                                <a:srgbClr val="292934"/>
                              </a:solidFill>
                              <a:effectLst/>
                              <a:uLnTx/>
                              <a:uFillTx/>
                              <a:latin typeface="Cambria Math" panose="02040503050406030204" pitchFamily="18" charset="0"/>
                              <a:ea typeface="+mn-ea"/>
                              <a:cs typeface="+mn-cs"/>
                            </a:rPr>
                            <m:t>=</m:t>
                          </m:r>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𝑛</m:t>
                          </m:r>
                        </m:sup>
                        <m:e>
                          <m:f>
                            <m:fPr>
                              <m:ctrlP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ctrlPr>
                            </m:fPr>
                            <m:num>
                              <m:sSup>
                                <m:sSupPr>
                                  <m:ctrlP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ctrlPr>
                                </m:sSupPr>
                                <m:e>
                                  <m:r>
                                    <a:rPr kumimoji="0" lang="fr-FR" sz="2000" b="0" i="0" u="none" strike="noStrike" kern="1200" cap="none" spc="0" normalizeH="0" baseline="0" noProof="0">
                                      <a:ln>
                                        <a:noFill/>
                                      </a:ln>
                                      <a:solidFill>
                                        <a:srgbClr val="292934"/>
                                      </a:solidFill>
                                      <a:effectLst/>
                                      <a:uLnTx/>
                                      <a:uFillTx/>
                                      <a:latin typeface="Cambria Math" panose="02040503050406030204" pitchFamily="18" charset="0"/>
                                      <a:ea typeface="+mn-ea"/>
                                      <a:cs typeface="+mn-cs"/>
                                    </a:rPr>
                                    <m:t>2</m:t>
                                  </m:r>
                                </m:e>
                                <m:sup>
                                  <m:r>
                                    <a:rPr kumimoji="0" lang="fr-FR" sz="2000" b="0" i="0" u="none" strike="noStrike" kern="1200" cap="none" spc="0" normalizeH="0" baseline="0" noProof="0">
                                      <a:ln>
                                        <a:noFill/>
                                      </a:ln>
                                      <a:solidFill>
                                        <a:srgbClr val="292934"/>
                                      </a:solidFill>
                                      <a:effectLst/>
                                      <a:uLnTx/>
                                      <a:uFillTx/>
                                      <a:latin typeface="Cambria Math" panose="02040503050406030204" pitchFamily="18" charset="0"/>
                                      <a:ea typeface="+mn-ea"/>
                                      <a:cs typeface="+mn-cs"/>
                                    </a:rPr>
                                    <m:t>3</m:t>
                                  </m:r>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𝑖</m:t>
                                  </m:r>
                                  <m:r>
                                    <a:rPr kumimoji="0" lang="fr-FR" sz="2000" b="0" i="0" u="none" strike="noStrike" kern="1200" cap="none" spc="0" normalizeH="0" baseline="0" noProof="0">
                                      <a:ln>
                                        <a:noFill/>
                                      </a:ln>
                                      <a:solidFill>
                                        <a:srgbClr val="292934"/>
                                      </a:solidFill>
                                      <a:effectLst/>
                                      <a:uLnTx/>
                                      <a:uFillTx/>
                                      <a:latin typeface="Cambria Math" panose="02040503050406030204" pitchFamily="18" charset="0"/>
                                      <a:ea typeface="+mn-ea"/>
                                      <a:cs typeface="+mn-cs"/>
                                    </a:rPr>
                                    <m:t>−</m:t>
                                  </m:r>
                                  <m:r>
                                    <a:rPr kumimoji="0" lang="fr-FR" sz="2000" b="0" i="0" u="none" strike="noStrike" kern="1200" cap="none" spc="0" normalizeH="0" baseline="0" noProof="0">
                                      <a:ln>
                                        <a:noFill/>
                                      </a:ln>
                                      <a:solidFill>
                                        <a:srgbClr val="292934"/>
                                      </a:solidFill>
                                      <a:effectLst/>
                                      <a:uLnTx/>
                                      <a:uFillTx/>
                                      <a:latin typeface="Cambria Math" panose="02040503050406030204" pitchFamily="18" charset="0"/>
                                      <a:ea typeface="+mn-ea"/>
                                      <a:cs typeface="+mn-cs"/>
                                    </a:rPr>
                                    <m:t>3</m:t>
                                  </m:r>
                                </m:sup>
                              </m:sSup>
                              <m:sSub>
                                <m:sSubPr>
                                  <m:ctrlP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ctrlPr>
                                </m:sSubPr>
                                <m:e>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h</m:t>
                                  </m:r>
                                </m:e>
                                <m:sub>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𝑖</m:t>
                                  </m:r>
                                </m:sub>
                              </m:sSub>
                            </m:num>
                            <m:den>
                              <m:sSup>
                                <m:sSupPr>
                                  <m:ctrlP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ctrlPr>
                                </m:sSupPr>
                                <m:e>
                                  <m:r>
                                    <a:rPr kumimoji="0" lang="fr-FR" sz="2000" b="0" i="0" u="none" strike="noStrike" kern="1200" cap="none" spc="0" normalizeH="0" baseline="0" noProof="0">
                                      <a:ln>
                                        <a:noFill/>
                                      </a:ln>
                                      <a:solidFill>
                                        <a:srgbClr val="292934"/>
                                      </a:solidFill>
                                      <a:effectLst/>
                                      <a:uLnTx/>
                                      <a:uFillTx/>
                                      <a:latin typeface="Cambria Math" panose="02040503050406030204" pitchFamily="18" charset="0"/>
                                      <a:ea typeface="+mn-ea"/>
                                      <a:cs typeface="+mn-cs"/>
                                    </a:rPr>
                                    <m:t>2</m:t>
                                  </m:r>
                                </m:e>
                                <m:sup>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𝑖</m:t>
                                  </m:r>
                                </m:sup>
                              </m:sSup>
                              <m:sSubSup>
                                <m:sSubSupPr>
                                  <m:ctrlP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ctrlPr>
                                </m:sSubSupPr>
                                <m:e>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𝑎</m:t>
                                  </m:r>
                                </m:e>
                                <m:sub>
                                  <m:r>
                                    <a:rPr kumimoji="0" lang="fr-FR" sz="2000" b="0" i="0" u="none" strike="noStrike" kern="1200" cap="none" spc="0" normalizeH="0" baseline="0" noProof="0">
                                      <a:ln>
                                        <a:noFill/>
                                      </a:ln>
                                      <a:solidFill>
                                        <a:srgbClr val="292934"/>
                                      </a:solidFill>
                                      <a:effectLst/>
                                      <a:uLnTx/>
                                      <a:uFillTx/>
                                      <a:latin typeface="Cambria Math" panose="02040503050406030204" pitchFamily="18" charset="0"/>
                                      <a:ea typeface="+mn-ea"/>
                                      <a:cs typeface="+mn-cs"/>
                                    </a:rPr>
                                    <m:t>1</m:t>
                                  </m:r>
                                </m:sub>
                                <m:sup>
                                  <m:r>
                                    <a:rPr kumimoji="0" lang="fr-FR" sz="2000" b="0" i="0" u="none" strike="noStrike" kern="1200" cap="none" spc="0" normalizeH="0" baseline="0" noProof="0">
                                      <a:ln>
                                        <a:noFill/>
                                      </a:ln>
                                      <a:solidFill>
                                        <a:srgbClr val="292934"/>
                                      </a:solidFill>
                                      <a:effectLst/>
                                      <a:uLnTx/>
                                      <a:uFillTx/>
                                      <a:latin typeface="Cambria Math" panose="02040503050406030204" pitchFamily="18" charset="0"/>
                                      <a:ea typeface="+mn-ea"/>
                                      <a:cs typeface="+mn-cs"/>
                                    </a:rPr>
                                    <m:t>3</m:t>
                                  </m:r>
                                </m:sup>
                              </m:sSubSup>
                            </m:den>
                          </m:f>
                        </m:e>
                      </m:nary>
                      <m:r>
                        <a:rPr kumimoji="0" lang="fr-FR" sz="2000" b="0" i="0" u="none" strike="noStrike" kern="1200" cap="none" spc="0" normalizeH="0" baseline="0" noProof="0">
                          <a:ln>
                            <a:noFill/>
                          </a:ln>
                          <a:solidFill>
                            <a:srgbClr val="292934"/>
                          </a:solidFill>
                          <a:effectLst/>
                          <a:uLnTx/>
                          <a:uFillTx/>
                          <a:latin typeface="Cambria Math" panose="02040503050406030204" pitchFamily="18" charset="0"/>
                          <a:ea typeface="+mn-ea"/>
                          <a:cs typeface="+mn-cs"/>
                        </a:rPr>
                        <m:t>=</m:t>
                      </m:r>
                      <m:f>
                        <m:fPr>
                          <m:ctrlP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ctrlPr>
                        </m:fPr>
                        <m:num>
                          <m:r>
                            <a:rPr kumimoji="0" lang="fr-FR" sz="2000" b="0" i="0" u="none" strike="noStrike" kern="1200" cap="none" spc="0" normalizeH="0" baseline="0" noProof="0">
                              <a:ln>
                                <a:noFill/>
                              </a:ln>
                              <a:solidFill>
                                <a:srgbClr val="292934"/>
                              </a:solidFill>
                              <a:effectLst/>
                              <a:uLnTx/>
                              <a:uFillTx/>
                              <a:latin typeface="Cambria Math" panose="02040503050406030204" pitchFamily="18" charset="0"/>
                              <a:ea typeface="+mn-ea"/>
                              <a:cs typeface="+mn-cs"/>
                            </a:rPr>
                            <m:t>12</m:t>
                          </m:r>
                          <m:sSub>
                            <m:sSubPr>
                              <m:ctrlP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ctrlPr>
                            </m:sSubPr>
                            <m:e>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𝑑</m:t>
                              </m:r>
                            </m:e>
                            <m:sub>
                              <m:r>
                                <a:rPr kumimoji="0" lang="fr-FR" sz="2000" b="0" i="0" u="none" strike="noStrike" kern="1200" cap="none" spc="0" normalizeH="0" baseline="0" noProof="0">
                                  <a:ln>
                                    <a:noFill/>
                                  </a:ln>
                                  <a:solidFill>
                                    <a:srgbClr val="292934"/>
                                  </a:solidFill>
                                  <a:effectLst/>
                                  <a:uLnTx/>
                                  <a:uFillTx/>
                                  <a:latin typeface="Cambria Math" panose="02040503050406030204" pitchFamily="18" charset="0"/>
                                  <a:ea typeface="+mn-ea"/>
                                  <a:cs typeface="+mn-cs"/>
                                </a:rPr>
                                <m:t>1</m:t>
                              </m:r>
                            </m:sub>
                          </m:sSub>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𝜇</m:t>
                          </m:r>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𝑗</m:t>
                          </m:r>
                        </m:num>
                        <m:den>
                          <m:sSub>
                            <m:sSubPr>
                              <m:ctrlP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ctrlPr>
                            </m:sSubPr>
                            <m:e>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𝜌</m:t>
                              </m:r>
                            </m:e>
                            <m:sub>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𝑙</m:t>
                              </m:r>
                            </m:sub>
                          </m:sSub>
                          <m:sSubSup>
                            <m:sSubSupPr>
                              <m:ctrlP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ctrlPr>
                            </m:sSubSupPr>
                            <m:e>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𝑎</m:t>
                              </m:r>
                            </m:e>
                            <m:sub>
                              <m:r>
                                <a:rPr kumimoji="0" lang="fr-FR" sz="2000" b="0" i="0" u="none" strike="noStrike" kern="1200" cap="none" spc="0" normalizeH="0" baseline="0" noProof="0">
                                  <a:ln>
                                    <a:noFill/>
                                  </a:ln>
                                  <a:solidFill>
                                    <a:srgbClr val="292934"/>
                                  </a:solidFill>
                                  <a:effectLst/>
                                  <a:uLnTx/>
                                  <a:uFillTx/>
                                  <a:latin typeface="Cambria Math" panose="02040503050406030204" pitchFamily="18" charset="0"/>
                                  <a:ea typeface="+mn-ea"/>
                                  <a:cs typeface="+mn-cs"/>
                                </a:rPr>
                                <m:t>1</m:t>
                              </m:r>
                            </m:sub>
                            <m:sup>
                              <m:r>
                                <a:rPr kumimoji="0" lang="fr-FR" sz="2000" b="0" i="0" u="none" strike="noStrike" kern="1200" cap="none" spc="0" normalizeH="0" baseline="0" noProof="0">
                                  <a:ln>
                                    <a:noFill/>
                                  </a:ln>
                                  <a:solidFill>
                                    <a:srgbClr val="292934"/>
                                  </a:solidFill>
                                  <a:effectLst/>
                                  <a:uLnTx/>
                                  <a:uFillTx/>
                                  <a:latin typeface="Cambria Math" panose="02040503050406030204" pitchFamily="18" charset="0"/>
                                  <a:ea typeface="+mn-ea"/>
                                  <a:cs typeface="+mn-cs"/>
                                </a:rPr>
                                <m:t>3</m:t>
                              </m:r>
                            </m:sup>
                          </m:sSubSup>
                        </m:den>
                      </m:f>
                      <m:nary>
                        <m:naryPr>
                          <m:chr m:val="∑"/>
                          <m:limLoc m:val="undOvr"/>
                          <m:ctrlP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ctrlPr>
                        </m:naryPr>
                        <m:sub>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𝑖</m:t>
                          </m:r>
                          <m:r>
                            <a:rPr kumimoji="0" lang="fr-FR" sz="2000" b="0" i="0" u="none" strike="noStrike" kern="1200" cap="none" spc="0" normalizeH="0" baseline="0" noProof="0">
                              <a:ln>
                                <a:noFill/>
                              </a:ln>
                              <a:solidFill>
                                <a:srgbClr val="292934"/>
                              </a:solidFill>
                              <a:effectLst/>
                              <a:uLnTx/>
                              <a:uFillTx/>
                              <a:latin typeface="Cambria Math" panose="02040503050406030204" pitchFamily="18" charset="0"/>
                              <a:ea typeface="+mn-ea"/>
                              <a:cs typeface="+mn-cs"/>
                            </a:rPr>
                            <m:t>=</m:t>
                          </m:r>
                          <m:r>
                            <a:rPr kumimoji="0" lang="fr-FR" sz="2000" b="0" i="0" u="none" strike="noStrike" kern="1200" cap="none" spc="0" normalizeH="0" baseline="0" noProof="0">
                              <a:ln>
                                <a:noFill/>
                              </a:ln>
                              <a:solidFill>
                                <a:srgbClr val="292934"/>
                              </a:solidFill>
                              <a:effectLst/>
                              <a:uLnTx/>
                              <a:uFillTx/>
                              <a:latin typeface="Cambria Math" panose="02040503050406030204" pitchFamily="18" charset="0"/>
                              <a:ea typeface="+mn-ea"/>
                              <a:cs typeface="+mn-cs"/>
                            </a:rPr>
                            <m:t>1</m:t>
                          </m:r>
                        </m:sub>
                        <m:sup>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𝑖</m:t>
                          </m:r>
                          <m:r>
                            <a:rPr kumimoji="0" lang="fr-FR" sz="2000" b="0" i="0" u="none" strike="noStrike" kern="1200" cap="none" spc="0" normalizeH="0" baseline="0" noProof="0">
                              <a:ln>
                                <a:noFill/>
                              </a:ln>
                              <a:solidFill>
                                <a:srgbClr val="292934"/>
                              </a:solidFill>
                              <a:effectLst/>
                              <a:uLnTx/>
                              <a:uFillTx/>
                              <a:latin typeface="Cambria Math" panose="02040503050406030204" pitchFamily="18" charset="0"/>
                              <a:ea typeface="+mn-ea"/>
                              <a:cs typeface="+mn-cs"/>
                            </a:rPr>
                            <m:t>=</m:t>
                          </m:r>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𝑛</m:t>
                          </m:r>
                        </m:sup>
                        <m:e>
                          <m:sSup>
                            <m:sSupPr>
                              <m:ctrlP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ctrlPr>
                            </m:sSupPr>
                            <m:e>
                              <m:r>
                                <a:rPr kumimoji="0" lang="fr-FR" sz="2000" b="0" i="0" u="none" strike="noStrike" kern="1200" cap="none" spc="0" normalizeH="0" baseline="0" noProof="0">
                                  <a:ln>
                                    <a:noFill/>
                                  </a:ln>
                                  <a:solidFill>
                                    <a:srgbClr val="292934"/>
                                  </a:solidFill>
                                  <a:effectLst/>
                                  <a:uLnTx/>
                                  <a:uFillTx/>
                                  <a:latin typeface="Cambria Math" panose="02040503050406030204" pitchFamily="18" charset="0"/>
                                  <a:ea typeface="+mn-ea"/>
                                  <a:cs typeface="+mn-cs"/>
                                </a:rPr>
                                <m:t>2</m:t>
                              </m:r>
                            </m:e>
                            <m:sup>
                              <m:r>
                                <a:rPr kumimoji="0" lang="fr-FR" sz="2000" b="0" i="0" u="none" strike="noStrike" kern="1200" cap="none" spc="0" normalizeH="0" baseline="0" noProof="0">
                                  <a:ln>
                                    <a:noFill/>
                                  </a:ln>
                                  <a:solidFill>
                                    <a:srgbClr val="292934"/>
                                  </a:solidFill>
                                  <a:effectLst/>
                                  <a:uLnTx/>
                                  <a:uFillTx/>
                                  <a:latin typeface="Cambria Math" panose="02040503050406030204" pitchFamily="18" charset="0"/>
                                  <a:ea typeface="+mn-ea"/>
                                  <a:cs typeface="+mn-cs"/>
                                </a:rPr>
                                <m:t>2</m:t>
                              </m:r>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𝑖</m:t>
                              </m:r>
                              <m:r>
                                <a:rPr kumimoji="0" lang="fr-FR" sz="2000" b="0" i="0" u="none" strike="noStrike" kern="1200" cap="none" spc="0" normalizeH="0" baseline="0" noProof="0">
                                  <a:ln>
                                    <a:noFill/>
                                  </a:ln>
                                  <a:solidFill>
                                    <a:srgbClr val="292934"/>
                                  </a:solidFill>
                                  <a:effectLst/>
                                  <a:uLnTx/>
                                  <a:uFillTx/>
                                  <a:latin typeface="Cambria Math" panose="02040503050406030204" pitchFamily="18" charset="0"/>
                                  <a:ea typeface="+mn-ea"/>
                                  <a:cs typeface="+mn-cs"/>
                                </a:rPr>
                                <m:t>−</m:t>
                              </m:r>
                              <m:r>
                                <a:rPr kumimoji="0" lang="fr-FR" sz="2000" b="0" i="0" u="none" strike="noStrike" kern="1200" cap="none" spc="0" normalizeH="0" baseline="0" noProof="0">
                                  <a:ln>
                                    <a:noFill/>
                                  </a:ln>
                                  <a:solidFill>
                                    <a:srgbClr val="292934"/>
                                  </a:solidFill>
                                  <a:effectLst/>
                                  <a:uLnTx/>
                                  <a:uFillTx/>
                                  <a:latin typeface="Cambria Math" panose="02040503050406030204" pitchFamily="18" charset="0"/>
                                  <a:ea typeface="+mn-ea"/>
                                  <a:cs typeface="+mn-cs"/>
                                </a:rPr>
                                <m:t>3</m:t>
                              </m:r>
                            </m:sup>
                          </m:sSup>
                          <m:sSub>
                            <m:sSubPr>
                              <m:ctrlP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ctrlPr>
                            </m:sSubPr>
                            <m:e>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h</m:t>
                              </m:r>
                            </m:e>
                            <m:sub>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𝑖</m:t>
                              </m:r>
                            </m:sub>
                          </m:sSub>
                        </m:e>
                      </m:nary>
                    </m:oMath>
                  </m:oMathPara>
                </a14:m>
                <a:endParaRPr kumimoji="0" lang="fr-FR" sz="2000" b="0" i="0" u="none" strike="noStrike" kern="1200" cap="none" spc="0" normalizeH="0" baseline="0" noProof="0" dirty="0">
                  <a:ln>
                    <a:noFill/>
                  </a:ln>
                  <a:solidFill>
                    <a:srgbClr val="292934"/>
                  </a:solidFill>
                  <a:effectLst/>
                  <a:uLnTx/>
                  <a:uFillTx/>
                  <a:latin typeface="Arial"/>
                  <a:ea typeface="+mn-ea"/>
                  <a:cs typeface="+mn-cs"/>
                </a:endParaRPr>
              </a:p>
            </p:txBody>
          </p:sp>
        </mc:Choice>
        <mc:Fallback xmlns="">
          <p:sp>
            <p:nvSpPr>
              <p:cNvPr id="8" name="Rectangle 7">
                <a:extLst>
                  <a:ext uri="{FF2B5EF4-FFF2-40B4-BE49-F238E27FC236}">
                    <a16:creationId xmlns:a16="http://schemas.microsoft.com/office/drawing/2014/main" id="{64DD0089-38A4-4A47-B9FC-281BC80BF083}"/>
                  </a:ext>
                </a:extLst>
              </p:cNvPr>
              <p:cNvSpPr>
                <a:spLocks noRot="1" noChangeAspect="1" noMove="1" noResize="1" noEditPoints="1" noAdjustHandles="1" noChangeArrowheads="1" noChangeShapeType="1" noTextEdit="1"/>
              </p:cNvSpPr>
              <p:nvPr/>
            </p:nvSpPr>
            <p:spPr>
              <a:xfrm>
                <a:off x="273877" y="3095529"/>
                <a:ext cx="7569960" cy="968535"/>
              </a:xfrm>
              <a:prstGeom prst="rect">
                <a:avLst/>
              </a:prstGeom>
              <a:blipFill>
                <a:blip r:embed="rId4"/>
                <a:stretch>
                  <a:fillRect/>
                </a:stretch>
              </a:blipFill>
            </p:spPr>
            <p:txBody>
              <a:bodyPr/>
              <a:lstStyle/>
              <a:p>
                <a:r>
                  <a:rPr lang="en-NL">
                    <a:noFill/>
                  </a:rPr>
                  <a:t> </a:t>
                </a:r>
              </a:p>
            </p:txBody>
          </p:sp>
        </mc:Fallback>
      </mc:AlternateContent>
      <p:sp>
        <p:nvSpPr>
          <p:cNvPr id="10" name="ZoneTexte 9">
            <a:extLst>
              <a:ext uri="{FF2B5EF4-FFF2-40B4-BE49-F238E27FC236}">
                <a16:creationId xmlns:a16="http://schemas.microsoft.com/office/drawing/2014/main" id="{063F4FAF-E51F-4903-96C4-79DF8016D167}"/>
              </a:ext>
            </a:extLst>
          </p:cNvPr>
          <p:cNvSpPr txBox="1"/>
          <p:nvPr/>
        </p:nvSpPr>
        <p:spPr>
          <a:xfrm>
            <a:off x="159906" y="4957045"/>
            <a:ext cx="8087663" cy="400110"/>
          </a:xfrm>
          <a:prstGeom prst="rect">
            <a:avLst/>
          </a:prstGeom>
          <a:noFill/>
        </p:spPr>
        <p:txBody>
          <a:bodyPr wrap="non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fr-FR" sz="2000" b="0" i="0" u="none" strike="noStrike" kern="1200" cap="none" spc="0" normalizeH="0" baseline="0" noProof="0" dirty="0">
                <a:ln>
                  <a:noFill/>
                </a:ln>
                <a:solidFill>
                  <a:srgbClr val="FF0000"/>
                </a:solidFill>
                <a:effectLst/>
                <a:uLnTx/>
                <a:uFillTx/>
                <a:latin typeface="Arial"/>
                <a:ea typeface="+mn-ea"/>
                <a:cs typeface="+mn-cs"/>
              </a:rPr>
              <a:t>Maximum </a:t>
            </a:r>
            <a:r>
              <a:rPr kumimoji="0" lang="fr-FR" sz="2000" b="0" i="0" u="none" strike="noStrike" kern="1200" cap="none" spc="0" normalizeH="0" baseline="0" noProof="0" dirty="0" err="1">
                <a:ln>
                  <a:noFill/>
                </a:ln>
                <a:solidFill>
                  <a:srgbClr val="FF0000"/>
                </a:solidFill>
                <a:effectLst/>
                <a:uLnTx/>
                <a:uFillTx/>
                <a:latin typeface="Arial"/>
                <a:ea typeface="+mn-ea"/>
                <a:cs typeface="+mn-cs"/>
              </a:rPr>
              <a:t>capillary</a:t>
            </a:r>
            <a:r>
              <a:rPr kumimoji="0" lang="fr-FR" sz="2000" b="0" i="0" u="none" strike="noStrike" kern="1200" cap="none" spc="0" normalizeH="0" baseline="0" noProof="0" dirty="0">
                <a:ln>
                  <a:noFill/>
                </a:ln>
                <a:solidFill>
                  <a:srgbClr val="FF0000"/>
                </a:solidFill>
                <a:effectLst/>
                <a:uLnTx/>
                <a:uFillTx/>
                <a:latin typeface="Arial"/>
                <a:ea typeface="+mn-ea"/>
                <a:cs typeface="+mn-cs"/>
              </a:rPr>
              <a:t> pressure </a:t>
            </a:r>
            <a:r>
              <a:rPr kumimoji="0" lang="fr-FR" sz="2000" b="0" i="0" u="none" strike="noStrike" kern="1200" cap="none" spc="0" normalizeH="0" baseline="0" noProof="0" dirty="0">
                <a:ln>
                  <a:noFill/>
                </a:ln>
                <a:solidFill>
                  <a:srgbClr val="292934"/>
                </a:solidFill>
                <a:effectLst/>
                <a:uLnTx/>
                <a:uFillTx/>
                <a:latin typeface="Arial"/>
                <a:ea typeface="+mn-ea"/>
                <a:cs typeface="+mn-cs"/>
              </a:rPr>
              <a:t>on top of efflorescence (</a:t>
            </a:r>
            <a:r>
              <a:rPr kumimoji="0" lang="fr-FR" sz="2000" b="0" i="0" u="none" strike="noStrike" kern="1200" cap="none" spc="0" normalizeH="0" baseline="0" noProof="0" dirty="0" err="1">
                <a:ln>
                  <a:noFill/>
                </a:ln>
                <a:solidFill>
                  <a:srgbClr val="292934"/>
                </a:solidFill>
                <a:effectLst/>
                <a:uLnTx/>
                <a:uFillTx/>
                <a:latin typeface="Arial"/>
                <a:ea typeface="+mn-ea"/>
                <a:cs typeface="+mn-cs"/>
              </a:rPr>
              <a:t>with</a:t>
            </a:r>
            <a:r>
              <a:rPr kumimoji="0" lang="fr-FR" sz="2000" b="0" i="0" u="none" strike="noStrike" kern="1200" cap="none" spc="0" normalizeH="0" baseline="0" noProof="0" dirty="0">
                <a:ln>
                  <a:noFill/>
                </a:ln>
                <a:solidFill>
                  <a:srgbClr val="292934"/>
                </a:solidFill>
                <a:effectLst/>
                <a:uLnTx/>
                <a:uFillTx/>
                <a:latin typeface="Arial"/>
                <a:ea typeface="+mn-ea"/>
                <a:cs typeface="+mn-cs"/>
              </a:rPr>
              <a:t> n </a:t>
            </a:r>
            <a:r>
              <a:rPr kumimoji="0" lang="fr-FR" sz="2000" b="0" i="0" u="none" strike="noStrike" kern="1200" cap="none" spc="0" normalizeH="0" baseline="0" noProof="0" dirty="0" err="1">
                <a:ln>
                  <a:noFill/>
                </a:ln>
                <a:solidFill>
                  <a:srgbClr val="292934"/>
                </a:solidFill>
                <a:effectLst/>
                <a:uLnTx/>
                <a:uFillTx/>
                <a:latin typeface="Arial"/>
                <a:ea typeface="+mn-ea"/>
                <a:cs typeface="+mn-cs"/>
              </a:rPr>
              <a:t>levels</a:t>
            </a:r>
            <a:r>
              <a:rPr kumimoji="0" lang="fr-FR" sz="2000" b="0" i="0" u="none" strike="noStrike" kern="1200" cap="none" spc="0" normalizeH="0" baseline="0" noProof="0" dirty="0">
                <a:ln>
                  <a:noFill/>
                </a:ln>
                <a:solidFill>
                  <a:srgbClr val="292934"/>
                </a:solidFill>
                <a:effectLst/>
                <a:uLnTx/>
                <a:uFillTx/>
                <a:latin typeface="Arial"/>
                <a:ea typeface="+mn-ea"/>
                <a:cs typeface="+mn-cs"/>
              </a:rPr>
              <a:t>):</a:t>
            </a:r>
          </a:p>
        </p:txBody>
      </p:sp>
      <mc:AlternateContent xmlns:mc="http://schemas.openxmlformats.org/markup-compatibility/2006" xmlns:a14="http://schemas.microsoft.com/office/drawing/2010/main">
        <mc:Choice Requires="a14">
          <p:sp>
            <p:nvSpPr>
              <p:cNvPr id="11" name="Rectangle 10">
                <a:extLst>
                  <a:ext uri="{FF2B5EF4-FFF2-40B4-BE49-F238E27FC236}">
                    <a16:creationId xmlns:a16="http://schemas.microsoft.com/office/drawing/2014/main" id="{7123CBA6-0419-4200-8F6D-548F56CBA50C}"/>
                  </a:ext>
                </a:extLst>
              </p:cNvPr>
              <p:cNvSpPr/>
              <p:nvPr/>
            </p:nvSpPr>
            <p:spPr>
              <a:xfrm>
                <a:off x="8149265" y="4641843"/>
                <a:ext cx="3476849" cy="736805"/>
              </a:xfrm>
              <a:prstGeom prst="rect">
                <a:avLst/>
              </a:prstGeom>
              <a:solidFill>
                <a:schemeClr val="tx1">
                  <a:lumMod val="10000"/>
                  <a:lumOff val="90000"/>
                </a:schemeClr>
              </a:solidFill>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ctrlPr>
                        </m:sSubPr>
                        <m:e>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𝑃</m:t>
                          </m:r>
                        </m:e>
                        <m:sub>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𝑐𝑒</m:t>
                          </m:r>
                        </m:sub>
                      </m:sSub>
                      <m:d>
                        <m:dPr>
                          <m:ctrlP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ctrlPr>
                        </m:dPr>
                        <m:e>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𝑛</m:t>
                          </m:r>
                        </m:e>
                      </m:d>
                      <m:r>
                        <a:rPr kumimoji="0" lang="fr-FR" sz="2000" b="0" i="0" u="none" strike="noStrike" kern="1200" cap="none" spc="0" normalizeH="0" baseline="0" noProof="0">
                          <a:ln>
                            <a:noFill/>
                          </a:ln>
                          <a:solidFill>
                            <a:srgbClr val="292934"/>
                          </a:solidFill>
                          <a:effectLst/>
                          <a:uLnTx/>
                          <a:uFillTx/>
                          <a:latin typeface="Cambria Math" panose="02040503050406030204" pitchFamily="18" charset="0"/>
                          <a:ea typeface="+mn-ea"/>
                          <a:cs typeface="+mn-cs"/>
                        </a:rPr>
                        <m:t>=</m:t>
                      </m:r>
                      <m:f>
                        <m:fPr>
                          <m:ctrlP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ctrlPr>
                        </m:fPr>
                        <m:num>
                          <m:r>
                            <a:rPr kumimoji="0" lang="fr-FR" sz="2000" b="0" i="0" u="none" strike="noStrike" kern="1200" cap="none" spc="0" normalizeH="0" baseline="0" noProof="0">
                              <a:ln>
                                <a:noFill/>
                              </a:ln>
                              <a:solidFill>
                                <a:srgbClr val="292934"/>
                              </a:solidFill>
                              <a:effectLst/>
                              <a:uLnTx/>
                              <a:uFillTx/>
                              <a:latin typeface="Cambria Math" panose="02040503050406030204" pitchFamily="18" charset="0"/>
                              <a:ea typeface="+mn-ea"/>
                              <a:cs typeface="+mn-cs"/>
                            </a:rPr>
                            <m:t>2</m:t>
                          </m:r>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𝑐𝑜𝑠</m:t>
                          </m:r>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𝜃</m:t>
                          </m:r>
                          <m:r>
                            <a:rPr kumimoji="0" lang="fr-FR" sz="2000" b="0" i="0" u="none" strike="noStrike" kern="1200" cap="none" spc="0" normalizeH="0" baseline="0" noProof="0">
                              <a:ln>
                                <a:noFill/>
                              </a:ln>
                              <a:solidFill>
                                <a:srgbClr val="292934"/>
                              </a:solidFill>
                              <a:effectLst/>
                              <a:uLnTx/>
                              <a:uFillTx/>
                              <a:latin typeface="Cambria Math" panose="02040503050406030204" pitchFamily="18" charset="0"/>
                              <a:ea typeface="+mn-ea"/>
                              <a:cs typeface="+mn-cs"/>
                            </a:rPr>
                            <m:t> </m:t>
                          </m:r>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𝛾</m:t>
                          </m:r>
                        </m:num>
                        <m:den>
                          <m:sSub>
                            <m:sSubPr>
                              <m:ctrlP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ctrlPr>
                            </m:sSubPr>
                            <m:e>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𝑎</m:t>
                              </m:r>
                            </m:e>
                            <m:sub>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𝑛</m:t>
                              </m:r>
                            </m:sub>
                          </m:sSub>
                        </m:den>
                      </m:f>
                      <m:r>
                        <a:rPr kumimoji="0" lang="fr-FR" sz="2000" b="0" i="0" u="none" strike="noStrike" kern="1200" cap="none" spc="0" normalizeH="0" baseline="0" noProof="0">
                          <a:ln>
                            <a:noFill/>
                          </a:ln>
                          <a:solidFill>
                            <a:srgbClr val="292934"/>
                          </a:solidFill>
                          <a:effectLst/>
                          <a:uLnTx/>
                          <a:uFillTx/>
                          <a:latin typeface="Cambria Math" panose="02040503050406030204" pitchFamily="18" charset="0"/>
                          <a:ea typeface="+mn-ea"/>
                          <a:cs typeface="+mn-cs"/>
                        </a:rPr>
                        <m:t>=</m:t>
                      </m:r>
                      <m:f>
                        <m:fPr>
                          <m:ctrlP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ctrlPr>
                        </m:fPr>
                        <m:num>
                          <m:sSup>
                            <m:sSupPr>
                              <m:ctrlP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ctrlPr>
                            </m:sSupPr>
                            <m:e>
                              <m:r>
                                <a:rPr kumimoji="0" lang="fr-FR" sz="2000" b="0" i="0" u="none" strike="noStrike" kern="1200" cap="none" spc="0" normalizeH="0" baseline="0" noProof="0">
                                  <a:ln>
                                    <a:noFill/>
                                  </a:ln>
                                  <a:solidFill>
                                    <a:srgbClr val="292934"/>
                                  </a:solidFill>
                                  <a:effectLst/>
                                  <a:uLnTx/>
                                  <a:uFillTx/>
                                  <a:latin typeface="Cambria Math" panose="02040503050406030204" pitchFamily="18" charset="0"/>
                                  <a:ea typeface="+mn-ea"/>
                                  <a:cs typeface="+mn-cs"/>
                                </a:rPr>
                                <m:t>2</m:t>
                              </m:r>
                            </m:e>
                            <m:sup>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𝑛</m:t>
                              </m:r>
                            </m:sup>
                          </m:sSup>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𝑐𝑜𝑠</m:t>
                          </m:r>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𝜃</m:t>
                          </m:r>
                          <m:r>
                            <a:rPr kumimoji="0" lang="fr-FR" sz="2000" b="0" i="0" u="none" strike="noStrike" kern="1200" cap="none" spc="0" normalizeH="0" baseline="0" noProof="0">
                              <a:ln>
                                <a:noFill/>
                              </a:ln>
                              <a:solidFill>
                                <a:srgbClr val="292934"/>
                              </a:solidFill>
                              <a:effectLst/>
                              <a:uLnTx/>
                              <a:uFillTx/>
                              <a:latin typeface="Cambria Math" panose="02040503050406030204" pitchFamily="18" charset="0"/>
                              <a:ea typeface="+mn-ea"/>
                              <a:cs typeface="+mn-cs"/>
                            </a:rPr>
                            <m:t> </m:t>
                          </m:r>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𝛾</m:t>
                          </m:r>
                        </m:num>
                        <m:den>
                          <m:sSub>
                            <m:sSubPr>
                              <m:ctrlP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ctrlPr>
                            </m:sSubPr>
                            <m:e>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𝑎</m:t>
                              </m:r>
                            </m:e>
                            <m:sub>
                              <m:r>
                                <a:rPr kumimoji="0" lang="fr-FR" sz="2000" b="0" i="0" u="none" strike="noStrike" kern="1200" cap="none" spc="0" normalizeH="0" baseline="0" noProof="0">
                                  <a:ln>
                                    <a:noFill/>
                                  </a:ln>
                                  <a:solidFill>
                                    <a:srgbClr val="292934"/>
                                  </a:solidFill>
                                  <a:effectLst/>
                                  <a:uLnTx/>
                                  <a:uFillTx/>
                                  <a:latin typeface="Cambria Math" panose="02040503050406030204" pitchFamily="18" charset="0"/>
                                  <a:ea typeface="+mn-ea"/>
                                  <a:cs typeface="+mn-cs"/>
                                </a:rPr>
                                <m:t>1</m:t>
                              </m:r>
                            </m:sub>
                          </m:sSub>
                        </m:den>
                      </m:f>
                    </m:oMath>
                  </m:oMathPara>
                </a14:m>
                <a:endParaRPr kumimoji="0" lang="fr-FR" sz="2000" b="0" i="0" u="none" strike="noStrike" kern="1200" cap="none" spc="0" normalizeH="0" baseline="0" noProof="0" dirty="0">
                  <a:ln>
                    <a:noFill/>
                  </a:ln>
                  <a:solidFill>
                    <a:srgbClr val="292934"/>
                  </a:solidFill>
                  <a:effectLst/>
                  <a:uLnTx/>
                  <a:uFillTx/>
                  <a:latin typeface="Arial"/>
                  <a:ea typeface="+mn-ea"/>
                  <a:cs typeface="+mn-cs"/>
                </a:endParaRPr>
              </a:p>
            </p:txBody>
          </p:sp>
        </mc:Choice>
        <mc:Fallback xmlns="">
          <p:sp>
            <p:nvSpPr>
              <p:cNvPr id="11" name="Rectangle 10">
                <a:extLst>
                  <a:ext uri="{FF2B5EF4-FFF2-40B4-BE49-F238E27FC236}">
                    <a16:creationId xmlns:a16="http://schemas.microsoft.com/office/drawing/2014/main" id="{7123CBA6-0419-4200-8F6D-548F56CBA50C}"/>
                  </a:ext>
                </a:extLst>
              </p:cNvPr>
              <p:cNvSpPr>
                <a:spLocks noRot="1" noChangeAspect="1" noMove="1" noResize="1" noEditPoints="1" noAdjustHandles="1" noChangeArrowheads="1" noChangeShapeType="1" noTextEdit="1"/>
              </p:cNvSpPr>
              <p:nvPr/>
            </p:nvSpPr>
            <p:spPr>
              <a:xfrm>
                <a:off x="8149265" y="4641843"/>
                <a:ext cx="3476849" cy="736805"/>
              </a:xfrm>
              <a:prstGeom prst="rect">
                <a:avLst/>
              </a:prstGeom>
              <a:blipFill>
                <a:blip r:embed="rId5"/>
                <a:stretch>
                  <a:fillRect/>
                </a:stretch>
              </a:blipFill>
            </p:spPr>
            <p:txBody>
              <a:bodyPr/>
              <a:lstStyle/>
              <a:p>
                <a:r>
                  <a:rPr lang="en-NL">
                    <a:noFill/>
                  </a:rPr>
                  <a:t> </a:t>
                </a:r>
              </a:p>
            </p:txBody>
          </p:sp>
        </mc:Fallback>
      </mc:AlternateContent>
      <p:pic>
        <p:nvPicPr>
          <p:cNvPr id="23" name="Image 22">
            <a:extLst>
              <a:ext uri="{FF2B5EF4-FFF2-40B4-BE49-F238E27FC236}">
                <a16:creationId xmlns:a16="http://schemas.microsoft.com/office/drawing/2014/main" id="{BBE63202-9BBB-41C9-9D85-1E863527E9C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257426" y="360738"/>
            <a:ext cx="2953330" cy="3419387"/>
          </a:xfrm>
          <a:prstGeom prst="rect">
            <a:avLst/>
          </a:prstGeom>
        </p:spPr>
      </p:pic>
      <p:sp>
        <p:nvSpPr>
          <p:cNvPr id="2" name="ZoneTexte 1">
            <a:extLst>
              <a:ext uri="{FF2B5EF4-FFF2-40B4-BE49-F238E27FC236}">
                <a16:creationId xmlns:a16="http://schemas.microsoft.com/office/drawing/2014/main" id="{F5522742-7DE7-4C99-BC07-9220FF6DF174}"/>
              </a:ext>
            </a:extLst>
          </p:cNvPr>
          <p:cNvSpPr txBox="1"/>
          <p:nvPr/>
        </p:nvSpPr>
        <p:spPr>
          <a:xfrm>
            <a:off x="159906" y="619072"/>
            <a:ext cx="7093609"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400" b="1" i="0" u="none" strike="noStrike" kern="1200" cap="none" spc="0" normalizeH="0" baseline="0" noProof="0" dirty="0">
                <a:ln>
                  <a:noFill/>
                </a:ln>
                <a:solidFill>
                  <a:srgbClr val="292934"/>
                </a:solidFill>
                <a:effectLst/>
                <a:uLnTx/>
                <a:uFillTx/>
                <a:latin typeface="Arial"/>
                <a:ea typeface="+mn-ea"/>
                <a:cs typeface="+mn-cs"/>
              </a:rPr>
              <a:t>Efflorescence as a </a:t>
            </a:r>
            <a:r>
              <a:rPr kumimoji="0" lang="fr-FR" sz="2400" b="1" i="0" u="none" strike="noStrike" kern="1200" cap="none" spc="0" normalizeH="0" baseline="0" noProof="0" dirty="0" err="1">
                <a:ln>
                  <a:noFill/>
                </a:ln>
                <a:solidFill>
                  <a:srgbClr val="292934"/>
                </a:solidFill>
                <a:effectLst/>
                <a:uLnTx/>
                <a:uFillTx/>
                <a:latin typeface="Arial"/>
                <a:ea typeface="+mn-ea"/>
                <a:cs typeface="+mn-cs"/>
              </a:rPr>
              <a:t>hierarchical</a:t>
            </a:r>
            <a:r>
              <a:rPr kumimoji="0" lang="fr-FR" sz="2400" b="1" i="0" u="none" strike="noStrike" kern="1200" cap="none" spc="0" normalizeH="0" baseline="0" noProof="0" dirty="0">
                <a:ln>
                  <a:noFill/>
                </a:ln>
                <a:solidFill>
                  <a:srgbClr val="292934"/>
                </a:solidFill>
                <a:effectLst/>
                <a:uLnTx/>
                <a:uFillTx/>
                <a:latin typeface="Arial"/>
                <a:ea typeface="+mn-ea"/>
                <a:cs typeface="+mn-cs"/>
              </a:rPr>
              <a:t> </a:t>
            </a:r>
            <a:r>
              <a:rPr kumimoji="0" lang="fr-FR" sz="2400" b="1" i="0" u="none" strike="noStrike" kern="1200" cap="none" spc="0" normalizeH="0" baseline="0" noProof="0" dirty="0" err="1">
                <a:ln>
                  <a:noFill/>
                </a:ln>
                <a:solidFill>
                  <a:srgbClr val="292934"/>
                </a:solidFill>
                <a:effectLst/>
                <a:uLnTx/>
                <a:uFillTx/>
                <a:latin typeface="Arial"/>
                <a:ea typeface="+mn-ea"/>
                <a:cs typeface="+mn-cs"/>
              </a:rPr>
              <a:t>porous</a:t>
            </a:r>
            <a:r>
              <a:rPr kumimoji="0" lang="fr-FR" sz="2400" b="1" i="0" u="none" strike="noStrike" kern="1200" cap="none" spc="0" normalizeH="0" baseline="0" noProof="0" dirty="0">
                <a:ln>
                  <a:noFill/>
                </a:ln>
                <a:solidFill>
                  <a:srgbClr val="292934"/>
                </a:solidFill>
                <a:effectLst/>
                <a:uLnTx/>
                <a:uFillTx/>
                <a:latin typeface="Arial"/>
                <a:ea typeface="+mn-ea"/>
                <a:cs typeface="+mn-cs"/>
              </a:rPr>
              <a:t> medium</a:t>
            </a:r>
          </a:p>
        </p:txBody>
      </p:sp>
      <p:pic>
        <p:nvPicPr>
          <p:cNvPr id="9" name="Picture 8" descr="F:\post doc amsterdam\talk group meeting\LOGO uva.png">
            <a:extLst>
              <a:ext uri="{FF2B5EF4-FFF2-40B4-BE49-F238E27FC236}">
                <a16:creationId xmlns:a16="http://schemas.microsoft.com/office/drawing/2014/main" id="{88E94440-3AF6-DC58-D38E-2C7E8F48300E}"/>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09286" y="103975"/>
            <a:ext cx="53340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TextBox 16">
            <a:extLst>
              <a:ext uri="{FF2B5EF4-FFF2-40B4-BE49-F238E27FC236}">
                <a16:creationId xmlns:a16="http://schemas.microsoft.com/office/drawing/2014/main" id="{A3B8B7CC-00BF-6CFD-EFB7-D18798EDDA3A}"/>
              </a:ext>
            </a:extLst>
          </p:cNvPr>
          <p:cNvSpPr txBox="1"/>
          <p:nvPr/>
        </p:nvSpPr>
        <p:spPr>
          <a:xfrm>
            <a:off x="984251" y="103975"/>
            <a:ext cx="2336281"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400" b="1" i="0" u="none" strike="noStrike" kern="1200" cap="none" spc="0" normalizeH="0" baseline="0" noProof="0" dirty="0">
                <a:ln>
                  <a:noFill/>
                </a:ln>
                <a:solidFill>
                  <a:srgbClr val="FFFFFF"/>
                </a:solidFill>
                <a:effectLst/>
                <a:uLnTx/>
                <a:uFillTx/>
                <a:latin typeface="Arial"/>
                <a:ea typeface="+mn-ea"/>
                <a:cs typeface="+mn-cs"/>
              </a:rPr>
              <a:t>U</a:t>
            </a:r>
            <a:r>
              <a:rPr kumimoji="0" lang="nl-NL" sz="1400" b="1" i="0" u="none" strike="noStrike" kern="1200" cap="small" spc="0" normalizeH="0" baseline="0" noProof="0" dirty="0">
                <a:ln>
                  <a:noFill/>
                </a:ln>
                <a:solidFill>
                  <a:srgbClr val="FFFFFF"/>
                </a:solidFill>
                <a:effectLst/>
                <a:uLnTx/>
                <a:uFillTx/>
                <a:latin typeface="Arial"/>
                <a:ea typeface="+mn-ea"/>
                <a:cs typeface="+mn-cs"/>
              </a:rPr>
              <a:t>niversity Of Amsterdam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400" b="0" i="0" u="none" strike="noStrike" kern="1200" cap="small" spc="0" normalizeH="0" baseline="0" noProof="0" dirty="0" err="1">
                <a:ln>
                  <a:noFill/>
                </a:ln>
                <a:solidFill>
                  <a:srgbClr val="292934"/>
                </a:solidFill>
                <a:effectLst/>
                <a:uLnTx/>
                <a:uFillTx/>
                <a:latin typeface="Arial"/>
                <a:ea typeface="+mn-ea"/>
                <a:cs typeface="+mn-cs"/>
              </a:rPr>
              <a:t>Institute</a:t>
            </a:r>
            <a:r>
              <a:rPr kumimoji="0" lang="nl-NL" sz="1400" b="0" i="0" u="none" strike="noStrike" kern="1200" cap="small" spc="0" normalizeH="0" baseline="0" noProof="0" dirty="0">
                <a:ln>
                  <a:noFill/>
                </a:ln>
                <a:solidFill>
                  <a:srgbClr val="292934"/>
                </a:solidFill>
                <a:effectLst/>
                <a:uLnTx/>
                <a:uFillTx/>
                <a:latin typeface="Arial"/>
                <a:ea typeface="+mn-ea"/>
                <a:cs typeface="+mn-cs"/>
              </a:rPr>
              <a:t> of Physics</a:t>
            </a:r>
            <a:endParaRPr kumimoji="0" lang="en-US" sz="1400" b="0" i="0" u="none" strike="noStrike" kern="1200" cap="none" spc="0" normalizeH="0" baseline="0" noProof="0" dirty="0">
              <a:ln>
                <a:noFill/>
              </a:ln>
              <a:solidFill>
                <a:srgbClr val="292934"/>
              </a:solidFill>
              <a:effectLst/>
              <a:uLnTx/>
              <a:uFillTx/>
              <a:latin typeface="Arial"/>
              <a:ea typeface="+mn-ea"/>
              <a:cs typeface="+mn-cs"/>
            </a:endParaRPr>
          </a:p>
        </p:txBody>
      </p:sp>
      <p:sp>
        <p:nvSpPr>
          <p:cNvPr id="15" name="TextBox 14">
            <a:extLst>
              <a:ext uri="{FF2B5EF4-FFF2-40B4-BE49-F238E27FC236}">
                <a16:creationId xmlns:a16="http://schemas.microsoft.com/office/drawing/2014/main" id="{5F7536B7-B782-54CB-CF8A-C12AFB9BF89C}"/>
              </a:ext>
            </a:extLst>
          </p:cNvPr>
          <p:cNvSpPr txBox="1"/>
          <p:nvPr/>
        </p:nvSpPr>
        <p:spPr>
          <a:xfrm>
            <a:off x="6862487" y="6204874"/>
            <a:ext cx="6275716" cy="338554"/>
          </a:xfrm>
          <a:prstGeom prst="rect">
            <a:avLst/>
          </a:prstGeom>
          <a:noFill/>
        </p:spPr>
        <p:txBody>
          <a:bodyPr wrap="square">
            <a:spAutoFit/>
          </a:bodyPr>
          <a:lstStyle/>
          <a:p>
            <a:r>
              <a:rPr lang="pt-PT" sz="1600" i="1" dirty="0">
                <a:solidFill>
                  <a:srgbClr val="0070C0"/>
                </a:solidFill>
              </a:rPr>
              <a:t>R. Wijnhorst et al. arXiv preprint arXiv:2508.18779</a:t>
            </a:r>
          </a:p>
        </p:txBody>
      </p:sp>
      <mc:AlternateContent xmlns:mc="http://schemas.openxmlformats.org/markup-compatibility/2006" xmlns:a14="http://schemas.microsoft.com/office/drawing/2010/main">
        <mc:Choice Requires="a14">
          <p:sp>
            <p:nvSpPr>
              <p:cNvPr id="26" name="Rectangle 25">
                <a:extLst>
                  <a:ext uri="{FF2B5EF4-FFF2-40B4-BE49-F238E27FC236}">
                    <a16:creationId xmlns:a16="http://schemas.microsoft.com/office/drawing/2014/main" id="{A955A06E-8E35-95FA-4A8A-1C4F0CA8F718}"/>
                  </a:ext>
                </a:extLst>
              </p:cNvPr>
              <p:cNvSpPr/>
              <p:nvPr/>
            </p:nvSpPr>
            <p:spPr>
              <a:xfrm>
                <a:off x="3706710" y="1707283"/>
                <a:ext cx="1630190" cy="771301"/>
              </a:xfrm>
              <a:prstGeom prst="rect">
                <a:avLst/>
              </a:prstGeom>
              <a:solidFill>
                <a:schemeClr val="accent5">
                  <a:lumMod val="40000"/>
                  <a:lumOff val="60000"/>
                </a:schemeClr>
              </a:solidFill>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ctrlPr>
                        </m:sSubPr>
                        <m:e>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𝑘</m:t>
                          </m:r>
                        </m:e>
                        <m:sub>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𝑖</m:t>
                          </m:r>
                        </m:sub>
                      </m:sSub>
                      <m:r>
                        <a:rPr kumimoji="0" lang="fr-FR" sz="2000" b="0" i="0" u="none" strike="noStrike" kern="1200" cap="none" spc="0" normalizeH="0" baseline="0" noProof="0">
                          <a:ln>
                            <a:noFill/>
                          </a:ln>
                          <a:solidFill>
                            <a:srgbClr val="292934"/>
                          </a:solidFill>
                          <a:effectLst/>
                          <a:uLnTx/>
                          <a:uFillTx/>
                          <a:latin typeface="Cambria Math" panose="02040503050406030204" pitchFamily="18" charset="0"/>
                          <a:ea typeface="+mn-ea"/>
                          <a:cs typeface="+mn-cs"/>
                        </a:rPr>
                        <m:t>=</m:t>
                      </m:r>
                      <m:sSup>
                        <m:sSupPr>
                          <m:ctrlP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ctrlPr>
                        </m:sSupPr>
                        <m:e>
                          <m:r>
                            <a:rPr kumimoji="0" lang="fr-FR" sz="2000" b="0" i="0" u="none" strike="noStrike" kern="1200" cap="none" spc="0" normalizeH="0" baseline="0" noProof="0">
                              <a:ln>
                                <a:noFill/>
                              </a:ln>
                              <a:solidFill>
                                <a:srgbClr val="292934"/>
                              </a:solidFill>
                              <a:effectLst/>
                              <a:uLnTx/>
                              <a:uFillTx/>
                              <a:latin typeface="Cambria Math" panose="02040503050406030204" pitchFamily="18" charset="0"/>
                              <a:ea typeface="+mn-ea"/>
                              <a:cs typeface="+mn-cs"/>
                            </a:rPr>
                            <m:t>2</m:t>
                          </m:r>
                        </m:e>
                        <m:sup>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𝑖</m:t>
                          </m:r>
                        </m:sup>
                      </m:sSup>
                      <m:f>
                        <m:fPr>
                          <m:ctrlP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ctrlPr>
                        </m:fPr>
                        <m:num>
                          <m:sSubSup>
                            <m:sSubSupPr>
                              <m:ctrlP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ctrlPr>
                            </m:sSubSupPr>
                            <m:e>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𝑎</m:t>
                              </m:r>
                            </m:e>
                            <m:sub>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𝑖</m:t>
                              </m:r>
                            </m:sub>
                            <m:sup>
                              <m:r>
                                <a:rPr kumimoji="0" lang="fr-FR" sz="2000" b="0" i="0" u="none" strike="noStrike" kern="1200" cap="none" spc="0" normalizeH="0" baseline="0" noProof="0">
                                  <a:ln>
                                    <a:noFill/>
                                  </a:ln>
                                  <a:solidFill>
                                    <a:srgbClr val="292934"/>
                                  </a:solidFill>
                                  <a:effectLst/>
                                  <a:uLnTx/>
                                  <a:uFillTx/>
                                  <a:latin typeface="Cambria Math" panose="02040503050406030204" pitchFamily="18" charset="0"/>
                                  <a:ea typeface="+mn-ea"/>
                                  <a:cs typeface="+mn-cs"/>
                                </a:rPr>
                                <m:t>3</m:t>
                              </m:r>
                            </m:sup>
                          </m:sSubSup>
                        </m:num>
                        <m:den>
                          <m:r>
                            <a:rPr kumimoji="0" lang="fr-FR" sz="2000" b="0" i="0" u="none" strike="noStrike" kern="1200" cap="none" spc="0" normalizeH="0" baseline="0" noProof="0">
                              <a:ln>
                                <a:noFill/>
                              </a:ln>
                              <a:solidFill>
                                <a:srgbClr val="292934"/>
                              </a:solidFill>
                              <a:effectLst/>
                              <a:uLnTx/>
                              <a:uFillTx/>
                              <a:latin typeface="Cambria Math" panose="02040503050406030204" pitchFamily="18" charset="0"/>
                              <a:ea typeface="+mn-ea"/>
                              <a:cs typeface="+mn-cs"/>
                            </a:rPr>
                            <m:t>12</m:t>
                          </m:r>
                          <m:sSub>
                            <m:sSubPr>
                              <m:ctrlP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ctrlPr>
                            </m:sSubPr>
                            <m:e>
                              <m:r>
                                <a:rPr kumimoji="0" lang="fr-FR" sz="2000" b="0" i="1" u="none" strike="noStrike" kern="1200" cap="none" spc="0" normalizeH="0" baseline="0" noProof="0">
                                  <a:ln>
                                    <a:noFill/>
                                  </a:ln>
                                  <a:solidFill>
                                    <a:srgbClr val="292934"/>
                                  </a:solidFill>
                                  <a:effectLst/>
                                  <a:uLnTx/>
                                  <a:uFillTx/>
                                  <a:latin typeface="Cambria Math" panose="02040503050406030204" pitchFamily="18" charset="0"/>
                                  <a:ea typeface="+mn-ea"/>
                                  <a:cs typeface="+mn-cs"/>
                                </a:rPr>
                                <m:t>𝑑</m:t>
                              </m:r>
                            </m:e>
                            <m:sub>
                              <m:r>
                                <a:rPr kumimoji="0" lang="fr-FR" sz="2000" b="0" i="0" u="none" strike="noStrike" kern="1200" cap="none" spc="0" normalizeH="0" baseline="0" noProof="0">
                                  <a:ln>
                                    <a:noFill/>
                                  </a:ln>
                                  <a:solidFill>
                                    <a:srgbClr val="292934"/>
                                  </a:solidFill>
                                  <a:effectLst/>
                                  <a:uLnTx/>
                                  <a:uFillTx/>
                                  <a:latin typeface="Cambria Math" panose="02040503050406030204" pitchFamily="18" charset="0"/>
                                  <a:ea typeface="+mn-ea"/>
                                  <a:cs typeface="+mn-cs"/>
                                </a:rPr>
                                <m:t>1</m:t>
                              </m:r>
                            </m:sub>
                          </m:sSub>
                        </m:den>
                      </m:f>
                    </m:oMath>
                  </m:oMathPara>
                </a14:m>
                <a:endParaRPr kumimoji="0" lang="fr-FR" sz="2000" b="0" i="0" u="none" strike="noStrike" kern="1200" cap="none" spc="0" normalizeH="0" baseline="0" noProof="0" dirty="0">
                  <a:ln>
                    <a:noFill/>
                  </a:ln>
                  <a:solidFill>
                    <a:srgbClr val="292934"/>
                  </a:solidFill>
                  <a:effectLst/>
                  <a:uLnTx/>
                  <a:uFillTx/>
                  <a:latin typeface="Arial"/>
                  <a:ea typeface="+mn-ea"/>
                  <a:cs typeface="+mn-cs"/>
                </a:endParaRPr>
              </a:p>
            </p:txBody>
          </p:sp>
        </mc:Choice>
        <mc:Fallback xmlns="">
          <p:sp>
            <p:nvSpPr>
              <p:cNvPr id="26" name="Rectangle 25">
                <a:extLst>
                  <a:ext uri="{FF2B5EF4-FFF2-40B4-BE49-F238E27FC236}">
                    <a16:creationId xmlns:a16="http://schemas.microsoft.com/office/drawing/2014/main" id="{A955A06E-8E35-95FA-4A8A-1C4F0CA8F718}"/>
                  </a:ext>
                </a:extLst>
              </p:cNvPr>
              <p:cNvSpPr>
                <a:spLocks noRot="1" noChangeAspect="1" noMove="1" noResize="1" noEditPoints="1" noAdjustHandles="1" noChangeArrowheads="1" noChangeShapeType="1" noTextEdit="1"/>
              </p:cNvSpPr>
              <p:nvPr/>
            </p:nvSpPr>
            <p:spPr>
              <a:xfrm>
                <a:off x="3706710" y="1707283"/>
                <a:ext cx="1630190" cy="771301"/>
              </a:xfrm>
              <a:prstGeom prst="rect">
                <a:avLst/>
              </a:prstGeom>
              <a:blipFill>
                <a:blip r:embed="rId8"/>
                <a:stretch>
                  <a:fillRect/>
                </a:stretch>
              </a:blipFill>
            </p:spPr>
            <p:txBody>
              <a:bodyPr/>
              <a:lstStyle/>
              <a:p>
                <a:r>
                  <a:rPr lang="en-NL">
                    <a:noFill/>
                  </a:rPr>
                  <a:t> </a:t>
                </a:r>
              </a:p>
            </p:txBody>
          </p:sp>
        </mc:Fallback>
      </mc:AlternateContent>
    </p:spTree>
    <p:extLst>
      <p:ext uri="{BB962C8B-B14F-4D97-AF65-F5344CB8AC3E}">
        <p14:creationId xmlns:p14="http://schemas.microsoft.com/office/powerpoint/2010/main" val="2421150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6"/>
                                        </p:tgtEl>
                                        <p:attrNameLst>
                                          <p:attrName>style.visibility</p:attrName>
                                        </p:attrNameLst>
                                      </p:cBhvr>
                                      <p:to>
                                        <p:strVal val="visible"/>
                                      </p:to>
                                    </p:set>
                                    <p:animEffect transition="in" filter="fade">
                                      <p:cBhvr>
                                        <p:cTn id="16" dur="500"/>
                                        <p:tgtEl>
                                          <p:spTgt spid="26"/>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500"/>
                                        <p:tgtEl>
                                          <p:spTgt spid="7"/>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8"/>
                                        </p:tgtEl>
                                        <p:attrNameLst>
                                          <p:attrName>style.visibility</p:attrName>
                                        </p:attrNameLst>
                                      </p:cBhvr>
                                      <p:to>
                                        <p:strVal val="visible"/>
                                      </p:to>
                                    </p:set>
                                    <p:animEffect transition="in" filter="fade">
                                      <p:cBhvr>
                                        <p:cTn id="26" dur="500"/>
                                        <p:tgtEl>
                                          <p:spTgt spid="8"/>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fade">
                                      <p:cBhvr>
                                        <p:cTn id="31" dur="500"/>
                                        <p:tgtEl>
                                          <p:spTgt spid="10"/>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1"/>
                                        </p:tgtEl>
                                        <p:attrNameLst>
                                          <p:attrName>style.visibility</p:attrName>
                                        </p:attrNameLst>
                                      </p:cBhvr>
                                      <p:to>
                                        <p:strVal val="visible"/>
                                      </p:to>
                                    </p:set>
                                    <p:animEffect transition="in" filter="fade">
                                      <p:cBhvr>
                                        <p:cTn id="34"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animBg="1"/>
      <p:bldP spid="7" grpId="0"/>
      <p:bldP spid="8" grpId="0" animBg="1"/>
      <p:bldP spid="10" grpId="0"/>
      <p:bldP spid="11" grpId="0" animBg="1"/>
      <p:bldP spid="26"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Image 22">
            <a:extLst>
              <a:ext uri="{FF2B5EF4-FFF2-40B4-BE49-F238E27FC236}">
                <a16:creationId xmlns:a16="http://schemas.microsoft.com/office/drawing/2014/main" id="{48842106-B23F-4280-960D-66711FAFA13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9740" y="1853762"/>
            <a:ext cx="3835117" cy="3657200"/>
          </a:xfrm>
          <a:prstGeom prst="rect">
            <a:avLst/>
          </a:prstGeom>
        </p:spPr>
      </p:pic>
      <p:sp>
        <p:nvSpPr>
          <p:cNvPr id="4" name="ZoneTexte 3">
            <a:extLst>
              <a:ext uri="{FF2B5EF4-FFF2-40B4-BE49-F238E27FC236}">
                <a16:creationId xmlns:a16="http://schemas.microsoft.com/office/drawing/2014/main" id="{9001D8DE-E2C9-4E46-8AB9-3F147D50E5B4}"/>
              </a:ext>
            </a:extLst>
          </p:cNvPr>
          <p:cNvSpPr txBox="1"/>
          <p:nvPr/>
        </p:nvSpPr>
        <p:spPr>
          <a:xfrm>
            <a:off x="10537620" y="1704413"/>
            <a:ext cx="1066888"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l-GR" sz="1800" b="0" i="0" u="none" strike="noStrike" kern="1200" cap="none" spc="0" normalizeH="0" baseline="0" noProof="0" dirty="0">
                <a:ln>
                  <a:noFill/>
                </a:ln>
                <a:solidFill>
                  <a:prstClr val="black"/>
                </a:solidFill>
                <a:effectLst/>
                <a:uLnTx/>
                <a:uFillTx/>
                <a:latin typeface="Calibri" panose="020F0502020204030204"/>
                <a:ea typeface="+mn-ea"/>
                <a:cs typeface="+mn-cs"/>
              </a:rPr>
              <a:t>α</a:t>
            </a:r>
            <a:r>
              <a:rPr kumimoji="0" lang="fr-FR" sz="1800" b="0" i="0" u="none" strike="noStrike" kern="1200" cap="none" spc="0" normalizeH="0" baseline="0" noProof="0" dirty="0">
                <a:ln>
                  <a:noFill/>
                </a:ln>
                <a:solidFill>
                  <a:prstClr val="black"/>
                </a:solidFill>
                <a:effectLst/>
                <a:uLnTx/>
                <a:uFillTx/>
                <a:latin typeface="Calibri" panose="020F0502020204030204"/>
                <a:ea typeface="+mn-ea"/>
                <a:cs typeface="+mn-cs"/>
              </a:rPr>
              <a:t> = 2)</a:t>
            </a:r>
          </a:p>
        </p:txBody>
      </p:sp>
      <p:sp>
        <p:nvSpPr>
          <p:cNvPr id="5" name="ZoneTexte 4">
            <a:extLst>
              <a:ext uri="{FF2B5EF4-FFF2-40B4-BE49-F238E27FC236}">
                <a16:creationId xmlns:a16="http://schemas.microsoft.com/office/drawing/2014/main" id="{D98FEAA1-7026-4309-99A1-6443D3F86E79}"/>
              </a:ext>
            </a:extLst>
          </p:cNvPr>
          <p:cNvSpPr txBox="1"/>
          <p:nvPr/>
        </p:nvSpPr>
        <p:spPr>
          <a:xfrm>
            <a:off x="6795073" y="1706512"/>
            <a:ext cx="4923849"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panose="020F0502020204030204"/>
                <a:ea typeface="+mn-ea"/>
                <a:cs typeface="+mn-cs"/>
              </a:rPr>
              <a:t>Computation </a:t>
            </a:r>
            <a:r>
              <a:rPr kumimoji="0" lang="fr-FR" sz="1800" b="0" i="0" u="none" strike="noStrike" kern="1200" cap="none" spc="0" normalizeH="0" baseline="0" noProof="0" dirty="0" err="1">
                <a:ln>
                  <a:noFill/>
                </a:ln>
                <a:solidFill>
                  <a:prstClr val="black"/>
                </a:solidFill>
                <a:effectLst/>
                <a:uLnTx/>
                <a:uFillTx/>
                <a:latin typeface="Calibri" panose="020F0502020204030204"/>
                <a:ea typeface="+mn-ea"/>
                <a:cs typeface="+mn-cs"/>
              </a:rPr>
              <a:t>performed</a:t>
            </a:r>
            <a:r>
              <a:rPr kumimoji="0" lang="fr-FR" sz="1800" b="0" i="0" u="none" strike="noStrike" kern="1200" cap="none" spc="0" normalizeH="0" baseline="0" noProof="0" dirty="0">
                <a:ln>
                  <a:noFill/>
                </a:ln>
                <a:solidFill>
                  <a:prstClr val="black"/>
                </a:solidFill>
                <a:effectLst/>
                <a:uLnTx/>
                <a:uFillTx/>
                <a:latin typeface="Calibri" panose="020F0502020204030204"/>
                <a:ea typeface="+mn-ea"/>
                <a:cs typeface="+mn-cs"/>
              </a:rPr>
              <a:t> for </a:t>
            </a:r>
            <a:r>
              <a:rPr kumimoji="0" lang="fr-FR" sz="1800" b="0" i="1" u="none" strike="noStrike" kern="1200" cap="none" spc="0" normalizeH="0" baseline="0" noProof="0" dirty="0">
                <a:ln>
                  <a:noFill/>
                </a:ln>
                <a:solidFill>
                  <a:prstClr val="black"/>
                </a:solidFill>
                <a:effectLst/>
                <a:uLnTx/>
                <a:uFillTx/>
                <a:latin typeface="Calibri" panose="020F0502020204030204"/>
                <a:ea typeface="+mn-ea"/>
                <a:cs typeface="+mn-cs"/>
              </a:rPr>
              <a:t>h</a:t>
            </a:r>
            <a:r>
              <a:rPr kumimoji="0" lang="fr-FR" sz="1800" b="0" i="1" u="none" strike="noStrike" kern="1200" cap="none" spc="0" normalizeH="0" baseline="-25000" noProof="0" dirty="0">
                <a:ln>
                  <a:noFill/>
                </a:ln>
                <a:solidFill>
                  <a:prstClr val="black"/>
                </a:solidFill>
                <a:effectLst/>
                <a:uLnTx/>
                <a:uFillTx/>
                <a:latin typeface="Calibri" panose="020F0502020204030204"/>
                <a:ea typeface="+mn-ea"/>
                <a:cs typeface="+mn-cs"/>
              </a:rPr>
              <a:t>i</a:t>
            </a:r>
            <a:r>
              <a:rPr kumimoji="0" lang="fr-FR" sz="1800" b="0" i="0" u="none" strike="noStrike" kern="1200" cap="none" spc="0" normalizeH="0" baseline="0" noProof="0" dirty="0">
                <a:ln>
                  <a:noFill/>
                </a:ln>
                <a:solidFill>
                  <a:prstClr val="black"/>
                </a:solidFill>
                <a:effectLst/>
                <a:uLnTx/>
                <a:uFillTx/>
                <a:latin typeface="Calibri" panose="020F0502020204030204"/>
                <a:ea typeface="+mn-ea"/>
                <a:cs typeface="+mn-cs"/>
              </a:rPr>
              <a:t> = 2 </a:t>
            </a:r>
            <a:r>
              <a:rPr kumimoji="0" lang="fr-FR" sz="1800" b="0" i="1" u="none" strike="noStrike" kern="1200" cap="none" spc="0" normalizeH="0" baseline="0" noProof="0" dirty="0">
                <a:ln>
                  <a:noFill/>
                </a:ln>
                <a:solidFill>
                  <a:prstClr val="black"/>
                </a:solidFill>
                <a:effectLst/>
                <a:uLnTx/>
                <a:uFillTx/>
                <a:latin typeface="Calibri" panose="020F0502020204030204"/>
                <a:ea typeface="+mn-ea"/>
                <a:cs typeface="+mn-cs"/>
              </a:rPr>
              <a:t>h</a:t>
            </a:r>
            <a:r>
              <a:rPr kumimoji="0" lang="fr-FR" sz="1800" b="0" i="1" u="none" strike="noStrike" kern="1200" cap="none" spc="0" normalizeH="0" baseline="-25000" noProof="0" dirty="0">
                <a:ln>
                  <a:noFill/>
                </a:ln>
                <a:solidFill>
                  <a:prstClr val="black"/>
                </a:solidFill>
                <a:effectLst/>
                <a:uLnTx/>
                <a:uFillTx/>
                <a:latin typeface="Calibri" panose="020F0502020204030204"/>
                <a:ea typeface="+mn-ea"/>
                <a:cs typeface="+mn-cs"/>
              </a:rPr>
              <a:t>i-1</a:t>
            </a:r>
          </a:p>
        </p:txBody>
      </p:sp>
      <p:sp>
        <p:nvSpPr>
          <p:cNvPr id="6" name="ZoneTexte 5">
            <a:extLst>
              <a:ext uri="{FF2B5EF4-FFF2-40B4-BE49-F238E27FC236}">
                <a16:creationId xmlns:a16="http://schemas.microsoft.com/office/drawing/2014/main" id="{852471C4-9AF7-4FED-AF04-4740A4634351}"/>
              </a:ext>
            </a:extLst>
          </p:cNvPr>
          <p:cNvSpPr txBox="1"/>
          <p:nvPr/>
        </p:nvSpPr>
        <p:spPr>
          <a:xfrm>
            <a:off x="6813821" y="2202772"/>
            <a:ext cx="6205403" cy="64633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panose="020F0502020204030204"/>
                <a:ea typeface="+mn-ea"/>
                <a:cs typeface="+mn-cs"/>
              </a:rPr>
              <a:t>(the </a:t>
            </a:r>
            <a:r>
              <a:rPr kumimoji="0" lang="fr-FR" sz="1800" b="0" i="0" u="none" strike="noStrike" kern="1200" cap="none" spc="0" normalizeH="0" baseline="0" noProof="0" dirty="0" err="1">
                <a:ln>
                  <a:noFill/>
                </a:ln>
                <a:solidFill>
                  <a:prstClr val="black"/>
                </a:solidFill>
                <a:effectLst/>
                <a:uLnTx/>
                <a:uFillTx/>
                <a:latin typeface="Calibri" panose="020F0502020204030204"/>
                <a:ea typeface="+mn-ea"/>
                <a:cs typeface="+mn-cs"/>
              </a:rPr>
              <a:t>thickness</a:t>
            </a:r>
            <a:r>
              <a:rPr kumimoji="0" lang="fr-FR" sz="1800" b="0" i="0" u="none" strike="noStrike" kern="1200" cap="none" spc="0" normalizeH="0" baseline="0" noProof="0" dirty="0">
                <a:ln>
                  <a:noFill/>
                </a:ln>
                <a:solidFill>
                  <a:prstClr val="black"/>
                </a:solidFill>
                <a:effectLst/>
                <a:uLnTx/>
                <a:uFillTx/>
                <a:latin typeface="Calibri" panose="020F0502020204030204"/>
                <a:ea typeface="+mn-ea"/>
                <a:cs typeface="+mn-cs"/>
              </a:rPr>
              <a:t> of </a:t>
            </a:r>
            <a:r>
              <a:rPr kumimoji="0" lang="fr-FR" sz="1800" b="0" i="0" u="none" strike="noStrike" kern="1200" cap="none" spc="0" normalizeH="0" baseline="0" noProof="0" dirty="0" err="1">
                <a:ln>
                  <a:noFill/>
                </a:ln>
                <a:solidFill>
                  <a:prstClr val="black"/>
                </a:solidFill>
                <a:effectLst/>
                <a:uLnTx/>
                <a:uFillTx/>
                <a:latin typeface="Calibri" panose="020F0502020204030204"/>
                <a:ea typeface="+mn-ea"/>
                <a:cs typeface="+mn-cs"/>
              </a:rPr>
              <a:t>level</a:t>
            </a:r>
            <a:r>
              <a:rPr kumimoji="0" lang="fr-FR" sz="1800" b="0" i="0" u="none" strike="noStrike" kern="1200" cap="none" spc="0" normalizeH="0" baseline="0" noProof="0" dirty="0">
                <a:ln>
                  <a:noFill/>
                </a:ln>
                <a:solidFill>
                  <a:prstClr val="black"/>
                </a:solidFill>
                <a:effectLst/>
                <a:uLnTx/>
                <a:uFillTx/>
                <a:latin typeface="Calibri" panose="020F0502020204030204"/>
                <a:ea typeface="+mn-ea"/>
                <a:cs typeface="+mn-cs"/>
              </a:rPr>
              <a:t> i </a:t>
            </a:r>
            <a:r>
              <a:rPr kumimoji="0" lang="fr-FR" sz="1800" b="0" i="0" u="none" strike="noStrike" kern="1200" cap="none" spc="0" normalizeH="0" baseline="0" noProof="0" dirty="0" err="1">
                <a:ln>
                  <a:noFill/>
                </a:ln>
                <a:solidFill>
                  <a:prstClr val="black"/>
                </a:solidFill>
                <a:effectLst/>
                <a:uLnTx/>
                <a:uFillTx/>
                <a:latin typeface="Calibri" panose="020F0502020204030204"/>
                <a:ea typeface="+mn-ea"/>
                <a:cs typeface="+mn-cs"/>
              </a:rPr>
              <a:t>is</a:t>
            </a:r>
            <a:r>
              <a:rPr kumimoji="0" lang="fr-FR"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fr-FR" sz="1800" b="0" i="0" u="none" strike="noStrike" kern="1200" cap="none" spc="0" normalizeH="0" baseline="0" noProof="0" dirty="0" err="1">
                <a:ln>
                  <a:noFill/>
                </a:ln>
                <a:solidFill>
                  <a:prstClr val="black"/>
                </a:solidFill>
                <a:effectLst/>
                <a:uLnTx/>
                <a:uFillTx/>
                <a:latin typeface="Calibri" panose="020F0502020204030204"/>
                <a:ea typeface="+mn-ea"/>
                <a:cs typeface="+mn-cs"/>
              </a:rPr>
              <a:t>twice</a:t>
            </a:r>
            <a:r>
              <a:rPr kumimoji="0" lang="fr-FR" sz="1800" b="0" i="0" u="none" strike="noStrike" kern="1200" cap="none" spc="0" normalizeH="0" baseline="0" noProof="0" dirty="0">
                <a:ln>
                  <a:noFill/>
                </a:ln>
                <a:solidFill>
                  <a:prstClr val="black"/>
                </a:solidFill>
                <a:effectLst/>
                <a:uLnTx/>
                <a:uFillTx/>
                <a:latin typeface="Calibri" panose="020F0502020204030204"/>
                <a:ea typeface="+mn-ea"/>
                <a:cs typeface="+mn-cs"/>
              </a:rPr>
              <a:t> the </a:t>
            </a:r>
            <a:r>
              <a:rPr kumimoji="0" lang="fr-FR" sz="1800" b="0" i="0" u="none" strike="noStrike" kern="1200" cap="none" spc="0" normalizeH="0" baseline="0" noProof="0" dirty="0" err="1">
                <a:ln>
                  <a:noFill/>
                </a:ln>
                <a:solidFill>
                  <a:prstClr val="black"/>
                </a:solidFill>
                <a:effectLst/>
                <a:uLnTx/>
                <a:uFillTx/>
                <a:latin typeface="Calibri" panose="020F0502020204030204"/>
                <a:ea typeface="+mn-ea"/>
                <a:cs typeface="+mn-cs"/>
              </a:rPr>
              <a:t>thickness</a:t>
            </a:r>
            <a:r>
              <a:rPr kumimoji="0" lang="fr-FR" sz="1800" b="0" i="0" u="none" strike="noStrike" kern="1200" cap="none" spc="0" normalizeH="0" baseline="0" noProof="0" dirty="0">
                <a:ln>
                  <a:noFill/>
                </a:ln>
                <a:solidFill>
                  <a:prstClr val="black"/>
                </a:solidFill>
                <a:effectLst/>
                <a:uLnTx/>
                <a:uFillTx/>
                <a:latin typeface="Calibri" panose="020F0502020204030204"/>
                <a:ea typeface="+mn-ea"/>
                <a:cs typeface="+mn-cs"/>
              </a:rPr>
              <a:t> of</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prstClr val="black"/>
                </a:solidFill>
                <a:effectLst/>
                <a:uLnTx/>
                <a:uFillTx/>
                <a:latin typeface="Calibri" panose="020F0502020204030204"/>
                <a:ea typeface="+mn-ea"/>
                <a:cs typeface="+mn-cs"/>
              </a:rPr>
              <a:t>level</a:t>
            </a:r>
            <a:r>
              <a:rPr kumimoji="0" lang="fr-FR" sz="1800" b="0" i="0" u="none" strike="noStrike" kern="1200" cap="none" spc="0" normalizeH="0" baseline="0" noProof="0" dirty="0">
                <a:ln>
                  <a:noFill/>
                </a:ln>
                <a:solidFill>
                  <a:prstClr val="black"/>
                </a:solidFill>
                <a:effectLst/>
                <a:uLnTx/>
                <a:uFillTx/>
                <a:latin typeface="Calibri" panose="020F0502020204030204"/>
                <a:ea typeface="+mn-ea"/>
                <a:cs typeface="+mn-cs"/>
              </a:rPr>
              <a:t> i-1)</a:t>
            </a:r>
          </a:p>
        </p:txBody>
      </p:sp>
      <p:sp>
        <p:nvSpPr>
          <p:cNvPr id="7" name="ZoneTexte 6">
            <a:extLst>
              <a:ext uri="{FF2B5EF4-FFF2-40B4-BE49-F238E27FC236}">
                <a16:creationId xmlns:a16="http://schemas.microsoft.com/office/drawing/2014/main" id="{72A3EEBC-320C-4C15-80A1-37D75CCEBEA5}"/>
              </a:ext>
            </a:extLst>
          </p:cNvPr>
          <p:cNvSpPr txBox="1"/>
          <p:nvPr/>
        </p:nvSpPr>
        <p:spPr>
          <a:xfrm>
            <a:off x="6885565" y="2753958"/>
            <a:ext cx="3709205"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panose="020F0502020204030204"/>
                <a:ea typeface="+mn-ea"/>
                <a:cs typeface="+mn-cs"/>
              </a:rPr>
              <a:t>Data </a:t>
            </a:r>
            <a:r>
              <a:rPr kumimoji="0" lang="fr-FR" sz="1800" b="0" i="0" u="none" strike="noStrike" kern="1200" cap="none" spc="0" normalizeH="0" baseline="0" noProof="0" dirty="0" err="1">
                <a:ln>
                  <a:noFill/>
                </a:ln>
                <a:solidFill>
                  <a:prstClr val="black"/>
                </a:solidFill>
                <a:effectLst/>
                <a:uLnTx/>
                <a:uFillTx/>
                <a:latin typeface="Calibri" panose="020F0502020204030204"/>
                <a:ea typeface="+mn-ea"/>
                <a:cs typeface="+mn-cs"/>
              </a:rPr>
              <a:t>from</a:t>
            </a:r>
            <a:r>
              <a:rPr kumimoji="0" lang="fr-FR"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fr-FR" sz="1800" b="0" i="0" u="none" strike="noStrike" kern="1200" cap="none" spc="0" normalizeH="0" baseline="0" noProof="0" dirty="0" err="1">
                <a:ln>
                  <a:noFill/>
                </a:ln>
                <a:solidFill>
                  <a:prstClr val="black"/>
                </a:solidFill>
                <a:effectLst/>
                <a:uLnTx/>
                <a:uFillTx/>
                <a:latin typeface="Calibri" panose="020F0502020204030204"/>
                <a:ea typeface="+mn-ea"/>
                <a:cs typeface="+mn-cs"/>
              </a:rPr>
              <a:t>cone</a:t>
            </a:r>
            <a:r>
              <a:rPr kumimoji="0" lang="fr-FR"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fr-FR" sz="1800" b="0" i="0" u="none" strike="noStrike" kern="1200" cap="none" spc="0" normalizeH="0" baseline="0" noProof="0" dirty="0" err="1">
                <a:ln>
                  <a:noFill/>
                </a:ln>
                <a:solidFill>
                  <a:prstClr val="black"/>
                </a:solidFill>
                <a:effectLst/>
                <a:uLnTx/>
                <a:uFillTx/>
                <a:latin typeface="Calibri" panose="020F0502020204030204"/>
                <a:ea typeface="+mn-ea"/>
                <a:cs typeface="+mn-cs"/>
              </a:rPr>
              <a:t>experiment</a:t>
            </a:r>
            <a:endParaRPr kumimoji="0" lang="fr-FR"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5DCE16C4-E32E-4217-9FC5-BD9D00B00B13}"/>
              </a:ext>
            </a:extLst>
          </p:cNvPr>
          <p:cNvSpPr/>
          <p:nvPr/>
        </p:nvSpPr>
        <p:spPr>
          <a:xfrm>
            <a:off x="7258132" y="3138238"/>
            <a:ext cx="3990820" cy="369332"/>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panose="020F0502020204030204"/>
                <a:ea typeface="+mn-ea"/>
                <a:cs typeface="+mn-cs"/>
              </a:rPr>
              <a:t>d</a:t>
            </a:r>
            <a:r>
              <a:rPr kumimoji="0" lang="fr-FR" sz="1800" b="0" i="0" u="none" strike="noStrike" kern="1200" cap="none" spc="0" normalizeH="0" baseline="-25000" noProof="0" dirty="0">
                <a:ln>
                  <a:noFill/>
                </a:ln>
                <a:solidFill>
                  <a:prstClr val="black"/>
                </a:solidFill>
                <a:effectLst/>
                <a:uLnTx/>
                <a:uFillTx/>
                <a:latin typeface="Calibri" panose="020F0502020204030204"/>
                <a:ea typeface="+mn-ea"/>
                <a:cs typeface="+mn-cs"/>
              </a:rPr>
              <a:t>1</a:t>
            </a:r>
            <a:r>
              <a:rPr kumimoji="0" lang="fr-FR" sz="1800" b="0" i="0" u="none" strike="noStrike" kern="1200" cap="none" spc="0" normalizeH="0" baseline="0" noProof="0" dirty="0">
                <a:ln>
                  <a:noFill/>
                </a:ln>
                <a:solidFill>
                  <a:prstClr val="black"/>
                </a:solidFill>
                <a:effectLst/>
                <a:uLnTx/>
                <a:uFillTx/>
                <a:latin typeface="Calibri" panose="020F0502020204030204"/>
                <a:ea typeface="+mn-ea"/>
                <a:cs typeface="+mn-cs"/>
              </a:rPr>
              <a:t>: 11 microns	a</a:t>
            </a:r>
            <a:r>
              <a:rPr kumimoji="0" lang="fr-FR" sz="1800" b="0" i="0" u="none" strike="noStrike" kern="1200" cap="none" spc="0" normalizeH="0" baseline="-25000" noProof="0" dirty="0">
                <a:ln>
                  <a:noFill/>
                </a:ln>
                <a:solidFill>
                  <a:prstClr val="black"/>
                </a:solidFill>
                <a:effectLst/>
                <a:uLnTx/>
                <a:uFillTx/>
                <a:latin typeface="Calibri" panose="020F0502020204030204"/>
                <a:ea typeface="+mn-ea"/>
                <a:cs typeface="+mn-cs"/>
              </a:rPr>
              <a:t>1</a:t>
            </a:r>
            <a:r>
              <a:rPr kumimoji="0" lang="fr-FR" sz="1800" b="0" i="0" u="none" strike="noStrike" kern="1200" cap="none" spc="0" normalizeH="0" baseline="0" noProof="0" dirty="0">
                <a:ln>
                  <a:noFill/>
                </a:ln>
                <a:solidFill>
                  <a:prstClr val="black"/>
                </a:solidFill>
                <a:effectLst/>
                <a:uLnTx/>
                <a:uFillTx/>
                <a:latin typeface="Calibri" panose="020F0502020204030204"/>
                <a:ea typeface="+mn-ea"/>
                <a:cs typeface="+mn-cs"/>
              </a:rPr>
              <a:t>: 3.88 microns </a:t>
            </a:r>
          </a:p>
        </p:txBody>
      </p:sp>
      <p:pic>
        <p:nvPicPr>
          <p:cNvPr id="9" name="Image 8">
            <a:extLst>
              <a:ext uri="{FF2B5EF4-FFF2-40B4-BE49-F238E27FC236}">
                <a16:creationId xmlns:a16="http://schemas.microsoft.com/office/drawing/2014/main" id="{95E70667-BB6A-4877-BB0E-817E6B0578F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95073" y="3473355"/>
            <a:ext cx="4591641" cy="1405718"/>
          </a:xfrm>
          <a:prstGeom prst="rect">
            <a:avLst/>
          </a:prstGeom>
        </p:spPr>
      </p:pic>
      <p:sp>
        <p:nvSpPr>
          <p:cNvPr id="10" name="ZoneTexte 9">
            <a:extLst>
              <a:ext uri="{FF2B5EF4-FFF2-40B4-BE49-F238E27FC236}">
                <a16:creationId xmlns:a16="http://schemas.microsoft.com/office/drawing/2014/main" id="{551675E2-57FF-466B-9DD0-A28B61C4396F}"/>
              </a:ext>
            </a:extLst>
          </p:cNvPr>
          <p:cNvSpPr txBox="1"/>
          <p:nvPr/>
        </p:nvSpPr>
        <p:spPr>
          <a:xfrm>
            <a:off x="7111229" y="5020212"/>
            <a:ext cx="4068589"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panose="020F0502020204030204"/>
                <a:ea typeface="+mn-ea"/>
                <a:cs typeface="+mn-cs"/>
              </a:rPr>
              <a:t>Evaporation flux:  j = 8.5 x 10</a:t>
            </a:r>
            <a:r>
              <a:rPr kumimoji="0" lang="fr-FR" sz="1800" b="0" i="0" u="none" strike="noStrike" kern="1200" cap="none" spc="0" normalizeH="0" baseline="30000" noProof="0" dirty="0">
                <a:ln>
                  <a:noFill/>
                </a:ln>
                <a:solidFill>
                  <a:prstClr val="black"/>
                </a:solidFill>
                <a:effectLst/>
                <a:uLnTx/>
                <a:uFillTx/>
                <a:latin typeface="Calibri" panose="020F0502020204030204"/>
                <a:ea typeface="+mn-ea"/>
                <a:cs typeface="+mn-cs"/>
              </a:rPr>
              <a:t>-5</a:t>
            </a:r>
            <a:r>
              <a:rPr kumimoji="0" lang="fr-FR" sz="1800" b="0" i="0" u="none" strike="noStrike" kern="1200" cap="none" spc="0" normalizeH="0" baseline="0" noProof="0" dirty="0">
                <a:ln>
                  <a:noFill/>
                </a:ln>
                <a:solidFill>
                  <a:prstClr val="black"/>
                </a:solidFill>
                <a:effectLst/>
                <a:uLnTx/>
                <a:uFillTx/>
                <a:latin typeface="Calibri" panose="020F0502020204030204"/>
                <a:ea typeface="+mn-ea"/>
                <a:cs typeface="+mn-cs"/>
              </a:rPr>
              <a:t> kg/m</a:t>
            </a:r>
            <a:r>
              <a:rPr kumimoji="0" lang="fr-FR" sz="1800" b="0" i="0" u="none" strike="noStrike" kern="1200" cap="none" spc="0" normalizeH="0" baseline="30000" noProof="0" dirty="0">
                <a:ln>
                  <a:noFill/>
                </a:ln>
                <a:solidFill>
                  <a:prstClr val="black"/>
                </a:solidFill>
                <a:effectLst/>
                <a:uLnTx/>
                <a:uFillTx/>
                <a:latin typeface="Calibri" panose="020F0502020204030204"/>
                <a:ea typeface="+mn-ea"/>
                <a:cs typeface="+mn-cs"/>
              </a:rPr>
              <a:t>2</a:t>
            </a:r>
            <a:r>
              <a:rPr kumimoji="0" lang="fr-FR" sz="1800" b="0" i="0" u="none" strike="noStrike" kern="1200" cap="none" spc="0" normalizeH="0" baseline="0" noProof="0" dirty="0">
                <a:ln>
                  <a:noFill/>
                </a:ln>
                <a:solidFill>
                  <a:prstClr val="black"/>
                </a:solidFill>
                <a:effectLst/>
                <a:uLnTx/>
                <a:uFillTx/>
                <a:latin typeface="Calibri" panose="020F0502020204030204"/>
                <a:ea typeface="+mn-ea"/>
                <a:cs typeface="+mn-cs"/>
              </a:rPr>
              <a:t>/s</a:t>
            </a:r>
          </a:p>
        </p:txBody>
      </p:sp>
      <p:sp>
        <p:nvSpPr>
          <p:cNvPr id="11" name="Rectangle 10">
            <a:extLst>
              <a:ext uri="{FF2B5EF4-FFF2-40B4-BE49-F238E27FC236}">
                <a16:creationId xmlns:a16="http://schemas.microsoft.com/office/drawing/2014/main" id="{AC1D89A5-7498-4FBA-B2BE-5272D958DF0F}"/>
              </a:ext>
            </a:extLst>
          </p:cNvPr>
          <p:cNvSpPr/>
          <p:nvPr/>
        </p:nvSpPr>
        <p:spPr>
          <a:xfrm>
            <a:off x="6763663" y="1692422"/>
            <a:ext cx="4776851" cy="374329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ZoneTexte 11">
            <a:extLst>
              <a:ext uri="{FF2B5EF4-FFF2-40B4-BE49-F238E27FC236}">
                <a16:creationId xmlns:a16="http://schemas.microsoft.com/office/drawing/2014/main" id="{7C320D90-AE8D-4B34-8CAA-6149A01B6DFC}"/>
              </a:ext>
            </a:extLst>
          </p:cNvPr>
          <p:cNvSpPr txBox="1"/>
          <p:nvPr/>
        </p:nvSpPr>
        <p:spPr>
          <a:xfrm>
            <a:off x="289274" y="93959"/>
            <a:ext cx="6365204" cy="52322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fr-FR" sz="2800" b="1" i="0" u="none" strike="noStrike" kern="1200" cap="none" spc="0" normalizeH="0" baseline="0" noProof="0" dirty="0" err="1">
                <a:ln>
                  <a:noFill/>
                </a:ln>
                <a:solidFill>
                  <a:srgbClr val="C00000"/>
                </a:solidFill>
                <a:effectLst/>
                <a:uLnTx/>
                <a:uFillTx/>
                <a:latin typeface="Calibri" panose="020F0502020204030204"/>
                <a:ea typeface="+mn-ea"/>
                <a:cs typeface="+mn-cs"/>
              </a:rPr>
              <a:t>Capillary</a:t>
            </a:r>
            <a:r>
              <a:rPr kumimoji="0" lang="fr-FR" sz="2800" b="1" i="0" u="none" strike="noStrike" kern="1200" cap="none" spc="0" normalizeH="0" baseline="0" noProof="0" dirty="0">
                <a:ln>
                  <a:noFill/>
                </a:ln>
                <a:solidFill>
                  <a:srgbClr val="C00000"/>
                </a:solidFill>
                <a:effectLst/>
                <a:uLnTx/>
                <a:uFillTx/>
                <a:latin typeface="Calibri" panose="020F0502020204030204"/>
                <a:ea typeface="+mn-ea"/>
                <a:cs typeface="+mn-cs"/>
              </a:rPr>
              <a:t> pressure on top of efflorescence</a:t>
            </a:r>
          </a:p>
        </p:txBody>
      </p:sp>
      <mc:AlternateContent xmlns:mc="http://schemas.openxmlformats.org/markup-compatibility/2006" xmlns:a14="http://schemas.microsoft.com/office/drawing/2010/main">
        <mc:Choice Requires="a14">
          <p:sp>
            <p:nvSpPr>
              <p:cNvPr id="14" name="ZoneTexte 13">
                <a:extLst>
                  <a:ext uri="{FF2B5EF4-FFF2-40B4-BE49-F238E27FC236}">
                    <a16:creationId xmlns:a16="http://schemas.microsoft.com/office/drawing/2014/main" id="{BF058BC1-F15A-4B9C-A12C-2995184D59F8}"/>
                  </a:ext>
                </a:extLst>
              </p:cNvPr>
              <p:cNvSpPr txBox="1"/>
              <p:nvPr/>
            </p:nvSpPr>
            <p:spPr>
              <a:xfrm>
                <a:off x="164306" y="1167829"/>
                <a:ext cx="6032351" cy="928909"/>
              </a:xfrm>
              <a:prstGeom prst="rect">
                <a:avLst/>
              </a:prstGeom>
              <a:noFill/>
              <a:ln>
                <a:solidFill>
                  <a:srgbClr val="C00000"/>
                </a:solidFill>
              </a:ln>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fr-FR" sz="240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sSubPr>
                        <m:e>
                          <m:r>
                            <a:rPr kumimoji="0" lang="fr-FR"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𝑃</m:t>
                          </m:r>
                        </m:e>
                        <m:sub>
                          <m:r>
                            <a:rPr kumimoji="0" lang="fr-FR"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𝑐</m:t>
                          </m:r>
                        </m:sub>
                      </m:sSub>
                      <m:d>
                        <m:dPr>
                          <m:ctrlPr>
                            <a:rPr kumimoji="0" lang="fr-FR"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dPr>
                        <m:e>
                          <m:sSub>
                            <m:sSubPr>
                              <m:ctrlPr>
                                <a:rPr kumimoji="0" lang="fr-FR" sz="240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sSubPr>
                            <m:e>
                              <m:r>
                                <a:rPr kumimoji="0" lang="fr-FR"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h</m:t>
                              </m:r>
                            </m:e>
                            <m:sub>
                              <m:r>
                                <a:rPr kumimoji="0" lang="fr-FR"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𝑒</m:t>
                              </m:r>
                            </m:sub>
                          </m:sSub>
                        </m:e>
                      </m:d>
                      <m:r>
                        <a:rPr kumimoji="0" lang="fr-FR" sz="2400" b="0" i="0" u="none" strike="noStrike" kern="1200" cap="none" spc="0" normalizeH="0" baseline="0" noProof="0">
                          <a:ln>
                            <a:noFill/>
                          </a:ln>
                          <a:solidFill>
                            <a:prstClr val="black"/>
                          </a:solidFill>
                          <a:effectLst/>
                          <a:uLnTx/>
                          <a:uFillTx/>
                          <a:latin typeface="Cambria Math" panose="02040503050406030204" pitchFamily="18" charset="0"/>
                          <a:ea typeface="+mn-ea"/>
                          <a:cs typeface="+mn-cs"/>
                        </a:rPr>
                        <m:t>= </m:t>
                      </m:r>
                      <m:f>
                        <m:fPr>
                          <m:ctrlPr>
                            <a:rPr kumimoji="0" lang="fr-FR" sz="240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fPr>
                        <m:num>
                          <m:r>
                            <a:rPr kumimoji="0" lang="fr-FR" sz="2400" b="0" i="0" u="none" strike="noStrike" kern="1200" cap="none" spc="0" normalizeH="0" baseline="0" noProof="0">
                              <a:ln>
                                <a:noFill/>
                              </a:ln>
                              <a:solidFill>
                                <a:prstClr val="black"/>
                              </a:solidFill>
                              <a:effectLst/>
                              <a:uLnTx/>
                              <a:uFillTx/>
                              <a:latin typeface="Cambria Math" panose="02040503050406030204" pitchFamily="18" charset="0"/>
                              <a:ea typeface="+mn-ea"/>
                              <a:cs typeface="+mn-cs"/>
                            </a:rPr>
                            <m:t>12</m:t>
                          </m:r>
                          <m:sSub>
                            <m:sSubPr>
                              <m:ctrlPr>
                                <a:rPr kumimoji="0" lang="fr-FR" sz="240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sSubPr>
                            <m:e>
                              <m:r>
                                <a:rPr kumimoji="0" lang="fr-FR"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𝑑</m:t>
                              </m:r>
                            </m:e>
                            <m:sub>
                              <m:r>
                                <a:rPr kumimoji="0" lang="fr-FR" sz="2400" b="0" i="0" u="none" strike="noStrike" kern="1200" cap="none" spc="0" normalizeH="0" baseline="0" noProof="0">
                                  <a:ln>
                                    <a:noFill/>
                                  </a:ln>
                                  <a:solidFill>
                                    <a:prstClr val="black"/>
                                  </a:solidFill>
                                  <a:effectLst/>
                                  <a:uLnTx/>
                                  <a:uFillTx/>
                                  <a:latin typeface="Cambria Math" panose="02040503050406030204" pitchFamily="18" charset="0"/>
                                  <a:ea typeface="+mn-ea"/>
                                  <a:cs typeface="+mn-cs"/>
                                </a:rPr>
                                <m:t>1</m:t>
                              </m:r>
                            </m:sub>
                          </m:sSub>
                          <m:r>
                            <a:rPr kumimoji="0" lang="fr-FR"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𝜇</m:t>
                          </m:r>
                          <m:r>
                            <a:rPr kumimoji="0" lang="fr-FR"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𝑗</m:t>
                          </m:r>
                          <m:sSub>
                            <m:sSubPr>
                              <m:ctrlPr>
                                <a:rPr kumimoji="0" lang="fr-FR" sz="240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sSubPr>
                            <m:e>
                              <m:r>
                                <a:rPr kumimoji="0" lang="fr-FR"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h</m:t>
                              </m:r>
                            </m:e>
                            <m:sub>
                              <m:r>
                                <a:rPr kumimoji="0" lang="fr-FR" sz="2400" b="0" i="0" u="none" strike="noStrike" kern="1200" cap="none" spc="0" normalizeH="0" baseline="0" noProof="0">
                                  <a:ln>
                                    <a:noFill/>
                                  </a:ln>
                                  <a:solidFill>
                                    <a:prstClr val="black"/>
                                  </a:solidFill>
                                  <a:effectLst/>
                                  <a:uLnTx/>
                                  <a:uFillTx/>
                                  <a:latin typeface="Cambria Math" panose="02040503050406030204" pitchFamily="18" charset="0"/>
                                  <a:ea typeface="+mn-ea"/>
                                  <a:cs typeface="+mn-cs"/>
                                </a:rPr>
                                <m:t>1</m:t>
                              </m:r>
                            </m:sub>
                          </m:sSub>
                        </m:num>
                        <m:den>
                          <m:r>
                            <a:rPr kumimoji="0" lang="fr-FR" sz="2400" b="0" i="0" u="none" strike="noStrike" kern="1200" cap="none" spc="0" normalizeH="0" baseline="0" noProof="0">
                              <a:ln>
                                <a:noFill/>
                              </a:ln>
                              <a:solidFill>
                                <a:prstClr val="black"/>
                              </a:solidFill>
                              <a:effectLst/>
                              <a:uLnTx/>
                              <a:uFillTx/>
                              <a:latin typeface="Cambria Math" panose="02040503050406030204" pitchFamily="18" charset="0"/>
                              <a:ea typeface="+mn-ea"/>
                              <a:cs typeface="+mn-cs"/>
                            </a:rPr>
                            <m:t>8</m:t>
                          </m:r>
                          <m:sSub>
                            <m:sSubPr>
                              <m:ctrlPr>
                                <a:rPr kumimoji="0" lang="fr-FR" sz="240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sSubPr>
                            <m:e>
                              <m:r>
                                <a:rPr kumimoji="0" lang="fr-FR"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𝜌</m:t>
                              </m:r>
                            </m:e>
                            <m:sub>
                              <m:r>
                                <a:rPr kumimoji="0" lang="fr-FR"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𝑙</m:t>
                              </m:r>
                            </m:sub>
                          </m:sSub>
                          <m:sSubSup>
                            <m:sSubSupPr>
                              <m:ctrlPr>
                                <a:rPr kumimoji="0" lang="fr-FR" sz="240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sSubSupPr>
                            <m:e>
                              <m:r>
                                <a:rPr kumimoji="0" lang="fr-FR"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𝑎</m:t>
                              </m:r>
                            </m:e>
                            <m:sub>
                              <m:r>
                                <a:rPr kumimoji="0" lang="fr-FR" sz="2400" b="0" i="0" u="none" strike="noStrike" kern="1200" cap="none" spc="0" normalizeH="0" baseline="0" noProof="0">
                                  <a:ln>
                                    <a:noFill/>
                                  </a:ln>
                                  <a:solidFill>
                                    <a:prstClr val="black"/>
                                  </a:solidFill>
                                  <a:effectLst/>
                                  <a:uLnTx/>
                                  <a:uFillTx/>
                                  <a:latin typeface="Cambria Math" panose="02040503050406030204" pitchFamily="18" charset="0"/>
                                  <a:ea typeface="+mn-ea"/>
                                  <a:cs typeface="+mn-cs"/>
                                </a:rPr>
                                <m:t>1</m:t>
                              </m:r>
                            </m:sub>
                            <m:sup>
                              <m:r>
                                <a:rPr kumimoji="0" lang="fr-FR" sz="2400" b="0" i="0" u="none" strike="noStrike" kern="1200" cap="none" spc="0" normalizeH="0" baseline="0" noProof="0">
                                  <a:ln>
                                    <a:noFill/>
                                  </a:ln>
                                  <a:solidFill>
                                    <a:prstClr val="black"/>
                                  </a:solidFill>
                                  <a:effectLst/>
                                  <a:uLnTx/>
                                  <a:uFillTx/>
                                  <a:latin typeface="Cambria Math" panose="02040503050406030204" pitchFamily="18" charset="0"/>
                                  <a:ea typeface="+mn-ea"/>
                                  <a:cs typeface="+mn-cs"/>
                                </a:rPr>
                                <m:t>3</m:t>
                              </m:r>
                            </m:sup>
                          </m:sSubSup>
                        </m:den>
                      </m:f>
                      <m:d>
                        <m:dPr>
                          <m:ctrlPr>
                            <a:rPr kumimoji="0" lang="fr-FR" sz="240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dPr>
                        <m:e>
                          <m:f>
                            <m:fPr>
                              <m:ctrlPr>
                                <a:rPr kumimoji="0" lang="fr-FR" sz="240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fPr>
                            <m:num>
                              <m:sSup>
                                <m:sSupPr>
                                  <m:ctrlPr>
                                    <a:rPr kumimoji="0" lang="fr-FR" sz="240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sSupPr>
                                <m:e>
                                  <m:r>
                                    <a:rPr kumimoji="0" lang="fr-FR" sz="2400" b="0" i="0" u="none" strike="noStrike" kern="1200" cap="none" spc="0" normalizeH="0" baseline="0" noProof="0">
                                      <a:ln>
                                        <a:noFill/>
                                      </a:ln>
                                      <a:solidFill>
                                        <a:prstClr val="black"/>
                                      </a:solidFill>
                                      <a:effectLst/>
                                      <a:uLnTx/>
                                      <a:uFillTx/>
                                      <a:latin typeface="Cambria Math" panose="02040503050406030204" pitchFamily="18" charset="0"/>
                                      <a:ea typeface="+mn-ea"/>
                                      <a:cs typeface="+mn-cs"/>
                                    </a:rPr>
                                    <m:t>4</m:t>
                                  </m:r>
                                </m:e>
                                <m:sup>
                                  <m:r>
                                    <a:rPr kumimoji="0" lang="fr-FR"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𝑛</m:t>
                                  </m:r>
                                  <m:r>
                                    <a:rPr kumimoji="0" lang="fr-FR" sz="2400" b="0" i="0" u="none" strike="noStrike" kern="1200" cap="none" spc="0" normalizeH="0" baseline="0" noProof="0">
                                      <a:ln>
                                        <a:noFill/>
                                      </a:ln>
                                      <a:solidFill>
                                        <a:prstClr val="black"/>
                                      </a:solidFill>
                                      <a:effectLst/>
                                      <a:uLnTx/>
                                      <a:uFillTx/>
                                      <a:latin typeface="Cambria Math" panose="02040503050406030204" pitchFamily="18" charset="0"/>
                                      <a:ea typeface="+mn-ea"/>
                                      <a:cs typeface="+mn-cs"/>
                                    </a:rPr>
                                    <m:t>+</m:t>
                                  </m:r>
                                  <m:r>
                                    <a:rPr kumimoji="0" lang="fr-FR" sz="2400" b="0" i="0" u="none" strike="noStrike" kern="1200" cap="none" spc="0" normalizeH="0" baseline="0" noProof="0">
                                      <a:ln>
                                        <a:noFill/>
                                      </a:ln>
                                      <a:solidFill>
                                        <a:prstClr val="black"/>
                                      </a:solidFill>
                                      <a:effectLst/>
                                      <a:uLnTx/>
                                      <a:uFillTx/>
                                      <a:latin typeface="Cambria Math" panose="02040503050406030204" pitchFamily="18" charset="0"/>
                                      <a:ea typeface="+mn-ea"/>
                                      <a:cs typeface="+mn-cs"/>
                                    </a:rPr>
                                    <m:t>1</m:t>
                                  </m:r>
                                </m:sup>
                              </m:sSup>
                              <m:sSup>
                                <m:sSupPr>
                                  <m:ctrlPr>
                                    <a:rPr kumimoji="0" lang="fr-FR" sz="240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sSupPr>
                                <m:e>
                                  <m:r>
                                    <a:rPr kumimoji="0" lang="fr-FR"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𝛼</m:t>
                                  </m:r>
                                </m:e>
                                <m:sup>
                                  <m:r>
                                    <a:rPr kumimoji="0" lang="fr-FR"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𝑛</m:t>
                                  </m:r>
                                </m:sup>
                              </m:sSup>
                              <m:r>
                                <a:rPr kumimoji="0" lang="fr-FR" sz="2400" b="0" i="0" u="none" strike="noStrike" kern="1200" cap="none" spc="0" normalizeH="0" baseline="0" noProof="0">
                                  <a:ln>
                                    <a:noFill/>
                                  </a:ln>
                                  <a:solidFill>
                                    <a:prstClr val="black"/>
                                  </a:solidFill>
                                  <a:effectLst/>
                                  <a:uLnTx/>
                                  <a:uFillTx/>
                                  <a:latin typeface="Cambria Math" panose="02040503050406030204" pitchFamily="18" charset="0"/>
                                  <a:ea typeface="+mn-ea"/>
                                  <a:cs typeface="+mn-cs"/>
                                </a:rPr>
                                <m:t>−</m:t>
                              </m:r>
                              <m:r>
                                <a:rPr kumimoji="0" lang="fr-FR" sz="2400" b="0" i="0" u="none" strike="noStrike" kern="1200" cap="none" spc="0" normalizeH="0" baseline="0" noProof="0">
                                  <a:ln>
                                    <a:noFill/>
                                  </a:ln>
                                  <a:solidFill>
                                    <a:prstClr val="black"/>
                                  </a:solidFill>
                                  <a:effectLst/>
                                  <a:uLnTx/>
                                  <a:uFillTx/>
                                  <a:latin typeface="Cambria Math" panose="02040503050406030204" pitchFamily="18" charset="0"/>
                                  <a:ea typeface="+mn-ea"/>
                                  <a:cs typeface="+mn-cs"/>
                                </a:rPr>
                                <m:t>4</m:t>
                              </m:r>
                            </m:num>
                            <m:den>
                              <m:r>
                                <a:rPr kumimoji="0" lang="fr-FR" sz="2400" b="0" i="0" u="none" strike="noStrike" kern="1200" cap="none" spc="0" normalizeH="0" baseline="0" noProof="0">
                                  <a:ln>
                                    <a:noFill/>
                                  </a:ln>
                                  <a:solidFill>
                                    <a:prstClr val="black"/>
                                  </a:solidFill>
                                  <a:effectLst/>
                                  <a:uLnTx/>
                                  <a:uFillTx/>
                                  <a:latin typeface="Cambria Math" panose="02040503050406030204" pitchFamily="18" charset="0"/>
                                  <a:ea typeface="+mn-ea"/>
                                  <a:cs typeface="+mn-cs"/>
                                </a:rPr>
                                <m:t>4</m:t>
                              </m:r>
                              <m:r>
                                <a:rPr kumimoji="0" lang="fr-FR"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𝛼</m:t>
                              </m:r>
                              <m:r>
                                <a:rPr kumimoji="0" lang="fr-FR" sz="2400" b="0" i="0" u="none" strike="noStrike" kern="1200" cap="none" spc="0" normalizeH="0" baseline="0" noProof="0">
                                  <a:ln>
                                    <a:noFill/>
                                  </a:ln>
                                  <a:solidFill>
                                    <a:prstClr val="black"/>
                                  </a:solidFill>
                                  <a:effectLst/>
                                  <a:uLnTx/>
                                  <a:uFillTx/>
                                  <a:latin typeface="Cambria Math" panose="02040503050406030204" pitchFamily="18" charset="0"/>
                                  <a:ea typeface="+mn-ea"/>
                                  <a:cs typeface="+mn-cs"/>
                                </a:rPr>
                                <m:t>−</m:t>
                              </m:r>
                              <m:r>
                                <a:rPr kumimoji="0" lang="fr-FR" sz="2400" b="0" i="0" u="none" strike="noStrike" kern="1200" cap="none" spc="0" normalizeH="0" baseline="0" noProof="0">
                                  <a:ln>
                                    <a:noFill/>
                                  </a:ln>
                                  <a:solidFill>
                                    <a:prstClr val="black"/>
                                  </a:solidFill>
                                  <a:effectLst/>
                                  <a:uLnTx/>
                                  <a:uFillTx/>
                                  <a:latin typeface="Cambria Math" panose="02040503050406030204" pitchFamily="18" charset="0"/>
                                  <a:ea typeface="+mn-ea"/>
                                  <a:cs typeface="+mn-cs"/>
                                </a:rPr>
                                <m:t>1</m:t>
                              </m:r>
                            </m:den>
                          </m:f>
                        </m:e>
                      </m:d>
                      <m:r>
                        <a:rPr kumimoji="0" lang="fr-FR" sz="2400" b="0" i="0" u="none" strike="noStrike" kern="1200" cap="none" spc="0" normalizeH="0" baseline="0" noProof="0">
                          <a:ln>
                            <a:noFill/>
                          </a:ln>
                          <a:solidFill>
                            <a:prstClr val="black"/>
                          </a:solidFill>
                          <a:effectLst/>
                          <a:uLnTx/>
                          <a:uFillTx/>
                          <a:latin typeface="Cambria Math" panose="02040503050406030204" pitchFamily="18" charset="0"/>
                          <a:ea typeface="+mn-ea"/>
                          <a:cs typeface="+mn-cs"/>
                        </a:rPr>
                        <m:t>+</m:t>
                      </m:r>
                      <m:sSub>
                        <m:sSubPr>
                          <m:ctrlPr>
                            <a:rPr kumimoji="0" lang="fr-FR" sz="240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sSubPr>
                        <m:e>
                          <m:r>
                            <a:rPr kumimoji="0" lang="fr-FR"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𝑃</m:t>
                          </m:r>
                        </m:e>
                        <m:sub>
                          <m:r>
                            <a:rPr kumimoji="0" lang="fr-FR"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𝑐𝑝𝑚</m:t>
                          </m:r>
                        </m:sub>
                      </m:sSub>
                    </m:oMath>
                  </m:oMathPara>
                </a14:m>
                <a:endParaRPr kumimoji="0" lang="fr-FR"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14" name="ZoneTexte 13">
                <a:extLst>
                  <a:ext uri="{FF2B5EF4-FFF2-40B4-BE49-F238E27FC236}">
                    <a16:creationId xmlns:a16="http://schemas.microsoft.com/office/drawing/2014/main" id="{BF058BC1-F15A-4B9C-A12C-2995184D59F8}"/>
                  </a:ext>
                </a:extLst>
              </p:cNvPr>
              <p:cNvSpPr txBox="1">
                <a:spLocks noRot="1" noChangeAspect="1" noMove="1" noResize="1" noEditPoints="1" noAdjustHandles="1" noChangeArrowheads="1" noChangeShapeType="1" noTextEdit="1"/>
              </p:cNvSpPr>
              <p:nvPr/>
            </p:nvSpPr>
            <p:spPr>
              <a:xfrm>
                <a:off x="164306" y="1167829"/>
                <a:ext cx="6032351" cy="928909"/>
              </a:xfrm>
              <a:prstGeom prst="rect">
                <a:avLst/>
              </a:prstGeom>
              <a:blipFill>
                <a:blip r:embed="rId4"/>
                <a:stretch>
                  <a:fillRect/>
                </a:stretch>
              </a:blipFill>
              <a:ln>
                <a:solidFill>
                  <a:srgbClr val="C00000"/>
                </a:solidFill>
              </a:ln>
            </p:spPr>
            <p:txBody>
              <a:bodyPr/>
              <a:lstStyle/>
              <a:p>
                <a:r>
                  <a:rPr lang="en-NL">
                    <a:noFill/>
                  </a:rPr>
                  <a:t> </a:t>
                </a:r>
              </a:p>
            </p:txBody>
          </p:sp>
        </mc:Fallback>
      </mc:AlternateContent>
      <p:sp>
        <p:nvSpPr>
          <p:cNvPr id="15" name="ZoneTexte 14">
            <a:extLst>
              <a:ext uri="{FF2B5EF4-FFF2-40B4-BE49-F238E27FC236}">
                <a16:creationId xmlns:a16="http://schemas.microsoft.com/office/drawing/2014/main" id="{1ED1A639-84DD-4DB3-9239-3E25F3527B16}"/>
              </a:ext>
            </a:extLst>
          </p:cNvPr>
          <p:cNvSpPr txBox="1"/>
          <p:nvPr/>
        </p:nvSpPr>
        <p:spPr>
          <a:xfrm>
            <a:off x="1656086" y="660658"/>
            <a:ext cx="4193520"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prstClr val="black"/>
                </a:solidFill>
                <a:effectLst/>
                <a:uLnTx/>
                <a:uFillTx/>
                <a:latin typeface="Calibri" panose="020F0502020204030204"/>
                <a:ea typeface="+mn-ea"/>
                <a:cs typeface="+mn-cs"/>
              </a:rPr>
              <a:t>Viscous</a:t>
            </a:r>
            <a:r>
              <a:rPr kumimoji="0" lang="fr-FR" sz="1800" b="0" i="0" u="none" strike="noStrike" kern="1200" cap="none" spc="0" normalizeH="0" baseline="0" noProof="0" dirty="0">
                <a:ln>
                  <a:noFill/>
                </a:ln>
                <a:solidFill>
                  <a:prstClr val="black"/>
                </a:solidFill>
                <a:effectLst/>
                <a:uLnTx/>
                <a:uFillTx/>
                <a:latin typeface="Calibri" panose="020F0502020204030204"/>
                <a:ea typeface="+mn-ea"/>
                <a:cs typeface="+mn-cs"/>
              </a:rPr>
              <a:t> pressure drop </a:t>
            </a:r>
            <a:r>
              <a:rPr kumimoji="0" lang="fr-FR" sz="1800" b="0" i="0" u="none" strike="noStrike" kern="1200" cap="none" spc="0" normalizeH="0" baseline="0" noProof="0" dirty="0" err="1">
                <a:ln>
                  <a:noFill/>
                </a:ln>
                <a:solidFill>
                  <a:prstClr val="black"/>
                </a:solidFill>
                <a:effectLst/>
                <a:uLnTx/>
                <a:uFillTx/>
                <a:latin typeface="Calibri" panose="020F0502020204030204"/>
                <a:ea typeface="+mn-ea"/>
                <a:cs typeface="+mn-cs"/>
              </a:rPr>
              <a:t>across</a:t>
            </a:r>
            <a:r>
              <a:rPr kumimoji="0" lang="fr-FR" sz="1800" b="0" i="0" u="none" strike="noStrike" kern="1200" cap="none" spc="0" normalizeH="0" baseline="0" noProof="0" dirty="0">
                <a:ln>
                  <a:noFill/>
                </a:ln>
                <a:solidFill>
                  <a:prstClr val="black"/>
                </a:solidFill>
                <a:effectLst/>
                <a:uLnTx/>
                <a:uFillTx/>
                <a:latin typeface="Calibri" panose="020F0502020204030204"/>
                <a:ea typeface="+mn-ea"/>
                <a:cs typeface="+mn-cs"/>
              </a:rPr>
              <a:t> efflorescence</a:t>
            </a:r>
          </a:p>
        </p:txBody>
      </p:sp>
      <p:cxnSp>
        <p:nvCxnSpPr>
          <p:cNvPr id="17" name="Connecteur droit avec flèche 16">
            <a:extLst>
              <a:ext uri="{FF2B5EF4-FFF2-40B4-BE49-F238E27FC236}">
                <a16:creationId xmlns:a16="http://schemas.microsoft.com/office/drawing/2014/main" id="{E59FF8F6-B5BB-4F83-B7EF-5C5454D783EE}"/>
              </a:ext>
            </a:extLst>
          </p:cNvPr>
          <p:cNvCxnSpPr>
            <a:cxnSpLocks/>
          </p:cNvCxnSpPr>
          <p:nvPr/>
        </p:nvCxnSpPr>
        <p:spPr>
          <a:xfrm flipH="1">
            <a:off x="3880008" y="991629"/>
            <a:ext cx="278106" cy="22749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8" name="ZoneTexte 17">
            <a:extLst>
              <a:ext uri="{FF2B5EF4-FFF2-40B4-BE49-F238E27FC236}">
                <a16:creationId xmlns:a16="http://schemas.microsoft.com/office/drawing/2014/main" id="{68E9DD8E-3E41-4C4F-8428-888BAD0A8596}"/>
              </a:ext>
            </a:extLst>
          </p:cNvPr>
          <p:cNvSpPr txBox="1"/>
          <p:nvPr/>
        </p:nvSpPr>
        <p:spPr>
          <a:xfrm>
            <a:off x="5440211" y="998919"/>
            <a:ext cx="6027099"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prstClr val="black"/>
                </a:solidFill>
                <a:effectLst/>
                <a:uLnTx/>
                <a:uFillTx/>
                <a:latin typeface="Calibri" panose="020F0502020204030204"/>
                <a:ea typeface="+mn-ea"/>
                <a:cs typeface="+mn-cs"/>
              </a:rPr>
              <a:t>Capillary</a:t>
            </a:r>
            <a:r>
              <a:rPr kumimoji="0" lang="fr-FR" sz="1800" b="0" i="0" u="none" strike="noStrike" kern="1200" cap="none" spc="0" normalizeH="0" baseline="0" noProof="0" dirty="0">
                <a:ln>
                  <a:noFill/>
                </a:ln>
                <a:solidFill>
                  <a:prstClr val="black"/>
                </a:solidFill>
                <a:effectLst/>
                <a:uLnTx/>
                <a:uFillTx/>
                <a:latin typeface="Calibri" panose="020F0502020204030204"/>
                <a:ea typeface="+mn-ea"/>
                <a:cs typeface="+mn-cs"/>
              </a:rPr>
              <a:t> pressure in </a:t>
            </a:r>
            <a:r>
              <a:rPr kumimoji="0" lang="fr-FR" sz="1800" b="0" i="0" u="none" strike="noStrike" kern="1200" cap="none" spc="0" normalizeH="0" baseline="0" noProof="0" dirty="0" err="1">
                <a:ln>
                  <a:noFill/>
                </a:ln>
                <a:solidFill>
                  <a:prstClr val="black"/>
                </a:solidFill>
                <a:effectLst/>
                <a:uLnTx/>
                <a:uFillTx/>
                <a:latin typeface="Calibri" panose="020F0502020204030204"/>
                <a:ea typeface="+mn-ea"/>
                <a:cs typeface="+mn-cs"/>
              </a:rPr>
              <a:t>porous</a:t>
            </a:r>
            <a:r>
              <a:rPr kumimoji="0" lang="fr-FR"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fr-FR" sz="1800" b="0" i="0" u="none" strike="noStrike" kern="1200" cap="none" spc="0" normalizeH="0" baseline="0" noProof="0" dirty="0" err="1">
                <a:ln>
                  <a:noFill/>
                </a:ln>
                <a:solidFill>
                  <a:prstClr val="black"/>
                </a:solidFill>
                <a:effectLst/>
                <a:uLnTx/>
                <a:uFillTx/>
                <a:latin typeface="Calibri" panose="020F0502020204030204"/>
                <a:ea typeface="+mn-ea"/>
                <a:cs typeface="+mn-cs"/>
              </a:rPr>
              <a:t>substrate</a:t>
            </a:r>
            <a:r>
              <a:rPr kumimoji="0" lang="fr-FR"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fr-FR" sz="1800" b="0" i="0" u="none" strike="noStrike" kern="1200" cap="none" spc="0" normalizeH="0" baseline="0" noProof="0" dirty="0" err="1">
                <a:ln>
                  <a:noFill/>
                </a:ln>
                <a:solidFill>
                  <a:prstClr val="black"/>
                </a:solidFill>
                <a:effectLst/>
                <a:uLnTx/>
                <a:uFillTx/>
                <a:latin typeface="Calibri" panose="020F0502020204030204"/>
                <a:ea typeface="+mn-ea"/>
                <a:cs typeface="+mn-cs"/>
              </a:rPr>
              <a:t>computed</a:t>
            </a:r>
            <a:r>
              <a:rPr kumimoji="0" lang="fr-FR" sz="1800" b="0" i="0" u="none" strike="noStrike" kern="1200" cap="none" spc="0" normalizeH="0" baseline="0" noProof="0" dirty="0">
                <a:ln>
                  <a:noFill/>
                </a:ln>
                <a:solidFill>
                  <a:prstClr val="black"/>
                </a:solidFill>
                <a:effectLst/>
                <a:uLnTx/>
                <a:uFillTx/>
                <a:latin typeface="Calibri" panose="020F0502020204030204"/>
                <a:ea typeface="+mn-ea"/>
                <a:cs typeface="+mn-cs"/>
              </a:rPr>
              <a:t> for S = 0.11) </a:t>
            </a:r>
          </a:p>
        </p:txBody>
      </p:sp>
      <p:cxnSp>
        <p:nvCxnSpPr>
          <p:cNvPr id="19" name="Connecteur droit avec flèche 18">
            <a:extLst>
              <a:ext uri="{FF2B5EF4-FFF2-40B4-BE49-F238E27FC236}">
                <a16:creationId xmlns:a16="http://schemas.microsoft.com/office/drawing/2014/main" id="{084B1F92-FE8E-46D1-BE5C-5E4682B20E9F}"/>
              </a:ext>
            </a:extLst>
          </p:cNvPr>
          <p:cNvCxnSpPr/>
          <p:nvPr/>
        </p:nvCxnSpPr>
        <p:spPr>
          <a:xfrm flipH="1">
            <a:off x="5440211" y="1306438"/>
            <a:ext cx="213735" cy="1469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22" name="ZoneTexte 21">
                <a:extLst>
                  <a:ext uri="{FF2B5EF4-FFF2-40B4-BE49-F238E27FC236}">
                    <a16:creationId xmlns:a16="http://schemas.microsoft.com/office/drawing/2014/main" id="{66188533-4B7C-47B9-AC0F-DABA7C2A5445}"/>
                  </a:ext>
                </a:extLst>
              </p:cNvPr>
              <p:cNvSpPr txBox="1"/>
              <p:nvPr/>
            </p:nvSpPr>
            <p:spPr>
              <a:xfrm>
                <a:off x="4404131" y="3093729"/>
                <a:ext cx="2027321" cy="55047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fr-FR" sz="135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sSubPr>
                        <m:e>
                          <m:r>
                            <a:rPr kumimoji="0" lang="fr-FR" sz="135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h</m:t>
                          </m:r>
                        </m:e>
                        <m:sub>
                          <m:r>
                            <a:rPr kumimoji="0" lang="fr-FR" sz="135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𝑒</m:t>
                          </m:r>
                        </m:sub>
                      </m:sSub>
                      <m:r>
                        <a:rPr kumimoji="0" lang="fr-FR" sz="1350" b="0" i="0" u="none" strike="noStrike" kern="1200" cap="none" spc="0" normalizeH="0" baseline="0" noProof="0">
                          <a:ln>
                            <a:noFill/>
                          </a:ln>
                          <a:solidFill>
                            <a:prstClr val="black"/>
                          </a:solidFill>
                          <a:effectLst/>
                          <a:uLnTx/>
                          <a:uFillTx/>
                          <a:latin typeface="Cambria Math" panose="02040503050406030204" pitchFamily="18" charset="0"/>
                          <a:ea typeface="+mn-ea"/>
                          <a:cs typeface="+mn-cs"/>
                        </a:rPr>
                        <m:t>=</m:t>
                      </m:r>
                      <m:sSub>
                        <m:sSubPr>
                          <m:ctrlPr>
                            <a:rPr kumimoji="0" lang="fr-FR" sz="135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sSubPr>
                        <m:e>
                          <m:r>
                            <a:rPr kumimoji="0" lang="fr-FR" sz="135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h</m:t>
                          </m:r>
                        </m:e>
                        <m:sub>
                          <m:r>
                            <a:rPr kumimoji="0" lang="fr-FR" sz="1350" b="0" i="0" u="none" strike="noStrike" kern="1200" cap="none" spc="0" normalizeH="0" baseline="0" noProof="0">
                              <a:ln>
                                <a:noFill/>
                              </a:ln>
                              <a:solidFill>
                                <a:prstClr val="black"/>
                              </a:solidFill>
                              <a:effectLst/>
                              <a:uLnTx/>
                              <a:uFillTx/>
                              <a:latin typeface="Cambria Math" panose="02040503050406030204" pitchFamily="18" charset="0"/>
                              <a:ea typeface="+mn-ea"/>
                              <a:cs typeface="+mn-cs"/>
                            </a:rPr>
                            <m:t>1</m:t>
                          </m:r>
                        </m:sub>
                      </m:sSub>
                      <m:f>
                        <m:fPr>
                          <m:ctrlPr>
                            <a:rPr kumimoji="0" lang="fr-FR" sz="135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fPr>
                        <m:num>
                          <m:d>
                            <m:dPr>
                              <m:begChr m:val=""/>
                              <m:ctrlPr>
                                <a:rPr kumimoji="0" lang="fr-FR" sz="135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dPr>
                            <m:e>
                              <m:sSup>
                                <m:sSupPr>
                                  <m:ctrlPr>
                                    <a:rPr kumimoji="0" lang="fr-FR" sz="135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sSupPr>
                                <m:e>
                                  <m:d>
                                    <m:dPr>
                                      <m:endChr m:val=""/>
                                      <m:ctrlPr>
                                        <a:rPr kumimoji="0" lang="fr-FR" sz="135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dPr>
                                    <m:e>
                                      <m:r>
                                        <a:rPr kumimoji="0" lang="fr-FR" sz="135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𝛼</m:t>
                                      </m:r>
                                    </m:e>
                                  </m:d>
                                </m:e>
                                <m:sup>
                                  <m:r>
                                    <a:rPr kumimoji="0" lang="fr-FR" sz="135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𝑛</m:t>
                                  </m:r>
                                </m:sup>
                              </m:sSup>
                              <m:r>
                                <a:rPr kumimoji="0" lang="fr-FR" sz="1350" b="0" i="0" u="none" strike="noStrike" kern="1200" cap="none" spc="0" normalizeH="0" baseline="0" noProof="0">
                                  <a:ln>
                                    <a:noFill/>
                                  </a:ln>
                                  <a:solidFill>
                                    <a:prstClr val="black"/>
                                  </a:solidFill>
                                  <a:effectLst/>
                                  <a:uLnTx/>
                                  <a:uFillTx/>
                                  <a:latin typeface="Cambria Math" panose="02040503050406030204" pitchFamily="18" charset="0"/>
                                  <a:ea typeface="+mn-ea"/>
                                  <a:cs typeface="+mn-cs"/>
                                </a:rPr>
                                <m:t>−</m:t>
                              </m:r>
                              <m:r>
                                <a:rPr kumimoji="0" lang="fr-FR" sz="1350" b="0" i="0" u="none" strike="noStrike" kern="1200" cap="none" spc="0" normalizeH="0" baseline="0" noProof="0">
                                  <a:ln>
                                    <a:noFill/>
                                  </a:ln>
                                  <a:solidFill>
                                    <a:prstClr val="black"/>
                                  </a:solidFill>
                                  <a:effectLst/>
                                  <a:uLnTx/>
                                  <a:uFillTx/>
                                  <a:latin typeface="Cambria Math" panose="02040503050406030204" pitchFamily="18" charset="0"/>
                                  <a:ea typeface="+mn-ea"/>
                                  <a:cs typeface="+mn-cs"/>
                                </a:rPr>
                                <m:t>1</m:t>
                              </m:r>
                            </m:e>
                          </m:d>
                        </m:num>
                        <m:den>
                          <m:d>
                            <m:dPr>
                              <m:ctrlPr>
                                <a:rPr kumimoji="0" lang="fr-FR" sz="135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dPr>
                            <m:e>
                              <m:r>
                                <a:rPr kumimoji="0" lang="fr-FR" sz="135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𝛼</m:t>
                              </m:r>
                              <m:r>
                                <a:rPr kumimoji="0" lang="fr-FR" sz="1350" b="0" i="0" u="none" strike="noStrike" kern="1200" cap="none" spc="0" normalizeH="0" baseline="0" noProof="0">
                                  <a:ln>
                                    <a:noFill/>
                                  </a:ln>
                                  <a:solidFill>
                                    <a:prstClr val="black"/>
                                  </a:solidFill>
                                  <a:effectLst/>
                                  <a:uLnTx/>
                                  <a:uFillTx/>
                                  <a:latin typeface="Cambria Math" panose="02040503050406030204" pitchFamily="18" charset="0"/>
                                  <a:ea typeface="+mn-ea"/>
                                  <a:cs typeface="+mn-cs"/>
                                </a:rPr>
                                <m:t>−</m:t>
                              </m:r>
                              <m:r>
                                <a:rPr kumimoji="0" lang="fr-FR" sz="1350" b="0" i="0" u="none" strike="noStrike" kern="1200" cap="none" spc="0" normalizeH="0" baseline="0" noProof="0">
                                  <a:ln>
                                    <a:noFill/>
                                  </a:ln>
                                  <a:solidFill>
                                    <a:prstClr val="black"/>
                                  </a:solidFill>
                                  <a:effectLst/>
                                  <a:uLnTx/>
                                  <a:uFillTx/>
                                  <a:latin typeface="Cambria Math" panose="02040503050406030204" pitchFamily="18" charset="0"/>
                                  <a:ea typeface="+mn-ea"/>
                                  <a:cs typeface="+mn-cs"/>
                                </a:rPr>
                                <m:t>1</m:t>
                              </m:r>
                            </m:e>
                          </m:d>
                        </m:den>
                      </m:f>
                    </m:oMath>
                  </m:oMathPara>
                </a14:m>
                <a:endParaRPr kumimoji="0" lang="fr-FR" sz="13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22" name="ZoneTexte 21">
                <a:extLst>
                  <a:ext uri="{FF2B5EF4-FFF2-40B4-BE49-F238E27FC236}">
                    <a16:creationId xmlns:a16="http://schemas.microsoft.com/office/drawing/2014/main" id="{66188533-4B7C-47B9-AC0F-DABA7C2A5445}"/>
                  </a:ext>
                </a:extLst>
              </p:cNvPr>
              <p:cNvSpPr txBox="1">
                <a:spLocks noRot="1" noChangeAspect="1" noMove="1" noResize="1" noEditPoints="1" noAdjustHandles="1" noChangeArrowheads="1" noChangeShapeType="1" noTextEdit="1"/>
              </p:cNvSpPr>
              <p:nvPr/>
            </p:nvSpPr>
            <p:spPr>
              <a:xfrm>
                <a:off x="4404131" y="3093729"/>
                <a:ext cx="2027321" cy="550472"/>
              </a:xfrm>
              <a:prstGeom prst="rect">
                <a:avLst/>
              </a:prstGeom>
              <a:blipFill>
                <a:blip r:embed="rId5"/>
                <a:stretch>
                  <a:fillRect/>
                </a:stretch>
              </a:blipFill>
            </p:spPr>
            <p:txBody>
              <a:bodyPr/>
              <a:lstStyle/>
              <a:p>
                <a:r>
                  <a:rPr lang="en-NL">
                    <a:noFill/>
                  </a:rPr>
                  <a:t> </a:t>
                </a:r>
              </a:p>
            </p:txBody>
          </p:sp>
        </mc:Fallback>
      </mc:AlternateContent>
      <mc:AlternateContent xmlns:mc="http://schemas.openxmlformats.org/markup-compatibility/2006" xmlns:a14="http://schemas.microsoft.com/office/drawing/2010/main">
        <mc:Choice Requires="a14">
          <p:sp>
            <p:nvSpPr>
              <p:cNvPr id="24" name="ZoneTexte 23">
                <a:extLst>
                  <a:ext uri="{FF2B5EF4-FFF2-40B4-BE49-F238E27FC236}">
                    <a16:creationId xmlns:a16="http://schemas.microsoft.com/office/drawing/2014/main" id="{316E0207-1F5D-47E6-A0AC-E6C886B44341}"/>
                  </a:ext>
                </a:extLst>
              </p:cNvPr>
              <p:cNvSpPr txBox="1"/>
              <p:nvPr/>
            </p:nvSpPr>
            <p:spPr>
              <a:xfrm>
                <a:off x="113959" y="5735230"/>
                <a:ext cx="2631817" cy="461665"/>
              </a:xfrm>
              <a:prstGeom prst="rect">
                <a:avLst/>
              </a:prstGeom>
              <a:noFill/>
              <a:ln>
                <a:solidFill>
                  <a:srgbClr val="C00000"/>
                </a:solidFill>
              </a:ln>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14:m>
                  <m:oMath xmlns:m="http://schemas.openxmlformats.org/officeDocument/2006/math">
                    <m:sSub>
                      <m:sSubPr>
                        <m:ctrlPr>
                          <a:rPr kumimoji="0" lang="fr-FR" sz="240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sSubPr>
                      <m:e>
                        <m:r>
                          <a:rPr kumimoji="0" lang="fr-FR"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𝑃</m:t>
                        </m:r>
                      </m:e>
                      <m:sub>
                        <m:r>
                          <a:rPr kumimoji="0" lang="fr-FR"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𝑐</m:t>
                        </m:r>
                      </m:sub>
                    </m:sSub>
                    <m:f>
                      <m:fPr>
                        <m:type m:val="lin"/>
                        <m:ctrlPr>
                          <a:rPr kumimoji="0" lang="fr-FR"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fPr>
                      <m:num>
                        <m:d>
                          <m:dPr>
                            <m:ctrlPr>
                              <a:rPr kumimoji="0" lang="fr-FR"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dPr>
                          <m:e>
                            <m:sSub>
                              <m:sSubPr>
                                <m:ctrlPr>
                                  <a:rPr kumimoji="0" lang="fr-FR" sz="240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sSubPr>
                              <m:e>
                                <m:r>
                                  <a:rPr kumimoji="0" lang="fr-FR"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h</m:t>
                                </m:r>
                              </m:e>
                              <m:sub>
                                <m:r>
                                  <a:rPr kumimoji="0" lang="fr-FR"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𝑒</m:t>
                                </m:r>
                              </m:sub>
                            </m:sSub>
                          </m:e>
                        </m:d>
                      </m:num>
                      <m:den>
                        <m:sSub>
                          <m:sSubPr>
                            <m:ctrlPr>
                              <a:rPr kumimoji="0" lang="fr-FR" sz="240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sSubPr>
                          <m:e>
                            <m:r>
                              <a:rPr kumimoji="0" lang="fr-FR"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𝑃</m:t>
                            </m:r>
                          </m:e>
                          <m:sub>
                            <m:r>
                              <a:rPr kumimoji="0" lang="fr-FR" sz="24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𝑐𝑚𝑎𝑥</m:t>
                            </m:r>
                          </m:sub>
                        </m:sSub>
                      </m:den>
                    </m:f>
                  </m:oMath>
                </a14:m>
                <a:r>
                  <a:rPr kumimoji="0" lang="fr-FR" sz="2400" b="0" i="0" u="none" strike="noStrike" kern="1200" cap="none" spc="0" normalizeH="0" baseline="0" noProof="0" dirty="0">
                    <a:ln>
                      <a:noFill/>
                    </a:ln>
                    <a:solidFill>
                      <a:prstClr val="black"/>
                    </a:solidFill>
                    <a:effectLst/>
                    <a:uLnTx/>
                    <a:uFillTx/>
                    <a:latin typeface="Calibri" panose="020F0502020204030204"/>
                    <a:ea typeface="+mn-ea"/>
                    <a:cs typeface="+mn-cs"/>
                  </a:rPr>
                  <a:t> &lt;&lt;1 </a:t>
                </a:r>
              </a:p>
            </p:txBody>
          </p:sp>
        </mc:Choice>
        <mc:Fallback xmlns="">
          <p:sp>
            <p:nvSpPr>
              <p:cNvPr id="24" name="ZoneTexte 23">
                <a:extLst>
                  <a:ext uri="{FF2B5EF4-FFF2-40B4-BE49-F238E27FC236}">
                    <a16:creationId xmlns:a16="http://schemas.microsoft.com/office/drawing/2014/main" id="{316E0207-1F5D-47E6-A0AC-E6C886B44341}"/>
                  </a:ext>
                </a:extLst>
              </p:cNvPr>
              <p:cNvSpPr txBox="1">
                <a:spLocks noRot="1" noChangeAspect="1" noMove="1" noResize="1" noEditPoints="1" noAdjustHandles="1" noChangeArrowheads="1" noChangeShapeType="1" noTextEdit="1"/>
              </p:cNvSpPr>
              <p:nvPr/>
            </p:nvSpPr>
            <p:spPr>
              <a:xfrm>
                <a:off x="113959" y="5735230"/>
                <a:ext cx="2631817" cy="461665"/>
              </a:xfrm>
              <a:prstGeom prst="rect">
                <a:avLst/>
              </a:prstGeom>
              <a:blipFill>
                <a:blip r:embed="rId6"/>
                <a:stretch>
                  <a:fillRect l="-462" t="-120513" r="-924" b="-184615"/>
                </a:stretch>
              </a:blipFill>
              <a:ln>
                <a:solidFill>
                  <a:srgbClr val="C00000"/>
                </a:solidFill>
              </a:ln>
            </p:spPr>
            <p:txBody>
              <a:bodyPr/>
              <a:lstStyle/>
              <a:p>
                <a:r>
                  <a:rPr lang="en-NL">
                    <a:noFill/>
                  </a:rPr>
                  <a:t> </a:t>
                </a:r>
              </a:p>
            </p:txBody>
          </p:sp>
        </mc:Fallback>
      </mc:AlternateContent>
      <p:sp>
        <p:nvSpPr>
          <p:cNvPr id="26" name="ZoneTexte 25">
            <a:extLst>
              <a:ext uri="{FF2B5EF4-FFF2-40B4-BE49-F238E27FC236}">
                <a16:creationId xmlns:a16="http://schemas.microsoft.com/office/drawing/2014/main" id="{D0C53967-8705-44EB-887A-099CA331F17B}"/>
              </a:ext>
            </a:extLst>
          </p:cNvPr>
          <p:cNvSpPr txBox="1"/>
          <p:nvPr/>
        </p:nvSpPr>
        <p:spPr>
          <a:xfrm>
            <a:off x="2851488" y="5503325"/>
            <a:ext cx="8867434" cy="120032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fr-FR" sz="2400" b="0" i="0" u="none" strike="noStrike" kern="1200" cap="none" spc="0" normalizeH="0" baseline="0" noProof="0" dirty="0">
                <a:ln>
                  <a:noFill/>
                </a:ln>
                <a:solidFill>
                  <a:srgbClr val="C00000"/>
                </a:solidFill>
                <a:effectLst/>
                <a:uLnTx/>
                <a:uFillTx/>
                <a:latin typeface="Calibri" panose="020F0502020204030204"/>
                <a:ea typeface="+mn-ea"/>
                <a:cs typeface="+mn-cs"/>
              </a:rPr>
              <a:t>The efflorescence </a:t>
            </a:r>
            <a:r>
              <a:rPr kumimoji="0" lang="fr-FR" sz="2400" b="0" i="0" u="none" strike="noStrike" kern="1200" cap="none" spc="0" normalizeH="0" baseline="0" noProof="0" dirty="0" err="1">
                <a:ln>
                  <a:noFill/>
                </a:ln>
                <a:solidFill>
                  <a:srgbClr val="C00000"/>
                </a:solidFill>
                <a:effectLst/>
                <a:uLnTx/>
                <a:uFillTx/>
                <a:latin typeface="Calibri" panose="020F0502020204030204"/>
                <a:ea typeface="+mn-ea"/>
                <a:cs typeface="+mn-cs"/>
              </a:rPr>
              <a:t>growth</a:t>
            </a:r>
            <a:r>
              <a:rPr kumimoji="0" lang="fr-FR" sz="2400" b="0" i="0"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fr-FR" sz="2400" b="0" i="0" u="none" strike="noStrike" kern="1200" cap="none" spc="0" normalizeH="0" baseline="0" noProof="0" dirty="0" err="1">
                <a:ln>
                  <a:noFill/>
                </a:ln>
                <a:solidFill>
                  <a:srgbClr val="C00000"/>
                </a:solidFill>
                <a:effectLst/>
                <a:uLnTx/>
                <a:uFillTx/>
                <a:latin typeface="Calibri" panose="020F0502020204030204"/>
                <a:ea typeface="+mn-ea"/>
                <a:cs typeface="+mn-cs"/>
              </a:rPr>
              <a:t>is</a:t>
            </a:r>
            <a:r>
              <a:rPr kumimoji="0" lang="fr-FR" sz="2400" b="0" i="0" u="none" strike="noStrike" kern="1200" cap="none" spc="0" normalizeH="0" baseline="0" noProof="0" dirty="0">
                <a:ln>
                  <a:noFill/>
                </a:ln>
                <a:solidFill>
                  <a:srgbClr val="C00000"/>
                </a:solidFill>
                <a:effectLst/>
                <a:uLnTx/>
                <a:uFillTx/>
                <a:latin typeface="Calibri" panose="020F0502020204030204"/>
                <a:ea typeface="+mn-ea"/>
                <a:cs typeface="+mn-cs"/>
              </a:rPr>
              <a:t> not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fr-FR" sz="2400" b="0" i="0" u="none" strike="noStrike" kern="1200" cap="none" spc="0" normalizeH="0" baseline="0" noProof="0" dirty="0" err="1">
                <a:ln>
                  <a:noFill/>
                </a:ln>
                <a:solidFill>
                  <a:srgbClr val="C00000"/>
                </a:solidFill>
                <a:effectLst/>
                <a:uLnTx/>
                <a:uFillTx/>
                <a:latin typeface="Calibri" panose="020F0502020204030204"/>
                <a:ea typeface="+mn-ea"/>
                <a:cs typeface="+mn-cs"/>
              </a:rPr>
              <a:t>limited</a:t>
            </a:r>
            <a:r>
              <a:rPr kumimoji="0" lang="fr-FR" sz="2400" b="0" i="0" u="none" strike="noStrike" kern="1200" cap="none" spc="0" normalizeH="0" baseline="0" noProof="0" dirty="0">
                <a:ln>
                  <a:noFill/>
                </a:ln>
                <a:solidFill>
                  <a:srgbClr val="C00000"/>
                </a:solidFill>
                <a:effectLst/>
                <a:uLnTx/>
                <a:uFillTx/>
                <a:latin typeface="Calibri" panose="020F0502020204030204"/>
                <a:ea typeface="+mn-ea"/>
                <a:cs typeface="+mn-cs"/>
              </a:rPr>
              <a:t> by </a:t>
            </a:r>
            <a:r>
              <a:rPr kumimoji="0" lang="fr-FR" sz="2400" b="0" i="0" u="none" strike="noStrike" kern="1200" cap="none" spc="0" normalizeH="0" baseline="0" noProof="0" dirty="0" err="1">
                <a:ln>
                  <a:noFill/>
                </a:ln>
                <a:solidFill>
                  <a:srgbClr val="C00000"/>
                </a:solidFill>
                <a:effectLst/>
                <a:uLnTx/>
                <a:uFillTx/>
                <a:latin typeface="Calibri" panose="020F0502020204030204"/>
                <a:ea typeface="+mn-ea"/>
                <a:cs typeface="+mn-cs"/>
              </a:rPr>
              <a:t>capillarity</a:t>
            </a:r>
            <a:r>
              <a:rPr kumimoji="0" lang="fr-FR" sz="2400" b="0" i="0"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fr-FR" sz="2400" b="0" i="0" u="none" strike="noStrike" kern="1200" cap="none" spc="0" normalizeH="0" baseline="0" noProof="0" dirty="0" err="1">
                <a:ln>
                  <a:noFill/>
                </a:ln>
                <a:solidFill>
                  <a:srgbClr val="C00000"/>
                </a:solidFill>
                <a:effectLst/>
                <a:uLnTx/>
                <a:uFillTx/>
                <a:latin typeface="Calibri" panose="020F0502020204030204"/>
                <a:ea typeface="+mn-ea"/>
                <a:cs typeface="+mn-cs"/>
              </a:rPr>
              <a:t>viscous</a:t>
            </a:r>
            <a:r>
              <a:rPr kumimoji="0" lang="fr-FR" sz="2400" b="0" i="0"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fr-FR" sz="2400" b="0" i="0" u="none" strike="noStrike" kern="1200" cap="none" spc="0" normalizeH="0" baseline="0" noProof="0" dirty="0" err="1">
                <a:ln>
                  <a:noFill/>
                </a:ln>
                <a:solidFill>
                  <a:srgbClr val="C00000"/>
                </a:solidFill>
                <a:effectLst/>
                <a:uLnTx/>
                <a:uFillTx/>
                <a:latin typeface="Calibri" panose="020F0502020204030204"/>
                <a:ea typeface="+mn-ea"/>
                <a:cs typeface="+mn-cs"/>
              </a:rPr>
              <a:t>effect</a:t>
            </a:r>
            <a:r>
              <a:rPr kumimoji="0" lang="fr-FR" sz="2400" b="0" i="0" u="none" strike="noStrike" kern="1200" cap="none" spc="0" normalizeH="0" baseline="0" noProof="0" dirty="0">
                <a:ln>
                  <a:noFill/>
                </a:ln>
                <a:solidFill>
                  <a:srgbClr val="C00000"/>
                </a:solidFill>
                <a:effectLst/>
                <a:uLnTx/>
                <a:uFillTx/>
                <a:latin typeface="Calibri" panose="020F0502020204030204"/>
                <a:ea typeface="+mn-ea"/>
                <a:cs typeface="+mn-cs"/>
              </a:rPr>
              <a:t> </a:t>
            </a:r>
            <a:r>
              <a:rPr kumimoji="0" lang="fr-FR" sz="2400" b="0" i="0" u="none" strike="noStrike" kern="1200" cap="none" spc="0" normalizeH="0" baseline="0" noProof="0" dirty="0" err="1">
                <a:ln>
                  <a:noFill/>
                </a:ln>
                <a:solidFill>
                  <a:srgbClr val="C00000"/>
                </a:solidFill>
                <a:effectLst/>
                <a:uLnTx/>
                <a:uFillTx/>
                <a:latin typeface="Calibri" panose="020F0502020204030204"/>
                <a:ea typeface="+mn-ea"/>
                <a:cs typeface="+mn-cs"/>
              </a:rPr>
              <a:t>competition</a:t>
            </a:r>
            <a:endParaRPr kumimoji="0" lang="fr-FR" sz="2400" b="0" i="0" u="none" strike="noStrike" kern="1200" cap="none" spc="0" normalizeH="0" baseline="0" noProof="0" dirty="0">
              <a:ln>
                <a:noFill/>
              </a:ln>
              <a:solidFill>
                <a:srgbClr val="C00000"/>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fr-FR" sz="24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mc:AlternateContent xmlns:mc="http://schemas.openxmlformats.org/markup-compatibility/2006" xmlns:a14="http://schemas.microsoft.com/office/drawing/2010/main">
        <mc:Choice Requires="a14">
          <p:sp>
            <p:nvSpPr>
              <p:cNvPr id="32" name="ZoneTexte 31">
                <a:extLst>
                  <a:ext uri="{FF2B5EF4-FFF2-40B4-BE49-F238E27FC236}">
                    <a16:creationId xmlns:a16="http://schemas.microsoft.com/office/drawing/2014/main" id="{6DA75FD0-46B4-4672-BFA8-5CF7747A12DE}"/>
                  </a:ext>
                </a:extLst>
              </p:cNvPr>
              <p:cNvSpPr txBox="1"/>
              <p:nvPr/>
            </p:nvSpPr>
            <p:spPr>
              <a:xfrm>
                <a:off x="4441120" y="2530753"/>
                <a:ext cx="1974435" cy="526298"/>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fr-FR" sz="135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sSubPr>
                        <m:e>
                          <m:r>
                            <a:rPr kumimoji="0" lang="fr-FR" sz="135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𝑃</m:t>
                          </m:r>
                        </m:e>
                        <m:sub>
                          <m:r>
                            <a:rPr kumimoji="0" lang="fr-FR" sz="135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𝑐𝑚𝑎𝑥</m:t>
                          </m:r>
                        </m:sub>
                      </m:sSub>
                      <m:r>
                        <a:rPr kumimoji="0" lang="fr-FR" sz="1350" b="0" i="0" u="none" strike="noStrike" kern="1200" cap="none" spc="0" normalizeH="0" baseline="0" noProof="0">
                          <a:ln>
                            <a:noFill/>
                          </a:ln>
                          <a:solidFill>
                            <a:prstClr val="black"/>
                          </a:solidFill>
                          <a:effectLst/>
                          <a:uLnTx/>
                          <a:uFillTx/>
                          <a:latin typeface="Cambria Math" panose="02040503050406030204" pitchFamily="18" charset="0"/>
                          <a:ea typeface="+mn-ea"/>
                          <a:cs typeface="+mn-cs"/>
                        </a:rPr>
                        <m:t>=</m:t>
                      </m:r>
                      <m:f>
                        <m:fPr>
                          <m:ctrlPr>
                            <a:rPr kumimoji="0" lang="fr-FR" sz="135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fPr>
                        <m:num>
                          <m:sSup>
                            <m:sSupPr>
                              <m:ctrlPr>
                                <a:rPr kumimoji="0" lang="fr-FR" sz="135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sSupPr>
                            <m:e>
                              <m:r>
                                <a:rPr kumimoji="0" lang="fr-FR" sz="1350" b="0" i="0" u="none" strike="noStrike" kern="1200" cap="none" spc="0" normalizeH="0" baseline="0" noProof="0">
                                  <a:ln>
                                    <a:noFill/>
                                  </a:ln>
                                  <a:solidFill>
                                    <a:prstClr val="black"/>
                                  </a:solidFill>
                                  <a:effectLst/>
                                  <a:uLnTx/>
                                  <a:uFillTx/>
                                  <a:latin typeface="Cambria Math" panose="02040503050406030204" pitchFamily="18" charset="0"/>
                                  <a:ea typeface="+mn-ea"/>
                                  <a:cs typeface="+mn-cs"/>
                                </a:rPr>
                                <m:t>2</m:t>
                              </m:r>
                            </m:e>
                            <m:sup>
                              <m:r>
                                <a:rPr kumimoji="0" lang="fr-FR" sz="135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𝑛</m:t>
                              </m:r>
                            </m:sup>
                          </m:sSup>
                          <m:r>
                            <a:rPr kumimoji="0" lang="fr-FR" sz="135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𝑐𝑜𝑠</m:t>
                          </m:r>
                          <m:r>
                            <a:rPr kumimoji="0" lang="fr-FR" sz="135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𝜃</m:t>
                          </m:r>
                          <m:r>
                            <a:rPr kumimoji="0" lang="fr-FR" sz="1350" b="0" i="0" u="none" strike="noStrike" kern="1200" cap="none" spc="0" normalizeH="0" baseline="0" noProof="0">
                              <a:ln>
                                <a:noFill/>
                              </a:ln>
                              <a:solidFill>
                                <a:prstClr val="black"/>
                              </a:solidFill>
                              <a:effectLst/>
                              <a:uLnTx/>
                              <a:uFillTx/>
                              <a:latin typeface="Cambria Math" panose="02040503050406030204" pitchFamily="18" charset="0"/>
                              <a:ea typeface="+mn-ea"/>
                              <a:cs typeface="+mn-cs"/>
                            </a:rPr>
                            <m:t> </m:t>
                          </m:r>
                          <m:r>
                            <a:rPr kumimoji="0" lang="fr-FR" sz="135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𝛾</m:t>
                          </m:r>
                        </m:num>
                        <m:den>
                          <m:sSub>
                            <m:sSubPr>
                              <m:ctrlPr>
                                <a:rPr kumimoji="0" lang="fr-FR" sz="135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sSubPr>
                            <m:e>
                              <m:r>
                                <a:rPr kumimoji="0" lang="fr-FR" sz="135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𝑎</m:t>
                              </m:r>
                            </m:e>
                            <m:sub>
                              <m:r>
                                <a:rPr kumimoji="0" lang="fr-FR" sz="1350" b="0" i="0" u="none" strike="noStrike" kern="1200" cap="none" spc="0" normalizeH="0" baseline="0" noProof="0">
                                  <a:ln>
                                    <a:noFill/>
                                  </a:ln>
                                  <a:solidFill>
                                    <a:prstClr val="black"/>
                                  </a:solidFill>
                                  <a:effectLst/>
                                  <a:uLnTx/>
                                  <a:uFillTx/>
                                  <a:latin typeface="Cambria Math" panose="02040503050406030204" pitchFamily="18" charset="0"/>
                                  <a:ea typeface="+mn-ea"/>
                                  <a:cs typeface="+mn-cs"/>
                                </a:rPr>
                                <m:t>1</m:t>
                              </m:r>
                            </m:sub>
                          </m:sSub>
                        </m:den>
                      </m:f>
                    </m:oMath>
                  </m:oMathPara>
                </a14:m>
                <a:endParaRPr kumimoji="0" lang="fr-FR" sz="13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32" name="ZoneTexte 31">
                <a:extLst>
                  <a:ext uri="{FF2B5EF4-FFF2-40B4-BE49-F238E27FC236}">
                    <a16:creationId xmlns:a16="http://schemas.microsoft.com/office/drawing/2014/main" id="{6DA75FD0-46B4-4672-BFA8-5CF7747A12DE}"/>
                  </a:ext>
                </a:extLst>
              </p:cNvPr>
              <p:cNvSpPr txBox="1">
                <a:spLocks noRot="1" noChangeAspect="1" noMove="1" noResize="1" noEditPoints="1" noAdjustHandles="1" noChangeArrowheads="1" noChangeShapeType="1" noTextEdit="1"/>
              </p:cNvSpPr>
              <p:nvPr/>
            </p:nvSpPr>
            <p:spPr>
              <a:xfrm>
                <a:off x="4441120" y="2530753"/>
                <a:ext cx="1974435" cy="526298"/>
              </a:xfrm>
              <a:prstGeom prst="rect">
                <a:avLst/>
              </a:prstGeom>
              <a:blipFill>
                <a:blip r:embed="rId7"/>
                <a:stretch>
                  <a:fillRect/>
                </a:stretch>
              </a:blipFill>
            </p:spPr>
            <p:txBody>
              <a:bodyPr/>
              <a:lstStyle/>
              <a:p>
                <a:r>
                  <a:rPr lang="en-NL">
                    <a:noFill/>
                  </a:rPr>
                  <a:t> </a:t>
                </a:r>
              </a:p>
            </p:txBody>
          </p:sp>
        </mc:Fallback>
      </mc:AlternateContent>
      <p:sp>
        <p:nvSpPr>
          <p:cNvPr id="28" name="ZoneTexte 27">
            <a:extLst>
              <a:ext uri="{FF2B5EF4-FFF2-40B4-BE49-F238E27FC236}">
                <a16:creationId xmlns:a16="http://schemas.microsoft.com/office/drawing/2014/main" id="{C61791D8-D960-4520-827D-B7B3F0E255BC}"/>
              </a:ext>
            </a:extLst>
          </p:cNvPr>
          <p:cNvSpPr txBox="1"/>
          <p:nvPr/>
        </p:nvSpPr>
        <p:spPr>
          <a:xfrm>
            <a:off x="4638829" y="4038258"/>
            <a:ext cx="2421554" cy="507831"/>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fr-FR" sz="1350" b="0" i="1" u="none" strike="noStrike" kern="1200" cap="none" spc="0" normalizeH="0" baseline="0" noProof="0" dirty="0">
                <a:ln>
                  <a:noFill/>
                </a:ln>
                <a:solidFill>
                  <a:prstClr val="black"/>
                </a:solidFill>
                <a:effectLst/>
                <a:uLnTx/>
                <a:uFillTx/>
                <a:latin typeface="Calibri" panose="020F0502020204030204"/>
                <a:ea typeface="+mn-ea"/>
                <a:cs typeface="+mn-cs"/>
              </a:rPr>
              <a:t>h</a:t>
            </a:r>
            <a:r>
              <a:rPr kumimoji="0" lang="fr-FR" sz="1350" b="0" i="1" u="none" strike="noStrike" kern="1200" cap="none" spc="0" normalizeH="0" baseline="-25000" noProof="0" dirty="0">
                <a:ln>
                  <a:noFill/>
                </a:ln>
                <a:solidFill>
                  <a:prstClr val="black"/>
                </a:solidFill>
                <a:effectLst/>
                <a:uLnTx/>
                <a:uFillTx/>
                <a:latin typeface="Calibri" panose="020F0502020204030204"/>
                <a:ea typeface="+mn-ea"/>
                <a:cs typeface="+mn-cs"/>
              </a:rPr>
              <a:t>1</a:t>
            </a:r>
            <a:r>
              <a:rPr kumimoji="0" lang="fr-FR" sz="1350" b="0" i="1" u="none" strike="noStrike" kern="1200" cap="none" spc="0" normalizeH="0" baseline="0" noProof="0" dirty="0">
                <a:ln>
                  <a:noFill/>
                </a:ln>
                <a:solidFill>
                  <a:prstClr val="black"/>
                </a:solidFill>
                <a:effectLst/>
                <a:uLnTx/>
                <a:uFillTx/>
                <a:latin typeface="Calibri" panose="020F0502020204030204"/>
                <a:ea typeface="+mn-ea"/>
                <a:cs typeface="+mn-cs"/>
              </a:rPr>
              <a:t> = 0.1 </a:t>
            </a:r>
            <a:r>
              <a:rPr kumimoji="0" lang="fr-FR" sz="1350" b="0" i="0" u="none" strike="noStrike" kern="1200" cap="none" spc="0" normalizeH="0" baseline="0" noProof="0" dirty="0">
                <a:ln>
                  <a:noFill/>
                </a:ln>
                <a:solidFill>
                  <a:prstClr val="black"/>
                </a:solidFill>
                <a:effectLst/>
                <a:uLnTx/>
                <a:uFillTx/>
                <a:latin typeface="Calibri" panose="020F0502020204030204"/>
                <a:ea typeface="+mn-ea"/>
                <a:cs typeface="+mn-cs"/>
              </a:rPr>
              <a:t>mm (about 10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fr-FR" sz="1350" b="0" i="0" u="none" strike="noStrike" kern="1200" cap="none" spc="0" normalizeH="0" baseline="0" noProof="0" dirty="0" err="1">
                <a:ln>
                  <a:noFill/>
                </a:ln>
                <a:solidFill>
                  <a:prstClr val="black"/>
                </a:solidFill>
                <a:effectLst/>
                <a:uLnTx/>
                <a:uFillTx/>
                <a:latin typeface="Calibri" panose="020F0502020204030204"/>
                <a:ea typeface="+mn-ea"/>
                <a:cs typeface="+mn-cs"/>
              </a:rPr>
              <a:t>level</a:t>
            </a:r>
            <a:r>
              <a:rPr kumimoji="0" lang="fr-FR" sz="1350" b="0" i="0" u="none" strike="noStrike" kern="1200" cap="none" spc="0" normalizeH="0" baseline="0" noProof="0" dirty="0">
                <a:ln>
                  <a:noFill/>
                </a:ln>
                <a:solidFill>
                  <a:prstClr val="black"/>
                </a:solidFill>
                <a:effectLst/>
                <a:uLnTx/>
                <a:uFillTx/>
                <a:latin typeface="Calibri" panose="020F0502020204030204"/>
                <a:ea typeface="+mn-ea"/>
                <a:cs typeface="+mn-cs"/>
              </a:rPr>
              <a:t> 1 cube sizes)</a:t>
            </a:r>
          </a:p>
        </p:txBody>
      </p:sp>
      <p:sp>
        <p:nvSpPr>
          <p:cNvPr id="13" name="ZoneTexte 12">
            <a:extLst>
              <a:ext uri="{FF2B5EF4-FFF2-40B4-BE49-F238E27FC236}">
                <a16:creationId xmlns:a16="http://schemas.microsoft.com/office/drawing/2014/main" id="{E33B2E31-F4E1-4310-A479-17AB02D84E09}"/>
              </a:ext>
            </a:extLst>
          </p:cNvPr>
          <p:cNvSpPr txBox="1"/>
          <p:nvPr/>
        </p:nvSpPr>
        <p:spPr>
          <a:xfrm>
            <a:off x="4647068" y="3830523"/>
            <a:ext cx="1541448" cy="30008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fr-FR" sz="1350" b="0" i="0" u="none" strike="noStrike" kern="1200" cap="none" spc="0" normalizeH="0" baseline="0" noProof="0" dirty="0" err="1">
                <a:ln>
                  <a:noFill/>
                </a:ln>
                <a:solidFill>
                  <a:prstClr val="black"/>
                </a:solidFill>
                <a:effectLst/>
                <a:uLnTx/>
                <a:uFillTx/>
                <a:latin typeface="Calibri" panose="020F0502020204030204"/>
                <a:ea typeface="+mn-ea"/>
                <a:cs typeface="+mn-cs"/>
              </a:rPr>
              <a:t>height</a:t>
            </a:r>
            <a:r>
              <a:rPr kumimoji="0" lang="fr-FR" sz="1350" b="0" i="0" u="none" strike="noStrike" kern="1200" cap="none" spc="0" normalizeH="0" baseline="0" noProof="0" dirty="0">
                <a:ln>
                  <a:noFill/>
                </a:ln>
                <a:solidFill>
                  <a:prstClr val="black"/>
                </a:solidFill>
                <a:effectLst/>
                <a:uLnTx/>
                <a:uFillTx/>
                <a:latin typeface="Calibri" panose="020F0502020204030204"/>
                <a:ea typeface="+mn-ea"/>
                <a:cs typeface="+mn-cs"/>
              </a:rPr>
              <a:t> of first </a:t>
            </a:r>
            <a:r>
              <a:rPr kumimoji="0" lang="fr-FR" sz="1350" b="0" i="0" u="none" strike="noStrike" kern="1200" cap="none" spc="0" normalizeH="0" baseline="0" noProof="0" dirty="0" err="1">
                <a:ln>
                  <a:noFill/>
                </a:ln>
                <a:solidFill>
                  <a:prstClr val="black"/>
                </a:solidFill>
                <a:effectLst/>
                <a:uLnTx/>
                <a:uFillTx/>
                <a:latin typeface="Calibri" panose="020F0502020204030204"/>
                <a:ea typeface="+mn-ea"/>
                <a:cs typeface="+mn-cs"/>
              </a:rPr>
              <a:t>level</a:t>
            </a:r>
            <a:r>
              <a:rPr kumimoji="0" lang="fr-FR" sz="135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
        <p:nvSpPr>
          <p:cNvPr id="3" name="TextBox 2">
            <a:extLst>
              <a:ext uri="{FF2B5EF4-FFF2-40B4-BE49-F238E27FC236}">
                <a16:creationId xmlns:a16="http://schemas.microsoft.com/office/drawing/2014/main" id="{1B7C7C51-E2D4-F066-6372-0CFD637EB92C}"/>
              </a:ext>
            </a:extLst>
          </p:cNvPr>
          <p:cNvSpPr txBox="1"/>
          <p:nvPr/>
        </p:nvSpPr>
        <p:spPr>
          <a:xfrm>
            <a:off x="1238994" y="6345211"/>
            <a:ext cx="8616168"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err="1">
                <a:ln>
                  <a:noFill/>
                </a:ln>
                <a:solidFill>
                  <a:prstClr val="black"/>
                </a:solidFill>
                <a:effectLst/>
                <a:uLnTx/>
                <a:uFillTx/>
                <a:latin typeface="Calibri" panose="020F0502020204030204"/>
                <a:ea typeface="+mn-ea"/>
                <a:cs typeface="+mn-cs"/>
              </a:rPr>
              <a:t>Height</a:t>
            </a:r>
            <a:r>
              <a:rPr kumimoji="0" lang="fr-FR" sz="18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fr-FR" sz="1800" b="1" i="0" u="none" strike="noStrike" kern="1200" cap="none" spc="0" normalizeH="0" baseline="0" noProof="0" dirty="0" err="1">
                <a:ln>
                  <a:noFill/>
                </a:ln>
                <a:solidFill>
                  <a:prstClr val="black"/>
                </a:solidFill>
                <a:effectLst/>
                <a:uLnTx/>
                <a:uFillTx/>
                <a:latin typeface="Calibri" panose="020F0502020204030204"/>
                <a:ea typeface="+mn-ea"/>
                <a:cs typeface="+mn-cs"/>
              </a:rPr>
              <a:t>is</a:t>
            </a:r>
            <a:r>
              <a:rPr kumimoji="0" lang="fr-FR" sz="18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fr-FR" sz="1800" b="1" i="0" u="none" strike="noStrike" kern="1200" cap="none" spc="0" normalizeH="0" baseline="0" noProof="0" dirty="0" err="1">
                <a:ln>
                  <a:noFill/>
                </a:ln>
                <a:solidFill>
                  <a:prstClr val="black"/>
                </a:solidFill>
                <a:effectLst/>
                <a:uLnTx/>
                <a:uFillTx/>
                <a:latin typeface="Calibri" panose="020F0502020204030204"/>
                <a:ea typeface="+mn-ea"/>
                <a:cs typeface="+mn-cs"/>
              </a:rPr>
              <a:t>only</a:t>
            </a:r>
            <a:r>
              <a:rPr kumimoji="0" lang="fr-FR" sz="18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fr-FR" sz="1800" b="1" i="0" u="none" strike="noStrike" kern="1200" cap="none" spc="0" normalizeH="0" baseline="0" noProof="0" dirty="0" err="1">
                <a:ln>
                  <a:noFill/>
                </a:ln>
                <a:solidFill>
                  <a:prstClr val="black"/>
                </a:solidFill>
                <a:effectLst/>
                <a:uLnTx/>
                <a:uFillTx/>
                <a:latin typeface="Calibri" panose="020F0502020204030204"/>
                <a:ea typeface="+mn-ea"/>
                <a:cs typeface="+mn-cs"/>
              </a:rPr>
              <a:t>limited</a:t>
            </a:r>
            <a:r>
              <a:rPr kumimoji="0" lang="fr-FR" sz="1800" b="1" i="0" u="none" strike="noStrike" kern="1200" cap="none" spc="0" normalizeH="0" baseline="0" noProof="0" dirty="0">
                <a:ln>
                  <a:noFill/>
                </a:ln>
                <a:solidFill>
                  <a:prstClr val="black"/>
                </a:solidFill>
                <a:effectLst/>
                <a:uLnTx/>
                <a:uFillTx/>
                <a:latin typeface="Calibri" panose="020F0502020204030204"/>
                <a:ea typeface="+mn-ea"/>
                <a:cs typeface="+mn-cs"/>
              </a:rPr>
              <a:t> by the </a:t>
            </a:r>
            <a:r>
              <a:rPr kumimoji="0" lang="fr-FR" sz="1800" b="1" i="0" u="none" strike="noStrike" kern="1200" cap="none" spc="0" normalizeH="0" baseline="0" noProof="0" dirty="0" err="1">
                <a:ln>
                  <a:noFill/>
                </a:ln>
                <a:solidFill>
                  <a:prstClr val="black"/>
                </a:solidFill>
                <a:effectLst/>
                <a:uLnTx/>
                <a:uFillTx/>
                <a:latin typeface="Calibri" panose="020F0502020204030204"/>
                <a:ea typeface="+mn-ea"/>
                <a:cs typeface="+mn-cs"/>
              </a:rPr>
              <a:t>amount</a:t>
            </a:r>
            <a:r>
              <a:rPr kumimoji="0" lang="fr-FR" sz="1800" b="1" i="0" u="none" strike="noStrike" kern="1200" cap="none" spc="0" normalizeH="0" baseline="0" noProof="0" dirty="0">
                <a:ln>
                  <a:noFill/>
                </a:ln>
                <a:solidFill>
                  <a:prstClr val="black"/>
                </a:solidFill>
                <a:effectLst/>
                <a:uLnTx/>
                <a:uFillTx/>
                <a:latin typeface="Calibri" panose="020F0502020204030204"/>
                <a:ea typeface="+mn-ea"/>
                <a:cs typeface="+mn-cs"/>
              </a:rPr>
              <a:t> of </a:t>
            </a:r>
            <a:r>
              <a:rPr kumimoji="0" lang="fr-FR" sz="1800" b="1" i="0" u="none" strike="noStrike" kern="1200" cap="none" spc="0" normalizeH="0" baseline="0" noProof="0" dirty="0" err="1">
                <a:ln>
                  <a:noFill/>
                </a:ln>
                <a:solidFill>
                  <a:prstClr val="black"/>
                </a:solidFill>
                <a:effectLst/>
                <a:uLnTx/>
                <a:uFillTx/>
                <a:latin typeface="Calibri" panose="020F0502020204030204"/>
                <a:ea typeface="+mn-ea"/>
                <a:cs typeface="+mn-cs"/>
              </a:rPr>
              <a:t>salt</a:t>
            </a:r>
            <a:r>
              <a:rPr kumimoji="0" lang="fr-FR" sz="18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fr-FR" sz="1800" b="1" i="0" u="none" strike="noStrike" kern="1200" cap="none" spc="0" normalizeH="0" baseline="0" noProof="0" dirty="0" err="1">
                <a:ln>
                  <a:noFill/>
                </a:ln>
                <a:solidFill>
                  <a:prstClr val="black"/>
                </a:solidFill>
                <a:effectLst/>
                <a:uLnTx/>
                <a:uFillTx/>
                <a:latin typeface="Calibri" panose="020F0502020204030204"/>
                <a:ea typeface="+mn-ea"/>
                <a:cs typeface="+mn-cs"/>
              </a:rPr>
              <a:t>present</a:t>
            </a:r>
            <a:r>
              <a:rPr kumimoji="0" lang="fr-FR" sz="1800" b="1" i="0" u="none" strike="noStrike" kern="1200" cap="none" spc="0" normalizeH="0" baseline="0" noProof="0" dirty="0">
                <a:ln>
                  <a:noFill/>
                </a:ln>
                <a:solidFill>
                  <a:prstClr val="black"/>
                </a:solidFill>
                <a:effectLst/>
                <a:uLnTx/>
                <a:uFillTx/>
                <a:latin typeface="Calibri" panose="020F0502020204030204"/>
                <a:ea typeface="+mn-ea"/>
                <a:cs typeface="+mn-cs"/>
              </a:rPr>
              <a:t>  at the </a:t>
            </a:r>
            <a:r>
              <a:rPr kumimoji="0" lang="fr-FR" sz="1800" b="1" i="0" u="none" strike="noStrike" kern="1200" cap="none" spc="0" normalizeH="0" baseline="0" noProof="0" dirty="0" err="1">
                <a:ln>
                  <a:noFill/>
                </a:ln>
                <a:solidFill>
                  <a:prstClr val="black"/>
                </a:solidFill>
                <a:effectLst/>
                <a:uLnTx/>
                <a:uFillTx/>
                <a:latin typeface="Calibri" panose="020F0502020204030204"/>
                <a:ea typeface="+mn-ea"/>
                <a:cs typeface="+mn-cs"/>
              </a:rPr>
              <a:t>beginning</a:t>
            </a:r>
            <a:r>
              <a:rPr kumimoji="0" lang="fr-FR" sz="1800" b="1" i="0" u="none" strike="noStrike" kern="1200" cap="none" spc="0" normalizeH="0" baseline="0" noProof="0" dirty="0">
                <a:ln>
                  <a:noFill/>
                </a:ln>
                <a:solidFill>
                  <a:prstClr val="black"/>
                </a:solidFill>
                <a:effectLst/>
                <a:uLnTx/>
                <a:uFillTx/>
                <a:latin typeface="Calibri" panose="020F0502020204030204"/>
                <a:ea typeface="+mn-ea"/>
                <a:cs typeface="+mn-cs"/>
              </a:rPr>
              <a:t> of </a:t>
            </a:r>
            <a:r>
              <a:rPr kumimoji="0" lang="fr-FR" sz="1800" b="1" i="0" u="none" strike="noStrike" kern="1200" cap="none" spc="0" normalizeH="0" baseline="0" noProof="0" dirty="0" err="1">
                <a:ln>
                  <a:noFill/>
                </a:ln>
                <a:solidFill>
                  <a:prstClr val="black"/>
                </a:solidFill>
                <a:effectLst/>
                <a:uLnTx/>
                <a:uFillTx/>
                <a:latin typeface="Calibri" panose="020F0502020204030204"/>
                <a:ea typeface="+mn-ea"/>
                <a:cs typeface="+mn-cs"/>
              </a:rPr>
              <a:t>experiment</a:t>
            </a:r>
            <a:r>
              <a:rPr kumimoji="0" lang="fr-FR" sz="1800" b="1"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Tree>
    <p:extLst>
      <p:ext uri="{BB962C8B-B14F-4D97-AF65-F5344CB8AC3E}">
        <p14:creationId xmlns:p14="http://schemas.microsoft.com/office/powerpoint/2010/main" val="24236709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28809" y="643990"/>
            <a:ext cx="10934381" cy="646331"/>
          </a:xfrm>
          <a:prstGeom prst="rect">
            <a:avLst/>
          </a:prstGeom>
          <a:noFill/>
        </p:spPr>
        <p:txBody>
          <a:bodyPr wrap="square" rtlCol="0">
            <a:spAutoFit/>
          </a:bodyPr>
          <a:lstStyle/>
          <a:p>
            <a:r>
              <a:rPr lang="en-US" sz="3600" dirty="0">
                <a:solidFill>
                  <a:srgbClr val="C00000"/>
                </a:solidFill>
                <a:latin typeface="Arial"/>
              </a:rPr>
              <a:t>Salt creeping in evaporating droplets</a:t>
            </a:r>
          </a:p>
        </p:txBody>
      </p:sp>
      <p:sp>
        <p:nvSpPr>
          <p:cNvPr id="5" name="TextBox 4"/>
          <p:cNvSpPr txBox="1"/>
          <p:nvPr/>
        </p:nvSpPr>
        <p:spPr>
          <a:xfrm>
            <a:off x="409720" y="1674839"/>
            <a:ext cx="2951018" cy="738664"/>
          </a:xfrm>
          <a:prstGeom prst="rect">
            <a:avLst/>
          </a:prstGeom>
          <a:noFill/>
        </p:spPr>
        <p:txBody>
          <a:bodyPr wrap="square" rtlCol="0">
            <a:spAutoFit/>
          </a:bodyPr>
          <a:lstStyle/>
          <a:p>
            <a:pPr algn="ctr"/>
            <a:r>
              <a:rPr lang="en-US" dirty="0">
                <a:solidFill>
                  <a:srgbClr val="292934"/>
                </a:solidFill>
                <a:latin typeface="Arial"/>
              </a:rPr>
              <a:t>Untreated glass slide</a:t>
            </a:r>
          </a:p>
          <a:p>
            <a:pPr algn="ctr"/>
            <a:r>
              <a:rPr lang="en-US" sz="2400" dirty="0">
                <a:solidFill>
                  <a:srgbClr val="292934"/>
                </a:solidFill>
                <a:latin typeface="Arial"/>
              </a:rPr>
              <a:t>θ= 34 degrees</a:t>
            </a:r>
          </a:p>
        </p:txBody>
      </p:sp>
      <p:sp>
        <p:nvSpPr>
          <p:cNvPr id="6" name="TextBox 5"/>
          <p:cNvSpPr txBox="1"/>
          <p:nvPr/>
        </p:nvSpPr>
        <p:spPr>
          <a:xfrm>
            <a:off x="3911272" y="1697922"/>
            <a:ext cx="2951018" cy="692497"/>
          </a:xfrm>
          <a:prstGeom prst="rect">
            <a:avLst/>
          </a:prstGeom>
          <a:noFill/>
        </p:spPr>
        <p:txBody>
          <a:bodyPr wrap="square" rtlCol="0">
            <a:spAutoFit/>
          </a:bodyPr>
          <a:lstStyle/>
          <a:p>
            <a:pPr algn="ctr"/>
            <a:r>
              <a:rPr lang="en-US" dirty="0">
                <a:solidFill>
                  <a:srgbClr val="292934"/>
                </a:solidFill>
                <a:latin typeface="Arial"/>
              </a:rPr>
              <a:t>Plasma treated glass slide</a:t>
            </a:r>
          </a:p>
          <a:p>
            <a:pPr algn="ctr"/>
            <a:r>
              <a:rPr lang="en-US" sz="2100" b="1" dirty="0">
                <a:solidFill>
                  <a:srgbClr val="C00000"/>
                </a:solidFill>
                <a:latin typeface="Arial"/>
              </a:rPr>
              <a:t>θ= 15 degrees</a:t>
            </a:r>
          </a:p>
        </p:txBody>
      </p:sp>
      <p:sp>
        <p:nvSpPr>
          <p:cNvPr id="7" name="TextBox 6"/>
          <p:cNvSpPr txBox="1"/>
          <p:nvPr/>
        </p:nvSpPr>
        <p:spPr>
          <a:xfrm>
            <a:off x="3776558" y="1588601"/>
            <a:ext cx="854721" cy="553998"/>
          </a:xfrm>
          <a:prstGeom prst="rect">
            <a:avLst/>
          </a:prstGeom>
          <a:noFill/>
        </p:spPr>
        <p:txBody>
          <a:bodyPr wrap="none" rtlCol="0">
            <a:spAutoFit/>
          </a:bodyPr>
          <a:lstStyle/>
          <a:p>
            <a:r>
              <a:rPr lang="en-US" sz="1500" b="1" dirty="0">
                <a:solidFill>
                  <a:srgbClr val="FFFFFF"/>
                </a:solidFill>
                <a:latin typeface="Arial"/>
              </a:rPr>
              <a:t>RH=6%</a:t>
            </a:r>
          </a:p>
          <a:p>
            <a:r>
              <a:rPr lang="en-US" sz="1500" b="1" dirty="0">
                <a:solidFill>
                  <a:srgbClr val="FFFFFF"/>
                </a:solidFill>
                <a:latin typeface="Arial"/>
              </a:rPr>
              <a:t>T=21 ͦC</a:t>
            </a:r>
          </a:p>
        </p:txBody>
      </p:sp>
      <p:pic>
        <p:nvPicPr>
          <p:cNvPr id="8" name="Picture 7"/>
          <p:cNvPicPr>
            <a:picLocks noChangeAspect="1"/>
          </p:cNvPicPr>
          <p:nvPr/>
        </p:nvPicPr>
        <p:blipFill>
          <a:blip r:embed="rId2" cstate="print">
            <a:extLst>
              <a:ext uri="{BEBA8EAE-BF5A-486C-A8C5-ECC9F3942E4B}">
                <a14:imgProps xmlns:a14="http://schemas.microsoft.com/office/drawing/2010/main">
                  <a14:imgLayer r:embed="rId3">
                    <a14:imgEffect>
                      <a14:brightnessContrast bright="28000"/>
                    </a14:imgEffect>
                  </a14:imgLayer>
                </a14:imgProps>
              </a:ext>
              <a:ext uri="{28A0092B-C50C-407E-A947-70E740481C1C}">
                <a14:useLocalDpi xmlns:a14="http://schemas.microsoft.com/office/drawing/2010/main" val="0"/>
              </a:ext>
            </a:extLst>
          </a:blip>
          <a:stretch>
            <a:fillRect/>
          </a:stretch>
        </p:blipFill>
        <p:spPr>
          <a:xfrm>
            <a:off x="218501" y="2427440"/>
            <a:ext cx="4175948" cy="3119962"/>
          </a:xfrm>
          <a:prstGeom prst="rect">
            <a:avLst/>
          </a:prstGeom>
        </p:spPr>
      </p:pic>
      <p:pic>
        <p:nvPicPr>
          <p:cNvPr id="9" name="Picture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616811" y="2427440"/>
            <a:ext cx="4175949" cy="3119962"/>
          </a:xfrm>
          <a:prstGeom prst="rect">
            <a:avLst/>
          </a:prstGeom>
        </p:spPr>
      </p:pic>
      <p:sp>
        <p:nvSpPr>
          <p:cNvPr id="10" name="TextBox 9"/>
          <p:cNvSpPr txBox="1"/>
          <p:nvPr/>
        </p:nvSpPr>
        <p:spPr>
          <a:xfrm>
            <a:off x="3428095" y="1674839"/>
            <a:ext cx="966354" cy="507831"/>
          </a:xfrm>
          <a:prstGeom prst="rect">
            <a:avLst/>
          </a:prstGeom>
          <a:noFill/>
        </p:spPr>
        <p:txBody>
          <a:bodyPr wrap="square" rtlCol="0">
            <a:spAutoFit/>
          </a:bodyPr>
          <a:lstStyle/>
          <a:p>
            <a:r>
              <a:rPr lang="en-US" sz="1350" b="1" dirty="0">
                <a:solidFill>
                  <a:srgbClr val="FFFFFF"/>
                </a:solidFill>
                <a:latin typeface="Arial"/>
              </a:rPr>
              <a:t>RH = 6%</a:t>
            </a:r>
          </a:p>
          <a:p>
            <a:r>
              <a:rPr lang="en-US" sz="1350" b="1" dirty="0">
                <a:solidFill>
                  <a:srgbClr val="FFFFFF"/>
                </a:solidFill>
                <a:latin typeface="Arial"/>
              </a:rPr>
              <a:t>T= 21 ͦ C</a:t>
            </a:r>
          </a:p>
        </p:txBody>
      </p:sp>
      <p:pic>
        <p:nvPicPr>
          <p:cNvPr id="11" name="Picture 10" descr="F:\post doc amsterdam\talk group meeting\LOGO uva.png">
            <a:extLst>
              <a:ext uri="{FF2B5EF4-FFF2-40B4-BE49-F238E27FC236}">
                <a16:creationId xmlns:a16="http://schemas.microsoft.com/office/drawing/2014/main" id="{A9207D4B-C027-4227-AEE3-2025D0DE4D7A}"/>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558636" y="76200"/>
            <a:ext cx="53340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Box 11">
            <a:extLst>
              <a:ext uri="{FF2B5EF4-FFF2-40B4-BE49-F238E27FC236}">
                <a16:creationId xmlns:a16="http://schemas.microsoft.com/office/drawing/2014/main" id="{45C78B23-2001-467D-9CCB-B9514175B3D1}"/>
              </a:ext>
            </a:extLst>
          </p:cNvPr>
          <p:cNvSpPr txBox="1"/>
          <p:nvPr/>
        </p:nvSpPr>
        <p:spPr>
          <a:xfrm>
            <a:off x="2133601" y="76200"/>
            <a:ext cx="2366353" cy="523220"/>
          </a:xfrm>
          <a:prstGeom prst="rect">
            <a:avLst/>
          </a:prstGeom>
          <a:noFill/>
        </p:spPr>
        <p:txBody>
          <a:bodyPr wrap="none" rtlCol="0">
            <a:spAutoFit/>
          </a:bodyPr>
          <a:lstStyle/>
          <a:p>
            <a:r>
              <a:rPr lang="nl-NL" sz="1400" b="1" dirty="0">
                <a:solidFill>
                  <a:srgbClr val="FFFFFF"/>
                </a:solidFill>
                <a:latin typeface="Arial"/>
              </a:rPr>
              <a:t>U</a:t>
            </a:r>
            <a:r>
              <a:rPr lang="nl-NL" sz="1400" b="1" cap="small" dirty="0">
                <a:solidFill>
                  <a:srgbClr val="FFFFFF"/>
                </a:solidFill>
                <a:latin typeface="Arial"/>
              </a:rPr>
              <a:t>niversity Of Amsterdam</a:t>
            </a:r>
          </a:p>
          <a:p>
            <a:r>
              <a:rPr lang="nl-NL" sz="1400" cap="small" dirty="0" err="1">
                <a:solidFill>
                  <a:srgbClr val="292934"/>
                </a:solidFill>
                <a:latin typeface="Arial"/>
              </a:rPr>
              <a:t>Institute</a:t>
            </a:r>
            <a:r>
              <a:rPr lang="nl-NL" sz="1400" cap="small" dirty="0">
                <a:solidFill>
                  <a:srgbClr val="292934"/>
                </a:solidFill>
                <a:latin typeface="Arial"/>
              </a:rPr>
              <a:t> of Physics</a:t>
            </a:r>
            <a:endParaRPr lang="en-US" sz="1400" dirty="0">
              <a:solidFill>
                <a:srgbClr val="292934"/>
              </a:solidFill>
              <a:latin typeface="Arial"/>
            </a:endParaRPr>
          </a:p>
        </p:txBody>
      </p:sp>
      <p:pic>
        <p:nvPicPr>
          <p:cNvPr id="2" name="Picture 1">
            <a:extLst>
              <a:ext uri="{FF2B5EF4-FFF2-40B4-BE49-F238E27FC236}">
                <a16:creationId xmlns:a16="http://schemas.microsoft.com/office/drawing/2014/main" id="{52F8F6D2-6570-B6A7-54D7-F0B220833914}"/>
              </a:ext>
            </a:extLst>
          </p:cNvPr>
          <p:cNvPicPr>
            <a:picLocks noChangeAspect="1"/>
          </p:cNvPicPr>
          <p:nvPr/>
        </p:nvPicPr>
        <p:blipFill>
          <a:blip r:embed="rId6" cstate="print">
            <a:extLst>
              <a:ext uri="{BEBA8EAE-BF5A-486C-A8C5-ECC9F3942E4B}">
                <a14:imgProps xmlns:a14="http://schemas.microsoft.com/office/drawing/2010/main">
                  <a14:imgLayer r:embed="rId7">
                    <a14:imgEffect>
                      <a14:sharpenSoften amount="36000"/>
                    </a14:imgEffect>
                    <a14:imgEffect>
                      <a14:brightnessContrast bright="10000"/>
                    </a14:imgEffect>
                  </a14:imgLayer>
                </a14:imgProps>
              </a:ext>
              <a:ext uri="{28A0092B-C50C-407E-A947-70E740481C1C}">
                <a14:useLocalDpi xmlns:a14="http://schemas.microsoft.com/office/drawing/2010/main" val="0"/>
              </a:ext>
            </a:extLst>
          </a:blip>
          <a:stretch>
            <a:fillRect/>
          </a:stretch>
        </p:blipFill>
        <p:spPr>
          <a:xfrm>
            <a:off x="7847250" y="2427440"/>
            <a:ext cx="4344750" cy="3119961"/>
          </a:xfrm>
          <a:prstGeom prst="rect">
            <a:avLst/>
          </a:prstGeom>
        </p:spPr>
      </p:pic>
    </p:spTree>
    <p:extLst>
      <p:ext uri="{BB962C8B-B14F-4D97-AF65-F5344CB8AC3E}">
        <p14:creationId xmlns:p14="http://schemas.microsoft.com/office/powerpoint/2010/main" val="34504913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close-up of a desert&#10;&#10;Description automatically generated">
            <a:extLst>
              <a:ext uri="{FF2B5EF4-FFF2-40B4-BE49-F238E27FC236}">
                <a16:creationId xmlns:a16="http://schemas.microsoft.com/office/drawing/2014/main" id="{41835AF9-01EB-6457-612C-18B09DCEC08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71011" y="1177368"/>
            <a:ext cx="4220602" cy="5627469"/>
          </a:xfrm>
          <a:prstGeom prst="rect">
            <a:avLst/>
          </a:prstGeom>
        </p:spPr>
      </p:pic>
      <p:pic>
        <p:nvPicPr>
          <p:cNvPr id="9" name="Picture 8" descr="F:\post doc amsterdam\talk group meeting\LOGO uva.png">
            <a:extLst>
              <a:ext uri="{FF2B5EF4-FFF2-40B4-BE49-F238E27FC236}">
                <a16:creationId xmlns:a16="http://schemas.microsoft.com/office/drawing/2014/main" id="{77DC79BC-7A37-3084-2513-3157D230D0C6}"/>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09286" y="103975"/>
            <a:ext cx="53340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a:extLst>
              <a:ext uri="{FF2B5EF4-FFF2-40B4-BE49-F238E27FC236}">
                <a16:creationId xmlns:a16="http://schemas.microsoft.com/office/drawing/2014/main" id="{250D49F9-199C-6114-0114-AB2878B46129}"/>
              </a:ext>
            </a:extLst>
          </p:cNvPr>
          <p:cNvSpPr txBox="1"/>
          <p:nvPr/>
        </p:nvSpPr>
        <p:spPr>
          <a:xfrm>
            <a:off x="984251" y="103975"/>
            <a:ext cx="2336281"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400" b="1" i="0" u="none" strike="noStrike" kern="1200" cap="none" spc="0" normalizeH="0" baseline="0" noProof="0" dirty="0">
                <a:ln>
                  <a:noFill/>
                </a:ln>
                <a:solidFill>
                  <a:srgbClr val="FFFFFF"/>
                </a:solidFill>
                <a:effectLst/>
                <a:uLnTx/>
                <a:uFillTx/>
                <a:latin typeface="Arial"/>
                <a:ea typeface="+mn-ea"/>
                <a:cs typeface="+mn-cs"/>
              </a:rPr>
              <a:t>U</a:t>
            </a:r>
            <a:r>
              <a:rPr kumimoji="0" lang="nl-NL" sz="1400" b="1" i="0" u="none" strike="noStrike" kern="1200" cap="small" spc="0" normalizeH="0" baseline="0" noProof="0" dirty="0">
                <a:ln>
                  <a:noFill/>
                </a:ln>
                <a:solidFill>
                  <a:srgbClr val="FFFFFF"/>
                </a:solidFill>
                <a:effectLst/>
                <a:uLnTx/>
                <a:uFillTx/>
                <a:latin typeface="Arial"/>
                <a:ea typeface="+mn-ea"/>
                <a:cs typeface="+mn-cs"/>
              </a:rPr>
              <a:t>niversity Of Amsterdam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400" b="0" i="0" u="none" strike="noStrike" kern="1200" cap="small" spc="0" normalizeH="0" baseline="0" noProof="0" dirty="0" err="1">
                <a:ln>
                  <a:noFill/>
                </a:ln>
                <a:solidFill>
                  <a:srgbClr val="292934"/>
                </a:solidFill>
                <a:effectLst/>
                <a:uLnTx/>
                <a:uFillTx/>
                <a:latin typeface="Arial"/>
                <a:ea typeface="+mn-ea"/>
                <a:cs typeface="+mn-cs"/>
              </a:rPr>
              <a:t>Institute</a:t>
            </a:r>
            <a:r>
              <a:rPr kumimoji="0" lang="nl-NL" sz="1400" b="0" i="0" u="none" strike="noStrike" kern="1200" cap="small" spc="0" normalizeH="0" baseline="0" noProof="0" dirty="0">
                <a:ln>
                  <a:noFill/>
                </a:ln>
                <a:solidFill>
                  <a:srgbClr val="292934"/>
                </a:solidFill>
                <a:effectLst/>
                <a:uLnTx/>
                <a:uFillTx/>
                <a:latin typeface="Arial"/>
                <a:ea typeface="+mn-ea"/>
                <a:cs typeface="+mn-cs"/>
              </a:rPr>
              <a:t> of Physics</a:t>
            </a:r>
            <a:endParaRPr kumimoji="0" lang="en-US" sz="1400" b="0" i="0" u="none" strike="noStrike" kern="1200" cap="none" spc="0" normalizeH="0" baseline="0" noProof="0" dirty="0">
              <a:ln>
                <a:noFill/>
              </a:ln>
              <a:solidFill>
                <a:srgbClr val="292934"/>
              </a:solidFill>
              <a:effectLst/>
              <a:uLnTx/>
              <a:uFillTx/>
              <a:latin typeface="Arial"/>
              <a:ea typeface="+mn-ea"/>
              <a:cs typeface="+mn-cs"/>
            </a:endParaRPr>
          </a:p>
        </p:txBody>
      </p:sp>
      <p:pic>
        <p:nvPicPr>
          <p:cNvPr id="2" name="Picture 1">
            <a:extLst>
              <a:ext uri="{FF2B5EF4-FFF2-40B4-BE49-F238E27FC236}">
                <a16:creationId xmlns:a16="http://schemas.microsoft.com/office/drawing/2014/main" id="{97DF1AF0-B62C-852B-0D60-601B4A147B82}"/>
              </a:ext>
            </a:extLst>
          </p:cNvPr>
          <p:cNvPicPr>
            <a:picLocks noChangeAspect="1"/>
          </p:cNvPicPr>
          <p:nvPr/>
        </p:nvPicPr>
        <p:blipFill>
          <a:blip r:embed="rId5"/>
          <a:stretch>
            <a:fillRect/>
          </a:stretch>
        </p:blipFill>
        <p:spPr>
          <a:xfrm>
            <a:off x="2266258" y="1332370"/>
            <a:ext cx="7375657" cy="5531743"/>
          </a:xfrm>
          <a:prstGeom prst="rect">
            <a:avLst/>
          </a:prstGeom>
        </p:spPr>
      </p:pic>
      <p:sp>
        <p:nvSpPr>
          <p:cNvPr id="3" name="TextBox 2">
            <a:extLst>
              <a:ext uri="{FF2B5EF4-FFF2-40B4-BE49-F238E27FC236}">
                <a16:creationId xmlns:a16="http://schemas.microsoft.com/office/drawing/2014/main" id="{33CB22B4-93C2-7170-225A-BF3BE7845026}"/>
              </a:ext>
            </a:extLst>
          </p:cNvPr>
          <p:cNvSpPr txBox="1"/>
          <p:nvPr/>
        </p:nvSpPr>
        <p:spPr>
          <a:xfrm>
            <a:off x="4478475" y="6211669"/>
            <a:ext cx="2710999"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srgbClr val="FFFFFF"/>
                </a:solidFill>
                <a:effectLst/>
                <a:uLnTx/>
                <a:uFillTx/>
                <a:latin typeface="Arial"/>
                <a:ea typeface="+mn-ea"/>
                <a:cs typeface="+mn-cs"/>
              </a:rPr>
              <a:t>Courtesay</a:t>
            </a:r>
            <a:r>
              <a:rPr kumimoji="0" lang="en-GB" sz="1800" b="0" i="0" u="none" strike="noStrike" kern="1200" cap="none" spc="0" normalizeH="0" baseline="0" noProof="0" dirty="0">
                <a:ln>
                  <a:noFill/>
                </a:ln>
                <a:solidFill>
                  <a:srgbClr val="FFFFFF"/>
                </a:solidFill>
                <a:effectLst/>
                <a:uLnTx/>
                <a:uFillTx/>
                <a:latin typeface="Arial"/>
                <a:ea typeface="+mn-ea"/>
                <a:cs typeface="+mn-cs"/>
              </a:rPr>
              <a:t> of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Arial"/>
                <a:ea typeface="+mn-ea"/>
                <a:cs typeface="+mn-cs"/>
              </a:rPr>
              <a:t>Romane le Dizes Castell</a:t>
            </a:r>
            <a:endParaRPr kumimoji="0" lang="en-NL" sz="1800" b="0" i="0" u="none" strike="noStrike" kern="1200" cap="none" spc="0" normalizeH="0" baseline="0" noProof="0" dirty="0">
              <a:ln>
                <a:noFill/>
              </a:ln>
              <a:solidFill>
                <a:srgbClr val="FFFFFF"/>
              </a:solidFill>
              <a:effectLst/>
              <a:uLnTx/>
              <a:uFillTx/>
              <a:latin typeface="Arial"/>
              <a:ea typeface="+mn-ea"/>
              <a:cs typeface="+mn-cs"/>
            </a:endParaRPr>
          </a:p>
        </p:txBody>
      </p:sp>
      <p:pic>
        <p:nvPicPr>
          <p:cNvPr id="5" name="Picture 4">
            <a:extLst>
              <a:ext uri="{FF2B5EF4-FFF2-40B4-BE49-F238E27FC236}">
                <a16:creationId xmlns:a16="http://schemas.microsoft.com/office/drawing/2014/main" id="{0105C28F-C7BA-F9F2-12A1-843894F7573A}"/>
              </a:ext>
            </a:extLst>
          </p:cNvPr>
          <p:cNvPicPr>
            <a:picLocks noChangeAspect="1"/>
          </p:cNvPicPr>
          <p:nvPr/>
        </p:nvPicPr>
        <p:blipFill>
          <a:blip r:embed="rId6"/>
          <a:stretch>
            <a:fillRect/>
          </a:stretch>
        </p:blipFill>
        <p:spPr>
          <a:xfrm>
            <a:off x="7544145" y="794709"/>
            <a:ext cx="4547468" cy="6063291"/>
          </a:xfrm>
          <a:prstGeom prst="rect">
            <a:avLst/>
          </a:prstGeom>
        </p:spPr>
      </p:pic>
      <p:sp>
        <p:nvSpPr>
          <p:cNvPr id="11" name="Arrow: Right 10">
            <a:extLst>
              <a:ext uri="{FF2B5EF4-FFF2-40B4-BE49-F238E27FC236}">
                <a16:creationId xmlns:a16="http://schemas.microsoft.com/office/drawing/2014/main" id="{D5BAD23F-0AB4-DEE7-B930-184ED56BE5BF}"/>
              </a:ext>
            </a:extLst>
          </p:cNvPr>
          <p:cNvSpPr/>
          <p:nvPr/>
        </p:nvSpPr>
        <p:spPr>
          <a:xfrm>
            <a:off x="8492565" y="1900518"/>
            <a:ext cx="531906" cy="185270"/>
          </a:xfrm>
          <a:prstGeom prst="rightArrow">
            <a:avLst/>
          </a:prstGeom>
          <a:solidFill>
            <a:srgbClr val="FFFF00"/>
          </a:solid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NL" sz="1800" b="0" i="0" u="none" strike="noStrike" kern="1200" cap="none" spc="0" normalizeH="0" baseline="0" noProof="0">
              <a:ln>
                <a:noFill/>
              </a:ln>
              <a:solidFill>
                <a:srgbClr val="FFFFFF"/>
              </a:solidFill>
              <a:effectLst/>
              <a:uLnTx/>
              <a:uFillTx/>
              <a:latin typeface="Arial"/>
              <a:ea typeface="+mn-ea"/>
              <a:cs typeface="+mn-cs"/>
            </a:endParaRPr>
          </a:p>
        </p:txBody>
      </p:sp>
      <p:sp>
        <p:nvSpPr>
          <p:cNvPr id="12" name="Arrow: Right 11">
            <a:extLst>
              <a:ext uri="{FF2B5EF4-FFF2-40B4-BE49-F238E27FC236}">
                <a16:creationId xmlns:a16="http://schemas.microsoft.com/office/drawing/2014/main" id="{E7D4AC31-C0AA-08AE-D962-AC243ECE600F}"/>
              </a:ext>
            </a:extLst>
          </p:cNvPr>
          <p:cNvSpPr/>
          <p:nvPr/>
        </p:nvSpPr>
        <p:spPr>
          <a:xfrm>
            <a:off x="8937812" y="3355789"/>
            <a:ext cx="531906" cy="254000"/>
          </a:xfrm>
          <a:prstGeom prst="rightArrow">
            <a:avLst/>
          </a:prstGeom>
          <a:solidFill>
            <a:srgbClr val="FFFF00"/>
          </a:solid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NL" sz="1800" b="0" i="0" u="none" strike="noStrike" kern="1200" cap="none" spc="0" normalizeH="0" baseline="0" noProof="0">
              <a:ln>
                <a:noFill/>
              </a:ln>
              <a:solidFill>
                <a:srgbClr val="FFFFFF"/>
              </a:solidFill>
              <a:effectLst/>
              <a:uLnTx/>
              <a:uFillTx/>
              <a:latin typeface="Arial"/>
              <a:ea typeface="+mn-ea"/>
              <a:cs typeface="+mn-cs"/>
            </a:endParaRPr>
          </a:p>
        </p:txBody>
      </p:sp>
      <p:sp>
        <p:nvSpPr>
          <p:cNvPr id="13" name="TextBox 12">
            <a:extLst>
              <a:ext uri="{FF2B5EF4-FFF2-40B4-BE49-F238E27FC236}">
                <a16:creationId xmlns:a16="http://schemas.microsoft.com/office/drawing/2014/main" id="{52D04AA8-4E2E-0586-F6E6-FC8C1500D12D}"/>
              </a:ext>
            </a:extLst>
          </p:cNvPr>
          <p:cNvSpPr txBox="1"/>
          <p:nvPr/>
        </p:nvSpPr>
        <p:spPr>
          <a:xfrm>
            <a:off x="342330" y="637375"/>
            <a:ext cx="8648521" cy="646331"/>
          </a:xfrm>
          <a:prstGeom prst="rect">
            <a:avLst/>
          </a:prstGeom>
          <a:solidFill>
            <a:schemeClr val="bg1"/>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rgbClr val="292934"/>
                </a:solidFill>
                <a:effectLst/>
                <a:uLnTx/>
                <a:uFillTx/>
                <a:latin typeface="Arial"/>
                <a:ea typeface="+mn-ea"/>
                <a:cs typeface="+mn-cs"/>
              </a:rPr>
              <a:t>Self–organized structure : Sand Roses</a:t>
            </a:r>
            <a:endParaRPr kumimoji="0" lang="en-NL" sz="3600" b="1" i="0" u="none" strike="noStrike" kern="1200" cap="none" spc="0" normalizeH="0" baseline="0" noProof="0" dirty="0">
              <a:ln>
                <a:noFill/>
              </a:ln>
              <a:solidFill>
                <a:srgbClr val="292934"/>
              </a:solidFill>
              <a:effectLst/>
              <a:uLnTx/>
              <a:uFillTx/>
              <a:latin typeface="Arial"/>
              <a:ea typeface="+mn-ea"/>
              <a:cs typeface="+mn-cs"/>
            </a:endParaRPr>
          </a:p>
        </p:txBody>
      </p:sp>
      <p:pic>
        <p:nvPicPr>
          <p:cNvPr id="8" name="Picture 7" descr="A close-up of a desert&#10;&#10;AI-generated content may be incorrect.">
            <a:extLst>
              <a:ext uri="{FF2B5EF4-FFF2-40B4-BE49-F238E27FC236}">
                <a16:creationId xmlns:a16="http://schemas.microsoft.com/office/drawing/2014/main" id="{E9F4157F-208C-DDFB-1174-0CB326037E9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322521"/>
            <a:ext cx="4151609" cy="5535479"/>
          </a:xfrm>
          <a:prstGeom prst="rect">
            <a:avLst/>
          </a:prstGeom>
        </p:spPr>
      </p:pic>
      <p:sp>
        <p:nvSpPr>
          <p:cNvPr id="7" name="TextBox 6">
            <a:extLst>
              <a:ext uri="{FF2B5EF4-FFF2-40B4-BE49-F238E27FC236}">
                <a16:creationId xmlns:a16="http://schemas.microsoft.com/office/drawing/2014/main" id="{E970B2A7-CC85-410F-7B2D-03377479A23B}"/>
              </a:ext>
            </a:extLst>
          </p:cNvPr>
          <p:cNvSpPr txBox="1"/>
          <p:nvPr/>
        </p:nvSpPr>
        <p:spPr>
          <a:xfrm>
            <a:off x="2894133" y="1304015"/>
            <a:ext cx="6119906" cy="95410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292934"/>
                </a:solidFill>
                <a:effectLst/>
                <a:uLnTx/>
                <a:uFillTx/>
                <a:latin typeface="Arial"/>
                <a:ea typeface="+mn-ea"/>
                <a:cs typeface="+mn-cs"/>
              </a:rPr>
              <a:t>CaSO</a:t>
            </a:r>
            <a:r>
              <a:rPr kumimoji="0" lang="en-GB" sz="2800" b="0" i="0" u="none" strike="noStrike" kern="1200" cap="none" spc="0" normalizeH="0" baseline="-25000" noProof="0" dirty="0">
                <a:ln>
                  <a:noFill/>
                </a:ln>
                <a:solidFill>
                  <a:srgbClr val="292934"/>
                </a:solidFill>
                <a:effectLst/>
                <a:uLnTx/>
                <a:uFillTx/>
                <a:latin typeface="Arial"/>
                <a:ea typeface="+mn-ea"/>
                <a:cs typeface="+mn-cs"/>
              </a:rPr>
              <a:t>4</a:t>
            </a:r>
            <a:r>
              <a:rPr kumimoji="0" lang="en-GB" sz="2800" b="0" i="0" u="none" strike="noStrike" kern="1200" cap="none" spc="0" normalizeH="0" baseline="0" noProof="0" dirty="0">
                <a:ln>
                  <a:noFill/>
                </a:ln>
                <a:solidFill>
                  <a:srgbClr val="292934"/>
                </a:solidFill>
                <a:effectLst/>
                <a:uLnTx/>
                <a:uFillTx/>
                <a:latin typeface="Arial"/>
                <a:ea typeface="+mn-ea"/>
                <a:cs typeface="+mn-cs"/>
              </a:rPr>
              <a:t> crystals: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292934"/>
                </a:solidFill>
                <a:effectLst/>
                <a:uLnTx/>
                <a:uFillTx/>
                <a:latin typeface="Arial"/>
                <a:ea typeface="+mn-ea"/>
                <a:cs typeface="+mn-cs"/>
              </a:rPr>
              <a:t>1 to 3 meters height</a:t>
            </a:r>
            <a:endParaRPr kumimoji="0" lang="en-NL" sz="2800" b="0" i="0" u="none" strike="noStrike" kern="1200" cap="none" spc="0" normalizeH="0" baseline="0" noProof="0" dirty="0">
              <a:ln>
                <a:noFill/>
              </a:ln>
              <a:solidFill>
                <a:srgbClr val="292934"/>
              </a:solidFill>
              <a:effectLst/>
              <a:uLnTx/>
              <a:uFillTx/>
              <a:latin typeface="Arial"/>
              <a:ea typeface="+mn-ea"/>
              <a:cs typeface="+mn-cs"/>
            </a:endParaRPr>
          </a:p>
        </p:txBody>
      </p:sp>
    </p:spTree>
    <p:extLst>
      <p:ext uri="{BB962C8B-B14F-4D97-AF65-F5344CB8AC3E}">
        <p14:creationId xmlns:p14="http://schemas.microsoft.com/office/powerpoint/2010/main" val="39358086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79B88E1-F3EA-5A3A-BB15-FE95DD635B4A}"/>
              </a:ext>
            </a:extLst>
          </p:cNvPr>
          <p:cNvSpPr txBox="1"/>
          <p:nvPr/>
        </p:nvSpPr>
        <p:spPr>
          <a:xfrm>
            <a:off x="1362634" y="1052336"/>
            <a:ext cx="2866490"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C00000"/>
                </a:solidFill>
                <a:effectLst/>
                <a:uLnTx/>
                <a:uFillTx/>
                <a:latin typeface="Arial"/>
                <a:ea typeface="+mn-ea"/>
                <a:cs typeface="+mn-cs"/>
              </a:rPr>
              <a:t>Micro-CT imaging </a:t>
            </a:r>
            <a:endParaRPr kumimoji="0" lang="en-NL" sz="2400" b="1" i="0" u="none" strike="noStrike" kern="1200" cap="none" spc="0" normalizeH="0" baseline="0" noProof="0" dirty="0">
              <a:ln>
                <a:noFill/>
              </a:ln>
              <a:solidFill>
                <a:srgbClr val="C00000"/>
              </a:solidFill>
              <a:effectLst/>
              <a:uLnTx/>
              <a:uFillTx/>
              <a:latin typeface="Arial"/>
              <a:ea typeface="+mn-ea"/>
              <a:cs typeface="+mn-cs"/>
            </a:endParaRPr>
          </a:p>
        </p:txBody>
      </p:sp>
      <p:pic>
        <p:nvPicPr>
          <p:cNvPr id="3" name="SlicesY_8bit_rose">
            <a:hlinkClick r:id="" action="ppaction://media"/>
            <a:extLst>
              <a:ext uri="{FF2B5EF4-FFF2-40B4-BE49-F238E27FC236}">
                <a16:creationId xmlns:a16="http://schemas.microsoft.com/office/drawing/2014/main" id="{934CE7D9-D399-A365-F7AD-59F12E57EC7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72372" y="1469755"/>
            <a:ext cx="4447014" cy="4768501"/>
          </a:xfrm>
          <a:prstGeom prst="rect">
            <a:avLst/>
          </a:prstGeom>
        </p:spPr>
      </p:pic>
      <p:sp>
        <p:nvSpPr>
          <p:cNvPr id="4" name="TextBox 3">
            <a:extLst>
              <a:ext uri="{FF2B5EF4-FFF2-40B4-BE49-F238E27FC236}">
                <a16:creationId xmlns:a16="http://schemas.microsoft.com/office/drawing/2014/main" id="{ACB61D02-58EA-1F93-CC15-AE6EECECCDC9}"/>
              </a:ext>
            </a:extLst>
          </p:cNvPr>
          <p:cNvSpPr txBox="1"/>
          <p:nvPr/>
        </p:nvSpPr>
        <p:spPr>
          <a:xfrm>
            <a:off x="7731785" y="1092882"/>
            <a:ext cx="2199641"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C00000"/>
                </a:solidFill>
                <a:effectLst/>
                <a:uLnTx/>
                <a:uFillTx/>
                <a:latin typeface="Arial"/>
                <a:ea typeface="+mn-ea"/>
                <a:cs typeface="+mn-cs"/>
              </a:rPr>
              <a:t>SEM imaging </a:t>
            </a:r>
            <a:endParaRPr kumimoji="0" lang="en-NL" sz="2400" b="1" i="0" u="none" strike="noStrike" kern="1200" cap="none" spc="0" normalizeH="0" baseline="0" noProof="0" dirty="0">
              <a:ln>
                <a:noFill/>
              </a:ln>
              <a:solidFill>
                <a:srgbClr val="C00000"/>
              </a:solidFill>
              <a:effectLst/>
              <a:uLnTx/>
              <a:uFillTx/>
              <a:latin typeface="Arial"/>
              <a:ea typeface="+mn-ea"/>
              <a:cs typeface="+mn-cs"/>
            </a:endParaRPr>
          </a:p>
        </p:txBody>
      </p:sp>
      <p:pic>
        <p:nvPicPr>
          <p:cNvPr id="8" name="Picture 7" descr="A close-up of a grey surface&#10;&#10;Description automatically generated">
            <a:extLst>
              <a:ext uri="{FF2B5EF4-FFF2-40B4-BE49-F238E27FC236}">
                <a16:creationId xmlns:a16="http://schemas.microsoft.com/office/drawing/2014/main" id="{79ECA271-618B-9EC2-33CE-EF471BB84FF1}"/>
              </a:ext>
            </a:extLst>
          </p:cNvPr>
          <p:cNvPicPr>
            <a:picLocks noChangeAspect="1"/>
          </p:cNvPicPr>
          <p:nvPr/>
        </p:nvPicPr>
        <p:blipFill>
          <a:blip r:embed="rId6">
            <a:extLst>
              <a:ext uri="{BEBA8EAE-BF5A-486C-A8C5-ECC9F3942E4B}">
                <a14:imgProps xmlns:a14="http://schemas.microsoft.com/office/drawing/2010/main">
                  <a14:imgLayer r:embed="rId7">
                    <a14:imgEffect>
                      <a14:sharpenSoften amount="24000"/>
                    </a14:imgEffect>
                    <a14:imgEffect>
                      <a14:brightnessContrast contrast="40000"/>
                    </a14:imgEffect>
                  </a14:imgLayer>
                </a14:imgProps>
              </a:ext>
              <a:ext uri="{28A0092B-C50C-407E-A947-70E740481C1C}">
                <a14:useLocalDpi xmlns:a14="http://schemas.microsoft.com/office/drawing/2010/main" val="0"/>
              </a:ext>
            </a:extLst>
          </a:blip>
          <a:stretch>
            <a:fillRect/>
          </a:stretch>
        </p:blipFill>
        <p:spPr>
          <a:xfrm>
            <a:off x="5809648" y="1554547"/>
            <a:ext cx="5946132" cy="4831232"/>
          </a:xfrm>
          <a:prstGeom prst="rect">
            <a:avLst/>
          </a:prstGeom>
        </p:spPr>
      </p:pic>
      <p:pic>
        <p:nvPicPr>
          <p:cNvPr id="11" name="Picture 10" descr="F:\post doc amsterdam\talk group meeting\LOGO uva.png">
            <a:extLst>
              <a:ext uri="{FF2B5EF4-FFF2-40B4-BE49-F238E27FC236}">
                <a16:creationId xmlns:a16="http://schemas.microsoft.com/office/drawing/2014/main" id="{2D0A27BB-B734-F019-82AB-09148BFAC693}"/>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409286" y="103975"/>
            <a:ext cx="53340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Box 11">
            <a:extLst>
              <a:ext uri="{FF2B5EF4-FFF2-40B4-BE49-F238E27FC236}">
                <a16:creationId xmlns:a16="http://schemas.microsoft.com/office/drawing/2014/main" id="{E7D862B0-0233-648D-E35C-B0AC0FB2723D}"/>
              </a:ext>
            </a:extLst>
          </p:cNvPr>
          <p:cNvSpPr txBox="1"/>
          <p:nvPr/>
        </p:nvSpPr>
        <p:spPr>
          <a:xfrm>
            <a:off x="984251" y="103975"/>
            <a:ext cx="2336281"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400" b="1" i="0" u="none" strike="noStrike" kern="1200" cap="none" spc="0" normalizeH="0" baseline="0" noProof="0" dirty="0">
                <a:ln>
                  <a:noFill/>
                </a:ln>
                <a:solidFill>
                  <a:srgbClr val="FFFFFF"/>
                </a:solidFill>
                <a:effectLst/>
                <a:uLnTx/>
                <a:uFillTx/>
                <a:latin typeface="Arial"/>
                <a:ea typeface="+mn-ea"/>
                <a:cs typeface="+mn-cs"/>
              </a:rPr>
              <a:t>U</a:t>
            </a:r>
            <a:r>
              <a:rPr kumimoji="0" lang="nl-NL" sz="1400" b="1" i="0" u="none" strike="noStrike" kern="1200" cap="small" spc="0" normalizeH="0" baseline="0" noProof="0" dirty="0">
                <a:ln>
                  <a:noFill/>
                </a:ln>
                <a:solidFill>
                  <a:srgbClr val="FFFFFF"/>
                </a:solidFill>
                <a:effectLst/>
                <a:uLnTx/>
                <a:uFillTx/>
                <a:latin typeface="Arial"/>
                <a:ea typeface="+mn-ea"/>
                <a:cs typeface="+mn-cs"/>
              </a:rPr>
              <a:t>niversity Of Amsterdam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400" b="0" i="0" u="none" strike="noStrike" kern="1200" cap="small" spc="0" normalizeH="0" baseline="0" noProof="0" dirty="0" err="1">
                <a:ln>
                  <a:noFill/>
                </a:ln>
                <a:solidFill>
                  <a:srgbClr val="292934"/>
                </a:solidFill>
                <a:effectLst/>
                <a:uLnTx/>
                <a:uFillTx/>
                <a:latin typeface="Arial"/>
                <a:ea typeface="+mn-ea"/>
                <a:cs typeface="+mn-cs"/>
              </a:rPr>
              <a:t>Institute</a:t>
            </a:r>
            <a:r>
              <a:rPr kumimoji="0" lang="nl-NL" sz="1400" b="0" i="0" u="none" strike="noStrike" kern="1200" cap="small" spc="0" normalizeH="0" baseline="0" noProof="0" dirty="0">
                <a:ln>
                  <a:noFill/>
                </a:ln>
                <a:solidFill>
                  <a:srgbClr val="292934"/>
                </a:solidFill>
                <a:effectLst/>
                <a:uLnTx/>
                <a:uFillTx/>
                <a:latin typeface="Arial"/>
                <a:ea typeface="+mn-ea"/>
                <a:cs typeface="+mn-cs"/>
              </a:rPr>
              <a:t> of Physics</a:t>
            </a:r>
            <a:endParaRPr kumimoji="0" lang="en-US" sz="1400" b="0" i="0" u="none" strike="noStrike" kern="1200" cap="none" spc="0" normalizeH="0" baseline="0" noProof="0" dirty="0">
              <a:ln>
                <a:noFill/>
              </a:ln>
              <a:solidFill>
                <a:srgbClr val="292934"/>
              </a:solidFill>
              <a:effectLst/>
              <a:uLnTx/>
              <a:uFillTx/>
              <a:latin typeface="Arial"/>
              <a:ea typeface="+mn-ea"/>
              <a:cs typeface="+mn-cs"/>
            </a:endParaRPr>
          </a:p>
        </p:txBody>
      </p:sp>
      <p:sp>
        <p:nvSpPr>
          <p:cNvPr id="5" name="TextBox 4">
            <a:extLst>
              <a:ext uri="{FF2B5EF4-FFF2-40B4-BE49-F238E27FC236}">
                <a16:creationId xmlns:a16="http://schemas.microsoft.com/office/drawing/2014/main" id="{231AFB37-2380-4D7A-DB55-39FA7F530FB3}"/>
              </a:ext>
            </a:extLst>
          </p:cNvPr>
          <p:cNvSpPr txBox="1"/>
          <p:nvPr/>
        </p:nvSpPr>
        <p:spPr>
          <a:xfrm>
            <a:off x="4474375" y="354218"/>
            <a:ext cx="2826415" cy="646331"/>
          </a:xfrm>
          <a:prstGeom prst="rect">
            <a:avLst/>
          </a:prstGeom>
          <a:solidFill>
            <a:schemeClr val="bg1"/>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rgbClr val="292934"/>
                </a:solidFill>
                <a:effectLst/>
                <a:uLnTx/>
                <a:uFillTx/>
                <a:latin typeface="Arial"/>
                <a:ea typeface="+mn-ea"/>
                <a:cs typeface="+mn-cs"/>
              </a:rPr>
              <a:t>Sand Roses</a:t>
            </a:r>
            <a:endParaRPr kumimoji="0" lang="en-NL" sz="3600" b="1" i="0" u="none" strike="noStrike" kern="1200" cap="none" spc="0" normalizeH="0" baseline="0" noProof="0" dirty="0">
              <a:ln>
                <a:noFill/>
              </a:ln>
              <a:solidFill>
                <a:srgbClr val="292934"/>
              </a:solidFill>
              <a:effectLst/>
              <a:uLnTx/>
              <a:uFillTx/>
              <a:latin typeface="Arial"/>
              <a:ea typeface="+mn-ea"/>
              <a:cs typeface="+mn-cs"/>
            </a:endParaRPr>
          </a:p>
        </p:txBody>
      </p:sp>
      <p:sp>
        <p:nvSpPr>
          <p:cNvPr id="7" name="TextBox 6">
            <a:extLst>
              <a:ext uri="{FF2B5EF4-FFF2-40B4-BE49-F238E27FC236}">
                <a16:creationId xmlns:a16="http://schemas.microsoft.com/office/drawing/2014/main" id="{5548EE36-7E4A-B91B-71E2-C97C23B15B1D}"/>
              </a:ext>
            </a:extLst>
          </p:cNvPr>
          <p:cNvSpPr txBox="1"/>
          <p:nvPr/>
        </p:nvSpPr>
        <p:spPr>
          <a:xfrm>
            <a:off x="8379544" y="6408413"/>
            <a:ext cx="351891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0070C0"/>
                </a:solidFill>
                <a:effectLst/>
                <a:uLnTx/>
                <a:uFillTx/>
                <a:latin typeface="Arial"/>
                <a:ea typeface="+mn-ea"/>
                <a:cs typeface="+mn-cs"/>
              </a:rPr>
              <a:t>R. Wijnhorst et al. , under review</a:t>
            </a:r>
            <a:endParaRPr kumimoji="0" lang="nl-NL" sz="1800" b="0" i="1" u="none" strike="noStrike" kern="1200" cap="none" spc="0" normalizeH="0" baseline="0" noProof="0" dirty="0">
              <a:ln>
                <a:noFill/>
              </a:ln>
              <a:solidFill>
                <a:srgbClr val="0070C0"/>
              </a:solidFill>
              <a:effectLst/>
              <a:uLnTx/>
              <a:uFillTx/>
              <a:latin typeface="Arial"/>
              <a:ea typeface="+mn-ea"/>
              <a:cs typeface="+mn-cs"/>
            </a:endParaRPr>
          </a:p>
        </p:txBody>
      </p:sp>
      <p:sp>
        <p:nvSpPr>
          <p:cNvPr id="13" name="TextBox 12">
            <a:extLst>
              <a:ext uri="{FF2B5EF4-FFF2-40B4-BE49-F238E27FC236}">
                <a16:creationId xmlns:a16="http://schemas.microsoft.com/office/drawing/2014/main" id="{C72740FB-F92B-3FF8-CBC5-A7E7974770A3}"/>
              </a:ext>
            </a:extLst>
          </p:cNvPr>
          <p:cNvSpPr txBox="1"/>
          <p:nvPr/>
        </p:nvSpPr>
        <p:spPr>
          <a:xfrm>
            <a:off x="293544" y="6330589"/>
            <a:ext cx="7943324" cy="461665"/>
          </a:xfrm>
          <a:prstGeom prst="rect">
            <a:avLst/>
          </a:prstGeom>
          <a:noFill/>
        </p:spPr>
        <p:txBody>
          <a:bodyPr wrap="square">
            <a:spAutoFit/>
          </a:bodyPr>
          <a:lstStyle/>
          <a:p>
            <a:r>
              <a:rPr lang="en-GB" sz="2400" b="1" dirty="0">
                <a:solidFill>
                  <a:srgbClr val="292934"/>
                </a:solidFill>
              </a:rPr>
              <a:t>Porous internal structure on multiple length scales</a:t>
            </a:r>
            <a:endParaRPr lang="en-NL" sz="2400" dirty="0"/>
          </a:p>
        </p:txBody>
      </p:sp>
    </p:spTree>
    <p:extLst>
      <p:ext uri="{BB962C8B-B14F-4D97-AF65-F5344CB8AC3E}">
        <p14:creationId xmlns:p14="http://schemas.microsoft.com/office/powerpoint/2010/main" val="1466947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08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35BBFA3-2412-13FB-3D7D-58A28F4A3559}"/>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17000"/>
                    </a14:imgEffect>
                    <a14:imgEffect>
                      <a14:brightnessContrast bright="15000" contrast="5000"/>
                    </a14:imgEffect>
                  </a14:imgLayer>
                </a14:imgProps>
              </a:ext>
            </a:extLst>
          </a:blip>
          <a:stretch>
            <a:fillRect/>
          </a:stretch>
        </p:blipFill>
        <p:spPr>
          <a:xfrm>
            <a:off x="7499519" y="380360"/>
            <a:ext cx="4692481" cy="5231691"/>
          </a:xfrm>
          <a:prstGeom prst="rect">
            <a:avLst/>
          </a:prstGeom>
        </p:spPr>
      </p:pic>
      <p:sp>
        <p:nvSpPr>
          <p:cNvPr id="2" name="Title 1">
            <a:extLst>
              <a:ext uri="{FF2B5EF4-FFF2-40B4-BE49-F238E27FC236}">
                <a16:creationId xmlns:a16="http://schemas.microsoft.com/office/drawing/2014/main" id="{E7CC4A33-FFF9-CCED-C1D1-C3BB8FBCEE38}"/>
              </a:ext>
            </a:extLst>
          </p:cNvPr>
          <p:cNvSpPr>
            <a:spLocks noGrp="1"/>
          </p:cNvSpPr>
          <p:nvPr>
            <p:ph type="title"/>
          </p:nvPr>
        </p:nvSpPr>
        <p:spPr>
          <a:xfrm>
            <a:off x="548127" y="380360"/>
            <a:ext cx="10972800" cy="990600"/>
          </a:xfrm>
        </p:spPr>
        <p:txBody>
          <a:bodyPr/>
          <a:lstStyle/>
          <a:p>
            <a:r>
              <a:rPr lang="en-US" b="1" dirty="0"/>
              <a:t>Conclusions</a:t>
            </a:r>
            <a:endParaRPr lang="en-NL" b="1" dirty="0"/>
          </a:p>
        </p:txBody>
      </p:sp>
      <p:sp>
        <p:nvSpPr>
          <p:cNvPr id="3" name="Content Placeholder 2">
            <a:extLst>
              <a:ext uri="{FF2B5EF4-FFF2-40B4-BE49-F238E27FC236}">
                <a16:creationId xmlns:a16="http://schemas.microsoft.com/office/drawing/2014/main" id="{86AA0554-DFAD-F68F-DDA7-5502A85DDF1E}"/>
              </a:ext>
            </a:extLst>
          </p:cNvPr>
          <p:cNvSpPr>
            <a:spLocks noGrp="1"/>
          </p:cNvSpPr>
          <p:nvPr>
            <p:ph idx="1"/>
          </p:nvPr>
        </p:nvSpPr>
        <p:spPr>
          <a:xfrm>
            <a:off x="66943" y="1312336"/>
            <a:ext cx="7902675" cy="4876800"/>
          </a:xfrm>
        </p:spPr>
        <p:txBody>
          <a:bodyPr>
            <a:normAutofit fontScale="92500" lnSpcReduction="10000"/>
          </a:bodyPr>
          <a:lstStyle/>
          <a:p>
            <a:pPr>
              <a:buFont typeface="Wingdings" panose="05000000000000000000" pitchFamily="2" charset="2"/>
              <a:buChar char="q"/>
            </a:pPr>
            <a:r>
              <a:rPr lang="en-US" sz="2800" b="1" dirty="0">
                <a:solidFill>
                  <a:srgbClr val="0070C0"/>
                </a:solidFill>
              </a:rPr>
              <a:t>Salt creeping </a:t>
            </a:r>
            <a:r>
              <a:rPr lang="en-US" sz="2800" dirty="0"/>
              <a:t>: </a:t>
            </a:r>
            <a:r>
              <a:rPr lang="en-US" sz="2800" b="1" dirty="0">
                <a:solidFill>
                  <a:srgbClr val="0070C0"/>
                </a:solidFill>
              </a:rPr>
              <a:t>Self amplifying process</a:t>
            </a:r>
            <a:r>
              <a:rPr lang="en-US" sz="2800" b="1" dirty="0"/>
              <a:t>.</a:t>
            </a:r>
          </a:p>
          <a:p>
            <a:pPr>
              <a:buFont typeface="Wingdings" panose="05000000000000000000" pitchFamily="2" charset="2"/>
              <a:buChar char="q"/>
            </a:pPr>
            <a:r>
              <a:rPr lang="en-US" sz="2800" b="1" dirty="0">
                <a:solidFill>
                  <a:srgbClr val="00B050"/>
                </a:solidFill>
              </a:rPr>
              <a:t>Efflorescence</a:t>
            </a:r>
            <a:r>
              <a:rPr lang="en-US" sz="2800" dirty="0"/>
              <a:t>:  results from salt creeping on precipitated crystals.</a:t>
            </a:r>
          </a:p>
          <a:p>
            <a:pPr>
              <a:buFont typeface="Wingdings" panose="05000000000000000000" pitchFamily="2" charset="2"/>
              <a:buChar char="q"/>
            </a:pPr>
            <a:r>
              <a:rPr lang="en-US" sz="2800" dirty="0"/>
              <a:t>Efflorescence displays </a:t>
            </a:r>
            <a:r>
              <a:rPr lang="en-US" sz="2800" b="1" dirty="0">
                <a:solidFill>
                  <a:srgbClr val="00B050"/>
                </a:solidFill>
              </a:rPr>
              <a:t>self-similarity</a:t>
            </a:r>
            <a:r>
              <a:rPr lang="en-US" sz="2800" dirty="0"/>
              <a:t>; growth proceeds </a:t>
            </a:r>
            <a:r>
              <a:rPr lang="en-US" sz="2800" dirty="0">
                <a:solidFill>
                  <a:srgbClr val="00B050"/>
                </a:solidFill>
              </a:rPr>
              <a:t>across multiple scale </a:t>
            </a:r>
            <a:r>
              <a:rPr lang="en-US" sz="2800" dirty="0"/>
              <a:t>leading to </a:t>
            </a:r>
            <a:r>
              <a:rPr lang="en-US" sz="2800" b="1" dirty="0">
                <a:solidFill>
                  <a:srgbClr val="00B050"/>
                </a:solidFill>
              </a:rPr>
              <a:t>fractal pattern. </a:t>
            </a:r>
          </a:p>
          <a:p>
            <a:pPr marL="0" indent="0">
              <a:buNone/>
            </a:pPr>
            <a:r>
              <a:rPr lang="en-US" sz="2600" dirty="0"/>
              <a:t>Smaller versions of the same pattern within the larger formations.</a:t>
            </a:r>
          </a:p>
          <a:p>
            <a:pPr marL="0" indent="0">
              <a:buNone/>
            </a:pPr>
            <a:r>
              <a:rPr lang="en-US" b="1" dirty="0"/>
              <a:t>Mechanism can occur at different scale from micro to macro</a:t>
            </a:r>
          </a:p>
          <a:p>
            <a:pPr marL="0" indent="0">
              <a:buNone/>
            </a:pPr>
            <a:endParaRPr lang="en-US" sz="2600" dirty="0"/>
          </a:p>
          <a:p>
            <a:pPr marL="0" indent="0">
              <a:buNone/>
            </a:pPr>
            <a:r>
              <a:rPr lang="en-US" sz="2800" dirty="0"/>
              <a:t>Fascinating </a:t>
            </a:r>
            <a:r>
              <a:rPr lang="en-US" sz="2800" b="1" dirty="0">
                <a:solidFill>
                  <a:srgbClr val="FF0000"/>
                </a:solidFill>
              </a:rPr>
              <a:t>Self-organized mineral deposits</a:t>
            </a:r>
            <a:endParaRPr lang="en-US" sz="2800" dirty="0">
              <a:solidFill>
                <a:srgbClr val="FF0000"/>
              </a:solidFill>
            </a:endParaRPr>
          </a:p>
        </p:txBody>
      </p:sp>
      <p:pic>
        <p:nvPicPr>
          <p:cNvPr id="4" name="Picture 3" descr="F:\post doc amsterdam\talk group meeting\LOGO uva.png">
            <a:extLst>
              <a:ext uri="{FF2B5EF4-FFF2-40B4-BE49-F238E27FC236}">
                <a16:creationId xmlns:a16="http://schemas.microsoft.com/office/drawing/2014/main" id="{588A45D6-27F2-4382-36C8-81F3C7CF7509}"/>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4302" y="85862"/>
            <a:ext cx="53340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BDCF9D85-104F-CE0B-CDE2-540DF8A6AF58}"/>
              </a:ext>
            </a:extLst>
          </p:cNvPr>
          <p:cNvSpPr txBox="1"/>
          <p:nvPr/>
        </p:nvSpPr>
        <p:spPr>
          <a:xfrm>
            <a:off x="739267" y="85862"/>
            <a:ext cx="2336281"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400" b="1" i="0" u="none" strike="noStrike" kern="1200" cap="none" spc="0" normalizeH="0" baseline="0" noProof="0" dirty="0">
                <a:ln>
                  <a:noFill/>
                </a:ln>
                <a:solidFill>
                  <a:srgbClr val="FFFFFF"/>
                </a:solidFill>
                <a:effectLst/>
                <a:uLnTx/>
                <a:uFillTx/>
                <a:latin typeface="Arial"/>
                <a:ea typeface="+mn-ea"/>
                <a:cs typeface="+mn-cs"/>
              </a:rPr>
              <a:t>U</a:t>
            </a:r>
            <a:r>
              <a:rPr kumimoji="0" lang="nl-NL" sz="1400" b="1" i="0" u="none" strike="noStrike" kern="1200" cap="small" spc="0" normalizeH="0" baseline="0" noProof="0" dirty="0">
                <a:ln>
                  <a:noFill/>
                </a:ln>
                <a:solidFill>
                  <a:srgbClr val="FFFFFF"/>
                </a:solidFill>
                <a:effectLst/>
                <a:uLnTx/>
                <a:uFillTx/>
                <a:latin typeface="Arial"/>
                <a:ea typeface="+mn-ea"/>
                <a:cs typeface="+mn-cs"/>
              </a:rPr>
              <a:t>niversity Of Amsterdam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400" b="0" i="0" u="none" strike="noStrike" kern="1200" cap="small" spc="0" normalizeH="0" baseline="0" noProof="0" dirty="0" err="1">
                <a:ln>
                  <a:noFill/>
                </a:ln>
                <a:solidFill>
                  <a:srgbClr val="292934"/>
                </a:solidFill>
                <a:effectLst/>
                <a:uLnTx/>
                <a:uFillTx/>
                <a:latin typeface="Arial"/>
                <a:ea typeface="+mn-ea"/>
                <a:cs typeface="+mn-cs"/>
              </a:rPr>
              <a:t>Institute</a:t>
            </a:r>
            <a:r>
              <a:rPr kumimoji="0" lang="nl-NL" sz="1400" b="0" i="0" u="none" strike="noStrike" kern="1200" cap="small" spc="0" normalizeH="0" baseline="0" noProof="0" dirty="0">
                <a:ln>
                  <a:noFill/>
                </a:ln>
                <a:solidFill>
                  <a:srgbClr val="292934"/>
                </a:solidFill>
                <a:effectLst/>
                <a:uLnTx/>
                <a:uFillTx/>
                <a:latin typeface="Arial"/>
                <a:ea typeface="+mn-ea"/>
                <a:cs typeface="+mn-cs"/>
              </a:rPr>
              <a:t> of Physics</a:t>
            </a:r>
            <a:endParaRPr kumimoji="0" lang="en-US" sz="1400" b="0" i="0" u="none" strike="noStrike" kern="1200" cap="none" spc="0" normalizeH="0" baseline="0" noProof="0" dirty="0">
              <a:ln>
                <a:noFill/>
              </a:ln>
              <a:solidFill>
                <a:srgbClr val="292934"/>
              </a:solidFill>
              <a:effectLst/>
              <a:uLnTx/>
              <a:uFillTx/>
              <a:latin typeface="Arial"/>
              <a:ea typeface="+mn-ea"/>
              <a:cs typeface="+mn-cs"/>
            </a:endParaRPr>
          </a:p>
        </p:txBody>
      </p:sp>
      <p:pic>
        <p:nvPicPr>
          <p:cNvPr id="6" name="Picture 5">
            <a:extLst>
              <a:ext uri="{FF2B5EF4-FFF2-40B4-BE49-F238E27FC236}">
                <a16:creationId xmlns:a16="http://schemas.microsoft.com/office/drawing/2014/main" id="{89CB7403-7D36-5C65-B371-450B40019C12}"/>
              </a:ext>
            </a:extLst>
          </p:cNvPr>
          <p:cNvPicPr>
            <a:picLocks noChangeAspect="1"/>
          </p:cNvPicPr>
          <p:nvPr/>
        </p:nvPicPr>
        <p:blipFill>
          <a:blip r:embed="rId5"/>
          <a:stretch>
            <a:fillRect/>
          </a:stretch>
        </p:blipFill>
        <p:spPr>
          <a:xfrm>
            <a:off x="7608183" y="548142"/>
            <a:ext cx="4692481" cy="6256642"/>
          </a:xfrm>
          <a:prstGeom prst="rect">
            <a:avLst/>
          </a:prstGeom>
        </p:spPr>
      </p:pic>
    </p:spTree>
    <p:extLst>
      <p:ext uri="{BB962C8B-B14F-4D97-AF65-F5344CB8AC3E}">
        <p14:creationId xmlns:p14="http://schemas.microsoft.com/office/powerpoint/2010/main" val="2640461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fade">
                                      <p:cBhvr>
                                        <p:cTn id="13" dur="500"/>
                                        <p:tgtEl>
                                          <p:spTgt spid="3">
                                            <p:txEl>
                                              <p:pRg st="3" end="3"/>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fade">
                                      <p:cBhvr>
                                        <p:cTn id="16" dur="500"/>
                                        <p:tgtEl>
                                          <p:spTgt spid="3">
                                            <p:txEl>
                                              <p:pRg st="4" end="4"/>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500"/>
                                        <p:tgtEl>
                                          <p:spTgt spid="3">
                                            <p:txEl>
                                              <p:pRg st="6" end="6"/>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fade">
                                      <p:cBhvr>
                                        <p:cTn id="24"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3AC33-F7EF-7819-7FC1-8FF967D0AF66}"/>
              </a:ext>
            </a:extLst>
          </p:cNvPr>
          <p:cNvSpPr>
            <a:spLocks noGrp="1"/>
          </p:cNvSpPr>
          <p:nvPr>
            <p:ph type="title"/>
          </p:nvPr>
        </p:nvSpPr>
        <p:spPr/>
        <p:txBody>
          <a:bodyPr/>
          <a:lstStyle/>
          <a:p>
            <a:endParaRPr lang="en-NL"/>
          </a:p>
        </p:txBody>
      </p:sp>
      <p:sp>
        <p:nvSpPr>
          <p:cNvPr id="3" name="Content Placeholder 2">
            <a:extLst>
              <a:ext uri="{FF2B5EF4-FFF2-40B4-BE49-F238E27FC236}">
                <a16:creationId xmlns:a16="http://schemas.microsoft.com/office/drawing/2014/main" id="{6505C510-17FA-373C-DD46-1EEEFF9A7876}"/>
              </a:ext>
            </a:extLst>
          </p:cNvPr>
          <p:cNvSpPr>
            <a:spLocks noGrp="1"/>
          </p:cNvSpPr>
          <p:nvPr>
            <p:ph idx="1"/>
          </p:nvPr>
        </p:nvSpPr>
        <p:spPr/>
        <p:txBody>
          <a:bodyPr/>
          <a:lstStyle/>
          <a:p>
            <a:endParaRPr lang="en-NL"/>
          </a:p>
        </p:txBody>
      </p:sp>
    </p:spTree>
    <p:extLst>
      <p:ext uri="{BB962C8B-B14F-4D97-AF65-F5344CB8AC3E}">
        <p14:creationId xmlns:p14="http://schemas.microsoft.com/office/powerpoint/2010/main" val="280816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0DCF5-7D1A-6363-858A-C5FE604D15E3}"/>
              </a:ext>
            </a:extLst>
          </p:cNvPr>
          <p:cNvSpPr>
            <a:spLocks noGrp="1"/>
          </p:cNvSpPr>
          <p:nvPr>
            <p:ph type="title"/>
          </p:nvPr>
        </p:nvSpPr>
        <p:spPr/>
        <p:txBody>
          <a:bodyPr/>
          <a:lstStyle/>
          <a:p>
            <a:r>
              <a:rPr lang="en-US" dirty="0"/>
              <a:t>Box-counting method</a:t>
            </a:r>
            <a:endParaRPr lang="en-NL" dirty="0"/>
          </a:p>
        </p:txBody>
      </p:sp>
      <p:sp>
        <p:nvSpPr>
          <p:cNvPr id="5" name="TextBox 4">
            <a:extLst>
              <a:ext uri="{FF2B5EF4-FFF2-40B4-BE49-F238E27FC236}">
                <a16:creationId xmlns:a16="http://schemas.microsoft.com/office/drawing/2014/main" id="{802A541C-EFA3-1BEF-A502-C18C1C11CFEE}"/>
              </a:ext>
            </a:extLst>
          </p:cNvPr>
          <p:cNvSpPr txBox="1"/>
          <p:nvPr/>
        </p:nvSpPr>
        <p:spPr>
          <a:xfrm>
            <a:off x="407598" y="4526158"/>
            <a:ext cx="11465225" cy="1938992"/>
          </a:xfrm>
          <a:prstGeom prst="rect">
            <a:avLst/>
          </a:prstGeom>
          <a:noFill/>
        </p:spPr>
        <p:txBody>
          <a:bodyPr wrap="square">
            <a:spAutoFit/>
          </a:bodyPr>
          <a:lstStyle/>
          <a:p>
            <a:pPr algn="l">
              <a:buFont typeface="Arial" panose="020B0604020202020204" pitchFamily="34" charset="0"/>
              <a:buChar char="•"/>
            </a:pPr>
            <a:r>
              <a:rPr lang="en-US" sz="2400" b="0" i="0" dirty="0">
                <a:effectLst/>
                <a:latin typeface="fkGroteskNeue"/>
              </a:rPr>
              <a:t>Blue or highlighted boxes indicate those containing part of the fractal object.</a:t>
            </a:r>
          </a:p>
          <a:p>
            <a:pPr algn="l">
              <a:buFont typeface="Arial" panose="020B0604020202020204" pitchFamily="34" charset="0"/>
              <a:buChar char="•"/>
            </a:pPr>
            <a:r>
              <a:rPr lang="en-US" sz="2400" b="0" i="0" dirty="0">
                <a:effectLst/>
                <a:latin typeface="fkGroteskNeue"/>
              </a:rPr>
              <a:t>This process is repeated for progressively finer grids.</a:t>
            </a:r>
          </a:p>
          <a:p>
            <a:pPr algn="l">
              <a:buFont typeface="Arial" panose="020B0604020202020204" pitchFamily="34" charset="0"/>
              <a:buChar char="•"/>
            </a:pPr>
            <a:r>
              <a:rPr lang="en-US" sz="2400" b="0" i="0" dirty="0">
                <a:effectLst/>
                <a:latin typeface="fkGroteskNeue"/>
              </a:rPr>
              <a:t>The results are then used to plot </a:t>
            </a:r>
            <a:r>
              <a:rPr lang="en-US" sz="2400" b="0" i="0" dirty="0">
                <a:effectLst/>
                <a:latin typeface="KaTeX_Main"/>
              </a:rPr>
              <a:t>log(</a:t>
            </a:r>
            <a:r>
              <a:rPr lang="en-US" sz="2400" b="0" i="1" dirty="0">
                <a:effectLst/>
                <a:latin typeface="KaTeX_Math"/>
              </a:rPr>
              <a:t>N</a:t>
            </a:r>
            <a:r>
              <a:rPr lang="en-US" sz="2400" b="0" i="0" dirty="0">
                <a:effectLst/>
                <a:latin typeface="KaTeX_Main"/>
              </a:rPr>
              <a:t>)</a:t>
            </a:r>
            <a:r>
              <a:rPr lang="en-US" sz="2400" b="0" i="0" dirty="0">
                <a:effectLst/>
                <a:latin typeface="fkGroteskNeue"/>
              </a:rPr>
              <a:t> vs. </a:t>
            </a:r>
            <a:r>
              <a:rPr lang="en-US" sz="2400" b="0" i="0" dirty="0">
                <a:effectLst/>
                <a:latin typeface="KaTeX_Main"/>
              </a:rPr>
              <a:t>log⁡(1/r) </a:t>
            </a:r>
          </a:p>
          <a:p>
            <a:pPr algn="l">
              <a:buFont typeface="Arial" panose="020B0604020202020204" pitchFamily="34" charset="0"/>
              <a:buChar char="•"/>
            </a:pPr>
            <a:r>
              <a:rPr lang="en-US" sz="2400" b="0" i="0" dirty="0">
                <a:effectLst/>
                <a:latin typeface="fkGroteskNeue"/>
              </a:rPr>
              <a:t>where </a:t>
            </a:r>
            <a:r>
              <a:rPr lang="en-US" sz="2400" b="0" i="1" dirty="0">
                <a:effectLst/>
                <a:latin typeface="KaTeX_Math"/>
              </a:rPr>
              <a:t>N</a:t>
            </a:r>
            <a:r>
              <a:rPr lang="en-US" sz="2400" b="0" i="0" dirty="0">
                <a:effectLst/>
                <a:latin typeface="fkGroteskNeue"/>
              </a:rPr>
              <a:t> is the count of occupied boxes </a:t>
            </a:r>
          </a:p>
          <a:p>
            <a:pPr algn="l"/>
            <a:r>
              <a:rPr lang="en-US" sz="2400" dirty="0">
                <a:latin typeface="fkGroteskNeue"/>
              </a:rPr>
              <a:t>R </a:t>
            </a:r>
            <a:r>
              <a:rPr lang="en-US" sz="2400" b="0" i="0" dirty="0">
                <a:effectLst/>
                <a:latin typeface="fkGroteskNeue"/>
              </a:rPr>
              <a:t>is the box size; the slope of this plot yields the fractal dimension.</a:t>
            </a:r>
          </a:p>
        </p:txBody>
      </p:sp>
      <p:sp>
        <p:nvSpPr>
          <p:cNvPr id="7" name="TextBox 6">
            <a:extLst>
              <a:ext uri="{FF2B5EF4-FFF2-40B4-BE49-F238E27FC236}">
                <a16:creationId xmlns:a16="http://schemas.microsoft.com/office/drawing/2014/main" id="{8EB68066-61A0-EA36-D5A6-5FD9DFEC3BAD}"/>
              </a:ext>
            </a:extLst>
          </p:cNvPr>
          <p:cNvSpPr txBox="1"/>
          <p:nvPr/>
        </p:nvSpPr>
        <p:spPr>
          <a:xfrm>
            <a:off x="487213" y="1709333"/>
            <a:ext cx="4731768" cy="2308324"/>
          </a:xfrm>
          <a:prstGeom prst="rect">
            <a:avLst/>
          </a:prstGeom>
          <a:noFill/>
        </p:spPr>
        <p:txBody>
          <a:bodyPr wrap="square">
            <a:spAutoFit/>
          </a:bodyPr>
          <a:lstStyle/>
          <a:p>
            <a:r>
              <a:rPr lang="en-US" sz="2400" dirty="0">
                <a:latin typeface="fkGroteskNeue"/>
              </a:rPr>
              <a:t>T</a:t>
            </a:r>
            <a:r>
              <a:rPr lang="en-US" sz="2400" b="0" i="0" dirty="0">
                <a:effectLst/>
                <a:latin typeface="fkGroteskNeue"/>
              </a:rPr>
              <a:t>he fractal shape is covered with a grid of boxes, and the number of boxes containing part of the shape is counted at multiple scales (box sizes) to assess how complexity scales with resolution</a:t>
            </a:r>
            <a:endParaRPr lang="en-NL" sz="2400" dirty="0"/>
          </a:p>
        </p:txBody>
      </p:sp>
      <p:pic>
        <p:nvPicPr>
          <p:cNvPr id="9" name="Picture 8">
            <a:extLst>
              <a:ext uri="{FF2B5EF4-FFF2-40B4-BE49-F238E27FC236}">
                <a16:creationId xmlns:a16="http://schemas.microsoft.com/office/drawing/2014/main" id="{70C03760-423C-A28B-7193-9C703E4DF3E5}"/>
              </a:ext>
            </a:extLst>
          </p:cNvPr>
          <p:cNvPicPr>
            <a:picLocks noChangeAspect="1"/>
          </p:cNvPicPr>
          <p:nvPr/>
        </p:nvPicPr>
        <p:blipFill>
          <a:blip r:embed="rId3"/>
          <a:stretch>
            <a:fillRect/>
          </a:stretch>
        </p:blipFill>
        <p:spPr>
          <a:xfrm>
            <a:off x="6217847" y="1186997"/>
            <a:ext cx="4882192" cy="3108329"/>
          </a:xfrm>
          <a:prstGeom prst="rect">
            <a:avLst/>
          </a:prstGeom>
        </p:spPr>
      </p:pic>
    </p:spTree>
    <p:extLst>
      <p:ext uri="{BB962C8B-B14F-4D97-AF65-F5344CB8AC3E}">
        <p14:creationId xmlns:p14="http://schemas.microsoft.com/office/powerpoint/2010/main" val="20829608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2_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3.xml><?xml version="1.0" encoding="utf-8"?>
<a:theme xmlns:a="http://schemas.openxmlformats.org/drawingml/2006/main" name="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hème Office">
  <a:themeElements>
    <a:clrScheme name="Thème 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Thème 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Thème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2_Standaardontwerp">
  <a:themeElements>
    <a:clrScheme name="Standaardontwerp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Standaardontwerp">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Standaardontwerp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Standaardontwerp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Standaardontwerp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Standaardontwerp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Standaardontwerp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Standaardontwerp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Standaardontwerp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Standaardontwerp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Standaardontwerp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Standaardontwerp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Standaardontwerp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Standaardontwerp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2263</Words>
  <Application>Microsoft Office PowerPoint</Application>
  <PresentationFormat>Widescreen</PresentationFormat>
  <Paragraphs>296</Paragraphs>
  <Slides>24</Slides>
  <Notes>16</Notes>
  <HiddenSlides>0</HiddenSlides>
  <MMClips>6</MMClips>
  <ScaleCrop>false</ScaleCrop>
  <HeadingPairs>
    <vt:vector size="8" baseType="variant">
      <vt:variant>
        <vt:lpstr>Fonts Used</vt:lpstr>
      </vt:variant>
      <vt:variant>
        <vt:i4>17</vt:i4>
      </vt:variant>
      <vt:variant>
        <vt:lpstr>Theme</vt:lpstr>
      </vt:variant>
      <vt:variant>
        <vt:i4>5</vt:i4>
      </vt:variant>
      <vt:variant>
        <vt:lpstr>Embedded OLE Servers</vt:lpstr>
      </vt:variant>
      <vt:variant>
        <vt:i4>1</vt:i4>
      </vt:variant>
      <vt:variant>
        <vt:lpstr>Slide Titles</vt:lpstr>
      </vt:variant>
      <vt:variant>
        <vt:i4>24</vt:i4>
      </vt:variant>
    </vt:vector>
  </HeadingPairs>
  <TitlesOfParts>
    <vt:vector size="47" baseType="lpstr">
      <vt:lpstr>ＭＳ Ｐゴシック</vt:lpstr>
      <vt:lpstr>-apple-system</vt:lpstr>
      <vt:lpstr>Aptos</vt:lpstr>
      <vt:lpstr>Arial</vt:lpstr>
      <vt:lpstr>Calibri</vt:lpstr>
      <vt:lpstr>Calibri Light</vt:lpstr>
      <vt:lpstr>Cambria Math</vt:lpstr>
      <vt:lpstr>Cen751Rm</vt:lpstr>
      <vt:lpstr>CMR12</vt:lpstr>
      <vt:lpstr>fkGroteskNeue</vt:lpstr>
      <vt:lpstr>KaTeX_Main</vt:lpstr>
      <vt:lpstr>KaTeX_Math</vt:lpstr>
      <vt:lpstr>Montserrat</vt:lpstr>
      <vt:lpstr>Symbol</vt:lpstr>
      <vt:lpstr>Times New Roman</vt:lpstr>
      <vt:lpstr>Wingdings</vt:lpstr>
      <vt:lpstr>Wingdings 2</vt:lpstr>
      <vt:lpstr>Clarity</vt:lpstr>
      <vt:lpstr>2_Clarity</vt:lpstr>
      <vt:lpstr>Custom Design</vt:lpstr>
      <vt:lpstr>Thème Office</vt:lpstr>
      <vt:lpstr>2_Standaardontwerp</vt:lpstr>
      <vt:lpstr>Graph</vt:lpstr>
      <vt:lpstr>Self similarity in salt creeping  efflorescence crystallization </vt:lpstr>
      <vt:lpstr>PowerPoint Presentation</vt:lpstr>
      <vt:lpstr>Crystallization In nature </vt:lpstr>
      <vt:lpstr>PowerPoint Presentation</vt:lpstr>
      <vt:lpstr>Understanding the dynamics of salt creeping</vt:lpstr>
      <vt:lpstr>PowerPoint Presentation</vt:lpstr>
      <vt:lpstr>Experimental setup</vt:lpstr>
      <vt:lpstr>PowerPoint Presentation</vt:lpstr>
      <vt:lpstr>PowerPoint Presentation</vt:lpstr>
      <vt:lpstr>PowerPoint Presentation</vt:lpstr>
      <vt:lpstr>Salt creeping lead to efflorescence</vt:lpstr>
      <vt:lpstr>PowerPoint Presentation</vt:lpstr>
      <vt:lpstr>PowerPoint Presentation</vt:lpstr>
      <vt:lpstr>NaCl Crystal size decreases over height: self similar behaviour</vt:lpstr>
      <vt:lpstr>3D Micro-Ct scans </vt:lpstr>
      <vt:lpstr>PowerPoint Presentation</vt:lpstr>
      <vt:lpstr>PowerPoint Presentation</vt:lpstr>
      <vt:lpstr>PowerPoint Presentation</vt:lpstr>
      <vt:lpstr>PowerPoint Presentation</vt:lpstr>
      <vt:lpstr>PowerPoint Presentation</vt:lpstr>
      <vt:lpstr>PowerPoint Presentation</vt:lpstr>
      <vt:lpstr>Conclusions</vt:lpstr>
      <vt:lpstr>PowerPoint Presentation</vt:lpstr>
      <vt:lpstr>Box-counting method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Noushine Shahidzadeh</dc:creator>
  <cp:lastModifiedBy>Noushine Shahidzadeh</cp:lastModifiedBy>
  <cp:revision>9</cp:revision>
  <dcterms:created xsi:type="dcterms:W3CDTF">2025-09-09T15:33:16Z</dcterms:created>
  <dcterms:modified xsi:type="dcterms:W3CDTF">2026-05-21T09:22:06Z</dcterms:modified>
</cp:coreProperties>
</file>