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slideLayouts/slideLayout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slideLayouts/slideLayout4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49" r:id="rId2"/>
    <p:sldMasterId id="2147483650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3" r:id="rId14"/>
    <p:sldMasterId id="2147483664" r:id="rId15"/>
    <p:sldMasterId id="2147483665" r:id="rId16"/>
    <p:sldMasterId id="2147483666" r:id="rId17"/>
    <p:sldMasterId id="2147483667" r:id="rId18"/>
    <p:sldMasterId id="2147483668" r:id="rId19"/>
    <p:sldMasterId id="2147483669" r:id="rId20"/>
    <p:sldMasterId id="2147483670" r:id="rId21"/>
    <p:sldMasterId id="2147483671" r:id="rId22"/>
    <p:sldMasterId id="2147483672" r:id="rId23"/>
    <p:sldMasterId id="2147483673" r:id="rId24"/>
    <p:sldMasterId id="2147483674" r:id="rId25"/>
    <p:sldMasterId id="2147483675" r:id="rId26"/>
  </p:sldMasterIdLst>
  <p:notesMasterIdLst>
    <p:notesMasterId r:id="rId40"/>
  </p:notesMasterIdLst>
  <p:sldIdLst>
    <p:sldId id="256" r:id="rId27"/>
    <p:sldId id="257" r:id="rId28"/>
    <p:sldId id="258" r:id="rId29"/>
    <p:sldId id="259" r:id="rId30"/>
    <p:sldId id="260" r:id="rId31"/>
    <p:sldId id="261" r:id="rId32"/>
    <p:sldId id="262" r:id="rId33"/>
    <p:sldId id="263" r:id="rId34"/>
    <p:sldId id="264" r:id="rId35"/>
    <p:sldId id="265" r:id="rId36"/>
    <p:sldId id="266" r:id="rId37"/>
    <p:sldId id="267" r:id="rId38"/>
    <p:sldId id="268" r:id="rId39"/>
  </p:sldIdLst>
  <p:sldSz cx="9144000" cy="6858000" type="screen4x3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B58D9D-0320-0A6C-4307-D7D636972461}" v="5" dt="2026-05-15T09:11:30.0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8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20" Type="http://schemas.openxmlformats.org/officeDocument/2006/relationships/slideMaster" Target="slideMasters/slideMaster20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12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123" name="PlaceHolder 4"/>
          <p:cNvSpPr>
            <a:spLocks noGrp="1"/>
          </p:cNvSpPr>
          <p:nvPr>
            <p:ph type="dt" idx="43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124" name="PlaceHolder 5"/>
          <p:cNvSpPr>
            <a:spLocks noGrp="1"/>
          </p:cNvSpPr>
          <p:nvPr>
            <p:ph type="ftr" idx="4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25" name="PlaceHolder 6"/>
          <p:cNvSpPr>
            <a:spLocks noGrp="1"/>
          </p:cNvSpPr>
          <p:nvPr>
            <p:ph type="sldNum" idx="4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457EA11B-7014-4267-9C93-65953650E5E6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prstGeom prst="rect">
            <a:avLst/>
          </a:prstGeom>
          <a:ln w="0">
            <a:noFill/>
          </a:ln>
        </p:spPr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040" cy="410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5900" indent="0">
              <a:lnSpc>
                <a:spcPct val="100000"/>
              </a:lnSpc>
              <a:buNone/>
              <a:tabLst>
                <a:tab pos="0" algn="l"/>
              </a:tabLst>
            </a:pPr>
            <a:endParaRPr lang="nb-NO" sz="2000" b="0" strike="noStrike" spc="-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62640" cy="3419640"/>
          </a:xfrm>
          <a:prstGeom prst="rect">
            <a:avLst/>
          </a:prstGeom>
          <a:ln w="0">
            <a:noFill/>
          </a:ln>
        </p:spPr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040" cy="410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5900" indent="0">
              <a:lnSpc>
                <a:spcPct val="100000"/>
              </a:lnSpc>
              <a:buNone/>
              <a:tabLst>
                <a:tab pos="0" algn="l"/>
              </a:tabLst>
            </a:pPr>
            <a:endParaRPr lang="nb-NO" sz="2000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62640" cy="3419640"/>
          </a:xfrm>
          <a:prstGeom prst="rect">
            <a:avLst/>
          </a:prstGeom>
          <a:ln w="0">
            <a:noFill/>
          </a:ln>
        </p:spPr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040" cy="410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5900" indent="0">
              <a:lnSpc>
                <a:spcPct val="100000"/>
              </a:lnSpc>
              <a:buNone/>
              <a:tabLst>
                <a:tab pos="0" algn="l"/>
              </a:tabLst>
            </a:pPr>
            <a:endParaRPr lang="nb-NO" sz="2000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63360" cy="3420360"/>
          </a:xfrm>
          <a:prstGeom prst="rect">
            <a:avLst/>
          </a:prstGeom>
          <a:ln w="0">
            <a:noFill/>
          </a:ln>
        </p:spPr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760" cy="410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63360" cy="3420360"/>
          </a:xfrm>
          <a:prstGeom prst="rect">
            <a:avLst/>
          </a:prstGeom>
          <a:ln w="0">
            <a:noFill/>
          </a:ln>
        </p:spPr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760" cy="410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0887" cy="3421063"/>
          </a:xfrm>
          <a:prstGeom prst="rect">
            <a:avLst/>
          </a:prstGeom>
          <a:ln w="0">
            <a:noFill/>
          </a:ln>
        </p:spPr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760" cy="410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5900" indent="0">
              <a:lnSpc>
                <a:spcPct val="100000"/>
              </a:lnSpc>
              <a:buNone/>
              <a:tabLst>
                <a:tab pos="0" algn="l"/>
              </a:tabLst>
            </a:pPr>
            <a:endParaRPr lang="nb-NO" sz="2000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63360" cy="3420360"/>
          </a:xfrm>
          <a:prstGeom prst="rect">
            <a:avLst/>
          </a:prstGeom>
          <a:ln w="0">
            <a:noFill/>
          </a:ln>
        </p:spPr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760" cy="410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5900" indent="0">
              <a:lnSpc>
                <a:spcPct val="100000"/>
              </a:lnSpc>
              <a:buNone/>
              <a:tabLst>
                <a:tab pos="0" algn="l"/>
              </a:tabLst>
            </a:pPr>
            <a:endParaRPr lang="nb-NO" sz="2000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prstGeom prst="rect">
            <a:avLst/>
          </a:prstGeom>
          <a:ln w="0">
            <a:noFill/>
          </a:ln>
        </p:spPr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040" cy="410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5900" indent="0">
              <a:lnSpc>
                <a:spcPct val="100000"/>
              </a:lnSpc>
              <a:buNone/>
              <a:tabLst>
                <a:tab pos="0" algn="l"/>
              </a:tabLst>
            </a:pPr>
            <a:endParaRPr lang="nb-NO" sz="2000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62640" cy="3419640"/>
          </a:xfrm>
          <a:prstGeom prst="rect">
            <a:avLst/>
          </a:prstGeom>
          <a:ln w="0">
            <a:noFill/>
          </a:ln>
        </p:spPr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040" cy="410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5900" indent="0">
              <a:lnSpc>
                <a:spcPct val="100000"/>
              </a:lnSpc>
              <a:buNone/>
              <a:tabLst>
                <a:tab pos="0" algn="l"/>
              </a:tabLst>
            </a:pPr>
            <a:endParaRPr lang="nb-NO" sz="2000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62640" cy="3419640"/>
          </a:xfrm>
          <a:prstGeom prst="rect">
            <a:avLst/>
          </a:prstGeom>
          <a:ln w="0">
            <a:noFill/>
          </a:ln>
        </p:spPr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040" cy="410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5900" indent="0">
              <a:lnSpc>
                <a:spcPct val="100000"/>
              </a:lnSpc>
              <a:buNone/>
              <a:tabLst>
                <a:tab pos="0" algn="l"/>
              </a:tabLst>
            </a:pPr>
            <a:endParaRPr lang="nb-NO" sz="2000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62640" cy="3419640"/>
          </a:xfrm>
          <a:prstGeom prst="rect">
            <a:avLst/>
          </a:prstGeom>
          <a:ln w="0">
            <a:noFill/>
          </a:ln>
        </p:spPr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040" cy="410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5900" indent="0">
              <a:lnSpc>
                <a:spcPct val="100000"/>
              </a:lnSpc>
              <a:buNone/>
              <a:tabLst>
                <a:tab pos="0" algn="l"/>
              </a:tabLst>
            </a:pPr>
            <a:endParaRPr lang="nb-NO" sz="2000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62640" cy="3419640"/>
          </a:xfrm>
          <a:prstGeom prst="rect">
            <a:avLst/>
          </a:prstGeom>
          <a:ln w="0">
            <a:noFill/>
          </a:ln>
        </p:spPr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040" cy="410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5900" indent="0">
              <a:lnSpc>
                <a:spcPct val="100000"/>
              </a:lnSpc>
              <a:buNone/>
              <a:tabLst>
                <a:tab pos="0" algn="l"/>
              </a:tabLst>
            </a:pPr>
            <a:endParaRPr lang="nb-NO" sz="2000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62348-6DDB-E8B7-6169-97D634C328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8C6BA4-15CE-11D2-1053-0D15D0F9AC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90237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6000" cy="1141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4012560" cy="18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9C64346-FE7E-49B4-B1E5-6B7F6678419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1"/>
          </p:nvPr>
        </p:nvSpPr>
        <p:spPr/>
        <p:txBody>
          <a:bodyPr/>
          <a:lstStyle/>
          <a:p>
            <a:fld id="{9C1B9BB0-889E-494C-8AA2-C7231E99764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3.xml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MN_IGF_A_cmyk.eps"/>
          <p:cNvPicPr/>
          <p:nvPr/>
        </p:nvPicPr>
        <p:blipFill>
          <a:blip r:embed="rId4"/>
          <a:srcRect b="65785"/>
          <a:stretch/>
        </p:blipFill>
        <p:spPr>
          <a:xfrm>
            <a:off x="304920" y="155520"/>
            <a:ext cx="3486600" cy="370440"/>
          </a:xfrm>
          <a:prstGeom prst="rect">
            <a:avLst/>
          </a:prstGeom>
          <a:ln w="9360">
            <a:noFill/>
          </a:ln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7494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7494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7494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7494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0" descr="MN_IGF_A_cmyk.eps"/>
          <p:cNvPicPr/>
          <p:nvPr/>
        </p:nvPicPr>
        <p:blipFill>
          <a:blip r:embed="rId3"/>
          <a:srcRect b="65785"/>
          <a:stretch/>
        </p:blipFill>
        <p:spPr>
          <a:xfrm>
            <a:off x="304920" y="155520"/>
            <a:ext cx="3486600" cy="370440"/>
          </a:xfrm>
          <a:prstGeom prst="rect">
            <a:avLst/>
          </a:prstGeom>
          <a:ln w="9360">
            <a:noFill/>
          </a:ln>
        </p:spPr>
      </p:pic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49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7494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7494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10" descr="MN_IGF_A_cmyk.eps"/>
          <p:cNvPicPr/>
          <p:nvPr/>
        </p:nvPicPr>
        <p:blipFill>
          <a:blip r:embed="rId3"/>
          <a:srcRect b="65785"/>
          <a:stretch/>
        </p:blipFill>
        <p:spPr>
          <a:xfrm>
            <a:off x="304920" y="155520"/>
            <a:ext cx="3486600" cy="370440"/>
          </a:xfrm>
          <a:prstGeom prst="rect">
            <a:avLst/>
          </a:prstGeom>
          <a:ln w="9360">
            <a:noFill/>
          </a:ln>
        </p:spPr>
      </p:pic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7494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7494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2493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10" descr="MN_IGF_A_cmyk.eps"/>
          <p:cNvPicPr/>
          <p:nvPr/>
        </p:nvPicPr>
        <p:blipFill>
          <a:blip r:embed="rId3"/>
          <a:srcRect b="65785"/>
          <a:stretch/>
        </p:blipFill>
        <p:spPr>
          <a:xfrm>
            <a:off x="304920" y="155520"/>
            <a:ext cx="3486600" cy="370440"/>
          </a:xfrm>
          <a:prstGeom prst="rect">
            <a:avLst/>
          </a:prstGeom>
          <a:ln w="9360">
            <a:noFill/>
          </a:ln>
        </p:spPr>
      </p:pic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2493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2493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ftr" idx="1"/>
          </p:nvPr>
        </p:nvSpPr>
        <p:spPr>
          <a:xfrm>
            <a:off x="3124080" y="6356520"/>
            <a:ext cx="288900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45" name="PlaceHolder 2"/>
          <p:cNvSpPr>
            <a:spLocks noGrp="1"/>
          </p:cNvSpPr>
          <p:nvPr>
            <p:ph type="sldNum" idx="2"/>
          </p:nvPr>
        </p:nvSpPr>
        <p:spPr>
          <a:xfrm>
            <a:off x="6553080" y="6356520"/>
            <a:ext cx="212724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nb-NO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71BEC97-6981-48D2-9DF5-8787D6B283D1}" type="slidenum">
              <a:rPr lang="nb-NO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dt" idx="3"/>
          </p:nvPr>
        </p:nvSpPr>
        <p:spPr>
          <a:xfrm>
            <a:off x="457200" y="6356520"/>
            <a:ext cx="212724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47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8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2493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2493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52" name="PlaceHolder 4"/>
          <p:cNvSpPr>
            <a:spLocks noGrp="1"/>
          </p:cNvSpPr>
          <p:nvPr>
            <p:ph type="ftr" idx="4"/>
          </p:nvPr>
        </p:nvSpPr>
        <p:spPr>
          <a:xfrm>
            <a:off x="3124080" y="6356520"/>
            <a:ext cx="288900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53" name="PlaceHolder 5"/>
          <p:cNvSpPr>
            <a:spLocks noGrp="1"/>
          </p:cNvSpPr>
          <p:nvPr>
            <p:ph type="sldNum" idx="5"/>
          </p:nvPr>
        </p:nvSpPr>
        <p:spPr>
          <a:xfrm>
            <a:off x="6553080" y="6356520"/>
            <a:ext cx="212724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nb-NO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D2E79C8-EDD9-4A6B-AB53-51B9956D2ECB}" type="slidenum">
              <a:rPr lang="nb-NO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6"/>
          <p:cNvSpPr>
            <a:spLocks noGrp="1"/>
          </p:cNvSpPr>
          <p:nvPr>
            <p:ph type="dt" idx="6"/>
          </p:nvPr>
        </p:nvSpPr>
        <p:spPr>
          <a:xfrm>
            <a:off x="457200" y="6356520"/>
            <a:ext cx="212724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7494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7494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7494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5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7494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60" name="PlaceHolder 6"/>
          <p:cNvSpPr>
            <a:spLocks noGrp="1"/>
          </p:cNvSpPr>
          <p:nvPr>
            <p:ph type="ftr" idx="7"/>
          </p:nvPr>
        </p:nvSpPr>
        <p:spPr>
          <a:xfrm>
            <a:off x="3124080" y="6356520"/>
            <a:ext cx="288900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61" name="PlaceHolder 7"/>
          <p:cNvSpPr>
            <a:spLocks noGrp="1"/>
          </p:cNvSpPr>
          <p:nvPr>
            <p:ph type="sldNum" idx="8"/>
          </p:nvPr>
        </p:nvSpPr>
        <p:spPr>
          <a:xfrm>
            <a:off x="6553080" y="6356520"/>
            <a:ext cx="212724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nb-NO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810ED3E-30ED-4011-A6CF-694A962F0908}" type="slidenum">
              <a:rPr lang="nb-NO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2" name="PlaceHolder 8"/>
          <p:cNvSpPr>
            <a:spLocks noGrp="1"/>
          </p:cNvSpPr>
          <p:nvPr>
            <p:ph type="dt" idx="9"/>
          </p:nvPr>
        </p:nvSpPr>
        <p:spPr>
          <a:xfrm>
            <a:off x="457200" y="6356520"/>
            <a:ext cx="212724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ftr" idx="10"/>
          </p:nvPr>
        </p:nvSpPr>
        <p:spPr>
          <a:xfrm>
            <a:off x="3124080" y="6356520"/>
            <a:ext cx="288900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64" name="PlaceHolder 2"/>
          <p:cNvSpPr>
            <a:spLocks noGrp="1"/>
          </p:cNvSpPr>
          <p:nvPr>
            <p:ph type="sldNum" idx="11"/>
          </p:nvPr>
        </p:nvSpPr>
        <p:spPr>
          <a:xfrm>
            <a:off x="6553080" y="6356520"/>
            <a:ext cx="212724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nb-NO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1CE37A3-69A7-4EFE-A480-6828B886F579}" type="slidenum">
              <a:rPr lang="nb-NO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dt" idx="12"/>
          </p:nvPr>
        </p:nvSpPr>
        <p:spPr>
          <a:xfrm>
            <a:off x="457200" y="6356520"/>
            <a:ext cx="212724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ftr" idx="13"/>
          </p:nvPr>
        </p:nvSpPr>
        <p:spPr>
          <a:xfrm>
            <a:off x="3124080" y="6356520"/>
            <a:ext cx="288900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67" name="PlaceHolder 2"/>
          <p:cNvSpPr>
            <a:spLocks noGrp="1"/>
          </p:cNvSpPr>
          <p:nvPr>
            <p:ph type="sldNum" idx="14"/>
          </p:nvPr>
        </p:nvSpPr>
        <p:spPr>
          <a:xfrm>
            <a:off x="6553080" y="6356520"/>
            <a:ext cx="212724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nb-NO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5D033D4-697A-4A40-89A5-C3AE621588FA}" type="slidenum">
              <a:rPr lang="nb-NO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dt" idx="15"/>
          </p:nvPr>
        </p:nvSpPr>
        <p:spPr>
          <a:xfrm>
            <a:off x="457200" y="6356520"/>
            <a:ext cx="212724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71" name="PlaceHolder 3"/>
          <p:cNvSpPr>
            <a:spLocks noGrp="1"/>
          </p:cNvSpPr>
          <p:nvPr>
            <p:ph type="ftr" idx="16"/>
          </p:nvPr>
        </p:nvSpPr>
        <p:spPr>
          <a:xfrm>
            <a:off x="3124080" y="6356520"/>
            <a:ext cx="288900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72" name="PlaceHolder 4"/>
          <p:cNvSpPr>
            <a:spLocks noGrp="1"/>
          </p:cNvSpPr>
          <p:nvPr>
            <p:ph type="sldNum" idx="17"/>
          </p:nvPr>
        </p:nvSpPr>
        <p:spPr>
          <a:xfrm>
            <a:off x="6553080" y="6356520"/>
            <a:ext cx="212724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nb-NO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4FBCE7E-1A58-49C6-A732-CBF290661E85}" type="slidenum">
              <a:rPr lang="nb-NO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dt" idx="18"/>
          </p:nvPr>
        </p:nvSpPr>
        <p:spPr>
          <a:xfrm>
            <a:off x="457200" y="6356520"/>
            <a:ext cx="212724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76" name="PlaceHolder 3"/>
          <p:cNvSpPr>
            <a:spLocks noGrp="1"/>
          </p:cNvSpPr>
          <p:nvPr>
            <p:ph type="ftr" idx="19"/>
          </p:nvPr>
        </p:nvSpPr>
        <p:spPr>
          <a:xfrm>
            <a:off x="3124080" y="6356520"/>
            <a:ext cx="288900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77" name="PlaceHolder 4"/>
          <p:cNvSpPr>
            <a:spLocks noGrp="1"/>
          </p:cNvSpPr>
          <p:nvPr>
            <p:ph type="sldNum" idx="20"/>
          </p:nvPr>
        </p:nvSpPr>
        <p:spPr>
          <a:xfrm>
            <a:off x="6553080" y="6356520"/>
            <a:ext cx="212724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nb-NO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2605201-9EA4-4E89-A178-4645D5D916D1}" type="slidenum">
              <a:rPr lang="nb-NO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dt" idx="21"/>
          </p:nvPr>
        </p:nvSpPr>
        <p:spPr>
          <a:xfrm>
            <a:off x="457200" y="6356520"/>
            <a:ext cx="212724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MN_IGF_A_cmyk.eps"/>
          <p:cNvPicPr/>
          <p:nvPr/>
        </p:nvPicPr>
        <p:blipFill>
          <a:blip r:embed="rId3"/>
          <a:srcRect b="65785"/>
          <a:stretch/>
        </p:blipFill>
        <p:spPr>
          <a:xfrm>
            <a:off x="304920" y="155520"/>
            <a:ext cx="3486600" cy="370440"/>
          </a:xfrm>
          <a:prstGeom prst="rect">
            <a:avLst/>
          </a:prstGeom>
          <a:ln w="936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49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49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82" name="PlaceHolder 4"/>
          <p:cNvSpPr>
            <a:spLocks noGrp="1"/>
          </p:cNvSpPr>
          <p:nvPr>
            <p:ph type="ftr" idx="22"/>
          </p:nvPr>
        </p:nvSpPr>
        <p:spPr>
          <a:xfrm>
            <a:off x="3124080" y="6356520"/>
            <a:ext cx="288900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83" name="PlaceHolder 5"/>
          <p:cNvSpPr>
            <a:spLocks noGrp="1"/>
          </p:cNvSpPr>
          <p:nvPr>
            <p:ph type="sldNum" idx="23"/>
          </p:nvPr>
        </p:nvSpPr>
        <p:spPr>
          <a:xfrm>
            <a:off x="6553080" y="6356520"/>
            <a:ext cx="212724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nb-NO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CBE3BD7-5BD4-4FE1-A1AE-C8C7B40E165F}" type="slidenum">
              <a:rPr lang="nb-NO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dt" idx="24"/>
          </p:nvPr>
        </p:nvSpPr>
        <p:spPr>
          <a:xfrm>
            <a:off x="457200" y="6356520"/>
            <a:ext cx="212724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6" name="PlaceHolder 2"/>
          <p:cNvSpPr>
            <a:spLocks noGrp="1"/>
          </p:cNvSpPr>
          <p:nvPr>
            <p:ph type="ftr" idx="25"/>
          </p:nvPr>
        </p:nvSpPr>
        <p:spPr>
          <a:xfrm>
            <a:off x="3124080" y="6356520"/>
            <a:ext cx="288900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87" name="PlaceHolder 3"/>
          <p:cNvSpPr>
            <a:spLocks noGrp="1"/>
          </p:cNvSpPr>
          <p:nvPr>
            <p:ph type="sldNum" idx="26"/>
          </p:nvPr>
        </p:nvSpPr>
        <p:spPr>
          <a:xfrm>
            <a:off x="6553080" y="6356520"/>
            <a:ext cx="212724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nb-NO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084B110-E4A6-42C8-80D3-9FBA693BB241}" type="slidenum">
              <a:rPr lang="nb-NO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dt" idx="27"/>
          </p:nvPr>
        </p:nvSpPr>
        <p:spPr>
          <a:xfrm>
            <a:off x="457200" y="6356520"/>
            <a:ext cx="212724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ftr" idx="28"/>
          </p:nvPr>
        </p:nvSpPr>
        <p:spPr>
          <a:xfrm>
            <a:off x="3124080" y="6356520"/>
            <a:ext cx="288900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90" name="PlaceHolder 2"/>
          <p:cNvSpPr>
            <a:spLocks noGrp="1"/>
          </p:cNvSpPr>
          <p:nvPr>
            <p:ph type="sldNum" idx="29"/>
          </p:nvPr>
        </p:nvSpPr>
        <p:spPr>
          <a:xfrm>
            <a:off x="6553080" y="6356520"/>
            <a:ext cx="212724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nb-NO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6785BC1-5655-4A0F-BFBE-DDB72D5101E7}" type="slidenum">
              <a:rPr lang="nb-NO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dt" idx="30"/>
          </p:nvPr>
        </p:nvSpPr>
        <p:spPr>
          <a:xfrm>
            <a:off x="457200" y="6356520"/>
            <a:ext cx="212724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7494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49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7494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96" name="PlaceHolder 5"/>
          <p:cNvSpPr>
            <a:spLocks noGrp="1"/>
          </p:cNvSpPr>
          <p:nvPr>
            <p:ph type="ftr" idx="31"/>
          </p:nvPr>
        </p:nvSpPr>
        <p:spPr>
          <a:xfrm>
            <a:off x="3124080" y="6356520"/>
            <a:ext cx="288900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97" name="PlaceHolder 6"/>
          <p:cNvSpPr>
            <a:spLocks noGrp="1"/>
          </p:cNvSpPr>
          <p:nvPr>
            <p:ph type="sldNum" idx="32"/>
          </p:nvPr>
        </p:nvSpPr>
        <p:spPr>
          <a:xfrm>
            <a:off x="6553080" y="6356520"/>
            <a:ext cx="212724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nb-NO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E1AADF1-D7DC-4D48-BE8F-C7AF2DAE38D1}" type="slidenum">
              <a:rPr lang="nb-NO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8" name="PlaceHolder 7"/>
          <p:cNvSpPr>
            <a:spLocks noGrp="1"/>
          </p:cNvSpPr>
          <p:nvPr>
            <p:ph type="dt" idx="33"/>
          </p:nvPr>
        </p:nvSpPr>
        <p:spPr>
          <a:xfrm>
            <a:off x="457200" y="6356520"/>
            <a:ext cx="212724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49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7494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7494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03" name="PlaceHolder 5"/>
          <p:cNvSpPr>
            <a:spLocks noGrp="1"/>
          </p:cNvSpPr>
          <p:nvPr>
            <p:ph type="ftr" idx="34"/>
          </p:nvPr>
        </p:nvSpPr>
        <p:spPr>
          <a:xfrm>
            <a:off x="3124080" y="6356520"/>
            <a:ext cx="288900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04" name="PlaceHolder 6"/>
          <p:cNvSpPr>
            <a:spLocks noGrp="1"/>
          </p:cNvSpPr>
          <p:nvPr>
            <p:ph type="sldNum" idx="35"/>
          </p:nvPr>
        </p:nvSpPr>
        <p:spPr>
          <a:xfrm>
            <a:off x="6553080" y="6356520"/>
            <a:ext cx="212724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nb-NO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0DC0655-BE17-4ECB-B957-2F4951AF4AD0}" type="slidenum">
              <a:rPr lang="nb-NO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5" name="PlaceHolder 7"/>
          <p:cNvSpPr>
            <a:spLocks noGrp="1"/>
          </p:cNvSpPr>
          <p:nvPr>
            <p:ph type="dt" idx="36"/>
          </p:nvPr>
        </p:nvSpPr>
        <p:spPr>
          <a:xfrm>
            <a:off x="457200" y="6356520"/>
            <a:ext cx="212724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7494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7494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2493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10" name="PlaceHolder 5"/>
          <p:cNvSpPr>
            <a:spLocks noGrp="1"/>
          </p:cNvSpPr>
          <p:nvPr>
            <p:ph type="ftr" idx="37"/>
          </p:nvPr>
        </p:nvSpPr>
        <p:spPr>
          <a:xfrm>
            <a:off x="3124080" y="6356520"/>
            <a:ext cx="288900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11" name="PlaceHolder 6"/>
          <p:cNvSpPr>
            <a:spLocks noGrp="1"/>
          </p:cNvSpPr>
          <p:nvPr>
            <p:ph type="sldNum" idx="38"/>
          </p:nvPr>
        </p:nvSpPr>
        <p:spPr>
          <a:xfrm>
            <a:off x="6553080" y="6356520"/>
            <a:ext cx="212724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nb-NO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0F71876-DC6D-44E4-95BD-64EC9C13549A}" type="slidenum">
              <a:rPr lang="nb-NO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" name="PlaceHolder 7"/>
          <p:cNvSpPr>
            <a:spLocks noGrp="1"/>
          </p:cNvSpPr>
          <p:nvPr>
            <p:ph type="dt" idx="39"/>
          </p:nvPr>
        </p:nvSpPr>
        <p:spPr>
          <a:xfrm>
            <a:off x="457200" y="6356520"/>
            <a:ext cx="2127240" cy="35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6000" cy="1141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2560" cy="18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8333"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2560" cy="18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8333"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6000" cy="189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17" name="PlaceHolder 5"/>
          <p:cNvSpPr>
            <a:spLocks noGrp="1"/>
          </p:cNvSpPr>
          <p:nvPr>
            <p:ph type="ftr" idx="40"/>
          </p:nvPr>
        </p:nvSpPr>
        <p:spPr>
          <a:xfrm>
            <a:off x="3124080" y="6356520"/>
            <a:ext cx="2889720" cy="359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18" name="PlaceHolder 6"/>
          <p:cNvSpPr>
            <a:spLocks noGrp="1"/>
          </p:cNvSpPr>
          <p:nvPr>
            <p:ph type="sldNum" idx="41"/>
          </p:nvPr>
        </p:nvSpPr>
        <p:spPr>
          <a:xfrm>
            <a:off x="6553080" y="6356520"/>
            <a:ext cx="2127960" cy="359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nb-NO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714BD481-22AC-4F48-8B6E-A55842C1D035}" type="slidenum">
              <a:rPr lang="nb-NO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 type="dt" idx="42"/>
          </p:nvPr>
        </p:nvSpPr>
        <p:spPr>
          <a:xfrm>
            <a:off x="457200" y="6356520"/>
            <a:ext cx="2127960" cy="359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MN_IGF_A_cmyk.eps"/>
          <p:cNvPicPr/>
          <p:nvPr/>
        </p:nvPicPr>
        <p:blipFill>
          <a:blip r:embed="rId4"/>
          <a:srcRect b="65785"/>
          <a:stretch/>
        </p:blipFill>
        <p:spPr>
          <a:xfrm>
            <a:off x="304920" y="155520"/>
            <a:ext cx="3486600" cy="370440"/>
          </a:xfrm>
          <a:prstGeom prst="rect">
            <a:avLst/>
          </a:prstGeom>
          <a:ln w="9360">
            <a:noFill/>
          </a:ln>
        </p:spPr>
      </p:pic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MN_IGF_A_cmyk.eps"/>
          <p:cNvPicPr/>
          <p:nvPr/>
        </p:nvPicPr>
        <p:blipFill>
          <a:blip r:embed="rId3"/>
          <a:srcRect b="65785"/>
          <a:stretch/>
        </p:blipFill>
        <p:spPr>
          <a:xfrm>
            <a:off x="304920" y="155520"/>
            <a:ext cx="3486600" cy="370440"/>
          </a:xfrm>
          <a:prstGeom prst="rect">
            <a:avLst/>
          </a:prstGeom>
          <a:ln w="9360">
            <a:noFill/>
          </a:ln>
        </p:spPr>
      </p:pic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 descr="MN_IGF_A_cmyk.eps"/>
          <p:cNvPicPr/>
          <p:nvPr/>
        </p:nvPicPr>
        <p:blipFill>
          <a:blip r:embed="rId3"/>
          <a:srcRect b="65785"/>
          <a:stretch/>
        </p:blipFill>
        <p:spPr>
          <a:xfrm>
            <a:off x="304920" y="155520"/>
            <a:ext cx="3486600" cy="370440"/>
          </a:xfrm>
          <a:prstGeom prst="rect">
            <a:avLst/>
          </a:prstGeom>
          <a:ln w="9360">
            <a:noFill/>
          </a:ln>
        </p:spPr>
      </p:pic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0" descr="MN_IGF_A_cmyk.eps"/>
          <p:cNvPicPr/>
          <p:nvPr/>
        </p:nvPicPr>
        <p:blipFill>
          <a:blip r:embed="rId3"/>
          <a:srcRect b="65785"/>
          <a:stretch/>
        </p:blipFill>
        <p:spPr>
          <a:xfrm>
            <a:off x="304920" y="155520"/>
            <a:ext cx="3486600" cy="370440"/>
          </a:xfrm>
          <a:prstGeom prst="rect">
            <a:avLst/>
          </a:prstGeom>
          <a:ln w="9360">
            <a:noFill/>
          </a:ln>
        </p:spPr>
      </p:pic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49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49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0" descr="MN_IGF_A_cmyk.eps"/>
          <p:cNvPicPr/>
          <p:nvPr/>
        </p:nvPicPr>
        <p:blipFill>
          <a:blip r:embed="rId3"/>
          <a:srcRect b="65785"/>
          <a:stretch/>
        </p:blipFill>
        <p:spPr>
          <a:xfrm>
            <a:off x="304920" y="155520"/>
            <a:ext cx="3486600" cy="370440"/>
          </a:xfrm>
          <a:prstGeom prst="rect">
            <a:avLst/>
          </a:prstGeom>
          <a:ln w="9360">
            <a:noFill/>
          </a:ln>
        </p:spPr>
      </p:pic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0" descr="MN_IGF_A_cmyk.eps"/>
          <p:cNvPicPr/>
          <p:nvPr/>
        </p:nvPicPr>
        <p:blipFill>
          <a:blip r:embed="rId3"/>
          <a:srcRect b="65785"/>
          <a:stretch/>
        </p:blipFill>
        <p:spPr>
          <a:xfrm>
            <a:off x="304920" y="155520"/>
            <a:ext cx="3486600" cy="370440"/>
          </a:xfrm>
          <a:prstGeom prst="rect">
            <a:avLst/>
          </a:prstGeom>
          <a:ln w="936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0" descr="MN_IGF_A_cmyk.eps"/>
          <p:cNvPicPr/>
          <p:nvPr/>
        </p:nvPicPr>
        <p:blipFill>
          <a:blip r:embed="rId3"/>
          <a:srcRect b="65785"/>
          <a:stretch/>
        </p:blipFill>
        <p:spPr>
          <a:xfrm>
            <a:off x="304920" y="155520"/>
            <a:ext cx="3486600" cy="370440"/>
          </a:xfrm>
          <a:prstGeom prst="rect">
            <a:avLst/>
          </a:prstGeom>
          <a:ln w="9360">
            <a:noFill/>
          </a:ln>
        </p:spPr>
      </p:pic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7494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49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7494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/>
          <p:cNvSpPr/>
          <p:nvPr/>
        </p:nvSpPr>
        <p:spPr>
          <a:xfrm>
            <a:off x="2203920" y="4885200"/>
            <a:ext cx="6091560" cy="164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Helge Hellevang</a:t>
            </a:r>
            <a:r>
              <a:rPr lang="en-US" sz="1600" b="1" strike="noStrike" spc="-1" baseline="33000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r>
              <a:rPr lang="en-US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Mohammad Nooraiepour</a:t>
            </a:r>
            <a:r>
              <a:rPr lang="en-US" sz="1600" b="0" strike="noStrike" spc="-1" baseline="33000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, Cornelius Fischer</a:t>
            </a:r>
            <a:r>
              <a:rPr lang="en-US" sz="1600" b="0" strike="noStrike" spc="-1" baseline="3300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Sergi Molins</a:t>
            </a:r>
            <a:r>
              <a:rPr lang="en-US" sz="1600" b="0" strike="noStrike" spc="-1" baseline="33000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, Nikolaos Prasianakis</a:t>
            </a:r>
            <a:r>
              <a:rPr lang="en-US" sz="1600" b="0" strike="noStrike" spc="-1" baseline="33000">
                <a:solidFill>
                  <a:srgbClr val="000000"/>
                </a:solidFill>
                <a:latin typeface="Arial"/>
                <a:ea typeface="DejaVu Sans"/>
              </a:rPr>
              <a:t>4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00" b="0" strike="noStrike" spc="-1">
                <a:solidFill>
                  <a:srgbClr val="000000"/>
                </a:solidFill>
                <a:latin typeface="Arial"/>
                <a:ea typeface="DejaVu Sans"/>
              </a:rPr>
              <a:t>1. University of Oslo</a:t>
            </a:r>
            <a:endParaRPr lang="en-US" sz="13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00" b="0" strike="noStrike" spc="-1">
                <a:solidFill>
                  <a:srgbClr val="000000"/>
                </a:solidFill>
                <a:latin typeface="Arial"/>
                <a:ea typeface="DejaVu Sans"/>
              </a:rPr>
              <a:t>2. Helmholtz Zentrum Dresden</a:t>
            </a:r>
            <a:endParaRPr lang="en-US" sz="13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00" b="0" strike="noStrike" spc="-1">
                <a:solidFill>
                  <a:srgbClr val="000000"/>
                </a:solidFill>
                <a:latin typeface="Arial"/>
                <a:ea typeface="DejaVu Sans"/>
              </a:rPr>
              <a:t>3. LBNL</a:t>
            </a:r>
            <a:endParaRPr lang="en-US" sz="13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00" b="0" strike="noStrike" spc="-1">
                <a:solidFill>
                  <a:srgbClr val="000000"/>
                </a:solidFill>
                <a:latin typeface="Arial"/>
                <a:ea typeface="DejaVu Sans"/>
              </a:rPr>
              <a:t>4. PSI</a:t>
            </a:r>
            <a:endParaRPr lang="en-US" sz="1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624600" y="2993040"/>
            <a:ext cx="8229600" cy="1457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50000"/>
              </a:lnSpc>
              <a:spcBef>
                <a:spcPts val="1191"/>
              </a:spcBef>
              <a:spcAft>
                <a:spcPts val="992"/>
              </a:spcAft>
            </a:pPr>
            <a:r>
              <a:rPr lang="en-US" sz="3200" b="1" strike="noStrike" spc="-1">
                <a:solidFill>
                  <a:srgbClr val="000000"/>
                </a:solidFill>
                <a:latin typeface="Arial"/>
              </a:rPr>
              <a:t>Improving the Representation of Mineral Nucleation in Reactive Transport Models</a:t>
            </a:r>
            <a:r>
              <a:rPr lang="en-US" sz="32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6"/>
          <p:cNvSpPr/>
          <p:nvPr/>
        </p:nvSpPr>
        <p:spPr>
          <a:xfrm>
            <a:off x="312840" y="228600"/>
            <a:ext cx="7686720" cy="1133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b-NO" sz="3200" b="1" strike="noStrike" spc="-1">
                <a:solidFill>
                  <a:srgbClr val="000000"/>
                </a:solidFill>
                <a:latin typeface="Arial"/>
                <a:ea typeface="ヒラギノ角ゴ Pro W3"/>
              </a:rPr>
              <a:t>Ongoing research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48600" y="2165400"/>
            <a:ext cx="2514600" cy="4441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No preferential nucleation in grooves or steps – uniform (random) distribution on the (001) basal plane of mica.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May need atomistic simulations to explain the lack of preferential nucleation on the high-energy sites.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2" name="Picture 171"/>
          <p:cNvPicPr/>
          <p:nvPr/>
        </p:nvPicPr>
        <p:blipFill>
          <a:blip r:embed="rId3"/>
          <a:stretch/>
        </p:blipFill>
        <p:spPr>
          <a:xfrm>
            <a:off x="2819160" y="2057400"/>
            <a:ext cx="6096240" cy="4572000"/>
          </a:xfrm>
          <a:prstGeom prst="rect">
            <a:avLst/>
          </a:prstGeom>
          <a:ln w="0">
            <a:noFill/>
          </a:ln>
        </p:spPr>
      </p:pic>
      <p:sp>
        <p:nvSpPr>
          <p:cNvPr id="173" name="TextBox 172"/>
          <p:cNvSpPr txBox="1"/>
          <p:nvPr/>
        </p:nvSpPr>
        <p:spPr>
          <a:xfrm>
            <a:off x="277200" y="1299600"/>
            <a:ext cx="8409600" cy="60228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r>
              <a:rPr lang="en-US" sz="1800" b="1" strike="noStrike" spc="-1">
                <a:solidFill>
                  <a:srgbClr val="000000"/>
                </a:solidFill>
                <a:latin typeface="Arial"/>
              </a:rPr>
              <a:t>Nucleation of Baryte (BaSO4) on mica (Batch and AFM-study). 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en-US" sz="1800" b="1" strike="noStrike" spc="-1">
                <a:solidFill>
                  <a:srgbClr val="000000"/>
                </a:solidFill>
                <a:latin typeface="Arial"/>
              </a:rPr>
              <a:t>100X supersaturation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9"/>
          <p:cNvSpPr/>
          <p:nvPr/>
        </p:nvSpPr>
        <p:spPr>
          <a:xfrm>
            <a:off x="312840" y="228600"/>
            <a:ext cx="7686720" cy="1133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b-NO" sz="3200" b="1" strike="noStrike" spc="-1">
                <a:solidFill>
                  <a:srgbClr val="000000"/>
                </a:solidFill>
                <a:latin typeface="Arial"/>
                <a:ea typeface="ヒラギノ角ゴ Pro W3"/>
              </a:rPr>
              <a:t>Ongoing research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84600" y="2286000"/>
            <a:ext cx="2514600" cy="3673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Random distribution of Baryte on the polished glass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Local growth of baryte on certain areas on sanded glass slides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Surface-area effect or solution effect?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277200" y="1371600"/>
            <a:ext cx="8681760" cy="60228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r>
              <a:rPr lang="en-US" sz="1800" b="1" strike="noStrike" spc="-1">
                <a:solidFill>
                  <a:srgbClr val="000000"/>
                </a:solidFill>
                <a:latin typeface="Arial"/>
              </a:rPr>
              <a:t>Nucleation of Baryte (BaSO4) on glass slides, polished and sanded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en-US" sz="1800" b="1" strike="noStrike" spc="-1">
                <a:solidFill>
                  <a:srgbClr val="000000"/>
                </a:solidFill>
                <a:latin typeface="Arial"/>
              </a:rPr>
              <a:t>100x supersaturation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7" name="Picture 176"/>
          <p:cNvPicPr/>
          <p:nvPr/>
        </p:nvPicPr>
        <p:blipFill>
          <a:blip r:embed="rId3"/>
          <a:stretch/>
        </p:blipFill>
        <p:spPr>
          <a:xfrm>
            <a:off x="2635200" y="1936800"/>
            <a:ext cx="6401160" cy="4800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23"/>
          <p:cNvSpPr/>
          <p:nvPr/>
        </p:nvSpPr>
        <p:spPr>
          <a:xfrm>
            <a:off x="312840" y="228600"/>
            <a:ext cx="7686720" cy="1133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b-NO" sz="3200" b="1" strike="noStrike" spc="-1">
                <a:solidFill>
                  <a:srgbClr val="000000"/>
                </a:solidFill>
                <a:latin typeface="Arial"/>
                <a:ea typeface="ヒラギノ角ゴ Pro W3"/>
              </a:rPr>
              <a:t>Ongoing research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84600" y="2286000"/>
            <a:ext cx="3344400" cy="572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Random distribution of CaCO</a:t>
            </a:r>
            <a:r>
              <a:rPr lang="en-US" sz="1800" b="0" strike="noStrike" spc="-1" baseline="-8000">
                <a:solidFill>
                  <a:srgbClr val="000000"/>
                </a:solidFill>
                <a:latin typeface="Arial"/>
              </a:rPr>
              <a:t>3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 on the polished glass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3 polymorphs +amorphous CC formed at the same time?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C9211E"/>
                </a:solidFill>
                <a:latin typeface="Arial"/>
              </a:rPr>
              <a:t>What is causing the given distribution of polymorphs and ACC on the glass?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Next: AFM and batch studies on CaCO</a:t>
            </a:r>
            <a:r>
              <a:rPr lang="en-US" sz="1800" b="0" strike="noStrike" spc="-1" baseline="-8000">
                <a:solidFill>
                  <a:srgbClr val="000000"/>
                </a:solidFill>
                <a:latin typeface="Arial"/>
              </a:rPr>
              <a:t>3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 on Kf and mica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277200" y="1371600"/>
            <a:ext cx="8681760" cy="34632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r>
              <a:rPr lang="en-US" sz="1800" b="1" strike="noStrike" spc="-1">
                <a:solidFill>
                  <a:srgbClr val="000000"/>
                </a:solidFill>
                <a:latin typeface="Arial"/>
              </a:rPr>
              <a:t>Nucleation of CaCO</a:t>
            </a:r>
            <a:r>
              <a:rPr lang="en-US" sz="1800" b="1" strike="noStrike" spc="-1" baseline="-8000">
                <a:solidFill>
                  <a:srgbClr val="000000"/>
                </a:solidFill>
                <a:latin typeface="Arial"/>
              </a:rPr>
              <a:t>3</a:t>
            </a:r>
            <a:r>
              <a:rPr lang="en-US" sz="1800" b="1" strike="noStrike" spc="-1">
                <a:solidFill>
                  <a:srgbClr val="000000"/>
                </a:solidFill>
                <a:latin typeface="Arial"/>
              </a:rPr>
              <a:t>x on polished glass slides. ~177x supersaturation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1" name="Picture 180"/>
          <p:cNvPicPr/>
          <p:nvPr/>
        </p:nvPicPr>
        <p:blipFill>
          <a:blip r:embed="rId3"/>
          <a:stretch/>
        </p:blipFill>
        <p:spPr>
          <a:xfrm>
            <a:off x="3614040" y="2507760"/>
            <a:ext cx="5301360" cy="3893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47"/>
          <p:cNvSpPr/>
          <p:nvPr/>
        </p:nvSpPr>
        <p:spPr>
          <a:xfrm>
            <a:off x="1227600" y="2694600"/>
            <a:ext cx="7687440" cy="1134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b-NO" sz="3200" b="1" strike="noStrike" spc="-1">
                <a:solidFill>
                  <a:srgbClr val="000000"/>
                </a:solidFill>
                <a:latin typeface="Arial"/>
                <a:ea typeface="ヒラギノ角ゴ Pro W3"/>
              </a:rPr>
              <a:t>Thank you for your attention!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4655160" y="6244200"/>
            <a:ext cx="21664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helghe@geo.uio.no</a:t>
            </a:r>
          </a:p>
        </p:txBody>
      </p:sp>
      <p:pic>
        <p:nvPicPr>
          <p:cNvPr id="184" name="Picture 183"/>
          <p:cNvPicPr/>
          <p:nvPr/>
        </p:nvPicPr>
        <p:blipFill>
          <a:blip r:embed="rId3"/>
          <a:stretch/>
        </p:blipFill>
        <p:spPr>
          <a:xfrm>
            <a:off x="7086600" y="5124240"/>
            <a:ext cx="1497960" cy="1504800"/>
          </a:xfrm>
          <a:prstGeom prst="rect">
            <a:avLst/>
          </a:prstGeom>
          <a:ln w="0">
            <a:noFill/>
          </a:ln>
        </p:spPr>
      </p:pic>
      <p:pic>
        <p:nvPicPr>
          <p:cNvPr id="185" name="Picture 184"/>
          <p:cNvPicPr/>
          <p:nvPr/>
        </p:nvPicPr>
        <p:blipFill>
          <a:blip r:embed="rId4"/>
          <a:stretch/>
        </p:blipFill>
        <p:spPr>
          <a:xfrm>
            <a:off x="162360" y="86040"/>
            <a:ext cx="1437480" cy="1513800"/>
          </a:xfrm>
          <a:prstGeom prst="rect">
            <a:avLst/>
          </a:prstGeom>
          <a:ln w="0">
            <a:noFill/>
          </a:ln>
        </p:spPr>
      </p:pic>
      <p:pic>
        <p:nvPicPr>
          <p:cNvPr id="186" name="Picture 185"/>
          <p:cNvPicPr/>
          <p:nvPr/>
        </p:nvPicPr>
        <p:blipFill>
          <a:blip r:embed="rId5"/>
          <a:stretch/>
        </p:blipFill>
        <p:spPr>
          <a:xfrm>
            <a:off x="1962360" y="457200"/>
            <a:ext cx="6724080" cy="866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51"/>
          <p:cNvSpPr/>
          <p:nvPr/>
        </p:nvSpPr>
        <p:spPr>
          <a:xfrm>
            <a:off x="312840" y="228600"/>
            <a:ext cx="7686720" cy="1133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b-NO" sz="3200" b="1" strike="noStrike" spc="-1">
                <a:solidFill>
                  <a:srgbClr val="000000"/>
                </a:solidFill>
                <a:latin typeface="Arial"/>
                <a:ea typeface="ヒラギノ角ゴ Pro W3"/>
              </a:rPr>
              <a:t>Background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457200" y="1363330"/>
            <a:ext cx="7772400" cy="493733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b="0" strike="noStrike" spc="-1">
                <a:solidFill>
                  <a:srgbClr val="000000"/>
                </a:solidFill>
                <a:latin typeface="Arial"/>
              </a:rPr>
              <a:t>In macroscopic RT-models, surfaces are considered uniform with averaged properties. When considering neo-formation of minerals, mineral nucleation models, such as the classical nucleation theory (CNT) is also macroscopic and averaged. 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b="0" strike="noStrike" spc="-1">
                <a:solidFill>
                  <a:srgbClr val="000000"/>
                </a:solidFill>
                <a:latin typeface="Arial"/>
              </a:rPr>
              <a:t>The substrate is on the other hand NOT uniform, and we know that microscopic (nanoscopic) features to various extent control rates of heterogeneous nucleation. 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b="0" strike="noStrike" spc="-1">
                <a:solidFill>
                  <a:srgbClr val="000000"/>
                </a:solidFill>
                <a:latin typeface="Arial"/>
              </a:rPr>
              <a:t>At present – both deterministic or probabilistic nucleation models are used to estimate extent of nucleation and crystal growth in pore- and continuum-scale numerical models – </a:t>
            </a:r>
            <a:r>
              <a:rPr lang="en-US" sz="2100" b="1" strike="noStrike" spc="-1">
                <a:solidFill>
                  <a:srgbClr val="000000"/>
                </a:solidFill>
                <a:latin typeface="Arial"/>
              </a:rPr>
              <a:t>none of these are taking into account the sub-microscale features that may explain the macroscopic rate of nucleation, and observed macroscopic variations.</a:t>
            </a:r>
            <a:endParaRPr lang="en-US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21"/>
          <p:cNvSpPr/>
          <p:nvPr/>
        </p:nvSpPr>
        <p:spPr>
          <a:xfrm>
            <a:off x="541080" y="144000"/>
            <a:ext cx="7687440" cy="1134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b-NO" sz="3200" b="1" strike="noStrike" spc="-1">
                <a:solidFill>
                  <a:srgbClr val="000000"/>
                </a:solidFill>
                <a:latin typeface="Arial"/>
                <a:ea typeface="ヒラギノ角ゴ Pro W3"/>
              </a:rPr>
              <a:t>Background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457200" y="1371600"/>
            <a:ext cx="8228880" cy="201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A deterministic nucleation model: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All nucleation parameters have fixed values for one specific surface.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All (macroscopically) identically surfaces will always get the same number of nuclei.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In pore-scale reactive transport model, each node will have a nucleation rate determined by the local T, </a:t>
            </a:r>
            <a:r>
              <a:rPr lang="en-US" sz="1800" b="0" strike="noStrike" spc="-1">
                <a:solidFill>
                  <a:srgbClr val="000000"/>
                </a:solidFill>
                <a:latin typeface="Nimbus Roman"/>
                <a:ea typeface="Nimbus Roman"/>
              </a:rPr>
              <a:t>Ω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Nimbus Roman"/>
              </a:rPr>
              <a:t>, etc. 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385200" y="3522240"/>
            <a:ext cx="6400440" cy="310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A probabilistic nucleation model: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Each surface area will have a probability of nucleation, but nucleation is not guaranteed as is the case with the deterministic model.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The probability is calculated based on CNT (different models exists)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Monte-Carlo simulations using a probabilistic model may provide uncertainty estimates on number of crystallites, surface coverage, and effects on fluid flow and mechanical properties.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4" name="Picture 133"/>
          <p:cNvPicPr/>
          <p:nvPr/>
        </p:nvPicPr>
        <p:blipFill>
          <a:blip r:embed="rId3"/>
          <a:stretch/>
        </p:blipFill>
        <p:spPr>
          <a:xfrm>
            <a:off x="6642000" y="4800600"/>
            <a:ext cx="2477160" cy="1347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4"/>
          <p:cNvSpPr/>
          <p:nvPr/>
        </p:nvSpPr>
        <p:spPr>
          <a:xfrm>
            <a:off x="541080" y="144000"/>
            <a:ext cx="7687440" cy="1134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b-NO" sz="3200" b="1" strike="noStrike" spc="-1">
                <a:solidFill>
                  <a:srgbClr val="000000"/>
                </a:solidFill>
                <a:latin typeface="Arial"/>
                <a:ea typeface="ヒラギノ角ゴ Pro W3"/>
              </a:rPr>
              <a:t>Background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6" name="Picture 135"/>
          <p:cNvPicPr/>
          <p:nvPr/>
        </p:nvPicPr>
        <p:blipFill>
          <a:blip r:embed="rId3"/>
          <a:stretch/>
        </p:blipFill>
        <p:spPr>
          <a:xfrm>
            <a:off x="228600" y="1371600"/>
            <a:ext cx="8915400" cy="3499560"/>
          </a:xfrm>
          <a:prstGeom prst="rect">
            <a:avLst/>
          </a:prstGeom>
          <a:ln w="0">
            <a:noFill/>
          </a:ln>
        </p:spPr>
      </p:pic>
      <p:pic>
        <p:nvPicPr>
          <p:cNvPr id="137" name="Picture 136"/>
          <p:cNvPicPr/>
          <p:nvPr/>
        </p:nvPicPr>
        <p:blipFill>
          <a:blip r:embed="rId4"/>
          <a:stretch/>
        </p:blipFill>
        <p:spPr>
          <a:xfrm>
            <a:off x="3886200" y="785520"/>
            <a:ext cx="5029200" cy="5843880"/>
          </a:xfrm>
          <a:prstGeom prst="rect">
            <a:avLst/>
          </a:prstGeom>
          <a:ln w="0">
            <a:noFill/>
          </a:ln>
        </p:spPr>
      </p:pic>
      <p:sp>
        <p:nvSpPr>
          <p:cNvPr id="138" name="TextBox 137"/>
          <p:cNvSpPr txBox="1"/>
          <p:nvPr/>
        </p:nvSpPr>
        <p:spPr>
          <a:xfrm>
            <a:off x="685800" y="5257800"/>
            <a:ext cx="2743200" cy="120564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Lower flow rates =&gt; broader saturation fronts and more stochastic nature of precipitation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48"/>
          <p:cNvSpPr/>
          <p:nvPr/>
        </p:nvSpPr>
        <p:spPr>
          <a:xfrm>
            <a:off x="541080" y="144000"/>
            <a:ext cx="7687440" cy="1134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b-NO" sz="3200" b="1" strike="noStrike" spc="-1">
                <a:solidFill>
                  <a:srgbClr val="000000"/>
                </a:solidFill>
                <a:latin typeface="Arial"/>
                <a:ea typeface="ヒラギノ角ゴ Pro W3"/>
              </a:rPr>
              <a:t>Background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0" name="Picture 139"/>
          <p:cNvPicPr/>
          <p:nvPr/>
        </p:nvPicPr>
        <p:blipFill>
          <a:blip r:embed="rId3"/>
          <a:stretch/>
        </p:blipFill>
        <p:spPr>
          <a:xfrm>
            <a:off x="4114800" y="1828800"/>
            <a:ext cx="4799880" cy="772200"/>
          </a:xfrm>
          <a:prstGeom prst="rect">
            <a:avLst/>
          </a:prstGeom>
          <a:ln w="0">
            <a:noFill/>
          </a:ln>
        </p:spPr>
      </p:pic>
      <p:sp>
        <p:nvSpPr>
          <p:cNvPr id="141" name="Rectangle 140"/>
          <p:cNvSpPr/>
          <p:nvPr/>
        </p:nvSpPr>
        <p:spPr>
          <a:xfrm>
            <a:off x="300240" y="1316520"/>
            <a:ext cx="536472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The Gaussian Induction Time (GIT) model: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229320" y="1967760"/>
            <a:ext cx="4342680" cy="283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Pros: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+ Provides a model for the randomness of spatial distribution of secondary crystals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+ The model correctly approaches the deterministic averaged induction time (nucleation rate) on the long-term and for large systems.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+ Can explain clustering of crystals.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228600" y="5029200"/>
            <a:ext cx="4342680" cy="146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Cons: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- The symmetric Gaussian PDF has not been experimental verified, and it is only assumed that the process is random.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4" name="Picture 143"/>
          <p:cNvPicPr/>
          <p:nvPr/>
        </p:nvPicPr>
        <p:blipFill>
          <a:blip r:embed="rId4"/>
          <a:stretch/>
        </p:blipFill>
        <p:spPr>
          <a:xfrm>
            <a:off x="5029200" y="3582360"/>
            <a:ext cx="3542040" cy="2589480"/>
          </a:xfrm>
          <a:prstGeom prst="rect">
            <a:avLst/>
          </a:prstGeom>
          <a:ln w="0">
            <a:noFill/>
          </a:ln>
        </p:spPr>
      </p:pic>
      <p:sp>
        <p:nvSpPr>
          <p:cNvPr id="145" name="Rectangle 144"/>
          <p:cNvSpPr/>
          <p:nvPr/>
        </p:nvSpPr>
        <p:spPr>
          <a:xfrm>
            <a:off x="6606720" y="6292800"/>
            <a:ext cx="90036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 i="1" strike="noStrike" spc="-1">
                <a:solidFill>
                  <a:srgbClr val="000000"/>
                </a:solidFill>
                <a:latin typeface="Nimbus Roman"/>
                <a:ea typeface="Nimbus Roman"/>
              </a:rPr>
              <a:t>τ</a:t>
            </a:r>
            <a:r>
              <a:rPr lang="en-US" sz="2000" b="0" i="1" strike="noStrike" spc="-1">
                <a:solidFill>
                  <a:srgbClr val="000000"/>
                </a:solidFill>
                <a:latin typeface="Arial"/>
                <a:ea typeface="Nimbus Roman"/>
              </a:rPr>
              <a:t> = 1/J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3"/>
          <p:cNvSpPr/>
          <p:nvPr/>
        </p:nvSpPr>
        <p:spPr>
          <a:xfrm>
            <a:off x="542880" y="237960"/>
            <a:ext cx="7686720" cy="1133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b-NO" sz="3200" b="1" strike="noStrike" spc="-1">
                <a:solidFill>
                  <a:srgbClr val="000000"/>
                </a:solidFill>
                <a:latin typeface="Arial"/>
                <a:ea typeface="ヒラギノ角ゴ Pro W3"/>
              </a:rPr>
              <a:t>Role of active sites (steps, kinks, pits, etc) on nucleation rates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2421000" y="6487560"/>
            <a:ext cx="2389680" cy="26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Kiselev et al. 2017. Science 355.</a:t>
            </a:r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8" name="Picture 147"/>
          <p:cNvPicPr/>
          <p:nvPr/>
        </p:nvPicPr>
        <p:blipFill>
          <a:blip r:embed="rId3"/>
          <a:stretch/>
        </p:blipFill>
        <p:spPr>
          <a:xfrm>
            <a:off x="2453400" y="3909600"/>
            <a:ext cx="6639120" cy="2670480"/>
          </a:xfrm>
          <a:prstGeom prst="rect">
            <a:avLst/>
          </a:prstGeom>
          <a:ln w="0">
            <a:noFill/>
          </a:ln>
        </p:spPr>
      </p:pic>
      <p:sp>
        <p:nvSpPr>
          <p:cNvPr id="149" name="Rectangle 148"/>
          <p:cNvSpPr/>
          <p:nvPr/>
        </p:nvSpPr>
        <p:spPr>
          <a:xfrm>
            <a:off x="457200" y="1620720"/>
            <a:ext cx="4397400" cy="66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</a:rPr>
              <a:t>Kiselev et al 2017 demonstrated that: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0" name="Picture 149"/>
          <p:cNvPicPr/>
          <p:nvPr/>
        </p:nvPicPr>
        <p:blipFill>
          <a:blip r:embed="rId4"/>
          <a:stretch/>
        </p:blipFill>
        <p:spPr>
          <a:xfrm>
            <a:off x="5257800" y="1885320"/>
            <a:ext cx="3665160" cy="1771920"/>
          </a:xfrm>
          <a:prstGeom prst="rect">
            <a:avLst/>
          </a:prstGeom>
          <a:ln w="0">
            <a:noFill/>
          </a:ln>
        </p:spPr>
      </p:pic>
      <p:sp>
        <p:nvSpPr>
          <p:cNvPr id="151" name="TextBox 150"/>
          <p:cNvSpPr txBox="1"/>
          <p:nvPr/>
        </p:nvSpPr>
        <p:spPr>
          <a:xfrm>
            <a:off x="421200" y="2142000"/>
            <a:ext cx="4572000" cy="1626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1. Heterogeneous nucleation is probabilistic, but macroscopic rates can be determined by active surface sites.</a:t>
            </a:r>
          </a:p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2. Density of active sites determines the number of nuclei formed.  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228600" y="4114800"/>
            <a:ext cx="2057400" cy="2676632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1" strike="noStrike" spc="-1">
                <a:solidFill>
                  <a:srgbClr val="000000"/>
                </a:solidFill>
                <a:latin typeface="Arial"/>
              </a:rPr>
              <a:t>=&gt; If we can determine the number of active surface sites, we can also predict the macroscopic number of nuclei (crystallites) that form. 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6"/>
          <p:cNvSpPr/>
          <p:nvPr/>
        </p:nvSpPr>
        <p:spPr>
          <a:xfrm>
            <a:off x="528840" y="228600"/>
            <a:ext cx="7686720" cy="1133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b-NO" sz="3200" b="1" strike="noStrike" spc="-1">
                <a:solidFill>
                  <a:srgbClr val="000000"/>
                </a:solidFill>
                <a:latin typeface="Arial"/>
                <a:ea typeface="ヒラギノ角ゴ Pro W3"/>
              </a:rPr>
              <a:t>Integration of nucleation probailities from discrete surface sites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4" name="Picture 153"/>
          <p:cNvPicPr/>
          <p:nvPr/>
        </p:nvPicPr>
        <p:blipFill>
          <a:blip r:embed="rId3"/>
          <a:stretch/>
        </p:blipFill>
        <p:spPr>
          <a:xfrm>
            <a:off x="3592800" y="1828800"/>
            <a:ext cx="5322600" cy="4609440"/>
          </a:xfrm>
          <a:prstGeom prst="rect">
            <a:avLst/>
          </a:prstGeom>
          <a:ln w="0">
            <a:noFill/>
          </a:ln>
        </p:spPr>
      </p:pic>
      <p:pic>
        <p:nvPicPr>
          <p:cNvPr id="155" name="Picture 154"/>
          <p:cNvPicPr/>
          <p:nvPr/>
        </p:nvPicPr>
        <p:blipFill>
          <a:blip r:embed="rId4"/>
          <a:stretch/>
        </p:blipFill>
        <p:spPr>
          <a:xfrm>
            <a:off x="362160" y="5797800"/>
            <a:ext cx="2838240" cy="1028520"/>
          </a:xfrm>
          <a:prstGeom prst="rect">
            <a:avLst/>
          </a:prstGeom>
          <a:ln w="0">
            <a:noFill/>
          </a:ln>
        </p:spPr>
      </p:pic>
      <p:sp>
        <p:nvSpPr>
          <p:cNvPr id="156" name="TextBox 155"/>
          <p:cNvSpPr txBox="1"/>
          <p:nvPr/>
        </p:nvSpPr>
        <p:spPr>
          <a:xfrm>
            <a:off x="228600" y="4775400"/>
            <a:ext cx="2971800" cy="858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Total number of crystallites if M different polymorphs can form at the same time:</a:t>
            </a:r>
          </a:p>
        </p:txBody>
      </p:sp>
      <p:grpSp>
        <p:nvGrpSpPr>
          <p:cNvPr id="157" name="Group 156"/>
          <p:cNvGrpSpPr/>
          <p:nvPr/>
        </p:nvGrpSpPr>
        <p:grpSpPr>
          <a:xfrm>
            <a:off x="228600" y="1600200"/>
            <a:ext cx="3200400" cy="2888280"/>
            <a:chOff x="228600" y="1600200"/>
            <a:chExt cx="3200400" cy="2888280"/>
          </a:xfrm>
        </p:grpSpPr>
        <p:grpSp>
          <p:nvGrpSpPr>
            <p:cNvPr id="158" name="Group 157"/>
            <p:cNvGrpSpPr/>
            <p:nvPr/>
          </p:nvGrpSpPr>
          <p:grpSpPr>
            <a:xfrm>
              <a:off x="228600" y="1600200"/>
              <a:ext cx="3200400" cy="2034000"/>
              <a:chOff x="228600" y="1600200"/>
              <a:chExt cx="3200400" cy="2034000"/>
            </a:xfrm>
          </p:grpSpPr>
          <p:pic>
            <p:nvPicPr>
              <p:cNvPr id="159" name="Picture 158"/>
              <p:cNvPicPr/>
              <p:nvPr/>
            </p:nvPicPr>
            <p:blipFill>
              <a:blip r:embed="rId5"/>
              <a:stretch/>
            </p:blipFill>
            <p:spPr>
              <a:xfrm>
                <a:off x="581400" y="2510640"/>
                <a:ext cx="2619000" cy="11235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60" name="TextBox 159"/>
              <p:cNvSpPr txBox="1"/>
              <p:nvPr/>
            </p:nvSpPr>
            <p:spPr>
              <a:xfrm>
                <a:off x="228600" y="1600200"/>
                <a:ext cx="3200400" cy="85824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tIns="45000" rIns="90000" bIns="45000" anchor="t">
                <a:noAutofit/>
              </a:bodyPr>
              <a:lstStyle/>
              <a:p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Nr. stable nuclei (crystallites) at a surface with N different types of active sites: </a:t>
                </a:r>
              </a:p>
            </p:txBody>
          </p:sp>
        </p:grpSp>
        <p:pic>
          <p:nvPicPr>
            <p:cNvPr id="161" name="Picture 160"/>
            <p:cNvPicPr/>
            <p:nvPr/>
          </p:nvPicPr>
          <p:blipFill>
            <a:blip r:embed="rId6"/>
            <a:stretch/>
          </p:blipFill>
          <p:spPr>
            <a:xfrm>
              <a:off x="290160" y="3977640"/>
              <a:ext cx="552240" cy="437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62" name="TextBox 161"/>
            <p:cNvSpPr txBox="1"/>
            <p:nvPr/>
          </p:nvSpPr>
          <p:spPr>
            <a:xfrm>
              <a:off x="914400" y="3886200"/>
              <a:ext cx="2099520" cy="6022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US" sz="1800" b="0" strike="noStrike" spc="-1">
                  <a:solidFill>
                    <a:srgbClr val="000000"/>
                  </a:solidFill>
                  <a:latin typeface="Arial"/>
                </a:rPr>
                <a:t>: nucleation rate (mean probability)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8"/>
          <p:cNvSpPr/>
          <p:nvPr/>
        </p:nvSpPr>
        <p:spPr>
          <a:xfrm>
            <a:off x="542880" y="237960"/>
            <a:ext cx="7686720" cy="1133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b-NO" sz="3200" b="1" strike="noStrike" spc="-1">
                <a:solidFill>
                  <a:srgbClr val="000000"/>
                </a:solidFill>
                <a:latin typeface="Arial"/>
                <a:ea typeface="ヒラギノ角ゴ Pro W3"/>
              </a:rPr>
              <a:t>Benefits of a new nanoscopic point of view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685800" y="1733400"/>
            <a:ext cx="7772400" cy="4368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>
                <a:solidFill>
                  <a:srgbClr val="000000"/>
                </a:solidFill>
                <a:latin typeface="Arial"/>
                <a:ea typeface="Noto Sans CJK SC"/>
              </a:rPr>
              <a:t>A nanoscopic point of view will shift the focus to the very mechanisms that control (explain) macroscopic RT.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>
                <a:solidFill>
                  <a:srgbClr val="000000"/>
                </a:solidFill>
                <a:latin typeface="Arial"/>
                <a:ea typeface="Noto Sans CJK SC"/>
              </a:rPr>
              <a:t>Approaching deterministic modeling – variations that was considered completely random in e.g., GIT-model, can now be better constrained.   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>
                <a:solidFill>
                  <a:srgbClr val="000000"/>
                </a:solidFill>
                <a:latin typeface="Arial"/>
                <a:ea typeface="Noto Sans CJK SC"/>
              </a:rPr>
              <a:t>Uncertainty of heterogeneous nucleation rates in macro-scale RTMs can be reduced. High-reactive surfaces (e.g., weathered or cleaved surfaces exposing high-energi faces or steps) will dominate nucleation and leading to e.g., local clustering of secondary precipitates.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>
                <a:solidFill>
                  <a:srgbClr val="000000"/>
                </a:solidFill>
                <a:latin typeface="Arial"/>
                <a:ea typeface="Noto Sans CJK SC"/>
              </a:rPr>
              <a:t>Can potentially shed light on polymorph-selectivity during heterogeneous nucleation. The effect of e.g., lattice match (lattice strain) on different polymorphs will vary.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3"/>
          <p:cNvSpPr/>
          <p:nvPr/>
        </p:nvSpPr>
        <p:spPr>
          <a:xfrm>
            <a:off x="312840" y="228600"/>
            <a:ext cx="7686720" cy="1133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nb-NO" sz="3200" b="1" strike="noStrike" spc="-1">
                <a:solidFill>
                  <a:srgbClr val="000000"/>
                </a:solidFill>
                <a:latin typeface="Arial"/>
                <a:ea typeface="ヒラギノ角ゴ Pro W3"/>
              </a:rPr>
              <a:t>What is needed?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457200" y="1245960"/>
            <a:ext cx="8001000" cy="2640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Noto Sans CJK SC"/>
              </a:rPr>
              <a:t>Approximations on the number of active sites (steps, kinks, defects, …) can be made based on laboratory observations and numerical simulations.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Noto Sans CJK SC"/>
              </a:rPr>
              <a:t>Mean probabilities of nucleation and distribution of nuclei on different active sites can be found experimentally (micro-macro experiments).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Noto Sans CJK SC"/>
              </a:rPr>
              <a:t>Combining numerical simulations and ML in surrogate models to speed up calculations and allow estimates of macro-scale flow properties and uncertainties.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156600" y="4114800"/>
            <a:ext cx="8915400" cy="2452320"/>
            <a:chOff x="156600" y="4114800"/>
            <a:chExt cx="8915400" cy="2452320"/>
          </a:xfrm>
        </p:grpSpPr>
        <p:pic>
          <p:nvPicPr>
            <p:cNvPr id="168" name="Picture 167"/>
            <p:cNvPicPr/>
            <p:nvPr/>
          </p:nvPicPr>
          <p:blipFill>
            <a:blip r:embed="rId3"/>
            <a:stretch/>
          </p:blipFill>
          <p:spPr>
            <a:xfrm>
              <a:off x="228600" y="4114800"/>
              <a:ext cx="6571080" cy="1484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9" name="Picture 168"/>
            <p:cNvPicPr/>
            <p:nvPr/>
          </p:nvPicPr>
          <p:blipFill>
            <a:blip r:embed="rId4"/>
            <a:stretch/>
          </p:blipFill>
          <p:spPr>
            <a:xfrm>
              <a:off x="156600" y="5713560"/>
              <a:ext cx="8915400" cy="853560"/>
            </a:xfrm>
            <a:prstGeom prst="rect">
              <a:avLst/>
            </a:prstGeom>
            <a:ln w="0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mn-ifg-5</Template>
  <TotalTime>24429</TotalTime>
  <Application>Microsoft Office PowerPoint</Application>
  <PresentationFormat>On-screen Show (4:3)</PresentationFormat>
  <Slides>13</Slides>
  <Notes>12</Notes>
  <HiddenSlides>0</HiddenSlides>
  <ScaleCrop>false</ScaleCrop>
  <HeadingPairs>
    <vt:vector size="4" baseType="variant">
      <vt:variant>
        <vt:lpstr>Theme</vt:lpstr>
      </vt:variant>
      <vt:variant>
        <vt:i4>26</vt:i4>
      </vt:variant>
      <vt:variant>
        <vt:lpstr>Slide Titles</vt:lpstr>
      </vt:variant>
      <vt:variant>
        <vt:i4>13</vt:i4>
      </vt:variant>
    </vt:vector>
  </HeadingPairs>
  <TitlesOfParts>
    <vt:vector size="39" baseType="lpstr"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Universitetet i Oslo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Helge Hellevang</dc:creator>
  <dc:description/>
  <cp:lastModifiedBy/>
  <cp:revision>858</cp:revision>
  <dcterms:created xsi:type="dcterms:W3CDTF">2015-08-28T08:49:36Z</dcterms:created>
  <dcterms:modified xsi:type="dcterms:W3CDTF">2026-05-15T09:53:52Z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5</vt:r8>
  </property>
  <property fmtid="{D5CDD505-2E9C-101B-9397-08002B2CF9AE}" pid="3" name="PresentationFormat">
    <vt:lpwstr>On-screen Show (4:3)</vt:lpwstr>
  </property>
  <property fmtid="{D5CDD505-2E9C-101B-9397-08002B2CF9AE}" pid="4" name="Slides">
    <vt:r8>18</vt:r8>
  </property>
</Properties>
</file>