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4"/>
  </p:sldMasterIdLst>
  <p:notesMasterIdLst>
    <p:notesMasterId r:id="rId32"/>
  </p:notesMasterIdLst>
  <p:handoutMasterIdLst>
    <p:handoutMasterId r:id="rId33"/>
  </p:handoutMasterIdLst>
  <p:sldIdLst>
    <p:sldId id="278" r:id="rId5"/>
    <p:sldId id="289" r:id="rId6"/>
    <p:sldId id="345" r:id="rId7"/>
    <p:sldId id="292" r:id="rId8"/>
    <p:sldId id="348" r:id="rId9"/>
    <p:sldId id="349" r:id="rId10"/>
    <p:sldId id="357" r:id="rId11"/>
    <p:sldId id="351" r:id="rId12"/>
    <p:sldId id="352" r:id="rId13"/>
    <p:sldId id="353" r:id="rId14"/>
    <p:sldId id="354" r:id="rId15"/>
    <p:sldId id="364" r:id="rId16"/>
    <p:sldId id="363" r:id="rId17"/>
    <p:sldId id="365" r:id="rId18"/>
    <p:sldId id="361" r:id="rId19"/>
    <p:sldId id="366" r:id="rId20"/>
    <p:sldId id="360" r:id="rId21"/>
    <p:sldId id="356" r:id="rId22"/>
    <p:sldId id="271" r:id="rId23"/>
    <p:sldId id="367" r:id="rId24"/>
    <p:sldId id="358" r:id="rId25"/>
    <p:sldId id="355" r:id="rId26"/>
    <p:sldId id="272" r:id="rId27"/>
    <p:sldId id="274" r:id="rId28"/>
    <p:sldId id="276" r:id="rId29"/>
    <p:sldId id="350" r:id="rId30"/>
    <p:sldId id="36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1C6C"/>
    <a:srgbClr val="3C1053"/>
    <a:srgbClr val="5698D2"/>
    <a:srgbClr val="0000FF"/>
    <a:srgbClr val="D3B5E9"/>
    <a:srgbClr val="DFC9EF"/>
    <a:srgbClr val="002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22254-34D9-4367-BFE7-E5B9F440491A}" v="204" dt="2026-05-14T15:38:42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13B4E-13A8-024E-80A5-534D1BA3F9C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1A757-8950-8444-B002-1EF2463A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3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47FF-D22D-0040-B82F-9C3166FAE60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F7DCD-D94B-5F45-8777-46A80F77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2356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1pPr>
    <a:lvl2pPr marL="451177" algn="l" defTabSz="902356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2pPr>
    <a:lvl3pPr marL="902356" algn="l" defTabSz="902356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3pPr>
    <a:lvl4pPr marL="1353532" algn="l" defTabSz="902356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4pPr>
    <a:lvl5pPr marL="1804710" algn="l" defTabSz="902356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5pPr>
    <a:lvl6pPr marL="2255887" algn="l" defTabSz="902356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6pPr>
    <a:lvl7pPr marL="2707064" algn="l" defTabSz="902356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7pPr>
    <a:lvl8pPr marL="3158243" algn="l" defTabSz="902356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8pPr>
    <a:lvl9pPr marL="3609420" algn="l" defTabSz="902356" rtl="0" eaLnBrk="1" latinLnBrk="0" hangingPunct="1">
      <a:defRPr sz="11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9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237C66E-568C-6568-7622-5241B0823E83}"/>
              </a:ext>
            </a:extLst>
          </p:cNvPr>
          <p:cNvSpPr/>
          <p:nvPr userDrawn="1"/>
        </p:nvSpPr>
        <p:spPr>
          <a:xfrm rot="10800000">
            <a:off x="10257434" y="-10356"/>
            <a:ext cx="1947591" cy="2683082"/>
          </a:xfrm>
          <a:prstGeom prst="rtTriangle">
            <a:avLst/>
          </a:prstGeom>
          <a:solidFill>
            <a:srgbClr val="3C10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8"/>
              </a:spcAft>
            </a:pPr>
            <a:endParaRPr lang="en-GB" sz="1182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EB67736-14D4-4140-EF2A-30D43260A2BD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51712" y="327652"/>
            <a:ext cx="738973" cy="39102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A29F068-42A5-F96C-3C59-EAAC282B3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136" y="1634039"/>
            <a:ext cx="5125041" cy="4861978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>
              <a:buNone/>
              <a:defRPr sz="785"/>
            </a:lvl1pPr>
            <a:lvl2pPr>
              <a:defRPr sz="427"/>
            </a:lvl2pPr>
            <a:lvl3pPr>
              <a:defRPr sz="427"/>
            </a:lvl3pPr>
            <a:lvl4pPr>
              <a:defRPr sz="427"/>
            </a:lvl4pPr>
            <a:lvl5pPr>
              <a:defRPr sz="427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58AAA6C-6CF9-0881-3299-527979612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9867" y="1644393"/>
            <a:ext cx="5449909" cy="4861978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>
              <a:buNone/>
              <a:defRPr sz="785"/>
            </a:lvl1pPr>
            <a:lvl2pPr>
              <a:defRPr sz="427"/>
            </a:lvl2pPr>
            <a:lvl3pPr>
              <a:defRPr sz="427"/>
            </a:lvl3pPr>
            <a:lvl4pPr>
              <a:defRPr sz="427"/>
            </a:lvl4pPr>
            <a:lvl5pPr>
              <a:defRPr sz="427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A36FC8-FC01-837C-0F24-3BD96E738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585" y="472595"/>
            <a:ext cx="9657263" cy="5129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 b="1" i="0">
                <a:solidFill>
                  <a:srgbClr val="3C105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708D71-006D-9C4E-B702-6E69670732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855792"/>
            <a:ext cx="9656333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28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subheading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97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4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7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1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0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6B181C-C066-C0EC-FDF9-B66108ECD5E8}"/>
              </a:ext>
            </a:extLst>
          </p:cNvPr>
          <p:cNvSpPr/>
          <p:nvPr/>
        </p:nvSpPr>
        <p:spPr>
          <a:xfrm>
            <a:off x="1956932" y="1391093"/>
            <a:ext cx="8278136" cy="20145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3B5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8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9599898-104A-3A85-6A39-F56170936888}"/>
              </a:ext>
            </a:extLst>
          </p:cNvPr>
          <p:cNvSpPr txBox="1">
            <a:spLocks/>
          </p:cNvSpPr>
          <p:nvPr/>
        </p:nvSpPr>
        <p:spPr>
          <a:xfrm>
            <a:off x="1956932" y="1391094"/>
            <a:ext cx="8278137" cy="10618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000" dirty="0">
                <a:solidFill>
                  <a:srgbClr val="511C6C"/>
                </a:solidFill>
              </a:rPr>
              <a:t>Mathematical modelling of evaporation in capillary porous media</a:t>
            </a:r>
            <a:endParaRPr lang="en-US" sz="4000" dirty="0">
              <a:solidFill>
                <a:srgbClr val="511C6C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1D52429-672E-AC23-A938-2760BE2CADCF}"/>
              </a:ext>
            </a:extLst>
          </p:cNvPr>
          <p:cNvSpPr txBox="1">
            <a:spLocks/>
          </p:cNvSpPr>
          <p:nvPr/>
        </p:nvSpPr>
        <p:spPr>
          <a:xfrm>
            <a:off x="3089292" y="2771103"/>
            <a:ext cx="6013414" cy="70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2800" b="0" dirty="0">
                <a:solidFill>
                  <a:srgbClr val="511C6C"/>
                </a:solidFill>
              </a:rPr>
              <a:t>Dr Ellen Luckins, University of Warwick</a:t>
            </a:r>
            <a:endParaRPr lang="en-US" sz="2800" b="0" dirty="0">
              <a:solidFill>
                <a:srgbClr val="511C6C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4669C58-D090-5CC9-4299-C9D9945E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63" y="180756"/>
            <a:ext cx="1931668" cy="670294"/>
          </a:xfrm>
          <a:prstGeom prst="rect">
            <a:avLst/>
          </a:prstGeom>
        </p:spPr>
      </p:pic>
      <p:pic>
        <p:nvPicPr>
          <p:cNvPr id="6" name="Picture 5" descr="A logo for a university&#10;&#10;Description automatically generated">
            <a:extLst>
              <a:ext uri="{FF2B5EF4-FFF2-40B4-BE49-F238E27FC236}">
                <a16:creationId xmlns:a16="http://schemas.microsoft.com/office/drawing/2014/main" id="{E888806E-B338-CB5B-144D-FEE7A14BA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616" y="0"/>
            <a:ext cx="1726384" cy="1362547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C9CBE72-CAA5-A3A0-7A74-8F2B536F8872}"/>
              </a:ext>
            </a:extLst>
          </p:cNvPr>
          <p:cNvSpPr txBox="1">
            <a:spLocks/>
          </p:cNvSpPr>
          <p:nvPr/>
        </p:nvSpPr>
        <p:spPr>
          <a:xfrm>
            <a:off x="4065147" y="3553007"/>
            <a:ext cx="4061706" cy="4093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2400" b="0" dirty="0" err="1">
                <a:solidFill>
                  <a:srgbClr val="511C6C"/>
                </a:solidFill>
              </a:rPr>
              <a:t>InterPore</a:t>
            </a:r>
            <a:r>
              <a:rPr lang="en-GB" sz="2400" b="0" dirty="0">
                <a:solidFill>
                  <a:srgbClr val="511C6C"/>
                </a:solidFill>
              </a:rPr>
              <a:t> 2026 - Nantes</a:t>
            </a:r>
            <a:endParaRPr lang="en-US" sz="2400" b="0" dirty="0">
              <a:solidFill>
                <a:srgbClr val="511C6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2B7477-8E09-458F-59EF-63E9EBA4E163}"/>
              </a:ext>
            </a:extLst>
          </p:cNvPr>
          <p:cNvGrpSpPr/>
          <p:nvPr/>
        </p:nvGrpSpPr>
        <p:grpSpPr>
          <a:xfrm>
            <a:off x="3089292" y="4399473"/>
            <a:ext cx="5781473" cy="2134865"/>
            <a:chOff x="3129063" y="4399473"/>
            <a:chExt cx="5781473" cy="2134865"/>
          </a:xfrm>
        </p:grpSpPr>
        <p:pic>
          <p:nvPicPr>
            <p:cNvPr id="5" name="Picture 4" descr="Diagram of a diagram of a evaporation cycle&#10;&#10;Description automatically generated">
              <a:extLst>
                <a:ext uri="{FF2B5EF4-FFF2-40B4-BE49-F238E27FC236}">
                  <a16:creationId xmlns:a16="http://schemas.microsoft.com/office/drawing/2014/main" id="{3883B208-2D4F-72B0-7626-F7FCF621A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906" y="4399473"/>
              <a:ext cx="5486187" cy="213486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09BFDA-6727-1D03-C968-B0A18AD84119}"/>
                </a:ext>
              </a:extLst>
            </p:cNvPr>
            <p:cNvSpPr/>
            <p:nvPr/>
          </p:nvSpPr>
          <p:spPr>
            <a:xfrm>
              <a:off x="7694579" y="4980562"/>
              <a:ext cx="1215957" cy="933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D45815-589D-7D14-55B6-817423AF0D37}"/>
                </a:ext>
              </a:extLst>
            </p:cNvPr>
            <p:cNvSpPr/>
            <p:nvPr/>
          </p:nvSpPr>
          <p:spPr>
            <a:xfrm>
              <a:off x="3129063" y="4889771"/>
              <a:ext cx="1215957" cy="933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497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9F2DC-13F5-17AA-1796-371D0AEA3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7EAC209-F42A-3CD7-3FA6-907F7319FC94}"/>
              </a:ext>
            </a:extLst>
          </p:cNvPr>
          <p:cNvSpPr txBox="1">
            <a:spLocks/>
          </p:cNvSpPr>
          <p:nvPr/>
        </p:nvSpPr>
        <p:spPr>
          <a:xfrm>
            <a:off x="300838" y="240743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Asymptotic analysis</a:t>
            </a:r>
            <a:endParaRPr lang="en-US" sz="3200" dirty="0">
              <a:solidFill>
                <a:srgbClr val="511C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D42ECA-C1AD-91C6-9008-013E4D0DA22F}"/>
                  </a:ext>
                </a:extLst>
              </p:cNvPr>
              <p:cNvSpPr txBox="1"/>
              <p:nvPr/>
            </p:nvSpPr>
            <p:spPr>
              <a:xfrm>
                <a:off x="491895" y="1118681"/>
                <a:ext cx="10558725" cy="5170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b="1" dirty="0"/>
                  <a:t>Idea: 	</a:t>
                </a:r>
                <a:r>
                  <a:rPr lang="en-GB" sz="2200" dirty="0"/>
                  <a:t>take advantage of the big/small parameters to systematically simplify the problem</a:t>
                </a:r>
              </a:p>
              <a:p>
                <a:r>
                  <a:rPr lang="en-GB" sz="2200" dirty="0"/>
                  <a:t>		(the simplified model has error the size of the small parameters)</a:t>
                </a:r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algn="ctr"/>
                <a:r>
                  <a:rPr lang="en-GB" sz="2200" dirty="0"/>
                  <a:t>Left with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200" dirty="0"/>
                  <a:t> (saturation vapour density) everywhere – no evaporation!</a:t>
                </a:r>
              </a:p>
              <a:p>
                <a:endParaRPr lang="en-GB" sz="2200" b="1" dirty="0"/>
              </a:p>
              <a:p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D42ECA-C1AD-91C6-9008-013E4D0DA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95" y="1118681"/>
                <a:ext cx="10558725" cy="5170646"/>
              </a:xfrm>
              <a:prstGeom prst="rect">
                <a:avLst/>
              </a:prstGeom>
              <a:blipFill>
                <a:blip r:embed="rId2"/>
                <a:stretch>
                  <a:fillRect l="-751" t="-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52948C8-61B6-D41D-6DD3-C9E75FAEFEEB}"/>
                  </a:ext>
                </a:extLst>
              </p:cNvPr>
              <p:cNvSpPr/>
              <p:nvPr/>
            </p:nvSpPr>
            <p:spPr>
              <a:xfrm>
                <a:off x="2048859" y="1965297"/>
                <a:ext cx="7444796" cy="829184"/>
              </a:xfrm>
              <a:prstGeom prst="roundRect">
                <a:avLst/>
              </a:prstGeom>
              <a:solidFill>
                <a:srgbClr val="DFC9E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Pe</m:t>
                    </m:r>
                    <m:r>
                      <a:rPr lang="en-GB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evaporation</m:t>
                        </m:r>
                        <m: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rate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vapour</m:t>
                        </m:r>
                        <m: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diffusion</m:t>
                        </m:r>
                        <m: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GB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GB" sz="2000" dirty="0">
                    <a:solidFill>
                      <a:srgbClr val="00B050"/>
                    </a:solidFill>
                  </a:rPr>
                  <a:t>, </a:t>
                </a:r>
                <a:r>
                  <a:rPr lang="en-GB" sz="2000" dirty="0">
                    <a:solidFill>
                      <a:schemeClr val="tx1"/>
                    </a:solidFill>
                  </a:rPr>
                  <a:t>	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GB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≪1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	</a:t>
                </a:r>
                <a:endParaRPr lang="en-GB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52948C8-61B6-D41D-6DD3-C9E75FAEF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59" y="1965297"/>
                <a:ext cx="7444796" cy="8291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ED27ED-8316-4B24-691B-9C016E1CF16B}"/>
                  </a:ext>
                </a:extLst>
              </p:cNvPr>
              <p:cNvSpPr txBox="1"/>
              <p:nvPr/>
            </p:nvSpPr>
            <p:spPr>
              <a:xfrm>
                <a:off x="2363101" y="2833983"/>
                <a:ext cx="8979350" cy="2128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𝜈𝜌</m:t>
                        </m:r>
                      </m:e>
                    </m:d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ED27ED-8316-4B24-691B-9C016E1CF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01" y="2833983"/>
                <a:ext cx="8979350" cy="2128275"/>
              </a:xfrm>
              <a:prstGeom prst="rect">
                <a:avLst/>
              </a:prstGeom>
              <a:blipFill>
                <a:blip r:embed="rId4"/>
                <a:stretch>
                  <a:fillRect b="-1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B8408D-70BF-8C2E-EE6A-B97DD54AE37F}"/>
              </a:ext>
            </a:extLst>
          </p:cNvPr>
          <p:cNvCxnSpPr/>
          <p:nvPr/>
        </p:nvCxnSpPr>
        <p:spPr>
          <a:xfrm>
            <a:off x="3932857" y="3898120"/>
            <a:ext cx="512683" cy="313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B39A56-74C8-3C84-4112-15FC05EB261C}"/>
              </a:ext>
            </a:extLst>
          </p:cNvPr>
          <p:cNvCxnSpPr>
            <a:cxnSpLocks/>
          </p:cNvCxnSpPr>
          <p:nvPr/>
        </p:nvCxnSpPr>
        <p:spPr>
          <a:xfrm>
            <a:off x="2635296" y="4212077"/>
            <a:ext cx="1197402" cy="4085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A4AD398-CFC3-13EF-BE35-5009D5B98D71}"/>
              </a:ext>
            </a:extLst>
          </p:cNvPr>
          <p:cNvCxnSpPr>
            <a:cxnSpLocks/>
          </p:cNvCxnSpPr>
          <p:nvPr/>
        </p:nvCxnSpPr>
        <p:spPr>
          <a:xfrm>
            <a:off x="5502613" y="4212077"/>
            <a:ext cx="1647217" cy="4085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2D4B-578A-147A-4A65-23245B20E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A891F51-790B-CD87-3AE0-98C6953ECE87}"/>
              </a:ext>
            </a:extLst>
          </p:cNvPr>
          <p:cNvSpPr txBox="1">
            <a:spLocks/>
          </p:cNvSpPr>
          <p:nvPr/>
        </p:nvSpPr>
        <p:spPr>
          <a:xfrm>
            <a:off x="300838" y="240743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Asymptotic analysis</a:t>
            </a:r>
            <a:endParaRPr lang="en-US" sz="3200" dirty="0">
              <a:solidFill>
                <a:srgbClr val="511C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073CD5-EF54-45A0-23F5-EA23BD7F88CA}"/>
                  </a:ext>
                </a:extLst>
              </p:cNvPr>
              <p:cNvSpPr txBox="1"/>
              <p:nvPr/>
            </p:nvSpPr>
            <p:spPr>
              <a:xfrm>
                <a:off x="491896" y="1118681"/>
                <a:ext cx="10587908" cy="5847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b="1" dirty="0"/>
                  <a:t>Idea: 	</a:t>
                </a:r>
                <a:r>
                  <a:rPr lang="en-GB" sz="2200" dirty="0"/>
                  <a:t>take advantage of the big/small parameters to systematically simplify the problem</a:t>
                </a:r>
              </a:p>
              <a:p>
                <a:r>
                  <a:rPr lang="en-GB" sz="2200" dirty="0"/>
                  <a:t>		(the simplified model has error the size of the small parameters)</a:t>
                </a:r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endParaRPr lang="en-GB" sz="2200" dirty="0"/>
              </a:p>
              <a:p>
                <a:pPr algn="ctr"/>
                <a:r>
                  <a:rPr lang="en-GB" sz="2200" dirty="0"/>
                  <a:t>Left with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200" dirty="0"/>
                  <a:t> (saturation vapour density) everywhere – no evaporation!</a:t>
                </a:r>
              </a:p>
              <a:p>
                <a:endParaRPr lang="en-GB" sz="2200" b="1" dirty="0"/>
              </a:p>
              <a:p>
                <a:r>
                  <a:rPr lang="en-GB" sz="2200" dirty="0"/>
                  <a:t>To get any evaporation there must be a </a:t>
                </a:r>
                <a:r>
                  <a:rPr lang="en-GB" sz="2200" b="1" dirty="0"/>
                  <a:t>thin boundary layer at the surface </a:t>
                </a:r>
                <a:r>
                  <a:rPr lang="en-GB" sz="2200" dirty="0"/>
                  <a:t>where diffusion becomes important</a:t>
                </a:r>
              </a:p>
              <a:p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073CD5-EF54-45A0-23F5-EA23BD7F8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96" y="1118681"/>
                <a:ext cx="10587908" cy="5847755"/>
              </a:xfrm>
              <a:prstGeom prst="rect">
                <a:avLst/>
              </a:prstGeom>
              <a:blipFill>
                <a:blip r:embed="rId2"/>
                <a:stretch>
                  <a:fillRect l="-748" t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35B8836-B686-855B-7B1A-16B83E696A90}"/>
                  </a:ext>
                </a:extLst>
              </p:cNvPr>
              <p:cNvSpPr/>
              <p:nvPr/>
            </p:nvSpPr>
            <p:spPr>
              <a:xfrm>
                <a:off x="2063452" y="1906779"/>
                <a:ext cx="7444796" cy="829184"/>
              </a:xfrm>
              <a:prstGeom prst="roundRect">
                <a:avLst/>
              </a:prstGeom>
              <a:solidFill>
                <a:srgbClr val="DFC9E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Pe</m:t>
                    </m:r>
                    <m:r>
                      <a:rPr lang="en-GB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evaporation</m:t>
                        </m:r>
                        <m: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rate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vapour</m:t>
                        </m:r>
                        <m: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diffusion</m:t>
                        </m:r>
                        <m: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GB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GB" sz="2000" dirty="0">
                    <a:solidFill>
                      <a:srgbClr val="00B050"/>
                    </a:solidFill>
                  </a:rPr>
                  <a:t>, </a:t>
                </a:r>
                <a:r>
                  <a:rPr lang="en-GB" sz="2000" dirty="0">
                    <a:solidFill>
                      <a:schemeClr val="tx1"/>
                    </a:solidFill>
                  </a:rPr>
                  <a:t>	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GB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≪1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	</a:t>
                </a:r>
                <a:endParaRPr lang="en-GB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35B8836-B686-855B-7B1A-16B83E696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52" y="1906779"/>
                <a:ext cx="7444796" cy="8291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4BFD43-56E9-F4C4-94A5-B6D907F01336}"/>
                  </a:ext>
                </a:extLst>
              </p:cNvPr>
              <p:cNvSpPr txBox="1"/>
              <p:nvPr/>
            </p:nvSpPr>
            <p:spPr>
              <a:xfrm>
                <a:off x="2363101" y="2833983"/>
                <a:ext cx="8979350" cy="2128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𝜈𝜌</m:t>
                        </m:r>
                      </m:e>
                    </m:d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4BFD43-56E9-F4C4-94A5-B6D907F01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01" y="2833983"/>
                <a:ext cx="8979350" cy="2128275"/>
              </a:xfrm>
              <a:prstGeom prst="rect">
                <a:avLst/>
              </a:prstGeom>
              <a:blipFill>
                <a:blip r:embed="rId4"/>
                <a:stretch>
                  <a:fillRect b="-1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BFB676-C2DC-297F-5BF5-80B28D9DC1B0}"/>
              </a:ext>
            </a:extLst>
          </p:cNvPr>
          <p:cNvCxnSpPr/>
          <p:nvPr/>
        </p:nvCxnSpPr>
        <p:spPr>
          <a:xfrm>
            <a:off x="3932857" y="3898120"/>
            <a:ext cx="512683" cy="313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3F378F-03A2-0073-E48A-5F1AF199EE3E}"/>
              </a:ext>
            </a:extLst>
          </p:cNvPr>
          <p:cNvCxnSpPr>
            <a:cxnSpLocks/>
          </p:cNvCxnSpPr>
          <p:nvPr/>
        </p:nvCxnSpPr>
        <p:spPr>
          <a:xfrm>
            <a:off x="2635296" y="4212077"/>
            <a:ext cx="1197402" cy="4085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6C42368-AC71-8895-1CCF-35770C4A6653}"/>
              </a:ext>
            </a:extLst>
          </p:cNvPr>
          <p:cNvCxnSpPr>
            <a:cxnSpLocks/>
          </p:cNvCxnSpPr>
          <p:nvPr/>
        </p:nvCxnSpPr>
        <p:spPr>
          <a:xfrm>
            <a:off x="5502613" y="4212077"/>
            <a:ext cx="1647217" cy="4085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1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C8EF-07B9-F264-87D2-61DC322B0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400CFDD-3C81-F716-ABCF-583482E00E6A}"/>
              </a:ext>
            </a:extLst>
          </p:cNvPr>
          <p:cNvSpPr txBox="1">
            <a:spLocks/>
          </p:cNvSpPr>
          <p:nvPr/>
        </p:nvSpPr>
        <p:spPr>
          <a:xfrm>
            <a:off x="306543" y="243087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511C6C"/>
                </a:solidFill>
              </a:rPr>
              <a:t>Stage I – constant rate period</a:t>
            </a:r>
            <a:endParaRPr lang="en-US" sz="2600" dirty="0">
              <a:solidFill>
                <a:srgbClr val="511C6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74061-F473-DCD3-97FB-FC3195525FA5}"/>
              </a:ext>
            </a:extLst>
          </p:cNvPr>
          <p:cNvSpPr txBox="1"/>
          <p:nvPr/>
        </p:nvSpPr>
        <p:spPr>
          <a:xfrm>
            <a:off x="491896" y="1625423"/>
            <a:ext cx="5825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4057A-BB1F-5AFB-D0A4-2605A9D068D8}"/>
              </a:ext>
            </a:extLst>
          </p:cNvPr>
          <p:cNvSpPr txBox="1"/>
          <p:nvPr/>
        </p:nvSpPr>
        <p:spPr>
          <a:xfrm>
            <a:off x="424578" y="865761"/>
            <a:ext cx="1020853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With this boundary layer structure </a:t>
            </a:r>
          </a:p>
          <a:p>
            <a:endParaRPr lang="en-GB" sz="2200" dirty="0"/>
          </a:p>
          <a:p>
            <a:r>
              <a:rPr lang="en-GB" sz="2200" dirty="0"/>
              <a:t>only evaporation in the BL 					</a:t>
            </a:r>
          </a:p>
          <a:p>
            <a:r>
              <a:rPr lang="en-GB" sz="2200" dirty="0"/>
              <a:t> </a:t>
            </a:r>
          </a:p>
          <a:p>
            <a:endParaRPr lang="en-GB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B3349-8A7D-0CCE-79B2-2074A26E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2318CDB-E548-1C5F-EB1B-BC29308EFB5F}"/>
              </a:ext>
            </a:extLst>
          </p:cNvPr>
          <p:cNvSpPr txBox="1">
            <a:spLocks/>
          </p:cNvSpPr>
          <p:nvPr/>
        </p:nvSpPr>
        <p:spPr>
          <a:xfrm>
            <a:off x="306543" y="243087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511C6C"/>
                </a:solidFill>
              </a:rPr>
              <a:t>Stage I – constant rate period</a:t>
            </a:r>
            <a:endParaRPr lang="en-US" sz="2600" dirty="0">
              <a:solidFill>
                <a:srgbClr val="511C6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D69E7-3475-037A-40B3-FDD86886D311}"/>
              </a:ext>
            </a:extLst>
          </p:cNvPr>
          <p:cNvSpPr txBox="1"/>
          <p:nvPr/>
        </p:nvSpPr>
        <p:spPr>
          <a:xfrm>
            <a:off x="491896" y="1625423"/>
            <a:ext cx="5825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77C95-EF75-01F4-B47E-E78E0F140E4A}"/>
              </a:ext>
            </a:extLst>
          </p:cNvPr>
          <p:cNvSpPr txBox="1"/>
          <p:nvPr/>
        </p:nvSpPr>
        <p:spPr>
          <a:xfrm>
            <a:off x="424578" y="865761"/>
            <a:ext cx="1020853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With this boundary layer structure </a:t>
            </a:r>
          </a:p>
          <a:p>
            <a:endParaRPr lang="en-GB" sz="2200" dirty="0"/>
          </a:p>
          <a:p>
            <a:r>
              <a:rPr lang="en-GB" sz="2200" dirty="0"/>
              <a:t>only evaporation in the BL 			slower net evaporation 			</a:t>
            </a:r>
          </a:p>
          <a:p>
            <a:r>
              <a:rPr lang="en-GB" sz="2200" dirty="0"/>
              <a:t> </a:t>
            </a:r>
          </a:p>
          <a:p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53FD040-5B2F-72A9-60DF-82C28CA46DE5}"/>
              </a:ext>
            </a:extLst>
          </p:cNvPr>
          <p:cNvSpPr/>
          <p:nvPr/>
        </p:nvSpPr>
        <p:spPr>
          <a:xfrm>
            <a:off x="3784060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52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804BC-9128-5FD5-6376-919AD565E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2D8E54C-3854-774C-09B9-38F41905560D}"/>
              </a:ext>
            </a:extLst>
          </p:cNvPr>
          <p:cNvSpPr txBox="1">
            <a:spLocks/>
          </p:cNvSpPr>
          <p:nvPr/>
        </p:nvSpPr>
        <p:spPr>
          <a:xfrm>
            <a:off x="306543" y="243087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511C6C"/>
                </a:solidFill>
              </a:rPr>
              <a:t>Stage I – constant rate period</a:t>
            </a:r>
            <a:endParaRPr lang="en-US" sz="2600" dirty="0">
              <a:solidFill>
                <a:srgbClr val="511C6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A47C9A-A36F-F9F5-C8AD-ECF9C8CD36EE}"/>
              </a:ext>
            </a:extLst>
          </p:cNvPr>
          <p:cNvSpPr txBox="1"/>
          <p:nvPr/>
        </p:nvSpPr>
        <p:spPr>
          <a:xfrm>
            <a:off x="491896" y="1625423"/>
            <a:ext cx="5825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84EEF-1D19-BA2B-77BD-CCF7A9A8B8D4}"/>
              </a:ext>
            </a:extLst>
          </p:cNvPr>
          <p:cNvSpPr txBox="1"/>
          <p:nvPr/>
        </p:nvSpPr>
        <p:spPr>
          <a:xfrm>
            <a:off x="424578" y="865761"/>
            <a:ext cx="1020853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With this boundary layer structure </a:t>
            </a:r>
          </a:p>
          <a:p>
            <a:endParaRPr lang="en-GB" sz="2200" dirty="0"/>
          </a:p>
          <a:p>
            <a:r>
              <a:rPr lang="en-GB" sz="2200" dirty="0"/>
              <a:t>only evaporation in the BL 			slower net evaporation 			slower liquid flow</a:t>
            </a:r>
          </a:p>
          <a:p>
            <a:endParaRPr lang="en-GB" sz="2200" dirty="0"/>
          </a:p>
          <a:p>
            <a:r>
              <a:rPr lang="en-GB" sz="2200" dirty="0"/>
              <a:t> </a:t>
            </a:r>
          </a:p>
          <a:p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04F3D21-8737-201D-2448-3DF21BB0AE04}"/>
              </a:ext>
            </a:extLst>
          </p:cNvPr>
          <p:cNvSpPr/>
          <p:nvPr/>
        </p:nvSpPr>
        <p:spPr>
          <a:xfrm>
            <a:off x="3784060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633FC13-0309-87B3-D1E4-F9D168892678}"/>
              </a:ext>
            </a:extLst>
          </p:cNvPr>
          <p:cNvSpPr/>
          <p:nvPr/>
        </p:nvSpPr>
        <p:spPr>
          <a:xfrm>
            <a:off x="7570582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7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85259-EC64-FF9C-62B7-106097220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0B445AE-92A2-BE5D-6AE0-3649381715D9}"/>
              </a:ext>
            </a:extLst>
          </p:cNvPr>
          <p:cNvSpPr txBox="1">
            <a:spLocks/>
          </p:cNvSpPr>
          <p:nvPr/>
        </p:nvSpPr>
        <p:spPr>
          <a:xfrm>
            <a:off x="306543" y="243087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511C6C"/>
                </a:solidFill>
              </a:rPr>
              <a:t>Stage I – constant rate period</a:t>
            </a:r>
            <a:endParaRPr lang="en-US" sz="2600" dirty="0">
              <a:solidFill>
                <a:srgbClr val="511C6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B6598-3C1B-EAED-9699-5D776A775F0B}"/>
              </a:ext>
            </a:extLst>
          </p:cNvPr>
          <p:cNvSpPr txBox="1"/>
          <p:nvPr/>
        </p:nvSpPr>
        <p:spPr>
          <a:xfrm>
            <a:off x="491896" y="1625423"/>
            <a:ext cx="5825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1DCBE5-5C60-26F4-D3DB-C9A848702767}"/>
                  </a:ext>
                </a:extLst>
              </p:cNvPr>
              <p:cNvSpPr txBox="1"/>
              <p:nvPr/>
            </p:nvSpPr>
            <p:spPr>
              <a:xfrm>
                <a:off x="424578" y="865761"/>
                <a:ext cx="10208530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With this boundary layer structure 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only evaporation in the BL 			slower net evaporation 			slower liquid flow</a:t>
                </a:r>
              </a:p>
              <a:p>
                <a:endParaRPr lang="en-GB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GB" sz="2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GB" sz="220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GB" sz="22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		</a:t>
                </a:r>
              </a:p>
              <a:p>
                <a:r>
                  <a:rPr lang="en-GB" sz="2200" dirty="0"/>
                  <a:t> </a:t>
                </a:r>
              </a:p>
              <a:p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1DCBE5-5C60-26F4-D3DB-C9A84870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8" y="865761"/>
                <a:ext cx="10208530" cy="3139321"/>
              </a:xfrm>
              <a:prstGeom prst="rect">
                <a:avLst/>
              </a:prstGeom>
              <a:blipFill>
                <a:blip r:embed="rId2"/>
                <a:stretch>
                  <a:fillRect l="-777" t="-1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92E33A-7AE3-6CD6-31FC-F242DBAF0376}"/>
              </a:ext>
            </a:extLst>
          </p:cNvPr>
          <p:cNvCxnSpPr/>
          <p:nvPr/>
        </p:nvCxnSpPr>
        <p:spPr>
          <a:xfrm>
            <a:off x="4176048" y="2293056"/>
            <a:ext cx="512683" cy="313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9BB9DE3-4110-613B-12C1-D380C3654673}"/>
              </a:ext>
            </a:extLst>
          </p:cNvPr>
          <p:cNvSpPr/>
          <p:nvPr/>
        </p:nvSpPr>
        <p:spPr>
          <a:xfrm>
            <a:off x="3784060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DA574D9-BC73-539F-339D-51CD991A02FE}"/>
              </a:ext>
            </a:extLst>
          </p:cNvPr>
          <p:cNvSpPr/>
          <p:nvPr/>
        </p:nvSpPr>
        <p:spPr>
          <a:xfrm>
            <a:off x="7570582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6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51B92-88A7-68B0-51BF-ABC3B020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6EFE82A-78B7-8F45-7881-EFD8F3F320F7}"/>
              </a:ext>
            </a:extLst>
          </p:cNvPr>
          <p:cNvSpPr txBox="1">
            <a:spLocks/>
          </p:cNvSpPr>
          <p:nvPr/>
        </p:nvSpPr>
        <p:spPr>
          <a:xfrm>
            <a:off x="306543" y="243087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511C6C"/>
                </a:solidFill>
              </a:rPr>
              <a:t>Stage I – constant rate period</a:t>
            </a:r>
            <a:endParaRPr lang="en-US" sz="2600" dirty="0">
              <a:solidFill>
                <a:srgbClr val="511C6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8F8B4-9A88-7711-412B-E2ABAFA94439}"/>
              </a:ext>
            </a:extLst>
          </p:cNvPr>
          <p:cNvSpPr txBox="1"/>
          <p:nvPr/>
        </p:nvSpPr>
        <p:spPr>
          <a:xfrm>
            <a:off x="491896" y="1625423"/>
            <a:ext cx="5825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F179CF-20CE-B7C0-C39A-78A3F0EA140B}"/>
                  </a:ext>
                </a:extLst>
              </p:cNvPr>
              <p:cNvSpPr txBox="1"/>
              <p:nvPr/>
            </p:nvSpPr>
            <p:spPr>
              <a:xfrm>
                <a:off x="424578" y="865761"/>
                <a:ext cx="10208530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With this boundary layer structure 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only evaporation in the BL 			slower net evaporation 			slower liquid flow</a:t>
                </a:r>
              </a:p>
              <a:p>
                <a:endParaRPr lang="en-GB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GB" sz="2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GB" sz="220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GB" sz="22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capillary forces dominate			</a:t>
                </a:r>
              </a:p>
              <a:p>
                <a:r>
                  <a:rPr lang="en-GB" sz="2200" dirty="0"/>
                  <a:t> </a:t>
                </a:r>
              </a:p>
              <a:p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F179CF-20CE-B7C0-C39A-78A3F0EA1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8" y="865761"/>
                <a:ext cx="10208530" cy="3139321"/>
              </a:xfrm>
              <a:prstGeom prst="rect">
                <a:avLst/>
              </a:prstGeom>
              <a:blipFill>
                <a:blip r:embed="rId2"/>
                <a:stretch>
                  <a:fillRect l="-777" t="-1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BCC9CD-54AC-1C2F-956B-A22A28D9CFB7}"/>
              </a:ext>
            </a:extLst>
          </p:cNvPr>
          <p:cNvCxnSpPr/>
          <p:nvPr/>
        </p:nvCxnSpPr>
        <p:spPr>
          <a:xfrm>
            <a:off x="4176048" y="2293056"/>
            <a:ext cx="512683" cy="313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D2931B0-E349-8696-8D26-9E9CDA42A0A9}"/>
              </a:ext>
            </a:extLst>
          </p:cNvPr>
          <p:cNvSpPr/>
          <p:nvPr/>
        </p:nvSpPr>
        <p:spPr>
          <a:xfrm>
            <a:off x="3784060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5253E18-1451-ABB8-D4AA-C05B4CECDFF7}"/>
              </a:ext>
            </a:extLst>
          </p:cNvPr>
          <p:cNvSpPr/>
          <p:nvPr/>
        </p:nvSpPr>
        <p:spPr>
          <a:xfrm>
            <a:off x="7570582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F210E-2A76-A70A-09B0-2AF9ABADA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3DFBFB92-6770-2A52-837F-03136AEC25A1}"/>
              </a:ext>
            </a:extLst>
          </p:cNvPr>
          <p:cNvSpPr txBox="1">
            <a:spLocks/>
          </p:cNvSpPr>
          <p:nvPr/>
        </p:nvSpPr>
        <p:spPr>
          <a:xfrm>
            <a:off x="306543" y="243087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511C6C"/>
                </a:solidFill>
              </a:rPr>
              <a:t>Stage I – constant rate period</a:t>
            </a:r>
            <a:endParaRPr lang="en-US" sz="2600" dirty="0">
              <a:solidFill>
                <a:srgbClr val="511C6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1AF3A-E2EF-3E3E-4E1B-A3F8B93A9844}"/>
              </a:ext>
            </a:extLst>
          </p:cNvPr>
          <p:cNvSpPr txBox="1"/>
          <p:nvPr/>
        </p:nvSpPr>
        <p:spPr>
          <a:xfrm>
            <a:off x="491896" y="1625423"/>
            <a:ext cx="5825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0F94B4-6DA5-C7D3-4752-D020CB29F0DB}"/>
                  </a:ext>
                </a:extLst>
              </p:cNvPr>
              <p:cNvSpPr txBox="1"/>
              <p:nvPr/>
            </p:nvSpPr>
            <p:spPr>
              <a:xfrm>
                <a:off x="424578" y="865761"/>
                <a:ext cx="10208530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With this boundary layer structure 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only evaporation in the BL 			slower net evaporation 			slower liquid flow</a:t>
                </a:r>
              </a:p>
              <a:p>
                <a:endParaRPr lang="en-GB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GB" sz="2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GB" sz="220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GB" sz="22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capillary forces dominate			</a:t>
                </a:r>
                <a:r>
                  <a:rPr lang="en-GB" sz="2200" b="1" dirty="0"/>
                  <a:t>saturation is uniform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 </a:t>
                </a:r>
              </a:p>
              <a:p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0F94B4-6DA5-C7D3-4752-D020CB29F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8" y="865761"/>
                <a:ext cx="10208530" cy="3477875"/>
              </a:xfrm>
              <a:prstGeom prst="rect">
                <a:avLst/>
              </a:prstGeom>
              <a:blipFill>
                <a:blip r:embed="rId2"/>
                <a:stretch>
                  <a:fillRect l="-777" t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B40DEA-74BF-167B-6DC2-C07418C2A401}"/>
              </a:ext>
            </a:extLst>
          </p:cNvPr>
          <p:cNvCxnSpPr/>
          <p:nvPr/>
        </p:nvCxnSpPr>
        <p:spPr>
          <a:xfrm>
            <a:off x="4176048" y="2293056"/>
            <a:ext cx="512683" cy="313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8469772-5CB0-D130-6E6C-F2B85080CC1B}"/>
              </a:ext>
            </a:extLst>
          </p:cNvPr>
          <p:cNvSpPr/>
          <p:nvPr/>
        </p:nvSpPr>
        <p:spPr>
          <a:xfrm>
            <a:off x="3784060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1FB5650-B784-2972-E24D-56B57A3DF64E}"/>
              </a:ext>
            </a:extLst>
          </p:cNvPr>
          <p:cNvSpPr/>
          <p:nvPr/>
        </p:nvSpPr>
        <p:spPr>
          <a:xfrm>
            <a:off x="7570582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8829EAF-ECE2-79F7-1487-4A5FC3D0BAEA}"/>
              </a:ext>
            </a:extLst>
          </p:cNvPr>
          <p:cNvSpPr/>
          <p:nvPr/>
        </p:nvSpPr>
        <p:spPr>
          <a:xfrm>
            <a:off x="3786733" y="2986744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6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A72D-7CE6-F34B-6B4D-9C196C5E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3EA04D4-9DEE-9280-9EFA-30CFB07CFF3A}"/>
              </a:ext>
            </a:extLst>
          </p:cNvPr>
          <p:cNvSpPr txBox="1">
            <a:spLocks/>
          </p:cNvSpPr>
          <p:nvPr/>
        </p:nvSpPr>
        <p:spPr>
          <a:xfrm>
            <a:off x="306543" y="243087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511C6C"/>
                </a:solidFill>
              </a:rPr>
              <a:t>Stage I – constant rate period</a:t>
            </a:r>
            <a:endParaRPr lang="en-US" sz="2600" dirty="0">
              <a:solidFill>
                <a:srgbClr val="511C6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EDDE86-5F0D-CFC2-F9E8-787FEEB94568}"/>
              </a:ext>
            </a:extLst>
          </p:cNvPr>
          <p:cNvGrpSpPr/>
          <p:nvPr/>
        </p:nvGrpSpPr>
        <p:grpSpPr>
          <a:xfrm>
            <a:off x="7664451" y="2790420"/>
            <a:ext cx="4527549" cy="3853571"/>
            <a:chOff x="30645963" y="3315385"/>
            <a:chExt cx="7766060" cy="61053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D0D3AD-F607-34D2-D49B-B29CBE188872}"/>
                </a:ext>
              </a:extLst>
            </p:cNvPr>
            <p:cNvGrpSpPr/>
            <p:nvPr/>
          </p:nvGrpSpPr>
          <p:grpSpPr>
            <a:xfrm>
              <a:off x="30645963" y="3315385"/>
              <a:ext cx="7766060" cy="6105379"/>
              <a:chOff x="30645963" y="3315385"/>
              <a:chExt cx="7766060" cy="610537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03C1D67-2FE6-5095-BC01-E8D822C96FC0}"/>
                  </a:ext>
                </a:extLst>
              </p:cNvPr>
              <p:cNvGrpSpPr/>
              <p:nvPr/>
            </p:nvGrpSpPr>
            <p:grpSpPr>
              <a:xfrm>
                <a:off x="30645963" y="3596220"/>
                <a:ext cx="7766060" cy="5824544"/>
                <a:chOff x="31824750" y="3811605"/>
                <a:chExt cx="7766060" cy="5824544"/>
              </a:xfrm>
            </p:grpSpPr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786F1A00-4E8F-507C-0AF6-99E5F5DF1B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24750" y="3811605"/>
                  <a:ext cx="7766060" cy="5824544"/>
                </a:xfrm>
                <a:prstGeom prst="rect">
                  <a:avLst/>
                </a:prstGeom>
              </p:spPr>
            </p:pic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F06A9387-0710-43D1-F3B4-38CD760646B7}"/>
                    </a:ext>
                  </a:extLst>
                </p:cNvPr>
                <p:cNvCxnSpPr/>
                <p:nvPr/>
              </p:nvCxnSpPr>
              <p:spPr>
                <a:xfrm flipH="1">
                  <a:off x="37053672" y="4014010"/>
                  <a:ext cx="244636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92AA3888-8C6E-0A38-F8FC-174AB3FFAB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681946" y="4014010"/>
                  <a:ext cx="199932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AB11E3-28BA-CA5C-E06B-E85B51A84911}"/>
                    </a:ext>
                  </a:extLst>
                </p:cNvPr>
                <p:cNvSpPr txBox="1"/>
                <p:nvPr/>
              </p:nvSpPr>
              <p:spPr>
                <a:xfrm>
                  <a:off x="37077871" y="4256506"/>
                  <a:ext cx="1804008" cy="11215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1400" b="1" dirty="0"/>
                    <a:t>Boundary</a:t>
                  </a:r>
                </a:p>
                <a:p>
                  <a:pPr algn="r"/>
                  <a:r>
                    <a:rPr lang="en-GB" sz="1400" b="1" dirty="0"/>
                    <a:t>layer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D0FD43-2402-7277-C37B-39C7E73DEEC5}"/>
                  </a:ext>
                </a:extLst>
              </p:cNvPr>
              <p:cNvSpPr txBox="1"/>
              <p:nvPr/>
            </p:nvSpPr>
            <p:spPr>
              <a:xfrm>
                <a:off x="31711218" y="3315385"/>
                <a:ext cx="3334254" cy="725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/>
                  <a:t>Outer region</a:t>
                </a: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2F1DA4B-28DE-E2B1-2C8B-61FB400E26CC}"/>
                </a:ext>
              </a:extLst>
            </p:cNvPr>
            <p:cNvCxnSpPr/>
            <p:nvPr/>
          </p:nvCxnSpPr>
          <p:spPr>
            <a:xfrm>
              <a:off x="31867424" y="6978108"/>
              <a:ext cx="0" cy="56384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C8A8FD-85DA-B648-4D95-9796FDBCC0BC}"/>
              </a:ext>
            </a:extLst>
          </p:cNvPr>
          <p:cNvSpPr txBox="1"/>
          <p:nvPr/>
        </p:nvSpPr>
        <p:spPr>
          <a:xfrm>
            <a:off x="491896" y="1625423"/>
            <a:ext cx="5825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19F092-2090-143F-A22A-9B605D83322C}"/>
                  </a:ext>
                </a:extLst>
              </p:cNvPr>
              <p:cNvSpPr txBox="1"/>
              <p:nvPr/>
            </p:nvSpPr>
            <p:spPr>
              <a:xfrm>
                <a:off x="424578" y="865761"/>
                <a:ext cx="10208530" cy="6281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With this boundary layer structure 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only evaporation in the BL 			slower net evaporation 			slower liquid flow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capillary forces dominate			</a:t>
                </a:r>
                <a:r>
                  <a:rPr lang="en-GB" sz="2200" b="1" dirty="0"/>
                  <a:t>saturation is uniform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1" dirty="0">
                        <a:latin typeface="Cambria Math" panose="02040503050406030204" pitchFamily="18" charset="0"/>
                      </a:rPr>
                      <m:t>𝐧𝐞𝐭</m:t>
                    </m:r>
                    <m:r>
                      <a:rPr lang="en-GB" sz="22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dirty="0" err="1">
                        <a:latin typeface="Cambria Math" panose="02040503050406030204" pitchFamily="18" charset="0"/>
                      </a:rPr>
                      <m:t>𝐞𝐯</m:t>
                    </m:r>
                    <m:r>
                      <a:rPr lang="en-GB" sz="2200" b="1" dirty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GB" sz="2200" b="1" dirty="0" err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GB" sz="22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1" dirty="0">
                        <a:latin typeface="Cambria Math" panose="02040503050406030204" pitchFamily="18" charset="0"/>
                      </a:rPr>
                      <m:t>𝐫𝐚𝐭𝐞</m:t>
                    </m:r>
                    <m:r>
                      <a:rPr lang="en-GB" sz="22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200" dirty="0"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GB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sz="2200" dirty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GB" sz="2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GB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GB" sz="2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i="1" dirty="0">
                                <a:latin typeface="Cambria Math" panose="02040503050406030204" pitchFamily="18" charset="0"/>
                              </a:rPr>
                              <m:t>2−2</m:t>
                            </m:r>
                            <m:d>
                              <m:dPr>
                                <m:ctrlPr>
                                  <a:rPr lang="en-GB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GB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2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200" i="1" dirty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den>
                                </m:f>
                                <m:r>
                                  <a:rPr lang="en-GB" sz="22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GB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2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2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200" i="1" dirty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GB" sz="2200" i="1" dirty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GB" sz="2200" i="1" dirty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</m:e>
                    </m:rad>
                  </m:oMath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All other variables are given in terms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/>
                  <a:t>, </a:t>
                </a:r>
                <a:r>
                  <a:rPr lang="en-GB" sz="2200" dirty="0" err="1"/>
                  <a:t>eg</a:t>
                </a:r>
                <a:r>
                  <a:rPr lang="en-GB" sz="2200" dirty="0"/>
                  <a:t>:</a:t>
                </a:r>
              </a:p>
              <a:p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GB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GB" sz="22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sz="2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2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GB" sz="22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2200" b="0" i="0" dirty="0" smtClean="0">
                                <a:latin typeface="Cambria Math" panose="02040503050406030204" pitchFamily="18" charset="0"/>
                              </a:rPr>
                              <m:t>Pe</m:t>
                            </m:r>
                          </m:den>
                        </m:f>
                      </m:e>
                    </m:rad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2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ad>
                                      <m:radPr>
                                        <m:degHide m:val="on"/>
                                        <m:ctrlPr>
                                          <a:rPr lang="en-GB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 panose="02040503050406030204" pitchFamily="18" charset="0"/>
                                          </a:rPr>
                                          <m:t>Pe</m:t>
                                        </m:r>
                                      </m:e>
                                    </m:rad>
                                    <m:rad>
                                      <m:radPr>
                                        <m:degHide m:val="on"/>
                                        <m:ctrlPr>
                                          <a:rPr lang="en-GB" sz="2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GB" sz="22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2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sz="22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22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GB" sz="22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sz="22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22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rad>
                                    <m:d>
                                      <m:dPr>
                                        <m:ctrlPr>
                                          <a:rPr lang="en-GB" sz="22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2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GB" sz="22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box>
                              </m:e>
                            </m:d>
                          </m:e>
                        </m:func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b="1" dirty="0"/>
                  <a:t>Important notes: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Non-equilibrium in the boundary layer (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Pe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GB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/>
                  <a:t>set the net evaporation rate</a:t>
                </a:r>
              </a:p>
              <a:p>
                <a:endParaRPr lang="en-GB" sz="2200" dirty="0"/>
              </a:p>
              <a:p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19F092-2090-143F-A22A-9B605D83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8" y="865761"/>
                <a:ext cx="10208530" cy="6281463"/>
              </a:xfrm>
              <a:prstGeom prst="rect">
                <a:avLst/>
              </a:prstGeom>
              <a:blipFill>
                <a:blip r:embed="rId3"/>
                <a:stretch>
                  <a:fillRect l="-777" t="-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17">
            <a:extLst>
              <a:ext uri="{FF2B5EF4-FFF2-40B4-BE49-F238E27FC236}">
                <a16:creationId xmlns:a16="http://schemas.microsoft.com/office/drawing/2014/main" id="{9057278E-4A36-C5EA-3019-3E38CA371117}"/>
              </a:ext>
            </a:extLst>
          </p:cNvPr>
          <p:cNvSpPr/>
          <p:nvPr/>
        </p:nvSpPr>
        <p:spPr>
          <a:xfrm>
            <a:off x="3784060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36BB4F1-0730-6EBA-B2F2-881EA6ADECE1}"/>
              </a:ext>
            </a:extLst>
          </p:cNvPr>
          <p:cNvSpPr/>
          <p:nvPr/>
        </p:nvSpPr>
        <p:spPr>
          <a:xfrm>
            <a:off x="7570582" y="1656067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0D5D609-76EC-2AFC-C4D2-CF710ED7E27B}"/>
              </a:ext>
            </a:extLst>
          </p:cNvPr>
          <p:cNvSpPr/>
          <p:nvPr/>
        </p:nvSpPr>
        <p:spPr>
          <a:xfrm>
            <a:off x="3661324" y="2307925"/>
            <a:ext cx="554476" cy="26174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0ED3E2-FFF0-B36B-5971-E3F9588CE69C}"/>
              </a:ext>
            </a:extLst>
          </p:cNvPr>
          <p:cNvSpPr/>
          <p:nvPr/>
        </p:nvSpPr>
        <p:spPr>
          <a:xfrm>
            <a:off x="4464996" y="2110902"/>
            <a:ext cx="2743200" cy="60369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9F335-B8B6-A5CA-C0F0-016289622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9F29CD0-7945-C917-1473-02AF22E4C3A6}"/>
              </a:ext>
            </a:extLst>
          </p:cNvPr>
          <p:cNvGrpSpPr/>
          <p:nvPr/>
        </p:nvGrpSpPr>
        <p:grpSpPr>
          <a:xfrm>
            <a:off x="3777215" y="1308907"/>
            <a:ext cx="7203348" cy="1687852"/>
            <a:chOff x="3884219" y="1513188"/>
            <a:chExt cx="7203348" cy="1687852"/>
          </a:xfrm>
        </p:grpSpPr>
        <p:pic>
          <p:nvPicPr>
            <p:cNvPr id="8" name="Picture 7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DD7F5CE8-D1AD-134A-0336-D165AF471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4219" y="1513188"/>
              <a:ext cx="7149865" cy="16878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5C8F6-9AE0-C3A2-BD22-CC4818189316}"/>
                </a:ext>
              </a:extLst>
            </p:cNvPr>
            <p:cNvSpPr/>
            <p:nvPr/>
          </p:nvSpPr>
          <p:spPr>
            <a:xfrm>
              <a:off x="3884219" y="1513188"/>
              <a:ext cx="1757824" cy="1687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9E5041-C5AC-F6E7-B2E8-6375D70623B4}"/>
                </a:ext>
              </a:extLst>
            </p:cNvPr>
            <p:cNvSpPr/>
            <p:nvPr/>
          </p:nvSpPr>
          <p:spPr>
            <a:xfrm>
              <a:off x="9329743" y="1513188"/>
              <a:ext cx="1757824" cy="1687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BD3E6485-9912-1287-614F-C93B523A738B}"/>
              </a:ext>
            </a:extLst>
          </p:cNvPr>
          <p:cNvSpPr txBox="1">
            <a:spLocks/>
          </p:cNvSpPr>
          <p:nvPr/>
        </p:nvSpPr>
        <p:spPr>
          <a:xfrm>
            <a:off x="252200" y="149322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The transition point</a:t>
            </a:r>
            <a:endParaRPr lang="en-US" sz="3200" dirty="0">
              <a:solidFill>
                <a:srgbClr val="511C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91879A-87A6-0535-7548-741BBE84EBB2}"/>
                  </a:ext>
                </a:extLst>
              </p:cNvPr>
              <p:cNvSpPr txBox="1"/>
              <p:nvPr/>
            </p:nvSpPr>
            <p:spPr>
              <a:xfrm>
                <a:off x="474122" y="1099587"/>
                <a:ext cx="996365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/>
              </a:p>
              <a:p>
                <a:r>
                  <a:rPr lang="en-GB" sz="2200" dirty="0"/>
                  <a:t>When does the stage 1 model break?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As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2200" dirty="0"/>
                  <a:t>,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/>
                  <a:t>.</a:t>
                </a:r>
              </a:p>
              <a:p>
                <a:endParaRPr lang="en-GB" sz="2200" dirty="0"/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91879A-87A6-0535-7548-741BBE84E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22" y="1099587"/>
                <a:ext cx="9963657" cy="2031325"/>
              </a:xfrm>
              <a:prstGeom prst="rect">
                <a:avLst/>
              </a:prstGeom>
              <a:blipFill>
                <a:blip r:embed="rId3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98A43-D4E8-BF92-677B-85653B7F0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F38E12-B25C-0085-D85B-20D2E0C4897C}"/>
              </a:ext>
            </a:extLst>
          </p:cNvPr>
          <p:cNvGrpSpPr/>
          <p:nvPr/>
        </p:nvGrpSpPr>
        <p:grpSpPr>
          <a:xfrm>
            <a:off x="5941019" y="4249441"/>
            <a:ext cx="5781473" cy="2134865"/>
            <a:chOff x="3129063" y="4399473"/>
            <a:chExt cx="5781473" cy="2134865"/>
          </a:xfrm>
        </p:grpSpPr>
        <p:pic>
          <p:nvPicPr>
            <p:cNvPr id="10" name="Picture 9" descr="Diagram of a diagram of a evaporation cycle&#10;&#10;Description automatically generated">
              <a:extLst>
                <a:ext uri="{FF2B5EF4-FFF2-40B4-BE49-F238E27FC236}">
                  <a16:creationId xmlns:a16="http://schemas.microsoft.com/office/drawing/2014/main" id="{5E8CBAEF-0AC4-5655-9494-97383692D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906" y="4399473"/>
              <a:ext cx="5486187" cy="213486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770056-D9EB-D1E0-9865-2BF10D95EBB9}"/>
                </a:ext>
              </a:extLst>
            </p:cNvPr>
            <p:cNvSpPr/>
            <p:nvPr/>
          </p:nvSpPr>
          <p:spPr>
            <a:xfrm>
              <a:off x="7694579" y="4980562"/>
              <a:ext cx="1215957" cy="933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2B52EE-AF82-E429-6B3C-E34AAF4E619E}"/>
                </a:ext>
              </a:extLst>
            </p:cNvPr>
            <p:cNvSpPr/>
            <p:nvPr/>
          </p:nvSpPr>
          <p:spPr>
            <a:xfrm>
              <a:off x="3129063" y="4889771"/>
              <a:ext cx="1215957" cy="933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47AD7FF-F5E2-2421-D37E-C9BE55C891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803" y="1203816"/>
                <a:ext cx="9063598" cy="509535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571" indent="-228571" algn="l" defTabSz="914285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14" indent="-228571" algn="l" defTabSz="91428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857" indent="-228571" algn="l" defTabSz="91428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999" indent="-228571" algn="l" defTabSz="91428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141" indent="-228571" algn="l" defTabSz="91428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285" indent="-228571" algn="l" defTabSz="91428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426" indent="-228571" algn="l" defTabSz="91428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570" indent="-228571" algn="l" defTabSz="91428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711" indent="-228571" algn="l" defTabSz="91428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/>
                  <a:t>Water dries from inside a porous medium</a:t>
                </a:r>
              </a:p>
              <a:p>
                <a:r>
                  <a:rPr lang="en-GB" sz="2400" dirty="0"/>
                  <a:t>Liquid vaporises within the pore-space</a:t>
                </a:r>
              </a:p>
              <a:p>
                <a:r>
                  <a:rPr lang="en-GB" sz="2400" dirty="0"/>
                  <a:t>Water vapour diffuses through the air in the pores</a:t>
                </a:r>
              </a:p>
              <a:p>
                <a:r>
                  <a:rPr lang="en-GB" sz="2400" dirty="0"/>
                  <a:t>Microscale interfaces, surface tension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/>
                  <a:t> macroscale capillary flows</a:t>
                </a:r>
              </a:p>
              <a:p>
                <a:pPr marL="0" indent="0">
                  <a:buNone/>
                </a:pPr>
                <a:endParaRPr lang="en-GB" sz="2400" b="1" dirty="0"/>
              </a:p>
              <a:p>
                <a:pPr marL="0" indent="0">
                  <a:buNone/>
                </a:pPr>
                <a:r>
                  <a:rPr lang="en-GB" sz="2400" b="1" dirty="0"/>
                  <a:t>Driven by interfacial phenomena over multiple </a:t>
                </a:r>
                <a:r>
                  <a:rPr lang="en-GB" sz="2400" b="1" dirty="0" err="1"/>
                  <a:t>lengthscales</a:t>
                </a:r>
                <a:endParaRPr lang="en-GB" sz="2400" b="1" dirty="0"/>
              </a:p>
              <a:p>
                <a:pPr marL="0" indent="0">
                  <a:buNone/>
                </a:pPr>
                <a:endParaRPr lang="en-GB" sz="2400" b="1" dirty="0"/>
              </a:p>
              <a:p>
                <a:pPr marL="0" indent="0">
                  <a:buNone/>
                </a:pPr>
                <a:r>
                  <a:rPr lang="en-GB" sz="2400" b="1" dirty="0"/>
                  <a:t>Today:</a:t>
                </a:r>
              </a:p>
              <a:p>
                <a:r>
                  <a:rPr lang="en-GB" sz="2400" dirty="0"/>
                  <a:t>Capillary forces are dominant (thin PM)</a:t>
                </a:r>
              </a:p>
              <a:p>
                <a:r>
                  <a:rPr lang="en-GB" sz="2400" dirty="0"/>
                  <a:t>Gravity is negligible (thin PM)</a:t>
                </a:r>
              </a:p>
              <a:p>
                <a:r>
                  <a:rPr lang="en-GB" sz="2400" dirty="0"/>
                  <a:t>Isothermal, PM is rigid, non-hygroscopic, …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47AD7FF-F5E2-2421-D37E-C9BE55C89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03" y="1203816"/>
                <a:ext cx="9063598" cy="5095355"/>
              </a:xfrm>
              <a:prstGeom prst="rect">
                <a:avLst/>
              </a:prstGeom>
              <a:blipFill>
                <a:blip r:embed="rId3"/>
                <a:stretch>
                  <a:fillRect l="-1077" t="-1675" b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3">
            <a:extLst>
              <a:ext uri="{FF2B5EF4-FFF2-40B4-BE49-F238E27FC236}">
                <a16:creationId xmlns:a16="http://schemas.microsoft.com/office/drawing/2014/main" id="{78B02E8F-284D-6F69-7039-5E8413E015D2}"/>
              </a:ext>
            </a:extLst>
          </p:cNvPr>
          <p:cNvSpPr txBox="1">
            <a:spLocks/>
          </p:cNvSpPr>
          <p:nvPr/>
        </p:nvSpPr>
        <p:spPr>
          <a:xfrm>
            <a:off x="300838" y="240743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Drying in capillary porous media</a:t>
            </a:r>
            <a:endParaRPr lang="en-US" sz="3200" dirty="0">
              <a:solidFill>
                <a:srgbClr val="511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0ED74-274D-4EA3-A260-664DC4169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9A90F4A-8FF8-11E7-EFCE-F483D06B8986}"/>
              </a:ext>
            </a:extLst>
          </p:cNvPr>
          <p:cNvGrpSpPr/>
          <p:nvPr/>
        </p:nvGrpSpPr>
        <p:grpSpPr>
          <a:xfrm>
            <a:off x="3777215" y="1308907"/>
            <a:ext cx="7203348" cy="1687852"/>
            <a:chOff x="3884219" y="1513188"/>
            <a:chExt cx="7203348" cy="1687852"/>
          </a:xfrm>
        </p:grpSpPr>
        <p:pic>
          <p:nvPicPr>
            <p:cNvPr id="8" name="Picture 7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866C42BA-CD00-7B8C-E749-038D0647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4219" y="1513188"/>
              <a:ext cx="7149865" cy="16878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F731B0-8997-5A1D-FC53-7A2AF73D7747}"/>
                </a:ext>
              </a:extLst>
            </p:cNvPr>
            <p:cNvSpPr/>
            <p:nvPr/>
          </p:nvSpPr>
          <p:spPr>
            <a:xfrm>
              <a:off x="3884219" y="1513188"/>
              <a:ext cx="1757824" cy="1687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17233C-8072-073E-7B54-FA736A3842A6}"/>
                </a:ext>
              </a:extLst>
            </p:cNvPr>
            <p:cNvSpPr/>
            <p:nvPr/>
          </p:nvSpPr>
          <p:spPr>
            <a:xfrm>
              <a:off x="9329743" y="1513188"/>
              <a:ext cx="1757824" cy="1687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22C2A3E1-056F-17C7-8AB4-98309D452AF4}"/>
              </a:ext>
            </a:extLst>
          </p:cNvPr>
          <p:cNvSpPr txBox="1">
            <a:spLocks/>
          </p:cNvSpPr>
          <p:nvPr/>
        </p:nvSpPr>
        <p:spPr>
          <a:xfrm>
            <a:off x="252200" y="149322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The transition point</a:t>
            </a:r>
            <a:endParaRPr lang="en-US" sz="3200" dirty="0">
              <a:solidFill>
                <a:srgbClr val="511C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F010E0-451F-BF1E-0F0D-733F20A78EDE}"/>
                  </a:ext>
                </a:extLst>
              </p:cNvPr>
              <p:cNvSpPr txBox="1"/>
              <p:nvPr/>
            </p:nvSpPr>
            <p:spPr>
              <a:xfrm>
                <a:off x="474122" y="1099587"/>
                <a:ext cx="996365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/>
              </a:p>
              <a:p>
                <a:r>
                  <a:rPr lang="en-GB" sz="2200" dirty="0"/>
                  <a:t>When does the stage 1 model break?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As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2200" dirty="0"/>
                  <a:t>,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/>
                  <a:t>.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We had: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Viscous drag forces balance the capillary force, slowing the flow and ending stage 1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Estimate the transition point:</a:t>
                </a:r>
              </a:p>
              <a:p>
                <a:r>
                  <a:rPr lang="en-GB" sz="2200" dirty="0"/>
                  <a:t>	</a:t>
                </a:r>
              </a:p>
              <a:p>
                <a:r>
                  <a:rPr lang="en-GB" sz="2200" dirty="0"/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</m:oMath>
                </a14:m>
                <a:r>
                  <a:rPr lang="en-GB" sz="2200" dirty="0"/>
                  <a:t>	so that 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𝑐𝑟𝑖𝑡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𝑐𝑟𝑖𝑡</m:t>
                            </m:r>
                          </m:sub>
                        </m:sSub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Ca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GB" sz="2200" dirty="0"/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F010E0-451F-BF1E-0F0D-733F20A78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22" y="1099587"/>
                <a:ext cx="9963657" cy="4401205"/>
              </a:xfrm>
              <a:prstGeom prst="rect">
                <a:avLst/>
              </a:prstGeom>
              <a:blipFill>
                <a:blip r:embed="rId3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49C0F4-B84C-DE28-7B3A-E2BED537B3DA}"/>
              </a:ext>
            </a:extLst>
          </p:cNvPr>
          <p:cNvCxnSpPr/>
          <p:nvPr/>
        </p:nvCxnSpPr>
        <p:spPr>
          <a:xfrm>
            <a:off x="2298610" y="2792358"/>
            <a:ext cx="512683" cy="313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45B3F-E514-FF97-FBCB-2CEBEFFD9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F81ADB-A2FB-3618-F73D-87B578E141CD}"/>
              </a:ext>
            </a:extLst>
          </p:cNvPr>
          <p:cNvGrpSpPr/>
          <p:nvPr/>
        </p:nvGrpSpPr>
        <p:grpSpPr>
          <a:xfrm>
            <a:off x="3777215" y="1308907"/>
            <a:ext cx="7203348" cy="1687852"/>
            <a:chOff x="3884219" y="1513188"/>
            <a:chExt cx="7203348" cy="1687852"/>
          </a:xfrm>
        </p:grpSpPr>
        <p:pic>
          <p:nvPicPr>
            <p:cNvPr id="8" name="Picture 7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D8D5FD4D-34ED-2F7F-E98D-CDC0F5E18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4219" y="1513188"/>
              <a:ext cx="7149865" cy="16878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921D5-DE86-AD33-6359-EAE7E189EED7}"/>
                </a:ext>
              </a:extLst>
            </p:cNvPr>
            <p:cNvSpPr/>
            <p:nvPr/>
          </p:nvSpPr>
          <p:spPr>
            <a:xfrm>
              <a:off x="3884219" y="1513188"/>
              <a:ext cx="1757824" cy="1687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43A1E4-4B53-A2B5-DE64-4B7CE4480203}"/>
                </a:ext>
              </a:extLst>
            </p:cNvPr>
            <p:cNvSpPr/>
            <p:nvPr/>
          </p:nvSpPr>
          <p:spPr>
            <a:xfrm>
              <a:off x="9329743" y="1513188"/>
              <a:ext cx="1757824" cy="1687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itle 3">
            <a:extLst>
              <a:ext uri="{FF2B5EF4-FFF2-40B4-BE49-F238E27FC236}">
                <a16:creationId xmlns:a16="http://schemas.microsoft.com/office/drawing/2014/main" id="{11D04C26-1F82-10E1-B163-641CDE3285DB}"/>
              </a:ext>
            </a:extLst>
          </p:cNvPr>
          <p:cNvSpPr txBox="1">
            <a:spLocks/>
          </p:cNvSpPr>
          <p:nvPr/>
        </p:nvSpPr>
        <p:spPr>
          <a:xfrm>
            <a:off x="252200" y="149322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The transition point</a:t>
            </a:r>
            <a:endParaRPr lang="en-US" sz="3200" dirty="0">
              <a:solidFill>
                <a:srgbClr val="511C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EE8E27-1924-B90B-D823-66BE3BFCED8C}"/>
                  </a:ext>
                </a:extLst>
              </p:cNvPr>
              <p:cNvSpPr txBox="1"/>
              <p:nvPr/>
            </p:nvSpPr>
            <p:spPr>
              <a:xfrm>
                <a:off x="474122" y="1099587"/>
                <a:ext cx="1073214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/>
              </a:p>
              <a:p>
                <a:r>
                  <a:rPr lang="en-GB" sz="2200" dirty="0"/>
                  <a:t>When does the stage 1 model break?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As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2200" dirty="0"/>
                  <a:t>,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/>
                  <a:t>.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We had: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Viscous drag forces balance the capillary force, slowing the flow and ending stage 1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Estimate the transition point:</a:t>
                </a:r>
              </a:p>
              <a:p>
                <a:r>
                  <a:rPr lang="en-GB" sz="2200" dirty="0"/>
                  <a:t>	</a:t>
                </a:r>
              </a:p>
              <a:p>
                <a:r>
                  <a:rPr lang="en-GB" sz="2200" dirty="0"/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</m:oMath>
                </a14:m>
                <a:r>
                  <a:rPr lang="en-GB" sz="2200" dirty="0"/>
                  <a:t>	so that 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𝑐𝑟𝑖𝑡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𝑐𝑟𝑖𝑡</m:t>
                            </m:r>
                          </m:sub>
                        </m:sSub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Ca</m:t>
                    </m:r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GB" sz="2200" dirty="0"/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EE8E27-1924-B90B-D823-66BE3BFCE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22" y="1099587"/>
                <a:ext cx="10732142" cy="4401205"/>
              </a:xfrm>
              <a:prstGeom prst="rect">
                <a:avLst/>
              </a:prstGeom>
              <a:blipFill>
                <a:blip r:embed="rId3"/>
                <a:stretch>
                  <a:fillRect l="-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>
            <a:extLst>
              <a:ext uri="{FF2B5EF4-FFF2-40B4-BE49-F238E27FC236}">
                <a16:creationId xmlns:a16="http://schemas.microsoft.com/office/drawing/2014/main" id="{72AB16B7-173A-EC0E-F5D0-0F4B263E62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9429" y="4029122"/>
            <a:ext cx="3349925" cy="26848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EABA74-CA51-5EBA-66EC-F656E5348A99}"/>
              </a:ext>
            </a:extLst>
          </p:cNvPr>
          <p:cNvSpPr/>
          <p:nvPr/>
        </p:nvSpPr>
        <p:spPr>
          <a:xfrm>
            <a:off x="3777215" y="4640093"/>
            <a:ext cx="3739024" cy="60369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982BDC-282C-15A6-64BA-C499ED166FE3}"/>
              </a:ext>
            </a:extLst>
          </p:cNvPr>
          <p:cNvGrpSpPr/>
          <p:nvPr/>
        </p:nvGrpSpPr>
        <p:grpSpPr>
          <a:xfrm>
            <a:off x="3550596" y="5787956"/>
            <a:ext cx="3965643" cy="923330"/>
            <a:chOff x="3550596" y="5787956"/>
            <a:chExt cx="3965643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26AF1-686D-7F14-8C6C-F55AEF0A5AC2}"/>
                    </a:ext>
                  </a:extLst>
                </p:cNvPr>
                <p:cNvSpPr txBox="1"/>
                <p:nvPr/>
              </p:nvSpPr>
              <p:spPr>
                <a:xfrm>
                  <a:off x="3550596" y="5787956"/>
                  <a:ext cx="396564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</m:oMath>
                  </a14:m>
                  <a:r>
                    <a:rPr lang="en-GB" dirty="0"/>
                    <a:t> depends on the evaporation rate (</a:t>
                  </a:r>
                  <a:r>
                    <a:rPr lang="en-GB" dirty="0" err="1"/>
                    <a:t>eg</a:t>
                  </a:r>
                  <a:r>
                    <a:rPr lang="en-GB" dirty="0"/>
                    <a:t>: temperature, humidity)</a:t>
                  </a:r>
                </a:p>
                <a:p>
                  <a:r>
                    <a:rPr lang="en-GB" dirty="0"/>
                    <a:t>faster drying 		 larger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5626AF1-686D-7F14-8C6C-F55AEF0A5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0596" y="5787956"/>
                  <a:ext cx="3965643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1229" t="-3289" b="-92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EDFF46C0-9566-F96E-1203-CE897D43C021}"/>
                </a:ext>
              </a:extLst>
            </p:cNvPr>
            <p:cNvSpPr/>
            <p:nvPr/>
          </p:nvSpPr>
          <p:spPr>
            <a:xfrm>
              <a:off x="4906465" y="6417751"/>
              <a:ext cx="554476" cy="261743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94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A2F3F-EEE6-408D-51BA-E28B316B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8A9ED58-E3A9-6301-1431-339854355163}"/>
              </a:ext>
            </a:extLst>
          </p:cNvPr>
          <p:cNvSpPr txBox="1">
            <a:spLocks/>
          </p:cNvSpPr>
          <p:nvPr/>
        </p:nvSpPr>
        <p:spPr>
          <a:xfrm>
            <a:off x="252200" y="149322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The transition point</a:t>
            </a:r>
            <a:endParaRPr lang="en-US" sz="3200" dirty="0">
              <a:solidFill>
                <a:srgbClr val="511C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81AC4-E93A-11F6-BF6F-6A17B04755E4}"/>
                  </a:ext>
                </a:extLst>
              </p:cNvPr>
              <p:cNvSpPr txBox="1"/>
              <p:nvPr/>
            </p:nvSpPr>
            <p:spPr>
              <a:xfrm>
                <a:off x="474122" y="1099587"/>
                <a:ext cx="8796337" cy="21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/>
              </a:p>
              <a:p>
                <a:r>
                  <a:rPr lang="en-GB" sz="2200" dirty="0"/>
                  <a:t>We only see a transition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</a:rPr>
                        <m:t>→0</m:t>
                      </m:r>
                      <m:r>
                        <a:rPr lang="en-GB" sz="220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GB" sz="220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sz="220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Otherwise, Stage I lasts until the material is dry. </a:t>
                </a:r>
                <a:r>
                  <a:rPr lang="en-GB" sz="2200" dirty="0" err="1"/>
                  <a:t>eg</a:t>
                </a:r>
                <a:r>
                  <a:rPr lang="en-GB" sz="22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GB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/>
                  <a:t> </a:t>
                </a:r>
              </a:p>
              <a:p>
                <a:r>
                  <a:rPr lang="en-GB" sz="2200" dirty="0"/>
                  <a:t>	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81AC4-E93A-11F6-BF6F-6A17B0475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22" y="1099587"/>
                <a:ext cx="8796337" cy="2173031"/>
              </a:xfrm>
              <a:prstGeom prst="rect">
                <a:avLst/>
              </a:prstGeom>
              <a:blipFill>
                <a:blip r:embed="rId2"/>
                <a:stretch>
                  <a:fillRect l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400770A-1186-D873-66B3-196C7FA6D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15" y="3191823"/>
            <a:ext cx="7772400" cy="301481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53D57A-6BA3-5F96-4B9A-7D84D6A53738}"/>
              </a:ext>
            </a:extLst>
          </p:cNvPr>
          <p:cNvGrpSpPr/>
          <p:nvPr/>
        </p:nvGrpSpPr>
        <p:grpSpPr>
          <a:xfrm>
            <a:off x="8095786" y="3295099"/>
            <a:ext cx="4096214" cy="3014817"/>
            <a:chOff x="8095786" y="3295099"/>
            <a:chExt cx="4096214" cy="3014817"/>
          </a:xfrm>
        </p:grpSpPr>
        <p:pic>
          <p:nvPicPr>
            <p:cNvPr id="3" name="Picture 2" descr="A graph of a graph of a person's body&#10;&#10;Description automatically generated with medium confidence">
              <a:extLst>
                <a:ext uri="{FF2B5EF4-FFF2-40B4-BE49-F238E27FC236}">
                  <a16:creationId xmlns:a16="http://schemas.microsoft.com/office/drawing/2014/main" id="{9CCB3872-74C2-0287-D7E4-152C46699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5786" y="3295099"/>
              <a:ext cx="3852203" cy="24633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291D77-6448-4236-EF34-8DA6A4761477}"/>
                </a:ext>
              </a:extLst>
            </p:cNvPr>
            <p:cNvSpPr txBox="1"/>
            <p:nvPr/>
          </p:nvSpPr>
          <p:spPr>
            <a:xfrm>
              <a:off x="8095786" y="5755918"/>
              <a:ext cx="409621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i="1" dirty="0">
                  <a:latin typeface="TeXGyreTermesX-Regular"/>
                </a:rPr>
                <a:t>Gupta, S, </a:t>
              </a:r>
              <a:r>
                <a:rPr lang="en-GB" sz="1000" i="1" dirty="0" err="1">
                  <a:latin typeface="TeXGyreTermesX-Regular"/>
                </a:rPr>
                <a:t>Huinink</a:t>
              </a:r>
              <a:r>
                <a:rPr lang="en-GB" sz="1000" i="1" dirty="0">
                  <a:latin typeface="TeXGyreTermesX-Regular"/>
                </a:rPr>
                <a:t>, H P, Prat, M, Pel, L &amp; </a:t>
              </a:r>
              <a:r>
                <a:rPr lang="en-GB" sz="1000" i="1" dirty="0" err="1">
                  <a:latin typeface="TeXGyreTermesX-Regular"/>
                </a:rPr>
                <a:t>Kopinga</a:t>
              </a:r>
              <a:r>
                <a:rPr lang="en-GB" sz="1000" i="1" dirty="0">
                  <a:latin typeface="TeXGyreTermesX-Regular"/>
                </a:rPr>
                <a:t>, K 2014 Paradoxical drying of a fired-clay brick due to salt crystallization. </a:t>
              </a:r>
              <a:r>
                <a:rPr lang="en-GB" sz="1000" i="1" dirty="0">
                  <a:latin typeface="TeXGyreTermesX-Italic"/>
                </a:rPr>
                <a:t>Chemical Engineering Science </a:t>
              </a:r>
              <a:r>
                <a:rPr lang="en-GB" sz="1000" b="1" i="1" dirty="0">
                  <a:latin typeface="TeXGyreTermesX-Bold"/>
                </a:rPr>
                <a:t>109</a:t>
              </a:r>
              <a:r>
                <a:rPr lang="en-GB" sz="1000" i="1" dirty="0">
                  <a:latin typeface="TeXGyreTermesX-Regular"/>
                </a:rPr>
                <a:t>, 204–211.</a:t>
              </a:r>
              <a:endParaRPr lang="fr-FR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86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356E-05EE-07DD-6326-678DD1008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E91AA88-54BD-1237-B843-A9AF51FB809D}"/>
              </a:ext>
            </a:extLst>
          </p:cNvPr>
          <p:cNvSpPr txBox="1">
            <a:spLocks/>
          </p:cNvSpPr>
          <p:nvPr/>
        </p:nvSpPr>
        <p:spPr>
          <a:xfrm>
            <a:off x="291111" y="239047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Stage II – receding front period</a:t>
            </a:r>
            <a:endParaRPr lang="en-US" sz="3200" dirty="0">
              <a:solidFill>
                <a:srgbClr val="511C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24D480-9CAC-2015-F2C9-51FB4C6C497D}"/>
                  </a:ext>
                </a:extLst>
              </p:cNvPr>
              <p:cNvSpPr txBox="1"/>
              <p:nvPr/>
            </p:nvSpPr>
            <p:spPr>
              <a:xfrm>
                <a:off x="415756" y="987612"/>
                <a:ext cx="9068712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Evaporation in a thin transition layer moving with the receding front.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Net evaporation rate is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200"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2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GB" sz="22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200" dirty="0"/>
                  <a:t>, limited by vapour transport to the surface.</a:t>
                </a:r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24D480-9CAC-2015-F2C9-51FB4C6C4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6" y="987612"/>
                <a:ext cx="9068712" cy="1354217"/>
              </a:xfrm>
              <a:prstGeom prst="rect">
                <a:avLst/>
              </a:prstGeom>
              <a:blipFill>
                <a:blip r:embed="rId2"/>
                <a:stretch>
                  <a:fillRect l="-874" t="-3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E356E19-8A43-C34E-0615-F18DDD7D4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77" y="3304027"/>
            <a:ext cx="5266891" cy="2860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C0715-A275-4076-7216-DB08D27C24D3}"/>
                  </a:ext>
                </a:extLst>
              </p:cNvPr>
              <p:cNvSpPr txBox="1"/>
              <p:nvPr/>
            </p:nvSpPr>
            <p:spPr>
              <a:xfrm>
                <a:off x="457550" y="2341829"/>
                <a:ext cx="6538220" cy="181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We find a reduced (rescaled) model in the wet region:</a:t>
                </a:r>
              </a:p>
              <a:p>
                <a:endParaRPr lang="en-GB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/>
                  <a:t>                   for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∈(0,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,</a:t>
                </a:r>
              </a:p>
              <a:p>
                <a:r>
                  <a:rPr lang="en-GB" sz="2200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/>
                  <a:t>                  on 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GB" sz="2200" dirty="0"/>
              </a:p>
              <a:p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   −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200" dirty="0"/>
                  <a:t>  and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GB" sz="2200" dirty="0"/>
                  <a:t>   on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C0715-A275-4076-7216-DB08D27C2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50" y="2341829"/>
                <a:ext cx="6538220" cy="1819794"/>
              </a:xfrm>
              <a:prstGeom prst="rect">
                <a:avLst/>
              </a:prstGeom>
              <a:blipFill>
                <a:blip r:embed="rId4"/>
                <a:stretch>
                  <a:fillRect l="-1212" t="-2341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9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403E6-122F-395E-D771-4F7EEBC90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4CAC034-E05C-EF89-4E36-46F226FA0ACF}"/>
              </a:ext>
            </a:extLst>
          </p:cNvPr>
          <p:cNvSpPr txBox="1">
            <a:spLocks/>
          </p:cNvSpPr>
          <p:nvPr/>
        </p:nvSpPr>
        <p:spPr>
          <a:xfrm>
            <a:off x="252200" y="229262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Stage II – receding front period</a:t>
            </a:r>
            <a:endParaRPr lang="en-US" sz="3200" dirty="0">
              <a:solidFill>
                <a:srgbClr val="511C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B88042-A3E8-8350-B9C2-4C46C835E635}"/>
                  </a:ext>
                </a:extLst>
              </p:cNvPr>
              <p:cNvSpPr txBox="1"/>
              <p:nvPr/>
            </p:nvSpPr>
            <p:spPr>
              <a:xfrm>
                <a:off x="4560470" y="4499191"/>
                <a:ext cx="6373420" cy="158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Net</a:t>
                </a:r>
                <a:r>
                  <a:rPr lang="en-GB" sz="2200" b="1" dirty="0"/>
                  <a:t> evaporation rate decays </a:t>
                </a:r>
                <a:r>
                  <a:rPr lang="en-GB" sz="2200" dirty="0"/>
                  <a:t>like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Drying </a:t>
                </a:r>
                <a:r>
                  <a:rPr lang="en-GB" sz="2200" b="1" dirty="0"/>
                  <a:t>front velocity increases</a:t>
                </a:r>
                <a:r>
                  <a:rPr lang="en-GB" sz="2200" dirty="0"/>
                  <a:t> since capillary flow is reduced at lower saturations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B88042-A3E8-8350-B9C2-4C46C835E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70" y="4499191"/>
                <a:ext cx="6373420" cy="1587871"/>
              </a:xfrm>
              <a:prstGeom prst="rect">
                <a:avLst/>
              </a:prstGeom>
              <a:blipFill>
                <a:blip r:embed="rId2"/>
                <a:stretch>
                  <a:fillRect l="-1243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D14846D-29E9-4412-EDB0-626FF445F5FD}"/>
              </a:ext>
            </a:extLst>
          </p:cNvPr>
          <p:cNvGrpSpPr/>
          <p:nvPr/>
        </p:nvGrpSpPr>
        <p:grpSpPr>
          <a:xfrm>
            <a:off x="517236" y="4014941"/>
            <a:ext cx="3712537" cy="2784403"/>
            <a:chOff x="405499" y="964595"/>
            <a:chExt cx="3712537" cy="278440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82AAAAD-B88E-25FB-705C-E31B8FC153D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5499" y="964595"/>
              <a:ext cx="3712537" cy="278440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CC2AD56-D73A-28B8-8DC7-6BBF34FEF2EF}"/>
                </a:ext>
              </a:extLst>
            </p:cNvPr>
            <p:cNvSpPr/>
            <p:nvPr/>
          </p:nvSpPr>
          <p:spPr>
            <a:xfrm>
              <a:off x="3449369" y="1374120"/>
              <a:ext cx="188133" cy="168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8EC2E7-FE37-AED2-E4B5-9252670DB68C}"/>
                </a:ext>
              </a:extLst>
            </p:cNvPr>
            <p:cNvSpPr/>
            <p:nvPr/>
          </p:nvSpPr>
          <p:spPr>
            <a:xfrm>
              <a:off x="3465190" y="1542422"/>
              <a:ext cx="237289" cy="168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350828-93D0-13C4-5847-36C2A8A1A4D6}"/>
              </a:ext>
            </a:extLst>
          </p:cNvPr>
          <p:cNvGrpSpPr/>
          <p:nvPr/>
        </p:nvGrpSpPr>
        <p:grpSpPr>
          <a:xfrm>
            <a:off x="142942" y="872993"/>
            <a:ext cx="7006977" cy="2959657"/>
            <a:chOff x="405499" y="3608961"/>
            <a:chExt cx="7006977" cy="29596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5D3A5B-22D1-B685-5B9A-4D17EC73298F}"/>
                </a:ext>
              </a:extLst>
            </p:cNvPr>
            <p:cNvGrpSpPr/>
            <p:nvPr/>
          </p:nvGrpSpPr>
          <p:grpSpPr>
            <a:xfrm>
              <a:off x="405499" y="3608961"/>
              <a:ext cx="7006977" cy="2959657"/>
              <a:chOff x="28229838" y="15272394"/>
              <a:chExt cx="14576194" cy="5715232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A323C39C-E2FC-5470-BCAA-11659D2D5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229838" y="15290197"/>
                <a:ext cx="7596573" cy="5697429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78CE350-A073-C3D4-3BE4-1AB6E959F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209458" y="15272394"/>
                <a:ext cx="7596574" cy="5697431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A0FF3B-9DDA-4ECD-D8A9-D0648EF35FA1}"/>
                </a:ext>
              </a:extLst>
            </p:cNvPr>
            <p:cNvSpPr/>
            <p:nvPr/>
          </p:nvSpPr>
          <p:spPr>
            <a:xfrm>
              <a:off x="5497586" y="5915770"/>
              <a:ext cx="237289" cy="193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\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254663-C99F-95EA-93A5-CA937335C89E}"/>
              </a:ext>
            </a:extLst>
          </p:cNvPr>
          <p:cNvGrpSpPr/>
          <p:nvPr/>
        </p:nvGrpSpPr>
        <p:grpSpPr>
          <a:xfrm>
            <a:off x="6912628" y="1729857"/>
            <a:ext cx="2858083" cy="2401778"/>
            <a:chOff x="6412447" y="3304262"/>
            <a:chExt cx="2373224" cy="1779918"/>
          </a:xfrm>
        </p:grpSpPr>
        <p:pic>
          <p:nvPicPr>
            <p:cNvPr id="11" name="Picture 10" descr="A graph of a curve&#10;&#10;AI-generated content may be incorrect.">
              <a:extLst>
                <a:ext uri="{FF2B5EF4-FFF2-40B4-BE49-F238E27FC236}">
                  <a16:creationId xmlns:a16="http://schemas.microsoft.com/office/drawing/2014/main" id="{9F904A1F-EC8C-149A-D523-D10D66B9D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12447" y="3304262"/>
              <a:ext cx="2373224" cy="177991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4BB2CB-3158-3072-E9EF-A7A33791C9F3}"/>
                </a:ext>
              </a:extLst>
            </p:cNvPr>
            <p:cNvSpPr txBox="1"/>
            <p:nvPr/>
          </p:nvSpPr>
          <p:spPr>
            <a:xfrm>
              <a:off x="6946940" y="3451375"/>
              <a:ext cx="1293313" cy="273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No liquid flow: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4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8EE8C-6397-6E5B-4EA0-366978620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B55705E-A9EA-4741-035B-339AC1FAA3FF}"/>
              </a:ext>
            </a:extLst>
          </p:cNvPr>
          <p:cNvSpPr txBox="1">
            <a:spLocks/>
          </p:cNvSpPr>
          <p:nvPr/>
        </p:nvSpPr>
        <p:spPr>
          <a:xfrm>
            <a:off x="176550" y="130914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Summary</a:t>
            </a:r>
            <a:endParaRPr lang="en-US" sz="3200" dirty="0">
              <a:solidFill>
                <a:srgbClr val="511C6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BED277-7B3F-AAF1-703F-F611C611DB1D}"/>
                  </a:ext>
                </a:extLst>
              </p:cNvPr>
              <p:cNvSpPr txBox="1"/>
              <p:nvPr/>
            </p:nvSpPr>
            <p:spPr>
              <a:xfrm>
                <a:off x="390253" y="699264"/>
                <a:ext cx="7037731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Asymptotic reduced models for stage I and stage II: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are much simpler,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Mechanistic insight,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can be used to predict the </a:t>
                </a:r>
                <a:r>
                  <a:rPr lang="en-GB" sz="2200" b="1" dirty="0"/>
                  <a:t>net evaporation rate</a:t>
                </a:r>
                <a:r>
                  <a:rPr lang="en-GB" sz="2200" dirty="0"/>
                  <a:t>, </a:t>
                </a:r>
                <a:r>
                  <a:rPr lang="en-GB" sz="2200" b="1" dirty="0"/>
                  <a:t>transition time </a:t>
                </a:r>
                <a:r>
                  <a:rPr lang="en-GB" sz="2200" dirty="0"/>
                  <a:t>between stages, and flow rates. 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Know when they are valid (parameter regime) and the consistent boundary conditions 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The choice of constitutive laws is very important, especially:</a:t>
                </a:r>
              </a:p>
              <a:p>
                <a:r>
                  <a:rPr lang="en-GB" sz="2200" dirty="0"/>
                  <a:t>	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    and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/>
              </a:p>
              <a:p>
                <a:endParaRPr lang="en-GB" sz="2200" dirty="0"/>
              </a:p>
              <a:p>
                <a:endParaRPr lang="en-GB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BED277-7B3F-AAF1-703F-F611C611D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53" y="699264"/>
                <a:ext cx="7037731" cy="4401205"/>
              </a:xfrm>
              <a:prstGeom prst="rect">
                <a:avLst/>
              </a:prstGeom>
              <a:blipFill>
                <a:blip r:embed="rId2"/>
                <a:stretch>
                  <a:fillRect l="-1126" t="-970" r="-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0D6B39E-9AAB-1A3D-BE4C-181589BA5979}"/>
              </a:ext>
            </a:extLst>
          </p:cNvPr>
          <p:cNvGrpSpPr/>
          <p:nvPr/>
        </p:nvGrpSpPr>
        <p:grpSpPr>
          <a:xfrm>
            <a:off x="3756695" y="1372094"/>
            <a:ext cx="8045051" cy="5354992"/>
            <a:chOff x="948045" y="1270035"/>
            <a:chExt cx="8045051" cy="53549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EE50D0-403D-EDBC-157B-C5D58DB038E3}"/>
                </a:ext>
              </a:extLst>
            </p:cNvPr>
            <p:cNvGrpSpPr/>
            <p:nvPr/>
          </p:nvGrpSpPr>
          <p:grpSpPr>
            <a:xfrm>
              <a:off x="5425440" y="1270035"/>
              <a:ext cx="2930996" cy="2349111"/>
              <a:chOff x="405499" y="964595"/>
              <a:chExt cx="3712537" cy="2784403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F7EC8D5D-B11C-694A-1748-EE0CC99A90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5499" y="964595"/>
                <a:ext cx="3712537" cy="2784403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AAE817-7833-D324-0E9C-D3DE488283DD}"/>
                  </a:ext>
                </a:extLst>
              </p:cNvPr>
              <p:cNvSpPr/>
              <p:nvPr/>
            </p:nvSpPr>
            <p:spPr>
              <a:xfrm>
                <a:off x="3449369" y="1374120"/>
                <a:ext cx="188133" cy="168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14FB6D-1DFC-D080-48BA-2C1DA7EE8394}"/>
                  </a:ext>
                </a:extLst>
              </p:cNvPr>
              <p:cNvSpPr/>
              <p:nvPr/>
            </p:nvSpPr>
            <p:spPr>
              <a:xfrm>
                <a:off x="3465190" y="1542422"/>
                <a:ext cx="237289" cy="168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" name="Picture 12" descr="A diagram of 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47D87201-266D-582F-0085-6B7F5E62E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7660" y="4448973"/>
              <a:ext cx="3695436" cy="2006777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8D9BD8-A7DB-E67A-FAA5-465590715B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12476" y="3213463"/>
              <a:ext cx="137855" cy="12355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A84267D-6E0D-8785-134E-628D816EE6BA}"/>
                </a:ext>
              </a:extLst>
            </p:cNvPr>
            <p:cNvGrpSpPr/>
            <p:nvPr/>
          </p:nvGrpSpPr>
          <p:grpSpPr>
            <a:xfrm>
              <a:off x="948045" y="4410608"/>
              <a:ext cx="3957923" cy="2083505"/>
              <a:chOff x="914400" y="3831218"/>
              <a:chExt cx="3957923" cy="2083505"/>
            </a:xfrm>
          </p:grpSpPr>
          <p:pic>
            <p:nvPicPr>
              <p:cNvPr id="6" name="Picture 5" descr="A diagram of a layer of matter&#10;&#10;Description automatically generated with medium confidence">
                <a:extLst>
                  <a:ext uri="{FF2B5EF4-FFF2-40B4-BE49-F238E27FC236}">
                    <a16:creationId xmlns:a16="http://schemas.microsoft.com/office/drawing/2014/main" id="{486B4D09-5E2D-72F6-B5FF-D01E857D2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400" y="3831218"/>
                <a:ext cx="3957923" cy="206721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281D90-2058-06CD-9119-5BE0A06AE28B}"/>
                  </a:ext>
                </a:extLst>
              </p:cNvPr>
              <p:cNvSpPr txBox="1"/>
              <p:nvPr/>
            </p:nvSpPr>
            <p:spPr>
              <a:xfrm>
                <a:off x="1844622" y="5576169"/>
                <a:ext cx="7382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/>
                  <a:t>Stage I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0571D6-9802-4D0B-94DF-9F12880DE33F}"/>
                </a:ext>
              </a:extLst>
            </p:cNvPr>
            <p:cNvSpPr txBox="1"/>
            <p:nvPr/>
          </p:nvSpPr>
          <p:spPr>
            <a:xfrm>
              <a:off x="5963376" y="6286473"/>
              <a:ext cx="789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/>
                <a:t>Stage II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F57C563-1995-D8E6-FB7C-AD5E6EC56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1335" y="2838994"/>
              <a:ext cx="2023042" cy="17852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20A4F0A-02B6-12B9-0DAF-25DAEB422DA2}"/>
              </a:ext>
            </a:extLst>
          </p:cNvPr>
          <p:cNvSpPr txBox="1"/>
          <p:nvPr/>
        </p:nvSpPr>
        <p:spPr>
          <a:xfrm>
            <a:off x="390253" y="5619090"/>
            <a:ext cx="3366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EK Luckins. Mathematical modelling of drying capillary porous media. </a:t>
            </a:r>
            <a:r>
              <a:rPr lang="en-GB" sz="1600" i="1" dirty="0"/>
              <a:t>Journal of Fluid Mechanics</a:t>
            </a:r>
            <a:r>
              <a:rPr lang="en-GB" sz="1600" dirty="0"/>
              <a:t>. 2025;1017:A6.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23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40E59-2C11-A063-971D-491CE18A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C9C6D204-A354-C46F-1D3E-2DC33EE01E78}"/>
              </a:ext>
            </a:extLst>
          </p:cNvPr>
          <p:cNvSpPr txBox="1">
            <a:spLocks/>
          </p:cNvSpPr>
          <p:nvPr/>
        </p:nvSpPr>
        <p:spPr>
          <a:xfrm>
            <a:off x="176550" y="130914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What next? What else?</a:t>
            </a:r>
            <a:endParaRPr lang="en-US" sz="3200" dirty="0">
              <a:solidFill>
                <a:srgbClr val="511C6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856E5-3448-DC29-6A37-9CE5F9E784CA}"/>
              </a:ext>
            </a:extLst>
          </p:cNvPr>
          <p:cNvSpPr txBox="1"/>
          <p:nvPr/>
        </p:nvSpPr>
        <p:spPr>
          <a:xfrm>
            <a:off x="390253" y="699264"/>
            <a:ext cx="703773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Next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effect of gravity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If there is salt (or </a:t>
            </a:r>
            <a:r>
              <a:rPr lang="en-GB" sz="2200" dirty="0" err="1"/>
              <a:t>eg</a:t>
            </a:r>
            <a:r>
              <a:rPr lang="en-GB" sz="2200" dirty="0"/>
              <a:t>: colloids), where does it end up?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330D5A-D408-57BD-77AB-C65771553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11" y="214692"/>
            <a:ext cx="2503420" cy="2450688"/>
          </a:xfrm>
          <a:prstGeom prst="rect">
            <a:avLst/>
          </a:prstGeom>
        </p:spPr>
      </p:pic>
      <p:pic>
        <p:nvPicPr>
          <p:cNvPr id="4" name="Picture 3" descr="A close-up of a brick wall&#10;&#10;Description automatically generated">
            <a:extLst>
              <a:ext uri="{FF2B5EF4-FFF2-40B4-BE49-F238E27FC236}">
                <a16:creationId xmlns:a16="http://schemas.microsoft.com/office/drawing/2014/main" id="{EE5B60AE-BAE5-299F-7D28-6B8F5EA11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72" y="1911835"/>
            <a:ext cx="2827224" cy="16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3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BA425-CBC2-1836-3E42-9B2A61D10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9245B08-C496-A6B8-D0E5-B8FF5663B9DE}"/>
              </a:ext>
            </a:extLst>
          </p:cNvPr>
          <p:cNvSpPr txBox="1">
            <a:spLocks/>
          </p:cNvSpPr>
          <p:nvPr/>
        </p:nvSpPr>
        <p:spPr>
          <a:xfrm>
            <a:off x="176550" y="130914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What next? What else?</a:t>
            </a:r>
            <a:endParaRPr lang="en-US" sz="3200" dirty="0">
              <a:solidFill>
                <a:srgbClr val="511C6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4F17F-0514-6DC8-4F63-50350D9233B2}"/>
              </a:ext>
            </a:extLst>
          </p:cNvPr>
          <p:cNvSpPr txBox="1"/>
          <p:nvPr/>
        </p:nvSpPr>
        <p:spPr>
          <a:xfrm>
            <a:off x="390253" y="699264"/>
            <a:ext cx="703773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Next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effect of gravity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If there is salt (or </a:t>
            </a:r>
            <a:r>
              <a:rPr lang="en-GB" sz="2200" dirty="0" err="1"/>
              <a:t>eg</a:t>
            </a:r>
            <a:r>
              <a:rPr lang="en-GB" sz="2200" dirty="0"/>
              <a:t>: colloids), where does it end up?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I’m also interested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Imbibition and </a:t>
            </a:r>
            <a:r>
              <a:rPr lang="en-GB" sz="2200" b="1" dirty="0"/>
              <a:t>forced imbibition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Air-trapping</a:t>
            </a:r>
            <a:r>
              <a:rPr lang="en-GB" sz="2200" dirty="0"/>
              <a:t> during flooding of porous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Freezing and melting </a:t>
            </a:r>
            <a:r>
              <a:rPr lang="en-GB" sz="2200" dirty="0"/>
              <a:t>within porous structures</a:t>
            </a:r>
          </a:p>
          <a:p>
            <a:endParaRPr lang="en-GB" sz="2200" dirty="0"/>
          </a:p>
          <a:p>
            <a:pPr algn="ctr"/>
            <a:r>
              <a:rPr lang="en-GB" sz="2200" b="1" dirty="0">
                <a:solidFill>
                  <a:schemeClr val="accent2"/>
                </a:solidFill>
              </a:rPr>
              <a:t>Please get in touch!</a:t>
            </a:r>
          </a:p>
          <a:p>
            <a:pPr algn="ctr"/>
            <a:r>
              <a:rPr lang="en-GB" sz="2200" b="1" dirty="0">
                <a:solidFill>
                  <a:schemeClr val="accent2"/>
                </a:solidFill>
              </a:rPr>
              <a:t>ellen.luckins@warwick.ac.uk</a:t>
            </a:r>
          </a:p>
          <a:p>
            <a:endParaRPr lang="en-GB" sz="2200" dirty="0"/>
          </a:p>
          <a:p>
            <a:pPr algn="ctr"/>
            <a:r>
              <a:rPr lang="en-GB" sz="2200" b="1" dirty="0"/>
              <a:t>Questions?</a:t>
            </a:r>
          </a:p>
          <a:p>
            <a:endParaRPr lang="en-GB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7172FE-3D7E-585C-CAE3-03309F28A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11" y="214692"/>
            <a:ext cx="2503420" cy="2450688"/>
          </a:xfrm>
          <a:prstGeom prst="rect">
            <a:avLst/>
          </a:prstGeom>
        </p:spPr>
      </p:pic>
      <p:pic>
        <p:nvPicPr>
          <p:cNvPr id="4" name="Picture 3" descr="A close-up of a brick wall&#10;&#10;Description automatically generated">
            <a:extLst>
              <a:ext uri="{FF2B5EF4-FFF2-40B4-BE49-F238E27FC236}">
                <a16:creationId xmlns:a16="http://schemas.microsoft.com/office/drawing/2014/main" id="{08C19169-DA3B-198F-5994-57B8EA8F6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72" y="1911835"/>
            <a:ext cx="2827224" cy="164884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282F56-F900-7D5A-6E7E-71B38BB13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99" y="2811104"/>
            <a:ext cx="4310063" cy="1660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E74C07-AF83-F8CC-2F66-C98046185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71" y="4338536"/>
            <a:ext cx="3859944" cy="23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77CC7-3CC7-2FD6-734A-DFF8B9054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B25857-0D8B-EC10-29FA-6002592E522D}"/>
                  </a:ext>
                </a:extLst>
              </p:cNvPr>
              <p:cNvSpPr txBox="1"/>
              <p:nvPr/>
            </p:nvSpPr>
            <p:spPr>
              <a:xfrm>
                <a:off x="553049" y="1118681"/>
                <a:ext cx="5030627" cy="3780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Experimental studies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Modelling approaches: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/>
                  <a:t>Pore Network models </a:t>
                </a:r>
              </a:p>
              <a:p>
                <a:pPr lvl="1"/>
                <a:r>
                  <a:rPr lang="en-GB" sz="1200" dirty="0"/>
                  <a:t>	AHMAD, F., TALBI, M., PRAT, M., TSOTSAS, E. &amp; KHARAGHANI, 	A. 2020. </a:t>
                </a:r>
                <a:r>
                  <a:rPr lang="de-DE" sz="1200" i="1" dirty="0"/>
                  <a:t>Chem. Engng Sci. </a:t>
                </a:r>
                <a:r>
                  <a:rPr lang="de-DE" sz="1200" dirty="0"/>
                  <a:t>228, 115957.</a:t>
                </a:r>
                <a:endParaRPr lang="en-GB" sz="1200" dirty="0"/>
              </a:p>
              <a:p>
                <a:r>
                  <a:rPr lang="en-GB" sz="2200" dirty="0"/>
                  <a:t>2.    Averaged continuum models</a:t>
                </a:r>
              </a:p>
              <a:p>
                <a:r>
                  <a:rPr lang="en-GB" sz="2200" dirty="0"/>
                  <a:t> 	</a:t>
                </a:r>
                <a:r>
                  <a:rPr lang="en-GB" dirty="0"/>
                  <a:t> 	</a:t>
                </a:r>
                <a:r>
                  <a:rPr lang="en-GB" sz="1200" dirty="0"/>
                  <a:t>PERRÉ, P., et al. 2023 </a:t>
                </a:r>
                <a:r>
                  <a:rPr lang="en-GB" sz="1200" i="1" dirty="0"/>
                  <a:t>Dry. Technol. </a:t>
                </a:r>
                <a:r>
                  <a:rPr lang="en-GB" sz="1200" dirty="0"/>
                  <a:t>41 (6), 817–842.</a:t>
                </a:r>
                <a:r>
                  <a:rPr lang="en-GB" sz="2200" dirty="0"/>
                  <a:t> </a:t>
                </a:r>
              </a:p>
              <a:p>
                <a:r>
                  <a:rPr lang="en-GB" sz="2200" dirty="0"/>
                  <a:t>3.    Simple phenomenological models</a:t>
                </a:r>
              </a:p>
              <a:p>
                <a:r>
                  <a:rPr lang="en-GB" sz="2200" dirty="0"/>
                  <a:t>		</a:t>
                </a:r>
                <a:r>
                  <a:rPr lang="en-GB" sz="2200" dirty="0" err="1"/>
                  <a:t>eg</a:t>
                </a:r>
                <a:r>
                  <a:rPr lang="en-GB" sz="2200" dirty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sz="1200" dirty="0"/>
              </a:p>
              <a:p>
                <a:r>
                  <a:rPr lang="en-GB" sz="1200" dirty="0"/>
                  <a:t>		 PEL, L. &amp; LANDMAN, K.A. 2004 </a:t>
                </a:r>
                <a:r>
                  <a:rPr lang="en-GB" sz="1200" i="1" dirty="0"/>
                  <a:t>Dry. Technol. </a:t>
                </a:r>
                <a:r>
                  <a:rPr lang="en-GB" sz="1200" dirty="0"/>
                  <a:t>22 (4), 637–647.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B25857-0D8B-EC10-29FA-6002592E5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49" y="1118681"/>
                <a:ext cx="5030627" cy="3780843"/>
              </a:xfrm>
              <a:prstGeom prst="rect">
                <a:avLst/>
              </a:prstGeom>
              <a:blipFill>
                <a:blip r:embed="rId2"/>
                <a:stretch>
                  <a:fillRect l="-1697" t="-1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3">
            <a:extLst>
              <a:ext uri="{FF2B5EF4-FFF2-40B4-BE49-F238E27FC236}">
                <a16:creationId xmlns:a16="http://schemas.microsoft.com/office/drawing/2014/main" id="{EAC48241-9B4C-4756-0063-CC1D17E6D9B1}"/>
              </a:ext>
            </a:extLst>
          </p:cNvPr>
          <p:cNvSpPr txBox="1">
            <a:spLocks/>
          </p:cNvSpPr>
          <p:nvPr/>
        </p:nvSpPr>
        <p:spPr>
          <a:xfrm>
            <a:off x="300838" y="240743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What do we know?</a:t>
            </a:r>
            <a:endParaRPr lang="en-US" sz="3200" dirty="0">
              <a:solidFill>
                <a:srgbClr val="511C6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F6766-F385-1195-8A52-3B7BAF22A847}"/>
              </a:ext>
            </a:extLst>
          </p:cNvPr>
          <p:cNvSpPr txBox="1"/>
          <p:nvPr/>
        </p:nvSpPr>
        <p:spPr>
          <a:xfrm>
            <a:off x="5513421" y="1118681"/>
            <a:ext cx="65895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difficult!</a:t>
            </a:r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>
                <a:solidFill>
                  <a:srgbClr val="FF0000"/>
                </a:solidFill>
              </a:rPr>
              <a:t>expensive; can’t simulate a full PM</a:t>
            </a:r>
          </a:p>
          <a:p>
            <a:endParaRPr lang="en-GB" sz="2200" dirty="0"/>
          </a:p>
          <a:p>
            <a:r>
              <a:rPr lang="en-GB" sz="2200" dirty="0">
                <a:solidFill>
                  <a:srgbClr val="FF0000"/>
                </a:solidFill>
              </a:rPr>
              <a:t>expensive; have to assume constitutive laws </a:t>
            </a:r>
          </a:p>
          <a:p>
            <a:endParaRPr lang="en-GB" sz="2200" dirty="0"/>
          </a:p>
          <a:p>
            <a:r>
              <a:rPr lang="en-GB" sz="2200" dirty="0">
                <a:solidFill>
                  <a:srgbClr val="FF0000"/>
                </a:solidFill>
              </a:rPr>
              <a:t>not clear when these are valid; what BCs to impose?</a:t>
            </a:r>
          </a:p>
          <a:p>
            <a:r>
              <a:rPr lang="en-GB" sz="1200" dirty="0"/>
              <a:t>						TALBI, M. &amp; PRAT, M. 2021 </a:t>
            </a:r>
            <a:r>
              <a:rPr lang="en-GB" sz="1200" i="1" dirty="0"/>
              <a:t>Phys. Rev. E </a:t>
            </a:r>
            <a:r>
              <a:rPr lang="en-GB" sz="1200" dirty="0"/>
              <a:t>104 (5), 055102.</a:t>
            </a:r>
          </a:p>
          <a:p>
            <a:r>
              <a:rPr lang="en-GB" sz="1200" dirty="0"/>
              <a:t>						PERRÉ, P., et al. 2023 </a:t>
            </a:r>
            <a:r>
              <a:rPr lang="en-GB" sz="1200" i="1" dirty="0"/>
              <a:t>Dry. Technol. </a:t>
            </a:r>
            <a:r>
              <a:rPr lang="en-GB" sz="1200" dirty="0"/>
              <a:t>41 (6), 817–842.</a:t>
            </a:r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6F147-8BD4-E27B-6337-31AED474A192}"/>
              </a:ext>
            </a:extLst>
          </p:cNvPr>
          <p:cNvSpPr txBox="1"/>
          <p:nvPr/>
        </p:nvSpPr>
        <p:spPr>
          <a:xfrm>
            <a:off x="465501" y="4381887"/>
            <a:ext cx="100958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200" dirty="0"/>
          </a:p>
          <a:p>
            <a:r>
              <a:rPr lang="en-GB" sz="2200" dirty="0"/>
              <a:t>Today:</a:t>
            </a:r>
          </a:p>
          <a:p>
            <a:pPr marL="457200" indent="-457200">
              <a:buAutoNum type="arabicPeriod" startAt="4"/>
            </a:pPr>
            <a:r>
              <a:rPr lang="en-GB" sz="2200" dirty="0"/>
              <a:t>Asymptotic analysis of averaged continuum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Derive simple models systematically – know when they are valid, consistent BCs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Keep constitutive laws general – understand when their properties matter</a:t>
            </a:r>
          </a:p>
          <a:p>
            <a:endParaRPr lang="en-GB" dirty="0"/>
          </a:p>
          <a:p>
            <a:r>
              <a:rPr lang="en-GB" sz="1600" dirty="0"/>
              <a:t>EK Luckins. Mathematical modelling of drying capillary porous media. </a:t>
            </a:r>
            <a:r>
              <a:rPr lang="en-GB" sz="1600" i="1" dirty="0"/>
              <a:t>Journal of Fluid Mechanics</a:t>
            </a:r>
            <a:r>
              <a:rPr lang="en-GB" sz="1600" dirty="0"/>
              <a:t>. 2025;1017:A6.</a:t>
            </a:r>
          </a:p>
        </p:txBody>
      </p:sp>
    </p:spTree>
    <p:extLst>
      <p:ext uri="{BB962C8B-B14F-4D97-AF65-F5344CB8AC3E}">
        <p14:creationId xmlns:p14="http://schemas.microsoft.com/office/powerpoint/2010/main" val="75699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89A6A-7D42-62C7-6B0C-DC277CEEA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5AF4194-466E-626F-466B-861894104D7D}"/>
              </a:ext>
            </a:extLst>
          </p:cNvPr>
          <p:cNvSpPr txBox="1">
            <a:spLocks/>
          </p:cNvSpPr>
          <p:nvPr/>
        </p:nvSpPr>
        <p:spPr>
          <a:xfrm>
            <a:off x="291110" y="231015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Averaged continuum model</a:t>
            </a:r>
            <a:endParaRPr lang="en-US" sz="3200" dirty="0">
              <a:solidFill>
                <a:srgbClr val="511C6C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F8B7DC-AAEF-BD03-4EDA-5EC9FD9881E6}"/>
              </a:ext>
            </a:extLst>
          </p:cNvPr>
          <p:cNvSpPr/>
          <p:nvPr/>
        </p:nvSpPr>
        <p:spPr>
          <a:xfrm>
            <a:off x="8303947" y="2170505"/>
            <a:ext cx="1063255" cy="94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4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584FE1-D091-85A9-2F1A-7F7749D6C02E}"/>
                  </a:ext>
                </a:extLst>
              </p:cNvPr>
              <p:cNvSpPr txBox="1"/>
              <p:nvPr/>
            </p:nvSpPr>
            <p:spPr>
              <a:xfrm>
                <a:off x="278140" y="3429000"/>
                <a:ext cx="8979350" cy="2466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 Saturation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/>
                  <a:t> is liquid volume fraction in the pores</a:t>
                </a:r>
              </a:p>
              <a:p>
                <a:r>
                  <a:rPr lang="en-GB" sz="2200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latin typeface="Cambria Math" panose="02040503050406030204" pitchFamily="18" charset="0"/>
                </a:endParaRPr>
              </a:p>
              <a:p>
                <a:r>
                  <a:rPr lang="en-GB" sz="2200" dirty="0"/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𝜉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/>
              </a:p>
              <a:p>
                <a:r>
                  <a:rPr lang="en-GB" sz="2200" dirty="0"/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/>
              </a:p>
              <a:p>
                <a:r>
                  <a:rPr lang="en-GB" sz="2200" dirty="0"/>
                  <a:t>                  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/>
              </a:p>
              <a:p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𝜈𝛿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𝜈𝜌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latin typeface="Cambria Math" panose="02040503050406030204" pitchFamily="18" charset="0"/>
                </a:endParaRPr>
              </a:p>
              <a:p>
                <a:r>
                  <a:rPr lang="en-GB" sz="2200" dirty="0"/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584FE1-D091-85A9-2F1A-7F7749D6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40" y="3429000"/>
                <a:ext cx="8979350" cy="2466829"/>
              </a:xfrm>
              <a:prstGeom prst="rect">
                <a:avLst/>
              </a:prstGeom>
              <a:blipFill>
                <a:blip r:embed="rId2"/>
                <a:stretch>
                  <a:fillRect l="-204" t="-1733" b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diagram of a flow of energy&#10;&#10;Description automatically generated with medium confidence">
            <a:extLst>
              <a:ext uri="{FF2B5EF4-FFF2-40B4-BE49-F238E27FC236}">
                <a16:creationId xmlns:a16="http://schemas.microsoft.com/office/drawing/2014/main" id="{7F12F7E2-16E4-AB8A-7AE6-D835F1036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798" y="1108953"/>
            <a:ext cx="5684858" cy="20343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867A94-49C8-CA47-0446-D5D6AB1A9072}"/>
              </a:ext>
            </a:extLst>
          </p:cNvPr>
          <p:cNvGrpSpPr/>
          <p:nvPr/>
        </p:nvGrpSpPr>
        <p:grpSpPr>
          <a:xfrm>
            <a:off x="6715274" y="5346472"/>
            <a:ext cx="4627926" cy="646331"/>
            <a:chOff x="6715274" y="5346472"/>
            <a:chExt cx="4627926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E05A98-A3F5-5E0C-534A-C7031DE8756B}"/>
                </a:ext>
              </a:extLst>
            </p:cNvPr>
            <p:cNvSpPr txBox="1"/>
            <p:nvPr/>
          </p:nvSpPr>
          <p:spPr>
            <a:xfrm>
              <a:off x="8378126" y="5346472"/>
              <a:ext cx="29650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GB" dirty="0">
                <a:solidFill>
                  <a:srgbClr val="FF0000"/>
                </a:solidFill>
              </a:endParaRPr>
            </a:p>
            <a:p>
              <a:r>
                <a:rPr lang="en-GB" dirty="0">
                  <a:solidFill>
                    <a:srgbClr val="FF0000"/>
                  </a:solidFill>
                </a:rPr>
                <a:t>Capillary pressure                                  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F7E0882-4F50-1CD1-584E-CEAA39E91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15274" y="5781438"/>
              <a:ext cx="1523911" cy="707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AFB98E-6A90-2719-6B89-E46F30F95292}"/>
              </a:ext>
            </a:extLst>
          </p:cNvPr>
          <p:cNvSpPr txBox="1"/>
          <p:nvPr/>
        </p:nvSpPr>
        <p:spPr>
          <a:xfrm>
            <a:off x="379892" y="6111647"/>
            <a:ext cx="10889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latin typeface="NimbusRomNo9L-Regu"/>
              </a:rPr>
              <a:t>Whitaker</a:t>
            </a:r>
            <a:r>
              <a:rPr lang="en-GB" sz="1400" b="0" i="0" u="none" strike="noStrike" baseline="0" dirty="0">
                <a:latin typeface="NimbusRomNo9L-Regu"/>
              </a:rPr>
              <a:t>, S. 1977 Simultaneous heat, mass, and momentum transfer in porous media: a theory of drying. In </a:t>
            </a:r>
            <a:r>
              <a:rPr lang="en-GB" sz="1400" b="0" i="1" u="none" strike="noStrike" baseline="0" dirty="0">
                <a:latin typeface="NimbusRomNo9L-ReguItal"/>
              </a:rPr>
              <a:t>Advances in Heat Transfer</a:t>
            </a:r>
            <a:r>
              <a:rPr lang="en-GB" sz="1400" b="0" i="0" u="none" strike="noStrike" baseline="0" dirty="0">
                <a:latin typeface="NimbusRomNo9L-Regu"/>
              </a:rPr>
              <a:t>, vol. 13, pp. 119–203. Elsevier.</a:t>
            </a:r>
            <a:endParaRPr lang="en-GB" sz="1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448388-6E04-919D-55E9-4E9ADA857E27}"/>
              </a:ext>
            </a:extLst>
          </p:cNvPr>
          <p:cNvGrpSpPr/>
          <p:nvPr/>
        </p:nvGrpSpPr>
        <p:grpSpPr>
          <a:xfrm>
            <a:off x="6816635" y="3869835"/>
            <a:ext cx="3982226" cy="380937"/>
            <a:chOff x="6816635" y="3869835"/>
            <a:chExt cx="3982226" cy="38093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0257FB-5D6C-0A7C-BB35-8BD8D237F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6635" y="3928341"/>
              <a:ext cx="1331159" cy="1147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87BC7BA-5771-88C6-ADA0-25A8B3A85B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9571" y="4088043"/>
              <a:ext cx="1065695" cy="1627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1E056D-0F08-0390-0301-D4B1FB380D2F}"/>
                </a:ext>
              </a:extLst>
            </p:cNvPr>
            <p:cNvSpPr txBox="1"/>
            <p:nvPr/>
          </p:nvSpPr>
          <p:spPr>
            <a:xfrm>
              <a:off x="8303947" y="3869835"/>
              <a:ext cx="2494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Generalised Darcy’s laws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BD423D-9FE6-D8BE-EE85-B6350539FE42}"/>
              </a:ext>
            </a:extLst>
          </p:cNvPr>
          <p:cNvGrpSpPr/>
          <p:nvPr/>
        </p:nvGrpSpPr>
        <p:grpSpPr>
          <a:xfrm>
            <a:off x="6639081" y="4531742"/>
            <a:ext cx="3933685" cy="431935"/>
            <a:chOff x="6639081" y="4531742"/>
            <a:chExt cx="3933685" cy="43193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05CBF2E-9A47-63EF-285D-95078A320E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9081" y="4711829"/>
              <a:ext cx="1496185" cy="2518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ABCF02B-1AEC-533B-2142-4300641115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9081" y="4650250"/>
              <a:ext cx="1496185" cy="3901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A8A6F8-4CED-A912-C704-EDDC41FA9E32}"/>
                </a:ext>
              </a:extLst>
            </p:cNvPr>
            <p:cNvSpPr txBox="1"/>
            <p:nvPr/>
          </p:nvSpPr>
          <p:spPr>
            <a:xfrm>
              <a:off x="8378126" y="4531742"/>
              <a:ext cx="2194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Conservation of mass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BCC146-34EE-DE5B-A6D7-0585C7A84F39}"/>
              </a:ext>
            </a:extLst>
          </p:cNvPr>
          <p:cNvGrpSpPr/>
          <p:nvPr/>
        </p:nvGrpSpPr>
        <p:grpSpPr>
          <a:xfrm>
            <a:off x="8139817" y="5174593"/>
            <a:ext cx="2483490" cy="369332"/>
            <a:chOff x="8139817" y="5174593"/>
            <a:chExt cx="2483490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E70398D-ACAA-9CEB-A268-AF059A4C24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39817" y="5359259"/>
              <a:ext cx="476618" cy="313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5D78A9-6973-0125-B294-9BEC0E74AC02}"/>
                </a:ext>
              </a:extLst>
            </p:cNvPr>
            <p:cNvSpPr txBox="1"/>
            <p:nvPr/>
          </p:nvSpPr>
          <p:spPr>
            <a:xfrm>
              <a:off x="8835574" y="5174593"/>
              <a:ext cx="1787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Vapour transport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924133-F17D-C270-48B1-9CCAF16328FF}"/>
              </a:ext>
            </a:extLst>
          </p:cNvPr>
          <p:cNvGrpSpPr/>
          <p:nvPr/>
        </p:nvGrpSpPr>
        <p:grpSpPr>
          <a:xfrm>
            <a:off x="2519464" y="1566153"/>
            <a:ext cx="6316110" cy="1173416"/>
            <a:chOff x="2519464" y="1566153"/>
            <a:chExt cx="6316110" cy="11734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61C917-2A85-A001-C70A-94CF42326C20}"/>
                </a:ext>
              </a:extLst>
            </p:cNvPr>
            <p:cNvSpPr/>
            <p:nvPr/>
          </p:nvSpPr>
          <p:spPr>
            <a:xfrm>
              <a:off x="2519464" y="1566153"/>
              <a:ext cx="1507787" cy="1099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2434B2-69D2-95C0-2626-0FC53FFCA2B9}"/>
                </a:ext>
              </a:extLst>
            </p:cNvPr>
            <p:cNvSpPr/>
            <p:nvPr/>
          </p:nvSpPr>
          <p:spPr>
            <a:xfrm>
              <a:off x="7327787" y="1640343"/>
              <a:ext cx="1507787" cy="1099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391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C2D3D-311C-12D4-CDCC-BB3BA6ABE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49D8629-EAE3-1141-7F17-E9AB78D2F65D}"/>
              </a:ext>
            </a:extLst>
          </p:cNvPr>
          <p:cNvSpPr txBox="1">
            <a:spLocks/>
          </p:cNvSpPr>
          <p:nvPr/>
        </p:nvSpPr>
        <p:spPr>
          <a:xfrm>
            <a:off x="291110" y="231015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Averaged continuum model</a:t>
            </a:r>
            <a:endParaRPr lang="en-US" sz="3200" dirty="0">
              <a:solidFill>
                <a:srgbClr val="511C6C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85E727-2B30-F703-8470-79F48F22A851}"/>
              </a:ext>
            </a:extLst>
          </p:cNvPr>
          <p:cNvSpPr/>
          <p:nvPr/>
        </p:nvSpPr>
        <p:spPr>
          <a:xfrm>
            <a:off x="8303947" y="2170505"/>
            <a:ext cx="1063255" cy="94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4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2EFBD4-DE30-C7A5-B8C0-99E590ED9521}"/>
                  </a:ext>
                </a:extLst>
              </p:cNvPr>
              <p:cNvSpPr txBox="1"/>
              <p:nvPr/>
            </p:nvSpPr>
            <p:spPr>
              <a:xfrm>
                <a:off x="291110" y="937090"/>
                <a:ext cx="8979350" cy="2466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 Saturation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/>
                  <a:t> is liquid volume fraction in the pores</a:t>
                </a:r>
              </a:p>
              <a:p>
                <a:r>
                  <a:rPr lang="en-GB" sz="2200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latin typeface="Cambria Math" panose="02040503050406030204" pitchFamily="18" charset="0"/>
                </a:endParaRPr>
              </a:p>
              <a:p>
                <a:r>
                  <a:rPr lang="en-GB" sz="2200" dirty="0"/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𝜉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/>
              </a:p>
              <a:p>
                <a:r>
                  <a:rPr lang="en-GB" sz="2200" dirty="0"/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/>
              </a:p>
              <a:p>
                <a:r>
                  <a:rPr lang="en-GB" sz="2200" dirty="0"/>
                  <a:t>                  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/>
              </a:p>
              <a:p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𝜈𝛿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GB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𝜈𝜌</m:t>
                        </m:r>
                      </m:e>
                    </m:d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latin typeface="Cambria Math" panose="02040503050406030204" pitchFamily="18" charset="0"/>
                </a:endParaRPr>
              </a:p>
              <a:p>
                <a:r>
                  <a:rPr lang="en-GB" sz="2200" dirty="0"/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2EFBD4-DE30-C7A5-B8C0-99E590ED9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0" y="937090"/>
                <a:ext cx="8979350" cy="2466829"/>
              </a:xfrm>
              <a:prstGeom prst="rect">
                <a:avLst/>
              </a:prstGeom>
              <a:blipFill>
                <a:blip r:embed="rId2"/>
                <a:stretch>
                  <a:fillRect l="-204" t="-1733" b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389C5A7-7C74-07EC-1E9A-4E764B649F44}"/>
              </a:ext>
            </a:extLst>
          </p:cNvPr>
          <p:cNvGrpSpPr/>
          <p:nvPr/>
        </p:nvGrpSpPr>
        <p:grpSpPr>
          <a:xfrm>
            <a:off x="291110" y="3484228"/>
            <a:ext cx="11401397" cy="1724446"/>
            <a:chOff x="291110" y="3484228"/>
            <a:chExt cx="11401397" cy="1724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66B8276-99B0-DA57-686D-B999A13EA7E8}"/>
                    </a:ext>
                  </a:extLst>
                </p:cNvPr>
                <p:cNvSpPr txBox="1"/>
                <p:nvPr/>
              </p:nvSpPr>
              <p:spPr>
                <a:xfrm>
                  <a:off x="291110" y="3484228"/>
                  <a:ext cx="4122009" cy="17244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b="1" dirty="0"/>
                    <a:t>Constitutive laws:</a:t>
                  </a:r>
                </a:p>
                <a:p>
                  <a:r>
                    <a:rPr lang="en-GB" dirty="0"/>
                    <a:t>Diffusivity of vapour 	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GB" dirty="0"/>
                </a:p>
                <a:p>
                  <a:r>
                    <a:rPr lang="en-GB" dirty="0"/>
                    <a:t>Permeabilities		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endParaRPr lang="en-GB" i="1" dirty="0">
                    <a:latin typeface="Cambria Math" panose="02040503050406030204" pitchFamily="18" charset="0"/>
                  </a:endParaRPr>
                </a:p>
                <a:p>
                  <a:r>
                    <a:rPr lang="en-GB" dirty="0"/>
                    <a:t>Capillary pressure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GB" i="1" dirty="0">
                    <a:latin typeface="Cambria Math" panose="02040503050406030204" pitchFamily="18" charset="0"/>
                  </a:endParaRPr>
                </a:p>
                <a:p>
                  <a:r>
                    <a:rPr lang="en-GB" dirty="0"/>
                    <a:t>Surface area			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endParaRPr lang="en-GB" i="1" dirty="0">
                    <a:latin typeface="Cambria Math" panose="02040503050406030204" pitchFamily="18" charset="0"/>
                  </a:endParaRPr>
                </a:p>
                <a:p>
                  <a:endParaRPr lang="en-GB" sz="1600" i="1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66B8276-99B0-DA57-686D-B999A13EA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10" y="3484228"/>
                  <a:ext cx="4122009" cy="1724446"/>
                </a:xfrm>
                <a:prstGeom prst="rect">
                  <a:avLst/>
                </a:prstGeom>
                <a:blipFill>
                  <a:blip r:embed="rId3"/>
                  <a:stretch>
                    <a:fillRect l="-1331" t="-212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D6B6673E-AEC0-FD99-920A-FEC06F9DD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2642" y="3484228"/>
              <a:ext cx="7149865" cy="1687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4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97BC-E28D-146C-D78D-D82915CCF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D358B2A-B30D-BAF7-5515-91C6CADDDC9E}"/>
              </a:ext>
            </a:extLst>
          </p:cNvPr>
          <p:cNvSpPr txBox="1">
            <a:spLocks/>
          </p:cNvSpPr>
          <p:nvPr/>
        </p:nvSpPr>
        <p:spPr>
          <a:xfrm>
            <a:off x="291110" y="231015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Averaged continuum model</a:t>
            </a:r>
            <a:endParaRPr lang="en-US" sz="3200" dirty="0">
              <a:solidFill>
                <a:srgbClr val="511C6C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B9A158-6987-3C79-5B8D-67410D1E1F9B}"/>
              </a:ext>
            </a:extLst>
          </p:cNvPr>
          <p:cNvSpPr/>
          <p:nvPr/>
        </p:nvSpPr>
        <p:spPr>
          <a:xfrm>
            <a:off x="8303947" y="2170505"/>
            <a:ext cx="1063255" cy="94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4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B9E765-0C52-4F99-F57E-21C0BE6AB373}"/>
                  </a:ext>
                </a:extLst>
              </p:cNvPr>
              <p:cNvSpPr txBox="1"/>
              <p:nvPr/>
            </p:nvSpPr>
            <p:spPr>
              <a:xfrm>
                <a:off x="291110" y="937090"/>
                <a:ext cx="8979350" cy="2466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 Saturation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/>
                  <a:t> is liquid volume fraction in the pores</a:t>
                </a:r>
              </a:p>
              <a:p>
                <a:r>
                  <a:rPr lang="en-GB" sz="2200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sz="2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GB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sz="22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𝜈𝜌</m:t>
                        </m:r>
                      </m:e>
                    </m:d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B9E765-0C52-4F99-F57E-21C0BE6AB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0" y="937090"/>
                <a:ext cx="8979350" cy="2466829"/>
              </a:xfrm>
              <a:prstGeom prst="rect">
                <a:avLst/>
              </a:prstGeom>
              <a:blipFill>
                <a:blip r:embed="rId2"/>
                <a:stretch>
                  <a:fillRect l="-204" t="-1733" b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37A07D-F35D-E015-2D14-B0F2954E94A8}"/>
                  </a:ext>
                </a:extLst>
              </p:cNvPr>
              <p:cNvSpPr txBox="1"/>
              <p:nvPr/>
            </p:nvSpPr>
            <p:spPr>
              <a:xfrm>
                <a:off x="291110" y="3484228"/>
                <a:ext cx="4122009" cy="1724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/>
                  <a:t>Constitutive laws:</a:t>
                </a:r>
              </a:p>
              <a:p>
                <a:r>
                  <a:rPr lang="en-GB" dirty="0"/>
                  <a:t>Diffusivity of vapour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dirty="0"/>
              </a:p>
              <a:p>
                <a:r>
                  <a:rPr lang="en-GB" dirty="0"/>
                  <a:t>Permeabilities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/>
                  <a:t>Capillary pressure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/>
                  <a:t>Surface area	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sz="16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37A07D-F35D-E015-2D14-B0F2954E9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0" y="3484228"/>
                <a:ext cx="4122009" cy="1724446"/>
              </a:xfrm>
              <a:prstGeom prst="rect">
                <a:avLst/>
              </a:prstGeom>
              <a:blipFill>
                <a:blip r:embed="rId3"/>
                <a:stretch>
                  <a:fillRect l="-1331" t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161D6283-EF0E-C87B-19E7-E66256BBE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642" y="3484228"/>
            <a:ext cx="7149865" cy="1687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C2292D3-607A-7AE8-A058-1DEBFA2D7CE4}"/>
                  </a:ext>
                </a:extLst>
              </p:cNvPr>
              <p:cNvSpPr/>
              <p:nvPr/>
            </p:nvSpPr>
            <p:spPr>
              <a:xfrm>
                <a:off x="862625" y="5328425"/>
                <a:ext cx="10275546" cy="1298560"/>
              </a:xfrm>
              <a:prstGeom prst="roundRect">
                <a:avLst/>
              </a:prstGeom>
              <a:solidFill>
                <a:srgbClr val="DFC9E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Pe</m:t>
                    </m:r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evaporation</m:t>
                        </m:r>
                        <m: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rate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vapour</m:t>
                        </m:r>
                        <m: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diffusion</m:t>
                        </m:r>
                        <m: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	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≪1 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Ca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viscous</m:t>
                        </m:r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drag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capillary</m:t>
                        </m:r>
                        <m: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force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≈0.2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	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humidity</m:t>
                        </m:r>
                      </m:e>
                    </m:func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≈0.02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≈0.05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C2292D3-607A-7AE8-A058-1DEBFA2D7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25" y="5328425"/>
                <a:ext cx="10275546" cy="129856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72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EDE1-DFB7-80F3-123D-0E6721D0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307B247-AA6C-9C2B-C8BA-AF9B293DE18A}"/>
              </a:ext>
            </a:extLst>
          </p:cNvPr>
          <p:cNvSpPr txBox="1">
            <a:spLocks/>
          </p:cNvSpPr>
          <p:nvPr/>
        </p:nvSpPr>
        <p:spPr>
          <a:xfrm>
            <a:off x="300838" y="240743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Two drying stages:</a:t>
            </a:r>
            <a:endParaRPr lang="en-US" sz="3200" dirty="0">
              <a:solidFill>
                <a:srgbClr val="511C6C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7DA292-A60A-C618-8854-47CFD3D0056E}"/>
              </a:ext>
            </a:extLst>
          </p:cNvPr>
          <p:cNvGrpSpPr/>
          <p:nvPr/>
        </p:nvGrpSpPr>
        <p:grpSpPr>
          <a:xfrm>
            <a:off x="300838" y="814897"/>
            <a:ext cx="8262133" cy="3038449"/>
            <a:chOff x="606372" y="3514738"/>
            <a:chExt cx="8262133" cy="30384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BCADC9-B9C5-2F96-5126-348B2F16CDEC}"/>
                </a:ext>
              </a:extLst>
            </p:cNvPr>
            <p:cNvSpPr txBox="1"/>
            <p:nvPr/>
          </p:nvSpPr>
          <p:spPr>
            <a:xfrm>
              <a:off x="606372" y="6091522"/>
              <a:ext cx="3819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200" i="1" dirty="0"/>
                <a:t>Adapted from  Or, D, Lehmann, P, </a:t>
              </a:r>
              <a:r>
                <a:rPr lang="en-GB" sz="1200" i="1" dirty="0" err="1"/>
                <a:t>Shahraeeni</a:t>
              </a:r>
              <a:r>
                <a:rPr lang="en-GB" sz="1200" i="1" dirty="0"/>
                <a:t>, E &amp; Shokri, N (2013)</a:t>
              </a:r>
              <a:r>
                <a:rPr lang="fr-FR" sz="1200" i="1" dirty="0"/>
                <a:t> </a:t>
              </a:r>
              <a:r>
                <a:rPr lang="fr-FR" sz="1200" i="1" dirty="0" err="1"/>
                <a:t>Vadose</a:t>
              </a:r>
              <a:r>
                <a:rPr lang="fr-FR" sz="1200" i="1" dirty="0"/>
                <a:t> Zone Journal, 12(4)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8BBBF2-B417-84F0-EE70-03DA20EF1BB0}"/>
                </a:ext>
              </a:extLst>
            </p:cNvPr>
            <p:cNvSpPr txBox="1"/>
            <p:nvPr/>
          </p:nvSpPr>
          <p:spPr>
            <a:xfrm>
              <a:off x="4701320" y="6091521"/>
              <a:ext cx="4167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200" i="1" dirty="0"/>
                <a:t>Gupta, S, </a:t>
              </a:r>
              <a:r>
                <a:rPr lang="en-GB" sz="1200" i="1" dirty="0" err="1"/>
                <a:t>Huinink</a:t>
              </a:r>
              <a:r>
                <a:rPr lang="en-GB" sz="1200" i="1" dirty="0"/>
                <a:t>, H P, Prat, M, Pel, L &amp; </a:t>
              </a:r>
              <a:r>
                <a:rPr lang="en-GB" sz="1200" i="1" dirty="0" err="1"/>
                <a:t>Kopinga</a:t>
              </a:r>
              <a:r>
                <a:rPr lang="en-GB" sz="1200" i="1" dirty="0"/>
                <a:t>, K (2014) Chem. Eng. Sci. </a:t>
              </a:r>
              <a:r>
                <a:rPr lang="en-GB" sz="1200" b="1" i="1" dirty="0"/>
                <a:t>109</a:t>
              </a:r>
              <a:r>
                <a:rPr lang="en-GB" sz="1200" i="1" dirty="0"/>
                <a:t>, 204–211</a:t>
              </a:r>
              <a:r>
                <a:rPr lang="en-GB" sz="1000" i="1" dirty="0"/>
                <a:t>.</a:t>
              </a:r>
              <a:endParaRPr lang="fr-FR" sz="1000" i="1" dirty="0"/>
            </a:p>
          </p:txBody>
        </p:sp>
        <p:pic>
          <p:nvPicPr>
            <p:cNvPr id="11" name="Picture 10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65379C38-8C4B-A133-ECDC-34D746A4B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1320" y="3525374"/>
              <a:ext cx="3891766" cy="259451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ED2A63-E9B8-6022-ED03-4859F37360BA}"/>
                </a:ext>
              </a:extLst>
            </p:cNvPr>
            <p:cNvGrpSpPr/>
            <p:nvPr/>
          </p:nvGrpSpPr>
          <p:grpSpPr>
            <a:xfrm>
              <a:off x="658709" y="3514738"/>
              <a:ext cx="3990274" cy="2584528"/>
              <a:chOff x="596209" y="3709139"/>
              <a:chExt cx="3990274" cy="2584528"/>
            </a:xfrm>
          </p:grpSpPr>
          <p:pic>
            <p:nvPicPr>
              <p:cNvPr id="13" name="Picture 12" descr="A diagram of a diagram showing a stage and a stage&#10;&#10;Description automatically generated with medium confidence">
                <a:extLst>
                  <a:ext uri="{FF2B5EF4-FFF2-40B4-BE49-F238E27FC236}">
                    <a16:creationId xmlns:a16="http://schemas.microsoft.com/office/drawing/2014/main" id="{C460876C-12E9-478F-D8D0-2E3D3B3089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209" y="3709139"/>
                <a:ext cx="3990274" cy="2584528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37693F1-B1B2-2195-01EF-B659DEC35E73}"/>
                  </a:ext>
                </a:extLst>
              </p:cNvPr>
              <p:cNvSpPr/>
              <p:nvPr/>
            </p:nvSpPr>
            <p:spPr>
              <a:xfrm>
                <a:off x="1308155" y="4647610"/>
                <a:ext cx="1226952" cy="9502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45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6B7E93-03BE-F11A-A91D-EBF90E8C2976}"/>
                  </a:ext>
                </a:extLst>
              </p:cNvPr>
              <p:cNvSpPr/>
              <p:nvPr/>
            </p:nvSpPr>
            <p:spPr>
              <a:xfrm>
                <a:off x="3025349" y="4060792"/>
                <a:ext cx="1015985" cy="9398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45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21B899-B877-D18C-3FA1-DBE2A7249145}"/>
              </a:ext>
            </a:extLst>
          </p:cNvPr>
          <p:cNvSpPr txBox="1"/>
          <p:nvPr/>
        </p:nvSpPr>
        <p:spPr>
          <a:xfrm>
            <a:off x="8481500" y="2729960"/>
            <a:ext cx="344096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What is the net drying rate?</a:t>
            </a:r>
          </a:p>
          <a:p>
            <a:endParaRPr lang="en-GB" sz="2200" b="1" dirty="0">
              <a:solidFill>
                <a:srgbClr val="FF0000"/>
              </a:solidFill>
            </a:endParaRPr>
          </a:p>
          <a:p>
            <a:endParaRPr lang="en-GB" sz="2200" b="1" dirty="0">
              <a:solidFill>
                <a:srgbClr val="FF0000"/>
              </a:solidFill>
            </a:endParaRPr>
          </a:p>
          <a:p>
            <a:r>
              <a:rPr lang="en-GB" sz="2200" b="1" dirty="0">
                <a:solidFill>
                  <a:srgbClr val="FF0000"/>
                </a:solidFill>
              </a:rPr>
              <a:t>When is the transition to stage 2?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62FA2D-0989-6F49-FBE9-5478E006E182}"/>
              </a:ext>
            </a:extLst>
          </p:cNvPr>
          <p:cNvGrpSpPr/>
          <p:nvPr/>
        </p:nvGrpSpPr>
        <p:grpSpPr>
          <a:xfrm>
            <a:off x="382308" y="3913956"/>
            <a:ext cx="7869126" cy="2913266"/>
            <a:chOff x="382308" y="3913956"/>
            <a:chExt cx="7869126" cy="29132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EBF284-B9A7-5312-89E6-0D387892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08" y="3913956"/>
              <a:ext cx="3819530" cy="2864647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7FE213-139B-433D-B6B0-381A2CF8FD31}"/>
                </a:ext>
              </a:extLst>
            </p:cNvPr>
            <p:cNvGrpSpPr/>
            <p:nvPr/>
          </p:nvGrpSpPr>
          <p:grpSpPr>
            <a:xfrm>
              <a:off x="4431904" y="3913956"/>
              <a:ext cx="3819530" cy="2864647"/>
              <a:chOff x="5995794" y="3884773"/>
              <a:chExt cx="3819530" cy="28646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8447F8C-5027-C98C-C516-4AF51B295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94" y="3884773"/>
                <a:ext cx="3819530" cy="2864647"/>
              </a:xfrm>
              <a:prstGeom prst="rect">
                <a:avLst/>
              </a:prstGeom>
            </p:spPr>
          </p:pic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4B55FE2-A8EA-731D-C878-1A835F91B9AF}"/>
                  </a:ext>
                </a:extLst>
              </p:cNvPr>
              <p:cNvCxnSpPr/>
              <p:nvPr/>
            </p:nvCxnSpPr>
            <p:spPr>
              <a:xfrm>
                <a:off x="7915253" y="4241260"/>
                <a:ext cx="0" cy="96303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C24C26F-0F1E-9145-EFEF-76BB18AA36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2284" y="6147403"/>
                <a:ext cx="1101205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86EC02C-C59A-24E9-CF60-F2C891E6C64F}"/>
                    </a:ext>
                  </a:extLst>
                </p:cNvPr>
                <p:cNvSpPr txBox="1"/>
                <p:nvPr/>
              </p:nvSpPr>
              <p:spPr>
                <a:xfrm>
                  <a:off x="6254885" y="6488668"/>
                  <a:ext cx="26264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86EC02C-C59A-24E9-CF60-F2C891E6C6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4885" y="6488668"/>
                  <a:ext cx="26264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87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BE508-A59B-0849-A24D-DB92AA72B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C4F44275-DA80-DB74-8CB6-9209AC756C21}"/>
              </a:ext>
            </a:extLst>
          </p:cNvPr>
          <p:cNvSpPr txBox="1">
            <a:spLocks/>
          </p:cNvSpPr>
          <p:nvPr/>
        </p:nvSpPr>
        <p:spPr>
          <a:xfrm>
            <a:off x="300838" y="240743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Asymptotic analysis</a:t>
            </a:r>
            <a:endParaRPr lang="en-US" sz="3200" dirty="0">
              <a:solidFill>
                <a:srgbClr val="511C6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0F2A90-6A48-FFF0-0CDC-65A11667ABB1}"/>
              </a:ext>
            </a:extLst>
          </p:cNvPr>
          <p:cNvSpPr txBox="1"/>
          <p:nvPr/>
        </p:nvSpPr>
        <p:spPr>
          <a:xfrm>
            <a:off x="491896" y="1118681"/>
            <a:ext cx="104809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/>
              <a:t>Idea: 	</a:t>
            </a:r>
            <a:r>
              <a:rPr lang="en-GB" sz="2200" dirty="0"/>
              <a:t>take advantage of the big/small parameters to systematically simplify the problem</a:t>
            </a:r>
          </a:p>
          <a:p>
            <a:r>
              <a:rPr lang="en-GB" sz="2200" dirty="0"/>
              <a:t>		(the simplified model has error the size of the small parameters)</a:t>
            </a:r>
          </a:p>
          <a:p>
            <a:endParaRPr lang="en-GB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6A3448F-A3B1-AAF5-4AF7-37376F443197}"/>
                  </a:ext>
                </a:extLst>
              </p:cNvPr>
              <p:cNvSpPr/>
              <p:nvPr/>
            </p:nvSpPr>
            <p:spPr>
              <a:xfrm>
                <a:off x="2029406" y="1899634"/>
                <a:ext cx="7444796" cy="829184"/>
              </a:xfrm>
              <a:prstGeom prst="roundRect">
                <a:avLst/>
              </a:prstGeom>
              <a:solidFill>
                <a:srgbClr val="DFC9E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Pe</m:t>
                    </m:r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evaporation</m:t>
                        </m:r>
                        <m: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rate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vapour</m:t>
                        </m:r>
                        <m: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diffusion</m:t>
                        </m:r>
                        <m: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	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≪1 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6A3448F-A3B1-AAF5-4AF7-37376F443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406" y="1899634"/>
                <a:ext cx="7444796" cy="8291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337A25-6214-E86F-FBAA-3D679AB96BFB}"/>
                  </a:ext>
                </a:extLst>
              </p:cNvPr>
              <p:cNvSpPr txBox="1"/>
              <p:nvPr/>
            </p:nvSpPr>
            <p:spPr>
              <a:xfrm>
                <a:off x="2363101" y="2833983"/>
                <a:ext cx="8979350" cy="2128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𝜈𝜌</m:t>
                        </m:r>
                      </m:e>
                    </m:d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337A25-6214-E86F-FBAA-3D679AB96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01" y="2833983"/>
                <a:ext cx="8979350" cy="2128275"/>
              </a:xfrm>
              <a:prstGeom prst="rect">
                <a:avLst/>
              </a:prstGeom>
              <a:blipFill>
                <a:blip r:embed="rId3"/>
                <a:stretch>
                  <a:fillRect b="-1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0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B74A6-416C-3F8A-3D1A-2CAD19B6C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E68FB3C-938A-2159-8EFB-13F695796A3D}"/>
              </a:ext>
            </a:extLst>
          </p:cNvPr>
          <p:cNvSpPr txBox="1">
            <a:spLocks/>
          </p:cNvSpPr>
          <p:nvPr/>
        </p:nvSpPr>
        <p:spPr>
          <a:xfrm>
            <a:off x="300838" y="240743"/>
            <a:ext cx="7264039" cy="87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28511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16" b="1" i="0" kern="1200">
                <a:solidFill>
                  <a:srgbClr val="3C105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511C6C"/>
                </a:solidFill>
              </a:rPr>
              <a:t>Asymptotic analysis</a:t>
            </a:r>
            <a:endParaRPr lang="en-US" sz="3200" dirty="0">
              <a:solidFill>
                <a:srgbClr val="511C6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28DDA-20B9-8B9C-A7AC-2EBED0C2BC66}"/>
              </a:ext>
            </a:extLst>
          </p:cNvPr>
          <p:cNvSpPr txBox="1"/>
          <p:nvPr/>
        </p:nvSpPr>
        <p:spPr>
          <a:xfrm>
            <a:off x="491895" y="1118681"/>
            <a:ext cx="105100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/>
              <a:t>Idea: 	</a:t>
            </a:r>
            <a:r>
              <a:rPr lang="en-GB" sz="2200" dirty="0"/>
              <a:t>take advantage of the big/small parameters to systematically simplify the problem</a:t>
            </a:r>
          </a:p>
          <a:p>
            <a:r>
              <a:rPr lang="en-GB" sz="2200" dirty="0"/>
              <a:t>		(the simplified model has error the size of the small parameters)</a:t>
            </a:r>
          </a:p>
          <a:p>
            <a:endParaRPr lang="en-GB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026458A-51DE-A754-CF2F-0A6CAAA5BF1F}"/>
                  </a:ext>
                </a:extLst>
              </p:cNvPr>
              <p:cNvSpPr/>
              <p:nvPr/>
            </p:nvSpPr>
            <p:spPr>
              <a:xfrm>
                <a:off x="2043996" y="1916507"/>
                <a:ext cx="7444796" cy="829184"/>
              </a:xfrm>
              <a:prstGeom prst="roundRect">
                <a:avLst/>
              </a:prstGeom>
              <a:solidFill>
                <a:srgbClr val="DFC9E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Pe</m:t>
                    </m:r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evaporation</m:t>
                        </m:r>
                        <m: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rate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vapour</m:t>
                        </m:r>
                        <m: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diffusion</m:t>
                        </m:r>
                        <m: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GB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	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GB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den>
                    </m:f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≪1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	</a:t>
                </a:r>
                <a:endParaRPr lang="en-GB" sz="2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026458A-51DE-A754-CF2F-0A6CAAA5B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96" y="1916507"/>
                <a:ext cx="7444796" cy="8291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B207AB-FAB4-A3A0-4610-1914CB027EFE}"/>
                  </a:ext>
                </a:extLst>
              </p:cNvPr>
              <p:cNvSpPr txBox="1"/>
              <p:nvPr/>
            </p:nvSpPr>
            <p:spPr>
              <a:xfrm>
                <a:off x="2363101" y="2833983"/>
                <a:ext cx="8979350" cy="2128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m:rPr>
                        <m:sty m:val="p"/>
                      </m:rPr>
                      <a:rPr lang="en-GB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𝜈𝜌</m:t>
                        </m:r>
                      </m:e>
                    </m:d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B207AB-FAB4-A3A0-4610-1914CB027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01" y="2833983"/>
                <a:ext cx="8979350" cy="2128275"/>
              </a:xfrm>
              <a:prstGeom prst="rect">
                <a:avLst/>
              </a:prstGeom>
              <a:blipFill>
                <a:blip r:embed="rId3"/>
                <a:stretch>
                  <a:fillRect b="-1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45506E-B918-DE3E-D28A-8317307CB39C}"/>
              </a:ext>
            </a:extLst>
          </p:cNvPr>
          <p:cNvCxnSpPr/>
          <p:nvPr/>
        </p:nvCxnSpPr>
        <p:spPr>
          <a:xfrm>
            <a:off x="3932857" y="3898120"/>
            <a:ext cx="512683" cy="313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F97187-A320-A0ED-A68D-EBBEEB987EAF}"/>
              </a:ext>
            </a:extLst>
          </p:cNvPr>
          <p:cNvCxnSpPr>
            <a:cxnSpLocks/>
          </p:cNvCxnSpPr>
          <p:nvPr/>
        </p:nvCxnSpPr>
        <p:spPr>
          <a:xfrm>
            <a:off x="2635296" y="4212077"/>
            <a:ext cx="1197402" cy="4085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19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8BF2393C4EA04AB7F96C5D4020735B" ma:contentTypeVersion="15" ma:contentTypeDescription="Create a new document." ma:contentTypeScope="" ma:versionID="f73ff215495998534dd801a8e7d7571d">
  <xsd:schema xmlns:xsd="http://www.w3.org/2001/XMLSchema" xmlns:xs="http://www.w3.org/2001/XMLSchema" xmlns:p="http://schemas.microsoft.com/office/2006/metadata/properties" xmlns:ns2="2457cae1-bbb3-49df-91d0-3eeeba63d323" xmlns:ns3="ef19808f-d5e4-40cd-93fa-31b8700ee2cf" targetNamespace="http://schemas.microsoft.com/office/2006/metadata/properties" ma:root="true" ma:fieldsID="2d7ea74209c06c77fb51938aeba8e7c8" ns2:_="" ns3:_="">
    <xsd:import namespace="2457cae1-bbb3-49df-91d0-3eeeba63d323"/>
    <xsd:import namespace="ef19808f-d5e4-40cd-93fa-31b8700ee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7cae1-bbb3-49df-91d0-3eeeba63d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55cd427-a42c-44c8-816a-2405638e27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9808f-d5e4-40cd-93fa-31b8700ee2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d093c4e-51e7-44f8-921c-27a14d3f10ee}" ma:internalName="TaxCatchAll" ma:showField="CatchAllData" ma:web="ef19808f-d5e4-40cd-93fa-31b8700ee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57cae1-bbb3-49df-91d0-3eeeba63d323">
      <Terms xmlns="http://schemas.microsoft.com/office/infopath/2007/PartnerControls"/>
    </lcf76f155ced4ddcb4097134ff3c332f>
    <TaxCatchAll xmlns="ef19808f-d5e4-40cd-93fa-31b8700ee2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192B12-6CC0-4D2A-BD85-5E8BB990708B}">
  <ds:schemaRefs>
    <ds:schemaRef ds:uri="2457cae1-bbb3-49df-91d0-3eeeba63d323"/>
    <ds:schemaRef ds:uri="ef19808f-d5e4-40cd-93fa-31b8700ee2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D7915E-D6DE-46AA-AFA7-A4BBA9FA2A60}">
  <ds:schemaRefs>
    <ds:schemaRef ds:uri="2457cae1-bbb3-49df-91d0-3eeeba63d323"/>
    <ds:schemaRef ds:uri="ef19808f-d5e4-40cd-93fa-31b8700ee2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B54D54-8C39-49B4-B272-209864EE4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8946</TotalTime>
  <Words>2274</Words>
  <Application>Microsoft Office PowerPoint</Application>
  <PresentationFormat>Widescreen</PresentationFormat>
  <Paragraphs>327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NimbusRomNo9L-Regu</vt:lpstr>
      <vt:lpstr>NimbusRomNo9L-ReguItal</vt:lpstr>
      <vt:lpstr>TeXGyreTermesX-Bold</vt:lpstr>
      <vt:lpstr>TeXGyreTermesX-Italic</vt:lpstr>
      <vt:lpstr>TeXGyreTermesX-Regular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Patria, Jetinder</dc:creator>
  <cp:lastModifiedBy>Luckins, Ellen</cp:lastModifiedBy>
  <cp:revision>9</cp:revision>
  <dcterms:created xsi:type="dcterms:W3CDTF">2024-01-30T11:49:02Z</dcterms:created>
  <dcterms:modified xsi:type="dcterms:W3CDTF">2026-05-14T15:49:12Z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0x010100138BF2393C4EA04AB7F96C5D4020735B</vt:lpwstr>
  </property>
  <property fmtid="{D5CDD505-2E9C-101B-9397-08002B2CF9AE}" pid="3" name="MediaServiceImageTags">
    <vt:lpwstr/>
  </property>
</Properties>
</file>