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6577564-30D5-49DE-8BFE-DD60A1CAD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10D4EC-461D-4F68-9A28-9ED2DFEDA6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8E33-7ED7-4792-877C-66E36D3D8E51}" type="datetimeFigureOut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50702-E5F8-4541-BCB9-ECD0338F64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7213E4-00DB-400E-81D8-C645047F8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49D7-5501-4779-88AE-F8EEC8C67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97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5598D-D08D-1448-9E2B-75E1B5E4A970}" type="datetimeFigureOut">
              <a:rPr lang="es-MX" smtClean="0"/>
              <a:t>21/05/2026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941F-7958-C642-9820-62B396832C7A}" type="slidenum">
              <a:rPr lang="es-MX" smtClean="0"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70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562DD-153C-4A94-A064-BF9E27FAF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0AE52C-10ED-43A5-9DA4-96E33283D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518C2-3DB4-498F-8B61-E6534993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CFBCD-9B94-5548-BF1E-EAC552627798}" type="datetime1">
              <a:rPr lang="es-MX" smtClean="0"/>
              <a:t>21/05/2026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DB9139-C61C-46A5-9152-D6F3DA37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0E2FE-94E9-49D7-82CB-59BFBF8A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37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6FF-956A-4610-A9FD-563A6E8D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5B95F2-5276-45D3-910E-7EDBDFCA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179FF0-032F-462E-ACA9-5B284972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C97A-01C5-2D40-8278-A1726D90A04B}" type="datetime1">
              <a:rPr lang="es-MX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C88B2-4503-42A3-93D0-DE8AF0F4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293D2A-36A2-4395-8724-AC870D00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17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D668E9-CF66-4526-9AF6-E95FCC622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9C1D80-B200-44D1-8659-E6D42846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20F87C-9947-44BF-94CB-03B280C2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0EED-B0AF-4B41-B92D-2878B63ABB70}" type="datetime1">
              <a:rPr lang="es-MX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7241F-1819-4CC0-8DA9-10C9CE2F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A030-71BA-41B2-AD70-BE15035C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4D6B0-20C5-41BA-B9B6-B79B33A8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E5ACA-6785-4DAC-B0F9-F6B6122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DD70B-4B88-42CC-9936-EC0B3BE7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6D0-F7C0-EA47-9456-4F7C52AEBCF0}" type="datetime1">
              <a:rPr lang="es-MX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F7BD1-E099-475E-AAC9-7AEE9275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BC353-2490-4D1C-8353-3B21611A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87B8E-BCF3-408A-89AC-107A293E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EBC264-CB50-46C0-9833-32851192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BFC32-371C-4141-877B-959091A4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B06A-4C66-6249-AC95-3C5C8D6FDCB5}" type="datetime1">
              <a:rPr lang="es-MX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C26F7E-02A1-4904-BD22-BC2B8C15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D0989-F490-446E-AC1B-5FE35F80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35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CA08C-8BE1-4E54-8C44-5BDB9B09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B6527-2BEE-4EF9-A4DF-B8022F20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2977E6-517E-4309-A641-46812A86B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6DF2E-5C4F-41A7-A522-959D977D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BA5-7B5B-B34B-8857-DAEAAAEB17AB}" type="datetime1">
              <a:rPr lang="es-MX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2BDC88-DA4D-4C71-AA6C-14F32D9D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191AE4-90AA-4324-ACCF-5D2E0EFE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68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71839-1422-4586-B6AC-E9A13D32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2AFF2-C656-4AB6-82D3-B0A22FFF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393E0F-877F-4EE5-AD84-222FAB50F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13E57E-15E9-4D89-9B3A-11218ADD5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A257BE-50AA-4728-9099-B6D49C2D4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DC6B49-5ACA-4DFB-AC53-75F8F138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7A46-24B4-B04B-90EA-BAD146C99439}" type="datetime1">
              <a:rPr lang="es-MX" smtClean="0"/>
              <a:t>21/05/2026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A04CE0-3D5C-4BC9-B38C-1A20BC10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425B1F-6D5D-4E6F-AA58-27A0E2A5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7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AB247-A0DE-45E7-89F8-CBF0B3C7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E06BF8-6607-4996-AFE3-ABE6DCDA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1C24-B915-8A40-8D04-A750586095D1}" type="datetime1">
              <a:rPr lang="es-MX" smtClean="0"/>
              <a:t>21/05/2026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D10CF6-175F-40DE-B1B4-1C69885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34D186-7837-4BC2-B5C9-658F99A3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7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F38BF-E00F-41A2-B5B2-FDB2D22B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E0D-429F-ED4D-99B9-D4A071A70C9D}" type="datetime1">
              <a:rPr lang="es-MX" smtClean="0"/>
              <a:t>21/05/2026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E51022-8525-49E5-AA94-F73DD105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12BF45-9069-4CD1-9114-E99A8D24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F9316-4008-4012-8D77-BDF64B9E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F11CC-07C6-4E6C-9F85-B132604C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1274AA-924A-4AC5-AB1F-F3D79B22A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CE2FD-8C30-4C71-8A8A-EE3CEE19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F4AA-8A8E-7648-BD3A-C1D465A230D7}" type="datetime1">
              <a:rPr lang="es-MX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3361E2-A63A-4839-9903-631D0963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CF0A0A-0DA4-46E9-BB33-C94A32CA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9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441C-5F6D-49CF-A096-BE555E6E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FAC783-9EB8-41FD-8C99-8C540F82A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20B2DA-6E8C-4414-BC7A-561177E8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B7D78-33C7-479F-AE72-3B9D7E39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B4C9-052B-1D41-BCD7-4B17F1ED4544}" type="datetime1">
              <a:rPr lang="es-MX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F1FAE2-2579-42EE-AF91-9FF5469B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1548F-33E1-4B3F-8730-86FE2B0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3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49605D-5FBC-447D-AC43-C6D59ED0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85A50F-1FD4-4760-A1B6-3780E3E5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B6124-FA38-4EAC-997E-E91E90D7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71C5-A6D1-194B-90D3-9103787A614F}" type="datetime1">
              <a:rPr lang="es-MX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5477D-1DBF-4613-8FFA-CAFEC1672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15946-C619-4806-9130-05190394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9DE6-6086-4F59-BE99-978012414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28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0DAB1EC1-9874-4D44-95A9-F891744700BB}"/>
              </a:ext>
            </a:extLst>
          </p:cNvPr>
          <p:cNvGrpSpPr/>
          <p:nvPr/>
        </p:nvGrpSpPr>
        <p:grpSpPr>
          <a:xfrm>
            <a:off x="968991" y="2046420"/>
            <a:ext cx="10535204" cy="1165233"/>
            <a:chOff x="377588" y="1799806"/>
            <a:chExt cx="10535204" cy="1165233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D5596786-2A04-4D8C-8754-938533176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88" y="1799806"/>
              <a:ext cx="10535204" cy="101566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CLOSED PHYSICALLY BASED DYNAMIC CAPILLARY PRESSURE FOR TWO PHASE FLOW IN POROUS MEDIA</a:t>
              </a:r>
            </a:p>
          </p:txBody>
        </p:sp>
        <p:sp>
          <p:nvSpPr>
            <p:cNvPr id="5" name="Line 86">
              <a:extLst>
                <a:ext uri="{FF2B5EF4-FFF2-40B4-BE49-F238E27FC236}">
                  <a16:creationId xmlns:a16="http://schemas.microsoft.com/office/drawing/2014/main" id="{99953AEC-6753-4C65-8E1F-F68FCE654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713" y="2965039"/>
              <a:ext cx="561657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E1A60C2-21C8-4EA0-B7F4-0F366842F6FC}"/>
              </a:ext>
            </a:extLst>
          </p:cNvPr>
          <p:cNvGrpSpPr/>
          <p:nvPr/>
        </p:nvGrpSpPr>
        <p:grpSpPr>
          <a:xfrm>
            <a:off x="3203197" y="3567171"/>
            <a:ext cx="5785607" cy="2554545"/>
            <a:chOff x="3143672" y="3122518"/>
            <a:chExt cx="5785607" cy="2554545"/>
          </a:xfrm>
        </p:grpSpPr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9B1990D9-968D-4930-A5B0-ED94855E6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672" y="3122518"/>
              <a:ext cx="5785607" cy="255454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LASSEUX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fr-F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I2M, CNRS, Univ. Bordeaux</a:t>
              </a:r>
            </a:p>
            <a:p>
              <a:pPr algn="ctr"/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33405 TALENCE Cedex France</a:t>
              </a:r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F. J. VALDES-PARADA,</a:t>
              </a:r>
            </a:p>
            <a:p>
              <a:pPr algn="ctr"/>
              <a:r>
                <a:rPr lang="fr-FR" sz="2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Universidad</a:t>
              </a:r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Autonoma</a:t>
              </a:r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Metropolitana-Iztapalapa</a:t>
              </a:r>
              <a:endParaRPr lang="fr-F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09340 MEXICO D.F., Mexico</a:t>
              </a:r>
            </a:p>
            <a:p>
              <a:pPr algn="ctr"/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100">
              <a:extLst>
                <a:ext uri="{FF2B5EF4-FFF2-40B4-BE49-F238E27FC236}">
                  <a16:creationId xmlns:a16="http://schemas.microsoft.com/office/drawing/2014/main" id="{135722BD-4B8C-4F67-867F-47A2DE516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934" y="5591217"/>
              <a:ext cx="251936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8" name="AutoShape 2" descr="Résultat de recherche d'images pour &quot;Centralesupelec logo&quot;">
            <a:extLst>
              <a:ext uri="{FF2B5EF4-FFF2-40B4-BE49-F238E27FC236}">
                <a16:creationId xmlns:a16="http://schemas.microsoft.com/office/drawing/2014/main" id="{29FBD6E8-B795-4F3B-93A5-EC8D01AFF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Résultat de recherche d'images pour &quot;Centralesupelec logo&quot;">
            <a:extLst>
              <a:ext uri="{FF2B5EF4-FFF2-40B4-BE49-F238E27FC236}">
                <a16:creationId xmlns:a16="http://schemas.microsoft.com/office/drawing/2014/main" id="{52B66950-7520-4BB8-B077-2B9DB762B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2EF2F9-8F40-B680-F4E0-6380328D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1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8F5E9F-5228-4796-8684-F8D50474FA61}"/>
              </a:ext>
            </a:extLst>
          </p:cNvPr>
          <p:cNvSpPr txBox="1"/>
          <p:nvPr/>
        </p:nvSpPr>
        <p:spPr>
          <a:xfrm>
            <a:off x="7925093" y="6342063"/>
            <a:ext cx="420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InterPore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 – Nantes – 19-22May 2026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86AE480-7042-41F3-9EE8-D78469433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90" y="534555"/>
            <a:ext cx="3776688" cy="8998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2E40ACA-AFAF-4CFD-A712-002303E70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88" y="462309"/>
            <a:ext cx="2897017" cy="80195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C6A2E23-5985-4342-AE4D-425261A5BDDC}"/>
              </a:ext>
            </a:extLst>
          </p:cNvPr>
          <p:cNvSpPr txBox="1"/>
          <p:nvPr/>
        </p:nvSpPr>
        <p:spPr>
          <a:xfrm>
            <a:off x="2835798" y="122916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UMR 5295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E5BD12-6D72-475F-8F00-BF4C1AE00AD1}"/>
              </a:ext>
            </a:extLst>
          </p:cNvPr>
          <p:cNvSpPr txBox="1"/>
          <p:nvPr/>
        </p:nvSpPr>
        <p:spPr>
          <a:xfrm>
            <a:off x="285020" y="6341417"/>
            <a:ext cx="229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didier.lasseux@cnrs.fr</a:t>
            </a:r>
          </a:p>
        </p:txBody>
      </p:sp>
    </p:spTree>
    <p:extLst>
      <p:ext uri="{BB962C8B-B14F-4D97-AF65-F5344CB8AC3E}">
        <p14:creationId xmlns:p14="http://schemas.microsoft.com/office/powerpoint/2010/main" val="1673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2"/>
    </mc:Choice>
    <mc:Fallback xmlns="">
      <p:transition spd="slow" advTm="213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E14435-8CA1-4DA2-9FEE-60EE2B10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5351"/>
            <a:ext cx="2743200" cy="365125"/>
          </a:xfrm>
        </p:spPr>
        <p:txBody>
          <a:bodyPr/>
          <a:lstStyle/>
          <a:p>
            <a:fld id="{794D9DE6-6086-4F59-BE99-978012414CC7}" type="slidenum">
              <a:rPr lang="fr-FR" smtClean="0"/>
              <a:t>10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6433D9D-7416-4FDD-9ECC-AC088231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76733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Some results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38494F-875D-4D76-B063-82900EAF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593846"/>
            <a:ext cx="5059989" cy="4165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393E6D-B009-41C9-B8F9-E85691F529AC}"/>
              </a:ext>
            </a:extLst>
          </p:cNvPr>
          <p:cNvSpPr txBox="1"/>
          <p:nvPr/>
        </p:nvSpPr>
        <p:spPr>
          <a:xfrm>
            <a:off x="1479403" y="952491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Pore-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unit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C2AAE3D-2546-48A3-87D7-0F21D8EFC098}"/>
              </a:ext>
            </a:extLst>
          </p:cNvPr>
          <p:cNvGrpSpPr/>
          <p:nvPr/>
        </p:nvGrpSpPr>
        <p:grpSpPr>
          <a:xfrm>
            <a:off x="5386444" y="3152442"/>
            <a:ext cx="1061509" cy="769441"/>
            <a:chOff x="1500246" y="2063571"/>
            <a:chExt cx="1061509" cy="76944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753DD7D-B888-403D-ADCB-746B2E821DDD}"/>
                </a:ext>
              </a:extLst>
            </p:cNvPr>
            <p:cNvSpPr txBox="1"/>
            <p:nvPr/>
          </p:nvSpPr>
          <p:spPr>
            <a:xfrm>
              <a:off x="1500246" y="2063571"/>
              <a:ext cx="10615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-phase</a:t>
              </a:r>
            </a:p>
            <a:p>
              <a:pPr algn="ctr"/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</a:t>
              </a:r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D129BEC-B62B-4FE5-932C-7F9D05B2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121" y="2173297"/>
              <a:ext cx="222916" cy="234348"/>
            </a:xfrm>
            <a:prstGeom prst="rect">
              <a:avLst/>
            </a:prstGeom>
          </p:spPr>
        </p:pic>
      </p:grp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C107C98-BD5A-44FF-BD0F-2AED86BB22B5}"/>
              </a:ext>
            </a:extLst>
          </p:cNvPr>
          <p:cNvCxnSpPr>
            <a:cxnSpLocks/>
          </p:cNvCxnSpPr>
          <p:nvPr/>
        </p:nvCxnSpPr>
        <p:spPr>
          <a:xfrm flipH="1">
            <a:off x="7591426" y="1812137"/>
            <a:ext cx="1407501" cy="4690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EDE608A-DF16-45A2-AE60-FD3A94111B26}"/>
              </a:ext>
            </a:extLst>
          </p:cNvPr>
          <p:cNvGrpSpPr/>
          <p:nvPr/>
        </p:nvGrpSpPr>
        <p:grpSpPr>
          <a:xfrm>
            <a:off x="8888030" y="1414156"/>
            <a:ext cx="2653569" cy="430887"/>
            <a:chOff x="9444716" y="1188073"/>
            <a:chExt cx="2653569" cy="43088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527376B-0A1A-4266-B03B-2AC57BFBB713}"/>
                </a:ext>
              </a:extLst>
            </p:cNvPr>
            <p:cNvSpPr txBox="1"/>
            <p:nvPr/>
          </p:nvSpPr>
          <p:spPr>
            <a:xfrm>
              <a:off x="9553999" y="1188073"/>
              <a:ext cx="25442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 (non-</a:t>
              </a:r>
              <a:r>
                <a:rPr lang="fr-FR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wetting</a:t>
              </a:r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83E4E07-A1B6-437A-8CE7-181C954E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4716" y="1287297"/>
              <a:ext cx="194337" cy="280074"/>
            </a:xfrm>
            <a:prstGeom prst="rect">
              <a:avLst/>
            </a:prstGeom>
          </p:spPr>
        </p:pic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B374F4E-494E-498E-A081-E43FCF922094}"/>
              </a:ext>
            </a:extLst>
          </p:cNvPr>
          <p:cNvCxnSpPr>
            <a:cxnSpLocks/>
          </p:cNvCxnSpPr>
          <p:nvPr/>
        </p:nvCxnSpPr>
        <p:spPr>
          <a:xfrm flipV="1">
            <a:off x="2756388" y="3710301"/>
            <a:ext cx="1868366" cy="63135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E0E810-8AEA-4459-9F67-33EBC400C4FB}"/>
              </a:ext>
            </a:extLst>
          </p:cNvPr>
          <p:cNvGrpSpPr/>
          <p:nvPr/>
        </p:nvGrpSpPr>
        <p:grpSpPr>
          <a:xfrm>
            <a:off x="1088746" y="4262497"/>
            <a:ext cx="2135118" cy="430887"/>
            <a:chOff x="811788" y="5200412"/>
            <a:chExt cx="2135118" cy="43088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F4522B-5895-4F7B-A66D-82F285F8223B}"/>
                </a:ext>
              </a:extLst>
            </p:cNvPr>
            <p:cNvSpPr txBox="1"/>
            <p:nvPr/>
          </p:nvSpPr>
          <p:spPr>
            <a:xfrm>
              <a:off x="920389" y="5200412"/>
              <a:ext cx="20265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 (</a:t>
              </a:r>
              <a:r>
                <a:rPr lang="fr-FR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wetting</a:t>
              </a:r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CEA2114-C1E5-43E0-8CBA-2DA2130C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788" y="5279575"/>
              <a:ext cx="217201" cy="302937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FC9FFE7E-4DF4-4D08-B43C-AA60F8945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67" y="6174963"/>
            <a:ext cx="5532892" cy="5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9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E31ADD-E74C-4ED8-AEFE-41E19AE5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11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107797-C355-4B1D-9B6E-2FAAC26DA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76733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Some results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3DDD8B-7EE5-4D00-AA05-F696EEE1AC8C}"/>
              </a:ext>
            </a:extLst>
          </p:cNvPr>
          <p:cNvSpPr txBox="1"/>
          <p:nvPr/>
        </p:nvSpPr>
        <p:spPr>
          <a:xfrm>
            <a:off x="1479403" y="890578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Adjoint variable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unit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1C0840-93B7-4882-A8F4-36FFCE2D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36" y="881573"/>
            <a:ext cx="2118656" cy="495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186644-D3BD-4C67-B833-58F221C5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0" y="1465623"/>
            <a:ext cx="5261392" cy="41668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37CB79-7ACE-4516-AD82-958E6F8F5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47" y="1460860"/>
            <a:ext cx="5295686" cy="4149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CFEB27-F7F6-4594-AE40-1527910CC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44" y="5577191"/>
            <a:ext cx="640170" cy="5258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D4E990-04F9-46F2-B7B4-161EF781D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989" y="5610532"/>
            <a:ext cx="579201" cy="5029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A3A9217-DDFA-4978-82BA-12449ACCE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67" y="6174963"/>
            <a:ext cx="5532892" cy="56395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FFE8AF-4BAB-4740-85CD-612FB185DD42}"/>
              </a:ext>
            </a:extLst>
          </p:cNvPr>
          <p:cNvCxnSpPr>
            <a:cxnSpLocks/>
          </p:cNvCxnSpPr>
          <p:nvPr/>
        </p:nvCxnSpPr>
        <p:spPr>
          <a:xfrm flipV="1">
            <a:off x="6096000" y="3842050"/>
            <a:ext cx="1533157" cy="16391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62D1586-AD87-4225-B5C4-D241F7CBBBE8}"/>
              </a:ext>
            </a:extLst>
          </p:cNvPr>
          <p:cNvCxnSpPr>
            <a:cxnSpLocks/>
          </p:cNvCxnSpPr>
          <p:nvPr/>
        </p:nvCxnSpPr>
        <p:spPr>
          <a:xfrm>
            <a:off x="6130906" y="1685190"/>
            <a:ext cx="1382188" cy="218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19314F6-39F9-45AA-BA79-53FFF85E3DFC}"/>
              </a:ext>
            </a:extLst>
          </p:cNvPr>
          <p:cNvSpPr txBox="1"/>
          <p:nvPr/>
        </p:nvSpPr>
        <p:spPr>
          <a:xfrm>
            <a:off x="5636313" y="517281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F032ACF-9716-4587-A1B8-96EBBCD5D9C4}"/>
              </a:ext>
            </a:extLst>
          </p:cNvPr>
          <p:cNvSpPr txBox="1"/>
          <p:nvPr/>
        </p:nvSpPr>
        <p:spPr>
          <a:xfrm>
            <a:off x="5728954" y="1308545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Symbol" panose="05050102010706020507" pitchFamily="18" charset="2"/>
              </a:rPr>
              <a:t>g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719AC1D-61C7-42C3-9725-46D521C78CF3}"/>
              </a:ext>
            </a:extLst>
          </p:cNvPr>
          <p:cNvCxnSpPr>
            <a:cxnSpLocks/>
          </p:cNvCxnSpPr>
          <p:nvPr/>
        </p:nvCxnSpPr>
        <p:spPr>
          <a:xfrm flipV="1">
            <a:off x="4276956" y="1685190"/>
            <a:ext cx="1507703" cy="218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4AD6959-BFA8-4858-A7C2-420E2066206E}"/>
              </a:ext>
            </a:extLst>
          </p:cNvPr>
          <p:cNvCxnSpPr>
            <a:cxnSpLocks/>
          </p:cNvCxnSpPr>
          <p:nvPr/>
        </p:nvCxnSpPr>
        <p:spPr>
          <a:xfrm flipH="1" flipV="1">
            <a:off x="4407174" y="3995105"/>
            <a:ext cx="1236205" cy="14861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53BEF40-9172-44D9-B52C-D8F9BE4D818E}"/>
              </a:ext>
            </a:extLst>
          </p:cNvPr>
          <p:cNvSpPr txBox="1"/>
          <p:nvPr/>
        </p:nvSpPr>
        <p:spPr>
          <a:xfrm>
            <a:off x="2233620" y="3012474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41038C-02F8-464C-A67D-8CE78469345A}"/>
              </a:ext>
            </a:extLst>
          </p:cNvPr>
          <p:cNvSpPr txBox="1"/>
          <p:nvPr/>
        </p:nvSpPr>
        <p:spPr>
          <a:xfrm>
            <a:off x="8398324" y="3011832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anose="05050102010706020507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403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E2F27E-FC0B-4363-A949-BBB63DF8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12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306E968-1044-4A7D-BAE3-5C10872D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76733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Some results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A2E472-6D57-46BA-B11F-41F25D44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9" y="1279774"/>
            <a:ext cx="10811431" cy="46317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4F4614-B837-459E-8CFF-D224A9EF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010" y="5885533"/>
            <a:ext cx="2751204" cy="4039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960D9-6F6C-45E6-970A-8AA17AB0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155" y="5890994"/>
            <a:ext cx="2804551" cy="36581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34D8405-8AD8-45CE-9A70-C6F09D0082D3}"/>
              </a:ext>
            </a:extLst>
          </p:cNvPr>
          <p:cNvGrpSpPr/>
          <p:nvPr/>
        </p:nvGrpSpPr>
        <p:grpSpPr>
          <a:xfrm>
            <a:off x="4224696" y="915151"/>
            <a:ext cx="2938468" cy="461975"/>
            <a:chOff x="5205491" y="676931"/>
            <a:chExt cx="2938468" cy="46197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505A9B2-3886-40FD-81CA-A0C72E9E4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6510" y="718795"/>
              <a:ext cx="1157449" cy="420111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3F12A06-B6F1-4EF3-8E62-938B840C1010}"/>
                </a:ext>
              </a:extLst>
            </p:cNvPr>
            <p:cNvSpPr txBox="1"/>
            <p:nvPr/>
          </p:nvSpPr>
          <p:spPr>
            <a:xfrm>
              <a:off x="5205491" y="676931"/>
              <a:ext cx="1686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Steady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-state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67EBB4C-819E-4A25-A939-3FC261F6303A}"/>
              </a:ext>
            </a:extLst>
          </p:cNvPr>
          <p:cNvGrpSpPr/>
          <p:nvPr/>
        </p:nvGrpSpPr>
        <p:grpSpPr>
          <a:xfrm>
            <a:off x="3176898" y="6238311"/>
            <a:ext cx="6257712" cy="529255"/>
            <a:chOff x="3176898" y="6309756"/>
            <a:chExt cx="6257712" cy="52925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1333E0-9869-4C8D-AAE9-FC6CD4300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6898" y="6419850"/>
              <a:ext cx="2184692" cy="36003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A87F966-0AF1-4DD2-9296-E3A9F9BF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1845" y="6428254"/>
              <a:ext cx="3642765" cy="41075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32A67A7-D832-4F83-8F83-BCAB31A2C7D3}"/>
                </a:ext>
              </a:extLst>
            </p:cNvPr>
            <p:cNvSpPr txBox="1"/>
            <p:nvPr/>
          </p:nvSpPr>
          <p:spPr>
            <a:xfrm>
              <a:off x="5329092" y="6309756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8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61F310-5AD5-449B-9496-ECDFC9D0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13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A3CA4E2-C5B7-43F8-A078-3849897F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76733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Some results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525AC8-17EA-4AD2-B532-22178674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35" y="1388183"/>
            <a:ext cx="10922889" cy="46069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B40544-5AC3-4FE7-946E-659DCDF7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08" y="6071545"/>
            <a:ext cx="2484466" cy="3962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2E53DC-53A7-4584-8C64-8062A243C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28" y="6056301"/>
            <a:ext cx="2530193" cy="46488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00BD112-0518-4DAA-8339-7CC6BF1D1076}"/>
              </a:ext>
            </a:extLst>
          </p:cNvPr>
          <p:cNvGrpSpPr/>
          <p:nvPr/>
        </p:nvGrpSpPr>
        <p:grpSpPr>
          <a:xfrm>
            <a:off x="4780516" y="915151"/>
            <a:ext cx="2938468" cy="461975"/>
            <a:chOff x="5205491" y="676931"/>
            <a:chExt cx="2938468" cy="46197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135DBDF-C1CB-488D-869C-CEECA255E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6510" y="718795"/>
              <a:ext cx="1157449" cy="42011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7735F89-4F17-4524-BDDB-A2EA2A4D26B5}"/>
                </a:ext>
              </a:extLst>
            </p:cNvPr>
            <p:cNvSpPr txBox="1"/>
            <p:nvPr/>
          </p:nvSpPr>
          <p:spPr>
            <a:xfrm>
              <a:off x="5205491" y="676931"/>
              <a:ext cx="1686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Steady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10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AF54A5-8473-4B92-845F-601F21EA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14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120763B-6FC3-4EC1-8650-DE91CD18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3031599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6F073A-44C3-4D17-A6C3-5FFFA66B4BD7}"/>
              </a:ext>
            </a:extLst>
          </p:cNvPr>
          <p:cNvSpPr txBox="1"/>
          <p:nvPr/>
        </p:nvSpPr>
        <p:spPr>
          <a:xfrm>
            <a:off x="713438" y="1013688"/>
            <a:ext cx="106635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upscaled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for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-phase flow in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porous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pore-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made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(interfaces are not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necessarily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steady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pore-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All effective coefficients are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solution of an adjoint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over a REV.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surface tension,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gradients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volume forces in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Laplace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 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and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DNS.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Extension to cases of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flows and non-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negligible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inertia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Sanchez-Vargas et al., JFM, 2023, 970, A9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7350F2-BC8A-473E-A403-5FA1376D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735" y="4620358"/>
            <a:ext cx="972648" cy="6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9D7FEDA7-A340-4DDF-B53B-02FACFE8A9C4}"/>
              </a:ext>
            </a:extLst>
          </p:cNvPr>
          <p:cNvGrpSpPr/>
          <p:nvPr/>
        </p:nvGrpSpPr>
        <p:grpSpPr>
          <a:xfrm>
            <a:off x="6010298" y="1647087"/>
            <a:ext cx="6395887" cy="4871862"/>
            <a:chOff x="6833778" y="2290679"/>
            <a:chExt cx="5324734" cy="4055946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FDA233D-8730-4F36-8993-344FB5842785}"/>
                </a:ext>
              </a:extLst>
            </p:cNvPr>
            <p:cNvGrpSpPr/>
            <p:nvPr/>
          </p:nvGrpSpPr>
          <p:grpSpPr>
            <a:xfrm>
              <a:off x="7614395" y="2290679"/>
              <a:ext cx="4544117" cy="4055946"/>
              <a:chOff x="7606553" y="2832513"/>
              <a:chExt cx="3947964" cy="3523837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138803DE-283D-4411-BDF1-CCD103BEA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05165" y="2832513"/>
                <a:ext cx="3849352" cy="3314547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29D2C2-4A05-4AA3-8F48-A5E431DD506A}"/>
                  </a:ext>
                </a:extLst>
              </p:cNvPr>
              <p:cNvSpPr/>
              <p:nvPr/>
            </p:nvSpPr>
            <p:spPr>
              <a:xfrm>
                <a:off x="7606553" y="5643282"/>
                <a:ext cx="712694" cy="713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ABB557E-5565-4122-A0BF-E203E33A97C7}"/>
                </a:ext>
              </a:extLst>
            </p:cNvPr>
            <p:cNvCxnSpPr/>
            <p:nvPr/>
          </p:nvCxnSpPr>
          <p:spPr>
            <a:xfrm flipH="1">
              <a:off x="7295308" y="4734209"/>
              <a:ext cx="1042987" cy="319497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F19FDC5-8C59-4486-92D6-B1B736B61EAA}"/>
                </a:ext>
              </a:extLst>
            </p:cNvPr>
            <p:cNvSpPr txBox="1"/>
            <p:nvPr/>
          </p:nvSpPr>
          <p:spPr>
            <a:xfrm>
              <a:off x="6833778" y="4970424"/>
              <a:ext cx="903751" cy="58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>
                  <a:latin typeface="Symbol" panose="05050102010706020507" pitchFamily="18" charset="2"/>
                </a:rPr>
                <a:t>s</a:t>
              </a:r>
              <a:r>
                <a:rPr lang="fr-FR" sz="800" i="1" dirty="0">
                  <a:latin typeface="Symbol" panose="05050102010706020507" pitchFamily="18" charset="2"/>
                </a:rPr>
                <a:t> </a:t>
              </a:r>
              <a:r>
                <a:rPr lang="fr-F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</a:t>
              </a:r>
            </a:p>
            <a:p>
              <a:r>
                <a:rPr lang="fr-F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fr-FR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</a:t>
              </a:r>
              <a:r>
                <a:rPr lang="fr-F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E847248-91A2-41AB-AA24-3DB0B9D51B93}"/>
                </a:ext>
              </a:extLst>
            </p:cNvPr>
            <p:cNvSpPr txBox="1"/>
            <p:nvPr/>
          </p:nvSpPr>
          <p:spPr>
            <a:xfrm>
              <a:off x="8565458" y="2432011"/>
              <a:ext cx="893074" cy="333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>
                  <a:latin typeface="Symbol" panose="05050102010706020507" pitchFamily="18" charset="2"/>
                </a:rPr>
                <a:t>b</a:t>
              </a:r>
              <a:r>
                <a:rPr lang="fr-FR" sz="800" i="1" dirty="0">
                  <a:latin typeface="Symbol" panose="05050102010706020507" pitchFamily="18" charset="2"/>
                </a:rPr>
                <a:t> </a:t>
              </a:r>
              <a:r>
                <a:rPr lang="fr-F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3759E015-32AF-4389-8A68-422A6DE4C3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7266" y="2832121"/>
              <a:ext cx="457818" cy="797189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AF5A8E3-2762-44FB-8408-6EF6B2EA2F12}"/>
                </a:ext>
              </a:extLst>
            </p:cNvPr>
            <p:cNvSpPr txBox="1"/>
            <p:nvPr/>
          </p:nvSpPr>
          <p:spPr>
            <a:xfrm>
              <a:off x="9829390" y="5965900"/>
              <a:ext cx="863714" cy="333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>
                  <a:latin typeface="Symbol" panose="05050102010706020507" pitchFamily="18" charset="2"/>
                </a:rPr>
                <a:t>g</a:t>
              </a:r>
              <a:r>
                <a:rPr lang="fr-FR" sz="800" i="1" dirty="0">
                  <a:latin typeface="Symbol" panose="05050102010706020507" pitchFamily="18" charset="2"/>
                </a:rPr>
                <a:t> </a:t>
              </a:r>
              <a:r>
                <a:rPr lang="fr-F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B32422E-DB63-43CD-BE7A-06602DB29252}"/>
                </a:ext>
              </a:extLst>
            </p:cNvPr>
            <p:cNvCxnSpPr>
              <a:endCxn id="45" idx="1"/>
            </p:cNvCxnSpPr>
            <p:nvPr/>
          </p:nvCxnSpPr>
          <p:spPr>
            <a:xfrm>
              <a:off x="9363600" y="5439059"/>
              <a:ext cx="465790" cy="69339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42B5EE-E6EC-49BB-B98F-70D11F30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2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956143F-71FB-4554-80AD-165C8E70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493538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Context - Objective</a:t>
            </a:r>
          </a:p>
        </p:txBody>
      </p:sp>
      <p:sp>
        <p:nvSpPr>
          <p:cNvPr id="32" name="Marcador de número de diapositiva 1">
            <a:extLst>
              <a:ext uri="{FF2B5EF4-FFF2-40B4-BE49-F238E27FC236}">
                <a16:creationId xmlns:a16="http://schemas.microsoft.com/office/drawing/2014/main" id="{7DC0152B-3E71-4B33-8EF4-5AEB6B0662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4D9DE6-6086-4F59-BE99-978012414CC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FCC5682-BD25-4077-B8E7-E14A7B588D16}"/>
              </a:ext>
            </a:extLst>
          </p:cNvPr>
          <p:cNvSpPr txBox="1"/>
          <p:nvPr/>
        </p:nvSpPr>
        <p:spPr>
          <a:xfrm>
            <a:off x="493759" y="1175333"/>
            <a:ext cx="1002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Immiscible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-phase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creeping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flow in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porous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70F8079-937C-410C-8FE9-4E29741E3656}"/>
              </a:ext>
            </a:extLst>
          </p:cNvPr>
          <p:cNvSpPr txBox="1"/>
          <p:nvPr/>
        </p:nvSpPr>
        <p:spPr>
          <a:xfrm>
            <a:off x="189885" y="2173265"/>
            <a:ext cx="69220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Muskat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Meres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1936)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flow in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reactors,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hydrology,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flow in biological tissues,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drying of porous materials,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gas–water management in fuel cells 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CCS,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E45C924-07B0-4A4B-9E87-3C8ADA60150A}"/>
              </a:ext>
            </a:extLst>
          </p:cNvPr>
          <p:cNvSpPr txBox="1"/>
          <p:nvPr/>
        </p:nvSpPr>
        <p:spPr>
          <a:xfrm>
            <a:off x="721693" y="6033970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Pore-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description                  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463772A1-7C9E-4E64-97EE-FB7B22907C41}"/>
              </a:ext>
            </a:extLst>
          </p:cNvPr>
          <p:cNvSpPr/>
          <p:nvPr/>
        </p:nvSpPr>
        <p:spPr>
          <a:xfrm>
            <a:off x="3872355" y="6205709"/>
            <a:ext cx="820313" cy="20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805E61-5B46-4049-9326-A4FB43DE1A3A}"/>
              </a:ext>
            </a:extLst>
          </p:cNvPr>
          <p:cNvSpPr/>
          <p:nvPr/>
        </p:nvSpPr>
        <p:spPr>
          <a:xfrm>
            <a:off x="640696" y="5999028"/>
            <a:ext cx="7081837" cy="61237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1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F569B9-32E1-4F8D-A6B8-7B95C053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29CFC9-EBFC-41E8-87D0-549533F4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2539617"/>
            <a:ext cx="3066757" cy="94596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CAA17FD-01B0-4AA3-B3E1-60E52100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6250429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Context – Objective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649206-6367-4542-B702-F5D7D5892F14}"/>
              </a:ext>
            </a:extLst>
          </p:cNvPr>
          <p:cNvSpPr txBox="1"/>
          <p:nvPr/>
        </p:nvSpPr>
        <p:spPr>
          <a:xfrm>
            <a:off x="1033463" y="1010885"/>
            <a:ext cx="552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  <a:r>
              <a:rPr lang="fr-FR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model at the REV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AC00109-2CB3-43B7-9D63-4B0EF779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36" y="1009280"/>
            <a:ext cx="1585182" cy="52585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12E8923-65A7-4CF9-A401-BCAC811CEAD6}"/>
              </a:ext>
            </a:extLst>
          </p:cNvPr>
          <p:cNvSpPr txBox="1"/>
          <p:nvPr/>
        </p:nvSpPr>
        <p:spPr>
          <a:xfrm>
            <a:off x="975079" y="1724369"/>
            <a:ext cx="1408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86468DA-02A2-41B3-A172-2F54EB21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75" y="2772429"/>
            <a:ext cx="1493729" cy="4801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CCDA2AB-219F-4F0D-89CD-4AD7929B1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069" y="2722983"/>
            <a:ext cx="1928129" cy="5410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740FA0B-860A-4798-B6C8-933F04A90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197" y="1498939"/>
            <a:ext cx="6958031" cy="1150781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4026A1EE-B077-459B-A151-950AF8F2A0AF}"/>
              </a:ext>
            </a:extLst>
          </p:cNvPr>
          <p:cNvGrpSpPr/>
          <p:nvPr/>
        </p:nvGrpSpPr>
        <p:grpSpPr>
          <a:xfrm>
            <a:off x="243570" y="4982657"/>
            <a:ext cx="11845831" cy="1291497"/>
            <a:chOff x="243570" y="4982657"/>
            <a:chExt cx="11845831" cy="129149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891DA97-2CFA-4B07-89D0-46D7D967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570" y="4989748"/>
              <a:ext cx="2194866" cy="62492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2118BA3-EE9A-46AE-A86B-CE224473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3033" y="5857853"/>
              <a:ext cx="617306" cy="41153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86B0921-9E71-4995-92EA-2987F9DF9977}"/>
                </a:ext>
              </a:extLst>
            </p:cNvPr>
            <p:cNvSpPr txBox="1"/>
            <p:nvPr/>
          </p:nvSpPr>
          <p:spPr>
            <a:xfrm>
              <a:off x="2462197" y="5812489"/>
              <a:ext cx="6529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solution of a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closure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a (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periodic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REV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8A6053C-3601-4B26-9EE9-D1B1959B4480}"/>
                </a:ext>
              </a:extLst>
            </p:cNvPr>
            <p:cNvGrpSpPr/>
            <p:nvPr/>
          </p:nvGrpSpPr>
          <p:grpSpPr>
            <a:xfrm>
              <a:off x="7216793" y="4982657"/>
              <a:ext cx="4872608" cy="647790"/>
              <a:chOff x="1951488" y="4725898"/>
              <a:chExt cx="4872608" cy="64779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37AB4840-DEC3-4D5F-8270-3B13CD742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1488" y="4760194"/>
                <a:ext cx="1882402" cy="579201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86B11A61-DFCD-4442-8E9C-1838FFF15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5798" y="4725898"/>
                <a:ext cx="2568298" cy="647790"/>
              </a:xfrm>
              <a:prstGeom prst="rect">
                <a:avLst/>
              </a:prstGeom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9EE7D5-0392-4EF1-BA2C-49ED16AD62B2}"/>
                  </a:ext>
                </a:extLst>
              </p:cNvPr>
              <p:cNvSpPr txBox="1"/>
              <p:nvPr/>
            </p:nvSpPr>
            <p:spPr>
              <a:xfrm>
                <a:off x="3703085" y="4818961"/>
                <a:ext cx="261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EA52A7A-ABD5-48A0-85C6-DA9AC42C6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0344" y="5050172"/>
              <a:ext cx="3856258" cy="51061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8765ECF-3262-454B-950C-73EC41542C27}"/>
                </a:ext>
              </a:extLst>
            </p:cNvPr>
            <p:cNvSpPr txBox="1"/>
            <p:nvPr/>
          </p:nvSpPr>
          <p:spPr>
            <a:xfrm>
              <a:off x="2331392" y="5071378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5B736BC-2694-4B59-A455-AA59CF761511}"/>
                </a:ext>
              </a:extLst>
            </p:cNvPr>
            <p:cNvSpPr txBox="1"/>
            <p:nvPr/>
          </p:nvSpPr>
          <p:spPr>
            <a:xfrm>
              <a:off x="6651200" y="5050172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63B093-300E-4C16-AB75-FC321DD2AA93}"/>
              </a:ext>
            </a:extLst>
          </p:cNvPr>
          <p:cNvGrpSpPr/>
          <p:nvPr/>
        </p:nvGrpSpPr>
        <p:grpSpPr>
          <a:xfrm>
            <a:off x="381386" y="3504262"/>
            <a:ext cx="11138261" cy="3267819"/>
            <a:chOff x="381386" y="3504262"/>
            <a:chExt cx="11138261" cy="326781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8AE1357-2652-4082-AF1B-6DF21CCD7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1386" y="3504262"/>
              <a:ext cx="11088647" cy="142513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19C087-E071-469E-85DF-DD13EDF71DEA}"/>
                </a:ext>
              </a:extLst>
            </p:cNvPr>
            <p:cNvSpPr/>
            <p:nvPr/>
          </p:nvSpPr>
          <p:spPr>
            <a:xfrm>
              <a:off x="6279776" y="3581400"/>
              <a:ext cx="5239871" cy="1281113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299D7E-6725-4184-99B4-D93EE5AB0F6C}"/>
                </a:ext>
              </a:extLst>
            </p:cNvPr>
            <p:cNvSpPr/>
            <p:nvPr/>
          </p:nvSpPr>
          <p:spPr>
            <a:xfrm>
              <a:off x="3315443" y="6341194"/>
              <a:ext cx="585500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Lasseux</a:t>
              </a:r>
              <a:r>
                <a:rPr lang="fr-FR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Valdés-Parada, JFM, 2022, 944, A43</a:t>
              </a:r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4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54ACEC19-231E-40F4-9C77-D9C99A532CF8}"/>
              </a:ext>
            </a:extLst>
          </p:cNvPr>
          <p:cNvGrpSpPr/>
          <p:nvPr/>
        </p:nvGrpSpPr>
        <p:grpSpPr>
          <a:xfrm>
            <a:off x="5922987" y="572776"/>
            <a:ext cx="6264384" cy="5847399"/>
            <a:chOff x="5756132" y="874075"/>
            <a:chExt cx="6264384" cy="584739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91A9353-D0B0-4D00-834A-BE2C9E39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1422" y="1362821"/>
              <a:ext cx="4622188" cy="5358653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C2103E9-4DD2-4667-A033-F70275E8F729}"/>
                </a:ext>
              </a:extLst>
            </p:cNvPr>
            <p:cNvSpPr txBox="1"/>
            <p:nvPr/>
          </p:nvSpPr>
          <p:spPr>
            <a:xfrm>
              <a:off x="6898341" y="874075"/>
              <a:ext cx="2464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Macroscopic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EE78596-F04B-4491-9363-722FB209AF69}"/>
                </a:ext>
              </a:extLst>
            </p:cNvPr>
            <p:cNvSpPr txBox="1"/>
            <p:nvPr/>
          </p:nvSpPr>
          <p:spPr>
            <a:xfrm>
              <a:off x="9498105" y="5894684"/>
              <a:ext cx="1690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(REV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3B1098B9-76E4-465B-A134-5DE478276BF4}"/>
                </a:ext>
              </a:extLst>
            </p:cNvPr>
            <p:cNvCxnSpPr/>
            <p:nvPr/>
          </p:nvCxnSpPr>
          <p:spPr>
            <a:xfrm flipV="1">
              <a:off x="5850216" y="3118878"/>
              <a:ext cx="748553" cy="24652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57348F3-818D-49C3-9CEA-8107D24FFB09}"/>
                </a:ext>
              </a:extLst>
            </p:cNvPr>
            <p:cNvCxnSpPr/>
            <p:nvPr/>
          </p:nvCxnSpPr>
          <p:spPr>
            <a:xfrm flipV="1">
              <a:off x="11006263" y="1504391"/>
              <a:ext cx="748553" cy="24652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05F92CD-1B4D-4D9C-A4E9-B6043C4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6132" y="3365407"/>
              <a:ext cx="975496" cy="49536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7D0477A-4E15-46D7-ABCF-F822FDAD4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3610" y="1750920"/>
              <a:ext cx="906906" cy="533474"/>
            </a:xfrm>
            <a:prstGeom prst="rect">
              <a:avLst/>
            </a:prstGeom>
          </p:spPr>
        </p:pic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58FE77-475D-4105-97B9-01718EF2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4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C0E9C92-A52D-4160-A4D2-42174335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6199133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Context – Objective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51017-5EBE-4090-BCA0-6694EFA84255}"/>
              </a:ext>
            </a:extLst>
          </p:cNvPr>
          <p:cNvSpPr txBox="1"/>
          <p:nvPr/>
        </p:nvSpPr>
        <p:spPr>
          <a:xfrm>
            <a:off x="498936" y="1495928"/>
            <a:ext cx="62747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unknowns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(                                  )</a:t>
            </a:r>
          </a:p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lang="fr-FR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r>
              <a:rPr lang="fr-FR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pressure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77475C-E6B4-4F12-937D-21908A89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696" y="4131834"/>
            <a:ext cx="3124636" cy="5715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B94AE99-A721-4597-9D63-C2C5BDE9B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147" y="1450760"/>
            <a:ext cx="2591162" cy="52585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2524739-C115-4DF1-8EDF-450CD4926536}"/>
              </a:ext>
            </a:extLst>
          </p:cNvPr>
          <p:cNvGrpSpPr/>
          <p:nvPr/>
        </p:nvGrpSpPr>
        <p:grpSpPr>
          <a:xfrm>
            <a:off x="195667" y="5237829"/>
            <a:ext cx="6752811" cy="1452323"/>
            <a:chOff x="195667" y="5237829"/>
            <a:chExt cx="6752811" cy="1452323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9C5B7B0-DD85-4BF8-BFB9-E26864ADCCF6}"/>
                </a:ext>
              </a:extLst>
            </p:cNvPr>
            <p:cNvSpPr txBox="1"/>
            <p:nvPr/>
          </p:nvSpPr>
          <p:spPr>
            <a:xfrm>
              <a:off x="270881" y="5260419"/>
              <a:ext cx="667759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Muskat</a:t>
              </a:r>
              <a:r>
                <a:rPr lang="fr-FR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fr-FR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Meres</a:t>
              </a:r>
              <a:r>
                <a:rPr lang="fr-FR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1936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equilibrium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fr-F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Hassanizadeh</a:t>
              </a:r>
              <a:r>
                <a:rPr lang="fr-FR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Gray, 1990; 1993</a:t>
              </a:r>
            </a:p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C11EC4-BB3C-4CB4-8A38-5D54B48C86D4}"/>
                </a:ext>
              </a:extLst>
            </p:cNvPr>
            <p:cNvSpPr/>
            <p:nvPr/>
          </p:nvSpPr>
          <p:spPr>
            <a:xfrm>
              <a:off x="195667" y="5237829"/>
              <a:ext cx="6752811" cy="1452323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D1058589-1E43-4170-B453-8EBC2A8F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5243" y="5358562"/>
              <a:ext cx="2212013" cy="331516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D2C227E9-0D55-42F2-AF64-83650205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595" y="6141710"/>
              <a:ext cx="4315427" cy="480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4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7863C2-8D13-4AA2-B699-1B04B616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5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20654AD-B07E-4FAE-AD4A-BF85B97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4438395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Pore-scale problem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A6B51A-C69F-4363-93F8-C1BE4D62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165544"/>
            <a:ext cx="11629743" cy="45269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394331-00EB-4D4A-A3C6-06A65E8C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41" y="5853360"/>
            <a:ext cx="5136597" cy="502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DB6030-BA2C-450F-950D-3CA58073B515}"/>
              </a:ext>
            </a:extLst>
          </p:cNvPr>
          <p:cNvSpPr txBox="1"/>
          <p:nvPr/>
        </p:nvSpPr>
        <p:spPr>
          <a:xfrm flipH="1">
            <a:off x="5446393" y="828035"/>
            <a:ext cx="2635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REV (</a:t>
            </a:r>
            <a:r>
              <a:rPr lang="fr-F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3EB44A-44C4-43B9-8EAA-01736759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327" y="1716409"/>
            <a:ext cx="3856258" cy="510611"/>
          </a:xfrm>
          <a:prstGeom prst="rect">
            <a:avLst/>
          </a:prstGeom>
        </p:spPr>
      </p:pic>
      <p:sp>
        <p:nvSpPr>
          <p:cNvPr id="10" name="Flèche : courbe vers le bas 9">
            <a:extLst>
              <a:ext uri="{FF2B5EF4-FFF2-40B4-BE49-F238E27FC236}">
                <a16:creationId xmlns:a16="http://schemas.microsoft.com/office/drawing/2014/main" id="{113F43AB-E24F-498E-8DDF-6B016361EF7D}"/>
              </a:ext>
            </a:extLst>
          </p:cNvPr>
          <p:cNvSpPr/>
          <p:nvPr/>
        </p:nvSpPr>
        <p:spPr>
          <a:xfrm>
            <a:off x="3198126" y="1524208"/>
            <a:ext cx="2934268" cy="28660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2DEA32-95F8-4C6F-B68B-DA803A106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962" y="820951"/>
            <a:ext cx="1585182" cy="5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BC32AD-FED6-426A-8D1E-3178BE1D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2C7E82-6773-4DA2-87D8-F0C8B258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16" y="1915902"/>
            <a:ext cx="10402752" cy="3780047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273391C-7855-4E79-93D4-7EA41080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7203895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Upscaling and macroscale model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032F30-6061-4FE5-8F66-B219ED6DC84A}"/>
              </a:ext>
            </a:extLst>
          </p:cNvPr>
          <p:cNvSpPr txBox="1"/>
          <p:nvPr/>
        </p:nvSpPr>
        <p:spPr>
          <a:xfrm>
            <a:off x="1228725" y="1162051"/>
            <a:ext cx="50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adjoint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 the pressures)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E1DA76-41E1-4F2A-81FA-FA891A52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98" y="5857835"/>
            <a:ext cx="4740302" cy="449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92DB75-9450-4B6F-A301-EEB15AD0A8C6}"/>
              </a:ext>
            </a:extLst>
          </p:cNvPr>
          <p:cNvSpPr/>
          <p:nvPr/>
        </p:nvSpPr>
        <p:spPr>
          <a:xfrm>
            <a:off x="864816" y="1915902"/>
            <a:ext cx="7203895" cy="99874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00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61A9B1-02BB-4758-BA9B-C8EE9568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7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E9592ED-2A74-4B4B-BD99-AB7DE6BE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8832546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Upscaling and macroscale model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3A2484-7ADB-4DEE-9752-B7C47E4C218A}"/>
              </a:ext>
            </a:extLst>
          </p:cNvPr>
          <p:cNvSpPr txBox="1"/>
          <p:nvPr/>
        </p:nvSpPr>
        <p:spPr>
          <a:xfrm>
            <a:off x="1123951" y="1138238"/>
            <a:ext cx="85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adjoint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Green’s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F5A13A-C09F-40FD-ACDB-BF03CB261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20" y="2240880"/>
            <a:ext cx="7743001" cy="245398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1F208A-105E-4E06-B137-6E5458C8B624}"/>
              </a:ext>
            </a:extLst>
          </p:cNvPr>
          <p:cNvGrpSpPr/>
          <p:nvPr/>
        </p:nvGrpSpPr>
        <p:grpSpPr>
          <a:xfrm>
            <a:off x="3505147" y="1658556"/>
            <a:ext cx="5995419" cy="475527"/>
            <a:chOff x="2219262" y="1610927"/>
            <a:chExt cx="5995419" cy="47552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8D658FE-B80D-4A58-AE2A-928805BD1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262" y="1697780"/>
              <a:ext cx="724001" cy="38867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BC3871A-1B70-416F-81EE-D798D37A5E0F}"/>
                </a:ext>
              </a:extLst>
            </p:cNvPr>
            <p:cNvSpPr txBox="1"/>
            <p:nvPr/>
          </p:nvSpPr>
          <p:spPr>
            <a:xfrm>
              <a:off x="2981325" y="1610927"/>
              <a:ext cx="5233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          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arbitrary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sufficiently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regular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10EB236-1F49-4A0A-A53A-C029A6345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2275" y="1683918"/>
              <a:ext cx="861180" cy="388674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3043DCB-B17F-486C-A6CC-677DD26538F0}"/>
              </a:ext>
            </a:extLst>
          </p:cNvPr>
          <p:cNvGrpSpPr/>
          <p:nvPr/>
        </p:nvGrpSpPr>
        <p:grpSpPr>
          <a:xfrm>
            <a:off x="1312832" y="5663911"/>
            <a:ext cx="8679866" cy="875001"/>
            <a:chOff x="1335058" y="5663911"/>
            <a:chExt cx="8679866" cy="87500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6C20545-ED23-40FD-8F20-315ECD7D9D32}"/>
                </a:ext>
              </a:extLst>
            </p:cNvPr>
            <p:cNvSpPr txBox="1"/>
            <p:nvPr/>
          </p:nvSpPr>
          <p:spPr>
            <a:xfrm>
              <a:off x="1335058" y="5820631"/>
              <a:ext cx="2630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Take</a:t>
              </a:r>
              <a:r>
                <a:rPr lang="fr-FR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successively</a:t>
              </a:r>
              <a:r>
                <a:rPr lang="fr-FR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8D9CD78-C2EC-4A97-994E-D21FCDFB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10" y="5663911"/>
              <a:ext cx="5747714" cy="875001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A6EFC65-93EA-4EC6-8991-F413A026E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67" y="4869571"/>
            <a:ext cx="3846214" cy="4910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A79924C-BBC2-4B31-ACAE-3C8A3BEAF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973" y="4879338"/>
            <a:ext cx="3846214" cy="4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92EC52-B66D-4FDD-B787-890D07BA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8</a:t>
            </a:fld>
            <a:endParaRPr 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45F6066-1F13-4191-9016-C5B75F7B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8832546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Upscaling and macroscale model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BDCD2B-DA13-4034-8511-CD9036F2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3" y="2986161"/>
            <a:ext cx="2065308" cy="1188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621462-8B69-475C-BC2B-3B65ED0D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18" y="3024266"/>
            <a:ext cx="4107754" cy="11507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7C5BA4-BAB9-420F-8282-85CEBF99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8" y="4466650"/>
            <a:ext cx="4953691" cy="120412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F5B439C-E09A-4346-B149-B97F479B561F}"/>
              </a:ext>
            </a:extLst>
          </p:cNvPr>
          <p:cNvCxnSpPr>
            <a:cxnSpLocks/>
          </p:cNvCxnSpPr>
          <p:nvPr/>
        </p:nvCxnSpPr>
        <p:spPr>
          <a:xfrm flipH="1" flipV="1">
            <a:off x="7572375" y="3694934"/>
            <a:ext cx="233363" cy="605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EB8D2F3-48A0-44B9-A888-80E6AE316C3C}"/>
              </a:ext>
            </a:extLst>
          </p:cNvPr>
          <p:cNvGrpSpPr/>
          <p:nvPr/>
        </p:nvGrpSpPr>
        <p:grpSpPr>
          <a:xfrm>
            <a:off x="6790636" y="4219222"/>
            <a:ext cx="4509568" cy="769441"/>
            <a:chOff x="6814449" y="4483158"/>
            <a:chExt cx="4509568" cy="76944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9EB8D2F-9864-46C0-8A37-8C950CAF73DF}"/>
                </a:ext>
              </a:extLst>
            </p:cNvPr>
            <p:cNvSpPr txBox="1"/>
            <p:nvPr/>
          </p:nvSpPr>
          <p:spPr>
            <a:xfrm>
              <a:off x="6814449" y="4483158"/>
              <a:ext cx="4509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 relative to the   </a:t>
              </a:r>
              <a:r>
                <a:rPr lang="fr-FR" sz="2200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 </a:t>
              </a:r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-phase center</a:t>
              </a:r>
            </a:p>
            <a:p>
              <a:r>
                <a: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mass in the REV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694D1D5-A9A3-4DE2-A977-6660A68FD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945" y="4616088"/>
              <a:ext cx="211484" cy="222916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8BDB327-D109-44B6-AC7F-41F40E1C3FDB}"/>
              </a:ext>
            </a:extLst>
          </p:cNvPr>
          <p:cNvGrpSpPr/>
          <p:nvPr/>
        </p:nvGrpSpPr>
        <p:grpSpPr>
          <a:xfrm>
            <a:off x="757238" y="1592841"/>
            <a:ext cx="10439399" cy="1309709"/>
            <a:chOff x="757238" y="1223963"/>
            <a:chExt cx="10439399" cy="13097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5C9E527-BFC1-42E3-A37B-8C32495C6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363" y="1334372"/>
              <a:ext cx="9968351" cy="116602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F872E9-4633-4DBA-B36D-9300502926D7}"/>
                </a:ext>
              </a:extLst>
            </p:cNvPr>
            <p:cNvSpPr/>
            <p:nvPr/>
          </p:nvSpPr>
          <p:spPr>
            <a:xfrm>
              <a:off x="757238" y="1223963"/>
              <a:ext cx="10439399" cy="1309709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135EE20D-3A0B-4202-8912-8E075DFC9DA7}"/>
              </a:ext>
            </a:extLst>
          </p:cNvPr>
          <p:cNvSpPr txBox="1"/>
          <p:nvPr/>
        </p:nvSpPr>
        <p:spPr>
          <a:xfrm>
            <a:off x="2309813" y="6259810"/>
            <a:ext cx="5735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Lasseux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Valdés-Parada, JFM, 2023, 959, R2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03E0C0-176A-4ECA-82D3-00D16DA63F02}"/>
              </a:ext>
            </a:extLst>
          </p:cNvPr>
          <p:cNvSpPr txBox="1"/>
          <p:nvPr/>
        </p:nvSpPr>
        <p:spPr>
          <a:xfrm>
            <a:off x="1350016" y="930776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capillary pressure Upscaled Equation (UE):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29ACEA8-3B3C-425F-A6BD-A68063ABC5FC}"/>
              </a:ext>
            </a:extLst>
          </p:cNvPr>
          <p:cNvGrpSpPr/>
          <p:nvPr/>
        </p:nvGrpSpPr>
        <p:grpSpPr>
          <a:xfrm>
            <a:off x="1712790" y="5634037"/>
            <a:ext cx="8556624" cy="497898"/>
            <a:chOff x="1712790" y="5634037"/>
            <a:chExt cx="8556624" cy="49789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751F6DC-8B3D-4CB1-A8DC-B6951277712E}"/>
                </a:ext>
              </a:extLst>
            </p:cNvPr>
            <p:cNvGrpSpPr/>
            <p:nvPr/>
          </p:nvGrpSpPr>
          <p:grpSpPr>
            <a:xfrm>
              <a:off x="1712790" y="5634037"/>
              <a:ext cx="8473116" cy="497898"/>
              <a:chOff x="1712790" y="5634037"/>
              <a:chExt cx="8473116" cy="497898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78C226F7-8D45-4849-A686-3ABA5276D964}"/>
                  </a:ext>
                </a:extLst>
              </p:cNvPr>
              <p:cNvGrpSpPr/>
              <p:nvPr/>
            </p:nvGrpSpPr>
            <p:grpSpPr>
              <a:xfrm>
                <a:off x="1712790" y="5634037"/>
                <a:ext cx="3377848" cy="461665"/>
                <a:chOff x="-509597" y="6204443"/>
                <a:chExt cx="3377848" cy="461665"/>
              </a:xfrm>
            </p:grpSpPr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F3257F5-C15D-42A1-B3D4-09BA67C03598}"/>
                    </a:ext>
                  </a:extLst>
                </p:cNvPr>
                <p:cNvSpPr txBox="1"/>
                <p:nvPr/>
              </p:nvSpPr>
              <p:spPr>
                <a:xfrm>
                  <a:off x="-509597" y="6204443"/>
                  <a:ext cx="33778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Note: </a:t>
                  </a:r>
                  <a:r>
                    <a:rPr lang="fr-FR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equilibrium</a:t>
                  </a:r>
                  <a:r>
                    <a:rPr lang="fr-FR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</a:t>
                  </a:r>
                </a:p>
              </p:txBody>
            </p:sp>
            <p:sp>
              <p:nvSpPr>
                <p:cNvPr id="22" name="Flèche : droite 21">
                  <a:extLst>
                    <a:ext uri="{FF2B5EF4-FFF2-40B4-BE49-F238E27FC236}">
                      <a16:creationId xmlns:a16="http://schemas.microsoft.com/office/drawing/2014/main" id="{938418CE-3C64-493E-ABFC-1ADBD4077876}"/>
                    </a:ext>
                  </a:extLst>
                </p:cNvPr>
                <p:cNvSpPr/>
                <p:nvPr/>
              </p:nvSpPr>
              <p:spPr>
                <a:xfrm>
                  <a:off x="1919730" y="6365142"/>
                  <a:ext cx="820313" cy="20289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DF0672D-CF24-4952-9290-08C271A55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2873" y="5685849"/>
                <a:ext cx="4783033" cy="44608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6C925E-C835-42AB-921E-989DED337347}"/>
                </a:ext>
              </a:extLst>
            </p:cNvPr>
            <p:cNvSpPr/>
            <p:nvPr/>
          </p:nvSpPr>
          <p:spPr>
            <a:xfrm>
              <a:off x="5363307" y="5685849"/>
              <a:ext cx="4906107" cy="44608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77B24EB0-DAF8-44FA-ACA6-7AF9EDD36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7461" y="3260071"/>
            <a:ext cx="1386447" cy="4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65C2A5-38A3-429B-B2BE-43653D01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9DE6-6086-4F59-BE99-978012414CC7}" type="slidenum">
              <a:rPr lang="fr-FR" smtClean="0"/>
              <a:t>9</a:t>
            </a:fld>
            <a:endParaRPr lang="fr-FR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244B59B1-68F8-42F1-8793-03066A66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6" y="305859"/>
            <a:ext cx="3138680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Some results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9FDCB75-DC67-4EE9-8759-C2859444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06" y="1213091"/>
            <a:ext cx="7377916" cy="23780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B620A0C-FC84-4CD8-9C89-0E3F7FA78022}"/>
              </a:ext>
            </a:extLst>
          </p:cNvPr>
          <p:cNvSpPr txBox="1"/>
          <p:nvPr/>
        </p:nvSpPr>
        <p:spPr>
          <a:xfrm>
            <a:off x="1287047" y="953432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configuration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D93E2AA-6984-4E5D-BCAE-76F5D6D0948F}"/>
              </a:ext>
            </a:extLst>
          </p:cNvPr>
          <p:cNvGrpSpPr/>
          <p:nvPr/>
        </p:nvGrpSpPr>
        <p:grpSpPr>
          <a:xfrm>
            <a:off x="1211101" y="3750771"/>
            <a:ext cx="10257471" cy="1422729"/>
            <a:chOff x="1287047" y="4761282"/>
            <a:chExt cx="10257471" cy="1422729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7680E23-6173-4600-B327-E1166A95D140}"/>
                </a:ext>
              </a:extLst>
            </p:cNvPr>
            <p:cNvSpPr txBox="1"/>
            <p:nvPr/>
          </p:nvSpPr>
          <p:spPr>
            <a:xfrm>
              <a:off x="1287047" y="4799016"/>
              <a:ext cx="78038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Perform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DNS (pore-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flow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</a:t>
              </a: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/>
              </a:pP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/>
              </a:pP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the adjoint,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effective coefficients and         </a:t>
              </a:r>
            </a:p>
            <a:p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Upscaled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Equation (UE)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D80AB61-F138-48A9-836D-B64673A27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9882" y="4761282"/>
              <a:ext cx="3124636" cy="57158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F6A7DF4-5252-495B-B54F-0DF0A5041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5800" y="5372440"/>
              <a:ext cx="549600" cy="406226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EACCFC0A-FAA5-4C22-9250-2333763F4904}"/>
              </a:ext>
            </a:extLst>
          </p:cNvPr>
          <p:cNvSpPr txBox="1"/>
          <p:nvPr/>
        </p:nvSpPr>
        <p:spPr>
          <a:xfrm>
            <a:off x="2518905" y="5196739"/>
            <a:ext cx="813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(BEM) to solve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A6DBA3-21E8-45C2-9ABE-6A5EC60F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76" y="5709593"/>
            <a:ext cx="5631778" cy="86124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2815085-F73A-4F57-A991-69EB0E639317}"/>
              </a:ext>
            </a:extLst>
          </p:cNvPr>
          <p:cNvGrpSpPr/>
          <p:nvPr/>
        </p:nvGrpSpPr>
        <p:grpSpPr>
          <a:xfrm>
            <a:off x="252259" y="5707208"/>
            <a:ext cx="5193216" cy="861243"/>
            <a:chOff x="252259" y="5707208"/>
            <a:chExt cx="5193216" cy="86124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4ACAA02-099D-49B1-AEA1-E62082B7C275}"/>
                </a:ext>
              </a:extLst>
            </p:cNvPr>
            <p:cNvGrpSpPr/>
            <p:nvPr/>
          </p:nvGrpSpPr>
          <p:grpSpPr>
            <a:xfrm>
              <a:off x="252259" y="5707208"/>
              <a:ext cx="5193216" cy="819795"/>
              <a:chOff x="570133" y="5707208"/>
              <a:chExt cx="5193216" cy="819795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D4028DF-A8EA-495C-9FD2-25835520B546}"/>
                  </a:ext>
                </a:extLst>
              </p:cNvPr>
              <p:cNvSpPr txBox="1"/>
              <p:nvPr/>
            </p:nvSpPr>
            <p:spPr>
              <a:xfrm>
                <a:off x="570133" y="5859865"/>
                <a:ext cx="1635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fr-FR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1DEE527C-D5B4-4570-8C74-73B18B049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2379" y="5707208"/>
                <a:ext cx="3600970" cy="819795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64C84A-FC48-407F-9495-93551E7DA8A5}"/>
                </a:ext>
              </a:extLst>
            </p:cNvPr>
            <p:cNvSpPr/>
            <p:nvPr/>
          </p:nvSpPr>
          <p:spPr>
            <a:xfrm>
              <a:off x="1887643" y="5707208"/>
              <a:ext cx="3557832" cy="861243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41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601</Words>
  <Application>Microsoft Office PowerPoint</Application>
  <PresentationFormat>Grand écran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Alessia Ruffini</dc:creator>
  <cp:lastModifiedBy>Didier LASSEUX</cp:lastModifiedBy>
  <cp:revision>157</cp:revision>
  <dcterms:created xsi:type="dcterms:W3CDTF">2022-05-23T19:08:45Z</dcterms:created>
  <dcterms:modified xsi:type="dcterms:W3CDTF">2026-05-21T06:24:18Z</dcterms:modified>
</cp:coreProperties>
</file>