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308" r:id="rId4"/>
    <p:sldId id="268" r:id="rId5"/>
    <p:sldId id="320" r:id="rId6"/>
    <p:sldId id="290" r:id="rId7"/>
    <p:sldId id="314" r:id="rId8"/>
    <p:sldId id="310" r:id="rId9"/>
    <p:sldId id="324" r:id="rId10"/>
    <p:sldId id="311" r:id="rId11"/>
    <p:sldId id="319" r:id="rId12"/>
    <p:sldId id="315" r:id="rId13"/>
    <p:sldId id="298" r:id="rId14"/>
    <p:sldId id="291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C2E1"/>
    <a:srgbClr val="2F528F"/>
    <a:srgbClr val="9999FF"/>
    <a:srgbClr val="CCCCFF"/>
    <a:srgbClr val="0033CC"/>
    <a:srgbClr val="F1A069"/>
    <a:srgbClr val="F8CEB2"/>
    <a:srgbClr val="FF9999"/>
    <a:srgbClr val="FFCCCC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917703D-2849-4E2F-8D22-A3AB934A92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9851E0-B724-43C6-AA9E-6DCB5D2512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E028E-59BF-4882-9BCC-9DBB0CF50072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454738-F4E8-4920-99D9-A80F0B649D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F41A40-A457-40D9-AED8-AA28D4F1DC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6EF9F-4F1D-45CD-BCDF-E92F6A9096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4197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0A4A4-4A13-424D-8724-DA8FF0208EA8}" type="datetimeFigureOut">
              <a:rPr lang="es-ES" smtClean="0"/>
              <a:t>21/05/2026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AF0E-11B4-496C-94F3-A52205C8D50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9625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201BA-CB89-466D-A96D-684F1DD7B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970A29-AAAD-4B97-8D97-66B791DEB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F013A4-981B-495A-BBA8-0A838A5AC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3D008-706A-46F2-87B9-480E588D8169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67BE3-038A-403B-BE55-9EA97561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492AFC-B311-4824-AABA-12BF07CD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501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6576EB-A2C4-4B06-B2F0-3E6335ACF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DE7427-E42E-457D-ABE5-2C99D250F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A0CF2-73A2-40B4-A9F2-926DA89E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81C0-4651-48B7-9116-0FECF8B9E051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AEDC36-6CA6-46F7-B608-2AF43DE20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F14FEC-CAB5-4E74-8493-EBEE9EFF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60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3AE041-5251-4304-B648-594890B3F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526DB7-DFC5-4CB8-9EDC-AE0ADE29A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9DE981-EBA7-4D16-BB2F-BA48AB9F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A52F9-29E6-457A-86D4-B42CF5002FB1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622582-CBA6-45DF-9EE8-2876D195D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2E0B0F-0D5F-4595-8983-02A0CF7EC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613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CAA9E3-3DA2-4F24-BB89-271D54B2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3AF4BC-7A9E-447D-A0F3-E4472AB88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C0C49-0F26-4B20-8DAA-25547C55A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C8F69-CE3B-465F-8AD7-AC8F954E8117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426E3A-88EE-4463-B3A6-682A8ACA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A86DFA-1EB0-4017-98D8-04435B3F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345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1A753-D7F5-40CF-BA75-EF89D327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0CE543-3045-4ED2-8C02-D664B6B2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7A4BA-99CB-4E56-A003-EBC72CB9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65851-E0CC-4413-B520-837780AC500C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6B2F80-8383-42B4-A9F6-3F423973A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07ED2A-1006-42A4-AFEA-F1EADEBC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52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206E69-0B03-468B-A0F8-5FF57E87B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841793-65A4-4F74-ACFD-0D72B35C4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0575CC-A966-4CF0-A0FC-89BE9BE06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D582DA-42FB-4892-B769-43374D48C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46AE5-A53C-48DA-8AF9-2833A2EC9C6C}" type="datetime1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3175D8-2FA3-4766-9075-73D30AAA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D1C321-895C-43DC-9250-CBC68363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39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0B383-CF09-4E79-879F-F1B64E3F4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45EA44-3A78-469A-B80C-1D005338B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F1A073-C803-482C-B57A-E6402539C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8EBEF4-9C6A-4660-A622-57018B1A6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FDAFEF-1360-45B3-A380-1A3FA38DE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FE69C98-C16E-402C-9935-CF43BEF00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DCBCE-9E68-4F40-AA46-8C6B486D6DB8}" type="datetime1">
              <a:rPr lang="es-ES" smtClean="0"/>
              <a:t>21/05/2026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ED747E-268D-43E0-AF40-05C3E4E0F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30D264-46FA-4368-867F-1109E04F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530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882D1A-7C54-482F-A8B5-EDFFA8C7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0695B6-75EB-4327-958C-E7175A61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B71B7-42BA-401F-974C-BED3A3D9F003}" type="datetime1">
              <a:rPr lang="es-ES" smtClean="0"/>
              <a:t>21/05/2026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DE9460-AD0C-4608-85E8-3ECD8A59A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666B7F-0643-4BD5-8A92-84B48AC4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32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D4133F-6B20-4BB1-ADFE-30248308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BE273-D876-4D13-9FDA-376FFFAB3224}" type="datetime1">
              <a:rPr lang="es-ES" smtClean="0"/>
              <a:t>21/05/2026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8CFA2C-48E4-4438-A29B-BE51FBFB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7D6DD4-8C09-4583-8C20-87257E6B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04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A9E99-A35F-442E-89FB-7F2C5D95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30DE1-B0DB-4F58-AF42-D428C879B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D9C6B0-F9E0-4BC8-A05A-BC4402418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C8D19E-C648-4C0F-BA9E-B79F1477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C97CE-B219-4B74-88D3-9BD21DA6B4EA}" type="datetime1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8ABE8D-42BD-40FE-B217-180836E5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49D20F-4321-445D-95D8-2BB49322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67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A2318-BF6D-4A32-9FA4-0FD18CDE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705BC1-C372-4332-A50B-7E5A7E4F4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4CB97D-CCCE-4301-BE5A-9BCA3F33C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C3197D-4002-4BF1-9E19-A1593752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50F18-1701-4E54-B1A8-4AED7D16FB4F}" type="datetime1">
              <a:rPr lang="es-ES" smtClean="0"/>
              <a:t>21/05/2026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9380B2-E7E7-4D0D-AC38-414150B78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F79841-B729-4489-B339-1E809C98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40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93601F-D8ED-40EA-B393-C11BDF711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B6AA-EEE1-4BAE-A8DD-F9DD0264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9149E-C924-469D-9CFB-5D23C5438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AD7B2-D6B8-4E0C-9D43-49EC55A1A67A}" type="datetime1">
              <a:rPr lang="es-ES" smtClean="0"/>
              <a:t>21/05/2026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06475E-185E-4784-9A4D-B2498E773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4E9029-256C-45FA-97F1-70CC53CFC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435CD-C729-4660-AB08-97B06FBD6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15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1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20.png"/><Relationship Id="rId10" Type="http://schemas.openxmlformats.org/officeDocument/2006/relationships/image" Target="../media/image58.png"/><Relationship Id="rId4" Type="http://schemas.openxmlformats.org/officeDocument/2006/relationships/image" Target="../media/image19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20.png"/><Relationship Id="rId10" Type="http://schemas.openxmlformats.org/officeDocument/2006/relationships/image" Target="../media/image67.png"/><Relationship Id="rId4" Type="http://schemas.openxmlformats.org/officeDocument/2006/relationships/image" Target="../media/image19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hyperlink" Target="https://pxhere.com/en/photo/834076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AF58F-5C27-412B-AC44-CB22E2683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935" y="995011"/>
            <a:ext cx="10094794" cy="3430976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Liberation Serif" pitchFamily="18"/>
              </a:rPr>
              <a:t>Unsaturated Flow and Solute Transport: Effects of Soil Heterogeneity and Gravity Finger Formation</a:t>
            </a:r>
            <a:endParaRPr lang="es-ES" sz="4400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5157E0D-6746-49F9-8B47-F45D2E5D32BD}"/>
              </a:ext>
            </a:extLst>
          </p:cNvPr>
          <p:cNvSpPr/>
          <p:nvPr/>
        </p:nvSpPr>
        <p:spPr>
          <a:xfrm>
            <a:off x="-9332" y="-27994"/>
            <a:ext cx="12201331" cy="1023005"/>
          </a:xfrm>
          <a:prstGeom prst="rect">
            <a:avLst/>
          </a:prstGeom>
          <a:solidFill>
            <a:srgbClr val="9999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Círculo&#10;&#10;Descripción generada automáticamente con confianza media">
            <a:extLst>
              <a:ext uri="{FF2B5EF4-FFF2-40B4-BE49-F238E27FC236}">
                <a16:creationId xmlns:a16="http://schemas.microsoft.com/office/drawing/2014/main" id="{C20825D3-30C1-42F9-BD31-12D2F5A6FF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314022" y="57356"/>
            <a:ext cx="1558079" cy="8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2083BD-03CC-4A33-9020-D3B62F968D0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1390"/>
          <a:stretch>
            <a:fillRect/>
          </a:stretch>
        </p:blipFill>
        <p:spPr>
          <a:xfrm>
            <a:off x="7349815" y="196586"/>
            <a:ext cx="1689839" cy="57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55FAD68-C726-46FD-A5B2-63207D30C3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5680" y="223856"/>
            <a:ext cx="2700000" cy="52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31FD5C6-6140-4B65-9E80-A865DABC8A8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63365" y="-47664"/>
            <a:ext cx="265896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6EFCD83-B533-42BF-BF8F-6406A6BA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338" y="5302132"/>
            <a:ext cx="6707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Yajaira A. CASTILLO</a:t>
            </a:r>
            <a:r>
              <a:rPr kumimoji="0" lang="es-ES" altLang="es-ES" sz="2000" b="1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1</a:t>
            </a:r>
            <a:r>
              <a:rPr kumimoji="0" lang="es-ES" altLang="es-E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, Marco DENTZ</a:t>
            </a:r>
            <a:r>
              <a:rPr kumimoji="0" lang="es-ES" altLang="es-E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1</a:t>
            </a:r>
            <a:r>
              <a:rPr kumimoji="0" lang="es-ES" altLang="es-ES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, Juan J. HIDALGO</a:t>
            </a:r>
            <a:r>
              <a:rPr kumimoji="0" lang="es-ES" altLang="es-ES" sz="200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Liberation Serif"/>
              </a:rPr>
              <a:t>1</a:t>
            </a:r>
            <a:endParaRPr kumimoji="0" lang="en-US" altLang="es-ES" sz="3200" i="0" u="none" strike="noStrike" cap="none" normalizeH="0" baseline="300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C063321-EEA9-4E01-8EE1-E1A5FDD252F4}"/>
              </a:ext>
            </a:extLst>
          </p:cNvPr>
          <p:cNvSpPr txBox="1"/>
          <p:nvPr/>
        </p:nvSpPr>
        <p:spPr>
          <a:xfrm>
            <a:off x="2574274" y="5716534"/>
            <a:ext cx="703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Liberation Serif"/>
              </a:rPr>
              <a:t>1</a:t>
            </a:r>
            <a:r>
              <a:rPr lang="en-US" sz="1400" dirty="0">
                <a:latin typeface="Liberation Serif"/>
              </a:rPr>
              <a:t>Institute of Environmental Assessment and Water Research (IDAEA - CSIC), Barcelona, Spain</a:t>
            </a:r>
            <a:endParaRPr lang="es-ES" sz="1400" dirty="0">
              <a:latin typeface="Liberation Serif"/>
            </a:endParaRPr>
          </a:p>
        </p:txBody>
      </p:sp>
    </p:spTree>
    <p:extLst>
      <p:ext uri="{BB962C8B-B14F-4D97-AF65-F5344CB8AC3E}">
        <p14:creationId xmlns:p14="http://schemas.microsoft.com/office/powerpoint/2010/main" val="227483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3461F010-7FF2-482E-BC56-1215CD6B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4124" r="42251" b="75046"/>
          <a:stretch/>
        </p:blipFill>
        <p:spPr>
          <a:xfrm>
            <a:off x="12460951" y="560289"/>
            <a:ext cx="1289180" cy="142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3B7E5C9D-8CF3-4C9B-9920-14F3F5B6D8CA}"/>
              </a:ext>
            </a:extLst>
          </p:cNvPr>
          <p:cNvSpPr txBox="1"/>
          <p:nvPr/>
        </p:nvSpPr>
        <p:spPr>
          <a:xfrm>
            <a:off x="11723755" y="6415417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C610FF-53AF-4999-A186-39247BF40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t="10735" r="10509" b="11254"/>
          <a:stretch/>
        </p:blipFill>
        <p:spPr>
          <a:xfrm>
            <a:off x="2168894" y="1155025"/>
            <a:ext cx="2314676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3DF4C9-8780-476D-AD04-752B1C8B1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10506" r="11691" b="11252"/>
          <a:stretch/>
        </p:blipFill>
        <p:spPr>
          <a:xfrm>
            <a:off x="2168895" y="3056202"/>
            <a:ext cx="2263091" cy="18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E8ED8-047E-4C4B-A236-766DAD858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0506" r="11603" b="11252"/>
          <a:stretch/>
        </p:blipFill>
        <p:spPr>
          <a:xfrm>
            <a:off x="2168895" y="4980072"/>
            <a:ext cx="2263091" cy="18000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837C0F65-C6F9-4182-872B-5706DDF0053F}"/>
              </a:ext>
            </a:extLst>
          </p:cNvPr>
          <p:cNvSpPr txBox="1"/>
          <p:nvPr/>
        </p:nvSpPr>
        <p:spPr>
          <a:xfrm>
            <a:off x="549799" y="178870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Isotropic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04FA0DA-0D95-4ED7-BCD3-79EF8008667C}"/>
              </a:ext>
            </a:extLst>
          </p:cNvPr>
          <p:cNvSpPr txBox="1"/>
          <p:nvPr/>
        </p:nvSpPr>
        <p:spPr>
          <a:xfrm>
            <a:off x="441194" y="357552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Horizontal </a:t>
            </a:r>
          </a:p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anisotropy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39CDA55-B6ED-41CE-AB2B-DEE2625EB903}"/>
              </a:ext>
            </a:extLst>
          </p:cNvPr>
          <p:cNvSpPr txBox="1"/>
          <p:nvPr/>
        </p:nvSpPr>
        <p:spPr>
          <a:xfrm>
            <a:off x="441077" y="5526129"/>
            <a:ext cx="130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Vertical </a:t>
            </a:r>
          </a:p>
          <a:p>
            <a:pPr algn="ctr"/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anisotropy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4C71B7C-A5D3-4BCA-BD1C-23826BEA1105}"/>
              </a:ext>
            </a:extLst>
          </p:cNvPr>
          <p:cNvGrpSpPr/>
          <p:nvPr/>
        </p:nvGrpSpPr>
        <p:grpSpPr>
          <a:xfrm>
            <a:off x="4815264" y="837516"/>
            <a:ext cx="1949086" cy="5942556"/>
            <a:chOff x="4815264" y="837516"/>
            <a:chExt cx="1949086" cy="5942556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F5089C48-BB57-418F-90BB-1A45CA77A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4" b="9436"/>
            <a:stretch/>
          </p:blipFill>
          <p:spPr>
            <a:xfrm>
              <a:off x="4816141" y="3056202"/>
              <a:ext cx="1948209" cy="1800000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4F48E77A-DD50-40B0-B2E2-F605B125D6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0" b="8778"/>
            <a:stretch/>
          </p:blipFill>
          <p:spPr>
            <a:xfrm>
              <a:off x="4816142" y="1150001"/>
              <a:ext cx="1939632" cy="1800000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A73383C2-4550-42AA-83D1-8BA0A5558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1" b="9171"/>
            <a:stretch/>
          </p:blipFill>
          <p:spPr>
            <a:xfrm>
              <a:off x="4815264" y="4980072"/>
              <a:ext cx="1948966" cy="1800000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6649E884-1F01-4EDC-B679-28AA43EA2392}"/>
                </a:ext>
              </a:extLst>
            </p:cNvPr>
            <p:cNvSpPr txBox="1"/>
            <p:nvPr/>
          </p:nvSpPr>
          <p:spPr>
            <a:xfrm>
              <a:off x="5385114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200 s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FDCF12EA-CB74-4098-A778-45D644E1C67D}"/>
              </a:ext>
            </a:extLst>
          </p:cNvPr>
          <p:cNvGrpSpPr/>
          <p:nvPr/>
        </p:nvGrpSpPr>
        <p:grpSpPr>
          <a:xfrm>
            <a:off x="7180247" y="837516"/>
            <a:ext cx="1953190" cy="5942557"/>
            <a:chOff x="7180247" y="837516"/>
            <a:chExt cx="1953190" cy="5942557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7D23189-1F3A-429A-97A8-5BCF593047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4" b="9436"/>
            <a:stretch/>
          </p:blipFill>
          <p:spPr>
            <a:xfrm>
              <a:off x="7180247" y="3056202"/>
              <a:ext cx="1948210" cy="180000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786FB6B-2449-48CA-A236-5157F385C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0" b="9170"/>
            <a:stretch/>
          </p:blipFill>
          <p:spPr>
            <a:xfrm>
              <a:off x="7180247" y="1144002"/>
              <a:ext cx="1948966" cy="1800000"/>
            </a:xfrm>
            <a:prstGeom prst="rect">
              <a:avLst/>
            </a:prstGeom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74706E0E-CFE6-42EB-A4AF-DE73F952E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1" b="9171"/>
            <a:stretch/>
          </p:blipFill>
          <p:spPr>
            <a:xfrm>
              <a:off x="7184471" y="4980073"/>
              <a:ext cx="1948966" cy="1800000"/>
            </a:xfrm>
            <a:prstGeom prst="rect">
              <a:avLst/>
            </a:prstGeom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627407D3-37BA-47EB-9B98-528909EBFA68}"/>
                </a:ext>
              </a:extLst>
            </p:cNvPr>
            <p:cNvSpPr txBox="1"/>
            <p:nvPr/>
          </p:nvSpPr>
          <p:spPr>
            <a:xfrm>
              <a:off x="7623237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350 s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39F1417-96EA-44F3-B010-E028B857B243}"/>
              </a:ext>
            </a:extLst>
          </p:cNvPr>
          <p:cNvSpPr txBox="1"/>
          <p:nvPr/>
        </p:nvSpPr>
        <p:spPr>
          <a:xfrm>
            <a:off x="7432480" y="383778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Saturation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1D9A740-E2D5-4F17-9324-B26F00C52C77}"/>
              </a:ext>
            </a:extLst>
          </p:cNvPr>
          <p:cNvSpPr txBox="1"/>
          <p:nvPr/>
        </p:nvSpPr>
        <p:spPr>
          <a:xfrm>
            <a:off x="2396668" y="458105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Hydraulic </a:t>
            </a:r>
          </a:p>
          <a:p>
            <a:pPr algn="ctr"/>
            <a:r>
              <a:rPr lang="en-CA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conductivity field</a:t>
            </a:r>
          </a:p>
        </p:txBody>
      </p:sp>
      <p:sp>
        <p:nvSpPr>
          <p:cNvPr id="53" name="CuadroTexto 12">
            <a:extLst>
              <a:ext uri="{FF2B5EF4-FFF2-40B4-BE49-F238E27FC236}">
                <a16:creationId xmlns:a16="http://schemas.microsoft.com/office/drawing/2014/main" id="{5867DB04-942F-4EAD-AA25-7FFFC95C05B3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D409E5C-1A2A-4FA3-B284-A5F4B8CF4939}"/>
              </a:ext>
            </a:extLst>
          </p:cNvPr>
          <p:cNvGrpSpPr/>
          <p:nvPr/>
        </p:nvGrpSpPr>
        <p:grpSpPr>
          <a:xfrm>
            <a:off x="9544194" y="837516"/>
            <a:ext cx="1956336" cy="5942556"/>
            <a:chOff x="9544194" y="837516"/>
            <a:chExt cx="1956336" cy="5942556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554D672-64E7-4822-B418-CC9D4D08F1AF}"/>
                </a:ext>
              </a:extLst>
            </p:cNvPr>
            <p:cNvSpPr txBox="1"/>
            <p:nvPr/>
          </p:nvSpPr>
          <p:spPr>
            <a:xfrm>
              <a:off x="10104229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490 s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625049D-3575-4E2A-BB41-3074E2C75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62"/>
            <a:stretch/>
          </p:blipFill>
          <p:spPr>
            <a:xfrm>
              <a:off x="9552930" y="3056202"/>
              <a:ext cx="1947600" cy="1998742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5210FA4-76A6-472A-B22C-38A5F73549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1" b="9734"/>
            <a:stretch/>
          </p:blipFill>
          <p:spPr>
            <a:xfrm>
              <a:off x="9544194" y="1122861"/>
              <a:ext cx="1947600" cy="1800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6C26DD3-515C-4B24-8DD3-39C692E2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2" b="9142"/>
            <a:stretch/>
          </p:blipFill>
          <p:spPr>
            <a:xfrm>
              <a:off x="9552930" y="4980072"/>
              <a:ext cx="1947600" cy="1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7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3461F010-7FF2-482E-BC56-1215CD6BF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4124" r="42251" b="75046"/>
          <a:stretch/>
        </p:blipFill>
        <p:spPr>
          <a:xfrm>
            <a:off x="12460951" y="560289"/>
            <a:ext cx="1289180" cy="1428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3B7E5C9D-8CF3-4C9B-9920-14F3F5B6D8CA}"/>
              </a:ext>
            </a:extLst>
          </p:cNvPr>
          <p:cNvSpPr txBox="1"/>
          <p:nvPr/>
        </p:nvSpPr>
        <p:spPr>
          <a:xfrm>
            <a:off x="11646040" y="6415417"/>
            <a:ext cx="485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C610FF-53AF-4999-A186-39247BF40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t="10735" r="10509" b="11254"/>
          <a:stretch/>
        </p:blipFill>
        <p:spPr>
          <a:xfrm>
            <a:off x="2168894" y="1155025"/>
            <a:ext cx="2314676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3DF4C9-8780-476D-AD04-752B1C8B1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10506" r="11691" b="11252"/>
          <a:stretch/>
        </p:blipFill>
        <p:spPr>
          <a:xfrm>
            <a:off x="2168895" y="3056202"/>
            <a:ext cx="2263091" cy="18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86E8ED8-047E-4C4B-A236-766DAD858F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10506" r="11603" b="11252"/>
          <a:stretch/>
        </p:blipFill>
        <p:spPr>
          <a:xfrm>
            <a:off x="2168895" y="4980072"/>
            <a:ext cx="2263091" cy="18000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837C0F65-C6F9-4182-872B-5706DDF0053F}"/>
              </a:ext>
            </a:extLst>
          </p:cNvPr>
          <p:cNvSpPr txBox="1"/>
          <p:nvPr/>
        </p:nvSpPr>
        <p:spPr>
          <a:xfrm>
            <a:off x="549799" y="178870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Isotropic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04FA0DA-0D95-4ED7-BCD3-79EF8008667C}"/>
              </a:ext>
            </a:extLst>
          </p:cNvPr>
          <p:cNvSpPr txBox="1"/>
          <p:nvPr/>
        </p:nvSpPr>
        <p:spPr>
          <a:xfrm>
            <a:off x="441194" y="357552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Horizontal </a:t>
            </a:r>
          </a:p>
          <a:p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anisotropy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39CDA55-B6ED-41CE-AB2B-DEE2625EB903}"/>
              </a:ext>
            </a:extLst>
          </p:cNvPr>
          <p:cNvSpPr txBox="1"/>
          <p:nvPr/>
        </p:nvSpPr>
        <p:spPr>
          <a:xfrm>
            <a:off x="441077" y="5526129"/>
            <a:ext cx="13067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Vertical </a:t>
            </a:r>
          </a:p>
          <a:p>
            <a:pPr algn="ctr"/>
            <a:r>
              <a:rPr lang="en-US" sz="2000" b="1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Ink Free" panose="03080402000500000000" pitchFamily="66" charset="0"/>
                <a:cs typeface="Microsoft Uighur" panose="02000000000000000000" pitchFamily="2" charset="-78"/>
              </a:rPr>
              <a:t>anisotropy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E3A44B1-28BA-422C-A6CD-1AF46DE213C3}"/>
              </a:ext>
            </a:extLst>
          </p:cNvPr>
          <p:cNvGrpSpPr/>
          <p:nvPr/>
        </p:nvGrpSpPr>
        <p:grpSpPr>
          <a:xfrm>
            <a:off x="4806808" y="837516"/>
            <a:ext cx="1957104" cy="5931533"/>
            <a:chOff x="4806808" y="837516"/>
            <a:chExt cx="1957104" cy="5931533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A5E70A1D-8D3F-4607-969B-69D9FBD09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5" b="9184"/>
            <a:stretch/>
          </p:blipFill>
          <p:spPr>
            <a:xfrm>
              <a:off x="4815703" y="3061226"/>
              <a:ext cx="1948209" cy="1800000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DBF3CC7F-590A-4609-B16C-BB1D96E33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01" b="8841"/>
            <a:stretch/>
          </p:blipFill>
          <p:spPr>
            <a:xfrm>
              <a:off x="4806808" y="1155025"/>
              <a:ext cx="1948966" cy="1800000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4A4B164A-BAA1-4785-9167-CFBB08840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0" b="8778"/>
            <a:stretch/>
          </p:blipFill>
          <p:spPr>
            <a:xfrm>
              <a:off x="4815264" y="4969049"/>
              <a:ext cx="1939632" cy="1800000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6649E884-1F01-4EDC-B679-28AA43EA2392}"/>
                </a:ext>
              </a:extLst>
            </p:cNvPr>
            <p:cNvSpPr txBox="1"/>
            <p:nvPr/>
          </p:nvSpPr>
          <p:spPr>
            <a:xfrm>
              <a:off x="5385114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200 s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33F26E00-3639-44EB-8242-2E6F17BE55EE}"/>
              </a:ext>
            </a:extLst>
          </p:cNvPr>
          <p:cNvGrpSpPr/>
          <p:nvPr/>
        </p:nvGrpSpPr>
        <p:grpSpPr>
          <a:xfrm>
            <a:off x="7175879" y="837516"/>
            <a:ext cx="1963830" cy="5931533"/>
            <a:chOff x="7175879" y="837516"/>
            <a:chExt cx="1963830" cy="5931533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F9E91E4-29C0-4B3B-93D6-DD9B73F3E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37" b="8974"/>
            <a:stretch/>
          </p:blipFill>
          <p:spPr>
            <a:xfrm>
              <a:off x="7175879" y="3067873"/>
              <a:ext cx="1948210" cy="18000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1473C4A8-0F2B-4B6B-B968-4AEB98DB5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71" b="9171"/>
            <a:stretch/>
          </p:blipFill>
          <p:spPr>
            <a:xfrm>
              <a:off x="7190743" y="1138496"/>
              <a:ext cx="1948966" cy="180000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892B2455-3AE7-4740-8208-16145B3E6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7" b="9171"/>
            <a:stretch/>
          </p:blipFill>
          <p:spPr>
            <a:xfrm>
              <a:off x="7191865" y="4969049"/>
              <a:ext cx="1939632" cy="1800000"/>
            </a:xfrm>
            <a:prstGeom prst="rect">
              <a:avLst/>
            </a:prstGeom>
          </p:spPr>
        </p:pic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627407D3-37BA-47EB-9B98-528909EBFA68}"/>
                </a:ext>
              </a:extLst>
            </p:cNvPr>
            <p:cNvSpPr txBox="1"/>
            <p:nvPr/>
          </p:nvSpPr>
          <p:spPr>
            <a:xfrm>
              <a:off x="7623237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350 s</a:t>
              </a:r>
            </a:p>
          </p:txBody>
        </p:sp>
      </p:grpSp>
      <p:sp>
        <p:nvSpPr>
          <p:cNvPr id="51" name="CuadroTexto 50">
            <a:extLst>
              <a:ext uri="{FF2B5EF4-FFF2-40B4-BE49-F238E27FC236}">
                <a16:creationId xmlns:a16="http://schemas.microsoft.com/office/drawing/2014/main" id="{739F1417-96EA-44F3-B010-E028B857B243}"/>
              </a:ext>
            </a:extLst>
          </p:cNvPr>
          <p:cNvSpPr txBox="1"/>
          <p:nvPr/>
        </p:nvSpPr>
        <p:spPr>
          <a:xfrm>
            <a:off x="7083826" y="351744"/>
            <a:ext cx="21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Solute transport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1D9A740-E2D5-4F17-9324-B26F00C52C77}"/>
              </a:ext>
            </a:extLst>
          </p:cNvPr>
          <p:cNvSpPr txBox="1"/>
          <p:nvPr/>
        </p:nvSpPr>
        <p:spPr>
          <a:xfrm>
            <a:off x="2396668" y="458105"/>
            <a:ext cx="150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Hydraulic </a:t>
            </a:r>
          </a:p>
          <a:p>
            <a:pPr algn="ctr"/>
            <a:r>
              <a:rPr lang="en-CA" b="1" dirty="0">
                <a:latin typeface="Bahnschrift Condensed" panose="020B0502040204020203" pitchFamily="34" charset="0"/>
                <a:ea typeface="Cambria Math" panose="02040503050406030204" pitchFamily="18" charset="0"/>
              </a:rPr>
              <a:t>conductivity field</a:t>
            </a:r>
          </a:p>
        </p:txBody>
      </p:sp>
      <p:sp>
        <p:nvSpPr>
          <p:cNvPr id="33" name="CuadroTexto 12">
            <a:extLst>
              <a:ext uri="{FF2B5EF4-FFF2-40B4-BE49-F238E27FC236}">
                <a16:creationId xmlns:a16="http://schemas.microsoft.com/office/drawing/2014/main" id="{3191C8E6-A730-4C6A-84B6-FC8EAB3F8B65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7AF99F8-03E2-4A9E-A895-0EF0AB3A2EB2}"/>
              </a:ext>
            </a:extLst>
          </p:cNvPr>
          <p:cNvGrpSpPr/>
          <p:nvPr/>
        </p:nvGrpSpPr>
        <p:grpSpPr>
          <a:xfrm>
            <a:off x="9536056" y="837516"/>
            <a:ext cx="1947600" cy="5916830"/>
            <a:chOff x="9536056" y="837516"/>
            <a:chExt cx="1947600" cy="5916830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1554D672-64E7-4822-B418-CC9D4D08F1AF}"/>
                </a:ext>
              </a:extLst>
            </p:cNvPr>
            <p:cNvSpPr txBox="1"/>
            <p:nvPr/>
          </p:nvSpPr>
          <p:spPr>
            <a:xfrm>
              <a:off x="10104229" y="837516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490 s</a:t>
              </a:r>
            </a:p>
          </p:txBody>
        </p:sp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3216025B-E9DB-4090-8312-F0AEDA4CC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2" b="9142"/>
            <a:stretch/>
          </p:blipFill>
          <p:spPr>
            <a:xfrm>
              <a:off x="9536056" y="3048827"/>
              <a:ext cx="1947600" cy="1800001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2AF62B33-035A-414B-90B3-05E4A1207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25" b="9059"/>
            <a:stretch/>
          </p:blipFill>
          <p:spPr>
            <a:xfrm>
              <a:off x="9536056" y="1138496"/>
              <a:ext cx="1947600" cy="180000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5AF006-F27A-41D9-B267-75222CB45C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82" b="10002"/>
            <a:stretch/>
          </p:blipFill>
          <p:spPr>
            <a:xfrm>
              <a:off x="9536056" y="4954345"/>
              <a:ext cx="1947600" cy="1800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4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48">
            <a:extLst>
              <a:ext uri="{FF2B5EF4-FFF2-40B4-BE49-F238E27FC236}">
                <a16:creationId xmlns:a16="http://schemas.microsoft.com/office/drawing/2014/main" id="{3B7E5C9D-8CF3-4C9B-9920-14F3F5B6D8CA}"/>
              </a:ext>
            </a:extLst>
          </p:cNvPr>
          <p:cNvSpPr txBox="1"/>
          <p:nvPr/>
        </p:nvSpPr>
        <p:spPr>
          <a:xfrm>
            <a:off x="11701984" y="6415417"/>
            <a:ext cx="48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</a:t>
            </a:r>
          </a:p>
        </p:txBody>
      </p:sp>
      <p:sp>
        <p:nvSpPr>
          <p:cNvPr id="27" name="CuadroTexto 12">
            <a:extLst>
              <a:ext uri="{FF2B5EF4-FFF2-40B4-BE49-F238E27FC236}">
                <a16:creationId xmlns:a16="http://schemas.microsoft.com/office/drawing/2014/main" id="{50FB16EF-E9EB-4624-9241-29AE8475C1A8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D84B8C76-9C0B-4072-A4A0-2D8C19D9595D}"/>
              </a:ext>
            </a:extLst>
          </p:cNvPr>
          <p:cNvGrpSpPr/>
          <p:nvPr/>
        </p:nvGrpSpPr>
        <p:grpSpPr>
          <a:xfrm>
            <a:off x="8518130" y="3250431"/>
            <a:ext cx="3240000" cy="3654638"/>
            <a:chOff x="8518130" y="3250431"/>
            <a:chExt cx="3240000" cy="3654638"/>
          </a:xfrm>
        </p:grpSpPr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1265A6D-ABB2-4E41-8D7A-556CA6E0AC7D}"/>
                </a:ext>
              </a:extLst>
            </p:cNvPr>
            <p:cNvSpPr txBox="1"/>
            <p:nvPr/>
          </p:nvSpPr>
          <p:spPr>
            <a:xfrm>
              <a:off x="9113109" y="3250431"/>
              <a:ext cx="254749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Segregation intensity</a:t>
              </a: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C630ACA-F822-4DD1-9F35-A35CBD4E4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8130" y="3665069"/>
              <a:ext cx="3240000" cy="3240000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AA9BED4-32F8-4799-8069-08D58114D9BF}"/>
              </a:ext>
            </a:extLst>
          </p:cNvPr>
          <p:cNvGrpSpPr/>
          <p:nvPr/>
        </p:nvGrpSpPr>
        <p:grpSpPr>
          <a:xfrm>
            <a:off x="433870" y="3248585"/>
            <a:ext cx="3240000" cy="3656484"/>
            <a:chOff x="433870" y="3248585"/>
            <a:chExt cx="3240000" cy="3656484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A108684-417B-4F9D-B6E7-5FC31BC2B0EC}"/>
                </a:ext>
              </a:extLst>
            </p:cNvPr>
            <p:cNvSpPr txBox="1"/>
            <p:nvPr/>
          </p:nvSpPr>
          <p:spPr>
            <a:xfrm>
              <a:off x="1448435" y="3248585"/>
              <a:ext cx="184698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Center of mass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63DF0F4-E39F-4481-AAF0-D9AD8A83B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70" y="3665069"/>
              <a:ext cx="3240000" cy="3240000"/>
            </a:xfrm>
            <a:prstGeom prst="rect">
              <a:avLst/>
            </a:prstGeom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F0C4A949-460C-4477-8655-E3E94AD3C45E}"/>
              </a:ext>
            </a:extLst>
          </p:cNvPr>
          <p:cNvGrpSpPr/>
          <p:nvPr/>
        </p:nvGrpSpPr>
        <p:grpSpPr>
          <a:xfrm>
            <a:off x="4502136" y="3248585"/>
            <a:ext cx="3240000" cy="3656484"/>
            <a:chOff x="4502136" y="3248585"/>
            <a:chExt cx="3240000" cy="3656484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F7F6EE6-E8ED-44DE-BBCA-3D06A2AAECAA}"/>
                </a:ext>
              </a:extLst>
            </p:cNvPr>
            <p:cNvSpPr txBox="1"/>
            <p:nvPr/>
          </p:nvSpPr>
          <p:spPr>
            <a:xfrm>
              <a:off x="5278136" y="3248585"/>
              <a:ext cx="21820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Solute front width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BC2C697-D1F9-430D-815C-E1130BAB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136" y="3665069"/>
              <a:ext cx="3240000" cy="3240000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208D875-55DD-49FA-B535-BAA9CBDC8C2A}"/>
              </a:ext>
            </a:extLst>
          </p:cNvPr>
          <p:cNvGrpSpPr/>
          <p:nvPr/>
        </p:nvGrpSpPr>
        <p:grpSpPr>
          <a:xfrm>
            <a:off x="954216" y="404438"/>
            <a:ext cx="10948077" cy="2962800"/>
            <a:chOff x="954216" y="404438"/>
            <a:chExt cx="10948077" cy="2962800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BE7B051-45D8-45EE-930D-F3D396B41564}"/>
                </a:ext>
              </a:extLst>
            </p:cNvPr>
            <p:cNvSpPr txBox="1"/>
            <p:nvPr/>
          </p:nvSpPr>
          <p:spPr>
            <a:xfrm>
              <a:off x="954216" y="451551"/>
              <a:ext cx="23903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Breakthrough curve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0C88CC9-1570-48EC-9ACB-9F7ACDFD7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494" y="404438"/>
              <a:ext cx="7900799" cy="296280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4FA437A-D073-4D93-A4B8-8C2962CCC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62" t="56454" r="11418" b="15461"/>
            <a:stretch/>
          </p:blipFill>
          <p:spPr>
            <a:xfrm>
              <a:off x="988761" y="1261323"/>
              <a:ext cx="2685109" cy="1219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7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2">
            <a:extLst>
              <a:ext uri="{FF2B5EF4-FFF2-40B4-BE49-F238E27FC236}">
                <a16:creationId xmlns:a16="http://schemas.microsoft.com/office/drawing/2014/main" id="{E9CB1367-EADE-4B49-B88D-CB163EF8B3CF}"/>
              </a:ext>
            </a:extLst>
          </p:cNvPr>
          <p:cNvSpPr txBox="1"/>
          <p:nvPr/>
        </p:nvSpPr>
        <p:spPr>
          <a:xfrm>
            <a:off x="348342" y="745011"/>
            <a:ext cx="2161592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dirty="0">
                <a:latin typeface="Liberation Sans" pitchFamily="18"/>
                <a:ea typeface="Noto Sans CJK SC" pitchFamily="2"/>
                <a:cs typeface="Lohit Devanagari" pitchFamily="2"/>
              </a:rPr>
              <a:t>5</a:t>
            </a:r>
            <a:r>
              <a:rPr lang="en-US" sz="1800" b="1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. Main findings</a:t>
            </a:r>
            <a:endParaRPr lang="en-US" sz="1800" b="0" i="0" u="none" strike="noStrike" kern="1200" cap="none" dirty="0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D280F9C-6DD5-4544-B8C2-D1A8AEF293BD}"/>
              </a:ext>
            </a:extLst>
          </p:cNvPr>
          <p:cNvSpPr txBox="1"/>
          <p:nvPr/>
        </p:nvSpPr>
        <p:spPr>
          <a:xfrm>
            <a:off x="1429138" y="1570472"/>
            <a:ext cx="9280892" cy="413301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285750" marR="0" lvl="0" indent="-285750" algn="just" rtl="0" hangingPunct="0">
              <a:lnSpc>
                <a:spcPct val="15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q"/>
              <a:tabLst/>
            </a:pPr>
            <a:r>
              <a:rPr lang="en-US" sz="1700" b="1" dirty="0">
                <a:latin typeface="Liberation Sans" pitchFamily="18"/>
                <a:ea typeface="DejaVu Sans" pitchFamily="2"/>
                <a:cs typeface="DejaVu Sans" pitchFamily="2"/>
              </a:rPr>
              <a:t>For flow:</a:t>
            </a:r>
          </a:p>
          <a:p>
            <a:pPr marL="742950" lvl="1" indent="-285750" algn="just" hangingPunct="0">
              <a:lnSpc>
                <a:spcPct val="15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Richards’ equation does not reproduce preferential flow, whereas the extended model captures the formation of gravity fingers.</a:t>
            </a:r>
          </a:p>
          <a:p>
            <a:pPr marL="742950" lvl="1" indent="-285750" algn="just" hangingPunct="0">
              <a:lnSpc>
                <a:spcPct val="15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Vertical anisotropy enhances preferential flow, while horizontal anisotropy tends to reduce it.</a:t>
            </a:r>
          </a:p>
          <a:p>
            <a:pPr marL="285750" indent="-285750" algn="just" hangingPunct="0">
              <a:lnSpc>
                <a:spcPct val="15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q"/>
            </a:pPr>
            <a:r>
              <a:rPr lang="en-US" sz="1700" b="1" dirty="0">
                <a:latin typeface="Liberation Sans" pitchFamily="18"/>
                <a:ea typeface="DejaVu Sans" pitchFamily="2"/>
                <a:cs typeface="DejaVu Sans" pitchFamily="2"/>
              </a:rPr>
              <a:t>For transport:</a:t>
            </a:r>
          </a:p>
          <a:p>
            <a:pPr marL="742950" lvl="1" indent="-285750" algn="just" hangingPunct="0">
              <a:lnSpc>
                <a:spcPct val="15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The extended model shows earlier solute arrival, longer breakthrough-curve tails, wider solute fronts, and enhanced mixing.</a:t>
            </a:r>
          </a:p>
          <a:p>
            <a:pPr marL="742950" lvl="1" indent="-285750" algn="just" hangingPunct="0">
              <a:lnSpc>
                <a:spcPct val="150000"/>
              </a:lnSpc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In heterogeneous soils, vertical anisotropy produces the strongest transport effects.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D5EC4D-8886-439C-88DB-91AAA8E30E5E}"/>
              </a:ext>
            </a:extLst>
          </p:cNvPr>
          <p:cNvSpPr txBox="1"/>
          <p:nvPr/>
        </p:nvSpPr>
        <p:spPr>
          <a:xfrm>
            <a:off x="11712137" y="6415417"/>
            <a:ext cx="44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  <p:sp>
        <p:nvSpPr>
          <p:cNvPr id="9" name="CuadroTexto 12">
            <a:extLst>
              <a:ext uri="{FF2B5EF4-FFF2-40B4-BE49-F238E27FC236}">
                <a16:creationId xmlns:a16="http://schemas.microsoft.com/office/drawing/2014/main" id="{BABB8194-0034-4BD9-9E9C-70D7BBF98C64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4. Results and Discussion 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5. Conclusions         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6. Future work</a:t>
            </a:r>
          </a:p>
        </p:txBody>
      </p:sp>
    </p:spTree>
    <p:extLst>
      <p:ext uri="{BB962C8B-B14F-4D97-AF65-F5344CB8AC3E}">
        <p14:creationId xmlns:p14="http://schemas.microsoft.com/office/powerpoint/2010/main" val="4593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írculo&#10;&#10;Descripción generada automáticamente con confianza media">
            <a:extLst>
              <a:ext uri="{FF2B5EF4-FFF2-40B4-BE49-F238E27FC236}">
                <a16:creationId xmlns:a16="http://schemas.microsoft.com/office/drawing/2014/main" id="{DF8CF4C6-0129-460A-909E-A2DBBA5ECF1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0633921" y="6001200"/>
            <a:ext cx="1558079" cy="8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201CB85E-6C1C-4E9A-BC5D-1BCB40C3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1390"/>
          <a:stretch>
            <a:fillRect/>
          </a:stretch>
        </p:blipFill>
        <p:spPr>
          <a:xfrm>
            <a:off x="81271" y="6279840"/>
            <a:ext cx="1689839" cy="578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12">
            <a:extLst>
              <a:ext uri="{FF2B5EF4-FFF2-40B4-BE49-F238E27FC236}">
                <a16:creationId xmlns:a16="http://schemas.microsoft.com/office/drawing/2014/main" id="{6FB47723-E6AF-4F6A-9C8A-B3E465A72338}"/>
              </a:ext>
            </a:extLst>
          </p:cNvPr>
          <p:cNvSpPr txBox="1"/>
          <p:nvPr/>
        </p:nvSpPr>
        <p:spPr>
          <a:xfrm>
            <a:off x="348342" y="581151"/>
            <a:ext cx="2161592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1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Future work</a:t>
            </a:r>
            <a:endParaRPr lang="en-US" b="0" i="0" u="none" strike="noStrike" kern="1200" cap="none" dirty="0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82456E-261B-46FB-A090-E70446057798}"/>
              </a:ext>
            </a:extLst>
          </p:cNvPr>
          <p:cNvSpPr txBox="1"/>
          <p:nvPr/>
        </p:nvSpPr>
        <p:spPr>
          <a:xfrm>
            <a:off x="1093063" y="1201617"/>
            <a:ext cx="9814248" cy="216773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Validate the model with experimental data.</a:t>
            </a:r>
          </a:p>
          <a:p>
            <a:pPr marR="0" lvl="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tabLst/>
            </a:pPr>
            <a:endParaRPr lang="en-US" sz="1400" dirty="0"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Study the transport of a conservative solute under infiltration and evaporation cycles.</a:t>
            </a:r>
          </a:p>
          <a:p>
            <a:pPr marR="0" lvl="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tabLst/>
            </a:pPr>
            <a:endParaRPr lang="en-US" sz="1400" dirty="0"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r>
              <a:rPr lang="en-US" sz="1700" dirty="0">
                <a:latin typeface="Liberation Sans" pitchFamily="18"/>
                <a:ea typeface="DejaVu Sans" pitchFamily="2"/>
                <a:cs typeface="DejaVu Sans" pitchFamily="2"/>
              </a:rPr>
              <a:t>Consider reactive transport.</a:t>
            </a:r>
          </a:p>
          <a:p>
            <a:pPr marL="285750" marR="0" lvl="0" indent="-285750" algn="just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v"/>
              <a:tabLst/>
            </a:pPr>
            <a:endParaRPr lang="en-US" sz="1400" dirty="0"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2D4219-BC74-43DC-B892-C84741722779}"/>
              </a:ext>
            </a:extLst>
          </p:cNvPr>
          <p:cNvSpPr txBox="1"/>
          <p:nvPr/>
        </p:nvSpPr>
        <p:spPr>
          <a:xfrm>
            <a:off x="1429138" y="4513728"/>
            <a:ext cx="10298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/>
              <a:t>The authors acknowledge the support from Spanish research agency  (10.13039/501100011033) and Spanish Ministry of Science and Innovation through the project </a:t>
            </a:r>
            <a:r>
              <a:rPr lang="en-CA" sz="1400" dirty="0" err="1"/>
              <a:t>HydroPore</a:t>
            </a:r>
            <a:r>
              <a:rPr lang="en-CA" sz="1400" dirty="0"/>
              <a:t> II. (PID2022-137652NB-C41).</a:t>
            </a:r>
          </a:p>
        </p:txBody>
      </p:sp>
      <p:sp>
        <p:nvSpPr>
          <p:cNvPr id="12" name="CuadroTexto 12">
            <a:extLst>
              <a:ext uri="{FF2B5EF4-FFF2-40B4-BE49-F238E27FC236}">
                <a16:creationId xmlns:a16="http://schemas.microsoft.com/office/drawing/2014/main" id="{3F0E0C6A-1AB6-4706-A997-F89565E3E178}"/>
              </a:ext>
            </a:extLst>
          </p:cNvPr>
          <p:cNvSpPr txBox="1"/>
          <p:nvPr/>
        </p:nvSpPr>
        <p:spPr>
          <a:xfrm>
            <a:off x="348342" y="4247442"/>
            <a:ext cx="2756808" cy="31209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1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Acknowledgements</a:t>
            </a:r>
            <a:endParaRPr lang="en-US" sz="1500" b="0" i="0" u="none" strike="noStrike" kern="1200" cap="none" dirty="0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EDC156C-00B6-434A-9448-28FE90506692}"/>
              </a:ext>
            </a:extLst>
          </p:cNvPr>
          <p:cNvSpPr txBox="1"/>
          <p:nvPr/>
        </p:nvSpPr>
        <p:spPr>
          <a:xfrm>
            <a:off x="3315971" y="5750001"/>
            <a:ext cx="5559818" cy="44475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" pitchFamily="2"/>
                <a:cs typeface="Lohit Devanagari" pitchFamily="2"/>
              </a:rPr>
              <a:t>Thank you for your attention </a:t>
            </a:r>
            <a:endParaRPr lang="en-US" sz="2400" b="1" i="0" u="none" strike="noStrike" kern="1200" cap="none" dirty="0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12D3F73-B293-4980-8A19-DA5BDE2D822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50187" y="5108883"/>
            <a:ext cx="2700000" cy="52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F3E3C85-E32A-4184-A031-1976B84F9B6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04186" y="6014131"/>
            <a:ext cx="265896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uadroTexto 12">
            <a:extLst>
              <a:ext uri="{FF2B5EF4-FFF2-40B4-BE49-F238E27FC236}">
                <a16:creationId xmlns:a16="http://schemas.microsoft.com/office/drawing/2014/main" id="{4445C53F-8441-4B1B-A44C-725F22E685FF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4. Results and Discussion              5. Conclusions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 6. Future work</a:t>
            </a:r>
          </a:p>
        </p:txBody>
      </p:sp>
    </p:spTree>
    <p:extLst>
      <p:ext uri="{BB962C8B-B14F-4D97-AF65-F5344CB8AC3E}">
        <p14:creationId xmlns:p14="http://schemas.microsoft.com/office/powerpoint/2010/main" val="3629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2">
            <a:extLst>
              <a:ext uri="{FF2B5EF4-FFF2-40B4-BE49-F238E27FC236}">
                <a16:creationId xmlns:a16="http://schemas.microsoft.com/office/drawing/2014/main" id="{E4A43456-1F01-41A8-BD87-2B4EC274E2AE}"/>
              </a:ext>
            </a:extLst>
          </p:cNvPr>
          <p:cNvSpPr txBox="1"/>
          <p:nvPr/>
        </p:nvSpPr>
        <p:spPr>
          <a:xfrm>
            <a:off x="348342" y="605046"/>
            <a:ext cx="2161592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1" i="0" u="none" strike="noStrike" kern="1200" cap="none" dirty="0">
                <a:ln>
                  <a:noFill/>
                </a:ln>
                <a:latin typeface="Liberation Sans" pitchFamily="18"/>
                <a:ea typeface="Noto Sans CJK SC" pitchFamily="2"/>
                <a:cs typeface="Lohit Devanagari" pitchFamily="2"/>
              </a:rPr>
              <a:t>1. Objective</a:t>
            </a:r>
            <a:endParaRPr lang="en-US" sz="1800" b="0" i="0" u="none" strike="noStrike" kern="1200" cap="none" dirty="0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E2F783-EE91-46DB-A5FB-52EBFDC4575E}"/>
              </a:ext>
            </a:extLst>
          </p:cNvPr>
          <p:cNvSpPr txBox="1"/>
          <p:nvPr/>
        </p:nvSpPr>
        <p:spPr>
          <a:xfrm>
            <a:off x="531845" y="1161584"/>
            <a:ext cx="11057079" cy="329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lvl="0" indent="-342900" hangingPunct="0">
              <a:spcBef>
                <a:spcPts val="1060"/>
              </a:spcBef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</a:pPr>
            <a:r>
              <a:rPr lang="en-US" sz="2000" dirty="0">
                <a:latin typeface="Liberation Sans" pitchFamily="18"/>
                <a:ea typeface="DejaVu Sans" pitchFamily="2"/>
                <a:cs typeface="DejaVu Sans" pitchFamily="2"/>
              </a:rPr>
              <a:t>To investigate the impact of soil heterogeneity and preferential flow formation on unsaturated flow and solute transport.</a:t>
            </a:r>
            <a:endParaRPr lang="en-US" sz="20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endParaRPr lang="en-US" sz="2000" dirty="0"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endParaRPr lang="en-US" sz="20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endParaRPr lang="en-US" sz="2000" dirty="0"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endParaRPr lang="en-US" sz="20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  <a:p>
            <a:pPr marR="0" lvl="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tabLst/>
            </a:pPr>
            <a:endParaRPr lang="en-US" sz="20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1060"/>
              </a:spcBef>
              <a:spcAft>
                <a:spcPts val="0"/>
              </a:spcAft>
              <a:buClr>
                <a:srgbClr val="77CAEE"/>
              </a:buClr>
              <a:buSzPct val="45000"/>
              <a:buFont typeface="Wingdings" panose="05000000000000000000" pitchFamily="2" charset="2"/>
              <a:buChar char="Ø"/>
              <a:tabLst/>
            </a:pPr>
            <a:endParaRPr lang="en-US" sz="2000" b="0" i="0" u="none" strike="noStrike" kern="1200" cap="none" dirty="0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CuadroTexto 12">
            <a:extLst>
              <a:ext uri="{FF2B5EF4-FFF2-40B4-BE49-F238E27FC236}">
                <a16:creationId xmlns:a16="http://schemas.microsoft.com/office/drawing/2014/main" id="{AD7977BF-EC40-4D2A-99AA-D45C49419894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1. Introduction        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2.Methodology              3. Model Setup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4. Results and Discussion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AEEE20-C244-4DED-9442-C15587136F10}"/>
              </a:ext>
            </a:extLst>
          </p:cNvPr>
          <p:cNvSpPr txBox="1"/>
          <p:nvPr/>
        </p:nvSpPr>
        <p:spPr>
          <a:xfrm>
            <a:off x="11784042" y="6415417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EB3A41E-CE7E-48CF-A02A-91C8388E4C95}"/>
              </a:ext>
            </a:extLst>
          </p:cNvPr>
          <p:cNvGrpSpPr/>
          <p:nvPr/>
        </p:nvGrpSpPr>
        <p:grpSpPr>
          <a:xfrm>
            <a:off x="1136881" y="1795224"/>
            <a:ext cx="4494665" cy="3426802"/>
            <a:chOff x="3541887" y="1582583"/>
            <a:chExt cx="5185919" cy="4754753"/>
          </a:xfrm>
        </p:grpSpPr>
        <p:sp>
          <p:nvSpPr>
            <p:cNvPr id="12" name="CuadroTexto 12">
              <a:extLst>
                <a:ext uri="{FF2B5EF4-FFF2-40B4-BE49-F238E27FC236}">
                  <a16:creationId xmlns:a16="http://schemas.microsoft.com/office/drawing/2014/main" id="{93A46454-2FA0-4485-B8AB-A63B82ABF398}"/>
                </a:ext>
              </a:extLst>
            </p:cNvPr>
            <p:cNvSpPr txBox="1"/>
            <p:nvPr/>
          </p:nvSpPr>
          <p:spPr>
            <a:xfrm>
              <a:off x="5080119" y="1582583"/>
              <a:ext cx="3396584" cy="109993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hangingPunct="0"/>
              <a:r>
                <a:rPr lang="en-US" sz="1600" b="1" dirty="0">
                  <a:latin typeface="Javanese Text" panose="02000000000000000000" pitchFamily="2" charset="0"/>
                  <a:ea typeface="DejaVu Sans" pitchFamily="2"/>
                  <a:cs typeface="DejaVu Sans" pitchFamily="2"/>
                </a:rPr>
                <a:t>S</a:t>
              </a:r>
              <a:r>
                <a:rPr lang="en-US" sz="1600" b="1" i="0" u="none" strike="noStrike" kern="1200" cap="none" dirty="0">
                  <a:ln>
                    <a:noFill/>
                  </a:ln>
                  <a:latin typeface="Javanese Text" panose="02000000000000000000" pitchFamily="2" charset="0"/>
                  <a:ea typeface="DejaVu Sans" pitchFamily="2"/>
                  <a:cs typeface="DejaVu Sans" pitchFamily="2"/>
                </a:rPr>
                <a:t>oil heterogeneity</a:t>
              </a:r>
            </a:p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6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A4186C1-43BE-4761-A3AF-E56ABF96F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26" t="27459" r="25937" b="39678"/>
            <a:stretch/>
          </p:blipFill>
          <p:spPr>
            <a:xfrm>
              <a:off x="3541887" y="4060253"/>
              <a:ext cx="2571073" cy="2277083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30C08627-EAB9-4A8C-968C-A4DACE342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16" t="28767" r="25661" b="38131"/>
            <a:stretch/>
          </p:blipFill>
          <p:spPr>
            <a:xfrm>
              <a:off x="6166528" y="4053751"/>
              <a:ext cx="2561278" cy="2277083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F1B581B-F1E5-463B-9F88-2477D295A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888" y="2224811"/>
              <a:ext cx="2571073" cy="1712977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58C9F323-3921-4B8C-861B-38646B865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72"/>
            <a:stretch/>
          </p:blipFill>
          <p:spPr>
            <a:xfrm>
              <a:off x="6159156" y="2209918"/>
              <a:ext cx="2566463" cy="1712977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2A4E734-8ABD-497F-9D17-F9E52D825F93}"/>
              </a:ext>
            </a:extLst>
          </p:cNvPr>
          <p:cNvGrpSpPr/>
          <p:nvPr/>
        </p:nvGrpSpPr>
        <p:grpSpPr>
          <a:xfrm>
            <a:off x="6722773" y="1795224"/>
            <a:ext cx="4664897" cy="3504163"/>
            <a:chOff x="6722773" y="1795224"/>
            <a:chExt cx="4664897" cy="350416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C3EC82E-E728-4B2D-A28C-F2FBEC308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9043"/>
            <a:stretch/>
          </p:blipFill>
          <p:spPr>
            <a:xfrm>
              <a:off x="6787201" y="2247351"/>
              <a:ext cx="4507146" cy="2625108"/>
            </a:xfrm>
            <a:prstGeom prst="rect">
              <a:avLst/>
            </a:prstGeom>
          </p:spPr>
        </p:pic>
        <p:sp>
          <p:nvSpPr>
            <p:cNvPr id="24" name="CuadroTexto 12">
              <a:extLst>
                <a:ext uri="{FF2B5EF4-FFF2-40B4-BE49-F238E27FC236}">
                  <a16:creationId xmlns:a16="http://schemas.microsoft.com/office/drawing/2014/main" id="{73ED8C4A-5129-445A-AA49-26C7868F0186}"/>
                </a:ext>
              </a:extLst>
            </p:cNvPr>
            <p:cNvSpPr txBox="1"/>
            <p:nvPr/>
          </p:nvSpPr>
          <p:spPr>
            <a:xfrm>
              <a:off x="7860472" y="1795224"/>
              <a:ext cx="2336229" cy="5567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hangingPunct="0"/>
              <a:r>
                <a:rPr lang="en-US" sz="1600" b="1" i="0" u="none" strike="noStrike" kern="1200" cap="none" dirty="0">
                  <a:ln>
                    <a:noFill/>
                  </a:ln>
                  <a:latin typeface="Javanese Text" panose="02000000000000000000" pitchFamily="2" charset="0"/>
                  <a:ea typeface="DejaVu Sans" pitchFamily="2"/>
                  <a:cs typeface="DejaVu Sans" pitchFamily="2"/>
                </a:rPr>
                <a:t>Preferential Flow</a:t>
              </a:r>
              <a:endParaRPr lang="en-US" sz="1600" b="1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Javanese Text" panose="02000000000000000000" pitchFamily="2" charset="0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7" name="CuadroTexto 12">
              <a:extLst>
                <a:ext uri="{FF2B5EF4-FFF2-40B4-BE49-F238E27FC236}">
                  <a16:creationId xmlns:a16="http://schemas.microsoft.com/office/drawing/2014/main" id="{CD9BFFDB-E22F-4ECB-9651-F0BBF1851C58}"/>
                </a:ext>
              </a:extLst>
            </p:cNvPr>
            <p:cNvSpPr txBox="1"/>
            <p:nvPr/>
          </p:nvSpPr>
          <p:spPr>
            <a:xfrm>
              <a:off x="6722773" y="4884830"/>
              <a:ext cx="4664897" cy="4145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hangingPunct="0"/>
              <a:r>
                <a:rPr lang="es-ES" sz="1100" dirty="0" err="1">
                  <a:latin typeface="Arial Narrow" panose="020B0606020202030204" pitchFamily="34" charset="0"/>
                </a:rPr>
                <a:t>Cremer</a:t>
              </a:r>
              <a:r>
                <a:rPr lang="es-ES" sz="1100" dirty="0">
                  <a:latin typeface="Arial Narrow" panose="020B0606020202030204" pitchFamily="34" charset="0"/>
                </a:rPr>
                <a:t>, C. J., </a:t>
              </a:r>
              <a:r>
                <a:rPr lang="es-ES" sz="1100" dirty="0" err="1">
                  <a:latin typeface="Arial Narrow" panose="020B0606020202030204" pitchFamily="34" charset="0"/>
                </a:rPr>
                <a:t>Schuetz</a:t>
              </a:r>
              <a:r>
                <a:rPr lang="es-ES" sz="1100" dirty="0">
                  <a:latin typeface="Arial Narrow" panose="020B0606020202030204" pitchFamily="34" charset="0"/>
                </a:rPr>
                <a:t>, C., </a:t>
              </a:r>
              <a:r>
                <a:rPr lang="es-ES" sz="1100" dirty="0" err="1">
                  <a:latin typeface="Arial Narrow" panose="020B0606020202030204" pitchFamily="34" charset="0"/>
                </a:rPr>
                <a:t>Neuweiler</a:t>
              </a:r>
              <a:r>
                <a:rPr lang="es-ES" sz="1100" dirty="0">
                  <a:latin typeface="Arial Narrow" panose="020B0606020202030204" pitchFamily="34" charset="0"/>
                </a:rPr>
                <a:t>, I., Lehmann, P., &amp; Lehmann, E. H. (2017). </a:t>
              </a:r>
              <a:r>
                <a:rPr lang="es-ES" sz="1100" dirty="0" err="1">
                  <a:latin typeface="Arial Narrow" panose="020B0606020202030204" pitchFamily="34" charset="0"/>
                </a:rPr>
                <a:t>Unstable</a:t>
              </a:r>
              <a:r>
                <a:rPr lang="es-ES" sz="1100" dirty="0">
                  <a:latin typeface="Arial Narrow" panose="020B0606020202030204" pitchFamily="34" charset="0"/>
                </a:rPr>
                <a:t> </a:t>
              </a:r>
              <a:r>
                <a:rPr lang="es-ES" sz="1100" dirty="0" err="1">
                  <a:latin typeface="Arial Narrow" panose="020B0606020202030204" pitchFamily="34" charset="0"/>
                </a:rPr>
                <a:t>infiltration</a:t>
              </a:r>
              <a:r>
                <a:rPr lang="es-ES" sz="1100" dirty="0">
                  <a:latin typeface="Arial Narrow" panose="020B0606020202030204" pitchFamily="34" charset="0"/>
                </a:rPr>
                <a:t> </a:t>
              </a:r>
              <a:r>
                <a:rPr lang="es-ES" sz="1100" dirty="0" err="1">
                  <a:latin typeface="Arial Narrow" panose="020B0606020202030204" pitchFamily="34" charset="0"/>
                </a:rPr>
                <a:t>experiments</a:t>
              </a:r>
              <a:r>
                <a:rPr lang="es-ES" sz="1100" dirty="0">
                  <a:latin typeface="Arial Narrow" panose="020B0606020202030204" pitchFamily="34" charset="0"/>
                </a:rPr>
                <a:t> in </a:t>
              </a:r>
              <a:r>
                <a:rPr lang="es-ES" sz="1100" dirty="0" err="1">
                  <a:latin typeface="Arial Narrow" panose="020B0606020202030204" pitchFamily="34" charset="0"/>
                </a:rPr>
                <a:t>dry</a:t>
              </a:r>
              <a:r>
                <a:rPr lang="es-ES" sz="1100" dirty="0">
                  <a:latin typeface="Arial Narrow" panose="020B0606020202030204" pitchFamily="34" charset="0"/>
                </a:rPr>
                <a:t> </a:t>
              </a:r>
              <a:r>
                <a:rPr lang="es-ES" sz="1100" dirty="0" err="1">
                  <a:latin typeface="Arial Narrow" panose="020B0606020202030204" pitchFamily="34" charset="0"/>
                </a:rPr>
                <a:t>porous</a:t>
              </a:r>
              <a:r>
                <a:rPr lang="es-ES" sz="1100" dirty="0">
                  <a:latin typeface="Arial Narrow" panose="020B0606020202030204" pitchFamily="34" charset="0"/>
                </a:rPr>
                <a:t> media. </a:t>
              </a:r>
              <a:r>
                <a:rPr lang="es-ES" sz="1100" i="1" dirty="0">
                  <a:latin typeface="Arial Narrow" panose="020B0606020202030204" pitchFamily="34" charset="0"/>
                </a:rPr>
                <a:t>Vadose </a:t>
              </a:r>
              <a:r>
                <a:rPr lang="es-ES" sz="1100" i="1" dirty="0" err="1">
                  <a:latin typeface="Arial Narrow" panose="020B0606020202030204" pitchFamily="34" charset="0"/>
                </a:rPr>
                <a:t>Zone</a:t>
              </a:r>
              <a:r>
                <a:rPr lang="es-ES" sz="1100" i="1" dirty="0">
                  <a:latin typeface="Arial Narrow" panose="020B0606020202030204" pitchFamily="34" charset="0"/>
                </a:rPr>
                <a:t> </a:t>
              </a:r>
              <a:r>
                <a:rPr lang="es-ES" sz="1100" i="1" dirty="0" err="1">
                  <a:latin typeface="Arial Narrow" panose="020B0606020202030204" pitchFamily="34" charset="0"/>
                </a:rPr>
                <a:t>Journal</a:t>
              </a:r>
              <a:r>
                <a:rPr lang="es-ES" sz="1100" dirty="0">
                  <a:latin typeface="Arial Narrow" panose="020B0606020202030204" pitchFamily="34" charset="0"/>
                </a:rPr>
                <a:t>, </a:t>
              </a:r>
              <a:r>
                <a:rPr lang="es-ES" sz="1100" i="1" dirty="0">
                  <a:latin typeface="Arial Narrow" panose="020B0606020202030204" pitchFamily="34" charset="0"/>
                </a:rPr>
                <a:t>16</a:t>
              </a:r>
              <a:r>
                <a:rPr lang="es-ES" sz="1100" dirty="0">
                  <a:latin typeface="Arial Narrow" panose="020B0606020202030204" pitchFamily="34" charset="0"/>
                </a:rPr>
                <a:t>(7), 1-13.</a:t>
              </a:r>
              <a:endParaRPr lang="en-US" sz="11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Arial Narrow" panose="020B0606020202030204" pitchFamily="34" charset="0"/>
                <a:ea typeface="Noto Sans CJK SC" pitchFamily="2"/>
                <a:cs typeface="Lohit Devanagari" pitchFamily="2"/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92896F8F-08CA-4E7A-94BB-5733B3E07AF0}"/>
              </a:ext>
            </a:extLst>
          </p:cNvPr>
          <p:cNvGrpSpPr/>
          <p:nvPr/>
        </p:nvGrpSpPr>
        <p:grpSpPr>
          <a:xfrm>
            <a:off x="124457" y="5528697"/>
            <a:ext cx="11860121" cy="819434"/>
            <a:chOff x="124457" y="5528697"/>
            <a:chExt cx="11860121" cy="819434"/>
          </a:xfrm>
        </p:grpSpPr>
        <p:sp>
          <p:nvSpPr>
            <p:cNvPr id="18" name="CuadroTexto 12">
              <a:extLst>
                <a:ext uri="{FF2B5EF4-FFF2-40B4-BE49-F238E27FC236}">
                  <a16:creationId xmlns:a16="http://schemas.microsoft.com/office/drawing/2014/main" id="{7573BD27-F023-479A-9D64-59F12FE0C527}"/>
                </a:ext>
              </a:extLst>
            </p:cNvPr>
            <p:cNvSpPr txBox="1"/>
            <p:nvPr/>
          </p:nvSpPr>
          <p:spPr>
            <a:xfrm>
              <a:off x="348342" y="5528697"/>
              <a:ext cx="2161592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b="1" dirty="0">
                  <a:latin typeface="Liberation Sans" pitchFamily="18"/>
                  <a:ea typeface="Noto Sans CJK SC" pitchFamily="2"/>
                  <a:cs typeface="Lohit Devanagari" pitchFamily="2"/>
                </a:rPr>
                <a:t>2</a:t>
              </a:r>
              <a:r>
                <a:rPr lang="en-US" sz="1800" b="1" i="0" u="none" strike="noStrike" kern="1200" cap="none" dirty="0">
                  <a:ln>
                    <a:noFill/>
                  </a:ln>
                  <a:latin typeface="Liberation Sans" pitchFamily="18"/>
                  <a:ea typeface="Noto Sans CJK SC" pitchFamily="2"/>
                  <a:cs typeface="Lohit Devanagari" pitchFamily="2"/>
                </a:rPr>
                <a:t>. </a:t>
              </a:r>
              <a:r>
                <a:rPr lang="en-US" b="1" dirty="0">
                  <a:latin typeface="Liberation Sans" pitchFamily="18"/>
                  <a:ea typeface="Noto Sans CJK SC" pitchFamily="2"/>
                  <a:cs typeface="Lohit Devanagari" pitchFamily="2"/>
                </a:rPr>
                <a:t>Applicability</a:t>
              </a:r>
              <a:endParaRPr lang="en-US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Noto Sans CJK SC" pitchFamily="2"/>
                <a:cs typeface="Lohit Devanagari" pitchFamily="2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9AC6292C-F770-41B8-8529-1AEC93C05B5E}"/>
                </a:ext>
              </a:extLst>
            </p:cNvPr>
            <p:cNvSpPr txBox="1"/>
            <p:nvPr/>
          </p:nvSpPr>
          <p:spPr>
            <a:xfrm>
              <a:off x="124457" y="5962300"/>
              <a:ext cx="5299156" cy="38583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285750" marR="0" lvl="0" indent="-285750" rtl="0" hangingPunct="0">
                <a:lnSpc>
                  <a:spcPct val="100000"/>
                </a:lnSpc>
                <a:spcBef>
                  <a:spcPts val="1060"/>
                </a:spcBef>
                <a:spcAft>
                  <a:spcPts val="0"/>
                </a:spcAft>
                <a:buClr>
                  <a:srgbClr val="77CAEE"/>
                </a:buClr>
                <a:buSzPct val="45000"/>
                <a:buFont typeface="Wingdings" panose="05000000000000000000" pitchFamily="2" charset="2"/>
                <a:buChar char="v"/>
                <a:tabLst/>
              </a:pPr>
              <a:r>
                <a:rPr lang="en-US" sz="2000" b="0" i="0" u="none" strike="noStrike" kern="1200" cap="none" dirty="0">
                  <a:ln>
                    <a:noFill/>
                  </a:ln>
                  <a:latin typeface="Liberation Sans" pitchFamily="18"/>
                  <a:ea typeface="DejaVu Sans" pitchFamily="2"/>
                  <a:cs typeface="DejaVu Sans" pitchFamily="2"/>
                </a:rPr>
                <a:t>Protecting water resources</a:t>
              </a:r>
              <a:endParaRPr lang="en-US" sz="2000" dirty="0">
                <a:latin typeface="Liberation Sans" pitchFamily="18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0AA093F8-7097-4161-9ABD-E558E9CF2BAF}"/>
                </a:ext>
              </a:extLst>
            </p:cNvPr>
            <p:cNvSpPr txBox="1"/>
            <p:nvPr/>
          </p:nvSpPr>
          <p:spPr>
            <a:xfrm>
              <a:off x="4269944" y="5947119"/>
              <a:ext cx="39592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rtl="0" hangingPunct="0">
                <a:lnSpc>
                  <a:spcPct val="100000"/>
                </a:lnSpc>
                <a:spcBef>
                  <a:spcPts val="1060"/>
                </a:spcBef>
                <a:spcAft>
                  <a:spcPts val="0"/>
                </a:spcAft>
                <a:buClr>
                  <a:srgbClr val="77CAEE"/>
                </a:buClr>
                <a:buSzPct val="45000"/>
                <a:buFont typeface="Wingdings" panose="05000000000000000000" pitchFamily="2" charset="2"/>
                <a:buChar char="v"/>
                <a:tabLst/>
              </a:pPr>
              <a:r>
                <a:rPr lang="en-US" sz="1800" dirty="0">
                  <a:latin typeface="Liberation Sans" pitchFamily="18"/>
                </a:rPr>
                <a:t>Environmental remediation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F0F9B7E4-7D81-42E7-9E7D-66B3A43CF33E}"/>
                </a:ext>
              </a:extLst>
            </p:cNvPr>
            <p:cNvSpPr txBox="1"/>
            <p:nvPr/>
          </p:nvSpPr>
          <p:spPr>
            <a:xfrm>
              <a:off x="8073258" y="5958226"/>
              <a:ext cx="39113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lvl="0" indent="-285750" hangingPunct="0">
                <a:spcBef>
                  <a:spcPts val="1060"/>
                </a:spcBef>
                <a:buClr>
                  <a:srgbClr val="77CAEE"/>
                </a:buClr>
                <a:buSzPct val="45000"/>
                <a:buFont typeface="Wingdings" panose="05000000000000000000" pitchFamily="2" charset="2"/>
                <a:buChar char="v"/>
              </a:pPr>
              <a:r>
                <a:rPr lang="en-US" dirty="0">
                  <a:latin typeface="Liberation Sans" pitchFamily="18"/>
                </a:rPr>
                <a:t>Predicting contaminant transport</a:t>
              </a: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013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5B17DDFD-AB35-4F28-9A38-277D2D70FF4F}"/>
              </a:ext>
            </a:extLst>
          </p:cNvPr>
          <p:cNvGrpSpPr/>
          <p:nvPr/>
        </p:nvGrpSpPr>
        <p:grpSpPr>
          <a:xfrm>
            <a:off x="8825909" y="734320"/>
            <a:ext cx="3101315" cy="2663944"/>
            <a:chOff x="7899758" y="1150722"/>
            <a:chExt cx="2636442" cy="2199262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3BB5C00-0C34-4421-B7EE-8E3783519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1464" t="24261"/>
            <a:stretch/>
          </p:blipFill>
          <p:spPr>
            <a:xfrm>
              <a:off x="7899758" y="1418309"/>
              <a:ext cx="2578541" cy="1579715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0FA4314B-EF4C-4DD7-B7BA-823E5F0FC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637" t="-1" r="26328" b="77627"/>
            <a:stretch/>
          </p:blipFill>
          <p:spPr>
            <a:xfrm>
              <a:off x="7971629" y="1150722"/>
              <a:ext cx="2564571" cy="478938"/>
            </a:xfrm>
            <a:prstGeom prst="rect">
              <a:avLst/>
            </a:prstGeom>
          </p:spPr>
        </p:pic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A5A16870-23F2-4782-85EF-36C7E9416E25}"/>
                </a:ext>
              </a:extLst>
            </p:cNvPr>
            <p:cNvSpPr txBox="1"/>
            <p:nvPr/>
          </p:nvSpPr>
          <p:spPr>
            <a:xfrm>
              <a:off x="7957659" y="2949874"/>
              <a:ext cx="25785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000" b="1" i="1" dirty="0"/>
                <a:t>Two-dimensional simulations of fingered flow (Cueto-</a:t>
              </a:r>
              <a:r>
                <a:rPr lang="en-CA" sz="1000" b="1" i="1" dirty="0" err="1"/>
                <a:t>Felgueroso</a:t>
              </a:r>
              <a:r>
                <a:rPr lang="en-CA" sz="1000" b="1" i="1" dirty="0"/>
                <a:t> and </a:t>
              </a:r>
              <a:r>
                <a:rPr lang="en-CA" sz="1000" b="1" i="1" dirty="0" err="1"/>
                <a:t>Juanes</a:t>
              </a:r>
              <a:r>
                <a:rPr lang="en-CA" sz="1000" b="1" i="1" dirty="0"/>
                <a:t>, 2009)</a:t>
              </a:r>
            </a:p>
          </p:txBody>
        </p:sp>
      </p:grpSp>
      <p:sp>
        <p:nvSpPr>
          <p:cNvPr id="22" name="Título 3">
            <a:extLst>
              <a:ext uri="{FF2B5EF4-FFF2-40B4-BE49-F238E27FC236}">
                <a16:creationId xmlns:a16="http://schemas.microsoft.com/office/drawing/2014/main" id="{FD38DF6E-2641-4CE7-9461-F940C364F6B6}"/>
              </a:ext>
            </a:extLst>
          </p:cNvPr>
          <p:cNvSpPr txBox="1">
            <a:spLocks/>
          </p:cNvSpPr>
          <p:nvPr/>
        </p:nvSpPr>
        <p:spPr>
          <a:xfrm>
            <a:off x="427633" y="636218"/>
            <a:ext cx="312662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>
            <a:spAutoFit/>
          </a:bodyPr>
          <a:lstStyle>
            <a:lvl1pPr algn="ctr" rtl="0" hangingPunct="0">
              <a:tabLst/>
              <a:defRPr lang="es-ES" sz="3300" b="0" i="0" u="none" strike="noStrike" kern="1200" cap="none">
                <a:ln>
                  <a:noFill/>
                </a:ln>
                <a:solidFill>
                  <a:srgbClr val="FFFFFF"/>
                </a:solidFill>
                <a:highlight>
                  <a:scrgbClr r="0" g="0" b="0">
                    <a:alpha val="0"/>
                  </a:scrgbClr>
                </a:highlight>
                <a:latin typeface="Liberation Sans" pitchFamily="18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Flow equation</a:t>
            </a:r>
          </a:p>
        </p:txBody>
      </p:sp>
      <p:sp>
        <p:nvSpPr>
          <p:cNvPr id="23" name="CuadroTexto 12">
            <a:extLst>
              <a:ext uri="{FF2B5EF4-FFF2-40B4-BE49-F238E27FC236}">
                <a16:creationId xmlns:a16="http://schemas.microsoft.com/office/drawing/2014/main" id="{598E3AD0-4E13-49D2-AC3E-98A1CD4ED6E7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2.Methodology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         3. Model Setup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4. Results and Discussion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312AC1BB-EF76-44CC-9361-6D9C70E8AF61}"/>
              </a:ext>
            </a:extLst>
          </p:cNvPr>
          <p:cNvSpPr txBox="1"/>
          <p:nvPr/>
        </p:nvSpPr>
        <p:spPr>
          <a:xfrm>
            <a:off x="11784042" y="6415417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7844A2C7-5BE0-4BB8-B3B8-4E67A2EB44B9}"/>
              </a:ext>
            </a:extLst>
          </p:cNvPr>
          <p:cNvGrpSpPr/>
          <p:nvPr/>
        </p:nvGrpSpPr>
        <p:grpSpPr>
          <a:xfrm>
            <a:off x="83651" y="1050139"/>
            <a:ext cx="7493132" cy="1179172"/>
            <a:chOff x="396167" y="1632201"/>
            <a:chExt cx="7493132" cy="11791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533A2687-1E4D-43B5-B28B-58C35AE19896}"/>
                    </a:ext>
                  </a:extLst>
                </p:cNvPr>
                <p:cNvSpPr txBox="1"/>
                <p:nvPr/>
              </p:nvSpPr>
              <p:spPr>
                <a:xfrm>
                  <a:off x="396167" y="1951092"/>
                  <a:ext cx="7493132" cy="5127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60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f>
                          <m:fPr>
                            <m:ctrlPr>
                              <a:rPr lang="en-CA" sz="16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CA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  <m:r>
                          <a:rPr lang="es-ES" sz="1600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𝑠𝑎𝑡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d>
                              <m:d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  <m:d>
                                  <m:d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+      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CA" sz="1600" dirty="0"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533A2687-1E4D-43B5-B28B-58C35AE198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167" y="1951092"/>
                  <a:ext cx="7493132" cy="51270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3CEFB539-346A-484A-9757-D183B6B2F467}"/>
                </a:ext>
              </a:extLst>
            </p:cNvPr>
            <p:cNvGrpSpPr/>
            <p:nvPr/>
          </p:nvGrpSpPr>
          <p:grpSpPr>
            <a:xfrm>
              <a:off x="1016111" y="1632201"/>
              <a:ext cx="5811119" cy="1179172"/>
              <a:chOff x="1016111" y="1632201"/>
              <a:chExt cx="5811119" cy="1179172"/>
            </a:xfrm>
          </p:grpSpPr>
          <p:sp>
            <p:nvSpPr>
              <p:cNvPr id="17" name="Título 3">
                <a:extLst>
                  <a:ext uri="{FF2B5EF4-FFF2-40B4-BE49-F238E27FC236}">
                    <a16:creationId xmlns:a16="http://schemas.microsoft.com/office/drawing/2014/main" id="{D5411FBD-7765-43C3-A465-A595E1E6AB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6111" y="1632201"/>
                <a:ext cx="3126622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0" tIns="0" rIns="0" bIns="0" anchor="ctr">
                <a:spAutoFit/>
              </a:bodyPr>
              <a:lstStyle>
                <a:lvl1pPr algn="ctr" rtl="0" hangingPunct="0">
                  <a:tabLst/>
                  <a:defRPr lang="es-ES" sz="3300" b="0" i="0" u="none" strike="noStrike" kern="1200" cap="none">
                    <a:ln>
                      <a:noFill/>
                    </a:ln>
                    <a:solidFill>
                      <a:srgbClr val="FFFFFF"/>
                    </a:solidFill>
                    <a:highlight>
                      <a:scrgbClr r="0" g="0" b="0">
                        <a:alpha val="0"/>
                      </a:scrgbClr>
                    </a:highlight>
                    <a:latin typeface="Liberation Sans" pitchFamily="18"/>
                  </a:defRPr>
                </a:lvl1pPr>
              </a:lstStyle>
              <a:p>
                <a:pPr algn="l"/>
                <a:r>
                  <a:rPr lang="en-US" sz="1400" i="1" dirty="0">
                    <a:ln>
                      <a:solidFill>
                        <a:schemeClr val="tx1"/>
                      </a:solidFill>
                    </a:ln>
                    <a:solidFill>
                      <a:schemeClr val="tx1"/>
                    </a:solidFill>
                  </a:rPr>
                  <a:t>Richards’ equation</a:t>
                </a:r>
              </a:p>
            </p:txBody>
          </p:sp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A93A56F3-B82C-455D-807C-BFE963D9D248}"/>
                  </a:ext>
                </a:extLst>
              </p:cNvPr>
              <p:cNvGrpSpPr/>
              <p:nvPr/>
            </p:nvGrpSpPr>
            <p:grpSpPr>
              <a:xfrm>
                <a:off x="4124958" y="2324759"/>
                <a:ext cx="1231777" cy="486614"/>
                <a:chOff x="4542227" y="1958457"/>
                <a:chExt cx="1231777" cy="486614"/>
              </a:xfrm>
            </p:grpSpPr>
            <p:sp>
              <p:nvSpPr>
                <p:cNvPr id="31" name="Abrir llave 30">
                  <a:extLst>
                    <a:ext uri="{FF2B5EF4-FFF2-40B4-BE49-F238E27FC236}">
                      <a16:creationId xmlns:a16="http://schemas.microsoft.com/office/drawing/2014/main" id="{E178EC45-0C0B-4E37-AD95-B52325740503}"/>
                    </a:ext>
                  </a:extLst>
                </p:cNvPr>
                <p:cNvSpPr/>
                <p:nvPr/>
              </p:nvSpPr>
              <p:spPr>
                <a:xfrm rot="16200000">
                  <a:off x="5204400" y="1651751"/>
                  <a:ext cx="115747" cy="729160"/>
                </a:xfrm>
                <a:prstGeom prst="leftBrac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2" name="CuadroTexto 31">
                  <a:extLst>
                    <a:ext uri="{FF2B5EF4-FFF2-40B4-BE49-F238E27FC236}">
                      <a16:creationId xmlns:a16="http://schemas.microsoft.com/office/drawing/2014/main" id="{9E392D48-FF24-4492-A976-1048DA860F4F}"/>
                    </a:ext>
                  </a:extLst>
                </p:cNvPr>
                <p:cNvSpPr txBox="1"/>
                <p:nvPr/>
              </p:nvSpPr>
              <p:spPr>
                <a:xfrm>
                  <a:off x="4542227" y="2075739"/>
                  <a:ext cx="123177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dirty="0" err="1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Capillary</a:t>
                  </a:r>
                  <a:r>
                    <a:rPr lang="es-ES" dirty="0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 </a:t>
                  </a:r>
                  <a:r>
                    <a:rPr lang="es-ES" dirty="0" err="1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forces</a:t>
                  </a:r>
                  <a:endParaRPr lang="es-ES" dirty="0">
                    <a:solidFill>
                      <a:srgbClr val="FF0000"/>
                    </a:solidFill>
                    <a:latin typeface="Chiller" panose="04020404031007020602" pitchFamily="82" charset="0"/>
                  </a:endParaRPr>
                </a:p>
              </p:txBody>
            </p:sp>
          </p:grpSp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1F6E3591-36C7-4B5C-BF6A-22113841067C}"/>
                  </a:ext>
                </a:extLst>
              </p:cNvPr>
              <p:cNvGrpSpPr/>
              <p:nvPr/>
            </p:nvGrpSpPr>
            <p:grpSpPr>
              <a:xfrm>
                <a:off x="5387872" y="2319663"/>
                <a:ext cx="1439358" cy="491710"/>
                <a:chOff x="5799055" y="1966052"/>
                <a:chExt cx="1439358" cy="491710"/>
              </a:xfrm>
            </p:grpSpPr>
            <p:sp>
              <p:nvSpPr>
                <p:cNvPr id="37" name="Abrir llave 36">
                  <a:extLst>
                    <a:ext uri="{FF2B5EF4-FFF2-40B4-BE49-F238E27FC236}">
                      <a16:creationId xmlns:a16="http://schemas.microsoft.com/office/drawing/2014/main" id="{D35185F9-3151-4D68-BD46-490DDD2CA07A}"/>
                    </a:ext>
                  </a:extLst>
                </p:cNvPr>
                <p:cNvSpPr/>
                <p:nvPr/>
              </p:nvSpPr>
              <p:spPr>
                <a:xfrm rot="16200000">
                  <a:off x="6385711" y="1659346"/>
                  <a:ext cx="115747" cy="729160"/>
                </a:xfrm>
                <a:prstGeom prst="leftBrac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38" name="CuadroTexto 37">
                  <a:extLst>
                    <a:ext uri="{FF2B5EF4-FFF2-40B4-BE49-F238E27FC236}">
                      <a16:creationId xmlns:a16="http://schemas.microsoft.com/office/drawing/2014/main" id="{BBEDC757-26D3-4717-85FF-966AAFDB6ECE}"/>
                    </a:ext>
                  </a:extLst>
                </p:cNvPr>
                <p:cNvSpPr txBox="1"/>
                <p:nvPr/>
              </p:nvSpPr>
              <p:spPr>
                <a:xfrm>
                  <a:off x="5799055" y="2088430"/>
                  <a:ext cx="143935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ES" dirty="0" err="1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Gravitational</a:t>
                  </a:r>
                  <a:r>
                    <a:rPr lang="es-ES" dirty="0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 </a:t>
                  </a:r>
                  <a:r>
                    <a:rPr lang="es-ES" dirty="0" err="1">
                      <a:solidFill>
                        <a:srgbClr val="FF0000"/>
                      </a:solidFill>
                      <a:latin typeface="Chiller" panose="04020404031007020602" pitchFamily="82" charset="0"/>
                    </a:rPr>
                    <a:t>forces</a:t>
                  </a:r>
                  <a:endParaRPr lang="es-ES" dirty="0">
                    <a:solidFill>
                      <a:srgbClr val="FF0000"/>
                    </a:solidFill>
                    <a:latin typeface="Chiller" panose="04020404031007020602" pitchFamily="82" charset="0"/>
                  </a:endParaRPr>
                </a:p>
              </p:txBody>
            </p:sp>
          </p:grpSp>
        </p:grp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AB51C19-CEF1-4AF6-98A5-0F275928B859}"/>
              </a:ext>
            </a:extLst>
          </p:cNvPr>
          <p:cNvGrpSpPr/>
          <p:nvPr/>
        </p:nvGrpSpPr>
        <p:grpSpPr>
          <a:xfrm>
            <a:off x="703595" y="2694357"/>
            <a:ext cx="8071779" cy="1113636"/>
            <a:chOff x="1016111" y="3240642"/>
            <a:chExt cx="8071779" cy="1113636"/>
          </a:xfrm>
        </p:grpSpPr>
        <p:sp>
          <p:nvSpPr>
            <p:cNvPr id="18" name="Título 3">
              <a:extLst>
                <a:ext uri="{FF2B5EF4-FFF2-40B4-BE49-F238E27FC236}">
                  <a16:creationId xmlns:a16="http://schemas.microsoft.com/office/drawing/2014/main" id="{0AA7DE49-3E17-48DE-BEF9-19DC1B58528D}"/>
                </a:ext>
              </a:extLst>
            </p:cNvPr>
            <p:cNvSpPr txBox="1">
              <a:spLocks/>
            </p:cNvSpPr>
            <p:nvPr/>
          </p:nvSpPr>
          <p:spPr>
            <a:xfrm>
              <a:off x="1016111" y="3240642"/>
              <a:ext cx="7677568" cy="2154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algn="l"/>
              <a:r>
                <a:rPr lang="en-US" sz="1400" i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Extended Richards’ equation following Cueto-</a:t>
              </a:r>
              <a:r>
                <a:rPr lang="en-US" sz="1400" i="1" dirty="0" err="1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Felgueroso</a:t>
              </a:r>
              <a:r>
                <a:rPr lang="en-US" sz="1400" i="1" dirty="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</a:rPr>
                <a:t> et al. (2020)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603EBABB-6958-42D9-AD93-C1EAC9EF4FDA}"/>
                    </a:ext>
                  </a:extLst>
                </p:cNvPr>
                <p:cNvSpPr txBox="1"/>
                <p:nvPr/>
              </p:nvSpPr>
              <p:spPr>
                <a:xfrm>
                  <a:off x="1594758" y="3501195"/>
                  <a:ext cx="7493132" cy="5127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160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f>
                          <m:fPr>
                            <m:ctrlPr>
                              <a:rPr lang="en-CA" sz="160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CA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160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CA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  <m:r>
                          <a:rPr lang="es-ES" sz="1600" b="0" i="0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𝑠𝑎𝑡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s-E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∇</m:t>
                            </m:r>
                            <m:d>
                              <m:dPr>
                                <m:ctrlP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Ψ</m:t>
                                </m:r>
                                <m:d>
                                  <m:dPr>
                                    <m:ctrlPr>
                                      <a:rPr lang="es-E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+      </m:t>
                                </m:r>
                                <m:r>
                                  <a:rPr lang="es-E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   +    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s-ES" sz="1600" i="1" smtClean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s-ES" sz="1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𝜅</m:t>
                                    </m:r>
                                    <m:r>
                                      <a:rPr lang="es-ES" sz="1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  <m:r>
                                      <a:rPr lang="es-ES" sz="1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rad>
                                <m:r>
                                  <m:rPr>
                                    <m:sty m:val="p"/>
                                  </m:rPr>
                                  <a:rPr lang="es-ES" sz="16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∇</m:t>
                                </m:r>
                                <m:r>
                                  <a:rPr lang="es-ES" sz="16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d>
                                  <m:dPr>
                                    <m:ctrlPr>
                                      <a:rPr lang="es-ES" sz="1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ad>
                                      <m:radPr>
                                        <m:degHide m:val="on"/>
                                        <m:ctrlPr>
                                          <a:rPr lang="es-ES" sz="16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s-ES" sz="16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  <m:d>
                                          <m:dPr>
                                            <m:ctrlPr>
                                              <a:rPr lang="es-ES" sz="1600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s-E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𝑤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rad>
                                    <m:r>
                                      <m:rPr>
                                        <m:sty m:val="p"/>
                                      </m:rPr>
                                      <a:rPr lang="es-ES" sz="16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∇</m:t>
                                    </m:r>
                                    <m:sSub>
                                      <m:sSubPr>
                                        <m:ctrlP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s-E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CA" sz="1600" dirty="0">
                    <a:latin typeface="Liberation Sans" pitchFamily="18"/>
                  </a:endParaRPr>
                </a:p>
              </p:txBody>
            </p:sp>
          </mc:Choice>
          <mc:Fallback xmlns="">
            <p:sp>
              <p:nvSpPr>
                <p:cNvPr id="42" name="CuadroTexto 41">
                  <a:extLst>
                    <a:ext uri="{FF2B5EF4-FFF2-40B4-BE49-F238E27FC236}">
                      <a16:creationId xmlns:a16="http://schemas.microsoft.com/office/drawing/2014/main" id="{603EBABB-6958-42D9-AD93-C1EAC9EF4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4758" y="3501195"/>
                  <a:ext cx="7493132" cy="5127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723FB801-061E-4E06-A952-7193F2BC2B52}"/>
                </a:ext>
              </a:extLst>
            </p:cNvPr>
            <p:cNvGrpSpPr/>
            <p:nvPr/>
          </p:nvGrpSpPr>
          <p:grpSpPr>
            <a:xfrm>
              <a:off x="6469300" y="3898057"/>
              <a:ext cx="2279008" cy="456221"/>
              <a:chOff x="6967135" y="1981606"/>
              <a:chExt cx="2279008" cy="456221"/>
            </a:xfrm>
          </p:grpSpPr>
          <p:sp>
            <p:nvSpPr>
              <p:cNvPr id="50" name="Abrir llave 49">
                <a:extLst>
                  <a:ext uri="{FF2B5EF4-FFF2-40B4-BE49-F238E27FC236}">
                    <a16:creationId xmlns:a16="http://schemas.microsoft.com/office/drawing/2014/main" id="{EC8D9939-29CB-42A5-AF84-01E2205D100C}"/>
                  </a:ext>
                </a:extLst>
              </p:cNvPr>
              <p:cNvSpPr/>
              <p:nvPr/>
            </p:nvSpPr>
            <p:spPr>
              <a:xfrm rot="16200000">
                <a:off x="8048765" y="899976"/>
                <a:ext cx="115747" cy="2279008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6559B57E-5B06-4E96-ABA1-265C5755D962}"/>
                  </a:ext>
                </a:extLst>
              </p:cNvPr>
              <p:cNvSpPr txBox="1"/>
              <p:nvPr/>
            </p:nvSpPr>
            <p:spPr>
              <a:xfrm>
                <a:off x="7223728" y="2068495"/>
                <a:ext cx="1871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dirty="0" err="1">
                    <a:solidFill>
                      <a:srgbClr val="FF0000"/>
                    </a:solidFill>
                    <a:latin typeface="Chiller" panose="04020404031007020602" pitchFamily="82" charset="0"/>
                  </a:rPr>
                  <a:t>Nonlocal</a:t>
                </a:r>
                <a:r>
                  <a:rPr lang="es-ES" dirty="0">
                    <a:solidFill>
                      <a:srgbClr val="FF0000"/>
                    </a:solidFill>
                    <a:latin typeface="Chiller" panose="04020404031007020602" pitchFamily="82" charset="0"/>
                  </a:rPr>
                  <a:t> </a:t>
                </a:r>
                <a:r>
                  <a:rPr lang="es-ES" dirty="0" err="1">
                    <a:solidFill>
                      <a:srgbClr val="FF0000"/>
                    </a:solidFill>
                    <a:latin typeface="Chiller" panose="04020404031007020602" pitchFamily="82" charset="0"/>
                  </a:rPr>
                  <a:t>capillary</a:t>
                </a:r>
                <a:r>
                  <a:rPr lang="es-ES" dirty="0">
                    <a:solidFill>
                      <a:srgbClr val="FF0000"/>
                    </a:solidFill>
                    <a:latin typeface="Chiller" panose="04020404031007020602" pitchFamily="82" charset="0"/>
                  </a:rPr>
                  <a:t> </a:t>
                </a:r>
                <a:r>
                  <a:rPr lang="es-ES" dirty="0" err="1">
                    <a:solidFill>
                      <a:srgbClr val="FF0000"/>
                    </a:solidFill>
                    <a:latin typeface="Chiller" panose="04020404031007020602" pitchFamily="82" charset="0"/>
                  </a:rPr>
                  <a:t>effects</a:t>
                </a:r>
                <a:endParaRPr lang="es-ES" dirty="0">
                  <a:solidFill>
                    <a:srgbClr val="FF0000"/>
                  </a:solidFill>
                  <a:latin typeface="Chiller" panose="04020404031007020602" pitchFamily="82" charset="0"/>
                </a:endParaRPr>
              </a:p>
            </p:txBody>
          </p:sp>
        </p:grp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5CB57005-BE96-48D1-A5B7-498610F142B6}"/>
              </a:ext>
            </a:extLst>
          </p:cNvPr>
          <p:cNvGrpSpPr/>
          <p:nvPr/>
        </p:nvGrpSpPr>
        <p:grpSpPr>
          <a:xfrm>
            <a:off x="1689512" y="3610964"/>
            <a:ext cx="10342442" cy="3247036"/>
            <a:chOff x="2631966" y="3322583"/>
            <a:chExt cx="10342442" cy="32470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9F5C9C66-246C-44A2-A5AE-F837EDB513DF}"/>
                    </a:ext>
                  </a:extLst>
                </p:cNvPr>
                <p:cNvSpPr txBox="1"/>
                <p:nvPr/>
              </p:nvSpPr>
              <p:spPr>
                <a:xfrm>
                  <a:off x="2631966" y="3322583"/>
                  <a:ext cx="2368404" cy="54540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</m:d>
                        <m:r>
                          <a:rPr lang="es-ES" sz="15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</a:rPr>
                                      <m:t>− </m:t>
                                    </m:r>
                                    <m:sSub>
                                      <m:sSubPr>
                                        <m:ctrlP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𝑟𝑤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b>
                                      <m:sSubPr>
                                        <m:ctrlP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s-ES" sz="1500" b="0" i="1" smtClean="0">
                                            <a:latin typeface="Cambria Math" panose="02040503050406030204" pitchFamily="18" charset="0"/>
                                          </a:rPr>
                                          <m:t>𝑟𝑤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p>
                        </m:sSup>
                      </m:oMath>
                    </m:oMathPara>
                  </a14:m>
                  <a:endParaRPr lang="es-ES" sz="1500" dirty="0"/>
                </a:p>
              </p:txBody>
            </p:sp>
          </mc:Choice>
          <mc:Fallback xmlns="">
            <p:sp>
              <p:nvSpPr>
                <p:cNvPr id="53" name="CuadroTexto 52">
                  <a:extLst>
                    <a:ext uri="{FF2B5EF4-FFF2-40B4-BE49-F238E27FC236}">
                      <a16:creationId xmlns:a16="http://schemas.microsoft.com/office/drawing/2014/main" id="{9F5C9C66-246C-44A2-A5AE-F837EDB513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966" y="3322583"/>
                  <a:ext cx="2368404" cy="54540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EFA0B19A-52F1-4042-A721-402B2C33B572}"/>
                    </a:ext>
                  </a:extLst>
                </p:cNvPr>
                <p:cNvSpPr txBox="1"/>
                <p:nvPr/>
              </p:nvSpPr>
              <p:spPr>
                <a:xfrm>
                  <a:off x="2800313" y="4011339"/>
                  <a:ext cx="5037148" cy="395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r>
                          <a:rPr lang="es-E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s-E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s-ES" sz="150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𝑐𝑎𝑝</m:t>
                            </m:r>
                          </m:sub>
                        </m:sSub>
                        <m:sSubSup>
                          <m:sSubSup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−1/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s-ES" sz="15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d>
                              <m:d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s-ES" sz="15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d>
                              <m:dPr>
                                <m:ctrlPr>
                                  <a:rPr lang="es-ES" sz="1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500" i="1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s-ES" sz="15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  <m:f>
                                  <m:fPr>
                                    <m:ctrlP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num>
                                  <m:den>
                                    <m: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den>
                                </m:f>
                                <m:sSub>
                                  <m:sSubPr>
                                    <m:ctrlP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s-ES" sz="15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lang="es-ES" sz="1500" dirty="0"/>
                              <m:t> </m:t>
                            </m:r>
                          </m:e>
                        </m:d>
                      </m:oMath>
                    </m:oMathPara>
                  </a14:m>
                  <a:endParaRPr lang="es-ES" sz="1500" dirty="0"/>
                </a:p>
              </p:txBody>
            </p:sp>
          </mc:Choice>
          <mc:Fallback xmlns="">
            <p:sp>
              <p:nvSpPr>
                <p:cNvPr id="54" name="CuadroTexto 53">
                  <a:extLst>
                    <a:ext uri="{FF2B5EF4-FFF2-40B4-BE49-F238E27FC236}">
                      <a16:creationId xmlns:a16="http://schemas.microsoft.com/office/drawing/2014/main" id="{EFA0B19A-52F1-4042-A721-402B2C33B5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313" y="4011339"/>
                  <a:ext cx="5037148" cy="395236"/>
                </a:xfrm>
                <a:prstGeom prst="rect">
                  <a:avLst/>
                </a:prstGeom>
                <a:blipFill>
                  <a:blip r:embed="rId6"/>
                  <a:stretch>
                    <a:fillRect l="-363" b="-1538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A559D229-4E1A-4AD8-9A44-C511906BDD9C}"/>
                    </a:ext>
                  </a:extLst>
                </p:cNvPr>
                <p:cNvSpPr txBox="1"/>
                <p:nvPr/>
              </p:nvSpPr>
              <p:spPr>
                <a:xfrm>
                  <a:off x="2800313" y="4568334"/>
                  <a:ext cx="4400115" cy="3952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</m:e>
                        </m:d>
                        <m:r>
                          <a:rPr lang="es-ES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s-E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5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s-ES" sz="1500" i="1">
                                <a:latin typeface="Cambria Math" panose="02040503050406030204" pitchFamily="18" charset="0"/>
                              </a:rPr>
                              <m:t>𝑐𝑎𝑝</m:t>
                            </m:r>
                          </m:sub>
                        </m:sSub>
                        <m:sSup>
                          <m:sSup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5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>
                          <m:f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5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es-ES" sz="15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den>
                        </m:f>
                        <m:sSubSup>
                          <m:sSubSupPr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  <m:sup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−1)/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s-ES" sz="15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s-ES" sz="15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s-ES" sz="15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s-ES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s-ES" sz="15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s-ES" sz="1500" dirty="0"/>
                </a:p>
              </p:txBody>
            </p:sp>
          </mc:Choice>
          <mc:Fallback xmlns="">
            <p:sp>
              <p:nvSpPr>
                <p:cNvPr id="55" name="CuadroTexto 54">
                  <a:extLst>
                    <a:ext uri="{FF2B5EF4-FFF2-40B4-BE49-F238E27FC236}">
                      <a16:creationId xmlns:a16="http://schemas.microsoft.com/office/drawing/2014/main" id="{A559D229-4E1A-4AD8-9A44-C511906BDD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0313" y="4568334"/>
                  <a:ext cx="4400115" cy="395236"/>
                </a:xfrm>
                <a:prstGeom prst="rect">
                  <a:avLst/>
                </a:prstGeom>
                <a:blipFill>
                  <a:blip r:embed="rId7"/>
                  <a:stretch>
                    <a:fillRect l="-139" b="-15385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uadroTexto 12">
                  <a:extLst>
                    <a:ext uri="{FF2B5EF4-FFF2-40B4-BE49-F238E27FC236}">
                      <a16:creationId xmlns:a16="http://schemas.microsoft.com/office/drawing/2014/main" id="{AD7BA2D0-2EE8-4D52-878D-AF7A6B6A9FCD}"/>
                    </a:ext>
                  </a:extLst>
                </p:cNvPr>
                <p:cNvSpPr txBox="1"/>
                <p:nvPr/>
              </p:nvSpPr>
              <p:spPr>
                <a:xfrm>
                  <a:off x="9192419" y="3736386"/>
                  <a:ext cx="3781989" cy="28332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0000" tIns="45000" rIns="90000" bIns="45000" anchorCtr="0" compatLnSpc="0">
                  <a:spAutoFit/>
                </a:bodyPr>
                <a:lstStyle>
                  <a:defPPr>
                    <a:defRPr lang="es-E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hangingPunct="0"/>
                  <a:r>
                    <a:rPr lang="en-US" sz="1200" dirty="0">
                      <a:latin typeface="Liberation Sans" pitchFamily="18"/>
                      <a:ea typeface="DejaVu Sans" pitchFamily="2"/>
                      <a:cs typeface="DejaVu Sans" pitchFamily="2"/>
                    </a:rPr>
                    <a:t>Definitions:</a:t>
                  </a:r>
                </a:p>
                <a:p>
                  <a:pPr hangingPunct="0"/>
                  <a:endParaRPr lang="en-US" sz="1200" dirty="0">
                    <a:latin typeface="Liberation Sans" pitchFamily="18"/>
                    <a:ea typeface="DejaVu Sans" pitchFamily="2"/>
                    <a:cs typeface="DejaVu Sans" pitchFamily="2"/>
                  </a:endParaRPr>
                </a:p>
                <a:p>
                  <a:pPr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 : Saturation</a:t>
                  </a:r>
                </a:p>
                <a:p>
                  <a:pPr hangingPunct="0"/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: </a:t>
                  </a:r>
                  <a:r>
                    <a:rPr lang="en-US" sz="1200" dirty="0">
                      <a:latin typeface="Liberation Sans" pitchFamily="18"/>
                      <a:ea typeface="DejaVu Sans" pitchFamily="2"/>
                      <a:cs typeface="DejaVu Sans" pitchFamily="2"/>
                    </a:rPr>
                    <a:t>Porosity</a:t>
                  </a:r>
                  <a:endParaRPr lang="en-US" sz="1200" b="0" i="0" u="none" strike="noStrike" kern="1200" cap="none" dirty="0">
                    <a:ln>
                      <a:noFill/>
                    </a:ln>
                    <a:latin typeface="Liberation Sans" pitchFamily="18"/>
                    <a:ea typeface="DejaVu Sans" pitchFamily="2"/>
                    <a:cs typeface="DejaVu Sans" pitchFamily="2"/>
                  </a:endParaRPr>
                </a:p>
                <a:p>
                  <a:pPr hangingPunct="0"/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 : Time</a:t>
                  </a:r>
                </a:p>
                <a:p>
                  <a:pPr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: Saturated hydraulic conductivity</a:t>
                  </a:r>
                </a:p>
                <a:p>
                  <a:pPr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: Relative hydraulic conductivity</a:t>
                  </a:r>
                </a:p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 xmlns:m="http://schemas.openxmlformats.org/officeDocument/2006/math">
                      <m:r>
                        <a:rPr lang="es-E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</m:oMath>
                  </a14:m>
                  <a:r>
                    <a:rPr lang="en-US" sz="1200" b="0" dirty="0">
                      <a:ea typeface="Cambria Math" panose="02040503050406030204" pitchFamily="18" charset="0"/>
                    </a:rPr>
                    <a:t>: </a:t>
                  </a:r>
                  <a:r>
                    <a:rPr lang="en-US" sz="1200" dirty="0">
                      <a:latin typeface="Liberation Sans" pitchFamily="18"/>
                      <a:ea typeface="Cambria Math" panose="02040503050406030204" pitchFamily="18" charset="0"/>
                    </a:rPr>
                    <a:t>Water suction head</a:t>
                  </a:r>
                  <a:endParaRPr lang="en-US" sz="1200" dirty="0">
                    <a:latin typeface="Liberation Sans" pitchFamily="18"/>
                    <a:ea typeface="DejaVu Sans" pitchFamily="2"/>
                    <a:cs typeface="DejaVu Sans" pitchFamily="2"/>
                  </a:endParaRPr>
                </a:p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 xmlns:m="http://schemas.openxmlformats.org/officeDocument/2006/math"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highlight>
                        <a:scrgbClr r="0" g="0" b="0">
                          <a:alpha val="0"/>
                        </a:scrgbClr>
                      </a:highlight>
                      <a:latin typeface="Liberation Sans" pitchFamily="18"/>
                      <a:ea typeface="Noto Sans CJK SC" pitchFamily="2"/>
                      <a:cs typeface="Lohit Devanagari" pitchFamily="2"/>
                    </a:rPr>
                    <a:t> : Elevation</a:t>
                  </a:r>
                </a:p>
                <a:p>
                  <a:pPr hangingPunct="0"/>
                  <a14:m>
                    <m:oMath xmlns:m="http://schemas.openxmlformats.org/officeDocument/2006/math">
                      <m:r>
                        <a:rPr lang="es-E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s-E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s-E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E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1200" dirty="0">
                      <a:latin typeface="Liberation Sans" pitchFamily="18"/>
                      <a:ea typeface="Noto Sans CJK SC" pitchFamily="2"/>
                      <a:cs typeface="Lohit Devanagari" pitchFamily="2"/>
                    </a:rPr>
                    <a:t>: parameters of the modified Leverett function</a:t>
                  </a:r>
                  <a:endParaRPr lang="en-US" sz="1200" dirty="0">
                    <a:highlight>
                      <a:scrgbClr r="0" g="0" b="0">
                        <a:alpha val="0"/>
                      </a:scrgbClr>
                    </a:highlight>
                    <a:latin typeface="Liberation Sans" pitchFamily="18"/>
                    <a:ea typeface="Noto Sans CJK SC" pitchFamily="2"/>
                    <a:cs typeface="Lohit Devanagari" pitchFamily="2"/>
                  </a:endParaRPr>
                </a:p>
                <a:p>
                  <a:pPr hangingPunct="0"/>
                  <a14:m>
                    <m:oMath xmlns:m="http://schemas.openxmlformats.org/officeDocument/2006/math">
                      <m:sSub>
                        <m:sSubPr>
                          <m:ctrlPr>
                            <a:rPr lang="en-CA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s-E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𝑐𝑎𝑝</m:t>
                          </m:r>
                        </m:sub>
                      </m:sSub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: Capillary height</a:t>
                  </a:r>
                </a:p>
                <a:p>
                  <a:pPr hangingPunct="0"/>
                  <a14:m>
                    <m:oMath xmlns:m="http://schemas.openxmlformats.org/officeDocument/2006/math">
                      <m:r>
                        <a:rPr lang="en-US" sz="1200" b="0" i="1" u="none" strike="noStrike" kern="1200" cap="none" smtClean="0">
                          <a:ln>
                            <a:noFill/>
                          </a:ln>
                          <a:highlight>
                            <a:scrgbClr r="0" g="0" b="0">
                              <a:alpha val="0"/>
                            </a:scrgbClr>
                          </a:highlight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Lohit Devanagari" pitchFamily="2"/>
                        </a:rPr>
                        <m:t>𝛿</m:t>
                      </m:r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highlight>
                        <a:scrgbClr r="0" g="0" b="0">
                          <a:alpha val="0"/>
                        </a:scrgbClr>
                      </a:highlight>
                      <a:latin typeface="Liberation Sans" pitchFamily="18"/>
                      <a:ea typeface="Noto Sans CJK SC" pitchFamily="2"/>
                      <a:cs typeface="Lohit Devanagari" pitchFamily="2"/>
                    </a:rPr>
                    <a:t> : </a:t>
                  </a:r>
                  <a:r>
                    <a:rPr lang="en-US" sz="1200" dirty="0">
                      <a:latin typeface="Liberation Sans" pitchFamily="18"/>
                      <a:ea typeface="Noto Sans CJK SC" pitchFamily="2"/>
                      <a:cs typeface="Lohit Devanagari" pitchFamily="2"/>
                    </a:rPr>
                    <a:t>Characteristic gradient energy length</a:t>
                  </a:r>
                  <a:endParaRPr lang="en-US" sz="1200" dirty="0">
                    <a:highlight>
                      <a:scrgbClr r="0" g="0" b="0">
                        <a:alpha val="0"/>
                      </a:scrgbClr>
                    </a:highlight>
                    <a:latin typeface="Liberation Sans" pitchFamily="18"/>
                    <a:ea typeface="Noto Sans CJK SC" pitchFamily="2"/>
                    <a:cs typeface="Lohit Devanagari" pitchFamily="2"/>
                  </a:endParaRPr>
                </a:p>
                <a:p>
                  <a:pPr hangingPunct="0"/>
                  <a14:m>
                    <m:oMath xmlns:m="http://schemas.openxmlformats.org/officeDocument/2006/math">
                      <m:r>
                        <a:rPr lang="es-ES" sz="12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: Concentration</a:t>
                  </a:r>
                </a:p>
                <a:p>
                  <a:pPr hangingPunct="0"/>
                  <a14:m>
                    <m:oMath xmlns:m="http://schemas.openxmlformats.org/officeDocument/2006/math">
                      <m:sSup>
                        <m:sSupPr>
                          <m:ctrlPr>
                            <a:rPr lang="es-ES" sz="1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2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/>
                      </m:sSup>
                    </m:oMath>
                  </a14:m>
                  <a:r>
                    <a:rPr lang="en-US" sz="1200" b="0" i="0" u="none" strike="noStrike" kern="1200" cap="none" dirty="0">
                      <a:ln>
                        <a:noFill/>
                      </a:ln>
                      <a:latin typeface="Liberation Sans" pitchFamily="18"/>
                      <a:ea typeface="DejaVu Sans" pitchFamily="2"/>
                      <a:cs typeface="DejaVu Sans" pitchFamily="2"/>
                    </a:rPr>
                    <a:t> : Flux</a:t>
                  </a:r>
                </a:p>
                <a:p>
                  <a:pPr hangingPunct="0"/>
                  <a:endParaRPr lang="en-US" sz="1200" dirty="0">
                    <a:highlight>
                      <a:scrgbClr r="0" g="0" b="0">
                        <a:alpha val="0"/>
                      </a:scrgbClr>
                    </a:highlight>
                    <a:latin typeface="Liberation Sans" pitchFamily="18"/>
                    <a:ea typeface="Noto Sans CJK SC" pitchFamily="2"/>
                    <a:cs typeface="Lohit Devanagari" pitchFamily="2"/>
                  </a:endParaRPr>
                </a:p>
              </p:txBody>
            </p:sp>
          </mc:Choice>
          <mc:Fallback xmlns="">
            <p:sp>
              <p:nvSpPr>
                <p:cNvPr id="56" name="CuadroTexto 12">
                  <a:extLst>
                    <a:ext uri="{FF2B5EF4-FFF2-40B4-BE49-F238E27FC236}">
                      <a16:creationId xmlns:a16="http://schemas.microsoft.com/office/drawing/2014/main" id="{AD7BA2D0-2EE8-4D52-878D-AF7A6B6A9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2419" y="3736386"/>
                  <a:ext cx="3781989" cy="2833233"/>
                </a:xfrm>
                <a:prstGeom prst="rect">
                  <a:avLst/>
                </a:prstGeom>
                <a:blipFill>
                  <a:blip r:embed="rId8"/>
                  <a:stretch>
                    <a:fillRect t="-2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upo 56">
            <a:extLst>
              <a:ext uri="{FF2B5EF4-FFF2-40B4-BE49-F238E27FC236}">
                <a16:creationId xmlns:a16="http://schemas.microsoft.com/office/drawing/2014/main" id="{B6310CFD-C3CB-4468-AA5B-D6CE64F2A8B5}"/>
              </a:ext>
            </a:extLst>
          </p:cNvPr>
          <p:cNvGrpSpPr/>
          <p:nvPr/>
        </p:nvGrpSpPr>
        <p:grpSpPr>
          <a:xfrm>
            <a:off x="427633" y="5831900"/>
            <a:ext cx="7822332" cy="801316"/>
            <a:chOff x="748189" y="5552144"/>
            <a:chExt cx="7822332" cy="801316"/>
          </a:xfrm>
        </p:grpSpPr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A0672F28-4B22-4363-9C3A-ED7C86EF1442}"/>
                </a:ext>
              </a:extLst>
            </p:cNvPr>
            <p:cNvSpPr txBox="1"/>
            <p:nvPr/>
          </p:nvSpPr>
          <p:spPr>
            <a:xfrm>
              <a:off x="748189" y="5552144"/>
              <a:ext cx="78223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hangingPunct="0">
                <a:buFont typeface="Wingdings" panose="05000000000000000000" pitchFamily="2" charset="2"/>
                <a:buChar char="q"/>
              </a:pPr>
              <a:r>
                <a:rPr lang="en-US" dirty="0">
                  <a:ln>
                    <a:solidFill>
                      <a:schemeClr val="tx1"/>
                    </a:solidFill>
                  </a:ln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rPr>
                <a:t>Transport equation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CuadroTexto 58">
                  <a:extLst>
                    <a:ext uri="{FF2B5EF4-FFF2-40B4-BE49-F238E27FC236}">
                      <a16:creationId xmlns:a16="http://schemas.microsoft.com/office/drawing/2014/main" id="{756913A1-53BB-415C-A3F0-259287BD73ED}"/>
                    </a:ext>
                  </a:extLst>
                </p:cNvPr>
                <p:cNvSpPr txBox="1"/>
                <p:nvPr/>
              </p:nvSpPr>
              <p:spPr>
                <a:xfrm>
                  <a:off x="3750391" y="5885255"/>
                  <a:ext cx="3024353" cy="46820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s-E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f>
                          <m:fPr>
                            <m:ctrlPr>
                              <a:rPr lang="en-CA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16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CA" sz="160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CA" sz="160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CA" sz="160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s-ES" sz="16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CA" sz="1600" i="1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CA" sz="16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CA" sz="16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CA" sz="1600" i="1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CA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sSub>
                          <m:sSubPr>
                            <m:ctrlPr>
                              <a:rPr lang="es-E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s-ES" sz="16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m:rPr>
                            <m:sty m:val="p"/>
                          </m:rPr>
                          <a:rPr lang="en-CA" sz="1600" i="1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160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CuadroTexto 23">
                  <a:extLst>
                    <a:ext uri="{FF2B5EF4-FFF2-40B4-BE49-F238E27FC236}">
                      <a16:creationId xmlns:a16="http://schemas.microsoft.com/office/drawing/2014/main" id="{20FCE71C-DCB7-424C-B2F9-8E4B5CF1B2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0391" y="5885255"/>
                  <a:ext cx="3024353" cy="46820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281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04E141CA-D5DE-4DB3-A4CF-48C201C1E801}"/>
              </a:ext>
            </a:extLst>
          </p:cNvPr>
          <p:cNvGrpSpPr/>
          <p:nvPr/>
        </p:nvGrpSpPr>
        <p:grpSpPr>
          <a:xfrm>
            <a:off x="175355" y="677277"/>
            <a:ext cx="2573794" cy="3938348"/>
            <a:chOff x="174501" y="400548"/>
            <a:chExt cx="2573794" cy="3938348"/>
          </a:xfrm>
        </p:grpSpPr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AA58E49F-0EAE-4630-91C3-8CD77EBCA8D8}"/>
                </a:ext>
              </a:extLst>
            </p:cNvPr>
            <p:cNvGrpSpPr/>
            <p:nvPr/>
          </p:nvGrpSpPr>
          <p:grpSpPr>
            <a:xfrm>
              <a:off x="174501" y="1834378"/>
              <a:ext cx="2573794" cy="2504518"/>
              <a:chOff x="235148" y="1976870"/>
              <a:chExt cx="2783161" cy="2685790"/>
            </a:xfrm>
          </p:grpSpPr>
          <p:cxnSp>
            <p:nvCxnSpPr>
              <p:cNvPr id="92" name="Conector recto de flecha 91">
                <a:extLst>
                  <a:ext uri="{FF2B5EF4-FFF2-40B4-BE49-F238E27FC236}">
                    <a16:creationId xmlns:a16="http://schemas.microsoft.com/office/drawing/2014/main" id="{EDB2D461-5B6E-45C3-B139-3E015DB1F9FC}"/>
                  </a:ext>
                </a:extLst>
              </p:cNvPr>
              <p:cNvCxnSpPr/>
              <p:nvPr/>
            </p:nvCxnSpPr>
            <p:spPr>
              <a:xfrm>
                <a:off x="712463" y="1976870"/>
                <a:ext cx="0" cy="16125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3" name="Conector recto de flecha 92">
                <a:extLst>
                  <a:ext uri="{FF2B5EF4-FFF2-40B4-BE49-F238E27FC236}">
                    <a16:creationId xmlns:a16="http://schemas.microsoft.com/office/drawing/2014/main" id="{C1B3D424-EA07-4B75-9452-67C321EE88D4}"/>
                  </a:ext>
                </a:extLst>
              </p:cNvPr>
              <p:cNvCxnSpPr/>
              <p:nvPr/>
            </p:nvCxnSpPr>
            <p:spPr>
              <a:xfrm>
                <a:off x="1151880" y="1980594"/>
                <a:ext cx="0" cy="161234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4" name="Conector recto de flecha 93">
                <a:extLst>
                  <a:ext uri="{FF2B5EF4-FFF2-40B4-BE49-F238E27FC236}">
                    <a16:creationId xmlns:a16="http://schemas.microsoft.com/office/drawing/2014/main" id="{3081DFEF-567E-4DE2-8C6F-BA93330CE2C8}"/>
                  </a:ext>
                </a:extLst>
              </p:cNvPr>
              <p:cNvCxnSpPr/>
              <p:nvPr/>
            </p:nvCxnSpPr>
            <p:spPr>
              <a:xfrm>
                <a:off x="1609474" y="1980603"/>
                <a:ext cx="0" cy="16123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5" name="Conector recto de flecha 94">
                <a:extLst>
                  <a:ext uri="{FF2B5EF4-FFF2-40B4-BE49-F238E27FC236}">
                    <a16:creationId xmlns:a16="http://schemas.microsoft.com/office/drawing/2014/main" id="{D6F89CB1-E826-47FF-AC91-0373DCBF9D26}"/>
                  </a:ext>
                </a:extLst>
              </p:cNvPr>
              <p:cNvCxnSpPr/>
              <p:nvPr/>
            </p:nvCxnSpPr>
            <p:spPr>
              <a:xfrm>
                <a:off x="2061013" y="1986572"/>
                <a:ext cx="0" cy="161236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82" name="Grupo 81">
                <a:extLst>
                  <a:ext uri="{FF2B5EF4-FFF2-40B4-BE49-F238E27FC236}">
                    <a16:creationId xmlns:a16="http://schemas.microsoft.com/office/drawing/2014/main" id="{E2839B5B-F587-4684-8720-3C455FD67C20}"/>
                  </a:ext>
                </a:extLst>
              </p:cNvPr>
              <p:cNvGrpSpPr/>
              <p:nvPr/>
            </p:nvGrpSpPr>
            <p:grpSpPr>
              <a:xfrm>
                <a:off x="235148" y="2230100"/>
                <a:ext cx="2783161" cy="2432560"/>
                <a:chOff x="8565747" y="660629"/>
                <a:chExt cx="2468815" cy="3414326"/>
              </a:xfrm>
            </p:grpSpPr>
            <p:grpSp>
              <p:nvGrpSpPr>
                <p:cNvPr id="84" name="Grupo 83">
                  <a:extLst>
                    <a:ext uri="{FF2B5EF4-FFF2-40B4-BE49-F238E27FC236}">
                      <a16:creationId xmlns:a16="http://schemas.microsoft.com/office/drawing/2014/main" id="{691A4638-F6D3-4B46-8782-B3837ABB645C}"/>
                    </a:ext>
                  </a:extLst>
                </p:cNvPr>
                <p:cNvGrpSpPr/>
                <p:nvPr/>
              </p:nvGrpSpPr>
              <p:grpSpPr>
                <a:xfrm>
                  <a:off x="8565747" y="660629"/>
                  <a:ext cx="2468815" cy="3414326"/>
                  <a:chOff x="1508171" y="1129005"/>
                  <a:chExt cx="2468815" cy="3414326"/>
                </a:xfrm>
              </p:grpSpPr>
              <p:sp>
                <p:nvSpPr>
                  <p:cNvPr id="87" name="Rectángulo 86">
                    <a:extLst>
                      <a:ext uri="{FF2B5EF4-FFF2-40B4-BE49-F238E27FC236}">
                        <a16:creationId xmlns:a16="http://schemas.microsoft.com/office/drawing/2014/main" id="{95C64CE8-671C-4AEE-87D6-66FEAA86F3CC}"/>
                      </a:ext>
                    </a:extLst>
                  </p:cNvPr>
                  <p:cNvSpPr/>
                  <p:nvPr/>
                </p:nvSpPr>
                <p:spPr>
                  <a:xfrm>
                    <a:off x="1886928" y="1129005"/>
                    <a:ext cx="2090058" cy="3135084"/>
                  </a:xfrm>
                  <a:prstGeom prst="rect">
                    <a:avLst/>
                  </a:prstGeom>
                  <a:blipFill dpi="0" rotWithShape="1">
                    <a:blip r:embed="rId2">
                      <a:biLevel thresh="25000"/>
                      <a:alphaModFix amt="59000"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88" name="Conector recto de flecha 87">
                    <a:extLst>
                      <a:ext uri="{FF2B5EF4-FFF2-40B4-BE49-F238E27FC236}">
                        <a16:creationId xmlns:a16="http://schemas.microsoft.com/office/drawing/2014/main" id="{9B8D5F17-6E25-47B0-977D-3B64378551B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886927" y="3526972"/>
                    <a:ext cx="0" cy="74644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ector recto de flecha 88">
                    <a:extLst>
                      <a:ext uri="{FF2B5EF4-FFF2-40B4-BE49-F238E27FC236}">
                        <a16:creationId xmlns:a16="http://schemas.microsoft.com/office/drawing/2014/main" id="{ED7764A7-274A-4CE1-9784-AD928DD31D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V="1">
                    <a:off x="2242321" y="3890866"/>
                    <a:ext cx="0" cy="746449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0" name="CuadroTexto 89">
                    <a:extLst>
                      <a:ext uri="{FF2B5EF4-FFF2-40B4-BE49-F238E27FC236}">
                        <a16:creationId xmlns:a16="http://schemas.microsoft.com/office/drawing/2014/main" id="{5FD9BB04-BA5B-4F59-8D78-FACE1CD80D71}"/>
                      </a:ext>
                    </a:extLst>
                  </p:cNvPr>
                  <p:cNvSpPr txBox="1"/>
                  <p:nvPr/>
                </p:nvSpPr>
                <p:spPr>
                  <a:xfrm>
                    <a:off x="1508171" y="3240184"/>
                    <a:ext cx="27603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dirty="0"/>
                      <a:t>z</a:t>
                    </a:r>
                  </a:p>
                </p:txBody>
              </p:sp>
              <p:sp>
                <p:nvSpPr>
                  <p:cNvPr id="91" name="CuadroTexto 90">
                    <a:extLst>
                      <a:ext uri="{FF2B5EF4-FFF2-40B4-BE49-F238E27FC236}">
                        <a16:creationId xmlns:a16="http://schemas.microsoft.com/office/drawing/2014/main" id="{B372DB46-4D43-435B-B6A8-3E47A170CCCE}"/>
                      </a:ext>
                    </a:extLst>
                  </p:cNvPr>
                  <p:cNvSpPr txBox="1"/>
                  <p:nvPr/>
                </p:nvSpPr>
                <p:spPr>
                  <a:xfrm>
                    <a:off x="2470872" y="4173999"/>
                    <a:ext cx="2888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dirty="0"/>
                      <a:t>x</a:t>
                    </a:r>
                  </a:p>
                </p:txBody>
              </p:sp>
            </p:grpSp>
            <p:cxnSp>
              <p:nvCxnSpPr>
                <p:cNvPr id="85" name="Conector recto 84">
                  <a:extLst>
                    <a:ext uri="{FF2B5EF4-FFF2-40B4-BE49-F238E27FC236}">
                      <a16:creationId xmlns:a16="http://schemas.microsoft.com/office/drawing/2014/main" id="{2686A8D5-6BD8-4A18-9076-A2B942DC6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6935" y="671376"/>
                  <a:ext cx="2087627" cy="0"/>
                </a:xfrm>
                <a:prstGeom prst="line">
                  <a:avLst/>
                </a:prstGeom>
                <a:ln w="57150"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cto 85">
                  <a:extLst>
                    <a:ext uri="{FF2B5EF4-FFF2-40B4-BE49-F238E27FC236}">
                      <a16:creationId xmlns:a16="http://schemas.microsoft.com/office/drawing/2014/main" id="{E080D95F-CA0A-4844-9C69-CC643C6209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38709" y="3792519"/>
                  <a:ext cx="2095853" cy="0"/>
                </a:xfrm>
                <a:prstGeom prst="line">
                  <a:avLst/>
                </a:prstGeom>
                <a:ln w="57150">
                  <a:solidFill>
                    <a:schemeClr val="accent2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Conector recto de flecha 98">
                <a:extLst>
                  <a:ext uri="{FF2B5EF4-FFF2-40B4-BE49-F238E27FC236}">
                    <a16:creationId xmlns:a16="http://schemas.microsoft.com/office/drawing/2014/main" id="{6B5659FF-4AC9-40A1-A6E8-9659AFE68B5B}"/>
                  </a:ext>
                </a:extLst>
              </p:cNvPr>
              <p:cNvCxnSpPr/>
              <p:nvPr/>
            </p:nvCxnSpPr>
            <p:spPr>
              <a:xfrm>
                <a:off x="2502279" y="1991045"/>
                <a:ext cx="0" cy="161251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Conector recto de flecha 99">
                <a:extLst>
                  <a:ext uri="{FF2B5EF4-FFF2-40B4-BE49-F238E27FC236}">
                    <a16:creationId xmlns:a16="http://schemas.microsoft.com/office/drawing/2014/main" id="{6DC2E45D-9649-4F8B-AAFE-69BF22E41606}"/>
                  </a:ext>
                </a:extLst>
              </p:cNvPr>
              <p:cNvCxnSpPr/>
              <p:nvPr/>
            </p:nvCxnSpPr>
            <p:spPr>
              <a:xfrm>
                <a:off x="2941696" y="1984136"/>
                <a:ext cx="0" cy="161234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9" name="Título 3">
              <a:extLst>
                <a:ext uri="{FF2B5EF4-FFF2-40B4-BE49-F238E27FC236}">
                  <a16:creationId xmlns:a16="http://schemas.microsoft.com/office/drawing/2014/main" id="{A51A6B1F-BA7E-4172-AA0A-EA37F7C924DF}"/>
                </a:ext>
              </a:extLst>
            </p:cNvPr>
            <p:cNvSpPr txBox="1">
              <a:spLocks/>
            </p:cNvSpPr>
            <p:nvPr/>
          </p:nvSpPr>
          <p:spPr>
            <a:xfrm>
              <a:off x="462276" y="400548"/>
              <a:ext cx="17220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tx1"/>
                  </a:solidFill>
                  <a:latin typeface="Monotype Corsiva" panose="03010101010201010101" pitchFamily="66" charset="0"/>
                  <a:ea typeface="Cambria Math" panose="02040503050406030204" pitchFamily="18" charset="0"/>
                </a:rPr>
                <a:t>Geometry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10F312E9-4494-42A5-8409-2E3E7C2D97F0}"/>
                    </a:ext>
                  </a:extLst>
                </p:cNvPr>
                <p:cNvSpPr txBox="1"/>
                <p:nvPr/>
              </p:nvSpPr>
              <p:spPr>
                <a:xfrm>
                  <a:off x="1052637" y="2826192"/>
                  <a:ext cx="1175485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s-E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</m:e>
                          <m:sub>
                            <m:r>
                              <a:rPr lang="es-ES" sz="16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s-ES" sz="16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oMath>
                    </m:oMathPara>
                  </a14:m>
                  <a:endParaRPr lang="en-CA" sz="1600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3" name="CuadroTexto 82">
                  <a:extLst>
                    <a:ext uri="{FF2B5EF4-FFF2-40B4-BE49-F238E27FC236}">
                      <a16:creationId xmlns:a16="http://schemas.microsoft.com/office/drawing/2014/main" id="{10F312E9-4494-42A5-8409-2E3E7C2D97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637" y="2826192"/>
                  <a:ext cx="1175485" cy="246221"/>
                </a:xfrm>
                <a:prstGeom prst="rect">
                  <a:avLst/>
                </a:prstGeom>
                <a:blipFill>
                  <a:blip r:embed="rId4"/>
                  <a:stretch>
                    <a:fillRect b="-175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3330EE56-167F-4A6A-A1B7-4C7D4872ACE0}"/>
                    </a:ext>
                  </a:extLst>
                </p:cNvPr>
                <p:cNvSpPr txBox="1"/>
                <p:nvPr/>
              </p:nvSpPr>
              <p:spPr>
                <a:xfrm>
                  <a:off x="1145767" y="1483481"/>
                  <a:ext cx="126220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70C0"/>
                              </a:solidFill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rgbClr val="0070C0"/>
                              </a:solidFill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rgbClr val="0070C0"/>
                              </a:solidFill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oMath>
                  </a14:m>
                  <a:r>
                    <a:rPr lang="en-US" sz="1600" dirty="0">
                      <a:solidFill>
                        <a:srgbClr val="0070C0"/>
                      </a:solidFill>
                      <a:effectLst>
                        <a:glow rad="228600">
                          <a:schemeClr val="bg1">
                            <a:alpha val="40000"/>
                          </a:schemeClr>
                        </a:glow>
                      </a:effectLst>
                      <a:latin typeface="Agency FB" panose="020B0503020202020204" pitchFamily="34" charset="0"/>
                    </a:rPr>
                    <a:t> (Infiltration)</a:t>
                  </a:r>
                </a:p>
              </p:txBody>
            </p:sp>
          </mc:Choice>
          <mc:Fallback xmlns="">
            <p:sp>
              <p:nvSpPr>
                <p:cNvPr id="57" name="CuadroTexto 56">
                  <a:extLst>
                    <a:ext uri="{FF2B5EF4-FFF2-40B4-BE49-F238E27FC236}">
                      <a16:creationId xmlns:a16="http://schemas.microsoft.com/office/drawing/2014/main" id="{3330EE56-167F-4A6A-A1B7-4C7D4872AC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767" y="1483481"/>
                  <a:ext cx="1262205" cy="338554"/>
                </a:xfrm>
                <a:prstGeom prst="rect">
                  <a:avLst/>
                </a:prstGeom>
                <a:blipFill>
                  <a:blip r:embed="rId5"/>
                  <a:stretch>
                    <a:fillRect l="-4831" t="-29091" r="-5314" b="-4909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59D01AFE-1075-414B-9DB2-AE3170D50AFB}"/>
                </a:ext>
              </a:extLst>
            </p:cNvPr>
            <p:cNvSpPr txBox="1"/>
            <p:nvPr/>
          </p:nvSpPr>
          <p:spPr>
            <a:xfrm>
              <a:off x="1077713" y="3691232"/>
              <a:ext cx="108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B5B0B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gency FB" panose="020B0503020202020204" pitchFamily="34" charset="0"/>
                </a:rPr>
                <a:t>Free drainage</a:t>
              </a: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84B21E2F-EB1E-48CD-92ED-BFF19B89A445}"/>
                </a:ext>
              </a:extLst>
            </p:cNvPr>
            <p:cNvSpPr txBox="1"/>
            <p:nvPr/>
          </p:nvSpPr>
          <p:spPr>
            <a:xfrm>
              <a:off x="1035456" y="1084628"/>
              <a:ext cx="1334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>
                      <a:lumMod val="50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gency FB" panose="020B0503020202020204" pitchFamily="34" charset="0"/>
                </a:rPr>
                <a:t>C = 1 during the solute pulse; C = 0 otherwise</a:t>
              </a:r>
              <a:endParaRPr lang="es-ES" sz="14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C12C3D7-77BF-49D0-BB00-19E34581090E}"/>
              </a:ext>
            </a:extLst>
          </p:cNvPr>
          <p:cNvGrpSpPr/>
          <p:nvPr/>
        </p:nvGrpSpPr>
        <p:grpSpPr>
          <a:xfrm>
            <a:off x="3323106" y="677277"/>
            <a:ext cx="8798068" cy="3787983"/>
            <a:chOff x="3323106" y="400544"/>
            <a:chExt cx="8798068" cy="3787983"/>
          </a:xfrm>
        </p:grpSpPr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DF0EEF0C-2D9C-4E4A-8185-0FBF96DA85D5}"/>
                </a:ext>
              </a:extLst>
            </p:cNvPr>
            <p:cNvSpPr txBox="1"/>
            <p:nvPr/>
          </p:nvSpPr>
          <p:spPr>
            <a:xfrm>
              <a:off x="4043826" y="1293442"/>
              <a:ext cx="949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Isotropic</a:t>
              </a: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5C539CDD-6638-4DD8-A3FC-B49ECA0F3159}"/>
                </a:ext>
              </a:extLst>
            </p:cNvPr>
            <p:cNvSpPr txBox="1"/>
            <p:nvPr/>
          </p:nvSpPr>
          <p:spPr>
            <a:xfrm>
              <a:off x="6958550" y="1105252"/>
              <a:ext cx="11689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Horizontal </a:t>
              </a:r>
            </a:p>
            <a:p>
              <a:r>
                <a:rPr lang="en-U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anisotropy</a:t>
              </a:r>
            </a:p>
          </p:txBody>
        </p:sp>
        <p:sp>
          <p:nvSpPr>
            <p:cNvPr id="109" name="CuadroTexto 108">
              <a:extLst>
                <a:ext uri="{FF2B5EF4-FFF2-40B4-BE49-F238E27FC236}">
                  <a16:creationId xmlns:a16="http://schemas.microsoft.com/office/drawing/2014/main" id="{AD340161-BFE9-4551-A470-8070C15E1AC9}"/>
                </a:ext>
              </a:extLst>
            </p:cNvPr>
            <p:cNvSpPr txBox="1"/>
            <p:nvPr/>
          </p:nvSpPr>
          <p:spPr>
            <a:xfrm>
              <a:off x="10042380" y="997712"/>
              <a:ext cx="109837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Vertical </a:t>
              </a:r>
            </a:p>
            <a:p>
              <a:pPr algn="ctr"/>
              <a:r>
                <a:rPr lang="en-US" sz="24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rPr>
                <a:t>anisotropy</a:t>
              </a:r>
            </a:p>
          </p:txBody>
        </p:sp>
        <p:sp>
          <p:nvSpPr>
            <p:cNvPr id="110" name="Título 3">
              <a:extLst>
                <a:ext uri="{FF2B5EF4-FFF2-40B4-BE49-F238E27FC236}">
                  <a16:creationId xmlns:a16="http://schemas.microsoft.com/office/drawing/2014/main" id="{504F6539-6FF1-4DBA-BFC8-3474E8BEDF96}"/>
                </a:ext>
              </a:extLst>
            </p:cNvPr>
            <p:cNvSpPr txBox="1">
              <a:spLocks/>
            </p:cNvSpPr>
            <p:nvPr/>
          </p:nvSpPr>
          <p:spPr>
            <a:xfrm>
              <a:off x="3323106" y="400544"/>
              <a:ext cx="3118919" cy="43088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tx1"/>
                  </a:solidFill>
                  <a:latin typeface="Monotype Corsiva" panose="03010101010201010101" pitchFamily="66" charset="0"/>
                  <a:ea typeface="Cambria Math" panose="02040503050406030204" pitchFamily="18" charset="0"/>
                </a:rPr>
                <a:t>Heterogeneous soils</a:t>
              </a: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3BFE131-884C-4FEC-BED8-565C90ED8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12" t="10735" r="10509" b="11254"/>
            <a:stretch/>
          </p:blipFill>
          <p:spPr>
            <a:xfrm>
              <a:off x="3393773" y="1997965"/>
              <a:ext cx="2816912" cy="2190562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B668AFC-4C5C-4BDB-AD6D-999ACB3C87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8" t="10506" r="11691" b="11252"/>
            <a:stretch/>
          </p:blipFill>
          <p:spPr>
            <a:xfrm>
              <a:off x="6381743" y="1991506"/>
              <a:ext cx="2762254" cy="219702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421A6D1-1694-4E4A-A923-54453814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7" t="10506" r="11603" b="11252"/>
            <a:stretch/>
          </p:blipFill>
          <p:spPr>
            <a:xfrm>
              <a:off x="9358919" y="1991506"/>
              <a:ext cx="2762255" cy="2197021"/>
            </a:xfrm>
            <a:prstGeom prst="rect">
              <a:avLst/>
            </a:prstGeom>
          </p:spPr>
        </p:pic>
      </p:grpSp>
      <p:sp>
        <p:nvSpPr>
          <p:cNvPr id="101" name="CuadroTexto 12">
            <a:extLst>
              <a:ext uri="{FF2B5EF4-FFF2-40B4-BE49-F238E27FC236}">
                <a16:creationId xmlns:a16="http://schemas.microsoft.com/office/drawing/2014/main" id="{2EE13DFF-D7E5-44B3-BA0E-0914A02B431A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3. Model Setup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4. Results and Discussion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648481DA-BD61-4812-9E15-A4E9A414B3FA}"/>
              </a:ext>
            </a:extLst>
          </p:cNvPr>
          <p:cNvSpPr txBox="1"/>
          <p:nvPr/>
        </p:nvSpPr>
        <p:spPr>
          <a:xfrm>
            <a:off x="11784042" y="6415417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298BCB09-06F1-46BB-B579-61EDB7CB74D4}"/>
                  </a:ext>
                </a:extLst>
              </p:cNvPr>
              <p:cNvSpPr txBox="1"/>
              <p:nvPr/>
            </p:nvSpPr>
            <p:spPr>
              <a:xfrm>
                <a:off x="5567082" y="1942577"/>
                <a:ext cx="486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𝐾</m:t>
                          </m:r>
                        </m:e>
                        <m:sub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mc:Choice>
        <mc:Fallback xmlns="">
          <p:sp>
            <p:nvSpPr>
              <p:cNvPr id="40" name="CuadroTexto 39">
                <a:extLst>
                  <a:ext uri="{FF2B5EF4-FFF2-40B4-BE49-F238E27FC236}">
                    <a16:creationId xmlns:a16="http://schemas.microsoft.com/office/drawing/2014/main" id="{298BCB09-06F1-46BB-B579-61EDB7CB74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82" y="1942577"/>
                <a:ext cx="486351" cy="276999"/>
              </a:xfrm>
              <a:prstGeom prst="rect">
                <a:avLst/>
              </a:prstGeom>
              <a:blipFill>
                <a:blip r:embed="rId9"/>
                <a:stretch>
                  <a:fillRect l="-2500" t="-6667" b="-88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3DE1E5-1F46-4D8F-BAFD-6A1486698808}"/>
                  </a:ext>
                </a:extLst>
              </p:cNvPr>
              <p:cNvSpPr txBox="1"/>
              <p:nvPr/>
            </p:nvSpPr>
            <p:spPr>
              <a:xfrm>
                <a:off x="8546226" y="1939987"/>
                <a:ext cx="486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𝐾</m:t>
                          </m:r>
                        </m:e>
                        <m:sub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mc:Choice>
        <mc:Fallback xmlns=""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6D3DE1E5-1F46-4D8F-BAFD-6A1486698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226" y="1939987"/>
                <a:ext cx="486351" cy="276999"/>
              </a:xfrm>
              <a:prstGeom prst="rect">
                <a:avLst/>
              </a:prstGeom>
              <a:blipFill>
                <a:blip r:embed="rId10"/>
                <a:stretch>
                  <a:fillRect l="-2500" t="-6522" b="-869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C5BCAF24-0215-4D40-AB35-BD7FD1A1A6DA}"/>
                  </a:ext>
                </a:extLst>
              </p:cNvPr>
              <p:cNvSpPr txBox="1"/>
              <p:nvPr/>
            </p:nvSpPr>
            <p:spPr>
              <a:xfrm>
                <a:off x="11484639" y="1949732"/>
                <a:ext cx="4863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</m:ctrlPr>
                        </m:sSubPr>
                        <m:e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𝐾</m:t>
                          </m:r>
                        </m:e>
                        <m:sub>
                          <m:r>
                            <a:rPr lang="es-ES" sz="1200" b="0" i="1" smtClean="0">
                              <a:effectLst>
                                <a:glow rad="2286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cs typeface="Microsoft Uighur" panose="02000000000000000000" pitchFamily="2" charset="-78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mc:Choice>
        <mc:Fallback xmlns=""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C5BCAF24-0215-4D40-AB35-BD7FD1A1A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4639" y="1949732"/>
                <a:ext cx="486351" cy="276999"/>
              </a:xfrm>
              <a:prstGeom prst="rect">
                <a:avLst/>
              </a:prstGeom>
              <a:blipFill>
                <a:blip r:embed="rId11"/>
                <a:stretch>
                  <a:fillRect l="-2500" t="-6667" b="-88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o 6">
            <a:extLst>
              <a:ext uri="{FF2B5EF4-FFF2-40B4-BE49-F238E27FC236}">
                <a16:creationId xmlns:a16="http://schemas.microsoft.com/office/drawing/2014/main" id="{5D389F93-1EDD-4284-ACB3-E388985905D9}"/>
              </a:ext>
            </a:extLst>
          </p:cNvPr>
          <p:cNvGrpSpPr/>
          <p:nvPr/>
        </p:nvGrpSpPr>
        <p:grpSpPr>
          <a:xfrm>
            <a:off x="2037641" y="5224541"/>
            <a:ext cx="7453686" cy="1190876"/>
            <a:chOff x="1203219" y="5245213"/>
            <a:chExt cx="7453686" cy="11908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087F7FD7-DD8C-4309-8677-5442DC68111C}"/>
                    </a:ext>
                  </a:extLst>
                </p:cNvPr>
                <p:cNvSpPr txBox="1"/>
                <p:nvPr/>
              </p:nvSpPr>
              <p:spPr>
                <a:xfrm>
                  <a:off x="6604484" y="5352904"/>
                  <a:ext cx="2052421" cy="2711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𝑠𝑎𝑡</m:t>
                            </m:r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s-ES" sz="16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6.6 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2" name="CuadroTexto 1">
                  <a:extLst>
                    <a:ext uri="{FF2B5EF4-FFF2-40B4-BE49-F238E27FC236}">
                      <a16:creationId xmlns:a16="http://schemas.microsoft.com/office/drawing/2014/main" id="{087F7FD7-DD8C-4309-8677-5442DC681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484" y="5352904"/>
                  <a:ext cx="2052421" cy="271164"/>
                </a:xfrm>
                <a:prstGeom prst="rect">
                  <a:avLst/>
                </a:prstGeom>
                <a:blipFill>
                  <a:blip r:embed="rId12"/>
                  <a:stretch>
                    <a:fillRect l="-1780" r="-593" b="-22727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3ABE8546-C07F-4C9E-BF1E-FB894E55ED5D}"/>
                    </a:ext>
                  </a:extLst>
                </p:cNvPr>
                <p:cNvSpPr txBox="1"/>
                <p:nvPr/>
              </p:nvSpPr>
              <p:spPr>
                <a:xfrm>
                  <a:off x="6619553" y="6098873"/>
                  <a:ext cx="1904944" cy="2490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s-ES" sz="1600" i="1" smtClean="0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.32 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3ABE8546-C07F-4C9E-BF1E-FB894E55ED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9553" y="6098873"/>
                  <a:ext cx="1904944" cy="249043"/>
                </a:xfrm>
                <a:prstGeom prst="rect">
                  <a:avLst/>
                </a:prstGeom>
                <a:blipFill>
                  <a:blip r:embed="rId13"/>
                  <a:stretch>
                    <a:fillRect l="-2244" r="-641" b="-34146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6596F3FE-6701-4818-839F-F342BE6FFF32}"/>
                </a:ext>
              </a:extLst>
            </p:cNvPr>
            <p:cNvSpPr txBox="1"/>
            <p:nvPr/>
          </p:nvSpPr>
          <p:spPr>
            <a:xfrm>
              <a:off x="4270361" y="5311258"/>
              <a:ext cx="200283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Liberation Sans"/>
                </a:rPr>
                <a:t>Geometric</a:t>
              </a:r>
              <a:r>
                <a:rPr lang="es-ES" sz="1600" dirty="0">
                  <a:latin typeface="Liberation Sans"/>
                </a:rPr>
                <a:t> mean: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EEEF4511-AF34-49F4-BCF0-F4C81E5E98FF}"/>
                </a:ext>
              </a:extLst>
            </p:cNvPr>
            <p:cNvSpPr txBox="1"/>
            <p:nvPr/>
          </p:nvSpPr>
          <p:spPr>
            <a:xfrm>
              <a:off x="4270361" y="5677757"/>
              <a:ext cx="155767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dirty="0">
                  <a:latin typeface="Liberation Sans"/>
                </a:rPr>
                <a:t>Flux ratio: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7DE88DD-1EAA-4369-ADB7-CE3EE6D43066}"/>
                </a:ext>
              </a:extLst>
            </p:cNvPr>
            <p:cNvSpPr txBox="1"/>
            <p:nvPr/>
          </p:nvSpPr>
          <p:spPr>
            <a:xfrm>
              <a:off x="4285429" y="6097535"/>
              <a:ext cx="101625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dirty="0">
                  <a:latin typeface="Liberation Sans"/>
                </a:rPr>
                <a:t>Flux: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D3D955E0-85D1-46DC-9C0E-7123BE5F7397}"/>
                    </a:ext>
                  </a:extLst>
                </p:cNvPr>
                <p:cNvSpPr txBox="1"/>
                <p:nvPr/>
              </p:nvSpPr>
              <p:spPr>
                <a:xfrm>
                  <a:off x="6604484" y="5723923"/>
                  <a:ext cx="102297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s-E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s-E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s-ES" sz="1600" b="0" i="1" smtClean="0">
                            <a:latin typeface="Cambria Math" panose="02040503050406030204" pitchFamily="18" charset="0"/>
                          </a:rPr>
                          <m:t>=0.002</m:t>
                        </m:r>
                      </m:oMath>
                    </m:oMathPara>
                  </a14:m>
                  <a:endParaRPr lang="es-ES" sz="1600" dirty="0"/>
                </a:p>
              </p:txBody>
            </p:sp>
          </mc:Choice>
          <mc:Fallback xmlns="">
            <p:sp>
              <p:nvSpPr>
                <p:cNvPr id="48" name="CuadroTexto 47">
                  <a:extLst>
                    <a:ext uri="{FF2B5EF4-FFF2-40B4-BE49-F238E27FC236}">
                      <a16:creationId xmlns:a16="http://schemas.microsoft.com/office/drawing/2014/main" id="{D3D955E0-85D1-46DC-9C0E-7123BE5F73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4484" y="5723923"/>
                  <a:ext cx="1022972" cy="246221"/>
                </a:xfrm>
                <a:prstGeom prst="rect">
                  <a:avLst/>
                </a:prstGeom>
                <a:blipFill>
                  <a:blip r:embed="rId14"/>
                  <a:stretch>
                    <a:fillRect l="-3571" r="-3571" b="-1000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ítulo 3">
              <a:extLst>
                <a:ext uri="{FF2B5EF4-FFF2-40B4-BE49-F238E27FC236}">
                  <a16:creationId xmlns:a16="http://schemas.microsoft.com/office/drawing/2014/main" id="{0ADD31AB-9EB6-4C99-968E-81E6378AC44D}"/>
                </a:ext>
              </a:extLst>
            </p:cNvPr>
            <p:cNvSpPr txBox="1">
              <a:spLocks/>
            </p:cNvSpPr>
            <p:nvPr/>
          </p:nvSpPr>
          <p:spPr>
            <a:xfrm>
              <a:off x="1203219" y="5245213"/>
              <a:ext cx="31189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b="1" dirty="0">
                  <a:solidFill>
                    <a:schemeClr val="tx1"/>
                  </a:solidFill>
                  <a:latin typeface="Monotype Corsiva" panose="03010101010201010101" pitchFamily="66" charset="0"/>
                  <a:ea typeface="Cambria Math" panose="02040503050406030204" pitchFamily="18" charset="0"/>
                </a:rPr>
                <a:t>Parameters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74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2">
            <a:extLst>
              <a:ext uri="{FF2B5EF4-FFF2-40B4-BE49-F238E27FC236}">
                <a16:creationId xmlns:a16="http://schemas.microsoft.com/office/drawing/2014/main" id="{C3D45988-B25C-48C7-921F-37E717DF16BF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DBC2A48-76E9-44C3-B5BE-2ED5E6ABCF1B}"/>
              </a:ext>
            </a:extLst>
          </p:cNvPr>
          <p:cNvGrpSpPr/>
          <p:nvPr/>
        </p:nvGrpSpPr>
        <p:grpSpPr>
          <a:xfrm>
            <a:off x="1086959" y="1948013"/>
            <a:ext cx="9693225" cy="2961973"/>
            <a:chOff x="284411" y="4058731"/>
            <a:chExt cx="11220952" cy="2961973"/>
          </a:xfrm>
        </p:grpSpPr>
        <p:sp>
          <p:nvSpPr>
            <p:cNvPr id="8" name="Título 3">
              <a:extLst>
                <a:ext uri="{FF2B5EF4-FFF2-40B4-BE49-F238E27FC236}">
                  <a16:creationId xmlns:a16="http://schemas.microsoft.com/office/drawing/2014/main" id="{22EFFFA3-ECE5-40E1-9AD5-0E0FA61CB8C3}"/>
                </a:ext>
              </a:extLst>
            </p:cNvPr>
            <p:cNvSpPr txBox="1">
              <a:spLocks/>
            </p:cNvSpPr>
            <p:nvPr/>
          </p:nvSpPr>
          <p:spPr>
            <a:xfrm>
              <a:off x="284411" y="4058731"/>
              <a:ext cx="3310060" cy="4924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chemeClr val="tx1"/>
                  </a:solidFill>
                  <a:latin typeface="Monotype Corsiva" panose="03010101010201010101" pitchFamily="66" charset="0"/>
                  <a:ea typeface="Cambria Math" panose="02040503050406030204" pitchFamily="18" charset="0"/>
                </a:rPr>
                <a:t>Cases studied</a:t>
              </a:r>
            </a:p>
          </p:txBody>
        </p:sp>
        <p:sp>
          <p:nvSpPr>
            <p:cNvPr id="9" name="Título 3">
              <a:extLst>
                <a:ext uri="{FF2B5EF4-FFF2-40B4-BE49-F238E27FC236}">
                  <a16:creationId xmlns:a16="http://schemas.microsoft.com/office/drawing/2014/main" id="{2FEB5B3B-5F79-445F-842E-AF5A4BEFA303}"/>
                </a:ext>
              </a:extLst>
            </p:cNvPr>
            <p:cNvSpPr txBox="1">
              <a:spLocks/>
            </p:cNvSpPr>
            <p:nvPr/>
          </p:nvSpPr>
          <p:spPr>
            <a:xfrm>
              <a:off x="1152671" y="5050934"/>
              <a:ext cx="10352692" cy="19697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tx1"/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Part 1: </a:t>
              </a:r>
              <a:r>
                <a:rPr lang="en-US" sz="3200" dirty="0">
                  <a:solidFill>
                    <a:schemeClr val="tx1"/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Richards’ equation vs. extended model under homogeneous hydraulic conductivity and isotropic initial saturation perturbations.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2">
                      <a:lumMod val="50000"/>
                    </a:schemeClr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Part 2: 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Extended-model simulations of unsaturated flow and solute transport in heterogeneous soils.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581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1058D00C-80EF-41A7-877C-6635D865302D}"/>
              </a:ext>
            </a:extLst>
          </p:cNvPr>
          <p:cNvSpPr txBox="1"/>
          <p:nvPr/>
        </p:nvSpPr>
        <p:spPr>
          <a:xfrm>
            <a:off x="11784042" y="6444445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A42BE53E-3DC3-47C1-AC19-CDC0D781F564}"/>
              </a:ext>
            </a:extLst>
          </p:cNvPr>
          <p:cNvGrpSpPr/>
          <p:nvPr/>
        </p:nvGrpSpPr>
        <p:grpSpPr>
          <a:xfrm>
            <a:off x="76312" y="686118"/>
            <a:ext cx="3272937" cy="6221197"/>
            <a:chOff x="76312" y="686118"/>
            <a:chExt cx="3272937" cy="6221197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E79C57D-9A5E-4FC8-87A0-98D549EC5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57" y="686118"/>
              <a:ext cx="2864692" cy="32400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59B19C12-D1EE-4B94-A85A-65CE8BFD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57" y="3622801"/>
              <a:ext cx="2864692" cy="3240000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6D401431-5F29-4B44-BCE1-8F89AACCDB48}"/>
                </a:ext>
              </a:extLst>
            </p:cNvPr>
            <p:cNvSpPr txBox="1"/>
            <p:nvPr/>
          </p:nvSpPr>
          <p:spPr>
            <a:xfrm rot="16200000">
              <a:off x="-746989" y="2085334"/>
              <a:ext cx="2108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>
                  <a:latin typeface="Ink Free" panose="03080402000500000000" pitchFamily="66" charset="0"/>
                  <a:ea typeface="Cambria Math" panose="02040503050406030204" pitchFamily="18" charset="0"/>
                </a:rPr>
                <a:t>Richards model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47165308-C467-4BB5-94F5-A4542069881B}"/>
                </a:ext>
              </a:extLst>
            </p:cNvPr>
            <p:cNvSpPr txBox="1"/>
            <p:nvPr/>
          </p:nvSpPr>
          <p:spPr>
            <a:xfrm rot="16200000">
              <a:off x="-773440" y="5080876"/>
              <a:ext cx="21611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dirty="0">
                  <a:latin typeface="Ink Free" panose="03080402000500000000" pitchFamily="66" charset="0"/>
                  <a:ea typeface="Cambria Math" panose="02040503050406030204" pitchFamily="18" charset="0"/>
                </a:rPr>
                <a:t>Extended model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310252E-5A27-4797-82CF-E915F8464DD7}"/>
                </a:ext>
              </a:extLst>
            </p:cNvPr>
            <p:cNvSpPr txBox="1"/>
            <p:nvPr/>
          </p:nvSpPr>
          <p:spPr>
            <a:xfrm>
              <a:off x="1340463" y="6507205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500 s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33A2F79C-DF40-4EE8-92E4-065B3B861A69}"/>
              </a:ext>
            </a:extLst>
          </p:cNvPr>
          <p:cNvGrpSpPr/>
          <p:nvPr/>
        </p:nvGrpSpPr>
        <p:grpSpPr>
          <a:xfrm>
            <a:off x="3445308" y="686118"/>
            <a:ext cx="2879206" cy="6221197"/>
            <a:chOff x="3445308" y="686118"/>
            <a:chExt cx="2879206" cy="6221197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5EA4EFC0-6054-4A2A-A575-351C0C96F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9822" y="3622801"/>
              <a:ext cx="2864692" cy="3240000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293AF2DE-9168-48F1-822E-3BD0ADE6E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308" y="686118"/>
              <a:ext cx="2864692" cy="32400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C6E1AD71-214C-44EC-9CAB-7EBB48612C96}"/>
                </a:ext>
              </a:extLst>
            </p:cNvPr>
            <p:cNvSpPr txBox="1"/>
            <p:nvPr/>
          </p:nvSpPr>
          <p:spPr>
            <a:xfrm>
              <a:off x="4301214" y="6507205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800 s</a:t>
              </a: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0C74EBA0-96B9-4EEA-A36A-9C1E15085D9C}"/>
              </a:ext>
            </a:extLst>
          </p:cNvPr>
          <p:cNvGrpSpPr/>
          <p:nvPr/>
        </p:nvGrpSpPr>
        <p:grpSpPr>
          <a:xfrm>
            <a:off x="6400677" y="686118"/>
            <a:ext cx="2879206" cy="6221197"/>
            <a:chOff x="6400677" y="686118"/>
            <a:chExt cx="2879206" cy="6221197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5520EFA-D309-4743-8B89-BB5C5960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677" y="686118"/>
              <a:ext cx="2864692" cy="3240000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3F3F60CA-84E3-476E-BA6A-4C09F3A83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191" y="3622801"/>
              <a:ext cx="2864692" cy="3240000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DFDD039-E94F-4AAC-961F-75878C5CB226}"/>
                </a:ext>
              </a:extLst>
            </p:cNvPr>
            <p:cNvSpPr txBox="1"/>
            <p:nvPr/>
          </p:nvSpPr>
          <p:spPr>
            <a:xfrm>
              <a:off x="7256583" y="6507205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1100 s</a:t>
              </a:r>
            </a:p>
          </p:txBody>
        </p:sp>
      </p:grp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453478D-F563-4643-A392-4895912258F6}"/>
              </a:ext>
            </a:extLst>
          </p:cNvPr>
          <p:cNvGrpSpPr/>
          <p:nvPr/>
        </p:nvGrpSpPr>
        <p:grpSpPr>
          <a:xfrm>
            <a:off x="9341532" y="661057"/>
            <a:ext cx="2879206" cy="6246258"/>
            <a:chOff x="9341532" y="661057"/>
            <a:chExt cx="2879206" cy="6246258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694670B9-9AB3-4D9B-B053-346EE5C30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532" y="3622801"/>
              <a:ext cx="2864692" cy="3240000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A1C69C31-219A-4A42-A9B6-CE5C4D5A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046" y="661057"/>
              <a:ext cx="2864692" cy="324000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8EE2A5B4-9DB6-4107-A44C-FC801CB935B9}"/>
                </a:ext>
              </a:extLst>
            </p:cNvPr>
            <p:cNvSpPr txBox="1"/>
            <p:nvPr/>
          </p:nvSpPr>
          <p:spPr>
            <a:xfrm>
              <a:off x="10142221" y="6507205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1900 s</a:t>
              </a:r>
            </a:p>
          </p:txBody>
        </p:sp>
      </p:grpSp>
      <p:sp>
        <p:nvSpPr>
          <p:cNvPr id="40" name="CuadroTexto 12">
            <a:extLst>
              <a:ext uri="{FF2B5EF4-FFF2-40B4-BE49-F238E27FC236}">
                <a16:creationId xmlns:a16="http://schemas.microsoft.com/office/drawing/2014/main" id="{66DE76AE-34C8-46DC-9A12-1D41903FC534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9C36BCBF-929C-4286-AC53-AFC8F62AC7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3279"/>
          <a:stretch/>
        </p:blipFill>
        <p:spPr>
          <a:xfrm>
            <a:off x="12654224" y="1162891"/>
            <a:ext cx="12314736" cy="4532218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ECF34DC4-0136-4245-BD32-764B884690D5}"/>
              </a:ext>
            </a:extLst>
          </p:cNvPr>
          <p:cNvSpPr txBox="1"/>
          <p:nvPr/>
        </p:nvSpPr>
        <p:spPr>
          <a:xfrm>
            <a:off x="5185481" y="409119"/>
            <a:ext cx="18708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Saturation</a:t>
            </a:r>
          </a:p>
        </p:txBody>
      </p:sp>
    </p:spTree>
    <p:extLst>
      <p:ext uri="{BB962C8B-B14F-4D97-AF65-F5344CB8AC3E}">
        <p14:creationId xmlns:p14="http://schemas.microsoft.com/office/powerpoint/2010/main" val="34967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1058D00C-80EF-41A7-877C-6635D865302D}"/>
              </a:ext>
            </a:extLst>
          </p:cNvPr>
          <p:cNvSpPr txBox="1"/>
          <p:nvPr/>
        </p:nvSpPr>
        <p:spPr>
          <a:xfrm>
            <a:off x="11784042" y="6444445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01706753-2166-4C7E-AC2E-86EF19AD9DB3}"/>
              </a:ext>
            </a:extLst>
          </p:cNvPr>
          <p:cNvGrpSpPr/>
          <p:nvPr/>
        </p:nvGrpSpPr>
        <p:grpSpPr>
          <a:xfrm>
            <a:off x="484557" y="705402"/>
            <a:ext cx="2880224" cy="6201913"/>
            <a:chOff x="484557" y="705402"/>
            <a:chExt cx="2880224" cy="620191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5B0A93E-6BEC-4D39-9AE3-DBA246C3A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9" y="3645058"/>
              <a:ext cx="2864692" cy="3240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53B998F-C5FB-46BF-9042-3EF731C42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57" y="705402"/>
              <a:ext cx="2864692" cy="3240000"/>
            </a:xfrm>
            <a:prstGeom prst="rect">
              <a:avLst/>
            </a:prstGeom>
          </p:spPr>
        </p:pic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C310252E-5A27-4797-82CF-E915F8464DD7}"/>
                </a:ext>
              </a:extLst>
            </p:cNvPr>
            <p:cNvSpPr txBox="1"/>
            <p:nvPr/>
          </p:nvSpPr>
          <p:spPr>
            <a:xfrm>
              <a:off x="1340463" y="6507205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500 s</a:t>
              </a: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BE66CF98-C2B9-4F24-B620-A03347981818}"/>
              </a:ext>
            </a:extLst>
          </p:cNvPr>
          <p:cNvGrpSpPr/>
          <p:nvPr/>
        </p:nvGrpSpPr>
        <p:grpSpPr>
          <a:xfrm>
            <a:off x="3432545" y="705402"/>
            <a:ext cx="2880224" cy="6201913"/>
            <a:chOff x="3432545" y="705402"/>
            <a:chExt cx="2880224" cy="6201913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936A776-AB8E-4872-A518-18899E916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077" y="3645058"/>
              <a:ext cx="2864692" cy="32400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4476088-5739-469E-982A-93BAB64A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545" y="705402"/>
              <a:ext cx="2864692" cy="3240000"/>
            </a:xfrm>
            <a:prstGeom prst="rect">
              <a:avLst/>
            </a:prstGeom>
          </p:spPr>
        </p:pic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C6E1AD71-214C-44EC-9CAB-7EBB48612C96}"/>
                </a:ext>
              </a:extLst>
            </p:cNvPr>
            <p:cNvSpPr txBox="1"/>
            <p:nvPr/>
          </p:nvSpPr>
          <p:spPr>
            <a:xfrm>
              <a:off x="4301214" y="6507205"/>
              <a:ext cx="11528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800 s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B34E29F7-B01D-46DE-AA72-D96AADD3B211}"/>
              </a:ext>
            </a:extLst>
          </p:cNvPr>
          <p:cNvGrpSpPr/>
          <p:nvPr/>
        </p:nvGrpSpPr>
        <p:grpSpPr>
          <a:xfrm>
            <a:off x="6418874" y="708339"/>
            <a:ext cx="2876703" cy="6198976"/>
            <a:chOff x="6418874" y="708339"/>
            <a:chExt cx="2876703" cy="6198976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4530AEC-649B-4249-BBED-317478589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0885" y="3645058"/>
              <a:ext cx="2864692" cy="32400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6EC9F77-086C-41F2-8564-3D6D785C1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874" y="708339"/>
              <a:ext cx="2864692" cy="3240000"/>
            </a:xfrm>
            <a:prstGeom prst="rect">
              <a:avLst/>
            </a:prstGeom>
          </p:spPr>
        </p:pic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FDFDD039-E94F-4AAC-961F-75878C5CB226}"/>
                </a:ext>
              </a:extLst>
            </p:cNvPr>
            <p:cNvSpPr txBox="1"/>
            <p:nvPr/>
          </p:nvSpPr>
          <p:spPr>
            <a:xfrm>
              <a:off x="7256583" y="6507205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1100 s</a:t>
              </a:r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93A9A60-06CF-431B-A0FA-44944BC28499}"/>
              </a:ext>
            </a:extLst>
          </p:cNvPr>
          <p:cNvGrpSpPr/>
          <p:nvPr/>
        </p:nvGrpSpPr>
        <p:grpSpPr>
          <a:xfrm>
            <a:off x="9356046" y="705402"/>
            <a:ext cx="2884502" cy="6201913"/>
            <a:chOff x="9356046" y="705402"/>
            <a:chExt cx="2884502" cy="6201913"/>
          </a:xfrm>
        </p:grpSpPr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1B8F7469-5E7B-4F90-967B-6ECA8A16C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856" y="3645058"/>
              <a:ext cx="2864692" cy="32400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4F0BDA4-E435-42F1-AAA2-D6F85F20D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046" y="705402"/>
              <a:ext cx="2864692" cy="3240000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8EE2A5B4-9DB6-4107-A44C-FC801CB935B9}"/>
                </a:ext>
              </a:extLst>
            </p:cNvPr>
            <p:cNvSpPr txBox="1"/>
            <p:nvPr/>
          </p:nvSpPr>
          <p:spPr>
            <a:xfrm>
              <a:off x="10142221" y="6507205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0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t = 1900 s</a:t>
              </a:r>
            </a:p>
          </p:txBody>
        </p:sp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3698E47-CC0B-4E23-9C28-03397EEB1BF7}"/>
              </a:ext>
            </a:extLst>
          </p:cNvPr>
          <p:cNvSpPr txBox="1"/>
          <p:nvPr/>
        </p:nvSpPr>
        <p:spPr>
          <a:xfrm>
            <a:off x="4944371" y="394643"/>
            <a:ext cx="29093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Solute transport</a:t>
            </a:r>
          </a:p>
        </p:txBody>
      </p:sp>
      <p:sp>
        <p:nvSpPr>
          <p:cNvPr id="45" name="CuadroTexto 12">
            <a:extLst>
              <a:ext uri="{FF2B5EF4-FFF2-40B4-BE49-F238E27FC236}">
                <a16:creationId xmlns:a16="http://schemas.microsoft.com/office/drawing/2014/main" id="{A9E43070-7823-45C4-B7A9-B1A6723DCD70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7FA7033-19CC-4E0C-ADDD-20DECDAB8596}"/>
              </a:ext>
            </a:extLst>
          </p:cNvPr>
          <p:cNvSpPr txBox="1"/>
          <p:nvPr/>
        </p:nvSpPr>
        <p:spPr>
          <a:xfrm rot="16200000">
            <a:off x="-746989" y="2085334"/>
            <a:ext cx="2108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Ink Free" panose="03080402000500000000" pitchFamily="66" charset="0"/>
                <a:ea typeface="Cambria Math" panose="02040503050406030204" pitchFamily="18" charset="0"/>
              </a:rPr>
              <a:t>Richards model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C542B15-8F97-4E60-9EA4-13411C4BC5EA}"/>
              </a:ext>
            </a:extLst>
          </p:cNvPr>
          <p:cNvSpPr txBox="1"/>
          <p:nvPr/>
        </p:nvSpPr>
        <p:spPr>
          <a:xfrm rot="16200000">
            <a:off x="-773440" y="5080876"/>
            <a:ext cx="2161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>
                <a:latin typeface="Ink Free" panose="03080402000500000000" pitchFamily="66" charset="0"/>
                <a:ea typeface="Cambria Math" panose="02040503050406030204" pitchFamily="18" charset="0"/>
              </a:rPr>
              <a:t>Extended model</a:t>
            </a:r>
          </a:p>
        </p:txBody>
      </p:sp>
    </p:spTree>
    <p:extLst>
      <p:ext uri="{BB962C8B-B14F-4D97-AF65-F5344CB8AC3E}">
        <p14:creationId xmlns:p14="http://schemas.microsoft.com/office/powerpoint/2010/main" val="121125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48">
            <a:extLst>
              <a:ext uri="{FF2B5EF4-FFF2-40B4-BE49-F238E27FC236}">
                <a16:creationId xmlns:a16="http://schemas.microsoft.com/office/drawing/2014/main" id="{3B7E5C9D-8CF3-4C9B-9920-14F3F5B6D8CA}"/>
              </a:ext>
            </a:extLst>
          </p:cNvPr>
          <p:cNvSpPr txBox="1"/>
          <p:nvPr/>
        </p:nvSpPr>
        <p:spPr>
          <a:xfrm>
            <a:off x="11784042" y="6415417"/>
            <a:ext cx="40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448E04EC-4B90-461F-90F7-BE5C513CC721}"/>
              </a:ext>
            </a:extLst>
          </p:cNvPr>
          <p:cNvGrpSpPr/>
          <p:nvPr/>
        </p:nvGrpSpPr>
        <p:grpSpPr>
          <a:xfrm>
            <a:off x="9124669" y="797273"/>
            <a:ext cx="3060000" cy="3606841"/>
            <a:chOff x="9124669" y="797273"/>
            <a:chExt cx="3060000" cy="3606841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AB136C4-6538-4015-8432-F4A497A1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669" y="1344114"/>
              <a:ext cx="3060000" cy="3060000"/>
            </a:xfrm>
            <a:prstGeom prst="rect">
              <a:avLst/>
            </a:prstGeom>
          </p:spPr>
        </p:pic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6661B17E-4D32-474C-B2AE-05705F6EB2B4}"/>
                </a:ext>
              </a:extLst>
            </p:cNvPr>
            <p:cNvGrpSpPr/>
            <p:nvPr/>
          </p:nvGrpSpPr>
          <p:grpSpPr>
            <a:xfrm>
              <a:off x="9549014" y="797273"/>
              <a:ext cx="2547492" cy="1176208"/>
              <a:chOff x="9512918" y="515929"/>
              <a:chExt cx="2547492" cy="1176208"/>
            </a:xfrm>
          </p:grpSpPr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61265A6D-ABB2-4E41-8D7A-556CA6E0AC7D}"/>
                  </a:ext>
                </a:extLst>
              </p:cNvPr>
              <p:cNvSpPr txBox="1"/>
              <p:nvPr/>
            </p:nvSpPr>
            <p:spPr>
              <a:xfrm>
                <a:off x="9512918" y="515929"/>
                <a:ext cx="254749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600" b="1" dirty="0">
                    <a:latin typeface="Bahnschrift Condensed" panose="020B0502040204020203" pitchFamily="34" charset="0"/>
                    <a:ea typeface="Cambria Math" panose="02040503050406030204" pitchFamily="18" charset="0"/>
                  </a:rPr>
                  <a:t>Segregation intensity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CuadroTexto 26">
                    <a:extLst>
                      <a:ext uri="{FF2B5EF4-FFF2-40B4-BE49-F238E27FC236}">
                        <a16:creationId xmlns:a16="http://schemas.microsoft.com/office/drawing/2014/main" id="{145AA117-590F-4A8E-AC80-2E026FFBD0EC}"/>
                      </a:ext>
                    </a:extLst>
                  </p:cNvPr>
                  <p:cNvSpPr txBox="1"/>
                  <p:nvPr/>
                </p:nvSpPr>
                <p:spPr>
                  <a:xfrm>
                    <a:off x="10261231" y="1307673"/>
                    <a:ext cx="1050865" cy="3844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s-ES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𝑉𝑎𝑟</m:t>
                              </m:r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acc>
                                <m:accPr>
                                  <m:chr m:val="̅"/>
                                  <m:ctrlP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  <m:r>
                                <a:rPr lang="es-ES" sz="12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acc>
                                <m:accPr>
                                  <m:chr m:val="̅"/>
                                  <m:ctrlPr>
                                    <a:rPr lang="es-E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s-E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acc>
                                <m:accPr>
                                  <m:chr m:val="̅"/>
                                  <m:ctrlPr>
                                    <a:rPr lang="es-E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sz="1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  <m:r>
                                <a:rPr lang="es-ES" sz="12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oMath>
                      </m:oMathPara>
                    </a14:m>
                    <a:endParaRPr lang="es-ES" sz="1200" dirty="0"/>
                  </a:p>
                </p:txBody>
              </p:sp>
            </mc:Choice>
            <mc:Fallback xmlns="">
              <p:sp>
                <p:nvSpPr>
                  <p:cNvPr id="27" name="CuadroTexto 26">
                    <a:extLst>
                      <a:ext uri="{FF2B5EF4-FFF2-40B4-BE49-F238E27FC236}">
                        <a16:creationId xmlns:a16="http://schemas.microsoft.com/office/drawing/2014/main" id="{145AA117-590F-4A8E-AC80-2E026FFBD0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61231" y="1307673"/>
                    <a:ext cx="1050865" cy="38446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890" t="-6349" r="-13873" b="-19048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CABCBAB7-DCD5-4515-9B3B-90EF28E5890F}"/>
              </a:ext>
            </a:extLst>
          </p:cNvPr>
          <p:cNvGrpSpPr/>
          <p:nvPr/>
        </p:nvGrpSpPr>
        <p:grpSpPr>
          <a:xfrm>
            <a:off x="3025141" y="797804"/>
            <a:ext cx="6151126" cy="5577561"/>
            <a:chOff x="3025141" y="797804"/>
            <a:chExt cx="6151126" cy="5577561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77BC3471-A659-455D-A41B-7D599173D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68036"/>
              <a:ext cx="3060000" cy="3060000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CE3608DC-3A7D-42A2-B39C-90D7F533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141" y="1344114"/>
              <a:ext cx="3060000" cy="3060000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7A108684-417B-4F9D-B6E7-5FC31BC2B0EC}"/>
                </a:ext>
              </a:extLst>
            </p:cNvPr>
            <p:cNvSpPr txBox="1"/>
            <p:nvPr/>
          </p:nvSpPr>
          <p:spPr>
            <a:xfrm>
              <a:off x="3827306" y="797845"/>
              <a:ext cx="184698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Center of mass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F7F6EE6-E8ED-44DE-BBCA-3D06A2AAECAA}"/>
                </a:ext>
              </a:extLst>
            </p:cNvPr>
            <p:cNvSpPr txBox="1"/>
            <p:nvPr/>
          </p:nvSpPr>
          <p:spPr>
            <a:xfrm>
              <a:off x="6778852" y="797804"/>
              <a:ext cx="21820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Solute front width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0C596A94-B0F4-4B0F-8456-BF017DB1F382}"/>
                    </a:ext>
                  </a:extLst>
                </p:cNvPr>
                <p:cNvSpPr txBox="1"/>
                <p:nvPr/>
              </p:nvSpPr>
              <p:spPr>
                <a:xfrm>
                  <a:off x="6996376" y="1589017"/>
                  <a:ext cx="1821653" cy="4514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sz="1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s-ES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s-ES" sz="1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s-E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s-ES" sz="120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1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28" name="CuadroTexto 27">
                  <a:extLst>
                    <a:ext uri="{FF2B5EF4-FFF2-40B4-BE49-F238E27FC236}">
                      <a16:creationId xmlns:a16="http://schemas.microsoft.com/office/drawing/2014/main" id="{0C596A94-B0F4-4B0F-8456-BF017DB1F3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6376" y="1589017"/>
                  <a:ext cx="1821653" cy="451470"/>
                </a:xfrm>
                <a:prstGeom prst="rect">
                  <a:avLst/>
                </a:prstGeom>
                <a:blipFill>
                  <a:blip r:embed="rId6"/>
                  <a:stretch>
                    <a:fillRect l="-1672" b="-135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CC4045B6-002F-45FB-A255-E196690EDA4E}"/>
                    </a:ext>
                  </a:extLst>
                </p:cNvPr>
                <p:cNvSpPr txBox="1"/>
                <p:nvPr/>
              </p:nvSpPr>
              <p:spPr>
                <a:xfrm>
                  <a:off x="4140320" y="3466806"/>
                  <a:ext cx="1076898" cy="3844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ES" sz="1200" b="0" i="1" smtClean="0">
                            <a:latin typeface="Cambria Math" panose="02040503050406030204" pitchFamily="18" charset="0"/>
                          </a:rPr>
                          <m:t>)= </m:t>
                        </m:r>
                        <m:f>
                          <m:fPr>
                            <m:ctrlP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s-E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S" sz="12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s-ES" sz="1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2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s-ES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s-ES" sz="12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lang="es-ES" sz="1200" dirty="0"/>
                </a:p>
              </p:txBody>
            </p:sp>
          </mc:Choice>
          <mc:Fallback xmlns="">
            <p:sp>
              <p:nvSpPr>
                <p:cNvPr id="29" name="CuadroTexto 28">
                  <a:extLst>
                    <a:ext uri="{FF2B5EF4-FFF2-40B4-BE49-F238E27FC236}">
                      <a16:creationId xmlns:a16="http://schemas.microsoft.com/office/drawing/2014/main" id="{CC4045B6-002F-45FB-A255-E196690EDA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0320" y="3466806"/>
                  <a:ext cx="1076898" cy="384464"/>
                </a:xfrm>
                <a:prstGeom prst="rect">
                  <a:avLst/>
                </a:prstGeom>
                <a:blipFill>
                  <a:blip r:embed="rId7"/>
                  <a:stretch>
                    <a:fillRect l="-2825" t="-6349" r="-4520" b="-19048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3EE80898-3ABB-4ACD-B68B-5D2311492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7" t="9190" r="18401" b="72591"/>
            <a:stretch/>
          </p:blipFill>
          <p:spPr>
            <a:xfrm>
              <a:off x="3459905" y="4783474"/>
              <a:ext cx="4176842" cy="1591891"/>
            </a:xfrm>
            <a:prstGeom prst="rect">
              <a:avLst/>
            </a:prstGeom>
          </p:spPr>
        </p:pic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id="{82E3985F-9870-4E25-B77A-2B57DC5E131B}"/>
                </a:ext>
              </a:extLst>
            </p:cNvPr>
            <p:cNvSpPr txBox="1"/>
            <p:nvPr/>
          </p:nvSpPr>
          <p:spPr>
            <a:xfrm>
              <a:off x="7700499" y="4977086"/>
              <a:ext cx="1475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Center </a:t>
              </a:r>
              <a:r>
                <a:rPr lang="es-ES" b="1" dirty="0" err="1"/>
                <a:t>of</a:t>
              </a:r>
              <a:r>
                <a:rPr lang="es-ES" b="1" dirty="0"/>
                <a:t> </a:t>
              </a:r>
              <a:r>
                <a:rPr lang="es-ES" b="1" dirty="0" err="1"/>
                <a:t>the</a:t>
              </a:r>
              <a:r>
                <a:rPr lang="es-ES" b="1" dirty="0"/>
                <a:t> </a:t>
              </a:r>
              <a:r>
                <a:rPr lang="es-ES" b="1" dirty="0" err="1"/>
                <a:t>mass</a:t>
              </a:r>
              <a:endParaRPr lang="es-ES" b="1" dirty="0"/>
            </a:p>
          </p:txBody>
        </p:sp>
        <p:cxnSp>
          <p:nvCxnSpPr>
            <p:cNvPr id="43" name="Conector recto 42">
              <a:extLst>
                <a:ext uri="{FF2B5EF4-FFF2-40B4-BE49-F238E27FC236}">
                  <a16:creationId xmlns:a16="http://schemas.microsoft.com/office/drawing/2014/main" id="{45106EB5-2A4C-40FE-AA21-746BFA327C81}"/>
                </a:ext>
              </a:extLst>
            </p:cNvPr>
            <p:cNvCxnSpPr>
              <a:cxnSpLocks/>
            </p:cNvCxnSpPr>
            <p:nvPr/>
          </p:nvCxnSpPr>
          <p:spPr>
            <a:xfrm>
              <a:off x="6548379" y="5326436"/>
              <a:ext cx="1761122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CuadroTexto 43">
              <a:extLst>
                <a:ext uri="{FF2B5EF4-FFF2-40B4-BE49-F238E27FC236}">
                  <a16:creationId xmlns:a16="http://schemas.microsoft.com/office/drawing/2014/main" id="{371B4793-D12A-4708-A5ED-146AA094332B}"/>
                </a:ext>
              </a:extLst>
            </p:cNvPr>
            <p:cNvSpPr txBox="1"/>
            <p:nvPr/>
          </p:nvSpPr>
          <p:spPr>
            <a:xfrm>
              <a:off x="4368571" y="5418230"/>
              <a:ext cx="16972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ln w="12700">
                    <a:noFill/>
                  </a:ln>
                  <a:solidFill>
                    <a:schemeClr val="bg1"/>
                  </a:solidFill>
                </a:rPr>
                <a:t>Solute</a:t>
              </a:r>
              <a:r>
                <a:rPr lang="es-ES" b="1" dirty="0">
                  <a:ln w="12700">
                    <a:noFill/>
                  </a:ln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ln w="12700">
                    <a:noFill/>
                  </a:ln>
                  <a:solidFill>
                    <a:schemeClr val="bg1"/>
                  </a:solidFill>
                </a:rPr>
                <a:t>front</a:t>
              </a:r>
              <a:r>
                <a:rPr lang="es-ES" b="1" dirty="0">
                  <a:ln w="12700">
                    <a:noFill/>
                  </a:ln>
                  <a:solidFill>
                    <a:schemeClr val="bg1"/>
                  </a:solidFill>
                </a:rPr>
                <a:t> </a:t>
              </a:r>
              <a:r>
                <a:rPr lang="es-ES" b="1" dirty="0" err="1">
                  <a:ln w="12700">
                    <a:noFill/>
                  </a:ln>
                  <a:solidFill>
                    <a:schemeClr val="bg1"/>
                  </a:solidFill>
                </a:rPr>
                <a:t>width</a:t>
              </a:r>
              <a:endParaRPr lang="es-ES" b="1" dirty="0">
                <a:ln w="12700">
                  <a:noFill/>
                </a:ln>
                <a:solidFill>
                  <a:schemeClr val="bg1"/>
                </a:solidFill>
              </a:endParaRPr>
            </a:p>
          </p:txBody>
        </p:sp>
        <p:cxnSp>
          <p:nvCxnSpPr>
            <p:cNvPr id="45" name="Conector recto de flecha 44">
              <a:extLst>
                <a:ext uri="{FF2B5EF4-FFF2-40B4-BE49-F238E27FC236}">
                  <a16:creationId xmlns:a16="http://schemas.microsoft.com/office/drawing/2014/main" id="{33DB6282-4115-4F5E-BC23-EA29B2F3D013}"/>
                </a:ext>
              </a:extLst>
            </p:cNvPr>
            <p:cNvCxnSpPr>
              <a:cxnSpLocks/>
            </p:cNvCxnSpPr>
            <p:nvPr/>
          </p:nvCxnSpPr>
          <p:spPr>
            <a:xfrm>
              <a:off x="4327627" y="5204862"/>
              <a:ext cx="0" cy="288000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de flecha 45">
              <a:extLst>
                <a:ext uri="{FF2B5EF4-FFF2-40B4-BE49-F238E27FC236}">
                  <a16:creationId xmlns:a16="http://schemas.microsoft.com/office/drawing/2014/main" id="{EAB3FC87-7D55-4D70-A25B-73CC4E92C068}"/>
                </a:ext>
              </a:extLst>
            </p:cNvPr>
            <p:cNvCxnSpPr>
              <a:cxnSpLocks/>
            </p:cNvCxnSpPr>
            <p:nvPr/>
          </p:nvCxnSpPr>
          <p:spPr>
            <a:xfrm>
              <a:off x="6106972" y="5209124"/>
              <a:ext cx="0" cy="288000"/>
            </a:xfrm>
            <a:prstGeom prst="straightConnector1">
              <a:avLst/>
            </a:prstGeom>
            <a:ln w="28575">
              <a:solidFill>
                <a:schemeClr val="bg1">
                  <a:lumMod val="9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CuadroTexto 12">
            <a:extLst>
              <a:ext uri="{FF2B5EF4-FFF2-40B4-BE49-F238E27FC236}">
                <a16:creationId xmlns:a16="http://schemas.microsoft.com/office/drawing/2014/main" id="{A51A169E-F03E-4B2B-B852-8E5E6107FD70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01D20941-5657-40CD-8CA5-60A4B0C56CE8}"/>
              </a:ext>
            </a:extLst>
          </p:cNvPr>
          <p:cNvGrpSpPr/>
          <p:nvPr/>
        </p:nvGrpSpPr>
        <p:grpSpPr>
          <a:xfrm>
            <a:off x="0" y="792788"/>
            <a:ext cx="3060000" cy="4854009"/>
            <a:chOff x="0" y="792788"/>
            <a:chExt cx="3060000" cy="4854009"/>
          </a:xfrm>
        </p:grpSpPr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BE7B051-45D8-45EE-930D-F3D396B41564}"/>
                </a:ext>
              </a:extLst>
            </p:cNvPr>
            <p:cNvSpPr txBox="1"/>
            <p:nvPr/>
          </p:nvSpPr>
          <p:spPr>
            <a:xfrm>
              <a:off x="595494" y="792788"/>
              <a:ext cx="239039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600" b="1" dirty="0">
                  <a:latin typeface="Bahnschrift Condensed" panose="020B0502040204020203" pitchFamily="34" charset="0"/>
                  <a:ea typeface="Cambria Math" panose="02040503050406030204" pitchFamily="18" charset="0"/>
                </a:rPr>
                <a:t>Breakthrough curve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574EF9B-5DB1-4EF8-AA3F-A4EA7491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22" t="6224" r="4821" b="65936"/>
            <a:stretch/>
          </p:blipFill>
          <p:spPr>
            <a:xfrm>
              <a:off x="801018" y="4628498"/>
              <a:ext cx="1816249" cy="1018299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E65B6C3D-8C28-4625-AFFA-3842B51C1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68036"/>
              <a:ext cx="3060000" cy="30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300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2">
            <a:extLst>
              <a:ext uri="{FF2B5EF4-FFF2-40B4-BE49-F238E27FC236}">
                <a16:creationId xmlns:a16="http://schemas.microsoft.com/office/drawing/2014/main" id="{C3D45988-B25C-48C7-921F-37E717DF16BF}"/>
              </a:ext>
            </a:extLst>
          </p:cNvPr>
          <p:cNvSpPr txBox="1"/>
          <p:nvPr/>
        </p:nvSpPr>
        <p:spPr>
          <a:xfrm>
            <a:off x="240" y="-4719"/>
            <a:ext cx="12191760" cy="385831"/>
          </a:xfrm>
          <a:prstGeom prst="rect">
            <a:avLst/>
          </a:prstGeom>
          <a:solidFill>
            <a:srgbClr val="9999FF"/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1. Introduction                2.Methodology               3. Model Setup               </a:t>
            </a:r>
            <a:r>
              <a:rPr lang="en-US" sz="2000" b="1" dirty="0">
                <a:highlight>
                  <a:scrgbClr r="0" g="0" b="0">
                    <a:alpha val="0"/>
                  </a:scrgbClr>
                </a:highlight>
                <a:latin typeface="Liberation Sans" pitchFamily="18"/>
              </a:rPr>
              <a:t>4. Results and Discussion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highlight>
                  <a:scrgbClr r="0" g="0" b="0">
                    <a:alpha val="0"/>
                  </a:scrgbClr>
                </a:highlight>
                <a:latin typeface="Bahnschrift Condensed" panose="020B0502040204020203" pitchFamily="34" charset="0"/>
              </a:rPr>
              <a:t>    5. Conclusions              6. Future work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DBC2A48-76E9-44C3-B5BE-2ED5E6ABCF1B}"/>
              </a:ext>
            </a:extLst>
          </p:cNvPr>
          <p:cNvGrpSpPr/>
          <p:nvPr/>
        </p:nvGrpSpPr>
        <p:grpSpPr>
          <a:xfrm>
            <a:off x="1086959" y="1948013"/>
            <a:ext cx="9693225" cy="2961973"/>
            <a:chOff x="284411" y="4058731"/>
            <a:chExt cx="11220952" cy="2961973"/>
          </a:xfrm>
        </p:grpSpPr>
        <p:sp>
          <p:nvSpPr>
            <p:cNvPr id="8" name="Título 3">
              <a:extLst>
                <a:ext uri="{FF2B5EF4-FFF2-40B4-BE49-F238E27FC236}">
                  <a16:creationId xmlns:a16="http://schemas.microsoft.com/office/drawing/2014/main" id="{22EFFFA3-ECE5-40E1-9AD5-0E0FA61CB8C3}"/>
                </a:ext>
              </a:extLst>
            </p:cNvPr>
            <p:cNvSpPr txBox="1">
              <a:spLocks/>
            </p:cNvSpPr>
            <p:nvPr/>
          </p:nvSpPr>
          <p:spPr>
            <a:xfrm>
              <a:off x="284411" y="4058731"/>
              <a:ext cx="3310060" cy="49244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3200" b="1" dirty="0">
                  <a:solidFill>
                    <a:schemeClr val="tx1"/>
                  </a:solidFill>
                  <a:latin typeface="Monotype Corsiva" panose="03010101010201010101" pitchFamily="66" charset="0"/>
                  <a:ea typeface="Cambria Math" panose="02040503050406030204" pitchFamily="18" charset="0"/>
                </a:rPr>
                <a:t>Cases studied</a:t>
              </a:r>
            </a:p>
          </p:txBody>
        </p:sp>
        <p:sp>
          <p:nvSpPr>
            <p:cNvPr id="9" name="Título 3">
              <a:extLst>
                <a:ext uri="{FF2B5EF4-FFF2-40B4-BE49-F238E27FC236}">
                  <a16:creationId xmlns:a16="http://schemas.microsoft.com/office/drawing/2014/main" id="{2FEB5B3B-5F79-445F-842E-AF5A4BEFA303}"/>
                </a:ext>
              </a:extLst>
            </p:cNvPr>
            <p:cNvSpPr txBox="1">
              <a:spLocks/>
            </p:cNvSpPr>
            <p:nvPr/>
          </p:nvSpPr>
          <p:spPr>
            <a:xfrm>
              <a:off x="1152671" y="5050934"/>
              <a:ext cx="10352692" cy="196977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anchor="ctr">
              <a:spAutoFit/>
            </a:bodyPr>
            <a:lstStyle>
              <a:lvl1pPr algn="ctr" rtl="0" hangingPunct="0">
                <a:tabLst/>
                <a:defRPr lang="es-ES" sz="3300" b="0" i="0" u="none" strike="noStrike" kern="1200" cap="none">
                  <a:ln>
                    <a:noFill/>
                  </a:ln>
                  <a:solidFill>
                    <a:srgbClr val="FFFFFF"/>
                  </a:solidFill>
                  <a:highlight>
                    <a:scrgbClr r="0" g="0" b="0">
                      <a:alpha val="0"/>
                    </a:scrgbClr>
                  </a:highlight>
                  <a:latin typeface="Liberation Sans" pitchFamily="18"/>
                </a:defRPr>
              </a:lvl1pPr>
            </a:lstStyle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bg2">
                      <a:lumMod val="50000"/>
                    </a:schemeClr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Part 1: 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Richards’ equation vs. extended model under homogeneous hydraulic conductivity and isotropic initial saturation perturbations.</a:t>
              </a:r>
            </a:p>
            <a:p>
              <a:pPr marL="342900" indent="-342900" algn="just">
                <a:buFont typeface="Wingdings" panose="05000000000000000000" pitchFamily="2" charset="2"/>
                <a:buChar char="ü"/>
              </a:pPr>
              <a:r>
                <a:rPr lang="en-US" sz="3200" b="1" dirty="0">
                  <a:solidFill>
                    <a:schemeClr val="tx1"/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Part 2: </a:t>
              </a:r>
              <a:r>
                <a:rPr lang="en-US" sz="3200" dirty="0">
                  <a:solidFill>
                    <a:schemeClr val="tx1"/>
                  </a:solidFill>
                  <a:latin typeface="Microsoft Uighur" panose="02000000000000000000" pitchFamily="2" charset="-78"/>
                  <a:ea typeface="Cambria Math" panose="02040503050406030204" pitchFamily="18" charset="0"/>
                  <a:cs typeface="Microsoft Uighur" panose="02000000000000000000" pitchFamily="2" charset="-78"/>
                </a:rPr>
                <a:t>Extended-model simulations of unsaturated flow and solute transport in heterogeneous soils.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6344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27980</TotalTime>
  <Words>958</Words>
  <Application>Microsoft Office PowerPoint</Application>
  <PresentationFormat>Panorámica</PresentationFormat>
  <Paragraphs>161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30" baseType="lpstr">
      <vt:lpstr>Agency FB</vt:lpstr>
      <vt:lpstr>Arial</vt:lpstr>
      <vt:lpstr>Arial Narrow</vt:lpstr>
      <vt:lpstr>Bahnschrift Condensed</vt:lpstr>
      <vt:lpstr>Calibri</vt:lpstr>
      <vt:lpstr>Calibri Light</vt:lpstr>
      <vt:lpstr>Cambria Math</vt:lpstr>
      <vt:lpstr>Chiller</vt:lpstr>
      <vt:lpstr>Ink Free</vt:lpstr>
      <vt:lpstr>Javanese Text</vt:lpstr>
      <vt:lpstr>Liberation Sans</vt:lpstr>
      <vt:lpstr>Liberation Serif</vt:lpstr>
      <vt:lpstr>Microsoft Uighur</vt:lpstr>
      <vt:lpstr>Monotype Corsiva</vt:lpstr>
      <vt:lpstr>Wingdings</vt:lpstr>
      <vt:lpstr>Tema de Office</vt:lpstr>
      <vt:lpstr>Unsaturated Flow and Solute Transport: Effects of Soil Heterogeneity and Gravity Finger Formation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Unsaturated Flow and Solute Transport During Infiltration and Evaporation Cycles: Influence of Soil Heterogeneity and Gravity Fingers</dc:title>
  <dc:creator>generico</dc:creator>
  <cp:lastModifiedBy>generico</cp:lastModifiedBy>
  <cp:revision>460</cp:revision>
  <dcterms:created xsi:type="dcterms:W3CDTF">2025-04-01T12:21:03Z</dcterms:created>
  <dcterms:modified xsi:type="dcterms:W3CDTF">2026-05-21T09:17:56Z</dcterms:modified>
</cp:coreProperties>
</file>