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71" r:id="rId2"/>
    <p:sldId id="816" r:id="rId3"/>
    <p:sldId id="817" r:id="rId4"/>
    <p:sldId id="822" r:id="rId5"/>
    <p:sldId id="626" r:id="rId6"/>
    <p:sldId id="585" r:id="rId7"/>
    <p:sldId id="825" r:id="rId8"/>
    <p:sldId id="829" r:id="rId9"/>
    <p:sldId id="868" r:id="rId10"/>
    <p:sldId id="869" r:id="rId11"/>
    <p:sldId id="830" r:id="rId12"/>
    <p:sldId id="831" r:id="rId13"/>
    <p:sldId id="832" r:id="rId14"/>
    <p:sldId id="833" r:id="rId15"/>
    <p:sldId id="834" r:id="rId16"/>
    <p:sldId id="835" r:id="rId17"/>
    <p:sldId id="823" r:id="rId18"/>
    <p:sldId id="633" r:id="rId19"/>
    <p:sldId id="836" r:id="rId20"/>
    <p:sldId id="839" r:id="rId21"/>
    <p:sldId id="841" r:id="rId22"/>
    <p:sldId id="847" r:id="rId23"/>
    <p:sldId id="848" r:id="rId24"/>
    <p:sldId id="849" r:id="rId25"/>
    <p:sldId id="846" r:id="rId26"/>
    <p:sldId id="850" r:id="rId27"/>
    <p:sldId id="852" r:id="rId28"/>
    <p:sldId id="853" r:id="rId29"/>
    <p:sldId id="865" r:id="rId30"/>
    <p:sldId id="855" r:id="rId31"/>
    <p:sldId id="856" r:id="rId32"/>
    <p:sldId id="857" r:id="rId33"/>
    <p:sldId id="859" r:id="rId34"/>
    <p:sldId id="824" r:id="rId35"/>
    <p:sldId id="810" r:id="rId36"/>
    <p:sldId id="26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1EF"/>
    <a:srgbClr val="390AE6"/>
    <a:srgbClr val="CC9900"/>
    <a:srgbClr val="F01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76" autoAdjust="0"/>
  </p:normalViewPr>
  <p:slideViewPr>
    <p:cSldViewPr snapToGrid="0">
      <p:cViewPr varScale="1">
        <p:scale>
          <a:sx n="60" d="100"/>
          <a:sy n="60" d="100"/>
        </p:scale>
        <p:origin x="20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88560-6B4B-4906-9722-C785492B48E4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83D57-1063-4305-AF56-C208998B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80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B1AB-3A02-2286-881B-E497749E7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D6D4E0-A4E7-E7A4-99AE-1852FCEC9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6161C0-8560-89A6-8686-F497FE7D7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E9CA8A-4761-5861-3D9A-75085DFB6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2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BEC5F-0A46-3F3A-FFE7-022203CA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A63A41-0C43-DEC8-0C52-0A252836F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92F7DBA-1833-FC08-9914-E90AAF6C1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90E76D-BC22-B452-46A3-EF5F1E2C8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90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1843-F21C-6CC5-7CB0-6FCDB99F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977021-BB40-8371-B62A-3DC1A760B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002A26-76C0-74C9-B40F-02C595FE7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F9808E-9997-A552-04FD-F7335464B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14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076E1-2E15-1EB7-54C8-8D249F18E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AEAA01-2339-5DA8-27CC-E46A0E130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FD2256-1F2C-2DC8-6222-2D196A155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607265-C54B-F8FF-5152-CA9B6D53D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3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43C6E-C25A-13D6-F6D2-DA028244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930A69-7F52-59E7-855B-E08993927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82E372-5F5E-6D31-DC10-BC55B1F98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EF98CF-F10B-83BA-7FA2-0556A5859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0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A675A-A0D7-715B-8CE3-E7789ACD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B4BFCE-C31A-6F76-4B60-62FFCAC46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CF3D0DF-25CB-FBBE-5796-CF0A13967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313ED3-AA35-6F0D-6133-57D329F76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DD450-1CD7-E10E-237A-D5DDD259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F7C70B-AA38-D878-8032-C04A8C7F1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C10C739-C5C0-4A91-8D25-F16FE9194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47018F-D992-BD17-67F5-61E836B71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61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FD80A-D633-B4C0-CDAF-0B76E40E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F6E78E-7321-E690-72E7-20F76A6C1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B9D5D3-866C-9DAB-E1F6-E762C3BA4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75EBA2-96F0-C8F8-A83E-EBEFA0ECA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E448-6029-4055-A2BC-6574E20549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95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E448-6029-4055-A2BC-6574E20549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3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4A2D-D798-3B13-D21B-FA8E1726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10BC658-5D67-9478-727E-C603C5F51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6B9D65-FF14-A78E-D2F4-CF25DD22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E10BD3-2DA9-16A7-E98E-BFA009899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E448-6029-4055-A2BC-6574E20549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E448-6029-4055-A2BC-6574E20549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515C-A4D1-A38E-F896-45D5DB64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886245-AA18-9A89-6D73-639648357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AB85A8-CF8F-010D-9958-06CE3B90E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85769-0DDF-D286-9D73-BADDD23D3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E448-6029-4055-A2BC-6574E20549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7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F1D0-674A-C7C5-4860-69883A1B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900DFF-9A82-DC46-381A-E50239F57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082912-E6A6-3E7B-D3AE-B58679EA4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81D13D-DD56-3ADC-1B93-BF98ADC1D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37994-FAE3-4C64-BBC1-9E4DA3FFA4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55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A12A-633D-2BE4-8D89-E0948F272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B2520B-BA2E-5341-50EB-1EACB049A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33BDA56-05AA-FCE8-52DC-BCAB79304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B42AC8-5538-8E0A-1D48-3B2E6E99D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37994-FAE3-4C64-BBC1-9E4DA3FFA4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3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55533-3E27-BB59-839C-1D40810A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6E78053-EC09-F106-6AB8-035B882B4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2C7FC7-7912-5928-64FF-7137EC8E6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155039-10F4-A54C-C19C-C061610DC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E448-6029-4055-A2BC-6574E20549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1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41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behaviors are similar, but the bubble nucleation and coalescence are very intensive.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83D57-1063-4305-AF56-C208998B8A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2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7" y="4563876"/>
            <a:ext cx="11542457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0662-EC59-44EC-B584-E43FE2F4A8D9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7" y="3429000"/>
            <a:ext cx="11542457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977" y="619200"/>
            <a:ext cx="11542458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7799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7" y="4823307"/>
            <a:ext cx="11542458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7" y="5809755"/>
            <a:ext cx="11542458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CF68-0790-4902-9D5D-14F518D9AB54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7" y="620713"/>
            <a:ext cx="11542458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8518036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7" y="4823307"/>
            <a:ext cx="11542458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7" y="5809755"/>
            <a:ext cx="11542458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C19C-CF15-4161-8DC9-ACEE3C6255DE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7" y="620715"/>
            <a:ext cx="11542458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A365C59-2EB9-DDE6-63AC-3232A1E509F3}"/>
              </a:ext>
            </a:extLst>
          </p:cNvPr>
          <p:cNvSpPr/>
          <p:nvPr userDrawn="1"/>
        </p:nvSpPr>
        <p:spPr>
          <a:xfrm>
            <a:off x="0" y="0"/>
            <a:ext cx="12192000" cy="620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16" name="Titel 6">
            <a:extLst>
              <a:ext uri="{FF2B5EF4-FFF2-40B4-BE49-F238E27FC236}">
                <a16:creationId xmlns:a16="http://schemas.microsoft.com/office/drawing/2014/main" id="{F04B7D13-1AD0-8EB0-068B-6191A5C70CD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0"/>
            <a:ext cx="9923686" cy="620743"/>
          </a:xfrm>
          <a:prstGeom prst="rect">
            <a:avLst/>
          </a:prstGeom>
          <a:noFill/>
        </p:spPr>
        <p:txBody>
          <a:bodyPr vert="horz" lIns="144000" tIns="54000" rIns="14400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/>
            <a:r>
              <a:rPr lang="en-GB" dirty="0">
                <a:solidFill>
                  <a:schemeClr val="bg1"/>
                </a:solidFill>
              </a:rPr>
              <a:t>Add title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CA12BED-1A37-C27A-0996-74C2235E4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975709" y="75654"/>
            <a:ext cx="216426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69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6" y="1044001"/>
            <a:ext cx="11542459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520" y="152402"/>
            <a:ext cx="11902608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977" y="620714"/>
            <a:ext cx="1154245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71440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976" y="6957490"/>
            <a:ext cx="84996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822" y="-385093"/>
            <a:ext cx="12423716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23471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FE45516-D1E3-DAC8-550C-3672C7A5AE77}"/>
              </a:ext>
            </a:extLst>
          </p:cNvPr>
          <p:cNvSpPr/>
          <p:nvPr userDrawn="1"/>
        </p:nvSpPr>
        <p:spPr>
          <a:xfrm>
            <a:off x="0" y="0"/>
            <a:ext cx="12192000" cy="620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977" y="2024064"/>
            <a:ext cx="11542458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55E5-2994-495B-BBD8-F950D8E63429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923686" cy="620743"/>
          </a:xfr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0E946C-A303-D38A-6B57-4B96DE3F4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975709" y="75654"/>
            <a:ext cx="216426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9354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5650-030D-4E90-B7FE-058E418AEAC4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977" y="620714"/>
            <a:ext cx="11542458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5EC131-3A96-6A00-DCB2-23997FCEDE82}"/>
              </a:ext>
            </a:extLst>
          </p:cNvPr>
          <p:cNvSpPr/>
          <p:nvPr userDrawn="1"/>
        </p:nvSpPr>
        <p:spPr>
          <a:xfrm>
            <a:off x="0" y="0"/>
            <a:ext cx="12192000" cy="620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3CF2416-6491-7085-8DFE-3C895F7C68A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0"/>
            <a:ext cx="9923686" cy="620743"/>
          </a:xfrm>
          <a:prstGeom prst="rect">
            <a:avLst/>
          </a:prstGeom>
          <a:noFill/>
        </p:spPr>
        <p:txBody>
          <a:bodyPr vert="horz" lIns="144000" tIns="54000" rIns="14400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Add title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ADCCF1-9D75-C764-C457-9DD148FA3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975709" y="75654"/>
            <a:ext cx="216426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11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4D2C-22F1-479A-A11C-A23AE3D9F4B4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7" y="620713"/>
            <a:ext cx="11542458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6048993-94F6-47A8-F0D6-4535CC383182}"/>
              </a:ext>
            </a:extLst>
          </p:cNvPr>
          <p:cNvSpPr/>
          <p:nvPr userDrawn="1"/>
        </p:nvSpPr>
        <p:spPr>
          <a:xfrm>
            <a:off x="0" y="0"/>
            <a:ext cx="12192000" cy="620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3" name="Titel 6">
            <a:extLst>
              <a:ext uri="{FF2B5EF4-FFF2-40B4-BE49-F238E27FC236}">
                <a16:creationId xmlns:a16="http://schemas.microsoft.com/office/drawing/2014/main" id="{9DEE490A-C867-136E-9376-15E695ABC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923686" cy="620743"/>
          </a:xfr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8C5942-F25F-098D-CEF9-9849FD2C2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975709" y="75654"/>
            <a:ext cx="216426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7485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77AB-04E0-4E51-8452-ACBB852886A5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67356" cy="15773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F97BD51-F14D-8B35-803E-DC5E817CB2C2}"/>
              </a:ext>
            </a:extLst>
          </p:cNvPr>
          <p:cNvSpPr/>
          <p:nvPr userDrawn="1"/>
        </p:nvSpPr>
        <p:spPr>
          <a:xfrm>
            <a:off x="0" y="0"/>
            <a:ext cx="12192000" cy="620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6" name="Titel 6">
            <a:extLst>
              <a:ext uri="{FF2B5EF4-FFF2-40B4-BE49-F238E27FC236}">
                <a16:creationId xmlns:a16="http://schemas.microsoft.com/office/drawing/2014/main" id="{1B3587B4-BE7B-C8AB-8BE9-CB76661CC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923686" cy="620743"/>
          </a:xfr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597AE6-48EE-7D0D-1DEF-1DAE10F175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975709" y="75654"/>
            <a:ext cx="216426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3208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ïŝlïḍê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60400" y="2067063"/>
            <a:ext cx="5435600" cy="2585323"/>
          </a:xfrm>
        </p:spPr>
        <p:txBody>
          <a:bodyPr vert="horz" lIns="91440" tIns="45720" rIns="91440" bIns="45720" rtlCol="0" anchor="b">
            <a:spAutoFit/>
          </a:bodyPr>
          <a:lstStyle>
            <a:lvl1pPr marL="0" indent="0">
              <a:buNone/>
              <a:defRPr lang="en-US" altLang="zh-CN" sz="60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altLang="zh-CN" smtClean="0"/>
            </a:lvl2pPr>
            <a:lvl3pPr>
              <a:defRPr lang="en-US" altLang="zh-CN" smtClean="0"/>
            </a:lvl3pPr>
            <a:lvl4pPr>
              <a:defRPr lang="en-US" altLang="zh-CN" smtClean="0"/>
            </a:lvl4pPr>
            <a:lvl5pPr>
              <a:defRPr lang="zh-CN" altLang="en-US"/>
            </a:lvl5pPr>
          </a:lstStyle>
          <a:p>
            <a:pPr marL="228600" lvl="0" indent="-228600" defTabSz="914400">
              <a:spcBef>
                <a:spcPct val="0"/>
              </a:spcBef>
            </a:pPr>
            <a:r>
              <a:rPr lang="en-US" altLang="zh-CN" dirty="0"/>
              <a:t>Click to edit Master text styles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6356354" y="5837829"/>
            <a:ext cx="5162546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>
                <a:solidFill>
                  <a:schemeClr val="tx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62727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6">
            <a:extLst>
              <a:ext uri="{FF2B5EF4-FFF2-40B4-BE49-F238E27FC236}">
                <a16:creationId xmlns:a16="http://schemas.microsoft.com/office/drawing/2014/main" id="{BD293304-233F-EF2F-0F94-00182CB3F99E}"/>
              </a:ext>
            </a:extLst>
          </p:cNvPr>
          <p:cNvSpPr txBox="1"/>
          <p:nvPr userDrawn="1"/>
        </p:nvSpPr>
        <p:spPr>
          <a:xfrm>
            <a:off x="6167418" y="6313084"/>
            <a:ext cx="4626162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Feifei Qin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-377822" y="-385093"/>
            <a:ext cx="12423716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20777" y="6308726"/>
            <a:ext cx="612239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2B128703-06B3-45BC-8119-EDFE88B8DD69}" type="datetime1">
              <a:rPr lang="en-US" smtClean="0">
                <a:solidFill>
                  <a:prstClr val="black"/>
                </a:solidFill>
              </a:rPr>
              <a:pPr/>
              <a:t>5/21/2026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9448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977" y="2024064"/>
            <a:ext cx="11533424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40778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83289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976" y="620714"/>
            <a:ext cx="11533425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977" y="6308727"/>
            <a:ext cx="5772023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极端力学研究院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航空学院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LOGO组合">
            <a:extLst>
              <a:ext uri="{FF2B5EF4-FFF2-40B4-BE49-F238E27FC236}">
                <a16:creationId xmlns:a16="http://schemas.microsoft.com/office/drawing/2014/main" id="{93FE9489-14EC-A25A-E494-0058C191E1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52449" y="75300"/>
            <a:ext cx="2166503" cy="467514"/>
            <a:chOff x="685800" y="630052"/>
            <a:chExt cx="2719167" cy="586775"/>
          </a:xfrm>
        </p:grpSpPr>
        <p:pic>
          <p:nvPicPr>
            <p:cNvPr id="10" name="校名">
              <a:extLst>
                <a:ext uri="{FF2B5EF4-FFF2-40B4-BE49-F238E27FC236}">
                  <a16:creationId xmlns:a16="http://schemas.microsoft.com/office/drawing/2014/main" id="{77D9C165-2B5E-77D8-DA6B-A617CD423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1885" y="679578"/>
              <a:ext cx="1963082" cy="487722"/>
            </a:xfrm>
            <a:prstGeom prst="rect">
              <a:avLst/>
            </a:prstGeom>
          </p:spPr>
        </p:pic>
        <p:pic>
          <p:nvPicPr>
            <p:cNvPr id="11" name="校徽">
              <a:extLst>
                <a:ext uri="{FF2B5EF4-FFF2-40B4-BE49-F238E27FC236}">
                  <a16:creationId xmlns:a16="http://schemas.microsoft.com/office/drawing/2014/main" id="{1ADB858D-45A6-C50C-AAA9-FBF467EFD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630052"/>
              <a:ext cx="586775" cy="586775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869A720C-ADA3-B0A4-2EAC-9A7D264480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85022"/>
            <a:ext cx="1786011" cy="4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275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orient="horz" pos="3045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204">
          <p15:clr>
            <a:srgbClr val="F26B43"/>
          </p15:clr>
        </p15:guide>
        <p15:guide id="8" pos="7467">
          <p15:clr>
            <a:srgbClr val="F26B43"/>
          </p15:clr>
        </p15:guide>
        <p15:guide id="9" pos="7581">
          <p15:clr>
            <a:srgbClr val="F26B43"/>
          </p15:clr>
        </p15:guide>
        <p15:guide id="10" orient="horz" pos="3997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7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6.png"/><Relationship Id="rId10" Type="http://schemas.openxmlformats.org/officeDocument/2006/relationships/image" Target="../media/image59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microsoft.com/office/2007/relationships/media" Target="../media/media4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65.png"/><Relationship Id="rId17" Type="http://schemas.openxmlformats.org/officeDocument/2006/relationships/image" Target="../media/image68.e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26.bin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63.png"/><Relationship Id="rId5" Type="http://schemas.microsoft.com/office/2007/relationships/media" Target="../media/media5.mp4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video" Target="../media/media4.mp4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3.png"/><Relationship Id="rId11" Type="http://schemas.openxmlformats.org/officeDocument/2006/relationships/image" Target="../media/image71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5" Type="http://schemas.openxmlformats.org/officeDocument/2006/relationships/image" Target="../media/image85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3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96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9.png"/><Relationship Id="rId12" Type="http://schemas.openxmlformats.org/officeDocument/2006/relationships/image" Target="../media/image92.wmf"/><Relationship Id="rId17" Type="http://schemas.openxmlformats.org/officeDocument/2006/relationships/image" Target="../media/image95.png"/><Relationship Id="rId2" Type="http://schemas.openxmlformats.org/officeDocument/2006/relationships/video" Target="../media/media7.mp4"/><Relationship Id="rId16" Type="http://schemas.openxmlformats.org/officeDocument/2006/relationships/image" Target="../media/image94.wmf"/><Relationship Id="rId20" Type="http://schemas.openxmlformats.org/officeDocument/2006/relationships/image" Target="../media/image98.emf"/><Relationship Id="rId1" Type="http://schemas.microsoft.com/office/2007/relationships/media" Target="../media/media7.mp4"/><Relationship Id="rId6" Type="http://schemas.openxmlformats.org/officeDocument/2006/relationships/image" Target="../media/image88.png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87.png"/><Relationship Id="rId15" Type="http://schemas.openxmlformats.org/officeDocument/2006/relationships/oleObject" Target="../embeddings/oleObject37.bin"/><Relationship Id="rId23" Type="http://schemas.openxmlformats.org/officeDocument/2006/relationships/image" Target="../media/image102.png"/><Relationship Id="rId10" Type="http://schemas.openxmlformats.org/officeDocument/2006/relationships/image" Target="../media/image91.wmf"/><Relationship Id="rId19" Type="http://schemas.openxmlformats.org/officeDocument/2006/relationships/image" Target="../media/image97.png"/><Relationship Id="rId4" Type="http://schemas.openxmlformats.org/officeDocument/2006/relationships/image" Target="../media/image86.pn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93.wmf"/><Relationship Id="rId22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7" Type="http://schemas.openxmlformats.org/officeDocument/2006/relationships/image" Target="../media/image11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760.png"/><Relationship Id="rId9" Type="http://schemas.openxmlformats.org/officeDocument/2006/relationships/image" Target="../media/image12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109.png"/><Relationship Id="rId26" Type="http://schemas.openxmlformats.org/officeDocument/2006/relationships/image" Target="../media/image116.wmf"/><Relationship Id="rId3" Type="http://schemas.microsoft.com/office/2007/relationships/media" Target="../media/media9.mp4"/><Relationship Id="rId21" Type="http://schemas.openxmlformats.org/officeDocument/2006/relationships/image" Target="../media/image112.png"/><Relationship Id="rId7" Type="http://schemas.microsoft.com/office/2007/relationships/media" Target="../media/media11.mp4"/><Relationship Id="rId12" Type="http://schemas.openxmlformats.org/officeDocument/2006/relationships/video" Target="../media/media13.mp4"/><Relationship Id="rId17" Type="http://schemas.openxmlformats.org/officeDocument/2006/relationships/image" Target="../media/image108.png"/><Relationship Id="rId25" Type="http://schemas.openxmlformats.org/officeDocument/2006/relationships/oleObject" Target="../embeddings/oleObject38.bin"/><Relationship Id="rId2" Type="http://schemas.openxmlformats.org/officeDocument/2006/relationships/video" Target="../media/media8.mp4"/><Relationship Id="rId16" Type="http://schemas.openxmlformats.org/officeDocument/2006/relationships/image" Target="../media/image106.png"/><Relationship Id="rId20" Type="http://schemas.openxmlformats.org/officeDocument/2006/relationships/image" Target="../media/image111.png"/><Relationship Id="rId29" Type="http://schemas.openxmlformats.org/officeDocument/2006/relationships/oleObject" Target="../embeddings/oleObject40.bin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microsoft.com/office/2007/relationships/media" Target="../media/media13.mp4"/><Relationship Id="rId24" Type="http://schemas.openxmlformats.org/officeDocument/2006/relationships/image" Target="../media/image115.png"/><Relationship Id="rId5" Type="http://schemas.microsoft.com/office/2007/relationships/media" Target="../media/media10.mp4"/><Relationship Id="rId15" Type="http://schemas.openxmlformats.org/officeDocument/2006/relationships/image" Target="../media/image105.png"/><Relationship Id="rId23" Type="http://schemas.openxmlformats.org/officeDocument/2006/relationships/image" Target="../media/image114.png"/><Relationship Id="rId28" Type="http://schemas.openxmlformats.org/officeDocument/2006/relationships/image" Target="../media/image117.wmf"/><Relationship Id="rId10" Type="http://schemas.openxmlformats.org/officeDocument/2006/relationships/video" Target="../media/media12.mp4"/><Relationship Id="rId19" Type="http://schemas.openxmlformats.org/officeDocument/2006/relationships/image" Target="../media/image110.png"/><Relationship Id="rId4" Type="http://schemas.openxmlformats.org/officeDocument/2006/relationships/video" Target="../media/media9.mp4"/><Relationship Id="rId9" Type="http://schemas.microsoft.com/office/2007/relationships/media" Target="../media/media12.mp4"/><Relationship Id="rId14" Type="http://schemas.openxmlformats.org/officeDocument/2006/relationships/image" Target="../media/image103.png"/><Relationship Id="rId22" Type="http://schemas.openxmlformats.org/officeDocument/2006/relationships/image" Target="../media/image113.png"/><Relationship Id="rId27" Type="http://schemas.openxmlformats.org/officeDocument/2006/relationships/oleObject" Target="../embeddings/oleObject39.bin"/><Relationship Id="rId30" Type="http://schemas.openxmlformats.org/officeDocument/2006/relationships/image" Target="../media/image11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20.png"/><Relationship Id="rId5" Type="http://schemas.openxmlformats.org/officeDocument/2006/relationships/image" Target="../media/image140.png"/><Relationship Id="rId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microsoft.com/office/2007/relationships/media" Target="../media/media16.mp4"/><Relationship Id="rId7" Type="http://schemas.openxmlformats.org/officeDocument/2006/relationships/image" Target="../media/image127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6.mp4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media" Target="../media/media18.mp4"/><Relationship Id="rId7" Type="http://schemas.openxmlformats.org/officeDocument/2006/relationships/image" Target="../media/image129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8.mp4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132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3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0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9.pn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40.tiff"/><Relationship Id="rId4" Type="http://schemas.openxmlformats.org/officeDocument/2006/relationships/image" Target="../media/image1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26" Type="http://schemas.openxmlformats.org/officeDocument/2006/relationships/image" Target="../media/image201.png"/><Relationship Id="rId3" Type="http://schemas.microsoft.com/office/2007/relationships/media" Target="../media/media22.mp4"/><Relationship Id="rId21" Type="http://schemas.openxmlformats.org/officeDocument/2006/relationships/image" Target="../media/image157.png"/><Relationship Id="rId7" Type="http://schemas.openxmlformats.org/officeDocument/2006/relationships/image" Target="../media/image142.png"/><Relationship Id="rId12" Type="http://schemas.openxmlformats.org/officeDocument/2006/relationships/image" Target="../media/image148.png"/><Relationship Id="rId17" Type="http://schemas.openxmlformats.org/officeDocument/2006/relationships/image" Target="../media/image153.tiff"/><Relationship Id="rId25" Type="http://schemas.openxmlformats.org/officeDocument/2006/relationships/image" Target="../media/image200.png"/><Relationship Id="rId2" Type="http://schemas.openxmlformats.org/officeDocument/2006/relationships/video" Target="../media/media21.mp4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29" Type="http://schemas.openxmlformats.org/officeDocument/2006/relationships/image" Target="../media/image204.png"/><Relationship Id="rId1" Type="http://schemas.microsoft.com/office/2007/relationships/media" Target="../media/media21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46.png"/><Relationship Id="rId24" Type="http://schemas.openxmlformats.org/officeDocument/2006/relationships/image" Target="../media/image16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28" Type="http://schemas.openxmlformats.org/officeDocument/2006/relationships/image" Target="../media/image203.png"/><Relationship Id="rId10" Type="http://schemas.openxmlformats.org/officeDocument/2006/relationships/image" Target="../media/image145.png"/><Relationship Id="rId19" Type="http://schemas.openxmlformats.org/officeDocument/2006/relationships/image" Target="../media/image155.png"/><Relationship Id="rId4" Type="http://schemas.openxmlformats.org/officeDocument/2006/relationships/video" Target="../media/media22.mp4"/><Relationship Id="rId9" Type="http://schemas.openxmlformats.org/officeDocument/2006/relationships/image" Target="../media/image144.tiff"/><Relationship Id="rId14" Type="http://schemas.openxmlformats.org/officeDocument/2006/relationships/image" Target="../media/image150.png"/><Relationship Id="rId22" Type="http://schemas.openxmlformats.org/officeDocument/2006/relationships/image" Target="../media/image158.png"/><Relationship Id="rId27" Type="http://schemas.openxmlformats.org/officeDocument/2006/relationships/image" Target="../media/image202.png"/><Relationship Id="rId30" Type="http://schemas.openxmlformats.org/officeDocument/2006/relationships/image" Target="../media/image20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video" Target="../media/media26.mp4"/><Relationship Id="rId13" Type="http://schemas.openxmlformats.org/officeDocument/2006/relationships/image" Target="../media/image163.png"/><Relationship Id="rId18" Type="http://schemas.openxmlformats.org/officeDocument/2006/relationships/image" Target="../media/image149.png"/><Relationship Id="rId3" Type="http://schemas.microsoft.com/office/2007/relationships/media" Target="../media/media24.mp4"/><Relationship Id="rId21" Type="http://schemas.openxmlformats.org/officeDocument/2006/relationships/image" Target="../media/image152.png"/><Relationship Id="rId7" Type="http://schemas.microsoft.com/office/2007/relationships/media" Target="../media/media26.mp4"/><Relationship Id="rId12" Type="http://schemas.openxmlformats.org/officeDocument/2006/relationships/image" Target="../media/image162.png"/><Relationship Id="rId17" Type="http://schemas.openxmlformats.org/officeDocument/2006/relationships/image" Target="../media/image148.png"/><Relationship Id="rId2" Type="http://schemas.openxmlformats.org/officeDocument/2006/relationships/video" Target="../media/media23.mp4"/><Relationship Id="rId16" Type="http://schemas.openxmlformats.org/officeDocument/2006/relationships/image" Target="../media/image146.png"/><Relationship Id="rId20" Type="http://schemas.openxmlformats.org/officeDocument/2006/relationships/image" Target="../media/image151.png"/><Relationship Id="rId1" Type="http://schemas.microsoft.com/office/2007/relationships/media" Target="../media/media23.mp4"/><Relationship Id="rId6" Type="http://schemas.openxmlformats.org/officeDocument/2006/relationships/video" Target="../media/media25.mp4"/><Relationship Id="rId11" Type="http://schemas.openxmlformats.org/officeDocument/2006/relationships/image" Target="../media/image161.png"/><Relationship Id="rId5" Type="http://schemas.microsoft.com/office/2007/relationships/media" Target="../media/media25.mp4"/><Relationship Id="rId15" Type="http://schemas.openxmlformats.org/officeDocument/2006/relationships/image" Target="../media/image144.tiff"/><Relationship Id="rId10" Type="http://schemas.openxmlformats.org/officeDocument/2006/relationships/notesSlide" Target="../notesSlides/notesSlide12.xml"/><Relationship Id="rId19" Type="http://schemas.openxmlformats.org/officeDocument/2006/relationships/image" Target="../media/image150.png"/><Relationship Id="rId4" Type="http://schemas.openxmlformats.org/officeDocument/2006/relationships/video" Target="../media/media24.mp4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164.png"/><Relationship Id="rId22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165.tiff"/><Relationship Id="rId7" Type="http://schemas.openxmlformats.org/officeDocument/2006/relationships/image" Target="../media/image214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.png"/><Relationship Id="rId11" Type="http://schemas.openxmlformats.org/officeDocument/2006/relationships/image" Target="../media/image168.png"/><Relationship Id="rId5" Type="http://schemas.openxmlformats.org/officeDocument/2006/relationships/image" Target="../media/image167.tiff"/><Relationship Id="rId10" Type="http://schemas.openxmlformats.org/officeDocument/2006/relationships/image" Target="../media/image217.png"/><Relationship Id="rId4" Type="http://schemas.openxmlformats.org/officeDocument/2006/relationships/image" Target="../media/image166.tiff"/><Relationship Id="rId9" Type="http://schemas.openxmlformats.org/officeDocument/2006/relationships/image" Target="../media/image2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3" Type="http://schemas.microsoft.com/office/2007/relationships/media" Target="../media/media28.mp4"/><Relationship Id="rId21" Type="http://schemas.openxmlformats.org/officeDocument/2006/relationships/image" Target="../media/image178.png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24.png"/><Relationship Id="rId17" Type="http://schemas.openxmlformats.org/officeDocument/2006/relationships/image" Target="../media/image175.png"/><Relationship Id="rId2" Type="http://schemas.openxmlformats.org/officeDocument/2006/relationships/video" Target="../media/media27.mp4"/><Relationship Id="rId16" Type="http://schemas.openxmlformats.org/officeDocument/2006/relationships/image" Target="../media/image174.png"/><Relationship Id="rId20" Type="http://schemas.openxmlformats.org/officeDocument/2006/relationships/image" Target="../media/image232.png"/><Relationship Id="rId1" Type="http://schemas.microsoft.com/office/2007/relationships/media" Target="../media/media27.mp4"/><Relationship Id="rId6" Type="http://schemas.openxmlformats.org/officeDocument/2006/relationships/video" Target="../media/media29.mp4"/><Relationship Id="rId11" Type="http://schemas.openxmlformats.org/officeDocument/2006/relationships/image" Target="../media/image223.png"/><Relationship Id="rId5" Type="http://schemas.microsoft.com/office/2007/relationships/media" Target="../media/media29.mp4"/><Relationship Id="rId15" Type="http://schemas.openxmlformats.org/officeDocument/2006/relationships/image" Target="../media/image173.png"/><Relationship Id="rId23" Type="http://schemas.openxmlformats.org/officeDocument/2006/relationships/image" Target="../media/image235.png"/><Relationship Id="rId10" Type="http://schemas.openxmlformats.org/officeDocument/2006/relationships/image" Target="../media/image172.png"/><Relationship Id="rId19" Type="http://schemas.openxmlformats.org/officeDocument/2006/relationships/image" Target="../media/image231.png"/><Relationship Id="rId4" Type="http://schemas.openxmlformats.org/officeDocument/2006/relationships/video" Target="../media/media28.mp4"/><Relationship Id="rId9" Type="http://schemas.openxmlformats.org/officeDocument/2006/relationships/image" Target="../media/image170.png"/><Relationship Id="rId14" Type="http://schemas.openxmlformats.org/officeDocument/2006/relationships/image" Target="../media/image226.png"/><Relationship Id="rId22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266.png"/><Relationship Id="rId18" Type="http://schemas.openxmlformats.org/officeDocument/2006/relationships/image" Target="../media/image187.tiff"/><Relationship Id="rId3" Type="http://schemas.microsoft.com/office/2007/relationships/media" Target="../media/media30.mp4"/><Relationship Id="rId21" Type="http://schemas.openxmlformats.org/officeDocument/2006/relationships/image" Target="../media/image274.png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84.png"/><Relationship Id="rId17" Type="http://schemas.openxmlformats.org/officeDocument/2006/relationships/image" Target="../media/image186.tiff"/><Relationship Id="rId2" Type="http://schemas.openxmlformats.org/officeDocument/2006/relationships/video" Target="../media/media28.mp4"/><Relationship Id="rId16" Type="http://schemas.openxmlformats.org/officeDocument/2006/relationships/image" Target="../media/image185.png"/><Relationship Id="rId20" Type="http://schemas.openxmlformats.org/officeDocument/2006/relationships/image" Target="../media/image273.png"/><Relationship Id="rId1" Type="http://schemas.microsoft.com/office/2007/relationships/media" Target="../media/media28.mp4"/><Relationship Id="rId6" Type="http://schemas.openxmlformats.org/officeDocument/2006/relationships/video" Target="../media/media31.mp4"/><Relationship Id="rId11" Type="http://schemas.openxmlformats.org/officeDocument/2006/relationships/image" Target="../media/image183.png"/><Relationship Id="rId5" Type="http://schemas.microsoft.com/office/2007/relationships/media" Target="../media/media31.mp4"/><Relationship Id="rId15" Type="http://schemas.openxmlformats.org/officeDocument/2006/relationships/image" Target="../media/image268.png"/><Relationship Id="rId10" Type="http://schemas.openxmlformats.org/officeDocument/2006/relationships/image" Target="../media/image172.png"/><Relationship Id="rId19" Type="http://schemas.openxmlformats.org/officeDocument/2006/relationships/image" Target="../media/image272.png"/><Relationship Id="rId4" Type="http://schemas.openxmlformats.org/officeDocument/2006/relationships/video" Target="../media/media30.mp4"/><Relationship Id="rId9" Type="http://schemas.openxmlformats.org/officeDocument/2006/relationships/image" Target="../media/image182.png"/><Relationship Id="rId14" Type="http://schemas.openxmlformats.org/officeDocument/2006/relationships/image" Target="../media/image2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279.png"/><Relationship Id="rId3" Type="http://schemas.microsoft.com/office/2007/relationships/media" Target="../media/media33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78.png"/><Relationship Id="rId2" Type="http://schemas.openxmlformats.org/officeDocument/2006/relationships/video" Target="../media/media32.mp4"/><Relationship Id="rId16" Type="http://schemas.openxmlformats.org/officeDocument/2006/relationships/image" Target="../media/image282.png"/><Relationship Id="rId1" Type="http://schemas.microsoft.com/office/2007/relationships/media" Target="../media/media32.mp4"/><Relationship Id="rId6" Type="http://schemas.openxmlformats.org/officeDocument/2006/relationships/video" Target="../media/media34.mp4"/><Relationship Id="rId11" Type="http://schemas.openxmlformats.org/officeDocument/2006/relationships/image" Target="../media/image190.png"/><Relationship Id="rId5" Type="http://schemas.microsoft.com/office/2007/relationships/media" Target="../media/media34.mp4"/><Relationship Id="rId15" Type="http://schemas.openxmlformats.org/officeDocument/2006/relationships/image" Target="../media/image192.png"/><Relationship Id="rId10" Type="http://schemas.openxmlformats.org/officeDocument/2006/relationships/image" Target="../media/image189.png"/><Relationship Id="rId4" Type="http://schemas.openxmlformats.org/officeDocument/2006/relationships/video" Target="../media/media33.mp4"/><Relationship Id="rId9" Type="http://schemas.openxmlformats.org/officeDocument/2006/relationships/image" Target="../media/image188.tiff"/><Relationship Id="rId14" Type="http://schemas.openxmlformats.org/officeDocument/2006/relationships/image" Target="../media/image19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29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9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video" Target="../media/media1.mp4"/><Relationship Id="rId11" Type="http://schemas.openxmlformats.org/officeDocument/2006/relationships/image" Target="../media/image172.png"/><Relationship Id="rId5" Type="http://schemas.microsoft.com/office/2007/relationships/media" Target="../media/media1.mp4"/><Relationship Id="rId10" Type="http://schemas.openxmlformats.org/officeDocument/2006/relationships/image" Target="../media/image193.gif"/><Relationship Id="rId4" Type="http://schemas.openxmlformats.org/officeDocument/2006/relationships/video" Target="../media/media29.mp4"/><Relationship Id="rId9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1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3.wmf"/><Relationship Id="rId26" Type="http://schemas.openxmlformats.org/officeDocument/2006/relationships/image" Target="../media/image27.wmf"/><Relationship Id="rId3" Type="http://schemas.openxmlformats.org/officeDocument/2006/relationships/image" Target="../media/image15.wmf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17.wmf"/><Relationship Id="rId12" Type="http://schemas.openxmlformats.org/officeDocument/2006/relationships/image" Target="../media/image20.png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oleObject" Target="../embeddings/oleObject1.bin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29" Type="http://schemas.openxmlformats.org/officeDocument/2006/relationships/oleObject" Target="../embeddings/oleObject14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wmf"/><Relationship Id="rId24" Type="http://schemas.openxmlformats.org/officeDocument/2006/relationships/image" Target="../media/image26.wmf"/><Relationship Id="rId32" Type="http://schemas.openxmlformats.org/officeDocument/2006/relationships/image" Target="../media/image30.wmf"/><Relationship Id="rId5" Type="http://schemas.openxmlformats.org/officeDocument/2006/relationships/image" Target="../media/image16.wmf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8.wmf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wmf"/><Relationship Id="rId14" Type="http://schemas.openxmlformats.org/officeDocument/2006/relationships/image" Target="../media/image21.wmf"/><Relationship Id="rId22" Type="http://schemas.openxmlformats.org/officeDocument/2006/relationships/image" Target="../media/image25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JI_0337">
            <a:extLst>
              <a:ext uri="{FF2B5EF4-FFF2-40B4-BE49-F238E27FC236}">
                <a16:creationId xmlns:a16="http://schemas.microsoft.com/office/drawing/2014/main" id="{479013BC-4AEA-C1D4-4E99-87D5CB6EC6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790" y="1905"/>
            <a:ext cx="12585700" cy="685546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5A9E-AD1B-4620-9DB2-1CB7F93EBF6E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264791" y="1152176"/>
            <a:ext cx="11542457" cy="1556719"/>
          </a:xfrm>
          <a:noFill/>
        </p:spPr>
        <p:txBody>
          <a:bodyPr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Pore-scale modeling of multiphase flow and phase change in porous media by lattice Boltzmann method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09682B3-8A5D-FDDE-70E0-19F7A7FAA125}"/>
                  </a:ext>
                </a:extLst>
              </p:cNvPr>
              <p:cNvSpPr txBox="1"/>
              <p:nvPr/>
            </p:nvSpPr>
            <p:spPr>
              <a:xfrm>
                <a:off x="461818" y="2441105"/>
                <a:ext cx="1134543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𝐅𝐞𝐢𝐟𝐞𝐢</m:t>
                        </m:r>
                        <m:r>
                          <a:rPr lang="en-US" b="1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𝐐𝐢𝐧</m:t>
                        </m:r>
                      </m:e>
                      <m:sup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/>
                          <m:t>Linlin</m:t>
                        </m:r>
                        <m:r>
                          <m:rPr>
                            <m:nor/>
                          </m:rPr>
                          <a:rPr lang="en-US" b="0" i="0" smtClean="0"/>
                          <m:t> </m:t>
                        </m:r>
                        <m:r>
                          <m:rPr>
                            <m:nor/>
                          </m:rPr>
                          <a:rPr lang="en-US" b="0" i="0" smtClean="0"/>
                          <m:t>Fei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Jianlin</m:t>
                        </m:r>
                        <m:r>
                          <m:rPr>
                            <m:nor/>
                          </m:rPr>
                          <a:rPr lang="en-US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Zhao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Qinjun</m:t>
                        </m:r>
                        <m:r>
                          <m:rPr>
                            <m:nor/>
                          </m:rPr>
                          <a:rPr lang="en-US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Kang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Sauro</m:t>
                        </m:r>
                        <m:r>
                          <m:rPr>
                            <m:nor/>
                          </m:rPr>
                          <a:rPr lang="en-US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Succi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6,7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Dominique</m:t>
                        </m:r>
                        <m:r>
                          <m:rPr>
                            <m:nor/>
                          </m:rPr>
                          <a:rPr lang="en-US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Derome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Jan</m:t>
                        </m:r>
                        <m:r>
                          <m:rPr>
                            <m:nor/>
                          </m:rPr>
                          <a:rPr lang="en-US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Carmeliet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09682B3-8A5D-FDDE-70E0-19F7A7FA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8" y="2441105"/>
                <a:ext cx="11345430" cy="375552"/>
              </a:xfrm>
              <a:prstGeom prst="rect">
                <a:avLst/>
              </a:prstGeom>
              <a:blipFill>
                <a:blip r:embed="rId4"/>
                <a:stretch>
                  <a:fillRect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96F8031A-F2B6-38E9-5DB1-9ECC0BFB4221}"/>
              </a:ext>
            </a:extLst>
          </p:cNvPr>
          <p:cNvSpPr txBox="1"/>
          <p:nvPr/>
        </p:nvSpPr>
        <p:spPr>
          <a:xfrm>
            <a:off x="423285" y="2949986"/>
            <a:ext cx="11345430" cy="3385542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1 Institute of Extreme Mechanics, Northwestern Polytechnical University, Xi’an, 710072, </a:t>
            </a:r>
            <a:r>
              <a:rPr lang="en-US" sz="1600" dirty="0" err="1"/>
              <a:t>Shannxi</a:t>
            </a:r>
            <a:r>
              <a:rPr lang="en-US" sz="1600" dirty="0"/>
              <a:t>, China.</a:t>
            </a:r>
          </a:p>
          <a:p>
            <a:r>
              <a:rPr lang="en-US" sz="1600" dirty="0"/>
              <a:t>2 Chair of Building Physics, Department of Mechanical and Process Engineering, ETH Zurich (Swiss Federal Institute of Technology in Zurich), Zurich 8092, Switzerland</a:t>
            </a:r>
          </a:p>
          <a:p>
            <a:r>
              <a:rPr lang="en-US" sz="1600" dirty="0"/>
              <a:t>3 Key Laboratory of Thermo-fluid Science and Engineering, Ministry of Education, School of Energy and Power Engineering, Xi’an </a:t>
            </a:r>
            <a:r>
              <a:rPr lang="en-US" sz="1600" dirty="0" err="1"/>
              <a:t>Jiaotong</a:t>
            </a:r>
            <a:r>
              <a:rPr lang="en-US" sz="1600" dirty="0"/>
              <a:t> University, Xi’an, Shaanxi 710049, China</a:t>
            </a:r>
          </a:p>
          <a:p>
            <a:r>
              <a:rPr lang="en-US" sz="1600" dirty="0"/>
              <a:t>4 College of Petroleum Engineering, China University of Petroleum in Beijing, PR China</a:t>
            </a:r>
          </a:p>
          <a:p>
            <a:r>
              <a:rPr lang="en-US" sz="1600" dirty="0"/>
              <a:t>5 Earth and Environment Sciences Division (EES-16), Los Alamos National Laboratory (LANL), Los Alamos, NM 87545, USA</a:t>
            </a:r>
          </a:p>
          <a:p>
            <a:r>
              <a:rPr lang="en-US" sz="1600" dirty="0"/>
              <a:t>6 </a:t>
            </a:r>
            <a:r>
              <a:rPr lang="it-IT" sz="1600" dirty="0"/>
              <a:t>Center for Life Nano Science at La Sapienza, Fondazione Istituto Italiano di Tecnologia, Viale Regina Margherita 295, 00161, Roma, Italy</a:t>
            </a:r>
            <a:endParaRPr lang="en-US" sz="1600" dirty="0"/>
          </a:p>
          <a:p>
            <a:r>
              <a:rPr lang="it-IT" sz="1600" dirty="0"/>
              <a:t>7 </a:t>
            </a:r>
            <a:r>
              <a:rPr lang="en-US" sz="1600" dirty="0"/>
              <a:t>Physics Department and Institute for Applied Computational Science, John A. Paulson School of Applied Science and Engineering, Harvard University, Oxford Street 29, Cambridge, MA 02138, USA.</a:t>
            </a:r>
          </a:p>
          <a:p>
            <a:r>
              <a:rPr lang="en-US" sz="1600" dirty="0"/>
              <a:t>8 Dep. of Civil and Building Engineering, Universite de Sherbrooke, Sherbrooke Qc J1K 2R1, Canada</a:t>
            </a:r>
            <a:endParaRPr lang="en-US" sz="1600" dirty="0">
              <a:effectLst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AF756C-710D-87B9-2BBD-689C13180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741682" cy="5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68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3B17-99D4-B861-166D-AF3E090B7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8A20BC-FF93-FCB2-59D4-145EC080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DFEFFE-1938-F4A3-48DC-FFC2BF9D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50B4594-B61E-74A4-2B0C-CED29BD0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00930" cy="620743"/>
          </a:xfrm>
        </p:spPr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CA6D3BD-777F-4C0B-34BA-A979D9C79DEA}"/>
              </a:ext>
            </a:extLst>
          </p:cNvPr>
          <p:cNvGrpSpPr/>
          <p:nvPr/>
        </p:nvGrpSpPr>
        <p:grpSpPr>
          <a:xfrm>
            <a:off x="764002" y="1722185"/>
            <a:ext cx="10663996" cy="4523299"/>
            <a:chOff x="772956" y="1486947"/>
            <a:chExt cx="10663996" cy="4523299"/>
          </a:xfrm>
        </p:grpSpPr>
        <p:pic>
          <p:nvPicPr>
            <p:cNvPr id="7" name="图片 6" descr="图片包含 图示&#10;&#10;AI 生成的内容可能不正确。">
              <a:extLst>
                <a:ext uri="{FF2B5EF4-FFF2-40B4-BE49-F238E27FC236}">
                  <a16:creationId xmlns:a16="http://schemas.microsoft.com/office/drawing/2014/main" id="{1326D6EB-3CBD-5A7D-85C0-36516D4F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5" t="17715" r="19217" b="38518"/>
            <a:stretch>
              <a:fillRect/>
            </a:stretch>
          </p:blipFill>
          <p:spPr>
            <a:xfrm>
              <a:off x="774192" y="1609277"/>
              <a:ext cx="3547872" cy="2238995"/>
            </a:xfrm>
            <a:prstGeom prst="rect">
              <a:avLst/>
            </a:prstGeom>
          </p:spPr>
        </p:pic>
        <p:pic>
          <p:nvPicPr>
            <p:cNvPr id="8" name="图片 7" descr="图片包含 物体, 天线, 游戏机, 飞行&#10;&#10;AI 生成的内容可能不正确。">
              <a:extLst>
                <a:ext uri="{FF2B5EF4-FFF2-40B4-BE49-F238E27FC236}">
                  <a16:creationId xmlns:a16="http://schemas.microsoft.com/office/drawing/2014/main" id="{8CE58565-3D09-0BF6-5B01-E07492708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9" t="27734" r="26895" b="40741"/>
            <a:stretch>
              <a:fillRect/>
            </a:stretch>
          </p:blipFill>
          <p:spPr>
            <a:xfrm>
              <a:off x="772956" y="3848272"/>
              <a:ext cx="3547872" cy="216197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FD8559E-0817-10CD-DF39-ADA7AE434B3F}"/>
                </a:ext>
              </a:extLst>
            </p:cNvPr>
            <p:cNvSpPr txBox="1"/>
            <p:nvPr/>
          </p:nvSpPr>
          <p:spPr>
            <a:xfrm>
              <a:off x="774192" y="3047908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1.12</a:t>
              </a:r>
              <a:endParaRPr 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1343A6A-1DD6-D27D-78A5-30D73D77EBA5}"/>
                </a:ext>
              </a:extLst>
            </p:cNvPr>
            <p:cNvSpPr txBox="1"/>
            <p:nvPr/>
          </p:nvSpPr>
          <p:spPr>
            <a:xfrm>
              <a:off x="2884402" y="1486947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2r/d=0.52</a:t>
              </a:r>
            </a:p>
          </p:txBody>
        </p:sp>
        <p:pic>
          <p:nvPicPr>
            <p:cNvPr id="26" name="图片 25" descr="徽标&#10;&#10;AI 生成的内容可能不正确。">
              <a:extLst>
                <a:ext uri="{FF2B5EF4-FFF2-40B4-BE49-F238E27FC236}">
                  <a16:creationId xmlns:a16="http://schemas.microsoft.com/office/drawing/2014/main" id="{0163248C-9152-ABCB-53FB-B07F8D35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9" t="16181" r="18206" b="43962"/>
            <a:stretch>
              <a:fillRect/>
            </a:stretch>
          </p:blipFill>
          <p:spPr>
            <a:xfrm>
              <a:off x="4322064" y="1541104"/>
              <a:ext cx="3547872" cy="2000428"/>
            </a:xfrm>
            <a:prstGeom prst="rect">
              <a:avLst/>
            </a:prstGeom>
          </p:spPr>
        </p:pic>
        <p:pic>
          <p:nvPicPr>
            <p:cNvPr id="27" name="图片 26" descr="图片包含 文本&#10;&#10;AI 生成的内容可能不正确。">
              <a:extLst>
                <a:ext uri="{FF2B5EF4-FFF2-40B4-BE49-F238E27FC236}">
                  <a16:creationId xmlns:a16="http://schemas.microsoft.com/office/drawing/2014/main" id="{8B07677E-35FC-7CF2-A40A-24ECF541C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 t="28355" r="26710" b="56234"/>
            <a:stretch>
              <a:fillRect/>
            </a:stretch>
          </p:blipFill>
          <p:spPr>
            <a:xfrm>
              <a:off x="4320828" y="3895430"/>
              <a:ext cx="3548419" cy="1056939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7B2C470-9EEF-D01F-0DF5-82A92A80A63D}"/>
                </a:ext>
              </a:extLst>
            </p:cNvPr>
            <p:cNvSpPr txBox="1"/>
            <p:nvPr/>
          </p:nvSpPr>
          <p:spPr>
            <a:xfrm>
              <a:off x="4310791" y="302145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1.34</a:t>
              </a:r>
              <a:endParaRPr 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E0D21B5-70D2-136E-B63D-7E2EBFA75927}"/>
                </a:ext>
              </a:extLst>
            </p:cNvPr>
            <p:cNvSpPr txBox="1"/>
            <p:nvPr/>
          </p:nvSpPr>
          <p:spPr>
            <a:xfrm>
              <a:off x="6410113" y="1486947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2r/d=0.63</a:t>
              </a:r>
            </a:p>
          </p:txBody>
        </p:sp>
        <p:pic>
          <p:nvPicPr>
            <p:cNvPr id="30" name="图片 29" descr="图表&#10;&#10;AI 生成的内容可能不正确。">
              <a:extLst>
                <a:ext uri="{FF2B5EF4-FFF2-40B4-BE49-F238E27FC236}">
                  <a16:creationId xmlns:a16="http://schemas.microsoft.com/office/drawing/2014/main" id="{A187AC7E-66CF-25FD-D823-6BBCF289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7" t="16975" r="18394" b="43961"/>
            <a:stretch>
              <a:fillRect/>
            </a:stretch>
          </p:blipFill>
          <p:spPr>
            <a:xfrm>
              <a:off x="7881209" y="1569092"/>
              <a:ext cx="3547872" cy="1972440"/>
            </a:xfrm>
            <a:prstGeom prst="rect">
              <a:avLst/>
            </a:prstGeom>
          </p:spPr>
        </p:pic>
        <p:pic>
          <p:nvPicPr>
            <p:cNvPr id="31" name="图片 30" descr="图片包含 图形用户界面&#10;&#10;AI 生成的内容可能不正确。">
              <a:extLst>
                <a:ext uri="{FF2B5EF4-FFF2-40B4-BE49-F238E27FC236}">
                  <a16:creationId xmlns:a16="http://schemas.microsoft.com/office/drawing/2014/main" id="{F8419F99-8FBD-BFCE-31D8-E31FDEF80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7" t="26773" r="26334" b="59128"/>
            <a:stretch>
              <a:fillRect/>
            </a:stretch>
          </p:blipFill>
          <p:spPr>
            <a:xfrm>
              <a:off x="7888019" y="3784725"/>
              <a:ext cx="3548933" cy="966956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28AEDF3-2F35-AC06-EE8C-D57970E8D77D}"/>
                </a:ext>
              </a:extLst>
            </p:cNvPr>
            <p:cNvSpPr txBox="1"/>
            <p:nvPr/>
          </p:nvSpPr>
          <p:spPr>
            <a:xfrm>
              <a:off x="7803059" y="3024811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1.34</a:t>
              </a:r>
              <a:endParaRPr lang="en-US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883D13D-6196-3117-656F-0DA4B2367BE7}"/>
                </a:ext>
              </a:extLst>
            </p:cNvPr>
            <p:cNvSpPr txBox="1"/>
            <p:nvPr/>
          </p:nvSpPr>
          <p:spPr>
            <a:xfrm>
              <a:off x="9975936" y="1486947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2r/d=0.75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823E699-06DF-1E5F-FA8B-D057B40C2329}"/>
                </a:ext>
              </a:extLst>
            </p:cNvPr>
            <p:cNvSpPr txBox="1"/>
            <p:nvPr/>
          </p:nvSpPr>
          <p:spPr>
            <a:xfrm>
              <a:off x="1223878" y="1490195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(d)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837FB76-30F2-14AD-F1BD-959FBD0E54D3}"/>
                </a:ext>
              </a:extLst>
            </p:cNvPr>
            <p:cNvSpPr txBox="1"/>
            <p:nvPr/>
          </p:nvSpPr>
          <p:spPr>
            <a:xfrm>
              <a:off x="4757416" y="1491895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(e)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466EDBB-E3FA-FF6B-DC99-3BB83536D792}"/>
                </a:ext>
              </a:extLst>
            </p:cNvPr>
            <p:cNvSpPr txBox="1"/>
            <p:nvPr/>
          </p:nvSpPr>
          <p:spPr>
            <a:xfrm>
              <a:off x="8401974" y="1491895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(f)</a:t>
              </a:r>
            </a:p>
          </p:txBody>
        </p:sp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1FF15669-D7D2-CA4E-B678-0405F3AB4770}"/>
              </a:ext>
            </a:extLst>
          </p:cNvPr>
          <p:cNvSpPr txBox="1"/>
          <p:nvPr/>
        </p:nvSpPr>
        <p:spPr>
          <a:xfrm>
            <a:off x="1803403" y="6440980"/>
            <a:ext cx="5575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Qin et al. Journal of Fluid Mechanics, (2026) 1028:A20.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F62594E-37B7-A34D-9445-32973E2EEE4C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Single-component multi-phase model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557352-F19F-D1DA-163B-C9B061208D79}"/>
              </a:ext>
            </a:extLst>
          </p:cNvPr>
          <p:cNvSpPr txBox="1"/>
          <p:nvPr/>
        </p:nvSpPr>
        <p:spPr>
          <a:xfrm>
            <a:off x="312870" y="1289611"/>
            <a:ext cx="1079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The influence of pore size on liquid penetration, spreading and splashing at </a:t>
            </a:r>
            <a:r>
              <a:rPr lang="en-US" altLang="zh-CN" b="1" dirty="0">
                <a:solidFill>
                  <a:srgbClr val="C00000"/>
                </a:solidFill>
              </a:rPr>
              <a:t>Re=15200,We=1020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34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B825E-E677-92C9-4BCF-0B89EED4A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1C908C-E0D8-1DA9-BBE0-DF209DDC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6F4068-8878-BC7B-D959-2F9BC3D9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0968FFC-1F6E-0988-4A94-F6FF44AF5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C52AC-42B2-A7F8-4039-07CBA70FF645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Temperature model for non-isothermal phase change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12FB1F-8B3A-760C-2101-1EFC3F4A6885}"/>
              </a:ext>
            </a:extLst>
          </p:cNvPr>
          <p:cNvSpPr txBox="1"/>
          <p:nvPr/>
        </p:nvSpPr>
        <p:spPr>
          <a:xfrm>
            <a:off x="312871" y="1289611"/>
            <a:ext cx="899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Two-way coupling by equation of state (</a:t>
            </a:r>
            <a:r>
              <a:rPr lang="en-US" b="1" dirty="0" err="1"/>
              <a:t>EoS</a:t>
            </a:r>
            <a:r>
              <a:rPr lang="en-US" b="1" dirty="0"/>
              <a:t>)</a:t>
            </a:r>
          </a:p>
        </p:txBody>
      </p:sp>
      <p:graphicFrame>
        <p:nvGraphicFramePr>
          <p:cNvPr id="2" name="Object 32">
            <a:extLst>
              <a:ext uri="{FF2B5EF4-FFF2-40B4-BE49-F238E27FC236}">
                <a16:creationId xmlns:a16="http://schemas.microsoft.com/office/drawing/2014/main" id="{351A7320-2A51-DCD9-8B4A-5D6D3DB8A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812059"/>
              </p:ext>
            </p:extLst>
          </p:nvPr>
        </p:nvGraphicFramePr>
        <p:xfrm>
          <a:off x="6196743" y="3544159"/>
          <a:ext cx="405288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97000" imgH="419040" progId="Equation.DSMT4">
                  <p:embed/>
                </p:oleObj>
              </mc:Choice>
              <mc:Fallback>
                <p:oleObj name="Equation" r:id="rId2" imgW="2997000" imgH="419040" progId="Equation.DSMT4">
                  <p:embed/>
                  <p:pic>
                    <p:nvPicPr>
                      <p:cNvPr id="4" name="Object 32">
                        <a:extLst>
                          <a:ext uri="{FF2B5EF4-FFF2-40B4-BE49-F238E27FC236}">
                            <a16:creationId xmlns:a16="http://schemas.microsoft.com/office/drawing/2014/main" id="{2342572E-BADB-7496-8903-AE9E14E2C1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6743" y="3544159"/>
                        <a:ext cx="4052888" cy="568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4">
            <a:extLst>
              <a:ext uri="{FF2B5EF4-FFF2-40B4-BE49-F238E27FC236}">
                <a16:creationId xmlns:a16="http://schemas.microsoft.com/office/drawing/2014/main" id="{61C97D23-46BB-4C27-C4FD-80A89D52E036}"/>
              </a:ext>
            </a:extLst>
          </p:cNvPr>
          <p:cNvSpPr txBox="1"/>
          <p:nvPr/>
        </p:nvSpPr>
        <p:spPr>
          <a:xfrm>
            <a:off x="6436252" y="4705709"/>
            <a:ext cx="117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convection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8C9FFBD2-DE32-F93E-43FD-195D77911974}"/>
              </a:ext>
            </a:extLst>
          </p:cNvPr>
          <p:cNvSpPr txBox="1"/>
          <p:nvPr/>
        </p:nvSpPr>
        <p:spPr>
          <a:xfrm>
            <a:off x="2479612" y="1847061"/>
            <a:ext cx="25908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EMRT LBM</a:t>
            </a:r>
            <a:endParaRPr lang="de-CH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8FEA0298-4E8B-87BE-4D9D-E755521E6C24}"/>
              </a:ext>
            </a:extLst>
          </p:cNvPr>
          <p:cNvSpPr txBox="1"/>
          <p:nvPr/>
        </p:nvSpPr>
        <p:spPr>
          <a:xfrm>
            <a:off x="2834323" y="2560274"/>
            <a:ext cx="86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92D050"/>
                </a:solidFill>
              </a:rPr>
              <a:t>EoS</a:t>
            </a:r>
            <a:endParaRPr lang="de-CH" dirty="0">
              <a:solidFill>
                <a:srgbClr val="92D050"/>
              </a:solidFill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E5BD00B8-FD15-FA7E-3C11-5C0687F894B7}"/>
              </a:ext>
            </a:extLst>
          </p:cNvPr>
          <p:cNvSpPr txBox="1"/>
          <p:nvPr/>
        </p:nvSpPr>
        <p:spPr>
          <a:xfrm>
            <a:off x="6215859" y="1841380"/>
            <a:ext cx="2578024" cy="369332"/>
          </a:xfrm>
          <a:prstGeom prst="rect">
            <a:avLst/>
          </a:prstGeom>
          <a:solidFill>
            <a:srgbClr val="E1691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 equation</a:t>
            </a:r>
            <a:endParaRPr lang="de-CH" dirty="0"/>
          </a:p>
        </p:txBody>
      </p:sp>
      <p:sp>
        <p:nvSpPr>
          <p:cNvPr id="12" name="Plus 20">
            <a:extLst>
              <a:ext uri="{FF2B5EF4-FFF2-40B4-BE49-F238E27FC236}">
                <a16:creationId xmlns:a16="http://schemas.microsoft.com/office/drawing/2014/main" id="{4FCC5649-1859-FA35-E950-9EFE0B0D87FA}"/>
              </a:ext>
            </a:extLst>
          </p:cNvPr>
          <p:cNvSpPr/>
          <p:nvPr/>
        </p:nvSpPr>
        <p:spPr>
          <a:xfrm>
            <a:off x="5459327" y="1847061"/>
            <a:ext cx="337066" cy="362129"/>
          </a:xfrm>
          <a:prstGeom prst="mathPlus">
            <a:avLst>
              <a:gd name="adj1" fmla="val 1614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3" name="Object 25">
            <a:extLst>
              <a:ext uri="{FF2B5EF4-FFF2-40B4-BE49-F238E27FC236}">
                <a16:creationId xmlns:a16="http://schemas.microsoft.com/office/drawing/2014/main" id="{F3CF6C44-665C-5060-3125-4DE73ABD6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310000"/>
              </p:ext>
            </p:extLst>
          </p:nvPr>
        </p:nvGraphicFramePr>
        <p:xfrm>
          <a:off x="1717612" y="3655495"/>
          <a:ext cx="3792159" cy="54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63760" imgH="469800" progId="Equation.3">
                  <p:embed/>
                </p:oleObj>
              </mc:Choice>
              <mc:Fallback>
                <p:oleObj name="Equation" r:id="rId4" imgW="3263760" imgH="469800" progId="Equation.3">
                  <p:embed/>
                  <p:pic>
                    <p:nvPicPr>
                      <p:cNvPr id="13" name="Object 25">
                        <a:extLst>
                          <a:ext uri="{FF2B5EF4-FFF2-40B4-BE49-F238E27FC236}">
                            <a16:creationId xmlns:a16="http://schemas.microsoft.com/office/drawing/2014/main" id="{7C773B90-4FB3-ED54-3743-4C8464C8E4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612" y="3655495"/>
                        <a:ext cx="3792159" cy="548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own Arrow 26">
            <a:extLst>
              <a:ext uri="{FF2B5EF4-FFF2-40B4-BE49-F238E27FC236}">
                <a16:creationId xmlns:a16="http://schemas.microsoft.com/office/drawing/2014/main" id="{53702600-E3B7-374B-73CB-BD749DFB7BC8}"/>
              </a:ext>
            </a:extLst>
          </p:cNvPr>
          <p:cNvSpPr/>
          <p:nvPr/>
        </p:nvSpPr>
        <p:spPr>
          <a:xfrm>
            <a:off x="3470212" y="2304260"/>
            <a:ext cx="228600" cy="1263663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Down Arrow 27">
            <a:extLst>
              <a:ext uri="{FF2B5EF4-FFF2-40B4-BE49-F238E27FC236}">
                <a16:creationId xmlns:a16="http://schemas.microsoft.com/office/drawing/2014/main" id="{FD40AA89-5725-2D43-C2F4-B0C0A87F789E}"/>
              </a:ext>
            </a:extLst>
          </p:cNvPr>
          <p:cNvSpPr/>
          <p:nvPr/>
        </p:nvSpPr>
        <p:spPr>
          <a:xfrm>
            <a:off x="7218943" y="2259054"/>
            <a:ext cx="228600" cy="1285105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EEF3F444-796F-E7B9-2C3F-6C988950049E}"/>
              </a:ext>
            </a:extLst>
          </p:cNvPr>
          <p:cNvSpPr txBox="1"/>
          <p:nvPr/>
        </p:nvSpPr>
        <p:spPr>
          <a:xfrm>
            <a:off x="7004759" y="5830274"/>
            <a:ext cx="345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1691F"/>
                </a:solidFill>
              </a:rPr>
              <a:t>Finite difference method</a:t>
            </a:r>
          </a:p>
          <a:p>
            <a:r>
              <a:rPr lang="en-US" sz="1600" dirty="0">
                <a:solidFill>
                  <a:srgbClr val="E1691F"/>
                </a:solidFill>
              </a:rPr>
              <a:t>(2</a:t>
            </a:r>
            <a:r>
              <a:rPr lang="en-US" sz="1600" baseline="30000" dirty="0">
                <a:solidFill>
                  <a:srgbClr val="E1691F"/>
                </a:solidFill>
              </a:rPr>
              <a:t>nd</a:t>
            </a:r>
            <a:r>
              <a:rPr lang="en-US" sz="1600" dirty="0">
                <a:solidFill>
                  <a:srgbClr val="E1691F"/>
                </a:solidFill>
              </a:rPr>
              <a:t>/4</a:t>
            </a:r>
            <a:r>
              <a:rPr lang="en-US" sz="1600" baseline="30000" dirty="0">
                <a:solidFill>
                  <a:srgbClr val="E1691F"/>
                </a:solidFill>
              </a:rPr>
              <a:t>th</a:t>
            </a:r>
            <a:r>
              <a:rPr lang="zh-CN" altLang="en-US" sz="1600" dirty="0">
                <a:solidFill>
                  <a:srgbClr val="E1691F"/>
                </a:solidFill>
              </a:rPr>
              <a:t> </a:t>
            </a:r>
            <a:r>
              <a:rPr lang="en-US" sz="1600" dirty="0">
                <a:solidFill>
                  <a:srgbClr val="E1691F"/>
                </a:solidFill>
              </a:rPr>
              <a:t>order Runge-</a:t>
            </a:r>
            <a:r>
              <a:rPr lang="en-US" sz="1600" dirty="0" err="1">
                <a:solidFill>
                  <a:srgbClr val="E1691F"/>
                </a:solidFill>
              </a:rPr>
              <a:t>Kutta</a:t>
            </a:r>
            <a:r>
              <a:rPr lang="en-US" sz="1600" dirty="0">
                <a:solidFill>
                  <a:srgbClr val="E1691F"/>
                </a:solidFill>
              </a:rPr>
              <a:t> scheme)</a:t>
            </a:r>
            <a:endParaRPr lang="de-CH" sz="1600" dirty="0">
              <a:solidFill>
                <a:srgbClr val="E1691F"/>
              </a:solidFill>
            </a:endParaRPr>
          </a:p>
        </p:txBody>
      </p:sp>
      <p:sp>
        <p:nvSpPr>
          <p:cNvPr id="17" name="Left-Right Arrow 31">
            <a:extLst>
              <a:ext uri="{FF2B5EF4-FFF2-40B4-BE49-F238E27FC236}">
                <a16:creationId xmlns:a16="http://schemas.microsoft.com/office/drawing/2014/main" id="{506FDFBB-080A-0F06-3425-6C7EF40110A8}"/>
              </a:ext>
            </a:extLst>
          </p:cNvPr>
          <p:cNvSpPr/>
          <p:nvPr/>
        </p:nvSpPr>
        <p:spPr>
          <a:xfrm>
            <a:off x="5603812" y="3679434"/>
            <a:ext cx="504292" cy="289560"/>
          </a:xfrm>
          <a:prstGeom prst="left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oup 95">
            <a:extLst>
              <a:ext uri="{FF2B5EF4-FFF2-40B4-BE49-F238E27FC236}">
                <a16:creationId xmlns:a16="http://schemas.microsoft.com/office/drawing/2014/main" id="{941D8212-D173-992E-D3AF-303591BF9053}"/>
              </a:ext>
            </a:extLst>
          </p:cNvPr>
          <p:cNvGrpSpPr/>
          <p:nvPr/>
        </p:nvGrpSpPr>
        <p:grpSpPr>
          <a:xfrm>
            <a:off x="2828239" y="3679434"/>
            <a:ext cx="3687592" cy="890381"/>
            <a:chOff x="2206532" y="3971654"/>
            <a:chExt cx="3687592" cy="890381"/>
          </a:xfrm>
        </p:grpSpPr>
        <p:cxnSp>
          <p:nvCxnSpPr>
            <p:cNvPr id="19" name="Straight Arrow Connector 39">
              <a:extLst>
                <a:ext uri="{FF2B5EF4-FFF2-40B4-BE49-F238E27FC236}">
                  <a16:creationId xmlns:a16="http://schemas.microsoft.com/office/drawing/2014/main" id="{9B4EF2A5-0380-CF76-5BD7-DED4A7D525D4}"/>
                </a:ext>
              </a:extLst>
            </p:cNvPr>
            <p:cNvCxnSpPr/>
            <p:nvPr/>
          </p:nvCxnSpPr>
          <p:spPr>
            <a:xfrm flipV="1">
              <a:off x="2300056" y="4343400"/>
              <a:ext cx="1" cy="518635"/>
            </a:xfrm>
            <a:prstGeom prst="straightConnector1">
              <a:avLst/>
            </a:prstGeom>
            <a:ln w="19050">
              <a:solidFill>
                <a:srgbClr val="BD57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40">
              <a:extLst>
                <a:ext uri="{FF2B5EF4-FFF2-40B4-BE49-F238E27FC236}">
                  <a16:creationId xmlns:a16="http://schemas.microsoft.com/office/drawing/2014/main" id="{9AF34581-A906-91B8-9CC9-36D32A8CACF6}"/>
                </a:ext>
              </a:extLst>
            </p:cNvPr>
            <p:cNvCxnSpPr/>
            <p:nvPr/>
          </p:nvCxnSpPr>
          <p:spPr>
            <a:xfrm flipH="1">
              <a:off x="2300057" y="4862035"/>
              <a:ext cx="3517867" cy="0"/>
            </a:xfrm>
            <a:prstGeom prst="straightConnector1">
              <a:avLst/>
            </a:prstGeom>
            <a:ln w="19050">
              <a:solidFill>
                <a:srgbClr val="BD571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41">
              <a:extLst>
                <a:ext uri="{FF2B5EF4-FFF2-40B4-BE49-F238E27FC236}">
                  <a16:creationId xmlns:a16="http://schemas.microsoft.com/office/drawing/2014/main" id="{8621EFE6-03A4-7A15-F092-585A914FB226}"/>
                </a:ext>
              </a:extLst>
            </p:cNvPr>
            <p:cNvCxnSpPr/>
            <p:nvPr/>
          </p:nvCxnSpPr>
          <p:spPr>
            <a:xfrm flipV="1">
              <a:off x="5817924" y="4210518"/>
              <a:ext cx="0" cy="651517"/>
            </a:xfrm>
            <a:prstGeom prst="straightConnector1">
              <a:avLst/>
            </a:prstGeom>
            <a:ln w="19050">
              <a:solidFill>
                <a:srgbClr val="BD571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43">
              <a:extLst>
                <a:ext uri="{FF2B5EF4-FFF2-40B4-BE49-F238E27FC236}">
                  <a16:creationId xmlns:a16="http://schemas.microsoft.com/office/drawing/2014/main" id="{37C65797-9F5A-F577-087E-DF269B678DE4}"/>
                </a:ext>
              </a:extLst>
            </p:cNvPr>
            <p:cNvSpPr/>
            <p:nvPr/>
          </p:nvSpPr>
          <p:spPr>
            <a:xfrm>
              <a:off x="5734966" y="3971654"/>
              <a:ext cx="159158" cy="230835"/>
            </a:xfrm>
            <a:prstGeom prst="rect">
              <a:avLst/>
            </a:prstGeom>
            <a:noFill/>
            <a:ln w="19050">
              <a:solidFill>
                <a:srgbClr val="E1691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Rectangle 44">
              <a:extLst>
                <a:ext uri="{FF2B5EF4-FFF2-40B4-BE49-F238E27FC236}">
                  <a16:creationId xmlns:a16="http://schemas.microsoft.com/office/drawing/2014/main" id="{5E3568AC-BCE3-36E6-8B97-F930B67723E7}"/>
                </a:ext>
              </a:extLst>
            </p:cNvPr>
            <p:cNvSpPr/>
            <p:nvPr/>
          </p:nvSpPr>
          <p:spPr>
            <a:xfrm>
              <a:off x="2206532" y="4045921"/>
              <a:ext cx="159142" cy="289560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cxnSp>
        <p:nvCxnSpPr>
          <p:cNvPr id="24" name="Straight Connector 47">
            <a:extLst>
              <a:ext uri="{FF2B5EF4-FFF2-40B4-BE49-F238E27FC236}">
                <a16:creationId xmlns:a16="http://schemas.microsoft.com/office/drawing/2014/main" id="{9E253FF5-CE48-A005-20AE-5B834120C0AD}"/>
              </a:ext>
            </a:extLst>
          </p:cNvPr>
          <p:cNvCxnSpPr/>
          <p:nvPr/>
        </p:nvCxnSpPr>
        <p:spPr>
          <a:xfrm>
            <a:off x="6744431" y="3993360"/>
            <a:ext cx="520047" cy="0"/>
          </a:xfrm>
          <a:prstGeom prst="line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9">
            <a:extLst>
              <a:ext uri="{FF2B5EF4-FFF2-40B4-BE49-F238E27FC236}">
                <a16:creationId xmlns:a16="http://schemas.microsoft.com/office/drawing/2014/main" id="{6E3509A2-845E-1198-133D-70A6E723243B}"/>
              </a:ext>
            </a:extLst>
          </p:cNvPr>
          <p:cNvCxnSpPr/>
          <p:nvPr/>
        </p:nvCxnSpPr>
        <p:spPr>
          <a:xfrm>
            <a:off x="7474213" y="4130413"/>
            <a:ext cx="1022818" cy="0"/>
          </a:xfrm>
          <a:prstGeom prst="line">
            <a:avLst/>
          </a:prstGeom>
          <a:ln w="38100" cap="sq" cmpd="dbl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1">
            <a:extLst>
              <a:ext uri="{FF2B5EF4-FFF2-40B4-BE49-F238E27FC236}">
                <a16:creationId xmlns:a16="http://schemas.microsoft.com/office/drawing/2014/main" id="{3E316990-D4D9-293D-CB5F-0EF544242BB3}"/>
              </a:ext>
            </a:extLst>
          </p:cNvPr>
          <p:cNvCxnSpPr/>
          <p:nvPr/>
        </p:nvCxnSpPr>
        <p:spPr>
          <a:xfrm>
            <a:off x="8745227" y="4130413"/>
            <a:ext cx="1447800" cy="0"/>
          </a:xfrm>
          <a:prstGeom prst="line">
            <a:avLst/>
          </a:prstGeom>
          <a:ln w="76200" cap="sq" cmpd="tri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53">
            <a:extLst>
              <a:ext uri="{FF2B5EF4-FFF2-40B4-BE49-F238E27FC236}">
                <a16:creationId xmlns:a16="http://schemas.microsoft.com/office/drawing/2014/main" id="{22B97079-7964-F679-BD46-BE022974304E}"/>
              </a:ext>
            </a:extLst>
          </p:cNvPr>
          <p:cNvCxnSpPr/>
          <p:nvPr/>
        </p:nvCxnSpPr>
        <p:spPr>
          <a:xfrm>
            <a:off x="7004454" y="3993360"/>
            <a:ext cx="0" cy="752726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55">
            <a:extLst>
              <a:ext uri="{FF2B5EF4-FFF2-40B4-BE49-F238E27FC236}">
                <a16:creationId xmlns:a16="http://schemas.microsoft.com/office/drawing/2014/main" id="{03EDE77E-318D-5F07-67FC-304F2ADFE54D}"/>
              </a:ext>
            </a:extLst>
          </p:cNvPr>
          <p:cNvCxnSpPr/>
          <p:nvPr/>
        </p:nvCxnSpPr>
        <p:spPr>
          <a:xfrm>
            <a:off x="7985622" y="4145760"/>
            <a:ext cx="0" cy="752726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6">
            <a:extLst>
              <a:ext uri="{FF2B5EF4-FFF2-40B4-BE49-F238E27FC236}">
                <a16:creationId xmlns:a16="http://schemas.microsoft.com/office/drawing/2014/main" id="{A7CD80BE-C57C-8874-C30C-78B6485FA1B1}"/>
              </a:ext>
            </a:extLst>
          </p:cNvPr>
          <p:cNvCxnSpPr/>
          <p:nvPr/>
        </p:nvCxnSpPr>
        <p:spPr>
          <a:xfrm>
            <a:off x="9469127" y="4178026"/>
            <a:ext cx="0" cy="982148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9">
            <a:extLst>
              <a:ext uri="{FF2B5EF4-FFF2-40B4-BE49-F238E27FC236}">
                <a16:creationId xmlns:a16="http://schemas.microsoft.com/office/drawing/2014/main" id="{58CC3FF5-88AD-66C3-B8A5-86D88754AFCE}"/>
              </a:ext>
            </a:extLst>
          </p:cNvPr>
          <p:cNvSpPr txBox="1"/>
          <p:nvPr/>
        </p:nvSpPr>
        <p:spPr>
          <a:xfrm>
            <a:off x="7450304" y="4831817"/>
            <a:ext cx="117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</a:p>
        </p:txBody>
      </p:sp>
      <p:sp>
        <p:nvSpPr>
          <p:cNvPr id="31" name="TextBox 60">
            <a:extLst>
              <a:ext uri="{FF2B5EF4-FFF2-40B4-BE49-F238E27FC236}">
                <a16:creationId xmlns:a16="http://schemas.microsoft.com/office/drawing/2014/main" id="{A18FA58C-D43C-07ED-9A2F-F391371C5146}"/>
              </a:ext>
            </a:extLst>
          </p:cNvPr>
          <p:cNvSpPr txBox="1"/>
          <p:nvPr/>
        </p:nvSpPr>
        <p:spPr>
          <a:xfrm>
            <a:off x="8903006" y="5085053"/>
            <a:ext cx="117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latent heat</a:t>
            </a:r>
          </a:p>
        </p:txBody>
      </p:sp>
      <p:graphicFrame>
        <p:nvGraphicFramePr>
          <p:cNvPr id="32" name="Object 61">
            <a:extLst>
              <a:ext uri="{FF2B5EF4-FFF2-40B4-BE49-F238E27FC236}">
                <a16:creationId xmlns:a16="http://schemas.microsoft.com/office/drawing/2014/main" id="{88F7C36A-2A33-001A-6EAE-9700F0321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291880"/>
              </p:ext>
            </p:extLst>
          </p:nvPr>
        </p:nvGraphicFramePr>
        <p:xfrm>
          <a:off x="1792842" y="3370954"/>
          <a:ext cx="586879" cy="38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190440" progId="Equation.DSMT4">
                  <p:embed/>
                </p:oleObj>
              </mc:Choice>
              <mc:Fallback>
                <p:oleObj name="Equation" r:id="rId6" imgW="291960" imgH="190440" progId="Equation.DSMT4">
                  <p:embed/>
                  <p:pic>
                    <p:nvPicPr>
                      <p:cNvPr id="41" name="Object 61">
                        <a:extLst>
                          <a:ext uri="{FF2B5EF4-FFF2-40B4-BE49-F238E27FC236}">
                            <a16:creationId xmlns:a16="http://schemas.microsoft.com/office/drawing/2014/main" id="{05C43F35-FA7A-91BB-2E0D-3D8091612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2842" y="3370954"/>
                        <a:ext cx="586879" cy="382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92">
            <a:extLst>
              <a:ext uri="{FF2B5EF4-FFF2-40B4-BE49-F238E27FC236}">
                <a16:creationId xmlns:a16="http://schemas.microsoft.com/office/drawing/2014/main" id="{68E81BD0-7122-4D2A-43CB-1D76E853A788}"/>
              </a:ext>
            </a:extLst>
          </p:cNvPr>
          <p:cNvGrpSpPr/>
          <p:nvPr/>
        </p:nvGrpSpPr>
        <p:grpSpPr>
          <a:xfrm>
            <a:off x="1381325" y="2944953"/>
            <a:ext cx="8208398" cy="1106227"/>
            <a:chOff x="759618" y="3237173"/>
            <a:chExt cx="8208398" cy="1106227"/>
          </a:xfrm>
        </p:grpSpPr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19F1ED08-3307-FC25-0EAA-965B451FDE8C}"/>
                </a:ext>
              </a:extLst>
            </p:cNvPr>
            <p:cNvSpPr/>
            <p:nvPr/>
          </p:nvSpPr>
          <p:spPr>
            <a:xfrm>
              <a:off x="8484924" y="3860144"/>
              <a:ext cx="483092" cy="230835"/>
            </a:xfrm>
            <a:prstGeom prst="rect">
              <a:avLst/>
            </a:prstGeom>
            <a:noFill/>
            <a:ln w="19050">
              <a:solidFill>
                <a:srgbClr val="E1691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6B37F0A5-990C-0AF4-034A-5306986A1812}"/>
                </a:ext>
              </a:extLst>
            </p:cNvPr>
            <p:cNvSpPr/>
            <p:nvPr/>
          </p:nvSpPr>
          <p:spPr>
            <a:xfrm>
              <a:off x="1095905" y="4053840"/>
              <a:ext cx="762000" cy="289560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6" name="Straight Arrow Connector 14">
              <a:extLst>
                <a:ext uri="{FF2B5EF4-FFF2-40B4-BE49-F238E27FC236}">
                  <a16:creationId xmlns:a16="http://schemas.microsoft.com/office/drawing/2014/main" id="{7E598FFA-E2AB-9CB3-FA06-FB577F8A3654}"/>
                </a:ext>
              </a:extLst>
            </p:cNvPr>
            <p:cNvCxnSpPr/>
            <p:nvPr/>
          </p:nvCxnSpPr>
          <p:spPr>
            <a:xfrm>
              <a:off x="8704314" y="3243155"/>
              <a:ext cx="1" cy="616989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5">
              <a:extLst>
                <a:ext uri="{FF2B5EF4-FFF2-40B4-BE49-F238E27FC236}">
                  <a16:creationId xmlns:a16="http://schemas.microsoft.com/office/drawing/2014/main" id="{FC934D67-FF3B-A066-17A0-E82080AF3882}"/>
                </a:ext>
              </a:extLst>
            </p:cNvPr>
            <p:cNvCxnSpPr/>
            <p:nvPr/>
          </p:nvCxnSpPr>
          <p:spPr>
            <a:xfrm rot="10800000" flipH="1">
              <a:off x="770010" y="3237173"/>
              <a:ext cx="7934305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16">
              <a:extLst>
                <a:ext uri="{FF2B5EF4-FFF2-40B4-BE49-F238E27FC236}">
                  <a16:creationId xmlns:a16="http://schemas.microsoft.com/office/drawing/2014/main" id="{57345D50-2FA5-49F8-F54D-A08844EA0A9D}"/>
                </a:ext>
              </a:extLst>
            </p:cNvPr>
            <p:cNvCxnSpPr/>
            <p:nvPr/>
          </p:nvCxnSpPr>
          <p:spPr>
            <a:xfrm>
              <a:off x="759618" y="3237177"/>
              <a:ext cx="0" cy="953528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63">
              <a:extLst>
                <a:ext uri="{FF2B5EF4-FFF2-40B4-BE49-F238E27FC236}">
                  <a16:creationId xmlns:a16="http://schemas.microsoft.com/office/drawing/2014/main" id="{F8874AF6-680C-4EE3-F87C-11E824A33A5D}"/>
                </a:ext>
              </a:extLst>
            </p:cNvPr>
            <p:cNvCxnSpPr/>
            <p:nvPr/>
          </p:nvCxnSpPr>
          <p:spPr>
            <a:xfrm>
              <a:off x="759618" y="4190701"/>
              <a:ext cx="336286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93">
            <a:extLst>
              <a:ext uri="{FF2B5EF4-FFF2-40B4-BE49-F238E27FC236}">
                <a16:creationId xmlns:a16="http://schemas.microsoft.com/office/drawing/2014/main" id="{8690CD6B-3028-24F0-B420-D8694E28F674}"/>
              </a:ext>
            </a:extLst>
          </p:cNvPr>
          <p:cNvGrpSpPr/>
          <p:nvPr/>
        </p:nvGrpSpPr>
        <p:grpSpPr>
          <a:xfrm>
            <a:off x="1847000" y="3134186"/>
            <a:ext cx="6993374" cy="943747"/>
            <a:chOff x="1225293" y="3426406"/>
            <a:chExt cx="6993374" cy="943747"/>
          </a:xfrm>
        </p:grpSpPr>
        <p:sp>
          <p:nvSpPr>
            <p:cNvPr id="41" name="Rectangle 70">
              <a:extLst>
                <a:ext uri="{FF2B5EF4-FFF2-40B4-BE49-F238E27FC236}">
                  <a16:creationId xmlns:a16="http://schemas.microsoft.com/office/drawing/2014/main" id="{FFA617C0-9B40-06E5-6DA5-BCAE0C6EABBE}"/>
                </a:ext>
              </a:extLst>
            </p:cNvPr>
            <p:cNvSpPr/>
            <p:nvPr/>
          </p:nvSpPr>
          <p:spPr>
            <a:xfrm>
              <a:off x="1225293" y="3705190"/>
              <a:ext cx="159142" cy="289560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2" name="Straight Arrow Connector 73">
              <a:extLst>
                <a:ext uri="{FF2B5EF4-FFF2-40B4-BE49-F238E27FC236}">
                  <a16:creationId xmlns:a16="http://schemas.microsoft.com/office/drawing/2014/main" id="{1EF9B926-843B-AAB0-30BD-9B4ED43309AE}"/>
                </a:ext>
              </a:extLst>
            </p:cNvPr>
            <p:cNvCxnSpPr/>
            <p:nvPr/>
          </p:nvCxnSpPr>
          <p:spPr>
            <a:xfrm>
              <a:off x="8123520" y="3426406"/>
              <a:ext cx="0" cy="664571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74">
              <a:extLst>
                <a:ext uri="{FF2B5EF4-FFF2-40B4-BE49-F238E27FC236}">
                  <a16:creationId xmlns:a16="http://schemas.microsoft.com/office/drawing/2014/main" id="{310F7E17-5171-040E-7C81-A0126CC5CE46}"/>
                </a:ext>
              </a:extLst>
            </p:cNvPr>
            <p:cNvCxnSpPr/>
            <p:nvPr/>
          </p:nvCxnSpPr>
          <p:spPr>
            <a:xfrm rot="10800000" flipH="1">
              <a:off x="1313771" y="3426406"/>
              <a:ext cx="6801855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75">
              <a:extLst>
                <a:ext uri="{FF2B5EF4-FFF2-40B4-BE49-F238E27FC236}">
                  <a16:creationId xmlns:a16="http://schemas.microsoft.com/office/drawing/2014/main" id="{2836D58B-69CE-49CB-5812-8BEE4A192CEE}"/>
                </a:ext>
              </a:extLst>
            </p:cNvPr>
            <p:cNvCxnSpPr/>
            <p:nvPr/>
          </p:nvCxnSpPr>
          <p:spPr>
            <a:xfrm>
              <a:off x="1304862" y="3426407"/>
              <a:ext cx="0" cy="258166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83">
              <a:extLst>
                <a:ext uri="{FF2B5EF4-FFF2-40B4-BE49-F238E27FC236}">
                  <a16:creationId xmlns:a16="http://schemas.microsoft.com/office/drawing/2014/main" id="{F2E53A10-366A-FC4A-C99C-205747A67B98}"/>
                </a:ext>
              </a:extLst>
            </p:cNvPr>
            <p:cNvCxnSpPr/>
            <p:nvPr/>
          </p:nvCxnSpPr>
          <p:spPr>
            <a:xfrm>
              <a:off x="6874906" y="3426408"/>
              <a:ext cx="0" cy="664571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84">
              <a:extLst>
                <a:ext uri="{FF2B5EF4-FFF2-40B4-BE49-F238E27FC236}">
                  <a16:creationId xmlns:a16="http://schemas.microsoft.com/office/drawing/2014/main" id="{9E061DA8-568D-CCF5-21B4-190555969DA2}"/>
                </a:ext>
              </a:extLst>
            </p:cNvPr>
            <p:cNvSpPr/>
            <p:nvPr/>
          </p:nvSpPr>
          <p:spPr>
            <a:xfrm>
              <a:off x="6803585" y="4090980"/>
              <a:ext cx="143985" cy="263910"/>
            </a:xfrm>
            <a:prstGeom prst="rect">
              <a:avLst/>
            </a:prstGeom>
            <a:noFill/>
            <a:ln w="19050">
              <a:solidFill>
                <a:srgbClr val="E1691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Rectangle 85">
              <a:extLst>
                <a:ext uri="{FF2B5EF4-FFF2-40B4-BE49-F238E27FC236}">
                  <a16:creationId xmlns:a16="http://schemas.microsoft.com/office/drawing/2014/main" id="{DC4991CF-E8EF-28D8-C2EB-F1CE00AAB975}"/>
                </a:ext>
              </a:extLst>
            </p:cNvPr>
            <p:cNvSpPr/>
            <p:nvPr/>
          </p:nvSpPr>
          <p:spPr>
            <a:xfrm>
              <a:off x="8059509" y="4090981"/>
              <a:ext cx="159158" cy="279172"/>
            </a:xfrm>
            <a:prstGeom prst="rect">
              <a:avLst/>
            </a:prstGeom>
            <a:noFill/>
            <a:ln w="19050">
              <a:solidFill>
                <a:srgbClr val="E1691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48" name="Group 94">
            <a:extLst>
              <a:ext uri="{FF2B5EF4-FFF2-40B4-BE49-F238E27FC236}">
                <a16:creationId xmlns:a16="http://schemas.microsoft.com/office/drawing/2014/main" id="{B55F4B98-6D9B-8172-5F97-D57A21415897}"/>
              </a:ext>
            </a:extLst>
          </p:cNvPr>
          <p:cNvGrpSpPr/>
          <p:nvPr/>
        </p:nvGrpSpPr>
        <p:grpSpPr>
          <a:xfrm>
            <a:off x="2060300" y="3260018"/>
            <a:ext cx="4876368" cy="706422"/>
            <a:chOff x="1438593" y="3552238"/>
            <a:chExt cx="4876368" cy="706422"/>
          </a:xfrm>
        </p:grpSpPr>
        <p:sp>
          <p:nvSpPr>
            <p:cNvPr id="49" name="Rectangle 71">
              <a:extLst>
                <a:ext uri="{FF2B5EF4-FFF2-40B4-BE49-F238E27FC236}">
                  <a16:creationId xmlns:a16="http://schemas.microsoft.com/office/drawing/2014/main" id="{995F9A1B-9577-127F-A935-367470D13FD3}"/>
                </a:ext>
              </a:extLst>
            </p:cNvPr>
            <p:cNvSpPr/>
            <p:nvPr/>
          </p:nvSpPr>
          <p:spPr>
            <a:xfrm>
              <a:off x="1438593" y="3693809"/>
              <a:ext cx="282127" cy="30094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0" name="Straight Arrow Connector 87">
              <a:extLst>
                <a:ext uri="{FF2B5EF4-FFF2-40B4-BE49-F238E27FC236}">
                  <a16:creationId xmlns:a16="http://schemas.microsoft.com/office/drawing/2014/main" id="{7375C8E0-BCEE-9E0E-D38F-2B0360B65F3D}"/>
                </a:ext>
              </a:extLst>
            </p:cNvPr>
            <p:cNvCxnSpPr/>
            <p:nvPr/>
          </p:nvCxnSpPr>
          <p:spPr>
            <a:xfrm>
              <a:off x="6187934" y="3552238"/>
              <a:ext cx="0" cy="442512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88">
              <a:extLst>
                <a:ext uri="{FF2B5EF4-FFF2-40B4-BE49-F238E27FC236}">
                  <a16:creationId xmlns:a16="http://schemas.microsoft.com/office/drawing/2014/main" id="{9CDF992C-A88B-03A6-6557-9EF06F8B2BC0}"/>
                </a:ext>
              </a:extLst>
            </p:cNvPr>
            <p:cNvCxnSpPr/>
            <p:nvPr/>
          </p:nvCxnSpPr>
          <p:spPr>
            <a:xfrm rot="10800000" flipH="1">
              <a:off x="1576988" y="3552238"/>
              <a:ext cx="4605601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89">
              <a:extLst>
                <a:ext uri="{FF2B5EF4-FFF2-40B4-BE49-F238E27FC236}">
                  <a16:creationId xmlns:a16="http://schemas.microsoft.com/office/drawing/2014/main" id="{1B39FF64-25A2-85F1-838E-B2D5194D88AE}"/>
                </a:ext>
              </a:extLst>
            </p:cNvPr>
            <p:cNvCxnSpPr/>
            <p:nvPr/>
          </p:nvCxnSpPr>
          <p:spPr>
            <a:xfrm>
              <a:off x="1570956" y="3552239"/>
              <a:ext cx="0" cy="141773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1">
              <a:extLst>
                <a:ext uri="{FF2B5EF4-FFF2-40B4-BE49-F238E27FC236}">
                  <a16:creationId xmlns:a16="http://schemas.microsoft.com/office/drawing/2014/main" id="{758689B2-DA0D-2B5F-9C8F-3B66C7117052}"/>
                </a:ext>
              </a:extLst>
            </p:cNvPr>
            <p:cNvSpPr/>
            <p:nvPr/>
          </p:nvSpPr>
          <p:spPr>
            <a:xfrm>
              <a:off x="6127926" y="3994750"/>
              <a:ext cx="187035" cy="263910"/>
            </a:xfrm>
            <a:prstGeom prst="rect">
              <a:avLst/>
            </a:prstGeom>
            <a:noFill/>
            <a:ln w="19050">
              <a:solidFill>
                <a:srgbClr val="E1691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cxnSp>
        <p:nvCxnSpPr>
          <p:cNvPr id="54" name="Straight Connector 2">
            <a:extLst>
              <a:ext uri="{FF2B5EF4-FFF2-40B4-BE49-F238E27FC236}">
                <a16:creationId xmlns:a16="http://schemas.microsoft.com/office/drawing/2014/main" id="{1D00DA82-98B8-2C1A-B568-1F26F5EA3B07}"/>
              </a:ext>
            </a:extLst>
          </p:cNvPr>
          <p:cNvCxnSpPr/>
          <p:nvPr/>
        </p:nvCxnSpPr>
        <p:spPr>
          <a:xfrm>
            <a:off x="6356673" y="5400269"/>
            <a:ext cx="3977168" cy="0"/>
          </a:xfrm>
          <a:prstGeom prst="line">
            <a:avLst/>
          </a:prstGeom>
          <a:ln w="38100" cap="sq">
            <a:solidFill>
              <a:srgbClr val="E1691F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8">
            <a:extLst>
              <a:ext uri="{FF2B5EF4-FFF2-40B4-BE49-F238E27FC236}">
                <a16:creationId xmlns:a16="http://schemas.microsoft.com/office/drawing/2014/main" id="{7B942AF0-E13C-1432-EC0C-7CBEAB44A33C}"/>
              </a:ext>
            </a:extLst>
          </p:cNvPr>
          <p:cNvCxnSpPr/>
          <p:nvPr/>
        </p:nvCxnSpPr>
        <p:spPr>
          <a:xfrm>
            <a:off x="8141592" y="5417835"/>
            <a:ext cx="0" cy="412439"/>
          </a:xfrm>
          <a:prstGeom prst="line">
            <a:avLst/>
          </a:prstGeom>
          <a:ln w="38100" cap="sq">
            <a:solidFill>
              <a:srgbClr val="E1691F"/>
            </a:solidFill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88">
            <a:extLst>
              <a:ext uri="{FF2B5EF4-FFF2-40B4-BE49-F238E27FC236}">
                <a16:creationId xmlns:a16="http://schemas.microsoft.com/office/drawing/2014/main" id="{59952669-5FBD-ACAE-BF50-7B4A5CC70A2A}"/>
              </a:ext>
            </a:extLst>
          </p:cNvPr>
          <p:cNvSpPr txBox="1"/>
          <p:nvPr/>
        </p:nvSpPr>
        <p:spPr>
          <a:xfrm>
            <a:off x="1784330" y="6431657"/>
            <a:ext cx="473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 et al. (2015), INT J HEAT MASS TRANSF, 85, 787-796</a:t>
            </a:r>
          </a:p>
        </p:txBody>
      </p:sp>
    </p:spTree>
    <p:extLst>
      <p:ext uri="{BB962C8B-B14F-4D97-AF65-F5344CB8AC3E}">
        <p14:creationId xmlns:p14="http://schemas.microsoft.com/office/powerpoint/2010/main" val="1844165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FF0E4-CD18-BCEE-8826-E96C4A79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381606-CC4C-BCF0-12F3-B71D64BA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A0D541-2B2F-5C70-5CDF-1BDE0C53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9CD0FAF-4945-39D7-BA84-45A1962F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FC7F7-0CD6-2C4B-19DE-073DF82D8F44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Temperature model for non-isothermal phase change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2C0DA7-05E3-83A7-1E8E-3924863CF878}"/>
              </a:ext>
            </a:extLst>
          </p:cNvPr>
          <p:cNvSpPr txBox="1"/>
          <p:nvPr/>
        </p:nvSpPr>
        <p:spPr>
          <a:xfrm>
            <a:off x="312871" y="1289611"/>
            <a:ext cx="899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1) Single droplet evaporation</a:t>
            </a:r>
          </a:p>
        </p:txBody>
      </p:sp>
      <p:pic>
        <p:nvPicPr>
          <p:cNvPr id="2" name="untitled 0.76">
            <a:hlinkClick r:id="" action="ppaction://media"/>
            <a:extLst>
              <a:ext uri="{FF2B5EF4-FFF2-40B4-BE49-F238E27FC236}">
                <a16:creationId xmlns:a16="http://schemas.microsoft.com/office/drawing/2014/main" id="{0F1ADB8B-B839-4FA3-11ED-F003CDF0B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1128" t="5973" r="1179" b="7778"/>
          <a:stretch>
            <a:fillRect/>
          </a:stretch>
        </p:blipFill>
        <p:spPr>
          <a:xfrm>
            <a:off x="296233" y="1873153"/>
            <a:ext cx="4514850" cy="39433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68E8AD-8740-B8D6-B2F1-F172ED467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11" y="1658943"/>
            <a:ext cx="4514850" cy="3386138"/>
          </a:xfrm>
          <a:prstGeom prst="rect">
            <a:avLst/>
          </a:prstGeom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37839CDE-F7F5-7613-CD3D-F910867E5E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102237"/>
              </p:ext>
            </p:extLst>
          </p:nvPr>
        </p:nvGraphicFramePr>
        <p:xfrm>
          <a:off x="9531809" y="2543079"/>
          <a:ext cx="1925808" cy="1164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200" imgH="838080" progId="Equation.DSMT4">
                  <p:embed/>
                </p:oleObj>
              </mc:Choice>
              <mc:Fallback>
                <p:oleObj name="Equation" r:id="rId6" imgW="1384200" imgH="83808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995CAEED-7806-E611-B338-1BB8D4B08C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31809" y="2543079"/>
                        <a:ext cx="1925808" cy="1164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C255D123-880A-05DC-1AB7-384A0A431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78" y="5045081"/>
            <a:ext cx="4064738" cy="13844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6BF376B-F488-582A-DD25-AFB034475B6C}"/>
              </a:ext>
            </a:extLst>
          </p:cNvPr>
          <p:cNvSpPr txBox="1"/>
          <p:nvPr/>
        </p:nvSpPr>
        <p:spPr>
          <a:xfrm>
            <a:off x="1738488" y="6394159"/>
            <a:ext cx="6286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Fei, Qin, et al. Physical Review E 105.2 (2022): 025101.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970D78-2403-127D-B344-ADD8C1EAE8E5}"/>
              </a:ext>
            </a:extLst>
          </p:cNvPr>
          <p:cNvSpPr txBox="1"/>
          <p:nvPr/>
        </p:nvSpPr>
        <p:spPr>
          <a:xfrm>
            <a:off x="1046271" y="1797805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Heating at four sides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6C4977-8D54-63DD-3419-950E2FEB96FE}"/>
              </a:ext>
            </a:extLst>
          </p:cNvPr>
          <p:cNvSpPr txBox="1"/>
          <p:nvPr/>
        </p:nvSpPr>
        <p:spPr>
          <a:xfrm>
            <a:off x="1161687" y="569611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pressure</a:t>
            </a: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DA86EBBF-7FAE-3F5C-98B6-49DE658FC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033822"/>
              </p:ext>
            </p:extLst>
          </p:nvPr>
        </p:nvGraphicFramePr>
        <p:xfrm>
          <a:off x="9284943" y="5182957"/>
          <a:ext cx="2627534" cy="775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558720" progId="Equation.DSMT4">
                  <p:embed/>
                </p:oleObj>
              </mc:Choice>
              <mc:Fallback>
                <p:oleObj name="Equation" r:id="rId9" imgW="18921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84943" y="5182957"/>
                        <a:ext cx="2627534" cy="775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9604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7076-2DB9-AA07-7FC1-5647E252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6799C3-ABC2-FE98-3679-4CE8CA95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6BC0A1-CEF9-C9BE-C5C4-283BECB5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DF3CD17-4D9F-6643-0B4D-FAC8B1D1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0C424-6E4C-6307-1829-302D431688E8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Temperature model for non-isothermal phase change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C425CC-119E-3068-78E9-79BFCE721C15}"/>
              </a:ext>
            </a:extLst>
          </p:cNvPr>
          <p:cNvSpPr txBox="1"/>
          <p:nvPr/>
        </p:nvSpPr>
        <p:spPr>
          <a:xfrm>
            <a:off x="312871" y="1289611"/>
            <a:ext cx="899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2) Single bubble nucleation and departure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754122E-DF75-623C-1DC9-E4AEFDF69699}"/>
                  </a:ext>
                </a:extLst>
              </p:cNvPr>
              <p:cNvSpPr txBox="1"/>
              <p:nvPr/>
            </p:nvSpPr>
            <p:spPr>
              <a:xfrm>
                <a:off x="-240554" y="5702397"/>
                <a:ext cx="3027151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θ=30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=2.5×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754122E-DF75-623C-1DC9-E4AEFDF69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0554" y="5702397"/>
                <a:ext cx="3027151" cy="372410"/>
              </a:xfrm>
              <a:prstGeom prst="rect">
                <a:avLst/>
              </a:prstGeom>
              <a:blipFill>
                <a:blip r:embed="rId8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single90-5.5">
            <a:hlinkClick r:id="" action="ppaction://media"/>
            <a:extLst>
              <a:ext uri="{FF2B5EF4-FFF2-40B4-BE49-F238E27FC236}">
                <a16:creationId xmlns:a16="http://schemas.microsoft.com/office/drawing/2014/main" id="{EFF22C0D-D68B-9E9C-2ED5-1D8C0572E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7106" t="11669" r="36414" b="11335"/>
          <a:stretch>
            <a:fillRect/>
          </a:stretch>
        </p:blipFill>
        <p:spPr>
          <a:xfrm>
            <a:off x="2537973" y="1973220"/>
            <a:ext cx="2483980" cy="3657600"/>
          </a:xfrm>
          <a:prstGeom prst="rect">
            <a:avLst/>
          </a:prstGeom>
        </p:spPr>
      </p:pic>
      <p:pic>
        <p:nvPicPr>
          <p:cNvPr id="12" name="single135-5.5">
            <a:hlinkClick r:id="" action="ppaction://media"/>
            <a:extLst>
              <a:ext uri="{FF2B5EF4-FFF2-40B4-BE49-F238E27FC236}">
                <a16:creationId xmlns:a16="http://schemas.microsoft.com/office/drawing/2014/main" id="{CE3560EE-7396-B1B7-5620-9538C3A63D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17351" t="11626" r="36143" b="11335"/>
          <a:stretch>
            <a:fillRect/>
          </a:stretch>
        </p:blipFill>
        <p:spPr>
          <a:xfrm>
            <a:off x="5078634" y="1967019"/>
            <a:ext cx="2483980" cy="3657600"/>
          </a:xfrm>
          <a:prstGeom prst="rect">
            <a:avLst/>
          </a:prstGeom>
        </p:spPr>
      </p:pic>
      <p:pic>
        <p:nvPicPr>
          <p:cNvPr id="13" name="single30-5.5">
            <a:hlinkClick r:id="" action="ppaction://media"/>
            <a:extLst>
              <a:ext uri="{FF2B5EF4-FFF2-40B4-BE49-F238E27FC236}">
                <a16:creationId xmlns:a16="http://schemas.microsoft.com/office/drawing/2014/main" id="{842E0176-B0C9-B28D-64B4-928E01602C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17105" t="11594" r="36497" b="11196"/>
          <a:stretch>
            <a:fillRect/>
          </a:stretch>
        </p:blipFill>
        <p:spPr>
          <a:xfrm>
            <a:off x="36646" y="1973220"/>
            <a:ext cx="2472752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4D5E63B-0191-7E57-6179-F7B7390E1CED}"/>
                  </a:ext>
                </a:extLst>
              </p:cNvPr>
              <p:cNvSpPr txBox="1"/>
              <p:nvPr/>
            </p:nvSpPr>
            <p:spPr>
              <a:xfrm>
                <a:off x="2266387" y="5696461"/>
                <a:ext cx="3027151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θ=90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=2.5×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4D5E63B-0191-7E57-6179-F7B7390E1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387" y="5696461"/>
                <a:ext cx="3027151" cy="372410"/>
              </a:xfrm>
              <a:prstGeom prst="rect">
                <a:avLst/>
              </a:prstGeom>
              <a:blipFill>
                <a:blip r:embed="rId12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8583BFF-E6FE-3BE7-AEC2-4AD22B2977F9}"/>
                  </a:ext>
                </a:extLst>
              </p:cNvPr>
              <p:cNvSpPr txBox="1"/>
              <p:nvPr/>
            </p:nvSpPr>
            <p:spPr>
              <a:xfrm>
                <a:off x="4773328" y="5690525"/>
                <a:ext cx="3027151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θ=135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=2.5×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8583BFF-E6FE-3BE7-AEC2-4AD22B297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328" y="5690525"/>
                <a:ext cx="3027151" cy="372410"/>
              </a:xfrm>
              <a:prstGeom prst="rect">
                <a:avLst/>
              </a:prstGeom>
              <a:blipFill>
                <a:blip r:embed="rId13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E186913-1116-7AA7-99BA-5DBC013B89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6"/>
          <a:stretch>
            <a:fillRect/>
          </a:stretch>
        </p:blipFill>
        <p:spPr bwMode="auto">
          <a:xfrm>
            <a:off x="8196809" y="2340391"/>
            <a:ext cx="3895455" cy="313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6C3D8FF-BC4A-B7BD-A381-36447CB01A0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0774"/>
          <a:stretch>
            <a:fillRect/>
          </a:stretch>
        </p:blipFill>
        <p:spPr>
          <a:xfrm>
            <a:off x="7562614" y="2287180"/>
            <a:ext cx="618883" cy="3657917"/>
          </a:xfrm>
          <a:prstGeom prst="rect">
            <a:avLst/>
          </a:prstGeom>
        </p:spPr>
      </p:pic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39EF0712-9C7A-A9C5-BEB8-3493C879C9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982484"/>
              </p:ext>
            </p:extLst>
          </p:nvPr>
        </p:nvGraphicFramePr>
        <p:xfrm>
          <a:off x="9923686" y="1898638"/>
          <a:ext cx="2075694" cy="658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145349" imgH="1313687" progId="Equation.DSMT4">
                  <p:embed/>
                </p:oleObj>
              </mc:Choice>
              <mc:Fallback>
                <p:oleObj name="Equation" r:id="rId16" imgW="4145349" imgH="13136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923686" y="1898638"/>
                        <a:ext cx="2075694" cy="658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6A9C31E8-7D4F-83EF-FF47-024CD4835985}"/>
              </a:ext>
            </a:extLst>
          </p:cNvPr>
          <p:cNvSpPr txBox="1"/>
          <p:nvPr/>
        </p:nvSpPr>
        <p:spPr>
          <a:xfrm>
            <a:off x="1753679" y="6373605"/>
            <a:ext cx="4870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1. Friz, </a:t>
            </a:r>
            <a:r>
              <a:rPr lang="de-DE" sz="1600" dirty="0"/>
              <a:t>(1935). Physic. Zeitschz, 36, 379-354.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9BC47D7-8AE5-11AC-AA31-E343F63CC5C9}"/>
                  </a:ext>
                </a:extLst>
              </p:cNvPr>
              <p:cNvSpPr txBox="1"/>
              <p:nvPr/>
            </p:nvSpPr>
            <p:spPr>
              <a:xfrm>
                <a:off x="8719064" y="1945753"/>
                <a:ext cx="1326482" cy="605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Bubble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i="0" dirty="0">
                            <a:latin typeface="Cambria Math" panose="02040503050406030204" pitchFamily="18" charset="0"/>
                          </a:rPr>
                          <m:t>diameter</m:t>
                        </m:r>
                      </m:e>
                      <m:sup>
                        <m: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9BC47D7-8AE5-11AC-AA31-E343F63CC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064" y="1945753"/>
                <a:ext cx="1326482" cy="605871"/>
              </a:xfrm>
              <a:prstGeom prst="rect">
                <a:avLst/>
              </a:prstGeom>
              <a:blipFill>
                <a:blip r:embed="rId18"/>
                <a:stretch>
                  <a:fillRect l="-2294" t="-30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858ED9E4-07A9-CFE3-2EF7-8E52D10DD7D2}"/>
              </a:ext>
            </a:extLst>
          </p:cNvPr>
          <p:cNvSpPr txBox="1"/>
          <p:nvPr/>
        </p:nvSpPr>
        <p:spPr>
          <a:xfrm>
            <a:off x="8304027" y="5513674"/>
            <a:ext cx="3681021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Bubble departure diameter agrees with the theoretical relation.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5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C70A1-C869-F31B-DDF5-49759845D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80C767-7742-D98D-EEDB-8EAC4FBB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28B4E0-42B6-2FD4-49FB-7CD29599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47966F0-CF9E-2E34-2744-1E0CA434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39A4F-2E56-BECD-42FF-1240585149DD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Temperature model for non-isothermal phase change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7F5F5E-326F-E44E-8B5A-BE087097E094}"/>
              </a:ext>
            </a:extLst>
          </p:cNvPr>
          <p:cNvSpPr txBox="1"/>
          <p:nvPr/>
        </p:nvSpPr>
        <p:spPr>
          <a:xfrm>
            <a:off x="312871" y="1289611"/>
            <a:ext cx="899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3) Vapor condensation on a cold vertical flat plate</a:t>
            </a:r>
          </a:p>
        </p:txBody>
      </p:sp>
      <p:pic>
        <p:nvPicPr>
          <p:cNvPr id="2" name="T">
            <a:hlinkClick r:id="" action="ppaction://media"/>
            <a:extLst>
              <a:ext uri="{FF2B5EF4-FFF2-40B4-BE49-F238E27FC236}">
                <a16:creationId xmlns:a16="http://schemas.microsoft.com/office/drawing/2014/main" id="{6754EE4E-CC44-B182-7C16-27EE402AA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3673" t="11164" r="16824" b="10123"/>
          <a:stretch>
            <a:fillRect/>
          </a:stretch>
        </p:blipFill>
        <p:spPr>
          <a:xfrm>
            <a:off x="561975" y="1796029"/>
            <a:ext cx="3414532" cy="401422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AE0178-C4AF-2033-DA97-9B9729CC4507}"/>
              </a:ext>
            </a:extLst>
          </p:cNvPr>
          <p:cNvSpPr txBox="1"/>
          <p:nvPr/>
        </p:nvSpPr>
        <p:spPr>
          <a:xfrm>
            <a:off x="2664111" y="4860503"/>
            <a:ext cx="1312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0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</a:t>
            </a:r>
            <a:r>
              <a:rPr lang="en-US" altLang="zh-CN" sz="2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=12</a:t>
            </a:r>
            <a:endParaRPr lang="en-US" altLang="zh-CN" sz="2000" b="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Ja=2.3</a:t>
            </a:r>
            <a:endParaRPr lang="zh-CN" altLang="en-US" sz="2000" b="0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1BE2E1F-4F39-9190-22D8-7DAFFD12D4DE}"/>
              </a:ext>
            </a:extLst>
          </p:cNvPr>
          <p:cNvCxnSpPr/>
          <p:nvPr/>
        </p:nvCxnSpPr>
        <p:spPr bwMode="auto">
          <a:xfrm flipV="1">
            <a:off x="2332388" y="2800752"/>
            <a:ext cx="240392" cy="15672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46E6953-721C-91F5-5C8C-BB9E2A9ADE87}"/>
                  </a:ext>
                </a:extLst>
              </p:cNvPr>
              <p:cNvSpPr txBox="1"/>
              <p:nvPr/>
            </p:nvSpPr>
            <p:spPr>
              <a:xfrm>
                <a:off x="-131856" y="3035645"/>
                <a:ext cx="1476376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Cold </a:t>
                </a:r>
              </a:p>
              <a:p>
                <a:pPr algn="ctr"/>
                <a:r>
                  <a:rPr lang="en-US" altLang="zh-CN" dirty="0"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Wall</a:t>
                </a:r>
              </a:p>
              <a:p>
                <a:pPr algn="ctr"/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𝜃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=40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2000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wall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46E6953-721C-91F5-5C8C-BB9E2A9AD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1856" y="3035645"/>
                <a:ext cx="1476376" cy="1538883"/>
              </a:xfrm>
              <a:prstGeom prst="rect">
                <a:avLst/>
              </a:prstGeom>
              <a:blipFill>
                <a:blip r:embed="rId5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ACDB803-E443-F176-50C0-38C6CA20F04D}"/>
              </a:ext>
            </a:extLst>
          </p:cNvPr>
          <p:cNvCxnSpPr/>
          <p:nvPr/>
        </p:nvCxnSpPr>
        <p:spPr bwMode="auto">
          <a:xfrm>
            <a:off x="1756524" y="1844631"/>
            <a:ext cx="946579" cy="3784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35B5EC8-AC79-927B-0C93-D1DB0F531CB7}"/>
                  </a:ext>
                </a:extLst>
              </p:cNvPr>
              <p:cNvSpPr txBox="1"/>
              <p:nvPr/>
            </p:nvSpPr>
            <p:spPr>
              <a:xfrm>
                <a:off x="2293660" y="2157985"/>
                <a:ext cx="744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𝑝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sz="2000" dirty="0">
                    <a:ea typeface="微软雅黑" panose="020B0503020204020204" pitchFamily="34" charset="-122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2000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Cambria Math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35B5EC8-AC79-927B-0C93-D1DB0F531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660" y="2157985"/>
                <a:ext cx="744172" cy="707886"/>
              </a:xfrm>
              <a:prstGeom prst="rect">
                <a:avLst/>
              </a:prstGeom>
              <a:blipFill>
                <a:blip r:embed="rId6"/>
                <a:stretch>
                  <a:fillRect t="-3448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8BEB009-077B-D40F-9708-46F84F62ADE9}"/>
                  </a:ext>
                </a:extLst>
              </p:cNvPr>
              <p:cNvSpPr txBox="1"/>
              <p:nvPr/>
            </p:nvSpPr>
            <p:spPr>
              <a:xfrm>
                <a:off x="1464309" y="3399705"/>
                <a:ext cx="612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𝑮</m:t>
                      </m:r>
                    </m:oMath>
                  </m:oMathPara>
                </a14:m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8BEB009-077B-D40F-9708-46F84F62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09" y="3399705"/>
                <a:ext cx="61223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6A4EF89-1235-5A39-F463-6B35A181CA50}"/>
              </a:ext>
            </a:extLst>
          </p:cNvPr>
          <p:cNvCxnSpPr/>
          <p:nvPr/>
        </p:nvCxnSpPr>
        <p:spPr bwMode="auto">
          <a:xfrm>
            <a:off x="1770429" y="2687540"/>
            <a:ext cx="0" cy="7414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D955230-68B3-FB6A-0049-670A9A999140}"/>
                  </a:ext>
                </a:extLst>
              </p:cNvPr>
              <p:cNvSpPr txBox="1"/>
              <p:nvPr/>
            </p:nvSpPr>
            <p:spPr>
              <a:xfrm>
                <a:off x="1066800" y="5723494"/>
                <a:ext cx="12655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𝑞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=0</m:t>
                      </m:r>
                    </m:oMath>
                  </m:oMathPara>
                </a14:m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D955230-68B3-FB6A-0049-670A9A999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723494"/>
                <a:ext cx="1265588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DAE21B2-0A95-49EA-A662-75004A84D49D}"/>
                  </a:ext>
                </a:extLst>
              </p:cNvPr>
              <p:cNvSpPr txBox="1"/>
              <p:nvPr/>
            </p:nvSpPr>
            <p:spPr>
              <a:xfrm>
                <a:off x="5485150" y="1160276"/>
                <a:ext cx="3240823" cy="684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Ja</m:t>
                      </m:r>
                      <m:r>
                        <a:rPr lang="en-US" altLang="zh-CN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𝑤𝑎𝑙𝑙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DAE21B2-0A95-49EA-A662-75004A84D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150" y="1160276"/>
                <a:ext cx="3240823" cy="6843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8794688-4D0C-9A11-E39B-ECD6B46F2532}"/>
                  </a:ext>
                </a:extLst>
              </p:cNvPr>
              <p:cNvSpPr txBox="1"/>
              <p:nvPr/>
            </p:nvSpPr>
            <p:spPr>
              <a:xfrm>
                <a:off x="8362661" y="1182766"/>
                <a:ext cx="1304140" cy="630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sSub>
                            <m:sSubPr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8794688-4D0C-9A11-E39B-ECD6B46F2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661" y="1182766"/>
                <a:ext cx="1304140" cy="630173"/>
              </a:xfrm>
              <a:prstGeom prst="rect">
                <a:avLst/>
              </a:prstGeom>
              <a:blipFill>
                <a:blip r:embed="rId10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BC7F9457-A2A2-3E23-C37B-2A048DCB08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87540"/>
            <a:ext cx="4114800" cy="30861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3042EE5-DA9F-70C8-F868-81F1749180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24150"/>
            <a:ext cx="4114800" cy="3086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2FB1EE9-90E3-3926-B7D6-713146EE80D7}"/>
                  </a:ext>
                </a:extLst>
              </p:cNvPr>
              <p:cNvSpPr txBox="1"/>
              <p:nvPr/>
            </p:nvSpPr>
            <p:spPr>
              <a:xfrm>
                <a:off x="4100046" y="2054985"/>
                <a:ext cx="3810286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𝐿</m:t>
                          </m:r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微软雅黑" panose="020B0503020204020204" pitchFamily="34" charset="-12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>
                                              <a:latin typeface="Cambria Math" panose="02040503050406030204" pitchFamily="18" charset="0"/>
                                              <a:ea typeface="微软雅黑" panose="020B0503020204020204" pitchFamily="34" charset="-122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latin typeface="Cambria Math" panose="02040503050406030204" pitchFamily="18" charset="0"/>
                                              <a:ea typeface="微软雅黑" panose="020B0503020204020204" pitchFamily="34" charset="-122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微软雅黑" panose="020B0503020204020204" pitchFamily="34" charset="-12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>
                                              <a:latin typeface="Cambria Math" panose="02040503050406030204" pitchFamily="18" charset="0"/>
                                              <a:ea typeface="微软雅黑" panose="020B0503020204020204" pitchFamily="34" charset="-122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latin typeface="Cambria Math" panose="02040503050406030204" pitchFamily="18" charset="0"/>
                                              <a:ea typeface="微软雅黑" panose="020B0503020204020204" pitchFamily="34" charset="-122"/>
                                            </a:rPr>
                                            <m:t>𝑤𝑎𝑙𝑙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𝑓𝑔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2FB1EE9-90E3-3926-B7D6-713146EE8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046" y="2054985"/>
                <a:ext cx="3810286" cy="7838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BB74131-B9EB-BDD1-A48A-9F744059015E}"/>
                  </a:ext>
                </a:extLst>
              </p:cNvPr>
              <p:cNvSpPr txBox="1"/>
              <p:nvPr/>
            </p:nvSpPr>
            <p:spPr>
              <a:xfrm>
                <a:off x="8043004" y="2142660"/>
                <a:ext cx="3933000" cy="7232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𝑤𝑎𝑙𝑙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box>
                                <m:box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𝑤𝑎𝑙𝑙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box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BB74131-B9EB-BDD1-A48A-9F7440590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004" y="2142660"/>
                <a:ext cx="3933000" cy="72321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471A2A02-EEA5-618A-D3C9-A6A6630F482C}"/>
              </a:ext>
            </a:extLst>
          </p:cNvPr>
          <p:cNvCxnSpPr/>
          <p:nvPr/>
        </p:nvCxnSpPr>
        <p:spPr>
          <a:xfrm>
            <a:off x="322396" y="1892256"/>
            <a:ext cx="487229" cy="0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4DAFBE5-36E7-2B51-69EE-046CE3935A6E}"/>
              </a:ext>
            </a:extLst>
          </p:cNvPr>
          <p:cNvCxnSpPr>
            <a:cxnSpLocks/>
          </p:cNvCxnSpPr>
          <p:nvPr/>
        </p:nvCxnSpPr>
        <p:spPr>
          <a:xfrm>
            <a:off x="322396" y="1892256"/>
            <a:ext cx="0" cy="449856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D9799894-6F5B-0485-0DF1-274FEB3A2F2D}"/>
              </a:ext>
            </a:extLst>
          </p:cNvPr>
          <p:cNvSpPr txBox="1"/>
          <p:nvPr/>
        </p:nvSpPr>
        <p:spPr>
          <a:xfrm>
            <a:off x="623700" y="18618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8167B49-87C9-990C-76B2-1A3EE39BB43B}"/>
              </a:ext>
            </a:extLst>
          </p:cNvPr>
          <p:cNvSpPr txBox="1"/>
          <p:nvPr/>
        </p:nvSpPr>
        <p:spPr>
          <a:xfrm>
            <a:off x="315957" y="20945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9F7A97C-DEE2-75BD-B224-3F1C96270567}"/>
              </a:ext>
            </a:extLst>
          </p:cNvPr>
          <p:cNvSpPr txBox="1"/>
          <p:nvPr/>
        </p:nvSpPr>
        <p:spPr>
          <a:xfrm>
            <a:off x="1756524" y="6396922"/>
            <a:ext cx="6286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Nusselt, </a:t>
            </a:r>
            <a:r>
              <a:rPr lang="en-US" sz="1600" dirty="0" err="1"/>
              <a:t>Zetrschr</a:t>
            </a:r>
            <a:r>
              <a:rPr lang="en-US" sz="1600" dirty="0"/>
              <a:t>. Ver. Deutch. Ing. 60 (1916) 541–546.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B6814D5-4023-2AEC-5952-633DAB584C29}"/>
              </a:ext>
            </a:extLst>
          </p:cNvPr>
          <p:cNvSpPr txBox="1"/>
          <p:nvPr/>
        </p:nvSpPr>
        <p:spPr>
          <a:xfrm>
            <a:off x="4222525" y="5791200"/>
            <a:ext cx="7753480" cy="3385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Both the film thickness and temperature profile agree well with Nusselt’s theory.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6366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4D36-2261-C92D-9DA8-4AD1ABFAA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89C998-FA04-B27F-EF14-90BDE5DE4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6B455E-24DE-3AB2-FF9A-C52A2546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30D75AC-3792-D75A-CC1B-12164B7C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0EAAA-35A1-5549-0A8D-CEB81B680E15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3. Particle transport and deposition model for evaporation of colloid suspension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56" name="TextBox 88">
            <a:extLst>
              <a:ext uri="{FF2B5EF4-FFF2-40B4-BE49-F238E27FC236}">
                <a16:creationId xmlns:a16="http://schemas.microsoft.com/office/drawing/2014/main" id="{81C97320-0FB5-0685-2E23-2BA0E55F48BB}"/>
              </a:ext>
            </a:extLst>
          </p:cNvPr>
          <p:cNvSpPr txBox="1"/>
          <p:nvPr/>
        </p:nvSpPr>
        <p:spPr>
          <a:xfrm>
            <a:off x="1784330" y="6431657"/>
            <a:ext cx="5528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2019. Physical Review E, 99(5), p.053306.</a:t>
            </a:r>
          </a:p>
        </p:txBody>
      </p:sp>
      <p:graphicFrame>
        <p:nvGraphicFramePr>
          <p:cNvPr id="57" name="Object 72">
            <a:extLst>
              <a:ext uri="{FF2B5EF4-FFF2-40B4-BE49-F238E27FC236}">
                <a16:creationId xmlns:a16="http://schemas.microsoft.com/office/drawing/2014/main" id="{44A2CBC7-0DD0-41F4-29A2-59BBAFD66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578371"/>
              </p:ext>
            </p:extLst>
          </p:nvPr>
        </p:nvGraphicFramePr>
        <p:xfrm>
          <a:off x="990470" y="3269876"/>
          <a:ext cx="11398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368280" progId="Equation.DSMT4">
                  <p:embed/>
                </p:oleObj>
              </mc:Choice>
              <mc:Fallback>
                <p:oleObj name="Equation" r:id="rId2" imgW="711000" imgH="368280" progId="Equation.DSMT4">
                  <p:embed/>
                  <p:pic>
                    <p:nvPicPr>
                      <p:cNvPr id="16" name="Object 72">
                        <a:extLst>
                          <a:ext uri="{FF2B5EF4-FFF2-40B4-BE49-F238E27FC236}">
                            <a16:creationId xmlns:a16="http://schemas.microsoft.com/office/drawing/2014/main" id="{D4480F3A-3506-C9E3-F9AB-2EAD4C50A3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470" y="3269876"/>
                        <a:ext cx="113982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17">
            <a:extLst>
              <a:ext uri="{FF2B5EF4-FFF2-40B4-BE49-F238E27FC236}">
                <a16:creationId xmlns:a16="http://schemas.microsoft.com/office/drawing/2014/main" id="{C684E1D5-037F-B6DF-E025-8B821A5B82D0}"/>
              </a:ext>
            </a:extLst>
          </p:cNvPr>
          <p:cNvSpPr txBox="1"/>
          <p:nvPr/>
        </p:nvSpPr>
        <p:spPr>
          <a:xfrm>
            <a:off x="657625" y="1387117"/>
            <a:ext cx="2590800" cy="369332"/>
          </a:xfrm>
          <a:prstGeom prst="rect">
            <a:avLst/>
          </a:prstGeom>
          <a:solidFill>
            <a:srgbClr val="E1691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</a:t>
            </a:r>
            <a:r>
              <a:rPr lang="en-US" dirty="0"/>
              <a:t>EMRT LBM</a:t>
            </a:r>
            <a:endParaRPr lang="de-CH" dirty="0"/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83C3C08C-8117-4885-F545-A13250D0B118}"/>
              </a:ext>
            </a:extLst>
          </p:cNvPr>
          <p:cNvSpPr txBox="1"/>
          <p:nvPr/>
        </p:nvSpPr>
        <p:spPr>
          <a:xfrm>
            <a:off x="4580300" y="1389998"/>
            <a:ext cx="2578024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Particle transport</a:t>
            </a:r>
            <a:endParaRPr lang="de-CH" dirty="0"/>
          </a:p>
        </p:txBody>
      </p:sp>
      <p:sp>
        <p:nvSpPr>
          <p:cNvPr id="60" name="Plus 20">
            <a:extLst>
              <a:ext uri="{FF2B5EF4-FFF2-40B4-BE49-F238E27FC236}">
                <a16:creationId xmlns:a16="http://schemas.microsoft.com/office/drawing/2014/main" id="{0124BE8A-0FE9-925E-A685-ADD013DB0442}"/>
              </a:ext>
            </a:extLst>
          </p:cNvPr>
          <p:cNvSpPr/>
          <p:nvPr/>
        </p:nvSpPr>
        <p:spPr>
          <a:xfrm>
            <a:off x="3637340" y="1387117"/>
            <a:ext cx="337066" cy="362129"/>
          </a:xfrm>
          <a:prstGeom prst="mathPlus">
            <a:avLst>
              <a:gd name="adj1" fmla="val 1614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61" name="Object 45">
            <a:extLst>
              <a:ext uri="{FF2B5EF4-FFF2-40B4-BE49-F238E27FC236}">
                <a16:creationId xmlns:a16="http://schemas.microsoft.com/office/drawing/2014/main" id="{8DEF3299-88F4-0201-755F-A565E7ED2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55769"/>
              </p:ext>
            </p:extLst>
          </p:nvPr>
        </p:nvGraphicFramePr>
        <p:xfrm>
          <a:off x="4521070" y="2095126"/>
          <a:ext cx="28463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720" imgH="355320" progId="Equation.DSMT4">
                  <p:embed/>
                </p:oleObj>
              </mc:Choice>
              <mc:Fallback>
                <p:oleObj name="Equation" r:id="rId4" imgW="1485720" imgH="355320" progId="Equation.DSMT4">
                  <p:embed/>
                  <p:pic>
                    <p:nvPicPr>
                      <p:cNvPr id="20" name="Object 45">
                        <a:extLst>
                          <a:ext uri="{FF2B5EF4-FFF2-40B4-BE49-F238E27FC236}">
                            <a16:creationId xmlns:a16="http://schemas.microsoft.com/office/drawing/2014/main" id="{EA4F77AD-4292-8D6E-57B3-0F0045F3E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070" y="2095126"/>
                        <a:ext cx="28463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46">
            <a:extLst>
              <a:ext uri="{FF2B5EF4-FFF2-40B4-BE49-F238E27FC236}">
                <a16:creationId xmlns:a16="http://schemas.microsoft.com/office/drawing/2014/main" id="{48BBE489-0633-AA0A-5149-653B4872D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813481"/>
              </p:ext>
            </p:extLst>
          </p:nvPr>
        </p:nvGraphicFramePr>
        <p:xfrm>
          <a:off x="4765545" y="3268289"/>
          <a:ext cx="13620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215640" progId="Equation.DSMT4">
                  <p:embed/>
                </p:oleObj>
              </mc:Choice>
              <mc:Fallback>
                <p:oleObj name="Equation" r:id="rId6" imgW="711000" imgH="215640" progId="Equation.DSMT4">
                  <p:embed/>
                  <p:pic>
                    <p:nvPicPr>
                      <p:cNvPr id="21" name="Object 46">
                        <a:extLst>
                          <a:ext uri="{FF2B5EF4-FFF2-40B4-BE49-F238E27FC236}">
                            <a16:creationId xmlns:a16="http://schemas.microsoft.com/office/drawing/2014/main" id="{3149B4E6-9880-7D5E-B7B4-877B372688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545" y="3268289"/>
                        <a:ext cx="13620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48">
            <a:extLst>
              <a:ext uri="{FF2B5EF4-FFF2-40B4-BE49-F238E27FC236}">
                <a16:creationId xmlns:a16="http://schemas.microsoft.com/office/drawing/2014/main" id="{B75FF8B7-3D07-50D5-82B6-CF44044E94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349889"/>
              </p:ext>
            </p:extLst>
          </p:nvPr>
        </p:nvGraphicFramePr>
        <p:xfrm>
          <a:off x="6076460" y="2635271"/>
          <a:ext cx="2047875" cy="163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6680" imgH="850680" progId="Equation.DSMT4">
                  <p:embed/>
                </p:oleObj>
              </mc:Choice>
              <mc:Fallback>
                <p:oleObj name="Equation" r:id="rId8" imgW="1066680" imgH="850680" progId="Equation.DSMT4">
                  <p:embed/>
                  <p:pic>
                    <p:nvPicPr>
                      <p:cNvPr id="22" name="Object 48">
                        <a:extLst>
                          <a:ext uri="{FF2B5EF4-FFF2-40B4-BE49-F238E27FC236}">
                            <a16:creationId xmlns:a16="http://schemas.microsoft.com/office/drawing/2014/main" id="{1012A71C-9C53-A042-0124-D7F117202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460" y="2635271"/>
                        <a:ext cx="2047875" cy="163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54">
            <a:extLst>
              <a:ext uri="{FF2B5EF4-FFF2-40B4-BE49-F238E27FC236}">
                <a16:creationId xmlns:a16="http://schemas.microsoft.com/office/drawing/2014/main" id="{74DFD599-0CA3-9142-0441-DCE90571557A}"/>
              </a:ext>
            </a:extLst>
          </p:cNvPr>
          <p:cNvSpPr txBox="1"/>
          <p:nvPr/>
        </p:nvSpPr>
        <p:spPr>
          <a:xfrm>
            <a:off x="6689116" y="4200836"/>
            <a:ext cx="161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Fluid-particle interaction</a:t>
            </a:r>
          </a:p>
        </p:txBody>
      </p:sp>
      <p:grpSp>
        <p:nvGrpSpPr>
          <p:cNvPr id="65" name="Group 58">
            <a:extLst>
              <a:ext uri="{FF2B5EF4-FFF2-40B4-BE49-F238E27FC236}">
                <a16:creationId xmlns:a16="http://schemas.microsoft.com/office/drawing/2014/main" id="{F2906A79-EBE2-A59C-4928-BCE7AD8B304B}"/>
              </a:ext>
            </a:extLst>
          </p:cNvPr>
          <p:cNvGrpSpPr/>
          <p:nvPr/>
        </p:nvGrpSpPr>
        <p:grpSpPr>
          <a:xfrm rot="10800000">
            <a:off x="1154619" y="2887528"/>
            <a:ext cx="4272120" cy="501005"/>
            <a:chOff x="1229802" y="3719901"/>
            <a:chExt cx="4256598" cy="411776"/>
          </a:xfrm>
        </p:grpSpPr>
        <p:cxnSp>
          <p:nvCxnSpPr>
            <p:cNvPr id="66" name="Straight Arrow Connector 61">
              <a:extLst>
                <a:ext uri="{FF2B5EF4-FFF2-40B4-BE49-F238E27FC236}">
                  <a16:creationId xmlns:a16="http://schemas.microsoft.com/office/drawing/2014/main" id="{D2B75B05-F230-8830-A248-AFB837257E60}"/>
                </a:ext>
              </a:extLst>
            </p:cNvPr>
            <p:cNvCxnSpPr/>
            <p:nvPr/>
          </p:nvCxnSpPr>
          <p:spPr>
            <a:xfrm rot="10800000">
              <a:off x="1229802" y="3828380"/>
              <a:ext cx="0" cy="303297"/>
            </a:xfrm>
            <a:prstGeom prst="straightConnector1">
              <a:avLst/>
            </a:prstGeom>
            <a:ln w="19050">
              <a:solidFill>
                <a:srgbClr val="E1691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2">
              <a:extLst>
                <a:ext uri="{FF2B5EF4-FFF2-40B4-BE49-F238E27FC236}">
                  <a16:creationId xmlns:a16="http://schemas.microsoft.com/office/drawing/2014/main" id="{C2CE1C49-0E3F-2C3E-CFAF-02AFE6038641}"/>
                </a:ext>
              </a:extLst>
            </p:cNvPr>
            <p:cNvCxnSpPr/>
            <p:nvPr/>
          </p:nvCxnSpPr>
          <p:spPr>
            <a:xfrm flipH="1">
              <a:off x="1229802" y="4131677"/>
              <a:ext cx="4256598" cy="0"/>
            </a:xfrm>
            <a:prstGeom prst="straightConnector1">
              <a:avLst/>
            </a:prstGeom>
            <a:ln w="19050">
              <a:solidFill>
                <a:srgbClr val="E1691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3">
              <a:extLst>
                <a:ext uri="{FF2B5EF4-FFF2-40B4-BE49-F238E27FC236}">
                  <a16:creationId xmlns:a16="http://schemas.microsoft.com/office/drawing/2014/main" id="{03924015-45B0-69AC-A925-7C4E72D32556}"/>
                </a:ext>
              </a:extLst>
            </p:cNvPr>
            <p:cNvCxnSpPr/>
            <p:nvPr/>
          </p:nvCxnSpPr>
          <p:spPr>
            <a:xfrm flipV="1">
              <a:off x="5486399" y="3719901"/>
              <a:ext cx="0" cy="411775"/>
            </a:xfrm>
            <a:prstGeom prst="straightConnector1">
              <a:avLst/>
            </a:prstGeom>
            <a:ln w="19050">
              <a:solidFill>
                <a:srgbClr val="E1691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4">
            <a:extLst>
              <a:ext uri="{FF2B5EF4-FFF2-40B4-BE49-F238E27FC236}">
                <a16:creationId xmlns:a16="http://schemas.microsoft.com/office/drawing/2014/main" id="{4B6C568E-DED7-1DA2-7417-D76CBC2DB862}"/>
              </a:ext>
            </a:extLst>
          </p:cNvPr>
          <p:cNvSpPr/>
          <p:nvPr/>
        </p:nvSpPr>
        <p:spPr>
          <a:xfrm>
            <a:off x="5280144" y="3298117"/>
            <a:ext cx="348173" cy="32423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0" name="Rectangle 65">
            <a:extLst>
              <a:ext uri="{FF2B5EF4-FFF2-40B4-BE49-F238E27FC236}">
                <a16:creationId xmlns:a16="http://schemas.microsoft.com/office/drawing/2014/main" id="{36F72B58-7719-7A56-212A-C719A35617B8}"/>
              </a:ext>
            </a:extLst>
          </p:cNvPr>
          <p:cNvSpPr/>
          <p:nvPr/>
        </p:nvSpPr>
        <p:spPr>
          <a:xfrm>
            <a:off x="1007139" y="3413517"/>
            <a:ext cx="233520" cy="303811"/>
          </a:xfrm>
          <a:prstGeom prst="rect">
            <a:avLst/>
          </a:prstGeom>
          <a:noFill/>
          <a:ln w="19050">
            <a:solidFill>
              <a:srgbClr val="E1691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1" name="Group 66">
            <a:extLst>
              <a:ext uri="{FF2B5EF4-FFF2-40B4-BE49-F238E27FC236}">
                <a16:creationId xmlns:a16="http://schemas.microsoft.com/office/drawing/2014/main" id="{EAB1D6CE-E954-810E-0043-46BE9CAC54C1}"/>
              </a:ext>
            </a:extLst>
          </p:cNvPr>
          <p:cNvGrpSpPr/>
          <p:nvPr/>
        </p:nvGrpSpPr>
        <p:grpSpPr>
          <a:xfrm>
            <a:off x="1849455" y="3805936"/>
            <a:ext cx="8066359" cy="1913671"/>
            <a:chOff x="1229802" y="2293141"/>
            <a:chExt cx="4264547" cy="1838538"/>
          </a:xfrm>
        </p:grpSpPr>
        <p:cxnSp>
          <p:nvCxnSpPr>
            <p:cNvPr id="72" name="Straight Arrow Connector 67">
              <a:extLst>
                <a:ext uri="{FF2B5EF4-FFF2-40B4-BE49-F238E27FC236}">
                  <a16:creationId xmlns:a16="http://schemas.microsoft.com/office/drawing/2014/main" id="{A62A3C8E-9ACA-08C8-2CD3-F3F993E5309B}"/>
                </a:ext>
              </a:extLst>
            </p:cNvPr>
            <p:cNvCxnSpPr/>
            <p:nvPr/>
          </p:nvCxnSpPr>
          <p:spPr>
            <a:xfrm flipV="1">
              <a:off x="1229802" y="3090680"/>
              <a:ext cx="0" cy="1040998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68">
              <a:extLst>
                <a:ext uri="{FF2B5EF4-FFF2-40B4-BE49-F238E27FC236}">
                  <a16:creationId xmlns:a16="http://schemas.microsoft.com/office/drawing/2014/main" id="{4DAEF81C-9CFE-2D07-0792-DAEA41BB07A9}"/>
                </a:ext>
              </a:extLst>
            </p:cNvPr>
            <p:cNvCxnSpPr/>
            <p:nvPr/>
          </p:nvCxnSpPr>
          <p:spPr>
            <a:xfrm flipH="1">
              <a:off x="1229802" y="4131677"/>
              <a:ext cx="4256598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69">
              <a:extLst>
                <a:ext uri="{FF2B5EF4-FFF2-40B4-BE49-F238E27FC236}">
                  <a16:creationId xmlns:a16="http://schemas.microsoft.com/office/drawing/2014/main" id="{2E1B51E1-D348-223B-25A2-55B857CAEE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86400" y="2293141"/>
              <a:ext cx="7949" cy="1838538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0">
            <a:extLst>
              <a:ext uri="{FF2B5EF4-FFF2-40B4-BE49-F238E27FC236}">
                <a16:creationId xmlns:a16="http://schemas.microsoft.com/office/drawing/2014/main" id="{A9E58FF3-A9DD-ECAA-9864-AFE60CB77E38}"/>
              </a:ext>
            </a:extLst>
          </p:cNvPr>
          <p:cNvSpPr txBox="1"/>
          <p:nvPr/>
        </p:nvSpPr>
        <p:spPr>
          <a:xfrm>
            <a:off x="2764377" y="2565558"/>
            <a:ext cx="1671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16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velocity</a:t>
            </a:r>
            <a:endParaRPr lang="en-US" sz="1200" dirty="0">
              <a:solidFill>
                <a:srgbClr val="E169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6" name="Object 71">
            <a:extLst>
              <a:ext uri="{FF2B5EF4-FFF2-40B4-BE49-F238E27FC236}">
                <a16:creationId xmlns:a16="http://schemas.microsoft.com/office/drawing/2014/main" id="{D7170D37-7699-A09B-40BA-C949526C1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993769"/>
              </p:ext>
            </p:extLst>
          </p:nvPr>
        </p:nvGraphicFramePr>
        <p:xfrm>
          <a:off x="2201822" y="3805936"/>
          <a:ext cx="8731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760" imgH="444240" progId="Equation.DSMT4">
                  <p:embed/>
                </p:oleObj>
              </mc:Choice>
              <mc:Fallback>
                <p:oleObj name="Equation" r:id="rId10" imgW="545760" imgH="444240" progId="Equation.DSMT4">
                  <p:embed/>
                  <p:pic>
                    <p:nvPicPr>
                      <p:cNvPr id="52" name="Object 71">
                        <a:extLst>
                          <a:ext uri="{FF2B5EF4-FFF2-40B4-BE49-F238E27FC236}">
                            <a16:creationId xmlns:a16="http://schemas.microsoft.com/office/drawing/2014/main" id="{C5C6D6EE-EC83-6044-9C76-5457294E34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22" y="3805936"/>
                        <a:ext cx="87312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3">
            <a:extLst>
              <a:ext uri="{FF2B5EF4-FFF2-40B4-BE49-F238E27FC236}">
                <a16:creationId xmlns:a16="http://schemas.microsoft.com/office/drawing/2014/main" id="{3424ACF5-6D31-FC74-D89A-5C6A194367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79455"/>
              </p:ext>
            </p:extLst>
          </p:nvPr>
        </p:nvGraphicFramePr>
        <p:xfrm>
          <a:off x="1007139" y="3792101"/>
          <a:ext cx="1117600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98400" imgH="444240" progId="Equation.DSMT4">
                  <p:embed/>
                </p:oleObj>
              </mc:Choice>
              <mc:Fallback>
                <p:oleObj name="Equation" r:id="rId12" imgW="698400" imgH="444240" progId="Equation.DSMT4">
                  <p:embed/>
                  <p:pic>
                    <p:nvPicPr>
                      <p:cNvPr id="53" name="Object 73">
                        <a:extLst>
                          <a:ext uri="{FF2B5EF4-FFF2-40B4-BE49-F238E27FC236}">
                            <a16:creationId xmlns:a16="http://schemas.microsoft.com/office/drawing/2014/main" id="{377E9AA0-CAB6-F110-66E3-04129EFB86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139" y="3792101"/>
                        <a:ext cx="1117600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6">
            <a:extLst>
              <a:ext uri="{FF2B5EF4-FFF2-40B4-BE49-F238E27FC236}">
                <a16:creationId xmlns:a16="http://schemas.microsoft.com/office/drawing/2014/main" id="{3C06B666-7404-044E-8233-36AD231ACFF4}"/>
              </a:ext>
            </a:extLst>
          </p:cNvPr>
          <p:cNvSpPr txBox="1"/>
          <p:nvPr/>
        </p:nvSpPr>
        <p:spPr>
          <a:xfrm>
            <a:off x="4003465" y="5688341"/>
            <a:ext cx="1671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boundary--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4237E68-FB1F-7900-4FCE-3E8761BE8F5E}"/>
              </a:ext>
            </a:extLst>
          </p:cNvPr>
          <p:cNvSpPr/>
          <p:nvPr/>
        </p:nvSpPr>
        <p:spPr>
          <a:xfrm>
            <a:off x="815103" y="3256546"/>
            <a:ext cx="2249436" cy="1276411"/>
          </a:xfrm>
          <a:prstGeom prst="rect">
            <a:avLst/>
          </a:prstGeom>
          <a:noFill/>
          <a:ln w="19050">
            <a:solidFill>
              <a:srgbClr val="E1691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0" name="Down Arrow 84">
            <a:extLst>
              <a:ext uri="{FF2B5EF4-FFF2-40B4-BE49-F238E27FC236}">
                <a16:creationId xmlns:a16="http://schemas.microsoft.com/office/drawing/2014/main" id="{625BDF7C-7627-A54D-B362-873D04555D9B}"/>
              </a:ext>
            </a:extLst>
          </p:cNvPr>
          <p:cNvSpPr/>
          <p:nvPr/>
        </p:nvSpPr>
        <p:spPr>
          <a:xfrm>
            <a:off x="5663197" y="2697903"/>
            <a:ext cx="206115" cy="514163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1" name="Down Arrow 85">
            <a:extLst>
              <a:ext uri="{FF2B5EF4-FFF2-40B4-BE49-F238E27FC236}">
                <a16:creationId xmlns:a16="http://schemas.microsoft.com/office/drawing/2014/main" id="{9F16F822-4CAD-91D9-84C0-A7EFD5E51877}"/>
              </a:ext>
            </a:extLst>
          </p:cNvPr>
          <p:cNvSpPr/>
          <p:nvPr/>
        </p:nvSpPr>
        <p:spPr>
          <a:xfrm>
            <a:off x="5675227" y="1858814"/>
            <a:ext cx="182054" cy="4227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2" name="Down Arrow 86">
            <a:extLst>
              <a:ext uri="{FF2B5EF4-FFF2-40B4-BE49-F238E27FC236}">
                <a16:creationId xmlns:a16="http://schemas.microsoft.com/office/drawing/2014/main" id="{1C494374-D131-785F-9342-F52597DCBFED}"/>
              </a:ext>
            </a:extLst>
          </p:cNvPr>
          <p:cNvSpPr/>
          <p:nvPr/>
        </p:nvSpPr>
        <p:spPr>
          <a:xfrm>
            <a:off x="1648225" y="1844316"/>
            <a:ext cx="228600" cy="1370325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3" name="Straight Arrow Connector 2">
            <a:extLst>
              <a:ext uri="{FF2B5EF4-FFF2-40B4-BE49-F238E27FC236}">
                <a16:creationId xmlns:a16="http://schemas.microsoft.com/office/drawing/2014/main" id="{03B89888-1E4E-554A-175E-695D96858D3C}"/>
              </a:ext>
            </a:extLst>
          </p:cNvPr>
          <p:cNvCxnSpPr/>
          <p:nvPr/>
        </p:nvCxnSpPr>
        <p:spPr>
          <a:xfrm flipH="1">
            <a:off x="7831055" y="3630822"/>
            <a:ext cx="1" cy="1093234"/>
          </a:xfrm>
          <a:prstGeom prst="straightConnector1">
            <a:avLst/>
          </a:prstGeom>
          <a:ln w="19050" cap="sq">
            <a:solidFill>
              <a:srgbClr val="00B0F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Object 8">
            <a:extLst>
              <a:ext uri="{FF2B5EF4-FFF2-40B4-BE49-F238E27FC236}">
                <a16:creationId xmlns:a16="http://schemas.microsoft.com/office/drawing/2014/main" id="{ACCB1AEE-01E5-64CB-0BA6-1C59C78DD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845531"/>
              </p:ext>
            </p:extLst>
          </p:nvPr>
        </p:nvGraphicFramePr>
        <p:xfrm>
          <a:off x="4436139" y="4606729"/>
          <a:ext cx="5249491" cy="66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530520" imgH="444240" progId="Equation.DSMT4">
                  <p:embed/>
                </p:oleObj>
              </mc:Choice>
              <mc:Fallback>
                <p:oleObj name="Equation" r:id="rId14" imgW="3530520" imgH="444240" progId="Equation.DSMT4">
                  <p:embed/>
                  <p:pic>
                    <p:nvPicPr>
                      <p:cNvPr id="60" name="Object 8">
                        <a:extLst>
                          <a:ext uri="{FF2B5EF4-FFF2-40B4-BE49-F238E27FC236}">
                            <a16:creationId xmlns:a16="http://schemas.microsoft.com/office/drawing/2014/main" id="{4469D5C1-303E-A953-B6A3-32BFFCF6BC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36139" y="4606729"/>
                        <a:ext cx="5249491" cy="66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Connector 11">
            <a:extLst>
              <a:ext uri="{FF2B5EF4-FFF2-40B4-BE49-F238E27FC236}">
                <a16:creationId xmlns:a16="http://schemas.microsoft.com/office/drawing/2014/main" id="{F07D4698-82D5-74C5-8343-8D9AA0EB1D2E}"/>
              </a:ext>
            </a:extLst>
          </p:cNvPr>
          <p:cNvCxnSpPr/>
          <p:nvPr/>
        </p:nvCxnSpPr>
        <p:spPr>
          <a:xfrm>
            <a:off x="7312819" y="3630822"/>
            <a:ext cx="510075" cy="0"/>
          </a:xfrm>
          <a:prstGeom prst="line">
            <a:avLst/>
          </a:prstGeom>
          <a:ln w="19050" cap="sq">
            <a:solidFill>
              <a:srgbClr val="00B0F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91">
            <a:extLst>
              <a:ext uri="{FF2B5EF4-FFF2-40B4-BE49-F238E27FC236}">
                <a16:creationId xmlns:a16="http://schemas.microsoft.com/office/drawing/2014/main" id="{3B60C46A-240D-7113-3ABF-C4DB81ACDA0E}"/>
              </a:ext>
            </a:extLst>
          </p:cNvPr>
          <p:cNvSpPr txBox="1"/>
          <p:nvPr/>
        </p:nvSpPr>
        <p:spPr>
          <a:xfrm>
            <a:off x="8492089" y="2293748"/>
            <a:ext cx="268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 Local concentration/drying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7" name="TextBox 92">
            <a:extLst>
              <a:ext uri="{FF2B5EF4-FFF2-40B4-BE49-F238E27FC236}">
                <a16:creationId xmlns:a16="http://schemas.microsoft.com/office/drawing/2014/main" id="{1FCA1BD3-03C7-0686-A031-1933C9173BA4}"/>
              </a:ext>
            </a:extLst>
          </p:cNvPr>
          <p:cNvSpPr txBox="1"/>
          <p:nvPr/>
        </p:nvSpPr>
        <p:spPr>
          <a:xfrm>
            <a:off x="8544795" y="1381436"/>
            <a:ext cx="2578024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Particle deposition</a:t>
            </a:r>
            <a:endParaRPr lang="de-CH" dirty="0"/>
          </a:p>
        </p:txBody>
      </p:sp>
      <p:sp>
        <p:nvSpPr>
          <p:cNvPr id="88" name="TextBox 93">
            <a:extLst>
              <a:ext uri="{FF2B5EF4-FFF2-40B4-BE49-F238E27FC236}">
                <a16:creationId xmlns:a16="http://schemas.microsoft.com/office/drawing/2014/main" id="{14C14E2B-4B7A-BE40-3C49-85FD17860B46}"/>
              </a:ext>
            </a:extLst>
          </p:cNvPr>
          <p:cNvSpPr txBox="1"/>
          <p:nvPr/>
        </p:nvSpPr>
        <p:spPr>
          <a:xfrm>
            <a:off x="8510609" y="2858653"/>
            <a:ext cx="2536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2. Adjacent node is wall or particle deposition</a:t>
            </a:r>
          </a:p>
        </p:txBody>
      </p:sp>
      <p:sp>
        <p:nvSpPr>
          <p:cNvPr id="89" name="TextBox 94">
            <a:extLst>
              <a:ext uri="{FF2B5EF4-FFF2-40B4-BE49-F238E27FC236}">
                <a16:creationId xmlns:a16="http://schemas.microsoft.com/office/drawing/2014/main" id="{95F6F171-0CC7-F369-2E69-8B8647C66EA0}"/>
              </a:ext>
            </a:extLst>
          </p:cNvPr>
          <p:cNvSpPr txBox="1"/>
          <p:nvPr/>
        </p:nvSpPr>
        <p:spPr>
          <a:xfrm>
            <a:off x="8497803" y="3451461"/>
            <a:ext cx="2836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3. No particle penetration at wall</a:t>
            </a:r>
          </a:p>
        </p:txBody>
      </p:sp>
      <p:sp>
        <p:nvSpPr>
          <p:cNvPr id="90" name="Rectangle 95">
            <a:extLst>
              <a:ext uri="{FF2B5EF4-FFF2-40B4-BE49-F238E27FC236}">
                <a16:creationId xmlns:a16="http://schemas.microsoft.com/office/drawing/2014/main" id="{DDB7D475-9B04-E32E-BDA7-430BF16B2FCB}"/>
              </a:ext>
            </a:extLst>
          </p:cNvPr>
          <p:cNvSpPr/>
          <p:nvPr/>
        </p:nvSpPr>
        <p:spPr>
          <a:xfrm>
            <a:off x="8510609" y="2313492"/>
            <a:ext cx="2688410" cy="142598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1" name="Plus 97">
            <a:extLst>
              <a:ext uri="{FF2B5EF4-FFF2-40B4-BE49-F238E27FC236}">
                <a16:creationId xmlns:a16="http://schemas.microsoft.com/office/drawing/2014/main" id="{C3F2742B-6BF8-15AC-7FC5-C49F2BE18563}"/>
              </a:ext>
            </a:extLst>
          </p:cNvPr>
          <p:cNvSpPr/>
          <p:nvPr/>
        </p:nvSpPr>
        <p:spPr>
          <a:xfrm>
            <a:off x="7595685" y="1375406"/>
            <a:ext cx="337066" cy="362129"/>
          </a:xfrm>
          <a:prstGeom prst="mathPlus">
            <a:avLst>
              <a:gd name="adj1" fmla="val 1614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2" name="Down Arrow 98">
            <a:extLst>
              <a:ext uri="{FF2B5EF4-FFF2-40B4-BE49-F238E27FC236}">
                <a16:creationId xmlns:a16="http://schemas.microsoft.com/office/drawing/2014/main" id="{71BAD78D-C9EF-CCF6-C145-C70472B4FAC5}"/>
              </a:ext>
            </a:extLst>
          </p:cNvPr>
          <p:cNvSpPr/>
          <p:nvPr/>
        </p:nvSpPr>
        <p:spPr>
          <a:xfrm>
            <a:off x="9742780" y="1825705"/>
            <a:ext cx="182054" cy="4227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3" name="TextBox 43">
            <a:extLst>
              <a:ext uri="{FF2B5EF4-FFF2-40B4-BE49-F238E27FC236}">
                <a16:creationId xmlns:a16="http://schemas.microsoft.com/office/drawing/2014/main" id="{078C415D-FE35-FD3E-51D8-B42F0D040E20}"/>
              </a:ext>
            </a:extLst>
          </p:cNvPr>
          <p:cNvSpPr txBox="1"/>
          <p:nvPr/>
        </p:nvSpPr>
        <p:spPr>
          <a:xfrm>
            <a:off x="5454230" y="5688107"/>
            <a:ext cx="288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One-way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93049F4-8FE2-F3EA-4265-E46BC372AE19}"/>
              </a:ext>
            </a:extLst>
          </p:cNvPr>
          <p:cNvSpPr txBox="1"/>
          <p:nvPr/>
        </p:nvSpPr>
        <p:spPr>
          <a:xfrm>
            <a:off x="6969502" y="6426673"/>
            <a:ext cx="522249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dirty="0"/>
              <a:t>Qin et al., 2023. Journal of Fluid Mechanics, 963, A26.</a:t>
            </a:r>
          </a:p>
        </p:txBody>
      </p:sp>
    </p:spTree>
    <p:extLst>
      <p:ext uri="{BB962C8B-B14F-4D97-AF65-F5344CB8AC3E}">
        <p14:creationId xmlns:p14="http://schemas.microsoft.com/office/powerpoint/2010/main" val="160988251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82FBB-CC20-628B-8003-9E61BF3DC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EA361E-B518-4265-A341-DF88B583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72F827-1E5F-1CD9-1BC0-8807468F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BEDFDE6-2109-F617-F5C2-0651D554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A29DB-E9D3-5552-719F-6682BA25E52E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3. Particle transport and deposition model for evaporation of colloid suspension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F099C9D-4600-009A-CA78-BAD0693D6B9C}"/>
              </a:ext>
            </a:extLst>
          </p:cNvPr>
          <p:cNvSpPr txBox="1"/>
          <p:nvPr/>
        </p:nvSpPr>
        <p:spPr>
          <a:xfrm>
            <a:off x="312871" y="1289611"/>
            <a:ext cx="899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Deposition pattern under different particle volume fraction</a:t>
            </a:r>
          </a:p>
        </p:txBody>
      </p:sp>
      <p:pic>
        <p:nvPicPr>
          <p:cNvPr id="2" name="triangle2_2_phi_0.036">
            <a:hlinkClick r:id="" action="ppaction://media"/>
            <a:extLst>
              <a:ext uri="{FF2B5EF4-FFF2-40B4-BE49-F238E27FC236}">
                <a16:creationId xmlns:a16="http://schemas.microsoft.com/office/drawing/2014/main" id="{C8862FE9-4C28-FA6C-175F-F758E76CB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219" y="2039785"/>
            <a:ext cx="3657600" cy="3250531"/>
          </a:xfrm>
          <a:prstGeom prst="rect">
            <a:avLst/>
          </a:prstGeom>
        </p:spPr>
      </p:pic>
      <p:sp>
        <p:nvSpPr>
          <p:cNvPr id="6" name="TextBox 49">
            <a:extLst>
              <a:ext uri="{FF2B5EF4-FFF2-40B4-BE49-F238E27FC236}">
                <a16:creationId xmlns:a16="http://schemas.microsoft.com/office/drawing/2014/main" id="{A32BA6BD-3879-A57B-0EDF-E732BFCEE9CC}"/>
              </a:ext>
            </a:extLst>
          </p:cNvPr>
          <p:cNvSpPr txBox="1"/>
          <p:nvPr/>
        </p:nvSpPr>
        <p:spPr>
          <a:xfrm rot="271398">
            <a:off x="1978733" y="4685590"/>
            <a:ext cx="1359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lattices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7F538A52-08E8-E860-D83C-4CDAFF21CBB1}"/>
              </a:ext>
            </a:extLst>
          </p:cNvPr>
          <p:cNvSpPr txBox="1"/>
          <p:nvPr/>
        </p:nvSpPr>
        <p:spPr>
          <a:xfrm rot="17071093">
            <a:off x="3825032" y="3937987"/>
            <a:ext cx="594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4A7CCA8C-F6C3-2078-1744-C6C85AAF6A40}"/>
              </a:ext>
            </a:extLst>
          </p:cNvPr>
          <p:cNvSpPr txBox="1"/>
          <p:nvPr/>
        </p:nvSpPr>
        <p:spPr>
          <a:xfrm>
            <a:off x="247602" y="4186116"/>
            <a:ext cx="594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0EC233F9-F7C6-6BD0-ACF0-B10201F750D6}"/>
              </a:ext>
            </a:extLst>
          </p:cNvPr>
          <p:cNvSpPr txBox="1"/>
          <p:nvPr/>
        </p:nvSpPr>
        <p:spPr>
          <a:xfrm>
            <a:off x="877162" y="2103415"/>
            <a:ext cx="155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Top cover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53">
            <a:extLst>
              <a:ext uri="{FF2B5EF4-FFF2-40B4-BE49-F238E27FC236}">
                <a16:creationId xmlns:a16="http://schemas.microsoft.com/office/drawing/2014/main" id="{D4DAE054-71AB-435F-36ED-5D37DA66492E}"/>
              </a:ext>
            </a:extLst>
          </p:cNvPr>
          <p:cNvCxnSpPr/>
          <p:nvPr/>
        </p:nvCxnSpPr>
        <p:spPr>
          <a:xfrm flipH="1" flipV="1">
            <a:off x="1407318" y="2402581"/>
            <a:ext cx="380999" cy="2458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5">
            <a:extLst>
              <a:ext uri="{FF2B5EF4-FFF2-40B4-BE49-F238E27FC236}">
                <a16:creationId xmlns:a16="http://schemas.microsoft.com/office/drawing/2014/main" id="{53170BC9-1815-E5A3-0F19-00EDF7F477C7}"/>
              </a:ext>
            </a:extLst>
          </p:cNvPr>
          <p:cNvSpPr txBox="1"/>
          <p:nvPr/>
        </p:nvSpPr>
        <p:spPr>
          <a:xfrm>
            <a:off x="579438" y="4984359"/>
            <a:ext cx="2537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Bottom substrate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56">
            <a:extLst>
              <a:ext uri="{FF2B5EF4-FFF2-40B4-BE49-F238E27FC236}">
                <a16:creationId xmlns:a16="http://schemas.microsoft.com/office/drawing/2014/main" id="{2EFDA1B0-14EE-C0D7-633F-0E0E0E34A815}"/>
              </a:ext>
            </a:extLst>
          </p:cNvPr>
          <p:cNvCxnSpPr/>
          <p:nvPr/>
        </p:nvCxnSpPr>
        <p:spPr>
          <a:xfrm flipH="1">
            <a:off x="1065103" y="4524670"/>
            <a:ext cx="1" cy="5449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57">
            <a:extLst>
              <a:ext uri="{FF2B5EF4-FFF2-40B4-BE49-F238E27FC236}">
                <a16:creationId xmlns:a16="http://schemas.microsoft.com/office/drawing/2014/main" id="{D0964F3D-302D-58D4-B206-D804D475CEEB}"/>
              </a:ext>
            </a:extLst>
          </p:cNvPr>
          <p:cNvSpPr/>
          <p:nvPr/>
        </p:nvSpPr>
        <p:spPr>
          <a:xfrm rot="917672">
            <a:off x="3968460" y="3642512"/>
            <a:ext cx="610114" cy="173666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ight Arrow 59">
            <a:extLst>
              <a:ext uri="{FF2B5EF4-FFF2-40B4-BE49-F238E27FC236}">
                <a16:creationId xmlns:a16="http://schemas.microsoft.com/office/drawing/2014/main" id="{96F38E77-B21F-1372-8C5A-A7897AE6EF69}"/>
              </a:ext>
            </a:extLst>
          </p:cNvPr>
          <p:cNvSpPr/>
          <p:nvPr/>
        </p:nvSpPr>
        <p:spPr>
          <a:xfrm rot="7271617">
            <a:off x="1585602" y="4656456"/>
            <a:ext cx="610114" cy="173666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ight Arrow 60">
            <a:extLst>
              <a:ext uri="{FF2B5EF4-FFF2-40B4-BE49-F238E27FC236}">
                <a16:creationId xmlns:a16="http://schemas.microsoft.com/office/drawing/2014/main" id="{907DDF6E-9BDF-D076-36B6-D8A8E15A11E7}"/>
              </a:ext>
            </a:extLst>
          </p:cNvPr>
          <p:cNvSpPr/>
          <p:nvPr/>
        </p:nvSpPr>
        <p:spPr>
          <a:xfrm rot="11656000">
            <a:off x="346049" y="3341622"/>
            <a:ext cx="610114" cy="173666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ight Arrow 74">
            <a:extLst>
              <a:ext uri="{FF2B5EF4-FFF2-40B4-BE49-F238E27FC236}">
                <a16:creationId xmlns:a16="http://schemas.microsoft.com/office/drawing/2014/main" id="{51FBFD6E-8E28-179D-2245-38496D004154}"/>
              </a:ext>
            </a:extLst>
          </p:cNvPr>
          <p:cNvSpPr/>
          <p:nvPr/>
        </p:nvSpPr>
        <p:spPr>
          <a:xfrm rot="18099828">
            <a:off x="2400906" y="2459079"/>
            <a:ext cx="610114" cy="173666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9" name="Straight Arrow Connector 77">
            <a:extLst>
              <a:ext uri="{FF2B5EF4-FFF2-40B4-BE49-F238E27FC236}">
                <a16:creationId xmlns:a16="http://schemas.microsoft.com/office/drawing/2014/main" id="{5E32B4C4-A080-589F-E1D9-F3B7D902F437}"/>
              </a:ext>
            </a:extLst>
          </p:cNvPr>
          <p:cNvCxnSpPr/>
          <p:nvPr/>
        </p:nvCxnSpPr>
        <p:spPr>
          <a:xfrm>
            <a:off x="2883236" y="4262316"/>
            <a:ext cx="581651" cy="12288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22">
            <a:extLst>
              <a:ext uri="{FF2B5EF4-FFF2-40B4-BE49-F238E27FC236}">
                <a16:creationId xmlns:a16="http://schemas.microsoft.com/office/drawing/2014/main" id="{C8BB3293-7A9A-6DD7-3872-77572C73631F}"/>
              </a:ext>
            </a:extLst>
          </p:cNvPr>
          <p:cNvGrpSpPr/>
          <p:nvPr/>
        </p:nvGrpSpPr>
        <p:grpSpPr>
          <a:xfrm>
            <a:off x="5116769" y="3552825"/>
            <a:ext cx="6691850" cy="2041942"/>
            <a:chOff x="5116769" y="4004846"/>
            <a:chExt cx="6691850" cy="2041942"/>
          </a:xfrm>
        </p:grpSpPr>
        <p:pic>
          <p:nvPicPr>
            <p:cNvPr id="21" name="Picture 2" descr="C:\Data\LBM\codes\3d_mpi\KBC_D3Q27_SCMP_Thermal_MPI_CDE_FDM\KBC_D3Q27_SCMP_Thermal_MPI_CDE_FDM\triangle2_2\liquid_3.png">
              <a:extLst>
                <a:ext uri="{FF2B5EF4-FFF2-40B4-BE49-F238E27FC236}">
                  <a16:creationId xmlns:a16="http://schemas.microsoft.com/office/drawing/2014/main" id="{142F416A-22EA-5333-19DD-BF3B2379FF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8" t="24695" r="21830" b="23095"/>
            <a:stretch/>
          </p:blipFill>
          <p:spPr bwMode="auto">
            <a:xfrm>
              <a:off x="5192969" y="4158373"/>
              <a:ext cx="1639875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Data\LBM\codes\3d_mpi\KBC_D3Q27_SCMP_Thermal_MPI_CDE_FDM\KBC_D3Q27_SCMP_Thermal_MPI_CDE_FDM\triangle2_3\triangle2_3.png">
              <a:extLst>
                <a:ext uri="{FF2B5EF4-FFF2-40B4-BE49-F238E27FC236}">
                  <a16:creationId xmlns:a16="http://schemas.microsoft.com/office/drawing/2014/main" id="{9AA9EB80-3958-D965-2F10-4F12E29853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5" t="30123" r="24307" b="28349"/>
            <a:stretch/>
          </p:blipFill>
          <p:spPr bwMode="auto">
            <a:xfrm>
              <a:off x="6945569" y="4380821"/>
              <a:ext cx="1576898" cy="121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C:\Data\LBM\codes\3d_mpi\KBC_D3Q27_SCMP_Thermal_MPI_CDE_FDM\KBC_D3Q27_SCMP_Thermal_MPI_CDE_FDM\triangle2_4\triangle2_4.png">
              <a:extLst>
                <a:ext uri="{FF2B5EF4-FFF2-40B4-BE49-F238E27FC236}">
                  <a16:creationId xmlns:a16="http://schemas.microsoft.com/office/drawing/2014/main" id="{003634A6-9D79-3A96-960A-DA5712821D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27" t="29720" r="25438" b="29962"/>
            <a:stretch/>
          </p:blipFill>
          <p:spPr bwMode="auto">
            <a:xfrm>
              <a:off x="8595204" y="4310567"/>
              <a:ext cx="1553598" cy="12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C:\Data\LBM\codes\3d_mpi\KBC_D3Q27_SCMP_Thermal_MPI_CDE_FDM\KBC_D3Q27_SCMP_Thermal_MPI_CDE_FDM\triangle2_5\triangle2_5.png">
              <a:extLst>
                <a:ext uri="{FF2B5EF4-FFF2-40B4-BE49-F238E27FC236}">
                  <a16:creationId xmlns:a16="http://schemas.microsoft.com/office/drawing/2014/main" id="{0613732C-6253-7218-3DDB-53F64755D6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t="29720" r="24862" b="29962"/>
            <a:stretch/>
          </p:blipFill>
          <p:spPr bwMode="auto">
            <a:xfrm>
              <a:off x="10222169" y="4256001"/>
              <a:ext cx="1586450" cy="134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5" name="Object 99">
              <a:extLst>
                <a:ext uri="{FF2B5EF4-FFF2-40B4-BE49-F238E27FC236}">
                  <a16:creationId xmlns:a16="http://schemas.microsoft.com/office/drawing/2014/main" id="{E21BA584-662A-0F7B-C15C-F4BA34E484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60678" y="5664200"/>
            <a:ext cx="1485900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838080" imgH="215640" progId="Equation.DSMT4">
                    <p:embed/>
                  </p:oleObj>
                </mc:Choice>
                <mc:Fallback>
                  <p:oleObj name="Equation" r:id="rId9" imgW="838080" imgH="215640" progId="Equation.DSMT4">
                    <p:embed/>
                    <p:pic>
                      <p:nvPicPr>
                        <p:cNvPr id="100" name="Object 9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0678" y="5664200"/>
                          <a:ext cx="1485900" cy="382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100">
              <a:extLst>
                <a:ext uri="{FF2B5EF4-FFF2-40B4-BE49-F238E27FC236}">
                  <a16:creationId xmlns:a16="http://schemas.microsoft.com/office/drawing/2014/main" id="{3B32DE2C-4490-EB0E-0D39-0DB5FD5CE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8990" y="5649913"/>
            <a:ext cx="1452563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838080" imgH="215640" progId="Equation.DSMT4">
                    <p:embed/>
                  </p:oleObj>
                </mc:Choice>
                <mc:Fallback>
                  <p:oleObj name="Equation" r:id="rId11" imgW="838080" imgH="215640" progId="Equation.DSMT4">
                    <p:embed/>
                    <p:pic>
                      <p:nvPicPr>
                        <p:cNvPr id="101" name="Object 10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8990" y="5649913"/>
                          <a:ext cx="1452563" cy="373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01">
              <a:extLst>
                <a:ext uri="{FF2B5EF4-FFF2-40B4-BE49-F238E27FC236}">
                  <a16:creationId xmlns:a16="http://schemas.microsoft.com/office/drawing/2014/main" id="{863EEB09-0A39-5AEA-37B0-1A99A03BE7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94440" y="5662613"/>
            <a:ext cx="1397000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38080" imgH="215640" progId="Equation.DSMT4">
                    <p:embed/>
                  </p:oleObj>
                </mc:Choice>
                <mc:Fallback>
                  <p:oleObj name="Equation" r:id="rId13" imgW="838080" imgH="215640" progId="Equation.DSMT4">
                    <p:embed/>
                    <p:pic>
                      <p:nvPicPr>
                        <p:cNvPr id="102" name="Object 1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94440" y="5662613"/>
                          <a:ext cx="1397000" cy="360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02">
              <a:extLst>
                <a:ext uri="{FF2B5EF4-FFF2-40B4-BE49-F238E27FC236}">
                  <a16:creationId xmlns:a16="http://schemas.microsoft.com/office/drawing/2014/main" id="{8B987980-D6A3-3221-FB34-5319CB4368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320040" y="5662613"/>
            <a:ext cx="1420813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850680" imgH="215640" progId="Equation.DSMT4">
                    <p:embed/>
                  </p:oleObj>
                </mc:Choice>
                <mc:Fallback>
                  <p:oleObj name="Equation" r:id="rId15" imgW="850680" imgH="215640" progId="Equation.DSMT4">
                    <p:embed/>
                    <p:pic>
                      <p:nvPicPr>
                        <p:cNvPr id="103" name="Object 1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20040" y="5662613"/>
                          <a:ext cx="1420813" cy="360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103">
              <a:extLst>
                <a:ext uri="{FF2B5EF4-FFF2-40B4-BE49-F238E27FC236}">
                  <a16:creationId xmlns:a16="http://schemas.microsoft.com/office/drawing/2014/main" id="{42F8AA51-F686-5B3F-D547-6C3CC68050D1}"/>
                </a:ext>
              </a:extLst>
            </p:cNvPr>
            <p:cNvSpPr txBox="1"/>
            <p:nvPr/>
          </p:nvSpPr>
          <p:spPr>
            <a:xfrm>
              <a:off x="5116769" y="4004846"/>
              <a:ext cx="2125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</a:p>
          </p:txBody>
        </p:sp>
      </p:grpSp>
      <p:sp>
        <p:nvSpPr>
          <p:cNvPr id="30" name="TextBox 105">
            <a:extLst>
              <a:ext uri="{FF2B5EF4-FFF2-40B4-BE49-F238E27FC236}">
                <a16:creationId xmlns:a16="http://schemas.microsoft.com/office/drawing/2014/main" id="{8129AD0F-09C2-7C6F-00FC-18129F64D1A4}"/>
              </a:ext>
            </a:extLst>
          </p:cNvPr>
          <p:cNvSpPr txBox="1"/>
          <p:nvPr/>
        </p:nvSpPr>
        <p:spPr>
          <a:xfrm rot="421817">
            <a:off x="1798702" y="3718529"/>
            <a:ext cx="10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d=40</a:t>
            </a:r>
          </a:p>
        </p:txBody>
      </p:sp>
      <p:cxnSp>
        <p:nvCxnSpPr>
          <p:cNvPr id="31" name="Straight Connector 106">
            <a:extLst>
              <a:ext uri="{FF2B5EF4-FFF2-40B4-BE49-F238E27FC236}">
                <a16:creationId xmlns:a16="http://schemas.microsoft.com/office/drawing/2014/main" id="{91F3B159-77C2-463C-BBA4-4631D014B99A}"/>
              </a:ext>
            </a:extLst>
          </p:cNvPr>
          <p:cNvCxnSpPr/>
          <p:nvPr/>
        </p:nvCxnSpPr>
        <p:spPr>
          <a:xfrm flipH="1" flipV="1">
            <a:off x="1890660" y="3734566"/>
            <a:ext cx="497973" cy="69414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21">
            <a:extLst>
              <a:ext uri="{FF2B5EF4-FFF2-40B4-BE49-F238E27FC236}">
                <a16:creationId xmlns:a16="http://schemas.microsoft.com/office/drawing/2014/main" id="{63B6F5CC-EF5B-917A-DB47-A7B5034BBC41}"/>
              </a:ext>
            </a:extLst>
          </p:cNvPr>
          <p:cNvGrpSpPr/>
          <p:nvPr/>
        </p:nvGrpSpPr>
        <p:grpSpPr>
          <a:xfrm>
            <a:off x="5110683" y="1876425"/>
            <a:ext cx="6885254" cy="1760773"/>
            <a:chOff x="5110683" y="2328446"/>
            <a:chExt cx="6885254" cy="1760773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614DC3D2-D139-8519-D996-A4B5362BC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" t="1783" r="4779" b="4256"/>
            <a:stretch/>
          </p:blipFill>
          <p:spPr bwMode="auto">
            <a:xfrm>
              <a:off x="5186883" y="2668153"/>
              <a:ext cx="1692773" cy="119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18D74E9C-3762-9924-73FA-DC5C50694B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t="2031" r="3962" b="4256"/>
            <a:stretch/>
          </p:blipFill>
          <p:spPr bwMode="auto">
            <a:xfrm>
              <a:off x="6939483" y="2668154"/>
              <a:ext cx="1579419" cy="1192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981F32B-88C2-8D29-E93D-1F7314C26B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" t="4108" r="3677" b="2074"/>
            <a:stretch/>
          </p:blipFill>
          <p:spPr bwMode="auto">
            <a:xfrm>
              <a:off x="8598879" y="2663747"/>
              <a:ext cx="1534077" cy="119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F6EA634E-29A5-D9DA-EBAE-8F2CC088E8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" t="1290" r="2185" b="3362"/>
            <a:stretch/>
          </p:blipFill>
          <p:spPr bwMode="auto">
            <a:xfrm>
              <a:off x="10216083" y="2668154"/>
              <a:ext cx="1586450" cy="11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87">
              <a:extLst>
                <a:ext uri="{FF2B5EF4-FFF2-40B4-BE49-F238E27FC236}">
                  <a16:creationId xmlns:a16="http://schemas.microsoft.com/office/drawing/2014/main" id="{5B240E18-5A65-3B5A-6D47-6FCA6FB80ECF}"/>
                </a:ext>
              </a:extLst>
            </p:cNvPr>
            <p:cNvSpPr txBox="1"/>
            <p:nvPr/>
          </p:nvSpPr>
          <p:spPr>
            <a:xfrm>
              <a:off x="5110683" y="2328446"/>
              <a:ext cx="296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104">
              <a:extLst>
                <a:ext uri="{FF2B5EF4-FFF2-40B4-BE49-F238E27FC236}">
                  <a16:creationId xmlns:a16="http://schemas.microsoft.com/office/drawing/2014/main" id="{5A636C53-6D4C-8EBA-F3F3-1F9C6C9759EE}"/>
                </a:ext>
              </a:extLst>
            </p:cNvPr>
            <p:cNvSpPr txBox="1"/>
            <p:nvPr/>
          </p:nvSpPr>
          <p:spPr>
            <a:xfrm>
              <a:off x="10726296" y="3812220"/>
              <a:ext cx="12696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Su et al., 2018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18">
                  <a:extLst>
                    <a:ext uri="{FF2B5EF4-FFF2-40B4-BE49-F238E27FC236}">
                      <a16:creationId xmlns:a16="http://schemas.microsoft.com/office/drawing/2014/main" id="{0F6E1373-3482-E8FC-89BF-5791628BFF79}"/>
                    </a:ext>
                  </a:extLst>
                </p:cNvPr>
                <p:cNvSpPr txBox="1"/>
                <p:nvPr/>
              </p:nvSpPr>
              <p:spPr>
                <a:xfrm>
                  <a:off x="11157356" y="3387969"/>
                  <a:ext cx="6451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7356" y="3387969"/>
                  <a:ext cx="645177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6604" r="-7547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07">
                <a:extLst>
                  <a:ext uri="{FF2B5EF4-FFF2-40B4-BE49-F238E27FC236}">
                    <a16:creationId xmlns:a16="http://schemas.microsoft.com/office/drawing/2014/main" id="{E1A58613-3F8A-5B19-8C6C-7443AFDA3FF1}"/>
                  </a:ext>
                </a:extLst>
              </p:cNvPr>
              <p:cNvSpPr txBox="1"/>
              <p:nvPr/>
            </p:nvSpPr>
            <p:spPr>
              <a:xfrm>
                <a:off x="582442" y="5886681"/>
                <a:ext cx="29003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Liquid contact angle: 30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de-CH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extBox 107">
                <a:extLst>
                  <a:ext uri="{FF2B5EF4-FFF2-40B4-BE49-F238E27FC236}">
                    <a16:creationId xmlns:a16="http://schemas.microsoft.com/office/drawing/2014/main" id="{E1A58613-3F8A-5B19-8C6C-7443AFDA3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42" y="5886681"/>
                <a:ext cx="2900316" cy="338554"/>
              </a:xfrm>
              <a:prstGeom prst="rect">
                <a:avLst/>
              </a:prstGeom>
              <a:blipFill>
                <a:blip r:embed="rId23"/>
                <a:stretch>
                  <a:fillRect l="-1263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108">
            <a:extLst>
              <a:ext uri="{FF2B5EF4-FFF2-40B4-BE49-F238E27FC236}">
                <a16:creationId xmlns:a16="http://schemas.microsoft.com/office/drawing/2014/main" id="{949C3049-1ED7-9342-F2F0-DFB58CAE61EB}"/>
              </a:ext>
            </a:extLst>
          </p:cNvPr>
          <p:cNvSpPr/>
          <p:nvPr/>
        </p:nvSpPr>
        <p:spPr>
          <a:xfrm>
            <a:off x="582442" y="5475688"/>
            <a:ext cx="4278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Polystyrene nanoparticle (PSNP) suspension</a:t>
            </a:r>
          </a:p>
        </p:txBody>
      </p:sp>
      <p:sp>
        <p:nvSpPr>
          <p:cNvPr id="44" name="TextBox 88">
            <a:extLst>
              <a:ext uri="{FF2B5EF4-FFF2-40B4-BE49-F238E27FC236}">
                <a16:creationId xmlns:a16="http://schemas.microsoft.com/office/drawing/2014/main" id="{245CD4D8-C243-AC13-3814-AEA4D45023DF}"/>
              </a:ext>
            </a:extLst>
          </p:cNvPr>
          <p:cNvSpPr txBox="1"/>
          <p:nvPr/>
        </p:nvSpPr>
        <p:spPr>
          <a:xfrm>
            <a:off x="1788317" y="6447569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2020. INT J HEAT MASS TRANSF, 158, 120000.</a:t>
            </a:r>
          </a:p>
        </p:txBody>
      </p:sp>
    </p:spTree>
    <p:extLst>
      <p:ext uri="{BB962C8B-B14F-4D97-AF65-F5344CB8AC3E}">
        <p14:creationId xmlns:p14="http://schemas.microsoft.com/office/powerpoint/2010/main" val="1479186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CB9AD-614E-59E1-650A-EC637D3CC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F3EDEF-6105-ABCC-2FB2-73445135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E74B6A-B324-692C-74E2-5F9AA46F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8D2F7A-1FEA-2B5A-EB3E-4C9D4F2F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fontAlgn="ctr"/>
            <a:r>
              <a:rPr lang="en-US" dirty="0"/>
              <a:t>Contents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2BF041F-2537-E579-175C-1FF09C5AB6D1}"/>
              </a:ext>
            </a:extLst>
          </p:cNvPr>
          <p:cNvGrpSpPr/>
          <p:nvPr/>
        </p:nvGrpSpPr>
        <p:grpSpPr>
          <a:xfrm>
            <a:off x="2904979" y="1586394"/>
            <a:ext cx="6631711" cy="819726"/>
            <a:chOff x="2707016" y="1510980"/>
            <a:chExt cx="6631711" cy="819726"/>
          </a:xfrm>
        </p:grpSpPr>
        <p:sp>
          <p:nvSpPr>
            <p:cNvPr id="4" name="流程图: 延期 3">
              <a:extLst>
                <a:ext uri="{FF2B5EF4-FFF2-40B4-BE49-F238E27FC236}">
                  <a16:creationId xmlns:a16="http://schemas.microsoft.com/office/drawing/2014/main" id="{C5323473-DD1E-8694-7FC5-8D3AFF999AC6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6" name="流程图: 延期 5">
              <a:extLst>
                <a:ext uri="{FF2B5EF4-FFF2-40B4-BE49-F238E27FC236}">
                  <a16:creationId xmlns:a16="http://schemas.microsoft.com/office/drawing/2014/main" id="{262A90C8-BB18-F9F8-82E8-20FFD5ED07A0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8FE2899-FAE9-AE92-7D2C-2AB026827974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Background</a:t>
              </a:r>
              <a:endParaRPr lang="en-US" sz="3200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6552A4F-7054-288E-BCD8-6EAB76EE4882}"/>
              </a:ext>
            </a:extLst>
          </p:cNvPr>
          <p:cNvGrpSpPr/>
          <p:nvPr/>
        </p:nvGrpSpPr>
        <p:grpSpPr>
          <a:xfrm>
            <a:off x="2904978" y="2631971"/>
            <a:ext cx="6631711" cy="819726"/>
            <a:chOff x="2707016" y="1510980"/>
            <a:chExt cx="6631711" cy="819726"/>
          </a:xfrm>
        </p:grpSpPr>
        <p:sp>
          <p:nvSpPr>
            <p:cNvPr id="19" name="流程图: 延期 18">
              <a:extLst>
                <a:ext uri="{FF2B5EF4-FFF2-40B4-BE49-F238E27FC236}">
                  <a16:creationId xmlns:a16="http://schemas.microsoft.com/office/drawing/2014/main" id="{AEA22123-F9F3-E4AC-F487-A57D48BDB1E7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20" name="流程图: 延期 19">
              <a:extLst>
                <a:ext uri="{FF2B5EF4-FFF2-40B4-BE49-F238E27FC236}">
                  <a16:creationId xmlns:a16="http://schemas.microsoft.com/office/drawing/2014/main" id="{BF2C6440-7FA1-A127-7047-B90B04266FA5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AC0AAB7-83DC-800C-7873-4F0CFDAEFF05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Numerical model</a:t>
              </a:r>
              <a:endParaRPr lang="en-US" sz="32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024377B-C0F2-D4A6-0AD6-4B9D29C2C07E}"/>
              </a:ext>
            </a:extLst>
          </p:cNvPr>
          <p:cNvGrpSpPr/>
          <p:nvPr/>
        </p:nvGrpSpPr>
        <p:grpSpPr>
          <a:xfrm>
            <a:off x="2904977" y="3677548"/>
            <a:ext cx="6631711" cy="819726"/>
            <a:chOff x="2707016" y="1510980"/>
            <a:chExt cx="6631711" cy="819726"/>
          </a:xfrm>
        </p:grpSpPr>
        <p:sp>
          <p:nvSpPr>
            <p:cNvPr id="27" name="流程图: 延期 26">
              <a:extLst>
                <a:ext uri="{FF2B5EF4-FFF2-40B4-BE49-F238E27FC236}">
                  <a16:creationId xmlns:a16="http://schemas.microsoft.com/office/drawing/2014/main" id="{A384B530-F107-DF1E-E15D-DBA64D676702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C000"/>
                  </a:solidFill>
                </a:rPr>
                <a:t>03</a:t>
              </a:r>
            </a:p>
          </p:txBody>
        </p:sp>
        <p:sp>
          <p:nvSpPr>
            <p:cNvPr id="29" name="流程图: 延期 28">
              <a:extLst>
                <a:ext uri="{FF2B5EF4-FFF2-40B4-BE49-F238E27FC236}">
                  <a16:creationId xmlns:a16="http://schemas.microsoft.com/office/drawing/2014/main" id="{3C714C66-8BAD-7015-EE2B-E8F4C6979332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3574367-1A10-2C5E-46B4-148F50A513C1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>
                  <a:solidFill>
                    <a:srgbClr val="FFC000"/>
                  </a:solidFill>
                </a:rPr>
                <a:t>Results and discussions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40664D0-9E02-CAF1-B310-6125D17359D1}"/>
              </a:ext>
            </a:extLst>
          </p:cNvPr>
          <p:cNvGrpSpPr/>
          <p:nvPr/>
        </p:nvGrpSpPr>
        <p:grpSpPr>
          <a:xfrm>
            <a:off x="2904976" y="4723125"/>
            <a:ext cx="6631711" cy="819726"/>
            <a:chOff x="2707016" y="1510980"/>
            <a:chExt cx="6631711" cy="819726"/>
          </a:xfrm>
        </p:grpSpPr>
        <p:sp>
          <p:nvSpPr>
            <p:cNvPr id="34" name="流程图: 延期 33">
              <a:extLst>
                <a:ext uri="{FF2B5EF4-FFF2-40B4-BE49-F238E27FC236}">
                  <a16:creationId xmlns:a16="http://schemas.microsoft.com/office/drawing/2014/main" id="{25C5ED59-4FE2-7962-4B26-B13C6532FC76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35" name="流程图: 延期 34">
              <a:extLst>
                <a:ext uri="{FF2B5EF4-FFF2-40B4-BE49-F238E27FC236}">
                  <a16:creationId xmlns:a16="http://schemas.microsoft.com/office/drawing/2014/main" id="{B8E41276-9CF8-15A9-6503-46DED92E4AFB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58FDFCE-E179-CEED-500A-8566780C1C91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Conclusion and outlook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041049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evaporation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30072D1-35A9-C363-2CCD-2CCBFC190A80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Non-isothermal liquid drying in micropore structures</a:t>
            </a:r>
            <a:endParaRPr lang="en-US" sz="1800" dirty="0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C966461D-EFFD-B137-9E2F-E3782F8545BA}"/>
              </a:ext>
            </a:extLst>
          </p:cNvPr>
          <p:cNvGrpSpPr/>
          <p:nvPr/>
        </p:nvGrpSpPr>
        <p:grpSpPr>
          <a:xfrm>
            <a:off x="262154" y="1628347"/>
            <a:ext cx="4447739" cy="2988587"/>
            <a:chOff x="759619" y="2065867"/>
            <a:chExt cx="4447739" cy="2988587"/>
          </a:xfrm>
        </p:grpSpPr>
        <p:pic>
          <p:nvPicPr>
            <p:cNvPr id="7" name="Picture 2" descr="C:\Data\LBM\papers\2nd\revision_final\Figs_png\Fig5a.png">
              <a:extLst>
                <a:ext uri="{FF2B5EF4-FFF2-40B4-BE49-F238E27FC236}">
                  <a16:creationId xmlns:a16="http://schemas.microsoft.com/office/drawing/2014/main" id="{6500902F-AD84-B460-D7ED-2C8B4A7554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1"/>
            <a:stretch/>
          </p:blipFill>
          <p:spPr bwMode="auto">
            <a:xfrm>
              <a:off x="759619" y="2065867"/>
              <a:ext cx="4447739" cy="2988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32">
                  <a:extLst>
                    <a:ext uri="{FF2B5EF4-FFF2-40B4-BE49-F238E27FC236}">
                      <a16:creationId xmlns:a16="http://schemas.microsoft.com/office/drawing/2014/main" id="{1AF71A17-9CC3-3BA6-433C-12D3C179D07F}"/>
                    </a:ext>
                  </a:extLst>
                </p:cNvPr>
                <p:cNvSpPr txBox="1"/>
                <p:nvPr/>
              </p:nvSpPr>
              <p:spPr>
                <a:xfrm>
                  <a:off x="4112419" y="4114800"/>
                  <a:ext cx="990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℃</m:t>
                      </m:r>
                    </m:oMath>
                  </a14:m>
                  <a:endParaRPr lang="de-CH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2419" y="4114800"/>
                  <a:ext cx="990600" cy="307777"/>
                </a:xfrm>
                <a:prstGeom prst="rect">
                  <a:avLst/>
                </a:prstGeom>
                <a:blipFill>
                  <a:blip r:embed="rId4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96">
            <a:extLst>
              <a:ext uri="{FF2B5EF4-FFF2-40B4-BE49-F238E27FC236}">
                <a16:creationId xmlns:a16="http://schemas.microsoft.com/office/drawing/2014/main" id="{804E00F2-5DFA-A1A7-810D-A42C5F5FE997}"/>
              </a:ext>
            </a:extLst>
          </p:cNvPr>
          <p:cNvSpPr txBox="1"/>
          <p:nvPr/>
        </p:nvSpPr>
        <p:spPr>
          <a:xfrm>
            <a:off x="1302565" y="4788612"/>
            <a:ext cx="2366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Side view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3">
                <a:extLst>
                  <a:ext uri="{FF2B5EF4-FFF2-40B4-BE49-F238E27FC236}">
                    <a16:creationId xmlns:a16="http://schemas.microsoft.com/office/drawing/2014/main" id="{9907E9E4-AD2E-4016-A4C5-0C5BE743F07F}"/>
                  </a:ext>
                </a:extLst>
              </p:cNvPr>
              <p:cNvSpPr txBox="1"/>
              <p:nvPr/>
            </p:nvSpPr>
            <p:spPr>
              <a:xfrm>
                <a:off x="262154" y="5400419"/>
                <a:ext cx="5429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Liquid contact angle: 30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(pla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 treatment of geometry)</a:t>
                </a:r>
                <a:endParaRPr lang="de-CH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33">
                <a:extLst>
                  <a:ext uri="{FF2B5EF4-FFF2-40B4-BE49-F238E27FC236}">
                    <a16:creationId xmlns:a16="http://schemas.microsoft.com/office/drawing/2014/main" id="{9907E9E4-AD2E-4016-A4C5-0C5BE743F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54" y="5400419"/>
                <a:ext cx="5429813" cy="338554"/>
              </a:xfrm>
              <a:prstGeom prst="rect">
                <a:avLst/>
              </a:prstGeom>
              <a:blipFill>
                <a:blip r:embed="rId5"/>
                <a:stretch>
                  <a:fillRect l="-561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4">
            <a:extLst>
              <a:ext uri="{FF2B5EF4-FFF2-40B4-BE49-F238E27FC236}">
                <a16:creationId xmlns:a16="http://schemas.microsoft.com/office/drawing/2014/main" id="{D9E50D77-490B-973D-4623-05C0020996E0}"/>
              </a:ext>
            </a:extLst>
          </p:cNvPr>
          <p:cNvSpPr txBox="1"/>
          <p:nvPr/>
        </p:nvSpPr>
        <p:spPr>
          <a:xfrm>
            <a:off x="5219607" y="5031632"/>
            <a:ext cx="3605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Rectangular-spiral shape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5">
            <a:extLst>
              <a:ext uri="{FF2B5EF4-FFF2-40B4-BE49-F238E27FC236}">
                <a16:creationId xmlns:a16="http://schemas.microsoft.com/office/drawing/2014/main" id="{D0A84B44-5A02-5309-C3E4-94D73D422129}"/>
              </a:ext>
            </a:extLst>
          </p:cNvPr>
          <p:cNvGrpSpPr>
            <a:grpSpLocks noChangeAspect="1"/>
          </p:cNvGrpSpPr>
          <p:nvPr/>
        </p:nvGrpSpPr>
        <p:grpSpPr>
          <a:xfrm>
            <a:off x="5583003" y="2068553"/>
            <a:ext cx="2878555" cy="2934147"/>
            <a:chOff x="168460" y="1009081"/>
            <a:chExt cx="5199234" cy="5299645"/>
          </a:xfrm>
        </p:grpSpPr>
        <p:pic>
          <p:nvPicPr>
            <p:cNvPr id="14" name="Picture 2" descr="C:\Data\LBM\papers\2nd\case2_spiral_2d\01_1_simulation\spiral_test7\illustration\spiral_geometry.png">
              <a:extLst>
                <a:ext uri="{FF2B5EF4-FFF2-40B4-BE49-F238E27FC236}">
                  <a16:creationId xmlns:a16="http://schemas.microsoft.com/office/drawing/2014/main" id="{A958170B-B62A-16C8-1D73-1B4E1391E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3" t="10217" r="17502" b="10056"/>
            <a:stretch/>
          </p:blipFill>
          <p:spPr bwMode="auto">
            <a:xfrm>
              <a:off x="168460" y="1124607"/>
              <a:ext cx="5199234" cy="5184119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7">
              <a:extLst>
                <a:ext uri="{FF2B5EF4-FFF2-40B4-BE49-F238E27FC236}">
                  <a16:creationId xmlns:a16="http://schemas.microsoft.com/office/drawing/2014/main" id="{F79891AC-C971-681F-2DFA-B797C552CA7F}"/>
                </a:ext>
              </a:extLst>
            </p:cNvPr>
            <p:cNvCxnSpPr/>
            <p:nvPr/>
          </p:nvCxnSpPr>
          <p:spPr>
            <a:xfrm>
              <a:off x="4033453" y="1835629"/>
              <a:ext cx="60960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7678E911-6DC3-D4F7-CB04-A9F1B3689835}"/>
                </a:ext>
              </a:extLst>
            </p:cNvPr>
            <p:cNvSpPr txBox="1"/>
            <p:nvPr/>
          </p:nvSpPr>
          <p:spPr>
            <a:xfrm>
              <a:off x="3780088" y="1009081"/>
              <a:ext cx="1197159" cy="833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  <a:p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r>
                <a:rPr lang="el-GR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cxnSp>
          <p:nvCxnSpPr>
            <p:cNvPr id="17" name="Straight Arrow Connector 19">
              <a:extLst>
                <a:ext uri="{FF2B5EF4-FFF2-40B4-BE49-F238E27FC236}">
                  <a16:creationId xmlns:a16="http://schemas.microsoft.com/office/drawing/2014/main" id="{A6FC52A1-6337-35BD-C736-A632880555BD}"/>
                </a:ext>
              </a:extLst>
            </p:cNvPr>
            <p:cNvCxnSpPr/>
            <p:nvPr/>
          </p:nvCxnSpPr>
          <p:spPr>
            <a:xfrm flipH="1">
              <a:off x="3322888" y="1835629"/>
              <a:ext cx="304800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700122EE-87E1-0BAE-3EF6-00AFE0207DCF}"/>
                </a:ext>
              </a:extLst>
            </p:cNvPr>
            <p:cNvSpPr txBox="1"/>
            <p:nvPr/>
          </p:nvSpPr>
          <p:spPr>
            <a:xfrm>
              <a:off x="3142779" y="1363114"/>
              <a:ext cx="676404" cy="500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</a:t>
              </a:r>
            </a:p>
          </p:txBody>
        </p:sp>
        <p:cxnSp>
          <p:nvCxnSpPr>
            <p:cNvPr id="19" name="Straight Arrow Connector 21">
              <a:extLst>
                <a:ext uri="{FF2B5EF4-FFF2-40B4-BE49-F238E27FC236}">
                  <a16:creationId xmlns:a16="http://schemas.microsoft.com/office/drawing/2014/main" id="{6AA863B2-8CAF-6592-4B50-C7EA431C921B}"/>
                </a:ext>
              </a:extLst>
            </p:cNvPr>
            <p:cNvCxnSpPr>
              <a:endCxn id="20" idx="1"/>
            </p:cNvCxnSpPr>
            <p:nvPr/>
          </p:nvCxnSpPr>
          <p:spPr>
            <a:xfrm flipV="1">
              <a:off x="833687" y="1600283"/>
              <a:ext cx="404091" cy="198496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22">
                  <a:extLst>
                    <a:ext uri="{FF2B5EF4-FFF2-40B4-BE49-F238E27FC236}">
                      <a16:creationId xmlns:a16="http://schemas.microsoft.com/office/drawing/2014/main" id="{2A1C4A7D-7FA7-06DF-4E72-027EE1A9FBBF}"/>
                    </a:ext>
                  </a:extLst>
                </p:cNvPr>
                <p:cNvSpPr txBox="1"/>
                <p:nvPr/>
              </p:nvSpPr>
              <p:spPr>
                <a:xfrm>
                  <a:off x="1237778" y="1350125"/>
                  <a:ext cx="1752601" cy="500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20x20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l-GR" sz="120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μ</m:t>
                          </m:r>
                          <m:r>
                            <m:rPr>
                              <m:nor/>
                            </m:rPr>
                            <a:rPr lang="en-US" sz="120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1" name="TextBox 22">
                  <a:extLst>
                    <a:ext uri="{FF2B5EF4-FFF2-40B4-BE49-F238E27FC236}">
                      <a16:creationId xmlns:a16="http://schemas.microsoft.com/office/drawing/2014/main" id="{8E1F1FBA-BBB5-C1FA-F99A-EF7A3B150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778" y="1350125"/>
                  <a:ext cx="1752601" cy="500315"/>
                </a:xfrm>
                <a:prstGeom prst="rect">
                  <a:avLst/>
                </a:prstGeom>
                <a:blipFill>
                  <a:blip r:embed="rId7"/>
                  <a:stretch>
                    <a:fillRect l="-629"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4">
              <a:extLst>
                <a:ext uri="{FF2B5EF4-FFF2-40B4-BE49-F238E27FC236}">
                  <a16:creationId xmlns:a16="http://schemas.microsoft.com/office/drawing/2014/main" id="{67A1F4F1-ACF0-3BA3-D492-D9E06437E5C8}"/>
                </a:ext>
              </a:extLst>
            </p:cNvPr>
            <p:cNvCxnSpPr/>
            <p:nvPr/>
          </p:nvCxnSpPr>
          <p:spPr>
            <a:xfrm>
              <a:off x="4338253" y="1955865"/>
              <a:ext cx="0" cy="3342768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5">
              <a:extLst>
                <a:ext uri="{FF2B5EF4-FFF2-40B4-BE49-F238E27FC236}">
                  <a16:creationId xmlns:a16="http://schemas.microsoft.com/office/drawing/2014/main" id="{D24A1182-FBFF-5CE6-D6F3-1B2B6B6F9526}"/>
                </a:ext>
              </a:extLst>
            </p:cNvPr>
            <p:cNvCxnSpPr/>
            <p:nvPr/>
          </p:nvCxnSpPr>
          <p:spPr>
            <a:xfrm flipH="1" flipV="1">
              <a:off x="1237779" y="5264954"/>
              <a:ext cx="3073500" cy="33679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8">
              <a:extLst>
                <a:ext uri="{FF2B5EF4-FFF2-40B4-BE49-F238E27FC236}">
                  <a16:creationId xmlns:a16="http://schemas.microsoft.com/office/drawing/2014/main" id="{4BB83239-BC8C-305D-0A13-B772EA04EB6B}"/>
                </a:ext>
              </a:extLst>
            </p:cNvPr>
            <p:cNvCxnSpPr/>
            <p:nvPr/>
          </p:nvCxnSpPr>
          <p:spPr>
            <a:xfrm flipV="1">
              <a:off x="1237779" y="2177774"/>
              <a:ext cx="0" cy="3117831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9">
              <a:extLst>
                <a:ext uri="{FF2B5EF4-FFF2-40B4-BE49-F238E27FC236}">
                  <a16:creationId xmlns:a16="http://schemas.microsoft.com/office/drawing/2014/main" id="{DE712D7B-B566-BC4D-5B8F-EC9C299BE064}"/>
                </a:ext>
              </a:extLst>
            </p:cNvPr>
            <p:cNvCxnSpPr/>
            <p:nvPr/>
          </p:nvCxnSpPr>
          <p:spPr>
            <a:xfrm flipV="1">
              <a:off x="1237779" y="2194613"/>
              <a:ext cx="2389909" cy="1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4">
              <a:extLst>
                <a:ext uri="{FF2B5EF4-FFF2-40B4-BE49-F238E27FC236}">
                  <a16:creationId xmlns:a16="http://schemas.microsoft.com/office/drawing/2014/main" id="{9D217D26-0381-6C51-AC3B-759DD9AA8C56}"/>
                </a:ext>
              </a:extLst>
            </p:cNvPr>
            <p:cNvCxnSpPr/>
            <p:nvPr/>
          </p:nvCxnSpPr>
          <p:spPr>
            <a:xfrm>
              <a:off x="3627688" y="2194614"/>
              <a:ext cx="0" cy="2434857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5">
              <a:extLst>
                <a:ext uri="{FF2B5EF4-FFF2-40B4-BE49-F238E27FC236}">
                  <a16:creationId xmlns:a16="http://schemas.microsoft.com/office/drawing/2014/main" id="{EDDF7C98-042E-90F5-417F-DC544A2DEAE5}"/>
                </a:ext>
              </a:extLst>
            </p:cNvPr>
            <p:cNvCxnSpPr/>
            <p:nvPr/>
          </p:nvCxnSpPr>
          <p:spPr>
            <a:xfrm flipH="1" flipV="1">
              <a:off x="1844860" y="4612631"/>
              <a:ext cx="1782828" cy="16841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6">
              <a:extLst>
                <a:ext uri="{FF2B5EF4-FFF2-40B4-BE49-F238E27FC236}">
                  <a16:creationId xmlns:a16="http://schemas.microsoft.com/office/drawing/2014/main" id="{40C1C047-8125-4244-B521-984ED8DD4A9E}"/>
                </a:ext>
              </a:extLst>
            </p:cNvPr>
            <p:cNvCxnSpPr/>
            <p:nvPr/>
          </p:nvCxnSpPr>
          <p:spPr>
            <a:xfrm flipV="1">
              <a:off x="1844860" y="2863573"/>
              <a:ext cx="0" cy="1749059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7">
              <a:extLst>
                <a:ext uri="{FF2B5EF4-FFF2-40B4-BE49-F238E27FC236}">
                  <a16:creationId xmlns:a16="http://schemas.microsoft.com/office/drawing/2014/main" id="{0EE0DC82-81A9-B395-E536-498672BAE035}"/>
                </a:ext>
              </a:extLst>
            </p:cNvPr>
            <p:cNvCxnSpPr/>
            <p:nvPr/>
          </p:nvCxnSpPr>
          <p:spPr>
            <a:xfrm>
              <a:off x="1848071" y="2863574"/>
              <a:ext cx="1139789" cy="3543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23743D55-C360-2F3B-D5C6-2527F862E2C8}"/>
                </a:ext>
              </a:extLst>
            </p:cNvPr>
            <p:cNvCxnSpPr/>
            <p:nvPr/>
          </p:nvCxnSpPr>
          <p:spPr>
            <a:xfrm flipH="1">
              <a:off x="2987860" y="2867117"/>
              <a:ext cx="2519" cy="1096261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9">
              <a:extLst>
                <a:ext uri="{FF2B5EF4-FFF2-40B4-BE49-F238E27FC236}">
                  <a16:creationId xmlns:a16="http://schemas.microsoft.com/office/drawing/2014/main" id="{08FC22ED-7456-C50E-2311-3B3B07703BBD}"/>
                </a:ext>
              </a:extLst>
            </p:cNvPr>
            <p:cNvCxnSpPr/>
            <p:nvPr/>
          </p:nvCxnSpPr>
          <p:spPr>
            <a:xfrm flipH="1" flipV="1">
              <a:off x="2606860" y="3942029"/>
              <a:ext cx="377190" cy="1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40">
              <a:extLst>
                <a:ext uri="{FF2B5EF4-FFF2-40B4-BE49-F238E27FC236}">
                  <a16:creationId xmlns:a16="http://schemas.microsoft.com/office/drawing/2014/main" id="{4627AC19-C1E4-B4D3-4D77-4363CB97E387}"/>
                </a:ext>
              </a:extLst>
            </p:cNvPr>
            <p:cNvSpPr txBox="1"/>
            <p:nvPr/>
          </p:nvSpPr>
          <p:spPr>
            <a:xfrm>
              <a:off x="2137694" y="4211805"/>
              <a:ext cx="1197159" cy="500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cxnSp>
        <p:nvCxnSpPr>
          <p:cNvPr id="32" name="Straight Connector 6">
            <a:extLst>
              <a:ext uri="{FF2B5EF4-FFF2-40B4-BE49-F238E27FC236}">
                <a16:creationId xmlns:a16="http://schemas.microsoft.com/office/drawing/2014/main" id="{843F89A8-3A83-E417-C98D-F9585C1C3FA0}"/>
              </a:ext>
            </a:extLst>
          </p:cNvPr>
          <p:cNvCxnSpPr/>
          <p:nvPr/>
        </p:nvCxnSpPr>
        <p:spPr>
          <a:xfrm>
            <a:off x="1020439" y="3348096"/>
            <a:ext cx="2895600" cy="0"/>
          </a:xfrm>
          <a:prstGeom prst="line">
            <a:avLst/>
          </a:prstGeom>
          <a:ln w="25400" cap="sq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8">
            <a:extLst>
              <a:ext uri="{FF2B5EF4-FFF2-40B4-BE49-F238E27FC236}">
                <a16:creationId xmlns:a16="http://schemas.microsoft.com/office/drawing/2014/main" id="{2D9BB74B-85EA-AEE4-13BB-68A9ED971EEE}"/>
              </a:ext>
            </a:extLst>
          </p:cNvPr>
          <p:cNvCxnSpPr>
            <a:cxnSpLocks/>
          </p:cNvCxnSpPr>
          <p:nvPr/>
        </p:nvCxnSpPr>
        <p:spPr>
          <a:xfrm flipV="1">
            <a:off x="3916039" y="2108035"/>
            <a:ext cx="1662761" cy="1240061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1">
            <a:extLst>
              <a:ext uri="{FF2B5EF4-FFF2-40B4-BE49-F238E27FC236}">
                <a16:creationId xmlns:a16="http://schemas.microsoft.com/office/drawing/2014/main" id="{38AA55E3-8D1D-669A-D96E-CD530699879D}"/>
              </a:ext>
            </a:extLst>
          </p:cNvPr>
          <p:cNvCxnSpPr>
            <a:cxnSpLocks/>
          </p:cNvCxnSpPr>
          <p:nvPr/>
        </p:nvCxnSpPr>
        <p:spPr>
          <a:xfrm>
            <a:off x="3916039" y="3348096"/>
            <a:ext cx="1666964" cy="1639207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1">
            <a:extLst>
              <a:ext uri="{FF2B5EF4-FFF2-40B4-BE49-F238E27FC236}">
                <a16:creationId xmlns:a16="http://schemas.microsoft.com/office/drawing/2014/main" id="{0AADA4D4-1BE6-3EBF-7F16-C8DDDD91565C}"/>
              </a:ext>
            </a:extLst>
          </p:cNvPr>
          <p:cNvSpPr txBox="1"/>
          <p:nvPr/>
        </p:nvSpPr>
        <p:spPr>
          <a:xfrm>
            <a:off x="8635177" y="5035160"/>
            <a:ext cx="35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Gradient shape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20CC7231-020A-3A3A-104D-7B236067BCD6}"/>
              </a:ext>
            </a:extLst>
          </p:cNvPr>
          <p:cNvGrpSpPr>
            <a:grpSpLocks noChangeAspect="1"/>
          </p:cNvGrpSpPr>
          <p:nvPr/>
        </p:nvGrpSpPr>
        <p:grpSpPr>
          <a:xfrm>
            <a:off x="8959795" y="2110572"/>
            <a:ext cx="2878555" cy="2878555"/>
            <a:chOff x="6490660" y="1108131"/>
            <a:chExt cx="5184000" cy="5184000"/>
          </a:xfrm>
        </p:grpSpPr>
        <p:pic>
          <p:nvPicPr>
            <p:cNvPr id="37" name="Picture 2" descr="C:\Data\LBM\papers\2nd\case3_gradient_2d\01_1_simulation\gradient_test17\geometry\gradient_geometry.png">
              <a:extLst>
                <a:ext uri="{FF2B5EF4-FFF2-40B4-BE49-F238E27FC236}">
                  <a16:creationId xmlns:a16="http://schemas.microsoft.com/office/drawing/2014/main" id="{D89BCA65-01CF-F2CC-20C4-EC1B1E0B83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6" t="14117" r="21384" b="14291"/>
            <a:stretch/>
          </p:blipFill>
          <p:spPr bwMode="auto">
            <a:xfrm>
              <a:off x="6583114" y="1220178"/>
              <a:ext cx="4999092" cy="50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Straight Arrow Connector 144">
              <a:extLst>
                <a:ext uri="{FF2B5EF4-FFF2-40B4-BE49-F238E27FC236}">
                  <a16:creationId xmlns:a16="http://schemas.microsoft.com/office/drawing/2014/main" id="{75686281-D0FC-D82B-1467-7ABD81A8404E}"/>
                </a:ext>
              </a:extLst>
            </p:cNvPr>
            <p:cNvCxnSpPr/>
            <p:nvPr/>
          </p:nvCxnSpPr>
          <p:spPr>
            <a:xfrm flipV="1">
              <a:off x="7322023" y="1672769"/>
              <a:ext cx="404091" cy="233209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145">
                  <a:extLst>
                    <a:ext uri="{FF2B5EF4-FFF2-40B4-BE49-F238E27FC236}">
                      <a16:creationId xmlns:a16="http://schemas.microsoft.com/office/drawing/2014/main" id="{304C1F8B-AADE-E90B-A58E-EA1C75A0E259}"/>
                    </a:ext>
                  </a:extLst>
                </p:cNvPr>
                <p:cNvSpPr txBox="1"/>
                <p:nvPr/>
              </p:nvSpPr>
              <p:spPr>
                <a:xfrm>
                  <a:off x="7649912" y="1424285"/>
                  <a:ext cx="1752602" cy="498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20x20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l-GR" sz="120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μ</m:t>
                          </m:r>
                          <m:r>
                            <m:rPr>
                              <m:nor/>
                            </m:rPr>
                            <a:rPr lang="en-US" sz="120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2" name="TextBox 145">
                  <a:extLst>
                    <a:ext uri="{FF2B5EF4-FFF2-40B4-BE49-F238E27FC236}">
                      <a16:creationId xmlns:a16="http://schemas.microsoft.com/office/drawing/2014/main" id="{9685357E-4182-895A-82F6-56A9B0CE81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912" y="1424285"/>
                  <a:ext cx="1752602" cy="498849"/>
                </a:xfrm>
                <a:prstGeom prst="rect">
                  <a:avLst/>
                </a:prstGeom>
                <a:blipFill>
                  <a:blip r:embed="rId9"/>
                  <a:stretch>
                    <a:fillRect t="-22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146">
              <a:extLst>
                <a:ext uri="{FF2B5EF4-FFF2-40B4-BE49-F238E27FC236}">
                  <a16:creationId xmlns:a16="http://schemas.microsoft.com/office/drawing/2014/main" id="{F0351C14-7613-4ECF-020D-46E0A1EBA00A}"/>
                </a:ext>
              </a:extLst>
            </p:cNvPr>
            <p:cNvCxnSpPr/>
            <p:nvPr/>
          </p:nvCxnSpPr>
          <p:spPr>
            <a:xfrm>
              <a:off x="10036879" y="1955865"/>
              <a:ext cx="81343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47">
              <a:extLst>
                <a:ext uri="{FF2B5EF4-FFF2-40B4-BE49-F238E27FC236}">
                  <a16:creationId xmlns:a16="http://schemas.microsoft.com/office/drawing/2014/main" id="{0405442E-096A-2CA5-1837-B37A79E61BAC}"/>
                </a:ext>
              </a:extLst>
            </p:cNvPr>
            <p:cNvSpPr txBox="1"/>
            <p:nvPr/>
          </p:nvSpPr>
          <p:spPr>
            <a:xfrm>
              <a:off x="9957954" y="1524977"/>
              <a:ext cx="1197160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230</a:t>
              </a:r>
              <a:r>
                <a:rPr lang="el-GR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2" name="TextBox 149">
              <a:extLst>
                <a:ext uri="{FF2B5EF4-FFF2-40B4-BE49-F238E27FC236}">
                  <a16:creationId xmlns:a16="http://schemas.microsoft.com/office/drawing/2014/main" id="{72216226-E511-1B7B-3733-7F645D9C4AAC}"/>
                </a:ext>
              </a:extLst>
            </p:cNvPr>
            <p:cNvSpPr txBox="1"/>
            <p:nvPr/>
          </p:nvSpPr>
          <p:spPr>
            <a:xfrm>
              <a:off x="10153426" y="2465969"/>
              <a:ext cx="1197160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</a:p>
          </p:txBody>
        </p:sp>
        <p:sp>
          <p:nvSpPr>
            <p:cNvPr id="43" name="TextBox 152">
              <a:extLst>
                <a:ext uri="{FF2B5EF4-FFF2-40B4-BE49-F238E27FC236}">
                  <a16:creationId xmlns:a16="http://schemas.microsoft.com/office/drawing/2014/main" id="{BEE1A074-C0C3-4E4D-F64C-653CAC102F11}"/>
                </a:ext>
              </a:extLst>
            </p:cNvPr>
            <p:cNvSpPr txBox="1"/>
            <p:nvPr/>
          </p:nvSpPr>
          <p:spPr>
            <a:xfrm>
              <a:off x="10235299" y="3676481"/>
              <a:ext cx="798499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123</a:t>
              </a:r>
            </a:p>
          </p:txBody>
        </p:sp>
        <p:sp>
          <p:nvSpPr>
            <p:cNvPr id="44" name="TextBox 154">
              <a:extLst>
                <a:ext uri="{FF2B5EF4-FFF2-40B4-BE49-F238E27FC236}">
                  <a16:creationId xmlns:a16="http://schemas.microsoft.com/office/drawing/2014/main" id="{3958962F-0B29-57B0-1915-07AB0FE13A3D}"/>
                </a:ext>
              </a:extLst>
            </p:cNvPr>
            <p:cNvSpPr txBox="1"/>
            <p:nvPr/>
          </p:nvSpPr>
          <p:spPr>
            <a:xfrm>
              <a:off x="10245980" y="4177968"/>
              <a:ext cx="849220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</a:t>
              </a:r>
            </a:p>
          </p:txBody>
        </p:sp>
        <p:sp>
          <p:nvSpPr>
            <p:cNvPr id="45" name="TextBox 156">
              <a:extLst>
                <a:ext uri="{FF2B5EF4-FFF2-40B4-BE49-F238E27FC236}">
                  <a16:creationId xmlns:a16="http://schemas.microsoft.com/office/drawing/2014/main" id="{AC3DEDC9-AA16-F535-2A58-8E53D99D8212}"/>
                </a:ext>
              </a:extLst>
            </p:cNvPr>
            <p:cNvSpPr txBox="1"/>
            <p:nvPr/>
          </p:nvSpPr>
          <p:spPr>
            <a:xfrm>
              <a:off x="10426158" y="4625289"/>
              <a:ext cx="753532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</a:p>
          </p:txBody>
        </p:sp>
        <p:sp>
          <p:nvSpPr>
            <p:cNvPr id="46" name="TextBox 158">
              <a:extLst>
                <a:ext uri="{FF2B5EF4-FFF2-40B4-BE49-F238E27FC236}">
                  <a16:creationId xmlns:a16="http://schemas.microsoft.com/office/drawing/2014/main" id="{7B9642FD-4B31-5B80-ED49-267771A1BBDB}"/>
                </a:ext>
              </a:extLst>
            </p:cNvPr>
            <p:cNvSpPr txBox="1"/>
            <p:nvPr/>
          </p:nvSpPr>
          <p:spPr>
            <a:xfrm>
              <a:off x="10400265" y="5013041"/>
              <a:ext cx="712999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47" name="TextBox 160">
              <a:extLst>
                <a:ext uri="{FF2B5EF4-FFF2-40B4-BE49-F238E27FC236}">
                  <a16:creationId xmlns:a16="http://schemas.microsoft.com/office/drawing/2014/main" id="{50FF9B28-C081-1E3A-0CE2-32F4981CD91F}"/>
                </a:ext>
              </a:extLst>
            </p:cNvPr>
            <p:cNvSpPr txBox="1"/>
            <p:nvPr/>
          </p:nvSpPr>
          <p:spPr>
            <a:xfrm>
              <a:off x="10411371" y="5363688"/>
              <a:ext cx="636681" cy="4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</a:t>
              </a:r>
            </a:p>
          </p:txBody>
        </p:sp>
        <p:cxnSp>
          <p:nvCxnSpPr>
            <p:cNvPr id="48" name="Straight Arrow Connector 161">
              <a:extLst>
                <a:ext uri="{FF2B5EF4-FFF2-40B4-BE49-F238E27FC236}">
                  <a16:creationId xmlns:a16="http://schemas.microsoft.com/office/drawing/2014/main" id="{D59C22CC-C498-359D-001B-E62F1DFDB76F}"/>
                </a:ext>
              </a:extLst>
            </p:cNvPr>
            <p:cNvCxnSpPr/>
            <p:nvPr/>
          </p:nvCxnSpPr>
          <p:spPr>
            <a:xfrm>
              <a:off x="7315197" y="1955865"/>
              <a:ext cx="2627" cy="762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162">
              <a:extLst>
                <a:ext uri="{FF2B5EF4-FFF2-40B4-BE49-F238E27FC236}">
                  <a16:creationId xmlns:a16="http://schemas.microsoft.com/office/drawing/2014/main" id="{5385CAF4-8DCD-0EEF-32BF-CAE25AAC174D}"/>
                </a:ext>
              </a:extLst>
            </p:cNvPr>
            <p:cNvSpPr txBox="1"/>
            <p:nvPr/>
          </p:nvSpPr>
          <p:spPr>
            <a:xfrm>
              <a:off x="6645458" y="2097846"/>
              <a:ext cx="878229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50" name="TextBox 164">
              <a:extLst>
                <a:ext uri="{FF2B5EF4-FFF2-40B4-BE49-F238E27FC236}">
                  <a16:creationId xmlns:a16="http://schemas.microsoft.com/office/drawing/2014/main" id="{38BF9683-E276-305B-B431-27BA2F736BD5}"/>
                </a:ext>
              </a:extLst>
            </p:cNvPr>
            <p:cNvSpPr txBox="1"/>
            <p:nvPr/>
          </p:nvSpPr>
          <p:spPr>
            <a:xfrm>
              <a:off x="6962077" y="2857408"/>
              <a:ext cx="856187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165</a:t>
              </a:r>
            </a:p>
          </p:txBody>
        </p:sp>
        <p:sp>
          <p:nvSpPr>
            <p:cNvPr id="51" name="TextBox 166">
              <a:extLst>
                <a:ext uri="{FF2B5EF4-FFF2-40B4-BE49-F238E27FC236}">
                  <a16:creationId xmlns:a16="http://schemas.microsoft.com/office/drawing/2014/main" id="{2926F7C1-FD47-D038-F659-6649D2C8F8C4}"/>
                </a:ext>
              </a:extLst>
            </p:cNvPr>
            <p:cNvSpPr txBox="1"/>
            <p:nvPr/>
          </p:nvSpPr>
          <p:spPr>
            <a:xfrm>
              <a:off x="6938284" y="3456291"/>
              <a:ext cx="794119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</a:t>
              </a:r>
            </a:p>
          </p:txBody>
        </p:sp>
        <p:cxnSp>
          <p:nvCxnSpPr>
            <p:cNvPr id="52" name="Straight Arrow Connector 167">
              <a:extLst>
                <a:ext uri="{FF2B5EF4-FFF2-40B4-BE49-F238E27FC236}">
                  <a16:creationId xmlns:a16="http://schemas.microsoft.com/office/drawing/2014/main" id="{3F08A0AE-3858-08E7-7538-BBF2F467F98D}"/>
                </a:ext>
              </a:extLst>
            </p:cNvPr>
            <p:cNvCxnSpPr/>
            <p:nvPr/>
          </p:nvCxnSpPr>
          <p:spPr>
            <a:xfrm>
              <a:off x="7324219" y="4019878"/>
              <a:ext cx="0" cy="400166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168">
              <a:extLst>
                <a:ext uri="{FF2B5EF4-FFF2-40B4-BE49-F238E27FC236}">
                  <a16:creationId xmlns:a16="http://schemas.microsoft.com/office/drawing/2014/main" id="{40FA42BD-97B4-4E7D-666A-61522F3B9A7F}"/>
                </a:ext>
              </a:extLst>
            </p:cNvPr>
            <p:cNvSpPr txBox="1"/>
            <p:nvPr/>
          </p:nvSpPr>
          <p:spPr>
            <a:xfrm>
              <a:off x="6667498" y="3963377"/>
              <a:ext cx="904563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54" name="TextBox 172">
              <a:extLst>
                <a:ext uri="{FF2B5EF4-FFF2-40B4-BE49-F238E27FC236}">
                  <a16:creationId xmlns:a16="http://schemas.microsoft.com/office/drawing/2014/main" id="{5F1C8EFC-91FA-7AFE-5CFA-1E4C8288A3FF}"/>
                </a:ext>
              </a:extLst>
            </p:cNvPr>
            <p:cNvSpPr txBox="1"/>
            <p:nvPr/>
          </p:nvSpPr>
          <p:spPr>
            <a:xfrm>
              <a:off x="6938284" y="4431430"/>
              <a:ext cx="794119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55" name="TextBox 173">
              <a:extLst>
                <a:ext uri="{FF2B5EF4-FFF2-40B4-BE49-F238E27FC236}">
                  <a16:creationId xmlns:a16="http://schemas.microsoft.com/office/drawing/2014/main" id="{902B558A-9949-54ED-5269-B5AAA0580515}"/>
                </a:ext>
              </a:extLst>
            </p:cNvPr>
            <p:cNvSpPr txBox="1"/>
            <p:nvPr/>
          </p:nvSpPr>
          <p:spPr>
            <a:xfrm>
              <a:off x="7020628" y="4826518"/>
              <a:ext cx="663761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</a:p>
          </p:txBody>
        </p:sp>
        <p:sp>
          <p:nvSpPr>
            <p:cNvPr id="56" name="TextBox 174">
              <a:extLst>
                <a:ext uri="{FF2B5EF4-FFF2-40B4-BE49-F238E27FC236}">
                  <a16:creationId xmlns:a16="http://schemas.microsoft.com/office/drawing/2014/main" id="{2F493C66-8082-AA0D-7830-B1BC746F943A}"/>
                </a:ext>
              </a:extLst>
            </p:cNvPr>
            <p:cNvSpPr txBox="1"/>
            <p:nvPr/>
          </p:nvSpPr>
          <p:spPr>
            <a:xfrm>
              <a:off x="7020628" y="5189510"/>
              <a:ext cx="663761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57" name="Rectangle 175">
              <a:extLst>
                <a:ext uri="{FF2B5EF4-FFF2-40B4-BE49-F238E27FC236}">
                  <a16:creationId xmlns:a16="http://schemas.microsoft.com/office/drawing/2014/main" id="{7E8DADD1-85DC-036A-3607-42BF018A7BC5}"/>
                </a:ext>
              </a:extLst>
            </p:cNvPr>
            <p:cNvSpPr/>
            <p:nvPr/>
          </p:nvSpPr>
          <p:spPr>
            <a:xfrm>
              <a:off x="6490660" y="1108131"/>
              <a:ext cx="5184000" cy="518400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/>
            </a:p>
          </p:txBody>
        </p:sp>
        <p:sp>
          <p:nvSpPr>
            <p:cNvPr id="58" name="TextBox 176">
              <a:extLst>
                <a:ext uri="{FF2B5EF4-FFF2-40B4-BE49-F238E27FC236}">
                  <a16:creationId xmlns:a16="http://schemas.microsoft.com/office/drawing/2014/main" id="{91AACF68-FC4C-D308-FA43-E28E1F0BDC1B}"/>
                </a:ext>
              </a:extLst>
            </p:cNvPr>
            <p:cNvSpPr txBox="1"/>
            <p:nvPr/>
          </p:nvSpPr>
          <p:spPr>
            <a:xfrm>
              <a:off x="10215472" y="3126247"/>
              <a:ext cx="799653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147</a:t>
              </a:r>
            </a:p>
          </p:txBody>
        </p:sp>
        <p:sp>
          <p:nvSpPr>
            <p:cNvPr id="59" name="TextBox 129">
              <a:extLst>
                <a:ext uri="{FF2B5EF4-FFF2-40B4-BE49-F238E27FC236}">
                  <a16:creationId xmlns:a16="http://schemas.microsoft.com/office/drawing/2014/main" id="{C5418AEF-EA29-1047-65E6-C4265D556F4E}"/>
                </a:ext>
              </a:extLst>
            </p:cNvPr>
            <p:cNvSpPr txBox="1"/>
            <p:nvPr/>
          </p:nvSpPr>
          <p:spPr>
            <a:xfrm>
              <a:off x="7616144" y="1915737"/>
              <a:ext cx="1197160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Box 130">
              <a:extLst>
                <a:ext uri="{FF2B5EF4-FFF2-40B4-BE49-F238E27FC236}">
                  <a16:creationId xmlns:a16="http://schemas.microsoft.com/office/drawing/2014/main" id="{14A0CEB1-2758-B5A0-0FBD-6A34990C85B1}"/>
                </a:ext>
              </a:extLst>
            </p:cNvPr>
            <p:cNvSpPr txBox="1"/>
            <p:nvPr/>
          </p:nvSpPr>
          <p:spPr>
            <a:xfrm>
              <a:off x="6929555" y="4006599"/>
              <a:ext cx="1197160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cxnSp>
          <p:nvCxnSpPr>
            <p:cNvPr id="61" name="Straight Arrow Connector 101">
              <a:extLst>
                <a:ext uri="{FF2B5EF4-FFF2-40B4-BE49-F238E27FC236}">
                  <a16:creationId xmlns:a16="http://schemas.microsoft.com/office/drawing/2014/main" id="{5A1CC223-E482-4933-F4EE-5C7C2B34EC55}"/>
                </a:ext>
              </a:extLst>
            </p:cNvPr>
            <p:cNvCxnSpPr/>
            <p:nvPr/>
          </p:nvCxnSpPr>
          <p:spPr>
            <a:xfrm>
              <a:off x="7324219" y="2336865"/>
              <a:ext cx="175844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102">
              <a:extLst>
                <a:ext uri="{FF2B5EF4-FFF2-40B4-BE49-F238E27FC236}">
                  <a16:creationId xmlns:a16="http://schemas.microsoft.com/office/drawing/2014/main" id="{EEB7155D-CE9E-BA0C-7F83-38B112620F7D}"/>
                </a:ext>
              </a:extLst>
            </p:cNvPr>
            <p:cNvCxnSpPr/>
            <p:nvPr/>
          </p:nvCxnSpPr>
          <p:spPr>
            <a:xfrm flipH="1">
              <a:off x="9138298" y="2336865"/>
              <a:ext cx="175844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115">
              <a:extLst>
                <a:ext uri="{FF2B5EF4-FFF2-40B4-BE49-F238E27FC236}">
                  <a16:creationId xmlns:a16="http://schemas.microsoft.com/office/drawing/2014/main" id="{55CC5BA8-D9E8-BBAD-896F-B2A2FCC8E376}"/>
                </a:ext>
              </a:extLst>
            </p:cNvPr>
            <p:cNvSpPr txBox="1"/>
            <p:nvPr/>
          </p:nvSpPr>
          <p:spPr>
            <a:xfrm>
              <a:off x="9442923" y="1915737"/>
              <a:ext cx="1197160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64" name="Straight Arrow Connector 116">
              <a:extLst>
                <a:ext uri="{FF2B5EF4-FFF2-40B4-BE49-F238E27FC236}">
                  <a16:creationId xmlns:a16="http://schemas.microsoft.com/office/drawing/2014/main" id="{F549AF4C-FDF3-E7E3-540C-287EA73C18D7}"/>
                </a:ext>
              </a:extLst>
            </p:cNvPr>
            <p:cNvCxnSpPr/>
            <p:nvPr/>
          </p:nvCxnSpPr>
          <p:spPr>
            <a:xfrm>
              <a:off x="9142091" y="2471301"/>
              <a:ext cx="0" cy="3255676"/>
            </a:xfrm>
            <a:prstGeom prst="straightConnector1">
              <a:avLst/>
            </a:prstGeom>
            <a:ln w="25400">
              <a:solidFill>
                <a:srgbClr val="7030A0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99">
              <a:extLst>
                <a:ext uri="{FF2B5EF4-FFF2-40B4-BE49-F238E27FC236}">
                  <a16:creationId xmlns:a16="http://schemas.microsoft.com/office/drawing/2014/main" id="{683D6C04-E60D-97EE-2FD8-B66A696B0253}"/>
                </a:ext>
              </a:extLst>
            </p:cNvPr>
            <p:cNvSpPr txBox="1"/>
            <p:nvPr/>
          </p:nvSpPr>
          <p:spPr>
            <a:xfrm>
              <a:off x="7143594" y="5660828"/>
              <a:ext cx="1197160" cy="49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L=7L</a:t>
              </a:r>
              <a:r>
                <a:rPr lang="en-US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177">
                <a:extLst>
                  <a:ext uri="{FF2B5EF4-FFF2-40B4-BE49-F238E27FC236}">
                    <a16:creationId xmlns:a16="http://schemas.microsoft.com/office/drawing/2014/main" id="{40F05961-BC0D-DBEC-B9DF-54F923CEFB5D}"/>
                  </a:ext>
                </a:extLst>
              </p:cNvPr>
              <p:cNvSpPr txBox="1"/>
              <p:nvPr/>
            </p:nvSpPr>
            <p:spPr>
              <a:xfrm>
                <a:off x="9858735" y="1717285"/>
                <a:ext cx="21963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Pillar height of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de-CH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6" name="TextBox 177">
                <a:extLst>
                  <a:ext uri="{FF2B5EF4-FFF2-40B4-BE49-F238E27FC236}">
                    <a16:creationId xmlns:a16="http://schemas.microsoft.com/office/drawing/2014/main" id="{40F05961-BC0D-DBEC-B9DF-54F923CEF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35" y="1717285"/>
                <a:ext cx="2196355" cy="338554"/>
              </a:xfrm>
              <a:prstGeom prst="rect">
                <a:avLst/>
              </a:prstGeom>
              <a:blipFill>
                <a:blip r:embed="rId10"/>
                <a:stretch>
                  <a:fillRect l="-1385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29073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4A87A-488E-5359-626A-5518920F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9C79F7-AD68-B770-8135-F3142211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788EB-774C-C9A7-2D7D-01490B6F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CD05E56-75F6-3C4A-A17E-E62C824B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evaporation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3E6770D1-F3F6-2860-76E2-783D99AF3DA5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Non-isothermal liquid drying in micropore structures</a:t>
            </a:r>
            <a:endParaRPr lang="en-US" sz="1800" dirty="0"/>
          </a:p>
        </p:txBody>
      </p:sp>
      <p:sp>
        <p:nvSpPr>
          <p:cNvPr id="4" name="TextBox 182">
            <a:extLst>
              <a:ext uri="{FF2B5EF4-FFF2-40B4-BE49-F238E27FC236}">
                <a16:creationId xmlns:a16="http://schemas.microsoft.com/office/drawing/2014/main" id="{D93AFC72-2F58-5EF8-7443-592CBE8E3B62}"/>
              </a:ext>
            </a:extLst>
          </p:cNvPr>
          <p:cNvSpPr txBox="1"/>
          <p:nvPr/>
        </p:nvSpPr>
        <p:spPr>
          <a:xfrm>
            <a:off x="593244" y="1647285"/>
            <a:ext cx="1765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Evaporation Exp.</a:t>
            </a:r>
          </a:p>
        </p:txBody>
      </p:sp>
      <p:pic>
        <p:nvPicPr>
          <p:cNvPr id="6" name="RTMA_exp">
            <a:hlinkClick r:id="" action="ppaction://media"/>
            <a:extLst>
              <a:ext uri="{FF2B5EF4-FFF2-40B4-BE49-F238E27FC236}">
                <a16:creationId xmlns:a16="http://schemas.microsoft.com/office/drawing/2014/main" id="{016992F3-7147-B46F-5C3D-AE99F4832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3245" y="2237290"/>
            <a:ext cx="1747348" cy="1747348"/>
          </a:xfrm>
          <a:prstGeom prst="rect">
            <a:avLst/>
          </a:prstGeom>
        </p:spPr>
      </p:pic>
      <p:pic>
        <p:nvPicPr>
          <p:cNvPr id="7" name="RTMA_2D_density">
            <a:hlinkClick r:id="" action="ppaction://media"/>
            <a:extLst>
              <a:ext uri="{FF2B5EF4-FFF2-40B4-BE49-F238E27FC236}">
                <a16:creationId xmlns:a16="http://schemas.microsoft.com/office/drawing/2014/main" id="{C926EF1B-4605-40DE-7A2B-1B00F337D4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0741" t="12222" r="20293" b="11111"/>
          <a:stretch/>
        </p:blipFill>
        <p:spPr>
          <a:xfrm>
            <a:off x="2825985" y="2240338"/>
            <a:ext cx="1747348" cy="1722385"/>
          </a:xfrm>
          <a:prstGeom prst="rect">
            <a:avLst/>
          </a:prstGeom>
        </p:spPr>
      </p:pic>
      <p:pic>
        <p:nvPicPr>
          <p:cNvPr id="8" name="RTMA_2D_T">
            <a:hlinkClick r:id="" action="ppaction://media"/>
            <a:extLst>
              <a:ext uri="{FF2B5EF4-FFF2-40B4-BE49-F238E27FC236}">
                <a16:creationId xmlns:a16="http://schemas.microsoft.com/office/drawing/2014/main" id="{1C406EA5-0466-B3D0-5E2D-F6CF63CB4E4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10601" t="11111" r="728" b="10000"/>
          <a:stretch/>
        </p:blipFill>
        <p:spPr>
          <a:xfrm>
            <a:off x="5083340" y="2229670"/>
            <a:ext cx="2219723" cy="17511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C237ED2-39FA-4E50-CED9-F2485A2F3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t="15077" r="9396" b="74137"/>
          <a:stretch/>
        </p:blipFill>
        <p:spPr bwMode="auto">
          <a:xfrm>
            <a:off x="593246" y="2237290"/>
            <a:ext cx="522356" cy="18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39">
            <a:extLst>
              <a:ext uri="{FF2B5EF4-FFF2-40B4-BE49-F238E27FC236}">
                <a16:creationId xmlns:a16="http://schemas.microsoft.com/office/drawing/2014/main" id="{0DB580A5-847B-7904-DB7C-9194348CF9BB}"/>
              </a:ext>
            </a:extLst>
          </p:cNvPr>
          <p:cNvSpPr txBox="1"/>
          <p:nvPr/>
        </p:nvSpPr>
        <p:spPr>
          <a:xfrm>
            <a:off x="2599629" y="1633484"/>
            <a:ext cx="226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LBM modeling of 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liquid configuration</a:t>
            </a:r>
          </a:p>
        </p:txBody>
      </p:sp>
      <p:sp>
        <p:nvSpPr>
          <p:cNvPr id="12" name="TextBox 40">
            <a:extLst>
              <a:ext uri="{FF2B5EF4-FFF2-40B4-BE49-F238E27FC236}">
                <a16:creationId xmlns:a16="http://schemas.microsoft.com/office/drawing/2014/main" id="{75A2E50C-1B39-7250-08D3-B44439C82DBF}"/>
              </a:ext>
            </a:extLst>
          </p:cNvPr>
          <p:cNvSpPr txBox="1"/>
          <p:nvPr/>
        </p:nvSpPr>
        <p:spPr>
          <a:xfrm>
            <a:off x="4557548" y="1620201"/>
            <a:ext cx="282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LBM modeling of temperature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E184CB1A-58A8-2F9B-829A-DDEE03380A0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9" r="10803" b="11954"/>
          <a:stretch/>
        </p:blipFill>
        <p:spPr bwMode="auto">
          <a:xfrm>
            <a:off x="7747042" y="2169214"/>
            <a:ext cx="1502078" cy="1876633"/>
          </a:xfrm>
          <a:prstGeom prst="rect">
            <a:avLst/>
          </a:prstGeom>
          <a:noFill/>
        </p:spPr>
      </p:pic>
      <p:sp>
        <p:nvSpPr>
          <p:cNvPr id="14" name="TextBox 40">
            <a:extLst>
              <a:ext uri="{FF2B5EF4-FFF2-40B4-BE49-F238E27FC236}">
                <a16:creationId xmlns:a16="http://schemas.microsoft.com/office/drawing/2014/main" id="{1C69E0E5-149D-602E-A8F8-BD264D955D18}"/>
              </a:ext>
            </a:extLst>
          </p:cNvPr>
          <p:cNvSpPr txBox="1"/>
          <p:nvPr/>
        </p:nvSpPr>
        <p:spPr>
          <a:xfrm>
            <a:off x="7060292" y="1798860"/>
            <a:ext cx="2825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Liquid internal flow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812C5235-1E56-A093-719C-B3B39D5FF516}"/>
              </a:ext>
            </a:extLst>
          </p:cNvPr>
          <p:cNvSpPr txBox="1"/>
          <p:nvPr/>
        </p:nvSpPr>
        <p:spPr>
          <a:xfrm>
            <a:off x="9723660" y="1793865"/>
            <a:ext cx="193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Liquid pressure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AF86A1DD-6EBA-861B-E43C-5898003B43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51880" y="2180981"/>
            <a:ext cx="1584950" cy="1871903"/>
          </a:xfrm>
          <a:prstGeom prst="rect">
            <a:avLst/>
          </a:prstGeom>
        </p:spPr>
      </p:pic>
      <p:sp>
        <p:nvSpPr>
          <p:cNvPr id="17" name="TextBox 136">
            <a:extLst>
              <a:ext uri="{FF2B5EF4-FFF2-40B4-BE49-F238E27FC236}">
                <a16:creationId xmlns:a16="http://schemas.microsoft.com/office/drawing/2014/main" id="{6A7468F6-CA64-3CE3-D93C-0D1C0C14A727}"/>
              </a:ext>
            </a:extLst>
          </p:cNvPr>
          <p:cNvSpPr txBox="1"/>
          <p:nvPr/>
        </p:nvSpPr>
        <p:spPr>
          <a:xfrm>
            <a:off x="9146831" y="5660124"/>
            <a:ext cx="2369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实验               模拟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TMA_2D_T">
            <a:hlinkClick r:id="" action="ppaction://media"/>
            <a:extLst>
              <a:ext uri="{FF2B5EF4-FFF2-40B4-BE49-F238E27FC236}">
                <a16:creationId xmlns:a16="http://schemas.microsoft.com/office/drawing/2014/main" id="{EA7528D1-6828-3904-3CC2-77124970853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0"/>
          <a:srcRect l="10601" t="11111" r="1713" b="11111"/>
          <a:stretch/>
        </p:blipFill>
        <p:spPr>
          <a:xfrm>
            <a:off x="5056169" y="4228888"/>
            <a:ext cx="2219723" cy="1745850"/>
          </a:xfrm>
          <a:prstGeom prst="rect">
            <a:avLst/>
          </a:prstGeom>
        </p:spPr>
      </p:pic>
      <p:pic>
        <p:nvPicPr>
          <p:cNvPr id="19" name="GTMA_2D_density">
            <a:hlinkClick r:id="" action="ppaction://media"/>
            <a:extLst>
              <a:ext uri="{FF2B5EF4-FFF2-40B4-BE49-F238E27FC236}">
                <a16:creationId xmlns:a16="http://schemas.microsoft.com/office/drawing/2014/main" id="{AC823EF5-034C-6F1B-85B5-573BE2117A0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1"/>
          <a:srcRect l="11102" t="11111" r="19932" b="11111"/>
          <a:stretch/>
        </p:blipFill>
        <p:spPr>
          <a:xfrm>
            <a:off x="2837642" y="4223890"/>
            <a:ext cx="1747349" cy="1747348"/>
          </a:xfrm>
          <a:prstGeom prst="rect">
            <a:avLst/>
          </a:prstGeom>
        </p:spPr>
      </p:pic>
      <p:pic>
        <p:nvPicPr>
          <p:cNvPr id="20" name="GTMA_exp">
            <a:hlinkClick r:id="" action="ppaction://media"/>
            <a:extLst>
              <a:ext uri="{FF2B5EF4-FFF2-40B4-BE49-F238E27FC236}">
                <a16:creationId xmlns:a16="http://schemas.microsoft.com/office/drawing/2014/main" id="{4689A3F6-C9D1-98AB-3EB9-FA84869899EF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1434" y="4223890"/>
            <a:ext cx="1747348" cy="174734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E85A351-6B11-9C62-FC43-24AC75845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t="15077" r="9396" b="74137"/>
          <a:stretch/>
        </p:blipFill>
        <p:spPr bwMode="auto">
          <a:xfrm>
            <a:off x="611434" y="4249833"/>
            <a:ext cx="522922" cy="18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19E53C8A-9C08-BC80-449B-D492CDB1C9B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001" t="10012" r="10580" b="12230"/>
          <a:stretch/>
        </p:blipFill>
        <p:spPr>
          <a:xfrm>
            <a:off x="7636512" y="4195315"/>
            <a:ext cx="1740827" cy="1794821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FF8D1F1-1993-0027-78F1-E2D7ED5603F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r="28388" b="4523"/>
          <a:stretch/>
        </p:blipFill>
        <p:spPr>
          <a:xfrm>
            <a:off x="9793069" y="4500126"/>
            <a:ext cx="1931566" cy="1640307"/>
          </a:xfrm>
          <a:prstGeom prst="rect">
            <a:avLst/>
          </a:prstGeom>
        </p:spPr>
      </p:pic>
      <p:graphicFrame>
        <p:nvGraphicFramePr>
          <p:cNvPr id="25" name="Object 19">
            <a:extLst>
              <a:ext uri="{FF2B5EF4-FFF2-40B4-BE49-F238E27FC236}">
                <a16:creationId xmlns:a16="http://schemas.microsoft.com/office/drawing/2014/main" id="{30F0D17E-5F40-C4C6-1BAA-0CCE4049CA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81250" y="796203"/>
          <a:ext cx="1125732" cy="603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85800" imgH="368280" progId="Equation.DSMT4">
                  <p:embed/>
                </p:oleObj>
              </mc:Choice>
              <mc:Fallback>
                <p:oleObj name="Equation" r:id="rId25" imgW="685800" imgH="368280" progId="Equation.DSMT4">
                  <p:embed/>
                  <p:pic>
                    <p:nvPicPr>
                      <p:cNvPr id="44" name="Object 19">
                        <a:extLst>
                          <a:ext uri="{FF2B5EF4-FFF2-40B4-BE49-F238E27FC236}">
                            <a16:creationId xmlns:a16="http://schemas.microsoft.com/office/drawing/2014/main" id="{6471DF9E-5E28-F085-9589-691F3530DE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1250" y="796203"/>
                        <a:ext cx="1125732" cy="603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31">
            <a:extLst>
              <a:ext uri="{FF2B5EF4-FFF2-40B4-BE49-F238E27FC236}">
                <a16:creationId xmlns:a16="http://schemas.microsoft.com/office/drawing/2014/main" id="{441FE0D0-BB0A-5627-69D3-EE6D3CC1D540}"/>
              </a:ext>
            </a:extLst>
          </p:cNvPr>
          <p:cNvSpPr txBox="1"/>
          <p:nvPr/>
        </p:nvSpPr>
        <p:spPr>
          <a:xfrm>
            <a:off x="7382841" y="910843"/>
            <a:ext cx="1804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Laplace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pressure:</a:t>
            </a:r>
          </a:p>
        </p:txBody>
      </p:sp>
      <p:cxnSp>
        <p:nvCxnSpPr>
          <p:cNvPr id="27" name="Straight Arrow Connector 33">
            <a:extLst>
              <a:ext uri="{FF2B5EF4-FFF2-40B4-BE49-F238E27FC236}">
                <a16:creationId xmlns:a16="http://schemas.microsoft.com/office/drawing/2014/main" id="{2BD372DE-5839-4754-9F4E-259BB803E764}"/>
              </a:ext>
            </a:extLst>
          </p:cNvPr>
          <p:cNvCxnSpPr/>
          <p:nvPr/>
        </p:nvCxnSpPr>
        <p:spPr>
          <a:xfrm flipV="1">
            <a:off x="10320662" y="771647"/>
            <a:ext cx="291775" cy="169277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4">
            <a:extLst>
              <a:ext uri="{FF2B5EF4-FFF2-40B4-BE49-F238E27FC236}">
                <a16:creationId xmlns:a16="http://schemas.microsoft.com/office/drawing/2014/main" id="{1F3F6C57-15E2-1E50-04F7-ECEA7F3A32FF}"/>
              </a:ext>
            </a:extLst>
          </p:cNvPr>
          <p:cNvSpPr txBox="1"/>
          <p:nvPr/>
        </p:nvSpPr>
        <p:spPr>
          <a:xfrm>
            <a:off x="10494691" y="586613"/>
            <a:ext cx="165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Surface tension</a:t>
            </a:r>
          </a:p>
        </p:txBody>
      </p:sp>
      <p:cxnSp>
        <p:nvCxnSpPr>
          <p:cNvPr id="29" name="Straight Arrow Connector 35">
            <a:extLst>
              <a:ext uri="{FF2B5EF4-FFF2-40B4-BE49-F238E27FC236}">
                <a16:creationId xmlns:a16="http://schemas.microsoft.com/office/drawing/2014/main" id="{E35ABFD0-ECFF-FFF6-5EA6-0F62D3161AE1}"/>
              </a:ext>
            </a:extLst>
          </p:cNvPr>
          <p:cNvCxnSpPr>
            <a:cxnSpLocks/>
          </p:cNvCxnSpPr>
          <p:nvPr/>
        </p:nvCxnSpPr>
        <p:spPr>
          <a:xfrm>
            <a:off x="10155237" y="1399467"/>
            <a:ext cx="0" cy="219783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36">
            <a:extLst>
              <a:ext uri="{FF2B5EF4-FFF2-40B4-BE49-F238E27FC236}">
                <a16:creationId xmlns:a16="http://schemas.microsoft.com/office/drawing/2014/main" id="{13250F65-49F5-4621-70D1-662FE98E78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990018"/>
              </p:ext>
            </p:extLst>
          </p:nvPr>
        </p:nvGraphicFramePr>
        <p:xfrm>
          <a:off x="9833371" y="1506205"/>
          <a:ext cx="643731" cy="367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55320" imgH="203040" progId="Equation.DSMT4">
                  <p:embed/>
                </p:oleObj>
              </mc:Choice>
              <mc:Fallback>
                <p:oleObj name="Equation" r:id="rId27" imgW="355320" imgH="203040" progId="Equation.DSMT4">
                  <p:embed/>
                  <p:pic>
                    <p:nvPicPr>
                      <p:cNvPr id="49" name="Object 36">
                        <a:extLst>
                          <a:ext uri="{FF2B5EF4-FFF2-40B4-BE49-F238E27FC236}">
                            <a16:creationId xmlns:a16="http://schemas.microsoft.com/office/drawing/2014/main" id="{7EB76122-B1E8-F6A1-EF12-C110D6C27E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833371" y="1506205"/>
                        <a:ext cx="643731" cy="367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ight Arrow 37">
            <a:extLst>
              <a:ext uri="{FF2B5EF4-FFF2-40B4-BE49-F238E27FC236}">
                <a16:creationId xmlns:a16="http://schemas.microsoft.com/office/drawing/2014/main" id="{C65EC2A2-18F7-3A9C-01FF-36AE655D06E5}"/>
              </a:ext>
            </a:extLst>
          </p:cNvPr>
          <p:cNvSpPr/>
          <p:nvPr/>
        </p:nvSpPr>
        <p:spPr>
          <a:xfrm>
            <a:off x="10502278" y="986576"/>
            <a:ext cx="533400" cy="36512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39">
            <a:extLst>
              <a:ext uri="{FF2B5EF4-FFF2-40B4-BE49-F238E27FC236}">
                <a16:creationId xmlns:a16="http://schemas.microsoft.com/office/drawing/2014/main" id="{15E44627-36F4-4C59-DACF-3F79DB5243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54116" y="991607"/>
          <a:ext cx="885800" cy="38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520560" imgH="228600" progId="Equation.DSMT4">
                  <p:embed/>
                </p:oleObj>
              </mc:Choice>
              <mc:Fallback>
                <p:oleObj name="Equation" r:id="rId29" imgW="520560" imgH="228600" progId="Equation.DSMT4">
                  <p:embed/>
                  <p:pic>
                    <p:nvPicPr>
                      <p:cNvPr id="51" name="Object 39">
                        <a:extLst>
                          <a:ext uri="{FF2B5EF4-FFF2-40B4-BE49-F238E27FC236}">
                            <a16:creationId xmlns:a16="http://schemas.microsoft.com/office/drawing/2014/main" id="{70D8A6A1-B96C-AFA2-BCE5-FC501D0ED5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1154116" y="991607"/>
                        <a:ext cx="885800" cy="38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88">
            <a:extLst>
              <a:ext uri="{FF2B5EF4-FFF2-40B4-BE49-F238E27FC236}">
                <a16:creationId xmlns:a16="http://schemas.microsoft.com/office/drawing/2014/main" id="{D1000321-69EB-EE04-7540-A3570C0EE404}"/>
              </a:ext>
            </a:extLst>
          </p:cNvPr>
          <p:cNvSpPr txBox="1"/>
          <p:nvPr/>
        </p:nvSpPr>
        <p:spPr>
          <a:xfrm>
            <a:off x="1784329" y="6431657"/>
            <a:ext cx="7216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Qin et al., 2019. Journal of Fluid Mechanics, 866, pp.33-60.</a:t>
            </a:r>
          </a:p>
        </p:txBody>
      </p:sp>
    </p:spTree>
    <p:extLst>
      <p:ext uri="{BB962C8B-B14F-4D97-AF65-F5344CB8AC3E}">
        <p14:creationId xmlns:p14="http://schemas.microsoft.com/office/powerpoint/2010/main" val="4247372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5220-D80C-D02E-86A0-FB3B64232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0039EA-56A5-F433-3830-A935D802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4CF9BD-634D-2747-E53E-5F54742E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885A4A4-0C50-1D12-AF3E-2288C3FE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fontAlgn="ctr"/>
            <a:r>
              <a:rPr lang="en-US" dirty="0"/>
              <a:t>Contents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D8CF451-D7AC-C113-4BAB-F8C906253E8E}"/>
              </a:ext>
            </a:extLst>
          </p:cNvPr>
          <p:cNvGrpSpPr/>
          <p:nvPr/>
        </p:nvGrpSpPr>
        <p:grpSpPr>
          <a:xfrm>
            <a:off x="2904979" y="1586394"/>
            <a:ext cx="6631711" cy="819726"/>
            <a:chOff x="2707016" y="1510980"/>
            <a:chExt cx="6631711" cy="819726"/>
          </a:xfrm>
        </p:grpSpPr>
        <p:sp>
          <p:nvSpPr>
            <p:cNvPr id="4" name="流程图: 延期 3">
              <a:extLst>
                <a:ext uri="{FF2B5EF4-FFF2-40B4-BE49-F238E27FC236}">
                  <a16:creationId xmlns:a16="http://schemas.microsoft.com/office/drawing/2014/main" id="{6EE3E57F-720D-D55A-3FAC-87CF41C7F8BF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C000"/>
                  </a:solidFill>
                </a:rPr>
                <a:t>01</a:t>
              </a:r>
            </a:p>
          </p:txBody>
        </p:sp>
        <p:sp>
          <p:nvSpPr>
            <p:cNvPr id="6" name="流程图: 延期 5">
              <a:extLst>
                <a:ext uri="{FF2B5EF4-FFF2-40B4-BE49-F238E27FC236}">
                  <a16:creationId xmlns:a16="http://schemas.microsoft.com/office/drawing/2014/main" id="{B9353259-1690-FC06-55CB-A00639DC35F2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ABEC0B1-ED45-47F5-C734-D03B638E786E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>
                  <a:solidFill>
                    <a:srgbClr val="FFC000"/>
                  </a:solidFill>
                </a:rPr>
                <a:t>Background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0EAB858-410D-1BBF-402A-0CC344F7A59A}"/>
              </a:ext>
            </a:extLst>
          </p:cNvPr>
          <p:cNvGrpSpPr/>
          <p:nvPr/>
        </p:nvGrpSpPr>
        <p:grpSpPr>
          <a:xfrm>
            <a:off x="2904978" y="2631971"/>
            <a:ext cx="6631711" cy="819726"/>
            <a:chOff x="2707016" y="1510980"/>
            <a:chExt cx="6631711" cy="819726"/>
          </a:xfrm>
        </p:grpSpPr>
        <p:sp>
          <p:nvSpPr>
            <p:cNvPr id="19" name="流程图: 延期 18">
              <a:extLst>
                <a:ext uri="{FF2B5EF4-FFF2-40B4-BE49-F238E27FC236}">
                  <a16:creationId xmlns:a16="http://schemas.microsoft.com/office/drawing/2014/main" id="{0005A98B-F832-E927-8938-5A0C01D37157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20" name="流程图: 延期 19">
              <a:extLst>
                <a:ext uri="{FF2B5EF4-FFF2-40B4-BE49-F238E27FC236}">
                  <a16:creationId xmlns:a16="http://schemas.microsoft.com/office/drawing/2014/main" id="{5010F89F-AE61-4FED-E590-E5E3CC407DD6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6F2957F-FE78-D14B-713E-23D9296A9363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Numerical model</a:t>
              </a:r>
              <a:endParaRPr lang="en-US" sz="32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F4FF415-5898-E83E-4D54-D6D94EAD82B2}"/>
              </a:ext>
            </a:extLst>
          </p:cNvPr>
          <p:cNvGrpSpPr/>
          <p:nvPr/>
        </p:nvGrpSpPr>
        <p:grpSpPr>
          <a:xfrm>
            <a:off x="2904977" y="3677548"/>
            <a:ext cx="6631711" cy="819726"/>
            <a:chOff x="2707016" y="1510980"/>
            <a:chExt cx="6631711" cy="819726"/>
          </a:xfrm>
        </p:grpSpPr>
        <p:sp>
          <p:nvSpPr>
            <p:cNvPr id="27" name="流程图: 延期 26">
              <a:extLst>
                <a:ext uri="{FF2B5EF4-FFF2-40B4-BE49-F238E27FC236}">
                  <a16:creationId xmlns:a16="http://schemas.microsoft.com/office/drawing/2014/main" id="{8307AF7A-F401-8ACA-BC3C-57BC7C12FAC8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29" name="流程图: 延期 28">
              <a:extLst>
                <a:ext uri="{FF2B5EF4-FFF2-40B4-BE49-F238E27FC236}">
                  <a16:creationId xmlns:a16="http://schemas.microsoft.com/office/drawing/2014/main" id="{EF7315AA-1370-4D4A-08CE-F28BB1D4C540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44C9649-DB5A-19F1-067A-7656EB7643C7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Results and discussions</a:t>
              </a:r>
              <a:endParaRPr lang="en-US" sz="3200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1431843-54C5-80FF-3F08-0D74F89E380B}"/>
              </a:ext>
            </a:extLst>
          </p:cNvPr>
          <p:cNvGrpSpPr/>
          <p:nvPr/>
        </p:nvGrpSpPr>
        <p:grpSpPr>
          <a:xfrm>
            <a:off x="2904976" y="4723125"/>
            <a:ext cx="6631711" cy="819726"/>
            <a:chOff x="2707016" y="1510980"/>
            <a:chExt cx="6631711" cy="819726"/>
          </a:xfrm>
        </p:grpSpPr>
        <p:sp>
          <p:nvSpPr>
            <p:cNvPr id="34" name="流程图: 延期 33">
              <a:extLst>
                <a:ext uri="{FF2B5EF4-FFF2-40B4-BE49-F238E27FC236}">
                  <a16:creationId xmlns:a16="http://schemas.microsoft.com/office/drawing/2014/main" id="{0EA70F2E-4BC4-ED79-9D4F-026EBC3AC2D6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35" name="流程图: 延期 34">
              <a:extLst>
                <a:ext uri="{FF2B5EF4-FFF2-40B4-BE49-F238E27FC236}">
                  <a16:creationId xmlns:a16="http://schemas.microsoft.com/office/drawing/2014/main" id="{1C4821CD-C3FA-78D1-44A7-23EC2301EA1B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3228F0F-A4E6-DE04-F79A-2761E5300E54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Conclusion and outlook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987180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D310-0A16-A878-9929-843650E74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EAFF73-48F9-6471-EF26-449E6A0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C52D9C-A333-F026-7A5D-38F15BB2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303B73A-887C-288A-0FD5-88F2CA94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evaporation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E1C43328-B0AB-34AB-529B-60DF5F22A286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Evaporation-induced particle transport and deposition</a:t>
            </a:r>
          </a:p>
        </p:txBody>
      </p:sp>
      <p:pic>
        <p:nvPicPr>
          <p:cNvPr id="4" name="c0.050">
            <a:hlinkClick r:id="" action="ppaction://media"/>
            <a:extLst>
              <a:ext uri="{FF2B5EF4-FFF2-40B4-BE49-F238E27FC236}">
                <a16:creationId xmlns:a16="http://schemas.microsoft.com/office/drawing/2014/main" id="{A18C387D-E6CA-ECB8-A7CE-333EAC4BF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34" t="49530" r="11291" b="9814"/>
          <a:stretch/>
        </p:blipFill>
        <p:spPr>
          <a:xfrm>
            <a:off x="1121811" y="2044996"/>
            <a:ext cx="8535175" cy="4029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8">
                <a:extLst>
                  <a:ext uri="{FF2B5EF4-FFF2-40B4-BE49-F238E27FC236}">
                    <a16:creationId xmlns:a16="http://schemas.microsoft.com/office/drawing/2014/main" id="{DD7FB842-E451-3169-C7FB-87A58E30E287}"/>
                  </a:ext>
                </a:extLst>
              </p:cNvPr>
              <p:cNvSpPr txBox="1"/>
              <p:nvPr/>
            </p:nvSpPr>
            <p:spPr>
              <a:xfrm>
                <a:off x="448593" y="1398735"/>
                <a:ext cx="10634276" cy="324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Contact angle of </a:t>
                </a:r>
                <a14:m>
                  <m:oMath xmlns:m="http://schemas.openxmlformats.org/officeDocument/2006/math">
                    <m:r>
                      <a:rPr lang="zh-CN" altLang="en-US" sz="14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altLang="zh-CN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sz="1400" dirty="0"/>
                  <a:t>, initial nanoparticle concentration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400" dirty="0"/>
                  <a:t> 5.0%, particle contact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400" dirty="0"/>
                  <a:t> 4</a:t>
                </a:r>
                <a14:m>
                  <m:oMath xmlns:m="http://schemas.openxmlformats.org/officeDocument/2006/math">
                    <m:r>
                      <a:rPr lang="en-US" altLang="zh-CN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sz="1400" dirty="0"/>
                  <a:t>, diffusion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400" dirty="0"/>
                  <a:t> 0.03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18">
                <a:extLst>
                  <a:ext uri="{FF2B5EF4-FFF2-40B4-BE49-F238E27FC236}">
                    <a16:creationId xmlns:a16="http://schemas.microsoft.com/office/drawing/2014/main" id="{DD7FB842-E451-3169-C7FB-87A58E30E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93" y="1398735"/>
                <a:ext cx="10634276" cy="324384"/>
              </a:xfrm>
              <a:prstGeom prst="rect">
                <a:avLst/>
              </a:prstGeom>
              <a:blipFill>
                <a:blip r:embed="rId5"/>
                <a:stretch>
                  <a:fillRect l="-172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B1BF818F-AF15-1B02-3572-C2C326F99A23}"/>
              </a:ext>
            </a:extLst>
          </p:cNvPr>
          <p:cNvSpPr txBox="1"/>
          <p:nvPr/>
        </p:nvSpPr>
        <p:spPr>
          <a:xfrm>
            <a:off x="1734514" y="6431313"/>
            <a:ext cx="57356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Qin et al., 2023. Journal of Fluid Mechanics, 963, A26.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00D1071-4396-FD4C-412A-C994C5792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857" y="2263018"/>
            <a:ext cx="1194920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0268-520D-D436-D6CA-BFF3E0830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F483AC-544F-1590-1288-1E63BFB7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D1AA01-CACA-B761-B424-86B4B444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21E9D38-EE0A-E6A5-5E43-EFE89E91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evaporation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0ADA747-5E13-8419-9F56-94B6C65DE3AA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Evaporation-induced particle transport and deposition</a:t>
            </a: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282E968E-FF76-FB99-525E-EFCF98A8A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4257" r="2255" b="1915"/>
          <a:stretch/>
        </p:blipFill>
        <p:spPr>
          <a:xfrm>
            <a:off x="258382" y="1673051"/>
            <a:ext cx="3233169" cy="2286000"/>
          </a:xfrm>
          <a:prstGeom prst="rect">
            <a:avLst/>
          </a:prstGeom>
        </p:spPr>
      </p:pic>
      <p:pic>
        <p:nvPicPr>
          <p:cNvPr id="8" name="图片 7" descr="图示, 直方图&#10;&#10;描述已自动生成">
            <a:extLst>
              <a:ext uri="{FF2B5EF4-FFF2-40B4-BE49-F238E27FC236}">
                <a16:creationId xmlns:a16="http://schemas.microsoft.com/office/drawing/2014/main" id="{6DBAEB09-B3E2-0205-03A1-A4E67BE4F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6623" r="1388" b="2291"/>
          <a:stretch/>
        </p:blipFill>
        <p:spPr>
          <a:xfrm>
            <a:off x="3565090" y="1673051"/>
            <a:ext cx="3378082" cy="2286000"/>
          </a:xfrm>
          <a:prstGeom prst="rect">
            <a:avLst/>
          </a:prstGeom>
        </p:spPr>
      </p:pic>
      <p:pic>
        <p:nvPicPr>
          <p:cNvPr id="9" name="图片 8" descr="图形用户界面, 图示&#10;&#10;描述已自动生成">
            <a:extLst>
              <a:ext uri="{FF2B5EF4-FFF2-40B4-BE49-F238E27FC236}">
                <a16:creationId xmlns:a16="http://schemas.microsoft.com/office/drawing/2014/main" id="{A8EA6B18-0158-88DF-8CCB-95F39EA53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6288" r="1398" b="2258"/>
          <a:stretch/>
        </p:blipFill>
        <p:spPr>
          <a:xfrm>
            <a:off x="211019" y="4027384"/>
            <a:ext cx="3364534" cy="2286000"/>
          </a:xfrm>
          <a:prstGeom prst="rect">
            <a:avLst/>
          </a:prstGeom>
        </p:spPr>
      </p:pic>
      <p:pic>
        <p:nvPicPr>
          <p:cNvPr id="11" name="图片 10" descr="图示&#10;&#10;描述已自动生成">
            <a:extLst>
              <a:ext uri="{FF2B5EF4-FFF2-40B4-BE49-F238E27FC236}">
                <a16:creationId xmlns:a16="http://schemas.microsoft.com/office/drawing/2014/main" id="{086561F4-445B-7CDA-EC88-DDE16D8A72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5774" r="1824" b="1800"/>
          <a:stretch/>
        </p:blipFill>
        <p:spPr>
          <a:xfrm>
            <a:off x="3538847" y="4027384"/>
            <a:ext cx="3331339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E2FFDE4-A5FF-4A90-4A48-1A5FFCFD66E4}"/>
                  </a:ext>
                </a:extLst>
              </p:cNvPr>
              <p:cNvSpPr txBox="1"/>
              <p:nvPr/>
            </p:nvSpPr>
            <p:spPr>
              <a:xfrm>
                <a:off x="331921" y="1215628"/>
                <a:ext cx="11329312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Evolution of liquid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and normalized particle deposition volume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under different conditions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E2FFDE4-A5FF-4A90-4A48-1A5FFCFD6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21" y="1215628"/>
                <a:ext cx="11329312" cy="390748"/>
              </a:xfrm>
              <a:prstGeom prst="rect">
                <a:avLst/>
              </a:prstGeom>
              <a:blipFill>
                <a:blip r:embed="rId6"/>
                <a:stretch>
                  <a:fillRect l="-430" t="-7692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080ABF9-49B2-6645-C8F1-6E28990475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794"/>
          <a:stretch>
            <a:fillRect/>
          </a:stretch>
        </p:blipFill>
        <p:spPr>
          <a:xfrm>
            <a:off x="7185504" y="2114541"/>
            <a:ext cx="4771275" cy="3657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AFD94F3-A7EF-98D7-7D19-8E93325C1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6770" y="1857752"/>
            <a:ext cx="4841333" cy="29701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550CBAB-2DF4-0D2C-AAE1-08D5A1242B39}"/>
              </a:ext>
            </a:extLst>
          </p:cNvPr>
          <p:cNvSpPr txBox="1"/>
          <p:nvPr/>
        </p:nvSpPr>
        <p:spPr>
          <a:xfrm>
            <a:off x="7206769" y="5654296"/>
            <a:ext cx="4841333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An empirical relation between the evaporation rate and the influential factors is established.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B59880-1D7B-ADE6-97AE-3133EE4A102A}"/>
              </a:ext>
            </a:extLst>
          </p:cNvPr>
          <p:cNvSpPr txBox="1"/>
          <p:nvPr/>
        </p:nvSpPr>
        <p:spPr>
          <a:xfrm>
            <a:off x="1734514" y="6431313"/>
            <a:ext cx="57356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Qin et al., 2023. Journal of Fluid Mechanics, 963, A26.</a:t>
            </a:r>
          </a:p>
        </p:txBody>
      </p:sp>
    </p:spTree>
    <p:extLst>
      <p:ext uri="{BB962C8B-B14F-4D97-AF65-F5344CB8AC3E}">
        <p14:creationId xmlns:p14="http://schemas.microsoft.com/office/powerpoint/2010/main" val="185675603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536AB-3D54-0001-8443-589DDE50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AC248D73-2AFD-66C7-A4E6-F0F217544E60}"/>
              </a:ext>
            </a:extLst>
          </p:cNvPr>
          <p:cNvSpPr txBox="1"/>
          <p:nvPr/>
        </p:nvSpPr>
        <p:spPr>
          <a:xfrm>
            <a:off x="2127836" y="5884277"/>
            <a:ext cx="300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Ja=0.1660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Tw=0.90Tc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37" name="pm90-0.90">
            <a:hlinkClick r:id="" action="ppaction://media"/>
            <a:extLst>
              <a:ext uri="{FF2B5EF4-FFF2-40B4-BE49-F238E27FC236}">
                <a16:creationId xmlns:a16="http://schemas.microsoft.com/office/drawing/2014/main" id="{20C29FAF-E090-CF30-7713-7B121EF78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2330" t="11420" r="26696" b="10927"/>
          <a:stretch>
            <a:fillRect/>
          </a:stretch>
        </p:blipFill>
        <p:spPr>
          <a:xfrm>
            <a:off x="2050865" y="1349545"/>
            <a:ext cx="3923708" cy="444181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01818E68-961B-7A4E-E33C-0D165C1DCBF3}"/>
              </a:ext>
            </a:extLst>
          </p:cNvPr>
          <p:cNvSpPr txBox="1"/>
          <p:nvPr/>
        </p:nvSpPr>
        <p:spPr>
          <a:xfrm>
            <a:off x="2127836" y="13943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17997F-0751-4118-1295-52FB1144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A0A7F3-BF86-7300-5C49-5E8199D9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F22A623-6540-7828-F29F-1B1D02E5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boiling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911F7349-ABA0-EEBB-D594-887177E5EC56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Boiling in simple porous media (PM) compared with pool boiling (at θ=90°)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4B6100A1-7BAA-217C-B23A-F8185B59214C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D989FC-40E5-FDCE-0F73-9F1969866A57}"/>
              </a:ext>
            </a:extLst>
          </p:cNvPr>
          <p:cNvSpPr txBox="1"/>
          <p:nvPr/>
        </p:nvSpPr>
        <p:spPr>
          <a:xfrm>
            <a:off x="6681538" y="5884859"/>
            <a:ext cx="387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 0.1992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Tw=0.92Tc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40" name="pb90-0.92">
            <a:hlinkClick r:id="" action="ppaction://media"/>
            <a:extLst>
              <a:ext uri="{FF2B5EF4-FFF2-40B4-BE49-F238E27FC236}">
                <a16:creationId xmlns:a16="http://schemas.microsoft.com/office/drawing/2014/main" id="{E184BC7C-A035-36CE-A694-13E613DD1C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2925" t="12074" r="27594" b="11073"/>
          <a:stretch>
            <a:fillRect/>
          </a:stretch>
        </p:blipFill>
        <p:spPr>
          <a:xfrm>
            <a:off x="7048037" y="1349545"/>
            <a:ext cx="3872740" cy="4442400"/>
          </a:xfrm>
          <a:prstGeom prst="rect">
            <a:avLst/>
          </a:prstGeom>
        </p:spPr>
      </p:pic>
      <p:sp>
        <p:nvSpPr>
          <p:cNvPr id="41" name="TextBox 10">
            <a:extLst>
              <a:ext uri="{FF2B5EF4-FFF2-40B4-BE49-F238E27FC236}">
                <a16:creationId xmlns:a16="http://schemas.microsoft.com/office/drawing/2014/main" id="{D70F4DE1-AA8E-A3FF-4983-2B9FA0734353}"/>
              </a:ext>
            </a:extLst>
          </p:cNvPr>
          <p:cNvSpPr txBox="1"/>
          <p:nvPr/>
        </p:nvSpPr>
        <p:spPr>
          <a:xfrm>
            <a:off x="239594" y="1292477"/>
            <a:ext cx="205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b="1" dirty="0"/>
              <a:t>Nucleate boiling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A113425-6165-2CBE-2255-6AA18270D404}"/>
              </a:ext>
            </a:extLst>
          </p:cNvPr>
          <p:cNvSpPr txBox="1"/>
          <p:nvPr/>
        </p:nvSpPr>
        <p:spPr>
          <a:xfrm>
            <a:off x="7109322" y="13848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B0D4B87-8BD2-28B4-78D4-B698591688B5}"/>
              </a:ext>
            </a:extLst>
          </p:cNvPr>
          <p:cNvCxnSpPr/>
          <p:nvPr/>
        </p:nvCxnSpPr>
        <p:spPr>
          <a:xfrm flipV="1">
            <a:off x="4391025" y="5331049"/>
            <a:ext cx="923925" cy="314325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424E2735-2642-82B1-71A9-DEB02E78C484}"/>
              </a:ext>
            </a:extLst>
          </p:cNvPr>
          <p:cNvSpPr txBox="1"/>
          <p:nvPr/>
        </p:nvSpPr>
        <p:spPr>
          <a:xfrm>
            <a:off x="5314950" y="5164893"/>
            <a:ext cx="147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line is pinned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66F77CA-0C9B-515C-8E31-E378B67A8B40}"/>
              </a:ext>
            </a:extLst>
          </p:cNvPr>
          <p:cNvCxnSpPr>
            <a:cxnSpLocks/>
          </p:cNvCxnSpPr>
          <p:nvPr/>
        </p:nvCxnSpPr>
        <p:spPr>
          <a:xfrm flipV="1">
            <a:off x="8734425" y="5331049"/>
            <a:ext cx="1651223" cy="313373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B596A24-C897-EF6D-9AEC-2FA8F093D551}"/>
              </a:ext>
            </a:extLst>
          </p:cNvPr>
          <p:cNvSpPr txBox="1"/>
          <p:nvPr/>
        </p:nvSpPr>
        <p:spPr>
          <a:xfrm>
            <a:off x="10385648" y="5164893"/>
            <a:ext cx="165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line keeps moving</a:t>
            </a:r>
          </a:p>
        </p:txBody>
      </p:sp>
    </p:spTree>
    <p:extLst>
      <p:ext uri="{BB962C8B-B14F-4D97-AF65-F5344CB8AC3E}">
        <p14:creationId xmlns:p14="http://schemas.microsoft.com/office/powerpoint/2010/main" val="2679550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66B0-5D26-537A-64EA-5EF941212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b90-0.96">
            <a:hlinkClick r:id="" action="ppaction://media"/>
            <a:extLst>
              <a:ext uri="{FF2B5EF4-FFF2-40B4-BE49-F238E27FC236}">
                <a16:creationId xmlns:a16="http://schemas.microsoft.com/office/drawing/2014/main" id="{1F0A6078-3804-BDCD-DDA1-CE1495A6F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3013" t="12223" r="27492" b="10907"/>
          <a:stretch>
            <a:fillRect/>
          </a:stretch>
        </p:blipFill>
        <p:spPr>
          <a:xfrm>
            <a:off x="7041596" y="1347961"/>
            <a:ext cx="3874244" cy="4443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99C6581-E56A-DD96-A1A2-02E5191E96B1}"/>
              </a:ext>
            </a:extLst>
          </p:cNvPr>
          <p:cNvSpPr txBox="1"/>
          <p:nvPr/>
        </p:nvSpPr>
        <p:spPr>
          <a:xfrm>
            <a:off x="6676601" y="5884859"/>
            <a:ext cx="387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Ja=0.2656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Tw=0.96Tc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D33454D-912B-935E-4027-827AC8D2D10A}"/>
              </a:ext>
            </a:extLst>
          </p:cNvPr>
          <p:cNvSpPr txBox="1"/>
          <p:nvPr/>
        </p:nvSpPr>
        <p:spPr>
          <a:xfrm>
            <a:off x="7104385" y="13848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4" name="pm90-0.94">
            <a:hlinkClick r:id="" action="ppaction://media"/>
            <a:extLst>
              <a:ext uri="{FF2B5EF4-FFF2-40B4-BE49-F238E27FC236}">
                <a16:creationId xmlns:a16="http://schemas.microsoft.com/office/drawing/2014/main" id="{717F07F2-9352-2508-53EF-87D6864217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2884" t="12174" r="26967" b="10355"/>
          <a:stretch>
            <a:fillRect/>
          </a:stretch>
        </p:blipFill>
        <p:spPr>
          <a:xfrm>
            <a:off x="2092890" y="1394334"/>
            <a:ext cx="3881683" cy="44439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A2D552-67EA-40B5-F8FB-C5F32EA90394}"/>
              </a:ext>
            </a:extLst>
          </p:cNvPr>
          <p:cNvSpPr txBox="1"/>
          <p:nvPr/>
        </p:nvSpPr>
        <p:spPr>
          <a:xfrm>
            <a:off x="2148849" y="5911662"/>
            <a:ext cx="300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 0.2324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Tw=0.94Tc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320A8D-A0C5-5FED-EBCA-C03C380331E6}"/>
              </a:ext>
            </a:extLst>
          </p:cNvPr>
          <p:cNvSpPr txBox="1"/>
          <p:nvPr/>
        </p:nvSpPr>
        <p:spPr>
          <a:xfrm>
            <a:off x="2148849" y="142171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CCEE6D-B336-A438-02FE-0FEC16E8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B8283F-B100-7625-ED6A-FE360259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4DAF7C8-4C8D-D416-816C-4D37392C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boiling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9852E9A9-A433-3441-EADC-7CEB54185413}"/>
              </a:ext>
            </a:extLst>
          </p:cNvPr>
          <p:cNvSpPr txBox="1"/>
          <p:nvPr/>
        </p:nvSpPr>
        <p:spPr>
          <a:xfrm>
            <a:off x="211018" y="783193"/>
            <a:ext cx="1159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Boiling in simple porous media (PM) compared with pool boiling (at θ=90°)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C7BC3194-0449-BDC6-F9AE-80905E93CF19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AAD1BDC3-6C44-A668-7FF5-7F829B5E5989}"/>
              </a:ext>
            </a:extLst>
          </p:cNvPr>
          <p:cNvSpPr txBox="1"/>
          <p:nvPr/>
        </p:nvSpPr>
        <p:spPr>
          <a:xfrm>
            <a:off x="239594" y="1292477"/>
            <a:ext cx="205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b="1" dirty="0"/>
              <a:t>Transition boiling</a:t>
            </a:r>
          </a:p>
        </p:txBody>
      </p:sp>
    </p:spTree>
    <p:extLst>
      <p:ext uri="{BB962C8B-B14F-4D97-AF65-F5344CB8AC3E}">
        <p14:creationId xmlns:p14="http://schemas.microsoft.com/office/powerpoint/2010/main" val="5289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0555-CA69-385C-AC9E-7822E81A8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b90-1.0">
            <a:hlinkClick r:id="" action="ppaction://media"/>
            <a:extLst>
              <a:ext uri="{FF2B5EF4-FFF2-40B4-BE49-F238E27FC236}">
                <a16:creationId xmlns:a16="http://schemas.microsoft.com/office/drawing/2014/main" id="{A5303039-2C01-9571-989F-FBA51B2C9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2707" t="11830" r="29252" b="10405"/>
          <a:stretch>
            <a:fillRect/>
          </a:stretch>
        </p:blipFill>
        <p:spPr>
          <a:xfrm>
            <a:off x="7041596" y="1347961"/>
            <a:ext cx="3731501" cy="444398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756B3A8-6C04-853E-73D7-6FE5E6E4A2CC}"/>
              </a:ext>
            </a:extLst>
          </p:cNvPr>
          <p:cNvSpPr txBox="1"/>
          <p:nvPr/>
        </p:nvSpPr>
        <p:spPr>
          <a:xfrm>
            <a:off x="6676601" y="5884859"/>
            <a:ext cx="387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Ja=0.3321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Tw=1.0Tc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960EA72-E7AA-8263-4133-BAA29D2184F2}"/>
              </a:ext>
            </a:extLst>
          </p:cNvPr>
          <p:cNvSpPr txBox="1"/>
          <p:nvPr/>
        </p:nvSpPr>
        <p:spPr>
          <a:xfrm>
            <a:off x="7104385" y="138480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</a:p>
        </p:txBody>
      </p:sp>
      <p:pic>
        <p:nvPicPr>
          <p:cNvPr id="8" name="pm90-1.3">
            <a:hlinkClick r:id="" action="ppaction://media"/>
            <a:extLst>
              <a:ext uri="{FF2B5EF4-FFF2-40B4-BE49-F238E27FC236}">
                <a16:creationId xmlns:a16="http://schemas.microsoft.com/office/drawing/2014/main" id="{DE9DE17A-68BF-8684-7530-4E4A243F70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12988" t="11732" r="29954" b="10956"/>
          <a:stretch>
            <a:fillRect/>
          </a:stretch>
        </p:blipFill>
        <p:spPr>
          <a:xfrm>
            <a:off x="2092890" y="1394334"/>
            <a:ext cx="3689695" cy="444398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112F68E-9A84-8F25-0F3B-61F60AEACD90}"/>
              </a:ext>
            </a:extLst>
          </p:cNvPr>
          <p:cNvSpPr txBox="1"/>
          <p:nvPr/>
        </p:nvSpPr>
        <p:spPr>
          <a:xfrm>
            <a:off x="2148849" y="5921125"/>
            <a:ext cx="300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 0.8301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Tw=1.3Tc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9F5660-92D2-45C2-9290-DD44E8250FF1}"/>
              </a:ext>
            </a:extLst>
          </p:cNvPr>
          <p:cNvSpPr txBox="1"/>
          <p:nvPr/>
        </p:nvSpPr>
        <p:spPr>
          <a:xfrm>
            <a:off x="2148849" y="14311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0B3BFF-5E53-79A9-0970-C1B78694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0A3BA0-B82D-A830-5718-A8102712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4582A43-DC34-9E42-7867-CC74F912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boiling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BE8220B-3E7F-D54B-57B0-F4E4832D18E0}"/>
              </a:ext>
            </a:extLst>
          </p:cNvPr>
          <p:cNvSpPr txBox="1"/>
          <p:nvPr/>
        </p:nvSpPr>
        <p:spPr>
          <a:xfrm>
            <a:off x="211018" y="783193"/>
            <a:ext cx="1177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Boiling in simple porous media (PM) compared with pool boiling (at θ=90°)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6BB994C0-EF68-9FEA-31C0-215EC3E2E5C9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0E50AD16-504F-B049-EED2-51E171CCD8EC}"/>
              </a:ext>
            </a:extLst>
          </p:cNvPr>
          <p:cNvSpPr txBox="1"/>
          <p:nvPr/>
        </p:nvSpPr>
        <p:spPr>
          <a:xfrm>
            <a:off x="239594" y="1292477"/>
            <a:ext cx="170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b="1" dirty="0"/>
              <a:t>Film boiling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EB29085-4D4E-96F6-F32F-FC79A67E27F5}"/>
              </a:ext>
            </a:extLst>
          </p:cNvPr>
          <p:cNvCxnSpPr>
            <a:cxnSpLocks/>
          </p:cNvCxnSpPr>
          <p:nvPr/>
        </p:nvCxnSpPr>
        <p:spPr>
          <a:xfrm flipV="1">
            <a:off x="4401879" y="5316279"/>
            <a:ext cx="839972" cy="372139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AFB7E72B-6FF0-621A-9AEA-5CB8C796F632}"/>
              </a:ext>
            </a:extLst>
          </p:cNvPr>
          <p:cNvSpPr txBox="1"/>
          <p:nvPr/>
        </p:nvSpPr>
        <p:spPr>
          <a:xfrm>
            <a:off x="5150405" y="5135901"/>
            <a:ext cx="199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Film is higher than bottom solid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39ED1CB-98F6-39FA-4B89-23560846FB26}"/>
              </a:ext>
            </a:extLst>
          </p:cNvPr>
          <p:cNvCxnSpPr>
            <a:cxnSpLocks/>
          </p:cNvCxnSpPr>
          <p:nvPr/>
        </p:nvCxnSpPr>
        <p:spPr>
          <a:xfrm flipV="1">
            <a:off x="9289752" y="5289725"/>
            <a:ext cx="839972" cy="372139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1BB2FF4-0B61-37AD-9B22-EA8677CB1F13}"/>
              </a:ext>
            </a:extLst>
          </p:cNvPr>
          <p:cNvSpPr txBox="1"/>
          <p:nvPr/>
        </p:nvSpPr>
        <p:spPr>
          <a:xfrm>
            <a:off x="10038278" y="5130613"/>
            <a:ext cx="199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Film is relatively lower</a:t>
            </a:r>
          </a:p>
        </p:txBody>
      </p:sp>
    </p:spTree>
    <p:extLst>
      <p:ext uri="{BB962C8B-B14F-4D97-AF65-F5344CB8AC3E}">
        <p14:creationId xmlns:p14="http://schemas.microsoft.com/office/powerpoint/2010/main" val="3950219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59E0D-6CAE-D711-97BB-2DAB9B435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C64557-A1D8-333D-B784-1B080449A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87AFF7-1998-11A4-B9B1-405D1E0C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6EA6276-02A3-92D8-5F6E-46899578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boiling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4C57D5CE-9626-28F8-4EC0-E7DC4AE18309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Comparison of heat transfer performance——boiling curves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56F68379-4777-9A3E-FD0B-318BC504B14F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0FFFAF-FE8F-F98E-E694-66F9A310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5" y="1149375"/>
            <a:ext cx="5177916" cy="4114800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1961A24A-2477-1473-BAC6-D235655073D4}"/>
              </a:ext>
            </a:extLst>
          </p:cNvPr>
          <p:cNvCxnSpPr>
            <a:cxnSpLocks/>
          </p:cNvCxnSpPr>
          <p:nvPr/>
        </p:nvCxnSpPr>
        <p:spPr>
          <a:xfrm>
            <a:off x="10368376" y="4701929"/>
            <a:ext cx="489609" cy="4924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62F5F396-0443-6ADD-9FE3-7CDC587CB195}"/>
              </a:ext>
            </a:extLst>
          </p:cNvPr>
          <p:cNvSpPr txBox="1"/>
          <p:nvPr/>
        </p:nvSpPr>
        <p:spPr>
          <a:xfrm>
            <a:off x="5287656" y="4514152"/>
            <a:ext cx="211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Ja=0.2324 (point b)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191D299-C1FB-EDBE-8849-A1CC2B04E12B}"/>
              </a:ext>
            </a:extLst>
          </p:cNvPr>
          <p:cNvSpPr txBox="1"/>
          <p:nvPr/>
        </p:nvSpPr>
        <p:spPr>
          <a:xfrm>
            <a:off x="7477680" y="4514152"/>
            <a:ext cx="2001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Ja=0.4981 (point g)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48662AD-8A81-1B8C-4C89-3AE54443C278}"/>
              </a:ext>
            </a:extLst>
          </p:cNvPr>
          <p:cNvSpPr txBox="1"/>
          <p:nvPr/>
        </p:nvSpPr>
        <p:spPr>
          <a:xfrm>
            <a:off x="9780189" y="4477036"/>
            <a:ext cx="205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Ja=0.6641 (point h)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4B8D92FC-6CC1-FC9B-F902-7B69F0E2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35" y="1420567"/>
            <a:ext cx="2060709" cy="310896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6FCA2CB-8BCB-E37E-FCCB-9F390421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245" y="1422094"/>
            <a:ext cx="2128795" cy="3108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6E06F19F-908A-913F-AA00-93CFD1AD0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337" y="1420568"/>
            <a:ext cx="2042308" cy="3108960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7E95FC32-DEB2-2894-FCEB-66B36096121B}"/>
              </a:ext>
            </a:extLst>
          </p:cNvPr>
          <p:cNvSpPr txBox="1"/>
          <p:nvPr/>
        </p:nvSpPr>
        <p:spPr>
          <a:xfrm>
            <a:off x="413231" y="5282885"/>
            <a:ext cx="11419414" cy="105900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starting Ja of nucleate boiling is smaller in PM (point a compared with d)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effective heat transfer range is 5 times higher in PM (0.6641 compared with 0.1329)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maximum heat flux is increased by 32% in PM (8.88e-6 than 6.74e-6)</a:t>
            </a:r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F43C52AD-2816-C318-12BC-2DE36714682F}"/>
              </a:ext>
            </a:extLst>
          </p:cNvPr>
          <p:cNvCxnSpPr>
            <a:cxnSpLocks/>
          </p:cNvCxnSpPr>
          <p:nvPr/>
        </p:nvCxnSpPr>
        <p:spPr>
          <a:xfrm>
            <a:off x="1573619" y="2456121"/>
            <a:ext cx="3611916" cy="1268154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4337B207-E6DC-9833-4A3D-AD72CCCC87F9}"/>
              </a:ext>
            </a:extLst>
          </p:cNvPr>
          <p:cNvCxnSpPr>
            <a:cxnSpLocks/>
          </p:cNvCxnSpPr>
          <p:nvPr/>
        </p:nvCxnSpPr>
        <p:spPr>
          <a:xfrm>
            <a:off x="2762660" y="1727876"/>
            <a:ext cx="4681584" cy="117737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F6518F0-81DD-27C3-EBC9-5557463195BB}"/>
              </a:ext>
            </a:extLst>
          </p:cNvPr>
          <p:cNvCxnSpPr>
            <a:cxnSpLocks/>
          </p:cNvCxnSpPr>
          <p:nvPr/>
        </p:nvCxnSpPr>
        <p:spPr>
          <a:xfrm>
            <a:off x="3705919" y="2767829"/>
            <a:ext cx="6069125" cy="449384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B53C473B-BD9C-63FE-8F7E-630F0F03027A}"/>
              </a:ext>
            </a:extLst>
          </p:cNvPr>
          <p:cNvSpPr txBox="1"/>
          <p:nvPr/>
        </p:nvSpPr>
        <p:spPr>
          <a:xfrm>
            <a:off x="3233723" y="259855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b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5007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33FA-11B2-CCB0-74AC-568E5EB47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094E25-F96E-C26B-541B-3B4DB7D5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711E55-BB42-B74D-D213-28548E2B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DC29DF6-EF0B-7C0C-6492-5EBEFACB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boiling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4F69FD9-6880-FCC3-DEC9-C072794CDD03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Comparison of heat transfer performance——boiling curves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6839D4CA-FACF-784F-1625-6133A3A0B611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Qin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8411CBB-28EF-CA7C-4A09-58D8308D2844}"/>
                  </a:ext>
                </a:extLst>
              </p:cNvPr>
              <p:cNvSpPr txBox="1"/>
              <p:nvPr/>
            </p:nvSpPr>
            <p:spPr>
              <a:xfrm>
                <a:off x="325046" y="5052075"/>
                <a:ext cx="11447854" cy="1059008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qualitative trend is the same for different contact angles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=60°, 90°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120°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highest difference of effective boiling range is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=120°</m:t>
                    </m:r>
                  </m:oMath>
                </a14:m>
                <a:r>
                  <a:rPr lang="en-US" dirty="0"/>
                  <a:t> (6.4 times by 0.5313/0.083)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highest difference of maximum heat flux is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dirty="0"/>
                  <a:t> (8.88e-6 than 6.74e-6)</a:t>
                </a: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8411CBB-28EF-CA7C-4A09-58D8308D2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46" y="5052075"/>
                <a:ext cx="11447854" cy="1059008"/>
              </a:xfrm>
              <a:prstGeom prst="rect">
                <a:avLst/>
              </a:prstGeom>
              <a:blipFill>
                <a:blip r:embed="rId2"/>
                <a:stretch>
                  <a:fillRect l="-319" t="-578" b="-9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D7A2D3A-2B4D-7A20-0234-27E7A1A63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0" y="1426915"/>
            <a:ext cx="3665320" cy="32918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56A726-07D5-E114-BE4D-D1C8C47C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834" y="1474585"/>
            <a:ext cx="4142332" cy="32918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05E449-978E-D05A-7A9C-5116A2665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631" y="1426915"/>
            <a:ext cx="433136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0560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5CE4-5B01-0C7A-1698-A074553D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8FA753-6320-4C58-17FA-E8105B4C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52120-22C7-6AE5-DEB7-2BE2405E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B0ABA79-CA06-774E-78DF-0C1DBFE1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B09DD8B8-33DC-3068-BE86-8479DBF46988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Vapor condensation in a 2D cross-section of 3D fiber structures (analogous to PEMFC)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BF2566BA-AD56-CFD8-EF5C-AE76BF3EFB04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Zhang, Qin*,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F2BE60A-BE7B-F75C-4762-6C841D4533CA}"/>
                  </a:ext>
                </a:extLst>
              </p:cNvPr>
              <p:cNvSpPr txBox="1"/>
              <p:nvPr/>
            </p:nvSpPr>
            <p:spPr>
              <a:xfrm>
                <a:off x="10206768" y="2135283"/>
                <a:ext cx="1676881" cy="1672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CN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altLang="zh-CN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i="1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F2BE60A-BE7B-F75C-4762-6C841D45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768" y="2135283"/>
                <a:ext cx="1676881" cy="16723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5993BDE-F4C6-7B0B-F760-8F4A67BA5EB4}"/>
                  </a:ext>
                </a:extLst>
              </p:cNvPr>
              <p:cNvSpPr txBox="1"/>
              <p:nvPr/>
            </p:nvSpPr>
            <p:spPr>
              <a:xfrm>
                <a:off x="3440503" y="4897043"/>
                <a:ext cx="6650017" cy="1347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000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Contact angle: </a:t>
                </a:r>
                <a14:m>
                  <m:oMath xmlns:m="http://schemas.openxmlformats.org/officeDocument/2006/math">
                    <m:r>
                      <a:rPr lang="zh-CN" altLang="en-US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𝜃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r>
                      <a:rPr lang="en-US" altLang="zh-CN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68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°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; porosity: </a:t>
                </a:r>
                <a14:m>
                  <m:oMath xmlns:m="http://schemas.openxmlformats.org/officeDocument/2006/math">
                    <m:r>
                      <a:rPr lang="zh-CN" altLang="en-US" b="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𝜙</m:t>
                    </m:r>
                    <m:r>
                      <a:rPr lang="en-US" altLang="zh-CN" b="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=83.47%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  <a:p>
                <a:pPr indent="270000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Kinematic viscosity</a:t>
                </a:r>
                <a:r>
                  <a:rPr lang="zh-CN" altLang="en-US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𝑣</m:t>
                        </m:r>
                      </m:sub>
                    </m:sSub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num>
                      <m:den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4</m:t>
                        </m:r>
                      </m:den>
                    </m:f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; 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𝑙</m:t>
                        </m:r>
                      </m:sub>
                    </m:sSub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num>
                      <m:den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16</m:t>
                        </m:r>
                      </m:den>
                    </m:f>
                  </m:oMath>
                </a14:m>
                <a:endParaRPr lang="en-US" altLang="zh-CN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  <a:p>
                <a:pPr indent="270000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Thermal diffusion coefficient</a:t>
                </a:r>
                <a:r>
                  <a:rPr lang="zh-CN" altLang="en-US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𝑣</m:t>
                        </m:r>
                      </m:sub>
                    </m:sSub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num>
                      <m:den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4</m:t>
                        </m:r>
                      </m:den>
                    </m:f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; 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𝛼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𝑙</m:t>
                        </m:r>
                      </m:sub>
                    </m:sSub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num>
                      <m:den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32</m:t>
                        </m:r>
                      </m:den>
                    </m:f>
                  </m:oMath>
                </a14:m>
                <a:endParaRPr lang="en-US" altLang="zh-CN" dirty="0">
                  <a:solidFill>
                    <a:srgbClr val="010089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5993BDE-F4C6-7B0B-F760-8F4A67BA5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503" y="4897043"/>
                <a:ext cx="6650017" cy="1347548"/>
              </a:xfrm>
              <a:prstGeom prst="rect">
                <a:avLst/>
              </a:prstGeom>
              <a:blipFill>
                <a:blip r:embed="rId4"/>
                <a:stretch>
                  <a:fillRect b="-1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4ED61649-13B4-D2B4-6272-3D074787B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2058" r="3794" b="2639"/>
          <a:stretch/>
        </p:blipFill>
        <p:spPr>
          <a:xfrm>
            <a:off x="308351" y="2128858"/>
            <a:ext cx="2951956" cy="266091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6720AC5-5B6E-38B4-61B0-17BA6E2CF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614" y="1532868"/>
            <a:ext cx="6918944" cy="3093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DC7687C-F555-B929-4113-9A56A27E5036}"/>
                  </a:ext>
                </a:extLst>
              </p:cNvPr>
              <p:cNvSpPr txBox="1"/>
              <p:nvPr/>
            </p:nvSpPr>
            <p:spPr>
              <a:xfrm>
                <a:off x="2331174" y="1592343"/>
                <a:ext cx="1581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𝑖𝑛</m:t>
                          </m:r>
                        </m:sub>
                      </m:sSub>
                      <m:r>
                        <a:rPr lang="en-US" altLang="zh-CN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0</m:t>
                      </m:r>
                      <m:r>
                        <a:rPr lang="en-US" altLang="zh-CN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.</m:t>
                      </m:r>
                      <m:r>
                        <a:rPr lang="en-US" altLang="zh-CN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8</m:t>
                      </m:r>
                      <m:sSub>
                        <m:sSubPr>
                          <m:ctrlPr>
                            <a:rPr lang="en-US" altLang="zh-CN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DC7687C-F555-B929-4113-9A56A27E5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174" y="1592343"/>
                <a:ext cx="158115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1BC0EA8-B180-A701-D6F9-617720D0D53F}"/>
                  </a:ext>
                </a:extLst>
              </p:cNvPr>
              <p:cNvSpPr txBox="1"/>
              <p:nvPr/>
            </p:nvSpPr>
            <p:spPr>
              <a:xfrm>
                <a:off x="2343919" y="1969592"/>
                <a:ext cx="1581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𝑖𝑛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𝑐𝑜𝑛𝑠𝑡</m:t>
                      </m:r>
                    </m:oMath>
                  </m:oMathPara>
                </a14:m>
                <a:endParaRPr lang="zh-CN" altLang="en-US" i="1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1BC0EA8-B180-A701-D6F9-617720D0D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919" y="1969592"/>
                <a:ext cx="1581149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AE45AF15-E08F-B54E-7CC8-EB4B454B890A}"/>
              </a:ext>
            </a:extLst>
          </p:cNvPr>
          <p:cNvCxnSpPr>
            <a:cxnSpLocks/>
          </p:cNvCxnSpPr>
          <p:nvPr/>
        </p:nvCxnSpPr>
        <p:spPr>
          <a:xfrm>
            <a:off x="2647507" y="3145888"/>
            <a:ext cx="2745219" cy="1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F9630F6D-B9FA-8358-50FD-010ABE30C5CC}"/>
              </a:ext>
            </a:extLst>
          </p:cNvPr>
          <p:cNvSpPr txBox="1"/>
          <p:nvPr/>
        </p:nvSpPr>
        <p:spPr>
          <a:xfrm>
            <a:off x="6224338" y="131066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6A83BD5-A799-083E-E9F8-217C7E9651E9}"/>
              </a:ext>
            </a:extLst>
          </p:cNvPr>
          <p:cNvSpPr txBox="1"/>
          <p:nvPr/>
        </p:nvSpPr>
        <p:spPr>
          <a:xfrm>
            <a:off x="6224338" y="448826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</a:t>
            </a:r>
          </a:p>
        </p:txBody>
      </p:sp>
    </p:spTree>
    <p:extLst>
      <p:ext uri="{BB962C8B-B14F-4D97-AF65-F5344CB8AC3E}">
        <p14:creationId xmlns:p14="http://schemas.microsoft.com/office/powerpoint/2010/main" val="192115305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9BC5D-0015-52FC-9B70-4F9A2801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4F3544-4165-8F5C-1EB2-084AF90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78B994-131E-48F7-D62F-F5C8E406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BCB163C-CBE6-E55C-577B-E2F8BB88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1DC47C6-0352-C34E-4480-5D4F92667AE4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Vapor condensation in a 2D cross-section of 3D fiber structures (analogous to PEMFC)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77B5E273-F568-EB4A-7369-38EE8C2D158C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Zhang, Qin*,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ho">
            <a:hlinkClick r:id="" action="ppaction://media"/>
            <a:extLst>
              <a:ext uri="{FF2B5EF4-FFF2-40B4-BE49-F238E27FC236}">
                <a16:creationId xmlns:a16="http://schemas.microsoft.com/office/drawing/2014/main" id="{5CF00821-D75D-FA45-AD42-974C2F5D6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3350" t="44027" r="2443" b="10929"/>
          <a:stretch/>
        </p:blipFill>
        <p:spPr>
          <a:xfrm>
            <a:off x="1117400" y="1362594"/>
            <a:ext cx="4572000" cy="1945169"/>
          </a:xfrm>
          <a:prstGeom prst="rect">
            <a:avLst/>
          </a:prstGeom>
        </p:spPr>
      </p:pic>
      <p:pic>
        <p:nvPicPr>
          <p:cNvPr id="11" name="T">
            <a:hlinkClick r:id="" action="ppaction://media"/>
            <a:extLst>
              <a:ext uri="{FF2B5EF4-FFF2-40B4-BE49-F238E27FC236}">
                <a16:creationId xmlns:a16="http://schemas.microsoft.com/office/drawing/2014/main" id="{F4A300B8-A54D-500C-D395-66FB250DBA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3006" t="44026" r="2032" b="3625"/>
          <a:stretch/>
        </p:blipFill>
        <p:spPr>
          <a:xfrm>
            <a:off x="1117400" y="3524697"/>
            <a:ext cx="4572000" cy="224264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43A92F8-E4A8-800F-A8DA-2377144B7CAE}"/>
              </a:ext>
            </a:extLst>
          </p:cNvPr>
          <p:cNvSpPr txBox="1"/>
          <p:nvPr/>
        </p:nvSpPr>
        <p:spPr>
          <a:xfrm>
            <a:off x="211018" y="233517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9DFCFD-F970-0A1B-AB03-D2874EEB5995}"/>
              </a:ext>
            </a:extLst>
          </p:cNvPr>
          <p:cNvSpPr txBox="1"/>
          <p:nvPr/>
        </p:nvSpPr>
        <p:spPr>
          <a:xfrm>
            <a:off x="211998" y="4344885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B323FC4-D4B0-EFF1-4C4B-84BC484C1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8732" r="1556" b="65798"/>
          <a:stretch/>
        </p:blipFill>
        <p:spPr>
          <a:xfrm>
            <a:off x="6889015" y="3841252"/>
            <a:ext cx="4868817" cy="13895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91A0F3-7AA8-5DB9-D9B2-D2D858D84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9403" y="5312255"/>
            <a:ext cx="181931" cy="2019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589EAD6-F822-F61E-F710-6C46AF3E9D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8574" y="4848681"/>
            <a:ext cx="708607" cy="4674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A3EF7D3-8160-2BEB-294C-F1C7F44C8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9216" y="4774135"/>
            <a:ext cx="149799" cy="2995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7D5001-A009-955F-035F-4BF8AFBBF6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7549" y="5028959"/>
            <a:ext cx="3003465" cy="2457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53FCEEE-E0E8-D606-5745-86BDCABA6F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4116" y="5061676"/>
            <a:ext cx="603159" cy="21763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10B42E0-BAB8-0F9F-FE0F-CD52DF2A80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2426" y="5058829"/>
            <a:ext cx="627408" cy="2117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8F4C72-D008-9E58-7C88-923BCAE26E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4243" y="3835285"/>
            <a:ext cx="850860" cy="130856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35600F-C4C5-D9F1-6CEB-4D8990C677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1157" y="5047121"/>
            <a:ext cx="574575" cy="22814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D699D9E-8A22-6AE0-DC34-C6AF01CBEBA8}"/>
              </a:ext>
            </a:extLst>
          </p:cNvPr>
          <p:cNvGrpSpPr/>
          <p:nvPr/>
        </p:nvGrpSpPr>
        <p:grpSpPr>
          <a:xfrm>
            <a:off x="5646868" y="1754617"/>
            <a:ext cx="6071663" cy="2152851"/>
            <a:chOff x="6146407" y="1359861"/>
            <a:chExt cx="6041712" cy="214223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58FECF5-2C43-F3CE-C538-83A9D7324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" t="8148" r="1668" b="59445"/>
            <a:stretch/>
          </p:blipFill>
          <p:spPr>
            <a:xfrm>
              <a:off x="6303174" y="1359861"/>
              <a:ext cx="5884945" cy="175445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82DB08D-3666-6AB7-FBC2-8915ABC1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6407" y="1638494"/>
              <a:ext cx="703512" cy="798368"/>
            </a:xfrm>
            <a:prstGeom prst="rect">
              <a:avLst/>
            </a:prstGeom>
          </p:spPr>
        </p:pic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98B9A9B-CC85-48C1-F818-1733221EC1CB}"/>
                </a:ext>
              </a:extLst>
            </p:cNvPr>
            <p:cNvGrpSpPr/>
            <p:nvPr/>
          </p:nvGrpSpPr>
          <p:grpSpPr>
            <a:xfrm>
              <a:off x="6635985" y="1468564"/>
              <a:ext cx="5451901" cy="2033529"/>
              <a:chOff x="6635985" y="1468564"/>
              <a:chExt cx="5451901" cy="2033529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B2E12B45-8433-810C-8FCF-B3570945CA7D}"/>
                  </a:ext>
                </a:extLst>
              </p:cNvPr>
              <p:cNvSpPr/>
              <p:nvPr/>
            </p:nvSpPr>
            <p:spPr>
              <a:xfrm>
                <a:off x="7816923" y="1468587"/>
                <a:ext cx="855416" cy="106677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6C4FA8BA-DAE4-014E-B225-8C69E0E63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6362" y="2555905"/>
                <a:ext cx="0" cy="9461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4FA86513-0939-3820-6CD5-FF69802F14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8762" y="2341400"/>
                <a:ext cx="2685289" cy="0"/>
              </a:xfrm>
              <a:prstGeom prst="line">
                <a:avLst/>
              </a:prstGeom>
              <a:ln w="28575">
                <a:solidFill>
                  <a:srgbClr val="00CD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4A72F121-6DDC-5ABD-B96D-972BC8D88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2338" y="2346290"/>
                <a:ext cx="0" cy="205513"/>
              </a:xfrm>
              <a:prstGeom prst="line">
                <a:avLst/>
              </a:prstGeom>
              <a:ln w="28575">
                <a:solidFill>
                  <a:srgbClr val="00CD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2E563CE9-326A-A5A5-9293-67D02E87D7E9}"/>
                  </a:ext>
                </a:extLst>
              </p:cNvPr>
              <p:cNvSpPr/>
              <p:nvPr/>
            </p:nvSpPr>
            <p:spPr>
              <a:xfrm>
                <a:off x="8626526" y="2304218"/>
                <a:ext cx="84145" cy="84143"/>
              </a:xfrm>
              <a:prstGeom prst="ellipse">
                <a:avLst/>
              </a:prstGeom>
              <a:solidFill>
                <a:srgbClr val="00C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66ADAC64-8C0D-E9C4-8F74-FB3CB57D5E19}"/>
                  </a:ext>
                </a:extLst>
              </p:cNvPr>
              <p:cNvCxnSpPr>
                <a:cxnSpLocks/>
                <a:stCxn id="40" idx="4"/>
              </p:cNvCxnSpPr>
              <p:nvPr/>
            </p:nvCxnSpPr>
            <p:spPr>
              <a:xfrm>
                <a:off x="10820867" y="2459811"/>
                <a:ext cx="0" cy="6865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3F86675-AA39-5E1F-7E3A-0FD89ED2992B}"/>
                  </a:ext>
                </a:extLst>
              </p:cNvPr>
              <p:cNvSpPr/>
              <p:nvPr/>
            </p:nvSpPr>
            <p:spPr>
              <a:xfrm>
                <a:off x="11626344" y="2375900"/>
                <a:ext cx="84145" cy="84143"/>
              </a:xfrm>
              <a:prstGeom prst="ellipse">
                <a:avLst/>
              </a:prstGeom>
              <a:solidFill>
                <a:srgbClr val="00B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E7B76648-7DA2-BE4E-86D1-C4E48BC025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72084" y="2441557"/>
                <a:ext cx="0" cy="93927"/>
              </a:xfrm>
              <a:prstGeom prst="line">
                <a:avLst/>
              </a:prstGeom>
              <a:ln w="28575">
                <a:solidFill>
                  <a:srgbClr val="00B1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9941EF13-18C5-16E0-B572-E939D6AAA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4142" y="2182924"/>
                <a:ext cx="0" cy="27214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2739D4A0-A8B5-3AE0-888E-1C7480D07898}"/>
                  </a:ext>
                </a:extLst>
              </p:cNvPr>
              <p:cNvSpPr/>
              <p:nvPr/>
            </p:nvSpPr>
            <p:spPr>
              <a:xfrm>
                <a:off x="10778795" y="2375668"/>
                <a:ext cx="84145" cy="84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12DBD41A-D8E1-FB8C-2E7E-AE50864C1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4142" y="2145043"/>
                <a:ext cx="0" cy="20609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60753733-6269-552F-7C59-E7BB49F4D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91066" y="2812441"/>
                <a:ext cx="703512" cy="299692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2AD93A82-6DCF-4AA7-AA0E-3F1175B4D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74718" y="2825201"/>
                <a:ext cx="180623" cy="200491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EA6149A2-F37F-5BE3-3E82-A3848F685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54792" y="2346150"/>
                <a:ext cx="703512" cy="464137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7B2BBDD9-DD98-6EB4-7D7D-C59870260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35985" y="1861091"/>
                <a:ext cx="310754" cy="503125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CDB1C181-D698-8391-FF69-6BA099157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11442" y="1973814"/>
                <a:ext cx="346727" cy="30198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6A437460-6C3A-55DF-1D11-69B44B397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27372" y="1487640"/>
                <a:ext cx="542134" cy="357669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023AD8CD-BBFD-D023-0D57-D42F6E429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7685" y="1592909"/>
                <a:ext cx="352507" cy="260549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A9247063-AF12-62DD-9A54-0CF0005B5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78957" y="2349554"/>
                <a:ext cx="703512" cy="464137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EA655774-031F-8308-8F20-B184029A1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9832" y="2606565"/>
                <a:ext cx="703512" cy="464137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703AFCC9-6EE5-9B07-FB1F-5739B5523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44949" y="2358205"/>
                <a:ext cx="148722" cy="297444"/>
              </a:xfrm>
              <a:prstGeom prst="rect">
                <a:avLst/>
              </a:prstGeom>
            </p:spPr>
          </p:pic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FA59E3B0-7E43-4C79-F3FC-CE6933ECB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t="24826"/>
              <a:stretch/>
            </p:blipFill>
            <p:spPr>
              <a:xfrm>
                <a:off x="7382469" y="2568453"/>
                <a:ext cx="148722" cy="223600"/>
              </a:xfrm>
              <a:prstGeom prst="rect">
                <a:avLst/>
              </a:prstGeom>
            </p:spPr>
          </p:pic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6DC6F80E-31FC-EF99-235A-C4ABBF60C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6221" y="2571700"/>
                <a:ext cx="3991665" cy="238618"/>
              </a:xfrm>
              <a:prstGeom prst="rect">
                <a:avLst/>
              </a:prstGeom>
            </p:spPr>
          </p:pic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82FD8B78-2C4E-C1A3-0E91-2269F3011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63548" y="2560748"/>
                <a:ext cx="703512" cy="198589"/>
              </a:xfrm>
              <a:prstGeom prst="rect">
                <a:avLst/>
              </a:prstGeom>
            </p:spPr>
          </p:pic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A9552DBA-5DAC-06A8-FBCA-6ECBF62D6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21744" y="2563564"/>
                <a:ext cx="618321" cy="194092"/>
              </a:xfrm>
              <a:prstGeom prst="rect">
                <a:avLst/>
              </a:prstGeom>
            </p:spPr>
          </p:pic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id="{95CBB107-BE39-5BD3-6086-46113BD74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247456" y="2568453"/>
                <a:ext cx="666382" cy="199310"/>
              </a:xfrm>
              <a:prstGeom prst="rect">
                <a:avLst/>
              </a:prstGeom>
            </p:spPr>
          </p:pic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A4A1222A-5C5A-D4DF-88F1-EADD19827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290595" y="2576764"/>
                <a:ext cx="698025" cy="177431"/>
              </a:xfrm>
              <a:prstGeom prst="rect">
                <a:avLst/>
              </a:prstGeom>
            </p:spPr>
          </p:pic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0A55D9B8-1953-9723-B472-9942E7B140AF}"/>
                  </a:ext>
                </a:extLst>
              </p:cNvPr>
              <p:cNvSpPr/>
              <p:nvPr/>
            </p:nvSpPr>
            <p:spPr>
              <a:xfrm>
                <a:off x="9129070" y="1468564"/>
                <a:ext cx="2549475" cy="1055549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38100">
                <a:solidFill>
                  <a:srgbClr val="00B0F0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96BB0B4E-1EB2-0D6C-64C4-A4CC47683715}"/>
                  </a:ext>
                </a:extLst>
              </p:cNvPr>
              <p:cNvSpPr/>
              <p:nvPr/>
            </p:nvSpPr>
            <p:spPr>
              <a:xfrm>
                <a:off x="7808622" y="1468564"/>
                <a:ext cx="1316967" cy="1055549"/>
              </a:xfrm>
              <a:prstGeom prst="rect">
                <a:avLst/>
              </a:prstGeom>
              <a:solidFill>
                <a:srgbClr val="FFC000">
                  <a:alpha val="20000"/>
                </a:srgbClr>
              </a:solidFill>
              <a:ln w="38100">
                <a:solidFill>
                  <a:srgbClr val="FFC000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1BFD7E01-89AE-A835-9D07-4B6B0B4677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688006" y="2675913"/>
                    <a:ext cx="295594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1BFD7E01-89AE-A835-9D07-4B6B0B4677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88006" y="2675913"/>
                    <a:ext cx="295594" cy="307777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4286" r="-4082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CFB6179A-151B-D462-3662-E36D92E73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533036" y="2675909"/>
                    <a:ext cx="278923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rgbClr val="00B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1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B1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>
                      <a:solidFill>
                        <a:srgbClr val="00B1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CFB6179A-151B-D462-3662-E36D92E73E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33036" y="2675909"/>
                    <a:ext cx="278923" cy="307777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5217" b="-13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2E7CF2AE-3877-2385-DAC7-70F5945C2C25}"/>
                      </a:ext>
                    </a:extLst>
                  </p:cNvPr>
                  <p:cNvSpPr txBox="1"/>
                  <p:nvPr/>
                </p:nvSpPr>
                <p:spPr>
                  <a:xfrm>
                    <a:off x="8608397" y="2665329"/>
                    <a:ext cx="299954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rgbClr val="00CD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CD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CD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>
                      <a:solidFill>
                        <a:srgbClr val="00CD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2E7CF2AE-3877-2385-DAC7-70F5945C2C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08397" y="2665329"/>
                    <a:ext cx="299954" cy="307777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4000" b="-13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6D098A8B-2C92-FB21-3533-350EC12CB8A9}"/>
              </a:ext>
            </a:extLst>
          </p:cNvPr>
          <p:cNvSpPr/>
          <p:nvPr/>
        </p:nvSpPr>
        <p:spPr>
          <a:xfrm>
            <a:off x="6917983" y="3907468"/>
            <a:ext cx="4296879" cy="1092306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EEC031-F184-1F86-E041-5D7A47D24B9B}"/>
              </a:ext>
            </a:extLst>
          </p:cNvPr>
          <p:cNvSpPr txBox="1"/>
          <p:nvPr/>
        </p:nvSpPr>
        <p:spPr>
          <a:xfrm>
            <a:off x="6036989" y="134069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mass increase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04FF4420-B47C-5820-451A-6368B5C1CEBB}"/>
                  </a:ext>
                </a:extLst>
              </p:cNvPr>
              <p:cNvSpPr txBox="1"/>
              <p:nvPr/>
            </p:nvSpPr>
            <p:spPr>
              <a:xfrm>
                <a:off x="7167514" y="2920264"/>
                <a:ext cx="289222" cy="309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04FF4420-B47C-5820-451A-6368B5C1C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514" y="2920264"/>
                <a:ext cx="289222" cy="309743"/>
              </a:xfrm>
              <a:prstGeom prst="rect">
                <a:avLst/>
              </a:prstGeom>
              <a:blipFill>
                <a:blip r:embed="rId28"/>
                <a:stretch>
                  <a:fillRect l="-14894" r="-4255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6C5B09DD-83DB-2BE6-A7FC-84AAF90E8C2F}"/>
                  </a:ext>
                </a:extLst>
              </p:cNvPr>
              <p:cNvSpPr txBox="1"/>
              <p:nvPr/>
            </p:nvSpPr>
            <p:spPr>
              <a:xfrm>
                <a:off x="8470224" y="2920264"/>
                <a:ext cx="286834" cy="309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6C5B09DD-83DB-2BE6-A7FC-84AAF90E8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224" y="2920264"/>
                <a:ext cx="286834" cy="309743"/>
              </a:xfrm>
              <a:prstGeom prst="rect">
                <a:avLst/>
              </a:prstGeom>
              <a:blipFill>
                <a:blip r:embed="rId29"/>
                <a:stretch>
                  <a:fillRect l="-14583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A410B71-268D-DBFA-3989-A0120D428D25}"/>
                  </a:ext>
                </a:extLst>
              </p:cNvPr>
              <p:cNvSpPr txBox="1"/>
              <p:nvPr/>
            </p:nvSpPr>
            <p:spPr>
              <a:xfrm>
                <a:off x="11248915" y="4773127"/>
                <a:ext cx="301441" cy="3093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00CD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CD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CD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rgbClr val="00CD00"/>
                  </a:solidFill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A410B71-268D-DBFA-3989-A0120D428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915" y="4773127"/>
                <a:ext cx="301441" cy="309303"/>
              </a:xfrm>
              <a:prstGeom prst="rect">
                <a:avLst/>
              </a:prstGeom>
              <a:blipFill>
                <a:blip r:embed="rId30"/>
                <a:stretch>
                  <a:fillRect l="-14000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文本框 67">
            <a:extLst>
              <a:ext uri="{FF2B5EF4-FFF2-40B4-BE49-F238E27FC236}">
                <a16:creationId xmlns:a16="http://schemas.microsoft.com/office/drawing/2014/main" id="{29BF69D1-0CB0-FAE6-BBE1-D924C6A0A9E9}"/>
              </a:ext>
            </a:extLst>
          </p:cNvPr>
          <p:cNvSpPr txBox="1"/>
          <p:nvPr/>
        </p:nvSpPr>
        <p:spPr>
          <a:xfrm>
            <a:off x="7414623" y="1924369"/>
            <a:ext cx="148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period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5194353-7542-D026-1FE0-A164ED9CF1B8}"/>
              </a:ext>
            </a:extLst>
          </p:cNvPr>
          <p:cNvSpPr txBox="1"/>
          <p:nvPr/>
        </p:nvSpPr>
        <p:spPr>
          <a:xfrm>
            <a:off x="9057826" y="1917875"/>
            <a:ext cx="175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Stable period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1DE7480-F413-1F6C-FF48-0B620AD6B3A6}"/>
              </a:ext>
            </a:extLst>
          </p:cNvPr>
          <p:cNvSpPr txBox="1"/>
          <p:nvPr/>
        </p:nvSpPr>
        <p:spPr>
          <a:xfrm>
            <a:off x="325046" y="5892061"/>
            <a:ext cx="11447854" cy="3942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The condensation is divided to an initial fluctuation period, followed by a stable period</a:t>
            </a:r>
          </a:p>
        </p:txBody>
      </p:sp>
    </p:spTree>
    <p:extLst>
      <p:ext uri="{BB962C8B-B14F-4D97-AF65-F5344CB8AC3E}">
        <p14:creationId xmlns:p14="http://schemas.microsoft.com/office/powerpoint/2010/main" val="3531165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05988-C420-C008-5E88-1DB6E89E9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402DBE-7357-012F-4753-713359F3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A169B-51AE-5FB2-ED6B-DE661017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613CAF7-BBC6-4CF8-8F1F-681C489E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1C1EEC1-0CAF-A031-C8A9-6DEAD419E3BE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Vapor condensation in a 2D cross-section of 3D fiber structures (analogous to PEMFC)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2AA03DC8-FEE3-DC1B-4298-20C6096D19CF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Zhang, Qin*, et al., 2026,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2-16">
            <a:hlinkClick r:id="" action="ppaction://media"/>
            <a:extLst>
              <a:ext uri="{FF2B5EF4-FFF2-40B4-BE49-F238E27FC236}">
                <a16:creationId xmlns:a16="http://schemas.microsoft.com/office/drawing/2014/main" id="{40D7F181-4072-16E7-D184-892FC83F7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3075" t="52910" r="53827" b="20374"/>
          <a:stretch/>
        </p:blipFill>
        <p:spPr>
          <a:xfrm>
            <a:off x="811804" y="3547097"/>
            <a:ext cx="1868794" cy="1342202"/>
          </a:xfrm>
          <a:prstGeom prst="rect">
            <a:avLst/>
          </a:prstGeom>
          <a:ln w="19050">
            <a:solidFill>
              <a:schemeClr val="tx1"/>
            </a:solidFill>
            <a:prstDash val="dashDot"/>
          </a:ln>
        </p:spPr>
      </p:pic>
      <p:pic>
        <p:nvPicPr>
          <p:cNvPr id="6" name="12-16-T">
            <a:hlinkClick r:id="" action="ppaction://media"/>
            <a:extLst>
              <a:ext uri="{FF2B5EF4-FFF2-40B4-BE49-F238E27FC236}">
                <a16:creationId xmlns:a16="http://schemas.microsoft.com/office/drawing/2014/main" id="{7532B347-CA89-E1C7-CF37-3EBE073279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13074" t="52869" r="53827" b="20373"/>
          <a:stretch/>
        </p:blipFill>
        <p:spPr>
          <a:xfrm>
            <a:off x="3527209" y="3547097"/>
            <a:ext cx="1868794" cy="1344298"/>
          </a:xfrm>
          <a:prstGeom prst="rect">
            <a:avLst/>
          </a:prstGeom>
          <a:ln w="19050">
            <a:solidFill>
              <a:schemeClr val="tx1"/>
            </a:solidFill>
            <a:prstDash val="dashDot"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25B775F-1404-6C34-7EA8-B0AA6E9D4FD3}"/>
              </a:ext>
            </a:extLst>
          </p:cNvPr>
          <p:cNvSpPr txBox="1"/>
          <p:nvPr/>
        </p:nvSpPr>
        <p:spPr>
          <a:xfrm>
            <a:off x="397603" y="2951024"/>
            <a:ext cx="256344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Vapor income rate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8" name="半闭框 7">
            <a:extLst>
              <a:ext uri="{FF2B5EF4-FFF2-40B4-BE49-F238E27FC236}">
                <a16:creationId xmlns:a16="http://schemas.microsoft.com/office/drawing/2014/main" id="{E1F0F6CB-158D-F9A0-77AE-A43DF9B9A3AB}"/>
              </a:ext>
            </a:extLst>
          </p:cNvPr>
          <p:cNvSpPr/>
          <p:nvPr/>
        </p:nvSpPr>
        <p:spPr>
          <a:xfrm rot="8147391">
            <a:off x="2952284" y="3030051"/>
            <a:ext cx="205355" cy="205355"/>
          </a:xfrm>
          <a:prstGeom prst="halfFrame">
            <a:avLst>
              <a:gd name="adj1" fmla="val 23130"/>
              <a:gd name="adj2" fmla="val 23681"/>
            </a:avLst>
          </a:prstGeom>
          <a:solidFill>
            <a:srgbClr val="010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C9A251-2B99-6F8F-2256-2A9125A38FEF}"/>
              </a:ext>
            </a:extLst>
          </p:cNvPr>
          <p:cNvSpPr txBox="1"/>
          <p:nvPr/>
        </p:nvSpPr>
        <p:spPr>
          <a:xfrm>
            <a:off x="3211232" y="2951024"/>
            <a:ext cx="2546113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Condensation rate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51F9C3-0366-3127-B1AF-F67799019261}"/>
              </a:ext>
            </a:extLst>
          </p:cNvPr>
          <p:cNvSpPr txBox="1"/>
          <p:nvPr/>
        </p:nvSpPr>
        <p:spPr>
          <a:xfrm>
            <a:off x="413038" y="4951544"/>
            <a:ext cx="5676214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/>
              <a:t>Vapor accumulation at interface-&gt; lower vapor pressure gradient-&gt; less vapor income</a:t>
            </a:r>
            <a:endParaRPr lang="zh-CN" altLang="en-US" sz="2000" b="1" dirty="0"/>
          </a:p>
        </p:txBody>
      </p:sp>
      <p:pic>
        <p:nvPicPr>
          <p:cNvPr id="12" name="16-30">
            <a:hlinkClick r:id="" action="ppaction://media"/>
            <a:extLst>
              <a:ext uri="{FF2B5EF4-FFF2-40B4-BE49-F238E27FC236}">
                <a16:creationId xmlns:a16="http://schemas.microsoft.com/office/drawing/2014/main" id="{A1B1C70D-C9FC-FA2E-DF93-831796CB13A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13139" t="53152" r="53605" b="20714"/>
          <a:stretch/>
        </p:blipFill>
        <p:spPr>
          <a:xfrm>
            <a:off x="6732090" y="3536183"/>
            <a:ext cx="1963516" cy="1372901"/>
          </a:xfrm>
          <a:prstGeom prst="rect">
            <a:avLst/>
          </a:prstGeom>
          <a:ln w="19050">
            <a:solidFill>
              <a:schemeClr val="tx1"/>
            </a:solidFill>
            <a:prstDash val="dashDot"/>
          </a:ln>
        </p:spPr>
      </p:pic>
      <p:pic>
        <p:nvPicPr>
          <p:cNvPr id="13" name="16-30-T">
            <a:hlinkClick r:id="" action="ppaction://media"/>
            <a:extLst>
              <a:ext uri="{FF2B5EF4-FFF2-40B4-BE49-F238E27FC236}">
                <a16:creationId xmlns:a16="http://schemas.microsoft.com/office/drawing/2014/main" id="{823DEAEF-A8E2-7977-94A3-A16917A653C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12900" t="53377" r="53843" b="20489"/>
          <a:stretch/>
        </p:blipFill>
        <p:spPr>
          <a:xfrm>
            <a:off x="9453226" y="3536183"/>
            <a:ext cx="2015911" cy="1409535"/>
          </a:xfrm>
          <a:prstGeom prst="rect">
            <a:avLst/>
          </a:prstGeom>
          <a:ln w="19050">
            <a:solidFill>
              <a:schemeClr val="tx1"/>
            </a:solidFill>
            <a:prstDash val="dashDot"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77C0B45-1FCE-A9FE-EFEF-828EAD209FC0}"/>
              </a:ext>
            </a:extLst>
          </p:cNvPr>
          <p:cNvSpPr txBox="1"/>
          <p:nvPr/>
        </p:nvSpPr>
        <p:spPr>
          <a:xfrm>
            <a:off x="6352511" y="2951024"/>
            <a:ext cx="2617478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Vapor income rate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5" name="半闭框 14">
            <a:extLst>
              <a:ext uri="{FF2B5EF4-FFF2-40B4-BE49-F238E27FC236}">
                <a16:creationId xmlns:a16="http://schemas.microsoft.com/office/drawing/2014/main" id="{034E5D15-2FEF-662C-1B65-A3403207B845}"/>
              </a:ext>
            </a:extLst>
          </p:cNvPr>
          <p:cNvSpPr/>
          <p:nvPr/>
        </p:nvSpPr>
        <p:spPr>
          <a:xfrm rot="18900000">
            <a:off x="8940355" y="3035116"/>
            <a:ext cx="229749" cy="229750"/>
          </a:xfrm>
          <a:prstGeom prst="halfFrame">
            <a:avLst>
              <a:gd name="adj1" fmla="val 23130"/>
              <a:gd name="adj2" fmla="val 23681"/>
            </a:avLst>
          </a:prstGeom>
          <a:solidFill>
            <a:srgbClr val="010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D5E7467-C2FC-BFC6-CE69-417C34A4FC76}"/>
              </a:ext>
            </a:extLst>
          </p:cNvPr>
          <p:cNvSpPr txBox="1"/>
          <p:nvPr/>
        </p:nvSpPr>
        <p:spPr>
          <a:xfrm>
            <a:off x="9225449" y="2951024"/>
            <a:ext cx="253249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Condensation rate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C90B57D-59D7-B31D-BAD3-76F226FECEBA}"/>
              </a:ext>
            </a:extLst>
          </p:cNvPr>
          <p:cNvSpPr/>
          <p:nvPr/>
        </p:nvSpPr>
        <p:spPr>
          <a:xfrm>
            <a:off x="397603" y="2820551"/>
            <a:ext cx="5586381" cy="28388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26E38A4-DE52-B320-D8C5-CDBE08564D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8732" r="1556" b="65798"/>
          <a:stretch/>
        </p:blipFill>
        <p:spPr>
          <a:xfrm>
            <a:off x="2047330" y="1245921"/>
            <a:ext cx="9410471" cy="13895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4CB6B6-609E-7E1F-0679-AE50454D8C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007" y="2419048"/>
            <a:ext cx="10805437" cy="3779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CD7944-C20C-E15D-678F-4DD73A566C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8693" y="2178804"/>
            <a:ext cx="149799" cy="2995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0AF0F6E-06CB-A9D3-8C58-0D134ABB17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1494" y="2426200"/>
            <a:ext cx="3003465" cy="24571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339731C-BE4E-D8AB-7576-7406A6E5C7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57352" y="2466345"/>
            <a:ext cx="603159" cy="21763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D0D215A-C8FA-CA1C-40A0-1629660237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81127" y="2463498"/>
            <a:ext cx="627408" cy="21170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D3BD2D6-7FD2-50D9-EB99-C30B28B9B0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3720" y="1239954"/>
            <a:ext cx="850860" cy="130856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87508C4-8CCF-8AA9-1D4F-918FF28495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0634" y="2451790"/>
            <a:ext cx="574575" cy="22814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DA9FEBF-A76D-49C5-F1D3-F7916651658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88039" y="2601552"/>
            <a:ext cx="181931" cy="201943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A62BC84-BF36-A3B5-F0CC-2495F7F58AA2}"/>
              </a:ext>
            </a:extLst>
          </p:cNvPr>
          <p:cNvGrpSpPr/>
          <p:nvPr/>
        </p:nvGrpSpPr>
        <p:grpSpPr>
          <a:xfrm>
            <a:off x="3211233" y="1312198"/>
            <a:ext cx="230262" cy="1508353"/>
            <a:chOff x="3294427" y="785349"/>
            <a:chExt cx="230262" cy="1508353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EA39034-3BBE-E8B0-3C8F-090364E1E318}"/>
                </a:ext>
              </a:extLst>
            </p:cNvPr>
            <p:cNvSpPr/>
            <p:nvPr/>
          </p:nvSpPr>
          <p:spPr>
            <a:xfrm>
              <a:off x="3294427" y="785349"/>
              <a:ext cx="230262" cy="108445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2B11C7BD-BD4A-929F-4BE5-0847203F6645}"/>
                </a:ext>
              </a:extLst>
            </p:cNvPr>
            <p:cNvCxnSpPr>
              <a:cxnSpLocks/>
            </p:cNvCxnSpPr>
            <p:nvPr/>
          </p:nvCxnSpPr>
          <p:spPr>
            <a:xfrm>
              <a:off x="3409558" y="1856264"/>
              <a:ext cx="0" cy="43743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1FEAF63-D7F2-671D-240D-98D4F1C16114}"/>
              </a:ext>
            </a:extLst>
          </p:cNvPr>
          <p:cNvGrpSpPr/>
          <p:nvPr/>
        </p:nvGrpSpPr>
        <p:grpSpPr>
          <a:xfrm>
            <a:off x="3457361" y="1316256"/>
            <a:ext cx="5408276" cy="1475273"/>
            <a:chOff x="3540555" y="795985"/>
            <a:chExt cx="5408276" cy="1475273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5AA2E98-8F3F-8CBE-39BA-9338123199C1}"/>
                </a:ext>
              </a:extLst>
            </p:cNvPr>
            <p:cNvSpPr/>
            <p:nvPr/>
          </p:nvSpPr>
          <p:spPr>
            <a:xfrm>
              <a:off x="3540555" y="795985"/>
              <a:ext cx="573091" cy="108445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D9C0555D-7B1C-8BA4-7560-AE80D73A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998520" y="1880437"/>
              <a:ext cx="4950311" cy="390821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84423B78-EE24-5BDB-A161-290829685646}"/>
              </a:ext>
            </a:extLst>
          </p:cNvPr>
          <p:cNvSpPr txBox="1"/>
          <p:nvPr/>
        </p:nvSpPr>
        <p:spPr>
          <a:xfrm>
            <a:off x="6208017" y="4951544"/>
            <a:ext cx="5590791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/>
              <a:t>Vapor reduction at interface-&gt; higher vapor pressure gradient-&gt; more vapor income</a:t>
            </a:r>
            <a:endParaRPr lang="zh-CN" altLang="en-US" sz="2000" b="1" dirty="0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F9880E6-D7D2-2C1E-D498-6AD5034E8AF2}"/>
              </a:ext>
            </a:extLst>
          </p:cNvPr>
          <p:cNvSpPr/>
          <p:nvPr/>
        </p:nvSpPr>
        <p:spPr>
          <a:xfrm>
            <a:off x="6007530" y="3159623"/>
            <a:ext cx="338384" cy="2114126"/>
          </a:xfrm>
          <a:custGeom>
            <a:avLst/>
            <a:gdLst>
              <a:gd name="connsiteX0" fmla="*/ 0 w 861237"/>
              <a:gd name="connsiteY0" fmla="*/ 2245995 h 2245995"/>
              <a:gd name="connsiteX1" fmla="*/ 212651 w 861237"/>
              <a:gd name="connsiteY1" fmla="*/ 1767530 h 2245995"/>
              <a:gd name="connsiteX2" fmla="*/ 606056 w 861237"/>
              <a:gd name="connsiteY2" fmla="*/ 257706 h 2245995"/>
              <a:gd name="connsiteX3" fmla="*/ 861237 w 861237"/>
              <a:gd name="connsiteY3" fmla="*/ 13158 h 224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237" h="2245995">
                <a:moveTo>
                  <a:pt x="0" y="2245995"/>
                </a:moveTo>
                <a:cubicBezTo>
                  <a:pt x="55821" y="2172453"/>
                  <a:pt x="111642" y="2098911"/>
                  <a:pt x="212651" y="1767530"/>
                </a:cubicBezTo>
                <a:cubicBezTo>
                  <a:pt x="313660" y="1436149"/>
                  <a:pt x="497958" y="550101"/>
                  <a:pt x="606056" y="257706"/>
                </a:cubicBezTo>
                <a:cubicBezTo>
                  <a:pt x="714154" y="-34689"/>
                  <a:pt x="787695" y="-10766"/>
                  <a:pt x="861237" y="13158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4C7C1465-A1EF-99DA-E139-9C2D9479998A}"/>
              </a:ext>
            </a:extLst>
          </p:cNvPr>
          <p:cNvSpPr/>
          <p:nvPr/>
        </p:nvSpPr>
        <p:spPr>
          <a:xfrm flipH="1">
            <a:off x="5971676" y="3161135"/>
            <a:ext cx="367760" cy="2114126"/>
          </a:xfrm>
          <a:custGeom>
            <a:avLst/>
            <a:gdLst>
              <a:gd name="connsiteX0" fmla="*/ 0 w 861237"/>
              <a:gd name="connsiteY0" fmla="*/ 2245995 h 2245995"/>
              <a:gd name="connsiteX1" fmla="*/ 212651 w 861237"/>
              <a:gd name="connsiteY1" fmla="*/ 1767530 h 2245995"/>
              <a:gd name="connsiteX2" fmla="*/ 606056 w 861237"/>
              <a:gd name="connsiteY2" fmla="*/ 257706 h 2245995"/>
              <a:gd name="connsiteX3" fmla="*/ 861237 w 861237"/>
              <a:gd name="connsiteY3" fmla="*/ 13158 h 224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237" h="2245995">
                <a:moveTo>
                  <a:pt x="0" y="2245995"/>
                </a:moveTo>
                <a:cubicBezTo>
                  <a:pt x="55821" y="2172453"/>
                  <a:pt x="111642" y="2098911"/>
                  <a:pt x="212651" y="1767530"/>
                </a:cubicBezTo>
                <a:cubicBezTo>
                  <a:pt x="313660" y="1436149"/>
                  <a:pt x="497958" y="550101"/>
                  <a:pt x="606056" y="257706"/>
                </a:cubicBezTo>
                <a:cubicBezTo>
                  <a:pt x="714154" y="-34689"/>
                  <a:pt x="787695" y="-10766"/>
                  <a:pt x="861237" y="13158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8CB765-1CAF-CFA9-A3A0-8AD944786339}"/>
              </a:ext>
            </a:extLst>
          </p:cNvPr>
          <p:cNvSpPr txBox="1"/>
          <p:nvPr/>
        </p:nvSpPr>
        <p:spPr>
          <a:xfrm>
            <a:off x="371694" y="5892061"/>
            <a:ext cx="11427114" cy="3942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The initial fluctuation period is induced by the competition between vapor income and condensation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13A9F8E-DB49-7DC5-2010-95BC29E83238}"/>
              </a:ext>
            </a:extLst>
          </p:cNvPr>
          <p:cNvSpPr/>
          <p:nvPr/>
        </p:nvSpPr>
        <p:spPr>
          <a:xfrm>
            <a:off x="6358932" y="2791529"/>
            <a:ext cx="5446474" cy="283887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995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fontAlgn="ctr"/>
            <a:r>
              <a:rPr lang="en-US" altLang="zh-CN" dirty="0"/>
              <a:t>Multiphase flows and phase change in porous media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1E32C1B4-B2A0-87AC-2465-91B7B317CE74}"/>
              </a:ext>
            </a:extLst>
          </p:cNvPr>
          <p:cNvSpPr txBox="1"/>
          <p:nvPr/>
        </p:nvSpPr>
        <p:spPr>
          <a:xfrm>
            <a:off x="1279797" y="2820284"/>
            <a:ext cx="470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Enhanced cooling of 3D chip stacks (evaporation)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3F2101-20B1-BA96-8133-695D24596528}"/>
              </a:ext>
            </a:extLst>
          </p:cNvPr>
          <p:cNvSpPr txBox="1"/>
          <p:nvPr/>
        </p:nvSpPr>
        <p:spPr>
          <a:xfrm>
            <a:off x="7053255" y="2873741"/>
            <a:ext cx="51387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Thermal protection of high-speed aircrafts </a:t>
            </a:r>
          </a:p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(boiling + evaporation)</a:t>
            </a:r>
          </a:p>
        </p:txBody>
      </p:sp>
      <p:pic>
        <p:nvPicPr>
          <p:cNvPr id="7" name="Picture 26">
            <a:extLst>
              <a:ext uri="{FF2B5EF4-FFF2-40B4-BE49-F238E27FC236}">
                <a16:creationId xmlns:a16="http://schemas.microsoft.com/office/drawing/2014/main" id="{B431151E-D073-5FFC-903A-09EADA6D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1" y="3595612"/>
            <a:ext cx="5148668" cy="2543209"/>
          </a:xfrm>
          <a:prstGeom prst="rect">
            <a:avLst/>
          </a:prstGeom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5C5FDF7F-DF37-8421-1D9B-21D5FB9711F6}"/>
              </a:ext>
            </a:extLst>
          </p:cNvPr>
          <p:cNvSpPr txBox="1"/>
          <p:nvPr/>
        </p:nvSpPr>
        <p:spPr>
          <a:xfrm>
            <a:off x="606406" y="5879447"/>
            <a:ext cx="5046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Combustion in aircraft engines (boiling + evaporation)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1016B2F-1718-F96F-577D-47F05342A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21" y="1243048"/>
            <a:ext cx="2346036" cy="15131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BB190B3-C8F7-5373-6BCC-865AB7A7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402" y="1106144"/>
            <a:ext cx="3897339" cy="1680186"/>
          </a:xfrm>
          <a:prstGeom prst="rect">
            <a:avLst/>
          </a:prstGeom>
        </p:spPr>
      </p:pic>
      <p:sp>
        <p:nvSpPr>
          <p:cNvPr id="23" name="箭头: 右 22">
            <a:extLst>
              <a:ext uri="{FF2B5EF4-FFF2-40B4-BE49-F238E27FC236}">
                <a16:creationId xmlns:a16="http://schemas.microsoft.com/office/drawing/2014/main" id="{8A428753-A7BB-689F-2766-97DC779F1291}"/>
              </a:ext>
            </a:extLst>
          </p:cNvPr>
          <p:cNvSpPr/>
          <p:nvPr/>
        </p:nvSpPr>
        <p:spPr>
          <a:xfrm>
            <a:off x="2900297" y="1799293"/>
            <a:ext cx="303262" cy="242021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668E89D-B280-0387-0C13-EE43FD82F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965" y="777918"/>
            <a:ext cx="3693402" cy="2077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4356723-3FF5-65D6-89B5-930DA6A5A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337" y="3584075"/>
            <a:ext cx="5148668" cy="2572321"/>
          </a:xfrm>
          <a:prstGeom prst="rect">
            <a:avLst/>
          </a:prstGeom>
        </p:spPr>
      </p:pic>
      <p:sp>
        <p:nvSpPr>
          <p:cNvPr id="30" name="TextBox 28">
            <a:extLst>
              <a:ext uri="{FF2B5EF4-FFF2-40B4-BE49-F238E27FC236}">
                <a16:creationId xmlns:a16="http://schemas.microsoft.com/office/drawing/2014/main" id="{6BA66CD3-77B0-9FFC-592F-058F7C2E7CD2}"/>
              </a:ext>
            </a:extLst>
          </p:cNvPr>
          <p:cNvSpPr txBox="1"/>
          <p:nvPr/>
        </p:nvSpPr>
        <p:spPr>
          <a:xfrm>
            <a:off x="6505870" y="6192263"/>
            <a:ext cx="53876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Water flooding in Proton Exchange Membrane Fuel Cell (condensation)</a:t>
            </a:r>
          </a:p>
        </p:txBody>
      </p:sp>
    </p:spTree>
    <p:extLst>
      <p:ext uri="{BB962C8B-B14F-4D97-AF65-F5344CB8AC3E}">
        <p14:creationId xmlns:p14="http://schemas.microsoft.com/office/powerpoint/2010/main" val="394788055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A0015-3BDD-E26A-8BF5-0498FB28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8F4064-A4E7-CB94-6E0C-93B68A0B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CCB361-261B-0FF3-7E28-71FFDFE1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8DB7348F-E8ED-3B75-04E2-44A9E60A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97472D6C-504F-57FF-9070-269077D195F9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Vapor condensation in a 2D cross-section of 3D fiber structures (analogous to PEMFC)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17B1BF86-CD6A-AA85-5944-6BE809265AEE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Zhang, Qin*,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8E8702-FA23-6538-F38C-695ED54D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t="53065" r="11416" b="3905"/>
          <a:stretch/>
        </p:blipFill>
        <p:spPr>
          <a:xfrm>
            <a:off x="7891760" y="1314976"/>
            <a:ext cx="3577544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187E8D-DBBA-5FA8-4A43-46770FC20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t="53065" r="11416" b="3907"/>
          <a:stretch/>
        </p:blipFill>
        <p:spPr>
          <a:xfrm>
            <a:off x="4173303" y="1314976"/>
            <a:ext cx="3577544" cy="1828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748947-A636-15DF-D25C-AF028C42B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t="53065" r="11416" b="3907"/>
          <a:stretch/>
        </p:blipFill>
        <p:spPr>
          <a:xfrm>
            <a:off x="401687" y="1314975"/>
            <a:ext cx="3577543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B01E5BA-BA04-8A18-F840-7307A2049369}"/>
                  </a:ext>
                </a:extLst>
              </p:cNvPr>
              <p:cNvSpPr txBox="1"/>
              <p:nvPr/>
            </p:nvSpPr>
            <p:spPr>
              <a:xfrm>
                <a:off x="1403250" y="1840888"/>
                <a:ext cx="11047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𝐘</m:t>
                      </m:r>
                      <m:r>
                        <a:rPr lang="en-US" altLang="zh-CN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𝟏𝟔𝟒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B01E5BA-BA04-8A18-F840-7307A2049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250" y="1840888"/>
                <a:ext cx="1104756" cy="307777"/>
              </a:xfrm>
              <a:prstGeom prst="rect">
                <a:avLst/>
              </a:prstGeom>
              <a:blipFill>
                <a:blip r:embed="rId6"/>
                <a:stretch>
                  <a:fillRect l="-552" r="-110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012B51-EA34-6830-88BE-2D6889961684}"/>
                  </a:ext>
                </a:extLst>
              </p:cNvPr>
              <p:cNvSpPr txBox="1"/>
              <p:nvPr/>
            </p:nvSpPr>
            <p:spPr>
              <a:xfrm>
                <a:off x="2144372" y="1384045"/>
                <a:ext cx="17069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012B51-EA34-6830-88BE-2D6889961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372" y="1384045"/>
                <a:ext cx="1706941" cy="307777"/>
              </a:xfrm>
              <a:prstGeom prst="rect">
                <a:avLst/>
              </a:prstGeom>
              <a:blipFill>
                <a:blip r:embed="rId7"/>
                <a:stretch>
                  <a:fillRect l="-2143" r="-357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409782B-A949-F7EB-836F-7EB4662B7F7F}"/>
                  </a:ext>
                </a:extLst>
              </p:cNvPr>
              <p:cNvSpPr txBox="1"/>
              <p:nvPr/>
            </p:nvSpPr>
            <p:spPr>
              <a:xfrm>
                <a:off x="6038755" y="1384045"/>
                <a:ext cx="17025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409782B-A949-F7EB-836F-7EB4662B7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755" y="1384045"/>
                <a:ext cx="1702581" cy="307777"/>
              </a:xfrm>
              <a:prstGeom prst="rect">
                <a:avLst/>
              </a:prstGeom>
              <a:blipFill>
                <a:blip r:embed="rId8"/>
                <a:stretch>
                  <a:fillRect l="-2151" r="-358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A0F0629-7A6E-63F7-4B18-4DF8EF903004}"/>
                  </a:ext>
                </a:extLst>
              </p:cNvPr>
              <p:cNvSpPr txBox="1"/>
              <p:nvPr/>
            </p:nvSpPr>
            <p:spPr>
              <a:xfrm>
                <a:off x="10164154" y="1358114"/>
                <a:ext cx="1246495" cy="311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A0F0629-7A6E-63F7-4B18-4DF8EF903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4154" y="1358114"/>
                <a:ext cx="1246495" cy="311304"/>
              </a:xfrm>
              <a:prstGeom prst="rect">
                <a:avLst/>
              </a:prstGeom>
              <a:blipFill>
                <a:blip r:embed="rId9"/>
                <a:stretch>
                  <a:fillRect l="-2927" r="-488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BEB71FD-9AA5-AB63-C21D-8733A8DEB641}"/>
              </a:ext>
            </a:extLst>
          </p:cNvPr>
          <p:cNvCxnSpPr>
            <a:cxnSpLocks/>
          </p:cNvCxnSpPr>
          <p:nvPr/>
        </p:nvCxnSpPr>
        <p:spPr>
          <a:xfrm>
            <a:off x="396685" y="1840888"/>
            <a:ext cx="11072619" cy="22060"/>
          </a:xfrm>
          <a:prstGeom prst="line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33ED323-3ED0-A76A-427E-CA450842CB96}"/>
                  </a:ext>
                </a:extLst>
              </p:cNvPr>
              <p:cNvSpPr txBox="1"/>
              <p:nvPr/>
            </p:nvSpPr>
            <p:spPr>
              <a:xfrm>
                <a:off x="7669448" y="3704543"/>
                <a:ext cx="3960000" cy="1393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In the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time period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both the temperature and velocity profiles show condensation is approaching a stable state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33ED323-3ED0-A76A-427E-CA450842C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448" y="3704543"/>
                <a:ext cx="3960000" cy="1393779"/>
              </a:xfrm>
              <a:prstGeom prst="rect">
                <a:avLst/>
              </a:prstGeom>
              <a:blipFill>
                <a:blip r:embed="rId10"/>
                <a:stretch>
                  <a:fillRect l="-1231" t="-439" r="-1385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5120ACF2-E91B-D024-ED7C-CA4A5F157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71" y="3156907"/>
            <a:ext cx="3659578" cy="27153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3CA343-A868-FA71-C4D6-5C5AA1DAA8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6497" y="3143357"/>
            <a:ext cx="3657600" cy="271765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B13D1DD-6D16-DEAC-9E60-EABA03D9B490}"/>
              </a:ext>
            </a:extLst>
          </p:cNvPr>
          <p:cNvSpPr txBox="1"/>
          <p:nvPr/>
        </p:nvSpPr>
        <p:spPr>
          <a:xfrm>
            <a:off x="211018" y="5904941"/>
            <a:ext cx="11741387" cy="3942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stable period is due to the balance of condensation and liquid transport at left liquid-vapor interface (yellow)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D30D3F9-3575-F284-C179-33F8E3270995}"/>
                  </a:ext>
                </a:extLst>
              </p:cNvPr>
              <p:cNvSpPr txBox="1"/>
              <p:nvPr/>
            </p:nvSpPr>
            <p:spPr>
              <a:xfrm>
                <a:off x="305971" y="3066773"/>
                <a:ext cx="11714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𝐘</m:t>
                      </m:r>
                      <m:r>
                        <a:rPr lang="en-US" altLang="zh-CN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𝟏𝟔𝟒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D30D3F9-3575-F284-C179-33F8E3270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1" y="3066773"/>
                <a:ext cx="1171459" cy="307777"/>
              </a:xfrm>
              <a:prstGeom prst="rect">
                <a:avLst/>
              </a:prstGeom>
              <a:blipFill>
                <a:blip r:embed="rId1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5213835-F858-020B-2D7A-4F0747BADD3F}"/>
              </a:ext>
            </a:extLst>
          </p:cNvPr>
          <p:cNvSpPr/>
          <p:nvPr/>
        </p:nvSpPr>
        <p:spPr>
          <a:xfrm>
            <a:off x="4879730" y="1339702"/>
            <a:ext cx="85764" cy="1499191"/>
          </a:xfrm>
          <a:custGeom>
            <a:avLst/>
            <a:gdLst>
              <a:gd name="connsiteX0" fmla="*/ 21879 w 85764"/>
              <a:gd name="connsiteY0" fmla="*/ 0 h 1499191"/>
              <a:gd name="connsiteX1" fmla="*/ 614 w 85764"/>
              <a:gd name="connsiteY1" fmla="*/ 393405 h 1499191"/>
              <a:gd name="connsiteX2" fmla="*/ 43144 w 85764"/>
              <a:gd name="connsiteY2" fmla="*/ 871870 h 1499191"/>
              <a:gd name="connsiteX3" fmla="*/ 85674 w 85764"/>
              <a:gd name="connsiteY3" fmla="*/ 1052623 h 1499191"/>
              <a:gd name="connsiteX4" fmla="*/ 53777 w 85764"/>
              <a:gd name="connsiteY4" fmla="*/ 1275907 h 1499191"/>
              <a:gd name="connsiteX5" fmla="*/ 32511 w 85764"/>
              <a:gd name="connsiteY5" fmla="*/ 1414130 h 1499191"/>
              <a:gd name="connsiteX6" fmla="*/ 32511 w 85764"/>
              <a:gd name="connsiteY6" fmla="*/ 1499191 h 149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64" h="1499191">
                <a:moveTo>
                  <a:pt x="21879" y="0"/>
                </a:moveTo>
                <a:cubicBezTo>
                  <a:pt x="9474" y="124046"/>
                  <a:pt x="-2930" y="248093"/>
                  <a:pt x="614" y="393405"/>
                </a:cubicBezTo>
                <a:cubicBezTo>
                  <a:pt x="4158" y="538717"/>
                  <a:pt x="28967" y="762000"/>
                  <a:pt x="43144" y="871870"/>
                </a:cubicBezTo>
                <a:cubicBezTo>
                  <a:pt x="57321" y="981740"/>
                  <a:pt x="83902" y="985284"/>
                  <a:pt x="85674" y="1052623"/>
                </a:cubicBezTo>
                <a:cubicBezTo>
                  <a:pt x="87446" y="1119962"/>
                  <a:pt x="62637" y="1215656"/>
                  <a:pt x="53777" y="1275907"/>
                </a:cubicBezTo>
                <a:cubicBezTo>
                  <a:pt x="44917" y="1336158"/>
                  <a:pt x="36055" y="1376916"/>
                  <a:pt x="32511" y="1414130"/>
                </a:cubicBezTo>
                <a:cubicBezTo>
                  <a:pt x="28967" y="1451344"/>
                  <a:pt x="30739" y="1475267"/>
                  <a:pt x="32511" y="1499191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3A6CCC86-6FF9-AE02-7216-BFF8E3688178}"/>
              </a:ext>
            </a:extLst>
          </p:cNvPr>
          <p:cNvSpPr/>
          <p:nvPr/>
        </p:nvSpPr>
        <p:spPr>
          <a:xfrm>
            <a:off x="8594038" y="1314975"/>
            <a:ext cx="85764" cy="1499191"/>
          </a:xfrm>
          <a:custGeom>
            <a:avLst/>
            <a:gdLst>
              <a:gd name="connsiteX0" fmla="*/ 21879 w 85764"/>
              <a:gd name="connsiteY0" fmla="*/ 0 h 1499191"/>
              <a:gd name="connsiteX1" fmla="*/ 614 w 85764"/>
              <a:gd name="connsiteY1" fmla="*/ 393405 h 1499191"/>
              <a:gd name="connsiteX2" fmla="*/ 43144 w 85764"/>
              <a:gd name="connsiteY2" fmla="*/ 871870 h 1499191"/>
              <a:gd name="connsiteX3" fmla="*/ 85674 w 85764"/>
              <a:gd name="connsiteY3" fmla="*/ 1052623 h 1499191"/>
              <a:gd name="connsiteX4" fmla="*/ 53777 w 85764"/>
              <a:gd name="connsiteY4" fmla="*/ 1275907 h 1499191"/>
              <a:gd name="connsiteX5" fmla="*/ 32511 w 85764"/>
              <a:gd name="connsiteY5" fmla="*/ 1414130 h 1499191"/>
              <a:gd name="connsiteX6" fmla="*/ 32511 w 85764"/>
              <a:gd name="connsiteY6" fmla="*/ 1499191 h 149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64" h="1499191">
                <a:moveTo>
                  <a:pt x="21879" y="0"/>
                </a:moveTo>
                <a:cubicBezTo>
                  <a:pt x="9474" y="124046"/>
                  <a:pt x="-2930" y="248093"/>
                  <a:pt x="614" y="393405"/>
                </a:cubicBezTo>
                <a:cubicBezTo>
                  <a:pt x="4158" y="538717"/>
                  <a:pt x="28967" y="762000"/>
                  <a:pt x="43144" y="871870"/>
                </a:cubicBezTo>
                <a:cubicBezTo>
                  <a:pt x="57321" y="981740"/>
                  <a:pt x="83902" y="985284"/>
                  <a:pt x="85674" y="1052623"/>
                </a:cubicBezTo>
                <a:cubicBezTo>
                  <a:pt x="87446" y="1119962"/>
                  <a:pt x="62637" y="1215656"/>
                  <a:pt x="53777" y="1275907"/>
                </a:cubicBezTo>
                <a:cubicBezTo>
                  <a:pt x="44917" y="1336158"/>
                  <a:pt x="36055" y="1376916"/>
                  <a:pt x="32511" y="1414130"/>
                </a:cubicBezTo>
                <a:cubicBezTo>
                  <a:pt x="28967" y="1451344"/>
                  <a:pt x="30739" y="1475267"/>
                  <a:pt x="32511" y="1499191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432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916CC-8FB0-7EA4-2965-5DCC8C349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039103-6CFC-6CE3-52E3-ADF41FB9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5EC7F2-8F09-C3F9-B07F-F4A9238D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71CBC5E-F62C-522F-53E3-562B28F1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2B37A573-FF10-645B-5172-F05B204A756D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The influence of different parameters on the condensation mechanisms—</a:t>
            </a:r>
            <a:r>
              <a:rPr lang="en-US" altLang="zh-CN" b="1" dirty="0">
                <a:solidFill>
                  <a:srgbClr val="C00000"/>
                </a:solidFill>
              </a:rPr>
              <a:t>contact angle</a:t>
            </a:r>
          </a:p>
        </p:txBody>
      </p:sp>
      <p:sp>
        <p:nvSpPr>
          <p:cNvPr id="39" name="TextBox 88">
            <a:extLst>
              <a:ext uri="{FF2B5EF4-FFF2-40B4-BE49-F238E27FC236}">
                <a16:creationId xmlns:a16="http://schemas.microsoft.com/office/drawing/2014/main" id="{05724730-C645-EB93-D340-327BD3D14B49}"/>
              </a:ext>
            </a:extLst>
          </p:cNvPr>
          <p:cNvSpPr txBox="1"/>
          <p:nvPr/>
        </p:nvSpPr>
        <p:spPr>
          <a:xfrm>
            <a:off x="1784329" y="6431657"/>
            <a:ext cx="72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Zhang, Qin*, et al., 2026,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under review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A125086-8879-0EBA-54BD-5419DCF9DCEE}"/>
              </a:ext>
            </a:extLst>
          </p:cNvPr>
          <p:cNvSpPr txBox="1"/>
          <p:nvPr/>
        </p:nvSpPr>
        <p:spPr>
          <a:xfrm>
            <a:off x="489263" y="5649757"/>
            <a:ext cx="11140184" cy="72660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Small contact angle is favorable for vapor condensation due to high capillary pressure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contact angle may lead to isolated vapor which prevents the condensation</a:t>
            </a:r>
          </a:p>
        </p:txBody>
      </p:sp>
      <p:pic>
        <p:nvPicPr>
          <p:cNvPr id="36" name="rho">
            <a:hlinkClick r:id="" action="ppaction://media"/>
            <a:extLst>
              <a:ext uri="{FF2B5EF4-FFF2-40B4-BE49-F238E27FC236}">
                <a16:creationId xmlns:a16="http://schemas.microsoft.com/office/drawing/2014/main" id="{52AD02CB-3F35-6307-F9CC-5D8FD2286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2853" t="52891" r="11737" b="10702"/>
          <a:stretch/>
        </p:blipFill>
        <p:spPr>
          <a:xfrm>
            <a:off x="489264" y="4221714"/>
            <a:ext cx="3001189" cy="1289304"/>
          </a:xfrm>
          <a:prstGeom prst="rect">
            <a:avLst/>
          </a:prstGeom>
        </p:spPr>
      </p:pic>
      <p:pic>
        <p:nvPicPr>
          <p:cNvPr id="37" name="rho">
            <a:hlinkClick r:id="" action="ppaction://media"/>
            <a:extLst>
              <a:ext uri="{FF2B5EF4-FFF2-40B4-BE49-F238E27FC236}">
                <a16:creationId xmlns:a16="http://schemas.microsoft.com/office/drawing/2014/main" id="{0F7B6F8F-3CAB-5F39-FC3F-0CE374C6FB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12854" t="52891" r="11738" b="10701"/>
          <a:stretch/>
        </p:blipFill>
        <p:spPr>
          <a:xfrm>
            <a:off x="489264" y="2725672"/>
            <a:ext cx="3001187" cy="1289304"/>
          </a:xfrm>
          <a:prstGeom prst="rect">
            <a:avLst/>
          </a:prstGeom>
        </p:spPr>
      </p:pic>
      <p:pic>
        <p:nvPicPr>
          <p:cNvPr id="38" name="rho">
            <a:hlinkClick r:id="" action="ppaction://media"/>
            <a:extLst>
              <a:ext uri="{FF2B5EF4-FFF2-40B4-BE49-F238E27FC236}">
                <a16:creationId xmlns:a16="http://schemas.microsoft.com/office/drawing/2014/main" id="{F6116D70-B9E5-A2B8-961C-691F6FA660D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 l="12853" t="52898" r="11737" b="10695"/>
          <a:stretch/>
        </p:blipFill>
        <p:spPr>
          <a:xfrm>
            <a:off x="489264" y="1242560"/>
            <a:ext cx="3001186" cy="1289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197200F-8331-1C52-2C67-449A8C5D83E9}"/>
                  </a:ext>
                </a:extLst>
              </p:cNvPr>
              <p:cNvSpPr txBox="1"/>
              <p:nvPr/>
            </p:nvSpPr>
            <p:spPr>
              <a:xfrm>
                <a:off x="2340993" y="1283085"/>
                <a:ext cx="129382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120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197200F-8331-1C52-2C67-449A8C5D8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993" y="1283085"/>
                <a:ext cx="1293823" cy="276999"/>
              </a:xfrm>
              <a:prstGeom prst="rect">
                <a:avLst/>
              </a:prstGeom>
              <a:blipFill>
                <a:blip r:embed="rId11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DB3C40C-8F91-434B-549A-1B4B5017EE82}"/>
                  </a:ext>
                </a:extLst>
              </p:cNvPr>
              <p:cNvSpPr txBox="1"/>
              <p:nvPr/>
            </p:nvSpPr>
            <p:spPr>
              <a:xfrm>
                <a:off x="2392632" y="2794370"/>
                <a:ext cx="10517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DB3C40C-8F91-434B-549A-1B4B5017E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32" y="2794370"/>
                <a:ext cx="1051731" cy="276999"/>
              </a:xfrm>
              <a:prstGeom prst="rect">
                <a:avLst/>
              </a:prstGeom>
              <a:blipFill>
                <a:blip r:embed="rId1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B7F8E3CC-E0A4-F7C7-5BF2-1C18AED682F7}"/>
                  </a:ext>
                </a:extLst>
              </p:cNvPr>
              <p:cNvSpPr txBox="1"/>
              <p:nvPr/>
            </p:nvSpPr>
            <p:spPr>
              <a:xfrm>
                <a:off x="2426911" y="4270399"/>
                <a:ext cx="9949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68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B7F8E3CC-E0A4-F7C7-5BF2-1C18AED68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911" y="4270399"/>
                <a:ext cx="994975" cy="276999"/>
              </a:xfrm>
              <a:prstGeom prst="rect">
                <a:avLst/>
              </a:prstGeom>
              <a:blipFill>
                <a:blip r:embed="rId13"/>
                <a:stretch>
                  <a:fillRect l="-1227" r="-2454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264BBE63-E7CA-224F-EF57-342D1508C263}"/>
              </a:ext>
            </a:extLst>
          </p:cNvPr>
          <p:cNvSpPr txBox="1"/>
          <p:nvPr/>
        </p:nvSpPr>
        <p:spPr>
          <a:xfrm>
            <a:off x="3198415" y="4952589"/>
            <a:ext cx="60507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ea typeface="微软雅黑" panose="020B0503020204020204" pitchFamily="34" charset="-122"/>
              </a:rPr>
              <a:t>Liquid mass evolution with time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0A134F51-20C4-3C52-AC94-406FA7ABDF2E}"/>
                  </a:ext>
                </a:extLst>
              </p:cNvPr>
              <p:cNvSpPr txBox="1"/>
              <p:nvPr/>
            </p:nvSpPr>
            <p:spPr>
              <a:xfrm>
                <a:off x="8951469" y="1304190"/>
                <a:ext cx="82253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altLang="zh-CN" sz="1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zh-CN" alt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0A134F51-20C4-3C52-AC94-406FA7ABD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469" y="1304190"/>
                <a:ext cx="822534" cy="246221"/>
              </a:xfrm>
              <a:prstGeom prst="rect">
                <a:avLst/>
              </a:prstGeom>
              <a:blipFill>
                <a:blip r:embed="rId14"/>
                <a:stretch>
                  <a:fillRect l="-4444" r="-4444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图片 51">
            <a:extLst>
              <a:ext uri="{FF2B5EF4-FFF2-40B4-BE49-F238E27FC236}">
                <a16:creationId xmlns:a16="http://schemas.microsoft.com/office/drawing/2014/main" id="{9FEE281A-5EB2-3DF8-D826-0046FACB99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51747" r="5864" b="10134"/>
          <a:stretch>
            <a:fillRect/>
          </a:stretch>
        </p:blipFill>
        <p:spPr>
          <a:xfrm>
            <a:off x="8556586" y="4134646"/>
            <a:ext cx="3261404" cy="133276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8877A68-28C6-6D6B-B6FD-7FD5B26E45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1960" r="5863" b="10694"/>
          <a:stretch>
            <a:fillRect/>
          </a:stretch>
        </p:blipFill>
        <p:spPr>
          <a:xfrm>
            <a:off x="8540482" y="2654125"/>
            <a:ext cx="3261360" cy="130573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26C66AD-0D48-29FE-30AC-594A4699E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2567" r="5863" b="10693"/>
          <a:stretch/>
        </p:blipFill>
        <p:spPr>
          <a:xfrm>
            <a:off x="8540483" y="1238576"/>
            <a:ext cx="3261401" cy="1284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6D7C68A-71F9-7BFA-36D9-E2E12048137F}"/>
                  </a:ext>
                </a:extLst>
              </p:cNvPr>
              <p:cNvSpPr txBox="1"/>
              <p:nvPr/>
            </p:nvSpPr>
            <p:spPr>
              <a:xfrm>
                <a:off x="10426114" y="1297254"/>
                <a:ext cx="1060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=120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6D7C68A-71F9-7BFA-36D9-E2E120481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6114" y="1297254"/>
                <a:ext cx="1060482" cy="276999"/>
              </a:xfrm>
              <a:prstGeom prst="rect">
                <a:avLst/>
              </a:prstGeom>
              <a:blipFill>
                <a:blip r:embed="rId18"/>
                <a:stretch>
                  <a:fillRect l="-4023" r="-459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70FBD74A-F4E3-1BFA-5C47-64A97AA6114B}"/>
                  </a:ext>
                </a:extLst>
              </p:cNvPr>
              <p:cNvSpPr txBox="1"/>
              <p:nvPr/>
            </p:nvSpPr>
            <p:spPr>
              <a:xfrm>
                <a:off x="10487573" y="2709908"/>
                <a:ext cx="937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=90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70FBD74A-F4E3-1BFA-5C47-64A97AA61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573" y="2709908"/>
                <a:ext cx="937564" cy="276999"/>
              </a:xfrm>
              <a:prstGeom prst="rect">
                <a:avLst/>
              </a:prstGeom>
              <a:blipFill>
                <a:blip r:embed="rId19"/>
                <a:stretch>
                  <a:fillRect l="-4545" r="-519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FBBBDAD6-BDC4-79D5-373B-0EE37A2E57B2}"/>
                  </a:ext>
                </a:extLst>
              </p:cNvPr>
              <p:cNvSpPr txBox="1"/>
              <p:nvPr/>
            </p:nvSpPr>
            <p:spPr>
              <a:xfrm>
                <a:off x="10537999" y="4179226"/>
                <a:ext cx="937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=68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FBBBDAD6-BDC4-79D5-373B-0EE37A2E5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999" y="4179226"/>
                <a:ext cx="937564" cy="276999"/>
              </a:xfrm>
              <a:prstGeom prst="rect">
                <a:avLst/>
              </a:prstGeom>
              <a:blipFill>
                <a:blip r:embed="rId20"/>
                <a:stretch>
                  <a:fillRect l="-5229" r="-5229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57">
            <a:extLst>
              <a:ext uri="{FF2B5EF4-FFF2-40B4-BE49-F238E27FC236}">
                <a16:creationId xmlns:a16="http://schemas.microsoft.com/office/drawing/2014/main" id="{E2EB9E05-4FD9-6825-083F-9EFAAC627F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37999" y="1794433"/>
            <a:ext cx="874460" cy="7014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95F89EF3-8618-A553-C1EF-4F43FDAC9640}"/>
              </a:ext>
            </a:extLst>
          </p:cNvPr>
          <p:cNvSpPr txBox="1"/>
          <p:nvPr/>
        </p:nvSpPr>
        <p:spPr>
          <a:xfrm>
            <a:off x="11036005" y="1977328"/>
            <a:ext cx="293415" cy="49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B8008AC-8E21-9508-9A3B-2915AFB2707B}"/>
              </a:ext>
            </a:extLst>
          </p:cNvPr>
          <p:cNvSpPr/>
          <p:nvPr/>
        </p:nvSpPr>
        <p:spPr>
          <a:xfrm>
            <a:off x="9789524" y="2254471"/>
            <a:ext cx="307650" cy="246797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E4839058-ED23-D5A5-9525-A0D514FFB9C9}"/>
              </a:ext>
            </a:extLst>
          </p:cNvPr>
          <p:cNvCxnSpPr/>
          <p:nvPr/>
        </p:nvCxnSpPr>
        <p:spPr>
          <a:xfrm>
            <a:off x="10147317" y="2317798"/>
            <a:ext cx="36316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DD597F25-E145-8036-BB2D-489D514A14CA}"/>
              </a:ext>
            </a:extLst>
          </p:cNvPr>
          <p:cNvCxnSpPr>
            <a:cxnSpLocks/>
          </p:cNvCxnSpPr>
          <p:nvPr/>
        </p:nvCxnSpPr>
        <p:spPr>
          <a:xfrm>
            <a:off x="9460142" y="1238576"/>
            <a:ext cx="0" cy="4298642"/>
          </a:xfrm>
          <a:prstGeom prst="line">
            <a:avLst/>
          </a:prstGeom>
          <a:ln w="2857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F69B8C29-A0C1-7885-D7A9-FD0B91F54823}"/>
              </a:ext>
            </a:extLst>
          </p:cNvPr>
          <p:cNvCxnSpPr>
            <a:cxnSpLocks/>
          </p:cNvCxnSpPr>
          <p:nvPr/>
        </p:nvCxnSpPr>
        <p:spPr>
          <a:xfrm flipV="1">
            <a:off x="10916667" y="1152525"/>
            <a:ext cx="901323" cy="8519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图片 64">
            <a:extLst>
              <a:ext uri="{FF2B5EF4-FFF2-40B4-BE49-F238E27FC236}">
                <a16:creationId xmlns:a16="http://schemas.microsoft.com/office/drawing/2014/main" id="{5A06B006-C5B1-2CE3-34B9-ABD2284D364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r="12991"/>
          <a:stretch>
            <a:fillRect/>
          </a:stretch>
        </p:blipFill>
        <p:spPr>
          <a:xfrm>
            <a:off x="3830022" y="1527643"/>
            <a:ext cx="4471739" cy="3509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EE418B16-80DE-FCDF-93F7-773DEA4A346B}"/>
                  </a:ext>
                </a:extLst>
              </p:cNvPr>
              <p:cNvSpPr txBox="1"/>
              <p:nvPr/>
            </p:nvSpPr>
            <p:spPr>
              <a:xfrm>
                <a:off x="9483948" y="5448331"/>
                <a:ext cx="82253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altLang="zh-CN" sz="1600" b="1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zh-CN" altLang="en-US" sz="1600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EE418B16-80DE-FCDF-93F7-773DEA4A3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948" y="5448331"/>
                <a:ext cx="822533" cy="246221"/>
              </a:xfrm>
              <a:prstGeom prst="rect">
                <a:avLst/>
              </a:prstGeom>
              <a:blipFill>
                <a:blip r:embed="rId23"/>
                <a:stretch>
                  <a:fillRect l="-5185" r="-3704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90827D60-BD36-2B17-1006-572F08B9E7CF}"/>
              </a:ext>
            </a:extLst>
          </p:cNvPr>
          <p:cNvCxnSpPr>
            <a:cxnSpLocks/>
          </p:cNvCxnSpPr>
          <p:nvPr/>
        </p:nvCxnSpPr>
        <p:spPr>
          <a:xfrm flipV="1">
            <a:off x="6292760" y="2941689"/>
            <a:ext cx="2263826" cy="3243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01D3AE2F-4A04-649B-F26F-F71F763CA66C}"/>
              </a:ext>
            </a:extLst>
          </p:cNvPr>
          <p:cNvSpPr txBox="1"/>
          <p:nvPr/>
        </p:nvSpPr>
        <p:spPr>
          <a:xfrm>
            <a:off x="10427524" y="79682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Isolated vapor</a:t>
            </a:r>
          </a:p>
        </p:txBody>
      </p:sp>
    </p:spTree>
    <p:extLst>
      <p:ext uri="{BB962C8B-B14F-4D97-AF65-F5344CB8AC3E}">
        <p14:creationId xmlns:p14="http://schemas.microsoft.com/office/powerpoint/2010/main" val="3397509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1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624EF-65D0-78AA-A2BB-7FC50E438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DA80E998-B272-B2CB-513D-BE658B9AB1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694"/>
          <a:stretch>
            <a:fillRect/>
          </a:stretch>
        </p:blipFill>
        <p:spPr>
          <a:xfrm>
            <a:off x="4003632" y="1437353"/>
            <a:ext cx="4411907" cy="357189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0401A5-2EF9-1607-8BA9-93A19413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0ACF51-F3AB-7CEE-8712-7529988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985C67D-B9C4-07AD-D400-40269A5C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576816B-AB0D-FEF3-5953-C7F6F81D833F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The influence of different parameters on the condensation mechanisms—</a:t>
            </a:r>
            <a:r>
              <a:rPr lang="en-US" altLang="zh-CN" b="1" dirty="0">
                <a:solidFill>
                  <a:srgbClr val="C00000"/>
                </a:solidFill>
              </a:rPr>
              <a:t>porosity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D1F2D93-80F5-C666-BE96-656969ABE2E1}"/>
              </a:ext>
            </a:extLst>
          </p:cNvPr>
          <p:cNvSpPr txBox="1"/>
          <p:nvPr/>
        </p:nvSpPr>
        <p:spPr>
          <a:xfrm>
            <a:off x="403209" y="5915574"/>
            <a:ext cx="11445932" cy="72660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High porosity promotes condensation due to less viscous dissipation, while heterogeneous pore structures may lead to variation of condensation rate in a certain period of time</a:t>
            </a:r>
          </a:p>
        </p:txBody>
      </p:sp>
      <p:pic>
        <p:nvPicPr>
          <p:cNvPr id="18" name="rho">
            <a:hlinkClick r:id="" action="ppaction://media"/>
            <a:extLst>
              <a:ext uri="{FF2B5EF4-FFF2-40B4-BE49-F238E27FC236}">
                <a16:creationId xmlns:a16="http://schemas.microsoft.com/office/drawing/2014/main" id="{0E1012AE-FF45-FA1F-A7A2-952B93FB1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2930" t="53100" r="11811" b="10626"/>
          <a:stretch/>
        </p:blipFill>
        <p:spPr>
          <a:xfrm>
            <a:off x="403209" y="1236149"/>
            <a:ext cx="3304716" cy="1417320"/>
          </a:xfrm>
          <a:prstGeom prst="rect">
            <a:avLst/>
          </a:prstGeom>
        </p:spPr>
      </p:pic>
      <p:pic>
        <p:nvPicPr>
          <p:cNvPr id="19" name="untitled">
            <a:hlinkClick r:id="" action="ppaction://media"/>
            <a:extLst>
              <a:ext uri="{FF2B5EF4-FFF2-40B4-BE49-F238E27FC236}">
                <a16:creationId xmlns:a16="http://schemas.microsoft.com/office/drawing/2014/main" id="{3476B2C1-FC85-BA3A-D466-739AFC086C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2989" t="53036" r="11806" b="10681"/>
          <a:stretch/>
        </p:blipFill>
        <p:spPr>
          <a:xfrm>
            <a:off x="403209" y="4313082"/>
            <a:ext cx="3301606" cy="1417320"/>
          </a:xfrm>
          <a:prstGeom prst="rect">
            <a:avLst/>
          </a:prstGeom>
        </p:spPr>
      </p:pic>
      <p:pic>
        <p:nvPicPr>
          <p:cNvPr id="20" name="untitled">
            <a:hlinkClick r:id="" action="ppaction://media"/>
            <a:extLst>
              <a:ext uri="{FF2B5EF4-FFF2-40B4-BE49-F238E27FC236}">
                <a16:creationId xmlns:a16="http://schemas.microsoft.com/office/drawing/2014/main" id="{75E620CC-74B3-0800-A378-C8329E3AADF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2983" t="53103" r="12238" b="10855"/>
          <a:stretch/>
        </p:blipFill>
        <p:spPr>
          <a:xfrm>
            <a:off x="403209" y="2793452"/>
            <a:ext cx="3304716" cy="1417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CFCC366-6F28-2E69-FFC2-37A168B642D5}"/>
                  </a:ext>
                </a:extLst>
              </p:cNvPr>
              <p:cNvSpPr txBox="1"/>
              <p:nvPr/>
            </p:nvSpPr>
            <p:spPr>
              <a:xfrm>
                <a:off x="2234204" y="1260261"/>
                <a:ext cx="15689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83.47%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CFCC366-6F28-2E69-FFC2-37A168B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204" y="1260261"/>
                <a:ext cx="1568958" cy="276999"/>
              </a:xfrm>
              <a:prstGeom prst="rect">
                <a:avLst/>
              </a:prstGeom>
              <a:blipFill>
                <a:blip r:embed="rId13"/>
                <a:stretch>
                  <a:fillRect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C2CA8CA-8BC9-19F2-A4EA-8DD0BC9F1306}"/>
                  </a:ext>
                </a:extLst>
              </p:cNvPr>
              <p:cNvSpPr txBox="1"/>
              <p:nvPr/>
            </p:nvSpPr>
            <p:spPr>
              <a:xfrm>
                <a:off x="2307230" y="2852994"/>
                <a:ext cx="14229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81.14%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C2CA8CA-8BC9-19F2-A4EA-8DD0BC9F1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230" y="2852994"/>
                <a:ext cx="1422907" cy="276999"/>
              </a:xfrm>
              <a:prstGeom prst="rect">
                <a:avLst/>
              </a:prstGeom>
              <a:blipFill>
                <a:blip r:embed="rId14"/>
                <a:stretch>
                  <a:fillRect l="-3846" r="-299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42BC2BF-0E2F-6030-474A-B5EDD88948B4}"/>
                  </a:ext>
                </a:extLst>
              </p:cNvPr>
              <p:cNvSpPr txBox="1"/>
              <p:nvPr/>
            </p:nvSpPr>
            <p:spPr>
              <a:xfrm>
                <a:off x="2307230" y="4372624"/>
                <a:ext cx="14229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79.93%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42BC2BF-0E2F-6030-474A-B5EDD8894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230" y="4372624"/>
                <a:ext cx="1422908" cy="276999"/>
              </a:xfrm>
              <a:prstGeom prst="rect">
                <a:avLst/>
              </a:prstGeom>
              <a:blipFill>
                <a:blip r:embed="rId15"/>
                <a:stretch>
                  <a:fillRect l="-3846" r="-299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94FD995C-6C95-540A-7226-FA0CF791C7E5}"/>
              </a:ext>
            </a:extLst>
          </p:cNvPr>
          <p:cNvSpPr/>
          <p:nvPr/>
        </p:nvSpPr>
        <p:spPr>
          <a:xfrm>
            <a:off x="4844181" y="2960180"/>
            <a:ext cx="1415548" cy="85134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40AFA3C-771D-4572-CB4A-9262680D12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3674" y="4957043"/>
            <a:ext cx="1466850" cy="3524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D32A66F-829E-34C2-A29A-023F932109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53110" r="9681" b="10062"/>
          <a:stretch/>
        </p:blipFill>
        <p:spPr>
          <a:xfrm>
            <a:off x="8546723" y="2777385"/>
            <a:ext cx="3339346" cy="14129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9A5FD2E-D125-9BCC-01E4-61FF235914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52337" r="10539" b="10694"/>
          <a:stretch/>
        </p:blipFill>
        <p:spPr>
          <a:xfrm>
            <a:off x="8546723" y="1220826"/>
            <a:ext cx="3302418" cy="1418334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7B7CE38E-3A50-2D0D-4DBC-33B214CD7A35}"/>
              </a:ext>
            </a:extLst>
          </p:cNvPr>
          <p:cNvSpPr/>
          <p:nvPr/>
        </p:nvSpPr>
        <p:spPr>
          <a:xfrm>
            <a:off x="9779225" y="1465771"/>
            <a:ext cx="571667" cy="77105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F06D3D8-E270-6B5C-BF55-14E9E531746D}"/>
              </a:ext>
            </a:extLst>
          </p:cNvPr>
          <p:cNvSpPr/>
          <p:nvPr/>
        </p:nvSpPr>
        <p:spPr>
          <a:xfrm>
            <a:off x="9810569" y="3003989"/>
            <a:ext cx="545151" cy="77105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FDF4CF0-CE88-2F5F-9B76-289ACD07F483}"/>
                  </a:ext>
                </a:extLst>
              </p:cNvPr>
              <p:cNvSpPr txBox="1"/>
              <p:nvPr/>
            </p:nvSpPr>
            <p:spPr>
              <a:xfrm>
                <a:off x="9779225" y="2718907"/>
                <a:ext cx="196238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=4.5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=77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.57%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FDF4CF0-CE88-2F5F-9B76-289ACD07F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9225" y="2718907"/>
                <a:ext cx="1962383" cy="6463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524D5ED-0D00-562B-1DEF-74F57EB01302}"/>
                  </a:ext>
                </a:extLst>
              </p:cNvPr>
              <p:cNvSpPr txBox="1"/>
              <p:nvPr/>
            </p:nvSpPr>
            <p:spPr>
              <a:xfrm>
                <a:off x="10215637" y="1188927"/>
                <a:ext cx="169423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=77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.57%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524D5ED-0D00-562B-1DEF-74F57EB01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37" y="1188927"/>
                <a:ext cx="1694236" cy="64633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B377465-A739-627C-4F34-A994DF8F7C5E}"/>
              </a:ext>
            </a:extLst>
          </p:cNvPr>
          <p:cNvCxnSpPr>
            <a:cxnSpLocks/>
          </p:cNvCxnSpPr>
          <p:nvPr/>
        </p:nvCxnSpPr>
        <p:spPr>
          <a:xfrm>
            <a:off x="6269245" y="3386008"/>
            <a:ext cx="21776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8500478D-A88B-67B9-1336-F14656F80E2A}"/>
                  </a:ext>
                </a:extLst>
              </p:cNvPr>
              <p:cNvSpPr/>
              <p:nvPr/>
            </p:nvSpPr>
            <p:spPr>
              <a:xfrm>
                <a:off x="8546723" y="4338263"/>
                <a:ext cx="3242067" cy="129891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i="1" dirty="0">
                    <a:solidFill>
                      <a:schemeClr val="tx1"/>
                    </a:solidFill>
                    <a:latin typeface="+mj-lt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微软雅黑" panose="020B0503020204020204" pitchFamily="34" charset="-122"/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i="1" dirty="0">
                    <a:solidFill>
                      <a:schemeClr val="tx1"/>
                    </a:solidFill>
                    <a:latin typeface="+mj-lt"/>
                    <a:ea typeface="微软雅黑" panose="020B0503020204020204" pitchFamily="34" charset="-122"/>
                  </a:rPr>
                  <a:t>,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微软雅黑" panose="020B0503020204020204" pitchFamily="34" charset="-122"/>
                  </a:rPr>
                  <a:t> the condensation is faster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微软雅黑" panose="020B0503020204020204" pitchFamily="34" charset="-122"/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zh-CN" altLang="en-US" dirty="0">
                            <a:solidFill>
                              <a:schemeClr val="tx1"/>
                            </a:solidFill>
                            <a:latin typeface="+mj-lt"/>
                          </a:rPr>
                          <m:t>𝜙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微软雅黑" panose="020B0503020204020204" pitchFamily="34" charset="-122"/>
                  </a:rPr>
                  <a:t> than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zh-CN" altLang="en-US" dirty="0">
                            <a:solidFill>
                              <a:schemeClr val="tx1"/>
                            </a:solidFill>
                            <a:latin typeface="+mj-lt"/>
                          </a:rPr>
                          <m:t>𝜙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dirty="0">
                  <a:solidFill>
                    <a:schemeClr val="tx1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8500478D-A88B-67B9-1336-F14656F80E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723" y="4338263"/>
                <a:ext cx="3242067" cy="1298911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F88975A8-AEA4-CA95-01CB-27167BB16CBF}"/>
              </a:ext>
            </a:extLst>
          </p:cNvPr>
          <p:cNvSpPr txBox="1"/>
          <p:nvPr/>
        </p:nvSpPr>
        <p:spPr>
          <a:xfrm>
            <a:off x="3198415" y="4952589"/>
            <a:ext cx="60507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ea typeface="微软雅黑" panose="020B0503020204020204" pitchFamily="34" charset="-122"/>
              </a:rPr>
              <a:t>Liquid mass evolution with time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624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484C4-99D2-E3B0-044A-8860C0D73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A04FB9-F8C9-24FC-4CEF-5A92F148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4EEB91-9DAC-3D00-EDC3-C4319128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E323552-5A76-E53D-B745-F6E11C88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and discussions: condensation</a:t>
            </a:r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9BCE3650-997B-3ABA-486D-62044D1050F5}"/>
              </a:ext>
            </a:extLst>
          </p:cNvPr>
          <p:cNvSpPr txBox="1"/>
          <p:nvPr/>
        </p:nvSpPr>
        <p:spPr>
          <a:xfrm>
            <a:off x="211018" y="783193"/>
            <a:ext cx="1174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The influence of different parameters on the condensation mechanisms—</a:t>
            </a:r>
            <a:r>
              <a:rPr lang="en-US" altLang="zh-CN" b="1" dirty="0">
                <a:solidFill>
                  <a:srgbClr val="C00000"/>
                </a:solidFill>
              </a:rPr>
              <a:t>Ja number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7376710-0FB3-7F3E-C4CD-33A15CD7518C}"/>
              </a:ext>
            </a:extLst>
          </p:cNvPr>
          <p:cNvSpPr txBox="1"/>
          <p:nvPr/>
        </p:nvSpPr>
        <p:spPr>
          <a:xfrm>
            <a:off x="403209" y="5915574"/>
            <a:ext cx="11445932" cy="72660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At high Ja (low T of porous medium), the temperature/pressure gradient is high, leading to high vapor income rate, and thus more intensive condensation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2D4268-B300-D62A-444D-42A85F34CD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16018" r="12784" b="9394"/>
          <a:stretch/>
        </p:blipFill>
        <p:spPr>
          <a:xfrm>
            <a:off x="4075090" y="1199652"/>
            <a:ext cx="5351549" cy="4311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5A67CD13-1BC5-20B1-C06E-5836004C0870}"/>
              </a:ext>
            </a:extLst>
          </p:cNvPr>
          <p:cNvSpPr/>
          <p:nvPr/>
        </p:nvSpPr>
        <p:spPr>
          <a:xfrm>
            <a:off x="5167636" y="3715360"/>
            <a:ext cx="655674" cy="6631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F8EE62-C8B6-25EC-5180-BFFBFD6F0527}"/>
              </a:ext>
            </a:extLst>
          </p:cNvPr>
          <p:cNvSpPr/>
          <p:nvPr/>
        </p:nvSpPr>
        <p:spPr>
          <a:xfrm>
            <a:off x="9639763" y="1435684"/>
            <a:ext cx="1758844" cy="356900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Ja leads to strong vapor accumulation at left liquid-vapor interface, even inducing evaporation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4A188AE-D31F-1630-F3C9-138FB31A8E18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5823310" y="4046913"/>
            <a:ext cx="381645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">
            <a:hlinkClick r:id="" action="ppaction://media"/>
            <a:extLst>
              <a:ext uri="{FF2B5EF4-FFF2-40B4-BE49-F238E27FC236}">
                <a16:creationId xmlns:a16="http://schemas.microsoft.com/office/drawing/2014/main" id="{B90D0C14-1138-9927-4771-812D372B1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2784" t="53241" r="11730" b="10694"/>
          <a:stretch/>
        </p:blipFill>
        <p:spPr>
          <a:xfrm>
            <a:off x="427233" y="4302265"/>
            <a:ext cx="3333885" cy="1417320"/>
          </a:xfrm>
          <a:prstGeom prst="rect">
            <a:avLst/>
          </a:prstGeom>
        </p:spPr>
      </p:pic>
      <p:pic>
        <p:nvPicPr>
          <p:cNvPr id="13" name="T(0.84-0.9)">
            <a:hlinkClick r:id="" action="ppaction://media"/>
            <a:extLst>
              <a:ext uri="{FF2B5EF4-FFF2-40B4-BE49-F238E27FC236}">
                <a16:creationId xmlns:a16="http://schemas.microsoft.com/office/drawing/2014/main" id="{1A8E1676-133C-4203-63A9-91254D1FF9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2784" t="53241" r="11731" b="10694"/>
          <a:stretch/>
        </p:blipFill>
        <p:spPr>
          <a:xfrm>
            <a:off x="435380" y="1319440"/>
            <a:ext cx="3333892" cy="1417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D9A8820-4EE2-B609-DCBD-860D907D63F6}"/>
                  </a:ext>
                </a:extLst>
              </p:cNvPr>
              <p:cNvSpPr txBox="1"/>
              <p:nvPr/>
            </p:nvSpPr>
            <p:spPr>
              <a:xfrm>
                <a:off x="2384120" y="1435684"/>
                <a:ext cx="14165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𝐽𝑎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0.91</m:t>
                      </m:r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D9A8820-4EE2-B609-DCBD-860D907D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120" y="1435684"/>
                <a:ext cx="1416544" cy="553998"/>
              </a:xfrm>
              <a:prstGeom prst="rect">
                <a:avLst/>
              </a:prstGeom>
              <a:blipFill>
                <a:blip r:embed="rId12"/>
                <a:stretch>
                  <a:fillRect l="-86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8D98F71-C4F2-11B0-D94C-33ED6C1EC09D}"/>
                  </a:ext>
                </a:extLst>
              </p:cNvPr>
              <p:cNvSpPr txBox="1"/>
              <p:nvPr/>
            </p:nvSpPr>
            <p:spPr>
              <a:xfrm>
                <a:off x="2396866" y="4397773"/>
                <a:ext cx="14165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𝐽𝑎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1.16</m:t>
                      </m:r>
                    </m:oMath>
                  </m:oMathPara>
                </a14:m>
                <a:endParaRPr lang="en-US" altLang="zh-CN" b="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8D98F71-C4F2-11B0-D94C-33ED6C1E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866" y="4397773"/>
                <a:ext cx="1416546" cy="553998"/>
              </a:xfrm>
              <a:prstGeom prst="rect">
                <a:avLst/>
              </a:prstGeom>
              <a:blipFill>
                <a:blip r:embed="rId13"/>
                <a:stretch>
                  <a:fillRect l="-85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0B034952-30C8-E85D-5D8B-310359313D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20688" r="7076" b="65910"/>
          <a:stretch/>
        </p:blipFill>
        <p:spPr>
          <a:xfrm>
            <a:off x="211018" y="-651110"/>
            <a:ext cx="3769360" cy="533488"/>
          </a:xfrm>
          <a:prstGeom prst="rect">
            <a:avLst/>
          </a:prstGeom>
        </p:spPr>
      </p:pic>
      <p:pic>
        <p:nvPicPr>
          <p:cNvPr id="34" name="T(0.84-0.9)">
            <a:hlinkClick r:id="" action="ppaction://media"/>
            <a:extLst>
              <a:ext uri="{FF2B5EF4-FFF2-40B4-BE49-F238E27FC236}">
                <a16:creationId xmlns:a16="http://schemas.microsoft.com/office/drawing/2014/main" id="{C20D48F0-6701-823D-7EDE-7F4FA985355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rcRect l="12902" t="53264" r="11694" b="11097"/>
          <a:stretch/>
        </p:blipFill>
        <p:spPr>
          <a:xfrm>
            <a:off x="430339" y="2809054"/>
            <a:ext cx="3370325" cy="1417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76775E6-B6C5-4325-5844-4A56D33547A8}"/>
                  </a:ext>
                </a:extLst>
              </p:cNvPr>
              <p:cNvSpPr txBox="1"/>
              <p:nvPr/>
            </p:nvSpPr>
            <p:spPr>
              <a:xfrm>
                <a:off x="2396868" y="2909817"/>
                <a:ext cx="14165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𝐽𝑎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1.08</m:t>
                      </m:r>
                    </m:oMath>
                  </m:oMathPara>
                </a14:m>
                <a:endParaRPr lang="en-US" altLang="zh-CN" b="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76775E6-B6C5-4325-5844-4A56D3354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868" y="2909817"/>
                <a:ext cx="1416544" cy="553998"/>
              </a:xfrm>
              <a:prstGeom prst="rect">
                <a:avLst/>
              </a:prstGeom>
              <a:blipFill>
                <a:blip r:embed="rId16"/>
                <a:stretch>
                  <a:fillRect l="-85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F5426150-E909-153B-6A5B-2CD072C94438}"/>
              </a:ext>
            </a:extLst>
          </p:cNvPr>
          <p:cNvCxnSpPr>
            <a:cxnSpLocks/>
          </p:cNvCxnSpPr>
          <p:nvPr/>
        </p:nvCxnSpPr>
        <p:spPr>
          <a:xfrm>
            <a:off x="5256338" y="3896112"/>
            <a:ext cx="189778" cy="118902"/>
          </a:xfrm>
          <a:prstGeom prst="straightConnector1">
            <a:avLst/>
          </a:prstGeom>
          <a:ln w="317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EB8329A7-6C6F-0B73-D210-A5C75C1FD0C7}"/>
              </a:ext>
            </a:extLst>
          </p:cNvPr>
          <p:cNvSpPr txBox="1"/>
          <p:nvPr/>
        </p:nvSpPr>
        <p:spPr>
          <a:xfrm>
            <a:off x="4075090" y="5282132"/>
            <a:ext cx="60507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ea typeface="微软雅黑" panose="020B0503020204020204" pitchFamily="34" charset="-122"/>
              </a:rPr>
              <a:t>Liquid mass evolution with time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323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1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3EF6-0202-30B8-00DE-E791074C1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CB8EB1-85AF-0C2E-4BBB-736D6049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5E790-5716-1A88-9E67-94B17B46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6483F0F-B94C-EA27-871C-6A121210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fontAlgn="ctr"/>
            <a:r>
              <a:rPr lang="en-US" dirty="0"/>
              <a:t>Contents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A6C343E-9CE1-B554-1967-E8B00CFEC208}"/>
              </a:ext>
            </a:extLst>
          </p:cNvPr>
          <p:cNvGrpSpPr/>
          <p:nvPr/>
        </p:nvGrpSpPr>
        <p:grpSpPr>
          <a:xfrm>
            <a:off x="2904979" y="1586394"/>
            <a:ext cx="6631711" cy="819726"/>
            <a:chOff x="2707016" y="1510980"/>
            <a:chExt cx="6631711" cy="819726"/>
          </a:xfrm>
        </p:grpSpPr>
        <p:sp>
          <p:nvSpPr>
            <p:cNvPr id="4" name="流程图: 延期 3">
              <a:extLst>
                <a:ext uri="{FF2B5EF4-FFF2-40B4-BE49-F238E27FC236}">
                  <a16:creationId xmlns:a16="http://schemas.microsoft.com/office/drawing/2014/main" id="{85334AB9-C57C-8DF3-78BC-BAFBFF733CDC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6" name="流程图: 延期 5">
              <a:extLst>
                <a:ext uri="{FF2B5EF4-FFF2-40B4-BE49-F238E27FC236}">
                  <a16:creationId xmlns:a16="http://schemas.microsoft.com/office/drawing/2014/main" id="{8CF801F3-4887-7BC9-D3B8-FF13D0FEB255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01AB24-F071-00E8-99DC-0E6205797CC9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Background</a:t>
              </a:r>
              <a:endParaRPr lang="en-US" sz="3200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0447A22-E88C-1C69-1BEE-068B060CD6F1}"/>
              </a:ext>
            </a:extLst>
          </p:cNvPr>
          <p:cNvGrpSpPr/>
          <p:nvPr/>
        </p:nvGrpSpPr>
        <p:grpSpPr>
          <a:xfrm>
            <a:off x="2904978" y="2631971"/>
            <a:ext cx="6631711" cy="819726"/>
            <a:chOff x="2707016" y="1510980"/>
            <a:chExt cx="6631711" cy="819726"/>
          </a:xfrm>
        </p:grpSpPr>
        <p:sp>
          <p:nvSpPr>
            <p:cNvPr id="19" name="流程图: 延期 18">
              <a:extLst>
                <a:ext uri="{FF2B5EF4-FFF2-40B4-BE49-F238E27FC236}">
                  <a16:creationId xmlns:a16="http://schemas.microsoft.com/office/drawing/2014/main" id="{6A3789B5-EB9C-28F6-3135-FF58DC631CF1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20" name="流程图: 延期 19">
              <a:extLst>
                <a:ext uri="{FF2B5EF4-FFF2-40B4-BE49-F238E27FC236}">
                  <a16:creationId xmlns:a16="http://schemas.microsoft.com/office/drawing/2014/main" id="{D4E60F1B-542E-DC4E-C1F9-3068987995D9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25E73F9-FF63-B433-778A-F9DD2FF09B79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Numerical model</a:t>
              </a:r>
              <a:endParaRPr lang="en-US" sz="32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9FF178B-D26A-8D4F-DB0A-94A847A4667E}"/>
              </a:ext>
            </a:extLst>
          </p:cNvPr>
          <p:cNvGrpSpPr/>
          <p:nvPr/>
        </p:nvGrpSpPr>
        <p:grpSpPr>
          <a:xfrm>
            <a:off x="2904977" y="3677548"/>
            <a:ext cx="6631711" cy="819726"/>
            <a:chOff x="2707016" y="1510980"/>
            <a:chExt cx="6631711" cy="819726"/>
          </a:xfrm>
        </p:grpSpPr>
        <p:sp>
          <p:nvSpPr>
            <p:cNvPr id="27" name="流程图: 延期 26">
              <a:extLst>
                <a:ext uri="{FF2B5EF4-FFF2-40B4-BE49-F238E27FC236}">
                  <a16:creationId xmlns:a16="http://schemas.microsoft.com/office/drawing/2014/main" id="{234281D9-80AD-0767-1F60-635921C469AC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29" name="流程图: 延期 28">
              <a:extLst>
                <a:ext uri="{FF2B5EF4-FFF2-40B4-BE49-F238E27FC236}">
                  <a16:creationId xmlns:a16="http://schemas.microsoft.com/office/drawing/2014/main" id="{9B3297DB-482B-D21C-A449-120A7B4B3656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D32DBFA-BA0B-E646-587F-96EAB0B4D1BD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Results and discussions</a:t>
              </a:r>
              <a:endParaRPr lang="en-US" sz="3200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99D7B6C-8AB0-D0FE-B9E3-98D44BF6C670}"/>
              </a:ext>
            </a:extLst>
          </p:cNvPr>
          <p:cNvGrpSpPr/>
          <p:nvPr/>
        </p:nvGrpSpPr>
        <p:grpSpPr>
          <a:xfrm>
            <a:off x="2904976" y="4723125"/>
            <a:ext cx="6631711" cy="819726"/>
            <a:chOff x="2707016" y="1510980"/>
            <a:chExt cx="6631711" cy="819726"/>
          </a:xfrm>
        </p:grpSpPr>
        <p:sp>
          <p:nvSpPr>
            <p:cNvPr id="34" name="流程图: 延期 33">
              <a:extLst>
                <a:ext uri="{FF2B5EF4-FFF2-40B4-BE49-F238E27FC236}">
                  <a16:creationId xmlns:a16="http://schemas.microsoft.com/office/drawing/2014/main" id="{7A3A256E-D841-539E-C7ED-44F0019D8C84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C000"/>
                  </a:solidFill>
                </a:rPr>
                <a:t>04</a:t>
              </a:r>
            </a:p>
          </p:txBody>
        </p:sp>
        <p:sp>
          <p:nvSpPr>
            <p:cNvPr id="35" name="流程图: 延期 34">
              <a:extLst>
                <a:ext uri="{FF2B5EF4-FFF2-40B4-BE49-F238E27FC236}">
                  <a16:creationId xmlns:a16="http://schemas.microsoft.com/office/drawing/2014/main" id="{A83F6812-132D-43D7-CF0E-48C7AAD33CF1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6DCE2BA7-F15A-D80A-B3EE-FA9BD1A2EA8C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>
                  <a:solidFill>
                    <a:srgbClr val="FFC000"/>
                  </a:solidFill>
                </a:rPr>
                <a:t>Conclusion and outlook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7354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m90-0.94">
            <a:hlinkClick r:id="" action="ppaction://media"/>
            <a:extLst>
              <a:ext uri="{FF2B5EF4-FFF2-40B4-BE49-F238E27FC236}">
                <a16:creationId xmlns:a16="http://schemas.microsoft.com/office/drawing/2014/main" id="{F31ED519-E558-A73B-8DA4-542080C15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2884" t="12174" r="39804" b="10355"/>
          <a:stretch>
            <a:fillRect/>
          </a:stretch>
        </p:blipFill>
        <p:spPr>
          <a:xfrm>
            <a:off x="5851581" y="1121115"/>
            <a:ext cx="1499129" cy="2181983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 and outlook</a:t>
            </a:r>
            <a:endParaRPr lang="en-GB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80F572-5B68-0039-7268-7AC3BEABD9B1}"/>
              </a:ext>
            </a:extLst>
          </p:cNvPr>
          <p:cNvSpPr txBox="1"/>
          <p:nvPr/>
        </p:nvSpPr>
        <p:spPr>
          <a:xfrm>
            <a:off x="0" y="742785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000" b="1" dirty="0">
                <a:solidFill>
                  <a:schemeClr val="tx1"/>
                </a:solidFill>
              </a:rPr>
              <a:t>Conclusions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D78BEB26-CC29-B237-2C19-22226ECB5B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05" y="1403876"/>
            <a:ext cx="1399286" cy="136819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5841D0B-02B6-2A67-C010-B863830E6586}"/>
              </a:ext>
            </a:extLst>
          </p:cNvPr>
          <p:cNvSpPr txBox="1"/>
          <p:nvPr/>
        </p:nvSpPr>
        <p:spPr>
          <a:xfrm>
            <a:off x="176125" y="2731630"/>
            <a:ext cx="172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Isothermal two-phase flow</a:t>
            </a:r>
            <a:endParaRPr lang="en-US" dirty="0"/>
          </a:p>
        </p:txBody>
      </p:sp>
      <p:sp>
        <p:nvSpPr>
          <p:cNvPr id="38" name="箭头: 右 37">
            <a:extLst>
              <a:ext uri="{FF2B5EF4-FFF2-40B4-BE49-F238E27FC236}">
                <a16:creationId xmlns:a16="http://schemas.microsoft.com/office/drawing/2014/main" id="{3A81BB5D-F6D7-2193-4081-0EDC3D25F0A1}"/>
              </a:ext>
            </a:extLst>
          </p:cNvPr>
          <p:cNvSpPr/>
          <p:nvPr/>
        </p:nvSpPr>
        <p:spPr>
          <a:xfrm>
            <a:off x="2071401" y="1922600"/>
            <a:ext cx="678462" cy="330740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7D5D5FC-81D9-6748-149C-CAAFCEB2EBCF}"/>
              </a:ext>
            </a:extLst>
          </p:cNvPr>
          <p:cNvSpPr txBox="1"/>
          <p:nvPr/>
        </p:nvSpPr>
        <p:spPr>
          <a:xfrm>
            <a:off x="2710503" y="2772064"/>
            <a:ext cx="185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Evaporation </a:t>
            </a:r>
            <a:endParaRPr 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088C990-FB22-B1D8-DA42-6AED13E01DDE}"/>
              </a:ext>
            </a:extLst>
          </p:cNvPr>
          <p:cNvSpPr txBox="1"/>
          <p:nvPr/>
        </p:nvSpPr>
        <p:spPr>
          <a:xfrm>
            <a:off x="5417875" y="3312149"/>
            <a:ext cx="228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Boiling  </a:t>
            </a:r>
            <a:endParaRPr 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1C55EAC-5C2D-CCC8-3272-0CDBF4C41125}"/>
              </a:ext>
            </a:extLst>
          </p:cNvPr>
          <p:cNvSpPr txBox="1"/>
          <p:nvPr/>
        </p:nvSpPr>
        <p:spPr>
          <a:xfrm>
            <a:off x="8656590" y="2772064"/>
            <a:ext cx="335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Condensation </a:t>
            </a:r>
            <a:endParaRPr 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541FB89-1705-CB3E-00B2-74F3A180FAFD}"/>
              </a:ext>
            </a:extLst>
          </p:cNvPr>
          <p:cNvSpPr txBox="1"/>
          <p:nvPr/>
        </p:nvSpPr>
        <p:spPr>
          <a:xfrm>
            <a:off x="-21818" y="3723004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000" b="1" dirty="0">
                <a:solidFill>
                  <a:schemeClr val="tx1"/>
                </a:solidFill>
              </a:rPr>
              <a:t>Outlook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rho">
            <a:hlinkClick r:id="" action="ppaction://media"/>
            <a:extLst>
              <a:ext uri="{FF2B5EF4-FFF2-40B4-BE49-F238E27FC236}">
                <a16:creationId xmlns:a16="http://schemas.microsoft.com/office/drawing/2014/main" id="{B09C861F-A7AC-595D-0ED8-4C0EA6983AE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2853" t="52898" r="11737" b="10695"/>
          <a:stretch/>
        </p:blipFill>
        <p:spPr>
          <a:xfrm>
            <a:off x="8785370" y="1443317"/>
            <a:ext cx="3001186" cy="1289304"/>
          </a:xfrm>
          <a:prstGeom prst="rect">
            <a:avLst/>
          </a:prstGeom>
        </p:spPr>
      </p:pic>
      <p:pic>
        <p:nvPicPr>
          <p:cNvPr id="12" name="SM8_Droplet_impact_on_superhydrophobic_mesh_structure_at_Re6820_We204">
            <a:hlinkClick r:id="" action="ppaction://media"/>
            <a:extLst>
              <a:ext uri="{FF2B5EF4-FFF2-40B4-BE49-F238E27FC236}">
                <a16:creationId xmlns:a16="http://schemas.microsoft.com/office/drawing/2014/main" id="{97B240D4-B8DE-466A-1C7D-BE0FF0DB682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25862" t="19802" r="26570" b="32697"/>
          <a:stretch>
            <a:fillRect/>
          </a:stretch>
        </p:blipFill>
        <p:spPr>
          <a:xfrm>
            <a:off x="260352" y="1402169"/>
            <a:ext cx="1546193" cy="1371600"/>
          </a:xfrm>
          <a:prstGeom prst="rect">
            <a:avLst/>
          </a:prstGeom>
        </p:spPr>
      </p:pic>
      <p:sp>
        <p:nvSpPr>
          <p:cNvPr id="13" name="十字形 12">
            <a:extLst>
              <a:ext uri="{FF2B5EF4-FFF2-40B4-BE49-F238E27FC236}">
                <a16:creationId xmlns:a16="http://schemas.microsoft.com/office/drawing/2014/main" id="{E33A157D-A186-5D58-B404-31DDC92537EE}"/>
              </a:ext>
            </a:extLst>
          </p:cNvPr>
          <p:cNvSpPr/>
          <p:nvPr/>
        </p:nvSpPr>
        <p:spPr>
          <a:xfrm>
            <a:off x="4786593" y="1772328"/>
            <a:ext cx="631282" cy="631282"/>
          </a:xfrm>
          <a:prstGeom prst="plus">
            <a:avLst>
              <a:gd name="adj" fmla="val 3732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十字形 14">
            <a:extLst>
              <a:ext uri="{FF2B5EF4-FFF2-40B4-BE49-F238E27FC236}">
                <a16:creationId xmlns:a16="http://schemas.microsoft.com/office/drawing/2014/main" id="{94D6A35C-5FF8-7B3A-CED8-5DE5743B76A5}"/>
              </a:ext>
            </a:extLst>
          </p:cNvPr>
          <p:cNvSpPr/>
          <p:nvPr/>
        </p:nvSpPr>
        <p:spPr>
          <a:xfrm>
            <a:off x="7704156" y="1772328"/>
            <a:ext cx="631282" cy="631282"/>
          </a:xfrm>
          <a:prstGeom prst="plus">
            <a:avLst>
              <a:gd name="adj" fmla="val 3732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D572C9-4D3D-E064-7ED0-187C33858A97}"/>
              </a:ext>
            </a:extLst>
          </p:cNvPr>
          <p:cNvSpPr txBox="1"/>
          <p:nvPr/>
        </p:nvSpPr>
        <p:spPr>
          <a:xfrm>
            <a:off x="260352" y="4443964"/>
            <a:ext cx="11549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dirty="0"/>
              <a:t>The influence of interfacial flow on evaporation-induced particle transport and deposition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consideration of air in evaporation and boiling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Microfluid experiment for engineering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30263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50BA-475B-2D51-D944-F073D3E43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86566"/>
            <a:ext cx="12191998" cy="4671434"/>
          </a:xfrm>
          <a:prstGeom prst="rect">
            <a:avLst/>
          </a:prstGeom>
        </p:spPr>
      </p:pic>
      <p:sp>
        <p:nvSpPr>
          <p:cNvPr id="8" name="ïṧḷiďe"/>
          <p:cNvSpPr/>
          <p:nvPr/>
        </p:nvSpPr>
        <p:spPr>
          <a:xfrm>
            <a:off x="0" y="0"/>
            <a:ext cx="6934198" cy="6858000"/>
          </a:xfrm>
          <a:custGeom>
            <a:avLst/>
            <a:gdLst>
              <a:gd name="connsiteX0" fmla="*/ 3848267 w 6874777"/>
              <a:gd name="connsiteY0" fmla="*/ 0 h 6831204"/>
              <a:gd name="connsiteX1" fmla="*/ 6874777 w 6874777"/>
              <a:gd name="connsiteY1" fmla="*/ 0 h 6831204"/>
              <a:gd name="connsiteX2" fmla="*/ 6873339 w 6874777"/>
              <a:gd name="connsiteY2" fmla="*/ 169468 h 6831204"/>
              <a:gd name="connsiteX3" fmla="*/ 6195608 w 6874777"/>
              <a:gd name="connsiteY3" fmla="*/ 2972028 h 6831204"/>
              <a:gd name="connsiteX4" fmla="*/ 977739 w 6874777"/>
              <a:gd name="connsiteY4" fmla="*/ 6796648 h 6831204"/>
              <a:gd name="connsiteX5" fmla="*/ 655875 w 6874777"/>
              <a:gd name="connsiteY5" fmla="*/ 6831204 h 6831204"/>
              <a:gd name="connsiteX6" fmla="*/ 1 w 6874777"/>
              <a:gd name="connsiteY6" fmla="*/ 6831204 h 6831204"/>
              <a:gd name="connsiteX7" fmla="*/ 0 w 6874777"/>
              <a:gd name="connsiteY7" fmla="*/ 3841089 h 6831204"/>
              <a:gd name="connsiteX8" fmla="*/ 3469540 w 6874777"/>
              <a:gd name="connsiteY8" fmla="*/ 1660274 h 6831204"/>
              <a:gd name="connsiteX9" fmla="*/ 3849070 w 6874777"/>
              <a:gd name="connsiteY9" fmla="*/ 90841 h 683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4777" h="6831204">
                <a:moveTo>
                  <a:pt x="3848267" y="0"/>
                </a:moveTo>
                <a:lnTo>
                  <a:pt x="6874777" y="0"/>
                </a:lnTo>
                <a:lnTo>
                  <a:pt x="6873339" y="169468"/>
                </a:lnTo>
                <a:cubicBezTo>
                  <a:pt x="6848685" y="1123887"/>
                  <a:pt x="6625177" y="2079303"/>
                  <a:pt x="6195608" y="2972028"/>
                </a:cubicBezTo>
                <a:cubicBezTo>
                  <a:pt x="5193281" y="5055052"/>
                  <a:pt x="3224194" y="6474367"/>
                  <a:pt x="977739" y="6796648"/>
                </a:cubicBezTo>
                <a:lnTo>
                  <a:pt x="655875" y="6831204"/>
                </a:lnTo>
                <a:lnTo>
                  <a:pt x="1" y="6831204"/>
                </a:lnTo>
                <a:lnTo>
                  <a:pt x="0" y="3841089"/>
                </a:lnTo>
                <a:cubicBezTo>
                  <a:pt x="1479446" y="3841089"/>
                  <a:pt x="2828050" y="2993410"/>
                  <a:pt x="3469540" y="1660274"/>
                </a:cubicBezTo>
                <a:cubicBezTo>
                  <a:pt x="3710099" y="1160348"/>
                  <a:pt x="3835263" y="625315"/>
                  <a:pt x="3849070" y="9084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770676" y="2034470"/>
            <a:ext cx="7122160" cy="763094"/>
          </a:xfr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Thank you for your attention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40" y="672699"/>
            <a:ext cx="2911959" cy="541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194D5-2562-2C30-3379-20FABF5EA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95C67F-6C0A-5CC0-D9BD-4397EB0F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6F393B-346A-FB49-A00A-37B7349E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0FB3F7E-5B0E-DECE-4E75-B5C736C2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fontAlgn="ctr"/>
            <a:r>
              <a:rPr lang="en-US" dirty="0"/>
              <a:t>Contents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FEEFFD3-B5A3-0BD6-27B5-F2966F1431FF}"/>
              </a:ext>
            </a:extLst>
          </p:cNvPr>
          <p:cNvGrpSpPr/>
          <p:nvPr/>
        </p:nvGrpSpPr>
        <p:grpSpPr>
          <a:xfrm>
            <a:off x="2904979" y="1586394"/>
            <a:ext cx="6631711" cy="819726"/>
            <a:chOff x="2707016" y="1510980"/>
            <a:chExt cx="6631711" cy="819726"/>
          </a:xfrm>
        </p:grpSpPr>
        <p:sp>
          <p:nvSpPr>
            <p:cNvPr id="4" name="流程图: 延期 3">
              <a:extLst>
                <a:ext uri="{FF2B5EF4-FFF2-40B4-BE49-F238E27FC236}">
                  <a16:creationId xmlns:a16="http://schemas.microsoft.com/office/drawing/2014/main" id="{F9B6BBD3-44A6-E1AD-A3AD-10D1F643C01C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6" name="流程图: 延期 5">
              <a:extLst>
                <a:ext uri="{FF2B5EF4-FFF2-40B4-BE49-F238E27FC236}">
                  <a16:creationId xmlns:a16="http://schemas.microsoft.com/office/drawing/2014/main" id="{67F4168C-40FA-4FD1-9434-E4A42C9E7017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18B7331-4ADD-CC0C-7DCD-3DFDA29159D3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Background</a:t>
              </a:r>
              <a:endParaRPr lang="en-US" sz="3200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24F6232-5E4A-181A-D1BB-04475B78E73B}"/>
              </a:ext>
            </a:extLst>
          </p:cNvPr>
          <p:cNvGrpSpPr/>
          <p:nvPr/>
        </p:nvGrpSpPr>
        <p:grpSpPr>
          <a:xfrm>
            <a:off x="2904978" y="2631971"/>
            <a:ext cx="6631711" cy="819726"/>
            <a:chOff x="2707016" y="1510980"/>
            <a:chExt cx="6631711" cy="819726"/>
          </a:xfrm>
        </p:grpSpPr>
        <p:sp>
          <p:nvSpPr>
            <p:cNvPr id="19" name="流程图: 延期 18">
              <a:extLst>
                <a:ext uri="{FF2B5EF4-FFF2-40B4-BE49-F238E27FC236}">
                  <a16:creationId xmlns:a16="http://schemas.microsoft.com/office/drawing/2014/main" id="{753C423C-C242-CE83-B6BC-B70AF8CCDBBA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C000"/>
                  </a:solidFill>
                </a:rPr>
                <a:t>02</a:t>
              </a:r>
            </a:p>
          </p:txBody>
        </p:sp>
        <p:sp>
          <p:nvSpPr>
            <p:cNvPr id="20" name="流程图: 延期 19">
              <a:extLst>
                <a:ext uri="{FF2B5EF4-FFF2-40B4-BE49-F238E27FC236}">
                  <a16:creationId xmlns:a16="http://schemas.microsoft.com/office/drawing/2014/main" id="{E7195473-9644-3BBA-E712-547D16B7FC28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2FE0EC8-CA3C-2BF3-0982-BD73330BEC19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>
                  <a:solidFill>
                    <a:srgbClr val="FFC000"/>
                  </a:solidFill>
                </a:rPr>
                <a:t>Numerical model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6DA6826-EC69-6FC9-CADB-5EC05C9014AB}"/>
              </a:ext>
            </a:extLst>
          </p:cNvPr>
          <p:cNvGrpSpPr/>
          <p:nvPr/>
        </p:nvGrpSpPr>
        <p:grpSpPr>
          <a:xfrm>
            <a:off x="2904977" y="3677548"/>
            <a:ext cx="6631711" cy="819726"/>
            <a:chOff x="2707016" y="1510980"/>
            <a:chExt cx="6631711" cy="819726"/>
          </a:xfrm>
        </p:grpSpPr>
        <p:sp>
          <p:nvSpPr>
            <p:cNvPr id="27" name="流程图: 延期 26">
              <a:extLst>
                <a:ext uri="{FF2B5EF4-FFF2-40B4-BE49-F238E27FC236}">
                  <a16:creationId xmlns:a16="http://schemas.microsoft.com/office/drawing/2014/main" id="{298FE2DB-9A76-6071-5802-CA779CCFF6C2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29" name="流程图: 延期 28">
              <a:extLst>
                <a:ext uri="{FF2B5EF4-FFF2-40B4-BE49-F238E27FC236}">
                  <a16:creationId xmlns:a16="http://schemas.microsoft.com/office/drawing/2014/main" id="{9CDA657F-714C-4426-A122-D77C069C9E35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4B4BFD1-7A5A-033A-B801-8BF31FDA1268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Results and discussions</a:t>
              </a:r>
              <a:endParaRPr lang="en-US" sz="3200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82F30D9-33F8-1FAA-E2EA-73C75A2C9610}"/>
              </a:ext>
            </a:extLst>
          </p:cNvPr>
          <p:cNvGrpSpPr/>
          <p:nvPr/>
        </p:nvGrpSpPr>
        <p:grpSpPr>
          <a:xfrm>
            <a:off x="2904976" y="4723125"/>
            <a:ext cx="6631711" cy="819726"/>
            <a:chOff x="2707016" y="1510980"/>
            <a:chExt cx="6631711" cy="819726"/>
          </a:xfrm>
        </p:grpSpPr>
        <p:sp>
          <p:nvSpPr>
            <p:cNvPr id="34" name="流程图: 延期 33">
              <a:extLst>
                <a:ext uri="{FF2B5EF4-FFF2-40B4-BE49-F238E27FC236}">
                  <a16:creationId xmlns:a16="http://schemas.microsoft.com/office/drawing/2014/main" id="{75C6B478-7C7E-BD50-2BB2-17C88B2B3C52}"/>
                </a:ext>
              </a:extLst>
            </p:cNvPr>
            <p:cNvSpPr/>
            <p:nvPr/>
          </p:nvSpPr>
          <p:spPr>
            <a:xfrm flipH="1">
              <a:off x="2707016" y="1510980"/>
              <a:ext cx="840510" cy="81972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35" name="流程图: 延期 34">
              <a:extLst>
                <a:ext uri="{FF2B5EF4-FFF2-40B4-BE49-F238E27FC236}">
                  <a16:creationId xmlns:a16="http://schemas.microsoft.com/office/drawing/2014/main" id="{0952A6C8-363E-ADA3-0600-94D425AF170D}"/>
                </a:ext>
              </a:extLst>
            </p:cNvPr>
            <p:cNvSpPr/>
            <p:nvPr/>
          </p:nvSpPr>
          <p:spPr>
            <a:xfrm>
              <a:off x="8498217" y="1510980"/>
              <a:ext cx="840510" cy="819726"/>
            </a:xfrm>
            <a:prstGeom prst="flowChartDelay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D100FA3-571D-F3C8-39B6-6F98FD937C4B}"/>
                </a:ext>
              </a:extLst>
            </p:cNvPr>
            <p:cNvSpPr/>
            <p:nvPr/>
          </p:nvSpPr>
          <p:spPr>
            <a:xfrm>
              <a:off x="3547526" y="1510980"/>
              <a:ext cx="4950691" cy="8197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dirty="0"/>
                <a:t>Conclusion and outlook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57776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436C6-5EDA-4228-A4B1-CCF7B60BE6F1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Single-component multi-phase model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0">
            <a:extLst>
              <a:ext uri="{FF2B5EF4-FFF2-40B4-BE49-F238E27FC236}">
                <a16:creationId xmlns:a16="http://schemas.microsoft.com/office/drawing/2014/main" id="{F0DAF723-83A8-9645-59A7-D47EE1E66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546494"/>
              </p:ext>
            </p:extLst>
          </p:nvPr>
        </p:nvGraphicFramePr>
        <p:xfrm>
          <a:off x="745106" y="3525435"/>
          <a:ext cx="1450148" cy="348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400" imgH="190500" progId="Equation.DSMT4">
                  <p:embed/>
                </p:oleObj>
              </mc:Choice>
              <mc:Fallback>
                <p:oleObj name="Equation" r:id="rId2" imgW="787400" imgH="190500" progId="Equation.DSMT4">
                  <p:embed/>
                  <p:pic>
                    <p:nvPicPr>
                      <p:cNvPr id="6" name="Object 30">
                        <a:extLst>
                          <a:ext uri="{FF2B5EF4-FFF2-40B4-BE49-F238E27FC236}">
                            <a16:creationId xmlns:a16="http://schemas.microsoft.com/office/drawing/2014/main" id="{C402B400-6356-A4DF-DD21-EB0BF71E29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06" y="3525435"/>
                        <a:ext cx="1450148" cy="3487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3">
            <a:extLst>
              <a:ext uri="{FF2B5EF4-FFF2-40B4-BE49-F238E27FC236}">
                <a16:creationId xmlns:a16="http://schemas.microsoft.com/office/drawing/2014/main" id="{4E170E9B-9CF7-D0D7-35D0-4D5CBCC114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737736"/>
              </p:ext>
            </p:extLst>
          </p:nvPr>
        </p:nvGraphicFramePr>
        <p:xfrm>
          <a:off x="2472124" y="3490353"/>
          <a:ext cx="3595573" cy="43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09800" imgH="266700" progId="Equation.DSMT4">
                  <p:embed/>
                </p:oleObj>
              </mc:Choice>
              <mc:Fallback>
                <p:oleObj name="Equation" r:id="rId4" imgW="2209800" imgH="266700" progId="Equation.DSMT4">
                  <p:embed/>
                  <p:pic>
                    <p:nvPicPr>
                      <p:cNvPr id="7" name="Object 33">
                        <a:extLst>
                          <a:ext uri="{FF2B5EF4-FFF2-40B4-BE49-F238E27FC236}">
                            <a16:creationId xmlns:a16="http://schemas.microsoft.com/office/drawing/2014/main" id="{48B933AE-5F25-8781-B3D5-BF457D2A72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2124" y="3490353"/>
                        <a:ext cx="3595573" cy="433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35">
            <a:extLst>
              <a:ext uri="{FF2B5EF4-FFF2-40B4-BE49-F238E27FC236}">
                <a16:creationId xmlns:a16="http://schemas.microsoft.com/office/drawing/2014/main" id="{60A871FD-403A-035F-8206-D0450F55387F}"/>
              </a:ext>
            </a:extLst>
          </p:cNvPr>
          <p:cNvCxnSpPr/>
          <p:nvPr/>
        </p:nvCxnSpPr>
        <p:spPr>
          <a:xfrm>
            <a:off x="2037035" y="3874168"/>
            <a:ext cx="0" cy="66471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6">
            <a:extLst>
              <a:ext uri="{FF2B5EF4-FFF2-40B4-BE49-F238E27FC236}">
                <a16:creationId xmlns:a16="http://schemas.microsoft.com/office/drawing/2014/main" id="{E32057FA-DA17-D649-1D21-7B6E186BF724}"/>
              </a:ext>
            </a:extLst>
          </p:cNvPr>
          <p:cNvCxnSpPr/>
          <p:nvPr/>
        </p:nvCxnSpPr>
        <p:spPr>
          <a:xfrm flipH="1">
            <a:off x="1664904" y="3865217"/>
            <a:ext cx="1" cy="44209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7">
            <a:extLst>
              <a:ext uri="{FF2B5EF4-FFF2-40B4-BE49-F238E27FC236}">
                <a16:creationId xmlns:a16="http://schemas.microsoft.com/office/drawing/2014/main" id="{DA4D1078-8C28-00B8-5B59-A846886C41F6}"/>
              </a:ext>
            </a:extLst>
          </p:cNvPr>
          <p:cNvCxnSpPr/>
          <p:nvPr/>
        </p:nvCxnSpPr>
        <p:spPr>
          <a:xfrm>
            <a:off x="1275398" y="3859493"/>
            <a:ext cx="0" cy="19815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8">
            <a:extLst>
              <a:ext uri="{FF2B5EF4-FFF2-40B4-BE49-F238E27FC236}">
                <a16:creationId xmlns:a16="http://schemas.microsoft.com/office/drawing/2014/main" id="{FB18374E-525A-DFC1-6D2E-4597BE808A9D}"/>
              </a:ext>
            </a:extLst>
          </p:cNvPr>
          <p:cNvSpPr/>
          <p:nvPr/>
        </p:nvSpPr>
        <p:spPr>
          <a:xfrm>
            <a:off x="383204" y="3964167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id="{920291BB-7732-CC7A-CAB1-10E948A69EE1}"/>
              </a:ext>
            </a:extLst>
          </p:cNvPr>
          <p:cNvSpPr/>
          <p:nvPr/>
        </p:nvSpPr>
        <p:spPr>
          <a:xfrm>
            <a:off x="874817" y="4231110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Shear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40">
            <a:extLst>
              <a:ext uri="{FF2B5EF4-FFF2-40B4-BE49-F238E27FC236}">
                <a16:creationId xmlns:a16="http://schemas.microsoft.com/office/drawing/2014/main" id="{2A06F6AD-2D46-4B75-D8A1-FC2DB9CA2F57}"/>
              </a:ext>
            </a:extLst>
          </p:cNvPr>
          <p:cNvSpPr/>
          <p:nvPr/>
        </p:nvSpPr>
        <p:spPr>
          <a:xfrm>
            <a:off x="1374584" y="4502634"/>
            <a:ext cx="1535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ject 41">
            <a:extLst>
              <a:ext uri="{FF2B5EF4-FFF2-40B4-BE49-F238E27FC236}">
                <a16:creationId xmlns:a16="http://schemas.microsoft.com/office/drawing/2014/main" id="{7383E3A2-E418-32FF-92FD-76D410B8E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765404"/>
              </p:ext>
            </p:extLst>
          </p:nvPr>
        </p:nvGraphicFramePr>
        <p:xfrm>
          <a:off x="3740150" y="5473597"/>
          <a:ext cx="23272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38000" imgH="469800" progId="Equation.DSMT4">
                  <p:embed/>
                </p:oleObj>
              </mc:Choice>
              <mc:Fallback>
                <p:oleObj name="Equation" r:id="rId6" imgW="1638000" imgH="469800" progId="Equation.DSMT4">
                  <p:embed/>
                  <p:pic>
                    <p:nvPicPr>
                      <p:cNvPr id="15" name="Object 41">
                        <a:extLst>
                          <a:ext uri="{FF2B5EF4-FFF2-40B4-BE49-F238E27FC236}">
                            <a16:creationId xmlns:a16="http://schemas.microsoft.com/office/drawing/2014/main" id="{802F7DA3-1097-13D0-7583-75BD2843AA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5473597"/>
                        <a:ext cx="23272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42">
            <a:extLst>
              <a:ext uri="{FF2B5EF4-FFF2-40B4-BE49-F238E27FC236}">
                <a16:creationId xmlns:a16="http://schemas.microsoft.com/office/drawing/2014/main" id="{5D2081F7-293F-E7D3-BEDD-2EA91CAE8828}"/>
              </a:ext>
            </a:extLst>
          </p:cNvPr>
          <p:cNvCxnSpPr/>
          <p:nvPr/>
        </p:nvCxnSpPr>
        <p:spPr>
          <a:xfrm>
            <a:off x="1504224" y="5203694"/>
            <a:ext cx="0" cy="2466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3">
            <a:extLst>
              <a:ext uri="{FF2B5EF4-FFF2-40B4-BE49-F238E27FC236}">
                <a16:creationId xmlns:a16="http://schemas.microsoft.com/office/drawing/2014/main" id="{27EE5BB4-4103-2F1C-D3C0-421302745248}"/>
              </a:ext>
            </a:extLst>
          </p:cNvPr>
          <p:cNvSpPr txBox="1"/>
          <p:nvPr/>
        </p:nvSpPr>
        <p:spPr>
          <a:xfrm>
            <a:off x="3907136" y="4887236"/>
            <a:ext cx="1115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Minimum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entropy.</a:t>
            </a:r>
          </a:p>
        </p:txBody>
      </p:sp>
      <p:graphicFrame>
        <p:nvGraphicFramePr>
          <p:cNvPr id="26" name="Object 44">
            <a:extLst>
              <a:ext uri="{FF2B5EF4-FFF2-40B4-BE49-F238E27FC236}">
                <a16:creationId xmlns:a16="http://schemas.microsoft.com/office/drawing/2014/main" id="{B3D983EB-37E9-29C3-F8D2-6CA52F620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5760"/>
              </p:ext>
            </p:extLst>
          </p:nvPr>
        </p:nvGraphicFramePr>
        <p:xfrm>
          <a:off x="4062764" y="4192772"/>
          <a:ext cx="2030855" cy="60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71600" imgH="406400" progId="Equation.DSMT4">
                  <p:embed/>
                </p:oleObj>
              </mc:Choice>
              <mc:Fallback>
                <p:oleObj name="Equation" r:id="rId8" imgW="1371600" imgH="406400" progId="Equation.DSMT4">
                  <p:embed/>
                  <p:pic>
                    <p:nvPicPr>
                      <p:cNvPr id="18" name="Object 44">
                        <a:extLst>
                          <a:ext uri="{FF2B5EF4-FFF2-40B4-BE49-F238E27FC236}">
                            <a16:creationId xmlns:a16="http://schemas.microsoft.com/office/drawing/2014/main" id="{6409C309-AD9F-A85E-6EBA-AD507D8C40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2764" y="4192772"/>
                        <a:ext cx="2030855" cy="608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45">
            <a:extLst>
              <a:ext uri="{FF2B5EF4-FFF2-40B4-BE49-F238E27FC236}">
                <a16:creationId xmlns:a16="http://schemas.microsoft.com/office/drawing/2014/main" id="{97120AE3-87B4-B2B3-AED3-97E7DD3DE57E}"/>
              </a:ext>
            </a:extLst>
          </p:cNvPr>
          <p:cNvCxnSpPr/>
          <p:nvPr/>
        </p:nvCxnSpPr>
        <p:spPr>
          <a:xfrm>
            <a:off x="5022465" y="4840710"/>
            <a:ext cx="0" cy="77360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46">
            <a:extLst>
              <a:ext uri="{FF2B5EF4-FFF2-40B4-BE49-F238E27FC236}">
                <a16:creationId xmlns:a16="http://schemas.microsoft.com/office/drawing/2014/main" id="{8D9E755C-E788-29AC-BA68-0A901A41F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338677"/>
              </p:ext>
            </p:extLst>
          </p:nvPr>
        </p:nvGraphicFramePr>
        <p:xfrm>
          <a:off x="741998" y="4919887"/>
          <a:ext cx="1541462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01440" imgH="215640" progId="Equation.DSMT4">
                  <p:embed/>
                </p:oleObj>
              </mc:Choice>
              <mc:Fallback>
                <p:oleObj name="Equation" r:id="rId10" imgW="901440" imgH="215640" progId="Equation.DSMT4">
                  <p:embed/>
                  <p:pic>
                    <p:nvPicPr>
                      <p:cNvPr id="20" name="Object 46">
                        <a:extLst>
                          <a:ext uri="{FF2B5EF4-FFF2-40B4-BE49-F238E27FC236}">
                            <a16:creationId xmlns:a16="http://schemas.microsoft.com/office/drawing/2014/main" id="{E95F6EC5-1E34-4022-91F3-2C50A8AE47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8" y="4919887"/>
                        <a:ext cx="1541462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Arrow Connector 47">
            <a:extLst>
              <a:ext uri="{FF2B5EF4-FFF2-40B4-BE49-F238E27FC236}">
                <a16:creationId xmlns:a16="http://schemas.microsoft.com/office/drawing/2014/main" id="{582F7A2A-6225-DB30-A523-49E0D3491B46}"/>
              </a:ext>
            </a:extLst>
          </p:cNvPr>
          <p:cNvCxnSpPr/>
          <p:nvPr/>
        </p:nvCxnSpPr>
        <p:spPr>
          <a:xfrm>
            <a:off x="5022465" y="3874168"/>
            <a:ext cx="0" cy="29873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48">
            <a:extLst>
              <a:ext uri="{FF2B5EF4-FFF2-40B4-BE49-F238E27FC236}">
                <a16:creationId xmlns:a16="http://schemas.microsoft.com/office/drawing/2014/main" id="{044516AF-C9F7-50E1-2ABB-63624EC3E35D}"/>
              </a:ext>
            </a:extLst>
          </p:cNvPr>
          <p:cNvSpPr/>
          <p:nvPr/>
        </p:nvSpPr>
        <p:spPr>
          <a:xfrm>
            <a:off x="1172456" y="5426340"/>
            <a:ext cx="1699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1">
            <a:extLst>
              <a:ext uri="{FF2B5EF4-FFF2-40B4-BE49-F238E27FC236}">
                <a16:creationId xmlns:a16="http://schemas.microsoft.com/office/drawing/2014/main" id="{03A9E3BB-C511-A846-37A8-60A74878588A}"/>
              </a:ext>
            </a:extLst>
          </p:cNvPr>
          <p:cNvGrpSpPr/>
          <p:nvPr/>
        </p:nvGrpSpPr>
        <p:grpSpPr>
          <a:xfrm>
            <a:off x="660085" y="1715353"/>
            <a:ext cx="1447800" cy="1667190"/>
            <a:chOff x="601506" y="2361043"/>
            <a:chExt cx="1447800" cy="1667190"/>
          </a:xfrm>
        </p:grpSpPr>
        <p:pic>
          <p:nvPicPr>
            <p:cNvPr id="44" name="Picture 49">
              <a:extLst>
                <a:ext uri="{FF2B5EF4-FFF2-40B4-BE49-F238E27FC236}">
                  <a16:creationId xmlns:a16="http://schemas.microsoft.com/office/drawing/2014/main" id="{4B15132C-CFF4-7648-0602-1155BFEB0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7" r="68458" b="12776"/>
            <a:stretch/>
          </p:blipFill>
          <p:spPr>
            <a:xfrm>
              <a:off x="601506" y="2361043"/>
              <a:ext cx="1447800" cy="1460283"/>
            </a:xfrm>
            <a:prstGeom prst="rect">
              <a:avLst/>
            </a:prstGeom>
          </p:spPr>
        </p:pic>
        <p:sp>
          <p:nvSpPr>
            <p:cNvPr id="45" name="TextBox 52">
              <a:extLst>
                <a:ext uri="{FF2B5EF4-FFF2-40B4-BE49-F238E27FC236}">
                  <a16:creationId xmlns:a16="http://schemas.microsoft.com/office/drawing/2014/main" id="{6BF7520D-95E0-6839-F849-E86EE055A180}"/>
                </a:ext>
              </a:extLst>
            </p:cNvPr>
            <p:cNvSpPr txBox="1"/>
            <p:nvPr/>
          </p:nvSpPr>
          <p:spPr>
            <a:xfrm>
              <a:off x="983081" y="3720456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D2Q9</a:t>
              </a:r>
            </a:p>
          </p:txBody>
        </p:sp>
      </p:grpSp>
      <p:cxnSp>
        <p:nvCxnSpPr>
          <p:cNvPr id="46" name="Straight Connector 56">
            <a:extLst>
              <a:ext uri="{FF2B5EF4-FFF2-40B4-BE49-F238E27FC236}">
                <a16:creationId xmlns:a16="http://schemas.microsoft.com/office/drawing/2014/main" id="{BE640BE2-7354-EF05-5BAF-92137CCB30FC}"/>
              </a:ext>
            </a:extLst>
          </p:cNvPr>
          <p:cNvCxnSpPr/>
          <p:nvPr/>
        </p:nvCxnSpPr>
        <p:spPr>
          <a:xfrm>
            <a:off x="2767969" y="1581601"/>
            <a:ext cx="2632016" cy="0"/>
          </a:xfrm>
          <a:prstGeom prst="line">
            <a:avLst/>
          </a:prstGeom>
          <a:ln w="25400" cap="sq">
            <a:solidFill>
              <a:srgbClr val="00B05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57">
            <a:extLst>
              <a:ext uri="{FF2B5EF4-FFF2-40B4-BE49-F238E27FC236}">
                <a16:creationId xmlns:a16="http://schemas.microsoft.com/office/drawing/2014/main" id="{3F84AB73-0F4D-3007-012F-F73C93E21C7F}"/>
              </a:ext>
            </a:extLst>
          </p:cNvPr>
          <p:cNvCxnSpPr>
            <a:cxnSpLocks/>
          </p:cNvCxnSpPr>
          <p:nvPr/>
        </p:nvCxnSpPr>
        <p:spPr>
          <a:xfrm>
            <a:off x="660085" y="1578403"/>
            <a:ext cx="1339885" cy="0"/>
          </a:xfrm>
          <a:prstGeom prst="line">
            <a:avLst/>
          </a:prstGeom>
          <a:ln w="25400" cap="sq">
            <a:solidFill>
              <a:srgbClr val="FF00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2">
            <a:extLst>
              <a:ext uri="{FF2B5EF4-FFF2-40B4-BE49-F238E27FC236}">
                <a16:creationId xmlns:a16="http://schemas.microsoft.com/office/drawing/2014/main" id="{0FB8C646-4C6A-AA5F-A14A-8AC14AF257A8}"/>
              </a:ext>
            </a:extLst>
          </p:cNvPr>
          <p:cNvGrpSpPr/>
          <p:nvPr/>
        </p:nvGrpSpPr>
        <p:grpSpPr>
          <a:xfrm>
            <a:off x="2606567" y="1715354"/>
            <a:ext cx="1524000" cy="1676056"/>
            <a:chOff x="2547988" y="2361044"/>
            <a:chExt cx="1524000" cy="1676056"/>
          </a:xfrm>
        </p:grpSpPr>
        <p:sp>
          <p:nvSpPr>
            <p:cNvPr id="51" name="TextBox 54">
              <a:extLst>
                <a:ext uri="{FF2B5EF4-FFF2-40B4-BE49-F238E27FC236}">
                  <a16:creationId xmlns:a16="http://schemas.microsoft.com/office/drawing/2014/main" id="{3C5C982E-6325-5B43-6DCF-B22BD95C3E0B}"/>
                </a:ext>
              </a:extLst>
            </p:cNvPr>
            <p:cNvSpPr txBox="1"/>
            <p:nvPr/>
          </p:nvSpPr>
          <p:spPr>
            <a:xfrm>
              <a:off x="2935850" y="37293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collision</a:t>
              </a:r>
            </a:p>
          </p:txBody>
        </p:sp>
        <p:pic>
          <p:nvPicPr>
            <p:cNvPr id="56" name="Picture 76">
              <a:extLst>
                <a:ext uri="{FF2B5EF4-FFF2-40B4-BE49-F238E27FC236}">
                  <a16:creationId xmlns:a16="http://schemas.microsoft.com/office/drawing/2014/main" id="{5F3A100D-E241-4CAA-215A-526275E4A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4" r="33976" b="12776"/>
            <a:stretch/>
          </p:blipFill>
          <p:spPr>
            <a:xfrm>
              <a:off x="2547988" y="2361044"/>
              <a:ext cx="1524000" cy="1460283"/>
            </a:xfrm>
            <a:prstGeom prst="rect">
              <a:avLst/>
            </a:prstGeom>
          </p:spPr>
        </p:pic>
      </p:grpSp>
      <p:grpSp>
        <p:nvGrpSpPr>
          <p:cNvPr id="58" name="Group 6">
            <a:extLst>
              <a:ext uri="{FF2B5EF4-FFF2-40B4-BE49-F238E27FC236}">
                <a16:creationId xmlns:a16="http://schemas.microsoft.com/office/drawing/2014/main" id="{049AA07D-A171-EC8C-3E37-2C00409F87D8}"/>
              </a:ext>
            </a:extLst>
          </p:cNvPr>
          <p:cNvGrpSpPr/>
          <p:nvPr/>
        </p:nvGrpSpPr>
        <p:grpSpPr>
          <a:xfrm>
            <a:off x="4120389" y="1725288"/>
            <a:ext cx="1798197" cy="1656511"/>
            <a:chOff x="4061810" y="2370978"/>
            <a:chExt cx="1798197" cy="1656511"/>
          </a:xfrm>
        </p:grpSpPr>
        <p:sp>
          <p:nvSpPr>
            <p:cNvPr id="59" name="TextBox 55">
              <a:extLst>
                <a:ext uri="{FF2B5EF4-FFF2-40B4-BE49-F238E27FC236}">
                  <a16:creationId xmlns:a16="http://schemas.microsoft.com/office/drawing/2014/main" id="{6B1E6BCC-1D12-A008-01A6-4BDC14BA0DAC}"/>
                </a:ext>
              </a:extLst>
            </p:cNvPr>
            <p:cNvSpPr txBox="1"/>
            <p:nvPr/>
          </p:nvSpPr>
          <p:spPr>
            <a:xfrm>
              <a:off x="4531407" y="3719712"/>
              <a:ext cx="11583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propagation</a:t>
              </a:r>
            </a:p>
          </p:txBody>
        </p:sp>
        <p:pic>
          <p:nvPicPr>
            <p:cNvPr id="62" name="Picture 77">
              <a:extLst>
                <a:ext uri="{FF2B5EF4-FFF2-40B4-BE49-F238E27FC236}">
                  <a16:creationId xmlns:a16="http://schemas.microsoft.com/office/drawing/2014/main" id="{C471962B-148D-4B60-3856-5AC43A285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37" b="12776"/>
            <a:stretch/>
          </p:blipFill>
          <p:spPr>
            <a:xfrm>
              <a:off x="4061810" y="2370978"/>
              <a:ext cx="1798197" cy="1460283"/>
            </a:xfrm>
            <a:prstGeom prst="rect">
              <a:avLst/>
            </a:prstGeom>
          </p:spPr>
        </p:pic>
      </p:grpSp>
      <p:sp>
        <p:nvSpPr>
          <p:cNvPr id="63" name="Rectangle 8">
            <a:extLst>
              <a:ext uri="{FF2B5EF4-FFF2-40B4-BE49-F238E27FC236}">
                <a16:creationId xmlns:a16="http://schemas.microsoft.com/office/drawing/2014/main" id="{69ACC56B-ACB9-DD52-89A0-830B59A80584}"/>
              </a:ext>
            </a:extLst>
          </p:cNvPr>
          <p:cNvSpPr/>
          <p:nvPr/>
        </p:nvSpPr>
        <p:spPr>
          <a:xfrm>
            <a:off x="3908829" y="4829104"/>
            <a:ext cx="1003690" cy="6443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78">
            <a:extLst>
              <a:ext uri="{FF2B5EF4-FFF2-40B4-BE49-F238E27FC236}">
                <a16:creationId xmlns:a16="http://schemas.microsoft.com/office/drawing/2014/main" id="{D283452B-59AA-109D-C15F-682668F2D926}"/>
              </a:ext>
            </a:extLst>
          </p:cNvPr>
          <p:cNvSpPr/>
          <p:nvPr/>
        </p:nvSpPr>
        <p:spPr>
          <a:xfrm>
            <a:off x="4890955" y="3479653"/>
            <a:ext cx="257064" cy="3713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88">
            <a:extLst>
              <a:ext uri="{FF2B5EF4-FFF2-40B4-BE49-F238E27FC236}">
                <a16:creationId xmlns:a16="http://schemas.microsoft.com/office/drawing/2014/main" id="{D91144C6-0CE0-500F-9A9D-B20B6CA94BB2}"/>
              </a:ext>
            </a:extLst>
          </p:cNvPr>
          <p:cNvSpPr txBox="1"/>
          <p:nvPr/>
        </p:nvSpPr>
        <p:spPr>
          <a:xfrm>
            <a:off x="1784331" y="6431657"/>
            <a:ext cx="3953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Karlin et al, (2014). Physical review E, 90 (3).</a:t>
            </a:r>
          </a:p>
        </p:txBody>
      </p:sp>
      <p:cxnSp>
        <p:nvCxnSpPr>
          <p:cNvPr id="70" name="Straight Connector 41">
            <a:extLst>
              <a:ext uri="{FF2B5EF4-FFF2-40B4-BE49-F238E27FC236}">
                <a16:creationId xmlns:a16="http://schemas.microsoft.com/office/drawing/2014/main" id="{DE5C88EE-4C8B-58B3-B841-C46EB4E69DB2}"/>
              </a:ext>
            </a:extLst>
          </p:cNvPr>
          <p:cNvCxnSpPr/>
          <p:nvPr/>
        </p:nvCxnSpPr>
        <p:spPr>
          <a:xfrm>
            <a:off x="11129270" y="1863391"/>
            <a:ext cx="0" cy="3733800"/>
          </a:xfrm>
          <a:prstGeom prst="line">
            <a:avLst/>
          </a:prstGeom>
          <a:ln w="31750">
            <a:solidFill>
              <a:srgbClr val="7030A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1">
            <a:extLst>
              <a:ext uri="{FF2B5EF4-FFF2-40B4-BE49-F238E27FC236}">
                <a16:creationId xmlns:a16="http://schemas.microsoft.com/office/drawing/2014/main" id="{58EEABBA-D9F1-708C-C486-0F0CA57DA2EA}"/>
              </a:ext>
            </a:extLst>
          </p:cNvPr>
          <p:cNvSpPr/>
          <p:nvPr/>
        </p:nvSpPr>
        <p:spPr>
          <a:xfrm>
            <a:off x="6915408" y="1770218"/>
            <a:ext cx="4876800" cy="4098897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21BFCFE5-3BF4-382C-2875-21EF31BF258A}"/>
              </a:ext>
            </a:extLst>
          </p:cNvPr>
          <p:cNvSpPr/>
          <p:nvPr/>
        </p:nvSpPr>
        <p:spPr>
          <a:xfrm rot="1500425">
            <a:off x="7858643" y="2759926"/>
            <a:ext cx="3342082" cy="1959091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3" name="Oval 4">
            <a:extLst>
              <a:ext uri="{FF2B5EF4-FFF2-40B4-BE49-F238E27FC236}">
                <a16:creationId xmlns:a16="http://schemas.microsoft.com/office/drawing/2014/main" id="{58F38876-20AA-CAC8-994B-170AAE7D6875}"/>
              </a:ext>
            </a:extLst>
          </p:cNvPr>
          <p:cNvSpPr/>
          <p:nvPr/>
        </p:nvSpPr>
        <p:spPr>
          <a:xfrm rot="21325901">
            <a:off x="8429343" y="3379776"/>
            <a:ext cx="1752600" cy="76200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4" name="Oval 3">
            <a:extLst>
              <a:ext uri="{FF2B5EF4-FFF2-40B4-BE49-F238E27FC236}">
                <a16:creationId xmlns:a16="http://schemas.microsoft.com/office/drawing/2014/main" id="{727AA4EC-2770-852C-E48F-5C33FBA33DD7}"/>
              </a:ext>
            </a:extLst>
          </p:cNvPr>
          <p:cNvSpPr/>
          <p:nvPr/>
        </p:nvSpPr>
        <p:spPr>
          <a:xfrm>
            <a:off x="9163308" y="376925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75" name="Straight Connector 7">
            <a:extLst>
              <a:ext uri="{FF2B5EF4-FFF2-40B4-BE49-F238E27FC236}">
                <a16:creationId xmlns:a16="http://schemas.microsoft.com/office/drawing/2014/main" id="{CFABE3F4-EE28-BE73-7063-A1E7BBFC76A3}"/>
              </a:ext>
            </a:extLst>
          </p:cNvPr>
          <p:cNvCxnSpPr/>
          <p:nvPr/>
        </p:nvCxnSpPr>
        <p:spPr>
          <a:xfrm flipH="1">
            <a:off x="7296408" y="3844591"/>
            <a:ext cx="1847686" cy="1092388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6" name="Object 17">
            <a:extLst>
              <a:ext uri="{FF2B5EF4-FFF2-40B4-BE49-F238E27FC236}">
                <a16:creationId xmlns:a16="http://schemas.microsoft.com/office/drawing/2014/main" id="{883FD5C5-7AB0-1EAE-059A-A362C6317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859050"/>
              </p:ext>
            </p:extLst>
          </p:nvPr>
        </p:nvGraphicFramePr>
        <p:xfrm>
          <a:off x="6957153" y="4835191"/>
          <a:ext cx="306788" cy="390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9680" imgH="177480" progId="Equation.DSMT4">
                  <p:embed/>
                </p:oleObj>
              </mc:Choice>
              <mc:Fallback>
                <p:oleObj name="Equation" r:id="rId13" imgW="139680" imgH="177480" progId="Equation.DSMT4">
                  <p:embed/>
                  <p:pic>
                    <p:nvPicPr>
                      <p:cNvPr id="68" name="Object 17">
                        <a:extLst>
                          <a:ext uri="{FF2B5EF4-FFF2-40B4-BE49-F238E27FC236}">
                            <a16:creationId xmlns:a16="http://schemas.microsoft.com/office/drawing/2014/main" id="{432AD6B2-F896-4A95-5344-C3CC665D7E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57153" y="4835191"/>
                        <a:ext cx="306788" cy="390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18">
            <a:extLst>
              <a:ext uri="{FF2B5EF4-FFF2-40B4-BE49-F238E27FC236}">
                <a16:creationId xmlns:a16="http://schemas.microsoft.com/office/drawing/2014/main" id="{D5C415E4-9EFF-BF65-DBCA-A0C4C92EC9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157257"/>
              </p:ext>
            </p:extLst>
          </p:nvPr>
        </p:nvGraphicFramePr>
        <p:xfrm>
          <a:off x="11289329" y="2126337"/>
          <a:ext cx="67151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04560" imgH="215640" progId="Equation.DSMT4">
                  <p:embed/>
                </p:oleObj>
              </mc:Choice>
              <mc:Fallback>
                <p:oleObj name="Equation" r:id="rId15" imgW="304560" imgH="215640" progId="Equation.DSMT4">
                  <p:embed/>
                  <p:pic>
                    <p:nvPicPr>
                      <p:cNvPr id="69" name="Object 18">
                        <a:extLst>
                          <a:ext uri="{FF2B5EF4-FFF2-40B4-BE49-F238E27FC236}">
                            <a16:creationId xmlns:a16="http://schemas.microsoft.com/office/drawing/2014/main" id="{F1C76C61-DC4B-E43F-7870-F1D1D0DACD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9329" y="2126337"/>
                        <a:ext cx="671513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28">
            <a:extLst>
              <a:ext uri="{FF2B5EF4-FFF2-40B4-BE49-F238E27FC236}">
                <a16:creationId xmlns:a16="http://schemas.microsoft.com/office/drawing/2014/main" id="{52879626-F49A-F30A-7872-AB6504F38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988070"/>
              </p:ext>
            </p:extLst>
          </p:nvPr>
        </p:nvGraphicFramePr>
        <p:xfrm>
          <a:off x="8748861" y="3390225"/>
          <a:ext cx="50323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28600" imgH="215640" progId="Equation.DSMT4">
                  <p:embed/>
                </p:oleObj>
              </mc:Choice>
              <mc:Fallback>
                <p:oleObj name="Equation" r:id="rId17" imgW="228600" imgH="215640" progId="Equation.DSMT4">
                  <p:embed/>
                  <p:pic>
                    <p:nvPicPr>
                      <p:cNvPr id="70" name="Object 28">
                        <a:extLst>
                          <a:ext uri="{FF2B5EF4-FFF2-40B4-BE49-F238E27FC236}">
                            <a16:creationId xmlns:a16="http://schemas.microsoft.com/office/drawing/2014/main" id="{350C1A1A-A775-E40C-75D1-BB068A493B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861" y="3390225"/>
                        <a:ext cx="503237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Oval 31">
            <a:extLst>
              <a:ext uri="{FF2B5EF4-FFF2-40B4-BE49-F238E27FC236}">
                <a16:creationId xmlns:a16="http://schemas.microsoft.com/office/drawing/2014/main" id="{6DB1B1BD-F921-49FA-893F-D1FA53136D95}"/>
              </a:ext>
            </a:extLst>
          </p:cNvPr>
          <p:cNvSpPr/>
          <p:nvPr/>
        </p:nvSpPr>
        <p:spPr>
          <a:xfrm>
            <a:off x="10877808" y="20157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0" name="Oval 33">
            <a:extLst>
              <a:ext uri="{FF2B5EF4-FFF2-40B4-BE49-F238E27FC236}">
                <a16:creationId xmlns:a16="http://schemas.microsoft.com/office/drawing/2014/main" id="{C8B5DBF6-7C54-73BE-16AC-4FE5C2256849}"/>
              </a:ext>
            </a:extLst>
          </p:cNvPr>
          <p:cNvSpPr/>
          <p:nvPr/>
        </p:nvSpPr>
        <p:spPr>
          <a:xfrm>
            <a:off x="11487408" y="25491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1" name="Straight Connector 34">
            <a:extLst>
              <a:ext uri="{FF2B5EF4-FFF2-40B4-BE49-F238E27FC236}">
                <a16:creationId xmlns:a16="http://schemas.microsoft.com/office/drawing/2014/main" id="{CD2FDC13-7B1B-00A6-930D-A9D4BDACBB3F}"/>
              </a:ext>
            </a:extLst>
          </p:cNvPr>
          <p:cNvCxnSpPr/>
          <p:nvPr/>
        </p:nvCxnSpPr>
        <p:spPr>
          <a:xfrm flipH="1">
            <a:off x="9252098" y="2676003"/>
            <a:ext cx="1847686" cy="1092388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35">
            <a:extLst>
              <a:ext uri="{FF2B5EF4-FFF2-40B4-BE49-F238E27FC236}">
                <a16:creationId xmlns:a16="http://schemas.microsoft.com/office/drawing/2014/main" id="{99FB2E64-2816-1F9F-DFAC-60703F6C775C}"/>
              </a:ext>
            </a:extLst>
          </p:cNvPr>
          <p:cNvSpPr/>
          <p:nvPr/>
        </p:nvSpPr>
        <p:spPr>
          <a:xfrm>
            <a:off x="7258308" y="4898879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3" name="Oval 37">
            <a:extLst>
              <a:ext uri="{FF2B5EF4-FFF2-40B4-BE49-F238E27FC236}">
                <a16:creationId xmlns:a16="http://schemas.microsoft.com/office/drawing/2014/main" id="{B12249C0-B225-4938-C927-1A3D36A9673A}"/>
              </a:ext>
            </a:extLst>
          </p:cNvPr>
          <p:cNvSpPr/>
          <p:nvPr/>
        </p:nvSpPr>
        <p:spPr>
          <a:xfrm>
            <a:off x="10344408" y="210789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4" name="Oval 38">
            <a:extLst>
              <a:ext uri="{FF2B5EF4-FFF2-40B4-BE49-F238E27FC236}">
                <a16:creationId xmlns:a16="http://schemas.microsoft.com/office/drawing/2014/main" id="{5486DEFD-3915-62C5-1489-7FFAD3F011B6}"/>
              </a:ext>
            </a:extLst>
          </p:cNvPr>
          <p:cNvSpPr/>
          <p:nvPr/>
        </p:nvSpPr>
        <p:spPr>
          <a:xfrm>
            <a:off x="11868408" y="27015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5" name="Oval 39">
            <a:extLst>
              <a:ext uri="{FF2B5EF4-FFF2-40B4-BE49-F238E27FC236}">
                <a16:creationId xmlns:a16="http://schemas.microsoft.com/office/drawing/2014/main" id="{7D22F657-BDFB-FB88-CE88-255827D294BE}"/>
              </a:ext>
            </a:extLst>
          </p:cNvPr>
          <p:cNvSpPr/>
          <p:nvPr/>
        </p:nvSpPr>
        <p:spPr>
          <a:xfrm>
            <a:off x="11091170" y="2601000"/>
            <a:ext cx="76200" cy="76200"/>
          </a:xfrm>
          <a:prstGeom prst="ellipse">
            <a:avLst/>
          </a:prstGeom>
          <a:solidFill>
            <a:srgbClr val="FE8913"/>
          </a:solidFill>
          <a:ln w="38100">
            <a:solidFill>
              <a:srgbClr val="FE8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86" name="Object 32">
            <a:extLst>
              <a:ext uri="{FF2B5EF4-FFF2-40B4-BE49-F238E27FC236}">
                <a16:creationId xmlns:a16="http://schemas.microsoft.com/office/drawing/2014/main" id="{9C06D54D-D05B-5580-C75F-EC846D0A1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819166"/>
              </p:ext>
            </p:extLst>
          </p:nvPr>
        </p:nvGraphicFramePr>
        <p:xfrm>
          <a:off x="9644032" y="2263730"/>
          <a:ext cx="13970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34680" imgH="215640" progId="Equation.DSMT4">
                  <p:embed/>
                </p:oleObj>
              </mc:Choice>
              <mc:Fallback>
                <p:oleObj name="Equation" r:id="rId19" imgW="634680" imgH="215640" progId="Equation.DSMT4">
                  <p:embed/>
                  <p:pic>
                    <p:nvPicPr>
                      <p:cNvPr id="78" name="Object 32">
                        <a:extLst>
                          <a:ext uri="{FF2B5EF4-FFF2-40B4-BE49-F238E27FC236}">
                            <a16:creationId xmlns:a16="http://schemas.microsoft.com/office/drawing/2014/main" id="{632368CF-E8F9-7DE3-75C2-16E7966F1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4032" y="2263730"/>
                        <a:ext cx="139700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7" name="Straight Connector 44">
            <a:extLst>
              <a:ext uri="{FF2B5EF4-FFF2-40B4-BE49-F238E27FC236}">
                <a16:creationId xmlns:a16="http://schemas.microsoft.com/office/drawing/2014/main" id="{F134B388-C28E-3F88-A416-35E36095F41D}"/>
              </a:ext>
            </a:extLst>
          </p:cNvPr>
          <p:cNvCxnSpPr/>
          <p:nvPr/>
        </p:nvCxnSpPr>
        <p:spPr>
          <a:xfrm flipH="1">
            <a:off x="7353722" y="4936979"/>
            <a:ext cx="1809586" cy="0"/>
          </a:xfrm>
          <a:prstGeom prst="line">
            <a:avLst/>
          </a:prstGeom>
          <a:ln w="381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47">
            <a:extLst>
              <a:ext uri="{FF2B5EF4-FFF2-40B4-BE49-F238E27FC236}">
                <a16:creationId xmlns:a16="http://schemas.microsoft.com/office/drawing/2014/main" id="{43E5FB6B-A042-049E-B749-F6E8DA33A472}"/>
              </a:ext>
            </a:extLst>
          </p:cNvPr>
          <p:cNvCxnSpPr/>
          <p:nvPr/>
        </p:nvCxnSpPr>
        <p:spPr>
          <a:xfrm flipH="1">
            <a:off x="9201410" y="3864888"/>
            <a:ext cx="1" cy="1033991"/>
          </a:xfrm>
          <a:prstGeom prst="line">
            <a:avLst/>
          </a:prstGeom>
          <a:ln w="381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54">
            <a:extLst>
              <a:ext uri="{FF2B5EF4-FFF2-40B4-BE49-F238E27FC236}">
                <a16:creationId xmlns:a16="http://schemas.microsoft.com/office/drawing/2014/main" id="{2C614A03-ECA1-A2FF-9B15-9F9295647770}"/>
              </a:ext>
            </a:extLst>
          </p:cNvPr>
          <p:cNvCxnSpPr/>
          <p:nvPr/>
        </p:nvCxnSpPr>
        <p:spPr>
          <a:xfrm flipH="1">
            <a:off x="9277608" y="4936979"/>
            <a:ext cx="1809586" cy="0"/>
          </a:xfrm>
          <a:prstGeom prst="line">
            <a:avLst/>
          </a:prstGeom>
          <a:ln w="381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55">
            <a:extLst>
              <a:ext uri="{FF2B5EF4-FFF2-40B4-BE49-F238E27FC236}">
                <a16:creationId xmlns:a16="http://schemas.microsoft.com/office/drawing/2014/main" id="{7DEF61F3-E0A7-082E-F2EA-8003D4BEA6F8}"/>
              </a:ext>
            </a:extLst>
          </p:cNvPr>
          <p:cNvSpPr/>
          <p:nvPr/>
        </p:nvSpPr>
        <p:spPr>
          <a:xfrm>
            <a:off x="11070627" y="4189810"/>
            <a:ext cx="111981" cy="11198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91" name="Object 56">
            <a:extLst>
              <a:ext uri="{FF2B5EF4-FFF2-40B4-BE49-F238E27FC236}">
                <a16:creationId xmlns:a16="http://schemas.microsoft.com/office/drawing/2014/main" id="{37E7B350-0DB8-250E-D936-3C240640F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078632"/>
              </p:ext>
            </p:extLst>
          </p:nvPr>
        </p:nvGraphicFramePr>
        <p:xfrm>
          <a:off x="9942482" y="4937080"/>
          <a:ext cx="5588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53800" imgH="152280" progId="Equation.DSMT4">
                  <p:embed/>
                </p:oleObj>
              </mc:Choice>
              <mc:Fallback>
                <p:oleObj name="Equation" r:id="rId21" imgW="253800" imgH="152280" progId="Equation.DSMT4">
                  <p:embed/>
                  <p:pic>
                    <p:nvPicPr>
                      <p:cNvPr id="83" name="Object 56">
                        <a:extLst>
                          <a:ext uri="{FF2B5EF4-FFF2-40B4-BE49-F238E27FC236}">
                            <a16:creationId xmlns:a16="http://schemas.microsoft.com/office/drawing/2014/main" id="{B6ABF244-4356-EE38-3710-CDC40510DD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2482" y="4937080"/>
                        <a:ext cx="55880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57">
            <a:extLst>
              <a:ext uri="{FF2B5EF4-FFF2-40B4-BE49-F238E27FC236}">
                <a16:creationId xmlns:a16="http://schemas.microsoft.com/office/drawing/2014/main" id="{DF047E66-1F29-3F76-FC96-18930B32AA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617963"/>
              </p:ext>
            </p:extLst>
          </p:nvPr>
        </p:nvGraphicFramePr>
        <p:xfrm>
          <a:off x="8662525" y="4136980"/>
          <a:ext cx="58578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66400" imgH="164880" progId="Equation.DSMT4">
                  <p:embed/>
                </p:oleObj>
              </mc:Choice>
              <mc:Fallback>
                <p:oleObj name="Equation" r:id="rId23" imgW="266400" imgH="164880" progId="Equation.DSMT4">
                  <p:embed/>
                  <p:pic>
                    <p:nvPicPr>
                      <p:cNvPr id="84" name="Object 57">
                        <a:extLst>
                          <a:ext uri="{FF2B5EF4-FFF2-40B4-BE49-F238E27FC236}">
                            <a16:creationId xmlns:a16="http://schemas.microsoft.com/office/drawing/2014/main" id="{9B0ED4E8-FE5C-97AC-E75D-08DDAEA487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2525" y="4136980"/>
                        <a:ext cx="585788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58">
            <a:extLst>
              <a:ext uri="{FF2B5EF4-FFF2-40B4-BE49-F238E27FC236}">
                <a16:creationId xmlns:a16="http://schemas.microsoft.com/office/drawing/2014/main" id="{CC661791-C719-9E1E-D523-5AE1ACD0C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527006"/>
              </p:ext>
            </p:extLst>
          </p:nvPr>
        </p:nvGraphicFramePr>
        <p:xfrm>
          <a:off x="9737983" y="3978564"/>
          <a:ext cx="136842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2080" imgH="215640" progId="Equation.DSMT4">
                  <p:embed/>
                </p:oleObj>
              </mc:Choice>
              <mc:Fallback>
                <p:oleObj name="Equation" r:id="rId25" imgW="622080" imgH="215640" progId="Equation.DSMT4">
                  <p:embed/>
                  <p:pic>
                    <p:nvPicPr>
                      <p:cNvPr id="85" name="Object 58">
                        <a:extLst>
                          <a:ext uri="{FF2B5EF4-FFF2-40B4-BE49-F238E27FC236}">
                            <a16:creationId xmlns:a16="http://schemas.microsoft.com/office/drawing/2014/main" id="{88F26A64-512A-201C-54F6-793C387BEC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7983" y="3978564"/>
                        <a:ext cx="1368425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59">
            <a:extLst>
              <a:ext uri="{FF2B5EF4-FFF2-40B4-BE49-F238E27FC236}">
                <a16:creationId xmlns:a16="http://schemas.microsoft.com/office/drawing/2014/main" id="{D56B99CF-3329-3091-0DCC-C759E5B2F4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647202"/>
              </p:ext>
            </p:extLst>
          </p:nvPr>
        </p:nvGraphicFramePr>
        <p:xfrm>
          <a:off x="7927944" y="4937080"/>
          <a:ext cx="557213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53800" imgH="152280" progId="Equation.DSMT4">
                  <p:embed/>
                </p:oleObj>
              </mc:Choice>
              <mc:Fallback>
                <p:oleObj name="Equation" r:id="rId27" imgW="253800" imgH="152280" progId="Equation.DSMT4">
                  <p:embed/>
                  <p:pic>
                    <p:nvPicPr>
                      <p:cNvPr id="86" name="Object 59">
                        <a:extLst>
                          <a:ext uri="{FF2B5EF4-FFF2-40B4-BE49-F238E27FC236}">
                            <a16:creationId xmlns:a16="http://schemas.microsoft.com/office/drawing/2014/main" id="{4AD335C8-9B5E-4E3F-BC74-0B71BA337F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7944" y="4937080"/>
                        <a:ext cx="557213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Rectangle 61">
            <a:extLst>
              <a:ext uri="{FF2B5EF4-FFF2-40B4-BE49-F238E27FC236}">
                <a16:creationId xmlns:a16="http://schemas.microsoft.com/office/drawing/2014/main" id="{DE65D7FB-10E8-610E-18A0-292A59BA9383}"/>
              </a:ext>
            </a:extLst>
          </p:cNvPr>
          <p:cNvSpPr/>
          <p:nvPr/>
        </p:nvSpPr>
        <p:spPr>
          <a:xfrm>
            <a:off x="6852113" y="1600052"/>
            <a:ext cx="1845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-entropy lines</a:t>
            </a:r>
          </a:p>
        </p:txBody>
      </p:sp>
      <p:sp>
        <p:nvSpPr>
          <p:cNvPr id="96" name="Oval 62">
            <a:extLst>
              <a:ext uri="{FF2B5EF4-FFF2-40B4-BE49-F238E27FC236}">
                <a16:creationId xmlns:a16="http://schemas.microsoft.com/office/drawing/2014/main" id="{BBA79DC7-3D56-7CE8-09FB-F423465EF0F5}"/>
              </a:ext>
            </a:extLst>
          </p:cNvPr>
          <p:cNvSpPr/>
          <p:nvPr/>
        </p:nvSpPr>
        <p:spPr>
          <a:xfrm>
            <a:off x="10878802" y="32730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7" name="Oval 63">
            <a:extLst>
              <a:ext uri="{FF2B5EF4-FFF2-40B4-BE49-F238E27FC236}">
                <a16:creationId xmlns:a16="http://schemas.microsoft.com/office/drawing/2014/main" id="{C9A09C57-CB54-50CC-2A95-F97BA51E208A}"/>
              </a:ext>
            </a:extLst>
          </p:cNvPr>
          <p:cNvSpPr/>
          <p:nvPr/>
        </p:nvSpPr>
        <p:spPr>
          <a:xfrm>
            <a:off x="11258808" y="3775685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8" name="Oval 64">
            <a:extLst>
              <a:ext uri="{FF2B5EF4-FFF2-40B4-BE49-F238E27FC236}">
                <a16:creationId xmlns:a16="http://schemas.microsoft.com/office/drawing/2014/main" id="{51A3EE20-A10E-56BD-891A-CE37C8F939AC}"/>
              </a:ext>
            </a:extLst>
          </p:cNvPr>
          <p:cNvSpPr/>
          <p:nvPr/>
        </p:nvSpPr>
        <p:spPr>
          <a:xfrm>
            <a:off x="11487408" y="33111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9" name="Oval 66">
            <a:extLst>
              <a:ext uri="{FF2B5EF4-FFF2-40B4-BE49-F238E27FC236}">
                <a16:creationId xmlns:a16="http://schemas.microsoft.com/office/drawing/2014/main" id="{C2D0B010-74B0-A82C-6612-4C9BAF4D90A6}"/>
              </a:ext>
            </a:extLst>
          </p:cNvPr>
          <p:cNvSpPr/>
          <p:nvPr/>
        </p:nvSpPr>
        <p:spPr>
          <a:xfrm>
            <a:off x="10839708" y="44541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0" name="Oval 67">
            <a:extLst>
              <a:ext uri="{FF2B5EF4-FFF2-40B4-BE49-F238E27FC236}">
                <a16:creationId xmlns:a16="http://schemas.microsoft.com/office/drawing/2014/main" id="{01F7173D-1463-C288-A797-648ABB4B5E72}"/>
              </a:ext>
            </a:extLst>
          </p:cNvPr>
          <p:cNvSpPr/>
          <p:nvPr/>
        </p:nvSpPr>
        <p:spPr>
          <a:xfrm>
            <a:off x="11335008" y="53685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1" name="Oval 68">
            <a:extLst>
              <a:ext uri="{FF2B5EF4-FFF2-40B4-BE49-F238E27FC236}">
                <a16:creationId xmlns:a16="http://schemas.microsoft.com/office/drawing/2014/main" id="{4673436E-422D-0E5C-5D7C-26A8E04A1CD9}"/>
              </a:ext>
            </a:extLst>
          </p:cNvPr>
          <p:cNvSpPr/>
          <p:nvPr/>
        </p:nvSpPr>
        <p:spPr>
          <a:xfrm>
            <a:off x="10801608" y="51399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2" name="Oval 71">
            <a:extLst>
              <a:ext uri="{FF2B5EF4-FFF2-40B4-BE49-F238E27FC236}">
                <a16:creationId xmlns:a16="http://schemas.microsoft.com/office/drawing/2014/main" id="{3E8F6653-D87D-376D-1BD7-8BA813C50265}"/>
              </a:ext>
            </a:extLst>
          </p:cNvPr>
          <p:cNvSpPr/>
          <p:nvPr/>
        </p:nvSpPr>
        <p:spPr>
          <a:xfrm>
            <a:off x="11602702" y="39969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03" name="Straight Connector 72">
            <a:extLst>
              <a:ext uri="{FF2B5EF4-FFF2-40B4-BE49-F238E27FC236}">
                <a16:creationId xmlns:a16="http://schemas.microsoft.com/office/drawing/2014/main" id="{B19162C5-0CD1-DC1D-9A48-69427F792C26}"/>
              </a:ext>
            </a:extLst>
          </p:cNvPr>
          <p:cNvCxnSpPr/>
          <p:nvPr/>
        </p:nvCxnSpPr>
        <p:spPr>
          <a:xfrm flipH="1">
            <a:off x="11129270" y="4318035"/>
            <a:ext cx="1" cy="618944"/>
          </a:xfrm>
          <a:prstGeom prst="line">
            <a:avLst/>
          </a:prstGeom>
          <a:ln w="381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" name="Object 73">
            <a:extLst>
              <a:ext uri="{FF2B5EF4-FFF2-40B4-BE49-F238E27FC236}">
                <a16:creationId xmlns:a16="http://schemas.microsoft.com/office/drawing/2014/main" id="{7CF463EB-6D56-8AA8-EEC4-609026439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097104"/>
              </p:ext>
            </p:extLst>
          </p:nvPr>
        </p:nvGraphicFramePr>
        <p:xfrm>
          <a:off x="11103593" y="4442302"/>
          <a:ext cx="66675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304560" imgH="190440" progId="Equation.DSMT4">
                  <p:embed/>
                </p:oleObj>
              </mc:Choice>
              <mc:Fallback>
                <p:oleObj name="Equation" r:id="rId29" imgW="304560" imgH="190440" progId="Equation.DSMT4">
                  <p:embed/>
                  <p:pic>
                    <p:nvPicPr>
                      <p:cNvPr id="96" name="Object 73">
                        <a:extLst>
                          <a:ext uri="{FF2B5EF4-FFF2-40B4-BE49-F238E27FC236}">
                            <a16:creationId xmlns:a16="http://schemas.microsoft.com/office/drawing/2014/main" id="{35EBD14E-4D31-9E91-36C0-5A6801FC3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03593" y="4442302"/>
                        <a:ext cx="66675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Oval 76">
            <a:extLst>
              <a:ext uri="{FF2B5EF4-FFF2-40B4-BE49-F238E27FC236}">
                <a16:creationId xmlns:a16="http://schemas.microsoft.com/office/drawing/2014/main" id="{B3AEC896-052F-AB6C-34E3-DFDAC371034F}"/>
              </a:ext>
            </a:extLst>
          </p:cNvPr>
          <p:cNvSpPr/>
          <p:nvPr/>
        </p:nvSpPr>
        <p:spPr>
          <a:xfrm>
            <a:off x="10115808" y="27015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6" name="Oval 77">
            <a:extLst>
              <a:ext uri="{FF2B5EF4-FFF2-40B4-BE49-F238E27FC236}">
                <a16:creationId xmlns:a16="http://schemas.microsoft.com/office/drawing/2014/main" id="{A60D134D-50B4-038E-00D2-786138AE61E5}"/>
              </a:ext>
            </a:extLst>
          </p:cNvPr>
          <p:cNvSpPr/>
          <p:nvPr/>
        </p:nvSpPr>
        <p:spPr>
          <a:xfrm>
            <a:off x="9887208" y="20157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7" name="Oval 78">
            <a:extLst>
              <a:ext uri="{FF2B5EF4-FFF2-40B4-BE49-F238E27FC236}">
                <a16:creationId xmlns:a16="http://schemas.microsoft.com/office/drawing/2014/main" id="{83541814-1AB6-D814-B05B-AA829C9CFD6B}"/>
              </a:ext>
            </a:extLst>
          </p:cNvPr>
          <p:cNvSpPr/>
          <p:nvPr/>
        </p:nvSpPr>
        <p:spPr>
          <a:xfrm>
            <a:off x="10344408" y="544479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08" name="Object 24">
            <a:extLst>
              <a:ext uri="{FF2B5EF4-FFF2-40B4-BE49-F238E27FC236}">
                <a16:creationId xmlns:a16="http://schemas.microsoft.com/office/drawing/2014/main" id="{B12F1FA1-883E-3982-7895-810A8D3CF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133788"/>
              </p:ext>
            </p:extLst>
          </p:nvPr>
        </p:nvGraphicFramePr>
        <p:xfrm>
          <a:off x="607603" y="1182584"/>
          <a:ext cx="48355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2641320" imgH="228600" progId="Equation.DSMT4">
                  <p:embed/>
                </p:oleObj>
              </mc:Choice>
              <mc:Fallback>
                <p:oleObj name="Equation" r:id="rId31" imgW="2641320" imgH="228600" progId="Equation.DSMT4">
                  <p:embed/>
                  <p:pic>
                    <p:nvPicPr>
                      <p:cNvPr id="103" name="Object 24">
                        <a:extLst>
                          <a:ext uri="{FF2B5EF4-FFF2-40B4-BE49-F238E27FC236}">
                            <a16:creationId xmlns:a16="http://schemas.microsoft.com/office/drawing/2014/main" id="{78D2A557-DEE8-5A8E-12C9-17D383DF7E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03" y="1182584"/>
                        <a:ext cx="483552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文本框 108">
            <a:extLst>
              <a:ext uri="{FF2B5EF4-FFF2-40B4-BE49-F238E27FC236}">
                <a16:creationId xmlns:a16="http://schemas.microsoft.com/office/drawing/2014/main" id="{8C0A2C6C-B5FF-C7A5-55F1-66B521180C6C}"/>
              </a:ext>
            </a:extLst>
          </p:cNvPr>
          <p:cNvSpPr txBox="1"/>
          <p:nvPr/>
        </p:nvSpPr>
        <p:spPr>
          <a:xfrm>
            <a:off x="2573913" y="6033183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realize a large range of kinematic viscosity!</a:t>
            </a:r>
          </a:p>
        </p:txBody>
      </p:sp>
    </p:spTree>
    <p:extLst>
      <p:ext uri="{BB962C8B-B14F-4D97-AF65-F5344CB8AC3E}">
        <p14:creationId xmlns:p14="http://schemas.microsoft.com/office/powerpoint/2010/main" val="31782970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436C6-5EDA-4228-A4B1-CCF7B60BE6F1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Single-component multi-phase model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24">
            <a:extLst>
              <a:ext uri="{FF2B5EF4-FFF2-40B4-BE49-F238E27FC236}">
                <a16:creationId xmlns:a16="http://schemas.microsoft.com/office/drawing/2014/main" id="{0468A714-6E54-AC68-A35A-A4055411AA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059975"/>
              </p:ext>
            </p:extLst>
          </p:nvPr>
        </p:nvGraphicFramePr>
        <p:xfrm>
          <a:off x="613126" y="1193742"/>
          <a:ext cx="5230854" cy="402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57320" imgH="228600" progId="Equation.DSMT4">
                  <p:embed/>
                </p:oleObj>
              </mc:Choice>
              <mc:Fallback>
                <p:oleObj name="Equation" r:id="rId2" imgW="2857320" imgH="228600" progId="Equation.DSMT4">
                  <p:embed/>
                  <p:pic>
                    <p:nvPicPr>
                      <p:cNvPr id="4" name="Object 24">
                        <a:extLst>
                          <a:ext uri="{FF2B5EF4-FFF2-40B4-BE49-F238E27FC236}">
                            <a16:creationId xmlns:a16="http://schemas.microsoft.com/office/drawing/2014/main" id="{10AA54D2-0D92-9DA9-A14B-8E7926FF80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126" y="1193742"/>
                        <a:ext cx="5230854" cy="402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56">
            <a:extLst>
              <a:ext uri="{FF2B5EF4-FFF2-40B4-BE49-F238E27FC236}">
                <a16:creationId xmlns:a16="http://schemas.microsoft.com/office/drawing/2014/main" id="{87C453A0-B2BD-7AD2-5D2E-A1365CA09860}"/>
              </a:ext>
            </a:extLst>
          </p:cNvPr>
          <p:cNvCxnSpPr/>
          <p:nvPr/>
        </p:nvCxnSpPr>
        <p:spPr>
          <a:xfrm>
            <a:off x="2767969" y="1592233"/>
            <a:ext cx="2632016" cy="0"/>
          </a:xfrm>
          <a:prstGeom prst="line">
            <a:avLst/>
          </a:prstGeom>
          <a:ln w="25400" cap="sq">
            <a:solidFill>
              <a:srgbClr val="00B05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7">
            <a:extLst>
              <a:ext uri="{FF2B5EF4-FFF2-40B4-BE49-F238E27FC236}">
                <a16:creationId xmlns:a16="http://schemas.microsoft.com/office/drawing/2014/main" id="{84632F41-7A50-C814-D7DD-1E47963F218A}"/>
              </a:ext>
            </a:extLst>
          </p:cNvPr>
          <p:cNvCxnSpPr>
            <a:cxnSpLocks/>
          </p:cNvCxnSpPr>
          <p:nvPr/>
        </p:nvCxnSpPr>
        <p:spPr>
          <a:xfrm>
            <a:off x="660085" y="1589035"/>
            <a:ext cx="1339885" cy="0"/>
          </a:xfrm>
          <a:prstGeom prst="line">
            <a:avLst/>
          </a:prstGeom>
          <a:ln w="25400" cap="sq">
            <a:solidFill>
              <a:srgbClr val="FF00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75B04B2A-A49F-9EA7-94D8-72AF697DA776}"/>
              </a:ext>
            </a:extLst>
          </p:cNvPr>
          <p:cNvSpPr/>
          <p:nvPr/>
        </p:nvSpPr>
        <p:spPr>
          <a:xfrm>
            <a:off x="5575024" y="1193749"/>
            <a:ext cx="315915" cy="4020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41C2170-D165-0426-DB8B-F9F9CA467BF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890939" y="1394771"/>
            <a:ext cx="457083" cy="0"/>
          </a:xfrm>
          <a:prstGeom prst="straightConnector1">
            <a:avLst/>
          </a:prstGeom>
          <a:ln w="1905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E16B155-6417-4FBA-0FCA-6C0CAB1D91A2}"/>
              </a:ext>
            </a:extLst>
          </p:cNvPr>
          <p:cNvSpPr txBox="1"/>
          <p:nvPr/>
        </p:nvSpPr>
        <p:spPr>
          <a:xfrm>
            <a:off x="6394981" y="1208034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force for two-phase modeling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18D6A1-08B2-5ABA-DB16-7698B3E0E9D5}"/>
              </a:ext>
            </a:extLst>
          </p:cNvPr>
          <p:cNvSpPr txBox="1"/>
          <p:nvPr/>
        </p:nvSpPr>
        <p:spPr>
          <a:xfrm>
            <a:off x="613126" y="1937425"/>
            <a:ext cx="5609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Our approach to </a:t>
            </a:r>
            <a:r>
              <a:rPr lang="en-US" altLang="zh-CN" sz="2000" b="1" dirty="0">
                <a:solidFill>
                  <a:srgbClr val="C00000"/>
                </a:solidFill>
              </a:rPr>
              <a:t>consider the external force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56AE70-C7FF-51E4-98A9-15F1FA9CA90B}"/>
              </a:ext>
            </a:extLst>
          </p:cNvPr>
          <p:cNvSpPr txBox="1"/>
          <p:nvPr/>
        </p:nvSpPr>
        <p:spPr>
          <a:xfrm>
            <a:off x="640298" y="4913707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 Considering the influence of the error term brought by the EDM force scheme.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D805C1-478F-A6F2-4C75-1EFD1E6AC834}"/>
              </a:ext>
            </a:extLst>
          </p:cNvPr>
          <p:cNvSpPr txBox="1"/>
          <p:nvPr/>
        </p:nvSpPr>
        <p:spPr>
          <a:xfrm>
            <a:off x="673117" y="3624645"/>
            <a:ext cx="99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 Introducing Wang’s method of two-phase force to EDM scheme to adjust the surface tension;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ED90E73-24DC-EF0E-C070-AA86B94DF071}"/>
              </a:ext>
            </a:extLst>
          </p:cNvPr>
          <p:cNvSpPr txBox="1"/>
          <p:nvPr/>
        </p:nvSpPr>
        <p:spPr>
          <a:xfrm>
            <a:off x="640290" y="2450663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EDM force scheme to make it compatible with the KBC collision operator;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9DAED92E-8742-3BC1-4AD2-04DC0744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910482"/>
              </p:ext>
            </p:extLst>
          </p:nvPr>
        </p:nvGraphicFramePr>
        <p:xfrm>
          <a:off x="4202655" y="3004038"/>
          <a:ext cx="2859087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63560" imgH="253800" progId="Equation.DSMT4">
                  <p:embed/>
                </p:oleObj>
              </mc:Choice>
              <mc:Fallback>
                <p:oleObj name="Equation" r:id="rId4" imgW="1663560" imgH="25380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A8FF8040-4A90-323F-179B-1DC6024B2C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02655" y="3004038"/>
                        <a:ext cx="2859087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E748C5B2-E134-B624-D23B-F6A6A4E735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627563"/>
              </p:ext>
            </p:extLst>
          </p:nvPr>
        </p:nvGraphicFramePr>
        <p:xfrm>
          <a:off x="5021145" y="5483518"/>
          <a:ext cx="1222105" cy="63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99920" imgH="419040" progId="Equation.DSMT4">
                  <p:embed/>
                </p:oleObj>
              </mc:Choice>
              <mc:Fallback>
                <p:oleObj name="Equation" r:id="rId6" imgW="799920" imgH="41904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01223671-A270-0822-29B9-B3A7BEEB3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1145" y="5483518"/>
                        <a:ext cx="1222105" cy="638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1493E394-AD3B-7CC3-5A14-CB4B29607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484282"/>
              </p:ext>
            </p:extLst>
          </p:nvPr>
        </p:nvGraphicFramePr>
        <p:xfrm>
          <a:off x="3171422" y="4125058"/>
          <a:ext cx="53451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263760" imgH="419040" progId="Equation.DSMT4">
                  <p:embed/>
                </p:oleObj>
              </mc:Choice>
              <mc:Fallback>
                <p:oleObj name="Equation" r:id="rId8" imgW="3263760" imgH="41904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FDA1325F-3196-414A-187D-CA4B40781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1422" y="4125058"/>
                        <a:ext cx="53451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88">
            <a:extLst>
              <a:ext uri="{FF2B5EF4-FFF2-40B4-BE49-F238E27FC236}">
                <a16:creationId xmlns:a16="http://schemas.microsoft.com/office/drawing/2014/main" id="{A6D0E91A-9557-D458-2D98-42864FE009A2}"/>
              </a:ext>
            </a:extLst>
          </p:cNvPr>
          <p:cNvSpPr txBox="1"/>
          <p:nvPr/>
        </p:nvSpPr>
        <p:spPr>
          <a:xfrm>
            <a:off x="1784331" y="6431657"/>
            <a:ext cx="4610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Qin et al. Journal of Fluid Mechanics, (2026) 1028:A20.</a:t>
            </a:r>
          </a:p>
        </p:txBody>
      </p:sp>
    </p:spTree>
    <p:extLst>
      <p:ext uri="{BB962C8B-B14F-4D97-AF65-F5344CB8AC3E}">
        <p14:creationId xmlns:p14="http://schemas.microsoft.com/office/powerpoint/2010/main" val="406622194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AEA9E-46DE-C188-B5D8-0EA8675E8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F37DF2-84B5-C653-5090-4D6780D4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9F4713-F342-9FB9-DC66-8D47832A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E237CED-B864-4442-063A-686C6780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E8270-767D-BD5B-B3EA-AEF2D21AAD86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Single-component multi-phase model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14657B3-8655-7D70-8BA1-DA310918DFFD}"/>
              </a:ext>
            </a:extLst>
          </p:cNvPr>
          <p:cNvSpPr txBox="1"/>
          <p:nvPr/>
        </p:nvSpPr>
        <p:spPr>
          <a:xfrm>
            <a:off x="6956341" y="2011047"/>
            <a:ext cx="2579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Theoretical equation:</a:t>
            </a:r>
            <a:endParaRPr lang="en-US" sz="2000" dirty="0"/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9A2F9704-409F-59CA-5D8F-2DE29DFDB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22970"/>
              </p:ext>
            </p:extLst>
          </p:nvPr>
        </p:nvGraphicFramePr>
        <p:xfrm>
          <a:off x="9499140" y="1948407"/>
          <a:ext cx="18669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200" imgH="431640" progId="Equation.DSMT4">
                  <p:embed/>
                </p:oleObj>
              </mc:Choice>
              <mc:Fallback>
                <p:oleObj name="Equation" r:id="rId2" imgW="1384200" imgH="43164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72E30FBD-BC1F-55CF-0B0C-8895DDBE4E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99140" y="1948407"/>
                        <a:ext cx="186690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27904B8A-9318-CBE5-4852-4CBB0611C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440" y="2502680"/>
            <a:ext cx="4932091" cy="394445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829D585-C8D0-AC22-E09A-5360788C9F0B}"/>
              </a:ext>
            </a:extLst>
          </p:cNvPr>
          <p:cNvSpPr txBox="1"/>
          <p:nvPr/>
        </p:nvSpPr>
        <p:spPr>
          <a:xfrm>
            <a:off x="8196726" y="5080104"/>
            <a:ext cx="219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Tunable range of over 200 times.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2DA917E-A45F-DAB2-5DBD-97989015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72" y="2468580"/>
            <a:ext cx="4829274" cy="384014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FEE0A35-458E-F62C-B036-746E2AAA92B5}"/>
              </a:ext>
            </a:extLst>
          </p:cNvPr>
          <p:cNvSpPr txBox="1"/>
          <p:nvPr/>
        </p:nvSpPr>
        <p:spPr>
          <a:xfrm>
            <a:off x="1032423" y="1915753"/>
            <a:ext cx="382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density ratios agree well with Maxwell equal area rule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C781659-6E13-802F-0A55-50054D908524}"/>
              </a:ext>
            </a:extLst>
          </p:cNvPr>
          <p:cNvSpPr txBox="1"/>
          <p:nvPr/>
        </p:nvSpPr>
        <p:spPr>
          <a:xfrm>
            <a:off x="312871" y="1289611"/>
            <a:ext cx="7321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Different liquid-vapor density ratios with tunable surface tension</a:t>
            </a:r>
            <a:endParaRPr lang="en-US" sz="1800" b="1" dirty="0"/>
          </a:p>
        </p:txBody>
      </p:sp>
      <p:sp>
        <p:nvSpPr>
          <p:cNvPr id="28" name="TextBox 88">
            <a:extLst>
              <a:ext uri="{FF2B5EF4-FFF2-40B4-BE49-F238E27FC236}">
                <a16:creationId xmlns:a16="http://schemas.microsoft.com/office/drawing/2014/main" id="{236A5F04-020E-B550-810E-82479E1FC511}"/>
              </a:ext>
            </a:extLst>
          </p:cNvPr>
          <p:cNvSpPr txBox="1"/>
          <p:nvPr/>
        </p:nvSpPr>
        <p:spPr>
          <a:xfrm>
            <a:off x="1784331" y="6431657"/>
            <a:ext cx="4829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Qin et al. Journal of Fluid Mechanics, (2026) 1028:A20.</a:t>
            </a:r>
          </a:p>
        </p:txBody>
      </p:sp>
    </p:spTree>
    <p:extLst>
      <p:ext uri="{BB962C8B-B14F-4D97-AF65-F5344CB8AC3E}">
        <p14:creationId xmlns:p14="http://schemas.microsoft.com/office/powerpoint/2010/main" val="20984851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23F2F-A66D-3A13-F031-CD9177FEB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E59B70-5906-4D8A-67EA-E0A44B75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86A749-45AB-4B35-0D1C-75C07F84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D43BFDA-A80B-3529-81F0-9D0977E2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C1C78B-ECA2-A72A-7EB3-F87553136D69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Single-component multi-phase model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BEE5A6-CD74-9526-7417-1BFDD7BC0A2A}"/>
              </a:ext>
            </a:extLst>
          </p:cNvPr>
          <p:cNvSpPr txBox="1"/>
          <p:nvPr/>
        </p:nvSpPr>
        <p:spPr>
          <a:xfrm>
            <a:off x="312871" y="1289611"/>
            <a:ext cx="899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Droplet impact, penetration and splashing on hydrophobic </a:t>
            </a:r>
            <a:r>
              <a:rPr lang="en-US" b="1" dirty="0">
                <a:solidFill>
                  <a:srgbClr val="C00000"/>
                </a:solidFill>
              </a:rPr>
              <a:t>mesh structures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B0AE83-BCE8-3512-BC52-D72A52BE2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839" y="1684000"/>
            <a:ext cx="4168655" cy="4925285"/>
          </a:xfrm>
          <a:prstGeom prst="rect">
            <a:avLst/>
          </a:prstGeom>
        </p:spPr>
      </p:pic>
      <p:pic>
        <p:nvPicPr>
          <p:cNvPr id="6" name="SM8_Droplet_impact_on_superhydrophobic_mesh_structure_at_Re6820_We204">
            <a:hlinkClick r:id="" action="ppaction://media"/>
            <a:extLst>
              <a:ext uri="{FF2B5EF4-FFF2-40B4-BE49-F238E27FC236}">
                <a16:creationId xmlns:a16="http://schemas.microsoft.com/office/drawing/2014/main" id="{7961BB0C-71CB-38A0-9139-71582A4E0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404" y="1598937"/>
            <a:ext cx="5455476" cy="4846320"/>
          </a:xfrm>
          <a:prstGeom prst="rect">
            <a:avLst/>
          </a:prstGeom>
        </p:spPr>
      </p:pic>
      <p:sp>
        <p:nvSpPr>
          <p:cNvPr id="12" name="TextBox 88">
            <a:extLst>
              <a:ext uri="{FF2B5EF4-FFF2-40B4-BE49-F238E27FC236}">
                <a16:creationId xmlns:a16="http://schemas.microsoft.com/office/drawing/2014/main" id="{80C415D0-5A36-E289-38E8-D1C4BEB9F950}"/>
              </a:ext>
            </a:extLst>
          </p:cNvPr>
          <p:cNvSpPr txBox="1"/>
          <p:nvPr/>
        </p:nvSpPr>
        <p:spPr>
          <a:xfrm>
            <a:off x="1784331" y="6431657"/>
            <a:ext cx="46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Qin et al. Journal of Fluid Mechanics, (2026) 1028:A20.</a:t>
            </a:r>
          </a:p>
        </p:txBody>
      </p:sp>
    </p:spTree>
    <p:extLst>
      <p:ext uri="{BB962C8B-B14F-4D97-AF65-F5344CB8AC3E}">
        <p14:creationId xmlns:p14="http://schemas.microsoft.com/office/powerpoint/2010/main" val="3982799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26E86-8793-1696-1885-A77A5CF48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F499D3-E813-7A98-7D22-320C7D14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1BA531-878B-48C9-1CA6-0CDEF14B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8939-F0D1-4EE4-85BF-B254232B6F6C}" type="datetime1">
              <a:rPr lang="en-US" smtClean="0"/>
              <a:t>5/21/2026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8DC250F8-0094-2943-F46C-1341254B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00930" cy="620743"/>
          </a:xfrm>
        </p:spPr>
        <p:txBody>
          <a:bodyPr/>
          <a:lstStyle/>
          <a:p>
            <a:r>
              <a:rPr lang="en-US" altLang="zh-CN" dirty="0"/>
              <a:t>Numerical model and validation</a:t>
            </a:r>
            <a:endParaRPr lang="en-GB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6A5A90B-E2EE-30DB-3E6D-8F48C5D742AC}"/>
              </a:ext>
            </a:extLst>
          </p:cNvPr>
          <p:cNvGrpSpPr/>
          <p:nvPr/>
        </p:nvGrpSpPr>
        <p:grpSpPr>
          <a:xfrm>
            <a:off x="1231787" y="1698353"/>
            <a:ext cx="9287776" cy="4929642"/>
            <a:chOff x="457681" y="1250201"/>
            <a:chExt cx="10754016" cy="5707874"/>
          </a:xfrm>
        </p:grpSpPr>
        <p:pic>
          <p:nvPicPr>
            <p:cNvPr id="2" name="图片 1" descr="图片包含 形状&#10;&#10;AI 生成的内容可能不正确。">
              <a:extLst>
                <a:ext uri="{FF2B5EF4-FFF2-40B4-BE49-F238E27FC236}">
                  <a16:creationId xmlns:a16="http://schemas.microsoft.com/office/drawing/2014/main" id="{BADE9478-8172-6728-3BCD-356EE79B3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6" t="18770" r="19161" b="34760"/>
            <a:stretch>
              <a:fillRect/>
            </a:stretch>
          </p:blipFill>
          <p:spPr>
            <a:xfrm>
              <a:off x="4101928" y="1468902"/>
              <a:ext cx="3547872" cy="2360223"/>
            </a:xfrm>
            <a:prstGeom prst="rect">
              <a:avLst/>
            </a:prstGeom>
          </p:spPr>
        </p:pic>
        <p:pic>
          <p:nvPicPr>
            <p:cNvPr id="4" name="图片 3" descr="徽标&#10;&#10;AI 生成的内容可能不正确。">
              <a:extLst>
                <a:ext uri="{FF2B5EF4-FFF2-40B4-BE49-F238E27FC236}">
                  <a16:creationId xmlns:a16="http://schemas.microsoft.com/office/drawing/2014/main" id="{D56B10D6-E85C-D33C-4E0B-7FA39B364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3" t="32064" r="26944" b="34761"/>
            <a:stretch>
              <a:fillRect/>
            </a:stretch>
          </p:blipFill>
          <p:spPr>
            <a:xfrm>
              <a:off x="4100145" y="4098875"/>
              <a:ext cx="3548419" cy="2275176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811AA63-08BA-E4EB-44A0-590804D06EF9}"/>
                </a:ext>
              </a:extLst>
            </p:cNvPr>
            <p:cNvSpPr txBox="1"/>
            <p:nvPr/>
          </p:nvSpPr>
          <p:spPr>
            <a:xfrm>
              <a:off x="4122996" y="2838012"/>
              <a:ext cx="886454" cy="42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0.896</a:t>
              </a:r>
              <a:endParaRPr lang="en-US" dirty="0"/>
            </a:p>
          </p:txBody>
        </p:sp>
        <p:pic>
          <p:nvPicPr>
            <p:cNvPr id="9" name="图片 8" descr="图表&#10;&#10;AI 生成的内容可能不正确。">
              <a:extLst>
                <a:ext uri="{FF2B5EF4-FFF2-40B4-BE49-F238E27FC236}">
                  <a16:creationId xmlns:a16="http://schemas.microsoft.com/office/drawing/2014/main" id="{0ECFC55A-AE67-6526-2EDF-1382288D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3" t="18770" r="19691" b="44221"/>
            <a:stretch>
              <a:fillRect/>
            </a:stretch>
          </p:blipFill>
          <p:spPr>
            <a:xfrm>
              <a:off x="558575" y="1457404"/>
              <a:ext cx="3547872" cy="1934438"/>
            </a:xfrm>
            <a:prstGeom prst="rect">
              <a:avLst/>
            </a:prstGeom>
          </p:spPr>
        </p:pic>
        <p:pic>
          <p:nvPicPr>
            <p:cNvPr id="11" name="图片 10" descr="图片包含 游戏机, 飞机, 衬衫, 男人&#10;&#10;AI 生成的内容可能不正确。">
              <a:extLst>
                <a:ext uri="{FF2B5EF4-FFF2-40B4-BE49-F238E27FC236}">
                  <a16:creationId xmlns:a16="http://schemas.microsoft.com/office/drawing/2014/main" id="{6B2C7FA5-1A67-93BE-CBED-92F3FC399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3" t="32064" r="26944" b="44221"/>
            <a:stretch>
              <a:fillRect/>
            </a:stretch>
          </p:blipFill>
          <p:spPr>
            <a:xfrm>
              <a:off x="551727" y="4098875"/>
              <a:ext cx="3548418" cy="162633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713E779-AD37-3EE6-D000-9B1D170724AB}"/>
                </a:ext>
              </a:extLst>
            </p:cNvPr>
            <p:cNvSpPr txBox="1"/>
            <p:nvPr/>
          </p:nvSpPr>
          <p:spPr>
            <a:xfrm>
              <a:off x="457681" y="2836270"/>
              <a:ext cx="1252942" cy="42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0.896ms</a:t>
              </a:r>
              <a:endParaRPr lang="en-US" dirty="0"/>
            </a:p>
          </p:txBody>
        </p:sp>
        <p:pic>
          <p:nvPicPr>
            <p:cNvPr id="14" name="图片 13" descr="卡通人物&#10;&#10;AI 生成的内容可能不正确。">
              <a:extLst>
                <a:ext uri="{FF2B5EF4-FFF2-40B4-BE49-F238E27FC236}">
                  <a16:creationId xmlns:a16="http://schemas.microsoft.com/office/drawing/2014/main" id="{DB16F967-6A8F-D3CA-CA3C-4F858CAA9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9" t="18194" r="19382" b="27598"/>
            <a:stretch>
              <a:fillRect/>
            </a:stretch>
          </p:blipFill>
          <p:spPr>
            <a:xfrm>
              <a:off x="7659980" y="1433011"/>
              <a:ext cx="3547872" cy="2803035"/>
            </a:xfrm>
            <a:prstGeom prst="rect">
              <a:avLst/>
            </a:prstGeom>
          </p:spPr>
        </p:pic>
        <p:pic>
          <p:nvPicPr>
            <p:cNvPr id="16" name="图片 15" descr="图表, 雷达图&#10;&#10;AI 生成的内容可能不正确。">
              <a:extLst>
                <a:ext uri="{FF2B5EF4-FFF2-40B4-BE49-F238E27FC236}">
                  <a16:creationId xmlns:a16="http://schemas.microsoft.com/office/drawing/2014/main" id="{97ADCEE6-961F-4505-E128-6E85EE89B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3" t="30000" r="26730" b="26233"/>
            <a:stretch>
              <a:fillRect/>
            </a:stretch>
          </p:blipFill>
          <p:spPr>
            <a:xfrm>
              <a:off x="7663825" y="3956570"/>
              <a:ext cx="3547872" cy="3001505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78D39EE-BED5-1ECB-086A-0BD5DF0E514C}"/>
                </a:ext>
              </a:extLst>
            </p:cNvPr>
            <p:cNvSpPr txBox="1"/>
            <p:nvPr/>
          </p:nvSpPr>
          <p:spPr>
            <a:xfrm>
              <a:off x="7610568" y="2840916"/>
              <a:ext cx="733320" cy="42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1.12</a:t>
              </a:r>
              <a:endParaRPr 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0BDE017-1991-6A46-DD74-7F92114D71FF}"/>
                </a:ext>
              </a:extLst>
            </p:cNvPr>
            <p:cNvSpPr txBox="1"/>
            <p:nvPr/>
          </p:nvSpPr>
          <p:spPr>
            <a:xfrm>
              <a:off x="2660749" y="1317549"/>
              <a:ext cx="1366502" cy="42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2r/d=0.12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FEBC8DE-9C68-1D90-659F-F9D4ABDCAE03}"/>
                </a:ext>
              </a:extLst>
            </p:cNvPr>
            <p:cNvSpPr txBox="1"/>
            <p:nvPr/>
          </p:nvSpPr>
          <p:spPr>
            <a:xfrm>
              <a:off x="6222746" y="1319530"/>
              <a:ext cx="1366502" cy="42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2r/d=0.25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F1D8976-B67D-894E-D28F-6A046A757438}"/>
                </a:ext>
              </a:extLst>
            </p:cNvPr>
            <p:cNvSpPr txBox="1"/>
            <p:nvPr/>
          </p:nvSpPr>
          <p:spPr>
            <a:xfrm>
              <a:off x="9694201" y="1317549"/>
              <a:ext cx="1366502" cy="42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2r/d=0.38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B2E40E4-12BF-BC29-671F-381C838BC19E}"/>
                </a:ext>
              </a:extLst>
            </p:cNvPr>
            <p:cNvSpPr txBox="1"/>
            <p:nvPr/>
          </p:nvSpPr>
          <p:spPr>
            <a:xfrm>
              <a:off x="962182" y="1250201"/>
              <a:ext cx="575752" cy="46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(a)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565E8D8-B6D0-A134-0592-90127BA2E26C}"/>
                </a:ext>
              </a:extLst>
            </p:cNvPr>
            <p:cNvSpPr txBox="1"/>
            <p:nvPr/>
          </p:nvSpPr>
          <p:spPr>
            <a:xfrm>
              <a:off x="4498482" y="1262547"/>
              <a:ext cx="575752" cy="46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(b)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3B9AF2D-8DFA-A89E-938A-E083CAAD7702}"/>
                </a:ext>
              </a:extLst>
            </p:cNvPr>
            <p:cNvSpPr txBox="1"/>
            <p:nvPr/>
          </p:nvSpPr>
          <p:spPr>
            <a:xfrm>
              <a:off x="8143040" y="1262547"/>
              <a:ext cx="559046" cy="46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(c)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6EF22F1A-58D0-2785-5E42-85AB149DA06E}"/>
              </a:ext>
            </a:extLst>
          </p:cNvPr>
          <p:cNvSpPr txBox="1"/>
          <p:nvPr/>
        </p:nvSpPr>
        <p:spPr>
          <a:xfrm>
            <a:off x="1803403" y="6440980"/>
            <a:ext cx="5575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Qin et al. Journal of Fluid Mechanics, (2026) 1028:A20.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E8D2C71-1603-57B0-C986-35081328204B}"/>
              </a:ext>
            </a:extLst>
          </p:cNvPr>
          <p:cNvSpPr txBox="1"/>
          <p:nvPr/>
        </p:nvSpPr>
        <p:spPr>
          <a:xfrm>
            <a:off x="211019" y="783193"/>
            <a:ext cx="1132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Single-component multi-phase model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3419F0-06DF-1D2E-BBC2-62BF47F472AB}"/>
              </a:ext>
            </a:extLst>
          </p:cNvPr>
          <p:cNvSpPr txBox="1"/>
          <p:nvPr/>
        </p:nvSpPr>
        <p:spPr>
          <a:xfrm>
            <a:off x="312870" y="1289611"/>
            <a:ext cx="1079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The influence of pore size on liquid penetration, spreading and splashing at </a:t>
            </a:r>
            <a:r>
              <a:rPr lang="en-US" altLang="zh-CN" b="1" dirty="0">
                <a:solidFill>
                  <a:srgbClr val="C00000"/>
                </a:solidFill>
              </a:rPr>
              <a:t>Re=15200,We=1020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817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sq">
          <a:solidFill>
            <a:schemeClr val="tx1"/>
          </a:solidFill>
          <a:round/>
          <a:headEnd type="none" w="med" len="me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9344</TotalTime>
  <Words>2447</Words>
  <Application>Microsoft Office PowerPoint</Application>
  <PresentationFormat>宽屏</PresentationFormat>
  <Paragraphs>476</Paragraphs>
  <Slides>36</Slides>
  <Notes>18</Notes>
  <HiddenSlides>0</HiddenSlides>
  <MMClips>38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微软雅黑</vt:lpstr>
      <vt:lpstr>Aptos</vt:lpstr>
      <vt:lpstr>Arial</vt:lpstr>
      <vt:lpstr>Cambria Math</vt:lpstr>
      <vt:lpstr>Times New Roman</vt:lpstr>
      <vt:lpstr>Wingdings</vt:lpstr>
      <vt:lpstr>eth_praesentation_16zu9_ETH1</vt:lpstr>
      <vt:lpstr>Equation</vt:lpstr>
      <vt:lpstr>Pore-scale modeling of multiphase flow and phase change in porous media by lattice Boltzmann method</vt:lpstr>
      <vt:lpstr>Contents</vt:lpstr>
      <vt:lpstr>Multiphase flows and phase change in porous media</vt:lpstr>
      <vt:lpstr>Contents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Numerical model and validation</vt:lpstr>
      <vt:lpstr>Contents</vt:lpstr>
      <vt:lpstr>Results and discussions: evaporation</vt:lpstr>
      <vt:lpstr>Results and discussions: evaporation</vt:lpstr>
      <vt:lpstr>Results and discussions: evaporation</vt:lpstr>
      <vt:lpstr>Results and discussions: evaporation</vt:lpstr>
      <vt:lpstr>Results and discussions: boiling</vt:lpstr>
      <vt:lpstr>Results and discussions: boiling</vt:lpstr>
      <vt:lpstr>Results and discussions: boiling</vt:lpstr>
      <vt:lpstr>Results and discussions: boiling</vt:lpstr>
      <vt:lpstr>Results and discussions: boiling</vt:lpstr>
      <vt:lpstr>Results and discussions: condensation</vt:lpstr>
      <vt:lpstr>Results and discussions: condensation</vt:lpstr>
      <vt:lpstr>Results and discussions: condensation</vt:lpstr>
      <vt:lpstr>Results and discussions: condensation</vt:lpstr>
      <vt:lpstr>Results and discussions: condensation</vt:lpstr>
      <vt:lpstr>Results and discussions: condensation</vt:lpstr>
      <vt:lpstr>Results and discussions: condensation</vt:lpstr>
      <vt:lpstr>Contents</vt:lpstr>
      <vt:lpstr>Conclusions and outlook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Qin  Feifei</dc:creator>
  <cp:lastModifiedBy>Feifei Qin</cp:lastModifiedBy>
  <cp:revision>207</cp:revision>
  <dcterms:created xsi:type="dcterms:W3CDTF">2022-08-23T09:40:28Z</dcterms:created>
  <dcterms:modified xsi:type="dcterms:W3CDTF">2026-05-20T22:31:46Z</dcterms:modified>
</cp:coreProperties>
</file>