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vml" ContentType="application/vnd.openxmlformats-officedocument.vmlDrawing"/>
  <Default Extension="avi" ContentType="video/x-msvide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16"/>
  </p:notesMasterIdLst>
  <p:sldIdLst>
    <p:sldId id="256" r:id="rId4"/>
    <p:sldId id="257" r:id="rId5"/>
    <p:sldId id="258" r:id="rId6"/>
    <p:sldId id="259" r:id="rId7"/>
    <p:sldId id="260" r:id="rId8"/>
    <p:sldId id="261" r:id="rId9"/>
    <p:sldId id="267" r:id="rId10"/>
    <p:sldId id="262" r:id="rId11"/>
    <p:sldId id="263" r:id="rId12"/>
    <p:sldId id="264" r:id="rId13"/>
    <p:sldId id="265" r:id="rId14"/>
    <p:sldId id="268" r:id="rId15"/>
  </p:sldIdLst>
  <p:sldSz cx="12192000" cy="6858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ambria Math" panose="02040503050406030204" pitchFamily="18" charset="0"/>
      <p:regular r:id="rId21"/>
    </p:embeddedFont>
    <p:embeddedFont>
      <p:font typeface="Quattrocento Sans" panose="020B0604020202020204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6" roundtripDataSignature="AMtx7mjqt8h4SdOb7u5J0Nhaz3asxTtfR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5E41824-2DD9-4EB5-8B86-A80ACBE6376A}">
  <a:tblStyle styleId="{15E41824-2DD9-4EB5-8B86-A80ACBE6376A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alpha val="2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font" Target="fonts/font2.fntdata"/><Relationship Id="rId26" Type="http://customschemas.google.com/relationships/presentationmetadata" Target="meta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5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8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7.fntdata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font" Target="fonts/font3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6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" name="Google Shape;35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1" name="Google Shape;23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3" name="Google Shape;25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1" name="Google Shape;26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547639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5" name="Google Shape;30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de Título">
  <p:cSld name="Slide de Título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19" name="Google Shape;19;p13"/>
          <p:cNvSpPr txBox="1">
            <a:spLocks noGrp="1"/>
          </p:cNvSpPr>
          <p:nvPr>
            <p:ph type="ctrTitle"/>
          </p:nvPr>
        </p:nvSpPr>
        <p:spPr>
          <a:xfrm>
            <a:off x="1524000" y="1855788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3"/>
          <p:cNvSpPr txBox="1">
            <a:spLocks noGrp="1"/>
          </p:cNvSpPr>
          <p:nvPr>
            <p:ph type="subTitle" idx="1"/>
          </p:nvPr>
        </p:nvSpPr>
        <p:spPr>
          <a:xfrm>
            <a:off x="838200" y="5267325"/>
            <a:ext cx="10515600" cy="952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2400">
                <a:solidFill>
                  <a:schemeClr val="lt2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Texto Vertical">
  <p:cSld name="Título e Texto Vertical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de Título">
  <p:cSld name="Slide de Título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90" name="Google Shape;90;p25"/>
          <p:cNvSpPr txBox="1">
            <a:spLocks noGrp="1"/>
          </p:cNvSpPr>
          <p:nvPr>
            <p:ph type="ctrTitle"/>
          </p:nvPr>
        </p:nvSpPr>
        <p:spPr>
          <a:xfrm>
            <a:off x="1524000" y="1855788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25"/>
          <p:cNvSpPr txBox="1">
            <a:spLocks noGrp="1"/>
          </p:cNvSpPr>
          <p:nvPr>
            <p:ph type="subTitle" idx="1"/>
          </p:nvPr>
        </p:nvSpPr>
        <p:spPr>
          <a:xfrm>
            <a:off x="838200" y="5267325"/>
            <a:ext cx="10515600" cy="952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2400">
                <a:solidFill>
                  <a:schemeClr val="lt2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>
  <p:cSld name="Título e Conteúdo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" name="Google Shape;94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97" name="Google Shape;97;p26"/>
          <p:cNvSpPr txBox="1">
            <a:spLocks noGrp="1"/>
          </p:cNvSpPr>
          <p:nvPr>
            <p:ph type="title"/>
          </p:nvPr>
        </p:nvSpPr>
        <p:spPr>
          <a:xfrm>
            <a:off x="4895850" y="0"/>
            <a:ext cx="729615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beçalho da Seção">
  <p:cSld name="Cabeçalho da Seção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7"/>
          <p:cNvSpPr txBox="1">
            <a:spLocks noGrp="1"/>
          </p:cNvSpPr>
          <p:nvPr>
            <p:ph type="body" idx="1"/>
          </p:nvPr>
        </p:nvSpPr>
        <p:spPr>
          <a:xfrm>
            <a:off x="831850" y="1438275"/>
            <a:ext cx="10515600" cy="4651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0" name="Google Shape;100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103" name="Google Shape;103;p27"/>
          <p:cNvSpPr txBox="1"/>
          <p:nvPr/>
        </p:nvSpPr>
        <p:spPr>
          <a:xfrm>
            <a:off x="4895850" y="0"/>
            <a:ext cx="729615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pt-BR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Clique para editar o título Mestre</a:t>
            </a:r>
            <a:endParaRPr sz="3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as Partes de Conteúdo">
  <p:cSld name="Duas Partes de Conteúdo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2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110" name="Google Shape;110;p28"/>
          <p:cNvSpPr txBox="1"/>
          <p:nvPr/>
        </p:nvSpPr>
        <p:spPr>
          <a:xfrm>
            <a:off x="4895850" y="0"/>
            <a:ext cx="729615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pt-BR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Clique para editar o título Mestre</a:t>
            </a:r>
            <a:endParaRPr sz="3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ção">
  <p:cSld name="Comparação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9"/>
          <p:cNvSpPr txBox="1">
            <a:spLocks noGrp="1"/>
          </p:cNvSpPr>
          <p:nvPr>
            <p:ph type="body" idx="1"/>
          </p:nvPr>
        </p:nvSpPr>
        <p:spPr>
          <a:xfrm>
            <a:off x="839788" y="1366838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13" name="Google Shape;113;p2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" name="Google Shape;114;p29"/>
          <p:cNvSpPr txBox="1">
            <a:spLocks noGrp="1"/>
          </p:cNvSpPr>
          <p:nvPr>
            <p:ph type="body" idx="3"/>
          </p:nvPr>
        </p:nvSpPr>
        <p:spPr>
          <a:xfrm>
            <a:off x="6172200" y="1366838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15" name="Google Shape;115;p2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title"/>
          </p:nvPr>
        </p:nvSpPr>
        <p:spPr>
          <a:xfrm>
            <a:off x="4895850" y="0"/>
            <a:ext cx="729615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mente Título">
  <p:cSld name="Somente Título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124" name="Google Shape;124;p30"/>
          <p:cNvSpPr txBox="1">
            <a:spLocks noGrp="1"/>
          </p:cNvSpPr>
          <p:nvPr>
            <p:ph type="title"/>
          </p:nvPr>
        </p:nvSpPr>
        <p:spPr>
          <a:xfrm>
            <a:off x="4895850" y="0"/>
            <a:ext cx="729615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m Branco" type="blank">
  <p:cSld name="BLANK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údo com Legenda">
  <p:cSld name="Conteúdo com Legenda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31" name="Google Shape;131;p3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32" name="Google Shape;132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135" name="Google Shape;135;p32"/>
          <p:cNvSpPr txBox="1">
            <a:spLocks noGrp="1"/>
          </p:cNvSpPr>
          <p:nvPr>
            <p:ph type="title"/>
          </p:nvPr>
        </p:nvSpPr>
        <p:spPr>
          <a:xfrm>
            <a:off x="4895850" y="0"/>
            <a:ext cx="729615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m com Legenda">
  <p:cSld name="Imagem com Legenda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38" name="Google Shape;138;p3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39" name="Google Shape;139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142" name="Google Shape;142;p33"/>
          <p:cNvSpPr txBox="1">
            <a:spLocks noGrp="1"/>
          </p:cNvSpPr>
          <p:nvPr>
            <p:ph type="title"/>
          </p:nvPr>
        </p:nvSpPr>
        <p:spPr>
          <a:xfrm>
            <a:off x="4895850" y="0"/>
            <a:ext cx="729615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4"/>
          <p:cNvSpPr txBox="1">
            <a:spLocks noGrp="1"/>
          </p:cNvSpPr>
          <p:nvPr>
            <p:ph type="title"/>
          </p:nvPr>
        </p:nvSpPr>
        <p:spPr>
          <a:xfrm>
            <a:off x="5048250" y="1"/>
            <a:ext cx="7143750" cy="914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Texto Vertical">
  <p:cSld name="Título e Texto Vertical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o e Título Vertical">
  <p:cSld name="Texto e Título Vertical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de Título">
  <p:cSld name="Slide de Título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161" name="Google Shape;161;p37"/>
          <p:cNvSpPr txBox="1">
            <a:spLocks noGrp="1"/>
          </p:cNvSpPr>
          <p:nvPr>
            <p:ph type="ctrTitle"/>
          </p:nvPr>
        </p:nvSpPr>
        <p:spPr>
          <a:xfrm>
            <a:off x="1524000" y="1855788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7"/>
          <p:cNvSpPr txBox="1">
            <a:spLocks noGrp="1"/>
          </p:cNvSpPr>
          <p:nvPr>
            <p:ph type="subTitle" idx="1"/>
          </p:nvPr>
        </p:nvSpPr>
        <p:spPr>
          <a:xfrm>
            <a:off x="838200" y="5267325"/>
            <a:ext cx="10515600" cy="952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2400">
                <a:solidFill>
                  <a:schemeClr val="lt2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>
  <p:cSld name="Título e Conteúdo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8"/>
          <p:cNvSpPr txBox="1">
            <a:spLocks noGrp="1"/>
          </p:cNvSpPr>
          <p:nvPr>
            <p:ph type="body" idx="1"/>
          </p:nvPr>
        </p:nvSpPr>
        <p:spPr>
          <a:xfrm>
            <a:off x="838200" y="1447800"/>
            <a:ext cx="10515600" cy="4729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168" name="Google Shape;168;p38"/>
          <p:cNvSpPr txBox="1">
            <a:spLocks noGrp="1"/>
          </p:cNvSpPr>
          <p:nvPr>
            <p:ph type="title"/>
          </p:nvPr>
        </p:nvSpPr>
        <p:spPr>
          <a:xfrm>
            <a:off x="4895850" y="0"/>
            <a:ext cx="729615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beçalho da Seção">
  <p:cSld name="Cabeçalho da Seção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9"/>
          <p:cNvSpPr txBox="1">
            <a:spLocks noGrp="1"/>
          </p:cNvSpPr>
          <p:nvPr>
            <p:ph type="body" idx="1"/>
          </p:nvPr>
        </p:nvSpPr>
        <p:spPr>
          <a:xfrm>
            <a:off x="831850" y="1524001"/>
            <a:ext cx="10515600" cy="4565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71" name="Google Shape;171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174" name="Google Shape;174;p39"/>
          <p:cNvSpPr txBox="1"/>
          <p:nvPr/>
        </p:nvSpPr>
        <p:spPr>
          <a:xfrm>
            <a:off x="4895850" y="0"/>
            <a:ext cx="729615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pt-BR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Clique para editar o título Mestre</a:t>
            </a:r>
            <a:endParaRPr sz="3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as Partes de Conteúdo">
  <p:cSld name="Duas Partes de Conteúdo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40"/>
          <p:cNvSpPr txBox="1">
            <a:spLocks noGrp="1"/>
          </p:cNvSpPr>
          <p:nvPr>
            <p:ph type="body" idx="1"/>
          </p:nvPr>
        </p:nvSpPr>
        <p:spPr>
          <a:xfrm>
            <a:off x="838200" y="1562100"/>
            <a:ext cx="5181600" cy="461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40"/>
          <p:cNvSpPr txBox="1">
            <a:spLocks noGrp="1"/>
          </p:cNvSpPr>
          <p:nvPr>
            <p:ph type="body" idx="2"/>
          </p:nvPr>
        </p:nvSpPr>
        <p:spPr>
          <a:xfrm>
            <a:off x="6172200" y="1562100"/>
            <a:ext cx="5181600" cy="461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181" name="Google Shape;181;p40"/>
          <p:cNvSpPr txBox="1">
            <a:spLocks noGrp="1"/>
          </p:cNvSpPr>
          <p:nvPr>
            <p:ph type="title"/>
          </p:nvPr>
        </p:nvSpPr>
        <p:spPr>
          <a:xfrm>
            <a:off x="4895850" y="0"/>
            <a:ext cx="729615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ção">
  <p:cSld name="Comparação"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41"/>
          <p:cNvSpPr txBox="1">
            <a:spLocks noGrp="1"/>
          </p:cNvSpPr>
          <p:nvPr>
            <p:ph type="body" idx="1"/>
          </p:nvPr>
        </p:nvSpPr>
        <p:spPr>
          <a:xfrm>
            <a:off x="839788" y="1404938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84" name="Google Shape;184;p4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5" name="Google Shape;185;p41"/>
          <p:cNvSpPr txBox="1">
            <a:spLocks noGrp="1"/>
          </p:cNvSpPr>
          <p:nvPr>
            <p:ph type="body" idx="3"/>
          </p:nvPr>
        </p:nvSpPr>
        <p:spPr>
          <a:xfrm>
            <a:off x="6172200" y="1404938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86" name="Google Shape;186;p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7" name="Google Shape;187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190" name="Google Shape;190;p41"/>
          <p:cNvSpPr txBox="1">
            <a:spLocks noGrp="1"/>
          </p:cNvSpPr>
          <p:nvPr>
            <p:ph type="title"/>
          </p:nvPr>
        </p:nvSpPr>
        <p:spPr>
          <a:xfrm>
            <a:off x="4895850" y="0"/>
            <a:ext cx="729615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mente Título">
  <p:cSld name="Somente Título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195" name="Google Shape;195;p42"/>
          <p:cNvSpPr txBox="1">
            <a:spLocks noGrp="1"/>
          </p:cNvSpPr>
          <p:nvPr>
            <p:ph type="title"/>
          </p:nvPr>
        </p:nvSpPr>
        <p:spPr>
          <a:xfrm>
            <a:off x="4895850" y="0"/>
            <a:ext cx="729615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m Branco" type="blank">
  <p:cSld name="BLANK"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údo com Legenda">
  <p:cSld name="Conteúdo com Legenda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44"/>
          <p:cNvSpPr txBox="1">
            <a:spLocks noGrp="1"/>
          </p:cNvSpPr>
          <p:nvPr>
            <p:ph type="body" idx="1"/>
          </p:nvPr>
        </p:nvSpPr>
        <p:spPr>
          <a:xfrm>
            <a:off x="5183188" y="1411287"/>
            <a:ext cx="6172200" cy="444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202" name="Google Shape;202;p4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03" name="Google Shape;203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4" name="Google Shape;204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206" name="Google Shape;206;p44"/>
          <p:cNvSpPr txBox="1">
            <a:spLocks noGrp="1"/>
          </p:cNvSpPr>
          <p:nvPr>
            <p:ph type="title"/>
          </p:nvPr>
        </p:nvSpPr>
        <p:spPr>
          <a:xfrm>
            <a:off x="4895850" y="0"/>
            <a:ext cx="729615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beçalho da Seção">
  <p:cSld name="Cabeçalho da Seção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6"/>
          <p:cNvSpPr txBox="1">
            <a:spLocks noGrp="1"/>
          </p:cNvSpPr>
          <p:nvPr>
            <p:ph type="body" idx="1"/>
          </p:nvPr>
        </p:nvSpPr>
        <p:spPr>
          <a:xfrm>
            <a:off x="831850" y="1428751"/>
            <a:ext cx="10515600" cy="466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36" name="Google Shape;36;p16"/>
          <p:cNvSpPr txBox="1"/>
          <p:nvPr/>
        </p:nvSpPr>
        <p:spPr>
          <a:xfrm>
            <a:off x="4895850" y="0"/>
            <a:ext cx="729615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pt-BR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Clique para editar o título Mestre</a:t>
            </a:r>
            <a:endParaRPr sz="3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m com Legenda">
  <p:cSld name="Imagem com Legenda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45"/>
          <p:cNvSpPr>
            <a:spLocks noGrp="1"/>
          </p:cNvSpPr>
          <p:nvPr>
            <p:ph type="pic" idx="2"/>
          </p:nvPr>
        </p:nvSpPr>
        <p:spPr>
          <a:xfrm>
            <a:off x="5183188" y="1411287"/>
            <a:ext cx="6172200" cy="4449763"/>
          </a:xfrm>
          <a:prstGeom prst="rect">
            <a:avLst/>
          </a:prstGeom>
          <a:noFill/>
          <a:ln>
            <a:noFill/>
          </a:ln>
        </p:spPr>
      </p:sp>
      <p:sp>
        <p:nvSpPr>
          <p:cNvPr id="209" name="Google Shape;209;p4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10" name="Google Shape;210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213" name="Google Shape;213;p45"/>
          <p:cNvSpPr txBox="1">
            <a:spLocks noGrp="1"/>
          </p:cNvSpPr>
          <p:nvPr>
            <p:ph type="title"/>
          </p:nvPr>
        </p:nvSpPr>
        <p:spPr>
          <a:xfrm>
            <a:off x="4895850" y="0"/>
            <a:ext cx="729615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Texto Vertical">
  <p:cSld name="Título e Texto Vertical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6" name="Google Shape;216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o e Título Vertical">
  <p:cSld name="Texto e Título Vertical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as Partes de Conteúdo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7"/>
          <p:cNvSpPr txBox="1">
            <a:spLocks noGrp="1"/>
          </p:cNvSpPr>
          <p:nvPr>
            <p:ph type="title"/>
          </p:nvPr>
        </p:nvSpPr>
        <p:spPr>
          <a:xfrm>
            <a:off x="5048250" y="1"/>
            <a:ext cx="7143750" cy="914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7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ção">
  <p:cSld name="Comparação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8"/>
          <p:cNvSpPr txBox="1">
            <a:spLocks noGrp="1"/>
          </p:cNvSpPr>
          <p:nvPr>
            <p:ph type="body" idx="1"/>
          </p:nvPr>
        </p:nvSpPr>
        <p:spPr>
          <a:xfrm>
            <a:off x="839788" y="1423988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18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18"/>
          <p:cNvSpPr txBox="1">
            <a:spLocks noGrp="1"/>
          </p:cNvSpPr>
          <p:nvPr>
            <p:ph type="body" idx="3"/>
          </p:nvPr>
        </p:nvSpPr>
        <p:spPr>
          <a:xfrm>
            <a:off x="6172200" y="1423988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18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52" name="Google Shape;52;p18"/>
          <p:cNvSpPr txBox="1">
            <a:spLocks noGrp="1"/>
          </p:cNvSpPr>
          <p:nvPr>
            <p:ph type="title"/>
          </p:nvPr>
        </p:nvSpPr>
        <p:spPr>
          <a:xfrm>
            <a:off x="4895850" y="0"/>
            <a:ext cx="729615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mente Título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9"/>
          <p:cNvSpPr txBox="1">
            <a:spLocks noGrp="1"/>
          </p:cNvSpPr>
          <p:nvPr>
            <p:ph type="title"/>
          </p:nvPr>
        </p:nvSpPr>
        <p:spPr>
          <a:xfrm>
            <a:off x="5048250" y="1"/>
            <a:ext cx="7143750" cy="914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m Branco" type="blank">
  <p:cSld name="BLANK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údo com Legenda">
  <p:cSld name="Conteúdo com Legenda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1"/>
          <p:cNvSpPr txBox="1">
            <a:spLocks noGrp="1"/>
          </p:cNvSpPr>
          <p:nvPr>
            <p:ph type="body" idx="1"/>
          </p:nvPr>
        </p:nvSpPr>
        <p:spPr>
          <a:xfrm>
            <a:off x="5183188" y="1285875"/>
            <a:ext cx="6172200" cy="4575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2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68" name="Google Shape;68;p21"/>
          <p:cNvSpPr txBox="1">
            <a:spLocks noGrp="1"/>
          </p:cNvSpPr>
          <p:nvPr>
            <p:ph type="title"/>
          </p:nvPr>
        </p:nvSpPr>
        <p:spPr>
          <a:xfrm>
            <a:off x="4895850" y="0"/>
            <a:ext cx="729615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m com Legenda">
  <p:cSld name="Imagem com Legenda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2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75" name="Google Shape;75;p22"/>
          <p:cNvSpPr txBox="1">
            <a:spLocks noGrp="1"/>
          </p:cNvSpPr>
          <p:nvPr>
            <p:ph type="title"/>
          </p:nvPr>
        </p:nvSpPr>
        <p:spPr>
          <a:xfrm>
            <a:off x="4895850" y="0"/>
            <a:ext cx="729615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4.gif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image" Target="../media/image8.gif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14" name="Google Shape;14;p12"/>
          <p:cNvSpPr txBox="1">
            <a:spLocks noGrp="1"/>
          </p:cNvSpPr>
          <p:nvPr>
            <p:ph type="title"/>
          </p:nvPr>
        </p:nvSpPr>
        <p:spPr>
          <a:xfrm>
            <a:off x="4895850" y="0"/>
            <a:ext cx="729615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Google Shape;82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Google Shape;84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85" name="Google Shape;85;p24"/>
          <p:cNvSpPr txBox="1">
            <a:spLocks noGrp="1"/>
          </p:cNvSpPr>
          <p:nvPr>
            <p:ph type="title"/>
          </p:nvPr>
        </p:nvSpPr>
        <p:spPr>
          <a:xfrm>
            <a:off x="4895850" y="0"/>
            <a:ext cx="729615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6"/>
          <p:cNvSpPr txBox="1">
            <a:spLocks noGrp="1"/>
          </p:cNvSpPr>
          <p:nvPr>
            <p:ph type="body" idx="1"/>
          </p:nvPr>
        </p:nvSpPr>
        <p:spPr>
          <a:xfrm>
            <a:off x="838200" y="1447800"/>
            <a:ext cx="10515600" cy="4729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Google Shape;153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4" name="Google Shape;154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5" name="Google Shape;155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156" name="Google Shape;156;p36"/>
          <p:cNvSpPr txBox="1">
            <a:spLocks noGrp="1"/>
          </p:cNvSpPr>
          <p:nvPr>
            <p:ph type="title"/>
          </p:nvPr>
        </p:nvSpPr>
        <p:spPr>
          <a:xfrm>
            <a:off x="4895850" y="0"/>
            <a:ext cx="729615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30.emf"/><Relationship Id="rId10" Type="http://schemas.openxmlformats.org/officeDocument/2006/relationships/image" Target="../media/image320.png"/><Relationship Id="rId4" Type="http://schemas.openxmlformats.org/officeDocument/2006/relationships/oleObject" Target="../embeddings/oleObject5.bin"/><Relationship Id="rId9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mailto:msc@puc-rio.br" TargetMode="External"/><Relationship Id="rId3" Type="http://schemas.openxmlformats.org/officeDocument/2006/relationships/image" Target="../media/image33.jpg"/><Relationship Id="rId7" Type="http://schemas.openxmlformats.org/officeDocument/2006/relationships/hyperlink" Target="mailto:rmartins@lmmp.mec.puc-rio.br" TargetMode="External"/><Relationship Id="rId12" Type="http://schemas.openxmlformats.org/officeDocument/2006/relationships/image" Target="../media/image40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6.png"/><Relationship Id="rId11" Type="http://schemas.openxmlformats.org/officeDocument/2006/relationships/image" Target="../media/image39.gif"/><Relationship Id="rId5" Type="http://schemas.openxmlformats.org/officeDocument/2006/relationships/image" Target="../media/image35.gif"/><Relationship Id="rId10" Type="http://schemas.openxmlformats.org/officeDocument/2006/relationships/image" Target="../media/image38.png"/><Relationship Id="rId4" Type="http://schemas.openxmlformats.org/officeDocument/2006/relationships/image" Target="../media/image34.jpg"/><Relationship Id="rId9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image" Target="../media/image26.png"/><Relationship Id="rId3" Type="http://schemas.openxmlformats.org/officeDocument/2006/relationships/video" Target="../media/media1.avi"/><Relationship Id="rId7" Type="http://schemas.openxmlformats.org/officeDocument/2006/relationships/notesSlide" Target="../notesSlides/notesSlide8.xml"/><Relationship Id="rId12" Type="http://schemas.openxmlformats.org/officeDocument/2006/relationships/image" Target="../media/image25.png"/><Relationship Id="rId2" Type="http://schemas.microsoft.com/office/2007/relationships/media" Target="../media/media1.avi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24.emf"/><Relationship Id="rId5" Type="http://schemas.openxmlformats.org/officeDocument/2006/relationships/video" Target="../media/media2.avi"/><Relationship Id="rId10" Type="http://schemas.openxmlformats.org/officeDocument/2006/relationships/oleObject" Target="../embeddings/oleObject2.bin"/><Relationship Id="rId4" Type="http://schemas.microsoft.com/office/2007/relationships/media" Target="../media/media2.avi"/><Relationship Id="rId9" Type="http://schemas.openxmlformats.org/officeDocument/2006/relationships/image" Target="../media/image23.emf"/><Relationship Id="rId1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0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28.emf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"/>
          <p:cNvSpPr txBox="1">
            <a:spLocks noGrp="1"/>
          </p:cNvSpPr>
          <p:nvPr>
            <p:ph type="ctrTitle"/>
          </p:nvPr>
        </p:nvSpPr>
        <p:spPr>
          <a:xfrm>
            <a:off x="295835" y="1990256"/>
            <a:ext cx="11618259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pt-B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Effects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permeability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flow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orientation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CO₂ </a:t>
            </a:r>
            <a:r>
              <a:rPr lang="pt-B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capillary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trapping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saline </a:t>
            </a:r>
            <a:r>
              <a:rPr lang="pt-B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aquifers</a:t>
            </a:r>
            <a:b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7" name="Google Shape;227;p1"/>
          <p:cNvSpPr txBox="1">
            <a:spLocks noGrp="1"/>
          </p:cNvSpPr>
          <p:nvPr>
            <p:ph type="subTitle" idx="1"/>
          </p:nvPr>
        </p:nvSpPr>
        <p:spPr>
          <a:xfrm>
            <a:off x="838200" y="4505324"/>
            <a:ext cx="10515600" cy="952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</a:pPr>
            <a:r>
              <a:rPr lang="pt-BR" u="sng" dirty="0"/>
              <a:t>Rayana Peres</a:t>
            </a:r>
            <a:r>
              <a:rPr lang="pt-BR" dirty="0"/>
              <a:t>, Yan S. de Medeiros, </a:t>
            </a:r>
            <a:r>
              <a:rPr lang="pt-BR" dirty="0" err="1"/>
              <a:t>Felicle</a:t>
            </a:r>
            <a:r>
              <a:rPr lang="pt-BR" dirty="0"/>
              <a:t> Lopez, </a:t>
            </a:r>
            <a:r>
              <a:rPr lang="pt-BR" dirty="0" err="1"/>
              <a:t>Ranena</a:t>
            </a:r>
            <a:r>
              <a:rPr lang="pt-BR" dirty="0"/>
              <a:t> Ponce, Daniela Hartmann, </a:t>
            </a:r>
            <a:r>
              <a:rPr lang="pt-BR" dirty="0" err="1"/>
              <a:t>and</a:t>
            </a:r>
            <a:r>
              <a:rPr lang="pt-BR" dirty="0"/>
              <a:t> Marcio Carvalho</a:t>
            </a: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</a:pPr>
            <a:endParaRPr dirty="0"/>
          </a:p>
        </p:txBody>
      </p:sp>
      <p:pic>
        <p:nvPicPr>
          <p:cNvPr id="228" name="Google Shape;228;p1" descr="InterPore2026 (19-22 May 2026): Conference Homepage · InterPore Event  Management (Indico)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63200" y="94477"/>
            <a:ext cx="1721380" cy="75748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Espaço Reservado para Texto 2">
            <a:extLst>
              <a:ext uri="{FF2B5EF4-FFF2-40B4-BE49-F238E27FC236}">
                <a16:creationId xmlns:a16="http://schemas.microsoft.com/office/drawing/2014/main" id="{C17A321D-51C8-4E42-9D19-8A4889B874F5}"/>
              </a:ext>
            </a:extLst>
          </p:cNvPr>
          <p:cNvSpPr txBox="1">
            <a:spLocks/>
          </p:cNvSpPr>
          <p:nvPr/>
        </p:nvSpPr>
        <p:spPr>
          <a:xfrm>
            <a:off x="0" y="5893023"/>
            <a:ext cx="12192000" cy="952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2400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pt-BR" sz="2000" kern="120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pt-BR" sz="1800" kern="120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pt-BR" sz="1600" kern="120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pt-BR" sz="1600" kern="120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Laboratory of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Microhydrodynamics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Flow in Porous Media (LMMP)</a:t>
            </a:r>
          </a:p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 of Mechanical Engineering, PUC-Rio, Rio de Janeiro, Brazil</a:t>
            </a:r>
          </a:p>
          <a:p>
            <a:pPr algn="ctr"/>
            <a:endParaRPr lang="pt-BR" sz="1600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9"/>
          <p:cNvSpPr txBox="1">
            <a:spLocks noGrp="1"/>
          </p:cNvSpPr>
          <p:nvPr>
            <p:ph type="title"/>
          </p:nvPr>
        </p:nvSpPr>
        <p:spPr>
          <a:xfrm>
            <a:off x="5048250" y="1"/>
            <a:ext cx="7143750" cy="914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lvl="0">
              <a:buSzPts val="3600"/>
            </a:pPr>
            <a:r>
              <a:rPr lang="en-US" dirty="0"/>
              <a:t>Impact of flow orientation on CO</a:t>
            </a:r>
            <a:r>
              <a:rPr lang="en-US" baseline="-25000" dirty="0"/>
              <a:t>2</a:t>
            </a:r>
            <a:r>
              <a:rPr lang="en-US" dirty="0"/>
              <a:t> trapping</a:t>
            </a:r>
            <a:endParaRPr dirty="0"/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51121FA3-453F-43AD-885B-69BADB53D6A4}"/>
              </a:ext>
            </a:extLst>
          </p:cNvPr>
          <p:cNvGrpSpPr/>
          <p:nvPr/>
        </p:nvGrpSpPr>
        <p:grpSpPr>
          <a:xfrm>
            <a:off x="516547" y="1219912"/>
            <a:ext cx="11158906" cy="4092843"/>
            <a:chOff x="516547" y="1219912"/>
            <a:chExt cx="11158906" cy="4092843"/>
          </a:xfrm>
        </p:grpSpPr>
        <p:grpSp>
          <p:nvGrpSpPr>
            <p:cNvPr id="339" name="Google Shape;339;p9"/>
            <p:cNvGrpSpPr/>
            <p:nvPr/>
          </p:nvGrpSpPr>
          <p:grpSpPr>
            <a:xfrm>
              <a:off x="516547" y="1219912"/>
              <a:ext cx="11158906" cy="3920511"/>
              <a:chOff x="440347" y="635712"/>
              <a:chExt cx="11158906" cy="3920511"/>
            </a:xfrm>
          </p:grpSpPr>
          <p:sp>
            <p:nvSpPr>
              <p:cNvPr id="340" name="Google Shape;340;p9"/>
              <p:cNvSpPr txBox="1"/>
              <p:nvPr/>
            </p:nvSpPr>
            <p:spPr>
              <a:xfrm>
                <a:off x="440347" y="635712"/>
                <a:ext cx="5238794" cy="4924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pt-BR" sz="2600" b="1" dirty="0">
                    <a:solidFill>
                      <a:srgbClr val="0070C0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  <a:sym typeface="Calibri"/>
                  </a:rPr>
                  <a:t>Horizontal </a:t>
                </a:r>
                <a:r>
                  <a:rPr lang="pt-BR" sz="2600" b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  <a:sym typeface="Calibri"/>
                  </a:rPr>
                  <a:t>injection</a:t>
                </a:r>
                <a:endParaRPr sz="2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42" name="Google Shape;342;p9"/>
              <p:cNvGrpSpPr/>
              <p:nvPr/>
            </p:nvGrpSpPr>
            <p:grpSpPr>
              <a:xfrm>
                <a:off x="575884" y="1136223"/>
                <a:ext cx="4896000" cy="3420000"/>
                <a:chOff x="380143" y="3659290"/>
                <a:chExt cx="4896000" cy="3420000"/>
              </a:xfrm>
            </p:grpSpPr>
            <p:graphicFrame>
              <p:nvGraphicFramePr>
                <p:cNvPr id="343" name="Google Shape;343;p9"/>
                <p:cNvGraphicFramePr/>
                <p:nvPr>
                  <p:extLst>
                    <p:ext uri="{D42A27DB-BD31-4B8C-83A1-F6EECF244321}">
                      <p14:modId xmlns:p14="http://schemas.microsoft.com/office/powerpoint/2010/main" val="158307895"/>
                    </p:ext>
                  </p:extLst>
                </p:nvPr>
              </p:nvGraphicFramePr>
              <p:xfrm>
                <a:off x="380143" y="3659290"/>
                <a:ext cx="4896000" cy="342000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276" name="Graph" r:id="rId4" imgW="32746638" imgH="22954980" progId="Origin50.Graph">
                        <p:embed/>
                      </p:oleObj>
                    </mc:Choice>
                    <mc:Fallback>
                      <p:oleObj name="Graph" r:id="rId4" imgW="32746638" imgH="22954980" progId="Origin50.Graph">
                        <p:embed/>
                        <p:pic>
                          <p:nvPicPr>
                            <p:cNvPr id="343" name="Google Shape;343;p9"/>
                            <p:cNvPicPr preferRelativeResize="0"/>
                            <p:nvPr/>
                          </p:nvPicPr>
                          <p:blipFill rotWithShape="1">
                            <a:blip r:embed="rId5">
                              <a:alphaModFix/>
                            </a:blip>
                            <a:srcRect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80143" y="3659290"/>
                              <a:ext cx="4896000" cy="34200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344" name="Google Shape;344;p9"/>
                <p:cNvSpPr/>
                <p:nvPr/>
              </p:nvSpPr>
              <p:spPr>
                <a:xfrm>
                  <a:off x="1305308" y="4615934"/>
                  <a:ext cx="1189749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pt-BR" sz="1800" dirty="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IL7C-32-18</a:t>
                  </a:r>
                  <a:endParaRPr sz="1800" dirty="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</p:grpSp>
          <p:grpSp>
            <p:nvGrpSpPr>
              <p:cNvPr id="345" name="Google Shape;345;p9"/>
              <p:cNvGrpSpPr/>
              <p:nvPr/>
            </p:nvGrpSpPr>
            <p:grpSpPr>
              <a:xfrm>
                <a:off x="6703253" y="1028127"/>
                <a:ext cx="4896000" cy="3420000"/>
                <a:chOff x="6237587" y="3551194"/>
                <a:chExt cx="4896000" cy="3420000"/>
              </a:xfrm>
            </p:grpSpPr>
            <p:graphicFrame>
              <p:nvGraphicFramePr>
                <p:cNvPr id="346" name="Google Shape;346;p9"/>
                <p:cNvGraphicFramePr/>
                <p:nvPr>
                  <p:extLst>
                    <p:ext uri="{D42A27DB-BD31-4B8C-83A1-F6EECF244321}">
                      <p14:modId xmlns:p14="http://schemas.microsoft.com/office/powerpoint/2010/main" val="1969617328"/>
                    </p:ext>
                  </p:extLst>
                </p:nvPr>
              </p:nvGraphicFramePr>
              <p:xfrm>
                <a:off x="6237587" y="3551194"/>
                <a:ext cx="4896000" cy="342000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277" name="Graph" r:id="rId6" imgW="32746638" imgH="22954980" progId="Origin50.Graph">
                        <p:embed/>
                      </p:oleObj>
                    </mc:Choice>
                    <mc:Fallback>
                      <p:oleObj name="Graph" r:id="rId6" imgW="32746638" imgH="22954980" progId="Origin50.Graph">
                        <p:embed/>
                        <p:pic>
                          <p:nvPicPr>
                            <p:cNvPr id="346" name="Google Shape;346;p9"/>
                            <p:cNvPicPr preferRelativeResize="0"/>
                            <p:nvPr/>
                          </p:nvPicPr>
                          <p:blipFill rotWithShape="1">
                            <a:blip r:embed="rId7">
                              <a:alphaModFix/>
                            </a:blip>
                            <a:srcRect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6237587" y="3551194"/>
                              <a:ext cx="4896000" cy="34200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347" name="Google Shape;347;p9"/>
                <p:cNvSpPr/>
                <p:nvPr/>
              </p:nvSpPr>
              <p:spPr>
                <a:xfrm>
                  <a:off x="7297102" y="4615934"/>
                  <a:ext cx="1189749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pt-BR" sz="18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IL7A-32-18</a:t>
                  </a:r>
                  <a:endParaRPr sz="180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</p:grpSp>
        </p:grpSp>
        <p:grpSp>
          <p:nvGrpSpPr>
            <p:cNvPr id="349" name="Google Shape;349;p9"/>
            <p:cNvGrpSpPr/>
            <p:nvPr/>
          </p:nvGrpSpPr>
          <p:grpSpPr>
            <a:xfrm>
              <a:off x="4055536" y="5312755"/>
              <a:ext cx="4250832" cy="0"/>
              <a:chOff x="4097870" y="4683062"/>
              <a:chExt cx="4250832" cy="0"/>
            </a:xfrm>
          </p:grpSpPr>
          <p:cxnSp>
            <p:nvCxnSpPr>
              <p:cNvPr id="351" name="Google Shape;351;p9"/>
              <p:cNvCxnSpPr/>
              <p:nvPr/>
            </p:nvCxnSpPr>
            <p:spPr>
              <a:xfrm rot="10800000">
                <a:off x="4097870" y="4683062"/>
                <a:ext cx="931333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  <p:cxnSp>
            <p:nvCxnSpPr>
              <p:cNvPr id="352" name="Google Shape;352;p9"/>
              <p:cNvCxnSpPr/>
              <p:nvPr/>
            </p:nvCxnSpPr>
            <p:spPr>
              <a:xfrm>
                <a:off x="7417369" y="4683062"/>
                <a:ext cx="931333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</p:grpSp>
      </p:grpSp>
      <p:sp>
        <p:nvSpPr>
          <p:cNvPr id="355" name="Google Shape;355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10</a:t>
            </a:fld>
            <a:endParaRPr/>
          </a:p>
        </p:txBody>
      </p:sp>
      <p:sp>
        <p:nvSpPr>
          <p:cNvPr id="356" name="Google Shape;356;p9"/>
          <p:cNvSpPr/>
          <p:nvPr/>
        </p:nvSpPr>
        <p:spPr>
          <a:xfrm>
            <a:off x="4822587" y="5707381"/>
            <a:ext cx="2878096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1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</a:t>
            </a:r>
            <a:r>
              <a:rPr lang="pt-BR" sz="1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= vertical </a:t>
            </a:r>
            <a:r>
              <a:rPr lang="pt-BR" sz="10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height</a:t>
            </a:r>
            <a:r>
              <a:rPr lang="pt-BR" sz="1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over </a:t>
            </a:r>
            <a:r>
              <a:rPr lang="pt-BR" sz="10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which</a:t>
            </a:r>
            <a:r>
              <a:rPr lang="pt-BR" sz="1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0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gravity</a:t>
            </a:r>
            <a:r>
              <a:rPr lang="pt-BR" sz="1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0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acts</a:t>
            </a:r>
            <a:r>
              <a:rPr lang="pt-BR" sz="1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000"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1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</a:t>
            </a:r>
            <a:r>
              <a:rPr lang="pt-BR" sz="1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= </a:t>
            </a:r>
            <a:r>
              <a:rPr lang="pt-BR" sz="10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characteristic</a:t>
            </a:r>
            <a:r>
              <a:rPr lang="pt-BR" sz="1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0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flow</a:t>
            </a:r>
            <a:r>
              <a:rPr lang="pt-BR" sz="1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0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length</a:t>
            </a:r>
            <a:r>
              <a:rPr lang="pt-BR" sz="1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pt-BR" sz="10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distance</a:t>
            </a:r>
            <a:r>
              <a:rPr lang="pt-BR" sz="1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0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fluid</a:t>
            </a:r>
            <a:r>
              <a:rPr lang="pt-BR" sz="1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0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travels</a:t>
            </a:r>
            <a:r>
              <a:rPr lang="pt-BR" sz="1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 </a:t>
            </a:r>
            <a:endParaRPr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ixaDeTexto 1">
                <a:extLst>
                  <a:ext uri="{FF2B5EF4-FFF2-40B4-BE49-F238E27FC236}">
                    <a16:creationId xmlns:a16="http://schemas.microsoft.com/office/drawing/2014/main" id="{5AD8D98C-61C8-4CF0-8275-80950B6E734D}"/>
                  </a:ext>
                </a:extLst>
              </p:cNvPr>
              <p:cNvSpPr txBox="1"/>
              <p:nvPr/>
            </p:nvSpPr>
            <p:spPr>
              <a:xfrm>
                <a:off x="5233789" y="5074240"/>
                <a:ext cx="1200072" cy="5011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16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pt-BR" sz="16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sub>
                      </m:sSub>
                      <m:r>
                        <a:rPr lang="pt-BR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sz="16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𝐿𝑔𝐻</m:t>
                          </m:r>
                          <m:r>
                            <a:rPr lang="pt-B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pt-BR" sz="16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num>
                        <m:den>
                          <m:r>
                            <a:rPr lang="pt-BR" sz="16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𝜇</m:t>
                          </m:r>
                          <m:r>
                            <a:rPr lang="pt-BR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𝑉𝐻</m:t>
                          </m:r>
                        </m:den>
                      </m:f>
                    </m:oMath>
                  </m:oMathPara>
                </a14:m>
                <a:endParaRPr lang="pt-BR" sz="1600" dirty="0"/>
              </a:p>
            </p:txBody>
          </p:sp>
        </mc:Choice>
        <mc:Fallback xmlns="">
          <p:sp>
            <p:nvSpPr>
              <p:cNvPr id="2" name="CaixaDeTexto 1">
                <a:extLst>
                  <a:ext uri="{FF2B5EF4-FFF2-40B4-BE49-F238E27FC236}">
                    <a16:creationId xmlns:a16="http://schemas.microsoft.com/office/drawing/2014/main" id="{5AD8D98C-61C8-4CF0-8275-80950B6E73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3789" y="5074240"/>
                <a:ext cx="1200072" cy="50116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aixaDeTexto 2">
                <a:extLst>
                  <a:ext uri="{FF2B5EF4-FFF2-40B4-BE49-F238E27FC236}">
                    <a16:creationId xmlns:a16="http://schemas.microsoft.com/office/drawing/2014/main" id="{55589AFF-5347-49FC-B810-95F766ED3293}"/>
                  </a:ext>
                </a:extLst>
              </p:cNvPr>
              <p:cNvSpPr txBox="1"/>
              <p:nvPr/>
            </p:nvSpPr>
            <p:spPr>
              <a:xfrm>
                <a:off x="2761848" y="5170477"/>
                <a:ext cx="1109599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pt-BR" sz="1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t-BR" sz="1600" b="0" i="1" smtClean="0">
                              <a:latin typeface="Cambria Math" panose="02040503050406030204" pitchFamily="18" charset="0"/>
                            </a:rPr>
                            <m:t>4.77</m:t>
                          </m:r>
                          <m:r>
                            <a:rPr lang="pt-BR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×10</m:t>
                          </m:r>
                        </m:e>
                        <m:sup>
                          <m:r>
                            <a:rPr lang="pt-BR" sz="16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pt-BR" sz="1600" dirty="0"/>
              </a:p>
            </p:txBody>
          </p:sp>
        </mc:Choice>
        <mc:Fallback xmlns="">
          <p:sp>
            <p:nvSpPr>
              <p:cNvPr id="3" name="CaixaDeTexto 2">
                <a:extLst>
                  <a:ext uri="{FF2B5EF4-FFF2-40B4-BE49-F238E27FC236}">
                    <a16:creationId xmlns:a16="http://schemas.microsoft.com/office/drawing/2014/main" id="{55589AFF-5347-49FC-B810-95F766ED32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1848" y="5170477"/>
                <a:ext cx="1109599" cy="246221"/>
              </a:xfrm>
              <a:prstGeom prst="rect">
                <a:avLst/>
              </a:prstGeom>
              <a:blipFill>
                <a:blip r:embed="rId9"/>
                <a:stretch>
                  <a:fillRect l="-3297" r="-549" b="-7317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CaixaDeTexto 25">
                <a:extLst>
                  <a:ext uri="{FF2B5EF4-FFF2-40B4-BE49-F238E27FC236}">
                    <a16:creationId xmlns:a16="http://schemas.microsoft.com/office/drawing/2014/main" id="{ED4846E9-67F9-43AF-95CA-60CD0639CE29}"/>
                  </a:ext>
                </a:extLst>
              </p:cNvPr>
              <p:cNvSpPr txBox="1"/>
              <p:nvPr/>
            </p:nvSpPr>
            <p:spPr>
              <a:xfrm>
                <a:off x="8465458" y="5139159"/>
                <a:ext cx="1109599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pt-BR" sz="1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t-BR" sz="1600" b="0" i="1" smtClean="0">
                              <a:latin typeface="Cambria Math" panose="02040503050406030204" pitchFamily="18" charset="0"/>
                            </a:rPr>
                            <m:t>1.65</m:t>
                          </m:r>
                          <m:r>
                            <a:rPr lang="pt-BR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×10</m:t>
                          </m:r>
                        </m:e>
                        <m:sup>
                          <m:r>
                            <a:rPr lang="pt-BR" sz="16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pt-BR" sz="1600" dirty="0"/>
              </a:p>
            </p:txBody>
          </p:sp>
        </mc:Choice>
        <mc:Fallback xmlns="">
          <p:sp>
            <p:nvSpPr>
              <p:cNvPr id="26" name="CaixaDeTexto 25">
                <a:extLst>
                  <a:ext uri="{FF2B5EF4-FFF2-40B4-BE49-F238E27FC236}">
                    <a16:creationId xmlns:a16="http://schemas.microsoft.com/office/drawing/2014/main" id="{ED4846E9-67F9-43AF-95CA-60CD0639CE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65458" y="5139159"/>
                <a:ext cx="1109599" cy="246221"/>
              </a:xfrm>
              <a:prstGeom prst="rect">
                <a:avLst/>
              </a:prstGeom>
              <a:blipFill>
                <a:blip r:embed="rId10"/>
                <a:stretch>
                  <a:fillRect l="-3846" r="-549" b="-10000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Google Shape;340;p9">
            <a:extLst>
              <a:ext uri="{FF2B5EF4-FFF2-40B4-BE49-F238E27FC236}">
                <a16:creationId xmlns:a16="http://schemas.microsoft.com/office/drawing/2014/main" id="{C4622E82-A663-44F5-B0B5-FBD49E73FDB8}"/>
              </a:ext>
            </a:extLst>
          </p:cNvPr>
          <p:cNvSpPr txBox="1"/>
          <p:nvPr/>
        </p:nvSpPr>
        <p:spPr>
          <a:xfrm>
            <a:off x="6693229" y="1215257"/>
            <a:ext cx="5238794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Vertical </a:t>
            </a:r>
            <a:r>
              <a:rPr lang="pt-BR" sz="2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injection</a:t>
            </a:r>
            <a:endParaRPr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45F3FB3C-4C28-48AD-9643-BD098E8AFBA5}"/>
              </a:ext>
            </a:extLst>
          </p:cNvPr>
          <p:cNvSpPr/>
          <p:nvPr/>
        </p:nvSpPr>
        <p:spPr>
          <a:xfrm>
            <a:off x="2174616" y="6291787"/>
            <a:ext cx="74815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Orientation effects were limited under the tested conditions</a:t>
            </a: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10"/>
          <p:cNvSpPr txBox="1">
            <a:spLocks noGrp="1"/>
          </p:cNvSpPr>
          <p:nvPr>
            <p:ph type="title"/>
          </p:nvPr>
        </p:nvSpPr>
        <p:spPr>
          <a:xfrm>
            <a:off x="5048250" y="1"/>
            <a:ext cx="7143750" cy="914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pt-BR"/>
              <a:t>Conclusions</a:t>
            </a:r>
            <a:endParaRPr/>
          </a:p>
        </p:txBody>
      </p:sp>
      <p:sp>
        <p:nvSpPr>
          <p:cNvPr id="362" name="Google Shape;362;p10"/>
          <p:cNvSpPr txBox="1">
            <a:spLocks noGrp="1"/>
          </p:cNvSpPr>
          <p:nvPr>
            <p:ph type="body" idx="1"/>
          </p:nvPr>
        </p:nvSpPr>
        <p:spPr>
          <a:xfrm>
            <a:off x="355600" y="1825625"/>
            <a:ext cx="11472333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600"/>
              <a:buChar char="•"/>
            </a:pPr>
            <a:r>
              <a:rPr lang="pt-BR" sz="2500" dirty="0" err="1"/>
              <a:t>This</a:t>
            </a:r>
            <a:r>
              <a:rPr lang="pt-BR" sz="2500" dirty="0"/>
              <a:t> </a:t>
            </a:r>
            <a:r>
              <a:rPr lang="pt-BR" sz="2500" dirty="0" err="1"/>
              <a:t>study</a:t>
            </a:r>
            <a:r>
              <a:rPr lang="pt-BR" sz="2500" dirty="0"/>
              <a:t> </a:t>
            </a:r>
            <a:r>
              <a:rPr lang="pt-BR" sz="2500" dirty="0" err="1"/>
              <a:t>highlights</a:t>
            </a:r>
            <a:r>
              <a:rPr lang="pt-BR" sz="2500" dirty="0"/>
              <a:t> </a:t>
            </a:r>
            <a:r>
              <a:rPr lang="pt-BR" sz="2500" dirty="0" err="1"/>
              <a:t>the</a:t>
            </a:r>
            <a:r>
              <a:rPr lang="pt-BR" sz="2500" dirty="0"/>
              <a:t> </a:t>
            </a:r>
            <a:r>
              <a:rPr lang="pt-BR" sz="2500" dirty="0" err="1"/>
              <a:t>complex</a:t>
            </a:r>
            <a:r>
              <a:rPr lang="pt-BR" sz="2500" dirty="0"/>
              <a:t> </a:t>
            </a:r>
            <a:r>
              <a:rPr lang="pt-BR" sz="2500" dirty="0" err="1"/>
              <a:t>interplay</a:t>
            </a:r>
            <a:r>
              <a:rPr lang="pt-BR" sz="2500" dirty="0"/>
              <a:t> </a:t>
            </a:r>
            <a:r>
              <a:rPr lang="pt-BR" sz="2500" dirty="0" err="1"/>
              <a:t>of</a:t>
            </a:r>
            <a:r>
              <a:rPr lang="pt-BR" sz="2500" dirty="0"/>
              <a:t> rock </a:t>
            </a:r>
            <a:r>
              <a:rPr lang="pt-BR" sz="2500" dirty="0" err="1"/>
              <a:t>properties</a:t>
            </a:r>
            <a:r>
              <a:rPr lang="pt-BR" sz="2500" dirty="0"/>
              <a:t> </a:t>
            </a:r>
            <a:r>
              <a:rPr lang="pt-BR" sz="2500" dirty="0" err="1"/>
              <a:t>and</a:t>
            </a:r>
            <a:r>
              <a:rPr lang="pt-BR" sz="2500" dirty="0"/>
              <a:t> </a:t>
            </a:r>
            <a:r>
              <a:rPr lang="pt-BR" sz="2500" dirty="0" err="1"/>
              <a:t>flow</a:t>
            </a:r>
            <a:r>
              <a:rPr lang="pt-BR" sz="2500" dirty="0"/>
              <a:t> dynamics in </a:t>
            </a:r>
            <a:r>
              <a:rPr lang="pt-BR" sz="2500" dirty="0" err="1"/>
              <a:t>determining</a:t>
            </a:r>
            <a:r>
              <a:rPr lang="pt-BR" sz="2500" dirty="0"/>
              <a:t> </a:t>
            </a:r>
            <a:r>
              <a:rPr lang="pt-BR" sz="2500" dirty="0" err="1"/>
              <a:t>the</a:t>
            </a:r>
            <a:r>
              <a:rPr lang="pt-BR" sz="2500" dirty="0"/>
              <a:t> </a:t>
            </a:r>
            <a:r>
              <a:rPr lang="pt-BR" sz="2500" dirty="0" err="1"/>
              <a:t>capillary</a:t>
            </a:r>
            <a:r>
              <a:rPr lang="pt-BR" sz="2500" dirty="0"/>
              <a:t> </a:t>
            </a:r>
            <a:r>
              <a:rPr lang="pt-BR" sz="2500" dirty="0" err="1"/>
              <a:t>storage</a:t>
            </a:r>
            <a:r>
              <a:rPr lang="pt-BR" sz="2500" dirty="0"/>
              <a:t> </a:t>
            </a:r>
            <a:r>
              <a:rPr lang="pt-BR" sz="2500" dirty="0" err="1"/>
              <a:t>efficiency</a:t>
            </a:r>
            <a:r>
              <a:rPr lang="pt-BR" sz="2500" dirty="0"/>
              <a:t> </a:t>
            </a:r>
            <a:r>
              <a:rPr lang="pt-BR" sz="2500" dirty="0" err="1"/>
              <a:t>of</a:t>
            </a:r>
            <a:r>
              <a:rPr lang="pt-BR" sz="2500" dirty="0"/>
              <a:t> CO</a:t>
            </a:r>
            <a:r>
              <a:rPr lang="pt-BR" sz="2500" baseline="-25000" dirty="0"/>
              <a:t>2</a:t>
            </a:r>
            <a:r>
              <a:rPr lang="pt-BR" sz="2500" dirty="0"/>
              <a:t> in saline </a:t>
            </a:r>
            <a:r>
              <a:rPr lang="pt-BR" sz="2500" dirty="0" err="1"/>
              <a:t>aquifers</a:t>
            </a:r>
            <a:r>
              <a:rPr lang="pt-BR" sz="2500" dirty="0"/>
              <a:t>. </a:t>
            </a:r>
            <a:br>
              <a:rPr lang="pt-BR" sz="2500" dirty="0"/>
            </a:br>
            <a:endParaRPr sz="2500"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B0F0"/>
              </a:buClr>
              <a:buSzPts val="2600"/>
              <a:buChar char="•"/>
            </a:pPr>
            <a:r>
              <a:rPr lang="pt-BR" sz="2500" dirty="0" err="1"/>
              <a:t>Despite</a:t>
            </a:r>
            <a:r>
              <a:rPr lang="pt-BR" sz="2500" dirty="0"/>
              <a:t> </a:t>
            </a:r>
            <a:r>
              <a:rPr lang="pt-BR" sz="2500" dirty="0" err="1"/>
              <a:t>lower</a:t>
            </a:r>
            <a:r>
              <a:rPr lang="pt-BR" sz="2500" dirty="0"/>
              <a:t> gas </a:t>
            </a:r>
            <a:r>
              <a:rPr lang="pt-BR" sz="2500" dirty="0" err="1"/>
              <a:t>saturation</a:t>
            </a:r>
            <a:r>
              <a:rPr lang="pt-BR" sz="2500" dirty="0"/>
              <a:t> </a:t>
            </a:r>
            <a:r>
              <a:rPr lang="pt-BR" sz="2500" dirty="0" err="1"/>
              <a:t>during</a:t>
            </a:r>
            <a:r>
              <a:rPr lang="pt-BR" sz="2500" dirty="0"/>
              <a:t> </a:t>
            </a:r>
            <a:r>
              <a:rPr lang="pt-BR" sz="2500" dirty="0" err="1"/>
              <a:t>drainage</a:t>
            </a:r>
            <a:r>
              <a:rPr lang="pt-BR" sz="2500" dirty="0"/>
              <a:t>, </a:t>
            </a:r>
            <a:r>
              <a:rPr lang="pt-BR" sz="2500" dirty="0" err="1"/>
              <a:t>the</a:t>
            </a:r>
            <a:r>
              <a:rPr lang="pt-BR" sz="2500" dirty="0"/>
              <a:t> </a:t>
            </a:r>
            <a:r>
              <a:rPr lang="pt-BR" sz="2500" dirty="0" err="1"/>
              <a:t>medium-permeability</a:t>
            </a:r>
            <a:r>
              <a:rPr lang="pt-BR" sz="2500" dirty="0"/>
              <a:t> plug </a:t>
            </a:r>
            <a:r>
              <a:rPr lang="pt-BR" sz="2500" dirty="0" err="1"/>
              <a:t>achieved</a:t>
            </a:r>
            <a:r>
              <a:rPr lang="pt-BR" sz="2500" dirty="0"/>
              <a:t> </a:t>
            </a:r>
            <a:r>
              <a:rPr lang="pt-BR" sz="2500" dirty="0" err="1"/>
              <a:t>higher</a:t>
            </a:r>
            <a:r>
              <a:rPr lang="pt-BR" sz="2500" dirty="0"/>
              <a:t> residual </a:t>
            </a:r>
            <a:r>
              <a:rPr lang="pt-BR" sz="2500" dirty="0" err="1"/>
              <a:t>trapping</a:t>
            </a:r>
            <a:r>
              <a:rPr lang="pt-BR" sz="2500" dirty="0"/>
              <a:t> </a:t>
            </a:r>
            <a:r>
              <a:rPr lang="pt-BR" sz="2500" dirty="0" err="1"/>
              <a:t>efficiency</a:t>
            </a:r>
            <a:r>
              <a:rPr lang="pt-BR" sz="2500" dirty="0"/>
              <a:t> </a:t>
            </a:r>
            <a:r>
              <a:rPr lang="pt-BR" sz="2500" dirty="0" err="1"/>
              <a:t>after</a:t>
            </a:r>
            <a:r>
              <a:rPr lang="pt-BR" sz="2500" dirty="0"/>
              <a:t> </a:t>
            </a:r>
            <a:r>
              <a:rPr lang="pt-BR" sz="2500" dirty="0" err="1"/>
              <a:t>imbibition</a:t>
            </a:r>
            <a:r>
              <a:rPr lang="pt-BR" sz="2500" dirty="0"/>
              <a:t>, </a:t>
            </a:r>
            <a:r>
              <a:rPr lang="pt-BR" sz="2500" dirty="0" err="1"/>
              <a:t>likely</a:t>
            </a:r>
            <a:r>
              <a:rPr lang="pt-BR" sz="2500" dirty="0"/>
              <a:t> </a:t>
            </a:r>
            <a:r>
              <a:rPr lang="pt-BR" sz="2500" dirty="0" err="1"/>
              <a:t>due</a:t>
            </a:r>
            <a:r>
              <a:rPr lang="pt-BR" sz="2500" dirty="0"/>
              <a:t> </a:t>
            </a:r>
            <a:r>
              <a:rPr lang="pt-BR" sz="2500" dirty="0" err="1"/>
              <a:t>to</a:t>
            </a:r>
            <a:r>
              <a:rPr lang="pt-BR" sz="2500" dirty="0"/>
              <a:t> </a:t>
            </a:r>
            <a:r>
              <a:rPr lang="pt-BR" sz="2500" dirty="0" err="1"/>
              <a:t>improved</a:t>
            </a:r>
            <a:r>
              <a:rPr lang="pt-BR" sz="2500" dirty="0"/>
              <a:t> </a:t>
            </a:r>
            <a:r>
              <a:rPr lang="pt-BR" sz="2500" dirty="0" err="1"/>
              <a:t>water</a:t>
            </a:r>
            <a:r>
              <a:rPr lang="pt-BR" sz="2500" dirty="0"/>
              <a:t> </a:t>
            </a:r>
            <a:r>
              <a:rPr lang="pt-BR" sz="2500" dirty="0" err="1"/>
              <a:t>reconnection</a:t>
            </a:r>
            <a:r>
              <a:rPr lang="pt-BR" sz="2500" dirty="0"/>
              <a:t> </a:t>
            </a:r>
            <a:r>
              <a:rPr lang="pt-BR" sz="2500" dirty="0" err="1"/>
              <a:t>and</a:t>
            </a:r>
            <a:r>
              <a:rPr lang="pt-BR" sz="2500" dirty="0"/>
              <a:t> gas </a:t>
            </a:r>
            <a:r>
              <a:rPr lang="pt-BR" sz="2500" dirty="0" err="1"/>
              <a:t>disconnection</a:t>
            </a:r>
            <a:r>
              <a:rPr lang="pt-BR" sz="2500" dirty="0"/>
              <a:t>.</a:t>
            </a:r>
            <a:br>
              <a:rPr lang="pt-BR" sz="2500" dirty="0"/>
            </a:br>
            <a:endParaRPr sz="2500"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B0F0"/>
              </a:buClr>
              <a:buSzPts val="2600"/>
              <a:buChar char="•"/>
            </a:pPr>
            <a:r>
              <a:rPr lang="pt-BR" sz="2500" dirty="0"/>
              <a:t>Flow </a:t>
            </a:r>
            <a:r>
              <a:rPr lang="pt-BR" sz="2500" dirty="0" err="1"/>
              <a:t>orientation</a:t>
            </a:r>
            <a:r>
              <a:rPr lang="pt-BR" sz="2500" dirty="0"/>
              <a:t> </a:t>
            </a:r>
            <a:r>
              <a:rPr lang="pt-BR" sz="2500" dirty="0" err="1"/>
              <a:t>had</a:t>
            </a:r>
            <a:r>
              <a:rPr lang="pt-BR" sz="2500" dirty="0"/>
              <a:t> </a:t>
            </a:r>
            <a:r>
              <a:rPr lang="pt-BR" sz="2500" dirty="0" err="1"/>
              <a:t>limited</a:t>
            </a:r>
            <a:r>
              <a:rPr lang="pt-BR" sz="2500" dirty="0"/>
              <a:t> </a:t>
            </a:r>
            <a:r>
              <a:rPr lang="pt-BR" sz="2500" dirty="0" err="1"/>
              <a:t>influence</a:t>
            </a:r>
            <a:r>
              <a:rPr lang="pt-BR" sz="2500" dirty="0"/>
              <a:t> </a:t>
            </a:r>
            <a:r>
              <a:rPr lang="pt-BR" sz="2500" dirty="0" err="1"/>
              <a:t>under</a:t>
            </a:r>
            <a:r>
              <a:rPr lang="pt-BR" sz="2500" dirty="0"/>
              <a:t> similar </a:t>
            </a:r>
            <a:r>
              <a:rPr lang="pt-BR" sz="2500" dirty="0" err="1"/>
              <a:t>gravity</a:t>
            </a:r>
            <a:r>
              <a:rPr lang="pt-BR" sz="2500" dirty="0"/>
              <a:t> </a:t>
            </a:r>
            <a:r>
              <a:rPr lang="pt-BR" sz="2500" dirty="0" err="1"/>
              <a:t>conditions</a:t>
            </a:r>
            <a:r>
              <a:rPr lang="pt-BR" sz="2500" dirty="0"/>
              <a:t>, </a:t>
            </a:r>
            <a:r>
              <a:rPr lang="pt-BR" sz="2500" dirty="0" err="1"/>
              <a:t>with</a:t>
            </a:r>
            <a:r>
              <a:rPr lang="pt-BR" sz="2500" dirty="0"/>
              <a:t> </a:t>
            </a:r>
            <a:r>
              <a:rPr lang="pt-BR" sz="2500" dirty="0" err="1"/>
              <a:t>comparable</a:t>
            </a:r>
            <a:r>
              <a:rPr lang="pt-BR" sz="2500" dirty="0"/>
              <a:t> </a:t>
            </a:r>
            <a:r>
              <a:rPr lang="pt-BR" sz="2500" dirty="0" err="1"/>
              <a:t>sweep</a:t>
            </a:r>
            <a:r>
              <a:rPr lang="pt-BR" sz="2500" dirty="0"/>
              <a:t> </a:t>
            </a:r>
            <a:r>
              <a:rPr lang="pt-BR" sz="2500" dirty="0" err="1"/>
              <a:t>efficiency</a:t>
            </a:r>
            <a:r>
              <a:rPr lang="pt-BR" sz="2500" dirty="0"/>
              <a:t> </a:t>
            </a:r>
            <a:r>
              <a:rPr lang="pt-BR" sz="2500" dirty="0" err="1"/>
              <a:t>and</a:t>
            </a:r>
            <a:r>
              <a:rPr lang="pt-BR" sz="2500" dirty="0"/>
              <a:t> residual </a:t>
            </a:r>
            <a:r>
              <a:rPr lang="pt-BR" sz="2500" dirty="0" err="1"/>
              <a:t>trapping</a:t>
            </a:r>
            <a:r>
              <a:rPr lang="pt-BR" sz="2500" dirty="0"/>
              <a:t>.</a:t>
            </a:r>
            <a:endParaRPr sz="2500" dirty="0"/>
          </a:p>
        </p:txBody>
      </p:sp>
      <p:sp>
        <p:nvSpPr>
          <p:cNvPr id="363" name="Google Shape;363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11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368;p11">
            <a:extLst>
              <a:ext uri="{FF2B5EF4-FFF2-40B4-BE49-F238E27FC236}">
                <a16:creationId xmlns:a16="http://schemas.microsoft.com/office/drawing/2014/main" id="{9B2E6DE5-DED1-48AF-B81D-9B5EA46C82F3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6806" t="15068" r="10400" b="11455"/>
          <a:stretch/>
        </p:blipFill>
        <p:spPr>
          <a:xfrm>
            <a:off x="463260" y="2454538"/>
            <a:ext cx="5435482" cy="271585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3" name="Google Shape;369;p11" descr="CNODC Brasil Petróleo e Gás | LinkedIn">
            <a:extLst>
              <a:ext uri="{FF2B5EF4-FFF2-40B4-BE49-F238E27FC236}">
                <a16:creationId xmlns:a16="http://schemas.microsoft.com/office/drawing/2014/main" id="{0EF7AD6F-71D4-40BF-B338-B97E5327411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8951" y="5460403"/>
            <a:ext cx="1078509" cy="107850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370;p11">
            <a:extLst>
              <a:ext uri="{FF2B5EF4-FFF2-40B4-BE49-F238E27FC236}">
                <a16:creationId xmlns:a16="http://schemas.microsoft.com/office/drawing/2014/main" id="{A866AC92-02A7-4A56-BBF3-DDEE30F9FCD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69233" y="5597114"/>
            <a:ext cx="1432492" cy="840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371;p11" descr="Trabalho de conclusão de curso - DSS PUC-RIO">
            <a:extLst>
              <a:ext uri="{FF2B5EF4-FFF2-40B4-BE49-F238E27FC236}">
                <a16:creationId xmlns:a16="http://schemas.microsoft.com/office/drawing/2014/main" id="{7C1940DB-5DF9-4786-AAB0-4EA0C4971A2D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37806" y="5225131"/>
            <a:ext cx="838361" cy="14700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E007E514-F9E2-484D-BBF8-56CC047466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24442" y="5663163"/>
            <a:ext cx="2118385" cy="593940"/>
          </a:xfrm>
          <a:prstGeom prst="rect">
            <a:avLst/>
          </a:prstGeom>
        </p:spPr>
      </p:pic>
      <p:sp>
        <p:nvSpPr>
          <p:cNvPr id="7" name="TextBox 18">
            <a:extLst>
              <a:ext uri="{FF2B5EF4-FFF2-40B4-BE49-F238E27FC236}">
                <a16:creationId xmlns:a16="http://schemas.microsoft.com/office/drawing/2014/main" id="{10AAD779-5CDA-42F4-BB73-C6869811617E}"/>
              </a:ext>
            </a:extLst>
          </p:cNvPr>
          <p:cNvSpPr txBox="1"/>
          <p:nvPr/>
        </p:nvSpPr>
        <p:spPr>
          <a:xfrm>
            <a:off x="7368169" y="5062998"/>
            <a:ext cx="37769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rmartins@lmmp.mec.puc-rio.br</a:t>
            </a:r>
            <a:endParaRPr lang="pt-BR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msc@puc-rio.br</a:t>
            </a:r>
            <a:endParaRPr lang="pt-BR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GB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9EA86A58-4CEC-4A8C-A1CF-8124E50AD416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3220" t="42612" r="22963" b="10017"/>
          <a:stretch/>
        </p:blipFill>
        <p:spPr>
          <a:xfrm>
            <a:off x="10423033" y="3244562"/>
            <a:ext cx="1444262" cy="1426144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F7E09129-F139-4E82-B039-DC87738132CD}"/>
              </a:ext>
            </a:extLst>
          </p:cNvPr>
          <p:cNvSpPr/>
          <p:nvPr/>
        </p:nvSpPr>
        <p:spPr>
          <a:xfrm>
            <a:off x="6721311" y="2271860"/>
            <a:ext cx="4817097" cy="9727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Google Shape;254;p3">
            <a:extLst>
              <a:ext uri="{FF2B5EF4-FFF2-40B4-BE49-F238E27FC236}">
                <a16:creationId xmlns:a16="http://schemas.microsoft.com/office/drawing/2014/main" id="{0614AC87-DA4F-4D69-9200-7E11E80AA5B7}"/>
              </a:ext>
            </a:extLst>
          </p:cNvPr>
          <p:cNvSpPr txBox="1"/>
          <p:nvPr/>
        </p:nvSpPr>
        <p:spPr>
          <a:xfrm>
            <a:off x="10347558" y="2167708"/>
            <a:ext cx="168105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US" sz="2200" b="0" i="1" u="none" strike="noStrike" cap="none" dirty="0">
                <a:solidFill>
                  <a:srgbClr val="1212AD"/>
                </a:solidFill>
                <a:latin typeface="Courier New"/>
                <a:ea typeface="Courier New"/>
                <a:cs typeface="Courier New"/>
                <a:sym typeface="Courier New"/>
              </a:rPr>
              <a:t>R. Peres</a:t>
            </a:r>
            <a:endParaRPr sz="2200" b="0" i="1" u="none" strike="noStrike" cap="none" dirty="0">
              <a:solidFill>
                <a:srgbClr val="1212A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11" name="Google Shape;258;p3" title="linkedin-logo.png">
            <a:extLst>
              <a:ext uri="{FF2B5EF4-FFF2-40B4-BE49-F238E27FC236}">
                <a16:creationId xmlns:a16="http://schemas.microsoft.com/office/drawing/2014/main" id="{6631B9AC-FAA5-450D-98EB-EEBD54C8D06A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0932935" y="2793433"/>
            <a:ext cx="378350" cy="37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259;p3" title="Logo-LMMP_og (1).gif">
            <a:extLst>
              <a:ext uri="{FF2B5EF4-FFF2-40B4-BE49-F238E27FC236}">
                <a16:creationId xmlns:a16="http://schemas.microsoft.com/office/drawing/2014/main" id="{DD06DE4A-37C7-4147-A392-0E436BFBEF9F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544054" y="2034911"/>
            <a:ext cx="1415100" cy="52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261;p3" title="linkedin-logo.png">
            <a:extLst>
              <a:ext uri="{FF2B5EF4-FFF2-40B4-BE49-F238E27FC236}">
                <a16:creationId xmlns:a16="http://schemas.microsoft.com/office/drawing/2014/main" id="{A28B5A8D-6734-423B-8901-25FD537541A4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218617" y="2793449"/>
            <a:ext cx="378350" cy="37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262;p3" title="pngegg.png">
            <a:extLst>
              <a:ext uri="{FF2B5EF4-FFF2-40B4-BE49-F238E27FC236}">
                <a16:creationId xmlns:a16="http://schemas.microsoft.com/office/drawing/2014/main" id="{A879E261-8451-40E5-B9EB-2899D976168D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8997467" y="2757224"/>
            <a:ext cx="463677" cy="4507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8343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"/>
          <p:cNvSpPr txBox="1">
            <a:spLocks noGrp="1"/>
          </p:cNvSpPr>
          <p:nvPr>
            <p:ph type="title"/>
          </p:nvPr>
        </p:nvSpPr>
        <p:spPr>
          <a:xfrm>
            <a:off x="5048250" y="1"/>
            <a:ext cx="7143750" cy="914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pt-BR"/>
              <a:t>Mitigating carbon emissions through geological storage</a:t>
            </a:r>
            <a:endParaRPr/>
          </a:p>
        </p:txBody>
      </p:sp>
      <p:sp>
        <p:nvSpPr>
          <p:cNvPr id="235" name="Google Shape;235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2</a:t>
            </a:fld>
            <a:endParaRPr/>
          </a:p>
        </p:txBody>
      </p:sp>
      <p:grpSp>
        <p:nvGrpSpPr>
          <p:cNvPr id="236" name="Google Shape;236;p2"/>
          <p:cNvGrpSpPr/>
          <p:nvPr/>
        </p:nvGrpSpPr>
        <p:grpSpPr>
          <a:xfrm>
            <a:off x="3775258" y="2167453"/>
            <a:ext cx="4835342" cy="2661473"/>
            <a:chOff x="955675" y="1229222"/>
            <a:chExt cx="4286250" cy="2830457"/>
          </a:xfrm>
        </p:grpSpPr>
        <p:pic>
          <p:nvPicPr>
            <p:cNvPr id="237" name="Google Shape;237;p2" descr="carbon capture process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955675" y="1229222"/>
              <a:ext cx="4286250" cy="26384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8" name="Google Shape;238;p2"/>
            <p:cNvSpPr/>
            <p:nvPr/>
          </p:nvSpPr>
          <p:spPr>
            <a:xfrm>
              <a:off x="1049867" y="3846922"/>
              <a:ext cx="4114800" cy="212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00" b="0" i="0" u="none" strike="noStrike" cap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https://watchwire.ai/carbon-capture-utilization-storage-pipe-dream-potential-solution/</a:t>
              </a:r>
              <a:endParaRPr/>
            </a:p>
          </p:txBody>
        </p:sp>
      </p:grpSp>
      <p:sp>
        <p:nvSpPr>
          <p:cNvPr id="239" name="Google Shape;239;p2"/>
          <p:cNvSpPr/>
          <p:nvPr/>
        </p:nvSpPr>
        <p:spPr>
          <a:xfrm>
            <a:off x="564774" y="1033914"/>
            <a:ext cx="11627225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 b="1" i="0" u="none" strike="noStrike" cap="none" dirty="0">
                <a:solidFill>
                  <a:srgbClr val="1E4E7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CCS/ CCUS</a:t>
            </a:r>
            <a:br>
              <a:rPr lang="pt-BR" sz="3200" b="1" i="0" u="none" strike="noStrike" cap="none" dirty="0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pt-BR" sz="18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Promising</a:t>
            </a:r>
            <a:r>
              <a:rPr lang="pt-BR" sz="18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8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strategy</a:t>
            </a:r>
            <a:r>
              <a:rPr lang="pt-BR" sz="18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8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to</a:t>
            </a:r>
            <a:r>
              <a:rPr lang="pt-BR" sz="18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8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mitigate</a:t>
            </a:r>
            <a:r>
              <a:rPr lang="pt-BR" sz="18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8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anthropogenic</a:t>
            </a:r>
            <a:r>
              <a:rPr lang="pt-BR" sz="18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8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greenhouse</a:t>
            </a:r>
            <a:r>
              <a:rPr lang="pt-BR" sz="18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gas </a:t>
            </a:r>
            <a:r>
              <a:rPr lang="pt-BR" sz="18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emissions</a:t>
            </a:r>
            <a:r>
              <a:rPr lang="pt-BR" sz="18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8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through</a:t>
            </a:r>
            <a:r>
              <a:rPr lang="pt-BR" sz="18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CO</a:t>
            </a:r>
            <a:r>
              <a:rPr lang="pt-BR" sz="1800" b="0" i="0" u="none" strike="noStrike" cap="none" baseline="-25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pt-BR" sz="18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8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injection</a:t>
            </a:r>
            <a:r>
              <a:rPr lang="pt-BR" sz="18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8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into</a:t>
            </a:r>
            <a:r>
              <a:rPr lang="pt-BR" sz="18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8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deep</a:t>
            </a:r>
            <a:r>
              <a:rPr lang="pt-BR" sz="18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8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geological</a:t>
            </a:r>
            <a:r>
              <a:rPr lang="pt-BR" sz="18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8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formations</a:t>
            </a:r>
            <a:r>
              <a:rPr lang="pt-BR" sz="18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1800" b="1" dirty="0">
              <a:solidFill>
                <a:srgbClr val="1E4E7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0" name="Google Shape;240;p2"/>
          <p:cNvSpPr/>
          <p:nvPr/>
        </p:nvSpPr>
        <p:spPr>
          <a:xfrm>
            <a:off x="564776" y="4938474"/>
            <a:ext cx="11627224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 b="1" dirty="0">
                <a:solidFill>
                  <a:srgbClr val="1E4E7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Flow dynamics </a:t>
            </a:r>
            <a:r>
              <a:rPr lang="pt-BR" sz="2600" b="1" dirty="0" err="1">
                <a:solidFill>
                  <a:srgbClr val="1E4E7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and</a:t>
            </a:r>
            <a:r>
              <a:rPr lang="pt-BR" sz="2600" b="1" dirty="0">
                <a:solidFill>
                  <a:srgbClr val="1E4E7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CO₂ </a:t>
            </a:r>
            <a:r>
              <a:rPr lang="pt-BR" sz="2600" b="1" dirty="0" err="1">
                <a:solidFill>
                  <a:srgbClr val="1E4E7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trapping</a:t>
            </a:r>
            <a:r>
              <a:rPr lang="pt-BR" sz="2600" b="1" dirty="0">
                <a:solidFill>
                  <a:srgbClr val="1E4E7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in saline </a:t>
            </a:r>
            <a:r>
              <a:rPr lang="pt-BR" sz="2600" b="1" dirty="0" err="1">
                <a:solidFill>
                  <a:srgbClr val="1E4E7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aquifers</a:t>
            </a:r>
            <a:endParaRPr sz="2600" b="1" dirty="0">
              <a:solidFill>
                <a:srgbClr val="1E4E7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 dirty="0">
              <a:solidFill>
                <a:srgbClr val="1E4E7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lvl="0" indent="-285750">
              <a:buClr>
                <a:srgbClr val="00B0F0"/>
              </a:buClr>
              <a:buSzPts val="14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Storage capacity in saline aquifers is controlled by CO₂–brine distribution and displacement dynamics</a:t>
            </a:r>
          </a:p>
          <a:p>
            <a:pPr marL="285750" lvl="0" indent="-285750">
              <a:buClr>
                <a:srgbClr val="00B0F0"/>
              </a:buClr>
              <a:buSzPts val="1400"/>
              <a:buFont typeface="Arial"/>
              <a:buChar char="•"/>
            </a:pPr>
            <a:endParaRPr lang="en-US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1400"/>
              <a:buFont typeface="Arial"/>
              <a:buChar char="•"/>
            </a:pPr>
            <a:r>
              <a:rPr lang="pt-BR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Long-term</a:t>
            </a:r>
            <a:r>
              <a:rPr lang="pt-BR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storage</a:t>
            </a:r>
            <a:r>
              <a:rPr lang="pt-BR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performance </a:t>
            </a:r>
            <a:r>
              <a:rPr lang="pt-BR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depends</a:t>
            </a:r>
            <a:r>
              <a:rPr lang="pt-BR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</a:t>
            </a:r>
            <a:r>
              <a:rPr lang="pt-BR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trapping</a:t>
            </a:r>
            <a:r>
              <a:rPr lang="pt-BR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mechanisms</a:t>
            </a:r>
            <a:r>
              <a:rPr lang="pt-BR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such</a:t>
            </a:r>
            <a:r>
              <a:rPr lang="pt-BR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as </a:t>
            </a:r>
            <a:r>
              <a:rPr lang="pt-BR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capillary</a:t>
            </a:r>
            <a:r>
              <a:rPr lang="pt-BR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and</a:t>
            </a:r>
            <a:r>
              <a:rPr lang="pt-BR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solubility</a:t>
            </a:r>
            <a:r>
              <a:rPr lang="pt-BR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trapping</a:t>
            </a:r>
            <a:endParaRPr sz="16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marR="0" lvl="0" indent="-247650" algn="l" rtl="0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600"/>
              <a:buFont typeface="Arial"/>
              <a:buNone/>
            </a:pPr>
            <a:endParaRPr sz="6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lvl="0" indent="-285750">
              <a:buClr>
                <a:srgbClr val="00B0F0"/>
              </a:buClr>
              <a:buSzPts val="1400"/>
              <a:buFont typeface="Arial"/>
              <a:buChar char="•"/>
            </a:pPr>
            <a:r>
              <a:rPr lang="pt-BR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Improved</a:t>
            </a:r>
            <a:r>
              <a:rPr lang="pt-BR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understanding</a:t>
            </a:r>
            <a:r>
              <a:rPr lang="pt-BR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of</a:t>
            </a:r>
            <a:r>
              <a:rPr lang="pt-BR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subsurface</a:t>
            </a:r>
            <a:r>
              <a:rPr lang="pt-BR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flow</a:t>
            </a:r>
            <a:r>
              <a:rPr lang="pt-BR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is</a:t>
            </a:r>
            <a:r>
              <a:rPr lang="pt-BR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crucial for </a:t>
            </a:r>
            <a:r>
              <a:rPr lang="pt-BR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reliable</a:t>
            </a:r>
            <a:r>
              <a:rPr lang="pt-BR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injection</a:t>
            </a:r>
            <a:r>
              <a:rPr lang="pt-BR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design </a:t>
            </a:r>
            <a:r>
              <a:rPr lang="pt-BR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and</a:t>
            </a:r>
            <a:r>
              <a:rPr lang="pt-BR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minimizing</a:t>
            </a:r>
            <a:r>
              <a:rPr lang="pt-BR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leakage</a:t>
            </a:r>
            <a:r>
              <a:rPr lang="pt-BR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6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risks</a:t>
            </a:r>
            <a:endParaRPr sz="16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05EB7DC3-3B6D-4FD0-BC23-6E534DBCAB1B}"/>
              </a:ext>
            </a:extLst>
          </p:cNvPr>
          <p:cNvSpPr txBox="1"/>
          <p:nvPr/>
        </p:nvSpPr>
        <p:spPr>
          <a:xfrm>
            <a:off x="1927410" y="3238113"/>
            <a:ext cx="17750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B0F0"/>
              </a:buClr>
            </a:pPr>
            <a:r>
              <a:rPr lang="pt-B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Saline </a:t>
            </a:r>
            <a:r>
              <a:rPr lang="pt-BR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aquifers</a:t>
            </a:r>
            <a:r>
              <a:rPr lang="pt-B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</a:t>
            </a:r>
            <a:r>
              <a:rPr lang="pt-BR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attractive</a:t>
            </a:r>
            <a:r>
              <a:rPr lang="pt-B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due</a:t>
            </a:r>
            <a:r>
              <a:rPr lang="pt-B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pt-B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pt-B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large</a:t>
            </a:r>
            <a:r>
              <a:rPr lang="pt-B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storage</a:t>
            </a:r>
            <a:r>
              <a:rPr lang="pt-B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potential</a:t>
            </a:r>
            <a:r>
              <a:rPr lang="pt-B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pt-B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availability</a:t>
            </a:r>
            <a:endParaRPr lang="pt-BR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"/>
          <p:cNvSpPr txBox="1">
            <a:spLocks noGrp="1"/>
          </p:cNvSpPr>
          <p:nvPr>
            <p:ph type="title"/>
          </p:nvPr>
        </p:nvSpPr>
        <p:spPr>
          <a:xfrm>
            <a:off x="5048250" y="1"/>
            <a:ext cx="7143750" cy="914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pt-BR"/>
              <a:t>Key controls on CO</a:t>
            </a:r>
            <a:r>
              <a:rPr lang="pt-BR" baseline="-25000"/>
              <a:t>2</a:t>
            </a:r>
            <a:r>
              <a:rPr lang="pt-BR"/>
              <a:t> trapping efficiency</a:t>
            </a:r>
            <a:endParaRPr/>
          </a:p>
        </p:txBody>
      </p:sp>
      <p:sp>
        <p:nvSpPr>
          <p:cNvPr id="246" name="Google Shape;246;p3"/>
          <p:cNvSpPr txBox="1">
            <a:spLocks noGrp="1"/>
          </p:cNvSpPr>
          <p:nvPr>
            <p:ph type="body" idx="1"/>
          </p:nvPr>
        </p:nvSpPr>
        <p:spPr>
          <a:xfrm>
            <a:off x="295836" y="4810590"/>
            <a:ext cx="11896164" cy="1815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-360000">
              <a:lnSpc>
                <a:spcPct val="100000"/>
              </a:lnSpc>
              <a:spcBef>
                <a:spcPts val="0"/>
              </a:spcBef>
              <a:buClr>
                <a:srgbClr val="00B0F0"/>
              </a:buClr>
              <a:buSzPts val="2000"/>
              <a:buFont typeface="Times New Roman"/>
              <a:buChar char="•"/>
            </a:pPr>
            <a:r>
              <a:rPr lang="en-US" sz="1600" dirty="0"/>
              <a:t>Reservoir heterogeneity and permeability contrasts influence CO</a:t>
            </a:r>
            <a:r>
              <a:rPr lang="en-US" sz="1600" baseline="-25000" dirty="0"/>
              <a:t>2</a:t>
            </a:r>
            <a:r>
              <a:rPr lang="en-US" sz="1600" dirty="0"/>
              <a:t> plume migration, sweep efficiency, and trapping behavior</a:t>
            </a:r>
            <a:br>
              <a:rPr lang="en-US" sz="1600" dirty="0"/>
            </a:br>
            <a:endParaRPr sz="1600" dirty="0"/>
          </a:p>
          <a:p>
            <a:pPr marL="0" lvl="0" indent="-360000">
              <a:lnSpc>
                <a:spcPct val="100000"/>
              </a:lnSpc>
              <a:spcBef>
                <a:spcPts val="0"/>
              </a:spcBef>
              <a:buClr>
                <a:srgbClr val="00B0F0"/>
              </a:buClr>
              <a:buSzPts val="2000"/>
              <a:buFont typeface="Times New Roman"/>
              <a:buChar char="•"/>
            </a:pPr>
            <a:r>
              <a:rPr lang="en-US" sz="1600" dirty="0"/>
              <a:t>Flow direction may alter migration pathways, buoyancy effects, and residual trapping mechanisms</a:t>
            </a:r>
            <a:br>
              <a:rPr lang="en-US" sz="1600" dirty="0"/>
            </a:br>
            <a:endParaRPr sz="1600" dirty="0"/>
          </a:p>
          <a:p>
            <a:pPr marL="0" lvl="0" indent="-360000">
              <a:lnSpc>
                <a:spcPct val="100000"/>
              </a:lnSpc>
              <a:spcBef>
                <a:spcPts val="0"/>
              </a:spcBef>
              <a:buClr>
                <a:srgbClr val="00B0F0"/>
              </a:buClr>
              <a:buSzPts val="2000"/>
              <a:buFont typeface="Times New Roman"/>
              <a:buChar char="•"/>
            </a:pPr>
            <a:r>
              <a:rPr lang="en-US" sz="1600" dirty="0"/>
              <a:t>Capillary trapping efficiency depends on how CO</a:t>
            </a:r>
            <a:r>
              <a:rPr lang="en-US" sz="1600" baseline="-25000" dirty="0"/>
              <a:t>2</a:t>
            </a:r>
            <a:r>
              <a:rPr lang="en-US" sz="1600" dirty="0"/>
              <a:t> distributes within porous media during drainage and imbibition</a:t>
            </a:r>
            <a:br>
              <a:rPr lang="en-US" sz="1600" dirty="0"/>
            </a:br>
            <a:endParaRPr lang="en-US" sz="1600" dirty="0"/>
          </a:p>
          <a:p>
            <a:pPr marL="0" lvl="0" indent="-360000">
              <a:lnSpc>
                <a:spcPct val="100000"/>
              </a:lnSpc>
              <a:spcBef>
                <a:spcPts val="0"/>
              </a:spcBef>
              <a:buClr>
                <a:srgbClr val="00B0F0"/>
              </a:buClr>
              <a:buSzPts val="2000"/>
              <a:buFont typeface="Times New Roman"/>
              <a:buChar char="•"/>
            </a:pPr>
            <a:r>
              <a:rPr lang="en-US" sz="1600" dirty="0"/>
              <a:t>Core-scale experiments help evaluate these mechanisms under controlled subsurface conditions.</a:t>
            </a:r>
            <a:endParaRPr sz="1600" dirty="0"/>
          </a:p>
        </p:txBody>
      </p:sp>
      <p:grpSp>
        <p:nvGrpSpPr>
          <p:cNvPr id="247" name="Google Shape;247;p3"/>
          <p:cNvGrpSpPr/>
          <p:nvPr/>
        </p:nvGrpSpPr>
        <p:grpSpPr>
          <a:xfrm>
            <a:off x="3187894" y="1064017"/>
            <a:ext cx="6074142" cy="3512173"/>
            <a:chOff x="5882358" y="1618689"/>
            <a:chExt cx="5389419" cy="2910834"/>
          </a:xfrm>
        </p:grpSpPr>
        <p:pic>
          <p:nvPicPr>
            <p:cNvPr id="248" name="Google Shape;248;p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882358" y="1618689"/>
              <a:ext cx="5389419" cy="283314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9" name="Google Shape;249;p3"/>
            <p:cNvSpPr/>
            <p:nvPr/>
          </p:nvSpPr>
          <p:spPr>
            <a:xfrm>
              <a:off x="6189661" y="4325752"/>
              <a:ext cx="5003272" cy="2037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Hefny et al., International Journal of Greenhouse Gas Control 103 (2020) 103164</a:t>
              </a:r>
              <a:endParaRPr sz="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250" name="Google Shape;250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3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"/>
          <p:cNvSpPr txBox="1">
            <a:spLocks noGrp="1"/>
          </p:cNvSpPr>
          <p:nvPr>
            <p:ph type="body" idx="1"/>
          </p:nvPr>
        </p:nvSpPr>
        <p:spPr>
          <a:xfrm>
            <a:off x="838200" y="2683933"/>
            <a:ext cx="10515600" cy="34930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800"/>
              <a:buChar char="•"/>
            </a:pPr>
            <a:r>
              <a:rPr lang="pt-BR">
                <a:solidFill>
                  <a:schemeClr val="dk1"/>
                </a:solidFill>
              </a:rPr>
              <a:t>    </a:t>
            </a:r>
            <a:r>
              <a:rPr lang="pt-BR"/>
              <a:t>Evaluate CO₂ storage capacity through capillary trapping in carbonate rocks representative of saline aquifers</a:t>
            </a:r>
            <a:endParaRPr>
              <a:solidFill>
                <a:schemeClr val="dk1"/>
              </a:solidFill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B0F0"/>
              </a:buClr>
              <a:buSzPts val="2800"/>
              <a:buNone/>
            </a:pPr>
            <a:endParaRPr>
              <a:solidFill>
                <a:schemeClr val="dk1"/>
              </a:solidFill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B0F0"/>
              </a:buClr>
              <a:buSzPts val="2800"/>
              <a:buChar char="•"/>
            </a:pPr>
            <a:r>
              <a:rPr lang="pt-BR"/>
              <a:t>    Investigate how permeability and flow orientation influence CO₂ trapping efficiency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57" name="Google Shape;257;p4"/>
          <p:cNvSpPr txBox="1">
            <a:spLocks noGrp="1"/>
          </p:cNvSpPr>
          <p:nvPr>
            <p:ph type="title"/>
          </p:nvPr>
        </p:nvSpPr>
        <p:spPr>
          <a:xfrm>
            <a:off x="5048250" y="1"/>
            <a:ext cx="7143750" cy="914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pt-BR"/>
              <a:t>Goals</a:t>
            </a:r>
            <a:endParaRPr/>
          </a:p>
        </p:txBody>
      </p:sp>
      <p:sp>
        <p:nvSpPr>
          <p:cNvPr id="258" name="Google Shape;25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4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5"/>
          <p:cNvSpPr txBox="1">
            <a:spLocks noGrp="1"/>
          </p:cNvSpPr>
          <p:nvPr>
            <p:ph type="title"/>
          </p:nvPr>
        </p:nvSpPr>
        <p:spPr>
          <a:xfrm>
            <a:off x="5048250" y="1"/>
            <a:ext cx="7143750" cy="914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pt-BR" dirty="0" err="1"/>
              <a:t>Fluids</a:t>
            </a:r>
            <a:r>
              <a:rPr lang="pt-BR" dirty="0"/>
              <a:t>, </a:t>
            </a:r>
            <a:r>
              <a:rPr lang="pt-BR" dirty="0" err="1"/>
              <a:t>operational</a:t>
            </a:r>
            <a:r>
              <a:rPr lang="pt-BR" dirty="0"/>
              <a:t> </a:t>
            </a:r>
            <a:r>
              <a:rPr lang="pt-BR" dirty="0" err="1"/>
              <a:t>conditions</a:t>
            </a:r>
            <a:r>
              <a:rPr lang="pt-BR" dirty="0"/>
              <a:t>, </a:t>
            </a:r>
            <a:r>
              <a:rPr lang="pt-BR" dirty="0" err="1"/>
              <a:t>and</a:t>
            </a:r>
            <a:r>
              <a:rPr lang="pt-BR" dirty="0"/>
              <a:t> rock </a:t>
            </a:r>
            <a:r>
              <a:rPr lang="pt-BR" dirty="0" err="1"/>
              <a:t>properties</a:t>
            </a:r>
            <a:endParaRPr dirty="0"/>
          </a:p>
        </p:txBody>
      </p:sp>
      <p:sp>
        <p:nvSpPr>
          <p:cNvPr id="267" name="Google Shape;267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5</a:t>
            </a:fld>
            <a:endParaRPr/>
          </a:p>
        </p:txBody>
      </p:sp>
      <p:grpSp>
        <p:nvGrpSpPr>
          <p:cNvPr id="268" name="Google Shape;268;p5"/>
          <p:cNvGrpSpPr/>
          <p:nvPr/>
        </p:nvGrpSpPr>
        <p:grpSpPr>
          <a:xfrm>
            <a:off x="2262088" y="4839081"/>
            <a:ext cx="9405167" cy="1212737"/>
            <a:chOff x="1203493" y="1942871"/>
            <a:chExt cx="8261473" cy="629067"/>
          </a:xfrm>
        </p:grpSpPr>
        <p:sp>
          <p:nvSpPr>
            <p:cNvPr id="269" name="Google Shape;269;p5"/>
            <p:cNvSpPr/>
            <p:nvPr/>
          </p:nvSpPr>
          <p:spPr>
            <a:xfrm>
              <a:off x="2272089" y="1944471"/>
              <a:ext cx="2158879" cy="624018"/>
            </a:xfrm>
            <a:prstGeom prst="chevron">
              <a:avLst>
                <a:gd name="adj" fmla="val 50000"/>
              </a:avLst>
            </a:prstGeom>
            <a:gradFill>
              <a:gsLst>
                <a:gs pos="0">
                  <a:srgbClr val="A6B6DE"/>
                </a:gs>
                <a:gs pos="50000">
                  <a:srgbClr val="98AAD9"/>
                </a:gs>
                <a:gs pos="100000">
                  <a:srgbClr val="859CD7"/>
                </a:gs>
              </a:gsLst>
              <a:lin ang="5400000" scaled="0"/>
            </a:gradFill>
            <a:ln w="95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300" i="0" u="none" strike="noStrike" cap="none" dirty="0" err="1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Saturation</a:t>
              </a:r>
              <a:r>
                <a:rPr lang="pt-BR" sz="1300" i="0" u="none" strike="noStrike" cap="none" dirty="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pt-BR" sz="1300" i="0" u="none" strike="noStrike" cap="none" dirty="0" err="1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with</a:t>
              </a:r>
              <a:r>
                <a:rPr lang="pt-BR" sz="1300" i="0" u="none" strike="noStrike" cap="none" dirty="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pt-BR" sz="1300" i="0" u="none" strike="noStrike" cap="none" dirty="0" err="1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brine</a:t>
              </a:r>
              <a:r>
                <a:rPr lang="pt-BR" sz="1300" i="0" u="none" strike="noStrike" cap="none" dirty="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(</a:t>
              </a:r>
              <a:r>
                <a:rPr lang="pt-BR" sz="1300" i="0" u="none" strike="noStrike" cap="none" dirty="0" err="1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NaCl</a:t>
              </a:r>
              <a:r>
                <a:rPr lang="pt-BR" sz="1300" i="0" u="none" strike="noStrike" cap="none" dirty="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186 g/L) </a:t>
              </a:r>
              <a:endParaRPr sz="13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70" name="Google Shape;270;p5"/>
            <p:cNvSpPr/>
            <p:nvPr/>
          </p:nvSpPr>
          <p:spPr>
            <a:xfrm>
              <a:off x="4026130" y="1944472"/>
              <a:ext cx="2109660" cy="609827"/>
            </a:xfrm>
            <a:prstGeom prst="chevron">
              <a:avLst>
                <a:gd name="adj" fmla="val 50000"/>
              </a:avLst>
            </a:prstGeom>
            <a:gradFill>
              <a:gsLst>
                <a:gs pos="0">
                  <a:srgbClr val="F7BCA2"/>
                </a:gs>
                <a:gs pos="50000">
                  <a:srgbClr val="F4B093"/>
                </a:gs>
                <a:gs pos="100000">
                  <a:srgbClr val="F7A47F"/>
                </a:gs>
              </a:gsLst>
              <a:lin ang="5400000" scaled="0"/>
            </a:gra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300" i="0" u="none" strike="noStrike" cap="none" dirty="0" err="1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Determination</a:t>
              </a:r>
              <a:r>
                <a:rPr lang="pt-BR" sz="1300" i="0" u="none" strike="noStrike" cap="none" dirty="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pt-BR" sz="1300" i="0" u="none" strike="noStrike" cap="none" dirty="0" err="1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of</a:t>
              </a:r>
              <a:r>
                <a:rPr lang="pt-BR" sz="1300" i="0" u="none" strike="noStrike" cap="none" dirty="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pt-BR" sz="1300" i="0" u="none" strike="noStrike" cap="none" dirty="0" err="1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absolute</a:t>
              </a:r>
              <a:r>
                <a:rPr lang="pt-BR" sz="1300" i="0" u="none" strike="noStrike" cap="none" dirty="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pt-BR" sz="1300" i="0" u="none" strike="noStrike" cap="none" dirty="0" err="1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permeability</a:t>
              </a:r>
              <a:r>
                <a:rPr lang="pt-BR" sz="1300" i="0" u="none" strike="noStrike" cap="none" dirty="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(</a:t>
              </a:r>
              <a:r>
                <a:rPr lang="pt-BR" sz="1300" i="0" u="none" strike="noStrike" cap="none" dirty="0" err="1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K</a:t>
              </a:r>
              <a:r>
                <a:rPr lang="pt-BR" sz="1300" i="0" u="none" strike="noStrike" cap="none" baseline="-25000" dirty="0" err="1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brine</a:t>
              </a:r>
              <a:r>
                <a:rPr lang="pt-BR" sz="1300" i="0" u="none" strike="noStrike" cap="none" dirty="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)</a:t>
              </a:r>
              <a:endParaRPr sz="13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71" name="Google Shape;271;p5"/>
            <p:cNvSpPr/>
            <p:nvPr/>
          </p:nvSpPr>
          <p:spPr>
            <a:xfrm>
              <a:off x="5723396" y="1944471"/>
              <a:ext cx="2080062" cy="609827"/>
            </a:xfrm>
            <a:prstGeom prst="chevron">
              <a:avLst>
                <a:gd name="adj" fmla="val 50000"/>
              </a:avLst>
            </a:prstGeom>
            <a:gradFill>
              <a:gsLst>
                <a:gs pos="0">
                  <a:srgbClr val="B4D4A5"/>
                </a:gs>
                <a:gs pos="50000">
                  <a:srgbClr val="A8CD97"/>
                </a:gs>
                <a:gs pos="100000">
                  <a:srgbClr val="9BC985"/>
                </a:gs>
              </a:gsLst>
              <a:lin ang="5400000" scaled="0"/>
            </a:gradFill>
            <a:ln w="9525" cap="flat" cmpd="sng">
              <a:solidFill>
                <a:schemeClr val="accent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300" i="0" u="none" strike="noStrike" cap="none" dirty="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CO</a:t>
              </a:r>
              <a:r>
                <a:rPr lang="pt-BR" sz="1300" i="0" u="none" strike="noStrike" cap="none" baseline="-25000" dirty="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2</a:t>
              </a:r>
              <a:r>
                <a:rPr lang="pt-BR" sz="1300" i="0" u="none" strike="noStrike" cap="none" dirty="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flooding</a:t>
              </a:r>
              <a:endParaRPr sz="1300"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300" dirty="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(v = 1 </a:t>
              </a:r>
              <a:r>
                <a:rPr lang="pt-BR" sz="1300" dirty="0" err="1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ft</a:t>
              </a:r>
              <a:r>
                <a:rPr lang="pt-BR" sz="1300" dirty="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/ </a:t>
              </a:r>
              <a:r>
                <a:rPr lang="pt-BR" sz="1300" dirty="0" err="1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day</a:t>
              </a:r>
              <a:r>
                <a:rPr lang="pt-BR" sz="1300" dirty="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)</a:t>
              </a:r>
              <a:endParaRPr sz="13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72" name="Google Shape;272;p5"/>
            <p:cNvSpPr/>
            <p:nvPr/>
          </p:nvSpPr>
          <p:spPr>
            <a:xfrm>
              <a:off x="7399368" y="1942871"/>
              <a:ext cx="2065598" cy="618098"/>
            </a:xfrm>
            <a:prstGeom prst="chevron">
              <a:avLst>
                <a:gd name="adj" fmla="val 50000"/>
              </a:avLst>
            </a:prstGeom>
            <a:gradFill>
              <a:gsLst>
                <a:gs pos="0">
                  <a:srgbClr val="FFDC9B"/>
                </a:gs>
                <a:gs pos="50000">
                  <a:srgbClr val="FFD68D"/>
                </a:gs>
                <a:gs pos="100000">
                  <a:srgbClr val="FFD478"/>
                </a:gs>
              </a:gsLst>
              <a:lin ang="5400000" scaled="0"/>
            </a:gradFill>
            <a:ln w="9525" cap="flat" cmpd="sng">
              <a:solidFill>
                <a:schemeClr val="accent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Times New Roman"/>
                <a:buNone/>
              </a:pPr>
              <a:r>
                <a:rPr lang="pt-BR" sz="1300" dirty="0" err="1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Brine</a:t>
              </a:r>
              <a:r>
                <a:rPr lang="pt-BR" sz="1300" dirty="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flooding</a:t>
              </a:r>
              <a:endParaRPr sz="1300"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300" dirty="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(v = 1 </a:t>
              </a:r>
              <a:r>
                <a:rPr lang="pt-BR" sz="1300" dirty="0" err="1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ft</a:t>
              </a:r>
              <a:r>
                <a:rPr lang="pt-BR" sz="1300" dirty="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/ </a:t>
              </a:r>
              <a:r>
                <a:rPr lang="pt-BR" sz="1300" dirty="0" err="1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day</a:t>
              </a:r>
              <a:r>
                <a:rPr lang="pt-BR" sz="1300" dirty="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)</a:t>
              </a:r>
              <a:endParaRPr sz="13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3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73" name="Google Shape;273;p5"/>
            <p:cNvSpPr txBox="1"/>
            <p:nvPr/>
          </p:nvSpPr>
          <p:spPr>
            <a:xfrm>
              <a:off x="1203493" y="1947920"/>
              <a:ext cx="1551748" cy="62401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53325" tIns="53325" rIns="53325" bIns="5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700" b="1" i="0" u="none" strike="noStrike" cap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Experimental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700" b="1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steps:</a:t>
              </a:r>
              <a:endParaRPr/>
            </a:p>
          </p:txBody>
        </p:sp>
      </p:grpSp>
      <p:graphicFrame>
        <p:nvGraphicFramePr>
          <p:cNvPr id="274" name="Google Shape;274;p5"/>
          <p:cNvGraphicFramePr/>
          <p:nvPr>
            <p:extLst>
              <p:ext uri="{D42A27DB-BD31-4B8C-83A1-F6EECF244321}">
                <p14:modId xmlns:p14="http://schemas.microsoft.com/office/powerpoint/2010/main" val="1417279388"/>
              </p:ext>
            </p:extLst>
          </p:nvPr>
        </p:nvGraphicFramePr>
        <p:xfrm>
          <a:off x="286921" y="1624496"/>
          <a:ext cx="9323244" cy="2362320"/>
        </p:xfrm>
        <a:graphic>
          <a:graphicData uri="http://schemas.openxmlformats.org/drawingml/2006/table">
            <a:tbl>
              <a:tblPr firstRow="1" bandRow="1">
                <a:noFill/>
                <a:tableStyleId>{15E41824-2DD9-4EB5-8B86-A80ACBE6376A}</a:tableStyleId>
              </a:tblPr>
              <a:tblGrid>
                <a:gridCol w="671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24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4091">
                  <a:extLst>
                    <a:ext uri="{9D8B030D-6E8A-4147-A177-3AD203B41FA5}">
                      <a16:colId xmlns:a16="http://schemas.microsoft.com/office/drawing/2014/main" val="372840756"/>
                    </a:ext>
                  </a:extLst>
                </a:gridCol>
                <a:gridCol w="10936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2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81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729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0127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83900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u="none" strike="noStrike" cap="none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Test</a:t>
                      </a:r>
                      <a:endParaRPr sz="1400" u="none" strike="noStrike" cap="none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25" marB="43625" anchor="ctr"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u="none" strike="noStrike" cap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Plug</a:t>
                      </a:r>
                      <a:endParaRPr sz="1400" u="none" strike="noStrike" cap="none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25" marB="43625" anchor="ctr"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u="none" strike="noStrike" cap="none" dirty="0" err="1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Length</a:t>
                      </a:r>
                      <a:r>
                        <a:rPr lang="pt-BR" sz="1400" u="none" strike="noStrike" cap="none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 (cm)</a:t>
                      </a:r>
                      <a:endParaRPr sz="1400" u="none" strike="noStrike" cap="none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25" marB="43625" anchor="ctr"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u="none" strike="noStrike" cap="none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Plug properties (brine)</a:t>
                      </a:r>
                      <a:endParaRPr sz="1400" u="none" strike="noStrike" cap="none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25" marB="43625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u="none" strike="noStrike" cap="none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Plug orientation</a:t>
                      </a:r>
                      <a:endParaRPr sz="1400" u="none" strike="noStrike" cap="none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25" marB="43625" anchor="ctr"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u="none" strike="noStrike" cap="none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Temperature</a:t>
                      </a:r>
                      <a:r>
                        <a:rPr lang="pt-BR" sz="1400" u="none" strike="noStrike" cap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(°C)</a:t>
                      </a:r>
                      <a:endParaRPr sz="1400" u="none" strike="noStrike" cap="none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25" marB="43625" anchor="ctr"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Pore </a:t>
                      </a:r>
                      <a:r>
                        <a:rPr lang="pt-BR" sz="1400" u="none" strike="noStrike" cap="none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pressure</a:t>
                      </a:r>
                      <a:r>
                        <a:rPr lang="pt-BR" sz="1400" u="none" strike="noStrike" cap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(PSIG)</a:t>
                      </a:r>
                      <a:endParaRPr sz="1400" u="none" strike="noStrike" cap="none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67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u="none" strike="noStrike" cap="none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 (mD)</a:t>
                      </a:r>
                      <a:endParaRPr sz="1400" b="1" u="none" strike="noStrike" cap="none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u="none" strike="noStrike" cap="none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φ (%)</a:t>
                      </a:r>
                      <a:endParaRPr sz="1400" b="1" u="none" strike="noStrike" cap="none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u="none" strike="noStrike" cap="none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PV (cm</a:t>
                      </a:r>
                      <a:r>
                        <a:rPr lang="pt-BR" sz="1400" u="none" strike="noStrike" cap="none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pt-BR" sz="1400" u="none" strike="noStrike" cap="none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sz="1400" b="1" u="none" strike="noStrike" cap="none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36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u="none" strike="noStrike" cap="none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sz="1400" u="none" strike="noStrike" cap="none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u="none" strike="noStrike" cap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IL5C-4-16</a:t>
                      </a:r>
                      <a:endParaRPr sz="1400" u="none" strike="noStrike" cap="none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  <a:sym typeface="Times New Roman"/>
                        </a:rPr>
                        <a:t>10.02</a:t>
                      </a:r>
                      <a:endParaRPr sz="1400" b="0" i="0" u="none" strike="noStrike" cap="none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b="1" u="none" strike="noStrike" cap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3.93</a:t>
                      </a:r>
                      <a:endParaRPr sz="1400" b="1" u="none" strike="noStrike" cap="none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u="none" strike="noStrike" cap="none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16.40</a:t>
                      </a:r>
                      <a:endParaRPr sz="1400" u="none" strike="noStrike" cap="none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u="none" strike="noStrike" cap="none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18.92</a:t>
                      </a:r>
                      <a:endParaRPr sz="1400" u="none" strike="noStrike" cap="none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b="1" u="none" strike="noStrike" cap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Horizontal</a:t>
                      </a:r>
                      <a:endParaRPr sz="1400" b="1" u="none" strike="noStrike" cap="none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tc row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u="none" strike="noStrike" cap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sz="1400" b="1" u="none" strike="noStrike" cap="none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tc row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u="none" strike="noStrike" cap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4,000</a:t>
                      </a:r>
                      <a:endParaRPr sz="1400" u="none" strike="noStrike" cap="none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36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sz="1400" u="none" strike="noStrike" cap="none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u="none" strike="noStrike" cap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IL7C-32-18</a:t>
                      </a:r>
                      <a:endParaRPr sz="1400" u="none" strike="noStrike" cap="none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  <a:sym typeface="Times New Roman"/>
                        </a:rPr>
                        <a:t>9.94</a:t>
                      </a:r>
                      <a:endParaRPr sz="1400" b="0" i="0" u="none" strike="noStrike" cap="none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b="1" u="none" strike="noStrike" cap="none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28.21</a:t>
                      </a:r>
                      <a:endParaRPr sz="1400" b="1" u="none" strike="noStrike" cap="none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u="none" strike="noStrike" cap="none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17.22</a:t>
                      </a:r>
                      <a:endParaRPr sz="1400" u="none" strike="noStrike" cap="none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u="none" strike="noStrike" cap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19.71</a:t>
                      </a:r>
                      <a:endParaRPr sz="1400" u="none" strike="noStrike" cap="none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b="1" u="none" strike="noStrike" cap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Horizontal</a:t>
                      </a:r>
                      <a:endParaRPr sz="1400" b="1" u="none" strike="noStrike" cap="none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>
                    <a:solidFill>
                      <a:schemeClr val="lt1">
                        <a:alpha val="2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36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1400" u="none" strike="noStrike" cap="none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u="none" strike="noStrike" cap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IL7A-32-18</a:t>
                      </a:r>
                      <a:endParaRPr sz="1400" u="none" strike="noStrike" cap="none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  <a:sym typeface="Times New Roman"/>
                        </a:rPr>
                        <a:t>9.80</a:t>
                      </a:r>
                      <a:endParaRPr sz="1400" b="0" i="0" u="none" strike="noStrike" cap="none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b="1" u="none" strike="noStrike" cap="none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25.36</a:t>
                      </a:r>
                      <a:endParaRPr sz="1400" b="1" u="none" strike="noStrike" cap="none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u="none" strike="noStrike" cap="none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17.48</a:t>
                      </a:r>
                      <a:endParaRPr sz="1400" u="none" strike="noStrike" cap="none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400" u="none" strike="noStrike" cap="none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19.72</a:t>
                      </a:r>
                      <a:endParaRPr sz="1400" u="none" strike="noStrike" cap="none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87275" marR="87275" marT="43650" marB="436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1" u="none" strike="noStrike" cap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Vertical</a:t>
                      </a:r>
                      <a:endParaRPr sz="1400" b="1" u="none" strike="noStrike" cap="non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275" marR="87275" marT="43650" marB="43650" anchor="ctr"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4098" name="Picture 2" descr="Pumping Design Considerations for CO₂ Storage and Export Hubs, Ship Loading  and Pipeline Transfer Applications | DESMI - Make life flow">
            <a:extLst>
              <a:ext uri="{FF2B5EF4-FFF2-40B4-BE49-F238E27FC236}">
                <a16:creationId xmlns:a16="http://schemas.microsoft.com/office/drawing/2014/main" id="{F3AEAC67-E0A0-4E69-B2E6-238A86CF73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4" r="5945" b="18861"/>
          <a:stretch/>
        </p:blipFill>
        <p:spPr bwMode="auto">
          <a:xfrm>
            <a:off x="9610165" y="1624495"/>
            <a:ext cx="2546816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Agrupar 4">
            <a:extLst>
              <a:ext uri="{FF2B5EF4-FFF2-40B4-BE49-F238E27FC236}">
                <a16:creationId xmlns:a16="http://schemas.microsoft.com/office/drawing/2014/main" id="{4C87B42E-D0A2-41FB-B3E9-E8053EEEA2A2}"/>
              </a:ext>
            </a:extLst>
          </p:cNvPr>
          <p:cNvGrpSpPr/>
          <p:nvPr/>
        </p:nvGrpSpPr>
        <p:grpSpPr>
          <a:xfrm>
            <a:off x="201385" y="4765918"/>
            <a:ext cx="2146543" cy="1510923"/>
            <a:chOff x="10062385" y="2336008"/>
            <a:chExt cx="2146543" cy="1510923"/>
          </a:xfrm>
        </p:grpSpPr>
        <p:sp>
          <p:nvSpPr>
            <p:cNvPr id="265" name="Google Shape;265;p5"/>
            <p:cNvSpPr txBox="1"/>
            <p:nvPr/>
          </p:nvSpPr>
          <p:spPr>
            <a:xfrm rot="19948359">
              <a:off x="10062385" y="2336008"/>
              <a:ext cx="1684120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400" b="1" dirty="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Indiana </a:t>
              </a:r>
              <a:r>
                <a:rPr lang="pt-BR" sz="1400" b="1" dirty="0" err="1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limestone</a:t>
              </a:r>
              <a:endParaRPr sz="1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pic>
          <p:nvPicPr>
            <p:cNvPr id="264" name="Google Shape;264;p5"/>
            <p:cNvPicPr preferRelativeResize="0"/>
            <p:nvPr/>
          </p:nvPicPr>
          <p:blipFill rotWithShape="1">
            <a:blip r:embed="rId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alphaModFix/>
            </a:blip>
            <a:srcRect/>
            <a:stretch/>
          </p:blipFill>
          <p:spPr>
            <a:xfrm rot="20753384">
              <a:off x="10250528" y="2504131"/>
              <a:ext cx="1958400" cy="13428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" name="Gráfico 6" descr="Fechar">
            <a:extLst>
              <a:ext uri="{FF2B5EF4-FFF2-40B4-BE49-F238E27FC236}">
                <a16:creationId xmlns:a16="http://schemas.microsoft.com/office/drawing/2014/main" id="{830AA2EA-9F8C-4542-8CE2-E559D5EFEC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990729" y="2572871"/>
            <a:ext cx="183775" cy="1837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6"/>
          <p:cNvSpPr txBox="1">
            <a:spLocks noGrp="1"/>
          </p:cNvSpPr>
          <p:nvPr>
            <p:ph type="title"/>
          </p:nvPr>
        </p:nvSpPr>
        <p:spPr>
          <a:xfrm>
            <a:off x="5048250" y="1"/>
            <a:ext cx="7143750" cy="914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pt-BR"/>
              <a:t>Experimental set-up</a:t>
            </a:r>
            <a:endParaRPr/>
          </a:p>
        </p:txBody>
      </p:sp>
      <p:grpSp>
        <p:nvGrpSpPr>
          <p:cNvPr id="280" name="Google Shape;280;p6"/>
          <p:cNvGrpSpPr/>
          <p:nvPr/>
        </p:nvGrpSpPr>
        <p:grpSpPr>
          <a:xfrm>
            <a:off x="5297646" y="914400"/>
            <a:ext cx="6644958" cy="3501770"/>
            <a:chOff x="551969" y="-1557110"/>
            <a:chExt cx="10905297" cy="6505360"/>
          </a:xfrm>
        </p:grpSpPr>
        <p:pic>
          <p:nvPicPr>
            <p:cNvPr id="281" name="Google Shape;281;p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1969" y="333406"/>
              <a:ext cx="4799999" cy="360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2" name="Google Shape;282;p6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657266" y="-906066"/>
              <a:ext cx="4800000" cy="360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3" name="Google Shape;283;p6"/>
            <p:cNvSpPr/>
            <p:nvPr/>
          </p:nvSpPr>
          <p:spPr>
            <a:xfrm rot="-6755169">
              <a:off x="5170343" y="-2102527"/>
              <a:ext cx="973123" cy="3229796"/>
            </a:xfrm>
            <a:prstGeom prst="curvedLeftArrow">
              <a:avLst>
                <a:gd name="adj1" fmla="val 25000"/>
                <a:gd name="adj2" fmla="val 50000"/>
                <a:gd name="adj3" fmla="val 25000"/>
              </a:avLst>
            </a:prstGeom>
            <a:solidFill>
              <a:schemeClr val="accent5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84" name="Google Shape;284;p6"/>
            <p:cNvSpPr/>
            <p:nvPr/>
          </p:nvSpPr>
          <p:spPr>
            <a:xfrm rot="4071060">
              <a:off x="6007502" y="2273852"/>
              <a:ext cx="973123" cy="3229796"/>
            </a:xfrm>
            <a:prstGeom prst="curvedLeftArrow">
              <a:avLst>
                <a:gd name="adj1" fmla="val 25000"/>
                <a:gd name="adj2" fmla="val 50000"/>
                <a:gd name="adj3" fmla="val 25000"/>
              </a:avLst>
            </a:prstGeom>
            <a:solidFill>
              <a:schemeClr val="accent5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pic>
        <p:nvPicPr>
          <p:cNvPr id="285" name="Google Shape;285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1400" y="1932046"/>
            <a:ext cx="4843266" cy="37744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6" name="Google Shape;286;p6"/>
          <p:cNvGrpSpPr/>
          <p:nvPr/>
        </p:nvGrpSpPr>
        <p:grpSpPr>
          <a:xfrm>
            <a:off x="5204475" y="4219211"/>
            <a:ext cx="3076584" cy="773113"/>
            <a:chOff x="6364530" y="4824257"/>
            <a:chExt cx="3076584" cy="773113"/>
          </a:xfrm>
        </p:grpSpPr>
        <p:pic>
          <p:nvPicPr>
            <p:cNvPr id="287" name="Google Shape;287;p6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175944" y="4824257"/>
              <a:ext cx="1420370" cy="77311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88" name="Google Shape;288;p6"/>
            <p:cNvGrpSpPr/>
            <p:nvPr/>
          </p:nvGrpSpPr>
          <p:grpSpPr>
            <a:xfrm>
              <a:off x="6364530" y="4931452"/>
              <a:ext cx="1035030" cy="285552"/>
              <a:chOff x="3475274" y="2859412"/>
              <a:chExt cx="1035030" cy="285552"/>
            </a:xfrm>
          </p:grpSpPr>
          <p:cxnSp>
            <p:nvCxnSpPr>
              <p:cNvPr id="289" name="Google Shape;289;p6"/>
              <p:cNvCxnSpPr/>
              <p:nvPr/>
            </p:nvCxnSpPr>
            <p:spPr>
              <a:xfrm>
                <a:off x="3515484" y="3144964"/>
                <a:ext cx="99482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171616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  <p:sp>
            <p:nvSpPr>
              <p:cNvPr id="290" name="Google Shape;290;p6"/>
              <p:cNvSpPr txBox="1"/>
              <p:nvPr/>
            </p:nvSpPr>
            <p:spPr>
              <a:xfrm>
                <a:off x="3475274" y="2859412"/>
                <a:ext cx="487634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200"/>
                  <a:buFont typeface="Quattrocento Sans"/>
                  <a:buNone/>
                </a:pPr>
                <a:r>
                  <a:rPr lang="pt-BR" sz="1200">
                    <a:solidFill>
                      <a:schemeClr val="dk1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rPr>
                  <a:t>Inlet</a:t>
                </a:r>
                <a:endParaRPr sz="12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  <p:grpSp>
          <p:nvGrpSpPr>
            <p:cNvPr id="291" name="Google Shape;291;p6"/>
            <p:cNvGrpSpPr/>
            <p:nvPr/>
          </p:nvGrpSpPr>
          <p:grpSpPr>
            <a:xfrm>
              <a:off x="8533171" y="4930393"/>
              <a:ext cx="907943" cy="285521"/>
              <a:chOff x="5643915" y="2858353"/>
              <a:chExt cx="907943" cy="285521"/>
            </a:xfrm>
          </p:grpSpPr>
          <p:cxnSp>
            <p:nvCxnSpPr>
              <p:cNvPr id="292" name="Google Shape;292;p6"/>
              <p:cNvCxnSpPr>
                <a:stCxn id="287" idx="3"/>
              </p:cNvCxnSpPr>
              <p:nvPr/>
            </p:nvCxnSpPr>
            <p:spPr>
              <a:xfrm>
                <a:off x="5707058" y="3138774"/>
                <a:ext cx="844800" cy="5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171616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  <p:sp>
            <p:nvSpPr>
              <p:cNvPr id="293" name="Google Shape;293;p6"/>
              <p:cNvSpPr txBox="1"/>
              <p:nvPr/>
            </p:nvSpPr>
            <p:spPr>
              <a:xfrm>
                <a:off x="5643915" y="2858353"/>
                <a:ext cx="60946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200"/>
                  <a:buFont typeface="Quattrocento Sans"/>
                  <a:buNone/>
                </a:pPr>
                <a:r>
                  <a:rPr lang="pt-BR" sz="1200">
                    <a:solidFill>
                      <a:schemeClr val="dk1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rPr>
                  <a:t>Outlet</a:t>
                </a:r>
                <a:endParaRPr sz="12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</p:grpSp>
      <p:grpSp>
        <p:nvGrpSpPr>
          <p:cNvPr id="294" name="Google Shape;294;p6"/>
          <p:cNvGrpSpPr/>
          <p:nvPr/>
        </p:nvGrpSpPr>
        <p:grpSpPr>
          <a:xfrm>
            <a:off x="10238159" y="3553143"/>
            <a:ext cx="786452" cy="3025214"/>
            <a:chOff x="10103427" y="3655307"/>
            <a:chExt cx="786452" cy="3025213"/>
          </a:xfrm>
        </p:grpSpPr>
        <p:pic>
          <p:nvPicPr>
            <p:cNvPr id="295" name="Google Shape;295;p6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-5400000">
              <a:off x="9774214" y="4822719"/>
              <a:ext cx="1444877" cy="786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96" name="Google Shape;296;p6"/>
            <p:cNvGrpSpPr/>
            <p:nvPr/>
          </p:nvGrpSpPr>
          <p:grpSpPr>
            <a:xfrm>
              <a:off x="10211100" y="5685700"/>
              <a:ext cx="285553" cy="994820"/>
              <a:chOff x="7321844" y="3613660"/>
              <a:chExt cx="285553" cy="994820"/>
            </a:xfrm>
          </p:grpSpPr>
          <p:cxnSp>
            <p:nvCxnSpPr>
              <p:cNvPr id="297" name="Google Shape;297;p6"/>
              <p:cNvCxnSpPr/>
              <p:nvPr/>
            </p:nvCxnSpPr>
            <p:spPr>
              <a:xfrm rot="-5400000">
                <a:off x="7109986" y="4111070"/>
                <a:ext cx="99482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171616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  <p:sp>
            <p:nvSpPr>
              <p:cNvPr id="298" name="Google Shape;298;p6"/>
              <p:cNvSpPr txBox="1"/>
              <p:nvPr/>
            </p:nvSpPr>
            <p:spPr>
              <a:xfrm rot="-5400000">
                <a:off x="7218931" y="4126912"/>
                <a:ext cx="482824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200"/>
                  <a:buFont typeface="Quattrocento Sans"/>
                  <a:buNone/>
                </a:pPr>
                <a:r>
                  <a:rPr lang="pt-BR" sz="1200">
                    <a:solidFill>
                      <a:schemeClr val="dk1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rPr>
                  <a:t>Inlet</a:t>
                </a:r>
                <a:endParaRPr sz="12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  <p:grpSp>
          <p:nvGrpSpPr>
            <p:cNvPr id="299" name="Google Shape;299;p6"/>
            <p:cNvGrpSpPr/>
            <p:nvPr/>
          </p:nvGrpSpPr>
          <p:grpSpPr>
            <a:xfrm>
              <a:off x="10211101" y="3655307"/>
              <a:ext cx="285552" cy="838200"/>
              <a:chOff x="7321845" y="1583267"/>
              <a:chExt cx="285552" cy="838200"/>
            </a:xfrm>
          </p:grpSpPr>
          <p:cxnSp>
            <p:nvCxnSpPr>
              <p:cNvPr id="300" name="Google Shape;300;p6"/>
              <p:cNvCxnSpPr>
                <a:stCxn id="295" idx="3"/>
              </p:cNvCxnSpPr>
              <p:nvPr/>
            </p:nvCxnSpPr>
            <p:spPr>
              <a:xfrm rot="10800000">
                <a:off x="7607397" y="1583267"/>
                <a:ext cx="0" cy="838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171616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  <p:sp>
            <p:nvSpPr>
              <p:cNvPr id="301" name="Google Shape;301;p6"/>
              <p:cNvSpPr txBox="1"/>
              <p:nvPr/>
            </p:nvSpPr>
            <p:spPr>
              <a:xfrm rot="-5400000">
                <a:off x="7155613" y="1889598"/>
                <a:ext cx="60946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200"/>
                  <a:buFont typeface="Quattrocento Sans"/>
                  <a:buNone/>
                </a:pPr>
                <a:r>
                  <a:rPr lang="pt-BR" sz="1200">
                    <a:solidFill>
                      <a:schemeClr val="dk1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rPr>
                  <a:t>Outlet</a:t>
                </a:r>
                <a:endParaRPr sz="12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</p:grpSp>
      <p:sp>
        <p:nvSpPr>
          <p:cNvPr id="302" name="Google Shape;302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6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"/>
          <p:cNvSpPr txBox="1">
            <a:spLocks noGrp="1"/>
          </p:cNvSpPr>
          <p:nvPr>
            <p:ph type="ctrTitle"/>
          </p:nvPr>
        </p:nvSpPr>
        <p:spPr>
          <a:xfrm>
            <a:off x="1524000" y="2375741"/>
            <a:ext cx="9144000" cy="1380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pt-BR" dirty="0" err="1"/>
              <a:t>Results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678540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7"/>
          <p:cNvSpPr txBox="1">
            <a:spLocks noGrp="1"/>
          </p:cNvSpPr>
          <p:nvPr>
            <p:ph type="title"/>
          </p:nvPr>
        </p:nvSpPr>
        <p:spPr>
          <a:xfrm>
            <a:off x="4643718" y="1"/>
            <a:ext cx="7548282" cy="914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lvl="0">
              <a:buSzPts val="3600"/>
            </a:pPr>
            <a:r>
              <a:rPr lang="en-US" dirty="0"/>
              <a:t>Impact of permeability on CO</a:t>
            </a:r>
            <a:r>
              <a:rPr lang="en-US" baseline="-25000" dirty="0"/>
              <a:t>2</a:t>
            </a:r>
            <a:r>
              <a:rPr lang="en-US" dirty="0"/>
              <a:t> displacement and trapping</a:t>
            </a:r>
            <a:endParaRPr dirty="0"/>
          </a:p>
        </p:txBody>
      </p:sp>
      <p:grpSp>
        <p:nvGrpSpPr>
          <p:cNvPr id="308" name="Google Shape;308;p7"/>
          <p:cNvGrpSpPr/>
          <p:nvPr/>
        </p:nvGrpSpPr>
        <p:grpSpPr>
          <a:xfrm>
            <a:off x="603941" y="659495"/>
            <a:ext cx="4795200" cy="3358800"/>
            <a:chOff x="469509" y="-17837"/>
            <a:chExt cx="4795200" cy="3358800"/>
          </a:xfrm>
        </p:grpSpPr>
        <p:graphicFrame>
          <p:nvGraphicFramePr>
            <p:cNvPr id="309" name="Google Shape;309;p7"/>
            <p:cNvGraphicFramePr/>
            <p:nvPr>
              <p:extLst>
                <p:ext uri="{D42A27DB-BD31-4B8C-83A1-F6EECF244321}">
                  <p14:modId xmlns:p14="http://schemas.microsoft.com/office/powerpoint/2010/main" val="2376054750"/>
                </p:ext>
              </p:extLst>
            </p:nvPr>
          </p:nvGraphicFramePr>
          <p:xfrm>
            <a:off x="469509" y="-17837"/>
            <a:ext cx="4795200" cy="33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28" name="Graph" r:id="rId8" imgW="32746638" imgH="22954980" progId="Origin50.Graph">
                    <p:embed/>
                  </p:oleObj>
                </mc:Choice>
                <mc:Fallback>
                  <p:oleObj name="Graph" r:id="rId8" imgW="32746638" imgH="22954980" progId="Origin50.Graph">
                    <p:embed/>
                    <p:pic>
                      <p:nvPicPr>
                        <p:cNvPr id="309" name="Google Shape;309;p7"/>
                        <p:cNvPicPr preferRelativeResize="0"/>
                        <p:nvPr/>
                      </p:nvPicPr>
                      <p:blipFill rotWithShape="1">
                        <a:blip r:embed="rId9">
                          <a:alphaModFix/>
                        </a:blip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469509" y="-17837"/>
                          <a:ext cx="4795200" cy="3358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0" name="Google Shape;310;p7"/>
            <p:cNvSpPr/>
            <p:nvPr/>
          </p:nvSpPr>
          <p:spPr>
            <a:xfrm>
              <a:off x="1412769" y="1085334"/>
              <a:ext cx="1072730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IL5C-4-16</a:t>
              </a:r>
              <a:endParaRPr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311" name="Google Shape;311;p7"/>
          <p:cNvGrpSpPr/>
          <p:nvPr/>
        </p:nvGrpSpPr>
        <p:grpSpPr>
          <a:xfrm>
            <a:off x="603941" y="3567307"/>
            <a:ext cx="4795200" cy="3358800"/>
            <a:chOff x="397039" y="3569411"/>
            <a:chExt cx="4795200" cy="3358800"/>
          </a:xfrm>
        </p:grpSpPr>
        <p:graphicFrame>
          <p:nvGraphicFramePr>
            <p:cNvPr id="312" name="Google Shape;312;p7"/>
            <p:cNvGraphicFramePr/>
            <p:nvPr>
              <p:extLst>
                <p:ext uri="{D42A27DB-BD31-4B8C-83A1-F6EECF244321}">
                  <p14:modId xmlns:p14="http://schemas.microsoft.com/office/powerpoint/2010/main" val="1957847927"/>
                </p:ext>
              </p:extLst>
            </p:nvPr>
          </p:nvGraphicFramePr>
          <p:xfrm>
            <a:off x="397039" y="3569411"/>
            <a:ext cx="4795200" cy="33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29" name="Graph" r:id="rId10" imgW="32746638" imgH="22954980" progId="Origin50.Graph">
                    <p:embed/>
                  </p:oleObj>
                </mc:Choice>
                <mc:Fallback>
                  <p:oleObj name="Graph" r:id="rId10" imgW="32746638" imgH="22954980" progId="Origin50.Graph">
                    <p:embed/>
                    <p:pic>
                      <p:nvPicPr>
                        <p:cNvPr id="312" name="Google Shape;312;p7"/>
                        <p:cNvPicPr preferRelativeResize="0"/>
                        <p:nvPr/>
                      </p:nvPicPr>
                      <p:blipFill rotWithShape="1">
                        <a:blip r:embed="rId11">
                          <a:alphaModFix/>
                        </a:blip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397039" y="3569411"/>
                          <a:ext cx="4795200" cy="3358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3" name="Google Shape;313;p7"/>
            <p:cNvSpPr/>
            <p:nvPr/>
          </p:nvSpPr>
          <p:spPr>
            <a:xfrm>
              <a:off x="1305308" y="4615934"/>
              <a:ext cx="1189749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IL7C-32-18</a:t>
              </a:r>
              <a:endParaRPr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316" name="Google Shape;316;p7"/>
          <p:cNvSpPr/>
          <p:nvPr/>
        </p:nvSpPr>
        <p:spPr>
          <a:xfrm>
            <a:off x="1392704" y="2676969"/>
            <a:ext cx="256200" cy="261926"/>
          </a:xfrm>
          <a:prstGeom prst="ellipse">
            <a:avLst/>
          </a:prstGeom>
          <a:noFill/>
          <a:ln w="12700" cap="flat" cmpd="sng">
            <a:solidFill>
              <a:srgbClr val="517E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7"/>
          <p:cNvSpPr/>
          <p:nvPr/>
        </p:nvSpPr>
        <p:spPr>
          <a:xfrm>
            <a:off x="1357215" y="5688465"/>
            <a:ext cx="256200" cy="261926"/>
          </a:xfrm>
          <a:prstGeom prst="ellipse">
            <a:avLst/>
          </a:prstGeom>
          <a:noFill/>
          <a:ln w="12700" cap="flat" cmpd="sng">
            <a:solidFill>
              <a:srgbClr val="517E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p7"/>
          <p:cNvSpPr txBox="1"/>
          <p:nvPr/>
        </p:nvSpPr>
        <p:spPr>
          <a:xfrm>
            <a:off x="1298118" y="3272010"/>
            <a:ext cx="2225011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Gas breakthrough </a:t>
            </a:r>
            <a:r>
              <a:rPr lang="pt-BR" sz="1200" b="1" dirty="0" err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at</a:t>
            </a:r>
            <a:r>
              <a:rPr lang="pt-BR" sz="1200" b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0.51 PV</a:t>
            </a:r>
            <a:endParaRPr sz="1200" b="1" dirty="0">
              <a:solidFill>
                <a:srgbClr val="00B050"/>
              </a:solidFill>
            </a:endParaRPr>
          </a:p>
        </p:txBody>
      </p:sp>
      <p:sp>
        <p:nvSpPr>
          <p:cNvPr id="319" name="Google Shape;319;p7"/>
          <p:cNvSpPr txBox="1"/>
          <p:nvPr/>
        </p:nvSpPr>
        <p:spPr>
          <a:xfrm>
            <a:off x="1280188" y="6183463"/>
            <a:ext cx="2162260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Gas breakthrough </a:t>
            </a:r>
            <a:r>
              <a:rPr lang="pt-BR" sz="1200" b="1" dirty="0" err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at</a:t>
            </a:r>
            <a:r>
              <a:rPr lang="pt-BR" sz="1200" b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0.35 PV</a:t>
            </a:r>
            <a:endParaRPr sz="1200" b="1" dirty="0">
              <a:solidFill>
                <a:srgbClr val="00B050"/>
              </a:solidFill>
            </a:endParaRPr>
          </a:p>
        </p:txBody>
      </p:sp>
      <p:sp>
        <p:nvSpPr>
          <p:cNvPr id="320" name="Google Shape;32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8</a:t>
            </a:fld>
            <a:endParaRPr/>
          </a:p>
        </p:txBody>
      </p:sp>
      <p:sp>
        <p:nvSpPr>
          <p:cNvPr id="321" name="Google Shape;321;p7"/>
          <p:cNvSpPr/>
          <p:nvPr/>
        </p:nvSpPr>
        <p:spPr>
          <a:xfrm rot="19264293">
            <a:off x="3403803" y="4309171"/>
            <a:ext cx="3026874" cy="38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9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Earlier</a:t>
            </a:r>
            <a:r>
              <a:rPr lang="pt-BR" sz="19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gas breakthrough</a:t>
            </a:r>
            <a:endParaRPr sz="1900" b="1" dirty="0"/>
          </a:p>
        </p:txBody>
      </p:sp>
      <p:pic>
        <p:nvPicPr>
          <p:cNvPr id="19" name="cno 12 reconstruction multi roi">
            <a:hlinkClick r:id="" action="ppaction://media"/>
            <a:extLst>
              <a:ext uri="{FF2B5EF4-FFF2-40B4-BE49-F238E27FC236}">
                <a16:creationId xmlns:a16="http://schemas.microsoft.com/office/drawing/2014/main" id="{F8E78F61-E356-46C8-954B-EDB88980121E}"/>
              </a:ext>
            </a:extLst>
          </p:cNvPr>
          <p:cNvPicPr>
            <a:picLocks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417798" y="1117671"/>
            <a:ext cx="4647600" cy="2613600"/>
          </a:xfrm>
          <a:prstGeom prst="rect">
            <a:avLst/>
          </a:prstGeom>
        </p:spPr>
      </p:pic>
      <p:pic>
        <p:nvPicPr>
          <p:cNvPr id="20" name="cno 15 reconstruction multi roi">
            <a:hlinkClick r:id="" action="ppaction://media"/>
            <a:extLst>
              <a:ext uri="{FF2B5EF4-FFF2-40B4-BE49-F238E27FC236}">
                <a16:creationId xmlns:a16="http://schemas.microsoft.com/office/drawing/2014/main" id="{B835000B-EE77-4891-A1E4-33BEA2ACF040}"/>
              </a:ext>
            </a:extLst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416654" y="3939907"/>
            <a:ext cx="4646400" cy="2613600"/>
          </a:xfrm>
          <a:prstGeom prst="rect">
            <a:avLst/>
          </a:prstGeom>
        </p:spPr>
      </p:pic>
      <p:sp>
        <p:nvSpPr>
          <p:cNvPr id="21" name="Google Shape;341;p9">
            <a:extLst>
              <a:ext uri="{FF2B5EF4-FFF2-40B4-BE49-F238E27FC236}">
                <a16:creationId xmlns:a16="http://schemas.microsoft.com/office/drawing/2014/main" id="{D546FFEA-783E-470F-A062-EA26A94899C0}"/>
              </a:ext>
            </a:extLst>
          </p:cNvPr>
          <p:cNvSpPr txBox="1"/>
          <p:nvPr/>
        </p:nvSpPr>
        <p:spPr>
          <a:xfrm rot="16200000">
            <a:off x="-755228" y="2085017"/>
            <a:ext cx="2287898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Low-permeability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Google Shape;341;p9">
            <a:extLst>
              <a:ext uri="{FF2B5EF4-FFF2-40B4-BE49-F238E27FC236}">
                <a16:creationId xmlns:a16="http://schemas.microsoft.com/office/drawing/2014/main" id="{66E11888-78FC-442F-AD53-8385948EA1B3}"/>
              </a:ext>
            </a:extLst>
          </p:cNvPr>
          <p:cNvSpPr txBox="1"/>
          <p:nvPr/>
        </p:nvSpPr>
        <p:spPr>
          <a:xfrm rot="16200000">
            <a:off x="-909897" y="4857698"/>
            <a:ext cx="2597236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Medium-permeability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Google Shape;341;p9">
            <a:extLst>
              <a:ext uri="{FF2B5EF4-FFF2-40B4-BE49-F238E27FC236}">
                <a16:creationId xmlns:a16="http://schemas.microsoft.com/office/drawing/2014/main" id="{6C4563EC-EAF1-4ED4-A958-556E0C0BDD93}"/>
              </a:ext>
            </a:extLst>
          </p:cNvPr>
          <p:cNvSpPr txBox="1"/>
          <p:nvPr/>
        </p:nvSpPr>
        <p:spPr>
          <a:xfrm>
            <a:off x="6332227" y="1067883"/>
            <a:ext cx="2287898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Low-permeability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Google Shape;341;p9">
            <a:extLst>
              <a:ext uri="{FF2B5EF4-FFF2-40B4-BE49-F238E27FC236}">
                <a16:creationId xmlns:a16="http://schemas.microsoft.com/office/drawing/2014/main" id="{B5753D47-A442-4C6F-8203-BAD2298CC98E}"/>
              </a:ext>
            </a:extLst>
          </p:cNvPr>
          <p:cNvSpPr txBox="1"/>
          <p:nvPr/>
        </p:nvSpPr>
        <p:spPr>
          <a:xfrm>
            <a:off x="6321038" y="3934542"/>
            <a:ext cx="2597236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Medium-permeability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4" descr="Welcome">
            <a:extLst>
              <a:ext uri="{FF2B5EF4-FFF2-40B4-BE49-F238E27FC236}">
                <a16:creationId xmlns:a16="http://schemas.microsoft.com/office/drawing/2014/main" id="{5DE3978D-8CE8-416F-8D83-C8873E8FD3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8295" y="1249483"/>
            <a:ext cx="1044000" cy="31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3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903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video>
              <p:cMediaNode vol="80000">
                <p:cTn id="18" repeatCount="indefinite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8"/>
          <p:cNvSpPr txBox="1">
            <a:spLocks noGrp="1"/>
          </p:cNvSpPr>
          <p:nvPr>
            <p:ph type="title"/>
          </p:nvPr>
        </p:nvSpPr>
        <p:spPr>
          <a:xfrm>
            <a:off x="4634753" y="1"/>
            <a:ext cx="7557247" cy="914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lvl="0">
              <a:buSzPts val="3600"/>
            </a:pPr>
            <a:r>
              <a:rPr lang="en-US" dirty="0"/>
              <a:t>Impact of permeability on CO</a:t>
            </a:r>
            <a:r>
              <a:rPr lang="en-US" baseline="-25000" dirty="0"/>
              <a:t>2</a:t>
            </a:r>
            <a:r>
              <a:rPr lang="en-US" dirty="0"/>
              <a:t> displacement and trapping</a:t>
            </a:r>
            <a:endParaRPr dirty="0"/>
          </a:p>
        </p:txBody>
      </p:sp>
      <p:graphicFrame>
        <p:nvGraphicFramePr>
          <p:cNvPr id="327" name="Google Shape;327;p8"/>
          <p:cNvGraphicFramePr/>
          <p:nvPr>
            <p:extLst>
              <p:ext uri="{D42A27DB-BD31-4B8C-83A1-F6EECF244321}">
                <p14:modId xmlns:p14="http://schemas.microsoft.com/office/powerpoint/2010/main" val="4107146577"/>
              </p:ext>
            </p:extLst>
          </p:nvPr>
        </p:nvGraphicFramePr>
        <p:xfrm>
          <a:off x="375068" y="1774741"/>
          <a:ext cx="5040000" cy="36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" name="Graph" r:id="rId4" imgW="32746638" imgH="22954980" progId="Origin50.Graph">
                  <p:embed/>
                </p:oleObj>
              </mc:Choice>
              <mc:Fallback>
                <p:oleObj name="Graph" r:id="rId4" imgW="32746638" imgH="22954980" progId="Origin50.Graph">
                  <p:embed/>
                  <p:pic>
                    <p:nvPicPr>
                      <p:cNvPr id="327" name="Google Shape;327;p8"/>
                      <p:cNvPicPr preferRelativeResize="0"/>
                      <p:nvPr/>
                    </p:nvPicPr>
                    <p:blipFill rotWithShape="1">
                      <a:blip r:embed="rId5">
                        <a:alphaModFix/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375068" y="1774741"/>
                        <a:ext cx="5040000" cy="360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8" name="Google Shape;328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9</a:t>
            </a:fld>
            <a:endParaRPr/>
          </a:p>
        </p:txBody>
      </p:sp>
      <p:sp>
        <p:nvSpPr>
          <p:cNvPr id="329" name="Google Shape;329;p8"/>
          <p:cNvSpPr/>
          <p:nvPr/>
        </p:nvSpPr>
        <p:spPr>
          <a:xfrm>
            <a:off x="537619" y="5304585"/>
            <a:ext cx="528076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</a:t>
            </a:r>
            <a:r>
              <a:rPr lang="pt-BR" sz="18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low-permeability</a:t>
            </a:r>
            <a:r>
              <a:rPr lang="pt-BR" sz="18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plug </a:t>
            </a:r>
            <a:r>
              <a:rPr lang="pt-BR" sz="18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exhibited</a:t>
            </a:r>
            <a:r>
              <a:rPr lang="pt-BR" sz="18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 more gradual decline in gas </a:t>
            </a:r>
            <a:r>
              <a:rPr lang="pt-BR" sz="18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saturation</a:t>
            </a:r>
            <a:endParaRPr sz="18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331" name="Google Shape;331;p8"/>
          <p:cNvGraphicFramePr/>
          <p:nvPr>
            <p:extLst>
              <p:ext uri="{D42A27DB-BD31-4B8C-83A1-F6EECF244321}">
                <p14:modId xmlns:p14="http://schemas.microsoft.com/office/powerpoint/2010/main" val="1263032706"/>
              </p:ext>
            </p:extLst>
          </p:nvPr>
        </p:nvGraphicFramePr>
        <p:xfrm>
          <a:off x="6373618" y="2100746"/>
          <a:ext cx="5040000" cy="36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" name="Graph" r:id="rId6" imgW="32746638" imgH="22954980" progId="Origin50.Graph">
                  <p:embed/>
                </p:oleObj>
              </mc:Choice>
              <mc:Fallback>
                <p:oleObj name="Graph" r:id="rId6" imgW="32746638" imgH="22954980" progId="Origin50.Graph">
                  <p:embed/>
                  <p:pic>
                    <p:nvPicPr>
                      <p:cNvPr id="331" name="Google Shape;331;p8"/>
                      <p:cNvPicPr preferRelativeResize="0"/>
                      <p:nvPr/>
                    </p:nvPicPr>
                    <p:blipFill rotWithShape="1">
                      <a:blip r:embed="rId7">
                        <a:alphaModFix/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6373618" y="2100746"/>
                        <a:ext cx="5040000" cy="360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2" name="Google Shape;332;p8"/>
          <p:cNvSpPr/>
          <p:nvPr/>
        </p:nvSpPr>
        <p:spPr>
          <a:xfrm>
            <a:off x="6096000" y="5581584"/>
            <a:ext cx="5821081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Storage</a:t>
            </a:r>
            <a:r>
              <a:rPr lang="pt-BR" sz="18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8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efficiency</a:t>
            </a:r>
            <a:r>
              <a:rPr lang="pt-BR" sz="18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8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was</a:t>
            </a:r>
            <a:r>
              <a:rPr lang="pt-BR" sz="18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8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higher</a:t>
            </a:r>
            <a:r>
              <a:rPr lang="pt-BR" sz="18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in </a:t>
            </a:r>
            <a:r>
              <a:rPr lang="pt-BR" sz="18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</a:t>
            </a:r>
            <a:r>
              <a:rPr lang="pt-BR" sz="18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t-BR" sz="18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medium-permeability</a:t>
            </a:r>
            <a:r>
              <a:rPr lang="pt-BR" sz="18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plug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aixaDeTexto 8">
                <a:extLst>
                  <a:ext uri="{FF2B5EF4-FFF2-40B4-BE49-F238E27FC236}">
                    <a16:creationId xmlns:a16="http://schemas.microsoft.com/office/drawing/2014/main" id="{EE51431C-85D8-4873-8E48-EF8FDABD2A69}"/>
                  </a:ext>
                </a:extLst>
              </p:cNvPr>
              <p:cNvSpPr txBox="1"/>
              <p:nvPr/>
            </p:nvSpPr>
            <p:spPr>
              <a:xfrm>
                <a:off x="6581004" y="1487163"/>
                <a:ext cx="4453847" cy="57515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b="0" i="1" smtClean="0">
                          <a:latin typeface="Cambria Math" panose="02040503050406030204" pitchFamily="18" charset="0"/>
                        </a:rPr>
                        <m:t>𝑆𝑡𝑜𝑟𝑎𝑔𝑒</m:t>
                      </m:r>
                      <m:r>
                        <a:rPr lang="pt-BR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BR" b="0" i="1" smtClean="0">
                          <a:latin typeface="Cambria Math" panose="02040503050406030204" pitchFamily="18" charset="0"/>
                        </a:rPr>
                        <m:t>𝐸𝑓𝑓𝑖𝑐𝑖𝑒𝑛𝑐𝑦</m:t>
                      </m:r>
                      <m:r>
                        <a:rPr lang="pt-BR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i="1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pt-BR" i="1" baseline="-25000">
                              <a:latin typeface="Cambria Math" panose="02040503050406030204" pitchFamily="18" charset="0"/>
                            </a:rPr>
                            <m:t>𝑔𝑟</m:t>
                          </m:r>
                          <m:r>
                            <a:rPr lang="pt-BR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pt-BR" i="1">
                              <a:latin typeface="Cambria Math" panose="02040503050406030204" pitchFamily="18" charset="0"/>
                            </a:rPr>
                            <m:t>𝑎𝑓𝑡𝑒𝑟</m:t>
                          </m:r>
                          <m:r>
                            <a:rPr lang="pt-BR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𝐼𝑚𝑏𝑖𝑏𝑖𝑡𝑖𝑜𝑛</m:t>
                          </m:r>
                        </m:num>
                        <m:den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pt-BR" b="0" i="1" baseline="-25000" smtClean="0">
                              <a:latin typeface="Cambria Math" panose="02040503050406030204" pitchFamily="18" charset="0"/>
                            </a:rPr>
                            <m:t>𝑔𝑟</m:t>
                          </m:r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𝑎𝑓𝑡𝑒𝑟</m:t>
                          </m:r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𝐷𝑟𝑎𝑖𝑛𝑎𝑔𝑒</m:t>
                          </m:r>
                        </m:den>
                      </m:f>
                    </m:oMath>
                  </m:oMathPara>
                </a14:m>
                <a:endParaRPr lang="pt-BR" dirty="0"/>
              </a:p>
            </p:txBody>
          </p:sp>
        </mc:Choice>
        <mc:Fallback xmlns="">
          <p:sp>
            <p:nvSpPr>
              <p:cNvPr id="9" name="CaixaDeTexto 8">
                <a:extLst>
                  <a:ext uri="{FF2B5EF4-FFF2-40B4-BE49-F238E27FC236}">
                    <a16:creationId xmlns:a16="http://schemas.microsoft.com/office/drawing/2014/main" id="{EE51431C-85D8-4873-8E48-EF8FDABD2A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1004" y="1487163"/>
                <a:ext cx="4453847" cy="575157"/>
              </a:xfrm>
              <a:prstGeom prst="rect">
                <a:avLst/>
              </a:prstGeom>
              <a:blipFill>
                <a:blip r:embed="rId8"/>
                <a:stretch>
                  <a:fillRect t="-2128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theme/theme1.xml><?xml version="1.0" encoding="utf-8"?>
<a:theme xmlns:a="http://schemas.openxmlformats.org/drawingml/2006/main" name="1_Personalizar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ersonalizar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Personalizar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583</Words>
  <Application>Microsoft Office PowerPoint</Application>
  <PresentationFormat>Widescreen</PresentationFormat>
  <Paragraphs>118</Paragraphs>
  <Slides>12</Slides>
  <Notes>11</Notes>
  <HiddenSlides>0</HiddenSlides>
  <MMClips>2</MMClips>
  <ScaleCrop>false</ScaleCrop>
  <HeadingPairs>
    <vt:vector size="8" baseType="variant">
      <vt:variant>
        <vt:lpstr>Fontes usadas</vt:lpstr>
      </vt:variant>
      <vt:variant>
        <vt:i4>6</vt:i4>
      </vt:variant>
      <vt:variant>
        <vt:lpstr>Tema</vt:lpstr>
      </vt:variant>
      <vt:variant>
        <vt:i4>3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22" baseType="lpstr">
      <vt:lpstr>Calibri</vt:lpstr>
      <vt:lpstr>Arial</vt:lpstr>
      <vt:lpstr>Cambria Math</vt:lpstr>
      <vt:lpstr>Times New Roman</vt:lpstr>
      <vt:lpstr>Quattrocento Sans</vt:lpstr>
      <vt:lpstr>Courier New</vt:lpstr>
      <vt:lpstr>1_Personalizar design</vt:lpstr>
      <vt:lpstr>Personalizar design</vt:lpstr>
      <vt:lpstr>2_Personalizar design</vt:lpstr>
      <vt:lpstr>Graph</vt:lpstr>
      <vt:lpstr>Effects of permeability and flow orientation on CO₂ capillary trapping in saline aquifers </vt:lpstr>
      <vt:lpstr>Mitigating carbon emissions through geological storage</vt:lpstr>
      <vt:lpstr>Key controls on CO2 trapping efficiency</vt:lpstr>
      <vt:lpstr>Goals</vt:lpstr>
      <vt:lpstr>Fluids, operational conditions, and rock properties</vt:lpstr>
      <vt:lpstr>Experimental set-up</vt:lpstr>
      <vt:lpstr>Results</vt:lpstr>
      <vt:lpstr>Impact of permeability on CO2 displacement and trapping</vt:lpstr>
      <vt:lpstr>Impact of permeability on CO2 displacement and trapping</vt:lpstr>
      <vt:lpstr>Impact of flow orientation on CO2 trapping</vt:lpstr>
      <vt:lpstr>Conclusions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Effects of permeability and flow orientation on CO₂ capillary trapping in saline aquifers </dc:title>
  <dc:creator>Brenda</dc:creator>
  <cp:lastModifiedBy>Lucas</cp:lastModifiedBy>
  <cp:revision>71</cp:revision>
  <dcterms:created xsi:type="dcterms:W3CDTF">2025-12-15T14:37:29Z</dcterms:created>
  <dcterms:modified xsi:type="dcterms:W3CDTF">2026-05-13T13:16:36Z</dcterms:modified>
</cp:coreProperties>
</file>