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avi" ContentType="video/x-msvide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6"/>
  </p:notesMasterIdLst>
  <p:sldIdLst>
    <p:sldId id="386" r:id="rId2"/>
    <p:sldId id="388" r:id="rId3"/>
    <p:sldId id="389" r:id="rId4"/>
    <p:sldId id="405" r:id="rId5"/>
    <p:sldId id="391" r:id="rId6"/>
    <p:sldId id="395" r:id="rId7"/>
    <p:sldId id="397" r:id="rId8"/>
    <p:sldId id="399" r:id="rId9"/>
    <p:sldId id="403" r:id="rId10"/>
    <p:sldId id="404" r:id="rId11"/>
    <p:sldId id="406" r:id="rId12"/>
    <p:sldId id="409" r:id="rId13"/>
    <p:sldId id="407" r:id="rId14"/>
    <p:sldId id="390"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a:srgbClr val="0207F5"/>
    <a:srgbClr val="008000"/>
    <a:srgbClr val="000080"/>
    <a:srgbClr val="C4C4C4"/>
    <a:srgbClr val="4776CB"/>
    <a:srgbClr val="EE8945"/>
    <a:srgbClr val="670000"/>
    <a:srgbClr val="4875C5"/>
    <a:srgbClr val="8A8A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84" autoAdjust="0"/>
    <p:restoredTop sz="80816" autoAdjust="0"/>
  </p:normalViewPr>
  <p:slideViewPr>
    <p:cSldViewPr snapToGrid="0">
      <p:cViewPr>
        <p:scale>
          <a:sx n="75" d="100"/>
          <a:sy n="75" d="100"/>
        </p:scale>
        <p:origin x="1026" y="756"/>
      </p:cViewPr>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6CDFD8-85EC-4093-AEF3-39E749B2CA5F}" type="datetimeFigureOut">
              <a:rPr lang="fr-FR" smtClean="0"/>
              <a:t>14/05/2026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72020C-22DC-438A-A4B4-566B0285EECD}" type="slidenum">
              <a:rPr lang="fr-FR" smtClean="0"/>
              <a:t>‹N°›</a:t>
            </a:fld>
            <a:endParaRPr lang="fr-FR"/>
          </a:p>
        </p:txBody>
      </p:sp>
    </p:spTree>
    <p:extLst>
      <p:ext uri="{BB962C8B-B14F-4D97-AF65-F5344CB8AC3E}">
        <p14:creationId xmlns:p14="http://schemas.microsoft.com/office/powerpoint/2010/main" val="1960116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872020C-22DC-438A-A4B4-566B0285EECD}" type="slidenum">
              <a:rPr lang="fr-FR" smtClean="0"/>
              <a:t>1</a:t>
            </a:fld>
            <a:endParaRPr lang="fr-FR"/>
          </a:p>
        </p:txBody>
      </p:sp>
    </p:spTree>
    <p:extLst>
      <p:ext uri="{BB962C8B-B14F-4D97-AF65-F5344CB8AC3E}">
        <p14:creationId xmlns:p14="http://schemas.microsoft.com/office/powerpoint/2010/main" val="2194654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872020C-22DC-438A-A4B4-566B0285EECD}" type="slidenum">
              <a:rPr lang="fr-FR" smtClean="0"/>
              <a:t>10</a:t>
            </a:fld>
            <a:endParaRPr lang="fr-FR"/>
          </a:p>
        </p:txBody>
      </p:sp>
    </p:spTree>
    <p:extLst>
      <p:ext uri="{BB962C8B-B14F-4D97-AF65-F5344CB8AC3E}">
        <p14:creationId xmlns:p14="http://schemas.microsoft.com/office/powerpoint/2010/main" val="3576351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872020C-22DC-438A-A4B4-566B0285EECD}" type="slidenum">
              <a:rPr lang="fr-FR" smtClean="0"/>
              <a:t>11</a:t>
            </a:fld>
            <a:endParaRPr lang="fr-FR"/>
          </a:p>
        </p:txBody>
      </p:sp>
    </p:spTree>
    <p:extLst>
      <p:ext uri="{BB962C8B-B14F-4D97-AF65-F5344CB8AC3E}">
        <p14:creationId xmlns:p14="http://schemas.microsoft.com/office/powerpoint/2010/main" val="3048629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smtClean="0"/>
          </a:p>
        </p:txBody>
      </p:sp>
      <p:sp>
        <p:nvSpPr>
          <p:cNvPr id="4" name="Espace réservé du numéro de diapositive 3"/>
          <p:cNvSpPr>
            <a:spLocks noGrp="1"/>
          </p:cNvSpPr>
          <p:nvPr>
            <p:ph type="sldNum" sz="quarter" idx="10"/>
          </p:nvPr>
        </p:nvSpPr>
        <p:spPr/>
        <p:txBody>
          <a:bodyPr/>
          <a:lstStyle/>
          <a:p>
            <a:fld id="{0872020C-22DC-438A-A4B4-566B0285EECD}" type="slidenum">
              <a:rPr lang="fr-FR" smtClean="0"/>
              <a:t>12</a:t>
            </a:fld>
            <a:endParaRPr lang="fr-FR"/>
          </a:p>
        </p:txBody>
      </p:sp>
    </p:spTree>
    <p:extLst>
      <p:ext uri="{BB962C8B-B14F-4D97-AF65-F5344CB8AC3E}">
        <p14:creationId xmlns:p14="http://schemas.microsoft.com/office/powerpoint/2010/main" val="1246587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smtClean="0"/>
          </a:p>
        </p:txBody>
      </p:sp>
      <p:sp>
        <p:nvSpPr>
          <p:cNvPr id="4" name="Espace réservé du numéro de diapositive 3"/>
          <p:cNvSpPr>
            <a:spLocks noGrp="1"/>
          </p:cNvSpPr>
          <p:nvPr>
            <p:ph type="sldNum" sz="quarter" idx="10"/>
          </p:nvPr>
        </p:nvSpPr>
        <p:spPr/>
        <p:txBody>
          <a:bodyPr/>
          <a:lstStyle/>
          <a:p>
            <a:fld id="{0872020C-22DC-438A-A4B4-566B0285EECD}" type="slidenum">
              <a:rPr lang="fr-FR" smtClean="0"/>
              <a:t>13</a:t>
            </a:fld>
            <a:endParaRPr lang="fr-FR"/>
          </a:p>
        </p:txBody>
      </p:sp>
    </p:spTree>
    <p:extLst>
      <p:ext uri="{BB962C8B-B14F-4D97-AF65-F5344CB8AC3E}">
        <p14:creationId xmlns:p14="http://schemas.microsoft.com/office/powerpoint/2010/main" val="824925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smtClean="0"/>
          </a:p>
        </p:txBody>
      </p:sp>
      <p:sp>
        <p:nvSpPr>
          <p:cNvPr id="4" name="Espace réservé du numéro de diapositive 3"/>
          <p:cNvSpPr>
            <a:spLocks noGrp="1"/>
          </p:cNvSpPr>
          <p:nvPr>
            <p:ph type="sldNum" sz="quarter" idx="10"/>
          </p:nvPr>
        </p:nvSpPr>
        <p:spPr/>
        <p:txBody>
          <a:bodyPr/>
          <a:lstStyle/>
          <a:p>
            <a:fld id="{0872020C-22DC-438A-A4B4-566B0285EECD}" type="slidenum">
              <a:rPr lang="fr-FR" smtClean="0"/>
              <a:t>14</a:t>
            </a:fld>
            <a:endParaRPr lang="fr-FR"/>
          </a:p>
        </p:txBody>
      </p:sp>
    </p:spTree>
    <p:extLst>
      <p:ext uri="{BB962C8B-B14F-4D97-AF65-F5344CB8AC3E}">
        <p14:creationId xmlns:p14="http://schemas.microsoft.com/office/powerpoint/2010/main" val="2327729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smtClean="0"/>
          </a:p>
        </p:txBody>
      </p:sp>
      <p:sp>
        <p:nvSpPr>
          <p:cNvPr id="4" name="Espace réservé du numéro de diapositive 3"/>
          <p:cNvSpPr>
            <a:spLocks noGrp="1"/>
          </p:cNvSpPr>
          <p:nvPr>
            <p:ph type="sldNum" sz="quarter" idx="10"/>
          </p:nvPr>
        </p:nvSpPr>
        <p:spPr/>
        <p:txBody>
          <a:bodyPr/>
          <a:lstStyle/>
          <a:p>
            <a:fld id="{0872020C-22DC-438A-A4B4-566B0285EECD}" type="slidenum">
              <a:rPr lang="fr-FR" smtClean="0"/>
              <a:t>2</a:t>
            </a:fld>
            <a:endParaRPr lang="fr-FR"/>
          </a:p>
        </p:txBody>
      </p:sp>
    </p:spTree>
    <p:extLst>
      <p:ext uri="{BB962C8B-B14F-4D97-AF65-F5344CB8AC3E}">
        <p14:creationId xmlns:p14="http://schemas.microsoft.com/office/powerpoint/2010/main" val="2168054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en-US" dirty="0" smtClean="0"/>
          </a:p>
        </p:txBody>
      </p:sp>
      <p:sp>
        <p:nvSpPr>
          <p:cNvPr id="4" name="Espace réservé du numéro de diapositive 3"/>
          <p:cNvSpPr>
            <a:spLocks noGrp="1"/>
          </p:cNvSpPr>
          <p:nvPr>
            <p:ph type="sldNum" sz="quarter" idx="10"/>
          </p:nvPr>
        </p:nvSpPr>
        <p:spPr/>
        <p:txBody>
          <a:bodyPr/>
          <a:lstStyle/>
          <a:p>
            <a:fld id="{0872020C-22DC-438A-A4B4-566B0285EECD}" type="slidenum">
              <a:rPr lang="fr-FR" smtClean="0"/>
              <a:t>3</a:t>
            </a:fld>
            <a:endParaRPr lang="fr-FR"/>
          </a:p>
        </p:txBody>
      </p:sp>
    </p:spTree>
    <p:extLst>
      <p:ext uri="{BB962C8B-B14F-4D97-AF65-F5344CB8AC3E}">
        <p14:creationId xmlns:p14="http://schemas.microsoft.com/office/powerpoint/2010/main" val="2253195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smtClean="0"/>
          </a:p>
        </p:txBody>
      </p:sp>
      <p:sp>
        <p:nvSpPr>
          <p:cNvPr id="4" name="Espace réservé du numéro de diapositive 3"/>
          <p:cNvSpPr>
            <a:spLocks noGrp="1"/>
          </p:cNvSpPr>
          <p:nvPr>
            <p:ph type="sldNum" sz="quarter" idx="10"/>
          </p:nvPr>
        </p:nvSpPr>
        <p:spPr/>
        <p:txBody>
          <a:bodyPr/>
          <a:lstStyle/>
          <a:p>
            <a:fld id="{0872020C-22DC-438A-A4B4-566B0285EECD}" type="slidenum">
              <a:rPr lang="fr-FR" smtClean="0"/>
              <a:t>4</a:t>
            </a:fld>
            <a:endParaRPr lang="fr-FR"/>
          </a:p>
        </p:txBody>
      </p:sp>
    </p:spTree>
    <p:extLst>
      <p:ext uri="{BB962C8B-B14F-4D97-AF65-F5344CB8AC3E}">
        <p14:creationId xmlns:p14="http://schemas.microsoft.com/office/powerpoint/2010/main" val="681686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smtClean="0"/>
          </a:p>
        </p:txBody>
      </p:sp>
      <p:sp>
        <p:nvSpPr>
          <p:cNvPr id="4" name="Espace réservé du numéro de diapositive 3"/>
          <p:cNvSpPr>
            <a:spLocks noGrp="1"/>
          </p:cNvSpPr>
          <p:nvPr>
            <p:ph type="sldNum" sz="quarter" idx="5"/>
          </p:nvPr>
        </p:nvSpPr>
        <p:spPr/>
        <p:txBody>
          <a:bodyPr/>
          <a:lstStyle/>
          <a:p>
            <a:fld id="{0872020C-22DC-438A-A4B4-566B0285EECD}" type="slidenum">
              <a:rPr lang="fr-FR" smtClean="0"/>
              <a:t>5</a:t>
            </a:fld>
            <a:endParaRPr lang="fr-FR"/>
          </a:p>
        </p:txBody>
      </p:sp>
    </p:spTree>
    <p:extLst>
      <p:ext uri="{BB962C8B-B14F-4D97-AF65-F5344CB8AC3E}">
        <p14:creationId xmlns:p14="http://schemas.microsoft.com/office/powerpoint/2010/main" val="4253090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endParaRPr lang="en-US" dirty="0" smtClean="0"/>
              </a:p>
            </p:txBody>
          </p:sp>
        </mc:Choice>
        <mc:Fallback xmlns="">
          <p:sp>
            <p:nvSpPr>
              <p:cNvPr id="3" name="Espace réservé des notes 2"/>
              <p:cNvSpPr>
                <a:spLocks noGrp="1"/>
              </p:cNvSpPr>
              <p:nvPr>
                <p:ph type="body" idx="1"/>
              </p:nvPr>
            </p:nvSpPr>
            <p:spPr/>
            <p:txBody>
              <a:bodyPr/>
              <a:lstStyle/>
              <a:p>
                <a:r>
                  <a:rPr lang="en-US" dirty="0" smtClean="0"/>
                  <a:t>Now, to illustrate the effect of this redistribution of liquid on the properties of the foam, I will focus on two specific properties. The first concerns an ageing mechanism known as coarsening, and the second concerns the rheology of the foam.</a:t>
                </a:r>
              </a:p>
              <a:p>
                <a:endParaRPr lang="en-US" dirty="0" smtClean="0"/>
              </a:p>
              <a:p>
                <a:r>
                  <a:rPr lang="en-US" dirty="0" smtClean="0"/>
                  <a:t>Coarsening is caused by the difference in gas pressure within the bubbles, resulting from the dispersion of bubble sizes. As the gas pressure is higher in the small bubbles, this leads to a transfer of gas from the small bubbles to the large bubbles. The average bubble size increases over time. It is observed that the increase of the square of the bubble size is proportional to the time interval. This leads to the definition of a coarsening rate. It</a:t>
                </a:r>
                <a:r>
                  <a:rPr lang="en-US" baseline="0" dirty="0" smtClean="0"/>
                  <a:t> has been shown that the coarsening rate can be expressed as the product of a physicochemical constant and a decreasing function of the liquid fraction.</a:t>
                </a:r>
                <a:endParaRPr lang="en-US" dirty="0" smtClean="0"/>
              </a:p>
              <a:p>
                <a:endParaRPr lang="en-US" dirty="0" smtClean="0"/>
              </a:p>
              <a:p>
                <a:r>
                  <a:rPr lang="en-US" dirty="0" smtClean="0"/>
                  <a:t>The second properties is the yield stress of the foam. This yield stress can be characterized by shearing a foam in a </a:t>
                </a:r>
                <a:r>
                  <a:rPr lang="en-US" dirty="0" err="1" smtClean="0"/>
                  <a:t>rheometer</a:t>
                </a:r>
                <a:r>
                  <a:rPr lang="en-US" dirty="0" smtClean="0"/>
                  <a:t>. The experimental relationship between shear stress and shear rate is usually described using a Herschel-</a:t>
                </a:r>
                <a:r>
                  <a:rPr lang="en-US" dirty="0" err="1" smtClean="0"/>
                  <a:t>Bulkley</a:t>
                </a:r>
                <a:r>
                  <a:rPr lang="en-US" dirty="0" smtClean="0"/>
                  <a:t> model. By fitting this relationship to the experimental results, we can determine the yield stress. For</a:t>
                </a:r>
                <a:r>
                  <a:rPr lang="en-US" baseline="0" dirty="0" smtClean="0"/>
                  <a:t> bulk foam, based on a dimensional analysis, the yield stress should take this form, where </a:t>
                </a:r>
                <a:r>
                  <a:rPr lang="fr-FR" b="0" i="0" baseline="0" smtClean="0">
                    <a:latin typeface="Cambria Math" panose="02040503050406030204" pitchFamily="18" charset="0"/>
                  </a:rPr>
                  <a:t>𝛾</a:t>
                </a:r>
                <a:r>
                  <a:rPr lang="en-US" dirty="0" smtClean="0"/>
                  <a:t> is the surface tension. Note that the function g</a:t>
                </a:r>
                <a:r>
                  <a:rPr lang="en-US" baseline="0" dirty="0" smtClean="0"/>
                  <a:t> is a decreasing function of the liquid fraction.</a:t>
                </a:r>
                <a:endParaRPr lang="en-US" dirty="0" smtClean="0"/>
              </a:p>
            </p:txBody>
          </p:sp>
        </mc:Fallback>
      </mc:AlternateContent>
      <p:sp>
        <p:nvSpPr>
          <p:cNvPr id="4" name="Espace réservé du numéro de diapositive 3"/>
          <p:cNvSpPr>
            <a:spLocks noGrp="1"/>
          </p:cNvSpPr>
          <p:nvPr>
            <p:ph type="sldNum" sz="quarter" idx="10"/>
          </p:nvPr>
        </p:nvSpPr>
        <p:spPr/>
        <p:txBody>
          <a:bodyPr/>
          <a:lstStyle/>
          <a:p>
            <a:fld id="{0872020C-22DC-438A-A4B4-566B0285EECD}" type="slidenum">
              <a:rPr lang="fr-FR" smtClean="0"/>
              <a:t>6</a:t>
            </a:fld>
            <a:endParaRPr lang="fr-FR"/>
          </a:p>
        </p:txBody>
      </p:sp>
    </p:spTree>
    <p:extLst>
      <p:ext uri="{BB962C8B-B14F-4D97-AF65-F5344CB8AC3E}">
        <p14:creationId xmlns:p14="http://schemas.microsoft.com/office/powerpoint/2010/main" val="3621906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smtClean="0"/>
          </a:p>
        </p:txBody>
      </p:sp>
      <p:sp>
        <p:nvSpPr>
          <p:cNvPr id="4" name="Espace réservé du numéro de diapositive 3"/>
          <p:cNvSpPr>
            <a:spLocks noGrp="1"/>
          </p:cNvSpPr>
          <p:nvPr>
            <p:ph type="sldNum" sz="quarter" idx="10"/>
          </p:nvPr>
        </p:nvSpPr>
        <p:spPr/>
        <p:txBody>
          <a:bodyPr/>
          <a:lstStyle/>
          <a:p>
            <a:fld id="{0872020C-22DC-438A-A4B4-566B0285EECD}" type="slidenum">
              <a:rPr lang="fr-FR" smtClean="0"/>
              <a:t>7</a:t>
            </a:fld>
            <a:endParaRPr lang="fr-FR"/>
          </a:p>
        </p:txBody>
      </p:sp>
    </p:spTree>
    <p:extLst>
      <p:ext uri="{BB962C8B-B14F-4D97-AF65-F5344CB8AC3E}">
        <p14:creationId xmlns:p14="http://schemas.microsoft.com/office/powerpoint/2010/main" val="431580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872020C-22DC-438A-A4B4-566B0285EECD}" type="slidenum">
              <a:rPr lang="fr-FR" smtClean="0"/>
              <a:t>8</a:t>
            </a:fld>
            <a:endParaRPr lang="fr-FR"/>
          </a:p>
        </p:txBody>
      </p:sp>
    </p:spTree>
    <p:extLst>
      <p:ext uri="{BB962C8B-B14F-4D97-AF65-F5344CB8AC3E}">
        <p14:creationId xmlns:p14="http://schemas.microsoft.com/office/powerpoint/2010/main" val="815540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872020C-22DC-438A-A4B4-566B0285EECD}" type="slidenum">
              <a:rPr lang="fr-FR" smtClean="0"/>
              <a:t>9</a:t>
            </a:fld>
            <a:endParaRPr lang="fr-FR"/>
          </a:p>
        </p:txBody>
      </p:sp>
    </p:spTree>
    <p:extLst>
      <p:ext uri="{BB962C8B-B14F-4D97-AF65-F5344CB8AC3E}">
        <p14:creationId xmlns:p14="http://schemas.microsoft.com/office/powerpoint/2010/main" val="2555310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742950"/>
            <a:ext cx="11372850" cy="5434013"/>
          </a:xfrm>
        </p:spPr>
        <p:txBody>
          <a:bodyPr>
            <a:normAutofit/>
          </a:bodyPr>
          <a:lstStyle>
            <a:lvl1pPr>
              <a:defRPr sz="2400"/>
            </a:lvl1pPr>
            <a:lvl2pPr>
              <a:defRPr sz="2000"/>
            </a:lvl2pPr>
            <a:lvl3pPr>
              <a:defRPr sz="1800"/>
            </a:lvl3pPr>
            <a:lvl4pPr>
              <a:defRPr sz="1600"/>
            </a:lvl4pPr>
            <a:lvl5pPr>
              <a:defRPr sz="16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a:xfrm>
            <a:off x="381000" y="6356351"/>
            <a:ext cx="2743200" cy="365125"/>
          </a:xfrm>
        </p:spPr>
        <p:txBody>
          <a:bodyPr/>
          <a:lstStyle/>
          <a:p>
            <a:fld id="{EFDDE432-DD82-488D-836D-06E5F1657205}" type="datetimeFigureOut">
              <a:rPr lang="fr-FR" smtClean="0"/>
              <a:t>14/05/2026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a:xfrm>
            <a:off x="9010650" y="6356351"/>
            <a:ext cx="2743200" cy="365125"/>
          </a:xfrm>
        </p:spPr>
        <p:txBody>
          <a:bodyPr/>
          <a:lstStyle/>
          <a:p>
            <a:fld id="{942C7CCF-2FB5-4929-BC59-D0C84BDCDBAE}" type="slidenum">
              <a:rPr lang="fr-FR" smtClean="0"/>
              <a:t>‹N°›</a:t>
            </a:fld>
            <a:endParaRPr lang="fr-FR"/>
          </a:p>
        </p:txBody>
      </p:sp>
      <p:sp>
        <p:nvSpPr>
          <p:cNvPr id="7" name="Sous-titre 2">
            <a:extLst>
              <a:ext uri="{FF2B5EF4-FFF2-40B4-BE49-F238E27FC236}">
                <a16:creationId xmlns:a16="http://schemas.microsoft.com/office/drawing/2014/main" id="{13A8C33F-7D6C-47F6-9AB3-56269682FAD1}"/>
              </a:ext>
            </a:extLst>
          </p:cNvPr>
          <p:cNvSpPr txBox="1">
            <a:spLocks/>
          </p:cNvSpPr>
          <p:nvPr userDrawn="1"/>
        </p:nvSpPr>
        <p:spPr>
          <a:xfrm>
            <a:off x="1" y="0"/>
            <a:ext cx="12191999" cy="545455"/>
          </a:xfrm>
          <a:prstGeom prst="rect">
            <a:avLst/>
          </a:prstGeom>
          <a:solidFill>
            <a:srgbClr val="424456"/>
          </a:solidFill>
          <a:ln>
            <a:solidFill>
              <a:srgbClr val="424456"/>
            </a:solidFill>
          </a:ln>
        </p:spPr>
        <p:txBody>
          <a:bodyPr vert="horz" anchor="ctr">
            <a:noAutofit/>
          </a:bodyPr>
          <a:lstStyle>
            <a:lvl1pPr marL="64008" indent="0" algn="l" rtl="0" eaLnBrk="1" latinLnBrk="0" hangingPunct="1">
              <a:spcBef>
                <a:spcPts val="300"/>
              </a:spcBef>
              <a:buClr>
                <a:schemeClr val="accent3"/>
              </a:buClr>
              <a:buFont typeface="Georgia"/>
              <a:buNone/>
              <a:defRPr kumimoji="0" sz="2400" kern="1200">
                <a:solidFill>
                  <a:schemeClr val="tx2"/>
                </a:solidFill>
                <a:latin typeface="+mn-lt"/>
                <a:ea typeface="+mn-ea"/>
                <a:cs typeface="+mn-cs"/>
              </a:defRPr>
            </a:lvl1pPr>
            <a:lvl2pPr marL="457200" indent="0" algn="ctr" rtl="0" eaLnBrk="1" latinLnBrk="0" hangingPunct="1">
              <a:spcBef>
                <a:spcPts val="300"/>
              </a:spcBef>
              <a:buClr>
                <a:schemeClr val="accent2"/>
              </a:buClr>
              <a:buFont typeface="Georgia"/>
              <a:buNone/>
              <a:defRPr kumimoji="0" sz="2600" kern="1200">
                <a:solidFill>
                  <a:schemeClr val="accent2"/>
                </a:solidFill>
                <a:latin typeface="+mn-lt"/>
                <a:ea typeface="+mn-ea"/>
                <a:cs typeface="+mn-cs"/>
              </a:defRPr>
            </a:lvl2pPr>
            <a:lvl3pPr marL="914400" indent="0" algn="ctr" rtl="0" eaLnBrk="1" latinLnBrk="0" hangingPunct="1">
              <a:spcBef>
                <a:spcPts val="300"/>
              </a:spcBef>
              <a:buClr>
                <a:schemeClr val="accent1"/>
              </a:buClr>
              <a:buFont typeface="Wingdings 2"/>
              <a:buNone/>
              <a:defRPr kumimoji="0" sz="2400" kern="1200">
                <a:solidFill>
                  <a:schemeClr val="accent1"/>
                </a:solidFill>
                <a:latin typeface="+mn-lt"/>
                <a:ea typeface="+mn-ea"/>
                <a:cs typeface="+mn-cs"/>
              </a:defRPr>
            </a:lvl3pPr>
            <a:lvl4pPr marL="1371600" indent="0" algn="ctr" rtl="0" eaLnBrk="1" latinLnBrk="0" hangingPunct="1">
              <a:spcBef>
                <a:spcPts val="300"/>
              </a:spcBef>
              <a:buClr>
                <a:schemeClr val="accent1"/>
              </a:buClr>
              <a:buFont typeface="Wingdings 2"/>
              <a:buNone/>
              <a:defRPr kumimoji="0" sz="2200" kern="1200">
                <a:solidFill>
                  <a:schemeClr val="accent1"/>
                </a:solidFill>
                <a:latin typeface="+mn-lt"/>
                <a:ea typeface="+mn-ea"/>
                <a:cs typeface="+mn-cs"/>
              </a:defRPr>
            </a:lvl4pPr>
            <a:lvl5pPr marL="1828800" indent="0" algn="ctr" rtl="0" eaLnBrk="1" latinLnBrk="0" hangingPunct="1">
              <a:spcBef>
                <a:spcPts val="300"/>
              </a:spcBef>
              <a:buClr>
                <a:schemeClr val="accent3"/>
              </a:buClr>
              <a:buFont typeface="Georgia"/>
              <a:buNone/>
              <a:defRPr kumimoji="0" sz="2000" kern="1200">
                <a:solidFill>
                  <a:schemeClr val="accent3"/>
                </a:solidFill>
                <a:latin typeface="+mn-lt"/>
                <a:ea typeface="+mn-ea"/>
                <a:cs typeface="+mn-cs"/>
              </a:defRPr>
            </a:lvl5pPr>
            <a:lvl6pPr marL="2286000" indent="0" algn="ctr" rtl="0" eaLnBrk="1" latinLnBrk="0" hangingPunct="1">
              <a:spcBef>
                <a:spcPts val="300"/>
              </a:spcBef>
              <a:buClr>
                <a:schemeClr val="accent3"/>
              </a:buClr>
              <a:buFont typeface="Georgia"/>
              <a:buNone/>
              <a:defRPr kumimoji="0" sz="1800" kern="1200">
                <a:solidFill>
                  <a:schemeClr val="accent3"/>
                </a:solidFill>
                <a:latin typeface="+mn-lt"/>
                <a:ea typeface="+mn-ea"/>
                <a:cs typeface="+mn-cs"/>
              </a:defRPr>
            </a:lvl6pPr>
            <a:lvl7pPr marL="2743200" indent="0" algn="ctr" rtl="0" eaLnBrk="1" latinLnBrk="0" hangingPunct="1">
              <a:spcBef>
                <a:spcPts val="300"/>
              </a:spcBef>
              <a:buClr>
                <a:schemeClr val="accent3"/>
              </a:buClr>
              <a:buFont typeface="Georgia"/>
              <a:buNone/>
              <a:defRPr kumimoji="0" sz="1600" kern="1200">
                <a:solidFill>
                  <a:schemeClr val="accent3"/>
                </a:solidFill>
                <a:latin typeface="+mn-lt"/>
                <a:ea typeface="+mn-ea"/>
                <a:cs typeface="+mn-cs"/>
              </a:defRPr>
            </a:lvl7pPr>
            <a:lvl8pPr marL="3200400" indent="0" algn="ctr" rtl="0" eaLnBrk="1" latinLnBrk="0" hangingPunct="1">
              <a:spcBef>
                <a:spcPts val="300"/>
              </a:spcBef>
              <a:buClr>
                <a:schemeClr val="accent3"/>
              </a:buClr>
              <a:buFont typeface="Georgia"/>
              <a:buNone/>
              <a:defRPr kumimoji="0" sz="1500" kern="1200">
                <a:solidFill>
                  <a:schemeClr val="accent3"/>
                </a:solidFill>
                <a:latin typeface="+mn-lt"/>
                <a:ea typeface="+mn-ea"/>
                <a:cs typeface="+mn-cs"/>
              </a:defRPr>
            </a:lvl8pPr>
            <a:lvl9pPr marL="3657600" indent="0" algn="ctr" rtl="0" eaLnBrk="1" latinLnBrk="0" hangingPunct="1">
              <a:spcBef>
                <a:spcPts val="300"/>
              </a:spcBef>
              <a:buClr>
                <a:schemeClr val="accent3"/>
              </a:buClr>
              <a:buFont typeface="Georgia"/>
              <a:buNone/>
              <a:defRPr kumimoji="0" sz="1400" kern="1200" baseline="0">
                <a:solidFill>
                  <a:schemeClr val="accent3"/>
                </a:solidFill>
                <a:latin typeface="+mn-lt"/>
                <a:ea typeface="+mn-ea"/>
                <a:cs typeface="+mn-cs"/>
              </a:defRPr>
            </a:lvl9pPr>
          </a:lstStyle>
          <a:p>
            <a:pPr marL="270510" indent="-270510" algn="ctr">
              <a:tabLst>
                <a:tab pos="541020" algn="l"/>
              </a:tabLst>
            </a:pPr>
            <a:endParaRPr lang="en-US" sz="4800" kern="100" dirty="0">
              <a:ln w="0"/>
              <a:solidFill>
                <a:srgbClr val="00B0F0"/>
              </a:solidFill>
              <a:ea typeface="NSimSun" panose="02010609030101010101" pitchFamily="49" charset="-122"/>
              <a:cs typeface="Arial" panose="020B0604020202020204" pitchFamily="34" charset="0"/>
            </a:endParaRPr>
          </a:p>
        </p:txBody>
      </p:sp>
      <p:sp>
        <p:nvSpPr>
          <p:cNvPr id="2" name="Title 1"/>
          <p:cNvSpPr>
            <a:spLocks noGrp="1"/>
          </p:cNvSpPr>
          <p:nvPr>
            <p:ph type="title"/>
          </p:nvPr>
        </p:nvSpPr>
        <p:spPr>
          <a:xfrm>
            <a:off x="381000" y="1"/>
            <a:ext cx="11372850" cy="545454"/>
          </a:xfrm>
        </p:spPr>
        <p:txBody>
          <a:bodyPr/>
          <a:lstStyle>
            <a:lvl1pPr>
              <a:defRPr sz="2400" b="1">
                <a:solidFill>
                  <a:schemeClr val="bg1"/>
                </a:solidFill>
                <a:latin typeface="+mn-lt"/>
              </a:defRPr>
            </a:lvl1pPr>
          </a:lstStyle>
          <a:p>
            <a:r>
              <a:rPr lang="fr-FR" dirty="0" smtClean="0"/>
              <a:t>Modifiez </a:t>
            </a:r>
            <a:r>
              <a:rPr lang="fr-FR" dirty="0"/>
              <a:t>le style du titre</a:t>
            </a:r>
            <a:endParaRPr lang="en-US" dirty="0"/>
          </a:p>
        </p:txBody>
      </p:sp>
    </p:spTree>
    <p:extLst>
      <p:ext uri="{BB962C8B-B14F-4D97-AF65-F5344CB8AC3E}">
        <p14:creationId xmlns:p14="http://schemas.microsoft.com/office/powerpoint/2010/main" val="23821341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FDDE432-DD82-488D-836D-06E5F1657205}" type="datetimeFigureOut">
              <a:rPr lang="fr-FR" smtClean="0"/>
              <a:t>14/05/2026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42C7CCF-2FB5-4929-BC59-D0C84BDCDBAE}" type="slidenum">
              <a:rPr lang="fr-FR" smtClean="0"/>
              <a:t>‹N°›</a:t>
            </a:fld>
            <a:endParaRPr lang="fr-FR"/>
          </a:p>
        </p:txBody>
      </p:sp>
    </p:spTree>
    <p:extLst>
      <p:ext uri="{BB962C8B-B14F-4D97-AF65-F5344CB8AC3E}">
        <p14:creationId xmlns:p14="http://schemas.microsoft.com/office/powerpoint/2010/main" val="802657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FDDE432-DD82-488D-836D-06E5F1657205}" type="datetimeFigureOut">
              <a:rPr lang="fr-FR" smtClean="0"/>
              <a:t>14/05/2026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42C7CCF-2FB5-4929-BC59-D0C84BDCDBAE}" type="slidenum">
              <a:rPr lang="fr-FR" smtClean="0"/>
              <a:t>‹N°›</a:t>
            </a:fld>
            <a:endParaRPr lang="fr-FR"/>
          </a:p>
        </p:txBody>
      </p:sp>
    </p:spTree>
    <p:extLst>
      <p:ext uri="{BB962C8B-B14F-4D97-AF65-F5344CB8AC3E}">
        <p14:creationId xmlns:p14="http://schemas.microsoft.com/office/powerpoint/2010/main" val="3657122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FDDE432-DD82-488D-836D-06E5F1657205}" type="datetimeFigureOut">
              <a:rPr lang="fr-FR" smtClean="0"/>
              <a:t>14/05/2026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42C7CCF-2FB5-4929-BC59-D0C84BDCDBAE}" type="slidenum">
              <a:rPr lang="fr-FR" smtClean="0"/>
              <a:t>‹N°›</a:t>
            </a:fld>
            <a:endParaRPr lang="fr-FR"/>
          </a:p>
        </p:txBody>
      </p:sp>
    </p:spTree>
    <p:extLst>
      <p:ext uri="{BB962C8B-B14F-4D97-AF65-F5344CB8AC3E}">
        <p14:creationId xmlns:p14="http://schemas.microsoft.com/office/powerpoint/2010/main" val="3964337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EFDDE432-DD82-488D-836D-06E5F1657205}" type="datetimeFigureOut">
              <a:rPr lang="fr-FR" smtClean="0"/>
              <a:t>14/05/2026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42C7CCF-2FB5-4929-BC59-D0C84BDCDBAE}" type="slidenum">
              <a:rPr lang="fr-FR" smtClean="0"/>
              <a:t>‹N°›</a:t>
            </a:fld>
            <a:endParaRPr lang="fr-FR"/>
          </a:p>
        </p:txBody>
      </p:sp>
    </p:spTree>
    <p:extLst>
      <p:ext uri="{BB962C8B-B14F-4D97-AF65-F5344CB8AC3E}">
        <p14:creationId xmlns:p14="http://schemas.microsoft.com/office/powerpoint/2010/main" val="142336758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EFDDE432-DD82-488D-836D-06E5F1657205}" type="datetimeFigureOut">
              <a:rPr lang="fr-FR" smtClean="0"/>
              <a:t>14/05/2026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42C7CCF-2FB5-4929-BC59-D0C84BDCDBAE}" type="slidenum">
              <a:rPr lang="fr-FR" smtClean="0"/>
              <a:t>‹N°›</a:t>
            </a:fld>
            <a:endParaRPr lang="fr-FR"/>
          </a:p>
        </p:txBody>
      </p:sp>
    </p:spTree>
    <p:extLst>
      <p:ext uri="{BB962C8B-B14F-4D97-AF65-F5344CB8AC3E}">
        <p14:creationId xmlns:p14="http://schemas.microsoft.com/office/powerpoint/2010/main" val="361771591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5" name="Date Placeholder 4"/>
          <p:cNvSpPr>
            <a:spLocks noGrp="1"/>
          </p:cNvSpPr>
          <p:nvPr>
            <p:ph type="dt" sz="half" idx="10"/>
          </p:nvPr>
        </p:nvSpPr>
        <p:spPr/>
        <p:txBody>
          <a:bodyPr/>
          <a:lstStyle/>
          <a:p>
            <a:fld id="{EFDDE432-DD82-488D-836D-06E5F1657205}" type="datetimeFigureOut">
              <a:rPr lang="fr-FR" smtClean="0"/>
              <a:t>14/05/2026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42C7CCF-2FB5-4929-BC59-D0C84BDCDBAE}" type="slidenum">
              <a:rPr lang="fr-FR" smtClean="0"/>
              <a:t>‹N°›</a:t>
            </a:fld>
            <a:endParaRPr lang="fr-FR"/>
          </a:p>
        </p:txBody>
      </p:sp>
      <p:sp>
        <p:nvSpPr>
          <p:cNvPr id="8" name="Text Placeholder 2"/>
          <p:cNvSpPr>
            <a:spLocks noGrp="1"/>
          </p:cNvSpPr>
          <p:nvPr>
            <p:ph idx="13"/>
          </p:nvPr>
        </p:nvSpPr>
        <p:spPr>
          <a:xfrm>
            <a:off x="381000" y="742950"/>
            <a:ext cx="5562600" cy="543401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4" name="Text Placeholder 2"/>
          <p:cNvSpPr>
            <a:spLocks noGrp="1"/>
          </p:cNvSpPr>
          <p:nvPr>
            <p:ph idx="16"/>
          </p:nvPr>
        </p:nvSpPr>
        <p:spPr>
          <a:xfrm>
            <a:off x="6172200" y="742950"/>
            <a:ext cx="5562600" cy="543401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198005063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17" name="Espace réservé du contenu 16"/>
          <p:cNvSpPr>
            <a:spLocks noGrp="1"/>
          </p:cNvSpPr>
          <p:nvPr>
            <p:ph sz="quarter" idx="23"/>
          </p:nvPr>
        </p:nvSpPr>
        <p:spPr>
          <a:xfrm>
            <a:off x="381000" y="666749"/>
            <a:ext cx="11353800" cy="523875"/>
          </a:xfrm>
        </p:spPr>
        <p:txBody>
          <a:bodyPr/>
          <a:lstStyle>
            <a:lvl1pPr marL="0" indent="0">
              <a:buNone/>
              <a:defRPr/>
            </a:lvl1pPr>
          </a:lstStyle>
          <a:p>
            <a:pPr lvl="0"/>
            <a:r>
              <a:rPr lang="fr-FR" dirty="0" smtClean="0"/>
              <a:t>Modifier les styles du texte du masque</a:t>
            </a:r>
            <a:endParaRPr lang="fr-FR" dirty="0"/>
          </a:p>
        </p:txBody>
      </p:sp>
      <p:sp>
        <p:nvSpPr>
          <p:cNvPr id="15" name="Espace réservé du contenu 14"/>
          <p:cNvSpPr>
            <a:spLocks noGrp="1"/>
          </p:cNvSpPr>
          <p:nvPr>
            <p:ph sz="quarter" idx="22"/>
          </p:nvPr>
        </p:nvSpPr>
        <p:spPr>
          <a:xfrm>
            <a:off x="6172200" y="1285876"/>
            <a:ext cx="5562600" cy="48910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1"/>
          </p:nvPr>
        </p:nvSpPr>
        <p:spPr>
          <a:xfrm>
            <a:off x="381000" y="1285875"/>
            <a:ext cx="5562600" cy="4891088"/>
          </a:xfrm>
        </p:spPr>
        <p:txBody>
          <a:body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2" name="Title 1"/>
          <p:cNvSpPr>
            <a:spLocks noGrp="1"/>
          </p:cNvSpPr>
          <p:nvPr>
            <p:ph type="title"/>
          </p:nvPr>
        </p:nvSpPr>
        <p:spPr/>
        <p:txBody>
          <a:bodyPr/>
          <a:lstStyle>
            <a:lvl1pPr>
              <a:defRPr b="1"/>
            </a:lvl1pPr>
          </a:lstStyle>
          <a:p>
            <a:r>
              <a:rPr lang="fr-FR" dirty="0"/>
              <a:t>Modifiez le style du titre</a:t>
            </a:r>
            <a:endParaRPr lang="en-US" dirty="0"/>
          </a:p>
        </p:txBody>
      </p:sp>
      <p:sp>
        <p:nvSpPr>
          <p:cNvPr id="5" name="Date Placeholder 4"/>
          <p:cNvSpPr>
            <a:spLocks noGrp="1"/>
          </p:cNvSpPr>
          <p:nvPr>
            <p:ph type="dt" sz="half" idx="10"/>
          </p:nvPr>
        </p:nvSpPr>
        <p:spPr/>
        <p:txBody>
          <a:bodyPr/>
          <a:lstStyle/>
          <a:p>
            <a:fld id="{EFDDE432-DD82-488D-836D-06E5F1657205}" type="datetimeFigureOut">
              <a:rPr lang="fr-FR" smtClean="0"/>
              <a:t>14/05/2026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42C7CCF-2FB5-4929-BC59-D0C84BDCDBAE}" type="slidenum">
              <a:rPr lang="fr-FR" smtClean="0"/>
              <a:t>‹N°›</a:t>
            </a:fld>
            <a:endParaRPr lang="fr-FR"/>
          </a:p>
        </p:txBody>
      </p:sp>
    </p:spTree>
    <p:extLst>
      <p:ext uri="{BB962C8B-B14F-4D97-AF65-F5344CB8AC3E}">
        <p14:creationId xmlns:p14="http://schemas.microsoft.com/office/powerpoint/2010/main" val="90067610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4" name="Content Placeholder 3"/>
          <p:cNvSpPr>
            <a:spLocks noGrp="1"/>
          </p:cNvSpPr>
          <p:nvPr>
            <p:ph sz="half" idx="2"/>
          </p:nvPr>
        </p:nvSpPr>
        <p:spPr>
          <a:xfrm>
            <a:off x="839789"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1"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EFDDE432-DD82-488D-836D-06E5F1657205}" type="datetimeFigureOut">
              <a:rPr lang="fr-FR" smtClean="0"/>
              <a:t>14/05/2026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42C7CCF-2FB5-4929-BC59-D0C84BDCDBAE}" type="slidenum">
              <a:rPr lang="fr-FR" smtClean="0"/>
              <a:t>‹N°›</a:t>
            </a:fld>
            <a:endParaRPr lang="fr-FR"/>
          </a:p>
        </p:txBody>
      </p:sp>
    </p:spTree>
    <p:extLst>
      <p:ext uri="{BB962C8B-B14F-4D97-AF65-F5344CB8AC3E}">
        <p14:creationId xmlns:p14="http://schemas.microsoft.com/office/powerpoint/2010/main" val="5025672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EFDDE432-DD82-488D-836D-06E5F1657205}" type="datetimeFigureOut">
              <a:rPr lang="fr-FR" smtClean="0"/>
              <a:t>14/05/2026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42C7CCF-2FB5-4929-BC59-D0C84BDCDBAE}" type="slidenum">
              <a:rPr lang="fr-FR" smtClean="0"/>
              <a:t>‹N°›</a:t>
            </a:fld>
            <a:endParaRPr lang="fr-FR"/>
          </a:p>
        </p:txBody>
      </p:sp>
    </p:spTree>
    <p:extLst>
      <p:ext uri="{BB962C8B-B14F-4D97-AF65-F5344CB8AC3E}">
        <p14:creationId xmlns:p14="http://schemas.microsoft.com/office/powerpoint/2010/main" val="546124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DDE432-DD82-488D-836D-06E5F1657205}" type="datetimeFigureOut">
              <a:rPr lang="fr-FR" smtClean="0"/>
              <a:t>14/05/2026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42C7CCF-2FB5-4929-BC59-D0C84BDCDBAE}" type="slidenum">
              <a:rPr lang="fr-FR" smtClean="0"/>
              <a:t>‹N°›</a:t>
            </a:fld>
            <a:endParaRPr lang="fr-FR"/>
          </a:p>
        </p:txBody>
      </p:sp>
    </p:spTree>
    <p:extLst>
      <p:ext uri="{BB962C8B-B14F-4D97-AF65-F5344CB8AC3E}">
        <p14:creationId xmlns:p14="http://schemas.microsoft.com/office/powerpoint/2010/main" val="1583927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FDDE432-DD82-488D-836D-06E5F1657205}" type="datetimeFigureOut">
              <a:rPr lang="fr-FR" smtClean="0"/>
              <a:t>14/05/2026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42C7CCF-2FB5-4929-BC59-D0C84BDCDBAE}" type="slidenum">
              <a:rPr lang="fr-FR" smtClean="0"/>
              <a:t>‹N°›</a:t>
            </a:fld>
            <a:endParaRPr lang="fr-FR"/>
          </a:p>
        </p:txBody>
      </p:sp>
    </p:spTree>
    <p:extLst>
      <p:ext uri="{BB962C8B-B14F-4D97-AF65-F5344CB8AC3E}">
        <p14:creationId xmlns:p14="http://schemas.microsoft.com/office/powerpoint/2010/main" val="1257833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ous-titre 2">
            <a:extLst>
              <a:ext uri="{FF2B5EF4-FFF2-40B4-BE49-F238E27FC236}">
                <a16:creationId xmlns:a16="http://schemas.microsoft.com/office/drawing/2014/main" id="{13A8C33F-7D6C-47F6-9AB3-56269682FAD1}"/>
              </a:ext>
            </a:extLst>
          </p:cNvPr>
          <p:cNvSpPr txBox="1">
            <a:spLocks/>
          </p:cNvSpPr>
          <p:nvPr userDrawn="1"/>
        </p:nvSpPr>
        <p:spPr>
          <a:xfrm>
            <a:off x="1" y="0"/>
            <a:ext cx="12191999" cy="545455"/>
          </a:xfrm>
          <a:prstGeom prst="rect">
            <a:avLst/>
          </a:prstGeom>
          <a:solidFill>
            <a:srgbClr val="424456"/>
          </a:solidFill>
          <a:ln>
            <a:solidFill>
              <a:srgbClr val="424456"/>
            </a:solidFill>
          </a:ln>
        </p:spPr>
        <p:txBody>
          <a:bodyPr vert="horz" anchor="ctr">
            <a:noAutofit/>
          </a:bodyPr>
          <a:lstStyle>
            <a:lvl1pPr marL="64008" indent="0" algn="l" rtl="0" eaLnBrk="1" latinLnBrk="0" hangingPunct="1">
              <a:spcBef>
                <a:spcPts val="300"/>
              </a:spcBef>
              <a:buClr>
                <a:schemeClr val="accent3"/>
              </a:buClr>
              <a:buFont typeface="Georgia"/>
              <a:buNone/>
              <a:defRPr kumimoji="0" sz="2400" kern="1200">
                <a:solidFill>
                  <a:schemeClr val="tx2"/>
                </a:solidFill>
                <a:latin typeface="+mn-lt"/>
                <a:ea typeface="+mn-ea"/>
                <a:cs typeface="+mn-cs"/>
              </a:defRPr>
            </a:lvl1pPr>
            <a:lvl2pPr marL="457200" indent="0" algn="ctr" rtl="0" eaLnBrk="1" latinLnBrk="0" hangingPunct="1">
              <a:spcBef>
                <a:spcPts val="300"/>
              </a:spcBef>
              <a:buClr>
                <a:schemeClr val="accent2"/>
              </a:buClr>
              <a:buFont typeface="Georgia"/>
              <a:buNone/>
              <a:defRPr kumimoji="0" sz="2600" kern="1200">
                <a:solidFill>
                  <a:schemeClr val="accent2"/>
                </a:solidFill>
                <a:latin typeface="+mn-lt"/>
                <a:ea typeface="+mn-ea"/>
                <a:cs typeface="+mn-cs"/>
              </a:defRPr>
            </a:lvl2pPr>
            <a:lvl3pPr marL="914400" indent="0" algn="ctr" rtl="0" eaLnBrk="1" latinLnBrk="0" hangingPunct="1">
              <a:spcBef>
                <a:spcPts val="300"/>
              </a:spcBef>
              <a:buClr>
                <a:schemeClr val="accent1"/>
              </a:buClr>
              <a:buFont typeface="Wingdings 2"/>
              <a:buNone/>
              <a:defRPr kumimoji="0" sz="2400" kern="1200">
                <a:solidFill>
                  <a:schemeClr val="accent1"/>
                </a:solidFill>
                <a:latin typeface="+mn-lt"/>
                <a:ea typeface="+mn-ea"/>
                <a:cs typeface="+mn-cs"/>
              </a:defRPr>
            </a:lvl3pPr>
            <a:lvl4pPr marL="1371600" indent="0" algn="ctr" rtl="0" eaLnBrk="1" latinLnBrk="0" hangingPunct="1">
              <a:spcBef>
                <a:spcPts val="300"/>
              </a:spcBef>
              <a:buClr>
                <a:schemeClr val="accent1"/>
              </a:buClr>
              <a:buFont typeface="Wingdings 2"/>
              <a:buNone/>
              <a:defRPr kumimoji="0" sz="2200" kern="1200">
                <a:solidFill>
                  <a:schemeClr val="accent1"/>
                </a:solidFill>
                <a:latin typeface="+mn-lt"/>
                <a:ea typeface="+mn-ea"/>
                <a:cs typeface="+mn-cs"/>
              </a:defRPr>
            </a:lvl4pPr>
            <a:lvl5pPr marL="1828800" indent="0" algn="ctr" rtl="0" eaLnBrk="1" latinLnBrk="0" hangingPunct="1">
              <a:spcBef>
                <a:spcPts val="300"/>
              </a:spcBef>
              <a:buClr>
                <a:schemeClr val="accent3"/>
              </a:buClr>
              <a:buFont typeface="Georgia"/>
              <a:buNone/>
              <a:defRPr kumimoji="0" sz="2000" kern="1200">
                <a:solidFill>
                  <a:schemeClr val="accent3"/>
                </a:solidFill>
                <a:latin typeface="+mn-lt"/>
                <a:ea typeface="+mn-ea"/>
                <a:cs typeface="+mn-cs"/>
              </a:defRPr>
            </a:lvl5pPr>
            <a:lvl6pPr marL="2286000" indent="0" algn="ctr" rtl="0" eaLnBrk="1" latinLnBrk="0" hangingPunct="1">
              <a:spcBef>
                <a:spcPts val="300"/>
              </a:spcBef>
              <a:buClr>
                <a:schemeClr val="accent3"/>
              </a:buClr>
              <a:buFont typeface="Georgia"/>
              <a:buNone/>
              <a:defRPr kumimoji="0" sz="1800" kern="1200">
                <a:solidFill>
                  <a:schemeClr val="accent3"/>
                </a:solidFill>
                <a:latin typeface="+mn-lt"/>
                <a:ea typeface="+mn-ea"/>
                <a:cs typeface="+mn-cs"/>
              </a:defRPr>
            </a:lvl6pPr>
            <a:lvl7pPr marL="2743200" indent="0" algn="ctr" rtl="0" eaLnBrk="1" latinLnBrk="0" hangingPunct="1">
              <a:spcBef>
                <a:spcPts val="300"/>
              </a:spcBef>
              <a:buClr>
                <a:schemeClr val="accent3"/>
              </a:buClr>
              <a:buFont typeface="Georgia"/>
              <a:buNone/>
              <a:defRPr kumimoji="0" sz="1600" kern="1200">
                <a:solidFill>
                  <a:schemeClr val="accent3"/>
                </a:solidFill>
                <a:latin typeface="+mn-lt"/>
                <a:ea typeface="+mn-ea"/>
                <a:cs typeface="+mn-cs"/>
              </a:defRPr>
            </a:lvl7pPr>
            <a:lvl8pPr marL="3200400" indent="0" algn="ctr" rtl="0" eaLnBrk="1" latinLnBrk="0" hangingPunct="1">
              <a:spcBef>
                <a:spcPts val="300"/>
              </a:spcBef>
              <a:buClr>
                <a:schemeClr val="accent3"/>
              </a:buClr>
              <a:buFont typeface="Georgia"/>
              <a:buNone/>
              <a:defRPr kumimoji="0" sz="1500" kern="1200">
                <a:solidFill>
                  <a:schemeClr val="accent3"/>
                </a:solidFill>
                <a:latin typeface="+mn-lt"/>
                <a:ea typeface="+mn-ea"/>
                <a:cs typeface="+mn-cs"/>
              </a:defRPr>
            </a:lvl8pPr>
            <a:lvl9pPr marL="3657600" indent="0" algn="ctr" rtl="0" eaLnBrk="1" latinLnBrk="0" hangingPunct="1">
              <a:spcBef>
                <a:spcPts val="300"/>
              </a:spcBef>
              <a:buClr>
                <a:schemeClr val="accent3"/>
              </a:buClr>
              <a:buFont typeface="Georgia"/>
              <a:buNone/>
              <a:defRPr kumimoji="0" sz="1400" kern="1200" baseline="0">
                <a:solidFill>
                  <a:schemeClr val="accent3"/>
                </a:solidFill>
                <a:latin typeface="+mn-lt"/>
                <a:ea typeface="+mn-ea"/>
                <a:cs typeface="+mn-cs"/>
              </a:defRPr>
            </a:lvl9pPr>
          </a:lstStyle>
          <a:p>
            <a:pPr marL="270510" indent="-270510" algn="ctr">
              <a:tabLst>
                <a:tab pos="541020" algn="l"/>
              </a:tabLst>
            </a:pPr>
            <a:endParaRPr lang="en-US" sz="4800" kern="100" dirty="0">
              <a:ln w="0"/>
              <a:solidFill>
                <a:srgbClr val="00B0F0"/>
              </a:solidFill>
              <a:ea typeface="NSimSun" panose="02010609030101010101" pitchFamily="49" charset="-122"/>
              <a:cs typeface="Arial" panose="020B0604020202020204" pitchFamily="34" charset="0"/>
            </a:endParaRPr>
          </a:p>
        </p:txBody>
      </p:sp>
      <p:sp>
        <p:nvSpPr>
          <p:cNvPr id="2" name="Title Placeholder 1"/>
          <p:cNvSpPr>
            <a:spLocks noGrp="1"/>
          </p:cNvSpPr>
          <p:nvPr>
            <p:ph type="title"/>
          </p:nvPr>
        </p:nvSpPr>
        <p:spPr>
          <a:xfrm>
            <a:off x="457200" y="55240"/>
            <a:ext cx="11277600" cy="434973"/>
          </a:xfrm>
          <a:prstGeom prst="rect">
            <a:avLst/>
          </a:prstGeom>
        </p:spPr>
        <p:txBody>
          <a:bodyPr vert="horz" lIns="91440" tIns="45720" rIns="91440" bIns="45720" rtlCol="0" anchor="ctr">
            <a:normAutofit/>
          </a:bodyPr>
          <a:lstStyle/>
          <a:p>
            <a:r>
              <a:rPr lang="en-GB" noProof="0" dirty="0" err="1" smtClean="0"/>
              <a:t>Modifiez</a:t>
            </a:r>
            <a:r>
              <a:rPr lang="en-GB" noProof="0" dirty="0" smtClean="0"/>
              <a:t> le style du titre</a:t>
            </a:r>
            <a:endParaRPr lang="en-GB" noProof="0" dirty="0"/>
          </a:p>
        </p:txBody>
      </p:sp>
      <p:sp>
        <p:nvSpPr>
          <p:cNvPr id="3" name="Text Placeholder 2"/>
          <p:cNvSpPr>
            <a:spLocks noGrp="1"/>
          </p:cNvSpPr>
          <p:nvPr>
            <p:ph type="body" idx="1"/>
          </p:nvPr>
        </p:nvSpPr>
        <p:spPr>
          <a:xfrm>
            <a:off x="457200" y="777874"/>
            <a:ext cx="11277600" cy="5394325"/>
          </a:xfrm>
          <a:prstGeom prst="rect">
            <a:avLst/>
          </a:prstGeom>
        </p:spPr>
        <p:txBody>
          <a:bodyPr vert="horz" lIns="91440" tIns="45720" rIns="91440" bIns="45720" rtlCol="0">
            <a:normAutofit/>
          </a:bodyPr>
          <a:lstStyle/>
          <a:p>
            <a:pPr lvl="0"/>
            <a:r>
              <a:rPr lang="en-GB" noProof="0" dirty="0" err="1" smtClean="0"/>
              <a:t>Cliquez</a:t>
            </a:r>
            <a:r>
              <a:rPr lang="en-GB" noProof="0" dirty="0" smtClean="0"/>
              <a:t> pour modifier les styles du </a:t>
            </a:r>
            <a:r>
              <a:rPr lang="en-GB" noProof="0" dirty="0" err="1" smtClean="0"/>
              <a:t>texte</a:t>
            </a:r>
            <a:r>
              <a:rPr lang="en-GB" noProof="0" dirty="0" smtClean="0"/>
              <a:t> du masque</a:t>
            </a:r>
          </a:p>
          <a:p>
            <a:pPr lvl="1"/>
            <a:r>
              <a:rPr lang="en-GB" noProof="0" dirty="0" err="1" smtClean="0"/>
              <a:t>Deuxième</a:t>
            </a:r>
            <a:r>
              <a:rPr lang="en-GB" noProof="0" dirty="0" smtClean="0"/>
              <a:t> </a:t>
            </a:r>
            <a:r>
              <a:rPr lang="en-GB" noProof="0" dirty="0" err="1" smtClean="0"/>
              <a:t>niveau</a:t>
            </a:r>
            <a:endParaRPr lang="en-GB" noProof="0" dirty="0" smtClean="0"/>
          </a:p>
          <a:p>
            <a:pPr lvl="2"/>
            <a:r>
              <a:rPr lang="en-GB" noProof="0" dirty="0" err="1" smtClean="0"/>
              <a:t>Troisième</a:t>
            </a:r>
            <a:r>
              <a:rPr lang="en-GB" noProof="0" dirty="0" smtClean="0"/>
              <a:t> </a:t>
            </a:r>
            <a:r>
              <a:rPr lang="en-GB" noProof="0" dirty="0" err="1" smtClean="0"/>
              <a:t>niveau</a:t>
            </a:r>
            <a:endParaRPr lang="en-GB" noProof="0" dirty="0" smtClean="0"/>
          </a:p>
          <a:p>
            <a:pPr lvl="3"/>
            <a:r>
              <a:rPr lang="en-GB" noProof="0" dirty="0" err="1" smtClean="0"/>
              <a:t>Quatrième</a:t>
            </a:r>
            <a:r>
              <a:rPr lang="en-GB" noProof="0" dirty="0" smtClean="0"/>
              <a:t> </a:t>
            </a:r>
            <a:r>
              <a:rPr lang="en-GB" noProof="0" dirty="0" err="1" smtClean="0"/>
              <a:t>niveau</a:t>
            </a:r>
            <a:endParaRPr lang="en-GB" noProof="0" dirty="0" smtClean="0"/>
          </a:p>
          <a:p>
            <a:pPr lvl="4"/>
            <a:r>
              <a:rPr lang="en-GB" noProof="0" dirty="0" err="1" smtClean="0"/>
              <a:t>Cinquième</a:t>
            </a:r>
            <a:r>
              <a:rPr lang="en-GB" noProof="0" dirty="0" smtClean="0"/>
              <a:t> </a:t>
            </a:r>
            <a:r>
              <a:rPr lang="en-GB" noProof="0" dirty="0" err="1" smtClean="0"/>
              <a:t>niveau</a:t>
            </a:r>
            <a:endParaRPr lang="en-GB" noProof="0" dirty="0"/>
          </a:p>
        </p:txBody>
      </p:sp>
      <p:sp>
        <p:nvSpPr>
          <p:cNvPr id="4" name="Date Placeholder 3"/>
          <p:cNvSpPr>
            <a:spLocks noGrp="1"/>
          </p:cNvSpPr>
          <p:nvPr>
            <p:ph type="dt" sz="half" idx="2"/>
          </p:nvPr>
        </p:nvSpPr>
        <p:spPr>
          <a:xfrm>
            <a:off x="457200" y="635000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DDE432-DD82-488D-836D-06E5F1657205}" type="datetimeFigureOut">
              <a:rPr lang="fr-FR" smtClean="0"/>
              <a:t>14/05/2026</a:t>
            </a:fld>
            <a:endParaRPr lang="fr-F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991600" y="635000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2C7CCF-2FB5-4929-BC59-D0C84BDCDBAE}" type="slidenum">
              <a:rPr lang="fr-FR" smtClean="0"/>
              <a:t>‹N°›</a:t>
            </a:fld>
            <a:endParaRPr lang="fr-FR"/>
          </a:p>
        </p:txBody>
      </p:sp>
    </p:spTree>
    <p:extLst>
      <p:ext uri="{BB962C8B-B14F-4D97-AF65-F5344CB8AC3E}">
        <p14:creationId xmlns:p14="http://schemas.microsoft.com/office/powerpoint/2010/main" val="1892700234"/>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75" r:id="rId3"/>
    <p:sldLayoutId id="2147483676" r:id="rId4"/>
    <p:sldLayoutId id="2147483684" r:id="rId5"/>
    <p:sldLayoutId id="2147483677" r:id="rId6"/>
    <p:sldLayoutId id="2147483678" r:id="rId7"/>
    <p:sldLayoutId id="2147483679" r:id="rId8"/>
    <p:sldLayoutId id="2147483680" r:id="rId9"/>
    <p:sldLayoutId id="2147483681" r:id="rId10"/>
    <p:sldLayoutId id="2147483682" r:id="rId11"/>
    <p:sldLayoutId id="2147483683"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2400" kern="1200">
          <a:ln>
            <a:noFill/>
          </a:ln>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s>
</file>

<file path=ppt/slides/_rels/slide1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110.png"/><Relationship Id="rId4" Type="http://schemas.openxmlformats.org/officeDocument/2006/relationships/image" Target="../media/image105.png"/><Relationship Id="rId9" Type="http://schemas.openxmlformats.org/officeDocument/2006/relationships/image" Target="../media/image108.png"/></Relationships>
</file>

<file path=ppt/slides/_rels/slide14.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6.png"/><Relationship Id="rId3" Type="http://schemas.openxmlformats.org/officeDocument/2006/relationships/image" Target="../media/image16.png"/><Relationship Id="rId7" Type="http://schemas.openxmlformats.org/officeDocument/2006/relationships/image" Target="../media/image111.png"/><Relationship Id="rId12" Type="http://schemas.openxmlformats.org/officeDocument/2006/relationships/image" Target="../media/image27.png"/><Relationship Id="rId2" Type="http://schemas.openxmlformats.org/officeDocument/2006/relationships/notesSlide" Target="../notesSlides/notesSlide14.xml"/><Relationship Id="rId16" Type="http://schemas.openxmlformats.org/officeDocument/2006/relationships/image" Target="../media/image119.png"/><Relationship Id="rId1" Type="http://schemas.openxmlformats.org/officeDocument/2006/relationships/slideLayout" Target="../slideLayouts/slideLayout1.xml"/><Relationship Id="rId6" Type="http://schemas.openxmlformats.org/officeDocument/2006/relationships/image" Target="../media/image1100.png"/><Relationship Id="rId11" Type="http://schemas.openxmlformats.org/officeDocument/2006/relationships/image" Target="../media/image115.png"/><Relationship Id="rId5" Type="http://schemas.openxmlformats.org/officeDocument/2006/relationships/image" Target="../media/image1080.png"/><Relationship Id="rId15" Type="http://schemas.openxmlformats.org/officeDocument/2006/relationships/image" Target="../media/image118.png"/><Relationship Id="rId10" Type="http://schemas.openxmlformats.org/officeDocument/2006/relationships/image" Target="../media/image114.png"/><Relationship Id="rId4" Type="http://schemas.openxmlformats.org/officeDocument/2006/relationships/image" Target="../media/image17.png"/><Relationship Id="rId9" Type="http://schemas.openxmlformats.org/officeDocument/2006/relationships/image" Target="../media/image113.png"/><Relationship Id="rId14" Type="http://schemas.openxmlformats.org/officeDocument/2006/relationships/image" Target="../media/image117.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1.png"/><Relationship Id="rId3" Type="http://schemas.openxmlformats.org/officeDocument/2006/relationships/notesSlide" Target="../notesSlides/notesSlide3.xml"/><Relationship Id="rId7" Type="http://schemas.openxmlformats.org/officeDocument/2006/relationships/image" Target="../media/image10.png"/><Relationship Id="rId12"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1910.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18" Type="http://schemas.openxmlformats.org/officeDocument/2006/relationships/image" Target="../media/image22.png"/><Relationship Id="rId3" Type="http://schemas.openxmlformats.org/officeDocument/2006/relationships/notesSlide" Target="../notesSlides/notesSlide4.xml"/><Relationship Id="rId21" Type="http://schemas.openxmlformats.org/officeDocument/2006/relationships/image" Target="../media/image25.png"/><Relationship Id="rId7" Type="http://schemas.openxmlformats.org/officeDocument/2006/relationships/image" Target="../media/image16.png"/><Relationship Id="rId12" Type="http://schemas.openxmlformats.org/officeDocument/2006/relationships/image" Target="../media/image150.png"/><Relationship Id="rId17" Type="http://schemas.openxmlformats.org/officeDocument/2006/relationships/image" Target="../media/image26.png"/><Relationship Id="rId2" Type="http://schemas.openxmlformats.org/officeDocument/2006/relationships/slideLayout" Target="../slideLayouts/slideLayout1.xml"/><Relationship Id="rId20" Type="http://schemas.openxmlformats.org/officeDocument/2006/relationships/image" Target="../media/image24.png"/><Relationship Id="rId1" Type="http://schemas.openxmlformats.org/officeDocument/2006/relationships/tags" Target="../tags/tag3.xml"/><Relationship Id="rId6" Type="http://schemas.openxmlformats.org/officeDocument/2006/relationships/image" Target="../media/image15.png"/><Relationship Id="rId11" Type="http://schemas.openxmlformats.org/officeDocument/2006/relationships/image" Target="../media/image140.png"/><Relationship Id="rId5" Type="http://schemas.openxmlformats.org/officeDocument/2006/relationships/image" Target="../media/image14.png"/><Relationship Id="rId15" Type="http://schemas.openxmlformats.org/officeDocument/2006/relationships/image" Target="../media/image21.png"/><Relationship Id="rId10" Type="http://schemas.openxmlformats.org/officeDocument/2006/relationships/image" Target="../media/image19.png"/><Relationship Id="rId19" Type="http://schemas.openxmlformats.org/officeDocument/2006/relationships/image" Target="../media/image23.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170.png"/><Relationship Id="rId22"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notesSlide" Target="../notesSlides/notesSlide5.xml"/><Relationship Id="rId34"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33" Type="http://schemas.openxmlformats.org/officeDocument/2006/relationships/image" Target="../media/image42.png"/><Relationship Id="rId2" Type="http://schemas.openxmlformats.org/officeDocument/2006/relationships/slideLayout" Target="../slideLayouts/slideLayout1.xml"/><Relationship Id="rId16" Type="http://schemas.openxmlformats.org/officeDocument/2006/relationships/image" Target="../media/image38.png"/><Relationship Id="rId29" Type="http://schemas.openxmlformats.org/officeDocument/2006/relationships/image" Target="../media/image50.png"/><Relationship Id="rId1" Type="http://schemas.openxmlformats.org/officeDocument/2006/relationships/tags" Target="../tags/tag4.xml"/><Relationship Id="rId6" Type="http://schemas.openxmlformats.org/officeDocument/2006/relationships/image" Target="../media/image280.png"/><Relationship Id="rId11" Type="http://schemas.openxmlformats.org/officeDocument/2006/relationships/image" Target="../media/image33.png"/><Relationship Id="rId32" Type="http://schemas.microsoft.com/office/2007/relationships/hdphoto" Target="../media/hdphoto4.wdp"/><Relationship Id="rId5" Type="http://schemas.openxmlformats.org/officeDocument/2006/relationships/image" Target="../media/image28.png"/><Relationship Id="rId15" Type="http://schemas.openxmlformats.org/officeDocument/2006/relationships/image" Target="../media/image37.png"/><Relationship Id="rId10" Type="http://schemas.openxmlformats.org/officeDocument/2006/relationships/image" Target="../media/image32.png"/><Relationship Id="rId31" Type="http://schemas.openxmlformats.org/officeDocument/2006/relationships/image" Target="../media/image41.png"/><Relationship Id="rId4" Type="http://schemas.openxmlformats.org/officeDocument/2006/relationships/image" Target="../media/image270.png"/><Relationship Id="rId9" Type="http://schemas.openxmlformats.org/officeDocument/2006/relationships/image" Target="../media/image31.png"/><Relationship Id="rId14" Type="http://schemas.openxmlformats.org/officeDocument/2006/relationships/image" Target="../media/image36.png"/><Relationship Id="rId30" Type="http://schemas.openxmlformats.org/officeDocument/2006/relationships/image" Target="../media/image40.png"/></Relationships>
</file>

<file path=ppt/slides/_rels/slide6.xml.rels><?xml version="1.0" encoding="UTF-8" standalone="yes"?>
<Relationships xmlns="http://schemas.openxmlformats.org/package/2006/relationships"><Relationship Id="rId18" Type="http://schemas.openxmlformats.org/officeDocument/2006/relationships/image" Target="../media/image55.png"/><Relationship Id="rId26" Type="http://schemas.openxmlformats.org/officeDocument/2006/relationships/image" Target="../media/image59.png"/><Relationship Id="rId3" Type="http://schemas.microsoft.com/office/2007/relationships/media" Target="../media/media2.mp4"/><Relationship Id="rId21" Type="http://schemas.microsoft.com/office/2007/relationships/hdphoto" Target="../media/hdphoto1.wdp"/><Relationship Id="rId17" Type="http://schemas.openxmlformats.org/officeDocument/2006/relationships/image" Target="../media/image54.png"/><Relationship Id="rId7" Type="http://schemas.openxmlformats.org/officeDocument/2006/relationships/image" Target="../media/image450.png"/><Relationship Id="rId25" Type="http://schemas.openxmlformats.org/officeDocument/2006/relationships/image" Target="../media/image56.png"/><Relationship Id="rId2" Type="http://schemas.openxmlformats.org/officeDocument/2006/relationships/video" Target="NULL" TargetMode="External"/><Relationship Id="rId16" Type="http://schemas.openxmlformats.org/officeDocument/2006/relationships/image" Target="../media/image53.png"/><Relationship Id="rId20" Type="http://schemas.openxmlformats.org/officeDocument/2006/relationships/image" Target="../media/image4.png"/><Relationship Id="rId29" Type="http://schemas.openxmlformats.org/officeDocument/2006/relationships/image" Target="../media/image57.png"/><Relationship Id="rId1" Type="http://schemas.openxmlformats.org/officeDocument/2006/relationships/tags" Target="../tags/tag5.xml"/><Relationship Id="rId6" Type="http://schemas.openxmlformats.org/officeDocument/2006/relationships/image" Target="../media/image44.png"/><Relationship Id="rId24" Type="http://schemas.openxmlformats.org/officeDocument/2006/relationships/image" Target="../media/image49.png"/><Relationship Id="rId5" Type="http://schemas.openxmlformats.org/officeDocument/2006/relationships/notesSlide" Target="../notesSlides/notesSlide6.xml"/><Relationship Id="rId15" Type="http://schemas.openxmlformats.org/officeDocument/2006/relationships/image" Target="../media/image52.png"/><Relationship Id="rId23" Type="http://schemas.openxmlformats.org/officeDocument/2006/relationships/image" Target="../media/image48.png"/><Relationship Id="rId28" Type="http://schemas.openxmlformats.org/officeDocument/2006/relationships/image" Target="../media/image61.png"/><Relationship Id="rId19" Type="http://schemas.openxmlformats.org/officeDocument/2006/relationships/image" Target="../media/image45.png"/><Relationship Id="rId10" Type="http://schemas.openxmlformats.org/officeDocument/2006/relationships/image" Target="../media/image46.png"/><Relationship Id="rId4" Type="http://schemas.openxmlformats.org/officeDocument/2006/relationships/slideLayout" Target="../slideLayouts/slideLayout5.xml"/><Relationship Id="rId14" Type="http://schemas.openxmlformats.org/officeDocument/2006/relationships/image" Target="../media/image51.png"/><Relationship Id="rId22" Type="http://schemas.openxmlformats.org/officeDocument/2006/relationships/image" Target="../media/image47.png"/><Relationship Id="rId27" Type="http://schemas.openxmlformats.org/officeDocument/2006/relationships/image" Target="../media/image60.png"/><Relationship Id="rId30" Type="http://schemas.openxmlformats.org/officeDocument/2006/relationships/image" Target="../media/image58.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650.png"/><Relationship Id="rId18" Type="http://schemas.openxmlformats.org/officeDocument/2006/relationships/image" Target="../media/image70.png"/><Relationship Id="rId26" Type="http://schemas.openxmlformats.org/officeDocument/2006/relationships/image" Target="../media/image78.png"/><Relationship Id="rId3" Type="http://schemas.openxmlformats.org/officeDocument/2006/relationships/video" Target="../media/media3.avi"/><Relationship Id="rId21" Type="http://schemas.openxmlformats.org/officeDocument/2006/relationships/image" Target="../media/image73.png"/><Relationship Id="rId7" Type="http://schemas.openxmlformats.org/officeDocument/2006/relationships/image" Target="../media/image63.png"/><Relationship Id="rId12" Type="http://schemas.openxmlformats.org/officeDocument/2006/relationships/image" Target="../media/image640.png"/><Relationship Id="rId17" Type="http://schemas.openxmlformats.org/officeDocument/2006/relationships/image" Target="../media/image69.png"/><Relationship Id="rId25" Type="http://schemas.openxmlformats.org/officeDocument/2006/relationships/image" Target="../media/image77.png"/><Relationship Id="rId2" Type="http://schemas.microsoft.com/office/2007/relationships/media" Target="../media/media3.avi"/><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tags" Target="../tags/tag6.xml"/><Relationship Id="rId6" Type="http://schemas.openxmlformats.org/officeDocument/2006/relationships/image" Target="../media/image62.png"/><Relationship Id="rId11" Type="http://schemas.openxmlformats.org/officeDocument/2006/relationships/image" Target="../media/image65.png"/><Relationship Id="rId24" Type="http://schemas.openxmlformats.org/officeDocument/2006/relationships/image" Target="../media/image76.png"/><Relationship Id="rId5" Type="http://schemas.openxmlformats.org/officeDocument/2006/relationships/notesSlide" Target="../notesSlides/notesSlide7.xml"/><Relationship Id="rId15" Type="http://schemas.openxmlformats.org/officeDocument/2006/relationships/image" Target="../media/image67.png"/><Relationship Id="rId23" Type="http://schemas.openxmlformats.org/officeDocument/2006/relationships/image" Target="../media/image75.png"/><Relationship Id="rId10" Type="http://schemas.openxmlformats.org/officeDocument/2006/relationships/image" Target="../media/image64.png"/><Relationship Id="rId19" Type="http://schemas.openxmlformats.org/officeDocument/2006/relationships/image" Target="../media/image71.png"/><Relationship Id="rId4" Type="http://schemas.openxmlformats.org/officeDocument/2006/relationships/slideLayout" Target="../slideLayouts/slideLayout5.xml"/><Relationship Id="rId9" Type="http://schemas.openxmlformats.org/officeDocument/2006/relationships/image" Target="../media/image610.png"/><Relationship Id="rId14" Type="http://schemas.openxmlformats.org/officeDocument/2006/relationships/image" Target="../media/image66.png"/><Relationship Id="rId22" Type="http://schemas.openxmlformats.org/officeDocument/2006/relationships/image" Target="../media/image74.png"/><Relationship Id="rId27" Type="http://schemas.openxmlformats.org/officeDocument/2006/relationships/image" Target="../media/image79.png"/></Relationships>
</file>

<file path=ppt/slides/_rels/slide8.xml.rels><?xml version="1.0" encoding="UTF-8" standalone="yes"?>
<Relationships xmlns="http://schemas.openxmlformats.org/package/2006/relationships"><Relationship Id="rId8" Type="http://schemas.openxmlformats.org/officeDocument/2006/relationships/image" Target="../media/image820.png"/><Relationship Id="rId13" Type="http://schemas.openxmlformats.org/officeDocument/2006/relationships/image" Target="../media/image87.png"/><Relationship Id="rId3" Type="http://schemas.openxmlformats.org/officeDocument/2006/relationships/image" Target="../media/image80.png"/><Relationship Id="rId7" Type="http://schemas.openxmlformats.org/officeDocument/2006/relationships/image" Target="../media/image82.png"/><Relationship Id="rId12"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800.png"/><Relationship Id="rId11" Type="http://schemas.openxmlformats.org/officeDocument/2006/relationships/image" Target="../media/image85.png"/><Relationship Id="rId5" Type="http://schemas.openxmlformats.org/officeDocument/2006/relationships/image" Target="../media/image6.png"/><Relationship Id="rId15" Type="http://schemas.openxmlformats.org/officeDocument/2006/relationships/image" Target="../media/image89.png"/><Relationship Id="rId10" Type="http://schemas.openxmlformats.org/officeDocument/2006/relationships/image" Target="../media/image84.png"/><Relationship Id="rId4" Type="http://schemas.openxmlformats.org/officeDocument/2006/relationships/image" Target="../media/image81.png"/><Relationship Id="rId9" Type="http://schemas.openxmlformats.org/officeDocument/2006/relationships/image" Target="../media/image83.png"/><Relationship Id="rId14" Type="http://schemas.openxmlformats.org/officeDocument/2006/relationships/image" Target="../media/image88.png"/></Relationships>
</file>

<file path=ppt/slides/_rels/slide9.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3.png"/><Relationship Id="rId3" Type="http://schemas.openxmlformats.org/officeDocument/2006/relationships/notesSlide" Target="../notesSlides/notesSlide9.xml"/><Relationship Id="rId7" Type="http://schemas.openxmlformats.org/officeDocument/2006/relationships/image" Target="../media/image82.png"/><Relationship Id="rId12" Type="http://schemas.openxmlformats.org/officeDocument/2006/relationships/image" Target="../media/image89.png"/><Relationship Id="rId17" Type="http://schemas.openxmlformats.org/officeDocument/2006/relationships/image" Target="../media/image820.png"/><Relationship Id="rId2" Type="http://schemas.openxmlformats.org/officeDocument/2006/relationships/slideLayout" Target="../slideLayouts/slideLayout5.xml"/><Relationship Id="rId16" Type="http://schemas.openxmlformats.org/officeDocument/2006/relationships/image" Target="../media/image83.png"/><Relationship Id="rId1" Type="http://schemas.openxmlformats.org/officeDocument/2006/relationships/tags" Target="../tags/tag7.xml"/><Relationship Id="rId6" Type="http://schemas.openxmlformats.org/officeDocument/2006/relationships/image" Target="../media/image6.png"/><Relationship Id="rId11" Type="http://schemas.openxmlformats.org/officeDocument/2006/relationships/image" Target="../media/image88.png"/><Relationship Id="rId5" Type="http://schemas.openxmlformats.org/officeDocument/2006/relationships/image" Target="../media/image91.png"/><Relationship Id="rId15" Type="http://schemas.openxmlformats.org/officeDocument/2006/relationships/image" Target="../media/image95.png"/><Relationship Id="rId10" Type="http://schemas.openxmlformats.org/officeDocument/2006/relationships/image" Target="../media/image87.png"/><Relationship Id="rId4" Type="http://schemas.openxmlformats.org/officeDocument/2006/relationships/image" Target="../media/image90.png"/><Relationship Id="rId9" Type="http://schemas.openxmlformats.org/officeDocument/2006/relationships/image" Target="../media/image800.png"/><Relationship Id="rId14" Type="http://schemas.openxmlformats.org/officeDocument/2006/relationships/image" Target="../media/image9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foam coarsening_1">
            <a:hlinkClick r:id="" action="ppaction://media"/>
            <a:extLst>
              <a:ext uri="{FF2B5EF4-FFF2-40B4-BE49-F238E27FC236}">
                <a16:creationId xmlns:a16="http://schemas.microsoft.com/office/drawing/2014/main" id="{3A369CC7-3C86-431D-9C5B-216D757236A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5197" t="28387" r="15724" b="22842"/>
          <a:stretch/>
        </p:blipFill>
        <p:spPr>
          <a:xfrm rot="5400000">
            <a:off x="-1082445" y="1636946"/>
            <a:ext cx="3922252" cy="1757362"/>
          </a:xfrm>
          <a:prstGeom prst="rect">
            <a:avLst/>
          </a:prstGeom>
        </p:spPr>
      </p:pic>
      <p:sp>
        <p:nvSpPr>
          <p:cNvPr id="70" name="Titre 69"/>
          <p:cNvSpPr>
            <a:spLocks noGrp="1"/>
          </p:cNvSpPr>
          <p:nvPr>
            <p:ph type="ctrTitle"/>
          </p:nvPr>
        </p:nvSpPr>
        <p:spPr>
          <a:xfrm>
            <a:off x="2306396" y="744654"/>
            <a:ext cx="9144000" cy="2043168"/>
          </a:xfrm>
        </p:spPr>
        <p:txBody>
          <a:bodyPr>
            <a:normAutofit/>
          </a:bodyPr>
          <a:lstStyle/>
          <a:p>
            <a:r>
              <a:rPr lang="en-GB" sz="4800" dirty="0" smtClean="0">
                <a:solidFill>
                  <a:schemeClr val="tx1"/>
                </a:solidFill>
              </a:rPr>
              <a:t>Foam confined in granular media: liquid distribution &amp; consequences</a:t>
            </a:r>
            <a:endParaRPr lang="en-GB" sz="4800" dirty="0">
              <a:solidFill>
                <a:schemeClr val="tx1"/>
              </a:solidFill>
            </a:endParaRPr>
          </a:p>
        </p:txBody>
      </p:sp>
      <p:sp>
        <p:nvSpPr>
          <p:cNvPr id="71" name="Sous-titre 70"/>
          <p:cNvSpPr>
            <a:spLocks noGrp="1"/>
          </p:cNvSpPr>
          <p:nvPr>
            <p:ph type="subTitle" idx="1"/>
          </p:nvPr>
        </p:nvSpPr>
        <p:spPr>
          <a:xfrm>
            <a:off x="2306396" y="3229841"/>
            <a:ext cx="9144000" cy="1305818"/>
          </a:xfrm>
        </p:spPr>
        <p:txBody>
          <a:bodyPr/>
          <a:lstStyle/>
          <a:p>
            <a:r>
              <a:rPr lang="fr-FR" sz="2800" dirty="0"/>
              <a:t>A. </a:t>
            </a:r>
            <a:r>
              <a:rPr lang="fr-FR" sz="2800" dirty="0" err="1" smtClean="0"/>
              <a:t>Salamé</a:t>
            </a:r>
            <a:r>
              <a:rPr lang="fr-FR" sz="2800" dirty="0" smtClean="0"/>
              <a:t>, </a:t>
            </a:r>
            <a:r>
              <a:rPr lang="fr-FR" sz="2800" u="sng" dirty="0" smtClean="0"/>
              <a:t>V. Langlois</a:t>
            </a:r>
            <a:r>
              <a:rPr lang="fr-FR" sz="2800" dirty="0" smtClean="0"/>
              <a:t>, O. </a:t>
            </a:r>
            <a:r>
              <a:rPr lang="fr-FR" sz="2800" dirty="0" err="1" smtClean="0"/>
              <a:t>Pitois</a:t>
            </a:r>
            <a:endParaRPr lang="fr-FR" sz="2800" dirty="0"/>
          </a:p>
        </p:txBody>
      </p:sp>
      <p:sp>
        <p:nvSpPr>
          <p:cNvPr id="9" name="Espace réservé du numéro de diapositive 25"/>
          <p:cNvSpPr>
            <a:spLocks noGrp="1"/>
          </p:cNvSpPr>
          <p:nvPr>
            <p:ph type="sldNum" sz="quarter" idx="12"/>
          </p:nvPr>
        </p:nvSpPr>
        <p:spPr/>
        <p:txBody>
          <a:bodyPr/>
          <a:lstStyle/>
          <a:p>
            <a:fld id="{E3388EE1-F190-47B0-87A7-A7055821C2CB}" type="slidenum">
              <a:rPr lang="fr-FR" smtClean="0"/>
              <a:t>1</a:t>
            </a:fld>
            <a:endParaRPr lang="fr-FR"/>
          </a:p>
        </p:txBody>
      </p:sp>
      <p:pic>
        <p:nvPicPr>
          <p:cNvPr id="76" name="Image 75">
            <a:extLst>
              <a:ext uri="{FF2B5EF4-FFF2-40B4-BE49-F238E27FC236}">
                <a16:creationId xmlns:a16="http://schemas.microsoft.com/office/drawing/2014/main" id="{5A0F349D-D59C-4B4C-ADCD-7974068CFAD8}"/>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8443" t="15483" r="29860" b="15483"/>
          <a:stretch/>
        </p:blipFill>
        <p:spPr>
          <a:xfrm>
            <a:off x="159603" y="4914792"/>
            <a:ext cx="1418052" cy="1466236"/>
          </a:xfrm>
          <a:prstGeom prst="rect">
            <a:avLst/>
          </a:prstGeom>
        </p:spPr>
      </p:pic>
      <p:pic>
        <p:nvPicPr>
          <p:cNvPr id="78" name="Image 77">
            <a:extLst>
              <a:ext uri="{FF2B5EF4-FFF2-40B4-BE49-F238E27FC236}">
                <a16:creationId xmlns:a16="http://schemas.microsoft.com/office/drawing/2014/main" id="{A06FA3FA-FF41-4CA9-B74F-1EA7D4C855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83825" y="5296090"/>
            <a:ext cx="3404508" cy="703640"/>
          </a:xfrm>
          <a:prstGeom prst="rect">
            <a:avLst/>
          </a:prstGeom>
        </p:spPr>
      </p:pic>
    </p:spTree>
    <p:extLst>
      <p:ext uri="{BB962C8B-B14F-4D97-AF65-F5344CB8AC3E}">
        <p14:creationId xmlns:p14="http://schemas.microsoft.com/office/powerpoint/2010/main" val="932648182"/>
      </p:ext>
    </p:extLst>
  </p:cSld>
  <p:clrMapOvr>
    <a:masterClrMapping/>
  </p:clrMapOvr>
  <mc:AlternateContent xmlns:mc="http://schemas.openxmlformats.org/markup-compatibility/2006">
    <mc:Choice xmlns:p14="http://schemas.microsoft.com/office/powerpoint/2010/main" Requires="p14">
      <p:transition spd="slow" p14:dur="2000" advTm="30455"/>
    </mc:Choice>
    <mc:Fallback>
      <p:transition spd="slow" advTm="30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5" fill="hold"/>
                                        <p:tgtEl>
                                          <p:spTgt spid="7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7"/>
                </p:tgtEl>
              </p:cMediaNode>
            </p:video>
          </p:childTnLst>
        </p:cTn>
      </p:par>
    </p:tnLst>
  </p:timing>
  <p:extLst mod="1">
    <p:ext uri="{E180D4A7-C9FB-4DFB-919C-405C955672EB}">
      <p14:showEvtLst xmlns:p14="http://schemas.microsoft.com/office/powerpoint/2010/main">
        <p14:playEvt time="223" objId="77"/>
        <p14:playEvt time="12498" objId="77"/>
        <p14:playEvt time="24774" objId="77"/>
        <p14:stopEvt time="30455" objId="7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Conclusion &amp; perspectives</a:t>
            </a:r>
            <a:endParaRPr lang="fr-FR" dirty="0"/>
          </a:p>
        </p:txBody>
      </p:sp>
      <p:sp>
        <p:nvSpPr>
          <p:cNvPr id="6" name="Espace réservé du numéro de diapositive 25"/>
          <p:cNvSpPr>
            <a:spLocks noGrp="1"/>
          </p:cNvSpPr>
          <p:nvPr>
            <p:ph type="sldNum" sz="quarter" idx="12"/>
          </p:nvPr>
        </p:nvSpPr>
        <p:spPr>
          <a:xfrm>
            <a:off x="8991600" y="6350003"/>
            <a:ext cx="2743200" cy="365125"/>
          </a:xfrm>
        </p:spPr>
        <p:txBody>
          <a:bodyPr/>
          <a:lstStyle/>
          <a:p>
            <a:fld id="{E3388EE1-F190-47B0-87A7-A7055821C2CB}" type="slidenum">
              <a:rPr lang="fr-FR" smtClean="0"/>
              <a:t>10</a:t>
            </a:fld>
            <a:endParaRPr lang="fr-FR" dirty="0"/>
          </a:p>
        </p:txBody>
      </p:sp>
      <p:sp>
        <p:nvSpPr>
          <p:cNvPr id="61" name="Espace réservé du contenu 6"/>
          <p:cNvSpPr>
            <a:spLocks noGrp="1"/>
          </p:cNvSpPr>
          <p:nvPr>
            <p:ph idx="4294967295"/>
          </p:nvPr>
        </p:nvSpPr>
        <p:spPr>
          <a:xfrm>
            <a:off x="381000" y="742950"/>
            <a:ext cx="11372850" cy="5434013"/>
          </a:xfrm>
          <a:prstGeom prst="rect">
            <a:avLst/>
          </a:prstGeom>
        </p:spPr>
        <p:txBody>
          <a:bodyPr/>
          <a:lstStyle/>
          <a:p>
            <a:pPr marL="0" indent="0">
              <a:buNone/>
            </a:pPr>
            <a:r>
              <a:rPr lang="en-GB" b="1" dirty="0" smtClean="0"/>
              <a:t>Conclusion</a:t>
            </a:r>
          </a:p>
          <a:p>
            <a:pPr marL="914400" lvl="1" indent="-457200">
              <a:buFont typeface="+mj-lt"/>
              <a:buAutoNum type="arabicPeriod"/>
            </a:pPr>
            <a:r>
              <a:rPr lang="en-GB" dirty="0" smtClean="0"/>
              <a:t>When liquid foam is injected in a granular medium, the liquid redistributes from the core foam towards the surface of the grains and the contacts between the grains. The core foam is therefore drier than the injected foam.</a:t>
            </a:r>
          </a:p>
          <a:p>
            <a:pPr marL="914400" lvl="1" indent="-457200">
              <a:buFont typeface="+mj-lt"/>
              <a:buAutoNum type="arabicPeriod"/>
            </a:pPr>
            <a:r>
              <a:rPr lang="en-GB" dirty="0" smtClean="0"/>
              <a:t>We have determined the liquid fraction of the core foam at equilibrium and shown that its effective liquid fraction can be used to interpret several properties of confined foam involving non-equilibrium phenomena, such as coarsening and flow of foam through granular media.</a:t>
            </a:r>
          </a:p>
          <a:p>
            <a:pPr marL="914400" lvl="1" indent="-457200">
              <a:buFont typeface="+mj-lt"/>
              <a:buAutoNum type="arabicPeriod"/>
            </a:pPr>
            <a:r>
              <a:rPr lang="en-GB" dirty="0" smtClean="0"/>
              <a:t>At first order, the coarsening rate and the apparent yield stress for confined foam can be evaluated from the values obtained for bulk foam, using the effective liquid fraction of the core foam instead of the total liquid fraction.</a:t>
            </a:r>
          </a:p>
          <a:p>
            <a:pPr marL="0" indent="0">
              <a:buNone/>
            </a:pPr>
            <a:r>
              <a:rPr lang="en-GB" b="1" dirty="0" smtClean="0"/>
              <a:t>Perspectives</a:t>
            </a:r>
          </a:p>
          <a:p>
            <a:pPr marL="914400" lvl="1" indent="-457200">
              <a:buFont typeface="+mj-lt"/>
              <a:buAutoNum type="arabicPeriod"/>
            </a:pPr>
            <a:r>
              <a:rPr lang="en-GB" dirty="0" smtClean="0">
                <a:cs typeface="Times New Roman" panose="02020603050405020304" pitchFamily="18" charset="0"/>
              </a:rPr>
              <a:t>Validation of our microstructure model with 3D imaging (Ultra-Fast X-ray tomography).</a:t>
            </a:r>
            <a:endParaRPr lang="en-GB" dirty="0" smtClean="0"/>
          </a:p>
          <a:p>
            <a:pPr marL="914400" lvl="1" indent="-457200">
              <a:buFont typeface="+mj-lt"/>
              <a:buAutoNum type="arabicPeriod"/>
            </a:pPr>
            <a:r>
              <a:rPr lang="en-GB" dirty="0" smtClean="0"/>
              <a:t>To study the dynamics of the liquid redistribution during </a:t>
            </a:r>
            <a:r>
              <a:rPr lang="en-GB" dirty="0"/>
              <a:t>the foam coarsening </a:t>
            </a:r>
            <a:r>
              <a:rPr lang="en-GB" dirty="0" smtClean="0"/>
              <a:t>or the </a:t>
            </a:r>
            <a:r>
              <a:rPr lang="en-GB" dirty="0" smtClean="0"/>
              <a:t>foam </a:t>
            </a:r>
            <a:r>
              <a:rPr lang="en-GB" dirty="0" smtClean="0"/>
              <a:t>flow.</a:t>
            </a:r>
            <a:endParaRPr lang="en-GB" dirty="0" smtClean="0"/>
          </a:p>
          <a:p>
            <a:pPr marL="0" indent="0">
              <a:buNone/>
            </a:pPr>
            <a:endParaRPr lang="en-GB" dirty="0" smtClean="0"/>
          </a:p>
          <a:p>
            <a:endParaRPr lang="en-GB" dirty="0" smtClean="0"/>
          </a:p>
          <a:p>
            <a:endParaRPr lang="en-GB" dirty="0" smtClean="0"/>
          </a:p>
          <a:p>
            <a:endParaRPr lang="en-GB" dirty="0"/>
          </a:p>
        </p:txBody>
      </p:sp>
      <p:sp>
        <p:nvSpPr>
          <p:cNvPr id="66" name="ZoneTexte 65">
            <a:extLst>
              <a:ext uri="{FF2B5EF4-FFF2-40B4-BE49-F238E27FC236}">
                <a16:creationId xmlns:a16="http://schemas.microsoft.com/office/drawing/2014/main" id="{87CA48ED-333D-44A7-B774-3BFBB07AF362}"/>
              </a:ext>
            </a:extLst>
          </p:cNvPr>
          <p:cNvSpPr txBox="1"/>
          <p:nvPr/>
        </p:nvSpPr>
        <p:spPr>
          <a:xfrm>
            <a:off x="381000" y="5219465"/>
            <a:ext cx="7609317" cy="1415772"/>
          </a:xfrm>
          <a:prstGeom prst="rect">
            <a:avLst/>
          </a:prstGeom>
          <a:noFill/>
        </p:spPr>
        <p:txBody>
          <a:bodyPr wrap="square">
            <a:spAutoFit/>
          </a:bodyPr>
          <a:lstStyle>
            <a:defPPr>
              <a:defRPr lang="en-US"/>
            </a:defPPr>
            <a:lvl1pPr algn="ctr">
              <a:defRPr sz="1400">
                <a:latin typeface="Source Sans Pro" panose="020B0503030403020204" pitchFamily="34" charset="0"/>
              </a:defRPr>
            </a:lvl1pPr>
          </a:lstStyle>
          <a:p>
            <a:pPr algn="l"/>
            <a:r>
              <a:rPr lang="en-GB" sz="1600" b="1" dirty="0" smtClean="0">
                <a:latin typeface="+mn-lt"/>
              </a:rPr>
              <a:t>Publications</a:t>
            </a:r>
          </a:p>
          <a:p>
            <a:pPr algn="l"/>
            <a:r>
              <a:rPr lang="en-GB" dirty="0" err="1" smtClean="0">
                <a:latin typeface="+mn-lt"/>
              </a:rPr>
              <a:t>Pitois</a:t>
            </a:r>
            <a:r>
              <a:rPr lang="en-GB" dirty="0" smtClean="0">
                <a:latin typeface="+mn-lt"/>
              </a:rPr>
              <a:t> O. et al.,  “Daisy shaped liquid bridges in foam-filled granular </a:t>
            </a:r>
            <a:r>
              <a:rPr lang="en-GB" dirty="0" err="1" smtClean="0">
                <a:latin typeface="+mn-lt"/>
              </a:rPr>
              <a:t>packings</a:t>
            </a:r>
            <a:r>
              <a:rPr lang="en-GB" dirty="0" smtClean="0">
                <a:latin typeface="+mn-lt"/>
              </a:rPr>
              <a:t>”, </a:t>
            </a:r>
            <a:r>
              <a:rPr lang="en-GB" b="1" dirty="0" smtClean="0">
                <a:latin typeface="+mn-lt"/>
              </a:rPr>
              <a:t>JCIS, 2023</a:t>
            </a:r>
          </a:p>
          <a:p>
            <a:pPr algn="l"/>
            <a:r>
              <a:rPr lang="en-GB" dirty="0" err="1" smtClean="0">
                <a:latin typeface="+mn-lt"/>
              </a:rPr>
              <a:t>Langlois</a:t>
            </a:r>
            <a:r>
              <a:rPr lang="en-GB" dirty="0" smtClean="0">
                <a:latin typeface="+mn-lt"/>
              </a:rPr>
              <a:t> V. et al.,  “Permeability of foam-filled granular </a:t>
            </a:r>
            <a:r>
              <a:rPr lang="en-GB" dirty="0" err="1" smtClean="0">
                <a:latin typeface="+mn-lt"/>
              </a:rPr>
              <a:t>packings</a:t>
            </a:r>
            <a:r>
              <a:rPr lang="en-GB" dirty="0" smtClean="0">
                <a:latin typeface="+mn-lt"/>
              </a:rPr>
              <a:t>: numerical </a:t>
            </a:r>
            <a:r>
              <a:rPr lang="en-GB" dirty="0" err="1" smtClean="0">
                <a:latin typeface="+mn-lt"/>
              </a:rPr>
              <a:t>modeling</a:t>
            </a:r>
            <a:r>
              <a:rPr lang="en-GB" dirty="0" smtClean="0">
                <a:latin typeface="+mn-lt"/>
              </a:rPr>
              <a:t>”, </a:t>
            </a:r>
            <a:r>
              <a:rPr lang="en-GB" b="1" dirty="0" smtClean="0">
                <a:latin typeface="+mn-lt"/>
              </a:rPr>
              <a:t>PRF</a:t>
            </a:r>
            <a:r>
              <a:rPr lang="en-GB" dirty="0" smtClean="0">
                <a:latin typeface="+mn-lt"/>
              </a:rPr>
              <a:t> </a:t>
            </a:r>
            <a:r>
              <a:rPr lang="en-GB" b="1" dirty="0" smtClean="0">
                <a:latin typeface="+mn-lt"/>
              </a:rPr>
              <a:t>, 2025</a:t>
            </a:r>
          </a:p>
          <a:p>
            <a:pPr algn="l"/>
            <a:r>
              <a:rPr lang="en-GB" dirty="0" err="1" smtClean="0">
                <a:latin typeface="+mn-lt"/>
              </a:rPr>
              <a:t>Salamé</a:t>
            </a:r>
            <a:r>
              <a:rPr lang="en-GB" dirty="0" smtClean="0">
                <a:latin typeface="+mn-lt"/>
              </a:rPr>
              <a:t> A., et al.,  “Rheology of liquid foam flowing through porous media”, </a:t>
            </a:r>
            <a:r>
              <a:rPr lang="en-GB" b="1" dirty="0" smtClean="0">
                <a:latin typeface="+mn-lt"/>
              </a:rPr>
              <a:t>Physics of Fluids, 2025</a:t>
            </a:r>
          </a:p>
          <a:p>
            <a:pPr algn="l"/>
            <a:r>
              <a:rPr lang="en-GB" dirty="0" err="1" smtClean="0">
                <a:latin typeface="+mn-lt"/>
              </a:rPr>
              <a:t>Salamé</a:t>
            </a:r>
            <a:r>
              <a:rPr lang="en-GB" dirty="0" smtClean="0">
                <a:latin typeface="+mn-lt"/>
              </a:rPr>
              <a:t> A., et al.,  “Enhanced coarsening induced by pore confinement”, </a:t>
            </a:r>
            <a:r>
              <a:rPr lang="en-GB" b="1" dirty="0" smtClean="0">
                <a:latin typeface="+mn-lt"/>
              </a:rPr>
              <a:t>PRE, 2025</a:t>
            </a:r>
            <a:endParaRPr lang="en-GB" dirty="0" smtClean="0">
              <a:latin typeface="+mn-lt"/>
            </a:endParaRPr>
          </a:p>
          <a:p>
            <a:pPr algn="l"/>
            <a:r>
              <a:rPr lang="en-GB" dirty="0" err="1" smtClean="0">
                <a:latin typeface="+mn-lt"/>
              </a:rPr>
              <a:t>Salamé</a:t>
            </a:r>
            <a:r>
              <a:rPr lang="en-GB" dirty="0" smtClean="0">
                <a:latin typeface="+mn-lt"/>
              </a:rPr>
              <a:t> A., et al.,  “Foam coarsening in granular </a:t>
            </a:r>
            <a:r>
              <a:rPr lang="en-GB" dirty="0" err="1" smtClean="0">
                <a:latin typeface="+mn-lt"/>
              </a:rPr>
              <a:t>packings</a:t>
            </a:r>
            <a:r>
              <a:rPr lang="en-GB" dirty="0" smtClean="0">
                <a:latin typeface="+mn-lt"/>
              </a:rPr>
              <a:t>”, </a:t>
            </a:r>
            <a:r>
              <a:rPr lang="en-GB" b="1" dirty="0" smtClean="0">
                <a:latin typeface="+mn-lt"/>
              </a:rPr>
              <a:t>PRE, 2026</a:t>
            </a:r>
          </a:p>
        </p:txBody>
      </p:sp>
    </p:spTree>
    <p:custDataLst>
      <p:tags r:id="rId1"/>
    </p:custDataLst>
    <p:extLst>
      <p:ext uri="{BB962C8B-B14F-4D97-AF65-F5344CB8AC3E}">
        <p14:creationId xmlns:p14="http://schemas.microsoft.com/office/powerpoint/2010/main" val="887959"/>
      </p:ext>
    </p:extLst>
  </p:cSld>
  <p:clrMapOvr>
    <a:masterClrMapping/>
  </p:clrMapOvr>
  <mc:AlternateContent xmlns:mc="http://schemas.openxmlformats.org/markup-compatibility/2006">
    <mc:Choice xmlns:p14="http://schemas.microsoft.com/office/powerpoint/2010/main" Requires="p14">
      <p:transition spd="slow" p14:dur="2000" advTm="66488"/>
    </mc:Choice>
    <mc:Fallback>
      <p:transition spd="slow" advTm="664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19"/>
            </p:par>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Tree>
    <p:extLst>
      <p:ext uri="{BB962C8B-B14F-4D97-AF65-F5344CB8AC3E}">
        <p14:creationId xmlns:p14="http://schemas.microsoft.com/office/powerpoint/2010/main" val="1373031800"/>
      </p:ext>
    </p:extLst>
  </p:cSld>
  <p:clrMapOvr>
    <a:masterClrMapping/>
  </p:clrMapOvr>
  <mc:AlternateContent xmlns:mc="http://schemas.openxmlformats.org/markup-compatibility/2006">
    <mc:Choice xmlns:p14="http://schemas.microsoft.com/office/powerpoint/2010/main" Requires="p14">
      <p:transition spd="slow" p14:dur="2000" advTm="1909"/>
    </mc:Choice>
    <mc:Fallback>
      <p:transition spd="slow" advTm="1909"/>
    </mc:Fallback>
  </mc:AlternateContent>
  <p:timing>
    <p:tnLst>
      <p:par>
        <p:cTn id="1" dur="indefinite" restart="never" nodeType="tmRoot">
          <p:childTnLst>
            <p:par>
              <p:cTn id="2"/>
            </p:par>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err="1" smtClean="0"/>
              <a:t>Foam</a:t>
            </a:r>
            <a:r>
              <a:rPr lang="fr-FR" dirty="0" smtClean="0"/>
              <a:t> production (</a:t>
            </a:r>
            <a:r>
              <a:rPr lang="fr-FR" dirty="0" err="1" smtClean="0"/>
              <a:t>coarsening</a:t>
            </a:r>
            <a:r>
              <a:rPr lang="fr-FR" dirty="0" smtClean="0"/>
              <a:t>)</a:t>
            </a:r>
            <a:endParaRPr lang="fr-FR" dirty="0"/>
          </a:p>
        </p:txBody>
      </p:sp>
      <p:sp>
        <p:nvSpPr>
          <p:cNvPr id="15" name="Espace réservé du numéro de diapositive 25"/>
          <p:cNvSpPr>
            <a:spLocks noGrp="1"/>
          </p:cNvSpPr>
          <p:nvPr>
            <p:ph type="sldNum" sz="quarter" idx="12"/>
          </p:nvPr>
        </p:nvSpPr>
        <p:spPr>
          <a:xfrm>
            <a:off x="8991600" y="6350003"/>
            <a:ext cx="2743200" cy="365125"/>
          </a:xfrm>
        </p:spPr>
        <p:txBody>
          <a:bodyPr/>
          <a:lstStyle/>
          <a:p>
            <a:fld id="{E3388EE1-F190-47B0-87A7-A7055821C2CB}" type="slidenum">
              <a:rPr lang="fr-FR" smtClean="0"/>
              <a:t>12</a:t>
            </a:fld>
            <a:endParaRPr lang="fr-FR"/>
          </a:p>
        </p:txBody>
      </p:sp>
      <p:pic>
        <p:nvPicPr>
          <p:cNvPr id="21" name="Image 20">
            <a:extLst>
              <a:ext uri="{FF2B5EF4-FFF2-40B4-BE49-F238E27FC236}">
                <a16:creationId xmlns:a16="http://schemas.microsoft.com/office/drawing/2014/main" id="{9B1AB4F8-8B08-49B7-A390-145A06121727}"/>
              </a:ext>
            </a:extLst>
          </p:cNvPr>
          <p:cNvPicPr>
            <a:picLocks noChangeAspect="1"/>
          </p:cNvPicPr>
          <p:nvPr/>
        </p:nvPicPr>
        <p:blipFill rotWithShape="1">
          <a:blip r:embed="rId3">
            <a:extLst>
              <a:ext uri="{28A0092B-C50C-407E-A947-70E740481C1C}">
                <a14:useLocalDpi xmlns:a14="http://schemas.microsoft.com/office/drawing/2010/main" val="0"/>
              </a:ext>
            </a:extLst>
          </a:blip>
          <a:srcRect l="55196" t="16747" b="20506"/>
          <a:stretch/>
        </p:blipFill>
        <p:spPr>
          <a:xfrm>
            <a:off x="6820950" y="1916615"/>
            <a:ext cx="4341299" cy="3721747"/>
          </a:xfrm>
          <a:prstGeom prst="rect">
            <a:avLst/>
          </a:prstGeom>
        </p:spPr>
      </p:pic>
      <p:pic>
        <p:nvPicPr>
          <p:cNvPr id="22" name="Image 21">
            <a:extLst>
              <a:ext uri="{FF2B5EF4-FFF2-40B4-BE49-F238E27FC236}">
                <a16:creationId xmlns:a16="http://schemas.microsoft.com/office/drawing/2014/main" id="{E46178AB-39C6-468D-9FDC-47D78BB1CD19}"/>
              </a:ext>
            </a:extLst>
          </p:cNvPr>
          <p:cNvPicPr>
            <a:picLocks noChangeAspect="1"/>
          </p:cNvPicPr>
          <p:nvPr/>
        </p:nvPicPr>
        <p:blipFill rotWithShape="1">
          <a:blip r:embed="rId3">
            <a:extLst>
              <a:ext uri="{28A0092B-C50C-407E-A947-70E740481C1C}">
                <a14:useLocalDpi xmlns:a14="http://schemas.microsoft.com/office/drawing/2010/main" val="0"/>
              </a:ext>
            </a:extLst>
          </a:blip>
          <a:srcRect r="62118" b="47841"/>
          <a:stretch/>
        </p:blipFill>
        <p:spPr>
          <a:xfrm>
            <a:off x="1018250" y="801396"/>
            <a:ext cx="3358275" cy="2830493"/>
          </a:xfrm>
          <a:prstGeom prst="rect">
            <a:avLst/>
          </a:prstGeom>
        </p:spPr>
      </p:pic>
      <p:pic>
        <p:nvPicPr>
          <p:cNvPr id="23" name="Image 22">
            <a:extLst>
              <a:ext uri="{FF2B5EF4-FFF2-40B4-BE49-F238E27FC236}">
                <a16:creationId xmlns:a16="http://schemas.microsoft.com/office/drawing/2014/main" id="{72B9B2AA-5E18-4E68-BBAB-226E0B095531}"/>
              </a:ext>
            </a:extLst>
          </p:cNvPr>
          <p:cNvPicPr>
            <a:picLocks noChangeAspect="1"/>
          </p:cNvPicPr>
          <p:nvPr/>
        </p:nvPicPr>
        <p:blipFill rotWithShape="1">
          <a:blip r:embed="rId3">
            <a:extLst>
              <a:ext uri="{28A0092B-C50C-407E-A947-70E740481C1C}">
                <a14:useLocalDpi xmlns:a14="http://schemas.microsoft.com/office/drawing/2010/main" val="0"/>
              </a:ext>
            </a:extLst>
          </a:blip>
          <a:srcRect l="37529" t="5968" r="47215" b="68757"/>
          <a:stretch/>
        </p:blipFill>
        <p:spPr>
          <a:xfrm>
            <a:off x="5187659" y="1893319"/>
            <a:ext cx="1352550" cy="1371600"/>
          </a:xfrm>
          <a:prstGeom prst="rect">
            <a:avLst/>
          </a:prstGeom>
        </p:spPr>
      </p:pic>
      <mc:AlternateContent xmlns:mc="http://schemas.openxmlformats.org/markup-compatibility/2006">
        <mc:Choice xmlns:a14="http://schemas.microsoft.com/office/drawing/2010/main" Requires="a14">
          <p:sp>
            <p:nvSpPr>
              <p:cNvPr id="24" name="ZoneTexte 23">
                <a:extLst>
                  <a:ext uri="{FF2B5EF4-FFF2-40B4-BE49-F238E27FC236}">
                    <a16:creationId xmlns:a16="http://schemas.microsoft.com/office/drawing/2014/main" id="{9031099D-D1C5-40E1-B31F-16F8234CF5DE}"/>
                  </a:ext>
                </a:extLst>
              </p:cNvPr>
              <p:cNvSpPr txBox="1"/>
              <p:nvPr/>
            </p:nvSpPr>
            <p:spPr>
              <a:xfrm>
                <a:off x="10631573" y="2299741"/>
                <a:ext cx="181690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sz="1600" b="0" i="1" smtClean="0">
                          <a:solidFill>
                            <a:schemeClr val="tx1"/>
                          </a:solidFill>
                          <a:latin typeface="Cambria Math" panose="02040503050406030204" pitchFamily="18" charset="0"/>
                          <a:ea typeface="Cambria Math" panose="02040503050406030204" pitchFamily="18" charset="0"/>
                        </a:rPr>
                        <m:t>7%≲</m:t>
                      </m:r>
                      <m:sSub>
                        <m:sSubPr>
                          <m:ctrlPr>
                            <a:rPr lang="fr-FR" sz="1600" b="0" i="1" smtClean="0">
                              <a:solidFill>
                                <a:schemeClr val="tx1"/>
                              </a:solidFill>
                              <a:latin typeface="Cambria Math" panose="02040503050406030204" pitchFamily="18" charset="0"/>
                            </a:rPr>
                          </m:ctrlPr>
                        </m:sSubPr>
                        <m:e>
                          <m:r>
                            <a:rPr lang="fr-FR" sz="1600" b="0" i="1" smtClean="0">
                              <a:solidFill>
                                <a:schemeClr val="tx1"/>
                              </a:solidFill>
                              <a:latin typeface="Cambria Math" panose="02040503050406030204" pitchFamily="18" charset="0"/>
                              <a:ea typeface="Cambria Math" panose="02040503050406030204" pitchFamily="18" charset="0"/>
                            </a:rPr>
                            <m:t>𝜙</m:t>
                          </m:r>
                        </m:e>
                        <m:sub>
                          <m:r>
                            <a:rPr lang="fr-FR" sz="1600" b="0" i="1" smtClean="0">
                              <a:solidFill>
                                <a:schemeClr val="tx1"/>
                              </a:solidFill>
                              <a:latin typeface="Cambria Math" panose="02040503050406030204" pitchFamily="18" charset="0"/>
                            </a:rPr>
                            <m:t>𝑙</m:t>
                          </m:r>
                        </m:sub>
                      </m:sSub>
                      <m:r>
                        <a:rPr lang="fr-FR" sz="1600" b="0" i="1" smtClean="0">
                          <a:solidFill>
                            <a:schemeClr val="tx1"/>
                          </a:solidFill>
                          <a:latin typeface="Cambria Math" panose="02040503050406030204" pitchFamily="18" charset="0"/>
                          <a:ea typeface="Cambria Math" panose="02040503050406030204" pitchFamily="18" charset="0"/>
                        </a:rPr>
                        <m:t>≲25%</m:t>
                      </m:r>
                    </m:oMath>
                  </m:oMathPara>
                </a14:m>
                <a:endParaRPr lang="fr-FR" sz="1600" dirty="0"/>
              </a:p>
            </p:txBody>
          </p:sp>
        </mc:Choice>
        <mc:Fallback>
          <p:sp>
            <p:nvSpPr>
              <p:cNvPr id="24" name="ZoneTexte 23">
                <a:extLst>
                  <a:ext uri="{FF2B5EF4-FFF2-40B4-BE49-F238E27FC236}">
                    <a16:creationId xmlns:a16="http://schemas.microsoft.com/office/drawing/2014/main" id="{9031099D-D1C5-40E1-B31F-16F8234CF5DE}"/>
                  </a:ext>
                </a:extLst>
              </p:cNvPr>
              <p:cNvSpPr txBox="1">
                <a:spLocks noRot="1" noChangeAspect="1" noMove="1" noResize="1" noEditPoints="1" noAdjustHandles="1" noChangeArrowheads="1" noChangeShapeType="1" noTextEdit="1"/>
              </p:cNvSpPr>
              <p:nvPr/>
            </p:nvSpPr>
            <p:spPr>
              <a:xfrm>
                <a:off x="10631573" y="2299741"/>
                <a:ext cx="1816903" cy="338554"/>
              </a:xfrm>
              <a:prstGeom prst="rect">
                <a:avLst/>
              </a:prstGeom>
              <a:blipFill>
                <a:blip r:embed="rId4"/>
                <a:stretch>
                  <a:fillRect b="-8929"/>
                </a:stretch>
              </a:blipFill>
            </p:spPr>
            <p:txBody>
              <a:bodyPr/>
              <a:lstStyle/>
              <a:p>
                <a:r>
                  <a:rPr lang="fr-FR">
                    <a:noFill/>
                  </a:rPr>
                  <a:t> </a:t>
                </a:r>
              </a:p>
            </p:txBody>
          </p:sp>
        </mc:Fallback>
      </mc:AlternateContent>
      <p:pic>
        <p:nvPicPr>
          <p:cNvPr id="25" name="Image 24">
            <a:extLst>
              <a:ext uri="{FF2B5EF4-FFF2-40B4-BE49-F238E27FC236}">
                <a16:creationId xmlns:a16="http://schemas.microsoft.com/office/drawing/2014/main" id="{6B804B92-1806-4176-940B-3DFFC711752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52675" r="44407"/>
          <a:stretch/>
        </p:blipFill>
        <p:spPr>
          <a:xfrm>
            <a:off x="815982" y="4073346"/>
            <a:ext cx="3856574" cy="2009672"/>
          </a:xfrm>
          <a:prstGeom prst="rect">
            <a:avLst/>
          </a:prstGeom>
        </p:spPr>
      </p:pic>
      <p:sp>
        <p:nvSpPr>
          <p:cNvPr id="26" name="Rectangle 25">
            <a:extLst>
              <a:ext uri="{FF2B5EF4-FFF2-40B4-BE49-F238E27FC236}">
                <a16:creationId xmlns:a16="http://schemas.microsoft.com/office/drawing/2014/main" id="{6B66C352-E05E-4EAF-8685-7B28304A0FA1}"/>
              </a:ext>
            </a:extLst>
          </p:cNvPr>
          <p:cNvSpPr/>
          <p:nvPr/>
        </p:nvSpPr>
        <p:spPr>
          <a:xfrm>
            <a:off x="2588649" y="3181968"/>
            <a:ext cx="710414" cy="451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7" name="Image 26">
            <a:extLst>
              <a:ext uri="{FF2B5EF4-FFF2-40B4-BE49-F238E27FC236}">
                <a16:creationId xmlns:a16="http://schemas.microsoft.com/office/drawing/2014/main" id="{64B36A9A-C645-4719-ADE7-71FB8B781B70}"/>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7852" t="45972" r="73784" b="49465"/>
          <a:stretch/>
        </p:blipFill>
        <p:spPr>
          <a:xfrm>
            <a:off x="2135803" y="3886321"/>
            <a:ext cx="549548" cy="183552"/>
          </a:xfrm>
          <a:prstGeom prst="rect">
            <a:avLst/>
          </a:prstGeom>
        </p:spPr>
      </p:pic>
      <mc:AlternateContent xmlns:mc="http://schemas.openxmlformats.org/markup-compatibility/2006">
        <mc:Choice xmlns:a14="http://schemas.microsoft.com/office/drawing/2010/main" Requires="a14">
          <p:sp>
            <p:nvSpPr>
              <p:cNvPr id="28" name="ZoneTexte 27">
                <a:extLst>
                  <a:ext uri="{FF2B5EF4-FFF2-40B4-BE49-F238E27FC236}">
                    <a16:creationId xmlns:a16="http://schemas.microsoft.com/office/drawing/2014/main" id="{3346F073-EAA1-4742-B49F-2DEEA1EEE959}"/>
                  </a:ext>
                </a:extLst>
              </p:cNvPr>
              <p:cNvSpPr txBox="1"/>
              <p:nvPr/>
            </p:nvSpPr>
            <p:spPr>
              <a:xfrm>
                <a:off x="4304579" y="1176640"/>
                <a:ext cx="2332818"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0" i="1" smtClean="0">
                          <a:solidFill>
                            <a:schemeClr val="tx1"/>
                          </a:solidFill>
                          <a:latin typeface="Cambria Math" panose="02040503050406030204" pitchFamily="18" charset="0"/>
                        </a:rPr>
                        <m:t>𝑝</m:t>
                      </m:r>
                      <m:r>
                        <a:rPr lang="fr-FR" b="0" i="1" smtClean="0">
                          <a:solidFill>
                            <a:schemeClr val="tx1"/>
                          </a:solidFill>
                          <a:latin typeface="Cambria Math" panose="02040503050406030204" pitchFamily="18" charset="0"/>
                        </a:rPr>
                        <m:t>=</m:t>
                      </m:r>
                      <m:sSub>
                        <m:sSubPr>
                          <m:ctrlPr>
                            <a:rPr lang="fr-FR" b="0" i="1" smtClean="0">
                              <a:solidFill>
                                <a:schemeClr val="tx1"/>
                              </a:solidFill>
                              <a:latin typeface="Cambria Math" panose="02040503050406030204" pitchFamily="18" charset="0"/>
                            </a:rPr>
                          </m:ctrlPr>
                        </m:sSubPr>
                        <m:e>
                          <m:r>
                            <a:rPr lang="fr-FR" b="0" i="1" smtClean="0">
                              <a:solidFill>
                                <a:schemeClr val="tx1"/>
                              </a:solidFill>
                              <a:latin typeface="Cambria Math" panose="02040503050406030204" pitchFamily="18" charset="0"/>
                            </a:rPr>
                            <m:t>𝑅</m:t>
                          </m:r>
                        </m:e>
                        <m:sub>
                          <m:r>
                            <a:rPr lang="fr-FR" b="0" i="1" smtClean="0">
                              <a:solidFill>
                                <a:schemeClr val="tx1"/>
                              </a:solidFill>
                              <a:latin typeface="Cambria Math" panose="02040503050406030204" pitchFamily="18" charset="0"/>
                            </a:rPr>
                            <m:t>32</m:t>
                          </m:r>
                        </m:sub>
                      </m:sSub>
                      <m:r>
                        <a:rPr lang="fr-FR" b="0" i="1" smtClean="0">
                          <a:solidFill>
                            <a:schemeClr val="tx1"/>
                          </a:solidFill>
                          <a:latin typeface="Cambria Math" panose="02040503050406030204" pitchFamily="18" charset="0"/>
                        </a:rPr>
                        <m:t>/</m:t>
                      </m:r>
                      <m:sSup>
                        <m:sSupPr>
                          <m:ctrlPr>
                            <a:rPr lang="fr-FR" i="1">
                              <a:latin typeface="Cambria Math" panose="02040503050406030204" pitchFamily="18" charset="0"/>
                            </a:rPr>
                          </m:ctrlPr>
                        </m:sSupPr>
                        <m:e>
                          <m:r>
                            <a:rPr lang="fr-FR" i="1">
                              <a:latin typeface="Cambria Math" panose="02040503050406030204" pitchFamily="18" charset="0"/>
                            </a:rPr>
                            <m:t>&lt;</m:t>
                          </m:r>
                          <m:sSup>
                            <m:sSupPr>
                              <m:ctrlPr>
                                <a:rPr lang="fr-FR" i="1">
                                  <a:latin typeface="Cambria Math" panose="02040503050406030204" pitchFamily="18" charset="0"/>
                                </a:rPr>
                              </m:ctrlPr>
                            </m:sSupPr>
                            <m:e>
                              <m:r>
                                <a:rPr lang="fr-FR" i="1">
                                  <a:latin typeface="Cambria Math" panose="02040503050406030204" pitchFamily="18" charset="0"/>
                                </a:rPr>
                                <m:t>𝑅</m:t>
                              </m:r>
                            </m:e>
                            <m:sup>
                              <m:r>
                                <a:rPr lang="fr-FR" i="1">
                                  <a:latin typeface="Cambria Math" panose="02040503050406030204" pitchFamily="18" charset="0"/>
                                </a:rPr>
                                <m:t>3</m:t>
                              </m:r>
                            </m:sup>
                          </m:sSup>
                          <m:r>
                            <a:rPr lang="fr-FR" i="1">
                              <a:latin typeface="Cambria Math" panose="02040503050406030204" pitchFamily="18" charset="0"/>
                            </a:rPr>
                            <m:t>&gt;</m:t>
                          </m:r>
                        </m:e>
                        <m:sup>
                          <m:r>
                            <a:rPr lang="fr-FR" b="0" i="1" smtClean="0">
                              <a:latin typeface="Cambria Math" panose="02040503050406030204" pitchFamily="18" charset="0"/>
                            </a:rPr>
                            <m:t>1/3</m:t>
                          </m:r>
                        </m:sup>
                      </m:sSup>
                      <m:r>
                        <a:rPr lang="fr-FR" b="0" i="1" smtClean="0">
                          <a:solidFill>
                            <a:schemeClr val="tx1"/>
                          </a:solidFill>
                          <a:latin typeface="Cambria Math" panose="02040503050406030204" pitchFamily="18" charset="0"/>
                        </a:rPr>
                        <m:t>−1</m:t>
                      </m:r>
                    </m:oMath>
                  </m:oMathPara>
                </a14:m>
                <a:endParaRPr lang="fr-FR" b="0" dirty="0">
                  <a:solidFill>
                    <a:schemeClr val="tx1"/>
                  </a:solidFill>
                </a:endParaRPr>
              </a:p>
            </p:txBody>
          </p:sp>
        </mc:Choice>
        <mc:Fallback>
          <p:sp>
            <p:nvSpPr>
              <p:cNvPr id="28" name="ZoneTexte 27">
                <a:extLst>
                  <a:ext uri="{FF2B5EF4-FFF2-40B4-BE49-F238E27FC236}">
                    <a16:creationId xmlns:a16="http://schemas.microsoft.com/office/drawing/2014/main" id="{3346F073-EAA1-4742-B49F-2DEEA1EEE959}"/>
                  </a:ext>
                </a:extLst>
              </p:cNvPr>
              <p:cNvSpPr txBox="1">
                <a:spLocks noRot="1" noChangeAspect="1" noMove="1" noResize="1" noEditPoints="1" noAdjustHandles="1" noChangeArrowheads="1" noChangeShapeType="1" noTextEdit="1"/>
              </p:cNvSpPr>
              <p:nvPr/>
            </p:nvSpPr>
            <p:spPr>
              <a:xfrm>
                <a:off x="4304579" y="1176640"/>
                <a:ext cx="2332818" cy="287323"/>
              </a:xfrm>
              <a:prstGeom prst="rect">
                <a:avLst/>
              </a:prstGeom>
              <a:blipFill>
                <a:blip r:embed="rId7"/>
                <a:stretch>
                  <a:fillRect l="-2089" t="-8511" r="-2089" b="-34043"/>
                </a:stretch>
              </a:blipFill>
            </p:spPr>
            <p:txBody>
              <a:bodyPr/>
              <a:lstStyle/>
              <a:p>
                <a:r>
                  <a:rPr lang="fr-FR">
                    <a:noFill/>
                  </a:rPr>
                  <a:t> </a:t>
                </a:r>
              </a:p>
            </p:txBody>
          </p:sp>
        </mc:Fallback>
      </mc:AlternateContent>
      <p:sp>
        <p:nvSpPr>
          <p:cNvPr id="29" name="Rectangle 28">
            <a:extLst>
              <a:ext uri="{FF2B5EF4-FFF2-40B4-BE49-F238E27FC236}">
                <a16:creationId xmlns:a16="http://schemas.microsoft.com/office/drawing/2014/main" id="{EB26B84A-6D3A-41AF-967D-1519932543C2}"/>
              </a:ext>
            </a:extLst>
          </p:cNvPr>
          <p:cNvSpPr/>
          <p:nvPr/>
        </p:nvSpPr>
        <p:spPr>
          <a:xfrm>
            <a:off x="4372322" y="784429"/>
            <a:ext cx="2197332"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685800"/>
            <a:r>
              <a:rPr lang="en-US" b="1" dirty="0">
                <a:solidFill>
                  <a:schemeClr val="tx1"/>
                </a:solidFill>
                <a:latin typeface="Calibri" panose="020F0502020204030204" pitchFamily="34" charset="0"/>
                <a:cs typeface="Calibri" panose="020F0502020204030204" pitchFamily="34" charset="0"/>
              </a:rPr>
              <a:t>Polydispersity index:</a:t>
            </a:r>
          </a:p>
        </p:txBody>
      </p:sp>
      <mc:AlternateContent xmlns:mc="http://schemas.openxmlformats.org/markup-compatibility/2006">
        <mc:Choice xmlns:a14="http://schemas.microsoft.com/office/drawing/2010/main" Requires="a14">
          <p:sp>
            <p:nvSpPr>
              <p:cNvPr id="30" name="ZoneTexte 29">
                <a:extLst>
                  <a:ext uri="{FF2B5EF4-FFF2-40B4-BE49-F238E27FC236}">
                    <a16:creationId xmlns:a16="http://schemas.microsoft.com/office/drawing/2014/main" id="{2F8A3641-887E-410F-9131-0E4653FECAB7}"/>
                  </a:ext>
                </a:extLst>
              </p:cNvPr>
              <p:cNvSpPr txBox="1"/>
              <p:nvPr/>
            </p:nvSpPr>
            <p:spPr>
              <a:xfrm>
                <a:off x="2753474" y="979310"/>
                <a:ext cx="1359476" cy="3946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tx1"/>
                              </a:solidFill>
                              <a:latin typeface="Cambria Math" panose="02040503050406030204" pitchFamily="18" charset="0"/>
                              <a:ea typeface="Cambria Math" panose="02040503050406030204" pitchFamily="18" charset="0"/>
                            </a:rPr>
                          </m:ctrlPr>
                        </m:sSubPr>
                        <m:e>
                          <m:r>
                            <a:rPr lang="fr-FR" b="0" i="1" smtClean="0">
                              <a:solidFill>
                                <a:schemeClr val="tx1"/>
                              </a:solidFill>
                              <a:latin typeface="Cambria Math" panose="02040503050406030204" pitchFamily="18" charset="0"/>
                              <a:ea typeface="Cambria Math" panose="02040503050406030204" pitchFamily="18" charset="0"/>
                            </a:rPr>
                            <m:t>𝑝</m:t>
                          </m:r>
                        </m:e>
                        <m:sub>
                          <m:sSub>
                            <m:sSubPr>
                              <m:ctrlPr>
                                <a:rPr lang="fr-FR" b="0" i="1" smtClean="0">
                                  <a:solidFill>
                                    <a:schemeClr val="tx1"/>
                                  </a:solidFill>
                                  <a:latin typeface="Cambria Math" panose="02040503050406030204" pitchFamily="18" charset="0"/>
                                  <a:ea typeface="Cambria Math" panose="02040503050406030204" pitchFamily="18" charset="0"/>
                                </a:rPr>
                              </m:ctrlPr>
                            </m:sSubPr>
                            <m:e>
                              <m:r>
                                <a:rPr lang="fr-FR" b="0" i="1" smtClean="0">
                                  <a:solidFill>
                                    <a:schemeClr val="tx1"/>
                                  </a:solidFill>
                                  <a:latin typeface="Cambria Math" panose="02040503050406030204" pitchFamily="18" charset="0"/>
                                  <a:ea typeface="Cambria Math" panose="02040503050406030204" pitchFamily="18" charset="0"/>
                                </a:rPr>
                                <m:t>𝑡</m:t>
                              </m:r>
                            </m:e>
                            <m:sub>
                              <m:r>
                                <a:rPr lang="fr-FR" b="0" i="1" smtClean="0">
                                  <a:solidFill>
                                    <a:schemeClr val="tx1"/>
                                  </a:solidFill>
                                  <a:latin typeface="Cambria Math" panose="02040503050406030204" pitchFamily="18" charset="0"/>
                                  <a:ea typeface="Cambria Math" panose="02040503050406030204" pitchFamily="18" charset="0"/>
                                </a:rPr>
                                <m:t>0</m:t>
                              </m:r>
                            </m:sub>
                          </m:sSub>
                        </m:sub>
                      </m:sSub>
                      <m:r>
                        <a:rPr lang="fr-FR" b="0" i="1" smtClean="0">
                          <a:solidFill>
                            <a:schemeClr val="tx1"/>
                          </a:solidFill>
                          <a:latin typeface="Cambria Math" panose="02040503050406030204" pitchFamily="18" charset="0"/>
                          <a:ea typeface="Cambria Math" panose="02040503050406030204" pitchFamily="18" charset="0"/>
                        </a:rPr>
                        <m:t>≈0.13</m:t>
                      </m:r>
                    </m:oMath>
                  </m:oMathPara>
                </a14:m>
                <a:endParaRPr lang="fr-FR" dirty="0">
                  <a:solidFill>
                    <a:schemeClr val="tx1"/>
                  </a:solidFill>
                </a:endParaRPr>
              </a:p>
            </p:txBody>
          </p:sp>
        </mc:Choice>
        <mc:Fallback>
          <p:sp>
            <p:nvSpPr>
              <p:cNvPr id="30" name="ZoneTexte 29">
                <a:extLst>
                  <a:ext uri="{FF2B5EF4-FFF2-40B4-BE49-F238E27FC236}">
                    <a16:creationId xmlns:a16="http://schemas.microsoft.com/office/drawing/2014/main" id="{2F8A3641-887E-410F-9131-0E4653FECAB7}"/>
                  </a:ext>
                </a:extLst>
              </p:cNvPr>
              <p:cNvSpPr txBox="1">
                <a:spLocks noRot="1" noChangeAspect="1" noMove="1" noResize="1" noEditPoints="1" noAdjustHandles="1" noChangeArrowheads="1" noChangeShapeType="1" noTextEdit="1"/>
              </p:cNvSpPr>
              <p:nvPr/>
            </p:nvSpPr>
            <p:spPr>
              <a:xfrm>
                <a:off x="2753474" y="979310"/>
                <a:ext cx="1359476" cy="394660"/>
              </a:xfrm>
              <a:prstGeom prst="rect">
                <a:avLst/>
              </a:prstGeom>
              <a:blipFill>
                <a:blip r:embed="rId8"/>
                <a:stretch>
                  <a:fillRect b="-1563"/>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31" name="ZoneTexte 30">
                <a:extLst>
                  <a:ext uri="{FF2B5EF4-FFF2-40B4-BE49-F238E27FC236}">
                    <a16:creationId xmlns:a16="http://schemas.microsoft.com/office/drawing/2014/main" id="{21BF488A-68EE-456C-A683-9D6F52677A20}"/>
                  </a:ext>
                </a:extLst>
              </p:cNvPr>
              <p:cNvSpPr txBox="1"/>
              <p:nvPr/>
            </p:nvSpPr>
            <p:spPr>
              <a:xfrm>
                <a:off x="4858695" y="1523987"/>
                <a:ext cx="112927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fr-FR" i="1" dirty="0" smtClean="0">
                          <a:solidFill>
                            <a:schemeClr val="tx1"/>
                          </a:solidFill>
                          <a:latin typeface="Cambria Math" panose="02040503050406030204" pitchFamily="18" charset="0"/>
                        </a:rPr>
                        <m:t>0</m:t>
                      </m:r>
                      <m:r>
                        <m:rPr>
                          <m:nor/>
                        </m:rPr>
                        <a:rPr lang="fr-FR" b="0" i="1" dirty="0" smtClean="0">
                          <a:solidFill>
                            <a:schemeClr val="tx1"/>
                          </a:solidFill>
                          <a:latin typeface="Cambria Math" panose="02040503050406030204" pitchFamily="18" charset="0"/>
                        </a:rPr>
                        <m:t> </m:t>
                      </m:r>
                      <m:r>
                        <m:rPr>
                          <m:nor/>
                        </m:rPr>
                        <a:rPr lang="fr-FR" i="1" dirty="0" smtClean="0">
                          <a:solidFill>
                            <a:schemeClr val="tx1"/>
                          </a:solidFill>
                          <a:latin typeface="Cambria Math" panose="02040503050406030204" pitchFamily="18" charset="0"/>
                        </a:rPr>
                        <m:t>&lt;</m:t>
                      </m:r>
                      <m:r>
                        <m:rPr>
                          <m:nor/>
                        </m:rPr>
                        <a:rPr lang="fr-FR" b="0" i="1" dirty="0" smtClean="0">
                          <a:solidFill>
                            <a:schemeClr val="tx1"/>
                          </a:solidFill>
                          <a:latin typeface="Cambria Math" panose="02040503050406030204" pitchFamily="18" charset="0"/>
                        </a:rPr>
                        <m:t> </m:t>
                      </m:r>
                      <m:r>
                        <m:rPr>
                          <m:nor/>
                        </m:rPr>
                        <a:rPr lang="fr-FR" b="0" i="1" dirty="0" smtClean="0">
                          <a:solidFill>
                            <a:schemeClr val="tx1"/>
                          </a:solidFill>
                          <a:latin typeface="Cambria Math" panose="02040503050406030204" pitchFamily="18" charset="0"/>
                        </a:rPr>
                        <m:t>p</m:t>
                      </m:r>
                      <m:r>
                        <m:rPr>
                          <m:nor/>
                        </m:rPr>
                        <a:rPr lang="fr-FR" b="0" i="1" dirty="0" smtClean="0">
                          <a:solidFill>
                            <a:schemeClr val="tx1"/>
                          </a:solidFill>
                          <a:latin typeface="Cambria Math" panose="02040503050406030204" pitchFamily="18" charset="0"/>
                        </a:rPr>
                        <m:t> &lt; 1</m:t>
                      </m:r>
                    </m:oMath>
                  </m:oMathPara>
                </a14:m>
                <a:endParaRPr lang="fr-FR" i="1" dirty="0">
                  <a:solidFill>
                    <a:schemeClr val="tx1"/>
                  </a:solidFill>
                  <a:latin typeface="Cambria Math" panose="02040503050406030204" pitchFamily="18" charset="0"/>
                </a:endParaRPr>
              </a:p>
            </p:txBody>
          </p:sp>
        </mc:Choice>
        <mc:Fallback>
          <p:sp>
            <p:nvSpPr>
              <p:cNvPr id="31" name="ZoneTexte 30">
                <a:extLst>
                  <a:ext uri="{FF2B5EF4-FFF2-40B4-BE49-F238E27FC236}">
                    <a16:creationId xmlns:a16="http://schemas.microsoft.com/office/drawing/2014/main" id="{21BF488A-68EE-456C-A683-9D6F52677A20}"/>
                  </a:ext>
                </a:extLst>
              </p:cNvPr>
              <p:cNvSpPr txBox="1">
                <a:spLocks noRot="1" noChangeAspect="1" noMove="1" noResize="1" noEditPoints="1" noAdjustHandles="1" noChangeArrowheads="1" noChangeShapeType="1" noTextEdit="1"/>
              </p:cNvSpPr>
              <p:nvPr/>
            </p:nvSpPr>
            <p:spPr>
              <a:xfrm>
                <a:off x="4858695" y="1523987"/>
                <a:ext cx="1129272" cy="369332"/>
              </a:xfrm>
              <a:prstGeom prst="rect">
                <a:avLst/>
              </a:prstGeom>
              <a:blipFill>
                <a:blip r:embed="rId9"/>
                <a:stretch>
                  <a:fillRect b="-6557"/>
                </a:stretch>
              </a:blipFill>
            </p:spPr>
            <p:txBody>
              <a:bodyPr/>
              <a:lstStyle/>
              <a:p>
                <a:r>
                  <a:rPr lang="fr-FR">
                    <a:noFill/>
                  </a:rPr>
                  <a:t> </a:t>
                </a:r>
              </a:p>
            </p:txBody>
          </p:sp>
        </mc:Fallback>
      </mc:AlternateContent>
      <p:sp>
        <p:nvSpPr>
          <p:cNvPr id="32" name="ZoneTexte 31">
            <a:extLst>
              <a:ext uri="{FF2B5EF4-FFF2-40B4-BE49-F238E27FC236}">
                <a16:creationId xmlns:a16="http://schemas.microsoft.com/office/drawing/2014/main" id="{174156DF-D991-460A-8EF5-5EB19C435734}"/>
              </a:ext>
            </a:extLst>
          </p:cNvPr>
          <p:cNvSpPr txBox="1"/>
          <p:nvPr/>
        </p:nvSpPr>
        <p:spPr>
          <a:xfrm>
            <a:off x="5284280" y="4717739"/>
            <a:ext cx="1832701" cy="1169551"/>
          </a:xfrm>
          <a:prstGeom prst="rect">
            <a:avLst/>
          </a:prstGeom>
          <a:solidFill>
            <a:schemeClr val="bg1"/>
          </a:solidFill>
        </p:spPr>
        <p:txBody>
          <a:bodyPr wrap="square">
            <a:spAutoFit/>
          </a:bodyPr>
          <a:lstStyle/>
          <a:p>
            <a:r>
              <a:rPr lang="en-US" sz="1400" dirty="0">
                <a:solidFill>
                  <a:srgbClr val="000000"/>
                </a:solidFill>
                <a:latin typeface="Calibri" panose="020F0502020204030204" pitchFamily="34" charset="0"/>
                <a:cs typeface="Calibri" panose="020F0502020204030204" pitchFamily="34" charset="0"/>
              </a:rPr>
              <a:t>Foaming solution:</a:t>
            </a:r>
          </a:p>
          <a:p>
            <a:r>
              <a:rPr lang="en-US" sz="1400" b="0" i="0" dirty="0">
                <a:solidFill>
                  <a:srgbClr val="000000"/>
                </a:solidFill>
                <a:effectLst/>
                <a:latin typeface="Calibri" panose="020F0502020204030204" pitchFamily="34" charset="0"/>
                <a:cs typeface="Calibri" panose="020F0502020204030204" pitchFamily="34" charset="0"/>
              </a:rPr>
              <a:t>Non-ionic surfact</a:t>
            </a:r>
            <a:r>
              <a:rPr lang="en-US" sz="1400" dirty="0">
                <a:solidFill>
                  <a:srgbClr val="000000"/>
                </a:solidFill>
                <a:latin typeface="Calibri" panose="020F0502020204030204" pitchFamily="34" charset="0"/>
                <a:cs typeface="Calibri" panose="020F0502020204030204" pitchFamily="34" charset="0"/>
              </a:rPr>
              <a:t>ant</a:t>
            </a:r>
            <a:endParaRPr lang="en-US" sz="1400" b="0" i="0" dirty="0">
              <a:solidFill>
                <a:srgbClr val="000000"/>
              </a:solidFill>
              <a:effectLst/>
              <a:latin typeface="Calibri" panose="020F0502020204030204" pitchFamily="34" charset="0"/>
              <a:cs typeface="Calibri" panose="020F0502020204030204" pitchFamily="34" charset="0"/>
            </a:endParaRPr>
          </a:p>
          <a:p>
            <a:r>
              <a:rPr lang="en-US" sz="1400" b="0" i="0" dirty="0" err="1">
                <a:solidFill>
                  <a:srgbClr val="000000"/>
                </a:solidFill>
                <a:effectLst/>
                <a:latin typeface="Calibri" panose="020F0502020204030204" pitchFamily="34" charset="0"/>
                <a:cs typeface="Calibri" panose="020F0502020204030204" pitchFamily="34" charset="0"/>
              </a:rPr>
              <a:t>AlkylPolyGlucosides</a:t>
            </a:r>
            <a:r>
              <a:rPr lang="en-US" sz="1400" b="0" i="0" dirty="0">
                <a:solidFill>
                  <a:srgbClr val="000000"/>
                </a:solidFill>
                <a:effectLst/>
                <a:latin typeface="Calibri" panose="020F0502020204030204" pitchFamily="34" charset="0"/>
                <a:cs typeface="Calibri" panose="020F0502020204030204" pitchFamily="34" charset="0"/>
              </a:rPr>
              <a:t> (</a:t>
            </a:r>
            <a:r>
              <a:rPr lang="en-US" sz="1400" b="0" i="0" dirty="0" err="1">
                <a:solidFill>
                  <a:srgbClr val="000000"/>
                </a:solidFill>
                <a:effectLst/>
                <a:latin typeface="Calibri" panose="020F0502020204030204" pitchFamily="34" charset="0"/>
                <a:cs typeface="Calibri" panose="020F0502020204030204" pitchFamily="34" charset="0"/>
              </a:rPr>
              <a:t>Glucopon</a:t>
            </a:r>
            <a:r>
              <a:rPr lang="en-US" sz="1400" b="0" i="0" dirty="0">
                <a:solidFill>
                  <a:srgbClr val="000000"/>
                </a:solidFill>
                <a:effectLst/>
                <a:latin typeface="Calibri" panose="020F0502020204030204" pitchFamily="34" charset="0"/>
                <a:cs typeface="Calibri" panose="020F0502020204030204" pitchFamily="34" charset="0"/>
              </a:rPr>
              <a:t>® 225DK)</a:t>
            </a:r>
          </a:p>
          <a:p>
            <a:r>
              <a:rPr lang="en-US" sz="1400" dirty="0">
                <a:solidFill>
                  <a:srgbClr val="000000"/>
                </a:solidFill>
                <a:latin typeface="Calibri" panose="020F0502020204030204" pitchFamily="34" charset="0"/>
                <a:cs typeface="Calibri" panose="020F0502020204030204" pitchFamily="34" charset="0"/>
              </a:rPr>
              <a:t>at 20 g/L in water</a:t>
            </a:r>
            <a:r>
              <a:rPr lang="en-US" sz="1400" dirty="0">
                <a:latin typeface="Calibri" panose="020F0502020204030204" pitchFamily="34" charset="0"/>
                <a:cs typeface="Calibri" panose="020F0502020204030204" pitchFamily="34" charset="0"/>
              </a:rPr>
              <a:t> </a:t>
            </a:r>
            <a:endParaRPr lang="fr-FR" sz="1400" dirty="0">
              <a:latin typeface="Calibri" panose="020F0502020204030204" pitchFamily="34" charset="0"/>
              <a:cs typeface="Calibri" panose="020F0502020204030204" pitchFamily="34" charset="0"/>
            </a:endParaRPr>
          </a:p>
        </p:txBody>
      </p:sp>
      <mc:AlternateContent xmlns:mc="http://schemas.openxmlformats.org/markup-compatibility/2006">
        <mc:Choice xmlns:a14="http://schemas.microsoft.com/office/drawing/2010/main" Requires="a14">
          <p:sp>
            <p:nvSpPr>
              <p:cNvPr id="33" name="ZoneTexte 32">
                <a:extLst>
                  <a:ext uri="{FF2B5EF4-FFF2-40B4-BE49-F238E27FC236}">
                    <a16:creationId xmlns:a16="http://schemas.microsoft.com/office/drawing/2014/main" id="{31F7FD25-823A-4C61-9E59-BAA45D2085AE}"/>
                  </a:ext>
                </a:extLst>
              </p:cNvPr>
              <p:cNvSpPr txBox="1"/>
              <p:nvPr/>
            </p:nvSpPr>
            <p:spPr>
              <a:xfrm>
                <a:off x="2406998" y="3824208"/>
                <a:ext cx="135255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sz="1400" i="1" smtClean="0">
                              <a:latin typeface="Cambria Math" panose="02040503050406030204" pitchFamily="18" charset="0"/>
                            </a:rPr>
                          </m:ctrlPr>
                        </m:sSubPr>
                        <m:e>
                          <m:r>
                            <a:rPr lang="fr-FR" sz="1400" i="1" smtClean="0">
                              <a:latin typeface="Cambria Math" panose="02040503050406030204" pitchFamily="18" charset="0"/>
                              <a:ea typeface="Cambria Math" panose="02040503050406030204" pitchFamily="18" charset="0"/>
                            </a:rPr>
                            <m:t>𝜙</m:t>
                          </m:r>
                        </m:e>
                        <m:sub>
                          <m:r>
                            <a:rPr lang="fr-FR" sz="1400" b="0" i="1" smtClean="0">
                              <a:latin typeface="Cambria Math" panose="02040503050406030204" pitchFamily="18" charset="0"/>
                            </a:rPr>
                            <m:t>𝑙</m:t>
                          </m:r>
                        </m:sub>
                      </m:sSub>
                      <m:r>
                        <a:rPr lang="fr-FR" sz="1400" i="1" smtClean="0">
                          <a:latin typeface="Cambria Math" panose="02040503050406030204" pitchFamily="18" charset="0"/>
                          <a:ea typeface="Cambria Math" panose="02040503050406030204" pitchFamily="18" charset="0"/>
                        </a:rPr>
                        <m:t>≈</m:t>
                      </m:r>
                      <m:r>
                        <a:rPr lang="fr-FR" sz="1400" b="0" i="1" smtClean="0">
                          <a:latin typeface="Cambria Math" panose="02040503050406030204" pitchFamily="18" charset="0"/>
                          <a:ea typeface="Cambria Math" panose="02040503050406030204" pitchFamily="18" charset="0"/>
                        </a:rPr>
                        <m:t>7%</m:t>
                      </m:r>
                    </m:oMath>
                  </m:oMathPara>
                </a14:m>
                <a:endParaRPr lang="fr-FR" sz="1400" dirty="0"/>
              </a:p>
            </p:txBody>
          </p:sp>
        </mc:Choice>
        <mc:Fallback>
          <p:sp>
            <p:nvSpPr>
              <p:cNvPr id="33" name="ZoneTexte 32">
                <a:extLst>
                  <a:ext uri="{FF2B5EF4-FFF2-40B4-BE49-F238E27FC236}">
                    <a16:creationId xmlns:a16="http://schemas.microsoft.com/office/drawing/2014/main" id="{31F7FD25-823A-4C61-9E59-BAA45D2085AE}"/>
                  </a:ext>
                </a:extLst>
              </p:cNvPr>
              <p:cNvSpPr txBox="1">
                <a:spLocks noRot="1" noChangeAspect="1" noMove="1" noResize="1" noEditPoints="1" noAdjustHandles="1" noChangeArrowheads="1" noChangeShapeType="1" noTextEdit="1"/>
              </p:cNvSpPr>
              <p:nvPr/>
            </p:nvSpPr>
            <p:spPr>
              <a:xfrm>
                <a:off x="2406998" y="3824208"/>
                <a:ext cx="1352550" cy="307777"/>
              </a:xfrm>
              <a:prstGeom prst="rect">
                <a:avLst/>
              </a:prstGeom>
              <a:blipFill>
                <a:blip r:embed="rId10"/>
                <a:stretch>
                  <a:fillRect b="-5882"/>
                </a:stretch>
              </a:blipFill>
            </p:spPr>
            <p:txBody>
              <a:bodyPr/>
              <a:lstStyle/>
              <a:p>
                <a:r>
                  <a:rPr lang="fr-FR">
                    <a:noFill/>
                  </a:rPr>
                  <a:t> </a:t>
                </a:r>
              </a:p>
            </p:txBody>
          </p:sp>
        </mc:Fallback>
      </mc:AlternateContent>
      <p:sp>
        <p:nvSpPr>
          <p:cNvPr id="17" name="ZoneTexte 16">
            <a:extLst>
              <a:ext uri="{FF2B5EF4-FFF2-40B4-BE49-F238E27FC236}">
                <a16:creationId xmlns:a16="http://schemas.microsoft.com/office/drawing/2014/main" id="{87CA48ED-333D-44A7-B774-3BFBB07AF362}"/>
              </a:ext>
            </a:extLst>
          </p:cNvPr>
          <p:cNvSpPr txBox="1"/>
          <p:nvPr/>
        </p:nvSpPr>
        <p:spPr>
          <a:xfrm>
            <a:off x="381000" y="6285197"/>
            <a:ext cx="7609317" cy="523220"/>
          </a:xfrm>
          <a:prstGeom prst="rect">
            <a:avLst/>
          </a:prstGeom>
          <a:noFill/>
        </p:spPr>
        <p:txBody>
          <a:bodyPr wrap="square">
            <a:spAutoFit/>
          </a:bodyPr>
          <a:lstStyle>
            <a:defPPr>
              <a:defRPr lang="en-US"/>
            </a:defPPr>
            <a:lvl1pPr algn="ctr">
              <a:defRPr sz="1400">
                <a:latin typeface="Source Sans Pro" panose="020B0503030403020204" pitchFamily="34" charset="0"/>
              </a:defRPr>
            </a:lvl1pPr>
          </a:lstStyle>
          <a:p>
            <a:pPr algn="l"/>
            <a:r>
              <a:rPr lang="en-GB" dirty="0" err="1" smtClean="0">
                <a:latin typeface="+mn-lt"/>
              </a:rPr>
              <a:t>Salamé</a:t>
            </a:r>
            <a:r>
              <a:rPr lang="en-GB" dirty="0" smtClean="0">
                <a:latin typeface="+mn-lt"/>
              </a:rPr>
              <a:t> </a:t>
            </a:r>
            <a:r>
              <a:rPr lang="en-GB" dirty="0" smtClean="0">
                <a:latin typeface="+mn-lt"/>
              </a:rPr>
              <a:t>A., et al.,  “Enhanced coarsening induced by pore confinement”, </a:t>
            </a:r>
            <a:r>
              <a:rPr lang="en-GB" b="1" dirty="0" smtClean="0">
                <a:latin typeface="+mn-lt"/>
              </a:rPr>
              <a:t>PRE, 2025</a:t>
            </a:r>
            <a:endParaRPr lang="en-GB" dirty="0" smtClean="0">
              <a:latin typeface="+mn-lt"/>
            </a:endParaRPr>
          </a:p>
          <a:p>
            <a:pPr algn="l"/>
            <a:r>
              <a:rPr lang="en-GB" dirty="0" err="1" smtClean="0">
                <a:latin typeface="+mn-lt"/>
              </a:rPr>
              <a:t>Salamé</a:t>
            </a:r>
            <a:r>
              <a:rPr lang="en-GB" dirty="0" smtClean="0">
                <a:latin typeface="+mn-lt"/>
              </a:rPr>
              <a:t> A., et al.,  “Foam coarsening in granular </a:t>
            </a:r>
            <a:r>
              <a:rPr lang="en-GB" dirty="0" err="1" smtClean="0">
                <a:latin typeface="+mn-lt"/>
              </a:rPr>
              <a:t>packings</a:t>
            </a:r>
            <a:r>
              <a:rPr lang="en-GB" dirty="0" smtClean="0">
                <a:latin typeface="+mn-lt"/>
              </a:rPr>
              <a:t>”, </a:t>
            </a:r>
            <a:r>
              <a:rPr lang="en-GB" b="1" dirty="0" smtClean="0">
                <a:latin typeface="+mn-lt"/>
              </a:rPr>
              <a:t>PRE, 2026</a:t>
            </a:r>
          </a:p>
        </p:txBody>
      </p:sp>
    </p:spTree>
    <p:extLst>
      <p:ext uri="{BB962C8B-B14F-4D97-AF65-F5344CB8AC3E}">
        <p14:creationId xmlns:p14="http://schemas.microsoft.com/office/powerpoint/2010/main" val="29995653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err="1" smtClean="0"/>
              <a:t>Foam</a:t>
            </a:r>
            <a:r>
              <a:rPr lang="fr-FR" dirty="0" smtClean="0"/>
              <a:t> production (</a:t>
            </a:r>
            <a:r>
              <a:rPr lang="fr-FR" dirty="0" err="1" smtClean="0"/>
              <a:t>foam</a:t>
            </a:r>
            <a:r>
              <a:rPr lang="fr-FR" dirty="0" smtClean="0"/>
              <a:t> flow)</a:t>
            </a:r>
            <a:endParaRPr lang="fr-FR" dirty="0"/>
          </a:p>
        </p:txBody>
      </p:sp>
      <p:sp>
        <p:nvSpPr>
          <p:cNvPr id="15" name="Espace réservé du numéro de diapositive 25"/>
          <p:cNvSpPr>
            <a:spLocks noGrp="1"/>
          </p:cNvSpPr>
          <p:nvPr>
            <p:ph type="sldNum" sz="quarter" idx="12"/>
          </p:nvPr>
        </p:nvSpPr>
        <p:spPr>
          <a:xfrm>
            <a:off x="8991600" y="6350003"/>
            <a:ext cx="2743200" cy="365125"/>
          </a:xfrm>
        </p:spPr>
        <p:txBody>
          <a:bodyPr/>
          <a:lstStyle/>
          <a:p>
            <a:fld id="{E3388EE1-F190-47B0-87A7-A7055821C2CB}" type="slidenum">
              <a:rPr lang="fr-FR" smtClean="0"/>
              <a:t>13</a:t>
            </a:fld>
            <a:endParaRPr lang="fr-FR"/>
          </a:p>
        </p:txBody>
      </p:sp>
      <p:pic>
        <p:nvPicPr>
          <p:cNvPr id="34" name="Image 33">
            <a:extLst>
              <a:ext uri="{FF2B5EF4-FFF2-40B4-BE49-F238E27FC236}">
                <a16:creationId xmlns:a16="http://schemas.microsoft.com/office/drawing/2014/main" id="{E4DB20A7-B0E8-4C74-A672-5FB69BF39662}"/>
              </a:ext>
            </a:extLst>
          </p:cNvPr>
          <p:cNvPicPr>
            <a:picLocks noChangeAspect="1"/>
          </p:cNvPicPr>
          <p:nvPr/>
        </p:nvPicPr>
        <p:blipFill rotWithShape="1">
          <a:blip r:embed="rId3">
            <a:extLst>
              <a:ext uri="{28A0092B-C50C-407E-A947-70E740481C1C}">
                <a14:useLocalDpi xmlns:a14="http://schemas.microsoft.com/office/drawing/2010/main" val="0"/>
              </a:ext>
            </a:extLst>
          </a:blip>
          <a:srcRect l="15845" t="-1057"/>
          <a:stretch/>
        </p:blipFill>
        <p:spPr>
          <a:xfrm>
            <a:off x="8044669" y="1128937"/>
            <a:ext cx="2851498" cy="4635112"/>
          </a:xfrm>
          <a:prstGeom prst="rect">
            <a:avLst/>
          </a:prstGeom>
        </p:spPr>
      </p:pic>
      <p:pic>
        <p:nvPicPr>
          <p:cNvPr id="35" name="Image 34">
            <a:extLst>
              <a:ext uri="{FF2B5EF4-FFF2-40B4-BE49-F238E27FC236}">
                <a16:creationId xmlns:a16="http://schemas.microsoft.com/office/drawing/2014/main" id="{4AC7DD77-1902-425C-97EB-ADA7F0C5BE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21000" b="-2484"/>
          <a:stretch/>
        </p:blipFill>
        <p:spPr>
          <a:xfrm>
            <a:off x="3246048" y="1209273"/>
            <a:ext cx="4798617" cy="4568942"/>
          </a:xfrm>
          <a:prstGeom prst="rect">
            <a:avLst/>
          </a:prstGeom>
        </p:spPr>
      </p:pic>
      <p:sp>
        <p:nvSpPr>
          <p:cNvPr id="36" name="Forme libre 35"/>
          <p:cNvSpPr/>
          <p:nvPr/>
        </p:nvSpPr>
        <p:spPr>
          <a:xfrm>
            <a:off x="7566465" y="1075420"/>
            <a:ext cx="1592627" cy="904942"/>
          </a:xfrm>
          <a:custGeom>
            <a:avLst/>
            <a:gdLst>
              <a:gd name="connsiteX0" fmla="*/ 0 w 1789471"/>
              <a:gd name="connsiteY0" fmla="*/ 19664 h 884903"/>
              <a:gd name="connsiteX1" fmla="*/ 0 w 1789471"/>
              <a:gd name="connsiteY1" fmla="*/ 334297 h 884903"/>
              <a:gd name="connsiteX2" fmla="*/ 934065 w 1789471"/>
              <a:gd name="connsiteY2" fmla="*/ 884903 h 884903"/>
              <a:gd name="connsiteX3" fmla="*/ 1160207 w 1789471"/>
              <a:gd name="connsiteY3" fmla="*/ 875071 h 884903"/>
              <a:gd name="connsiteX4" fmla="*/ 1789471 w 1789471"/>
              <a:gd name="connsiteY4" fmla="*/ 117987 h 884903"/>
              <a:gd name="connsiteX5" fmla="*/ 1219200 w 1789471"/>
              <a:gd name="connsiteY5" fmla="*/ 0 h 884903"/>
              <a:gd name="connsiteX6" fmla="*/ 0 w 1789471"/>
              <a:gd name="connsiteY6" fmla="*/ 19664 h 8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9471" h="884903">
                <a:moveTo>
                  <a:pt x="0" y="19664"/>
                </a:moveTo>
                <a:lnTo>
                  <a:pt x="0" y="334297"/>
                </a:lnTo>
                <a:lnTo>
                  <a:pt x="934065" y="884903"/>
                </a:lnTo>
                <a:lnTo>
                  <a:pt x="1160207" y="875071"/>
                </a:lnTo>
                <a:lnTo>
                  <a:pt x="1789471" y="117987"/>
                </a:lnTo>
                <a:lnTo>
                  <a:pt x="1219200" y="0"/>
                </a:lnTo>
                <a:lnTo>
                  <a:pt x="0" y="196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5C13B76D-80AA-4E77-9519-749054A1FB82}"/>
              </a:ext>
            </a:extLst>
          </p:cNvPr>
          <p:cNvSpPr/>
          <p:nvPr/>
        </p:nvSpPr>
        <p:spPr>
          <a:xfrm>
            <a:off x="8035061" y="1365708"/>
            <a:ext cx="539931" cy="22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5C13B76D-80AA-4E77-9519-749054A1FB82}"/>
              </a:ext>
            </a:extLst>
          </p:cNvPr>
          <p:cNvSpPr/>
          <p:nvPr/>
        </p:nvSpPr>
        <p:spPr>
          <a:xfrm>
            <a:off x="7526925" y="1114939"/>
            <a:ext cx="1963196" cy="312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a:extLst>
              <a:ext uri="{FF2B5EF4-FFF2-40B4-BE49-F238E27FC236}">
                <a16:creationId xmlns:a16="http://schemas.microsoft.com/office/drawing/2014/main" id="{3EAD2608-8F07-4297-8981-D4ED9DDEA19E}"/>
              </a:ext>
            </a:extLst>
          </p:cNvPr>
          <p:cNvSpPr txBox="1"/>
          <p:nvPr/>
        </p:nvSpPr>
        <p:spPr>
          <a:xfrm>
            <a:off x="5747320" y="5423381"/>
            <a:ext cx="2348019" cy="584775"/>
          </a:xfrm>
          <a:prstGeom prst="rect">
            <a:avLst/>
          </a:prstGeom>
          <a:noFill/>
        </p:spPr>
        <p:txBody>
          <a:bodyPr wrap="square">
            <a:spAutoFit/>
          </a:bodyPr>
          <a:lstStyle/>
          <a:p>
            <a:pPr algn="ctr"/>
            <a:r>
              <a:rPr lang="en-US" sz="1600" dirty="0">
                <a:solidFill>
                  <a:srgbClr val="C00000"/>
                </a:solidFill>
                <a:latin typeface="Calibri" panose="020F0502020204030204" pitchFamily="34" charset="0"/>
                <a:cs typeface="Calibri" panose="020F0502020204030204" pitchFamily="34" charset="0"/>
              </a:rPr>
              <a:t>Decreases strongly the coarsening rate</a:t>
            </a:r>
            <a:endParaRPr lang="fr-FR" sz="1600" dirty="0">
              <a:solidFill>
                <a:srgbClr val="C00000"/>
              </a:solidFill>
            </a:endParaRPr>
          </a:p>
        </p:txBody>
      </p:sp>
      <p:sp>
        <p:nvSpPr>
          <p:cNvPr id="41" name="Ellipse 40">
            <a:extLst>
              <a:ext uri="{FF2B5EF4-FFF2-40B4-BE49-F238E27FC236}">
                <a16:creationId xmlns:a16="http://schemas.microsoft.com/office/drawing/2014/main" id="{C9C59F5A-3ECD-43FA-B698-6C48DF7A6E35}"/>
              </a:ext>
            </a:extLst>
          </p:cNvPr>
          <p:cNvSpPr/>
          <p:nvPr/>
        </p:nvSpPr>
        <p:spPr>
          <a:xfrm>
            <a:off x="5275409" y="5048512"/>
            <a:ext cx="847725" cy="4572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ZoneTexte 41">
            <a:extLst>
              <a:ext uri="{FF2B5EF4-FFF2-40B4-BE49-F238E27FC236}">
                <a16:creationId xmlns:a16="http://schemas.microsoft.com/office/drawing/2014/main" id="{F61DDCF8-7DE3-458D-88F9-E279E4254837}"/>
              </a:ext>
            </a:extLst>
          </p:cNvPr>
          <p:cNvSpPr txBox="1"/>
          <p:nvPr/>
        </p:nvSpPr>
        <p:spPr>
          <a:xfrm>
            <a:off x="2165088" y="2634840"/>
            <a:ext cx="1848710" cy="738664"/>
          </a:xfrm>
          <a:prstGeom prst="rect">
            <a:avLst/>
          </a:prstGeom>
          <a:solidFill>
            <a:schemeClr val="bg1"/>
          </a:solidFill>
        </p:spPr>
        <p:txBody>
          <a:bodyPr wrap="square">
            <a:spAutoFit/>
          </a:bodyPr>
          <a:lstStyle/>
          <a:p>
            <a:pPr algn="ctr"/>
            <a:r>
              <a:rPr lang="en-US" sz="1400" b="0" i="0" dirty="0">
                <a:solidFill>
                  <a:srgbClr val="000000"/>
                </a:solidFill>
                <a:effectLst/>
                <a:latin typeface="Calibri" panose="020F0502020204030204" pitchFamily="34" charset="0"/>
                <a:cs typeface="Calibri" panose="020F0502020204030204" pitchFamily="34" charset="0"/>
              </a:rPr>
              <a:t>Cationic surfact</a:t>
            </a:r>
            <a:r>
              <a:rPr lang="en-US" sz="1400" dirty="0">
                <a:solidFill>
                  <a:srgbClr val="000000"/>
                </a:solidFill>
                <a:latin typeface="Calibri" panose="020F0502020204030204" pitchFamily="34" charset="0"/>
                <a:cs typeface="Calibri" panose="020F0502020204030204" pitchFamily="34" charset="0"/>
              </a:rPr>
              <a:t>ant </a:t>
            </a:r>
            <a:r>
              <a:rPr lang="en-US" sz="1400" b="0" i="0" dirty="0">
                <a:solidFill>
                  <a:srgbClr val="000000"/>
                </a:solidFill>
                <a:effectLst/>
                <a:latin typeface="Calibri" panose="020F0502020204030204" pitchFamily="34" charset="0"/>
                <a:cs typeface="Calibri" panose="020F0502020204030204" pitchFamily="34" charset="0"/>
              </a:rPr>
              <a:t>TTAB</a:t>
            </a:r>
            <a:r>
              <a:rPr lang="en-US" sz="1400" dirty="0">
                <a:solidFill>
                  <a:srgbClr val="000000"/>
                </a:solidFill>
                <a:latin typeface="Calibri" panose="020F0502020204030204" pitchFamily="34" charset="0"/>
                <a:cs typeface="Calibri" panose="020F0502020204030204" pitchFamily="34" charset="0"/>
              </a:rPr>
              <a:t> at 10 g/L in water</a:t>
            </a:r>
            <a:r>
              <a:rPr lang="en-US" sz="1400" b="0" i="0" dirty="0">
                <a:solidFill>
                  <a:srgbClr val="000000"/>
                </a:solidFill>
                <a:effectLst/>
                <a:latin typeface="Calibri" panose="020F0502020204030204" pitchFamily="34" charset="0"/>
                <a:cs typeface="Calibri" panose="020F0502020204030204" pitchFamily="34" charset="0"/>
              </a:rPr>
              <a:t>.</a:t>
            </a:r>
            <a:r>
              <a:rPr lang="en-US" sz="1400" dirty="0">
                <a:latin typeface="Calibri" panose="020F0502020204030204" pitchFamily="34" charset="0"/>
                <a:cs typeface="Calibri" panose="020F0502020204030204" pitchFamily="34" charset="0"/>
              </a:rPr>
              <a:t> </a:t>
            </a:r>
            <a:endParaRPr lang="fr-FR" sz="1400" dirty="0">
              <a:latin typeface="Calibri" panose="020F0502020204030204" pitchFamily="34" charset="0"/>
              <a:cs typeface="Calibri" panose="020F0502020204030204" pitchFamily="34" charset="0"/>
            </a:endParaRPr>
          </a:p>
        </p:txBody>
      </p:sp>
      <p:cxnSp>
        <p:nvCxnSpPr>
          <p:cNvPr id="45" name="Connecteur droit avec flèche 44">
            <a:extLst>
              <a:ext uri="{FF2B5EF4-FFF2-40B4-BE49-F238E27FC236}">
                <a16:creationId xmlns:a16="http://schemas.microsoft.com/office/drawing/2014/main" id="{938C2833-4242-41D7-AF62-C62AF3638DA2}"/>
              </a:ext>
            </a:extLst>
          </p:cNvPr>
          <p:cNvCxnSpPr/>
          <p:nvPr/>
        </p:nvCxnSpPr>
        <p:spPr>
          <a:xfrm flipH="1">
            <a:off x="5642394" y="4387235"/>
            <a:ext cx="318658" cy="11365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8" name="ZoneTexte 47">
                <a:extLst>
                  <a:ext uri="{FF2B5EF4-FFF2-40B4-BE49-F238E27FC236}">
                    <a16:creationId xmlns:a16="http://schemas.microsoft.com/office/drawing/2014/main" id="{B3ED0640-21D3-42DC-9602-B086402DD48C}"/>
                  </a:ext>
                </a:extLst>
              </p:cNvPr>
              <p:cNvSpPr txBox="1"/>
              <p:nvPr/>
            </p:nvSpPr>
            <p:spPr>
              <a:xfrm>
                <a:off x="5876766" y="4118322"/>
                <a:ext cx="463075" cy="64633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fr-FR" sz="1400" i="1" smtClean="0">
                              <a:latin typeface="Cambria Math" panose="02040503050406030204" pitchFamily="18" charset="0"/>
                            </a:rPr>
                          </m:ctrlPr>
                        </m:sSubPr>
                        <m:e>
                          <m:r>
                            <m:rPr>
                              <m:sty m:val="p"/>
                            </m:rPr>
                            <a:rPr lang="fr-FR" sz="1400" b="0" i="0" smtClean="0">
                              <a:latin typeface="Cambria Math" panose="02040503050406030204" pitchFamily="18" charset="0"/>
                            </a:rPr>
                            <m:t>N</m:t>
                          </m:r>
                        </m:e>
                        <m:sub>
                          <m:r>
                            <a:rPr lang="fr-FR" sz="1400" b="0" i="1" smtClean="0">
                              <a:latin typeface="Cambria Math" panose="02040503050406030204" pitchFamily="18" charset="0"/>
                            </a:rPr>
                            <m:t>2</m:t>
                          </m:r>
                        </m:sub>
                      </m:sSub>
                    </m:oMath>
                  </m:oMathPara>
                </a14:m>
                <a:endParaRPr lang="fr-FR" sz="1400" dirty="0"/>
              </a:p>
              <a:p>
                <a:pPr algn="ctr"/>
                <a:r>
                  <a:rPr lang="fr-FR" sz="1400" dirty="0"/>
                  <a:t>+</a:t>
                </a:r>
              </a:p>
              <a:p>
                <a:pPr algn="ctr"/>
                <a14:m>
                  <m:oMathPara xmlns:m="http://schemas.openxmlformats.org/officeDocument/2006/math">
                    <m:oMathParaPr>
                      <m:jc m:val="centerGroup"/>
                    </m:oMathParaPr>
                    <m:oMath xmlns:m="http://schemas.openxmlformats.org/officeDocument/2006/math">
                      <m:sSub>
                        <m:sSubPr>
                          <m:ctrlPr>
                            <a:rPr lang="fr-FR" sz="1400" i="1" smtClean="0">
                              <a:latin typeface="Cambria Math" panose="02040503050406030204" pitchFamily="18" charset="0"/>
                            </a:rPr>
                          </m:ctrlPr>
                        </m:sSubPr>
                        <m:e>
                          <m:r>
                            <a:rPr lang="fr-FR" sz="1400" b="0" i="1" smtClean="0">
                              <a:latin typeface="Cambria Math" panose="02040503050406030204" pitchFamily="18" charset="0"/>
                            </a:rPr>
                            <m:t>𝐶</m:t>
                          </m:r>
                        </m:e>
                        <m:sub>
                          <m:r>
                            <a:rPr lang="fr-FR" sz="1400" b="0" i="1" smtClean="0">
                              <a:latin typeface="Cambria Math" panose="02040503050406030204" pitchFamily="18" charset="0"/>
                            </a:rPr>
                            <m:t>6</m:t>
                          </m:r>
                        </m:sub>
                      </m:sSub>
                      <m:sSub>
                        <m:sSubPr>
                          <m:ctrlPr>
                            <a:rPr lang="fr-FR" sz="1400" i="1" smtClean="0">
                              <a:latin typeface="Cambria Math" panose="02040503050406030204" pitchFamily="18" charset="0"/>
                            </a:rPr>
                          </m:ctrlPr>
                        </m:sSubPr>
                        <m:e>
                          <m:r>
                            <a:rPr lang="fr-FR" sz="1400" b="0" i="1" smtClean="0">
                              <a:latin typeface="Cambria Math" panose="02040503050406030204" pitchFamily="18" charset="0"/>
                            </a:rPr>
                            <m:t>𝐹</m:t>
                          </m:r>
                        </m:e>
                        <m:sub>
                          <m:r>
                            <a:rPr lang="fr-FR" sz="1400" b="0" i="1" smtClean="0">
                              <a:latin typeface="Cambria Math" panose="02040503050406030204" pitchFamily="18" charset="0"/>
                            </a:rPr>
                            <m:t>14</m:t>
                          </m:r>
                        </m:sub>
                      </m:sSub>
                    </m:oMath>
                  </m:oMathPara>
                </a14:m>
                <a:endParaRPr lang="fr-FR" sz="1400" dirty="0"/>
              </a:p>
            </p:txBody>
          </p:sp>
        </mc:Choice>
        <mc:Fallback>
          <p:sp>
            <p:nvSpPr>
              <p:cNvPr id="48" name="ZoneTexte 47">
                <a:extLst>
                  <a:ext uri="{FF2B5EF4-FFF2-40B4-BE49-F238E27FC236}">
                    <a16:creationId xmlns:a16="http://schemas.microsoft.com/office/drawing/2014/main" id="{B3ED0640-21D3-42DC-9602-B086402DD48C}"/>
                  </a:ext>
                </a:extLst>
              </p:cNvPr>
              <p:cNvSpPr txBox="1">
                <a:spLocks noRot="1" noChangeAspect="1" noMove="1" noResize="1" noEditPoints="1" noAdjustHandles="1" noChangeArrowheads="1" noChangeShapeType="1" noTextEdit="1"/>
              </p:cNvSpPr>
              <p:nvPr/>
            </p:nvSpPr>
            <p:spPr>
              <a:xfrm>
                <a:off x="5876766" y="4118322"/>
                <a:ext cx="463075" cy="646331"/>
              </a:xfrm>
              <a:prstGeom prst="rect">
                <a:avLst/>
              </a:prstGeom>
              <a:blipFill>
                <a:blip r:embed="rId5"/>
                <a:stretch>
                  <a:fillRect l="-7895" r="-2632" b="-3774"/>
                </a:stretch>
              </a:blipFill>
            </p:spPr>
            <p:txBody>
              <a:bodyPr/>
              <a:lstStyle/>
              <a:p>
                <a:r>
                  <a:rPr lang="fr-FR">
                    <a:noFill/>
                  </a:rPr>
                  <a:t> </a:t>
                </a:r>
              </a:p>
            </p:txBody>
          </p:sp>
        </mc:Fallback>
      </mc:AlternateContent>
      <p:sp>
        <p:nvSpPr>
          <p:cNvPr id="52" name="Rectangle 51">
            <a:extLst>
              <a:ext uri="{FF2B5EF4-FFF2-40B4-BE49-F238E27FC236}">
                <a16:creationId xmlns:a16="http://schemas.microsoft.com/office/drawing/2014/main" id="{5C13B76D-80AA-4E77-9519-749054A1FB82}"/>
              </a:ext>
            </a:extLst>
          </p:cNvPr>
          <p:cNvSpPr/>
          <p:nvPr/>
        </p:nvSpPr>
        <p:spPr>
          <a:xfrm>
            <a:off x="8035061" y="5213715"/>
            <a:ext cx="800726" cy="831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à coins arrondis 48"/>
          <p:cNvSpPr/>
          <p:nvPr/>
        </p:nvSpPr>
        <p:spPr>
          <a:xfrm>
            <a:off x="2336728" y="1128937"/>
            <a:ext cx="5750019" cy="4916048"/>
          </a:xfrm>
          <a:prstGeom prst="roundRect">
            <a:avLst>
              <a:gd name="adj" fmla="val 105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5C13B76D-80AA-4E77-9519-749054A1FB82}"/>
              </a:ext>
            </a:extLst>
          </p:cNvPr>
          <p:cNvSpPr/>
          <p:nvPr/>
        </p:nvSpPr>
        <p:spPr>
          <a:xfrm>
            <a:off x="9301256" y="2492403"/>
            <a:ext cx="1963196" cy="626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à coins arrondis 50"/>
          <p:cNvSpPr/>
          <p:nvPr/>
        </p:nvSpPr>
        <p:spPr>
          <a:xfrm>
            <a:off x="8462339" y="1128938"/>
            <a:ext cx="2561222" cy="15059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mc:Choice xmlns:a14="http://schemas.microsoft.com/office/drawing/2010/main" Requires="a14">
          <p:sp>
            <p:nvSpPr>
              <p:cNvPr id="53" name="ZoneTexte 52"/>
              <p:cNvSpPr txBox="1"/>
              <p:nvPr/>
            </p:nvSpPr>
            <p:spPr>
              <a:xfrm>
                <a:off x="8223521" y="5140760"/>
                <a:ext cx="663964" cy="540725"/>
              </a:xfrm>
              <a:prstGeom prst="rect">
                <a:avLst/>
              </a:prstGeom>
              <a:noFill/>
            </p:spPr>
            <p:txBody>
              <a:bodyPr wrap="none" rtlCol="0">
                <a:spAutoFit/>
              </a:bodyPr>
              <a:lstStyle/>
              <a:p>
                <a:r>
                  <a:rPr lang="fr-FR" sz="1400" dirty="0" smtClean="0">
                    <a:latin typeface="Times New Roman" panose="02020603050405020304" pitchFamily="18" charset="0"/>
                    <a:cs typeface="Times New Roman" panose="02020603050405020304" pitchFamily="18" charset="0"/>
                  </a:rPr>
                  <a:t>Grains</a:t>
                </a:r>
              </a:p>
              <a:p>
                <a:pPr/>
                <a14:m>
                  <m:oMathPara xmlns:m="http://schemas.openxmlformats.org/officeDocument/2006/math">
                    <m:oMathParaPr>
                      <m:jc m:val="centerGroup"/>
                    </m:oMathParaPr>
                    <m:oMath xmlns:m="http://schemas.openxmlformats.org/officeDocument/2006/math">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𝑅</m:t>
                          </m:r>
                        </m:e>
                        <m:sub>
                          <m:r>
                            <a:rPr lang="fr-FR" sz="1400" b="0" i="1" smtClean="0">
                              <a:latin typeface="Cambria Math" panose="02040503050406030204" pitchFamily="18" charset="0"/>
                            </a:rPr>
                            <m:t>𝑔</m:t>
                          </m:r>
                        </m:sub>
                      </m:sSub>
                    </m:oMath>
                  </m:oMathPara>
                </a14:m>
                <a:endParaRPr lang="fr-FR" sz="1400" dirty="0"/>
              </a:p>
            </p:txBody>
          </p:sp>
        </mc:Choice>
        <mc:Fallback>
          <p:sp>
            <p:nvSpPr>
              <p:cNvPr id="53" name="ZoneTexte 52"/>
              <p:cNvSpPr txBox="1">
                <a:spLocks noRot="1" noChangeAspect="1" noMove="1" noResize="1" noEditPoints="1" noAdjustHandles="1" noChangeArrowheads="1" noChangeShapeType="1" noTextEdit="1"/>
              </p:cNvSpPr>
              <p:nvPr/>
            </p:nvSpPr>
            <p:spPr>
              <a:xfrm>
                <a:off x="8223521" y="5140760"/>
                <a:ext cx="663964" cy="540725"/>
              </a:xfrm>
              <a:prstGeom prst="rect">
                <a:avLst/>
              </a:prstGeom>
              <a:blipFill>
                <a:blip r:embed="rId6"/>
                <a:stretch>
                  <a:fillRect l="-2752" t="-1124"/>
                </a:stretch>
              </a:blipFill>
            </p:spPr>
            <p:txBody>
              <a:bodyPr/>
              <a:lstStyle/>
              <a:p>
                <a:r>
                  <a:rPr lang="fr-FR">
                    <a:noFill/>
                  </a:rPr>
                  <a:t> </a:t>
                </a:r>
              </a:p>
            </p:txBody>
          </p:sp>
        </mc:Fallback>
      </mc:AlternateContent>
      <p:grpSp>
        <p:nvGrpSpPr>
          <p:cNvPr id="4" name="Groupe 3"/>
          <p:cNvGrpSpPr/>
          <p:nvPr/>
        </p:nvGrpSpPr>
        <p:grpSpPr>
          <a:xfrm>
            <a:off x="381000" y="3915376"/>
            <a:ext cx="2658034" cy="2294927"/>
            <a:chOff x="10299290" y="2598224"/>
            <a:chExt cx="3344485" cy="2562944"/>
          </a:xfrm>
        </p:grpSpPr>
        <mc:AlternateContent xmlns:mc="http://schemas.openxmlformats.org/markup-compatibility/2006" xmlns:a14="http://schemas.microsoft.com/office/drawing/2010/main">
          <mc:Choice Requires="a14">
            <p:sp>
              <p:nvSpPr>
                <p:cNvPr id="70" name="ZoneTexte 69">
                  <a:extLst>
                    <a:ext uri="{FF2B5EF4-FFF2-40B4-BE49-F238E27FC236}">
                      <a16:creationId xmlns:a16="http://schemas.microsoft.com/office/drawing/2014/main" id="{FFBF8EAC-9FF7-495C-AB7E-E13E2AED22C6}"/>
                    </a:ext>
                  </a:extLst>
                </p:cNvPr>
                <p:cNvSpPr txBox="1"/>
                <p:nvPr/>
              </p:nvSpPr>
              <p:spPr>
                <a:xfrm>
                  <a:off x="11873073" y="4886192"/>
                  <a:ext cx="894015" cy="274976"/>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600" i="1" smtClean="0">
                                <a:latin typeface="Cambria Math" panose="02040503050406030204" pitchFamily="18" charset="0"/>
                              </a:rPr>
                            </m:ctrlPr>
                          </m:sSubPr>
                          <m:e>
                            <m:r>
                              <a:rPr lang="fr-FR" sz="1600" b="0" i="1" smtClean="0">
                                <a:latin typeface="Cambria Math" panose="02040503050406030204" pitchFamily="18" charset="0"/>
                              </a:rPr>
                              <m:t>𝑅</m:t>
                            </m:r>
                          </m:e>
                          <m:sub>
                            <m:r>
                              <a:rPr lang="fr-FR" sz="1600" b="0" i="1" smtClean="0">
                                <a:latin typeface="Cambria Math" panose="02040503050406030204" pitchFamily="18" charset="0"/>
                              </a:rPr>
                              <m:t>𝑏</m:t>
                            </m:r>
                          </m:sub>
                        </m:sSub>
                        <m:r>
                          <a:rPr lang="fr-FR" sz="1600" b="0" i="1" smtClean="0">
                            <a:latin typeface="Cambria Math" panose="02040503050406030204" pitchFamily="18" charset="0"/>
                          </a:rPr>
                          <m:t>/</m:t>
                        </m:r>
                        <m:d>
                          <m:dPr>
                            <m:begChr m:val="⟨"/>
                            <m:endChr m:val="⟩"/>
                            <m:ctrlPr>
                              <a:rPr lang="fr-FR" sz="1600" b="0" i="1" smtClean="0">
                                <a:latin typeface="Cambria Math" panose="02040503050406030204" pitchFamily="18" charset="0"/>
                              </a:rPr>
                            </m:ctrlPr>
                          </m:dPr>
                          <m:e>
                            <m:sSub>
                              <m:sSubPr>
                                <m:ctrlPr>
                                  <a:rPr lang="fr-FR" sz="1600" i="1">
                                    <a:latin typeface="Cambria Math" panose="02040503050406030204" pitchFamily="18" charset="0"/>
                                  </a:rPr>
                                </m:ctrlPr>
                              </m:sSubPr>
                              <m:e>
                                <m:r>
                                  <a:rPr lang="fr-FR" sz="1600" i="1">
                                    <a:latin typeface="Cambria Math" panose="02040503050406030204" pitchFamily="18" charset="0"/>
                                  </a:rPr>
                                  <m:t>𝑅</m:t>
                                </m:r>
                              </m:e>
                              <m:sub>
                                <m:r>
                                  <a:rPr lang="fr-FR" sz="1600" i="1">
                                    <a:latin typeface="Cambria Math" panose="02040503050406030204" pitchFamily="18" charset="0"/>
                                  </a:rPr>
                                  <m:t>𝑏</m:t>
                                </m:r>
                              </m:sub>
                            </m:sSub>
                          </m:e>
                        </m:d>
                      </m:oMath>
                    </m:oMathPara>
                  </a14:m>
                  <a:endParaRPr lang="fr-FR" sz="1600" dirty="0"/>
                </a:p>
              </p:txBody>
            </p:sp>
          </mc:Choice>
          <mc:Fallback xmlns="">
            <p:sp>
              <p:nvSpPr>
                <p:cNvPr id="70" name="ZoneTexte 69">
                  <a:extLst>
                    <a:ext uri="{FF2B5EF4-FFF2-40B4-BE49-F238E27FC236}">
                      <a16:creationId xmlns:a16="http://schemas.microsoft.com/office/drawing/2014/main" id="{FFBF8EAC-9FF7-495C-AB7E-E13E2AED22C6}"/>
                    </a:ext>
                  </a:extLst>
                </p:cNvPr>
                <p:cNvSpPr txBox="1">
                  <a:spLocks noRot="1" noChangeAspect="1" noMove="1" noResize="1" noEditPoints="1" noAdjustHandles="1" noChangeArrowheads="1" noChangeShapeType="1" noTextEdit="1"/>
                </p:cNvSpPr>
                <p:nvPr/>
              </p:nvSpPr>
              <p:spPr>
                <a:xfrm>
                  <a:off x="11873073" y="4886192"/>
                  <a:ext cx="894015" cy="274976"/>
                </a:xfrm>
                <a:prstGeom prst="rect">
                  <a:avLst/>
                </a:prstGeom>
                <a:blipFill>
                  <a:blip r:embed="rId8"/>
                  <a:stretch>
                    <a:fillRect l="-9483" b="-31707"/>
                  </a:stretch>
                </a:blipFill>
              </p:spPr>
              <p:txBody>
                <a:bodyPr/>
                <a:lstStyle/>
                <a:p>
                  <a:r>
                    <a:rPr lang="fr-FR">
                      <a:noFill/>
                    </a:rPr>
                    <a:t> </a:t>
                  </a:r>
                </a:p>
              </p:txBody>
            </p:sp>
          </mc:Fallback>
        </mc:AlternateContent>
        <p:pic>
          <p:nvPicPr>
            <p:cNvPr id="71" name="Image 70">
              <a:extLst>
                <a:ext uri="{FF2B5EF4-FFF2-40B4-BE49-F238E27FC236}">
                  <a16:creationId xmlns:a16="http://schemas.microsoft.com/office/drawing/2014/main" id="{A12FEAD5-7285-484C-A005-BC773C82A0B8}"/>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52420" r="-1" b="10137"/>
            <a:stretch/>
          </p:blipFill>
          <p:spPr>
            <a:xfrm>
              <a:off x="10299290" y="2598224"/>
              <a:ext cx="3344485" cy="2261853"/>
            </a:xfrm>
            <a:prstGeom prst="rect">
              <a:avLst/>
            </a:prstGeom>
            <a:solidFill>
              <a:schemeClr val="bg1"/>
            </a:solidFill>
          </p:spPr>
        </p:pic>
        <p:sp>
          <p:nvSpPr>
            <p:cNvPr id="78" name="Rectangle 77">
              <a:extLst>
                <a:ext uri="{FF2B5EF4-FFF2-40B4-BE49-F238E27FC236}">
                  <a16:creationId xmlns:a16="http://schemas.microsoft.com/office/drawing/2014/main" id="{55B83CA9-BDF7-4CA6-80B6-317C856CE2EC}"/>
                </a:ext>
              </a:extLst>
            </p:cNvPr>
            <p:cNvSpPr/>
            <p:nvPr/>
          </p:nvSpPr>
          <p:spPr>
            <a:xfrm>
              <a:off x="12209376" y="2704393"/>
              <a:ext cx="380675" cy="304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ZoneTexte 2"/>
          <p:cNvSpPr txBox="1"/>
          <p:nvPr/>
        </p:nvSpPr>
        <p:spPr>
          <a:xfrm>
            <a:off x="2711892" y="766959"/>
            <a:ext cx="4439870" cy="369332"/>
          </a:xfrm>
          <a:prstGeom prst="rect">
            <a:avLst/>
          </a:prstGeom>
          <a:noFill/>
        </p:spPr>
        <p:txBody>
          <a:bodyPr wrap="none" rtlCol="0">
            <a:spAutoFit/>
          </a:bodyPr>
          <a:lstStyle/>
          <a:p>
            <a:r>
              <a:rPr lang="fr-FR" dirty="0" smtClean="0"/>
              <a:t>Control of the distribution of the </a:t>
            </a:r>
            <a:r>
              <a:rPr lang="fr-FR" dirty="0" err="1" smtClean="0"/>
              <a:t>bubble</a:t>
            </a:r>
            <a:r>
              <a:rPr lang="fr-FR" dirty="0" smtClean="0"/>
              <a:t> sizes</a:t>
            </a:r>
            <a:endParaRPr lang="fr-FR" dirty="0"/>
          </a:p>
        </p:txBody>
      </p:sp>
      <p:sp>
        <p:nvSpPr>
          <p:cNvPr id="27" name="ZoneTexte 26"/>
          <p:cNvSpPr txBox="1"/>
          <p:nvPr/>
        </p:nvSpPr>
        <p:spPr>
          <a:xfrm>
            <a:off x="8362783" y="763282"/>
            <a:ext cx="2847896" cy="369332"/>
          </a:xfrm>
          <a:prstGeom prst="rect">
            <a:avLst/>
          </a:prstGeom>
          <a:noFill/>
        </p:spPr>
        <p:txBody>
          <a:bodyPr wrap="none" rtlCol="0">
            <a:spAutoFit/>
          </a:bodyPr>
          <a:lstStyle/>
          <a:p>
            <a:r>
              <a:rPr lang="fr-FR" dirty="0" smtClean="0"/>
              <a:t>Control of the </a:t>
            </a:r>
            <a:r>
              <a:rPr lang="fr-FR" dirty="0" err="1" smtClean="0"/>
              <a:t>liquid</a:t>
            </a:r>
            <a:r>
              <a:rPr lang="fr-FR" dirty="0" smtClean="0"/>
              <a:t> fraction</a:t>
            </a:r>
            <a:endParaRPr lang="fr-FR" dirty="0"/>
          </a:p>
        </p:txBody>
      </p:sp>
      <mc:AlternateContent xmlns:mc="http://schemas.openxmlformats.org/markup-compatibility/2006">
        <mc:Choice xmlns:a14="http://schemas.microsoft.com/office/drawing/2010/main" Requires="a14">
          <p:sp>
            <p:nvSpPr>
              <p:cNvPr id="25" name="ZoneTexte 24">
                <a:extLst>
                  <a:ext uri="{FF2B5EF4-FFF2-40B4-BE49-F238E27FC236}">
                    <a16:creationId xmlns:a16="http://schemas.microsoft.com/office/drawing/2014/main" id="{2F8A3641-887E-410F-9131-0E4653FECAB7}"/>
                  </a:ext>
                </a:extLst>
              </p:cNvPr>
              <p:cNvSpPr txBox="1"/>
              <p:nvPr/>
            </p:nvSpPr>
            <p:spPr>
              <a:xfrm>
                <a:off x="141759" y="3460286"/>
                <a:ext cx="135947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b="0" i="1" smtClean="0">
                          <a:solidFill>
                            <a:schemeClr val="tx1"/>
                          </a:solidFill>
                          <a:latin typeface="Cambria Math" panose="02040503050406030204" pitchFamily="18" charset="0"/>
                          <a:ea typeface="Cambria Math" panose="02040503050406030204" pitchFamily="18" charset="0"/>
                        </a:rPr>
                        <m:t>𝑝</m:t>
                      </m:r>
                      <m:r>
                        <a:rPr lang="fr-FR" b="0" i="1" smtClean="0">
                          <a:solidFill>
                            <a:schemeClr val="tx1"/>
                          </a:solidFill>
                          <a:latin typeface="Cambria Math" panose="02040503050406030204" pitchFamily="18" charset="0"/>
                          <a:ea typeface="Cambria Math" panose="02040503050406030204" pitchFamily="18" charset="0"/>
                        </a:rPr>
                        <m:t>≈0.13</m:t>
                      </m:r>
                    </m:oMath>
                  </m:oMathPara>
                </a14:m>
                <a:endParaRPr lang="fr-FR" dirty="0">
                  <a:solidFill>
                    <a:schemeClr val="tx1"/>
                  </a:solidFill>
                </a:endParaRPr>
              </a:p>
            </p:txBody>
          </p:sp>
        </mc:Choice>
        <mc:Fallback>
          <p:sp>
            <p:nvSpPr>
              <p:cNvPr id="25" name="ZoneTexte 24">
                <a:extLst>
                  <a:ext uri="{FF2B5EF4-FFF2-40B4-BE49-F238E27FC236}">
                    <a16:creationId xmlns:a16="http://schemas.microsoft.com/office/drawing/2014/main" id="{2F8A3641-887E-410F-9131-0E4653FECAB7}"/>
                  </a:ext>
                </a:extLst>
              </p:cNvPr>
              <p:cNvSpPr txBox="1">
                <a:spLocks noRot="1" noChangeAspect="1" noMove="1" noResize="1" noEditPoints="1" noAdjustHandles="1" noChangeArrowheads="1" noChangeShapeType="1" noTextEdit="1"/>
              </p:cNvSpPr>
              <p:nvPr/>
            </p:nvSpPr>
            <p:spPr>
              <a:xfrm>
                <a:off x="141759" y="3460286"/>
                <a:ext cx="1359476" cy="369332"/>
              </a:xfrm>
              <a:prstGeom prst="rect">
                <a:avLst/>
              </a:prstGeom>
              <a:blipFill>
                <a:blip r:embed="rId10"/>
                <a:stretch>
                  <a:fillRect b="-6667"/>
                </a:stretch>
              </a:blipFill>
            </p:spPr>
            <p:txBody>
              <a:bodyPr/>
              <a:lstStyle/>
              <a:p>
                <a:r>
                  <a:rPr lang="fr-FR">
                    <a:noFill/>
                  </a:rPr>
                  <a:t> </a:t>
                </a:r>
              </a:p>
            </p:txBody>
          </p:sp>
        </mc:Fallback>
      </mc:AlternateContent>
      <p:sp>
        <p:nvSpPr>
          <p:cNvPr id="5" name="Rectangle 4"/>
          <p:cNvSpPr/>
          <p:nvPr/>
        </p:nvSpPr>
        <p:spPr>
          <a:xfrm>
            <a:off x="6108303" y="5117669"/>
            <a:ext cx="1736437" cy="369332"/>
          </a:xfrm>
          <a:prstGeom prst="rect">
            <a:avLst/>
          </a:prstGeom>
        </p:spPr>
        <p:txBody>
          <a:bodyPr wrap="none">
            <a:spAutoFit/>
          </a:bodyPr>
          <a:lstStyle/>
          <a:p>
            <a:r>
              <a:rPr lang="fr-FR" dirty="0" err="1">
                <a:solidFill>
                  <a:srgbClr val="FF0000"/>
                </a:solidFill>
              </a:rPr>
              <a:t>Perfluorohexane</a:t>
            </a:r>
            <a:endParaRPr lang="fr-FR" dirty="0">
              <a:solidFill>
                <a:srgbClr val="FF0000"/>
              </a:solidFill>
            </a:endParaRPr>
          </a:p>
        </p:txBody>
      </p:sp>
      <p:sp>
        <p:nvSpPr>
          <p:cNvPr id="28" name="ZoneTexte 27">
            <a:extLst>
              <a:ext uri="{FF2B5EF4-FFF2-40B4-BE49-F238E27FC236}">
                <a16:creationId xmlns:a16="http://schemas.microsoft.com/office/drawing/2014/main" id="{3EAD2608-8F07-4297-8981-D4ED9DDEA19E}"/>
              </a:ext>
            </a:extLst>
          </p:cNvPr>
          <p:cNvSpPr txBox="1"/>
          <p:nvPr/>
        </p:nvSpPr>
        <p:spPr>
          <a:xfrm>
            <a:off x="10042475" y="4050921"/>
            <a:ext cx="2151881" cy="584775"/>
          </a:xfrm>
          <a:prstGeom prst="rect">
            <a:avLst/>
          </a:prstGeom>
          <a:noFill/>
        </p:spPr>
        <p:txBody>
          <a:bodyPr wrap="square">
            <a:spAutoFit/>
          </a:bodyPr>
          <a:lstStyle/>
          <a:p>
            <a:pPr algn="ctr"/>
            <a:r>
              <a:rPr lang="en-US" sz="1600" dirty="0" smtClean="0">
                <a:solidFill>
                  <a:srgbClr val="C00000"/>
                </a:solidFill>
                <a:latin typeface="Calibri" panose="020F0502020204030204" pitchFamily="34" charset="0"/>
                <a:cs typeface="Calibri" panose="020F0502020204030204" pitchFamily="34" charset="0"/>
              </a:rPr>
              <a:t>Reduced length to limit compressibility effects</a:t>
            </a:r>
            <a:endParaRPr lang="fr-FR" sz="1600" dirty="0">
              <a:solidFill>
                <a:srgbClr val="C00000"/>
              </a:solidFill>
            </a:endParaRPr>
          </a:p>
        </p:txBody>
      </p:sp>
      <p:sp>
        <p:nvSpPr>
          <p:cNvPr id="29" name="ZoneTexte 28">
            <a:extLst>
              <a:ext uri="{FF2B5EF4-FFF2-40B4-BE49-F238E27FC236}">
                <a16:creationId xmlns:a16="http://schemas.microsoft.com/office/drawing/2014/main" id="{87CA48ED-333D-44A7-B774-3BFBB07AF362}"/>
              </a:ext>
            </a:extLst>
          </p:cNvPr>
          <p:cNvSpPr txBox="1"/>
          <p:nvPr/>
        </p:nvSpPr>
        <p:spPr>
          <a:xfrm>
            <a:off x="381000" y="6412197"/>
            <a:ext cx="7609317" cy="307777"/>
          </a:xfrm>
          <a:prstGeom prst="rect">
            <a:avLst/>
          </a:prstGeom>
          <a:noFill/>
        </p:spPr>
        <p:txBody>
          <a:bodyPr wrap="square">
            <a:spAutoFit/>
          </a:bodyPr>
          <a:lstStyle>
            <a:defPPr>
              <a:defRPr lang="en-US"/>
            </a:defPPr>
            <a:lvl1pPr algn="ctr">
              <a:defRPr sz="1400">
                <a:latin typeface="Source Sans Pro" panose="020B0503030403020204" pitchFamily="34" charset="0"/>
              </a:defRPr>
            </a:lvl1pPr>
          </a:lstStyle>
          <a:p>
            <a:pPr algn="l"/>
            <a:r>
              <a:rPr lang="en-US" dirty="0" err="1">
                <a:latin typeface="+mn-lt"/>
              </a:rPr>
              <a:t>Salamé</a:t>
            </a:r>
            <a:r>
              <a:rPr lang="en-US" dirty="0">
                <a:latin typeface="+mn-lt"/>
              </a:rPr>
              <a:t> A., et al.,  “Rheology of liquid foam flowing through porous media”, </a:t>
            </a:r>
            <a:r>
              <a:rPr lang="en-US" b="1" dirty="0">
                <a:latin typeface="+mn-lt"/>
              </a:rPr>
              <a:t>Physics of Fluids, 2025</a:t>
            </a:r>
          </a:p>
        </p:txBody>
      </p:sp>
    </p:spTree>
    <p:extLst>
      <p:ext uri="{BB962C8B-B14F-4D97-AF65-F5344CB8AC3E}">
        <p14:creationId xmlns:p14="http://schemas.microsoft.com/office/powerpoint/2010/main" val="28575129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369183" y="1456851"/>
            <a:ext cx="4902626" cy="3135600"/>
            <a:chOff x="369183" y="1456851"/>
            <a:chExt cx="4902626" cy="3135600"/>
          </a:xfrm>
        </p:grpSpPr>
        <p:pic>
          <p:nvPicPr>
            <p:cNvPr id="25" name="Image 2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9183" y="1456851"/>
              <a:ext cx="3135600" cy="3135600"/>
            </a:xfrm>
            <a:prstGeom prst="rect">
              <a:avLst/>
            </a:prstGeom>
          </p:spPr>
        </p:pic>
        <p:pic>
          <p:nvPicPr>
            <p:cNvPr id="28" name="Image 2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33140" y="2583656"/>
              <a:ext cx="2538669" cy="1641600"/>
            </a:xfrm>
            <a:prstGeom prst="rect">
              <a:avLst/>
            </a:prstGeom>
          </p:spPr>
        </p:pic>
      </p:grpSp>
      <p:sp>
        <p:nvSpPr>
          <p:cNvPr id="18" name="Espace réservé du contenu 6"/>
          <p:cNvSpPr>
            <a:spLocks noGrp="1"/>
          </p:cNvSpPr>
          <p:nvPr>
            <p:ph idx="1"/>
          </p:nvPr>
        </p:nvSpPr>
        <p:spPr>
          <a:xfrm>
            <a:off x="381000" y="742950"/>
            <a:ext cx="11372850" cy="5759450"/>
          </a:xfrm>
        </p:spPr>
        <p:txBody>
          <a:bodyPr>
            <a:normAutofit/>
          </a:bodyPr>
          <a:lstStyle/>
          <a:p>
            <a:pPr marL="0" indent="0">
              <a:buNone/>
            </a:pPr>
            <a:r>
              <a:rPr lang="fr-FR" b="1" dirty="0" smtClean="0"/>
              <a:t>Model for the </a:t>
            </a:r>
            <a:r>
              <a:rPr lang="fr-FR" b="1" dirty="0" err="1" smtClean="0"/>
              <a:t>liquid</a:t>
            </a:r>
            <a:r>
              <a:rPr lang="fr-FR" b="1" dirty="0" smtClean="0"/>
              <a:t> distribution in </a:t>
            </a:r>
            <a:r>
              <a:rPr lang="fr-FR" b="1" dirty="0" err="1" smtClean="0"/>
              <a:t>porous</a:t>
            </a:r>
            <a:r>
              <a:rPr lang="fr-FR" b="1" dirty="0" smtClean="0"/>
              <a:t> </a:t>
            </a:r>
            <a:r>
              <a:rPr lang="fr-FR" b="1" dirty="0" err="1" smtClean="0"/>
              <a:t>space</a:t>
            </a:r>
            <a:endParaRPr lang="fr-FR" dirty="0" smtClean="0"/>
          </a:p>
          <a:p>
            <a:pPr marL="0" indent="0">
              <a:buNone/>
            </a:pPr>
            <a:endParaRPr lang="fr-FR" dirty="0"/>
          </a:p>
          <a:p>
            <a:pPr marL="0" indent="0">
              <a:buNone/>
            </a:pPr>
            <a:endParaRPr lang="fr-FR" dirty="0" smtClean="0"/>
          </a:p>
          <a:p>
            <a:pPr marL="0" indent="0">
              <a:buNone/>
            </a:pPr>
            <a:endParaRPr lang="fr-FR" dirty="0" smtClean="0"/>
          </a:p>
          <a:p>
            <a:pPr marL="0" indent="0">
              <a:buNone/>
            </a:pPr>
            <a:endParaRPr lang="fr-FR" dirty="0" smtClean="0"/>
          </a:p>
          <a:p>
            <a:pPr marL="0" indent="0">
              <a:buNone/>
            </a:pPr>
            <a:endParaRPr lang="fr-FR" dirty="0" smtClean="0"/>
          </a:p>
        </p:txBody>
      </p:sp>
      <p:sp>
        <p:nvSpPr>
          <p:cNvPr id="2" name="Titre 1"/>
          <p:cNvSpPr>
            <a:spLocks noGrp="1"/>
          </p:cNvSpPr>
          <p:nvPr>
            <p:ph type="title"/>
          </p:nvPr>
        </p:nvSpPr>
        <p:spPr/>
        <p:txBody>
          <a:bodyPr>
            <a:normAutofit/>
          </a:bodyPr>
          <a:lstStyle/>
          <a:p>
            <a:r>
              <a:rPr lang="fr-FR" dirty="0" smtClean="0"/>
              <a:t>1. </a:t>
            </a:r>
            <a:r>
              <a:rPr lang="fr-FR" dirty="0" err="1" smtClean="0"/>
              <a:t>Confined</a:t>
            </a:r>
            <a:r>
              <a:rPr lang="fr-FR" dirty="0" smtClean="0"/>
              <a:t> </a:t>
            </a:r>
            <a:r>
              <a:rPr lang="fr-FR" dirty="0" err="1" smtClean="0"/>
              <a:t>foam</a:t>
            </a:r>
            <a:r>
              <a:rPr lang="fr-FR" dirty="0" smtClean="0"/>
              <a:t> microstructure &amp; </a:t>
            </a:r>
            <a:r>
              <a:rPr lang="fr-FR" dirty="0" err="1" smtClean="0"/>
              <a:t>liquid</a:t>
            </a:r>
            <a:r>
              <a:rPr lang="fr-FR" dirty="0" smtClean="0"/>
              <a:t> distribution</a:t>
            </a:r>
            <a:endParaRPr lang="fr-FR" dirty="0"/>
          </a:p>
        </p:txBody>
      </p:sp>
      <p:sp>
        <p:nvSpPr>
          <p:cNvPr id="46" name="ZoneTexte 45">
            <a:extLst>
              <a:ext uri="{FF2B5EF4-FFF2-40B4-BE49-F238E27FC236}">
                <a16:creationId xmlns:a16="http://schemas.microsoft.com/office/drawing/2014/main" id="{B8C34DFA-D55A-4B20-A88C-28ADD0C6968E}"/>
              </a:ext>
            </a:extLst>
          </p:cNvPr>
          <p:cNvSpPr txBox="1"/>
          <p:nvPr/>
        </p:nvSpPr>
        <p:spPr>
          <a:xfrm>
            <a:off x="139700" y="6253260"/>
            <a:ext cx="7419322" cy="276999"/>
          </a:xfrm>
          <a:prstGeom prst="rect">
            <a:avLst/>
          </a:prstGeom>
          <a:noFill/>
        </p:spPr>
        <p:txBody>
          <a:bodyPr wrap="square">
            <a:spAutoFit/>
          </a:bodyPr>
          <a:lstStyle>
            <a:defPPr>
              <a:defRPr lang="fr-FR"/>
            </a:defPPr>
            <a:lvl1pPr>
              <a:defRPr sz="1200">
                <a:latin typeface="Source Sans Pro" panose="020B0503030403020204" pitchFamily="34" charset="0"/>
              </a:defRPr>
            </a:lvl1pPr>
          </a:lstStyle>
          <a:p>
            <a:r>
              <a:rPr lang="fr-FR" dirty="0"/>
              <a:t>Daisy </a:t>
            </a:r>
            <a:r>
              <a:rPr lang="fr-FR" dirty="0" err="1"/>
              <a:t>shaped</a:t>
            </a:r>
            <a:r>
              <a:rPr lang="fr-FR" dirty="0"/>
              <a:t> </a:t>
            </a:r>
            <a:r>
              <a:rPr lang="fr-FR" dirty="0" err="1"/>
              <a:t>liquid</a:t>
            </a:r>
            <a:r>
              <a:rPr lang="fr-FR" dirty="0"/>
              <a:t> bridges in </a:t>
            </a:r>
            <a:r>
              <a:rPr lang="fr-FR" dirty="0" err="1"/>
              <a:t>foam-filled</a:t>
            </a:r>
            <a:r>
              <a:rPr lang="fr-FR" dirty="0"/>
              <a:t> </a:t>
            </a:r>
            <a:r>
              <a:rPr lang="fr-FR" dirty="0" err="1"/>
              <a:t>granular</a:t>
            </a:r>
            <a:r>
              <a:rPr lang="fr-FR" dirty="0"/>
              <a:t> packings, </a:t>
            </a:r>
            <a:r>
              <a:rPr lang="fr-FR" dirty="0" err="1"/>
              <a:t>Pitois</a:t>
            </a:r>
            <a:r>
              <a:rPr lang="fr-FR" dirty="0"/>
              <a:t> O., </a:t>
            </a:r>
            <a:r>
              <a:rPr lang="fr-FR" dirty="0" err="1"/>
              <a:t>Salamé</a:t>
            </a:r>
            <a:r>
              <a:rPr lang="fr-FR" dirty="0"/>
              <a:t> A. et al., </a:t>
            </a:r>
            <a:r>
              <a:rPr lang="fr-FR" b="1" dirty="0"/>
              <a:t>JCIS, 2023</a:t>
            </a:r>
          </a:p>
        </p:txBody>
      </p:sp>
      <p:sp>
        <p:nvSpPr>
          <p:cNvPr id="47" name="ZoneTexte 46">
            <a:extLst>
              <a:ext uri="{FF2B5EF4-FFF2-40B4-BE49-F238E27FC236}">
                <a16:creationId xmlns:a16="http://schemas.microsoft.com/office/drawing/2014/main" id="{500C989A-217E-4380-8C04-9D5E5633A8F2}"/>
              </a:ext>
            </a:extLst>
          </p:cNvPr>
          <p:cNvSpPr txBox="1"/>
          <p:nvPr/>
        </p:nvSpPr>
        <p:spPr>
          <a:xfrm>
            <a:off x="139699" y="6495696"/>
            <a:ext cx="8081555" cy="276999"/>
          </a:xfrm>
          <a:prstGeom prst="rect">
            <a:avLst/>
          </a:prstGeom>
          <a:noFill/>
        </p:spPr>
        <p:txBody>
          <a:bodyPr wrap="square">
            <a:spAutoFit/>
          </a:bodyPr>
          <a:lstStyle>
            <a:defPPr>
              <a:defRPr lang="fr-FR"/>
            </a:defPPr>
            <a:lvl1pPr>
              <a:defRPr sz="1200">
                <a:latin typeface="Source Sans Pro" panose="020B0503030403020204" pitchFamily="34" charset="0"/>
              </a:defRPr>
            </a:lvl1pPr>
          </a:lstStyle>
          <a:p>
            <a:r>
              <a:rPr lang="fr-FR" dirty="0" err="1"/>
              <a:t>Permeability</a:t>
            </a:r>
            <a:r>
              <a:rPr lang="fr-FR" dirty="0"/>
              <a:t> of </a:t>
            </a:r>
            <a:r>
              <a:rPr lang="fr-FR" dirty="0" err="1"/>
              <a:t>foam-filled</a:t>
            </a:r>
            <a:r>
              <a:rPr lang="fr-FR" dirty="0"/>
              <a:t> </a:t>
            </a:r>
            <a:r>
              <a:rPr lang="fr-FR" dirty="0" err="1"/>
              <a:t>granular</a:t>
            </a:r>
            <a:r>
              <a:rPr lang="fr-FR" dirty="0"/>
              <a:t> packings: </a:t>
            </a:r>
            <a:r>
              <a:rPr lang="fr-FR" dirty="0" err="1"/>
              <a:t>numerical</a:t>
            </a:r>
            <a:r>
              <a:rPr lang="fr-FR" dirty="0"/>
              <a:t> modeling, Langlois V., </a:t>
            </a:r>
            <a:r>
              <a:rPr lang="fr-FR" dirty="0" err="1"/>
              <a:t>Salamé</a:t>
            </a:r>
            <a:r>
              <a:rPr lang="fr-FR" dirty="0"/>
              <a:t> A. et al., </a:t>
            </a:r>
            <a:r>
              <a:rPr lang="fr-FR" b="1" dirty="0"/>
              <a:t>PRF</a:t>
            </a:r>
            <a:r>
              <a:rPr lang="fr-FR" dirty="0"/>
              <a:t> </a:t>
            </a:r>
            <a:r>
              <a:rPr lang="fr-FR" b="1" dirty="0"/>
              <a:t>, 2025</a:t>
            </a:r>
          </a:p>
        </p:txBody>
      </p:sp>
      <p:sp>
        <p:nvSpPr>
          <p:cNvPr id="15" name="Espace réservé du numéro de diapositive 25"/>
          <p:cNvSpPr>
            <a:spLocks noGrp="1"/>
          </p:cNvSpPr>
          <p:nvPr>
            <p:ph type="sldNum" sz="quarter" idx="12"/>
          </p:nvPr>
        </p:nvSpPr>
        <p:spPr>
          <a:xfrm>
            <a:off x="8991600" y="6350003"/>
            <a:ext cx="2743200" cy="365125"/>
          </a:xfrm>
        </p:spPr>
        <p:txBody>
          <a:bodyPr/>
          <a:lstStyle/>
          <a:p>
            <a:fld id="{E3388EE1-F190-47B0-87A7-A7055821C2CB}" type="slidenum">
              <a:rPr lang="fr-FR" smtClean="0"/>
              <a:t>14</a:t>
            </a:fld>
            <a:endParaRPr lang="fr-FR" dirty="0"/>
          </a:p>
        </p:txBody>
      </p:sp>
      <mc:AlternateContent xmlns:mc="http://schemas.openxmlformats.org/markup-compatibility/2006" xmlns:a14="http://schemas.microsoft.com/office/drawing/2010/main">
        <mc:Choice Requires="a14">
          <p:sp>
            <p:nvSpPr>
              <p:cNvPr id="65" name="ZoneTexte 64">
                <a:extLst>
                  <a:ext uri="{FF2B5EF4-FFF2-40B4-BE49-F238E27FC236}">
                    <a16:creationId xmlns:a16="http://schemas.microsoft.com/office/drawing/2014/main" id="{078C3F39-D314-4416-96D2-12D7485986B4}"/>
                  </a:ext>
                </a:extLst>
              </p:cNvPr>
              <p:cNvSpPr txBox="1"/>
              <p:nvPr/>
            </p:nvSpPr>
            <p:spPr>
              <a:xfrm>
                <a:off x="7021368" y="1097193"/>
                <a:ext cx="3663888" cy="4675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2400" i="1" smtClean="0">
                              <a:latin typeface="Cambria Math" panose="02040503050406030204" pitchFamily="18" charset="0"/>
                            </a:rPr>
                          </m:ctrlPr>
                        </m:sSubPr>
                        <m:e>
                          <m:r>
                            <a:rPr lang="fr-FR" sz="2400" i="1" smtClean="0">
                              <a:latin typeface="Cambria Math" panose="02040503050406030204" pitchFamily="18" charset="0"/>
                              <a:ea typeface="Cambria Math" panose="02040503050406030204" pitchFamily="18" charset="0"/>
                            </a:rPr>
                            <m:t>𝜙</m:t>
                          </m:r>
                        </m:e>
                        <m:sub>
                          <m:r>
                            <a:rPr lang="fr-FR" sz="2400" b="0" i="1" smtClean="0">
                              <a:latin typeface="Cambria Math" panose="02040503050406030204" pitchFamily="18" charset="0"/>
                            </a:rPr>
                            <m:t>𝑙</m:t>
                          </m:r>
                        </m:sub>
                      </m:sSub>
                      <m:r>
                        <a:rPr lang="fr-FR" sz="2400" b="0" i="1" smtClean="0">
                          <a:latin typeface="Cambria Math" panose="02040503050406030204" pitchFamily="18" charset="0"/>
                          <a:ea typeface="Cambria Math" panose="02040503050406030204" pitchFamily="18" charset="0"/>
                        </a:rPr>
                        <m:t>≈</m:t>
                      </m:r>
                      <m:sSubSup>
                        <m:sSubSupPr>
                          <m:ctrlPr>
                            <a:rPr lang="fr-FR" sz="2400" b="0" i="1" smtClean="0">
                              <a:solidFill>
                                <a:srgbClr val="008102"/>
                              </a:solidFill>
                              <a:latin typeface="Cambria Math" panose="02040503050406030204" pitchFamily="18" charset="0"/>
                            </a:rPr>
                          </m:ctrlPr>
                        </m:sSubSupPr>
                        <m:e>
                          <m:r>
                            <a:rPr lang="fr-FR" sz="2400" b="0" i="1" smtClean="0">
                              <a:solidFill>
                                <a:srgbClr val="008102"/>
                              </a:solidFill>
                              <a:latin typeface="Cambria Math" panose="02040503050406030204" pitchFamily="18" charset="0"/>
                              <a:ea typeface="Cambria Math" panose="02040503050406030204" pitchFamily="18" charset="0"/>
                            </a:rPr>
                            <m:t>𝜙</m:t>
                          </m:r>
                        </m:e>
                        <m:sub>
                          <m:r>
                            <a:rPr lang="fr-FR" sz="2400" b="0" i="1" smtClean="0">
                              <a:solidFill>
                                <a:srgbClr val="008102"/>
                              </a:solidFill>
                              <a:latin typeface="Cambria Math" panose="02040503050406030204" pitchFamily="18" charset="0"/>
                            </a:rPr>
                            <m:t>𝑙</m:t>
                          </m:r>
                        </m:sub>
                        <m:sup>
                          <m:r>
                            <m:rPr>
                              <m:sty m:val="p"/>
                            </m:rPr>
                            <a:rPr lang="fr-FR" sz="2400" b="0" i="0" smtClean="0">
                              <a:solidFill>
                                <a:srgbClr val="008102"/>
                              </a:solidFill>
                              <a:latin typeface="Cambria Math" panose="02040503050406030204" pitchFamily="18" charset="0"/>
                            </a:rPr>
                            <m:t>bridge</m:t>
                          </m:r>
                        </m:sup>
                      </m:sSubSup>
                      <m:r>
                        <a:rPr lang="fr-FR" sz="2400" b="0" i="1" smtClean="0">
                          <a:latin typeface="Cambria Math" panose="02040503050406030204" pitchFamily="18" charset="0"/>
                        </a:rPr>
                        <m:t>+</m:t>
                      </m:r>
                      <m:sSubSup>
                        <m:sSubSupPr>
                          <m:ctrlPr>
                            <a:rPr lang="fr-FR" sz="2400" b="0" i="1" smtClean="0">
                              <a:solidFill>
                                <a:srgbClr val="F90302"/>
                              </a:solidFill>
                              <a:latin typeface="Cambria Math" panose="02040503050406030204" pitchFamily="18" charset="0"/>
                            </a:rPr>
                          </m:ctrlPr>
                        </m:sSubSupPr>
                        <m:e>
                          <m:r>
                            <a:rPr lang="fr-FR" sz="2400" b="0" i="1" smtClean="0">
                              <a:solidFill>
                                <a:srgbClr val="F90302"/>
                              </a:solidFill>
                              <a:latin typeface="Cambria Math" panose="02040503050406030204" pitchFamily="18" charset="0"/>
                              <a:ea typeface="Cambria Math" panose="02040503050406030204" pitchFamily="18" charset="0"/>
                            </a:rPr>
                            <m:t>𝜙</m:t>
                          </m:r>
                        </m:e>
                        <m:sub>
                          <m:r>
                            <a:rPr lang="fr-FR" sz="2400" b="0" i="1" smtClean="0">
                              <a:solidFill>
                                <a:srgbClr val="F90302"/>
                              </a:solidFill>
                              <a:latin typeface="Cambria Math" panose="02040503050406030204" pitchFamily="18" charset="0"/>
                            </a:rPr>
                            <m:t>𝑙</m:t>
                          </m:r>
                        </m:sub>
                        <m:sup>
                          <m:r>
                            <m:rPr>
                              <m:sty m:val="p"/>
                            </m:rPr>
                            <a:rPr lang="fr-FR" sz="2400" b="0" i="0" smtClean="0">
                              <a:solidFill>
                                <a:srgbClr val="F90302"/>
                              </a:solidFill>
                              <a:latin typeface="Cambria Math" panose="02040503050406030204" pitchFamily="18" charset="0"/>
                            </a:rPr>
                            <m:t>wall</m:t>
                          </m:r>
                        </m:sup>
                      </m:sSubSup>
                      <m:r>
                        <a:rPr lang="fr-FR" sz="2400" b="0" i="1" smtClean="0">
                          <a:latin typeface="Cambria Math" panose="02040503050406030204" pitchFamily="18" charset="0"/>
                        </a:rPr>
                        <m:t>+</m:t>
                      </m:r>
                      <m:sSubSup>
                        <m:sSubSupPr>
                          <m:ctrlPr>
                            <a:rPr lang="fr-FR" sz="2400" i="1" smtClean="0">
                              <a:solidFill>
                                <a:srgbClr val="0207F5"/>
                              </a:solidFill>
                              <a:latin typeface="Cambria Math" panose="02040503050406030204" pitchFamily="18" charset="0"/>
                            </a:rPr>
                          </m:ctrlPr>
                        </m:sSubSupPr>
                        <m:e>
                          <m:r>
                            <a:rPr lang="fr-FR" sz="2400" i="1">
                              <a:solidFill>
                                <a:srgbClr val="0207F5"/>
                              </a:solidFill>
                              <a:latin typeface="Cambria Math" panose="02040503050406030204" pitchFamily="18" charset="0"/>
                              <a:ea typeface="Cambria Math" panose="02040503050406030204" pitchFamily="18" charset="0"/>
                            </a:rPr>
                            <m:t>𝜙</m:t>
                          </m:r>
                        </m:e>
                        <m:sub>
                          <m:r>
                            <a:rPr lang="fr-FR" sz="2400" i="1">
                              <a:solidFill>
                                <a:srgbClr val="0207F5"/>
                              </a:solidFill>
                              <a:latin typeface="Cambria Math" panose="02040503050406030204" pitchFamily="18" charset="0"/>
                            </a:rPr>
                            <m:t>𝑙</m:t>
                          </m:r>
                        </m:sub>
                        <m:sup>
                          <m:r>
                            <m:rPr>
                              <m:sty m:val="p"/>
                            </m:rPr>
                            <a:rPr lang="fr-FR" sz="2400" b="0" i="0" smtClean="0">
                              <a:solidFill>
                                <a:srgbClr val="0207F5"/>
                              </a:solidFill>
                              <a:latin typeface="Cambria Math" panose="02040503050406030204" pitchFamily="18" charset="0"/>
                            </a:rPr>
                            <m:t>eff</m:t>
                          </m:r>
                        </m:sup>
                      </m:sSubSup>
                    </m:oMath>
                  </m:oMathPara>
                </a14:m>
                <a:endParaRPr lang="fr-FR" sz="2400" dirty="0"/>
              </a:p>
            </p:txBody>
          </p:sp>
        </mc:Choice>
        <mc:Fallback xmlns="">
          <p:sp>
            <p:nvSpPr>
              <p:cNvPr id="65" name="ZoneTexte 64">
                <a:extLst>
                  <a:ext uri="{FF2B5EF4-FFF2-40B4-BE49-F238E27FC236}">
                    <a16:creationId xmlns:a16="http://schemas.microsoft.com/office/drawing/2014/main" id="{078C3F39-D314-4416-96D2-12D7485986B4}"/>
                  </a:ext>
                </a:extLst>
              </p:cNvPr>
              <p:cNvSpPr txBox="1">
                <a:spLocks noRot="1" noChangeAspect="1" noMove="1" noResize="1" noEditPoints="1" noAdjustHandles="1" noChangeArrowheads="1" noChangeShapeType="1" noTextEdit="1"/>
              </p:cNvSpPr>
              <p:nvPr/>
            </p:nvSpPr>
            <p:spPr>
              <a:xfrm>
                <a:off x="7021368" y="1097193"/>
                <a:ext cx="3663888" cy="467500"/>
              </a:xfrm>
              <a:prstGeom prst="rect">
                <a:avLst/>
              </a:prstGeom>
              <a:blipFill>
                <a:blip r:embed="rId5"/>
                <a:stretch>
                  <a:fillRect/>
                </a:stretch>
              </a:blipFill>
            </p:spPr>
            <p:txBody>
              <a:bodyPr/>
              <a:lstStyle/>
              <a:p>
                <a:r>
                  <a:rPr lang="fr-FR">
                    <a:noFill/>
                  </a:rPr>
                  <a:t> </a:t>
                </a:r>
              </a:p>
            </p:txBody>
          </p:sp>
        </mc:Fallback>
      </mc:AlternateContent>
      <p:cxnSp>
        <p:nvCxnSpPr>
          <p:cNvPr id="43" name="Connecteur droit avec flèche 42"/>
          <p:cNvCxnSpPr/>
          <p:nvPr/>
        </p:nvCxnSpPr>
        <p:spPr>
          <a:xfrm flipV="1">
            <a:off x="9194719" y="1654054"/>
            <a:ext cx="0" cy="360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ZoneTexte 43"/>
              <p:cNvSpPr txBox="1"/>
              <p:nvPr/>
            </p:nvSpPr>
            <p:spPr>
              <a:xfrm>
                <a:off x="8231561" y="1964658"/>
                <a:ext cx="1948034" cy="74687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solidFill>
                            <a:srgbClr val="FF0000"/>
                          </a:solidFill>
                          <a:latin typeface="Cambria Math" panose="02040503050406030204" pitchFamily="18" charset="0"/>
                        </a:rPr>
                        <m:t>∝</m:t>
                      </m:r>
                      <m:f>
                        <m:fPr>
                          <m:ctrlPr>
                            <a:rPr lang="fr-FR" i="1">
                              <a:solidFill>
                                <a:srgbClr val="FF0000"/>
                              </a:solidFill>
                              <a:latin typeface="Cambria Math" panose="02040503050406030204" pitchFamily="18" charset="0"/>
                            </a:rPr>
                          </m:ctrlPr>
                        </m:fPr>
                        <m:num>
                          <m:r>
                            <a:rPr lang="fr-FR" b="0" i="1" smtClean="0">
                              <a:solidFill>
                                <a:srgbClr val="FF0000"/>
                              </a:solidFill>
                              <a:latin typeface="Cambria Math" panose="02040503050406030204" pitchFamily="18" charset="0"/>
                            </a:rPr>
                            <m:t>1</m:t>
                          </m:r>
                        </m:num>
                        <m:den>
                          <m:sSubSup>
                            <m:sSubSupPr>
                              <m:ctrlPr>
                                <a:rPr lang="fr-FR" i="1">
                                  <a:solidFill>
                                    <a:srgbClr val="FF0000"/>
                                  </a:solidFill>
                                  <a:latin typeface="Cambria Math" panose="02040503050406030204" pitchFamily="18" charset="0"/>
                                </a:rPr>
                              </m:ctrlPr>
                            </m:sSubSupPr>
                            <m:e>
                              <m:r>
                                <a:rPr lang="fr-FR" i="1">
                                  <a:solidFill>
                                    <a:srgbClr val="FF0000"/>
                                  </a:solidFill>
                                  <a:latin typeface="Cambria Math" panose="02040503050406030204" pitchFamily="18" charset="0"/>
                                </a:rPr>
                                <m:t>𝐷</m:t>
                              </m:r>
                            </m:e>
                            <m:sub>
                              <m:r>
                                <a:rPr lang="fr-FR" i="1">
                                  <a:solidFill>
                                    <a:srgbClr val="FF0000"/>
                                  </a:solidFill>
                                  <a:latin typeface="Cambria Math" panose="02040503050406030204" pitchFamily="18" charset="0"/>
                                </a:rPr>
                                <m:t>𝑔</m:t>
                              </m:r>
                            </m:sub>
                            <m:sup>
                              <m:r>
                                <a:rPr lang="fr-FR" i="1">
                                  <a:solidFill>
                                    <a:srgbClr val="FF0000"/>
                                  </a:solidFill>
                                  <a:latin typeface="Cambria Math" panose="02040503050406030204" pitchFamily="18" charset="0"/>
                                </a:rPr>
                                <m:t>3</m:t>
                              </m:r>
                            </m:sup>
                          </m:sSubSup>
                        </m:den>
                      </m:f>
                      <m:r>
                        <a:rPr lang="fr-FR" b="0" i="1" smtClean="0">
                          <a:solidFill>
                            <a:srgbClr val="FF0000"/>
                          </a:solidFill>
                          <a:latin typeface="Cambria Math" panose="02040503050406030204" pitchFamily="18" charset="0"/>
                        </a:rPr>
                        <m:t>∗</m:t>
                      </m:r>
                      <m:f>
                        <m:fPr>
                          <m:ctrlPr>
                            <a:rPr lang="fr-FR" i="1">
                              <a:solidFill>
                                <a:srgbClr val="FF0000"/>
                              </a:solidFill>
                              <a:latin typeface="Cambria Math" panose="02040503050406030204" pitchFamily="18" charset="0"/>
                            </a:rPr>
                          </m:ctrlPr>
                        </m:fPr>
                        <m:num>
                          <m:sSubSup>
                            <m:sSubSupPr>
                              <m:ctrlPr>
                                <a:rPr lang="fr-FR" i="1">
                                  <a:solidFill>
                                    <a:srgbClr val="FF0000"/>
                                  </a:solidFill>
                                  <a:latin typeface="Cambria Math" panose="02040503050406030204" pitchFamily="18" charset="0"/>
                                </a:rPr>
                              </m:ctrlPr>
                            </m:sSubSupPr>
                            <m:e>
                              <m:r>
                                <a:rPr lang="fr-FR" i="1">
                                  <a:solidFill>
                                    <a:srgbClr val="FF0000"/>
                                  </a:solidFill>
                                  <a:latin typeface="Cambria Math" panose="02040503050406030204" pitchFamily="18" charset="0"/>
                                </a:rPr>
                                <m:t>𝐷</m:t>
                              </m:r>
                            </m:e>
                            <m:sub>
                              <m:r>
                                <a:rPr lang="fr-FR" i="1">
                                  <a:solidFill>
                                    <a:srgbClr val="FF0000"/>
                                  </a:solidFill>
                                  <a:latin typeface="Cambria Math" panose="02040503050406030204" pitchFamily="18" charset="0"/>
                                </a:rPr>
                                <m:t>𝑔</m:t>
                              </m:r>
                            </m:sub>
                            <m:sup>
                              <m:r>
                                <a:rPr lang="fr-FR" i="1">
                                  <a:solidFill>
                                    <a:srgbClr val="FF0000"/>
                                  </a:solidFill>
                                  <a:latin typeface="Cambria Math" panose="02040503050406030204" pitchFamily="18" charset="0"/>
                                </a:rPr>
                                <m:t>2</m:t>
                              </m:r>
                            </m:sup>
                          </m:sSubSup>
                        </m:num>
                        <m:den>
                          <m:sSubSup>
                            <m:sSubSupPr>
                              <m:ctrlPr>
                                <a:rPr lang="fr-FR" i="1">
                                  <a:solidFill>
                                    <a:srgbClr val="FF0000"/>
                                  </a:solidFill>
                                  <a:latin typeface="Cambria Math" panose="02040503050406030204" pitchFamily="18" charset="0"/>
                                </a:rPr>
                              </m:ctrlPr>
                            </m:sSubSupPr>
                            <m:e>
                              <m:r>
                                <a:rPr lang="fr-FR" i="1">
                                  <a:solidFill>
                                    <a:srgbClr val="FF0000"/>
                                  </a:solidFill>
                                  <a:latin typeface="Cambria Math" panose="02040503050406030204" pitchFamily="18" charset="0"/>
                                </a:rPr>
                                <m:t>𝐷</m:t>
                              </m:r>
                            </m:e>
                            <m:sub>
                              <m:r>
                                <a:rPr lang="fr-FR" i="1">
                                  <a:solidFill>
                                    <a:srgbClr val="FF0000"/>
                                  </a:solidFill>
                                  <a:latin typeface="Cambria Math" panose="02040503050406030204" pitchFamily="18" charset="0"/>
                                </a:rPr>
                                <m:t>𝑏</m:t>
                              </m:r>
                            </m:sub>
                            <m:sup>
                              <m:r>
                                <a:rPr lang="fr-FR" i="1">
                                  <a:solidFill>
                                    <a:srgbClr val="FF0000"/>
                                  </a:solidFill>
                                  <a:latin typeface="Cambria Math" panose="02040503050406030204" pitchFamily="18" charset="0"/>
                                </a:rPr>
                                <m:t>2</m:t>
                              </m:r>
                            </m:sup>
                          </m:sSubSup>
                        </m:den>
                      </m:f>
                      <m:r>
                        <a:rPr lang="fr-FR" b="0" i="1" smtClean="0">
                          <a:solidFill>
                            <a:srgbClr val="FF0000"/>
                          </a:solidFill>
                          <a:latin typeface="Cambria Math" panose="02040503050406030204" pitchFamily="18" charset="0"/>
                        </a:rPr>
                        <m:t>∗</m:t>
                      </m:r>
                      <m:sSub>
                        <m:sSubPr>
                          <m:ctrlPr>
                            <a:rPr lang="fr-FR" i="1">
                              <a:solidFill>
                                <a:srgbClr val="FF0000"/>
                              </a:solidFill>
                              <a:latin typeface="Cambria Math" panose="02040503050406030204" pitchFamily="18" charset="0"/>
                            </a:rPr>
                          </m:ctrlPr>
                        </m:sSubPr>
                        <m:e>
                          <m:r>
                            <a:rPr lang="fr-FR" i="1">
                              <a:solidFill>
                                <a:srgbClr val="FF0000"/>
                              </a:solidFill>
                              <a:latin typeface="Cambria Math" panose="02040503050406030204" pitchFamily="18" charset="0"/>
                            </a:rPr>
                            <m:t>𝐷</m:t>
                          </m:r>
                        </m:e>
                        <m:sub>
                          <m:r>
                            <a:rPr lang="fr-FR" i="1">
                              <a:solidFill>
                                <a:srgbClr val="FF0000"/>
                              </a:solidFill>
                              <a:latin typeface="Cambria Math" panose="02040503050406030204" pitchFamily="18" charset="0"/>
                            </a:rPr>
                            <m:t>𝑏</m:t>
                          </m:r>
                        </m:sub>
                      </m:sSub>
                      <m:sSup>
                        <m:sSupPr>
                          <m:ctrlPr>
                            <a:rPr lang="fr-FR" i="1">
                              <a:solidFill>
                                <a:srgbClr val="FF0000"/>
                              </a:solidFill>
                              <a:latin typeface="Cambria Math" panose="02040503050406030204" pitchFamily="18" charset="0"/>
                            </a:rPr>
                          </m:ctrlPr>
                        </m:sSupPr>
                        <m:e>
                          <m:r>
                            <a:rPr lang="fr-FR" i="1">
                              <a:solidFill>
                                <a:srgbClr val="FF0000"/>
                              </a:solidFill>
                              <a:latin typeface="Cambria Math" panose="02040503050406030204" pitchFamily="18" charset="0"/>
                            </a:rPr>
                            <m:t>𝛿</m:t>
                          </m:r>
                        </m:e>
                        <m:sup>
                          <m:r>
                            <a:rPr lang="fr-FR" i="1">
                              <a:solidFill>
                                <a:srgbClr val="FF0000"/>
                              </a:solidFill>
                              <a:latin typeface="Cambria Math" panose="02040503050406030204" pitchFamily="18" charset="0"/>
                            </a:rPr>
                            <m:t>2</m:t>
                          </m:r>
                        </m:sup>
                      </m:sSup>
                    </m:oMath>
                  </m:oMathPara>
                </a14:m>
                <a:endParaRPr lang="fr-FR" dirty="0">
                  <a:solidFill>
                    <a:srgbClr val="FF0000"/>
                  </a:solidFill>
                </a:endParaRPr>
              </a:p>
            </p:txBody>
          </p:sp>
        </mc:Choice>
        <mc:Fallback xmlns="">
          <p:sp>
            <p:nvSpPr>
              <p:cNvPr id="44" name="ZoneTexte 43"/>
              <p:cNvSpPr txBox="1">
                <a:spLocks noRot="1" noChangeAspect="1" noMove="1" noResize="1" noEditPoints="1" noAdjustHandles="1" noChangeArrowheads="1" noChangeShapeType="1" noTextEdit="1"/>
              </p:cNvSpPr>
              <p:nvPr/>
            </p:nvSpPr>
            <p:spPr>
              <a:xfrm>
                <a:off x="8231561" y="1964658"/>
                <a:ext cx="1948034" cy="746871"/>
              </a:xfrm>
              <a:prstGeom prst="rect">
                <a:avLst/>
              </a:prstGeom>
              <a:blipFill>
                <a:blip r:embed="rId6"/>
                <a:stretch>
                  <a:fillRect/>
                </a:stretch>
              </a:blipFill>
            </p:spPr>
            <p:txBody>
              <a:bodyPr/>
              <a:lstStyle/>
              <a:p>
                <a:r>
                  <a:rPr lang="fr-FR">
                    <a:noFill/>
                  </a:rPr>
                  <a:t> </a:t>
                </a:r>
              </a:p>
            </p:txBody>
          </p:sp>
        </mc:Fallback>
      </mc:AlternateContent>
      <p:cxnSp>
        <p:nvCxnSpPr>
          <p:cNvPr id="72" name="Connecteur droit avec flèche 71"/>
          <p:cNvCxnSpPr/>
          <p:nvPr/>
        </p:nvCxnSpPr>
        <p:spPr>
          <a:xfrm flipV="1">
            <a:off x="10303396" y="1654054"/>
            <a:ext cx="0" cy="360000"/>
          </a:xfrm>
          <a:prstGeom prst="straightConnector1">
            <a:avLst/>
          </a:prstGeom>
          <a:ln>
            <a:solidFill>
              <a:srgbClr val="0207F5"/>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3" name="ZoneTexte 72"/>
              <p:cNvSpPr txBox="1"/>
              <p:nvPr/>
            </p:nvSpPr>
            <p:spPr>
              <a:xfrm>
                <a:off x="10007522" y="1964658"/>
                <a:ext cx="1948034" cy="74687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solidFill>
                            <a:srgbClr val="0207F5"/>
                          </a:solidFill>
                          <a:latin typeface="Cambria Math" panose="02040503050406030204" pitchFamily="18" charset="0"/>
                        </a:rPr>
                        <m:t>∝</m:t>
                      </m:r>
                      <m:f>
                        <m:fPr>
                          <m:ctrlPr>
                            <a:rPr lang="fr-FR" i="1">
                              <a:solidFill>
                                <a:srgbClr val="0207F5"/>
                              </a:solidFill>
                              <a:latin typeface="Cambria Math" panose="02040503050406030204" pitchFamily="18" charset="0"/>
                            </a:rPr>
                          </m:ctrlPr>
                        </m:fPr>
                        <m:num>
                          <m:r>
                            <a:rPr lang="fr-FR" i="1">
                              <a:solidFill>
                                <a:srgbClr val="0207F5"/>
                              </a:solidFill>
                              <a:latin typeface="Cambria Math" panose="02040503050406030204" pitchFamily="18" charset="0"/>
                            </a:rPr>
                            <m:t>1</m:t>
                          </m:r>
                        </m:num>
                        <m:den>
                          <m:sSubSup>
                            <m:sSubSupPr>
                              <m:ctrlPr>
                                <a:rPr lang="fr-FR" i="1">
                                  <a:solidFill>
                                    <a:srgbClr val="0207F5"/>
                                  </a:solidFill>
                                  <a:latin typeface="Cambria Math" panose="02040503050406030204" pitchFamily="18" charset="0"/>
                                </a:rPr>
                              </m:ctrlPr>
                            </m:sSubSupPr>
                            <m:e>
                              <m:r>
                                <a:rPr lang="fr-FR" i="1">
                                  <a:solidFill>
                                    <a:srgbClr val="0207F5"/>
                                  </a:solidFill>
                                  <a:latin typeface="Cambria Math" panose="02040503050406030204" pitchFamily="18" charset="0"/>
                                </a:rPr>
                                <m:t>𝐷</m:t>
                              </m:r>
                            </m:e>
                            <m:sub>
                              <m:r>
                                <a:rPr lang="fr-FR" i="1">
                                  <a:solidFill>
                                    <a:srgbClr val="0207F5"/>
                                  </a:solidFill>
                                  <a:latin typeface="Cambria Math" panose="02040503050406030204" pitchFamily="18" charset="0"/>
                                </a:rPr>
                                <m:t>𝑔</m:t>
                              </m:r>
                            </m:sub>
                            <m:sup>
                              <m:r>
                                <a:rPr lang="fr-FR" i="1">
                                  <a:solidFill>
                                    <a:srgbClr val="0207F5"/>
                                  </a:solidFill>
                                  <a:latin typeface="Cambria Math" panose="02040503050406030204" pitchFamily="18" charset="0"/>
                                </a:rPr>
                                <m:t>3</m:t>
                              </m:r>
                            </m:sup>
                          </m:sSubSup>
                        </m:den>
                      </m:f>
                      <m:r>
                        <a:rPr lang="fr-FR" i="1">
                          <a:solidFill>
                            <a:srgbClr val="0207F5"/>
                          </a:solidFill>
                          <a:latin typeface="Cambria Math" panose="02040503050406030204" pitchFamily="18" charset="0"/>
                        </a:rPr>
                        <m:t>∗</m:t>
                      </m:r>
                      <m:f>
                        <m:fPr>
                          <m:ctrlPr>
                            <a:rPr lang="fr-FR" i="1">
                              <a:solidFill>
                                <a:srgbClr val="0207F5"/>
                              </a:solidFill>
                              <a:latin typeface="Cambria Math" panose="02040503050406030204" pitchFamily="18" charset="0"/>
                            </a:rPr>
                          </m:ctrlPr>
                        </m:fPr>
                        <m:num>
                          <m:sSubSup>
                            <m:sSubSupPr>
                              <m:ctrlPr>
                                <a:rPr lang="fr-FR" i="1">
                                  <a:solidFill>
                                    <a:srgbClr val="0207F5"/>
                                  </a:solidFill>
                                  <a:latin typeface="Cambria Math" panose="02040503050406030204" pitchFamily="18" charset="0"/>
                                </a:rPr>
                              </m:ctrlPr>
                            </m:sSubSupPr>
                            <m:e>
                              <m:r>
                                <a:rPr lang="fr-FR" i="1">
                                  <a:solidFill>
                                    <a:srgbClr val="0207F5"/>
                                  </a:solidFill>
                                  <a:latin typeface="Cambria Math" panose="02040503050406030204" pitchFamily="18" charset="0"/>
                                </a:rPr>
                                <m:t>𝐷</m:t>
                              </m:r>
                            </m:e>
                            <m:sub>
                              <m:r>
                                <a:rPr lang="fr-FR" i="1">
                                  <a:solidFill>
                                    <a:srgbClr val="0207F5"/>
                                  </a:solidFill>
                                  <a:latin typeface="Cambria Math" panose="02040503050406030204" pitchFamily="18" charset="0"/>
                                </a:rPr>
                                <m:t>𝑔</m:t>
                              </m:r>
                            </m:sub>
                            <m:sup>
                              <m:r>
                                <a:rPr lang="fr-FR" b="0" i="1" smtClean="0">
                                  <a:solidFill>
                                    <a:srgbClr val="0207F5"/>
                                  </a:solidFill>
                                  <a:latin typeface="Cambria Math" panose="02040503050406030204" pitchFamily="18" charset="0"/>
                                </a:rPr>
                                <m:t>3</m:t>
                              </m:r>
                            </m:sup>
                          </m:sSubSup>
                        </m:num>
                        <m:den>
                          <m:sSubSup>
                            <m:sSubSupPr>
                              <m:ctrlPr>
                                <a:rPr lang="fr-FR" i="1">
                                  <a:solidFill>
                                    <a:srgbClr val="0207F5"/>
                                  </a:solidFill>
                                  <a:latin typeface="Cambria Math" panose="02040503050406030204" pitchFamily="18" charset="0"/>
                                </a:rPr>
                              </m:ctrlPr>
                            </m:sSubSupPr>
                            <m:e>
                              <m:r>
                                <a:rPr lang="fr-FR" i="1">
                                  <a:solidFill>
                                    <a:srgbClr val="0207F5"/>
                                  </a:solidFill>
                                  <a:latin typeface="Cambria Math" panose="02040503050406030204" pitchFamily="18" charset="0"/>
                                </a:rPr>
                                <m:t>𝐷</m:t>
                              </m:r>
                            </m:e>
                            <m:sub>
                              <m:r>
                                <a:rPr lang="fr-FR" i="1">
                                  <a:solidFill>
                                    <a:srgbClr val="0207F5"/>
                                  </a:solidFill>
                                  <a:latin typeface="Cambria Math" panose="02040503050406030204" pitchFamily="18" charset="0"/>
                                </a:rPr>
                                <m:t>𝑏</m:t>
                              </m:r>
                            </m:sub>
                            <m:sup>
                              <m:r>
                                <a:rPr lang="fr-FR" b="0" i="1" smtClean="0">
                                  <a:solidFill>
                                    <a:srgbClr val="0207F5"/>
                                  </a:solidFill>
                                  <a:latin typeface="Cambria Math" panose="02040503050406030204" pitchFamily="18" charset="0"/>
                                </a:rPr>
                                <m:t>3</m:t>
                              </m:r>
                            </m:sup>
                          </m:sSubSup>
                        </m:den>
                      </m:f>
                      <m:r>
                        <a:rPr lang="fr-FR" i="1">
                          <a:solidFill>
                            <a:srgbClr val="0207F5"/>
                          </a:solidFill>
                          <a:latin typeface="Cambria Math" panose="02040503050406030204" pitchFamily="18" charset="0"/>
                        </a:rPr>
                        <m:t>∗</m:t>
                      </m:r>
                      <m:sSub>
                        <m:sSubPr>
                          <m:ctrlPr>
                            <a:rPr lang="fr-FR" i="1">
                              <a:solidFill>
                                <a:srgbClr val="0207F5"/>
                              </a:solidFill>
                              <a:latin typeface="Cambria Math" panose="02040503050406030204" pitchFamily="18" charset="0"/>
                            </a:rPr>
                          </m:ctrlPr>
                        </m:sSubPr>
                        <m:e>
                          <m:r>
                            <a:rPr lang="fr-FR" i="1">
                              <a:solidFill>
                                <a:srgbClr val="0207F5"/>
                              </a:solidFill>
                              <a:latin typeface="Cambria Math" panose="02040503050406030204" pitchFamily="18" charset="0"/>
                            </a:rPr>
                            <m:t>𝐷</m:t>
                          </m:r>
                        </m:e>
                        <m:sub>
                          <m:r>
                            <a:rPr lang="fr-FR" i="1">
                              <a:solidFill>
                                <a:srgbClr val="0207F5"/>
                              </a:solidFill>
                              <a:latin typeface="Cambria Math" panose="02040503050406030204" pitchFamily="18" charset="0"/>
                            </a:rPr>
                            <m:t>𝑏</m:t>
                          </m:r>
                        </m:sub>
                      </m:sSub>
                      <m:sSup>
                        <m:sSupPr>
                          <m:ctrlPr>
                            <a:rPr lang="fr-FR" i="1">
                              <a:solidFill>
                                <a:srgbClr val="0207F5"/>
                              </a:solidFill>
                              <a:latin typeface="Cambria Math" panose="02040503050406030204" pitchFamily="18" charset="0"/>
                            </a:rPr>
                          </m:ctrlPr>
                        </m:sSupPr>
                        <m:e>
                          <m:r>
                            <a:rPr lang="fr-FR" i="1">
                              <a:solidFill>
                                <a:srgbClr val="0207F5"/>
                              </a:solidFill>
                              <a:latin typeface="Cambria Math" panose="02040503050406030204" pitchFamily="18" charset="0"/>
                            </a:rPr>
                            <m:t>𝛿</m:t>
                          </m:r>
                        </m:e>
                        <m:sup>
                          <m:r>
                            <a:rPr lang="fr-FR" i="1">
                              <a:solidFill>
                                <a:srgbClr val="0207F5"/>
                              </a:solidFill>
                              <a:latin typeface="Cambria Math" panose="02040503050406030204" pitchFamily="18" charset="0"/>
                            </a:rPr>
                            <m:t>2</m:t>
                          </m:r>
                        </m:sup>
                      </m:sSup>
                    </m:oMath>
                  </m:oMathPara>
                </a14:m>
                <a:endParaRPr lang="fr-FR" dirty="0">
                  <a:solidFill>
                    <a:srgbClr val="0207F5"/>
                  </a:solidFill>
                </a:endParaRPr>
              </a:p>
            </p:txBody>
          </p:sp>
        </mc:Choice>
        <mc:Fallback xmlns="">
          <p:sp>
            <p:nvSpPr>
              <p:cNvPr id="73" name="ZoneTexte 72"/>
              <p:cNvSpPr txBox="1">
                <a:spLocks noRot="1" noChangeAspect="1" noMove="1" noResize="1" noEditPoints="1" noAdjustHandles="1" noChangeArrowheads="1" noChangeShapeType="1" noTextEdit="1"/>
              </p:cNvSpPr>
              <p:nvPr/>
            </p:nvSpPr>
            <p:spPr>
              <a:xfrm>
                <a:off x="10007522" y="1964658"/>
                <a:ext cx="1948034" cy="746871"/>
              </a:xfrm>
              <a:prstGeom prst="rect">
                <a:avLst/>
              </a:prstGeom>
              <a:blipFill>
                <a:blip r:embed="rId7"/>
                <a:stretch>
                  <a:fillRect/>
                </a:stretch>
              </a:blipFill>
            </p:spPr>
            <p:txBody>
              <a:bodyPr/>
              <a:lstStyle/>
              <a:p>
                <a:r>
                  <a:rPr lang="fr-FR">
                    <a:noFill/>
                  </a:rPr>
                  <a:t> </a:t>
                </a:r>
              </a:p>
            </p:txBody>
          </p:sp>
        </mc:Fallback>
      </mc:AlternateContent>
      <p:cxnSp>
        <p:nvCxnSpPr>
          <p:cNvPr id="74" name="Connecteur droit avec flèche 73"/>
          <p:cNvCxnSpPr/>
          <p:nvPr/>
        </p:nvCxnSpPr>
        <p:spPr>
          <a:xfrm flipV="1">
            <a:off x="7881150" y="1654054"/>
            <a:ext cx="0" cy="360000"/>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ZoneTexte 74"/>
              <p:cNvSpPr txBox="1"/>
              <p:nvPr/>
            </p:nvSpPr>
            <p:spPr>
              <a:xfrm>
                <a:off x="6468180" y="1969082"/>
                <a:ext cx="2165115" cy="7375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FR" b="0" i="1" smtClean="0">
                          <a:solidFill>
                            <a:srgbClr val="008000"/>
                          </a:solidFill>
                          <a:latin typeface="Cambria Math" panose="02040503050406030204" pitchFamily="18" charset="0"/>
                        </a:rPr>
                        <m:t>∝</m:t>
                      </m:r>
                      <m:f>
                        <m:fPr>
                          <m:ctrlPr>
                            <a:rPr lang="fr-FR" i="1">
                              <a:solidFill>
                                <a:srgbClr val="008000"/>
                              </a:solidFill>
                              <a:latin typeface="Cambria Math" panose="02040503050406030204" pitchFamily="18" charset="0"/>
                            </a:rPr>
                          </m:ctrlPr>
                        </m:fPr>
                        <m:num>
                          <m:r>
                            <a:rPr lang="fr-FR" b="0" i="1" smtClean="0">
                              <a:solidFill>
                                <a:srgbClr val="008000"/>
                              </a:solidFill>
                              <a:latin typeface="Cambria Math" panose="02040503050406030204" pitchFamily="18" charset="0"/>
                            </a:rPr>
                            <m:t>1</m:t>
                          </m:r>
                        </m:num>
                        <m:den>
                          <m:sSubSup>
                            <m:sSubSupPr>
                              <m:ctrlPr>
                                <a:rPr lang="fr-FR" i="1">
                                  <a:solidFill>
                                    <a:srgbClr val="008000"/>
                                  </a:solidFill>
                                  <a:latin typeface="Cambria Math" panose="02040503050406030204" pitchFamily="18" charset="0"/>
                                </a:rPr>
                              </m:ctrlPr>
                            </m:sSubSupPr>
                            <m:e>
                              <m:r>
                                <a:rPr lang="fr-FR" i="1">
                                  <a:solidFill>
                                    <a:srgbClr val="008000"/>
                                  </a:solidFill>
                                  <a:latin typeface="Cambria Math" panose="02040503050406030204" pitchFamily="18" charset="0"/>
                                </a:rPr>
                                <m:t>𝐷</m:t>
                              </m:r>
                            </m:e>
                            <m:sub>
                              <m:r>
                                <a:rPr lang="fr-FR" i="1">
                                  <a:solidFill>
                                    <a:srgbClr val="008000"/>
                                  </a:solidFill>
                                  <a:latin typeface="Cambria Math" panose="02040503050406030204" pitchFamily="18" charset="0"/>
                                </a:rPr>
                                <m:t>𝑔</m:t>
                              </m:r>
                            </m:sub>
                            <m:sup>
                              <m:r>
                                <a:rPr lang="fr-FR" b="0" i="1" smtClean="0">
                                  <a:solidFill>
                                    <a:srgbClr val="008000"/>
                                  </a:solidFill>
                                  <a:latin typeface="Cambria Math" panose="02040503050406030204" pitchFamily="18" charset="0"/>
                                </a:rPr>
                                <m:t>3</m:t>
                              </m:r>
                            </m:sup>
                          </m:sSubSup>
                        </m:den>
                      </m:f>
                      <m:r>
                        <a:rPr lang="fr-FR" b="0" i="1" smtClean="0">
                          <a:solidFill>
                            <a:srgbClr val="008000"/>
                          </a:solidFill>
                          <a:latin typeface="Cambria Math" panose="02040503050406030204" pitchFamily="18" charset="0"/>
                        </a:rPr>
                        <m:t>∗</m:t>
                      </m:r>
                      <m:sSub>
                        <m:sSubPr>
                          <m:ctrlPr>
                            <a:rPr lang="fr-FR" b="0" i="1" smtClean="0">
                              <a:solidFill>
                                <a:srgbClr val="008000"/>
                              </a:solidFill>
                              <a:latin typeface="Cambria Math" panose="02040503050406030204" pitchFamily="18" charset="0"/>
                            </a:rPr>
                          </m:ctrlPr>
                        </m:sSubPr>
                        <m:e>
                          <m:r>
                            <a:rPr lang="fr-FR" b="0" i="1" smtClean="0">
                              <a:solidFill>
                                <a:srgbClr val="008000"/>
                              </a:solidFill>
                              <a:latin typeface="Cambria Math" panose="02040503050406030204" pitchFamily="18" charset="0"/>
                            </a:rPr>
                            <m:t>𝑁</m:t>
                          </m:r>
                        </m:e>
                        <m:sub>
                          <m:r>
                            <a:rPr lang="fr-FR" b="0" i="1" smtClean="0">
                              <a:solidFill>
                                <a:srgbClr val="008000"/>
                              </a:solidFill>
                              <a:latin typeface="Cambria Math" panose="02040503050406030204" pitchFamily="18" charset="0"/>
                            </a:rPr>
                            <m:t>𝑏</m:t>
                          </m:r>
                        </m:sub>
                      </m:sSub>
                      <m:r>
                        <a:rPr lang="fr-FR" b="0" i="1" smtClean="0">
                          <a:solidFill>
                            <a:srgbClr val="008000"/>
                          </a:solidFill>
                          <a:latin typeface="Cambria Math" panose="02040503050406030204" pitchFamily="18" charset="0"/>
                        </a:rPr>
                        <m:t>∗</m:t>
                      </m:r>
                      <m:f>
                        <m:fPr>
                          <m:ctrlPr>
                            <a:rPr lang="fr-FR" b="0" i="1" smtClean="0">
                              <a:solidFill>
                                <a:srgbClr val="008000"/>
                              </a:solidFill>
                              <a:latin typeface="Cambria Math" panose="02040503050406030204" pitchFamily="18" charset="0"/>
                            </a:rPr>
                          </m:ctrlPr>
                        </m:fPr>
                        <m:num>
                          <m:sSup>
                            <m:sSupPr>
                              <m:ctrlPr>
                                <a:rPr lang="fr-FR" b="0" i="1" smtClean="0">
                                  <a:solidFill>
                                    <a:srgbClr val="008000"/>
                                  </a:solidFill>
                                  <a:latin typeface="Cambria Math" panose="02040503050406030204" pitchFamily="18" charset="0"/>
                                </a:rPr>
                              </m:ctrlPr>
                            </m:sSupPr>
                            <m:e>
                              <m:r>
                                <a:rPr lang="fr-FR" b="0" i="1" smtClean="0">
                                  <a:solidFill>
                                    <a:srgbClr val="008000"/>
                                  </a:solidFill>
                                  <a:latin typeface="Cambria Math" panose="02040503050406030204" pitchFamily="18" charset="0"/>
                                </a:rPr>
                                <m:t>𝛿</m:t>
                              </m:r>
                            </m:e>
                            <m:sup>
                              <m:r>
                                <a:rPr lang="fr-FR" b="0" i="1" smtClean="0">
                                  <a:solidFill>
                                    <a:srgbClr val="008000"/>
                                  </a:solidFill>
                                  <a:latin typeface="Cambria Math" panose="02040503050406030204" pitchFamily="18" charset="0"/>
                                </a:rPr>
                                <m:t>4</m:t>
                              </m:r>
                            </m:sup>
                          </m:sSup>
                        </m:num>
                        <m:den>
                          <m:sSub>
                            <m:sSubPr>
                              <m:ctrlPr>
                                <a:rPr lang="fr-FR" b="0" i="1" smtClean="0">
                                  <a:solidFill>
                                    <a:srgbClr val="008000"/>
                                  </a:solidFill>
                                  <a:latin typeface="Cambria Math" panose="02040503050406030204" pitchFamily="18" charset="0"/>
                                </a:rPr>
                              </m:ctrlPr>
                            </m:sSubPr>
                            <m:e>
                              <m:r>
                                <a:rPr lang="fr-FR" b="0" i="1" smtClean="0">
                                  <a:solidFill>
                                    <a:srgbClr val="008000"/>
                                  </a:solidFill>
                                  <a:latin typeface="Cambria Math" panose="02040503050406030204" pitchFamily="18" charset="0"/>
                                </a:rPr>
                                <m:t>𝐷</m:t>
                              </m:r>
                            </m:e>
                            <m:sub>
                              <m:r>
                                <a:rPr lang="fr-FR" b="0" i="1" smtClean="0">
                                  <a:solidFill>
                                    <a:srgbClr val="008000"/>
                                  </a:solidFill>
                                  <a:latin typeface="Cambria Math" panose="02040503050406030204" pitchFamily="18" charset="0"/>
                                </a:rPr>
                                <m:t>𝑔</m:t>
                              </m:r>
                            </m:sub>
                          </m:sSub>
                        </m:den>
                      </m:f>
                    </m:oMath>
                  </m:oMathPara>
                </a14:m>
                <a:endParaRPr lang="fr-FR" dirty="0">
                  <a:solidFill>
                    <a:srgbClr val="008000"/>
                  </a:solidFill>
                </a:endParaRPr>
              </a:p>
            </p:txBody>
          </p:sp>
        </mc:Choice>
        <mc:Fallback xmlns="">
          <p:sp>
            <p:nvSpPr>
              <p:cNvPr id="75" name="ZoneTexte 74"/>
              <p:cNvSpPr txBox="1">
                <a:spLocks noRot="1" noChangeAspect="1" noMove="1" noResize="1" noEditPoints="1" noAdjustHandles="1" noChangeArrowheads="1" noChangeShapeType="1" noTextEdit="1"/>
              </p:cNvSpPr>
              <p:nvPr/>
            </p:nvSpPr>
            <p:spPr>
              <a:xfrm>
                <a:off x="6468180" y="1969082"/>
                <a:ext cx="2165115" cy="737510"/>
              </a:xfrm>
              <a:prstGeom prst="rect">
                <a:avLst/>
              </a:prstGeom>
              <a:blipFill>
                <a:blip r:embed="rId8"/>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6" name="ZoneTexte 75"/>
              <p:cNvSpPr txBox="1"/>
              <p:nvPr/>
            </p:nvSpPr>
            <p:spPr>
              <a:xfrm>
                <a:off x="8606288" y="2700060"/>
                <a:ext cx="901721" cy="71910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solidFill>
                            <a:srgbClr val="FF0000"/>
                          </a:solidFill>
                          <a:latin typeface="Cambria Math" panose="02040503050406030204" pitchFamily="18" charset="0"/>
                        </a:rPr>
                        <m:t>=</m:t>
                      </m:r>
                      <m:r>
                        <a:rPr lang="fr-FR" b="0" i="1" smtClean="0">
                          <a:solidFill>
                            <a:srgbClr val="FF0000"/>
                          </a:solidFill>
                          <a:latin typeface="Cambria Math" panose="02040503050406030204" pitchFamily="18" charset="0"/>
                        </a:rPr>
                        <m:t>𝑟</m:t>
                      </m:r>
                      <m:f>
                        <m:fPr>
                          <m:ctrlPr>
                            <a:rPr lang="fr-FR" b="0" i="1" smtClean="0">
                              <a:solidFill>
                                <a:srgbClr val="FF0000"/>
                              </a:solidFill>
                              <a:latin typeface="Cambria Math" panose="02040503050406030204" pitchFamily="18" charset="0"/>
                            </a:rPr>
                          </m:ctrlPr>
                        </m:fPr>
                        <m:num>
                          <m:sSup>
                            <m:sSupPr>
                              <m:ctrlPr>
                                <a:rPr lang="fr-FR" b="0" i="1" smtClean="0">
                                  <a:solidFill>
                                    <a:srgbClr val="FF0000"/>
                                  </a:solidFill>
                                  <a:latin typeface="Cambria Math" panose="02040503050406030204" pitchFamily="18" charset="0"/>
                                </a:rPr>
                              </m:ctrlPr>
                            </m:sSupPr>
                            <m:e>
                              <m:r>
                                <a:rPr lang="fr-FR" b="0" i="1" smtClean="0">
                                  <a:solidFill>
                                    <a:srgbClr val="FF0000"/>
                                  </a:solidFill>
                                  <a:latin typeface="Cambria Math" panose="02040503050406030204" pitchFamily="18" charset="0"/>
                                </a:rPr>
                                <m:t>𝛿</m:t>
                              </m:r>
                            </m:e>
                            <m:sup>
                              <m:r>
                                <a:rPr lang="fr-FR" b="0" i="1" smtClean="0">
                                  <a:solidFill>
                                    <a:srgbClr val="FF0000"/>
                                  </a:solidFill>
                                  <a:latin typeface="Cambria Math" panose="02040503050406030204" pitchFamily="18" charset="0"/>
                                </a:rPr>
                                <m:t>2</m:t>
                              </m:r>
                            </m:sup>
                          </m:sSup>
                        </m:num>
                        <m:den>
                          <m:sSubSup>
                            <m:sSubSupPr>
                              <m:ctrlPr>
                                <a:rPr lang="fr-FR" i="1">
                                  <a:solidFill>
                                    <a:srgbClr val="FF0000"/>
                                  </a:solidFill>
                                  <a:latin typeface="Cambria Math" panose="02040503050406030204" pitchFamily="18" charset="0"/>
                                </a:rPr>
                              </m:ctrlPr>
                            </m:sSubSupPr>
                            <m:e>
                              <m:r>
                                <a:rPr lang="fr-FR" i="1">
                                  <a:solidFill>
                                    <a:srgbClr val="FF0000"/>
                                  </a:solidFill>
                                  <a:latin typeface="Cambria Math" panose="02040503050406030204" pitchFamily="18" charset="0"/>
                                </a:rPr>
                                <m:t>𝐷</m:t>
                              </m:r>
                            </m:e>
                            <m:sub>
                              <m:r>
                                <a:rPr lang="fr-FR" b="0" i="1" smtClean="0">
                                  <a:solidFill>
                                    <a:srgbClr val="FF0000"/>
                                  </a:solidFill>
                                  <a:latin typeface="Cambria Math" panose="02040503050406030204" pitchFamily="18" charset="0"/>
                                </a:rPr>
                                <m:t>𝑏</m:t>
                              </m:r>
                            </m:sub>
                            <m:sup>
                              <m:r>
                                <a:rPr lang="fr-FR" b="0" i="1" smtClean="0">
                                  <a:solidFill>
                                    <a:srgbClr val="FF0000"/>
                                  </a:solidFill>
                                  <a:latin typeface="Cambria Math" panose="02040503050406030204" pitchFamily="18" charset="0"/>
                                </a:rPr>
                                <m:t>2</m:t>
                              </m:r>
                            </m:sup>
                          </m:sSubSup>
                        </m:den>
                      </m:f>
                    </m:oMath>
                  </m:oMathPara>
                </a14:m>
                <a:endParaRPr lang="fr-FR" dirty="0">
                  <a:solidFill>
                    <a:srgbClr val="FF0000"/>
                  </a:solidFill>
                </a:endParaRPr>
              </a:p>
            </p:txBody>
          </p:sp>
        </mc:Choice>
        <mc:Fallback xmlns="">
          <p:sp>
            <p:nvSpPr>
              <p:cNvPr id="76" name="ZoneTexte 75"/>
              <p:cNvSpPr txBox="1">
                <a:spLocks noRot="1" noChangeAspect="1" noMove="1" noResize="1" noEditPoints="1" noAdjustHandles="1" noChangeArrowheads="1" noChangeShapeType="1" noTextEdit="1"/>
              </p:cNvSpPr>
              <p:nvPr/>
            </p:nvSpPr>
            <p:spPr>
              <a:xfrm>
                <a:off x="8606288" y="2700060"/>
                <a:ext cx="901721" cy="719108"/>
              </a:xfrm>
              <a:prstGeom prst="rect">
                <a:avLst/>
              </a:prstGeom>
              <a:blipFill>
                <a:blip r:embed="rId9"/>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7" name="ZoneTexte 76"/>
              <p:cNvSpPr txBox="1"/>
              <p:nvPr/>
            </p:nvSpPr>
            <p:spPr>
              <a:xfrm>
                <a:off x="10031332" y="2697773"/>
                <a:ext cx="749179" cy="71910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solidFill>
                            <a:srgbClr val="0207F5"/>
                          </a:solidFill>
                          <a:latin typeface="Cambria Math" panose="02040503050406030204" pitchFamily="18" charset="0"/>
                        </a:rPr>
                        <m:t>=</m:t>
                      </m:r>
                      <m:f>
                        <m:fPr>
                          <m:ctrlPr>
                            <a:rPr lang="fr-FR" b="0" i="1" smtClean="0">
                              <a:solidFill>
                                <a:srgbClr val="0207F5"/>
                              </a:solidFill>
                              <a:latin typeface="Cambria Math" panose="02040503050406030204" pitchFamily="18" charset="0"/>
                            </a:rPr>
                          </m:ctrlPr>
                        </m:fPr>
                        <m:num>
                          <m:sSup>
                            <m:sSupPr>
                              <m:ctrlPr>
                                <a:rPr lang="fr-FR" b="0" i="1" smtClean="0">
                                  <a:solidFill>
                                    <a:srgbClr val="0207F5"/>
                                  </a:solidFill>
                                  <a:latin typeface="Cambria Math" panose="02040503050406030204" pitchFamily="18" charset="0"/>
                                </a:rPr>
                              </m:ctrlPr>
                            </m:sSupPr>
                            <m:e>
                              <m:r>
                                <a:rPr lang="fr-FR" b="0" i="1" smtClean="0">
                                  <a:solidFill>
                                    <a:srgbClr val="0207F5"/>
                                  </a:solidFill>
                                  <a:latin typeface="Cambria Math" panose="02040503050406030204" pitchFamily="18" charset="0"/>
                                </a:rPr>
                                <m:t>𝛿</m:t>
                              </m:r>
                            </m:e>
                            <m:sup>
                              <m:r>
                                <a:rPr lang="fr-FR" b="0" i="1" smtClean="0">
                                  <a:solidFill>
                                    <a:srgbClr val="0207F5"/>
                                  </a:solidFill>
                                  <a:latin typeface="Cambria Math" panose="02040503050406030204" pitchFamily="18" charset="0"/>
                                </a:rPr>
                                <m:t>2</m:t>
                              </m:r>
                            </m:sup>
                          </m:sSup>
                        </m:num>
                        <m:den>
                          <m:sSubSup>
                            <m:sSubSupPr>
                              <m:ctrlPr>
                                <a:rPr lang="fr-FR" i="1">
                                  <a:solidFill>
                                    <a:srgbClr val="0207F5"/>
                                  </a:solidFill>
                                  <a:latin typeface="Cambria Math" panose="02040503050406030204" pitchFamily="18" charset="0"/>
                                </a:rPr>
                              </m:ctrlPr>
                            </m:sSubSupPr>
                            <m:e>
                              <m:r>
                                <a:rPr lang="fr-FR" i="1">
                                  <a:solidFill>
                                    <a:srgbClr val="0207F5"/>
                                  </a:solidFill>
                                  <a:latin typeface="Cambria Math" panose="02040503050406030204" pitchFamily="18" charset="0"/>
                                </a:rPr>
                                <m:t>𝐷</m:t>
                              </m:r>
                            </m:e>
                            <m:sub>
                              <m:r>
                                <a:rPr lang="fr-FR" b="0" i="1" smtClean="0">
                                  <a:solidFill>
                                    <a:srgbClr val="0207F5"/>
                                  </a:solidFill>
                                  <a:latin typeface="Cambria Math" panose="02040503050406030204" pitchFamily="18" charset="0"/>
                                </a:rPr>
                                <m:t>𝑏</m:t>
                              </m:r>
                            </m:sub>
                            <m:sup>
                              <m:r>
                                <a:rPr lang="fr-FR" b="0" i="1" smtClean="0">
                                  <a:solidFill>
                                    <a:srgbClr val="0207F5"/>
                                  </a:solidFill>
                                  <a:latin typeface="Cambria Math" panose="02040503050406030204" pitchFamily="18" charset="0"/>
                                </a:rPr>
                                <m:t>2</m:t>
                              </m:r>
                            </m:sup>
                          </m:sSubSup>
                        </m:den>
                      </m:f>
                    </m:oMath>
                  </m:oMathPara>
                </a14:m>
                <a:endParaRPr lang="fr-FR" dirty="0">
                  <a:solidFill>
                    <a:srgbClr val="0207F5"/>
                  </a:solidFill>
                </a:endParaRPr>
              </a:p>
            </p:txBody>
          </p:sp>
        </mc:Choice>
        <mc:Fallback xmlns="">
          <p:sp>
            <p:nvSpPr>
              <p:cNvPr id="77" name="ZoneTexte 76"/>
              <p:cNvSpPr txBox="1">
                <a:spLocks noRot="1" noChangeAspect="1" noMove="1" noResize="1" noEditPoints="1" noAdjustHandles="1" noChangeArrowheads="1" noChangeShapeType="1" noTextEdit="1"/>
              </p:cNvSpPr>
              <p:nvPr/>
            </p:nvSpPr>
            <p:spPr>
              <a:xfrm>
                <a:off x="10031332" y="2697773"/>
                <a:ext cx="749179" cy="719108"/>
              </a:xfrm>
              <a:prstGeom prst="rect">
                <a:avLst/>
              </a:prstGeom>
              <a:blipFill>
                <a:blip r:embed="rId10"/>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9" name="ZoneTexte 78"/>
              <p:cNvSpPr txBox="1"/>
              <p:nvPr/>
            </p:nvSpPr>
            <p:spPr>
              <a:xfrm>
                <a:off x="6892879" y="2707441"/>
                <a:ext cx="1279453" cy="7167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solidFill>
                            <a:srgbClr val="008000"/>
                          </a:solidFill>
                          <a:latin typeface="Cambria Math" panose="02040503050406030204" pitchFamily="18" charset="0"/>
                        </a:rPr>
                        <m:t>=</m:t>
                      </m:r>
                      <m:sSub>
                        <m:sSubPr>
                          <m:ctrlPr>
                            <a:rPr lang="fr-FR" b="0" i="1" smtClean="0">
                              <a:solidFill>
                                <a:srgbClr val="008000"/>
                              </a:solidFill>
                              <a:latin typeface="Cambria Math" panose="02040503050406030204" pitchFamily="18" charset="0"/>
                            </a:rPr>
                          </m:ctrlPr>
                        </m:sSubPr>
                        <m:e>
                          <m:r>
                            <a:rPr lang="fr-FR" b="0" i="1" smtClean="0">
                              <a:solidFill>
                                <a:srgbClr val="008000"/>
                              </a:solidFill>
                              <a:latin typeface="Cambria Math" panose="02040503050406030204" pitchFamily="18" charset="0"/>
                            </a:rPr>
                            <m:t>𝑁</m:t>
                          </m:r>
                        </m:e>
                        <m:sub>
                          <m:r>
                            <a:rPr lang="fr-FR" b="0" i="1" smtClean="0">
                              <a:solidFill>
                                <a:srgbClr val="008000"/>
                              </a:solidFill>
                              <a:latin typeface="Cambria Math" panose="02040503050406030204" pitchFamily="18" charset="0"/>
                            </a:rPr>
                            <m:t>𝑏</m:t>
                          </m:r>
                        </m:sub>
                      </m:sSub>
                      <m:sSup>
                        <m:sSupPr>
                          <m:ctrlPr>
                            <a:rPr lang="fr-FR" b="0" i="1" smtClean="0">
                              <a:solidFill>
                                <a:srgbClr val="008000"/>
                              </a:solidFill>
                              <a:latin typeface="Cambria Math" panose="02040503050406030204" pitchFamily="18" charset="0"/>
                            </a:rPr>
                          </m:ctrlPr>
                        </m:sSupPr>
                        <m:e>
                          <m:r>
                            <a:rPr lang="fr-FR" b="0" i="1" smtClean="0">
                              <a:solidFill>
                                <a:srgbClr val="008000"/>
                              </a:solidFill>
                              <a:latin typeface="Cambria Math" panose="02040503050406030204" pitchFamily="18" charset="0"/>
                            </a:rPr>
                            <m:t>𝑟</m:t>
                          </m:r>
                        </m:e>
                        <m:sup>
                          <m:r>
                            <a:rPr lang="fr-FR" b="0" i="1" smtClean="0">
                              <a:solidFill>
                                <a:srgbClr val="008000"/>
                              </a:solidFill>
                              <a:latin typeface="Cambria Math" panose="02040503050406030204" pitchFamily="18" charset="0"/>
                            </a:rPr>
                            <m:t>4</m:t>
                          </m:r>
                        </m:sup>
                      </m:sSup>
                      <m:f>
                        <m:fPr>
                          <m:ctrlPr>
                            <a:rPr lang="fr-FR" b="0" i="1" smtClean="0">
                              <a:solidFill>
                                <a:srgbClr val="008000"/>
                              </a:solidFill>
                              <a:latin typeface="Cambria Math" panose="02040503050406030204" pitchFamily="18" charset="0"/>
                            </a:rPr>
                          </m:ctrlPr>
                        </m:fPr>
                        <m:num>
                          <m:sSup>
                            <m:sSupPr>
                              <m:ctrlPr>
                                <a:rPr lang="fr-FR" b="0" i="1" smtClean="0">
                                  <a:solidFill>
                                    <a:srgbClr val="008000"/>
                                  </a:solidFill>
                                  <a:latin typeface="Cambria Math" panose="02040503050406030204" pitchFamily="18" charset="0"/>
                                </a:rPr>
                              </m:ctrlPr>
                            </m:sSupPr>
                            <m:e>
                              <m:r>
                                <a:rPr lang="fr-FR" b="0" i="1" smtClean="0">
                                  <a:solidFill>
                                    <a:srgbClr val="008000"/>
                                  </a:solidFill>
                                  <a:latin typeface="Cambria Math" panose="02040503050406030204" pitchFamily="18" charset="0"/>
                                </a:rPr>
                                <m:t>𝛿</m:t>
                              </m:r>
                            </m:e>
                            <m:sup>
                              <m:r>
                                <a:rPr lang="fr-FR" b="0" i="1" smtClean="0">
                                  <a:solidFill>
                                    <a:srgbClr val="008000"/>
                                  </a:solidFill>
                                  <a:latin typeface="Cambria Math" panose="02040503050406030204" pitchFamily="18" charset="0"/>
                                </a:rPr>
                                <m:t>4</m:t>
                              </m:r>
                            </m:sup>
                          </m:sSup>
                        </m:num>
                        <m:den>
                          <m:sSubSup>
                            <m:sSubSupPr>
                              <m:ctrlPr>
                                <a:rPr lang="fr-FR" i="1">
                                  <a:solidFill>
                                    <a:srgbClr val="008000"/>
                                  </a:solidFill>
                                  <a:latin typeface="Cambria Math" panose="02040503050406030204" pitchFamily="18" charset="0"/>
                                </a:rPr>
                              </m:ctrlPr>
                            </m:sSubSupPr>
                            <m:e>
                              <m:r>
                                <a:rPr lang="fr-FR" i="1">
                                  <a:solidFill>
                                    <a:srgbClr val="008000"/>
                                  </a:solidFill>
                                  <a:latin typeface="Cambria Math" panose="02040503050406030204" pitchFamily="18" charset="0"/>
                                </a:rPr>
                                <m:t>𝐷</m:t>
                              </m:r>
                            </m:e>
                            <m:sub>
                              <m:r>
                                <a:rPr lang="fr-FR" b="0" i="1" smtClean="0">
                                  <a:solidFill>
                                    <a:srgbClr val="008000"/>
                                  </a:solidFill>
                                  <a:latin typeface="Cambria Math" panose="02040503050406030204" pitchFamily="18" charset="0"/>
                                </a:rPr>
                                <m:t>𝑏</m:t>
                              </m:r>
                            </m:sub>
                            <m:sup>
                              <m:r>
                                <a:rPr lang="fr-FR" b="0" i="1" smtClean="0">
                                  <a:solidFill>
                                    <a:srgbClr val="008000"/>
                                  </a:solidFill>
                                  <a:latin typeface="Cambria Math" panose="02040503050406030204" pitchFamily="18" charset="0"/>
                                </a:rPr>
                                <m:t>4</m:t>
                              </m:r>
                            </m:sup>
                          </m:sSubSup>
                        </m:den>
                      </m:f>
                    </m:oMath>
                  </m:oMathPara>
                </a14:m>
                <a:endParaRPr lang="fr-FR" dirty="0">
                  <a:solidFill>
                    <a:srgbClr val="008000"/>
                  </a:solidFill>
                </a:endParaRPr>
              </a:p>
            </p:txBody>
          </p:sp>
        </mc:Choice>
        <mc:Fallback xmlns="">
          <p:sp>
            <p:nvSpPr>
              <p:cNvPr id="79" name="ZoneTexte 78"/>
              <p:cNvSpPr txBox="1">
                <a:spLocks noRot="1" noChangeAspect="1" noMove="1" noResize="1" noEditPoints="1" noAdjustHandles="1" noChangeArrowheads="1" noChangeShapeType="1" noTextEdit="1"/>
              </p:cNvSpPr>
              <p:nvPr/>
            </p:nvSpPr>
            <p:spPr>
              <a:xfrm>
                <a:off x="6892879" y="2707441"/>
                <a:ext cx="1279453" cy="716799"/>
              </a:xfrm>
              <a:prstGeom prst="rect">
                <a:avLst/>
              </a:prstGeom>
              <a:blipFill>
                <a:blip r:embed="rId11"/>
                <a:stretch>
                  <a:fillRect/>
                </a:stretch>
              </a:blipFill>
            </p:spPr>
            <p:txBody>
              <a:bodyPr/>
              <a:lstStyle/>
              <a:p>
                <a:r>
                  <a:rPr lang="fr-FR">
                    <a:noFill/>
                  </a:rPr>
                  <a:t> </a:t>
                </a:r>
              </a:p>
            </p:txBody>
          </p:sp>
        </mc:Fallback>
      </mc:AlternateContent>
      <p:pic>
        <p:nvPicPr>
          <p:cNvPr id="21" name="Image 20"/>
          <p:cNvPicPr/>
          <p:nvPr/>
        </p:nvPicPr>
        <p:blipFill rotWithShape="1">
          <a:blip r:embed="rId12"/>
          <a:srcRect l="26337" t="5217" r="25491" b="3344"/>
          <a:stretch/>
        </p:blipFill>
        <p:spPr>
          <a:xfrm>
            <a:off x="10741371" y="-19590"/>
            <a:ext cx="1469932" cy="1419693"/>
          </a:xfrm>
          <a:prstGeom prst="rect">
            <a:avLst/>
          </a:prstGeom>
        </p:spPr>
      </p:pic>
      <mc:AlternateContent xmlns:mc="http://schemas.openxmlformats.org/markup-compatibility/2006" xmlns:a14="http://schemas.microsoft.com/office/drawing/2010/main">
        <mc:Choice Requires="a14">
          <p:sp>
            <p:nvSpPr>
              <p:cNvPr id="22" name="ZoneTexte 21"/>
              <p:cNvSpPr txBox="1"/>
              <p:nvPr/>
            </p:nvSpPr>
            <p:spPr>
              <a:xfrm>
                <a:off x="3790940" y="1400103"/>
                <a:ext cx="2878945" cy="1815882"/>
              </a:xfrm>
              <a:prstGeom prst="rect">
                <a:avLst/>
              </a:prstGeom>
              <a:noFill/>
            </p:spPr>
            <p:txBody>
              <a:bodyPr wrap="square" rtlCol="0">
                <a:spAutoFit/>
              </a:bodyPr>
              <a:lstStyle/>
              <a:p>
                <a:pPr defTabSz="144000"/>
                <a:r>
                  <a:rPr lang="fr-FR" sz="1400" b="1" dirty="0" err="1" smtClean="0"/>
                  <a:t>Assumptions</a:t>
                </a:r>
                <a:r>
                  <a:rPr lang="fr-FR" sz="1400" b="1" dirty="0" smtClean="0"/>
                  <a:t>:</a:t>
                </a:r>
              </a:p>
              <a:p>
                <a:pPr marL="342900" indent="-342900" defTabSz="144000">
                  <a:buFont typeface="+mj-lt"/>
                  <a:buAutoNum type="arabicPeriod"/>
                </a:pPr>
                <a:r>
                  <a:rPr lang="fr-FR" sz="1400" dirty="0" err="1" smtClean="0"/>
                  <a:t>Monodisperse</a:t>
                </a:r>
                <a:r>
                  <a:rPr lang="fr-FR" sz="1400" dirty="0" smtClean="0"/>
                  <a:t> </a:t>
                </a:r>
                <a:r>
                  <a:rPr lang="fr-FR" sz="1400" dirty="0" err="1" smtClean="0"/>
                  <a:t>spherical</a:t>
                </a:r>
                <a:r>
                  <a:rPr lang="fr-FR" sz="1400" dirty="0" smtClean="0"/>
                  <a:t> grains</a:t>
                </a:r>
              </a:p>
              <a:p>
                <a:pPr marL="342900" indent="-342900" defTabSz="144000">
                  <a:buFont typeface="+mj-lt"/>
                  <a:buAutoNum type="arabicPeriod"/>
                </a:pPr>
                <a:r>
                  <a:rPr lang="fr-FR" sz="1400" dirty="0" err="1" smtClean="0"/>
                  <a:t>Monodisperse</a:t>
                </a:r>
                <a:r>
                  <a:rPr lang="fr-FR" sz="1400" dirty="0" smtClean="0"/>
                  <a:t> </a:t>
                </a:r>
                <a:r>
                  <a:rPr lang="fr-FR" sz="1400" dirty="0" err="1" smtClean="0"/>
                  <a:t>bubbles</a:t>
                </a:r>
                <a:endParaRPr lang="fr-FR" sz="1400" dirty="0" smtClean="0"/>
              </a:p>
              <a:p>
                <a:pPr marL="342900" indent="-342900" defTabSz="144000">
                  <a:buFont typeface="+mj-lt"/>
                  <a:buAutoNum type="arabicPeriod"/>
                </a:pPr>
                <a:r>
                  <a:rPr lang="fr-FR" sz="1400" dirty="0" err="1" smtClean="0"/>
                  <a:t>Perfect</a:t>
                </a:r>
                <a:r>
                  <a:rPr lang="fr-FR" sz="1400" dirty="0" smtClean="0"/>
                  <a:t> </a:t>
                </a:r>
                <a:r>
                  <a:rPr lang="fr-FR" sz="1400" dirty="0" err="1" smtClean="0"/>
                  <a:t>wetting</a:t>
                </a:r>
                <a:endParaRPr lang="fr-FR" sz="1400" dirty="0" smtClean="0"/>
              </a:p>
              <a:p>
                <a:pPr marL="342900" indent="-342900" defTabSz="144000">
                  <a:buFont typeface="+mj-lt"/>
                  <a:buAutoNum type="arabicPeriod"/>
                </a:pPr>
                <a:r>
                  <a:rPr lang="fr-FR" sz="1400" dirty="0"/>
                  <a:t>Foam at </a:t>
                </a:r>
                <a:r>
                  <a:rPr lang="fr-FR" sz="1400" dirty="0" err="1" smtClean="0"/>
                  <a:t>equilibrium</a:t>
                </a:r>
                <a:r>
                  <a:rPr lang="fr-FR" sz="1400" dirty="0"/>
                  <a:t> </a:t>
                </a:r>
                <a:r>
                  <a:rPr lang="fr-FR" sz="1400" dirty="0" err="1" smtClean="0"/>
                  <a:t>with</a:t>
                </a:r>
                <a:r>
                  <a:rPr lang="fr-FR" sz="1400" dirty="0" smtClean="0"/>
                  <a:t> </a:t>
                </a:r>
                <a:r>
                  <a:rPr lang="fr-FR" sz="1400" dirty="0" err="1" smtClean="0"/>
                  <a:t>uniform</a:t>
                </a:r>
                <a:r>
                  <a:rPr lang="fr-FR" sz="1400" dirty="0" smtClean="0"/>
                  <a:t> </a:t>
                </a:r>
                <a:r>
                  <a:rPr lang="fr-FR" sz="1400" dirty="0" err="1" smtClean="0"/>
                  <a:t>capillary</a:t>
                </a:r>
                <a:r>
                  <a:rPr lang="fr-FR" sz="1400" dirty="0" smtClean="0"/>
                  <a:t> </a:t>
                </a:r>
                <a:r>
                  <a:rPr lang="fr-FR" sz="1400" dirty="0"/>
                  <a:t>pressure </a:t>
                </a:r>
                <a14:m>
                  <m:oMath xmlns:m="http://schemas.openxmlformats.org/officeDocument/2006/math">
                    <m:r>
                      <a:rPr lang="fr-FR" sz="1400" i="1">
                        <a:latin typeface="Cambria Math" panose="02040503050406030204" pitchFamily="18" charset="0"/>
                      </a:rPr>
                      <m:t>𝛾</m:t>
                    </m:r>
                    <m:r>
                      <a:rPr lang="fr-FR" sz="1400" i="1">
                        <a:latin typeface="Cambria Math" panose="02040503050406030204" pitchFamily="18" charset="0"/>
                      </a:rPr>
                      <m:t>/</m:t>
                    </m:r>
                    <m:r>
                      <a:rPr lang="fr-FR" sz="1400" i="1">
                        <a:latin typeface="Cambria Math" panose="02040503050406030204" pitchFamily="18" charset="0"/>
                      </a:rPr>
                      <m:t>𝛿</m:t>
                    </m:r>
                  </m:oMath>
                </a14:m>
                <a:r>
                  <a:rPr lang="fr-FR" sz="1400" dirty="0"/>
                  <a:t> </a:t>
                </a:r>
                <a:r>
                  <a:rPr lang="fr-FR" sz="1400" dirty="0" smtClean="0"/>
                  <a:t>(with </a:t>
                </a:r>
                <a14:m>
                  <m:oMath xmlns:m="http://schemas.openxmlformats.org/officeDocument/2006/math">
                    <m:r>
                      <a:rPr lang="fr-FR" sz="1400" i="1">
                        <a:latin typeface="Cambria Math" panose="02040503050406030204" pitchFamily="18" charset="0"/>
                      </a:rPr>
                      <m:t>𝛾</m:t>
                    </m:r>
                  </m:oMath>
                </a14:m>
                <a:r>
                  <a:rPr lang="fr-FR" sz="1400" dirty="0"/>
                  <a:t> </a:t>
                </a:r>
                <a:r>
                  <a:rPr lang="fr-FR" sz="1400" dirty="0" smtClean="0"/>
                  <a:t>surface tension)</a:t>
                </a:r>
                <a:endParaRPr lang="fr-FR" sz="1400" dirty="0"/>
              </a:p>
              <a:p>
                <a:pPr marL="342900" indent="-342900" defTabSz="144000">
                  <a:buFont typeface="+mj-lt"/>
                  <a:buAutoNum type="arabicPeriod"/>
                </a:pPr>
                <a:endParaRPr lang="fr-FR" sz="1400" dirty="0"/>
              </a:p>
            </p:txBody>
          </p:sp>
        </mc:Choice>
        <mc:Fallback xmlns="">
          <p:sp>
            <p:nvSpPr>
              <p:cNvPr id="22" name="ZoneTexte 21"/>
              <p:cNvSpPr txBox="1">
                <a:spLocks noRot="1" noChangeAspect="1" noMove="1" noResize="1" noEditPoints="1" noAdjustHandles="1" noChangeArrowheads="1" noChangeShapeType="1" noTextEdit="1"/>
              </p:cNvSpPr>
              <p:nvPr/>
            </p:nvSpPr>
            <p:spPr>
              <a:xfrm>
                <a:off x="3790940" y="1400103"/>
                <a:ext cx="2878945" cy="1815882"/>
              </a:xfrm>
              <a:prstGeom prst="rect">
                <a:avLst/>
              </a:prstGeom>
              <a:blipFill>
                <a:blip r:embed="rId13"/>
                <a:stretch>
                  <a:fillRect l="-847" t="-671"/>
                </a:stretch>
              </a:blipFill>
            </p:spPr>
            <p:txBody>
              <a:bodyPr/>
              <a:lstStyle/>
              <a:p>
                <a:r>
                  <a:rPr lang="fr-FR">
                    <a:noFill/>
                  </a:rPr>
                  <a:t> </a:t>
                </a:r>
              </a:p>
            </p:txBody>
          </p:sp>
        </mc:Fallback>
      </mc:AlternateContent>
      <p:grpSp>
        <p:nvGrpSpPr>
          <p:cNvPr id="4" name="Groupe 3"/>
          <p:cNvGrpSpPr/>
          <p:nvPr/>
        </p:nvGrpSpPr>
        <p:grpSpPr>
          <a:xfrm>
            <a:off x="6740017" y="3659317"/>
            <a:ext cx="4308893" cy="3035386"/>
            <a:chOff x="6971958" y="3654231"/>
            <a:chExt cx="4308893" cy="3035386"/>
          </a:xfrm>
        </p:grpSpPr>
        <p:pic>
          <p:nvPicPr>
            <p:cNvPr id="3" name="Image 2"/>
            <p:cNvPicPr>
              <a:picLocks noChangeAspect="1"/>
            </p:cNvPicPr>
            <p:nvPr/>
          </p:nvPicPr>
          <p:blipFill>
            <a:blip r:embed="rId14"/>
            <a:stretch>
              <a:fillRect/>
            </a:stretch>
          </p:blipFill>
          <p:spPr>
            <a:xfrm>
              <a:off x="7212790" y="3654231"/>
              <a:ext cx="4068061" cy="2841465"/>
            </a:xfrm>
            <a:prstGeom prst="rect">
              <a:avLst/>
            </a:prstGeom>
          </p:spPr>
        </p:pic>
        <mc:AlternateContent xmlns:mc="http://schemas.openxmlformats.org/markup-compatibility/2006" xmlns:a14="http://schemas.microsoft.com/office/drawing/2010/main">
          <mc:Choice Requires="a14">
            <p:sp>
              <p:nvSpPr>
                <p:cNvPr id="26" name="ZoneTexte 25"/>
                <p:cNvSpPr txBox="1"/>
                <p:nvPr/>
              </p:nvSpPr>
              <p:spPr>
                <a:xfrm>
                  <a:off x="9332191" y="6289507"/>
                  <a:ext cx="369845" cy="400110"/>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2000" b="0" i="1" smtClean="0">
                            <a:solidFill>
                              <a:schemeClr val="tx1"/>
                            </a:solidFill>
                            <a:latin typeface="Cambria Math" panose="02040503050406030204" pitchFamily="18" charset="0"/>
                          </a:rPr>
                          <m:t>𝑟</m:t>
                        </m:r>
                      </m:oMath>
                    </m:oMathPara>
                  </a14:m>
                  <a:endParaRPr lang="fr-FR" sz="2000" dirty="0">
                    <a:solidFill>
                      <a:schemeClr val="tx1"/>
                    </a:solidFill>
                  </a:endParaRPr>
                </a:p>
              </p:txBody>
            </p:sp>
          </mc:Choice>
          <mc:Fallback xmlns="">
            <p:sp>
              <p:nvSpPr>
                <p:cNvPr id="26" name="ZoneTexte 25"/>
                <p:cNvSpPr txBox="1">
                  <a:spLocks noRot="1" noChangeAspect="1" noMove="1" noResize="1" noEditPoints="1" noAdjustHandles="1" noChangeArrowheads="1" noChangeShapeType="1" noTextEdit="1"/>
                </p:cNvSpPr>
                <p:nvPr/>
              </p:nvSpPr>
              <p:spPr>
                <a:xfrm>
                  <a:off x="9332191" y="6289507"/>
                  <a:ext cx="369845" cy="400110"/>
                </a:xfrm>
                <a:prstGeom prst="rect">
                  <a:avLst/>
                </a:prstGeom>
                <a:blipFill>
                  <a:blip r:embed="rId15"/>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7" name="ZoneTexte 26"/>
                <p:cNvSpPr txBox="1"/>
                <p:nvPr/>
              </p:nvSpPr>
              <p:spPr>
                <a:xfrm>
                  <a:off x="6971958" y="4503251"/>
                  <a:ext cx="481664" cy="72943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fr-FR" sz="2000" b="0" i="1" smtClean="0">
                                <a:solidFill>
                                  <a:schemeClr val="tx1"/>
                                </a:solidFill>
                                <a:latin typeface="Cambria Math" panose="02040503050406030204" pitchFamily="18" charset="0"/>
                              </a:rPr>
                            </m:ctrlPr>
                          </m:fPr>
                          <m:num>
                            <m:r>
                              <a:rPr lang="fr-FR" sz="2000" b="0" i="1" smtClean="0">
                                <a:solidFill>
                                  <a:schemeClr val="tx1"/>
                                </a:solidFill>
                                <a:latin typeface="Cambria Math" panose="02040503050406030204" pitchFamily="18" charset="0"/>
                              </a:rPr>
                              <m:t>𝛿</m:t>
                            </m:r>
                          </m:num>
                          <m:den>
                            <m:sSub>
                              <m:sSubPr>
                                <m:ctrlPr>
                                  <a:rPr lang="fr-FR" sz="2000" b="0" i="1" smtClean="0">
                                    <a:solidFill>
                                      <a:schemeClr val="tx1"/>
                                    </a:solidFill>
                                    <a:latin typeface="Cambria Math" panose="02040503050406030204" pitchFamily="18" charset="0"/>
                                  </a:rPr>
                                </m:ctrlPr>
                              </m:sSubPr>
                              <m:e>
                                <m:r>
                                  <a:rPr lang="fr-FR" sz="2000" b="0" i="1" smtClean="0">
                                    <a:solidFill>
                                      <a:schemeClr val="tx1"/>
                                    </a:solidFill>
                                    <a:latin typeface="Cambria Math" panose="02040503050406030204" pitchFamily="18" charset="0"/>
                                  </a:rPr>
                                  <m:t>𝐷</m:t>
                                </m:r>
                              </m:e>
                              <m:sub>
                                <m:r>
                                  <a:rPr lang="fr-FR" sz="2000" b="0" i="1" smtClean="0">
                                    <a:solidFill>
                                      <a:schemeClr val="tx1"/>
                                    </a:solidFill>
                                    <a:latin typeface="Cambria Math" panose="02040503050406030204" pitchFamily="18" charset="0"/>
                                  </a:rPr>
                                  <m:t>𝑏</m:t>
                                </m:r>
                              </m:sub>
                            </m:sSub>
                          </m:den>
                        </m:f>
                      </m:oMath>
                    </m:oMathPara>
                  </a14:m>
                  <a:endParaRPr lang="fr-FR" sz="2000" dirty="0">
                    <a:solidFill>
                      <a:schemeClr val="tx1"/>
                    </a:solidFill>
                  </a:endParaRPr>
                </a:p>
              </p:txBody>
            </p:sp>
          </mc:Choice>
          <mc:Fallback xmlns="">
            <p:sp>
              <p:nvSpPr>
                <p:cNvPr id="27" name="ZoneTexte 26"/>
                <p:cNvSpPr txBox="1">
                  <a:spLocks noRot="1" noChangeAspect="1" noMove="1" noResize="1" noEditPoints="1" noAdjustHandles="1" noChangeArrowheads="1" noChangeShapeType="1" noTextEdit="1"/>
                </p:cNvSpPr>
                <p:nvPr/>
              </p:nvSpPr>
              <p:spPr>
                <a:xfrm>
                  <a:off x="6971958" y="4503251"/>
                  <a:ext cx="481664" cy="729430"/>
                </a:xfrm>
                <a:prstGeom prst="rect">
                  <a:avLst/>
                </a:prstGeom>
                <a:blipFill>
                  <a:blip r:embed="rId16"/>
                  <a:stretch>
                    <a:fillRect/>
                  </a:stretch>
                </a:blipFill>
              </p:spPr>
              <p:txBody>
                <a:bodyPr/>
                <a:lstStyle/>
                <a:p>
                  <a:r>
                    <a:rPr lang="fr-FR">
                      <a:noFill/>
                    </a:rPr>
                    <a:t> </a:t>
                  </a:r>
                </a:p>
              </p:txBody>
            </p:sp>
          </mc:Fallback>
        </mc:AlternateContent>
      </p:grpSp>
    </p:spTree>
    <p:extLst>
      <p:ext uri="{BB962C8B-B14F-4D97-AF65-F5344CB8AC3E}">
        <p14:creationId xmlns:p14="http://schemas.microsoft.com/office/powerpoint/2010/main" val="13558176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p:cNvSpPr>
            <a:spLocks noGrp="1"/>
          </p:cNvSpPr>
          <p:nvPr>
            <p:ph idx="1"/>
          </p:nvPr>
        </p:nvSpPr>
        <p:spPr/>
        <p:txBody>
          <a:bodyPr/>
          <a:lstStyle/>
          <a:p>
            <a:pPr marL="0" indent="0">
              <a:buNone/>
            </a:pPr>
            <a:r>
              <a:rPr lang="en-GB" b="1" dirty="0" smtClean="0"/>
              <a:t>Foam in porous media – Applications</a:t>
            </a:r>
          </a:p>
          <a:p>
            <a:pPr marL="342900" indent="-342900"/>
            <a:r>
              <a:rPr lang="en-GB" dirty="0" smtClean="0"/>
              <a:t>Applications for 50 years: Petroleum Operations (drilling fluid, sand cleanout fluid,…)</a:t>
            </a:r>
          </a:p>
          <a:p>
            <a:pPr marL="342900" indent="-342900"/>
            <a:r>
              <a:rPr lang="en-GB" dirty="0" smtClean="0"/>
              <a:t>New applications:</a:t>
            </a:r>
          </a:p>
          <a:p>
            <a:pPr lvl="1"/>
            <a:r>
              <a:rPr lang="en-GB" dirty="0" smtClean="0"/>
              <a:t>“In situ” soil remediation (</a:t>
            </a:r>
            <a:r>
              <a:rPr lang="en-GB" dirty="0" err="1" smtClean="0"/>
              <a:t>hydrocarbur</a:t>
            </a:r>
            <a:r>
              <a:rPr lang="en-GB" dirty="0" smtClean="0"/>
              <a:t>, heavy metals,…)</a:t>
            </a:r>
          </a:p>
          <a:p>
            <a:pPr lvl="1"/>
            <a:r>
              <a:rPr lang="en-GB" dirty="0" smtClean="0"/>
              <a:t>Soil reinforcement (microbiologically induced calcite precipitation,…)</a:t>
            </a:r>
          </a:p>
          <a:p>
            <a:pPr lvl="1"/>
            <a:r>
              <a:rPr lang="en-GB" dirty="0" smtClean="0"/>
              <a:t>Potential use of foam as binder of granular media (especially waste granular materials)</a:t>
            </a:r>
          </a:p>
          <a:p>
            <a:endParaRPr lang="en-GB" dirty="0" smtClean="0"/>
          </a:p>
          <a:p>
            <a:endParaRPr lang="en-GB" dirty="0" smtClean="0"/>
          </a:p>
          <a:p>
            <a:endParaRPr lang="en-GB" dirty="0" smtClean="0"/>
          </a:p>
          <a:p>
            <a:endParaRPr lang="en-GB" dirty="0"/>
          </a:p>
        </p:txBody>
      </p:sp>
      <p:sp>
        <p:nvSpPr>
          <p:cNvPr id="2" name="Titre 1"/>
          <p:cNvSpPr>
            <a:spLocks noGrp="1"/>
          </p:cNvSpPr>
          <p:nvPr>
            <p:ph type="title"/>
          </p:nvPr>
        </p:nvSpPr>
        <p:spPr/>
        <p:txBody>
          <a:bodyPr/>
          <a:lstStyle/>
          <a:p>
            <a:r>
              <a:rPr lang="en-GB" dirty="0" smtClean="0"/>
              <a:t>Introduction</a:t>
            </a:r>
            <a:endParaRPr lang="en-GB" dirty="0"/>
          </a:p>
        </p:txBody>
      </p:sp>
      <p:sp>
        <p:nvSpPr>
          <p:cNvPr id="31" name="Espace réservé du numéro de diapositive 25"/>
          <p:cNvSpPr>
            <a:spLocks noGrp="1"/>
          </p:cNvSpPr>
          <p:nvPr>
            <p:ph type="sldNum" sz="quarter" idx="12"/>
          </p:nvPr>
        </p:nvSpPr>
        <p:spPr>
          <a:xfrm>
            <a:off x="8991600" y="6350003"/>
            <a:ext cx="2743200" cy="365125"/>
          </a:xfrm>
        </p:spPr>
        <p:txBody>
          <a:bodyPr/>
          <a:lstStyle/>
          <a:p>
            <a:fld id="{E3388EE1-F190-47B0-87A7-A7055821C2CB}" type="slidenum">
              <a:rPr lang="fr-FR" smtClean="0"/>
              <a:t>2</a:t>
            </a:fld>
            <a:endParaRPr lang="fr-FR"/>
          </a:p>
        </p:txBody>
      </p:sp>
      <p:grpSp>
        <p:nvGrpSpPr>
          <p:cNvPr id="4" name="Groupe 3"/>
          <p:cNvGrpSpPr/>
          <p:nvPr/>
        </p:nvGrpSpPr>
        <p:grpSpPr>
          <a:xfrm>
            <a:off x="1382932" y="3726634"/>
            <a:ext cx="8622729" cy="2663582"/>
            <a:chOff x="1382932" y="3726634"/>
            <a:chExt cx="8622729" cy="2663582"/>
          </a:xfrm>
        </p:grpSpPr>
        <p:sp>
          <p:nvSpPr>
            <p:cNvPr id="15" name="Rectangle 14"/>
            <p:cNvSpPr/>
            <p:nvPr/>
          </p:nvSpPr>
          <p:spPr>
            <a:xfrm>
              <a:off x="1382932" y="5189887"/>
              <a:ext cx="2773254" cy="1200329"/>
            </a:xfrm>
            <a:prstGeom prst="rect">
              <a:avLst/>
            </a:prstGeom>
          </p:spPr>
          <p:txBody>
            <a:bodyPr wrap="square">
              <a:spAutoFit/>
            </a:bodyPr>
            <a:lstStyle/>
            <a:p>
              <a:pPr algn="ctr"/>
              <a:r>
                <a:rPr lang="en-US" b="1" dirty="0" smtClean="0"/>
                <a:t>Foam + binders</a:t>
              </a:r>
              <a:r>
                <a:rPr lang="en-US" b="1" dirty="0"/>
                <a:t>:</a:t>
              </a:r>
            </a:p>
            <a:p>
              <a:pPr algn="ctr"/>
              <a:r>
                <a:rPr lang="en-US" dirty="0"/>
                <a:t>cement slurries, </a:t>
              </a:r>
            </a:p>
            <a:p>
              <a:pPr algn="ctr"/>
              <a:r>
                <a:rPr lang="en-US" dirty="0" err="1"/>
                <a:t>geopolymer</a:t>
              </a:r>
              <a:r>
                <a:rPr lang="en-US" dirty="0"/>
                <a:t> solutions,</a:t>
              </a:r>
            </a:p>
            <a:p>
              <a:pPr algn="ctr"/>
              <a:r>
                <a:rPr lang="en-US" dirty="0"/>
                <a:t>calcined clay suspensions</a:t>
              </a:r>
            </a:p>
          </p:txBody>
        </p:sp>
        <p:sp>
          <p:nvSpPr>
            <p:cNvPr id="16" name="Rectangle 15"/>
            <p:cNvSpPr/>
            <p:nvPr/>
          </p:nvSpPr>
          <p:spPr>
            <a:xfrm>
              <a:off x="4092594" y="5815889"/>
              <a:ext cx="1935139" cy="369332"/>
            </a:xfrm>
            <a:prstGeom prst="rect">
              <a:avLst/>
            </a:prstGeom>
          </p:spPr>
          <p:txBody>
            <a:bodyPr wrap="square">
              <a:spAutoFit/>
            </a:bodyPr>
            <a:lstStyle/>
            <a:p>
              <a:pPr algn="ctr"/>
              <a:r>
                <a:rPr lang="en-US" b="1" dirty="0" smtClean="0"/>
                <a:t>Granular media</a:t>
              </a:r>
              <a:endParaRPr lang="en-US" b="1" dirty="0"/>
            </a:p>
          </p:txBody>
        </p:sp>
        <p:pic>
          <p:nvPicPr>
            <p:cNvPr id="3" name="Image 2"/>
            <p:cNvPicPr>
              <a:picLocks noChangeAspect="1"/>
            </p:cNvPicPr>
            <p:nvPr/>
          </p:nvPicPr>
          <p:blipFill rotWithShape="1">
            <a:blip r:embed="rId4">
              <a:extLst>
                <a:ext uri="{BEBA8EAE-BF5A-486C-A8C5-ECC9F3942E4B}">
                  <a14:imgProps xmlns:a14="http://schemas.microsoft.com/office/drawing/2010/main">
                    <a14:imgLayer r:embed="rId5">
                      <a14:imgEffect>
                        <a14:artisticPencilGrayscale/>
                      </a14:imgEffect>
                    </a14:imgLayer>
                  </a14:imgProps>
                </a:ext>
              </a:extLst>
            </a:blip>
            <a:srcRect t="9356" r="9272" b="964"/>
            <a:stretch/>
          </p:blipFill>
          <p:spPr>
            <a:xfrm rot="5400000">
              <a:off x="2322299" y="4251157"/>
              <a:ext cx="894521" cy="946388"/>
            </a:xfrm>
            <a:prstGeom prst="rect">
              <a:avLst/>
            </a:prstGeom>
          </p:spPr>
        </p:pic>
        <p:sp>
          <p:nvSpPr>
            <p:cNvPr id="6" name="Flèche droite 5"/>
            <p:cNvSpPr/>
            <p:nvPr/>
          </p:nvSpPr>
          <p:spPr>
            <a:xfrm>
              <a:off x="6118496" y="4397860"/>
              <a:ext cx="925958" cy="6708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p:cNvPicPr>
              <a:picLocks noChangeAspect="1"/>
            </p:cNvPicPr>
            <p:nvPr/>
          </p:nvPicPr>
          <p:blipFill rotWithShape="1">
            <a:blip r:embed="rId6" cstate="hqprint">
              <a:duotone>
                <a:schemeClr val="accent1">
                  <a:shade val="45000"/>
                  <a:satMod val="135000"/>
                </a:schemeClr>
                <a:prstClr val="white"/>
              </a:duotone>
              <a:extLst>
                <a:ext uri="{BEBA8EAE-BF5A-486C-A8C5-ECC9F3942E4B}">
                  <a14:imgProps xmlns:a14="http://schemas.microsoft.com/office/drawing/2010/main">
                    <a14:imgLayer r:embed="rId7">
                      <a14:imgEffect>
                        <a14:brightnessContrast bright="13000"/>
                      </a14:imgEffect>
                    </a14:imgLayer>
                  </a14:imgProps>
                </a:ext>
                <a:ext uri="{28A0092B-C50C-407E-A947-70E740481C1C}">
                  <a14:useLocalDpi xmlns:a14="http://schemas.microsoft.com/office/drawing/2010/main" val="0"/>
                </a:ext>
              </a:extLst>
            </a:blip>
            <a:srcRect l="7365" t="26023" r="28891" b="12227"/>
            <a:stretch/>
          </p:blipFill>
          <p:spPr>
            <a:xfrm>
              <a:off x="4026475" y="3726634"/>
              <a:ext cx="1907925" cy="2013271"/>
            </a:xfrm>
            <a:prstGeom prst="rect">
              <a:avLst/>
            </a:prstGeom>
          </p:spPr>
        </p:pic>
        <p:cxnSp>
          <p:nvCxnSpPr>
            <p:cNvPr id="14" name="Connecteur droit avec flèche 13"/>
            <p:cNvCxnSpPr/>
            <p:nvPr/>
          </p:nvCxnSpPr>
          <p:spPr>
            <a:xfrm>
              <a:off x="3242754" y="4733270"/>
              <a:ext cx="1253675" cy="0"/>
            </a:xfrm>
            <a:prstGeom prst="straightConnector1">
              <a:avLst/>
            </a:prstGeom>
            <a:ln w="5715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pic>
          <p:nvPicPr>
            <p:cNvPr id="62" name="Image 61"/>
            <p:cNvPicPr>
              <a:picLocks noChangeAspect="1"/>
            </p:cNvPicPr>
            <p:nvPr/>
          </p:nvPicPr>
          <p:blipFill>
            <a:blip r:embed="rId8"/>
            <a:stretch>
              <a:fillRect/>
            </a:stretch>
          </p:blipFill>
          <p:spPr>
            <a:xfrm>
              <a:off x="7150225" y="3987299"/>
              <a:ext cx="2855436" cy="1491941"/>
            </a:xfrm>
            <a:prstGeom prst="rect">
              <a:avLst/>
            </a:prstGeom>
          </p:spPr>
        </p:pic>
      </p:grpSp>
    </p:spTree>
    <p:custDataLst>
      <p:tags r:id="rId1"/>
    </p:custDataLst>
    <p:extLst>
      <p:ext uri="{BB962C8B-B14F-4D97-AF65-F5344CB8AC3E}">
        <p14:creationId xmlns:p14="http://schemas.microsoft.com/office/powerpoint/2010/main" val="2680167289"/>
      </p:ext>
    </p:extLst>
  </p:cSld>
  <p:clrMapOvr>
    <a:masterClrMapping/>
  </p:clrMapOvr>
  <mc:AlternateContent xmlns:mc="http://schemas.openxmlformats.org/markup-compatibility/2006">
    <mc:Choice xmlns:p14="http://schemas.microsoft.com/office/powerpoint/2010/main" Requires="p14">
      <p:transition spd="slow" p14:dur="2000" advTm="52534"/>
    </mc:Choice>
    <mc:Fallback>
      <p:transition spd="slow" advTm="525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Espace réservé du contenu 6"/>
              <p:cNvSpPr>
                <a:spLocks noGrp="1"/>
              </p:cNvSpPr>
              <p:nvPr>
                <p:ph idx="1"/>
              </p:nvPr>
            </p:nvSpPr>
            <p:spPr>
              <a:xfrm>
                <a:off x="381000" y="742950"/>
                <a:ext cx="11372850" cy="5759450"/>
              </a:xfrm>
            </p:spPr>
            <p:txBody>
              <a:bodyPr>
                <a:normAutofit lnSpcReduction="10000"/>
              </a:bodyPr>
              <a:lstStyle/>
              <a:p>
                <a:pPr marL="0" indent="0">
                  <a:buNone/>
                </a:pPr>
                <a:r>
                  <a:rPr lang="en-GB" b="1" dirty="0" smtClean="0"/>
                  <a:t>Foam: </a:t>
                </a:r>
                <a:r>
                  <a:rPr lang="en-GB" dirty="0" smtClean="0"/>
                  <a:t>Dispersion of a large amount of gas in a liquid</a:t>
                </a:r>
                <a:r>
                  <a:rPr lang="en-GB" dirty="0"/>
                  <a:t> </a:t>
                </a:r>
                <a:r>
                  <a:rPr lang="en-GB" dirty="0" smtClean="0"/>
                  <a:t>phase.</a:t>
                </a:r>
              </a:p>
              <a:p>
                <a:pPr marL="0" indent="0">
                  <a:buNone/>
                </a:pPr>
                <a:endParaRPr lang="en-GB" dirty="0"/>
              </a:p>
              <a:p>
                <a:pPr marL="0" indent="0">
                  <a:buNone/>
                </a:pPr>
                <a:endParaRPr lang="en-GB" dirty="0" smtClean="0"/>
              </a:p>
              <a:p>
                <a:pPr marL="0" indent="0">
                  <a:buNone/>
                </a:pPr>
                <a:endParaRPr lang="en-GB" dirty="0" smtClean="0"/>
              </a:p>
              <a:p>
                <a:pPr marL="0" indent="0">
                  <a:buNone/>
                </a:pPr>
                <a:endParaRPr lang="en-GB" dirty="0" smtClean="0"/>
              </a:p>
              <a:p>
                <a:pPr marL="0" indent="0">
                  <a:buNone/>
                </a:pPr>
                <a:endParaRPr lang="en-GB" dirty="0" smtClean="0"/>
              </a:p>
              <a:p>
                <a:pPr marL="0" indent="0">
                  <a:buNone/>
                </a:pPr>
                <a:r>
                  <a:rPr lang="en-GB" b="1" i="1" dirty="0" smtClean="0"/>
                  <a:t>Characteristic parameters: </a:t>
                </a:r>
              </a:p>
              <a:p>
                <a:r>
                  <a:rPr lang="en-GB" sz="2000" dirty="0" smtClean="0"/>
                  <a:t>Liquid fraction </a:t>
                </a:r>
                <a14:m>
                  <m:oMath xmlns:m="http://schemas.openxmlformats.org/officeDocument/2006/math">
                    <m:sSub>
                      <m:sSubPr>
                        <m:ctrlPr>
                          <a:rPr lang="en-GB" sz="2000" i="1" smtClean="0">
                            <a:latin typeface="Cambria Math" panose="02040503050406030204" pitchFamily="18" charset="0"/>
                          </a:rPr>
                        </m:ctrlPr>
                      </m:sSubPr>
                      <m:e>
                        <m:r>
                          <a:rPr lang="en-GB" sz="2000" b="0" i="1" smtClean="0">
                            <a:latin typeface="Cambria Math" panose="02040503050406030204" pitchFamily="18" charset="0"/>
                          </a:rPr>
                          <m:t>𝜙</m:t>
                        </m:r>
                      </m:e>
                      <m:sub>
                        <m:r>
                          <a:rPr lang="en-GB" sz="2000" b="0" i="1" smtClean="0">
                            <a:latin typeface="Cambria Math" panose="02040503050406030204" pitchFamily="18" charset="0"/>
                          </a:rPr>
                          <m:t>𝑙</m:t>
                        </m:r>
                      </m:sub>
                    </m:sSub>
                  </m:oMath>
                </a14:m>
                <a:endParaRPr lang="en-GB" sz="2000" dirty="0" smtClean="0"/>
              </a:p>
              <a:p>
                <a:r>
                  <a:rPr lang="en-GB" sz="2000" dirty="0"/>
                  <a:t>B</a:t>
                </a:r>
                <a:r>
                  <a:rPr lang="en-GB" sz="2000" dirty="0" smtClean="0"/>
                  <a:t>ubble sizes </a:t>
                </a:r>
                <a14:m>
                  <m:oMath xmlns:m="http://schemas.openxmlformats.org/officeDocument/2006/math">
                    <m:sSub>
                      <m:sSubPr>
                        <m:ctrlPr>
                          <a:rPr lang="en-GB" sz="2000" i="1" smtClean="0">
                            <a:latin typeface="Cambria Math" panose="02040503050406030204" pitchFamily="18" charset="0"/>
                          </a:rPr>
                        </m:ctrlPr>
                      </m:sSubPr>
                      <m:e>
                        <m:r>
                          <a:rPr lang="en-GB" sz="2000" i="1">
                            <a:latin typeface="Cambria Math" panose="02040503050406030204" pitchFamily="18" charset="0"/>
                          </a:rPr>
                          <m:t>𝑅</m:t>
                        </m:r>
                      </m:e>
                      <m:sub>
                        <m:r>
                          <a:rPr lang="en-GB" sz="2000" i="1">
                            <a:latin typeface="Cambria Math" panose="02040503050406030204" pitchFamily="18" charset="0"/>
                          </a:rPr>
                          <m:t>𝑏</m:t>
                        </m:r>
                      </m:sub>
                    </m:sSub>
                  </m:oMath>
                </a14:m>
                <a:r>
                  <a:rPr lang="en-GB" sz="2000" dirty="0" smtClean="0"/>
                  <a:t> (</a:t>
                </a:r>
                <a14:m>
                  <m:oMath xmlns:m="http://schemas.openxmlformats.org/officeDocument/2006/math">
                    <m:d>
                      <m:dPr>
                        <m:begChr m:val="⟨"/>
                        <m:endChr m:val="⟩"/>
                        <m:ctrlPr>
                          <a:rPr lang="en-GB" sz="2000" i="1">
                            <a:latin typeface="Cambria Math" panose="02040503050406030204" pitchFamily="18" charset="0"/>
                          </a:rPr>
                        </m:ctrlPr>
                      </m:dPr>
                      <m:e>
                        <m:sSub>
                          <m:sSubPr>
                            <m:ctrlPr>
                              <a:rPr lang="en-GB" sz="2000" i="1">
                                <a:latin typeface="Cambria Math" panose="02040503050406030204" pitchFamily="18" charset="0"/>
                              </a:rPr>
                            </m:ctrlPr>
                          </m:sSubPr>
                          <m:e>
                            <m:r>
                              <a:rPr lang="en-GB" sz="2000" i="1">
                                <a:latin typeface="Cambria Math" panose="02040503050406030204" pitchFamily="18" charset="0"/>
                              </a:rPr>
                              <m:t>𝑅</m:t>
                            </m:r>
                          </m:e>
                          <m:sub>
                            <m:r>
                              <a:rPr lang="en-GB" sz="2000" i="1">
                                <a:latin typeface="Cambria Math" panose="02040503050406030204" pitchFamily="18" charset="0"/>
                              </a:rPr>
                              <m:t>𝑏</m:t>
                            </m:r>
                          </m:sub>
                        </m:sSub>
                      </m:e>
                    </m:d>
                  </m:oMath>
                </a14:m>
                <a:r>
                  <a:rPr lang="en-GB" sz="2000" dirty="0" smtClean="0"/>
                  <a:t>, polydispersity degree</a:t>
                </a:r>
                <a:r>
                  <a:rPr lang="en-GB" sz="2000" dirty="0"/>
                  <a:t> </a:t>
                </a:r>
                <a14:m>
                  <m:oMath xmlns:m="http://schemas.openxmlformats.org/officeDocument/2006/math">
                    <m:r>
                      <a:rPr lang="en-GB" sz="2000" b="0" i="1" smtClean="0">
                        <a:latin typeface="Cambria Math" panose="02040503050406030204" pitchFamily="18" charset="0"/>
                      </a:rPr>
                      <m:t>𝑝</m:t>
                    </m:r>
                  </m:oMath>
                </a14:m>
                <a:r>
                  <a:rPr lang="en-GB" sz="2000" dirty="0" smtClean="0"/>
                  <a:t>,…)</a:t>
                </a:r>
              </a:p>
              <a:p>
                <a:r>
                  <a:rPr lang="en-GB" sz="2000" dirty="0" smtClean="0">
                    <a:solidFill>
                      <a:schemeClr val="accent1"/>
                    </a:solidFill>
                  </a:rPr>
                  <a:t>For </a:t>
                </a:r>
                <a:r>
                  <a:rPr lang="en-GB" sz="2000" dirty="0">
                    <a:solidFill>
                      <a:schemeClr val="accent1"/>
                    </a:solidFill>
                  </a:rPr>
                  <a:t>foam confined in </a:t>
                </a:r>
                <a:r>
                  <a:rPr lang="en-GB" sz="2000" dirty="0" smtClean="0">
                    <a:solidFill>
                      <a:schemeClr val="accent1"/>
                    </a:solidFill>
                  </a:rPr>
                  <a:t>granular media: Grain sizes </a:t>
                </a:r>
                <a14:m>
                  <m:oMath xmlns:m="http://schemas.openxmlformats.org/officeDocument/2006/math">
                    <m:sSub>
                      <m:sSubPr>
                        <m:ctrlPr>
                          <a:rPr lang="en-GB" sz="2000" i="1" smtClean="0">
                            <a:solidFill>
                              <a:schemeClr val="accent1"/>
                            </a:solidFill>
                            <a:latin typeface="Cambria Math" panose="02040503050406030204" pitchFamily="18" charset="0"/>
                          </a:rPr>
                        </m:ctrlPr>
                      </m:sSubPr>
                      <m:e>
                        <m:r>
                          <a:rPr lang="en-GB" sz="2000" b="0" i="1" smtClean="0">
                            <a:solidFill>
                              <a:schemeClr val="accent1"/>
                            </a:solidFill>
                            <a:latin typeface="Cambria Math" panose="02040503050406030204" pitchFamily="18" charset="0"/>
                          </a:rPr>
                          <m:t>𝑅</m:t>
                        </m:r>
                      </m:e>
                      <m:sub>
                        <m:r>
                          <a:rPr lang="en-GB" sz="2000" b="0" i="1" smtClean="0">
                            <a:solidFill>
                              <a:schemeClr val="accent1"/>
                            </a:solidFill>
                            <a:latin typeface="Cambria Math" panose="02040503050406030204" pitchFamily="18" charset="0"/>
                          </a:rPr>
                          <m:t>𝑔</m:t>
                        </m:r>
                      </m:sub>
                    </m:sSub>
                  </m:oMath>
                </a14:m>
                <a:r>
                  <a:rPr lang="en-GB" sz="2000" dirty="0" smtClean="0">
                    <a:solidFill>
                      <a:schemeClr val="accent1"/>
                    </a:solidFill>
                  </a:rPr>
                  <a:t> (</a:t>
                </a:r>
                <a14:m>
                  <m:oMath xmlns:m="http://schemas.openxmlformats.org/officeDocument/2006/math">
                    <m:d>
                      <m:dPr>
                        <m:begChr m:val="⟨"/>
                        <m:endChr m:val="⟩"/>
                        <m:ctrlPr>
                          <a:rPr lang="en-GB" sz="2000" i="1">
                            <a:solidFill>
                              <a:schemeClr val="accent1"/>
                            </a:solidFill>
                            <a:latin typeface="Cambria Math" panose="02040503050406030204" pitchFamily="18" charset="0"/>
                          </a:rPr>
                        </m:ctrlPr>
                      </m:dPr>
                      <m:e>
                        <m:sSub>
                          <m:sSubPr>
                            <m:ctrlPr>
                              <a:rPr lang="en-GB" sz="2000" i="1">
                                <a:solidFill>
                                  <a:schemeClr val="accent1"/>
                                </a:solidFill>
                                <a:latin typeface="Cambria Math" panose="02040503050406030204" pitchFamily="18" charset="0"/>
                              </a:rPr>
                            </m:ctrlPr>
                          </m:sSubPr>
                          <m:e>
                            <m:r>
                              <a:rPr lang="en-GB" sz="2000" i="1">
                                <a:solidFill>
                                  <a:schemeClr val="accent1"/>
                                </a:solidFill>
                                <a:latin typeface="Cambria Math" panose="02040503050406030204" pitchFamily="18" charset="0"/>
                              </a:rPr>
                              <m:t>𝑅</m:t>
                            </m:r>
                          </m:e>
                          <m:sub>
                            <m:r>
                              <a:rPr lang="en-GB" sz="2000" i="1">
                                <a:solidFill>
                                  <a:schemeClr val="accent1"/>
                                </a:solidFill>
                                <a:latin typeface="Cambria Math" panose="02040503050406030204" pitchFamily="18" charset="0"/>
                              </a:rPr>
                              <m:t>𝑔</m:t>
                            </m:r>
                          </m:sub>
                        </m:sSub>
                      </m:e>
                    </m:d>
                  </m:oMath>
                </a14:m>
                <a:r>
                  <a:rPr lang="en-GB" sz="2000" dirty="0" smtClean="0">
                    <a:solidFill>
                      <a:schemeClr val="accent1"/>
                    </a:solidFill>
                  </a:rPr>
                  <a:t>, polydispersity,…), </a:t>
                </a:r>
                <a14:m>
                  <m:oMath xmlns:m="http://schemas.openxmlformats.org/officeDocument/2006/math">
                    <m:r>
                      <a:rPr lang="en-GB" sz="2000" i="1">
                        <a:solidFill>
                          <a:schemeClr val="accent1"/>
                        </a:solidFill>
                        <a:latin typeface="Cambria Math" panose="02040503050406030204" pitchFamily="18" charset="0"/>
                      </a:rPr>
                      <m:t>𝑟</m:t>
                    </m:r>
                    <m:r>
                      <a:rPr lang="en-GB" sz="2000" i="1">
                        <a:solidFill>
                          <a:schemeClr val="accent1"/>
                        </a:solidFill>
                        <a:latin typeface="Cambria Math" panose="02040503050406030204" pitchFamily="18" charset="0"/>
                      </a:rPr>
                      <m:t>=</m:t>
                    </m:r>
                    <m:f>
                      <m:fPr>
                        <m:ctrlPr>
                          <a:rPr lang="en-GB" sz="2000" i="1">
                            <a:solidFill>
                              <a:schemeClr val="accent1"/>
                            </a:solidFill>
                            <a:latin typeface="Cambria Math" panose="02040503050406030204" pitchFamily="18" charset="0"/>
                          </a:rPr>
                        </m:ctrlPr>
                      </m:fPr>
                      <m:num>
                        <m:d>
                          <m:dPr>
                            <m:begChr m:val="⟨"/>
                            <m:endChr m:val="⟩"/>
                            <m:ctrlPr>
                              <a:rPr lang="en-GB" sz="2000" i="1">
                                <a:solidFill>
                                  <a:schemeClr val="accent1"/>
                                </a:solidFill>
                                <a:latin typeface="Cambria Math" panose="02040503050406030204" pitchFamily="18" charset="0"/>
                              </a:rPr>
                            </m:ctrlPr>
                          </m:dPr>
                          <m:e>
                            <m:sSub>
                              <m:sSubPr>
                                <m:ctrlPr>
                                  <a:rPr lang="en-GB" sz="2000" i="1">
                                    <a:solidFill>
                                      <a:schemeClr val="accent1"/>
                                    </a:solidFill>
                                    <a:latin typeface="Cambria Math" panose="02040503050406030204" pitchFamily="18" charset="0"/>
                                  </a:rPr>
                                </m:ctrlPr>
                              </m:sSubPr>
                              <m:e>
                                <m:r>
                                  <a:rPr lang="en-GB" sz="2000" i="1">
                                    <a:solidFill>
                                      <a:schemeClr val="accent1"/>
                                    </a:solidFill>
                                    <a:latin typeface="Cambria Math" panose="02040503050406030204" pitchFamily="18" charset="0"/>
                                  </a:rPr>
                                  <m:t>𝑅</m:t>
                                </m:r>
                              </m:e>
                              <m:sub>
                                <m:r>
                                  <a:rPr lang="en-GB" sz="2000" i="1">
                                    <a:solidFill>
                                      <a:schemeClr val="accent1"/>
                                    </a:solidFill>
                                    <a:latin typeface="Cambria Math" panose="02040503050406030204" pitchFamily="18" charset="0"/>
                                  </a:rPr>
                                  <m:t>𝑏</m:t>
                                </m:r>
                              </m:sub>
                            </m:sSub>
                          </m:e>
                        </m:d>
                      </m:num>
                      <m:den>
                        <m:d>
                          <m:dPr>
                            <m:begChr m:val="⟨"/>
                            <m:endChr m:val="⟩"/>
                            <m:ctrlPr>
                              <a:rPr lang="en-GB" sz="2000" i="1">
                                <a:solidFill>
                                  <a:schemeClr val="accent1"/>
                                </a:solidFill>
                                <a:latin typeface="Cambria Math" panose="02040503050406030204" pitchFamily="18" charset="0"/>
                              </a:rPr>
                            </m:ctrlPr>
                          </m:dPr>
                          <m:e>
                            <m:sSub>
                              <m:sSubPr>
                                <m:ctrlPr>
                                  <a:rPr lang="en-GB" sz="2000" i="1">
                                    <a:solidFill>
                                      <a:schemeClr val="accent1"/>
                                    </a:solidFill>
                                    <a:latin typeface="Cambria Math" panose="02040503050406030204" pitchFamily="18" charset="0"/>
                                  </a:rPr>
                                </m:ctrlPr>
                              </m:sSubPr>
                              <m:e>
                                <m:r>
                                  <a:rPr lang="en-GB" sz="2000" i="1">
                                    <a:solidFill>
                                      <a:schemeClr val="accent1"/>
                                    </a:solidFill>
                                    <a:latin typeface="Cambria Math" panose="02040503050406030204" pitchFamily="18" charset="0"/>
                                  </a:rPr>
                                  <m:t>𝑅</m:t>
                                </m:r>
                              </m:e>
                              <m:sub>
                                <m:r>
                                  <a:rPr lang="en-GB" sz="2000" i="1">
                                    <a:solidFill>
                                      <a:schemeClr val="accent1"/>
                                    </a:solidFill>
                                    <a:latin typeface="Cambria Math" panose="02040503050406030204" pitchFamily="18" charset="0"/>
                                  </a:rPr>
                                  <m:t>𝑔</m:t>
                                </m:r>
                              </m:sub>
                            </m:sSub>
                          </m:e>
                        </m:d>
                      </m:den>
                    </m:f>
                  </m:oMath>
                </a14:m>
                <a:endParaRPr lang="en-GB" sz="2000" dirty="0" smtClean="0">
                  <a:solidFill>
                    <a:schemeClr val="accent1"/>
                  </a:solidFill>
                </a:endParaRPr>
              </a:p>
              <a:p>
                <a:pPr marL="0" indent="0">
                  <a:buNone/>
                </a:pPr>
                <a:endParaRPr lang="en-GB" sz="900" dirty="0" smtClean="0">
                  <a:solidFill>
                    <a:schemeClr val="accent6">
                      <a:lumMod val="75000"/>
                    </a:schemeClr>
                  </a:solidFill>
                </a:endParaRPr>
              </a:p>
              <a:p>
                <a:pPr marL="0" indent="0">
                  <a:buNone/>
                </a:pPr>
                <a:r>
                  <a:rPr lang="en-GB" b="1" i="1" dirty="0" smtClean="0"/>
                  <a:t>Questions raised</a:t>
                </a:r>
                <a:r>
                  <a:rPr lang="en-GB" b="1" i="1" dirty="0"/>
                  <a:t> </a:t>
                </a:r>
                <a:r>
                  <a:rPr lang="en-GB" b="1" i="1" dirty="0" smtClean="0"/>
                  <a:t>for confined foams:</a:t>
                </a:r>
              </a:p>
              <a:p>
                <a:pPr marL="0" indent="0">
                  <a:buNone/>
                </a:pPr>
                <a:r>
                  <a:rPr lang="en-GB" sz="2000" i="1" dirty="0" smtClean="0"/>
                  <a:t>1. What’s </a:t>
                </a:r>
                <a:r>
                  <a:rPr lang="en-GB" sz="2000" i="1" dirty="0"/>
                  <a:t>the microstructure of a </a:t>
                </a:r>
                <a:r>
                  <a:rPr lang="en-GB" sz="2000" i="1" dirty="0" smtClean="0"/>
                  <a:t>confined foam? How does the liquid distribute itself inside the pore space?</a:t>
                </a:r>
              </a:p>
              <a:p>
                <a:pPr marL="0" indent="0">
                  <a:buNone/>
                </a:pPr>
                <a:r>
                  <a:rPr lang="en-GB" sz="2000" i="1" dirty="0" smtClean="0"/>
                  <a:t>2. How </a:t>
                </a:r>
                <a:r>
                  <a:rPr lang="en-GB" sz="2000" i="1" dirty="0"/>
                  <a:t>are the properties of the foam affected by confinement?</a:t>
                </a:r>
              </a:p>
            </p:txBody>
          </p:sp>
        </mc:Choice>
        <mc:Fallback xmlns="">
          <p:sp>
            <p:nvSpPr>
              <p:cNvPr id="7" name="Espace réservé du contenu 6"/>
              <p:cNvSpPr>
                <a:spLocks noGrp="1" noRot="1" noChangeAspect="1" noMove="1" noResize="1" noEditPoints="1" noAdjustHandles="1" noChangeArrowheads="1" noChangeShapeType="1" noTextEdit="1"/>
              </p:cNvSpPr>
              <p:nvPr>
                <p:ph idx="1"/>
              </p:nvPr>
            </p:nvSpPr>
            <p:spPr>
              <a:xfrm>
                <a:off x="381000" y="742950"/>
                <a:ext cx="11372850" cy="5759450"/>
              </a:xfrm>
              <a:blipFill>
                <a:blip r:embed="rId4"/>
                <a:stretch>
                  <a:fillRect l="-858" t="-2011"/>
                </a:stretch>
              </a:blipFill>
            </p:spPr>
            <p:txBody>
              <a:bodyPr/>
              <a:lstStyle/>
              <a:p>
                <a:r>
                  <a:rPr lang="fr-FR">
                    <a:noFill/>
                  </a:rPr>
                  <a:t> </a:t>
                </a:r>
              </a:p>
            </p:txBody>
          </p:sp>
        </mc:Fallback>
      </mc:AlternateContent>
      <p:sp>
        <p:nvSpPr>
          <p:cNvPr id="2" name="Titre 1"/>
          <p:cNvSpPr>
            <a:spLocks noGrp="1"/>
          </p:cNvSpPr>
          <p:nvPr>
            <p:ph type="title"/>
          </p:nvPr>
        </p:nvSpPr>
        <p:spPr/>
        <p:txBody>
          <a:bodyPr/>
          <a:lstStyle/>
          <a:p>
            <a:r>
              <a:rPr lang="en-GB" dirty="0" smtClean="0"/>
              <a:t>Introduction</a:t>
            </a:r>
            <a:endParaRPr lang="en-GB" dirty="0"/>
          </a:p>
        </p:txBody>
      </p:sp>
      <p:sp>
        <p:nvSpPr>
          <p:cNvPr id="16" name="Espace réservé du numéro de diapositive 25"/>
          <p:cNvSpPr>
            <a:spLocks noGrp="1"/>
          </p:cNvSpPr>
          <p:nvPr>
            <p:ph type="sldNum" sz="quarter" idx="12"/>
          </p:nvPr>
        </p:nvSpPr>
        <p:spPr>
          <a:xfrm>
            <a:off x="8991600" y="6350003"/>
            <a:ext cx="2743200" cy="365125"/>
          </a:xfrm>
        </p:spPr>
        <p:txBody>
          <a:bodyPr/>
          <a:lstStyle/>
          <a:p>
            <a:fld id="{E3388EE1-F190-47B0-87A7-A7055821C2CB}" type="slidenum">
              <a:rPr lang="fr-FR" smtClean="0"/>
              <a:t>3</a:t>
            </a:fld>
            <a:endParaRPr lang="fr-FR"/>
          </a:p>
        </p:txBody>
      </p:sp>
      <p:grpSp>
        <p:nvGrpSpPr>
          <p:cNvPr id="18" name="Groupe 17"/>
          <p:cNvGrpSpPr/>
          <p:nvPr/>
        </p:nvGrpSpPr>
        <p:grpSpPr>
          <a:xfrm>
            <a:off x="5092423" y="1230300"/>
            <a:ext cx="4688575" cy="1874824"/>
            <a:chOff x="8738319" y="2750635"/>
            <a:chExt cx="5353371" cy="2126165"/>
          </a:xfrm>
        </p:grpSpPr>
        <p:pic>
          <p:nvPicPr>
            <p:cNvPr id="35" name="Image 34"/>
            <p:cNvPicPr>
              <a:picLocks noChangeAspect="1"/>
            </p:cNvPicPr>
            <p:nvPr/>
          </p:nvPicPr>
          <p:blipFill>
            <a:blip r:embed="rId5"/>
            <a:stretch>
              <a:fillRect/>
            </a:stretch>
          </p:blipFill>
          <p:spPr>
            <a:xfrm>
              <a:off x="8738319" y="2750635"/>
              <a:ext cx="2834885" cy="2126165"/>
            </a:xfrm>
            <a:prstGeom prst="rect">
              <a:avLst/>
            </a:prstGeom>
          </p:spPr>
        </p:pic>
        <p:pic>
          <p:nvPicPr>
            <p:cNvPr id="37" name="Image 36"/>
            <p:cNvPicPr>
              <a:picLocks noChangeAspect="1"/>
            </p:cNvPicPr>
            <p:nvPr/>
          </p:nvPicPr>
          <p:blipFill rotWithShape="1">
            <a:blip r:embed="rId6">
              <a:grayscl/>
            </a:blip>
            <a:srcRect l="5934"/>
            <a:stretch/>
          </p:blipFill>
          <p:spPr>
            <a:xfrm>
              <a:off x="8846532" y="2750635"/>
              <a:ext cx="2666671" cy="2126165"/>
            </a:xfrm>
            <a:prstGeom prst="rect">
              <a:avLst/>
            </a:prstGeom>
          </p:spPr>
        </p:pic>
        <p:sp>
          <p:nvSpPr>
            <p:cNvPr id="38" name="ZoneTexte 37"/>
            <p:cNvSpPr txBox="1"/>
            <p:nvPr/>
          </p:nvSpPr>
          <p:spPr>
            <a:xfrm>
              <a:off x="11483475" y="4137001"/>
              <a:ext cx="2608215" cy="383941"/>
            </a:xfrm>
            <a:prstGeom prst="rect">
              <a:avLst/>
            </a:prstGeom>
            <a:noFill/>
          </p:spPr>
          <p:txBody>
            <a:bodyPr wrap="square" rtlCol="0">
              <a:spAutoFit/>
            </a:bodyPr>
            <a:lstStyle/>
            <a:p>
              <a:r>
                <a:rPr lang="en-GB" sz="1600" dirty="0" smtClean="0"/>
                <a:t>Continuous liquid phase</a:t>
              </a:r>
              <a:endParaRPr lang="en-GB" sz="1600" dirty="0"/>
            </a:p>
          </p:txBody>
        </p:sp>
      </p:grpSp>
      <p:grpSp>
        <p:nvGrpSpPr>
          <p:cNvPr id="17" name="Groupe 16"/>
          <p:cNvGrpSpPr/>
          <p:nvPr/>
        </p:nvGrpSpPr>
        <p:grpSpPr>
          <a:xfrm>
            <a:off x="2266052" y="1230301"/>
            <a:ext cx="2688873" cy="1874824"/>
            <a:chOff x="8842980" y="306753"/>
            <a:chExt cx="3070130" cy="2126165"/>
          </a:xfrm>
        </p:grpSpPr>
        <p:pic>
          <p:nvPicPr>
            <p:cNvPr id="31" name="Image 30"/>
            <p:cNvPicPr>
              <a:picLocks noChangeAspect="1"/>
            </p:cNvPicPr>
            <p:nvPr/>
          </p:nvPicPr>
          <p:blipFill rotWithShape="1">
            <a:blip r:embed="rId7">
              <a:grayscl/>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Lst>
            </a:blip>
            <a:srcRect l="7604"/>
            <a:stretch/>
          </p:blipFill>
          <p:spPr>
            <a:xfrm>
              <a:off x="8842980" y="306753"/>
              <a:ext cx="2619333" cy="2126165"/>
            </a:xfrm>
            <a:prstGeom prst="rect">
              <a:avLst/>
            </a:prstGeom>
          </p:spPr>
        </p:pic>
        <p:sp>
          <p:nvSpPr>
            <p:cNvPr id="32" name="ZoneTexte 31"/>
            <p:cNvSpPr txBox="1"/>
            <p:nvPr/>
          </p:nvSpPr>
          <p:spPr>
            <a:xfrm>
              <a:off x="10514137" y="1797697"/>
              <a:ext cx="1398973" cy="383941"/>
            </a:xfrm>
            <a:prstGeom prst="rect">
              <a:avLst/>
            </a:prstGeom>
            <a:noFill/>
          </p:spPr>
          <p:txBody>
            <a:bodyPr wrap="square" rtlCol="0">
              <a:spAutoFit/>
            </a:bodyPr>
            <a:lstStyle/>
            <a:p>
              <a:r>
                <a:rPr lang="en-GB" sz="1600" dirty="0" smtClean="0"/>
                <a:t>Gas bubbles</a:t>
              </a:r>
              <a:endParaRPr lang="en-GB" sz="1600" dirty="0"/>
            </a:p>
          </p:txBody>
        </p:sp>
        <p:cxnSp>
          <p:nvCxnSpPr>
            <p:cNvPr id="33" name="Connecteur droit 32"/>
            <p:cNvCxnSpPr/>
            <p:nvPr/>
          </p:nvCxnSpPr>
          <p:spPr>
            <a:xfrm flipV="1">
              <a:off x="10606497" y="1379166"/>
              <a:ext cx="0" cy="447517"/>
            </a:xfrm>
            <a:prstGeom prst="line">
              <a:avLst/>
            </a:prstGeom>
            <a:ln w="28575">
              <a:solidFill>
                <a:schemeClr val="tx1"/>
              </a:solidFill>
              <a:headEnd type="none" w="med" len="med"/>
              <a:tailEnd type="arrow" w="med" len="med"/>
            </a:ln>
          </p:spPr>
          <p:style>
            <a:lnRef idx="1">
              <a:schemeClr val="accent4"/>
            </a:lnRef>
            <a:fillRef idx="0">
              <a:schemeClr val="accent4"/>
            </a:fillRef>
            <a:effectRef idx="0">
              <a:schemeClr val="accent4"/>
            </a:effectRef>
            <a:fontRef idx="minor">
              <a:schemeClr val="tx1"/>
            </a:fontRef>
          </p:style>
        </p:cxnSp>
        <p:cxnSp>
          <p:nvCxnSpPr>
            <p:cNvPr id="34" name="Connecteur droit 33"/>
            <p:cNvCxnSpPr/>
            <p:nvPr/>
          </p:nvCxnSpPr>
          <p:spPr>
            <a:xfrm flipH="1" flipV="1">
              <a:off x="10014755" y="1543645"/>
              <a:ext cx="591742" cy="283038"/>
            </a:xfrm>
            <a:prstGeom prst="line">
              <a:avLst/>
            </a:prstGeom>
            <a:ln w="28575">
              <a:solidFill>
                <a:schemeClr val="tx1"/>
              </a:solidFill>
              <a:headEnd type="none" w="med" len="med"/>
              <a:tailEnd type="arrow" w="med" len="med"/>
            </a:ln>
          </p:spPr>
          <p:style>
            <a:lnRef idx="1">
              <a:schemeClr val="accent4"/>
            </a:lnRef>
            <a:fillRef idx="0">
              <a:schemeClr val="accent4"/>
            </a:fillRef>
            <a:effectRef idx="0">
              <a:schemeClr val="accent4"/>
            </a:effectRef>
            <a:fontRef idx="minor">
              <a:schemeClr val="tx1"/>
            </a:fontRef>
          </p:style>
        </p:cxnSp>
        <p:cxnSp>
          <p:nvCxnSpPr>
            <p:cNvPr id="11" name="Connecteur droit avec flèche 10"/>
            <p:cNvCxnSpPr/>
            <p:nvPr/>
          </p:nvCxnSpPr>
          <p:spPr>
            <a:xfrm flipH="1" flipV="1">
              <a:off x="9293777" y="1242708"/>
              <a:ext cx="720978" cy="848094"/>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Rectangle 11"/>
                <p:cNvSpPr/>
                <p:nvPr/>
              </p:nvSpPr>
              <p:spPr>
                <a:xfrm>
                  <a:off x="9224543" y="1602925"/>
                  <a:ext cx="540521" cy="3197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fr-FR" b="0" i="1" smtClean="0">
                                <a:latin typeface="Cambria Math" panose="02040503050406030204" pitchFamily="18" charset="0"/>
                              </a:rPr>
                              <m:t>2</m:t>
                            </m:r>
                            <m:r>
                              <a:rPr lang="fr-FR" i="1">
                                <a:latin typeface="Cambria Math" panose="02040503050406030204" pitchFamily="18" charset="0"/>
                              </a:rPr>
                              <m:t>𝑅</m:t>
                            </m:r>
                          </m:e>
                          <m:sub>
                            <m:r>
                              <a:rPr lang="fr-FR" i="1">
                                <a:latin typeface="Cambria Math" panose="02040503050406030204" pitchFamily="18" charset="0"/>
                              </a:rPr>
                              <m:t>𝑏</m:t>
                            </m:r>
                          </m:sub>
                        </m:sSub>
                      </m:oMath>
                    </m:oMathPara>
                  </a14:m>
                  <a:endParaRPr lang="fr-FR" dirty="0"/>
                </a:p>
              </p:txBody>
            </p:sp>
          </mc:Choice>
          <mc:Fallback xmlns="">
            <p:sp>
              <p:nvSpPr>
                <p:cNvPr id="12" name="Rectangle 11"/>
                <p:cNvSpPr>
                  <a:spLocks noRot="1" noChangeAspect="1" noMove="1" noResize="1" noEditPoints="1" noAdjustHandles="1" noChangeArrowheads="1" noChangeShapeType="1" noTextEdit="1"/>
                </p:cNvSpPr>
                <p:nvPr/>
              </p:nvSpPr>
              <p:spPr>
                <a:xfrm>
                  <a:off x="9224543" y="1602925"/>
                  <a:ext cx="540521" cy="319750"/>
                </a:xfrm>
                <a:prstGeom prst="rect">
                  <a:avLst/>
                </a:prstGeom>
                <a:blipFill>
                  <a:blip r:embed="rId9"/>
                  <a:stretch>
                    <a:fillRect b="-13208"/>
                  </a:stretch>
                </a:blipFill>
              </p:spPr>
              <p:txBody>
                <a:bodyPr/>
                <a:lstStyle/>
                <a:p>
                  <a:r>
                    <a:rPr lang="fr-FR">
                      <a:noFill/>
                    </a:rPr>
                    <a:t> </a:t>
                  </a:r>
                </a:p>
              </p:txBody>
            </p:sp>
          </mc:Fallback>
        </mc:AlternateContent>
      </p:grpSp>
      <p:sp>
        <p:nvSpPr>
          <p:cNvPr id="20" name="ZoneTexte 19"/>
          <p:cNvSpPr txBox="1"/>
          <p:nvPr/>
        </p:nvSpPr>
        <p:spPr>
          <a:xfrm>
            <a:off x="1258252" y="1197003"/>
            <a:ext cx="1877779" cy="646331"/>
          </a:xfrm>
          <a:prstGeom prst="rect">
            <a:avLst/>
          </a:prstGeom>
          <a:noFill/>
        </p:spPr>
        <p:txBody>
          <a:bodyPr wrap="square" rtlCol="0">
            <a:spAutoFit/>
          </a:bodyPr>
          <a:lstStyle/>
          <a:p>
            <a:r>
              <a:rPr lang="en-GB" i="1" dirty="0" smtClean="0"/>
              <a:t>Microstructure of bulk foam</a:t>
            </a:r>
            <a:endParaRPr lang="en-GB" i="1" dirty="0"/>
          </a:p>
        </p:txBody>
      </p:sp>
      <p:sp>
        <p:nvSpPr>
          <p:cNvPr id="21" name="ZoneTexte 20"/>
          <p:cNvSpPr txBox="1"/>
          <p:nvPr/>
        </p:nvSpPr>
        <p:spPr>
          <a:xfrm>
            <a:off x="10146551" y="1101984"/>
            <a:ext cx="1157625" cy="369332"/>
          </a:xfrm>
          <a:prstGeom prst="rect">
            <a:avLst/>
          </a:prstGeom>
          <a:noFill/>
        </p:spPr>
        <p:txBody>
          <a:bodyPr wrap="none" rtlCol="0">
            <a:spAutoFit/>
          </a:bodyPr>
          <a:lstStyle/>
          <a:p>
            <a:r>
              <a:rPr lang="en-GB" b="1" i="1" dirty="0" smtClean="0"/>
              <a:t>Bulk foam</a:t>
            </a:r>
            <a:endParaRPr lang="en-GB" b="1" i="1" dirty="0"/>
          </a:p>
        </p:txBody>
      </p:sp>
      <p:pic>
        <p:nvPicPr>
          <p:cNvPr id="23" name="Image 22"/>
          <p:cNvPicPr>
            <a:picLocks noChangeAspect="1"/>
          </p:cNvPicPr>
          <p:nvPr/>
        </p:nvPicPr>
        <p:blipFill rotWithShape="1">
          <a:blip r:embed="rId10">
            <a:extLst>
              <a:ext uri="{BEBA8EAE-BF5A-486C-A8C5-ECC9F3942E4B}">
                <a14:imgProps xmlns:a14="http://schemas.microsoft.com/office/drawing/2010/main">
                  <a14:imgLayer r:embed="rId11">
                    <a14:imgEffect>
                      <a14:artisticPencilGrayscale/>
                    </a14:imgEffect>
                  </a14:imgLayer>
                </a14:imgProps>
              </a:ext>
            </a:extLst>
          </a:blip>
          <a:srcRect t="9356" r="9272" b="964"/>
          <a:stretch/>
        </p:blipFill>
        <p:spPr>
          <a:xfrm rot="5400000">
            <a:off x="10250232" y="1488307"/>
            <a:ext cx="1175962" cy="1244148"/>
          </a:xfrm>
          <a:prstGeom prst="rect">
            <a:avLst/>
          </a:prstGeom>
        </p:spPr>
      </p:pic>
      <p:grpSp>
        <p:nvGrpSpPr>
          <p:cNvPr id="3" name="Groupe 2"/>
          <p:cNvGrpSpPr/>
          <p:nvPr/>
        </p:nvGrpSpPr>
        <p:grpSpPr>
          <a:xfrm>
            <a:off x="10146551" y="3161014"/>
            <a:ext cx="1590435" cy="1938499"/>
            <a:chOff x="10272311" y="2868914"/>
            <a:chExt cx="1590435" cy="1938499"/>
          </a:xfrm>
        </p:grpSpPr>
        <p:pic>
          <p:nvPicPr>
            <p:cNvPr id="29" name="Image 28"/>
            <p:cNvPicPr>
              <a:picLocks noChangeAspect="1"/>
            </p:cNvPicPr>
            <p:nvPr/>
          </p:nvPicPr>
          <p:blipFill rotWithShape="1">
            <a:blip r:embed="rId12"/>
            <a:srcRect l="3690" r="48934" b="10546"/>
            <a:stretch/>
          </p:blipFill>
          <p:spPr>
            <a:xfrm>
              <a:off x="10339412" y="3305578"/>
              <a:ext cx="1522324" cy="1501835"/>
            </a:xfrm>
            <a:prstGeom prst="rect">
              <a:avLst/>
            </a:prstGeom>
          </p:spPr>
        </p:pic>
        <p:sp>
          <p:nvSpPr>
            <p:cNvPr id="25" name="ZoneTexte 24"/>
            <p:cNvSpPr txBox="1"/>
            <p:nvPr/>
          </p:nvSpPr>
          <p:spPr>
            <a:xfrm>
              <a:off x="10272311" y="2868914"/>
              <a:ext cx="1590435" cy="369332"/>
            </a:xfrm>
            <a:prstGeom prst="rect">
              <a:avLst/>
            </a:prstGeom>
            <a:noFill/>
          </p:spPr>
          <p:txBody>
            <a:bodyPr wrap="none" rtlCol="0">
              <a:spAutoFit/>
            </a:bodyPr>
            <a:lstStyle/>
            <a:p>
              <a:r>
                <a:rPr lang="en-GB" b="1" i="1" dirty="0" smtClean="0">
                  <a:solidFill>
                    <a:schemeClr val="accent1"/>
                  </a:solidFill>
                </a:rPr>
                <a:t>Confined foam</a:t>
              </a:r>
              <a:endParaRPr lang="en-GB" b="1" i="1" dirty="0">
                <a:solidFill>
                  <a:schemeClr val="accent1"/>
                </a:solidFill>
              </a:endParaRPr>
            </a:p>
          </p:txBody>
        </p:sp>
        <p:cxnSp>
          <p:nvCxnSpPr>
            <p:cNvPr id="4" name="Connecteur droit avec flèche 3"/>
            <p:cNvCxnSpPr/>
            <p:nvPr/>
          </p:nvCxnSpPr>
          <p:spPr>
            <a:xfrm flipV="1">
              <a:off x="11127606" y="4087071"/>
              <a:ext cx="307045" cy="4763"/>
            </a:xfrm>
            <a:prstGeom prst="straightConnector1">
              <a:avLst/>
            </a:prstGeom>
            <a:ln>
              <a:headEnd type="oval" w="sm" len="sm"/>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7"/>
                <p:cNvSpPr/>
                <p:nvPr/>
              </p:nvSpPr>
              <p:spPr>
                <a:xfrm>
                  <a:off x="10904087" y="3722967"/>
                  <a:ext cx="494238" cy="3919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FR" i="1">
                                <a:solidFill>
                                  <a:srgbClr val="4875C5"/>
                                </a:solidFill>
                                <a:latin typeface="Cambria Math" panose="02040503050406030204" pitchFamily="18" charset="0"/>
                              </a:rPr>
                            </m:ctrlPr>
                          </m:sSubPr>
                          <m:e>
                            <m:r>
                              <a:rPr lang="fr-FR" i="1">
                                <a:solidFill>
                                  <a:srgbClr val="4875C5"/>
                                </a:solidFill>
                                <a:latin typeface="Cambria Math" panose="02040503050406030204" pitchFamily="18" charset="0"/>
                              </a:rPr>
                              <m:t>𝑅</m:t>
                            </m:r>
                          </m:e>
                          <m:sub>
                            <m:r>
                              <a:rPr lang="fr-FR" i="1">
                                <a:solidFill>
                                  <a:srgbClr val="4875C5"/>
                                </a:solidFill>
                                <a:latin typeface="Cambria Math" panose="02040503050406030204" pitchFamily="18" charset="0"/>
                              </a:rPr>
                              <m:t>𝑔</m:t>
                            </m:r>
                          </m:sub>
                        </m:sSub>
                      </m:oMath>
                    </m:oMathPara>
                  </a14:m>
                  <a:endParaRPr lang="fr-FR" dirty="0"/>
                </a:p>
              </p:txBody>
            </p:sp>
          </mc:Choice>
          <mc:Fallback xmlns="">
            <p:sp>
              <p:nvSpPr>
                <p:cNvPr id="8" name="Rectangle 7"/>
                <p:cNvSpPr>
                  <a:spLocks noRot="1" noChangeAspect="1" noMove="1" noResize="1" noEditPoints="1" noAdjustHandles="1" noChangeArrowheads="1" noChangeShapeType="1" noTextEdit="1"/>
                </p:cNvSpPr>
                <p:nvPr/>
              </p:nvSpPr>
              <p:spPr>
                <a:xfrm>
                  <a:off x="10904087" y="3722967"/>
                  <a:ext cx="494238" cy="391902"/>
                </a:xfrm>
                <a:prstGeom prst="rect">
                  <a:avLst/>
                </a:prstGeom>
                <a:blipFill>
                  <a:blip r:embed="rId13"/>
                  <a:stretch>
                    <a:fillRect b="-6250"/>
                  </a:stretch>
                </a:blipFill>
              </p:spPr>
              <p:txBody>
                <a:bodyPr/>
                <a:lstStyle/>
                <a:p>
                  <a:r>
                    <a:rPr lang="fr-FR">
                      <a:noFill/>
                    </a:rPr>
                    <a:t> </a:t>
                  </a:r>
                </a:p>
              </p:txBody>
            </p:sp>
          </mc:Fallback>
        </mc:AlternateContent>
      </p:grpSp>
      <mc:AlternateContent xmlns:mc="http://schemas.openxmlformats.org/markup-compatibility/2006" xmlns:a14="http://schemas.microsoft.com/office/drawing/2010/main">
        <mc:Choice Requires="a14">
          <p:sp>
            <p:nvSpPr>
              <p:cNvPr id="27" name="ZoneTexte 26">
                <a:extLst>
                  <a:ext uri="{FF2B5EF4-FFF2-40B4-BE49-F238E27FC236}">
                    <a16:creationId xmlns:a16="http://schemas.microsoft.com/office/drawing/2014/main" id="{95EA89C6-1D2F-4631-BD77-14B653D6878B}"/>
                  </a:ext>
                </a:extLst>
              </p:cNvPr>
              <p:cNvSpPr txBox="1"/>
              <p:nvPr/>
            </p:nvSpPr>
            <p:spPr>
              <a:xfrm>
                <a:off x="12399859" y="2583956"/>
                <a:ext cx="1784848" cy="14855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0" i="1" smtClean="0">
                          <a:solidFill>
                            <a:schemeClr val="tx1"/>
                          </a:solidFill>
                          <a:latin typeface="Cambria Math" panose="02040503050406030204" pitchFamily="18" charset="0"/>
                        </a:rPr>
                        <m:t>𝑝</m:t>
                      </m:r>
                      <m:r>
                        <a:rPr lang="fr-FR" b="0" i="1" smtClean="0">
                          <a:solidFill>
                            <a:schemeClr val="tx1"/>
                          </a:solidFill>
                          <a:latin typeface="Cambria Math" panose="02040503050406030204" pitchFamily="18" charset="0"/>
                        </a:rPr>
                        <m:t>=</m:t>
                      </m:r>
                      <m:f>
                        <m:fPr>
                          <m:ctrlPr>
                            <a:rPr lang="fr-FR" b="0" i="1" smtClean="0">
                              <a:solidFill>
                                <a:schemeClr val="tx1"/>
                              </a:solidFill>
                              <a:latin typeface="Cambria Math" panose="02040503050406030204" pitchFamily="18" charset="0"/>
                            </a:rPr>
                          </m:ctrlPr>
                        </m:fPr>
                        <m:num>
                          <m:sSub>
                            <m:sSubPr>
                              <m:ctrlPr>
                                <a:rPr lang="fr-FR" b="0" i="1" smtClean="0">
                                  <a:solidFill>
                                    <a:schemeClr val="tx1"/>
                                  </a:solidFill>
                                  <a:latin typeface="Cambria Math" panose="02040503050406030204" pitchFamily="18" charset="0"/>
                                </a:rPr>
                              </m:ctrlPr>
                            </m:sSubPr>
                            <m:e>
                              <m:r>
                                <a:rPr lang="fr-FR" b="0" i="1" smtClean="0">
                                  <a:solidFill>
                                    <a:schemeClr val="tx1"/>
                                  </a:solidFill>
                                  <a:latin typeface="Cambria Math" panose="02040503050406030204" pitchFamily="18" charset="0"/>
                                </a:rPr>
                                <m:t>𝑅</m:t>
                              </m:r>
                            </m:e>
                            <m:sub>
                              <m:r>
                                <a:rPr lang="fr-FR" b="0" i="1" smtClean="0">
                                  <a:solidFill>
                                    <a:schemeClr val="tx1"/>
                                  </a:solidFill>
                                  <a:latin typeface="Cambria Math" panose="02040503050406030204" pitchFamily="18" charset="0"/>
                                </a:rPr>
                                <m:t>32</m:t>
                              </m:r>
                            </m:sub>
                          </m:sSub>
                        </m:num>
                        <m:den>
                          <m:sSup>
                            <m:sSupPr>
                              <m:ctrlPr>
                                <a:rPr lang="fr-FR" b="0" i="1" smtClean="0">
                                  <a:solidFill>
                                    <a:schemeClr val="tx1"/>
                                  </a:solidFill>
                                  <a:latin typeface="Cambria Math" panose="02040503050406030204" pitchFamily="18" charset="0"/>
                                </a:rPr>
                              </m:ctrlPr>
                            </m:sSupPr>
                            <m:e>
                              <m:r>
                                <a:rPr lang="fr-FR" b="0" i="1" smtClean="0">
                                  <a:solidFill>
                                    <a:schemeClr val="tx1"/>
                                  </a:solidFill>
                                  <a:latin typeface="Cambria Math" panose="02040503050406030204" pitchFamily="18" charset="0"/>
                                </a:rPr>
                                <m:t>&lt;</m:t>
                              </m:r>
                              <m:sSup>
                                <m:sSupPr>
                                  <m:ctrlPr>
                                    <a:rPr lang="fr-FR" b="0" i="1" smtClean="0">
                                      <a:solidFill>
                                        <a:schemeClr val="tx1"/>
                                      </a:solidFill>
                                      <a:latin typeface="Cambria Math" panose="02040503050406030204" pitchFamily="18" charset="0"/>
                                    </a:rPr>
                                  </m:ctrlPr>
                                </m:sSupPr>
                                <m:e>
                                  <m:r>
                                    <a:rPr lang="fr-FR" b="0" i="1" smtClean="0">
                                      <a:solidFill>
                                        <a:schemeClr val="tx1"/>
                                      </a:solidFill>
                                      <a:latin typeface="Cambria Math" panose="02040503050406030204" pitchFamily="18" charset="0"/>
                                    </a:rPr>
                                    <m:t>𝑅</m:t>
                                  </m:r>
                                </m:e>
                                <m:sup>
                                  <m:r>
                                    <a:rPr lang="fr-FR" b="0" i="1" smtClean="0">
                                      <a:solidFill>
                                        <a:schemeClr val="tx1"/>
                                      </a:solidFill>
                                      <a:latin typeface="Cambria Math" panose="02040503050406030204" pitchFamily="18" charset="0"/>
                                    </a:rPr>
                                    <m:t>3</m:t>
                                  </m:r>
                                </m:sup>
                              </m:sSup>
                              <m:r>
                                <a:rPr lang="fr-FR" b="0" i="1" smtClean="0">
                                  <a:solidFill>
                                    <a:schemeClr val="tx1"/>
                                  </a:solidFill>
                                  <a:latin typeface="Cambria Math" panose="02040503050406030204" pitchFamily="18" charset="0"/>
                                </a:rPr>
                                <m:t>&gt;</m:t>
                              </m:r>
                            </m:e>
                            <m:sup>
                              <m:box>
                                <m:boxPr>
                                  <m:ctrlPr>
                                    <a:rPr lang="fr-FR" b="0" i="1" smtClean="0">
                                      <a:solidFill>
                                        <a:schemeClr val="tx1"/>
                                      </a:solidFill>
                                      <a:latin typeface="Cambria Math" panose="02040503050406030204" pitchFamily="18" charset="0"/>
                                    </a:rPr>
                                  </m:ctrlPr>
                                </m:boxPr>
                                <m:e>
                                  <m:argPr>
                                    <m:argSz m:val="-1"/>
                                  </m:argPr>
                                  <m:f>
                                    <m:fPr>
                                      <m:ctrlPr>
                                        <a:rPr lang="fr-FR" b="0" i="1" smtClean="0">
                                          <a:solidFill>
                                            <a:schemeClr val="tx1"/>
                                          </a:solidFill>
                                          <a:latin typeface="Cambria Math" panose="02040503050406030204" pitchFamily="18" charset="0"/>
                                        </a:rPr>
                                      </m:ctrlPr>
                                    </m:fPr>
                                    <m:num>
                                      <m:r>
                                        <a:rPr lang="fr-FR" b="0" i="1" smtClean="0">
                                          <a:solidFill>
                                            <a:schemeClr val="tx1"/>
                                          </a:solidFill>
                                          <a:latin typeface="Cambria Math" panose="02040503050406030204" pitchFamily="18" charset="0"/>
                                        </a:rPr>
                                        <m:t>1</m:t>
                                      </m:r>
                                    </m:num>
                                    <m:den>
                                      <m:r>
                                        <a:rPr lang="fr-FR" b="0" i="1" smtClean="0">
                                          <a:solidFill>
                                            <a:schemeClr val="tx1"/>
                                          </a:solidFill>
                                          <a:latin typeface="Cambria Math" panose="02040503050406030204" pitchFamily="18" charset="0"/>
                                        </a:rPr>
                                        <m:t>3</m:t>
                                      </m:r>
                                    </m:den>
                                  </m:f>
                                </m:e>
                              </m:box>
                            </m:sup>
                          </m:sSup>
                        </m:den>
                      </m:f>
                      <m:r>
                        <a:rPr lang="fr-FR" b="0" i="1" smtClean="0">
                          <a:solidFill>
                            <a:schemeClr val="tx1"/>
                          </a:solidFill>
                          <a:latin typeface="Cambria Math" panose="02040503050406030204" pitchFamily="18" charset="0"/>
                        </a:rPr>
                        <m:t>−1</m:t>
                      </m:r>
                    </m:oMath>
                  </m:oMathPara>
                </a14:m>
                <a:endParaRPr lang="fr-FR" b="0" dirty="0">
                  <a:solidFill>
                    <a:schemeClr val="tx1"/>
                  </a:solidFill>
                </a:endParaRPr>
              </a:p>
              <a:p>
                <a:endParaRPr lang="fr-FR" b="0" dirty="0">
                  <a:solidFill>
                    <a:schemeClr val="tx1"/>
                  </a:solidFill>
                </a:endParaRPr>
              </a:p>
              <a:p>
                <a:pPr/>
                <a14:m>
                  <m:oMathPara xmlns:m="http://schemas.openxmlformats.org/officeDocument/2006/math">
                    <m:oMathParaPr>
                      <m:jc m:val="centerGroup"/>
                    </m:oMathParaPr>
                    <m:oMath xmlns:m="http://schemas.openxmlformats.org/officeDocument/2006/math">
                      <m:r>
                        <m:rPr>
                          <m:nor/>
                        </m:rPr>
                        <a:rPr lang="fr-FR" i="1" dirty="0">
                          <a:solidFill>
                            <a:schemeClr val="tx1"/>
                          </a:solidFill>
                          <a:latin typeface="Cambria Math" panose="02040503050406030204" pitchFamily="18" charset="0"/>
                        </a:rPr>
                        <m:t>0</m:t>
                      </m:r>
                      <m:r>
                        <m:rPr>
                          <m:nor/>
                        </m:rPr>
                        <a:rPr lang="fr-FR" b="0" i="1" dirty="0" smtClean="0">
                          <a:solidFill>
                            <a:schemeClr val="tx1"/>
                          </a:solidFill>
                          <a:latin typeface="Cambria Math" panose="02040503050406030204" pitchFamily="18" charset="0"/>
                        </a:rPr>
                        <m:t> </m:t>
                      </m:r>
                      <m:r>
                        <m:rPr>
                          <m:nor/>
                        </m:rPr>
                        <a:rPr lang="fr-FR" i="1" dirty="0">
                          <a:solidFill>
                            <a:schemeClr val="tx1"/>
                          </a:solidFill>
                          <a:latin typeface="Cambria Math" panose="02040503050406030204" pitchFamily="18" charset="0"/>
                        </a:rPr>
                        <m:t>&lt;</m:t>
                      </m:r>
                      <m:r>
                        <m:rPr>
                          <m:nor/>
                        </m:rPr>
                        <a:rPr lang="fr-FR" b="0" i="1" dirty="0" smtClean="0">
                          <a:solidFill>
                            <a:schemeClr val="tx1"/>
                          </a:solidFill>
                          <a:latin typeface="Cambria Math" panose="02040503050406030204" pitchFamily="18" charset="0"/>
                        </a:rPr>
                        <m:t> </m:t>
                      </m:r>
                      <m:r>
                        <m:rPr>
                          <m:nor/>
                        </m:rPr>
                        <a:rPr lang="fr-FR" b="0" i="1" dirty="0" smtClean="0">
                          <a:solidFill>
                            <a:schemeClr val="tx1"/>
                          </a:solidFill>
                          <a:latin typeface="Cambria Math" panose="02040503050406030204" pitchFamily="18" charset="0"/>
                        </a:rPr>
                        <m:t>p</m:t>
                      </m:r>
                      <m:r>
                        <m:rPr>
                          <m:nor/>
                        </m:rPr>
                        <a:rPr lang="fr-FR" b="0" i="1" dirty="0" smtClean="0">
                          <a:solidFill>
                            <a:schemeClr val="tx1"/>
                          </a:solidFill>
                          <a:latin typeface="Cambria Math" panose="02040503050406030204" pitchFamily="18" charset="0"/>
                        </a:rPr>
                        <m:t> &lt; 1</m:t>
                      </m:r>
                    </m:oMath>
                  </m:oMathPara>
                </a14:m>
                <a:endParaRPr lang="fr-FR" i="1" dirty="0">
                  <a:solidFill>
                    <a:schemeClr val="tx1"/>
                  </a:solidFill>
                  <a:latin typeface="Cambria Math" panose="02040503050406030204" pitchFamily="18" charset="0"/>
                </a:endParaRPr>
              </a:p>
              <a:p>
                <a:endParaRPr lang="fr-FR" dirty="0">
                  <a:solidFill>
                    <a:schemeClr val="tx1"/>
                  </a:solidFill>
                </a:endParaRPr>
              </a:p>
            </p:txBody>
          </p:sp>
        </mc:Choice>
        <mc:Fallback xmlns="">
          <p:sp>
            <p:nvSpPr>
              <p:cNvPr id="27" name="ZoneTexte 26">
                <a:extLst>
                  <a:ext uri="{FF2B5EF4-FFF2-40B4-BE49-F238E27FC236}">
                    <a16:creationId xmlns:a16="http://schemas.microsoft.com/office/drawing/2014/main" id="{95EA89C6-1D2F-4631-BD77-14B653D6878B}"/>
                  </a:ext>
                </a:extLst>
              </p:cNvPr>
              <p:cNvSpPr txBox="1">
                <a:spLocks noRot="1" noChangeAspect="1" noMove="1" noResize="1" noEditPoints="1" noAdjustHandles="1" noChangeArrowheads="1" noChangeShapeType="1" noTextEdit="1"/>
              </p:cNvSpPr>
              <p:nvPr/>
            </p:nvSpPr>
            <p:spPr>
              <a:xfrm>
                <a:off x="12399859" y="2583956"/>
                <a:ext cx="1784848" cy="1485535"/>
              </a:xfrm>
              <a:prstGeom prst="rect">
                <a:avLst/>
              </a:prstGeom>
              <a:blipFill>
                <a:blip r:embed="rId14"/>
                <a:stretch>
                  <a:fillRect/>
                </a:stretch>
              </a:blipFill>
            </p:spPr>
            <p:txBody>
              <a:bodyPr/>
              <a:lstStyle/>
              <a:p>
                <a:r>
                  <a:rPr lang="fr-FR">
                    <a:noFill/>
                  </a:rPr>
                  <a:t> </a:t>
                </a:r>
              </a:p>
            </p:txBody>
          </p:sp>
        </mc:Fallback>
      </mc:AlternateContent>
      <p:sp>
        <p:nvSpPr>
          <p:cNvPr id="28" name="Rectangle 27">
            <a:extLst>
              <a:ext uri="{FF2B5EF4-FFF2-40B4-BE49-F238E27FC236}">
                <a16:creationId xmlns:a16="http://schemas.microsoft.com/office/drawing/2014/main" id="{97C85E2E-0C42-4E32-BF9E-D2A4897F74DA}"/>
              </a:ext>
            </a:extLst>
          </p:cNvPr>
          <p:cNvSpPr/>
          <p:nvPr/>
        </p:nvSpPr>
        <p:spPr>
          <a:xfrm>
            <a:off x="12420454" y="2134660"/>
            <a:ext cx="1712439"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685800"/>
            <a:r>
              <a:rPr lang="en-US" b="1" dirty="0">
                <a:solidFill>
                  <a:schemeClr val="tx1"/>
                </a:solidFill>
                <a:latin typeface="Calibri" panose="020F0502020204030204" pitchFamily="34" charset="0"/>
                <a:cs typeface="Calibri" panose="020F0502020204030204" pitchFamily="34" charset="0"/>
              </a:rPr>
              <a:t>polydispersity:</a:t>
            </a:r>
          </a:p>
        </p:txBody>
      </p:sp>
      <p:sp>
        <p:nvSpPr>
          <p:cNvPr id="5" name="Rectangle 4"/>
          <p:cNvSpPr/>
          <p:nvPr/>
        </p:nvSpPr>
        <p:spPr>
          <a:xfrm>
            <a:off x="7496678" y="1878351"/>
            <a:ext cx="1685032" cy="646331"/>
          </a:xfrm>
          <a:prstGeom prst="rect">
            <a:avLst/>
          </a:prstGeom>
        </p:spPr>
        <p:txBody>
          <a:bodyPr wrap="square">
            <a:spAutoFit/>
          </a:bodyPr>
          <a:lstStyle/>
          <a:p>
            <a:r>
              <a:rPr lang="en-GB" dirty="0" smtClean="0"/>
              <a:t>Network of Plateau borders</a:t>
            </a:r>
            <a:endParaRPr lang="en-GB" dirty="0"/>
          </a:p>
        </p:txBody>
      </p:sp>
      <p:sp>
        <p:nvSpPr>
          <p:cNvPr id="6" name="Accolade fermante 5"/>
          <p:cNvSpPr/>
          <p:nvPr/>
        </p:nvSpPr>
        <p:spPr>
          <a:xfrm>
            <a:off x="7275625" y="1298413"/>
            <a:ext cx="200033" cy="1806711"/>
          </a:xfrm>
          <a:prstGeom prst="rightBrace">
            <a:avLst>
              <a:gd name="adj1" fmla="val 52776"/>
              <a:gd name="adj2" fmla="val 50000"/>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2931219487"/>
      </p:ext>
    </p:extLst>
  </p:cSld>
  <p:clrMapOvr>
    <a:masterClrMapping/>
  </p:clrMapOvr>
  <mc:AlternateContent xmlns:mc="http://schemas.openxmlformats.org/markup-compatibility/2006">
    <mc:Choice xmlns:p14="http://schemas.microsoft.com/office/powerpoint/2010/main" Requires="p14">
      <p:transition spd="slow" p14:dur="2000" advTm="101128"/>
    </mc:Choice>
    <mc:Fallback>
      <p:transition spd="slow" advTm="1011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ce réservé du contenu 6"/>
          <p:cNvSpPr>
            <a:spLocks noGrp="1"/>
          </p:cNvSpPr>
          <p:nvPr>
            <p:ph idx="1"/>
          </p:nvPr>
        </p:nvSpPr>
        <p:spPr>
          <a:xfrm>
            <a:off x="381000" y="742950"/>
            <a:ext cx="11372850" cy="5759450"/>
          </a:xfrm>
        </p:spPr>
        <p:txBody>
          <a:bodyPr>
            <a:normAutofit/>
          </a:bodyPr>
          <a:lstStyle/>
          <a:p>
            <a:pPr marL="0" indent="0">
              <a:buNone/>
            </a:pPr>
            <a:r>
              <a:rPr lang="en-GB" b="1" dirty="0" smtClean="0"/>
              <a:t>Model for the liquid distribution in porous space</a:t>
            </a:r>
            <a:endParaRPr lang="en-GB" dirty="0" smtClean="0"/>
          </a:p>
          <a:p>
            <a:pPr marL="0" indent="0">
              <a:buNone/>
            </a:pPr>
            <a:endParaRPr lang="en-GB" dirty="0" smtClean="0"/>
          </a:p>
          <a:p>
            <a:pPr marL="0" indent="0">
              <a:buNone/>
            </a:pPr>
            <a:endParaRPr lang="en-GB" dirty="0" smtClean="0"/>
          </a:p>
          <a:p>
            <a:pPr marL="0" indent="0">
              <a:buNone/>
            </a:pPr>
            <a:endParaRPr lang="en-GB" dirty="0" smtClean="0"/>
          </a:p>
          <a:p>
            <a:pPr marL="0" indent="0">
              <a:buNone/>
            </a:pPr>
            <a:endParaRPr lang="en-GB" dirty="0" smtClean="0"/>
          </a:p>
          <a:p>
            <a:pPr marL="0" indent="0">
              <a:buNone/>
            </a:pPr>
            <a:endParaRPr lang="en-GB" dirty="0" smtClean="0"/>
          </a:p>
        </p:txBody>
      </p:sp>
      <p:pic>
        <p:nvPicPr>
          <p:cNvPr id="74" name="Image 7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47718" y="1353663"/>
            <a:ext cx="3135600" cy="3135600"/>
          </a:xfrm>
          <a:prstGeom prst="rect">
            <a:avLst/>
          </a:prstGeom>
        </p:spPr>
      </p:pic>
      <p:pic>
        <p:nvPicPr>
          <p:cNvPr id="75" name="Image 7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47718" y="1353663"/>
            <a:ext cx="3135600" cy="3135600"/>
          </a:xfrm>
          <a:prstGeom prst="rect">
            <a:avLst/>
          </a:prstGeom>
        </p:spPr>
      </p:pic>
      <p:pic>
        <p:nvPicPr>
          <p:cNvPr id="76" name="Image 7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47718" y="1353663"/>
            <a:ext cx="3135600" cy="3135600"/>
          </a:xfrm>
          <a:prstGeom prst="rect">
            <a:avLst/>
          </a:prstGeom>
        </p:spPr>
      </p:pic>
      <p:pic>
        <p:nvPicPr>
          <p:cNvPr id="77" name="Image 7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47718" y="1353663"/>
            <a:ext cx="3135600" cy="3135600"/>
          </a:xfrm>
          <a:prstGeom prst="rect">
            <a:avLst/>
          </a:prstGeom>
        </p:spPr>
      </p:pic>
      <p:pic>
        <p:nvPicPr>
          <p:cNvPr id="78" name="Image 77"/>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011675" y="2480468"/>
            <a:ext cx="2538669" cy="1641600"/>
          </a:xfrm>
          <a:prstGeom prst="rect">
            <a:avLst/>
          </a:prstGeom>
        </p:spPr>
      </p:pic>
      <p:sp>
        <p:nvSpPr>
          <p:cNvPr id="2" name="Titre 1"/>
          <p:cNvSpPr>
            <a:spLocks noGrp="1"/>
          </p:cNvSpPr>
          <p:nvPr>
            <p:ph type="title"/>
          </p:nvPr>
        </p:nvSpPr>
        <p:spPr/>
        <p:txBody>
          <a:bodyPr>
            <a:normAutofit/>
          </a:bodyPr>
          <a:lstStyle/>
          <a:p>
            <a:r>
              <a:rPr lang="en-GB" dirty="0" smtClean="0"/>
              <a:t>1. Confined foam microstructure &amp; liquid distribution</a:t>
            </a:r>
            <a:endParaRPr lang="en-GB" dirty="0"/>
          </a:p>
        </p:txBody>
      </p:sp>
      <p:sp>
        <p:nvSpPr>
          <p:cNvPr id="46" name="ZoneTexte 45">
            <a:extLst>
              <a:ext uri="{FF2B5EF4-FFF2-40B4-BE49-F238E27FC236}">
                <a16:creationId xmlns:a16="http://schemas.microsoft.com/office/drawing/2014/main" id="{B8C34DFA-D55A-4B20-A88C-28ADD0C6968E}"/>
              </a:ext>
            </a:extLst>
          </p:cNvPr>
          <p:cNvSpPr txBox="1"/>
          <p:nvPr/>
        </p:nvSpPr>
        <p:spPr>
          <a:xfrm>
            <a:off x="139700" y="6253260"/>
            <a:ext cx="7419322" cy="276999"/>
          </a:xfrm>
          <a:prstGeom prst="rect">
            <a:avLst/>
          </a:prstGeom>
          <a:noFill/>
        </p:spPr>
        <p:txBody>
          <a:bodyPr wrap="square">
            <a:spAutoFit/>
          </a:bodyPr>
          <a:lstStyle>
            <a:defPPr>
              <a:defRPr lang="fr-FR"/>
            </a:defPPr>
            <a:lvl1pPr>
              <a:defRPr sz="1200">
                <a:latin typeface="Source Sans Pro" panose="020B0503030403020204" pitchFamily="34" charset="0"/>
              </a:defRPr>
            </a:lvl1pPr>
          </a:lstStyle>
          <a:p>
            <a:r>
              <a:rPr lang="en-GB" dirty="0" smtClean="0"/>
              <a:t>Daisy shaped liquid bridges in foam-filled granular </a:t>
            </a:r>
            <a:r>
              <a:rPr lang="en-GB" dirty="0" err="1" smtClean="0"/>
              <a:t>packings</a:t>
            </a:r>
            <a:r>
              <a:rPr lang="en-GB" dirty="0" smtClean="0"/>
              <a:t>, </a:t>
            </a:r>
            <a:r>
              <a:rPr lang="en-GB" dirty="0" err="1" smtClean="0"/>
              <a:t>Pitois</a:t>
            </a:r>
            <a:r>
              <a:rPr lang="en-GB" dirty="0" smtClean="0"/>
              <a:t> O., </a:t>
            </a:r>
            <a:r>
              <a:rPr lang="en-GB" dirty="0" err="1" smtClean="0"/>
              <a:t>Salamé</a:t>
            </a:r>
            <a:r>
              <a:rPr lang="en-GB" dirty="0" smtClean="0"/>
              <a:t> A. et al., </a:t>
            </a:r>
            <a:r>
              <a:rPr lang="en-GB" b="1" dirty="0" smtClean="0"/>
              <a:t>JCIS, 2023</a:t>
            </a:r>
            <a:endParaRPr lang="en-GB" b="1" dirty="0"/>
          </a:p>
        </p:txBody>
      </p:sp>
      <p:sp>
        <p:nvSpPr>
          <p:cNvPr id="47" name="ZoneTexte 46">
            <a:extLst>
              <a:ext uri="{FF2B5EF4-FFF2-40B4-BE49-F238E27FC236}">
                <a16:creationId xmlns:a16="http://schemas.microsoft.com/office/drawing/2014/main" id="{500C989A-217E-4380-8C04-9D5E5633A8F2}"/>
              </a:ext>
            </a:extLst>
          </p:cNvPr>
          <p:cNvSpPr txBox="1"/>
          <p:nvPr/>
        </p:nvSpPr>
        <p:spPr>
          <a:xfrm>
            <a:off x="139699" y="6495696"/>
            <a:ext cx="8081555" cy="276999"/>
          </a:xfrm>
          <a:prstGeom prst="rect">
            <a:avLst/>
          </a:prstGeom>
          <a:noFill/>
        </p:spPr>
        <p:txBody>
          <a:bodyPr wrap="square">
            <a:spAutoFit/>
          </a:bodyPr>
          <a:lstStyle>
            <a:defPPr>
              <a:defRPr lang="fr-FR"/>
            </a:defPPr>
            <a:lvl1pPr>
              <a:defRPr sz="1200">
                <a:latin typeface="Source Sans Pro" panose="020B0503030403020204" pitchFamily="34" charset="0"/>
              </a:defRPr>
            </a:lvl1pPr>
          </a:lstStyle>
          <a:p>
            <a:r>
              <a:rPr lang="en-GB" dirty="0" smtClean="0"/>
              <a:t>Permeability of foam-filled granular </a:t>
            </a:r>
            <a:r>
              <a:rPr lang="en-GB" dirty="0" err="1" smtClean="0"/>
              <a:t>packings</a:t>
            </a:r>
            <a:r>
              <a:rPr lang="en-GB" dirty="0" smtClean="0"/>
              <a:t>: numerical </a:t>
            </a:r>
            <a:r>
              <a:rPr lang="en-GB" dirty="0" err="1" smtClean="0"/>
              <a:t>modeling</a:t>
            </a:r>
            <a:r>
              <a:rPr lang="en-GB" dirty="0" smtClean="0"/>
              <a:t>, </a:t>
            </a:r>
            <a:r>
              <a:rPr lang="en-GB" dirty="0" err="1" smtClean="0"/>
              <a:t>Langlois</a:t>
            </a:r>
            <a:r>
              <a:rPr lang="en-GB" dirty="0" smtClean="0"/>
              <a:t> V., </a:t>
            </a:r>
            <a:r>
              <a:rPr lang="en-GB" dirty="0" err="1" smtClean="0"/>
              <a:t>Salamé</a:t>
            </a:r>
            <a:r>
              <a:rPr lang="en-GB" dirty="0" smtClean="0"/>
              <a:t> A. et al., </a:t>
            </a:r>
            <a:r>
              <a:rPr lang="en-GB" b="1" dirty="0" smtClean="0"/>
              <a:t>PRF</a:t>
            </a:r>
            <a:r>
              <a:rPr lang="en-GB" dirty="0" smtClean="0"/>
              <a:t> </a:t>
            </a:r>
            <a:r>
              <a:rPr lang="en-GB" b="1" dirty="0" smtClean="0"/>
              <a:t>, 2025</a:t>
            </a:r>
            <a:endParaRPr lang="en-GB" b="1" dirty="0"/>
          </a:p>
        </p:txBody>
      </p:sp>
      <p:sp>
        <p:nvSpPr>
          <p:cNvPr id="15" name="Espace réservé du numéro de diapositive 25"/>
          <p:cNvSpPr>
            <a:spLocks noGrp="1"/>
          </p:cNvSpPr>
          <p:nvPr>
            <p:ph type="sldNum" sz="quarter" idx="12"/>
          </p:nvPr>
        </p:nvSpPr>
        <p:spPr>
          <a:xfrm>
            <a:off x="8991600" y="6350003"/>
            <a:ext cx="2743200" cy="365125"/>
          </a:xfrm>
        </p:spPr>
        <p:txBody>
          <a:bodyPr/>
          <a:lstStyle/>
          <a:p>
            <a:fld id="{E3388EE1-F190-47B0-87A7-A7055821C2CB}" type="slidenum">
              <a:rPr lang="fr-FR" smtClean="0"/>
              <a:t>4</a:t>
            </a:fld>
            <a:endParaRPr lang="fr-FR"/>
          </a:p>
        </p:txBody>
      </p:sp>
      <p:grpSp>
        <p:nvGrpSpPr>
          <p:cNvPr id="4" name="Groupe 3"/>
          <p:cNvGrpSpPr/>
          <p:nvPr/>
        </p:nvGrpSpPr>
        <p:grpSpPr>
          <a:xfrm>
            <a:off x="7401679" y="3082378"/>
            <a:ext cx="4227399" cy="3537102"/>
            <a:chOff x="7256575" y="2078109"/>
            <a:chExt cx="4227399" cy="3537102"/>
          </a:xfrm>
        </p:grpSpPr>
        <p:pic>
          <p:nvPicPr>
            <p:cNvPr id="60" name="Image 59">
              <a:extLst>
                <a:ext uri="{FF2B5EF4-FFF2-40B4-BE49-F238E27FC236}">
                  <a16:creationId xmlns:a16="http://schemas.microsoft.com/office/drawing/2014/main" id="{EE47FC13-3277-495E-8B22-AC79619BA54D}"/>
                </a:ext>
              </a:extLst>
            </p:cNvPr>
            <p:cNvPicPr>
              <a:picLocks noChangeAspect="1"/>
            </p:cNvPicPr>
            <p:nvPr/>
          </p:nvPicPr>
          <p:blipFill>
            <a:blip r:embed="rId9"/>
            <a:stretch>
              <a:fillRect/>
            </a:stretch>
          </p:blipFill>
          <p:spPr>
            <a:xfrm>
              <a:off x="7256575" y="2078109"/>
              <a:ext cx="4227399" cy="3081552"/>
            </a:xfrm>
            <a:prstGeom prst="rect">
              <a:avLst/>
            </a:prstGeom>
          </p:spPr>
        </p:pic>
        <mc:AlternateContent xmlns:mc="http://schemas.openxmlformats.org/markup-compatibility/2006">
          <mc:Choice xmlns:a14="http://schemas.microsoft.com/office/drawing/2010/main" Requires="a14">
            <p:sp>
              <p:nvSpPr>
                <p:cNvPr id="57" name="ZoneTexte 1">
                  <a:extLst>
                    <a:ext uri="{FF2B5EF4-FFF2-40B4-BE49-F238E27FC236}">
                      <a16:creationId xmlns:a16="http://schemas.microsoft.com/office/drawing/2014/main" id="{AF8DDFE6-4FFA-44A1-8A2F-159568BE710D}"/>
                    </a:ext>
                  </a:extLst>
                </p:cNvPr>
                <p:cNvSpPr txBox="1"/>
                <p:nvPr/>
              </p:nvSpPr>
              <p:spPr>
                <a:xfrm>
                  <a:off x="8752875" y="5179074"/>
                  <a:ext cx="1506088" cy="43613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fr-FR" sz="2000" b="0" i="1" smtClean="0">
                            <a:effectLst/>
                            <a:latin typeface="Cambria Math" panose="02040503050406030204" pitchFamily="18" charset="0"/>
                            <a:ea typeface="+mn-ea"/>
                            <a:cs typeface="+mn-cs"/>
                          </a:rPr>
                          <m:t>𝑟</m:t>
                        </m:r>
                        <m:r>
                          <a:rPr lang="fr-FR" sz="2000" b="0" i="1" smtClean="0">
                            <a:effectLst/>
                            <a:latin typeface="Cambria Math" panose="02040503050406030204" pitchFamily="18" charset="0"/>
                            <a:ea typeface="+mn-ea"/>
                            <a:cs typeface="+mn-cs"/>
                          </a:rPr>
                          <m:t>=</m:t>
                        </m:r>
                        <m:sSub>
                          <m:sSubPr>
                            <m:ctrlPr>
                              <a:rPr lang="fr-FR" sz="2000" b="0" i="1" smtClean="0">
                                <a:effectLst/>
                                <a:latin typeface="Cambria Math" panose="02040503050406030204" pitchFamily="18" charset="0"/>
                                <a:ea typeface="+mn-ea"/>
                                <a:cs typeface="+mn-cs"/>
                              </a:rPr>
                            </m:ctrlPr>
                          </m:sSubPr>
                          <m:e>
                            <m:r>
                              <a:rPr lang="fr-FR" sz="2000" b="0" i="1" smtClean="0">
                                <a:effectLst/>
                                <a:latin typeface="Cambria Math" panose="02040503050406030204" pitchFamily="18" charset="0"/>
                                <a:ea typeface="+mn-ea"/>
                                <a:cs typeface="+mn-cs"/>
                              </a:rPr>
                              <m:t>𝑅</m:t>
                            </m:r>
                          </m:e>
                          <m:sub>
                            <m:r>
                              <a:rPr lang="fr-FR" sz="2000" b="0" i="1" smtClean="0">
                                <a:effectLst/>
                                <a:latin typeface="Cambria Math" panose="02040503050406030204" pitchFamily="18" charset="0"/>
                                <a:ea typeface="+mn-ea"/>
                                <a:cs typeface="+mn-cs"/>
                              </a:rPr>
                              <m:t>𝑏</m:t>
                            </m:r>
                          </m:sub>
                        </m:sSub>
                        <m:r>
                          <a:rPr lang="fr-FR" sz="2000" b="0" i="1" smtClean="0">
                            <a:effectLst/>
                            <a:latin typeface="Cambria Math" panose="02040503050406030204" pitchFamily="18" charset="0"/>
                            <a:ea typeface="+mn-ea"/>
                            <a:cs typeface="+mn-cs"/>
                          </a:rPr>
                          <m:t>/</m:t>
                        </m:r>
                        <m:sSub>
                          <m:sSubPr>
                            <m:ctrlPr>
                              <a:rPr lang="fr-FR" sz="2000" b="0" i="1" smtClean="0">
                                <a:effectLst/>
                                <a:latin typeface="Cambria Math" panose="02040503050406030204" pitchFamily="18" charset="0"/>
                                <a:ea typeface="+mn-ea"/>
                                <a:cs typeface="+mn-cs"/>
                              </a:rPr>
                            </m:ctrlPr>
                          </m:sSubPr>
                          <m:e>
                            <m:r>
                              <a:rPr lang="fr-FR" sz="2000" b="0" i="1" smtClean="0">
                                <a:effectLst/>
                                <a:latin typeface="Cambria Math" panose="02040503050406030204" pitchFamily="18" charset="0"/>
                                <a:ea typeface="+mn-ea"/>
                                <a:cs typeface="+mn-cs"/>
                              </a:rPr>
                              <m:t>𝑅</m:t>
                            </m:r>
                          </m:e>
                          <m:sub>
                            <m:r>
                              <a:rPr lang="fr-FR" sz="2000" b="0" i="1" smtClean="0">
                                <a:effectLst/>
                                <a:latin typeface="Cambria Math" panose="02040503050406030204" pitchFamily="18" charset="0"/>
                                <a:ea typeface="+mn-ea"/>
                                <a:cs typeface="+mn-cs"/>
                              </a:rPr>
                              <m:t>𝑔</m:t>
                            </m:r>
                          </m:sub>
                        </m:sSub>
                      </m:oMath>
                    </m:oMathPara>
                  </a14:m>
                  <a:endParaRPr lang="fr-FR" sz="2000" i="1" dirty="0">
                    <a:effectLst/>
                    <a:latin typeface="Cambria Math" panose="02040503050406030204" pitchFamily="18" charset="0"/>
                    <a:ea typeface="+mn-ea"/>
                    <a:cs typeface="+mn-cs"/>
                  </a:endParaRPr>
                </a:p>
              </p:txBody>
            </p:sp>
          </mc:Choice>
          <mc:Fallback>
            <p:sp>
              <p:nvSpPr>
                <p:cNvPr id="57" name="ZoneTexte 1">
                  <a:extLst>
                    <a:ext uri="{FF2B5EF4-FFF2-40B4-BE49-F238E27FC236}">
                      <a16:creationId xmlns:a16="http://schemas.microsoft.com/office/drawing/2014/main" id="{AF8DDFE6-4FFA-44A1-8A2F-159568BE710D}"/>
                    </a:ext>
                  </a:extLst>
                </p:cNvPr>
                <p:cNvSpPr txBox="1">
                  <a:spLocks noRot="1" noChangeAspect="1" noMove="1" noResize="1" noEditPoints="1" noAdjustHandles="1" noChangeArrowheads="1" noChangeShapeType="1" noTextEdit="1"/>
                </p:cNvSpPr>
                <p:nvPr/>
              </p:nvSpPr>
              <p:spPr>
                <a:xfrm>
                  <a:off x="8752875" y="5179074"/>
                  <a:ext cx="1506088" cy="436137"/>
                </a:xfrm>
                <a:prstGeom prst="rect">
                  <a:avLst/>
                </a:prstGeom>
                <a:blipFill>
                  <a:blip r:embed="rId10"/>
                  <a:stretch>
                    <a:fillRect b="-555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1" name="ZoneTexte 60">
                  <a:extLst>
                    <a:ext uri="{FF2B5EF4-FFF2-40B4-BE49-F238E27FC236}">
                      <a16:creationId xmlns:a16="http://schemas.microsoft.com/office/drawing/2014/main" id="{41FB9E30-F1DA-413E-A894-DE9578895B25}"/>
                    </a:ext>
                  </a:extLst>
                </p:cNvPr>
                <p:cNvSpPr txBox="1"/>
                <p:nvPr/>
              </p:nvSpPr>
              <p:spPr>
                <a:xfrm>
                  <a:off x="7891649" y="2419321"/>
                  <a:ext cx="1205636" cy="4295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fr-FR" sz="2000" i="1" smtClean="0">
                                <a:solidFill>
                                  <a:srgbClr val="0207F5"/>
                                </a:solidFill>
                                <a:latin typeface="Cambria Math" panose="02040503050406030204" pitchFamily="18" charset="0"/>
                              </a:rPr>
                            </m:ctrlPr>
                          </m:sSubSupPr>
                          <m:e>
                            <m:r>
                              <a:rPr lang="fr-FR" sz="2000" i="1">
                                <a:solidFill>
                                  <a:srgbClr val="0207F5"/>
                                </a:solidFill>
                                <a:latin typeface="Cambria Math" panose="02040503050406030204" pitchFamily="18" charset="0"/>
                                <a:ea typeface="Cambria Math" panose="02040503050406030204" pitchFamily="18" charset="0"/>
                              </a:rPr>
                              <m:t>𝜙</m:t>
                            </m:r>
                          </m:e>
                          <m:sub>
                            <m:r>
                              <a:rPr lang="fr-FR" sz="2000" i="1">
                                <a:solidFill>
                                  <a:srgbClr val="0207F5"/>
                                </a:solidFill>
                                <a:latin typeface="Cambria Math" panose="02040503050406030204" pitchFamily="18" charset="0"/>
                              </a:rPr>
                              <m:t>𝑙</m:t>
                            </m:r>
                          </m:sub>
                          <m:sup>
                            <m:r>
                              <m:rPr>
                                <m:sty m:val="p"/>
                              </m:rPr>
                              <a:rPr lang="fr-FR" sz="2000" b="0" i="0" smtClean="0">
                                <a:solidFill>
                                  <a:srgbClr val="0207F5"/>
                                </a:solidFill>
                                <a:latin typeface="Cambria Math" panose="02040503050406030204" pitchFamily="18" charset="0"/>
                              </a:rPr>
                              <m:t>eff</m:t>
                            </m:r>
                          </m:sup>
                        </m:sSubSup>
                        <m:r>
                          <a:rPr lang="fr-FR" sz="2000" b="0" i="1" smtClean="0">
                            <a:solidFill>
                              <a:srgbClr val="0207F5"/>
                            </a:solidFill>
                            <a:latin typeface="Cambria Math" panose="02040503050406030204" pitchFamily="18" charset="0"/>
                          </a:rPr>
                          <m:t>/</m:t>
                        </m:r>
                        <m:sSub>
                          <m:sSubPr>
                            <m:ctrlPr>
                              <a:rPr lang="fr-FR" sz="2000" i="1" smtClean="0">
                                <a:solidFill>
                                  <a:srgbClr val="0207F5"/>
                                </a:solidFill>
                                <a:latin typeface="Cambria Math" panose="02040503050406030204" pitchFamily="18" charset="0"/>
                              </a:rPr>
                            </m:ctrlPr>
                          </m:sSubPr>
                          <m:e>
                            <m:r>
                              <a:rPr lang="fr-FR" sz="2000" i="1">
                                <a:solidFill>
                                  <a:srgbClr val="0207F5"/>
                                </a:solidFill>
                                <a:latin typeface="Cambria Math" panose="02040503050406030204" pitchFamily="18" charset="0"/>
                                <a:ea typeface="Cambria Math" panose="02040503050406030204" pitchFamily="18" charset="0"/>
                              </a:rPr>
                              <m:t>𝜙</m:t>
                            </m:r>
                          </m:e>
                          <m:sub>
                            <m:r>
                              <a:rPr lang="fr-FR" sz="2000" i="1">
                                <a:solidFill>
                                  <a:srgbClr val="0207F5"/>
                                </a:solidFill>
                                <a:latin typeface="Cambria Math" panose="02040503050406030204" pitchFamily="18" charset="0"/>
                              </a:rPr>
                              <m:t>𝑙</m:t>
                            </m:r>
                          </m:sub>
                        </m:sSub>
                      </m:oMath>
                    </m:oMathPara>
                  </a14:m>
                  <a:endParaRPr lang="fr-FR" sz="2000" dirty="0"/>
                </a:p>
              </p:txBody>
            </p:sp>
          </mc:Choice>
          <mc:Fallback xmlns="">
            <p:sp>
              <p:nvSpPr>
                <p:cNvPr id="61" name="ZoneTexte 60">
                  <a:extLst>
                    <a:ext uri="{FF2B5EF4-FFF2-40B4-BE49-F238E27FC236}">
                      <a16:creationId xmlns:a16="http://schemas.microsoft.com/office/drawing/2014/main" id="{41FB9E30-F1DA-413E-A894-DE9578895B25}"/>
                    </a:ext>
                  </a:extLst>
                </p:cNvPr>
                <p:cNvSpPr txBox="1">
                  <a:spLocks noRot="1" noChangeAspect="1" noMove="1" noResize="1" noEditPoints="1" noAdjustHandles="1" noChangeArrowheads="1" noChangeShapeType="1" noTextEdit="1"/>
                </p:cNvSpPr>
                <p:nvPr/>
              </p:nvSpPr>
              <p:spPr>
                <a:xfrm>
                  <a:off x="7891649" y="2419321"/>
                  <a:ext cx="1205636" cy="429541"/>
                </a:xfrm>
                <a:prstGeom prst="rect">
                  <a:avLst/>
                </a:prstGeom>
                <a:blipFill>
                  <a:blip r:embed="rId11"/>
                  <a:stretch>
                    <a:fillRect b="-11268"/>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2" name="ZoneTexte 61">
                  <a:extLst>
                    <a:ext uri="{FF2B5EF4-FFF2-40B4-BE49-F238E27FC236}">
                      <a16:creationId xmlns:a16="http://schemas.microsoft.com/office/drawing/2014/main" id="{4CC80579-22CA-42DC-AF3F-53FCE4B0CB3C}"/>
                    </a:ext>
                  </a:extLst>
                </p:cNvPr>
                <p:cNvSpPr txBox="1"/>
                <p:nvPr/>
              </p:nvSpPr>
              <p:spPr>
                <a:xfrm>
                  <a:off x="8468604" y="3129825"/>
                  <a:ext cx="1545897" cy="4285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fr-FR" sz="2000" b="0" i="1" smtClean="0">
                                <a:solidFill>
                                  <a:srgbClr val="F90302"/>
                                </a:solidFill>
                                <a:latin typeface="Cambria Math" panose="02040503050406030204" pitchFamily="18" charset="0"/>
                              </a:rPr>
                            </m:ctrlPr>
                          </m:sSubSupPr>
                          <m:e>
                            <m:r>
                              <a:rPr lang="fr-FR" sz="2000" b="0" i="1" smtClean="0">
                                <a:solidFill>
                                  <a:srgbClr val="F90302"/>
                                </a:solidFill>
                                <a:latin typeface="Cambria Math" panose="02040503050406030204" pitchFamily="18" charset="0"/>
                                <a:ea typeface="Cambria Math" panose="02040503050406030204" pitchFamily="18" charset="0"/>
                              </a:rPr>
                              <m:t>𝜙</m:t>
                            </m:r>
                          </m:e>
                          <m:sub>
                            <m:r>
                              <a:rPr lang="fr-FR" sz="2000" b="0" i="1" smtClean="0">
                                <a:solidFill>
                                  <a:srgbClr val="F90302"/>
                                </a:solidFill>
                                <a:latin typeface="Cambria Math" panose="02040503050406030204" pitchFamily="18" charset="0"/>
                              </a:rPr>
                              <m:t>𝑙</m:t>
                            </m:r>
                          </m:sub>
                          <m:sup>
                            <m:r>
                              <m:rPr>
                                <m:sty m:val="p"/>
                              </m:rPr>
                              <a:rPr lang="fr-FR" sz="2000" b="0" i="0" smtClean="0">
                                <a:solidFill>
                                  <a:srgbClr val="F90302"/>
                                </a:solidFill>
                                <a:latin typeface="Cambria Math" panose="02040503050406030204" pitchFamily="18" charset="0"/>
                              </a:rPr>
                              <m:t>wall</m:t>
                            </m:r>
                          </m:sup>
                        </m:sSubSup>
                        <m:r>
                          <a:rPr lang="fr-FR" sz="2000" b="0" i="1" smtClean="0">
                            <a:solidFill>
                              <a:srgbClr val="F90302"/>
                            </a:solidFill>
                            <a:latin typeface="Cambria Math" panose="02040503050406030204" pitchFamily="18" charset="0"/>
                          </a:rPr>
                          <m:t>/</m:t>
                        </m:r>
                        <m:sSub>
                          <m:sSubPr>
                            <m:ctrlPr>
                              <a:rPr lang="fr-FR" sz="2000" i="1" smtClean="0">
                                <a:solidFill>
                                  <a:srgbClr val="FF0000"/>
                                </a:solidFill>
                                <a:latin typeface="Cambria Math" panose="02040503050406030204" pitchFamily="18" charset="0"/>
                              </a:rPr>
                            </m:ctrlPr>
                          </m:sSubPr>
                          <m:e>
                            <m:r>
                              <a:rPr lang="fr-FR" sz="2000" i="1">
                                <a:solidFill>
                                  <a:srgbClr val="FF0000"/>
                                </a:solidFill>
                                <a:latin typeface="Cambria Math" panose="02040503050406030204" pitchFamily="18" charset="0"/>
                                <a:ea typeface="Cambria Math" panose="02040503050406030204" pitchFamily="18" charset="0"/>
                              </a:rPr>
                              <m:t>𝜙</m:t>
                            </m:r>
                          </m:e>
                          <m:sub>
                            <m:r>
                              <a:rPr lang="fr-FR" sz="2000" i="1">
                                <a:solidFill>
                                  <a:srgbClr val="FF0000"/>
                                </a:solidFill>
                                <a:latin typeface="Cambria Math" panose="02040503050406030204" pitchFamily="18" charset="0"/>
                              </a:rPr>
                              <m:t>𝑙</m:t>
                            </m:r>
                          </m:sub>
                        </m:sSub>
                      </m:oMath>
                    </m:oMathPara>
                  </a14:m>
                  <a:endParaRPr lang="fr-FR" sz="2000" dirty="0"/>
                </a:p>
              </p:txBody>
            </p:sp>
          </mc:Choice>
          <mc:Fallback xmlns="">
            <p:sp>
              <p:nvSpPr>
                <p:cNvPr id="62" name="ZoneTexte 61">
                  <a:extLst>
                    <a:ext uri="{FF2B5EF4-FFF2-40B4-BE49-F238E27FC236}">
                      <a16:creationId xmlns:a16="http://schemas.microsoft.com/office/drawing/2014/main" id="{4CC80579-22CA-42DC-AF3F-53FCE4B0CB3C}"/>
                    </a:ext>
                  </a:extLst>
                </p:cNvPr>
                <p:cNvSpPr txBox="1">
                  <a:spLocks noRot="1" noChangeAspect="1" noMove="1" noResize="1" noEditPoints="1" noAdjustHandles="1" noChangeArrowheads="1" noChangeShapeType="1" noTextEdit="1"/>
                </p:cNvSpPr>
                <p:nvPr/>
              </p:nvSpPr>
              <p:spPr>
                <a:xfrm>
                  <a:off x="8468604" y="3129825"/>
                  <a:ext cx="1545897" cy="428579"/>
                </a:xfrm>
                <a:prstGeom prst="rect">
                  <a:avLst/>
                </a:prstGeom>
                <a:blipFill>
                  <a:blip r:embed="rId12"/>
                  <a:stretch>
                    <a:fillRect b="-12857"/>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63" name="ZoneTexte 62">
                  <a:extLst>
                    <a:ext uri="{FF2B5EF4-FFF2-40B4-BE49-F238E27FC236}">
                      <a16:creationId xmlns:a16="http://schemas.microsoft.com/office/drawing/2014/main" id="{CC98DACE-249E-412E-9891-8E35FF384247}"/>
                    </a:ext>
                  </a:extLst>
                </p:cNvPr>
                <p:cNvSpPr txBox="1"/>
                <p:nvPr/>
              </p:nvSpPr>
              <p:spPr>
                <a:xfrm>
                  <a:off x="10030646" y="3004001"/>
                  <a:ext cx="1341933" cy="48199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fr-FR" sz="2000" i="1">
                                <a:solidFill>
                                  <a:srgbClr val="008102"/>
                                </a:solidFill>
                                <a:latin typeface="Cambria Math" panose="02040503050406030204" pitchFamily="18" charset="0"/>
                              </a:rPr>
                            </m:ctrlPr>
                          </m:sSubSupPr>
                          <m:e>
                            <m:r>
                              <a:rPr lang="fr-FR" sz="2000" i="1">
                                <a:solidFill>
                                  <a:srgbClr val="008102"/>
                                </a:solidFill>
                                <a:latin typeface="Cambria Math" panose="02040503050406030204" pitchFamily="18" charset="0"/>
                              </a:rPr>
                              <m:t>𝜙</m:t>
                            </m:r>
                          </m:e>
                          <m:sub>
                            <m:r>
                              <a:rPr lang="fr-FR" sz="2000" i="1">
                                <a:solidFill>
                                  <a:srgbClr val="008102"/>
                                </a:solidFill>
                                <a:latin typeface="Cambria Math" panose="02040503050406030204" pitchFamily="18" charset="0"/>
                              </a:rPr>
                              <m:t>𝑙</m:t>
                            </m:r>
                          </m:sub>
                          <m:sup>
                            <m:r>
                              <m:rPr>
                                <m:sty m:val="p"/>
                              </m:rPr>
                              <a:rPr lang="fr-FR" sz="2000" i="1">
                                <a:solidFill>
                                  <a:srgbClr val="008102"/>
                                </a:solidFill>
                                <a:latin typeface="Cambria Math" panose="02040503050406030204" pitchFamily="18" charset="0"/>
                              </a:rPr>
                              <m:t>bridge</m:t>
                            </m:r>
                          </m:sup>
                        </m:sSubSup>
                        <m:r>
                          <a:rPr lang="fr-FR" sz="2000" i="1">
                            <a:solidFill>
                              <a:srgbClr val="008102"/>
                            </a:solidFill>
                            <a:latin typeface="Cambria Math" panose="02040503050406030204" pitchFamily="18" charset="0"/>
                          </a:rPr>
                          <m:t>/</m:t>
                        </m:r>
                        <m:sSub>
                          <m:sSubPr>
                            <m:ctrlPr>
                              <a:rPr lang="fr-FR" sz="2000" i="1" smtClean="0">
                                <a:solidFill>
                                  <a:srgbClr val="008102"/>
                                </a:solidFill>
                                <a:latin typeface="Cambria Math" panose="02040503050406030204" pitchFamily="18" charset="0"/>
                              </a:rPr>
                            </m:ctrlPr>
                          </m:sSubPr>
                          <m:e>
                            <m:r>
                              <a:rPr lang="fr-FR" sz="2000" i="1">
                                <a:solidFill>
                                  <a:srgbClr val="008102"/>
                                </a:solidFill>
                                <a:latin typeface="Cambria Math" panose="02040503050406030204" pitchFamily="18" charset="0"/>
                              </a:rPr>
                              <m:t>𝜙</m:t>
                            </m:r>
                          </m:e>
                          <m:sub>
                            <m:r>
                              <a:rPr lang="fr-FR" sz="2000" i="1">
                                <a:solidFill>
                                  <a:srgbClr val="008102"/>
                                </a:solidFill>
                                <a:latin typeface="Cambria Math" panose="02040503050406030204" pitchFamily="18" charset="0"/>
                              </a:rPr>
                              <m:t>𝑙</m:t>
                            </m:r>
                          </m:sub>
                        </m:sSub>
                      </m:oMath>
                    </m:oMathPara>
                  </a14:m>
                  <a:endParaRPr lang="fr-FR" sz="2000" i="1" dirty="0">
                    <a:solidFill>
                      <a:srgbClr val="008102"/>
                    </a:solidFill>
                    <a:latin typeface="Cambria Math" panose="02040503050406030204" pitchFamily="18" charset="0"/>
                  </a:endParaRPr>
                </a:p>
              </p:txBody>
            </p:sp>
          </mc:Choice>
          <mc:Fallback>
            <p:sp>
              <p:nvSpPr>
                <p:cNvPr id="63" name="ZoneTexte 62">
                  <a:extLst>
                    <a:ext uri="{FF2B5EF4-FFF2-40B4-BE49-F238E27FC236}">
                      <a16:creationId xmlns:a16="http://schemas.microsoft.com/office/drawing/2014/main" id="{CC98DACE-249E-412E-9891-8E35FF384247}"/>
                    </a:ext>
                  </a:extLst>
                </p:cNvPr>
                <p:cNvSpPr txBox="1">
                  <a:spLocks noRot="1" noChangeAspect="1" noMove="1" noResize="1" noEditPoints="1" noAdjustHandles="1" noChangeArrowheads="1" noChangeShapeType="1" noTextEdit="1"/>
                </p:cNvSpPr>
                <p:nvPr/>
              </p:nvSpPr>
              <p:spPr>
                <a:xfrm>
                  <a:off x="10030646" y="3004001"/>
                  <a:ext cx="1341933" cy="481991"/>
                </a:xfrm>
                <a:prstGeom prst="rect">
                  <a:avLst/>
                </a:prstGeom>
                <a:blipFill>
                  <a:blip r:embed="rId13"/>
                  <a:stretch>
                    <a:fillRect/>
                  </a:stretch>
                </a:blipFill>
              </p:spPr>
              <p:txBody>
                <a:bodyPr/>
                <a:lstStyle/>
                <a:p>
                  <a:r>
                    <a:rPr lang="fr-FR">
                      <a:noFill/>
                    </a:rPr>
                    <a:t> </a:t>
                  </a:r>
                </a:p>
              </p:txBody>
            </p:sp>
          </mc:Fallback>
        </mc:AlternateContent>
      </p:grpSp>
      <mc:AlternateContent xmlns:mc="http://schemas.openxmlformats.org/markup-compatibility/2006" xmlns:a14="http://schemas.microsoft.com/office/drawing/2010/main">
        <mc:Choice Requires="a14">
          <p:sp>
            <p:nvSpPr>
              <p:cNvPr id="64" name="ZoneTexte 63"/>
              <p:cNvSpPr txBox="1"/>
              <p:nvPr/>
            </p:nvSpPr>
            <p:spPr>
              <a:xfrm>
                <a:off x="4070673" y="1310845"/>
                <a:ext cx="2878945" cy="1815882"/>
              </a:xfrm>
              <a:prstGeom prst="rect">
                <a:avLst/>
              </a:prstGeom>
              <a:noFill/>
            </p:spPr>
            <p:txBody>
              <a:bodyPr wrap="square" rtlCol="0">
                <a:spAutoFit/>
              </a:bodyPr>
              <a:lstStyle/>
              <a:p>
                <a:pPr defTabSz="144000"/>
                <a:r>
                  <a:rPr lang="en-GB" sz="1400" b="1" dirty="0" smtClean="0"/>
                  <a:t>Assumptions:</a:t>
                </a:r>
              </a:p>
              <a:p>
                <a:pPr marL="342900" indent="-342900" defTabSz="144000">
                  <a:buFont typeface="+mj-lt"/>
                  <a:buAutoNum type="arabicPeriod"/>
                </a:pPr>
                <a:r>
                  <a:rPr lang="en-GB" sz="1400" dirty="0" smtClean="0"/>
                  <a:t>Monodisperse spherical grains</a:t>
                </a:r>
              </a:p>
              <a:p>
                <a:pPr marL="342900" indent="-342900" defTabSz="144000">
                  <a:buFont typeface="+mj-lt"/>
                  <a:buAutoNum type="arabicPeriod"/>
                </a:pPr>
                <a:r>
                  <a:rPr lang="en-GB" sz="1400" dirty="0" smtClean="0"/>
                  <a:t>Monodisperse bubbles</a:t>
                </a:r>
              </a:p>
              <a:p>
                <a:pPr marL="342900" indent="-342900" defTabSz="144000">
                  <a:buFont typeface="+mj-lt"/>
                  <a:buAutoNum type="arabicPeriod"/>
                </a:pPr>
                <a:r>
                  <a:rPr lang="en-GB" sz="1400" dirty="0" smtClean="0"/>
                  <a:t>Perfect wetting</a:t>
                </a:r>
              </a:p>
              <a:p>
                <a:pPr marL="342900" indent="-342900" defTabSz="144000">
                  <a:buFont typeface="+mj-lt"/>
                  <a:buAutoNum type="arabicPeriod"/>
                </a:pPr>
                <a:r>
                  <a:rPr lang="en-GB" sz="1400" dirty="0"/>
                  <a:t>Foam at </a:t>
                </a:r>
                <a:r>
                  <a:rPr lang="en-GB" sz="1400" dirty="0" smtClean="0"/>
                  <a:t>equilibrium</a:t>
                </a:r>
                <a:r>
                  <a:rPr lang="en-GB" sz="1400" dirty="0"/>
                  <a:t> </a:t>
                </a:r>
                <a:r>
                  <a:rPr lang="en-GB" sz="1400" dirty="0" smtClean="0"/>
                  <a:t>with uniform capillary </a:t>
                </a:r>
                <a:r>
                  <a:rPr lang="en-GB" sz="1400" dirty="0"/>
                  <a:t>pressure </a:t>
                </a:r>
                <a14:m>
                  <m:oMath xmlns:m="http://schemas.openxmlformats.org/officeDocument/2006/math">
                    <m:r>
                      <a:rPr lang="en-GB" sz="1400" i="1">
                        <a:latin typeface="Cambria Math" panose="02040503050406030204" pitchFamily="18" charset="0"/>
                      </a:rPr>
                      <m:t>𝛾</m:t>
                    </m:r>
                    <m:r>
                      <a:rPr lang="en-GB" sz="1400" i="1">
                        <a:latin typeface="Cambria Math" panose="02040503050406030204" pitchFamily="18" charset="0"/>
                      </a:rPr>
                      <m:t>/</m:t>
                    </m:r>
                    <m:r>
                      <a:rPr lang="en-GB" sz="1400" i="1">
                        <a:latin typeface="Cambria Math" panose="02040503050406030204" pitchFamily="18" charset="0"/>
                      </a:rPr>
                      <m:t>𝛿</m:t>
                    </m:r>
                  </m:oMath>
                </a14:m>
                <a:r>
                  <a:rPr lang="en-GB" sz="1400" dirty="0"/>
                  <a:t> </a:t>
                </a:r>
                <a:r>
                  <a:rPr lang="en-GB" sz="1400" dirty="0" smtClean="0"/>
                  <a:t>(with </a:t>
                </a:r>
                <a14:m>
                  <m:oMath xmlns:m="http://schemas.openxmlformats.org/officeDocument/2006/math">
                    <m:r>
                      <a:rPr lang="en-GB" sz="1400" i="1">
                        <a:latin typeface="Cambria Math" panose="02040503050406030204" pitchFamily="18" charset="0"/>
                      </a:rPr>
                      <m:t>𝛾</m:t>
                    </m:r>
                  </m:oMath>
                </a14:m>
                <a:r>
                  <a:rPr lang="en-GB" sz="1400" dirty="0"/>
                  <a:t> </a:t>
                </a:r>
                <a:r>
                  <a:rPr lang="en-GB" sz="1400" dirty="0" smtClean="0"/>
                  <a:t>surface tension)</a:t>
                </a:r>
                <a:endParaRPr lang="en-GB" sz="1400" dirty="0"/>
              </a:p>
              <a:p>
                <a:pPr marL="342900" indent="-342900" defTabSz="144000">
                  <a:buFont typeface="+mj-lt"/>
                  <a:buAutoNum type="arabicPeriod"/>
                </a:pPr>
                <a:endParaRPr lang="en-GB" sz="1400" dirty="0"/>
              </a:p>
            </p:txBody>
          </p:sp>
        </mc:Choice>
        <mc:Fallback xmlns="">
          <p:sp>
            <p:nvSpPr>
              <p:cNvPr id="64" name="ZoneTexte 63"/>
              <p:cNvSpPr txBox="1">
                <a:spLocks noRot="1" noChangeAspect="1" noMove="1" noResize="1" noEditPoints="1" noAdjustHandles="1" noChangeArrowheads="1" noChangeShapeType="1" noTextEdit="1"/>
              </p:cNvSpPr>
              <p:nvPr/>
            </p:nvSpPr>
            <p:spPr>
              <a:xfrm>
                <a:off x="4070673" y="1310845"/>
                <a:ext cx="2878945" cy="1815882"/>
              </a:xfrm>
              <a:prstGeom prst="rect">
                <a:avLst/>
              </a:prstGeom>
              <a:blipFill>
                <a:blip r:embed="rId14"/>
                <a:stretch>
                  <a:fillRect l="-847" t="-671"/>
                </a:stretch>
              </a:blipFill>
            </p:spPr>
            <p:txBody>
              <a:bodyPr/>
              <a:lstStyle/>
              <a:p>
                <a:r>
                  <a:rPr lang="fr-FR">
                    <a:noFill/>
                  </a:rPr>
                  <a:t> </a:t>
                </a:r>
              </a:p>
            </p:txBody>
          </p:sp>
        </mc:Fallback>
      </mc:AlternateContent>
      <p:grpSp>
        <p:nvGrpSpPr>
          <p:cNvPr id="49" name="Groupe 48"/>
          <p:cNvGrpSpPr/>
          <p:nvPr/>
        </p:nvGrpSpPr>
        <p:grpSpPr>
          <a:xfrm>
            <a:off x="488561" y="4783256"/>
            <a:ext cx="5988050" cy="1213568"/>
            <a:chOff x="878809" y="4792924"/>
            <a:chExt cx="5988050" cy="1213568"/>
          </a:xfrm>
        </p:grpSpPr>
        <mc:AlternateContent xmlns:mc="http://schemas.openxmlformats.org/markup-compatibility/2006" xmlns:a14="http://schemas.microsoft.com/office/drawing/2010/main">
          <mc:Choice Requires="a14">
            <p:sp>
              <p:nvSpPr>
                <p:cNvPr id="65" name="ZoneTexte 64">
                  <a:extLst>
                    <a:ext uri="{FF2B5EF4-FFF2-40B4-BE49-F238E27FC236}">
                      <a16:creationId xmlns:a16="http://schemas.microsoft.com/office/drawing/2014/main" id="{078C3F39-D314-4416-96D2-12D7485986B4}"/>
                    </a:ext>
                  </a:extLst>
                </p:cNvPr>
                <p:cNvSpPr txBox="1"/>
                <p:nvPr/>
              </p:nvSpPr>
              <p:spPr>
                <a:xfrm>
                  <a:off x="2141179" y="4792924"/>
                  <a:ext cx="3663888" cy="4675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2400" i="1" smtClean="0">
                                <a:latin typeface="Cambria Math" panose="02040503050406030204" pitchFamily="18" charset="0"/>
                              </a:rPr>
                            </m:ctrlPr>
                          </m:sSubPr>
                          <m:e>
                            <m:r>
                              <a:rPr lang="fr-FR" sz="2400" i="1" smtClean="0">
                                <a:latin typeface="Cambria Math" panose="02040503050406030204" pitchFamily="18" charset="0"/>
                                <a:ea typeface="Cambria Math" panose="02040503050406030204" pitchFamily="18" charset="0"/>
                              </a:rPr>
                              <m:t>𝜙</m:t>
                            </m:r>
                          </m:e>
                          <m:sub>
                            <m:r>
                              <a:rPr lang="fr-FR" sz="2400" b="0" i="1" smtClean="0">
                                <a:latin typeface="Cambria Math" panose="02040503050406030204" pitchFamily="18" charset="0"/>
                              </a:rPr>
                              <m:t>𝑙</m:t>
                            </m:r>
                          </m:sub>
                        </m:sSub>
                        <m:r>
                          <a:rPr lang="fr-FR" sz="2400" b="0" i="1" smtClean="0">
                            <a:latin typeface="Cambria Math" panose="02040503050406030204" pitchFamily="18" charset="0"/>
                            <a:ea typeface="Cambria Math" panose="02040503050406030204" pitchFamily="18" charset="0"/>
                          </a:rPr>
                          <m:t>≈</m:t>
                        </m:r>
                        <m:sSubSup>
                          <m:sSubSupPr>
                            <m:ctrlPr>
                              <a:rPr lang="fr-FR" sz="2400" b="0" i="1" smtClean="0">
                                <a:solidFill>
                                  <a:srgbClr val="008102"/>
                                </a:solidFill>
                                <a:latin typeface="Cambria Math" panose="02040503050406030204" pitchFamily="18" charset="0"/>
                              </a:rPr>
                            </m:ctrlPr>
                          </m:sSubSupPr>
                          <m:e>
                            <m:r>
                              <a:rPr lang="fr-FR" sz="2400" b="0" i="1" smtClean="0">
                                <a:solidFill>
                                  <a:srgbClr val="008102"/>
                                </a:solidFill>
                                <a:latin typeface="Cambria Math" panose="02040503050406030204" pitchFamily="18" charset="0"/>
                                <a:ea typeface="Cambria Math" panose="02040503050406030204" pitchFamily="18" charset="0"/>
                              </a:rPr>
                              <m:t>𝜙</m:t>
                            </m:r>
                          </m:e>
                          <m:sub>
                            <m:r>
                              <a:rPr lang="fr-FR" sz="2400" b="0" i="1" smtClean="0">
                                <a:solidFill>
                                  <a:srgbClr val="008102"/>
                                </a:solidFill>
                                <a:latin typeface="Cambria Math" panose="02040503050406030204" pitchFamily="18" charset="0"/>
                              </a:rPr>
                              <m:t>𝑙</m:t>
                            </m:r>
                          </m:sub>
                          <m:sup>
                            <m:r>
                              <m:rPr>
                                <m:sty m:val="p"/>
                              </m:rPr>
                              <a:rPr lang="fr-FR" sz="2400" b="0" i="0" smtClean="0">
                                <a:solidFill>
                                  <a:srgbClr val="008102"/>
                                </a:solidFill>
                                <a:latin typeface="Cambria Math" panose="02040503050406030204" pitchFamily="18" charset="0"/>
                              </a:rPr>
                              <m:t>bridge</m:t>
                            </m:r>
                          </m:sup>
                        </m:sSubSup>
                        <m:r>
                          <a:rPr lang="fr-FR" sz="2400" b="0" i="1" smtClean="0">
                            <a:latin typeface="Cambria Math" panose="02040503050406030204" pitchFamily="18" charset="0"/>
                          </a:rPr>
                          <m:t>+</m:t>
                        </m:r>
                        <m:sSubSup>
                          <m:sSubSupPr>
                            <m:ctrlPr>
                              <a:rPr lang="fr-FR" sz="2400" b="0" i="1" smtClean="0">
                                <a:solidFill>
                                  <a:srgbClr val="F90302"/>
                                </a:solidFill>
                                <a:latin typeface="Cambria Math" panose="02040503050406030204" pitchFamily="18" charset="0"/>
                              </a:rPr>
                            </m:ctrlPr>
                          </m:sSubSupPr>
                          <m:e>
                            <m:r>
                              <a:rPr lang="fr-FR" sz="2400" b="0" i="1" smtClean="0">
                                <a:solidFill>
                                  <a:srgbClr val="F90302"/>
                                </a:solidFill>
                                <a:latin typeface="Cambria Math" panose="02040503050406030204" pitchFamily="18" charset="0"/>
                                <a:ea typeface="Cambria Math" panose="02040503050406030204" pitchFamily="18" charset="0"/>
                              </a:rPr>
                              <m:t>𝜙</m:t>
                            </m:r>
                          </m:e>
                          <m:sub>
                            <m:r>
                              <a:rPr lang="fr-FR" sz="2400" b="0" i="1" smtClean="0">
                                <a:solidFill>
                                  <a:srgbClr val="F90302"/>
                                </a:solidFill>
                                <a:latin typeface="Cambria Math" panose="02040503050406030204" pitchFamily="18" charset="0"/>
                              </a:rPr>
                              <m:t>𝑙</m:t>
                            </m:r>
                          </m:sub>
                          <m:sup>
                            <m:r>
                              <m:rPr>
                                <m:sty m:val="p"/>
                              </m:rPr>
                              <a:rPr lang="fr-FR" sz="2400" b="0" i="0" smtClean="0">
                                <a:solidFill>
                                  <a:srgbClr val="F90302"/>
                                </a:solidFill>
                                <a:latin typeface="Cambria Math" panose="02040503050406030204" pitchFamily="18" charset="0"/>
                              </a:rPr>
                              <m:t>wall</m:t>
                            </m:r>
                          </m:sup>
                        </m:sSubSup>
                        <m:r>
                          <a:rPr lang="fr-FR" sz="2400" b="0" i="1" smtClean="0">
                            <a:latin typeface="Cambria Math" panose="02040503050406030204" pitchFamily="18" charset="0"/>
                          </a:rPr>
                          <m:t>+</m:t>
                        </m:r>
                        <m:sSubSup>
                          <m:sSubSupPr>
                            <m:ctrlPr>
                              <a:rPr lang="fr-FR" sz="2400" i="1" smtClean="0">
                                <a:solidFill>
                                  <a:srgbClr val="0207F5"/>
                                </a:solidFill>
                                <a:latin typeface="Cambria Math" panose="02040503050406030204" pitchFamily="18" charset="0"/>
                              </a:rPr>
                            </m:ctrlPr>
                          </m:sSubSupPr>
                          <m:e>
                            <m:r>
                              <a:rPr lang="fr-FR" sz="2400" i="1">
                                <a:solidFill>
                                  <a:srgbClr val="0207F5"/>
                                </a:solidFill>
                                <a:latin typeface="Cambria Math" panose="02040503050406030204" pitchFamily="18" charset="0"/>
                                <a:ea typeface="Cambria Math" panose="02040503050406030204" pitchFamily="18" charset="0"/>
                              </a:rPr>
                              <m:t>𝜙</m:t>
                            </m:r>
                          </m:e>
                          <m:sub>
                            <m:r>
                              <a:rPr lang="fr-FR" sz="2400" i="1">
                                <a:solidFill>
                                  <a:srgbClr val="0207F5"/>
                                </a:solidFill>
                                <a:latin typeface="Cambria Math" panose="02040503050406030204" pitchFamily="18" charset="0"/>
                              </a:rPr>
                              <m:t>𝑙</m:t>
                            </m:r>
                          </m:sub>
                          <m:sup>
                            <m:r>
                              <m:rPr>
                                <m:sty m:val="p"/>
                              </m:rPr>
                              <a:rPr lang="fr-FR" sz="2400" b="0" i="0" smtClean="0">
                                <a:solidFill>
                                  <a:srgbClr val="0207F5"/>
                                </a:solidFill>
                                <a:latin typeface="Cambria Math" panose="02040503050406030204" pitchFamily="18" charset="0"/>
                              </a:rPr>
                              <m:t>eff</m:t>
                            </m:r>
                          </m:sup>
                        </m:sSubSup>
                      </m:oMath>
                    </m:oMathPara>
                  </a14:m>
                  <a:endParaRPr lang="fr-FR" sz="2400" dirty="0"/>
                </a:p>
              </p:txBody>
            </p:sp>
          </mc:Choice>
          <mc:Fallback xmlns="">
            <p:sp>
              <p:nvSpPr>
                <p:cNvPr id="65" name="ZoneTexte 64">
                  <a:extLst>
                    <a:ext uri="{FF2B5EF4-FFF2-40B4-BE49-F238E27FC236}">
                      <a16:creationId xmlns:a16="http://schemas.microsoft.com/office/drawing/2014/main" id="{078C3F39-D314-4416-96D2-12D7485986B4}"/>
                    </a:ext>
                  </a:extLst>
                </p:cNvPr>
                <p:cNvSpPr txBox="1">
                  <a:spLocks noRot="1" noChangeAspect="1" noMove="1" noResize="1" noEditPoints="1" noAdjustHandles="1" noChangeArrowheads="1" noChangeShapeType="1" noTextEdit="1"/>
                </p:cNvSpPr>
                <p:nvPr/>
              </p:nvSpPr>
              <p:spPr>
                <a:xfrm>
                  <a:off x="2141179" y="4792924"/>
                  <a:ext cx="3663888" cy="467500"/>
                </a:xfrm>
                <a:prstGeom prst="rect">
                  <a:avLst/>
                </a:prstGeom>
                <a:blipFill>
                  <a:blip r:embed="rId15"/>
                  <a:stretch>
                    <a:fillRect/>
                  </a:stretch>
                </a:blipFill>
              </p:spPr>
              <p:txBody>
                <a:bodyPr/>
                <a:lstStyle/>
                <a:p>
                  <a:r>
                    <a:rPr lang="fr-FR">
                      <a:noFill/>
                    </a:rPr>
                    <a:t> </a:t>
                  </a:r>
                </a:p>
              </p:txBody>
            </p:sp>
          </mc:Fallback>
        </mc:AlternateContent>
        <p:sp>
          <p:nvSpPr>
            <p:cNvPr id="22" name="Rectangle 21"/>
            <p:cNvSpPr/>
            <p:nvPr/>
          </p:nvSpPr>
          <p:spPr>
            <a:xfrm>
              <a:off x="878809" y="5482241"/>
              <a:ext cx="2921000" cy="523220"/>
            </a:xfrm>
            <a:prstGeom prst="rect">
              <a:avLst/>
            </a:prstGeom>
          </p:spPr>
          <p:txBody>
            <a:bodyPr wrap="square">
              <a:spAutoFit/>
            </a:bodyPr>
            <a:lstStyle/>
            <a:p>
              <a:pPr algn="ctr"/>
              <a:r>
                <a:rPr lang="en-GB" sz="1400" dirty="0" smtClean="0"/>
                <a:t>Liquid fraction of the foam introduced in the granular medium</a:t>
              </a:r>
              <a:endParaRPr lang="en-GB" sz="1400" dirty="0"/>
            </a:p>
          </p:txBody>
        </p:sp>
        <p:sp>
          <p:nvSpPr>
            <p:cNvPr id="34" name="Accolade fermante 33"/>
            <p:cNvSpPr/>
            <p:nvPr/>
          </p:nvSpPr>
          <p:spPr>
            <a:xfrm rot="5400000">
              <a:off x="2230317" y="5177342"/>
              <a:ext cx="217984" cy="341108"/>
            </a:xfrm>
            <a:prstGeom prst="rightBrace">
              <a:avLst>
                <a:gd name="adj1" fmla="val 21904"/>
                <a:gd name="adj2" fmla="val 51396"/>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66" name="Rectangle 65"/>
            <p:cNvSpPr/>
            <p:nvPr/>
          </p:nvSpPr>
          <p:spPr>
            <a:xfrm>
              <a:off x="3945859" y="5483272"/>
              <a:ext cx="2921000" cy="523220"/>
            </a:xfrm>
            <a:prstGeom prst="rect">
              <a:avLst/>
            </a:prstGeom>
          </p:spPr>
          <p:txBody>
            <a:bodyPr wrap="square">
              <a:spAutoFit/>
            </a:bodyPr>
            <a:lstStyle/>
            <a:p>
              <a:pPr algn="ctr"/>
              <a:r>
                <a:rPr lang="en-GB" sz="1400" dirty="0" smtClean="0">
                  <a:solidFill>
                    <a:srgbClr val="0207F5"/>
                  </a:solidFill>
                </a:rPr>
                <a:t>Effective liquid fraction of the foam filling the core of the pore space</a:t>
              </a:r>
              <a:endParaRPr lang="en-GB" sz="1400" dirty="0">
                <a:solidFill>
                  <a:srgbClr val="0207F5"/>
                </a:solidFill>
              </a:endParaRPr>
            </a:p>
          </p:txBody>
        </p:sp>
        <p:sp>
          <p:nvSpPr>
            <p:cNvPr id="67" name="Accolade fermante 66"/>
            <p:cNvSpPr/>
            <p:nvPr/>
          </p:nvSpPr>
          <p:spPr>
            <a:xfrm rot="5400000">
              <a:off x="5297367" y="5178373"/>
              <a:ext cx="217984" cy="341108"/>
            </a:xfrm>
            <a:prstGeom prst="rightBrace">
              <a:avLst>
                <a:gd name="adj1" fmla="val 21904"/>
                <a:gd name="adj2" fmla="val 51396"/>
              </a:avLst>
            </a:prstGeom>
            <a:ln w="12700">
              <a:solidFill>
                <a:srgbClr val="0207F5"/>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grpSp>
      <p:grpSp>
        <p:nvGrpSpPr>
          <p:cNvPr id="41" name="Groupe 40"/>
          <p:cNvGrpSpPr/>
          <p:nvPr/>
        </p:nvGrpSpPr>
        <p:grpSpPr>
          <a:xfrm>
            <a:off x="10335747" y="3229686"/>
            <a:ext cx="1030499" cy="595949"/>
            <a:chOff x="10321458" y="3215397"/>
            <a:chExt cx="1030499" cy="595949"/>
          </a:xfrm>
        </p:grpSpPr>
        <p:grpSp>
          <p:nvGrpSpPr>
            <p:cNvPr id="37" name="Groupe 36"/>
            <p:cNvGrpSpPr/>
            <p:nvPr/>
          </p:nvGrpSpPr>
          <p:grpSpPr>
            <a:xfrm>
              <a:off x="10850805" y="3215397"/>
              <a:ext cx="501152" cy="595949"/>
              <a:chOff x="10814967" y="3324700"/>
              <a:chExt cx="501152" cy="595949"/>
            </a:xfrm>
          </p:grpSpPr>
          <p:sp>
            <p:nvSpPr>
              <p:cNvPr id="31" name="Rectangle 30"/>
              <p:cNvSpPr/>
              <p:nvPr/>
            </p:nvSpPr>
            <p:spPr>
              <a:xfrm>
                <a:off x="10817201" y="3565533"/>
                <a:ext cx="108000" cy="10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Triangle isocèle 31"/>
              <p:cNvSpPr/>
              <p:nvPr/>
            </p:nvSpPr>
            <p:spPr>
              <a:xfrm>
                <a:off x="10814967" y="3760831"/>
                <a:ext cx="113554" cy="97891"/>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p:cNvSpPr/>
              <p:nvPr/>
            </p:nvSpPr>
            <p:spPr>
              <a:xfrm>
                <a:off x="10817201" y="3378422"/>
                <a:ext cx="108000" cy="108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p:cNvSpPr txBox="1"/>
              <p:nvPr/>
            </p:nvSpPr>
            <p:spPr>
              <a:xfrm>
                <a:off x="11005136" y="3324700"/>
                <a:ext cx="219612" cy="215444"/>
              </a:xfrm>
              <a:prstGeom prst="rect">
                <a:avLst/>
              </a:prstGeom>
              <a:noFill/>
            </p:spPr>
            <p:txBody>
              <a:bodyPr wrap="none" lIns="0" tIns="0" rIns="0" bIns="0" rtlCol="0">
                <a:spAutoFit/>
              </a:bodyPr>
              <a:lstStyle/>
              <a:p>
                <a:r>
                  <a:rPr lang="fr-FR" sz="1400" dirty="0" smtClean="0"/>
                  <a:t>5%</a:t>
                </a:r>
                <a:endParaRPr lang="fr-FR" sz="1400" dirty="0"/>
              </a:p>
            </p:txBody>
          </p:sp>
          <p:sp>
            <p:nvSpPr>
              <p:cNvPr id="68" name="ZoneTexte 67"/>
              <p:cNvSpPr txBox="1"/>
              <p:nvPr/>
            </p:nvSpPr>
            <p:spPr>
              <a:xfrm>
                <a:off x="11005136" y="3507342"/>
                <a:ext cx="310983" cy="215444"/>
              </a:xfrm>
              <a:prstGeom prst="rect">
                <a:avLst/>
              </a:prstGeom>
              <a:noFill/>
            </p:spPr>
            <p:txBody>
              <a:bodyPr wrap="none" lIns="0" tIns="0" rIns="0" bIns="0" rtlCol="0">
                <a:spAutoFit/>
              </a:bodyPr>
              <a:lstStyle/>
              <a:p>
                <a:r>
                  <a:rPr lang="fr-FR" sz="1400" dirty="0" smtClean="0"/>
                  <a:t>10%</a:t>
                </a:r>
                <a:endParaRPr lang="fr-FR" sz="1400" dirty="0"/>
              </a:p>
            </p:txBody>
          </p:sp>
          <p:sp>
            <p:nvSpPr>
              <p:cNvPr id="69" name="ZoneTexte 68"/>
              <p:cNvSpPr txBox="1"/>
              <p:nvPr/>
            </p:nvSpPr>
            <p:spPr>
              <a:xfrm>
                <a:off x="11005136" y="3705205"/>
                <a:ext cx="310983" cy="215444"/>
              </a:xfrm>
              <a:prstGeom prst="rect">
                <a:avLst/>
              </a:prstGeom>
              <a:noFill/>
            </p:spPr>
            <p:txBody>
              <a:bodyPr wrap="none" lIns="0" tIns="0" rIns="0" bIns="0" rtlCol="0">
                <a:spAutoFit/>
              </a:bodyPr>
              <a:lstStyle/>
              <a:p>
                <a:r>
                  <a:rPr lang="fr-FR" sz="1400" dirty="0" smtClean="0"/>
                  <a:t>15%</a:t>
                </a:r>
                <a:endParaRPr lang="fr-FR" sz="1400" dirty="0"/>
              </a:p>
            </p:txBody>
          </p:sp>
        </p:grpSp>
        <mc:AlternateContent xmlns:mc="http://schemas.openxmlformats.org/markup-compatibility/2006" xmlns:a14="http://schemas.microsoft.com/office/drawing/2010/main">
          <mc:Choice Requires="a14">
            <p:sp>
              <p:nvSpPr>
                <p:cNvPr id="38" name="Rectangle 37"/>
                <p:cNvSpPr/>
                <p:nvPr/>
              </p:nvSpPr>
              <p:spPr>
                <a:xfrm>
                  <a:off x="10321458" y="3271564"/>
                  <a:ext cx="47891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FR" i="1" smtClean="0">
                                <a:solidFill>
                                  <a:schemeClr val="tx1"/>
                                </a:solidFill>
                                <a:latin typeface="Cambria Math" panose="02040503050406030204" pitchFamily="18" charset="0"/>
                              </a:rPr>
                            </m:ctrlPr>
                          </m:sSubPr>
                          <m:e>
                            <m:r>
                              <a:rPr lang="fr-FR" i="1">
                                <a:solidFill>
                                  <a:schemeClr val="tx1"/>
                                </a:solidFill>
                                <a:latin typeface="Cambria Math" panose="02040503050406030204" pitchFamily="18" charset="0"/>
                              </a:rPr>
                              <m:t>𝜙</m:t>
                            </m:r>
                          </m:e>
                          <m:sub>
                            <m:r>
                              <a:rPr lang="fr-FR" i="1">
                                <a:solidFill>
                                  <a:schemeClr val="tx1"/>
                                </a:solidFill>
                                <a:latin typeface="Cambria Math" panose="02040503050406030204" pitchFamily="18" charset="0"/>
                              </a:rPr>
                              <m:t>𝑙</m:t>
                            </m:r>
                          </m:sub>
                        </m:sSub>
                      </m:oMath>
                    </m:oMathPara>
                  </a14:m>
                  <a:endParaRPr lang="fr-FR" dirty="0">
                    <a:solidFill>
                      <a:schemeClr val="tx1"/>
                    </a:solidFill>
                  </a:endParaRPr>
                </a:p>
              </p:txBody>
            </p:sp>
          </mc:Choice>
          <mc:Fallback xmlns="">
            <p:sp>
              <p:nvSpPr>
                <p:cNvPr id="38" name="Rectangle 37"/>
                <p:cNvSpPr>
                  <a:spLocks noRot="1" noChangeAspect="1" noMove="1" noResize="1" noEditPoints="1" noAdjustHandles="1" noChangeArrowheads="1" noChangeShapeType="1" noTextEdit="1"/>
                </p:cNvSpPr>
                <p:nvPr/>
              </p:nvSpPr>
              <p:spPr>
                <a:xfrm>
                  <a:off x="10321458" y="3271564"/>
                  <a:ext cx="478914" cy="369332"/>
                </a:xfrm>
                <a:prstGeom prst="rect">
                  <a:avLst/>
                </a:prstGeom>
                <a:blipFill>
                  <a:blip r:embed="rId17"/>
                  <a:stretch>
                    <a:fillRect b="-13333"/>
                  </a:stretch>
                </a:blipFill>
              </p:spPr>
              <p:txBody>
                <a:bodyPr/>
                <a:lstStyle/>
                <a:p>
                  <a:r>
                    <a:rPr lang="fr-FR">
                      <a:noFill/>
                    </a:rPr>
                    <a:t> </a:t>
                  </a:r>
                </a:p>
              </p:txBody>
            </p:sp>
          </mc:Fallback>
        </mc:AlternateContent>
        <p:sp>
          <p:nvSpPr>
            <p:cNvPr id="39" name="Accolade ouvrante 38"/>
            <p:cNvSpPr/>
            <p:nvPr/>
          </p:nvSpPr>
          <p:spPr>
            <a:xfrm>
              <a:off x="10749909" y="3237997"/>
              <a:ext cx="69623" cy="543256"/>
            </a:xfrm>
            <a:prstGeom prst="leftBrace">
              <a:avLst>
                <a:gd name="adj1" fmla="val 25724"/>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42" name="Groupe 41"/>
          <p:cNvGrpSpPr/>
          <p:nvPr/>
        </p:nvGrpSpPr>
        <p:grpSpPr>
          <a:xfrm>
            <a:off x="7222107" y="-178235"/>
            <a:ext cx="5076029" cy="3167674"/>
            <a:chOff x="7222107" y="-102035"/>
            <a:chExt cx="5076029" cy="3167674"/>
          </a:xfrm>
        </p:grpSpPr>
        <p:pic>
          <p:nvPicPr>
            <p:cNvPr id="36" name="Image 35"/>
            <p:cNvPicPr>
              <a:picLocks noChangeAspect="1"/>
            </p:cNvPicPr>
            <p:nvPr/>
          </p:nvPicPr>
          <p:blipFill rotWithShape="1">
            <a:blip r:embed="rId18" cstate="hqprint">
              <a:extLst>
                <a:ext uri="{28A0092B-C50C-407E-A947-70E740481C1C}">
                  <a14:useLocalDpi xmlns:a14="http://schemas.microsoft.com/office/drawing/2010/main" val="0"/>
                </a:ext>
              </a:extLst>
            </a:blip>
            <a:srcRect r="5946" b="866"/>
            <a:stretch/>
          </p:blipFill>
          <p:spPr>
            <a:xfrm>
              <a:off x="7274454" y="1563299"/>
              <a:ext cx="1948127" cy="1253720"/>
            </a:xfrm>
            <a:prstGeom prst="rect">
              <a:avLst/>
            </a:prstGeom>
          </p:spPr>
        </p:pic>
        <p:grpSp>
          <p:nvGrpSpPr>
            <p:cNvPr id="28" name="Groupe 27"/>
            <p:cNvGrpSpPr/>
            <p:nvPr/>
          </p:nvGrpSpPr>
          <p:grpSpPr>
            <a:xfrm>
              <a:off x="7222107" y="-102035"/>
              <a:ext cx="5076029" cy="3167674"/>
              <a:chOff x="7222107" y="-102035"/>
              <a:chExt cx="5076029" cy="3167674"/>
            </a:xfrm>
          </p:grpSpPr>
          <p:pic>
            <p:nvPicPr>
              <p:cNvPr id="26" name="Image 25"/>
              <p:cNvPicPr>
                <a:picLocks noChangeAspect="1"/>
              </p:cNvPicPr>
              <p:nvPr/>
            </p:nvPicPr>
            <p:blipFill rotWithShape="1">
              <a:blip r:embed="rId19">
                <a:extLst>
                  <a:ext uri="{28A0092B-C50C-407E-A947-70E740481C1C}">
                    <a14:useLocalDpi xmlns:a14="http://schemas.microsoft.com/office/drawing/2010/main" val="0"/>
                  </a:ext>
                </a:extLst>
              </a:blip>
              <a:srcRect l="9894" t="644" r="1558" b="-11407"/>
              <a:stretch/>
            </p:blipFill>
            <p:spPr>
              <a:xfrm>
                <a:off x="9351963" y="1676400"/>
                <a:ext cx="1353825" cy="1109823"/>
              </a:xfrm>
              <a:prstGeom prst="rect">
                <a:avLst/>
              </a:prstGeom>
            </p:spPr>
          </p:pic>
          <p:grpSp>
            <p:nvGrpSpPr>
              <p:cNvPr id="20" name="Groupe 19"/>
              <p:cNvGrpSpPr/>
              <p:nvPr/>
            </p:nvGrpSpPr>
            <p:grpSpPr>
              <a:xfrm>
                <a:off x="7222107" y="-102035"/>
                <a:ext cx="5076029" cy="3167674"/>
                <a:chOff x="7222107" y="-102035"/>
                <a:chExt cx="5076029" cy="3167674"/>
              </a:xfrm>
            </p:grpSpPr>
            <p:grpSp>
              <p:nvGrpSpPr>
                <p:cNvPr id="30" name="Groupe 29"/>
                <p:cNvGrpSpPr/>
                <p:nvPr/>
              </p:nvGrpSpPr>
              <p:grpSpPr>
                <a:xfrm>
                  <a:off x="10541000" y="-102035"/>
                  <a:ext cx="1757136" cy="1624962"/>
                  <a:chOff x="10521950" y="-57585"/>
                  <a:chExt cx="1757136" cy="1624962"/>
                </a:xfrm>
              </p:grpSpPr>
              <p:sp>
                <p:nvSpPr>
                  <p:cNvPr id="29" name="Rectangle 28"/>
                  <p:cNvSpPr/>
                  <p:nvPr/>
                </p:nvSpPr>
                <p:spPr>
                  <a:xfrm>
                    <a:off x="10521950" y="-57585"/>
                    <a:ext cx="1757136" cy="162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p:cNvPicPr>
                    <a:picLocks noChangeAspect="1"/>
                  </p:cNvPicPr>
                  <p:nvPr/>
                </p:nvPicPr>
                <p:blipFill>
                  <a:blip r:embed="rId20"/>
                  <a:stretch>
                    <a:fillRect/>
                  </a:stretch>
                </p:blipFill>
                <p:spPr>
                  <a:xfrm>
                    <a:off x="10658924" y="181875"/>
                    <a:ext cx="1397436" cy="1346060"/>
                  </a:xfrm>
                  <a:prstGeom prst="rect">
                    <a:avLst/>
                  </a:prstGeom>
                </p:spPr>
              </p:pic>
            </p:grpSp>
            <p:sp>
              <p:nvSpPr>
                <p:cNvPr id="70" name="ZoneTexte 69">
                  <a:extLst>
                    <a:ext uri="{FF2B5EF4-FFF2-40B4-BE49-F238E27FC236}">
                      <a16:creationId xmlns:a16="http://schemas.microsoft.com/office/drawing/2014/main" id="{67F8A3E2-012E-4132-A03A-BABC1DB3990E}"/>
                    </a:ext>
                  </a:extLst>
                </p:cNvPr>
                <p:cNvSpPr txBox="1"/>
                <p:nvPr/>
              </p:nvSpPr>
              <p:spPr>
                <a:xfrm>
                  <a:off x="7232834" y="1180362"/>
                  <a:ext cx="3474069" cy="369332"/>
                </a:xfrm>
                <a:prstGeom prst="rect">
                  <a:avLst/>
                </a:prstGeom>
                <a:noFill/>
              </p:spPr>
              <p:txBody>
                <a:bodyPr wrap="square">
                  <a:spAutoFit/>
                </a:bodyPr>
                <a:lstStyle/>
                <a:p>
                  <a:r>
                    <a:rPr lang="en-GB" b="1" i="0" dirty="0" smtClean="0">
                      <a:cs typeface="Arial" panose="020B0604020202020204" pitchFamily="34" charset="0"/>
                    </a:rPr>
                    <a:t>Numerical simulations </a:t>
                  </a:r>
                  <a:r>
                    <a:rPr lang="en-GB" sz="1200" i="0" dirty="0" smtClean="0">
                      <a:cs typeface="Arial" panose="020B0604020202020204" pitchFamily="34" charset="0"/>
                    </a:rPr>
                    <a:t>(Surface Evolver)</a:t>
                  </a:r>
                  <a:endParaRPr lang="en-GB" sz="1200" dirty="0"/>
                </a:p>
              </p:txBody>
            </p:sp>
            <p:sp>
              <p:nvSpPr>
                <p:cNvPr id="83" name="Rectangle à coins arrondis 82"/>
                <p:cNvSpPr/>
                <p:nvPr/>
              </p:nvSpPr>
              <p:spPr>
                <a:xfrm>
                  <a:off x="10779496" y="1557136"/>
                  <a:ext cx="1046947" cy="1262263"/>
                </a:xfrm>
                <a:prstGeom prst="roundRect">
                  <a:avLst>
                    <a:gd name="adj" fmla="val 7086"/>
                  </a:avLst>
                </a:prstGeom>
                <a:noFill/>
                <a:ln w="19050">
                  <a:solidFill>
                    <a:srgbClr val="0207F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85" name="Rectangle à coins arrondis 84"/>
                <p:cNvSpPr/>
                <p:nvPr/>
              </p:nvSpPr>
              <p:spPr>
                <a:xfrm>
                  <a:off x="9344749" y="1561616"/>
                  <a:ext cx="1352275" cy="1257783"/>
                </a:xfrm>
                <a:prstGeom prst="roundRect">
                  <a:avLst>
                    <a:gd name="adj" fmla="val 7086"/>
                  </a:avLst>
                </a:prstGeom>
                <a:noFill/>
                <a:ln w="1905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86" name="Rectangle à coins arrondis 85"/>
                <p:cNvSpPr/>
                <p:nvPr/>
              </p:nvSpPr>
              <p:spPr>
                <a:xfrm>
                  <a:off x="7333549" y="1561616"/>
                  <a:ext cx="1927985" cy="1266363"/>
                </a:xfrm>
                <a:prstGeom prst="roundRect">
                  <a:avLst>
                    <a:gd name="adj" fmla="val 7086"/>
                  </a:avLst>
                </a:prstGeom>
                <a:noFill/>
                <a:ln w="19050">
                  <a:solidFill>
                    <a:srgbClr val="008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5A0C74EE-E0CA-4230-A1CE-7D70FD3824B4}"/>
                    </a:ext>
                  </a:extLst>
                </p:cNvPr>
                <p:cNvSpPr/>
                <p:nvPr/>
              </p:nvSpPr>
              <p:spPr>
                <a:xfrm>
                  <a:off x="7222107" y="2788640"/>
                  <a:ext cx="1052211" cy="276999"/>
                </a:xfrm>
                <a:prstGeom prst="rect">
                  <a:avLst/>
                </a:prstGeom>
              </p:spPr>
              <p:txBody>
                <a:bodyPr wrap="none">
                  <a:spAutoFit/>
                </a:bodyPr>
                <a:lstStyle/>
                <a:p>
                  <a:r>
                    <a:rPr lang="en-GB" sz="1200" dirty="0" smtClean="0">
                      <a:solidFill>
                        <a:srgbClr val="008000"/>
                      </a:solidFill>
                    </a:rPr>
                    <a:t>Liquid</a:t>
                  </a:r>
                  <a:r>
                    <a:rPr lang="fr-FR" sz="1200" dirty="0" smtClean="0">
                      <a:solidFill>
                        <a:srgbClr val="008000"/>
                      </a:solidFill>
                    </a:rPr>
                    <a:t> bridges</a:t>
                  </a:r>
                  <a:endParaRPr lang="fr-FR" sz="1200" dirty="0">
                    <a:solidFill>
                      <a:srgbClr val="008000"/>
                    </a:solidFill>
                  </a:endParaRPr>
                </a:p>
              </p:txBody>
            </p:sp>
            <p:sp>
              <p:nvSpPr>
                <p:cNvPr id="52" name="Rectangle 51">
                  <a:extLst>
                    <a:ext uri="{FF2B5EF4-FFF2-40B4-BE49-F238E27FC236}">
                      <a16:creationId xmlns:a16="http://schemas.microsoft.com/office/drawing/2014/main" id="{9091DE89-733B-46AE-A7E4-570C3CEC134D}"/>
                    </a:ext>
                  </a:extLst>
                </p:cNvPr>
                <p:cNvSpPr/>
                <p:nvPr/>
              </p:nvSpPr>
              <p:spPr>
                <a:xfrm>
                  <a:off x="9244588" y="2782516"/>
                  <a:ext cx="1482778" cy="276999"/>
                </a:xfrm>
                <a:prstGeom prst="rect">
                  <a:avLst/>
                </a:prstGeom>
              </p:spPr>
              <p:txBody>
                <a:bodyPr wrap="none">
                  <a:spAutoFit/>
                </a:bodyPr>
                <a:lstStyle/>
                <a:p>
                  <a:r>
                    <a:rPr lang="fr-FR" sz="1200" dirty="0" smtClean="0">
                      <a:solidFill>
                        <a:srgbClr val="FF0000"/>
                      </a:solidFill>
                    </a:rPr>
                    <a:t>Wall Plateau </a:t>
                  </a:r>
                  <a:r>
                    <a:rPr lang="en-GB" sz="1200" dirty="0" smtClean="0">
                      <a:solidFill>
                        <a:srgbClr val="FF0000"/>
                      </a:solidFill>
                    </a:rPr>
                    <a:t>Borders</a:t>
                  </a:r>
                  <a:endParaRPr lang="en-GB" sz="1200" dirty="0">
                    <a:solidFill>
                      <a:srgbClr val="FF0000"/>
                    </a:solidFill>
                  </a:endParaRPr>
                </a:p>
              </p:txBody>
            </p:sp>
            <p:sp>
              <p:nvSpPr>
                <p:cNvPr id="53" name="Rectangle 52">
                  <a:extLst>
                    <a:ext uri="{FF2B5EF4-FFF2-40B4-BE49-F238E27FC236}">
                      <a16:creationId xmlns:a16="http://schemas.microsoft.com/office/drawing/2014/main" id="{AA068C2C-7B18-4E93-9937-81F38A99A5EF}"/>
                    </a:ext>
                  </a:extLst>
                </p:cNvPr>
                <p:cNvSpPr/>
                <p:nvPr/>
              </p:nvSpPr>
              <p:spPr>
                <a:xfrm>
                  <a:off x="10669871" y="2785693"/>
                  <a:ext cx="1498872" cy="276999"/>
                </a:xfrm>
                <a:prstGeom prst="rect">
                  <a:avLst/>
                </a:prstGeom>
              </p:spPr>
              <p:txBody>
                <a:bodyPr wrap="none">
                  <a:spAutoFit/>
                </a:bodyPr>
                <a:lstStyle/>
                <a:p>
                  <a:r>
                    <a:rPr lang="en-GB" sz="1200" dirty="0" smtClean="0">
                      <a:solidFill>
                        <a:srgbClr val="0207F5"/>
                      </a:solidFill>
                    </a:rPr>
                    <a:t>Core</a:t>
                  </a:r>
                  <a:r>
                    <a:rPr lang="fr-FR" sz="1200" dirty="0" smtClean="0">
                      <a:solidFill>
                        <a:srgbClr val="0207F5"/>
                      </a:solidFill>
                    </a:rPr>
                    <a:t> Plateau </a:t>
                  </a:r>
                  <a:r>
                    <a:rPr lang="en-GB" sz="1200" dirty="0" smtClean="0">
                      <a:solidFill>
                        <a:srgbClr val="0207F5"/>
                      </a:solidFill>
                    </a:rPr>
                    <a:t>Borders</a:t>
                  </a:r>
                  <a:endParaRPr lang="en-GB" sz="1200" dirty="0">
                    <a:solidFill>
                      <a:srgbClr val="0207F5"/>
                    </a:solidFill>
                  </a:endParaRPr>
                </a:p>
              </p:txBody>
            </p:sp>
            <p:pic>
              <p:nvPicPr>
                <p:cNvPr id="14" name="Image 13"/>
                <p:cNvPicPr>
                  <a:picLocks noChangeAspect="1"/>
                </p:cNvPicPr>
                <p:nvPr/>
              </p:nvPicPr>
              <p:blipFill>
                <a:blip r:embed="rId21"/>
                <a:stretch>
                  <a:fillRect/>
                </a:stretch>
              </p:blipFill>
              <p:spPr>
                <a:xfrm>
                  <a:off x="10796649" y="1620413"/>
                  <a:ext cx="1012640" cy="1168227"/>
                </a:xfrm>
                <a:prstGeom prst="rect">
                  <a:avLst/>
                </a:prstGeom>
              </p:spPr>
            </p:pic>
          </p:grpSp>
        </p:grpSp>
      </p:grpSp>
      <p:pic>
        <p:nvPicPr>
          <p:cNvPr id="71" name="Image 70"/>
          <p:cNvPicPr/>
          <p:nvPr/>
        </p:nvPicPr>
        <p:blipFill rotWithShape="1">
          <a:blip r:embed="rId22"/>
          <a:srcRect l="26337" t="5217" r="25491" b="3344"/>
          <a:stretch/>
        </p:blipFill>
        <p:spPr>
          <a:xfrm>
            <a:off x="12435110" y="33103"/>
            <a:ext cx="1469932" cy="1419693"/>
          </a:xfrm>
          <a:prstGeom prst="rect">
            <a:avLst/>
          </a:prstGeom>
        </p:spPr>
      </p:pic>
    </p:spTree>
    <p:custDataLst>
      <p:tags r:id="rId1"/>
    </p:custDataLst>
    <p:extLst>
      <p:ext uri="{BB962C8B-B14F-4D97-AF65-F5344CB8AC3E}">
        <p14:creationId xmlns:p14="http://schemas.microsoft.com/office/powerpoint/2010/main" val="3159104054"/>
      </p:ext>
    </p:extLst>
  </p:cSld>
  <p:clrMapOvr>
    <a:masterClrMapping/>
  </p:clrMapOvr>
  <mc:AlternateContent xmlns:mc="http://schemas.openxmlformats.org/markup-compatibility/2006">
    <mc:Choice xmlns:p14="http://schemas.microsoft.com/office/powerpoint/2010/main" Requires="p14">
      <p:transition spd="slow" p14:dur="2000" advTm="191098"/>
    </mc:Choice>
    <mc:Fallback>
      <p:transition spd="slow" advTm="191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4"/>
                                        </p:tgtEl>
                                        <p:attrNameLst>
                                          <p:attrName>style.visibility</p:attrName>
                                        </p:attrNameLst>
                                      </p:cBhvr>
                                      <p:to>
                                        <p:strVal val="visible"/>
                                      </p:to>
                                    </p:set>
                                  </p:childTnLst>
                                  <p:subTnLst>
                                    <p:set>
                                      <p:cBhvr override="childStyle">
                                        <p:cTn dur="1" fill="hold" display="0" masterRel="nextClick" afterEffect="1"/>
                                        <p:tgtEl>
                                          <p:spTgt spid="7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subTnLst>
                                    <p:set>
                                      <p:cBhvr override="childStyle">
                                        <p:cTn dur="1" fill="hold" display="0" masterRel="nextClick" afterEffect="1"/>
                                        <p:tgtEl>
                                          <p:spTgt spid="7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
                                        </p:tgtEl>
                                        <p:attrNameLst>
                                          <p:attrName>style.visibility</p:attrName>
                                        </p:attrNameLst>
                                      </p:cBhvr>
                                      <p:to>
                                        <p:strVal val="visible"/>
                                      </p:to>
                                    </p:set>
                                  </p:childTnLst>
                                  <p:subTnLst>
                                    <p:set>
                                      <p:cBhvr override="childStyle">
                                        <p:cTn dur="1" fill="hold" display="0" masterRel="nextClick" afterEffect="1"/>
                                        <p:tgtEl>
                                          <p:spTgt spid="7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4">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4">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4">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4">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4">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Espace réservé du contenu 6"/>
          <p:cNvSpPr>
            <a:spLocks noGrp="1"/>
          </p:cNvSpPr>
          <p:nvPr>
            <p:ph idx="1"/>
          </p:nvPr>
        </p:nvSpPr>
        <p:spPr>
          <a:xfrm>
            <a:off x="381000" y="742950"/>
            <a:ext cx="11372850" cy="5759450"/>
          </a:xfrm>
        </p:spPr>
        <p:txBody>
          <a:bodyPr>
            <a:normAutofit/>
          </a:bodyPr>
          <a:lstStyle/>
          <a:p>
            <a:pPr marL="0" indent="0">
              <a:buNone/>
            </a:pPr>
            <a:r>
              <a:rPr lang="en-GB" b="1" dirty="0" smtClean="0"/>
              <a:t>Experiments: </a:t>
            </a:r>
            <a:r>
              <a:rPr lang="en-GB" dirty="0" smtClean="0"/>
              <a:t>Measure the effective liquid fraction of the core foam</a:t>
            </a:r>
          </a:p>
          <a:p>
            <a:pPr marL="0" indent="0">
              <a:buNone/>
            </a:pPr>
            <a:endParaRPr lang="en-GB" dirty="0" smtClean="0"/>
          </a:p>
          <a:p>
            <a:pPr marL="0" indent="0">
              <a:buNone/>
            </a:pPr>
            <a:endParaRPr lang="en-GB" dirty="0" smtClean="0"/>
          </a:p>
          <a:p>
            <a:pPr marL="0" indent="0">
              <a:buNone/>
            </a:pPr>
            <a:endParaRPr lang="en-GB" dirty="0" smtClean="0"/>
          </a:p>
          <a:p>
            <a:pPr marL="0" indent="0">
              <a:buNone/>
            </a:pPr>
            <a:endParaRPr lang="en-GB" dirty="0" smtClean="0"/>
          </a:p>
          <a:p>
            <a:pPr marL="0" indent="0">
              <a:buNone/>
            </a:pPr>
            <a:endParaRPr lang="en-GB" dirty="0" smtClean="0"/>
          </a:p>
        </p:txBody>
      </p:sp>
      <p:sp>
        <p:nvSpPr>
          <p:cNvPr id="4" name="Sous-titre 2">
            <a:extLst>
              <a:ext uri="{FF2B5EF4-FFF2-40B4-BE49-F238E27FC236}">
                <a16:creationId xmlns:a16="http://schemas.microsoft.com/office/drawing/2014/main" id="{13A8C33F-7D6C-47F6-9AB3-56269682FAD1}"/>
              </a:ext>
            </a:extLst>
          </p:cNvPr>
          <p:cNvSpPr txBox="1">
            <a:spLocks/>
          </p:cNvSpPr>
          <p:nvPr/>
        </p:nvSpPr>
        <p:spPr>
          <a:xfrm>
            <a:off x="1" y="0"/>
            <a:ext cx="12191999" cy="545455"/>
          </a:xfrm>
          <a:prstGeom prst="rect">
            <a:avLst/>
          </a:prstGeom>
          <a:solidFill>
            <a:srgbClr val="424456"/>
          </a:solidFill>
          <a:ln>
            <a:solidFill>
              <a:srgbClr val="424456"/>
            </a:solidFill>
          </a:ln>
        </p:spPr>
        <p:txBody>
          <a:bodyPr vert="horz" anchor="ctr">
            <a:noAutofit/>
          </a:bodyPr>
          <a:lstStyle>
            <a:lvl1pPr marL="64008" indent="0" algn="l" rtl="0" eaLnBrk="1" latinLnBrk="0" hangingPunct="1">
              <a:spcBef>
                <a:spcPts val="300"/>
              </a:spcBef>
              <a:buClr>
                <a:schemeClr val="accent3"/>
              </a:buClr>
              <a:buFont typeface="Georgia"/>
              <a:buNone/>
              <a:defRPr kumimoji="0" sz="2400" kern="1200">
                <a:solidFill>
                  <a:schemeClr val="tx2"/>
                </a:solidFill>
                <a:latin typeface="+mn-lt"/>
                <a:ea typeface="+mn-ea"/>
                <a:cs typeface="+mn-cs"/>
              </a:defRPr>
            </a:lvl1pPr>
            <a:lvl2pPr marL="457200" indent="0" algn="ctr" rtl="0" eaLnBrk="1" latinLnBrk="0" hangingPunct="1">
              <a:spcBef>
                <a:spcPts val="300"/>
              </a:spcBef>
              <a:buClr>
                <a:schemeClr val="accent2"/>
              </a:buClr>
              <a:buFont typeface="Georgia"/>
              <a:buNone/>
              <a:defRPr kumimoji="0" sz="2600" kern="1200">
                <a:solidFill>
                  <a:schemeClr val="accent2"/>
                </a:solidFill>
                <a:latin typeface="+mn-lt"/>
                <a:ea typeface="+mn-ea"/>
                <a:cs typeface="+mn-cs"/>
              </a:defRPr>
            </a:lvl2pPr>
            <a:lvl3pPr marL="914400" indent="0" algn="ctr" rtl="0" eaLnBrk="1" latinLnBrk="0" hangingPunct="1">
              <a:spcBef>
                <a:spcPts val="300"/>
              </a:spcBef>
              <a:buClr>
                <a:schemeClr val="accent1"/>
              </a:buClr>
              <a:buFont typeface="Wingdings 2"/>
              <a:buNone/>
              <a:defRPr kumimoji="0" sz="2400" kern="1200">
                <a:solidFill>
                  <a:schemeClr val="accent1"/>
                </a:solidFill>
                <a:latin typeface="+mn-lt"/>
                <a:ea typeface="+mn-ea"/>
                <a:cs typeface="+mn-cs"/>
              </a:defRPr>
            </a:lvl3pPr>
            <a:lvl4pPr marL="1371600" indent="0" algn="ctr" rtl="0" eaLnBrk="1" latinLnBrk="0" hangingPunct="1">
              <a:spcBef>
                <a:spcPts val="300"/>
              </a:spcBef>
              <a:buClr>
                <a:schemeClr val="accent1"/>
              </a:buClr>
              <a:buFont typeface="Wingdings 2"/>
              <a:buNone/>
              <a:defRPr kumimoji="0" sz="2200" kern="1200">
                <a:solidFill>
                  <a:schemeClr val="accent1"/>
                </a:solidFill>
                <a:latin typeface="+mn-lt"/>
                <a:ea typeface="+mn-ea"/>
                <a:cs typeface="+mn-cs"/>
              </a:defRPr>
            </a:lvl4pPr>
            <a:lvl5pPr marL="1828800" indent="0" algn="ctr" rtl="0" eaLnBrk="1" latinLnBrk="0" hangingPunct="1">
              <a:spcBef>
                <a:spcPts val="300"/>
              </a:spcBef>
              <a:buClr>
                <a:schemeClr val="accent3"/>
              </a:buClr>
              <a:buFont typeface="Georgia"/>
              <a:buNone/>
              <a:defRPr kumimoji="0" sz="2000" kern="1200">
                <a:solidFill>
                  <a:schemeClr val="accent3"/>
                </a:solidFill>
                <a:latin typeface="+mn-lt"/>
                <a:ea typeface="+mn-ea"/>
                <a:cs typeface="+mn-cs"/>
              </a:defRPr>
            </a:lvl5pPr>
            <a:lvl6pPr marL="2286000" indent="0" algn="ctr" rtl="0" eaLnBrk="1" latinLnBrk="0" hangingPunct="1">
              <a:spcBef>
                <a:spcPts val="300"/>
              </a:spcBef>
              <a:buClr>
                <a:schemeClr val="accent3"/>
              </a:buClr>
              <a:buFont typeface="Georgia"/>
              <a:buNone/>
              <a:defRPr kumimoji="0" sz="1800" kern="1200">
                <a:solidFill>
                  <a:schemeClr val="accent3"/>
                </a:solidFill>
                <a:latin typeface="+mn-lt"/>
                <a:ea typeface="+mn-ea"/>
                <a:cs typeface="+mn-cs"/>
              </a:defRPr>
            </a:lvl6pPr>
            <a:lvl7pPr marL="2743200" indent="0" algn="ctr" rtl="0" eaLnBrk="1" latinLnBrk="0" hangingPunct="1">
              <a:spcBef>
                <a:spcPts val="300"/>
              </a:spcBef>
              <a:buClr>
                <a:schemeClr val="accent3"/>
              </a:buClr>
              <a:buFont typeface="Georgia"/>
              <a:buNone/>
              <a:defRPr kumimoji="0" sz="1600" kern="1200">
                <a:solidFill>
                  <a:schemeClr val="accent3"/>
                </a:solidFill>
                <a:latin typeface="+mn-lt"/>
                <a:ea typeface="+mn-ea"/>
                <a:cs typeface="+mn-cs"/>
              </a:defRPr>
            </a:lvl7pPr>
            <a:lvl8pPr marL="3200400" indent="0" algn="ctr" rtl="0" eaLnBrk="1" latinLnBrk="0" hangingPunct="1">
              <a:spcBef>
                <a:spcPts val="300"/>
              </a:spcBef>
              <a:buClr>
                <a:schemeClr val="accent3"/>
              </a:buClr>
              <a:buFont typeface="Georgia"/>
              <a:buNone/>
              <a:defRPr kumimoji="0" sz="1500" kern="1200">
                <a:solidFill>
                  <a:schemeClr val="accent3"/>
                </a:solidFill>
                <a:latin typeface="+mn-lt"/>
                <a:ea typeface="+mn-ea"/>
                <a:cs typeface="+mn-cs"/>
              </a:defRPr>
            </a:lvl8pPr>
            <a:lvl9pPr marL="3657600" indent="0" algn="ctr" rtl="0" eaLnBrk="1" latinLnBrk="0" hangingPunct="1">
              <a:spcBef>
                <a:spcPts val="300"/>
              </a:spcBef>
              <a:buClr>
                <a:schemeClr val="accent3"/>
              </a:buClr>
              <a:buFont typeface="Georgia"/>
              <a:buNone/>
              <a:defRPr kumimoji="0" sz="1400" kern="1200" baseline="0">
                <a:solidFill>
                  <a:schemeClr val="accent3"/>
                </a:solidFill>
                <a:latin typeface="+mn-lt"/>
                <a:ea typeface="+mn-ea"/>
                <a:cs typeface="+mn-cs"/>
              </a:defRPr>
            </a:lvl9pPr>
          </a:lstStyle>
          <a:p>
            <a:pPr marL="270510" indent="-270510" algn="ctr">
              <a:tabLst>
                <a:tab pos="541020" algn="l"/>
              </a:tabLst>
            </a:pPr>
            <a:endParaRPr lang="en-US" sz="4800" kern="100" dirty="0">
              <a:ln w="0"/>
              <a:solidFill>
                <a:srgbClr val="00B0F0"/>
              </a:solidFill>
              <a:ea typeface="NSimSun" panose="02010609030101010101" pitchFamily="49" charset="-122"/>
              <a:cs typeface="Arial" panose="020B0604020202020204" pitchFamily="34" charset="0"/>
            </a:endParaRPr>
          </a:p>
        </p:txBody>
      </p:sp>
      <p:sp>
        <p:nvSpPr>
          <p:cNvPr id="99" name="Titre 1"/>
          <p:cNvSpPr>
            <a:spLocks noGrp="1"/>
          </p:cNvSpPr>
          <p:nvPr>
            <p:ph type="title"/>
          </p:nvPr>
        </p:nvSpPr>
        <p:spPr>
          <a:xfrm>
            <a:off x="381000" y="1"/>
            <a:ext cx="11372850" cy="545454"/>
          </a:xfrm>
        </p:spPr>
        <p:txBody>
          <a:bodyPr>
            <a:normAutofit/>
          </a:bodyPr>
          <a:lstStyle/>
          <a:p>
            <a:r>
              <a:rPr lang="en-GB" dirty="0" smtClean="0"/>
              <a:t>1. Confined foam microstructure &amp; liquid distribution</a:t>
            </a:r>
            <a:endParaRPr lang="en-GB" dirty="0"/>
          </a:p>
        </p:txBody>
      </p:sp>
      <p:sp>
        <p:nvSpPr>
          <p:cNvPr id="45" name="Espace réservé du numéro de diapositive 25"/>
          <p:cNvSpPr>
            <a:spLocks noGrp="1"/>
          </p:cNvSpPr>
          <p:nvPr>
            <p:ph type="sldNum" sz="quarter" idx="12"/>
          </p:nvPr>
        </p:nvSpPr>
        <p:spPr>
          <a:xfrm>
            <a:off x="8991600" y="6350003"/>
            <a:ext cx="2743200" cy="365125"/>
          </a:xfrm>
        </p:spPr>
        <p:txBody>
          <a:bodyPr/>
          <a:lstStyle/>
          <a:p>
            <a:fld id="{E3388EE1-F190-47B0-87A7-A7055821C2CB}" type="slidenum">
              <a:rPr lang="fr-FR" smtClean="0"/>
              <a:t>5</a:t>
            </a:fld>
            <a:endParaRPr lang="fr-FR" dirty="0"/>
          </a:p>
        </p:txBody>
      </p:sp>
      <p:grpSp>
        <p:nvGrpSpPr>
          <p:cNvPr id="40" name="Groupe 39"/>
          <p:cNvGrpSpPr/>
          <p:nvPr/>
        </p:nvGrpSpPr>
        <p:grpSpPr>
          <a:xfrm>
            <a:off x="8705525" y="1370599"/>
            <a:ext cx="2807369" cy="1683985"/>
            <a:chOff x="9050965" y="1370599"/>
            <a:chExt cx="2807369" cy="1683985"/>
          </a:xfrm>
        </p:grpSpPr>
        <p:grpSp>
          <p:nvGrpSpPr>
            <p:cNvPr id="22" name="Groupe 21"/>
            <p:cNvGrpSpPr/>
            <p:nvPr/>
          </p:nvGrpSpPr>
          <p:grpSpPr>
            <a:xfrm>
              <a:off x="9374494" y="1955374"/>
              <a:ext cx="2483840" cy="1099210"/>
              <a:chOff x="9374494" y="1955374"/>
              <a:chExt cx="2483840" cy="1099210"/>
            </a:xfrm>
          </p:grpSpPr>
          <p:sp>
            <p:nvSpPr>
              <p:cNvPr id="47" name="ZoneTexte 46">
                <a:extLst>
                  <a:ext uri="{FF2B5EF4-FFF2-40B4-BE49-F238E27FC236}">
                    <a16:creationId xmlns:a16="http://schemas.microsoft.com/office/drawing/2014/main" id="{170D64D8-607C-4D01-8ACF-5D3B4339103B}"/>
                  </a:ext>
                </a:extLst>
              </p:cNvPr>
              <p:cNvSpPr txBox="1"/>
              <p:nvPr/>
            </p:nvSpPr>
            <p:spPr>
              <a:xfrm>
                <a:off x="10456858" y="1967235"/>
                <a:ext cx="1401476" cy="461665"/>
              </a:xfrm>
              <a:prstGeom prst="rect">
                <a:avLst/>
              </a:prstGeom>
              <a:noFill/>
            </p:spPr>
            <p:txBody>
              <a:bodyPr wrap="square">
                <a:spAutoFit/>
              </a:bodyPr>
              <a:lstStyle>
                <a:defPPr>
                  <a:defRPr lang="fr-FR"/>
                </a:defPPr>
                <a:lvl1pPr>
                  <a:defRPr sz="1200">
                    <a:latin typeface="Source Sans Pro" panose="020B0503030403020204" pitchFamily="34" charset="0"/>
                  </a:defRPr>
                </a:lvl1pPr>
              </a:lstStyle>
              <a:p>
                <a:r>
                  <a:rPr lang="en-GB" dirty="0" err="1" smtClean="0"/>
                  <a:t>Höhler</a:t>
                </a:r>
                <a:r>
                  <a:rPr lang="en-GB" dirty="0" smtClean="0"/>
                  <a:t> R. et al.,  </a:t>
                </a:r>
                <a:r>
                  <a:rPr lang="en-GB" b="1" dirty="0" smtClean="0"/>
                  <a:t>Soft Matter, </a:t>
                </a:r>
                <a:r>
                  <a:rPr lang="en-GB" dirty="0" smtClean="0"/>
                  <a:t>2021</a:t>
                </a:r>
                <a:endParaRPr lang="en-GB" dirty="0"/>
              </a:p>
            </p:txBody>
          </p:sp>
          <mc:AlternateContent xmlns:mc="http://schemas.openxmlformats.org/markup-compatibility/2006" xmlns:a14="http://schemas.microsoft.com/office/drawing/2010/main">
            <mc:Choice Requires="a14">
              <p:sp>
                <p:nvSpPr>
                  <p:cNvPr id="26" name="ZoneTexte 25"/>
                  <p:cNvSpPr txBox="1"/>
                  <p:nvPr/>
                </p:nvSpPr>
                <p:spPr>
                  <a:xfrm>
                    <a:off x="9374494" y="2446276"/>
                    <a:ext cx="2160309" cy="608308"/>
                  </a:xfrm>
                  <a:prstGeom prst="rect">
                    <a:avLst/>
                  </a:prstGeom>
                  <a:noFill/>
                </p:spPr>
                <p:txBody>
                  <a:bodyPr wrap="square" rtlCol="0">
                    <a:spAutoFit/>
                  </a:bodyPr>
                  <a:lstStyle/>
                  <a:p>
                    <a:pPr algn="ctr"/>
                    <a:r>
                      <a:rPr lang="en-GB" sz="1600" dirty="0" smtClean="0">
                        <a:solidFill>
                          <a:srgbClr val="0207F5"/>
                        </a:solidFill>
                      </a:rPr>
                      <a:t>Effective liquid fraction of the core foam </a:t>
                    </a:r>
                    <a14:m>
                      <m:oMath xmlns:m="http://schemas.openxmlformats.org/officeDocument/2006/math">
                        <m:sSubSup>
                          <m:sSubSupPr>
                            <m:ctrlPr>
                              <a:rPr lang="en-GB" sz="1600" i="1">
                                <a:solidFill>
                                  <a:srgbClr val="0207F5"/>
                                </a:solidFill>
                                <a:latin typeface="Cambria Math" panose="02040503050406030204" pitchFamily="18" charset="0"/>
                              </a:rPr>
                            </m:ctrlPr>
                          </m:sSubSupPr>
                          <m:e>
                            <m:r>
                              <a:rPr lang="en-GB" sz="1600" i="1">
                                <a:solidFill>
                                  <a:srgbClr val="0207F5"/>
                                </a:solidFill>
                                <a:latin typeface="Cambria Math" panose="02040503050406030204" pitchFamily="18" charset="0"/>
                                <a:ea typeface="Cambria Math" panose="02040503050406030204" pitchFamily="18" charset="0"/>
                              </a:rPr>
                              <m:t>𝜙</m:t>
                            </m:r>
                          </m:e>
                          <m:sub>
                            <m:r>
                              <a:rPr lang="en-GB" sz="1600" i="1">
                                <a:solidFill>
                                  <a:srgbClr val="0207F5"/>
                                </a:solidFill>
                                <a:latin typeface="Cambria Math" panose="02040503050406030204" pitchFamily="18" charset="0"/>
                              </a:rPr>
                              <m:t>𝑙</m:t>
                            </m:r>
                          </m:sub>
                          <m:sup>
                            <m:r>
                              <m:rPr>
                                <m:sty m:val="p"/>
                              </m:rPr>
                              <a:rPr lang="en-GB" sz="1600">
                                <a:solidFill>
                                  <a:srgbClr val="0207F5"/>
                                </a:solidFill>
                                <a:latin typeface="Cambria Math" panose="02040503050406030204" pitchFamily="18" charset="0"/>
                              </a:rPr>
                              <m:t>eff</m:t>
                            </m:r>
                          </m:sup>
                        </m:sSubSup>
                      </m:oMath>
                    </a14:m>
                    <a:endParaRPr lang="en-GB" sz="1600" dirty="0">
                      <a:solidFill>
                        <a:srgbClr val="0207F5"/>
                      </a:solidFill>
                    </a:endParaRPr>
                  </a:p>
                </p:txBody>
              </p:sp>
            </mc:Choice>
            <mc:Fallback xmlns="">
              <p:sp>
                <p:nvSpPr>
                  <p:cNvPr id="26" name="ZoneTexte 25"/>
                  <p:cNvSpPr txBox="1">
                    <a:spLocks noRot="1" noChangeAspect="1" noMove="1" noResize="1" noEditPoints="1" noAdjustHandles="1" noChangeArrowheads="1" noChangeShapeType="1" noTextEdit="1"/>
                  </p:cNvSpPr>
                  <p:nvPr/>
                </p:nvSpPr>
                <p:spPr>
                  <a:xfrm>
                    <a:off x="9374494" y="2446276"/>
                    <a:ext cx="2160309" cy="608308"/>
                  </a:xfrm>
                  <a:prstGeom prst="rect">
                    <a:avLst/>
                  </a:prstGeom>
                  <a:blipFill>
                    <a:blip r:embed="rId4"/>
                    <a:stretch>
                      <a:fillRect t="-3000" r="-1690" b="-12000"/>
                    </a:stretch>
                  </a:blipFill>
                </p:spPr>
                <p:txBody>
                  <a:bodyPr/>
                  <a:lstStyle/>
                  <a:p>
                    <a:r>
                      <a:rPr lang="fr-FR">
                        <a:noFill/>
                      </a:rPr>
                      <a:t> </a:t>
                    </a:r>
                  </a:p>
                </p:txBody>
              </p:sp>
            </mc:Fallback>
          </mc:AlternateContent>
          <p:cxnSp>
            <p:nvCxnSpPr>
              <p:cNvPr id="61" name="Connecteur droit avec flèche 60"/>
              <p:cNvCxnSpPr>
                <a:stCxn id="58" idx="2"/>
                <a:endCxn id="26" idx="0"/>
              </p:cNvCxnSpPr>
              <p:nvPr/>
            </p:nvCxnSpPr>
            <p:spPr>
              <a:xfrm flipH="1">
                <a:off x="10454649" y="1955374"/>
                <a:ext cx="1" cy="49090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8" name="ZoneTexte 57"/>
            <p:cNvSpPr txBox="1"/>
            <p:nvPr/>
          </p:nvSpPr>
          <p:spPr>
            <a:xfrm>
              <a:off x="9050965" y="1370599"/>
              <a:ext cx="2807369" cy="584775"/>
            </a:xfrm>
            <a:prstGeom prst="rect">
              <a:avLst/>
            </a:prstGeom>
            <a:noFill/>
          </p:spPr>
          <p:txBody>
            <a:bodyPr wrap="square" rtlCol="0">
              <a:spAutoFit/>
            </a:bodyPr>
            <a:lstStyle/>
            <a:p>
              <a:pPr algn="ctr"/>
              <a:r>
                <a:rPr lang="en-US" sz="1600" dirty="0" smtClean="0">
                  <a:solidFill>
                    <a:srgbClr val="FF0000"/>
                  </a:solidFill>
                </a:rPr>
                <a:t>Surface liquid fraction </a:t>
              </a:r>
              <a:r>
                <a:rPr lang="en-US" sz="1600" dirty="0">
                  <a:solidFill>
                    <a:srgbClr val="FF0000"/>
                  </a:solidFill>
                </a:rPr>
                <a:t>of the core foam at the column wall.</a:t>
              </a:r>
              <a:endParaRPr lang="fr-FR" sz="1600" dirty="0">
                <a:solidFill>
                  <a:srgbClr val="FF0000"/>
                </a:solidFill>
              </a:endParaRPr>
            </a:p>
          </p:txBody>
        </p:sp>
      </p:grpSp>
      <p:grpSp>
        <p:nvGrpSpPr>
          <p:cNvPr id="84" name="Groupe 83"/>
          <p:cNvGrpSpPr/>
          <p:nvPr/>
        </p:nvGrpSpPr>
        <p:grpSpPr>
          <a:xfrm>
            <a:off x="6377297" y="3386081"/>
            <a:ext cx="4420964" cy="3525963"/>
            <a:chOff x="6308473" y="3386081"/>
            <a:chExt cx="4420964" cy="3525963"/>
          </a:xfrm>
        </p:grpSpPr>
        <p:pic>
          <p:nvPicPr>
            <p:cNvPr id="27" name="Image 26"/>
            <p:cNvPicPr>
              <a:picLocks noChangeAspect="1"/>
            </p:cNvPicPr>
            <p:nvPr/>
          </p:nvPicPr>
          <p:blipFill>
            <a:blip r:embed="rId5"/>
            <a:stretch>
              <a:fillRect/>
            </a:stretch>
          </p:blipFill>
          <p:spPr>
            <a:xfrm>
              <a:off x="7113922" y="3386081"/>
              <a:ext cx="3615515" cy="2945285"/>
            </a:xfrm>
            <a:prstGeom prst="rect">
              <a:avLst/>
            </a:prstGeom>
          </p:spPr>
        </p:pic>
        <mc:AlternateContent xmlns:mc="http://schemas.openxmlformats.org/markup-compatibility/2006" xmlns:a14="http://schemas.microsoft.com/office/drawing/2010/main">
          <mc:Choice Requires="a14">
            <p:sp>
              <p:nvSpPr>
                <p:cNvPr id="50" name="ZoneTexte 49">
                  <a:extLst>
                    <a:ext uri="{FF2B5EF4-FFF2-40B4-BE49-F238E27FC236}">
                      <a16:creationId xmlns:a16="http://schemas.microsoft.com/office/drawing/2014/main" id="{047B7221-0B13-423C-B3FC-A5F90A2967A5}"/>
                    </a:ext>
                  </a:extLst>
                </p:cNvPr>
                <p:cNvSpPr txBox="1"/>
                <p:nvPr/>
              </p:nvSpPr>
              <p:spPr>
                <a:xfrm>
                  <a:off x="6308473" y="4345452"/>
                  <a:ext cx="932654" cy="65221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fr-FR" i="1" smtClean="0">
                                <a:solidFill>
                                  <a:srgbClr val="0207F5"/>
                                </a:solidFill>
                                <a:latin typeface="Cambria Math" panose="02040503050406030204" pitchFamily="18" charset="0"/>
                              </a:rPr>
                            </m:ctrlPr>
                          </m:fPr>
                          <m:num>
                            <m:sSubSup>
                              <m:sSubSupPr>
                                <m:ctrlPr>
                                  <a:rPr lang="fr-FR" i="1">
                                    <a:solidFill>
                                      <a:srgbClr val="0207F5"/>
                                    </a:solidFill>
                                    <a:latin typeface="Cambria Math" panose="02040503050406030204" pitchFamily="18" charset="0"/>
                                  </a:rPr>
                                </m:ctrlPr>
                              </m:sSubSupPr>
                              <m:e>
                                <m:r>
                                  <a:rPr lang="fr-FR" i="1">
                                    <a:solidFill>
                                      <a:srgbClr val="0207F5"/>
                                    </a:solidFill>
                                    <a:latin typeface="Cambria Math" panose="02040503050406030204" pitchFamily="18" charset="0"/>
                                    <a:ea typeface="Cambria Math" panose="02040503050406030204" pitchFamily="18" charset="0"/>
                                  </a:rPr>
                                  <m:t>𝜙</m:t>
                                </m:r>
                              </m:e>
                              <m:sub>
                                <m:r>
                                  <a:rPr lang="fr-FR" i="1">
                                    <a:solidFill>
                                      <a:srgbClr val="0207F5"/>
                                    </a:solidFill>
                                    <a:latin typeface="Cambria Math" panose="02040503050406030204" pitchFamily="18" charset="0"/>
                                  </a:rPr>
                                  <m:t>𝑙</m:t>
                                </m:r>
                              </m:sub>
                              <m:sup>
                                <m:r>
                                  <m:rPr>
                                    <m:sty m:val="p"/>
                                  </m:rPr>
                                  <a:rPr lang="fr-FR">
                                    <a:solidFill>
                                      <a:srgbClr val="0207F5"/>
                                    </a:solidFill>
                                    <a:latin typeface="Cambria Math" panose="02040503050406030204" pitchFamily="18" charset="0"/>
                                  </a:rPr>
                                  <m:t>eff</m:t>
                                </m:r>
                              </m:sup>
                            </m:sSubSup>
                          </m:num>
                          <m:den>
                            <m:sSub>
                              <m:sSubPr>
                                <m:ctrlPr>
                                  <a:rPr lang="fr-FR" i="1" smtClean="0">
                                    <a:solidFill>
                                      <a:srgbClr val="0207F5"/>
                                    </a:solidFill>
                                    <a:latin typeface="Cambria Math" panose="02040503050406030204" pitchFamily="18" charset="0"/>
                                  </a:rPr>
                                </m:ctrlPr>
                              </m:sSubPr>
                              <m:e>
                                <m:r>
                                  <a:rPr lang="fr-FR" i="1" smtClean="0">
                                    <a:solidFill>
                                      <a:srgbClr val="0207F5"/>
                                    </a:solidFill>
                                    <a:latin typeface="Cambria Math" panose="02040503050406030204" pitchFamily="18" charset="0"/>
                                    <a:ea typeface="Cambria Math" panose="02040503050406030204" pitchFamily="18" charset="0"/>
                                  </a:rPr>
                                  <m:t>𝜙</m:t>
                                </m:r>
                              </m:e>
                              <m:sub>
                                <m:r>
                                  <a:rPr lang="fr-FR" b="0" i="1" smtClean="0">
                                    <a:solidFill>
                                      <a:srgbClr val="0207F5"/>
                                    </a:solidFill>
                                    <a:latin typeface="Cambria Math" panose="02040503050406030204" pitchFamily="18" charset="0"/>
                                  </a:rPr>
                                  <m:t>𝑙</m:t>
                                </m:r>
                              </m:sub>
                            </m:sSub>
                          </m:den>
                        </m:f>
                      </m:oMath>
                    </m:oMathPara>
                  </a14:m>
                  <a:endParaRPr lang="fr-FR" dirty="0"/>
                </a:p>
              </p:txBody>
            </p:sp>
          </mc:Choice>
          <mc:Fallback xmlns="">
            <p:sp>
              <p:nvSpPr>
                <p:cNvPr id="50" name="ZoneTexte 49">
                  <a:extLst>
                    <a:ext uri="{FF2B5EF4-FFF2-40B4-BE49-F238E27FC236}">
                      <a16:creationId xmlns:a16="http://schemas.microsoft.com/office/drawing/2014/main" id="{047B7221-0B13-423C-B3FC-A5F90A2967A5}"/>
                    </a:ext>
                  </a:extLst>
                </p:cNvPr>
                <p:cNvSpPr txBox="1">
                  <a:spLocks noRot="1" noChangeAspect="1" noMove="1" noResize="1" noEditPoints="1" noAdjustHandles="1" noChangeArrowheads="1" noChangeShapeType="1" noTextEdit="1"/>
                </p:cNvSpPr>
                <p:nvPr/>
              </p:nvSpPr>
              <p:spPr>
                <a:xfrm>
                  <a:off x="6308473" y="4345452"/>
                  <a:ext cx="932654" cy="652218"/>
                </a:xfrm>
                <a:prstGeom prst="rect">
                  <a:avLst/>
                </a:prstGeom>
                <a:blipFill>
                  <a:blip r:embed="rId6"/>
                  <a:stretch>
                    <a:fillRect b="-186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9" name="ZoneTexte 1">
                  <a:extLst>
                    <a:ext uri="{FF2B5EF4-FFF2-40B4-BE49-F238E27FC236}">
                      <a16:creationId xmlns:a16="http://schemas.microsoft.com/office/drawing/2014/main" id="{0319F13D-4B18-440E-8CC5-CDF519935F1B}"/>
                    </a:ext>
                  </a:extLst>
                </p:cNvPr>
                <p:cNvSpPr txBox="1"/>
                <p:nvPr/>
              </p:nvSpPr>
              <p:spPr>
                <a:xfrm>
                  <a:off x="8352819" y="6339976"/>
                  <a:ext cx="1549778" cy="57206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fr-FR" sz="1800" b="0" i="1" smtClean="0">
                            <a:effectLst/>
                            <a:latin typeface="Cambria Math" panose="02040503050406030204" pitchFamily="18" charset="0"/>
                            <a:ea typeface="+mn-ea"/>
                            <a:cs typeface="+mn-cs"/>
                          </a:rPr>
                          <m:t>𝑟</m:t>
                        </m:r>
                        <m:r>
                          <a:rPr lang="fr-FR" sz="1800" b="0" i="1" smtClean="0">
                            <a:effectLst/>
                            <a:latin typeface="Cambria Math" panose="02040503050406030204" pitchFamily="18" charset="0"/>
                            <a:ea typeface="+mn-ea"/>
                            <a:cs typeface="+mn-cs"/>
                          </a:rPr>
                          <m:t>=</m:t>
                        </m:r>
                        <m:d>
                          <m:dPr>
                            <m:begChr m:val="⟨"/>
                            <m:endChr m:val="⟩"/>
                            <m:ctrlPr>
                              <a:rPr lang="fr-FR" sz="1800" i="1">
                                <a:latin typeface="Cambria Math" panose="02040503050406030204" pitchFamily="18" charset="0"/>
                              </a:rPr>
                            </m:ctrlPr>
                          </m:dPr>
                          <m:e>
                            <m:sSub>
                              <m:sSubPr>
                                <m:ctrlPr>
                                  <a:rPr lang="fr-FR" sz="1800" i="1">
                                    <a:latin typeface="Cambria Math" panose="02040503050406030204" pitchFamily="18" charset="0"/>
                                  </a:rPr>
                                </m:ctrlPr>
                              </m:sSubPr>
                              <m:e>
                                <m:r>
                                  <a:rPr lang="fr-FR" sz="1800" i="1">
                                    <a:latin typeface="Cambria Math" panose="02040503050406030204" pitchFamily="18" charset="0"/>
                                  </a:rPr>
                                  <m:t>𝑅</m:t>
                                </m:r>
                              </m:e>
                              <m:sub>
                                <m:r>
                                  <a:rPr lang="fr-FR" sz="1800" i="1">
                                    <a:latin typeface="Cambria Math" panose="02040503050406030204" pitchFamily="18" charset="0"/>
                                  </a:rPr>
                                  <m:t>𝑏</m:t>
                                </m:r>
                              </m:sub>
                            </m:sSub>
                          </m:e>
                        </m:d>
                        <m:r>
                          <a:rPr lang="fr-FR" sz="1800" b="0" i="1" smtClean="0">
                            <a:effectLst/>
                            <a:latin typeface="Cambria Math" panose="02040503050406030204" pitchFamily="18" charset="0"/>
                            <a:ea typeface="+mn-ea"/>
                            <a:cs typeface="+mn-cs"/>
                          </a:rPr>
                          <m:t>/</m:t>
                        </m:r>
                        <m:sSub>
                          <m:sSubPr>
                            <m:ctrlPr>
                              <a:rPr lang="fr-FR" sz="1800" b="0" i="1" smtClean="0">
                                <a:effectLst/>
                                <a:latin typeface="Cambria Math" panose="02040503050406030204" pitchFamily="18" charset="0"/>
                                <a:ea typeface="+mn-ea"/>
                                <a:cs typeface="+mn-cs"/>
                              </a:rPr>
                            </m:ctrlPr>
                          </m:sSubPr>
                          <m:e>
                            <m:r>
                              <a:rPr lang="fr-FR" sz="1800" b="0" i="1" smtClean="0">
                                <a:effectLst/>
                                <a:latin typeface="Cambria Math" panose="02040503050406030204" pitchFamily="18" charset="0"/>
                                <a:ea typeface="+mn-ea"/>
                                <a:cs typeface="+mn-cs"/>
                              </a:rPr>
                              <m:t>𝑅</m:t>
                            </m:r>
                          </m:e>
                          <m:sub>
                            <m:r>
                              <a:rPr lang="fr-FR" sz="1800" b="0" i="1" smtClean="0">
                                <a:effectLst/>
                                <a:latin typeface="Cambria Math" panose="02040503050406030204" pitchFamily="18" charset="0"/>
                                <a:ea typeface="+mn-ea"/>
                                <a:cs typeface="+mn-cs"/>
                              </a:rPr>
                              <m:t>𝑔</m:t>
                            </m:r>
                          </m:sub>
                        </m:sSub>
                      </m:oMath>
                    </m:oMathPara>
                  </a14:m>
                  <a:endParaRPr lang="fr-FR" sz="1800" i="1" dirty="0">
                    <a:effectLst/>
                    <a:latin typeface="Cambria Math" panose="02040503050406030204" pitchFamily="18" charset="0"/>
                    <a:ea typeface="+mn-ea"/>
                    <a:cs typeface="+mn-cs"/>
                  </a:endParaRPr>
                </a:p>
              </p:txBody>
            </p:sp>
          </mc:Choice>
          <mc:Fallback xmlns="">
            <p:sp>
              <p:nvSpPr>
                <p:cNvPr id="49" name="ZoneTexte 1">
                  <a:extLst>
                    <a:ext uri="{FF2B5EF4-FFF2-40B4-BE49-F238E27FC236}">
                      <a16:creationId xmlns:a16="http://schemas.microsoft.com/office/drawing/2014/main" id="{0319F13D-4B18-440E-8CC5-CDF519935F1B}"/>
                    </a:ext>
                  </a:extLst>
                </p:cNvPr>
                <p:cNvSpPr txBox="1">
                  <a:spLocks noRot="1" noChangeAspect="1" noMove="1" noResize="1" noEditPoints="1" noAdjustHandles="1" noChangeArrowheads="1" noChangeShapeType="1" noTextEdit="1"/>
                </p:cNvSpPr>
                <p:nvPr/>
              </p:nvSpPr>
              <p:spPr>
                <a:xfrm>
                  <a:off x="8352819" y="6339976"/>
                  <a:ext cx="1549778" cy="572068"/>
                </a:xfrm>
                <a:prstGeom prst="rect">
                  <a:avLst/>
                </a:prstGeom>
                <a:blipFill>
                  <a:blip r:embed="rId7"/>
                  <a:stretch>
                    <a:fillRect/>
                  </a:stretch>
                </a:blipFill>
              </p:spPr>
              <p:txBody>
                <a:bodyPr/>
                <a:lstStyle/>
                <a:p>
                  <a:r>
                    <a:rPr lang="fr-FR">
                      <a:noFill/>
                    </a:rPr>
                    <a:t> </a:t>
                  </a:r>
                </a:p>
              </p:txBody>
            </p:sp>
          </mc:Fallback>
        </mc:AlternateContent>
        <p:sp>
          <p:nvSpPr>
            <p:cNvPr id="51" name="ZoneTexte 50">
              <a:extLst>
                <a:ext uri="{FF2B5EF4-FFF2-40B4-BE49-F238E27FC236}">
                  <a16:creationId xmlns:a16="http://schemas.microsoft.com/office/drawing/2014/main" id="{67AB7B7A-0AE5-40B3-AD2A-FCC90300C4F9}"/>
                </a:ext>
              </a:extLst>
            </p:cNvPr>
            <p:cNvSpPr txBox="1"/>
            <p:nvPr/>
          </p:nvSpPr>
          <p:spPr>
            <a:xfrm>
              <a:off x="7617271" y="5531893"/>
              <a:ext cx="1402987" cy="338554"/>
            </a:xfrm>
            <a:prstGeom prst="rect">
              <a:avLst/>
            </a:prstGeom>
            <a:noFill/>
          </p:spPr>
          <p:txBody>
            <a:bodyPr wrap="square">
              <a:spAutoFit/>
            </a:bodyPr>
            <a:lstStyle/>
            <a:p>
              <a:r>
                <a:rPr lang="fr-FR" sz="1600" dirty="0" err="1"/>
                <a:t>Monodisperse</a:t>
              </a:r>
              <a:endParaRPr lang="en-US" sz="1600" dirty="0"/>
            </a:p>
          </p:txBody>
        </p:sp>
      </p:grpSp>
      <p:grpSp>
        <p:nvGrpSpPr>
          <p:cNvPr id="83" name="Groupe 82"/>
          <p:cNvGrpSpPr/>
          <p:nvPr/>
        </p:nvGrpSpPr>
        <p:grpSpPr>
          <a:xfrm>
            <a:off x="7183435" y="3392643"/>
            <a:ext cx="3615515" cy="2945285"/>
            <a:chOff x="7114611" y="3392643"/>
            <a:chExt cx="3615515" cy="2945285"/>
          </a:xfrm>
        </p:grpSpPr>
        <p:pic>
          <p:nvPicPr>
            <p:cNvPr id="25" name="Image 24"/>
            <p:cNvPicPr>
              <a:picLocks noChangeAspect="1"/>
            </p:cNvPicPr>
            <p:nvPr/>
          </p:nvPicPr>
          <p:blipFill>
            <a:blip r:embed="rId8"/>
            <a:stretch>
              <a:fillRect/>
            </a:stretch>
          </p:blipFill>
          <p:spPr>
            <a:xfrm>
              <a:off x="7114611" y="3392643"/>
              <a:ext cx="3615515" cy="2945285"/>
            </a:xfrm>
            <a:prstGeom prst="rect">
              <a:avLst/>
            </a:prstGeom>
          </p:spPr>
        </p:pic>
        <p:sp>
          <p:nvSpPr>
            <p:cNvPr id="106" name="ZoneTexte 105">
              <a:extLst>
                <a:ext uri="{FF2B5EF4-FFF2-40B4-BE49-F238E27FC236}">
                  <a16:creationId xmlns:a16="http://schemas.microsoft.com/office/drawing/2014/main" id="{67AB7B7A-0AE5-40B3-AD2A-FCC90300C4F9}"/>
                </a:ext>
              </a:extLst>
            </p:cNvPr>
            <p:cNvSpPr txBox="1"/>
            <p:nvPr/>
          </p:nvSpPr>
          <p:spPr>
            <a:xfrm>
              <a:off x="8637205" y="4139231"/>
              <a:ext cx="1883412" cy="338554"/>
            </a:xfrm>
            <a:prstGeom prst="rect">
              <a:avLst/>
            </a:prstGeom>
            <a:noFill/>
          </p:spPr>
          <p:txBody>
            <a:bodyPr wrap="square">
              <a:spAutoFit/>
            </a:bodyPr>
            <a:lstStyle/>
            <a:p>
              <a:r>
                <a:rPr lang="en-GB" sz="1600" dirty="0" err="1" smtClean="0"/>
                <a:t>Polydisperse</a:t>
              </a:r>
              <a:r>
                <a:rPr lang="en-GB" sz="1600" dirty="0" smtClean="0"/>
                <a:t> foam</a:t>
              </a:r>
              <a:endParaRPr lang="en-GB" sz="1600" dirty="0"/>
            </a:p>
          </p:txBody>
        </p:sp>
      </p:grpSp>
      <p:grpSp>
        <p:nvGrpSpPr>
          <p:cNvPr id="63" name="Groupe 62"/>
          <p:cNvGrpSpPr/>
          <p:nvPr/>
        </p:nvGrpSpPr>
        <p:grpSpPr>
          <a:xfrm>
            <a:off x="244476" y="1326044"/>
            <a:ext cx="5078348" cy="2133747"/>
            <a:chOff x="444501" y="1326044"/>
            <a:chExt cx="5078348" cy="2133747"/>
          </a:xfrm>
        </p:grpSpPr>
        <p:pic>
          <p:nvPicPr>
            <p:cNvPr id="14" name="Image 13"/>
            <p:cNvPicPr>
              <a:picLocks noChangeAspect="1"/>
            </p:cNvPicPr>
            <p:nvPr/>
          </p:nvPicPr>
          <p:blipFill rotWithShape="1">
            <a:blip r:embed="rId9" cstate="hqprint">
              <a:extLst>
                <a:ext uri="{28A0092B-C50C-407E-A947-70E740481C1C}">
                  <a14:useLocalDpi xmlns:a14="http://schemas.microsoft.com/office/drawing/2010/main" val="0"/>
                </a:ext>
              </a:extLst>
            </a:blip>
            <a:srcRect l="5520"/>
            <a:stretch/>
          </p:blipFill>
          <p:spPr>
            <a:xfrm>
              <a:off x="1943100" y="1359414"/>
              <a:ext cx="3579749" cy="2100377"/>
            </a:xfrm>
            <a:prstGeom prst="rect">
              <a:avLst/>
            </a:prstGeom>
          </p:spPr>
        </p:pic>
        <mc:AlternateContent xmlns:mc="http://schemas.openxmlformats.org/markup-compatibility/2006" xmlns:a14="http://schemas.microsoft.com/office/drawing/2010/main">
          <mc:Choice Requires="a14">
            <p:sp>
              <p:nvSpPr>
                <p:cNvPr id="94" name="ZoneTexte 93">
                  <a:extLst>
                    <a:ext uri="{FF2B5EF4-FFF2-40B4-BE49-F238E27FC236}">
                      <a16:creationId xmlns:a16="http://schemas.microsoft.com/office/drawing/2014/main" id="{10FD3230-8BDF-4A4C-80AB-2D28E4225F76}"/>
                    </a:ext>
                  </a:extLst>
                </p:cNvPr>
                <p:cNvSpPr txBox="1"/>
                <p:nvPr/>
              </p:nvSpPr>
              <p:spPr>
                <a:xfrm>
                  <a:off x="3094957" y="2428900"/>
                  <a:ext cx="1803205" cy="391902"/>
                </a:xfrm>
                <a:prstGeom prst="rect">
                  <a:avLst/>
                </a:prstGeom>
                <a:noFill/>
              </p:spPr>
              <p:txBody>
                <a:bodyPr wrap="square">
                  <a:spAutoFit/>
                </a:bodyPr>
                <a:lstStyle/>
                <a:p>
                  <a:pPr algn="ctr"/>
                  <a:r>
                    <a:rPr lang="en-US" dirty="0" smtClean="0">
                      <a:latin typeface="Calibri" panose="020F0502020204030204" pitchFamily="34" charset="0"/>
                      <a:cs typeface="Calibri" panose="020F0502020204030204" pitchFamily="34" charset="0"/>
                    </a:rPr>
                    <a:t>G</a:t>
                  </a:r>
                  <a14:m>
                    <m:oMath xmlns:m="http://schemas.openxmlformats.org/officeDocument/2006/math">
                      <m:r>
                        <m:rPr>
                          <m:sty m:val="p"/>
                        </m:rPr>
                        <a:rPr lang="fr-FR">
                          <a:latin typeface="Cambria Math" panose="02040503050406030204" pitchFamily="18" charset="0"/>
                          <a:cs typeface="Calibri" panose="020F0502020204030204" pitchFamily="34" charset="0"/>
                        </a:rPr>
                        <m:t>r</m:t>
                      </m:r>
                      <m:r>
                        <m:rPr>
                          <m:sty m:val="p"/>
                        </m:rPr>
                        <a:rPr lang="fr-FR" b="0" i="0" smtClean="0">
                          <a:latin typeface="Cambria Math" panose="02040503050406030204" pitchFamily="18" charset="0"/>
                          <a:cs typeface="Calibri" panose="020F0502020204030204" pitchFamily="34" charset="0"/>
                        </a:rPr>
                        <m:t>ains</m:t>
                      </m:r>
                    </m:oMath>
                  </a14:m>
                  <a:r>
                    <a:rPr lang="fr-FR" b="0" dirty="0" smtClean="0">
                      <a:latin typeface="Calibri" panose="020F0502020204030204" pitchFamily="34" charset="0"/>
                      <a:cs typeface="Calibri" panose="020F0502020204030204" pitchFamily="34" charset="0"/>
                    </a:rPr>
                    <a:t> </a:t>
                  </a:r>
                  <a14:m>
                    <m:oMath xmlns:m="http://schemas.openxmlformats.org/officeDocument/2006/math">
                      <m:sSub>
                        <m:sSubPr>
                          <m:ctrlPr>
                            <a:rPr lang="en-US" i="1">
                              <a:latin typeface="Cambria Math" panose="02040503050406030204" pitchFamily="18" charset="0"/>
                              <a:cs typeface="Calibri" panose="020F0502020204030204" pitchFamily="34" charset="0"/>
                            </a:rPr>
                          </m:ctrlPr>
                        </m:sSubPr>
                        <m:e>
                          <m:r>
                            <a:rPr lang="fr-FR" i="1">
                              <a:latin typeface="Cambria Math" panose="02040503050406030204" pitchFamily="18" charset="0"/>
                              <a:cs typeface="Calibri" panose="020F0502020204030204" pitchFamily="34" charset="0"/>
                            </a:rPr>
                            <m:t>𝑅</m:t>
                          </m:r>
                        </m:e>
                        <m:sub>
                          <m:r>
                            <a:rPr lang="fr-FR" i="1">
                              <a:latin typeface="Cambria Math" panose="02040503050406030204" pitchFamily="18" charset="0"/>
                              <a:cs typeface="Calibri" panose="020F0502020204030204" pitchFamily="34" charset="0"/>
                            </a:rPr>
                            <m:t>𝑔</m:t>
                          </m:r>
                        </m:sub>
                      </m:sSub>
                    </m:oMath>
                  </a14:m>
                  <a:endParaRPr lang="fr-FR" b="0" dirty="0">
                    <a:latin typeface="Calibri" panose="020F0502020204030204" pitchFamily="34" charset="0"/>
                    <a:cs typeface="Calibri" panose="020F0502020204030204" pitchFamily="34" charset="0"/>
                  </a:endParaRPr>
                </a:p>
              </p:txBody>
            </p:sp>
          </mc:Choice>
          <mc:Fallback xmlns="">
            <p:sp>
              <p:nvSpPr>
                <p:cNvPr id="94" name="ZoneTexte 93">
                  <a:extLst>
                    <a:ext uri="{FF2B5EF4-FFF2-40B4-BE49-F238E27FC236}">
                      <a16:creationId xmlns:a16="http://schemas.microsoft.com/office/drawing/2014/main" id="{10FD3230-8BDF-4A4C-80AB-2D28E4225F76}"/>
                    </a:ext>
                  </a:extLst>
                </p:cNvPr>
                <p:cNvSpPr txBox="1">
                  <a:spLocks noRot="1" noChangeAspect="1" noMove="1" noResize="1" noEditPoints="1" noAdjustHandles="1" noChangeArrowheads="1" noChangeShapeType="1" noTextEdit="1"/>
                </p:cNvSpPr>
                <p:nvPr/>
              </p:nvSpPr>
              <p:spPr>
                <a:xfrm>
                  <a:off x="3094957" y="2428900"/>
                  <a:ext cx="1803205" cy="391902"/>
                </a:xfrm>
                <a:prstGeom prst="rect">
                  <a:avLst/>
                </a:prstGeom>
                <a:blipFill>
                  <a:blip r:embed="rId10"/>
                  <a:stretch>
                    <a:fillRect t="-6154" b="-18462"/>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4" name="ZoneTexte 23">
                  <a:extLst>
                    <a:ext uri="{FF2B5EF4-FFF2-40B4-BE49-F238E27FC236}">
                      <a16:creationId xmlns:a16="http://schemas.microsoft.com/office/drawing/2014/main" id="{10FD3230-8BDF-4A4C-80AB-2D28E4225F76}"/>
                    </a:ext>
                  </a:extLst>
                </p:cNvPr>
                <p:cNvSpPr txBox="1"/>
                <p:nvPr/>
              </p:nvSpPr>
              <p:spPr>
                <a:xfrm>
                  <a:off x="444501" y="2340289"/>
                  <a:ext cx="1803205" cy="646331"/>
                </a:xfrm>
                <a:prstGeom prst="rect">
                  <a:avLst/>
                </a:prstGeom>
                <a:noFill/>
              </p:spPr>
              <p:txBody>
                <a:bodyPr wrap="square">
                  <a:spAutoFit/>
                </a:bodyPr>
                <a:lstStyle/>
                <a:p>
                  <a:pPr algn="ctr"/>
                  <a:r>
                    <a:rPr lang="en-US" dirty="0" smtClean="0">
                      <a:latin typeface="Calibri" panose="020F0502020204030204" pitchFamily="34" charset="0"/>
                      <a:cs typeface="Calibri" panose="020F0502020204030204" pitchFamily="34" charset="0"/>
                    </a:rPr>
                    <a:t>Bulk </a:t>
                  </a:r>
                  <a:r>
                    <a:rPr lang="en-US" dirty="0">
                      <a:latin typeface="Calibri" panose="020F0502020204030204" pitchFamily="34" charset="0"/>
                      <a:cs typeface="Calibri" panose="020F0502020204030204" pitchFamily="34" charset="0"/>
                    </a:rPr>
                    <a:t>foam </a:t>
                  </a:r>
                  <a14:m>
                    <m:oMath xmlns:m="http://schemas.openxmlformats.org/officeDocument/2006/math">
                      <m:d>
                        <m:dPr>
                          <m:ctrlPr>
                            <a:rPr lang="fr-FR" b="0" i="1" smtClean="0">
                              <a:latin typeface="Cambria Math" panose="02040503050406030204" pitchFamily="18" charset="0"/>
                              <a:cs typeface="Calibri" panose="020F0502020204030204" pitchFamily="34" charset="0"/>
                            </a:rPr>
                          </m:ctrlPr>
                        </m:dPr>
                        <m:e>
                          <m:sSub>
                            <m:sSubPr>
                              <m:ctrlPr>
                                <a:rPr lang="en-US" i="1" smtClean="0">
                                  <a:latin typeface="Cambria Math" panose="02040503050406030204" pitchFamily="18" charset="0"/>
                                  <a:cs typeface="Calibri" panose="020F0502020204030204" pitchFamily="34" charset="0"/>
                                </a:rPr>
                              </m:ctrlPr>
                            </m:sSubPr>
                            <m:e>
                              <m:r>
                                <a:rPr lang="fr-FR" b="0" i="1" smtClean="0">
                                  <a:latin typeface="Cambria Math" panose="02040503050406030204" pitchFamily="18" charset="0"/>
                                  <a:cs typeface="Calibri" panose="020F0502020204030204" pitchFamily="34" charset="0"/>
                                </a:rPr>
                                <m:t>𝑅</m:t>
                              </m:r>
                            </m:e>
                            <m:sub>
                              <m:r>
                                <a:rPr lang="fr-FR" b="0" i="1" smtClean="0">
                                  <a:latin typeface="Cambria Math" panose="02040503050406030204" pitchFamily="18" charset="0"/>
                                  <a:cs typeface="Calibri" panose="020F0502020204030204" pitchFamily="34" charset="0"/>
                                </a:rPr>
                                <m:t>𝑏</m:t>
                              </m:r>
                            </m:sub>
                          </m:sSub>
                          <m:r>
                            <a:rPr lang="fr-FR" b="0" i="1" smtClean="0">
                              <a:latin typeface="Cambria Math" panose="02040503050406030204" pitchFamily="18" charset="0"/>
                              <a:cs typeface="Calibri" panose="020F0502020204030204" pitchFamily="34" charset="0"/>
                            </a:rPr>
                            <m:t>,</m:t>
                          </m:r>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ea typeface="Cambria Math" panose="02040503050406030204" pitchFamily="18" charset="0"/>
                                  <a:cs typeface="Calibri" panose="020F0502020204030204" pitchFamily="34" charset="0"/>
                                </a:rPr>
                                <m:t>𝜙</m:t>
                              </m:r>
                            </m:e>
                            <m:sub>
                              <m:r>
                                <a:rPr lang="fr-FR" i="1">
                                  <a:latin typeface="Cambria Math" panose="02040503050406030204" pitchFamily="18" charset="0"/>
                                  <a:cs typeface="Calibri" panose="020F0502020204030204" pitchFamily="34" charset="0"/>
                                </a:rPr>
                                <m:t>𝑙</m:t>
                              </m:r>
                            </m:sub>
                          </m:sSub>
                        </m:e>
                      </m:d>
                    </m:oMath>
                  </a14:m>
                  <a:endParaRPr lang="fr-FR" b="0" dirty="0">
                    <a:latin typeface="Calibri" panose="020F0502020204030204" pitchFamily="34" charset="0"/>
                    <a:cs typeface="Calibri" panose="020F0502020204030204" pitchFamily="34" charset="0"/>
                  </a:endParaRPr>
                </a:p>
              </p:txBody>
            </p:sp>
          </mc:Choice>
          <mc:Fallback xmlns="">
            <p:sp>
              <p:nvSpPr>
                <p:cNvPr id="24" name="ZoneTexte 23">
                  <a:extLst>
                    <a:ext uri="{FF2B5EF4-FFF2-40B4-BE49-F238E27FC236}">
                      <a16:creationId xmlns:a16="http://schemas.microsoft.com/office/drawing/2014/main" id="{10FD3230-8BDF-4A4C-80AB-2D28E4225F76}"/>
                    </a:ext>
                  </a:extLst>
                </p:cNvPr>
                <p:cNvSpPr txBox="1">
                  <a:spLocks noRot="1" noChangeAspect="1" noMove="1" noResize="1" noEditPoints="1" noAdjustHandles="1" noChangeArrowheads="1" noChangeShapeType="1" noTextEdit="1"/>
                </p:cNvSpPr>
                <p:nvPr/>
              </p:nvSpPr>
              <p:spPr>
                <a:xfrm>
                  <a:off x="444501" y="2340289"/>
                  <a:ext cx="1803205" cy="646331"/>
                </a:xfrm>
                <a:prstGeom prst="rect">
                  <a:avLst/>
                </a:prstGeom>
                <a:blipFill>
                  <a:blip r:embed="rId11"/>
                  <a:stretch>
                    <a:fillRect t="-5660" b="-6604"/>
                  </a:stretch>
                </a:blipFill>
              </p:spPr>
              <p:txBody>
                <a:bodyPr/>
                <a:lstStyle/>
                <a:p>
                  <a:r>
                    <a:rPr lang="fr-FR">
                      <a:noFill/>
                    </a:rPr>
                    <a:t> </a:t>
                  </a:r>
                </a:p>
              </p:txBody>
            </p:sp>
          </mc:Fallback>
        </mc:AlternateContent>
        <p:pic>
          <p:nvPicPr>
            <p:cNvPr id="18" name="Image 17"/>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345917" y="1326044"/>
              <a:ext cx="455455" cy="455455"/>
            </a:xfrm>
            <a:prstGeom prst="rect">
              <a:avLst/>
            </a:prstGeom>
          </p:spPr>
        </p:pic>
      </p:grpSp>
      <p:grpSp>
        <p:nvGrpSpPr>
          <p:cNvPr id="76" name="Groupe 75"/>
          <p:cNvGrpSpPr/>
          <p:nvPr/>
        </p:nvGrpSpPr>
        <p:grpSpPr>
          <a:xfrm>
            <a:off x="381000" y="3918892"/>
            <a:ext cx="5645425" cy="2419036"/>
            <a:chOff x="596899" y="4034468"/>
            <a:chExt cx="5645425" cy="2419036"/>
          </a:xfrm>
        </p:grpSpPr>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0E75AA76-81B0-4ACD-9F14-4E17974D3E7A}"/>
                    </a:ext>
                  </a:extLst>
                </p:cNvPr>
                <p:cNvSpPr/>
                <p:nvPr/>
              </p:nvSpPr>
              <p:spPr>
                <a:xfrm>
                  <a:off x="3550802" y="4969030"/>
                  <a:ext cx="1008112" cy="400110"/>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fr-FR" sz="2000" b="0" i="1" smtClean="0">
                            <a:solidFill>
                              <a:schemeClr val="tx1"/>
                            </a:solidFill>
                            <a:latin typeface="Cambria Math" panose="02040503050406030204" pitchFamily="18" charset="0"/>
                            <a:ea typeface="Cambria Math" panose="02040503050406030204" pitchFamily="18" charset="0"/>
                            <a:cs typeface="Alef" panose="00000500000000000000" pitchFamily="2" charset="-79"/>
                          </a:rPr>
                          <m:t>𝑟</m:t>
                        </m:r>
                        <m:r>
                          <a:rPr lang="fr-FR" sz="2000" b="0" i="1" smtClean="0">
                            <a:solidFill>
                              <a:schemeClr val="tx1"/>
                            </a:solidFill>
                            <a:latin typeface="Cambria Math" panose="02040503050406030204" pitchFamily="18" charset="0"/>
                            <a:ea typeface="Cambria Math" panose="02040503050406030204" pitchFamily="18" charset="0"/>
                            <a:cs typeface="Alef" panose="00000500000000000000" pitchFamily="2" charset="-79"/>
                          </a:rPr>
                          <m:t>↗</m:t>
                        </m:r>
                      </m:oMath>
                    </m:oMathPara>
                  </a14:m>
                  <a:endParaRPr lang="en-US" sz="2000" dirty="0">
                    <a:solidFill>
                      <a:schemeClr val="tx1"/>
                    </a:solidFill>
                    <a:latin typeface="+mj-lt"/>
                    <a:cs typeface="Alef" panose="00000500000000000000" pitchFamily="2" charset="-79"/>
                  </a:endParaRPr>
                </a:p>
              </p:txBody>
            </p:sp>
          </mc:Choice>
          <mc:Fallback xmlns="">
            <p:sp>
              <p:nvSpPr>
                <p:cNvPr id="37" name="Rectangle 36">
                  <a:extLst>
                    <a:ext uri="{FF2B5EF4-FFF2-40B4-BE49-F238E27FC236}">
                      <a16:creationId xmlns:a16="http://schemas.microsoft.com/office/drawing/2014/main" id="{0E75AA76-81B0-4ACD-9F14-4E17974D3E7A}"/>
                    </a:ext>
                  </a:extLst>
                </p:cNvPr>
                <p:cNvSpPr>
                  <a:spLocks noRot="1" noChangeAspect="1" noMove="1" noResize="1" noEditPoints="1" noAdjustHandles="1" noChangeArrowheads="1" noChangeShapeType="1" noTextEdit="1"/>
                </p:cNvSpPr>
                <p:nvPr/>
              </p:nvSpPr>
              <p:spPr>
                <a:xfrm>
                  <a:off x="3550802" y="4969030"/>
                  <a:ext cx="1008112" cy="400110"/>
                </a:xfrm>
                <a:prstGeom prst="rect">
                  <a:avLst/>
                </a:prstGeom>
                <a:blipFill>
                  <a:blip r:embed="rId13"/>
                  <a:stretch>
                    <a:fillRect/>
                  </a:stretch>
                </a:blipFill>
              </p:spPr>
              <p:txBody>
                <a:bodyPr/>
                <a:lstStyle/>
                <a:p>
                  <a:r>
                    <a:rPr lang="fr-FR">
                      <a:noFill/>
                    </a:rPr>
                    <a:t> </a:t>
                  </a:r>
                </a:p>
              </p:txBody>
            </p:sp>
          </mc:Fallback>
        </mc:AlternateContent>
        <p:sp>
          <p:nvSpPr>
            <p:cNvPr id="39" name="Flèche : droite 38">
              <a:extLst>
                <a:ext uri="{FF2B5EF4-FFF2-40B4-BE49-F238E27FC236}">
                  <a16:creationId xmlns:a16="http://schemas.microsoft.com/office/drawing/2014/main" id="{06077531-23E8-4A97-AF5D-42ABC066B5EA}"/>
                </a:ext>
              </a:extLst>
            </p:cNvPr>
            <p:cNvSpPr/>
            <p:nvPr/>
          </p:nvSpPr>
          <p:spPr>
            <a:xfrm>
              <a:off x="3752947" y="4883505"/>
              <a:ext cx="707781" cy="609819"/>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52" name="ZoneTexte 51">
                  <a:extLst>
                    <a:ext uri="{FF2B5EF4-FFF2-40B4-BE49-F238E27FC236}">
                      <a16:creationId xmlns:a16="http://schemas.microsoft.com/office/drawing/2014/main" id="{9E741181-6633-405C-9AFC-B8CC41E899E3}"/>
                    </a:ext>
                  </a:extLst>
                </p:cNvPr>
                <p:cNvSpPr txBox="1"/>
                <p:nvPr/>
              </p:nvSpPr>
              <p:spPr>
                <a:xfrm>
                  <a:off x="4265403" y="5921875"/>
                  <a:ext cx="1976921" cy="395814"/>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sSubSup>
                          <m:sSubSupPr>
                            <m:ctrlPr>
                              <a:rPr lang="fr-FR" i="1" smtClean="0">
                                <a:solidFill>
                                  <a:srgbClr val="0207F5"/>
                                </a:solidFill>
                                <a:latin typeface="Cambria Math" panose="02040503050406030204" pitchFamily="18" charset="0"/>
                              </a:rPr>
                            </m:ctrlPr>
                          </m:sSubSupPr>
                          <m:e>
                            <m:r>
                              <a:rPr lang="fr-FR" i="1" smtClean="0">
                                <a:solidFill>
                                  <a:srgbClr val="0207F5"/>
                                </a:solidFill>
                                <a:latin typeface="Cambria Math" panose="02040503050406030204" pitchFamily="18" charset="0"/>
                                <a:ea typeface="Cambria Math" panose="02040503050406030204" pitchFamily="18" charset="0"/>
                              </a:rPr>
                              <m:t>𝜙</m:t>
                            </m:r>
                          </m:e>
                          <m:sub>
                            <m:r>
                              <a:rPr lang="fr-FR" b="0" i="1" smtClean="0">
                                <a:solidFill>
                                  <a:srgbClr val="0207F5"/>
                                </a:solidFill>
                                <a:latin typeface="Cambria Math" panose="02040503050406030204" pitchFamily="18" charset="0"/>
                              </a:rPr>
                              <m:t>𝑙</m:t>
                            </m:r>
                          </m:sub>
                          <m:sup>
                            <m:r>
                              <m:rPr>
                                <m:sty m:val="p"/>
                              </m:rPr>
                              <a:rPr lang="fr-FR" b="0" i="0" smtClean="0">
                                <a:solidFill>
                                  <a:srgbClr val="0207F5"/>
                                </a:solidFill>
                                <a:latin typeface="Cambria Math" panose="02040503050406030204" pitchFamily="18" charset="0"/>
                              </a:rPr>
                              <m:t>eff</m:t>
                            </m:r>
                          </m:sup>
                        </m:sSubSup>
                        <m:r>
                          <a:rPr lang="fr-FR" i="1">
                            <a:solidFill>
                              <a:srgbClr val="0207F5"/>
                            </a:solidFill>
                            <a:latin typeface="Cambria Math" panose="02040503050406030204" pitchFamily="18" charset="0"/>
                            <a:ea typeface="Cambria Math" panose="02040503050406030204" pitchFamily="18" charset="0"/>
                          </a:rPr>
                          <m:t>≈</m:t>
                        </m:r>
                        <m:r>
                          <a:rPr lang="fr-FR" b="0" i="1" smtClean="0">
                            <a:solidFill>
                              <a:srgbClr val="0207F5"/>
                            </a:solidFill>
                            <a:latin typeface="Cambria Math" panose="02040503050406030204" pitchFamily="18" charset="0"/>
                          </a:rPr>
                          <m:t>2%</m:t>
                        </m:r>
                      </m:oMath>
                    </m:oMathPara>
                  </a14:m>
                  <a:endParaRPr lang="fr-FR" dirty="0">
                    <a:solidFill>
                      <a:srgbClr val="0207F5"/>
                    </a:solidFill>
                  </a:endParaRPr>
                </a:p>
              </p:txBody>
            </p:sp>
          </mc:Choice>
          <mc:Fallback xmlns="">
            <p:sp>
              <p:nvSpPr>
                <p:cNvPr id="52" name="ZoneTexte 51">
                  <a:extLst>
                    <a:ext uri="{FF2B5EF4-FFF2-40B4-BE49-F238E27FC236}">
                      <a16:creationId xmlns:a16="http://schemas.microsoft.com/office/drawing/2014/main" id="{9E741181-6633-405C-9AFC-B8CC41E899E3}"/>
                    </a:ext>
                  </a:extLst>
                </p:cNvPr>
                <p:cNvSpPr txBox="1">
                  <a:spLocks noRot="1" noChangeAspect="1" noMove="1" noResize="1" noEditPoints="1" noAdjustHandles="1" noChangeArrowheads="1" noChangeShapeType="1" noTextEdit="1"/>
                </p:cNvSpPr>
                <p:nvPr/>
              </p:nvSpPr>
              <p:spPr>
                <a:xfrm>
                  <a:off x="4265403" y="5921875"/>
                  <a:ext cx="1976921" cy="395814"/>
                </a:xfrm>
                <a:prstGeom prst="rect">
                  <a:avLst/>
                </a:prstGeom>
                <a:blipFill>
                  <a:blip r:embed="rId14"/>
                  <a:stretch>
                    <a:fillRect b="-12308"/>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3" name="ZoneTexte 52">
                  <a:extLst>
                    <a:ext uri="{FF2B5EF4-FFF2-40B4-BE49-F238E27FC236}">
                      <a16:creationId xmlns:a16="http://schemas.microsoft.com/office/drawing/2014/main" id="{47E9EBE8-8765-4305-996D-747A81514F80}"/>
                    </a:ext>
                  </a:extLst>
                </p:cNvPr>
                <p:cNvSpPr txBox="1"/>
                <p:nvPr/>
              </p:nvSpPr>
              <p:spPr>
                <a:xfrm>
                  <a:off x="1924675" y="5927468"/>
                  <a:ext cx="1976921" cy="39581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fr-FR" i="1" smtClean="0">
                                <a:solidFill>
                                  <a:srgbClr val="0207F5"/>
                                </a:solidFill>
                                <a:latin typeface="Cambria Math" panose="02040503050406030204" pitchFamily="18" charset="0"/>
                              </a:rPr>
                            </m:ctrlPr>
                          </m:sSubSupPr>
                          <m:e>
                            <m:r>
                              <a:rPr lang="fr-FR" i="1" smtClean="0">
                                <a:solidFill>
                                  <a:srgbClr val="0207F5"/>
                                </a:solidFill>
                                <a:latin typeface="Cambria Math" panose="02040503050406030204" pitchFamily="18" charset="0"/>
                                <a:ea typeface="Cambria Math" panose="02040503050406030204" pitchFamily="18" charset="0"/>
                              </a:rPr>
                              <m:t>𝜙</m:t>
                            </m:r>
                          </m:e>
                          <m:sub>
                            <m:r>
                              <a:rPr lang="fr-FR" b="0" i="1" smtClean="0">
                                <a:solidFill>
                                  <a:srgbClr val="0207F5"/>
                                </a:solidFill>
                                <a:latin typeface="Cambria Math" panose="02040503050406030204" pitchFamily="18" charset="0"/>
                              </a:rPr>
                              <m:t>𝑙</m:t>
                            </m:r>
                          </m:sub>
                          <m:sup>
                            <m:r>
                              <m:rPr>
                                <m:sty m:val="p"/>
                              </m:rPr>
                              <a:rPr lang="fr-FR" b="0" i="0" smtClean="0">
                                <a:solidFill>
                                  <a:srgbClr val="0207F5"/>
                                </a:solidFill>
                                <a:latin typeface="Cambria Math" panose="02040503050406030204" pitchFamily="18" charset="0"/>
                              </a:rPr>
                              <m:t>eff</m:t>
                            </m:r>
                          </m:sup>
                        </m:sSubSup>
                        <m:r>
                          <a:rPr lang="fr-FR" i="1">
                            <a:solidFill>
                              <a:srgbClr val="0207F5"/>
                            </a:solidFill>
                            <a:latin typeface="Cambria Math" panose="02040503050406030204" pitchFamily="18" charset="0"/>
                            <a:ea typeface="Cambria Math" panose="02040503050406030204" pitchFamily="18" charset="0"/>
                          </a:rPr>
                          <m:t>≈</m:t>
                        </m:r>
                        <m:r>
                          <a:rPr lang="fr-FR" b="0" i="1" smtClean="0">
                            <a:solidFill>
                              <a:srgbClr val="0207F5"/>
                            </a:solidFill>
                            <a:latin typeface="Cambria Math" panose="02040503050406030204" pitchFamily="18" charset="0"/>
                          </a:rPr>
                          <m:t>8%</m:t>
                        </m:r>
                      </m:oMath>
                    </m:oMathPara>
                  </a14:m>
                  <a:endParaRPr lang="fr-FR" dirty="0">
                    <a:solidFill>
                      <a:srgbClr val="0207F5"/>
                    </a:solidFill>
                  </a:endParaRPr>
                </a:p>
              </p:txBody>
            </p:sp>
          </mc:Choice>
          <mc:Fallback xmlns="">
            <p:sp>
              <p:nvSpPr>
                <p:cNvPr id="53" name="ZoneTexte 52">
                  <a:extLst>
                    <a:ext uri="{FF2B5EF4-FFF2-40B4-BE49-F238E27FC236}">
                      <a16:creationId xmlns:a16="http://schemas.microsoft.com/office/drawing/2014/main" id="{47E9EBE8-8765-4305-996D-747A81514F80}"/>
                    </a:ext>
                  </a:extLst>
                </p:cNvPr>
                <p:cNvSpPr txBox="1">
                  <a:spLocks noRot="1" noChangeAspect="1" noMove="1" noResize="1" noEditPoints="1" noAdjustHandles="1" noChangeArrowheads="1" noChangeShapeType="1" noTextEdit="1"/>
                </p:cNvSpPr>
                <p:nvPr/>
              </p:nvSpPr>
              <p:spPr>
                <a:xfrm>
                  <a:off x="1924675" y="5927468"/>
                  <a:ext cx="1976921" cy="395814"/>
                </a:xfrm>
                <a:prstGeom prst="rect">
                  <a:avLst/>
                </a:prstGeom>
                <a:blipFill>
                  <a:blip r:embed="rId15"/>
                  <a:stretch>
                    <a:fillRect b="-12308"/>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4" name="ZoneTexte 1">
                  <a:extLst>
                    <a:ext uri="{FF2B5EF4-FFF2-40B4-BE49-F238E27FC236}">
                      <a16:creationId xmlns:a16="http://schemas.microsoft.com/office/drawing/2014/main" id="{A0402A34-FF13-436A-90F6-7BE425FCEFD7}"/>
                    </a:ext>
                  </a:extLst>
                </p:cNvPr>
                <p:cNvSpPr txBox="1"/>
                <p:nvPr/>
              </p:nvSpPr>
              <p:spPr>
                <a:xfrm>
                  <a:off x="770784" y="4410893"/>
                  <a:ext cx="1535639" cy="31052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14:m>
                    <m:oMath xmlns:m="http://schemas.openxmlformats.org/officeDocument/2006/math">
                      <m:sSub>
                        <m:sSubPr>
                          <m:ctrlPr>
                            <a:rPr lang="fr-FR" sz="1800" i="1" smtClean="0">
                              <a:effectLst/>
                              <a:latin typeface="Cambria Math" panose="02040503050406030204" pitchFamily="18" charset="0"/>
                            </a:rPr>
                          </m:ctrlPr>
                        </m:sSubPr>
                        <m:e>
                          <m:r>
                            <a:rPr lang="fr-FR" sz="1800" b="0" i="1" smtClean="0">
                              <a:effectLst/>
                              <a:latin typeface="Cambria Math" panose="02040503050406030204" pitchFamily="18" charset="0"/>
                            </a:rPr>
                            <m:t>𝑅</m:t>
                          </m:r>
                        </m:e>
                        <m:sub>
                          <m:r>
                            <a:rPr lang="fr-FR" sz="1800" b="0" i="1" smtClean="0">
                              <a:effectLst/>
                              <a:latin typeface="Cambria Math" panose="02040503050406030204" pitchFamily="18" charset="0"/>
                              <a:ea typeface="Cambria Math" panose="02040503050406030204" pitchFamily="18" charset="0"/>
                            </a:rPr>
                            <m:t>𝑏</m:t>
                          </m:r>
                        </m:sub>
                      </m:sSub>
                      <m:r>
                        <a:rPr lang="fr-FR" sz="1800" b="0" i="1" smtClean="0">
                          <a:effectLst/>
                          <a:latin typeface="Cambria Math" panose="02040503050406030204" pitchFamily="18" charset="0"/>
                          <a:ea typeface="Cambria Math" panose="02040503050406030204" pitchFamily="18" charset="0"/>
                        </a:rPr>
                        <m:t>=0.2</m:t>
                      </m:r>
                    </m:oMath>
                  </a14:m>
                  <a:r>
                    <a:rPr lang="fr-FR" sz="1800" dirty="0" smtClean="0">
                      <a:effectLst/>
                      <a:latin typeface="Cambria Math" panose="02040503050406030204" pitchFamily="18" charset="0"/>
                    </a:rPr>
                    <a:t>mm </a:t>
                  </a:r>
                  <a14:m>
                    <m:oMath xmlns:m="http://schemas.openxmlformats.org/officeDocument/2006/math">
                      <m:sSub>
                        <m:sSubPr>
                          <m:ctrlPr>
                            <a:rPr lang="fr-FR" sz="1800" i="1">
                              <a:latin typeface="Cambria Math" panose="02040503050406030204" pitchFamily="18" charset="0"/>
                            </a:rPr>
                          </m:ctrlPr>
                        </m:sSubPr>
                        <m:e>
                          <m:r>
                            <a:rPr lang="fr-FR" sz="1800" b="0" i="1">
                              <a:latin typeface="Cambria Math" panose="02040503050406030204" pitchFamily="18" charset="0"/>
                              <a:ea typeface="Cambria Math" panose="02040503050406030204" pitchFamily="18" charset="0"/>
                            </a:rPr>
                            <m:t>𝜙</m:t>
                          </m:r>
                        </m:e>
                        <m:sub>
                          <m:r>
                            <a:rPr lang="fr-FR" sz="1800" b="0" i="1">
                              <a:latin typeface="Cambria Math" panose="02040503050406030204" pitchFamily="18" charset="0"/>
                            </a:rPr>
                            <m:t>𝑙</m:t>
                          </m:r>
                        </m:sub>
                      </m:sSub>
                      <m:r>
                        <a:rPr lang="fr-FR" sz="1800" b="0" i="1">
                          <a:latin typeface="Cambria Math" panose="02040503050406030204" pitchFamily="18" charset="0"/>
                          <a:ea typeface="Cambria Math" panose="02040503050406030204" pitchFamily="18" charset="0"/>
                        </a:rPr>
                        <m:t>≈20%</m:t>
                      </m:r>
                    </m:oMath>
                  </a14:m>
                  <a:endParaRPr lang="fr-FR" sz="1800" i="1" dirty="0">
                    <a:latin typeface="Cambria Math" panose="02040503050406030204" pitchFamily="18" charset="0"/>
                  </a:endParaRPr>
                </a:p>
                <a:p>
                  <a:endParaRPr lang="fr-FR" sz="1800" dirty="0">
                    <a:effectLst/>
                    <a:latin typeface="Cambria Math" panose="02040503050406030204" pitchFamily="18" charset="0"/>
                  </a:endParaRPr>
                </a:p>
              </p:txBody>
            </p:sp>
          </mc:Choice>
          <mc:Fallback xmlns="">
            <p:sp>
              <p:nvSpPr>
                <p:cNvPr id="54" name="ZoneTexte 1">
                  <a:extLst>
                    <a:ext uri="{FF2B5EF4-FFF2-40B4-BE49-F238E27FC236}">
                      <a16:creationId xmlns:a16="http://schemas.microsoft.com/office/drawing/2014/main" id="{A0402A34-FF13-436A-90F6-7BE425FCEFD7}"/>
                    </a:ext>
                  </a:extLst>
                </p:cNvPr>
                <p:cNvSpPr txBox="1">
                  <a:spLocks noRot="1" noChangeAspect="1" noMove="1" noResize="1" noEditPoints="1" noAdjustHandles="1" noChangeArrowheads="1" noChangeShapeType="1" noTextEdit="1"/>
                </p:cNvSpPr>
                <p:nvPr/>
              </p:nvSpPr>
              <p:spPr>
                <a:xfrm>
                  <a:off x="770784" y="4410893"/>
                  <a:ext cx="1535639" cy="310520"/>
                </a:xfrm>
                <a:prstGeom prst="rect">
                  <a:avLst/>
                </a:prstGeom>
                <a:blipFill>
                  <a:blip r:embed="rId16"/>
                  <a:stretch>
                    <a:fillRect l="-794" t="-13725" b="-123529"/>
                  </a:stretch>
                </a:blipFill>
              </p:spPr>
              <p:txBody>
                <a:bodyPr/>
                <a:lstStyle/>
                <a:p>
                  <a:r>
                    <a:rPr lang="fr-FR">
                      <a:noFill/>
                    </a:rPr>
                    <a:t> </a:t>
                  </a:r>
                </a:p>
              </p:txBody>
            </p:sp>
          </mc:Fallback>
        </mc:AlternateContent>
        <p:grpSp>
          <p:nvGrpSpPr>
            <p:cNvPr id="55" name="Groupe 54"/>
            <p:cNvGrpSpPr/>
            <p:nvPr/>
          </p:nvGrpSpPr>
          <p:grpSpPr>
            <a:xfrm>
              <a:off x="2122802" y="4123656"/>
              <a:ext cx="1580668" cy="1746406"/>
              <a:chOff x="2145027" y="4123656"/>
              <a:chExt cx="1580668" cy="1746406"/>
            </a:xfrm>
          </p:grpSpPr>
          <p:pic>
            <p:nvPicPr>
              <p:cNvPr id="56" name="Image 55">
                <a:extLst>
                  <a:ext uri="{FF2B5EF4-FFF2-40B4-BE49-F238E27FC236}">
                    <a16:creationId xmlns:a16="http://schemas.microsoft.com/office/drawing/2014/main" id="{7C5DC5B9-B467-46DC-9EA3-D75E80E9A808}"/>
                  </a:ext>
                </a:extLst>
              </p:cNvPr>
              <p:cNvPicPr>
                <a:picLocks noChangeAspect="1"/>
              </p:cNvPicPr>
              <p:nvPr/>
            </p:nvPicPr>
            <p:blipFill rotWithShape="1">
              <a:blip r:embed="rId17">
                <a:extLst>
                  <a:ext uri="{28A0092B-C50C-407E-A947-70E740481C1C}">
                    <a14:useLocalDpi xmlns:a14="http://schemas.microsoft.com/office/drawing/2010/main" val="0"/>
                  </a:ext>
                </a:extLst>
              </a:blip>
              <a:srcRect l="52886" t="21641" r="18772" b="45298"/>
              <a:stretch/>
            </p:blipFill>
            <p:spPr>
              <a:xfrm>
                <a:off x="2237727" y="4506768"/>
                <a:ext cx="1395269" cy="1363294"/>
              </a:xfrm>
              <a:prstGeom prst="ellipse">
                <a:avLst/>
              </a:prstGeom>
            </p:spPr>
          </p:pic>
          <mc:AlternateContent xmlns:mc="http://schemas.openxmlformats.org/markup-compatibility/2006" xmlns:a14="http://schemas.microsoft.com/office/drawing/2010/main">
            <mc:Choice Requires="a14">
              <p:sp>
                <p:nvSpPr>
                  <p:cNvPr id="60" name="ZoneTexte 59">
                    <a:extLst>
                      <a:ext uri="{FF2B5EF4-FFF2-40B4-BE49-F238E27FC236}">
                        <a16:creationId xmlns:a16="http://schemas.microsoft.com/office/drawing/2014/main" id="{10FD3230-8BDF-4A4C-80AB-2D28E4225F76}"/>
                      </a:ext>
                    </a:extLst>
                  </p:cNvPr>
                  <p:cNvSpPr txBox="1"/>
                  <p:nvPr/>
                </p:nvSpPr>
                <p:spPr>
                  <a:xfrm>
                    <a:off x="2145027" y="4123656"/>
                    <a:ext cx="1580668" cy="391902"/>
                  </a:xfrm>
                  <a:prstGeom prst="rect">
                    <a:avLst/>
                  </a:prstGeom>
                  <a:noFill/>
                </p:spPr>
                <p:txBody>
                  <a:bodyPr wrap="square">
                    <a:spAutoFit/>
                  </a:bodyPr>
                  <a:lstStyle/>
                  <a:p>
                    <a:pPr algn="ctr"/>
                    <a14:m>
                      <m:oMath xmlns:m="http://schemas.openxmlformats.org/officeDocument/2006/math">
                        <m:sSub>
                          <m:sSubPr>
                            <m:ctrlPr>
                              <a:rPr lang="en-US" i="1" smtClean="0">
                                <a:latin typeface="Cambria Math" panose="02040503050406030204" pitchFamily="18" charset="0"/>
                                <a:cs typeface="Calibri" panose="020F0502020204030204" pitchFamily="34" charset="0"/>
                              </a:rPr>
                            </m:ctrlPr>
                          </m:sSubPr>
                          <m:e>
                            <m:r>
                              <a:rPr lang="fr-FR" i="1">
                                <a:latin typeface="Cambria Math" panose="02040503050406030204" pitchFamily="18" charset="0"/>
                                <a:cs typeface="Calibri" panose="020F0502020204030204" pitchFamily="34" charset="0"/>
                              </a:rPr>
                              <m:t>𝑅</m:t>
                            </m:r>
                          </m:e>
                          <m:sub>
                            <m:r>
                              <a:rPr lang="fr-FR" i="1">
                                <a:latin typeface="Cambria Math" panose="02040503050406030204" pitchFamily="18" charset="0"/>
                                <a:cs typeface="Calibri" panose="020F0502020204030204" pitchFamily="34" charset="0"/>
                              </a:rPr>
                              <m:t>𝑔</m:t>
                            </m:r>
                          </m:sub>
                        </m:sSub>
                        <m:r>
                          <a:rPr lang="fr-FR" i="1">
                            <a:latin typeface="Cambria Math" panose="02040503050406030204" pitchFamily="18" charset="0"/>
                            <a:cs typeface="Calibri" panose="020F0502020204030204" pitchFamily="34" charset="0"/>
                          </a:rPr>
                          <m:t>=</m:t>
                        </m:r>
                        <m:r>
                          <a:rPr lang="fr-FR" b="0" i="1" smtClean="0">
                            <a:latin typeface="Cambria Math" panose="02040503050406030204" pitchFamily="18" charset="0"/>
                            <a:cs typeface="Calibri" panose="020F0502020204030204" pitchFamily="34" charset="0"/>
                          </a:rPr>
                          <m:t>1.0</m:t>
                        </m:r>
                      </m:oMath>
                    </a14:m>
                    <a:r>
                      <a:rPr lang="fr-FR" b="0" dirty="0" smtClean="0">
                        <a:latin typeface="Calibri" panose="020F0502020204030204" pitchFamily="34" charset="0"/>
                        <a:cs typeface="Calibri" panose="020F0502020204030204" pitchFamily="34" charset="0"/>
                      </a:rPr>
                      <a:t>mm</a:t>
                    </a:r>
                    <a:endParaRPr lang="fr-FR" b="0" dirty="0">
                      <a:latin typeface="Calibri" panose="020F0502020204030204" pitchFamily="34" charset="0"/>
                      <a:cs typeface="Calibri" panose="020F0502020204030204" pitchFamily="34" charset="0"/>
                    </a:endParaRPr>
                  </a:p>
                </p:txBody>
              </p:sp>
            </mc:Choice>
            <mc:Fallback xmlns="">
              <p:sp>
                <p:nvSpPr>
                  <p:cNvPr id="60" name="ZoneTexte 59">
                    <a:extLst>
                      <a:ext uri="{FF2B5EF4-FFF2-40B4-BE49-F238E27FC236}">
                        <a16:creationId xmlns:a16="http://schemas.microsoft.com/office/drawing/2014/main" id="{10FD3230-8BDF-4A4C-80AB-2D28E4225F76}"/>
                      </a:ext>
                    </a:extLst>
                  </p:cNvPr>
                  <p:cNvSpPr txBox="1">
                    <a:spLocks noRot="1" noChangeAspect="1" noMove="1" noResize="1" noEditPoints="1" noAdjustHandles="1" noChangeArrowheads="1" noChangeShapeType="1" noTextEdit="1"/>
                  </p:cNvSpPr>
                  <p:nvPr/>
                </p:nvSpPr>
                <p:spPr>
                  <a:xfrm>
                    <a:off x="2145027" y="4123656"/>
                    <a:ext cx="1580668" cy="391902"/>
                  </a:xfrm>
                  <a:prstGeom prst="rect">
                    <a:avLst/>
                  </a:prstGeom>
                  <a:blipFill>
                    <a:blip r:embed="rId29"/>
                    <a:stretch>
                      <a:fillRect t="-6154" b="-18462"/>
                    </a:stretch>
                  </a:blipFill>
                </p:spPr>
                <p:txBody>
                  <a:bodyPr/>
                  <a:lstStyle/>
                  <a:p>
                    <a:r>
                      <a:rPr lang="fr-FR">
                        <a:noFill/>
                      </a:rPr>
                      <a:t> </a:t>
                    </a:r>
                  </a:p>
                </p:txBody>
              </p:sp>
            </mc:Fallback>
          </mc:AlternateContent>
        </p:grpSp>
        <mc:AlternateContent xmlns:mc="http://schemas.openxmlformats.org/markup-compatibility/2006" xmlns:a14="http://schemas.microsoft.com/office/drawing/2010/main">
          <mc:Choice Requires="a14">
            <p:sp>
              <p:nvSpPr>
                <p:cNvPr id="67" name="ZoneTexte 66">
                  <a:extLst>
                    <a:ext uri="{FF2B5EF4-FFF2-40B4-BE49-F238E27FC236}">
                      <a16:creationId xmlns:a16="http://schemas.microsoft.com/office/drawing/2014/main" id="{10FD3230-8BDF-4A4C-80AB-2D28E4225F76}"/>
                    </a:ext>
                  </a:extLst>
                </p:cNvPr>
                <p:cNvSpPr txBox="1"/>
                <p:nvPr/>
              </p:nvSpPr>
              <p:spPr>
                <a:xfrm>
                  <a:off x="4463530" y="4123656"/>
                  <a:ext cx="1580668" cy="391902"/>
                </a:xfrm>
                <a:prstGeom prst="rect">
                  <a:avLst/>
                </a:prstGeom>
                <a:noFill/>
              </p:spPr>
              <p:txBody>
                <a:bodyPr wrap="square">
                  <a:spAutoFit/>
                </a:bodyPr>
                <a:lstStyle/>
                <a:p>
                  <a:pPr algn="ctr"/>
                  <a14:m>
                    <m:oMath xmlns:m="http://schemas.openxmlformats.org/officeDocument/2006/math">
                      <m:sSub>
                        <m:sSubPr>
                          <m:ctrlPr>
                            <a:rPr lang="en-US" i="1" smtClean="0">
                              <a:latin typeface="Cambria Math" panose="02040503050406030204" pitchFamily="18" charset="0"/>
                              <a:cs typeface="Calibri" panose="020F0502020204030204" pitchFamily="34" charset="0"/>
                            </a:rPr>
                          </m:ctrlPr>
                        </m:sSubPr>
                        <m:e>
                          <m:r>
                            <a:rPr lang="fr-FR" i="1">
                              <a:latin typeface="Cambria Math" panose="02040503050406030204" pitchFamily="18" charset="0"/>
                              <a:cs typeface="Calibri" panose="020F0502020204030204" pitchFamily="34" charset="0"/>
                            </a:rPr>
                            <m:t>𝑅</m:t>
                          </m:r>
                        </m:e>
                        <m:sub>
                          <m:r>
                            <a:rPr lang="fr-FR" i="1">
                              <a:latin typeface="Cambria Math" panose="02040503050406030204" pitchFamily="18" charset="0"/>
                              <a:cs typeface="Calibri" panose="020F0502020204030204" pitchFamily="34" charset="0"/>
                            </a:rPr>
                            <m:t>𝑔</m:t>
                          </m:r>
                        </m:sub>
                      </m:sSub>
                      <m:r>
                        <a:rPr lang="fr-FR" i="1">
                          <a:latin typeface="Cambria Math" panose="02040503050406030204" pitchFamily="18" charset="0"/>
                          <a:cs typeface="Calibri" panose="020F0502020204030204" pitchFamily="34" charset="0"/>
                        </a:rPr>
                        <m:t>=</m:t>
                      </m:r>
                      <m:r>
                        <a:rPr lang="fr-FR" b="0" i="1" smtClean="0">
                          <a:latin typeface="Cambria Math" panose="02040503050406030204" pitchFamily="18" charset="0"/>
                          <a:cs typeface="Calibri" panose="020F0502020204030204" pitchFamily="34" charset="0"/>
                        </a:rPr>
                        <m:t>2.5</m:t>
                      </m:r>
                    </m:oMath>
                  </a14:m>
                  <a:r>
                    <a:rPr lang="fr-FR" b="0" dirty="0" smtClean="0">
                      <a:latin typeface="Calibri" panose="020F0502020204030204" pitchFamily="34" charset="0"/>
                      <a:cs typeface="Calibri" panose="020F0502020204030204" pitchFamily="34" charset="0"/>
                    </a:rPr>
                    <a:t>mm</a:t>
                  </a:r>
                  <a:endParaRPr lang="fr-FR" b="0" dirty="0">
                    <a:latin typeface="Calibri" panose="020F0502020204030204" pitchFamily="34" charset="0"/>
                    <a:cs typeface="Calibri" panose="020F0502020204030204" pitchFamily="34" charset="0"/>
                  </a:endParaRPr>
                </a:p>
              </p:txBody>
            </p:sp>
          </mc:Choice>
          <mc:Fallback xmlns="">
            <p:sp>
              <p:nvSpPr>
                <p:cNvPr id="67" name="ZoneTexte 66">
                  <a:extLst>
                    <a:ext uri="{FF2B5EF4-FFF2-40B4-BE49-F238E27FC236}">
                      <a16:creationId xmlns:a16="http://schemas.microsoft.com/office/drawing/2014/main" id="{10FD3230-8BDF-4A4C-80AB-2D28E4225F76}"/>
                    </a:ext>
                  </a:extLst>
                </p:cNvPr>
                <p:cNvSpPr txBox="1">
                  <a:spLocks noRot="1" noChangeAspect="1" noMove="1" noResize="1" noEditPoints="1" noAdjustHandles="1" noChangeArrowheads="1" noChangeShapeType="1" noTextEdit="1"/>
                </p:cNvSpPr>
                <p:nvPr/>
              </p:nvSpPr>
              <p:spPr>
                <a:xfrm>
                  <a:off x="4463530" y="4123656"/>
                  <a:ext cx="1580668" cy="391902"/>
                </a:xfrm>
                <a:prstGeom prst="rect">
                  <a:avLst/>
                </a:prstGeom>
                <a:blipFill>
                  <a:blip r:embed="rId30"/>
                  <a:stretch>
                    <a:fillRect t="-6154" b="-18462"/>
                  </a:stretch>
                </a:blipFill>
              </p:spPr>
              <p:txBody>
                <a:bodyPr/>
                <a:lstStyle/>
                <a:p>
                  <a:r>
                    <a:rPr lang="fr-FR">
                      <a:noFill/>
                    </a:rPr>
                    <a:t> </a:t>
                  </a:r>
                </a:p>
              </p:txBody>
            </p:sp>
          </mc:Fallback>
        </mc:AlternateContent>
        <p:sp>
          <p:nvSpPr>
            <p:cNvPr id="93" name="ZoneTexte 1">
              <a:extLst>
                <a:ext uri="{FF2B5EF4-FFF2-40B4-BE49-F238E27FC236}">
                  <a16:creationId xmlns:a16="http://schemas.microsoft.com/office/drawing/2014/main" id="{A0402A34-FF13-436A-90F6-7BE425FCEFD7}"/>
                </a:ext>
              </a:extLst>
            </p:cNvPr>
            <p:cNvSpPr txBox="1"/>
            <p:nvPr/>
          </p:nvSpPr>
          <p:spPr>
            <a:xfrm>
              <a:off x="711126" y="4056669"/>
              <a:ext cx="1535639" cy="31052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800" i="1" dirty="0" smtClean="0">
                  <a:effectLst/>
                </a:rPr>
                <a:t>Example:</a:t>
              </a:r>
              <a:endParaRPr lang="en-GB" sz="1800" i="1" dirty="0">
                <a:effectLst/>
              </a:endParaRPr>
            </a:p>
          </p:txBody>
        </p:sp>
        <p:sp>
          <p:nvSpPr>
            <p:cNvPr id="90" name="Rectangle à coins arrondis 89"/>
            <p:cNvSpPr/>
            <p:nvPr/>
          </p:nvSpPr>
          <p:spPr>
            <a:xfrm>
              <a:off x="596899" y="4034468"/>
              <a:ext cx="5563175" cy="2419036"/>
            </a:xfrm>
            <a:prstGeom prst="roundRect">
              <a:avLst>
                <a:gd name="adj" fmla="val 7086"/>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pic>
          <p:nvPicPr>
            <p:cNvPr id="82" name="Image 81">
              <a:extLst>
                <a:ext uri="{FF2B5EF4-FFF2-40B4-BE49-F238E27FC236}">
                  <a16:creationId xmlns:a16="http://schemas.microsoft.com/office/drawing/2014/main" id="{B940F817-469D-4032-B919-0B9D7CDAD987}"/>
                </a:ext>
              </a:extLst>
            </p:cNvPr>
            <p:cNvPicPr>
              <a:picLocks noChangeAspect="1"/>
            </p:cNvPicPr>
            <p:nvPr/>
          </p:nvPicPr>
          <p:blipFill rotWithShape="1">
            <a:blip r:embed="rId31">
              <a:extLst>
                <a:ext uri="{BEBA8EAE-BF5A-486C-A8C5-ECC9F3942E4B}">
                  <a14:imgProps xmlns:a14="http://schemas.microsoft.com/office/drawing/2010/main">
                    <a14:imgLayer r:embed="rId32">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49872" t="54283" r="25350" b="13946"/>
            <a:stretch/>
          </p:blipFill>
          <p:spPr>
            <a:xfrm>
              <a:off x="4556521" y="4506539"/>
              <a:ext cx="1396800" cy="1384553"/>
            </a:xfrm>
            <a:prstGeom prst="ellipse">
              <a:avLst/>
            </a:prstGeom>
          </p:spPr>
        </p:pic>
      </p:grpSp>
      <p:grpSp>
        <p:nvGrpSpPr>
          <p:cNvPr id="91" name="Groupe 90"/>
          <p:cNvGrpSpPr/>
          <p:nvPr/>
        </p:nvGrpSpPr>
        <p:grpSpPr>
          <a:xfrm>
            <a:off x="3241143" y="1321562"/>
            <a:ext cx="5328745" cy="1889565"/>
            <a:chOff x="3441168" y="1321562"/>
            <a:chExt cx="5328745" cy="1889565"/>
          </a:xfrm>
        </p:grpSpPr>
        <p:grpSp>
          <p:nvGrpSpPr>
            <p:cNvPr id="20" name="Groupe 19"/>
            <p:cNvGrpSpPr/>
            <p:nvPr/>
          </p:nvGrpSpPr>
          <p:grpSpPr>
            <a:xfrm>
              <a:off x="4352905" y="1321562"/>
              <a:ext cx="4417008" cy="1889565"/>
              <a:chOff x="4742105" y="1292568"/>
              <a:chExt cx="4417008" cy="1889565"/>
            </a:xfrm>
          </p:grpSpPr>
          <p:pic>
            <p:nvPicPr>
              <p:cNvPr id="86" name="Image 85"/>
              <p:cNvPicPr>
                <a:picLocks noChangeAspect="1"/>
              </p:cNvPicPr>
              <p:nvPr/>
            </p:nvPicPr>
            <p:blipFill rotWithShape="1">
              <a:blip r:embed="rId33"/>
              <a:srcRect b="7994"/>
              <a:stretch/>
            </p:blipFill>
            <p:spPr>
              <a:xfrm>
                <a:off x="6592014" y="1560446"/>
                <a:ext cx="2192584" cy="1533723"/>
              </a:xfrm>
              <a:prstGeom prst="rect">
                <a:avLst/>
              </a:prstGeom>
            </p:spPr>
          </p:pic>
          <p:sp>
            <p:nvSpPr>
              <p:cNvPr id="65" name="ZoneTexte 64"/>
              <p:cNvSpPr txBox="1"/>
              <p:nvPr/>
            </p:nvSpPr>
            <p:spPr>
              <a:xfrm>
                <a:off x="6145433" y="2597358"/>
                <a:ext cx="775933" cy="584775"/>
              </a:xfrm>
              <a:prstGeom prst="rect">
                <a:avLst/>
              </a:prstGeom>
              <a:noFill/>
            </p:spPr>
            <p:txBody>
              <a:bodyPr wrap="square" rtlCol="0">
                <a:spAutoFit/>
              </a:bodyPr>
              <a:lstStyle/>
              <a:p>
                <a:r>
                  <a:rPr lang="en-US" sz="1600" b="1" dirty="0" smtClean="0">
                    <a:solidFill>
                      <a:srgbClr val="0207F5"/>
                    </a:solidFill>
                  </a:rPr>
                  <a:t>core foam</a:t>
                </a:r>
                <a:endParaRPr lang="fr-FR" sz="1600" b="1" dirty="0">
                  <a:solidFill>
                    <a:srgbClr val="0207F5"/>
                  </a:solidFill>
                </a:endParaRPr>
              </a:p>
            </p:txBody>
          </p:sp>
          <p:sp>
            <p:nvSpPr>
              <p:cNvPr id="42" name="ZoneTexte 41">
                <a:extLst>
                  <a:ext uri="{FF2B5EF4-FFF2-40B4-BE49-F238E27FC236}">
                    <a16:creationId xmlns:a16="http://schemas.microsoft.com/office/drawing/2014/main" id="{10FD3230-8BDF-4A4C-80AB-2D28E4225F76}"/>
                  </a:ext>
                </a:extLst>
              </p:cNvPr>
              <p:cNvSpPr txBox="1"/>
              <p:nvPr/>
            </p:nvSpPr>
            <p:spPr>
              <a:xfrm>
                <a:off x="6959545" y="1292568"/>
                <a:ext cx="1470499" cy="307777"/>
              </a:xfrm>
              <a:prstGeom prst="rect">
                <a:avLst/>
              </a:prstGeom>
              <a:noFill/>
            </p:spPr>
            <p:txBody>
              <a:bodyPr wrap="square">
                <a:spAutoFit/>
              </a:bodyPr>
              <a:lstStyle/>
              <a:p>
                <a:pPr algn="ctr"/>
                <a:r>
                  <a:rPr lang="en-GB" sz="1400" dirty="0" smtClean="0">
                    <a:solidFill>
                      <a:srgbClr val="FF0000"/>
                    </a:solidFill>
                    <a:latin typeface="Calibri" panose="020F0502020204030204" pitchFamily="34" charset="0"/>
                    <a:cs typeface="Calibri" panose="020F0502020204030204" pitchFamily="34" charset="0"/>
                  </a:rPr>
                  <a:t>Column wall</a:t>
                </a:r>
                <a:endParaRPr lang="en-GB" sz="1400" b="0" dirty="0">
                  <a:solidFill>
                    <a:srgbClr val="FF0000"/>
                  </a:solidFill>
                  <a:latin typeface="Calibri" panose="020F0502020204030204" pitchFamily="34" charset="0"/>
                  <a:cs typeface="Calibri" panose="020F0502020204030204" pitchFamily="34" charset="0"/>
                </a:endParaRPr>
              </a:p>
            </p:txBody>
          </p:sp>
          <p:sp>
            <p:nvSpPr>
              <p:cNvPr id="87" name="ZoneTexte 86"/>
              <p:cNvSpPr txBox="1"/>
              <p:nvPr/>
            </p:nvSpPr>
            <p:spPr>
              <a:xfrm>
                <a:off x="8565681" y="1598615"/>
                <a:ext cx="593432" cy="307777"/>
              </a:xfrm>
              <a:prstGeom prst="rect">
                <a:avLst/>
              </a:prstGeom>
              <a:noFill/>
            </p:spPr>
            <p:txBody>
              <a:bodyPr wrap="none" rtlCol="0">
                <a:spAutoFit/>
              </a:bodyPr>
              <a:lstStyle/>
              <a:p>
                <a:r>
                  <a:rPr lang="en-GB" sz="1400" dirty="0" smtClean="0"/>
                  <a:t>liquid</a:t>
                </a:r>
                <a:endParaRPr lang="en-GB" sz="1400" dirty="0"/>
              </a:p>
            </p:txBody>
          </p:sp>
          <p:sp>
            <p:nvSpPr>
              <p:cNvPr id="101" name="ZoneTexte 100">
                <a:extLst>
                  <a:ext uri="{FF2B5EF4-FFF2-40B4-BE49-F238E27FC236}">
                    <a16:creationId xmlns:a16="http://schemas.microsoft.com/office/drawing/2014/main" id="{10FD3230-8BDF-4A4C-80AB-2D28E4225F76}"/>
                  </a:ext>
                </a:extLst>
              </p:cNvPr>
              <p:cNvSpPr txBox="1"/>
              <p:nvPr/>
            </p:nvSpPr>
            <p:spPr>
              <a:xfrm>
                <a:off x="4742105" y="1980485"/>
                <a:ext cx="1149985" cy="276999"/>
              </a:xfrm>
              <a:prstGeom prst="rect">
                <a:avLst/>
              </a:prstGeom>
              <a:noFill/>
            </p:spPr>
            <p:txBody>
              <a:bodyPr wrap="square">
                <a:spAutoFit/>
              </a:bodyPr>
              <a:lstStyle/>
              <a:p>
                <a:pPr algn="ctr"/>
                <a:r>
                  <a:rPr lang="en-GB" sz="1200" dirty="0" smtClean="0">
                    <a:solidFill>
                      <a:srgbClr val="FF0000"/>
                    </a:solidFill>
                    <a:latin typeface="Calibri" panose="020F0502020204030204" pitchFamily="34" charset="0"/>
                    <a:cs typeface="Calibri" panose="020F0502020204030204" pitchFamily="34" charset="0"/>
                  </a:rPr>
                  <a:t>Column wall</a:t>
                </a:r>
                <a:endParaRPr lang="en-GB" sz="1200" b="0" dirty="0">
                  <a:solidFill>
                    <a:srgbClr val="FF0000"/>
                  </a:solidFill>
                  <a:latin typeface="Calibri" panose="020F0502020204030204" pitchFamily="34" charset="0"/>
                  <a:cs typeface="Calibri" panose="020F0502020204030204" pitchFamily="34" charset="0"/>
                </a:endParaRPr>
              </a:p>
            </p:txBody>
          </p:sp>
        </p:grpSp>
        <p:cxnSp>
          <p:nvCxnSpPr>
            <p:cNvPr id="59" name="Connecteur droit avec flèche 58"/>
            <p:cNvCxnSpPr/>
            <p:nvPr/>
          </p:nvCxnSpPr>
          <p:spPr>
            <a:xfrm flipH="1" flipV="1">
              <a:off x="5674535" y="1548463"/>
              <a:ext cx="666050" cy="300844"/>
            </a:xfrm>
            <a:prstGeom prst="straightConnector1">
              <a:avLst/>
            </a:prstGeom>
            <a:ln w="19050">
              <a:solidFill>
                <a:srgbClr val="FF0000"/>
              </a:solidFill>
              <a:headEnd type="arrow" w="lg" len="lg"/>
              <a:tailEnd type="none"/>
            </a:ln>
          </p:spPr>
          <p:style>
            <a:lnRef idx="1">
              <a:schemeClr val="accent1"/>
            </a:lnRef>
            <a:fillRef idx="0">
              <a:schemeClr val="accent1"/>
            </a:fillRef>
            <a:effectRef idx="0">
              <a:schemeClr val="accent1"/>
            </a:effectRef>
            <a:fontRef idx="minor">
              <a:schemeClr val="tx1"/>
            </a:fontRef>
          </p:style>
        </p:cxnSp>
        <p:pic>
          <p:nvPicPr>
            <p:cNvPr id="17" name="Image 16"/>
            <p:cNvPicPr>
              <a:picLocks noChangeAspect="1"/>
            </p:cNvPicPr>
            <p:nvPr/>
          </p:nvPicPr>
          <p:blipFill>
            <a:blip r:embed="rId34" cstate="hqprint">
              <a:extLst>
                <a:ext uri="{28A0092B-C50C-407E-A947-70E740481C1C}">
                  <a14:useLocalDpi xmlns:a14="http://schemas.microsoft.com/office/drawing/2010/main" val="0"/>
                </a:ext>
              </a:extLst>
            </a:blip>
            <a:stretch>
              <a:fillRect/>
            </a:stretch>
          </p:blipFill>
          <p:spPr>
            <a:xfrm>
              <a:off x="4345916" y="1326043"/>
              <a:ext cx="455455" cy="455455"/>
            </a:xfrm>
            <a:prstGeom prst="rect">
              <a:avLst/>
            </a:prstGeom>
          </p:spPr>
        </p:pic>
        <p:cxnSp>
          <p:nvCxnSpPr>
            <p:cNvPr id="88" name="Connecteur droit 87"/>
            <p:cNvCxnSpPr/>
            <p:nvPr/>
          </p:nvCxnSpPr>
          <p:spPr>
            <a:xfrm>
              <a:off x="3441168" y="2221355"/>
              <a:ext cx="10393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8" name="ZoneTexte 97">
            <a:extLst>
              <a:ext uri="{FF2B5EF4-FFF2-40B4-BE49-F238E27FC236}">
                <a16:creationId xmlns:a16="http://schemas.microsoft.com/office/drawing/2014/main" id="{10FD3230-8BDF-4A4C-80AB-2D28E4225F76}"/>
              </a:ext>
            </a:extLst>
          </p:cNvPr>
          <p:cNvSpPr txBox="1"/>
          <p:nvPr/>
        </p:nvSpPr>
        <p:spPr>
          <a:xfrm>
            <a:off x="4478289" y="1266998"/>
            <a:ext cx="1149985" cy="369332"/>
          </a:xfrm>
          <a:prstGeom prst="rect">
            <a:avLst/>
          </a:prstGeom>
          <a:noFill/>
          <a:ln>
            <a:noFill/>
          </a:ln>
        </p:spPr>
        <p:txBody>
          <a:bodyPr wrap="square">
            <a:spAutoFit/>
          </a:bodyPr>
          <a:lstStyle/>
          <a:p>
            <a:pPr algn="ctr"/>
            <a:r>
              <a:rPr lang="fr-FR" dirty="0" smtClean="0">
                <a:latin typeface="Calibri" panose="020F0502020204030204" pitchFamily="34" charset="0"/>
                <a:cs typeface="Calibri" panose="020F0502020204030204" pitchFamily="34" charset="0"/>
              </a:rPr>
              <a:t>Camera</a:t>
            </a:r>
            <a:endParaRPr lang="fr-FR" b="0" dirty="0">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A70B4B8D-6504-4775-8C92-8617A441D0A5}"/>
              </a:ext>
            </a:extLst>
          </p:cNvPr>
          <p:cNvSpPr/>
          <p:nvPr/>
        </p:nvSpPr>
        <p:spPr>
          <a:xfrm>
            <a:off x="3529690" y="3207648"/>
            <a:ext cx="1954702" cy="276999"/>
          </a:xfrm>
          <a:prstGeom prst="rect">
            <a:avLst/>
          </a:prstGeom>
        </p:spPr>
        <p:txBody>
          <a:bodyPr wrap="none">
            <a:spAutoFit/>
          </a:bodyPr>
          <a:lstStyle/>
          <a:p>
            <a:r>
              <a:rPr lang="en-GB" sz="1200" dirty="0" smtClean="0">
                <a:solidFill>
                  <a:srgbClr val="000080"/>
                </a:solidFill>
              </a:rPr>
              <a:t>(to prevent gravity drainage)</a:t>
            </a:r>
            <a:endParaRPr lang="en-GB" sz="1200" dirty="0">
              <a:solidFill>
                <a:srgbClr val="000080"/>
              </a:solidFill>
            </a:endParaRPr>
          </a:p>
        </p:txBody>
      </p:sp>
    </p:spTree>
    <p:custDataLst>
      <p:tags r:id="rId1"/>
    </p:custDataLst>
    <p:extLst>
      <p:ext uri="{BB962C8B-B14F-4D97-AF65-F5344CB8AC3E}">
        <p14:creationId xmlns:p14="http://schemas.microsoft.com/office/powerpoint/2010/main" val="2405232959"/>
      </p:ext>
    </p:extLst>
  </p:cSld>
  <p:clrMapOvr>
    <a:masterClrMapping/>
  </p:clrMapOvr>
  <mc:AlternateContent xmlns:mc="http://schemas.openxmlformats.org/markup-compatibility/2006">
    <mc:Choice xmlns:p14="http://schemas.microsoft.com/office/powerpoint/2010/main" Requires="p14">
      <p:transition spd="slow" p14:dur="2000" advTm="108127"/>
    </mc:Choice>
    <mc:Fallback>
      <p:transition spd="slow" advTm="1081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e 56"/>
          <p:cNvGrpSpPr/>
          <p:nvPr/>
        </p:nvGrpSpPr>
        <p:grpSpPr>
          <a:xfrm>
            <a:off x="5354181" y="1884856"/>
            <a:ext cx="5930054" cy="2960367"/>
            <a:chOff x="5354181" y="1884856"/>
            <a:chExt cx="5930054" cy="2960367"/>
          </a:xfrm>
        </p:grpSpPr>
        <p:pic>
          <p:nvPicPr>
            <p:cNvPr id="41" name="Imag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7674" y="1884856"/>
              <a:ext cx="3415782" cy="2630496"/>
            </a:xfrm>
            <a:prstGeom prst="rect">
              <a:avLst/>
            </a:prstGeom>
          </p:spPr>
        </p:pic>
        <p:grpSp>
          <p:nvGrpSpPr>
            <p:cNvPr id="45" name="Groupe 44"/>
            <p:cNvGrpSpPr/>
            <p:nvPr/>
          </p:nvGrpSpPr>
          <p:grpSpPr>
            <a:xfrm>
              <a:off x="5354181" y="2122837"/>
              <a:ext cx="3673445" cy="2722386"/>
              <a:chOff x="5718209" y="2042605"/>
              <a:chExt cx="4116182" cy="3050499"/>
            </a:xfrm>
          </p:grpSpPr>
          <mc:AlternateContent xmlns:mc="http://schemas.openxmlformats.org/markup-compatibility/2006" xmlns:a14="http://schemas.microsoft.com/office/drawing/2010/main">
            <mc:Choice Requires="a14">
              <p:sp>
                <p:nvSpPr>
                  <p:cNvPr id="14" name="Rectangle 13"/>
                  <p:cNvSpPr/>
                  <p:nvPr/>
                </p:nvSpPr>
                <p:spPr>
                  <a:xfrm>
                    <a:off x="8365239" y="4679259"/>
                    <a:ext cx="1469152" cy="413845"/>
                  </a:xfrm>
                  <a:prstGeom prst="rect">
                    <a:avLst/>
                  </a:prstGeom>
                </p:spPr>
                <p:txBody>
                  <a:bodyPr wrap="none">
                    <a:spAutoFit/>
                  </a:bodyPr>
                  <a:lstStyle/>
                  <a:p>
                    <a:r>
                      <a:rPr lang="fr-FR" dirty="0" err="1" smtClean="0"/>
                      <a:t>Shear</a:t>
                    </a:r>
                    <a:r>
                      <a:rPr lang="fr-FR" dirty="0" smtClean="0"/>
                      <a:t> rate </a:t>
                    </a:r>
                    <a14:m>
                      <m:oMath xmlns:m="http://schemas.openxmlformats.org/officeDocument/2006/math">
                        <m:acc>
                          <m:accPr>
                            <m:chr m:val="̇"/>
                            <m:ctrlPr>
                              <a:rPr lang="fr-FR" i="1">
                                <a:latin typeface="Cambria Math" panose="02040503050406030204" pitchFamily="18" charset="0"/>
                              </a:rPr>
                            </m:ctrlPr>
                          </m:accPr>
                          <m:e>
                            <m:r>
                              <a:rPr lang="fr-FR" i="1">
                                <a:latin typeface="Cambria Math" panose="02040503050406030204" pitchFamily="18" charset="0"/>
                                <a:ea typeface="Cambria Math" panose="02040503050406030204" pitchFamily="18" charset="0"/>
                              </a:rPr>
                              <m:t>𝜀</m:t>
                            </m:r>
                          </m:e>
                        </m:acc>
                      </m:oMath>
                    </a14:m>
                    <a:endParaRPr lang="fr-FR" dirty="0"/>
                  </a:p>
                </p:txBody>
              </p:sp>
            </mc:Choice>
            <mc:Fallback xmlns="">
              <p:sp>
                <p:nvSpPr>
                  <p:cNvPr id="14" name="Rectangle 13"/>
                  <p:cNvSpPr>
                    <a:spLocks noRot="1" noChangeAspect="1" noMove="1" noResize="1" noEditPoints="1" noAdjustHandles="1" noChangeArrowheads="1" noChangeShapeType="1" noTextEdit="1"/>
                  </p:cNvSpPr>
                  <p:nvPr/>
                </p:nvSpPr>
                <p:spPr>
                  <a:xfrm>
                    <a:off x="8365239" y="4679259"/>
                    <a:ext cx="1469152" cy="413845"/>
                  </a:xfrm>
                  <a:prstGeom prst="rect">
                    <a:avLst/>
                  </a:prstGeom>
                  <a:blipFill>
                    <a:blip r:embed="rId14"/>
                    <a:stretch>
                      <a:fillRect l="-4186" t="-8197" r="-3256" b="-2459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7395464" y="2042605"/>
                    <a:ext cx="90069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FR" sz="1400" i="1" smtClean="0">
                                  <a:latin typeface="Cambria Math" panose="02040503050406030204" pitchFamily="18" charset="0"/>
                                </a:rPr>
                              </m:ctrlPr>
                            </m:sSubPr>
                            <m:e>
                              <m:r>
                                <a:rPr lang="fr-FR" sz="1400" i="1">
                                  <a:latin typeface="Cambria Math" panose="02040503050406030204" pitchFamily="18" charset="0"/>
                                  <a:ea typeface="Cambria Math" panose="02040503050406030204" pitchFamily="18" charset="0"/>
                                </a:rPr>
                                <m:t>𝜙</m:t>
                              </m:r>
                            </m:e>
                            <m:sub>
                              <m:r>
                                <a:rPr lang="fr-FR" sz="1400" i="1">
                                  <a:latin typeface="Cambria Math" panose="02040503050406030204" pitchFamily="18" charset="0"/>
                                </a:rPr>
                                <m:t>𝑙</m:t>
                              </m:r>
                            </m:sub>
                          </m:sSub>
                          <m:r>
                            <a:rPr lang="fr-FR" sz="1400" b="0" i="0" smtClean="0">
                              <a:latin typeface="Cambria Math" panose="02040503050406030204" pitchFamily="18" charset="0"/>
                            </a:rPr>
                            <m:t>=5%</m:t>
                          </m:r>
                        </m:oMath>
                      </m:oMathPara>
                    </a14:m>
                    <a:endParaRPr lang="fr-FR" sz="1400" dirty="0"/>
                  </a:p>
                </p:txBody>
              </p:sp>
            </mc:Choice>
            <mc:Fallback xmlns="">
              <p:sp>
                <p:nvSpPr>
                  <p:cNvPr id="15" name="Rectangle 14"/>
                  <p:cNvSpPr>
                    <a:spLocks noRot="1" noChangeAspect="1" noMove="1" noResize="1" noEditPoints="1" noAdjustHandles="1" noChangeArrowheads="1" noChangeShapeType="1" noTextEdit="1"/>
                  </p:cNvSpPr>
                  <p:nvPr/>
                </p:nvSpPr>
                <p:spPr>
                  <a:xfrm>
                    <a:off x="7395464" y="2042605"/>
                    <a:ext cx="900695" cy="307777"/>
                  </a:xfrm>
                  <a:prstGeom prst="rect">
                    <a:avLst/>
                  </a:prstGeom>
                  <a:blipFill>
                    <a:blip r:embed="rId15"/>
                    <a:stretch>
                      <a:fillRect r="-3030" b="-20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7395464" y="2927697"/>
                    <a:ext cx="1000082"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FR" sz="1400" i="1" smtClean="0">
                                  <a:latin typeface="Cambria Math" panose="02040503050406030204" pitchFamily="18" charset="0"/>
                                </a:rPr>
                              </m:ctrlPr>
                            </m:sSubPr>
                            <m:e>
                              <m:r>
                                <a:rPr lang="fr-FR" sz="1400" i="1">
                                  <a:latin typeface="Cambria Math" panose="02040503050406030204" pitchFamily="18" charset="0"/>
                                  <a:ea typeface="Cambria Math" panose="02040503050406030204" pitchFamily="18" charset="0"/>
                                </a:rPr>
                                <m:t>𝜙</m:t>
                              </m:r>
                            </m:e>
                            <m:sub>
                              <m:r>
                                <a:rPr lang="fr-FR" sz="1400" i="1">
                                  <a:latin typeface="Cambria Math" panose="02040503050406030204" pitchFamily="18" charset="0"/>
                                </a:rPr>
                                <m:t>𝑙</m:t>
                              </m:r>
                            </m:sub>
                          </m:sSub>
                          <m:r>
                            <a:rPr lang="fr-FR" sz="1400" b="0" i="0" smtClean="0">
                              <a:latin typeface="Cambria Math" panose="02040503050406030204" pitchFamily="18" charset="0"/>
                            </a:rPr>
                            <m:t>=15%</m:t>
                          </m:r>
                        </m:oMath>
                      </m:oMathPara>
                    </a14:m>
                    <a:endParaRPr lang="fr-FR" sz="1400" dirty="0"/>
                  </a:p>
                </p:txBody>
              </p:sp>
            </mc:Choice>
            <mc:Fallback xmlns="">
              <p:sp>
                <p:nvSpPr>
                  <p:cNvPr id="35" name="Rectangle 34"/>
                  <p:cNvSpPr>
                    <a:spLocks noRot="1" noChangeAspect="1" noMove="1" noResize="1" noEditPoints="1" noAdjustHandles="1" noChangeArrowheads="1" noChangeShapeType="1" noTextEdit="1"/>
                  </p:cNvSpPr>
                  <p:nvPr/>
                </p:nvSpPr>
                <p:spPr>
                  <a:xfrm>
                    <a:off x="7395464" y="2927697"/>
                    <a:ext cx="1000082" cy="307777"/>
                  </a:xfrm>
                  <a:prstGeom prst="rect">
                    <a:avLst/>
                  </a:prstGeom>
                  <a:blipFill>
                    <a:blip r:embed="rId16"/>
                    <a:stretch>
                      <a:fillRect r="-4110" b="-20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7395464" y="3935895"/>
                    <a:ext cx="1000082"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FR" sz="1400" i="1" smtClean="0">
                                  <a:latin typeface="Cambria Math" panose="02040503050406030204" pitchFamily="18" charset="0"/>
                                </a:rPr>
                              </m:ctrlPr>
                            </m:sSubPr>
                            <m:e>
                              <m:r>
                                <a:rPr lang="fr-FR" sz="1400" i="1">
                                  <a:latin typeface="Cambria Math" panose="02040503050406030204" pitchFamily="18" charset="0"/>
                                  <a:ea typeface="Cambria Math" panose="02040503050406030204" pitchFamily="18" charset="0"/>
                                </a:rPr>
                                <m:t>𝜙</m:t>
                              </m:r>
                            </m:e>
                            <m:sub>
                              <m:r>
                                <a:rPr lang="fr-FR" sz="1400" i="1">
                                  <a:latin typeface="Cambria Math" panose="02040503050406030204" pitchFamily="18" charset="0"/>
                                </a:rPr>
                                <m:t>𝑙</m:t>
                              </m:r>
                            </m:sub>
                          </m:sSub>
                          <m:r>
                            <a:rPr lang="fr-FR" sz="1400" b="0" i="0" smtClean="0">
                              <a:latin typeface="Cambria Math" panose="02040503050406030204" pitchFamily="18" charset="0"/>
                            </a:rPr>
                            <m:t>=20%</m:t>
                          </m:r>
                        </m:oMath>
                      </m:oMathPara>
                    </a14:m>
                    <a:endParaRPr lang="fr-FR" sz="1400" dirty="0"/>
                  </a:p>
                </p:txBody>
              </p:sp>
            </mc:Choice>
            <mc:Fallback xmlns="">
              <p:sp>
                <p:nvSpPr>
                  <p:cNvPr id="36" name="Rectangle 35"/>
                  <p:cNvSpPr>
                    <a:spLocks noRot="1" noChangeAspect="1" noMove="1" noResize="1" noEditPoints="1" noAdjustHandles="1" noChangeArrowheads="1" noChangeShapeType="1" noTextEdit="1"/>
                  </p:cNvSpPr>
                  <p:nvPr/>
                </p:nvSpPr>
                <p:spPr>
                  <a:xfrm>
                    <a:off x="7395464" y="3935895"/>
                    <a:ext cx="1000082" cy="307777"/>
                  </a:xfrm>
                  <a:prstGeom prst="rect">
                    <a:avLst/>
                  </a:prstGeom>
                  <a:blipFill>
                    <a:blip r:embed="rId17"/>
                    <a:stretch>
                      <a:fillRect r="-3425" b="-20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5" name="ZoneTexte 24">
                    <a:extLst>
                      <a:ext uri="{FF2B5EF4-FFF2-40B4-BE49-F238E27FC236}">
                        <a16:creationId xmlns:a16="http://schemas.microsoft.com/office/drawing/2014/main" id="{07E3749C-677F-429E-84F9-92D7B0CA2F76}"/>
                      </a:ext>
                    </a:extLst>
                  </p:cNvPr>
                  <p:cNvSpPr txBox="1"/>
                  <p:nvPr/>
                </p:nvSpPr>
                <p:spPr>
                  <a:xfrm>
                    <a:off x="5718209" y="2769953"/>
                    <a:ext cx="1504397" cy="724229"/>
                  </a:xfrm>
                  <a:prstGeom prst="rect">
                    <a:avLst/>
                  </a:prstGeom>
                  <a:noFill/>
                </p:spPr>
                <p:txBody>
                  <a:bodyPr wrap="square">
                    <a:spAutoFit/>
                  </a:bodyPr>
                  <a:lstStyle/>
                  <a:p>
                    <a:pPr algn="ctr"/>
                    <a:r>
                      <a:rPr lang="en-US" dirty="0" smtClean="0">
                        <a:solidFill>
                          <a:schemeClr val="tx1"/>
                        </a:solidFill>
                      </a:rPr>
                      <a:t>Shear stress</a:t>
                    </a:r>
                  </a:p>
                  <a:p>
                    <a:pPr algn="ctr"/>
                    <a:r>
                      <a:rPr lang="en-US" dirty="0" smtClean="0">
                        <a:solidFill>
                          <a:schemeClr val="tx1"/>
                        </a:solidFill>
                      </a:rPr>
                      <a:t> </a:t>
                    </a:r>
                    <a14:m>
                      <m:oMath xmlns:m="http://schemas.openxmlformats.org/officeDocument/2006/math">
                        <m:r>
                          <a:rPr lang="fr-FR" b="0" i="1" smtClean="0">
                            <a:solidFill>
                              <a:schemeClr val="tx1"/>
                            </a:solidFill>
                            <a:latin typeface="Cambria Math" panose="02040503050406030204" pitchFamily="18" charset="0"/>
                          </a:rPr>
                          <m:t>𝜎</m:t>
                        </m:r>
                      </m:oMath>
                    </a14:m>
                    <a:r>
                      <a:rPr lang="en-US" dirty="0" smtClean="0">
                        <a:solidFill>
                          <a:schemeClr val="tx1"/>
                        </a:solidFill>
                      </a:rPr>
                      <a:t> (Pa)</a:t>
                    </a:r>
                  </a:p>
                </p:txBody>
              </p:sp>
            </mc:Choice>
            <mc:Fallback xmlns="">
              <p:sp>
                <p:nvSpPr>
                  <p:cNvPr id="25" name="ZoneTexte 24">
                    <a:extLst>
                      <a:ext uri="{FF2B5EF4-FFF2-40B4-BE49-F238E27FC236}">
                        <a16:creationId xmlns:a16="http://schemas.microsoft.com/office/drawing/2014/main" id="{07E3749C-677F-429E-84F9-92D7B0CA2F76}"/>
                      </a:ext>
                    </a:extLst>
                  </p:cNvPr>
                  <p:cNvSpPr txBox="1">
                    <a:spLocks noRot="1" noChangeAspect="1" noMove="1" noResize="1" noEditPoints="1" noAdjustHandles="1" noChangeArrowheads="1" noChangeShapeType="1" noTextEdit="1"/>
                  </p:cNvSpPr>
                  <p:nvPr/>
                </p:nvSpPr>
                <p:spPr>
                  <a:xfrm>
                    <a:off x="5718209" y="2769953"/>
                    <a:ext cx="1504397" cy="724229"/>
                  </a:xfrm>
                  <a:prstGeom prst="rect">
                    <a:avLst/>
                  </a:prstGeom>
                  <a:blipFill>
                    <a:blip r:embed="rId18"/>
                    <a:stretch>
                      <a:fillRect l="-2715" t="-5660" r="-2262" b="-14151"/>
                    </a:stretch>
                  </a:blipFill>
                </p:spPr>
                <p:txBody>
                  <a:bodyPr/>
                  <a:lstStyle/>
                  <a:p>
                    <a:r>
                      <a:rPr lang="fr-FR">
                        <a:noFill/>
                      </a:rPr>
                      <a:t> </a:t>
                    </a:r>
                  </a:p>
                </p:txBody>
              </p:sp>
            </mc:Fallback>
          </mc:AlternateContent>
        </p:grpSp>
        <p:sp>
          <p:nvSpPr>
            <p:cNvPr id="52" name="ZoneTexte 51">
              <a:extLst>
                <a:ext uri="{FF2B5EF4-FFF2-40B4-BE49-F238E27FC236}">
                  <a16:creationId xmlns:a16="http://schemas.microsoft.com/office/drawing/2014/main" id="{B8C34DFA-D55A-4B20-A88C-28ADD0C6968E}"/>
                </a:ext>
              </a:extLst>
            </p:cNvPr>
            <p:cNvSpPr txBox="1"/>
            <p:nvPr/>
          </p:nvSpPr>
          <p:spPr>
            <a:xfrm>
              <a:off x="9956540" y="4051185"/>
              <a:ext cx="1327695" cy="461665"/>
            </a:xfrm>
            <a:prstGeom prst="rect">
              <a:avLst/>
            </a:prstGeom>
            <a:noFill/>
          </p:spPr>
          <p:txBody>
            <a:bodyPr wrap="square">
              <a:spAutoFit/>
            </a:bodyPr>
            <a:lstStyle>
              <a:defPPr>
                <a:defRPr lang="fr-FR"/>
              </a:defPPr>
              <a:lvl1pPr>
                <a:defRPr sz="1200">
                  <a:latin typeface="Source Sans Pro" panose="020B0503030403020204" pitchFamily="34" charset="0"/>
                </a:defRPr>
              </a:lvl1pPr>
            </a:lstStyle>
            <a:p>
              <a:r>
                <a:rPr lang="en-US" dirty="0" err="1" smtClean="0"/>
                <a:t>Marze</a:t>
              </a:r>
              <a:r>
                <a:rPr lang="en-US" dirty="0" smtClean="0"/>
                <a:t> </a:t>
              </a:r>
              <a:r>
                <a:rPr lang="en-US" dirty="0"/>
                <a:t>et al</a:t>
              </a:r>
              <a:r>
                <a:rPr lang="en-US" dirty="0" smtClean="0"/>
                <a:t>.,</a:t>
              </a:r>
            </a:p>
            <a:p>
              <a:r>
                <a:rPr lang="en-US" b="1" dirty="0" smtClean="0"/>
                <a:t>J. </a:t>
              </a:r>
              <a:r>
                <a:rPr lang="en-US" b="1" dirty="0" err="1" smtClean="0"/>
                <a:t>Rheol</a:t>
              </a:r>
              <a:r>
                <a:rPr lang="en-US" b="1" dirty="0" smtClean="0"/>
                <a:t>. </a:t>
              </a:r>
              <a:r>
                <a:rPr lang="fr-FR" b="1" dirty="0" smtClean="0"/>
                <a:t>2008</a:t>
              </a:r>
              <a:endParaRPr lang="fr-FR" b="1" dirty="0"/>
            </a:p>
          </p:txBody>
        </p:sp>
      </p:grpSp>
      <p:sp>
        <p:nvSpPr>
          <p:cNvPr id="43" name="ZoneTexte 42">
            <a:extLst>
              <a:ext uri="{FF2B5EF4-FFF2-40B4-BE49-F238E27FC236}">
                <a16:creationId xmlns:a16="http://schemas.microsoft.com/office/drawing/2014/main" id="{172C345B-9634-499F-9D76-39692BAC7B18}"/>
              </a:ext>
            </a:extLst>
          </p:cNvPr>
          <p:cNvSpPr txBox="1"/>
          <p:nvPr/>
        </p:nvSpPr>
        <p:spPr>
          <a:xfrm>
            <a:off x="657772" y="4490301"/>
            <a:ext cx="4001660" cy="261610"/>
          </a:xfrm>
          <a:prstGeom prst="rect">
            <a:avLst/>
          </a:prstGeom>
          <a:noFill/>
        </p:spPr>
        <p:txBody>
          <a:bodyPr wrap="square">
            <a:spAutoFit/>
          </a:bodyPr>
          <a:lstStyle>
            <a:defPPr>
              <a:defRPr lang="fr-FR"/>
            </a:defPPr>
            <a:lvl1pPr>
              <a:defRPr sz="1200">
                <a:latin typeface="Source Sans Pro" panose="020B0503030403020204" pitchFamily="34" charset="0"/>
              </a:defRPr>
            </a:lvl1pPr>
          </a:lstStyle>
          <a:p>
            <a:r>
              <a:rPr lang="fr-FR" sz="1100" dirty="0" err="1"/>
              <a:t>Experiment</a:t>
            </a:r>
            <a:r>
              <a:rPr lang="fr-FR" sz="1100" dirty="0"/>
              <a:t> </a:t>
            </a:r>
            <a:r>
              <a:rPr lang="fr-FR" sz="1100" dirty="0" err="1"/>
              <a:t>performed</a:t>
            </a:r>
            <a:r>
              <a:rPr lang="fr-FR" sz="1100" dirty="0"/>
              <a:t> in the International </a:t>
            </a:r>
            <a:r>
              <a:rPr lang="fr-FR" sz="1100" dirty="0" err="1"/>
              <a:t>Space</a:t>
            </a:r>
            <a:r>
              <a:rPr lang="fr-FR" sz="1100" dirty="0"/>
              <a:t> Station</a:t>
            </a:r>
            <a:endParaRPr lang="fr-FR" altLang="fr-FR" sz="1100" dirty="0"/>
          </a:p>
        </p:txBody>
      </p:sp>
      <p:sp>
        <p:nvSpPr>
          <p:cNvPr id="2" name="Espace réservé du contenu 1"/>
          <p:cNvSpPr>
            <a:spLocks noGrp="1"/>
          </p:cNvSpPr>
          <p:nvPr>
            <p:ph sz="quarter" idx="23"/>
          </p:nvPr>
        </p:nvSpPr>
        <p:spPr/>
        <p:txBody>
          <a:bodyPr/>
          <a:lstStyle/>
          <a:p>
            <a:r>
              <a:rPr lang="en-GB" b="1" dirty="0" smtClean="0"/>
              <a:t>Foam properties</a:t>
            </a:r>
            <a:endParaRPr lang="en-GB" b="1" dirty="0"/>
          </a:p>
        </p:txBody>
      </p:sp>
      <p:sp>
        <p:nvSpPr>
          <p:cNvPr id="3" name="Espace réservé du contenu 2"/>
          <p:cNvSpPr>
            <a:spLocks noGrp="1"/>
          </p:cNvSpPr>
          <p:nvPr>
            <p:ph sz="quarter" idx="22"/>
          </p:nvPr>
        </p:nvSpPr>
        <p:spPr/>
        <p:txBody>
          <a:bodyPr/>
          <a:lstStyle/>
          <a:p>
            <a:r>
              <a:rPr lang="en-GB" dirty="0" smtClean="0"/>
              <a:t>Rheology: Yield stress</a:t>
            </a:r>
            <a:endParaRPr lang="en-GB" dirty="0"/>
          </a:p>
        </p:txBody>
      </p:sp>
      <p:sp>
        <p:nvSpPr>
          <p:cNvPr id="4" name="Espace réservé du contenu 3"/>
          <p:cNvSpPr>
            <a:spLocks noGrp="1"/>
          </p:cNvSpPr>
          <p:nvPr>
            <p:ph sz="quarter" idx="21"/>
          </p:nvPr>
        </p:nvSpPr>
        <p:spPr/>
        <p:txBody>
          <a:bodyPr/>
          <a:lstStyle/>
          <a:p>
            <a:r>
              <a:rPr lang="en-GB" dirty="0" smtClean="0"/>
              <a:t>Aging: Coarsening</a:t>
            </a:r>
          </a:p>
          <a:p>
            <a:endParaRPr lang="en-GB" b="1" dirty="0" smtClean="0">
              <a:latin typeface="Calibri" panose="020F0502020204030204" pitchFamily="34" charset="0"/>
              <a:cs typeface="Calibri" panose="020F0502020204030204" pitchFamily="34" charset="0"/>
            </a:endParaRPr>
          </a:p>
          <a:p>
            <a:endParaRPr lang="en-GB" b="1" dirty="0" smtClean="0">
              <a:latin typeface="Calibri" panose="020F0502020204030204" pitchFamily="34" charset="0"/>
              <a:cs typeface="Calibri" panose="020F0502020204030204" pitchFamily="34" charset="0"/>
            </a:endParaRPr>
          </a:p>
          <a:p>
            <a:endParaRPr lang="en-GB" b="1" dirty="0" smtClean="0">
              <a:latin typeface="Calibri" panose="020F0502020204030204" pitchFamily="34" charset="0"/>
              <a:cs typeface="Calibri" panose="020F0502020204030204" pitchFamily="34" charset="0"/>
            </a:endParaRPr>
          </a:p>
          <a:p>
            <a:endParaRPr lang="en-GB" b="1" dirty="0" smtClean="0">
              <a:latin typeface="Calibri" panose="020F0502020204030204" pitchFamily="34" charset="0"/>
              <a:cs typeface="Calibri" panose="020F0502020204030204" pitchFamily="34" charset="0"/>
            </a:endParaRPr>
          </a:p>
          <a:p>
            <a:endParaRPr lang="en-GB" b="1" dirty="0" smtClean="0">
              <a:latin typeface="Calibri" panose="020F0502020204030204" pitchFamily="34" charset="0"/>
              <a:cs typeface="Calibri" panose="020F0502020204030204" pitchFamily="34" charset="0"/>
            </a:endParaRPr>
          </a:p>
          <a:p>
            <a:endParaRPr lang="en-GB" b="1" dirty="0" smtClean="0">
              <a:latin typeface="Calibri" panose="020F0502020204030204" pitchFamily="34" charset="0"/>
              <a:cs typeface="Calibri" panose="020F0502020204030204" pitchFamily="34" charset="0"/>
            </a:endParaRPr>
          </a:p>
          <a:p>
            <a:pPr marL="0" indent="0">
              <a:buNone/>
            </a:pPr>
            <a:endParaRPr lang="en-GB" b="1" dirty="0">
              <a:latin typeface="Calibri" panose="020F0502020204030204" pitchFamily="34" charset="0"/>
              <a:cs typeface="Calibri" panose="020F0502020204030204" pitchFamily="34" charset="0"/>
            </a:endParaRPr>
          </a:p>
        </p:txBody>
      </p:sp>
      <p:sp>
        <p:nvSpPr>
          <p:cNvPr id="5" name="Titre 4"/>
          <p:cNvSpPr>
            <a:spLocks noGrp="1"/>
          </p:cNvSpPr>
          <p:nvPr>
            <p:ph type="title"/>
          </p:nvPr>
        </p:nvSpPr>
        <p:spPr/>
        <p:txBody>
          <a:bodyPr/>
          <a:lstStyle/>
          <a:p>
            <a:r>
              <a:rPr lang="en-GB" dirty="0" smtClean="0"/>
              <a:t>2. Consequences on confined foam properties</a:t>
            </a:r>
            <a:endParaRPr lang="en-GB" dirty="0"/>
          </a:p>
        </p:txBody>
      </p:sp>
      <p:sp>
        <p:nvSpPr>
          <p:cNvPr id="6" name="Espace réservé du numéro de diapositive 25"/>
          <p:cNvSpPr>
            <a:spLocks noGrp="1"/>
          </p:cNvSpPr>
          <p:nvPr>
            <p:ph type="sldNum" sz="quarter" idx="12"/>
          </p:nvPr>
        </p:nvSpPr>
        <p:spPr>
          <a:xfrm>
            <a:off x="8991600" y="6350003"/>
            <a:ext cx="2743200" cy="365125"/>
          </a:xfrm>
        </p:spPr>
        <p:txBody>
          <a:bodyPr/>
          <a:lstStyle/>
          <a:p>
            <a:fld id="{E3388EE1-F190-47B0-87A7-A7055821C2CB}" type="slidenum">
              <a:rPr lang="fr-FR" smtClean="0"/>
              <a:t>6</a:t>
            </a:fld>
            <a:endParaRPr lang="fr-FR" dirty="0"/>
          </a:p>
        </p:txBody>
      </p:sp>
      <p:sp>
        <p:nvSpPr>
          <p:cNvPr id="7" name="Rectangle 6">
            <a:extLst>
              <a:ext uri="{FF2B5EF4-FFF2-40B4-BE49-F238E27FC236}">
                <a16:creationId xmlns:a16="http://schemas.microsoft.com/office/drawing/2014/main" id="{EBA6DB1B-A1D5-4287-9F4E-3BF687595B5C}"/>
              </a:ext>
            </a:extLst>
          </p:cNvPr>
          <p:cNvSpPr/>
          <p:nvPr/>
        </p:nvSpPr>
        <p:spPr>
          <a:xfrm>
            <a:off x="2539095" y="1944329"/>
            <a:ext cx="1146532" cy="307777"/>
          </a:xfrm>
          <a:prstGeom prst="rect">
            <a:avLst/>
          </a:prstGeom>
        </p:spPr>
        <p:txBody>
          <a:bodyPr wrap="none">
            <a:spAutoFit/>
          </a:bodyPr>
          <a:lstStyle/>
          <a:p>
            <a:r>
              <a:rPr lang="fr-FR" sz="1400" dirty="0">
                <a:latin typeface="Calibri" panose="020F0502020204030204" pitchFamily="34" charset="0"/>
                <a:cs typeface="Calibri" panose="020F0502020204030204" pitchFamily="34" charset="0"/>
              </a:rPr>
              <a:t>Real time: 2h</a:t>
            </a:r>
          </a:p>
        </p:txBody>
      </p:sp>
      <p:pic>
        <p:nvPicPr>
          <p:cNvPr id="8" name="TTAB15">
            <a:hlinkClick r:id="" action="ppaction://media"/>
            <a:extLst>
              <a:ext uri="{FF2B5EF4-FFF2-40B4-BE49-F238E27FC236}">
                <a16:creationId xmlns:a16="http://schemas.microsoft.com/office/drawing/2014/main" id="{456BC5C5-839E-4700-837E-3C4A96EA15CF}"/>
              </a:ext>
            </a:extLst>
          </p:cNvPr>
          <p:cNvPicPr>
            <a:picLocks noChangeAspect="1"/>
          </p:cNvPicPr>
          <p:nvPr>
            <a:videoFile r:link="rId2"/>
            <p:extLst>
              <p:ext uri="{DAA4B4D4-6D71-4841-9C94-3DE7FCFB9230}">
                <p14:media xmlns:p14="http://schemas.microsoft.com/office/powerpoint/2010/main" r:embed="rId3">
                  <p14:trim end="9273"/>
                  <p14:bmkLst>
                    <p14:bmk name="Signet 1" time="0"/>
                  </p14:bmkLst>
                </p14:media>
              </p:ext>
            </p:extLst>
          </p:nvPr>
        </p:nvPicPr>
        <p:blipFill rotWithShape="1">
          <a:blip r:embed="rId19"/>
          <a:srcRect l="7761" t="6856" r="9775" b="14344"/>
          <a:stretch/>
        </p:blipFill>
        <p:spPr>
          <a:xfrm>
            <a:off x="746579" y="2218924"/>
            <a:ext cx="2864927" cy="2290317"/>
          </a:xfrm>
          <a:prstGeom prst="rect">
            <a:avLst/>
          </a:prstGeom>
        </p:spPr>
      </p:pic>
      <p:cxnSp>
        <p:nvCxnSpPr>
          <p:cNvPr id="9" name="Connecteur droit 8">
            <a:extLst>
              <a:ext uri="{FF2B5EF4-FFF2-40B4-BE49-F238E27FC236}">
                <a16:creationId xmlns:a16="http://schemas.microsoft.com/office/drawing/2014/main" id="{D8C7A46B-07BD-4E16-A821-2158C6508AEF}"/>
              </a:ext>
            </a:extLst>
          </p:cNvPr>
          <p:cNvCxnSpPr>
            <a:cxnSpLocks/>
          </p:cNvCxnSpPr>
          <p:nvPr/>
        </p:nvCxnSpPr>
        <p:spPr>
          <a:xfrm>
            <a:off x="3285515" y="4287719"/>
            <a:ext cx="2462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FA5D462A-6255-4566-B5F6-B9044492F6D5}"/>
              </a:ext>
            </a:extLst>
          </p:cNvPr>
          <p:cNvSpPr txBox="1"/>
          <p:nvPr/>
        </p:nvSpPr>
        <p:spPr>
          <a:xfrm>
            <a:off x="3084865" y="4282018"/>
            <a:ext cx="600762" cy="261610"/>
          </a:xfrm>
          <a:prstGeom prst="rect">
            <a:avLst/>
          </a:prstGeom>
          <a:noFill/>
        </p:spPr>
        <p:txBody>
          <a:bodyPr wrap="square">
            <a:spAutoFit/>
          </a:bodyPr>
          <a:lstStyle/>
          <a:p>
            <a:pPr algn="ctr"/>
            <a:r>
              <a:rPr lang="fr-FR" sz="1100" dirty="0">
                <a:solidFill>
                  <a:schemeClr val="bg1"/>
                </a:solidFill>
                <a:latin typeface="Calibri" panose="020F0502020204030204" pitchFamily="34" charset="0"/>
                <a:cs typeface="Calibri" panose="020F0502020204030204" pitchFamily="34" charset="0"/>
              </a:rPr>
              <a:t>1 mm</a:t>
            </a:r>
            <a:endParaRPr lang="fr-FR" sz="1100" dirty="0">
              <a:solidFill>
                <a:schemeClr val="bg1"/>
              </a:solidFill>
            </a:endParaRPr>
          </a:p>
        </p:txBody>
      </p:sp>
      <p:sp>
        <p:nvSpPr>
          <p:cNvPr id="24" name="ZoneTexte 23">
            <a:extLst>
              <a:ext uri="{FF2B5EF4-FFF2-40B4-BE49-F238E27FC236}">
                <a16:creationId xmlns:a16="http://schemas.microsoft.com/office/drawing/2014/main" id="{B8C34DFA-D55A-4B20-A88C-28ADD0C6968E}"/>
              </a:ext>
            </a:extLst>
          </p:cNvPr>
          <p:cNvSpPr txBox="1"/>
          <p:nvPr/>
        </p:nvSpPr>
        <p:spPr>
          <a:xfrm>
            <a:off x="3648914" y="4121445"/>
            <a:ext cx="1351607" cy="461665"/>
          </a:xfrm>
          <a:prstGeom prst="rect">
            <a:avLst/>
          </a:prstGeom>
          <a:noFill/>
        </p:spPr>
        <p:txBody>
          <a:bodyPr wrap="square">
            <a:spAutoFit/>
          </a:bodyPr>
          <a:lstStyle>
            <a:defPPr>
              <a:defRPr lang="fr-FR"/>
            </a:defPPr>
            <a:lvl1pPr>
              <a:defRPr sz="1200">
                <a:latin typeface="Source Sans Pro" panose="020B0503030403020204" pitchFamily="34" charset="0"/>
              </a:defRPr>
            </a:lvl1pPr>
          </a:lstStyle>
          <a:p>
            <a:r>
              <a:rPr lang="en-US" dirty="0" err="1"/>
              <a:t>Pasquet</a:t>
            </a:r>
            <a:r>
              <a:rPr lang="en-US" dirty="0"/>
              <a:t> M. et al</a:t>
            </a:r>
            <a:r>
              <a:rPr lang="en-US" dirty="0" smtClean="0"/>
              <a:t>.,</a:t>
            </a:r>
            <a:r>
              <a:rPr lang="fr-FR" altLang="fr-FR" dirty="0" smtClean="0"/>
              <a:t> </a:t>
            </a:r>
          </a:p>
          <a:p>
            <a:r>
              <a:rPr lang="fr-FR" b="1" dirty="0" smtClean="0"/>
              <a:t>JCIS, 2023</a:t>
            </a:r>
            <a:endParaRPr lang="fr-FR" b="1" dirty="0"/>
          </a:p>
        </p:txBody>
      </p:sp>
      <mc:AlternateContent xmlns:mc="http://schemas.openxmlformats.org/markup-compatibility/2006" xmlns:a14="http://schemas.microsoft.com/office/drawing/2010/main">
        <mc:Choice Requires="a14">
          <p:sp>
            <p:nvSpPr>
              <p:cNvPr id="28" name="Rectangle 27"/>
              <p:cNvSpPr/>
              <p:nvPr/>
            </p:nvSpPr>
            <p:spPr>
              <a:xfrm>
                <a:off x="657772" y="1911147"/>
                <a:ext cx="1000082" cy="307777"/>
              </a:xfrm>
              <a:prstGeom prst="rect">
                <a:avLst/>
              </a:prstGeom>
            </p:spPr>
            <p:txBody>
              <a:bodyPr wrap="none">
                <a:spAutoFit/>
              </a:bodyPr>
              <a:lstStyle/>
              <a:p>
                <a:pPr algn="ctr"/>
                <a14:m>
                  <m:oMathPara xmlns:m="http://schemas.openxmlformats.org/officeDocument/2006/math">
                    <m:oMathParaPr>
                      <m:jc m:val="left"/>
                    </m:oMathParaPr>
                    <m:oMath xmlns:m="http://schemas.openxmlformats.org/officeDocument/2006/math">
                      <m:sSub>
                        <m:sSubPr>
                          <m:ctrlPr>
                            <a:rPr lang="fr-FR" sz="1400" i="1">
                              <a:latin typeface="Cambria Math" panose="02040503050406030204" pitchFamily="18" charset="0"/>
                              <a:ea typeface="Cambria Math" panose="02040503050406030204" pitchFamily="18" charset="0"/>
                            </a:rPr>
                          </m:ctrlPr>
                        </m:sSubPr>
                        <m:e>
                          <m:r>
                            <a:rPr lang="fr-FR" sz="1400" i="1">
                              <a:latin typeface="Cambria Math" panose="02040503050406030204" pitchFamily="18" charset="0"/>
                              <a:ea typeface="Cambria Math" panose="02040503050406030204" pitchFamily="18" charset="0"/>
                            </a:rPr>
                            <m:t>𝜙</m:t>
                          </m:r>
                        </m:e>
                        <m:sub>
                          <m:r>
                            <a:rPr lang="fr-FR" sz="1400" i="1">
                              <a:latin typeface="Cambria Math" panose="02040503050406030204" pitchFamily="18" charset="0"/>
                              <a:ea typeface="Cambria Math" panose="02040503050406030204" pitchFamily="18" charset="0"/>
                            </a:rPr>
                            <m:t>𝑙</m:t>
                          </m:r>
                        </m:sub>
                      </m:sSub>
                      <m:r>
                        <a:rPr lang="fr-FR" sz="1400">
                          <a:latin typeface="Cambria Math" panose="02040503050406030204" pitchFamily="18" charset="0"/>
                          <a:ea typeface="Cambria Math" panose="02040503050406030204" pitchFamily="18" charset="0"/>
                        </a:rPr>
                        <m:t>=15%</m:t>
                      </m:r>
                    </m:oMath>
                  </m:oMathPara>
                </a14:m>
                <a:endParaRPr lang="fr-FR" sz="1400" dirty="0"/>
              </a:p>
            </p:txBody>
          </p:sp>
        </mc:Choice>
        <mc:Fallback xmlns="">
          <p:sp>
            <p:nvSpPr>
              <p:cNvPr id="28" name="Rectangle 27"/>
              <p:cNvSpPr>
                <a:spLocks noRot="1" noChangeAspect="1" noMove="1" noResize="1" noEditPoints="1" noAdjustHandles="1" noChangeArrowheads="1" noChangeShapeType="1" noTextEdit="1"/>
              </p:cNvSpPr>
              <p:nvPr/>
            </p:nvSpPr>
            <p:spPr>
              <a:xfrm>
                <a:off x="657772" y="1911147"/>
                <a:ext cx="1000082" cy="307777"/>
              </a:xfrm>
              <a:prstGeom prst="rect">
                <a:avLst/>
              </a:prstGeom>
              <a:blipFill>
                <a:blip r:embed="rId7"/>
                <a:stretch>
                  <a:fillRect b="-8000"/>
                </a:stretch>
              </a:blipFill>
            </p:spPr>
            <p:txBody>
              <a:bodyPr/>
              <a:lstStyle/>
              <a:p>
                <a:r>
                  <a:rPr lang="fr-FR">
                    <a:noFill/>
                  </a:rPr>
                  <a:t> </a:t>
                </a:r>
              </a:p>
            </p:txBody>
          </p:sp>
        </mc:Fallback>
      </mc:AlternateContent>
      <p:sp>
        <p:nvSpPr>
          <p:cNvPr id="19" name="ZoneTexte 18"/>
          <p:cNvSpPr txBox="1"/>
          <p:nvPr/>
        </p:nvSpPr>
        <p:spPr>
          <a:xfrm>
            <a:off x="10625040" y="55241"/>
            <a:ext cx="1157625" cy="369332"/>
          </a:xfrm>
          <a:prstGeom prst="rect">
            <a:avLst/>
          </a:prstGeom>
          <a:noFill/>
        </p:spPr>
        <p:txBody>
          <a:bodyPr wrap="none" rtlCol="0">
            <a:spAutoFit/>
          </a:bodyPr>
          <a:lstStyle/>
          <a:p>
            <a:r>
              <a:rPr lang="en-GB" b="1" i="1" dirty="0" smtClean="0">
                <a:solidFill>
                  <a:schemeClr val="bg1"/>
                </a:solidFill>
              </a:rPr>
              <a:t>Bulk foam</a:t>
            </a:r>
            <a:endParaRPr lang="en-GB" b="1" i="1" dirty="0">
              <a:solidFill>
                <a:schemeClr val="bg1"/>
              </a:solidFill>
            </a:endParaRPr>
          </a:p>
        </p:txBody>
      </p:sp>
      <p:pic>
        <p:nvPicPr>
          <p:cNvPr id="21" name="Image 20"/>
          <p:cNvPicPr>
            <a:picLocks noChangeAspect="1"/>
          </p:cNvPicPr>
          <p:nvPr/>
        </p:nvPicPr>
        <p:blipFill rotWithShape="1">
          <a:blip r:embed="rId20">
            <a:extLst>
              <a:ext uri="{BEBA8EAE-BF5A-486C-A8C5-ECC9F3942E4B}">
                <a14:imgProps xmlns:a14="http://schemas.microsoft.com/office/drawing/2010/main">
                  <a14:imgLayer r:embed="rId21">
                    <a14:imgEffect>
                      <a14:artisticPencilGrayscale/>
                    </a14:imgEffect>
                  </a14:imgLayer>
                </a14:imgProps>
              </a:ext>
            </a:extLst>
          </a:blip>
          <a:srcRect t="9356" r="9272" b="964"/>
          <a:stretch/>
        </p:blipFill>
        <p:spPr>
          <a:xfrm rot="5400000">
            <a:off x="10728003" y="410905"/>
            <a:ext cx="1151221" cy="1217972"/>
          </a:xfrm>
          <a:prstGeom prst="rect">
            <a:avLst/>
          </a:prstGeom>
        </p:spPr>
      </p:pic>
      <p:grpSp>
        <p:nvGrpSpPr>
          <p:cNvPr id="11" name="Groupe 10"/>
          <p:cNvGrpSpPr/>
          <p:nvPr/>
        </p:nvGrpSpPr>
        <p:grpSpPr>
          <a:xfrm>
            <a:off x="380999" y="4979286"/>
            <a:ext cx="5362575" cy="1235838"/>
            <a:chOff x="380999" y="4979286"/>
            <a:chExt cx="5362575" cy="1235838"/>
          </a:xfrm>
        </p:grpSpPr>
        <p:sp>
          <p:nvSpPr>
            <p:cNvPr id="26" name="Rectangle 25"/>
            <p:cNvSpPr/>
            <p:nvPr/>
          </p:nvSpPr>
          <p:spPr>
            <a:xfrm>
              <a:off x="380999" y="4979286"/>
              <a:ext cx="5362575" cy="369332"/>
            </a:xfrm>
            <a:prstGeom prst="rect">
              <a:avLst/>
            </a:prstGeom>
          </p:spPr>
          <p:txBody>
            <a:bodyPr wrap="square">
              <a:spAutoFit/>
            </a:bodyPr>
            <a:lstStyle/>
            <a:p>
              <a:pPr marL="0" lvl="1"/>
              <a:r>
                <a:rPr lang="en-US" dirty="0" smtClean="0">
                  <a:latin typeface="Calibri" panose="020F0502020204030204" pitchFamily="34" charset="0"/>
                  <a:cs typeface="Calibri" panose="020F0502020204030204" pitchFamily="34" charset="0"/>
                </a:rPr>
                <a:t>For </a:t>
              </a:r>
              <a:r>
                <a:rPr lang="en-US" b="1" dirty="0" smtClean="0">
                  <a:latin typeface="Calibri" panose="020F0502020204030204" pitchFamily="34" charset="0"/>
                  <a:cs typeface="Calibri" panose="020F0502020204030204" pitchFamily="34" charset="0"/>
                </a:rPr>
                <a:t>bulk foam</a:t>
              </a:r>
              <a:r>
                <a:rPr lang="en-US" dirty="0" smtClean="0">
                  <a:latin typeface="Calibri" panose="020F0502020204030204" pitchFamily="34" charset="0"/>
                  <a:cs typeface="Calibri" panose="020F0502020204030204" pitchFamily="34" charset="0"/>
                </a:rPr>
                <a:t>, bubble growth </a:t>
              </a:r>
              <a:r>
                <a:rPr lang="en-US" dirty="0">
                  <a:latin typeface="Calibri" panose="020F0502020204030204" pitchFamily="34" charset="0"/>
                  <a:cs typeface="Calibri" panose="020F0502020204030204" pitchFamily="34" charset="0"/>
                </a:rPr>
                <a:t>in the stationary regime</a:t>
              </a:r>
              <a:r>
                <a:rPr lang="en-US" dirty="0" smtClean="0">
                  <a:latin typeface="Calibri" panose="020F0502020204030204" pitchFamily="34" charset="0"/>
                  <a:cs typeface="Calibri" panose="020F0502020204030204" pitchFamily="34" charset="0"/>
                </a:rPr>
                <a:t>:</a:t>
              </a:r>
            </a:p>
          </p:txBody>
        </p:sp>
        <mc:AlternateContent xmlns:mc="http://schemas.openxmlformats.org/markup-compatibility/2006" xmlns:a14="http://schemas.microsoft.com/office/drawing/2010/main">
          <mc:Choice Requires="a14">
            <p:sp>
              <p:nvSpPr>
                <p:cNvPr id="38" name="Rectangle 37"/>
                <p:cNvSpPr/>
                <p:nvPr/>
              </p:nvSpPr>
              <p:spPr>
                <a:xfrm>
                  <a:off x="380999" y="5364996"/>
                  <a:ext cx="4935201" cy="369332"/>
                </a:xfrm>
                <a:prstGeom prst="rect">
                  <a:avLst/>
                </a:prstGeom>
              </p:spPr>
              <p:txBody>
                <a:bodyPr wrap="square">
                  <a:spAutoFit/>
                </a:bodyPr>
                <a:lstStyle/>
                <a:p>
                  <a:pPr marL="0" lvl="1"/>
                  <a14:m>
                    <m:oMath xmlns:m="http://schemas.openxmlformats.org/officeDocument/2006/math">
                      <m:sSup>
                        <m:sSupPr>
                          <m:ctrlPr>
                            <a:rPr lang="fr-FR" i="1" smtClean="0">
                              <a:latin typeface="Cambria Math" panose="02040503050406030204" pitchFamily="18" charset="0"/>
                            </a:rPr>
                          </m:ctrlPr>
                        </m:sSupPr>
                        <m:e>
                          <m:d>
                            <m:dPr>
                              <m:begChr m:val="⟨"/>
                              <m:endChr m:val="⟩"/>
                              <m:ctrlPr>
                                <a:rPr lang="fr-FR" i="1">
                                  <a:latin typeface="Cambria Math" panose="02040503050406030204" pitchFamily="18" charset="0"/>
                                </a:rPr>
                              </m:ctrlPr>
                            </m:dPr>
                            <m:e>
                              <m:sSub>
                                <m:sSubPr>
                                  <m:ctrlPr>
                                    <a:rPr lang="fr-FR" b="0" i="1" smtClean="0">
                                      <a:latin typeface="Cambria Math" panose="02040503050406030204" pitchFamily="18" charset="0"/>
                                    </a:rPr>
                                  </m:ctrlPr>
                                </m:sSubPr>
                                <m:e>
                                  <m:r>
                                    <a:rPr lang="fr-FR" i="1">
                                      <a:latin typeface="Cambria Math" panose="02040503050406030204" pitchFamily="18" charset="0"/>
                                    </a:rPr>
                                    <m:t>𝑅</m:t>
                                  </m:r>
                                </m:e>
                                <m:sub>
                                  <m:r>
                                    <a:rPr lang="fr-FR" b="0" i="1" smtClean="0">
                                      <a:latin typeface="Cambria Math" panose="02040503050406030204" pitchFamily="18" charset="0"/>
                                    </a:rPr>
                                    <m:t>𝑏</m:t>
                                  </m:r>
                                </m:sub>
                              </m:sSub>
                              <m:d>
                                <m:dPr>
                                  <m:ctrlPr>
                                    <a:rPr lang="fr-FR" i="1">
                                      <a:latin typeface="Cambria Math" panose="02040503050406030204" pitchFamily="18" charset="0"/>
                                    </a:rPr>
                                  </m:ctrlPr>
                                </m:dPr>
                                <m:e>
                                  <m:r>
                                    <a:rPr lang="fr-FR" i="1">
                                      <a:latin typeface="Cambria Math" panose="02040503050406030204" pitchFamily="18" charset="0"/>
                                    </a:rPr>
                                    <m:t>𝑡</m:t>
                                  </m:r>
                                </m:e>
                              </m:d>
                            </m:e>
                          </m:d>
                        </m:e>
                        <m:sup>
                          <m:r>
                            <a:rPr lang="fr-FR" i="1">
                              <a:latin typeface="Cambria Math" panose="02040503050406030204" pitchFamily="18" charset="0"/>
                            </a:rPr>
                            <m:t>2</m:t>
                          </m:r>
                        </m:sup>
                      </m:sSup>
                      <m:r>
                        <a:rPr lang="fr-FR" b="0" i="1" smtClean="0">
                          <a:latin typeface="Cambria Math" panose="02040503050406030204" pitchFamily="18" charset="0"/>
                        </a:rPr>
                        <m:t>−</m:t>
                      </m:r>
                      <m:sSup>
                        <m:sSupPr>
                          <m:ctrlPr>
                            <a:rPr lang="fr-FR" i="1">
                              <a:latin typeface="Cambria Math" panose="02040503050406030204" pitchFamily="18" charset="0"/>
                            </a:rPr>
                          </m:ctrlPr>
                        </m:sSupPr>
                        <m:e>
                          <m:d>
                            <m:dPr>
                              <m:begChr m:val="⟨"/>
                              <m:endChr m:val="⟩"/>
                              <m:ctrlPr>
                                <a:rPr lang="fr-FR" i="1">
                                  <a:latin typeface="Cambria Math" panose="02040503050406030204" pitchFamily="18" charset="0"/>
                                </a:rPr>
                              </m:ctrlPr>
                            </m:dPr>
                            <m:e>
                              <m:sSub>
                                <m:sSubPr>
                                  <m:ctrlPr>
                                    <a:rPr lang="fr-FR" b="0" i="1" smtClean="0">
                                      <a:latin typeface="Cambria Math" panose="02040503050406030204" pitchFamily="18" charset="0"/>
                                    </a:rPr>
                                  </m:ctrlPr>
                                </m:sSubPr>
                                <m:e>
                                  <m:r>
                                    <a:rPr lang="fr-FR" i="1">
                                      <a:latin typeface="Cambria Math" panose="02040503050406030204" pitchFamily="18" charset="0"/>
                                    </a:rPr>
                                    <m:t>𝑅</m:t>
                                  </m:r>
                                </m:e>
                                <m:sub>
                                  <m:r>
                                    <a:rPr lang="fr-FR" b="0" i="1" smtClean="0">
                                      <a:latin typeface="Cambria Math" panose="02040503050406030204" pitchFamily="18" charset="0"/>
                                    </a:rPr>
                                    <m:t>𝑏</m:t>
                                  </m:r>
                                </m:sub>
                              </m:sSub>
                              <m:d>
                                <m:dPr>
                                  <m:ctrlPr>
                                    <a:rPr lang="fr-FR" i="1">
                                      <a:latin typeface="Cambria Math" panose="02040503050406030204" pitchFamily="18" charset="0"/>
                                    </a:rPr>
                                  </m:ctrlPr>
                                </m:dPr>
                                <m:e>
                                  <m:sSub>
                                    <m:sSubPr>
                                      <m:ctrlPr>
                                        <a:rPr lang="fr-FR" i="1">
                                          <a:latin typeface="Cambria Math" panose="02040503050406030204" pitchFamily="18" charset="0"/>
                                        </a:rPr>
                                      </m:ctrlPr>
                                    </m:sSubPr>
                                    <m:e>
                                      <m:r>
                                        <a:rPr lang="fr-FR" i="1">
                                          <a:latin typeface="Cambria Math" panose="02040503050406030204" pitchFamily="18" charset="0"/>
                                        </a:rPr>
                                        <m:t>𝑡</m:t>
                                      </m:r>
                                    </m:e>
                                    <m:sub>
                                      <m:r>
                                        <a:rPr lang="fr-FR" i="1">
                                          <a:latin typeface="Cambria Math" panose="02040503050406030204" pitchFamily="18" charset="0"/>
                                        </a:rPr>
                                        <m:t>0</m:t>
                                      </m:r>
                                    </m:sub>
                                  </m:sSub>
                                </m:e>
                              </m:d>
                            </m:e>
                          </m:d>
                        </m:e>
                        <m:sup>
                          <m:r>
                            <a:rPr lang="fr-FR" i="1">
                              <a:latin typeface="Cambria Math" panose="02040503050406030204" pitchFamily="18" charset="0"/>
                            </a:rPr>
                            <m:t>2</m:t>
                          </m:r>
                        </m:sup>
                      </m:sSup>
                      <m:r>
                        <a:rPr lang="fr-FR" b="0" i="0" smtClean="0">
                          <a:latin typeface="Cambria Math" panose="02040503050406030204" pitchFamily="18" charset="0"/>
                        </a:rPr>
                        <m:t>=</m:t>
                      </m:r>
                    </m:oMath>
                  </a14:m>
                  <a:r>
                    <a:rPr lang="el-GR" dirty="0">
                      <a:ea typeface="Cambria Math" panose="02040503050406030204" pitchFamily="18" charset="0"/>
                    </a:rPr>
                    <a:t> </a:t>
                  </a:r>
                  <a14:m>
                    <m:oMath xmlns:m="http://schemas.openxmlformats.org/officeDocument/2006/math">
                      <m:r>
                        <m:rPr>
                          <m:sty m:val="p"/>
                        </m:rPr>
                        <a:rPr lang="el-GR" i="1">
                          <a:solidFill>
                            <a:srgbClr val="FF0000"/>
                          </a:solidFill>
                          <a:latin typeface="Cambria Math" panose="02040503050406030204" pitchFamily="18" charset="0"/>
                          <a:ea typeface="Cambria Math" panose="02040503050406030204" pitchFamily="18" charset="0"/>
                        </a:rPr>
                        <m:t>Ω</m:t>
                      </m:r>
                      <m:r>
                        <a:rPr lang="fr-FR" i="1">
                          <a:latin typeface="Cambria Math" panose="02040503050406030204" pitchFamily="18" charset="0"/>
                          <a:ea typeface="Cambria Math" panose="02040503050406030204" pitchFamily="18" charset="0"/>
                        </a:rPr>
                        <m:t>×</m:t>
                      </m:r>
                      <m:d>
                        <m:dPr>
                          <m:ctrlPr>
                            <a:rPr lang="fr-FR" i="1">
                              <a:latin typeface="Cambria Math" panose="02040503050406030204" pitchFamily="18" charset="0"/>
                              <a:ea typeface="Cambria Math" panose="02040503050406030204" pitchFamily="18" charset="0"/>
                            </a:rPr>
                          </m:ctrlPr>
                        </m:dPr>
                        <m:e>
                          <m:r>
                            <a:rPr lang="fr-FR" i="1">
                              <a:latin typeface="Cambria Math" panose="02040503050406030204" pitchFamily="18" charset="0"/>
                              <a:ea typeface="Cambria Math" panose="02040503050406030204" pitchFamily="18" charset="0"/>
                            </a:rPr>
                            <m:t>𝑡</m:t>
                          </m:r>
                          <m:r>
                            <a:rPr lang="fr-FR" i="1">
                              <a:latin typeface="Cambria Math" panose="02040503050406030204" pitchFamily="18" charset="0"/>
                              <a:ea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𝑡</m:t>
                              </m:r>
                            </m:e>
                            <m:sub>
                              <m:r>
                                <a:rPr lang="fr-FR" i="1">
                                  <a:latin typeface="Cambria Math" panose="02040503050406030204" pitchFamily="18" charset="0"/>
                                </a:rPr>
                                <m:t>0</m:t>
                              </m:r>
                            </m:sub>
                          </m:sSub>
                        </m:e>
                      </m:d>
                    </m:oMath>
                  </a14:m>
                  <a:endParaRPr lang="fr-FR" dirty="0"/>
                </a:p>
              </p:txBody>
            </p:sp>
          </mc:Choice>
          <mc:Fallback xmlns="">
            <p:sp>
              <p:nvSpPr>
                <p:cNvPr id="38" name="Rectangle 37"/>
                <p:cNvSpPr>
                  <a:spLocks noRot="1" noChangeAspect="1" noMove="1" noResize="1" noEditPoints="1" noAdjustHandles="1" noChangeArrowheads="1" noChangeShapeType="1" noTextEdit="1"/>
                </p:cNvSpPr>
                <p:nvPr/>
              </p:nvSpPr>
              <p:spPr>
                <a:xfrm>
                  <a:off x="380999" y="5364996"/>
                  <a:ext cx="4935201" cy="369332"/>
                </a:xfrm>
                <a:prstGeom prst="rect">
                  <a:avLst/>
                </a:prstGeom>
                <a:blipFill>
                  <a:blip r:embed="rId10"/>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380999" y="5716461"/>
                  <a:ext cx="4812885" cy="498663"/>
                </a:xfrm>
                <a:prstGeom prst="rect">
                  <a:avLst/>
                </a:prstGeom>
              </p:spPr>
              <p:txBody>
                <a:bodyPr wrap="square">
                  <a:spAutoFit/>
                </a:bodyPr>
                <a:lstStyle/>
                <a:p>
                  <a:r>
                    <a:rPr lang="en-GB" b="1" dirty="0" smtClean="0">
                      <a:solidFill>
                        <a:srgbClr val="FF0000"/>
                      </a:solidFill>
                      <a:ea typeface="Cambria Math" panose="02040503050406030204" pitchFamily="18" charset="0"/>
                    </a:rPr>
                    <a:t>Coarsening </a:t>
                  </a:r>
                  <a:r>
                    <a:rPr lang="en-GB" b="1" dirty="0" smtClean="0">
                      <a:solidFill>
                        <a:srgbClr val="FF0000"/>
                      </a:solidFill>
                    </a:rPr>
                    <a:t>r</a:t>
                  </a:r>
                  <a:r>
                    <a:rPr lang="en-GB" b="1" dirty="0" smtClean="0">
                      <a:solidFill>
                        <a:srgbClr val="FF0000"/>
                      </a:solidFill>
                      <a:ea typeface="Cambria Math" panose="02040503050406030204" pitchFamily="18" charset="0"/>
                    </a:rPr>
                    <a:t>ate</a:t>
                  </a:r>
                  <a:r>
                    <a:rPr lang="en-GB" dirty="0" smtClean="0">
                      <a:solidFill>
                        <a:srgbClr val="FF0000"/>
                      </a:solidFill>
                      <a:ea typeface="Cambria Math" panose="02040503050406030204" pitchFamily="18" charset="0"/>
                    </a:rPr>
                    <a:t>, </a:t>
                  </a:r>
                  <a14:m>
                    <m:oMath xmlns:m="http://schemas.openxmlformats.org/officeDocument/2006/math">
                      <m:r>
                        <m:rPr>
                          <m:sty m:val="p"/>
                        </m:rPr>
                        <a:rPr lang="en-GB" b="0" i="0" smtClean="0">
                          <a:solidFill>
                            <a:srgbClr val="FF0000"/>
                          </a:solidFill>
                          <a:latin typeface="Cambria Math" panose="02040503050406030204" pitchFamily="18" charset="0"/>
                          <a:ea typeface="Cambria Math" panose="02040503050406030204" pitchFamily="18" charset="0"/>
                        </a:rPr>
                        <m:t>Ω</m:t>
                      </m:r>
                      <m:r>
                        <a:rPr lang="en-GB" i="1">
                          <a:solidFill>
                            <a:srgbClr val="FF0000"/>
                          </a:solidFill>
                          <a:latin typeface="Cambria Math" panose="02040503050406030204" pitchFamily="18" charset="0"/>
                          <a:ea typeface="Cambria Math" panose="02040503050406030204" pitchFamily="18" charset="0"/>
                        </a:rPr>
                        <m:t>=</m:t>
                      </m:r>
                      <m:f>
                        <m:fPr>
                          <m:ctrlPr>
                            <a:rPr lang="en-GB" i="1">
                              <a:solidFill>
                                <a:srgbClr val="FF0000"/>
                              </a:solidFill>
                              <a:latin typeface="Cambria Math" panose="02040503050406030204" pitchFamily="18" charset="0"/>
                              <a:ea typeface="Cambria Math" panose="02040503050406030204" pitchFamily="18" charset="0"/>
                            </a:rPr>
                          </m:ctrlPr>
                        </m:fPr>
                        <m:num>
                          <m:r>
                            <m:rPr>
                              <m:sty m:val="p"/>
                            </m:rPr>
                            <a:rPr lang="en-GB">
                              <a:solidFill>
                                <a:srgbClr val="FF0000"/>
                              </a:solidFill>
                              <a:latin typeface="Cambria Math" panose="02040503050406030204" pitchFamily="18" charset="0"/>
                              <a:ea typeface="Cambria Math" panose="02040503050406030204" pitchFamily="18" charset="0"/>
                            </a:rPr>
                            <m:t>d</m:t>
                          </m:r>
                        </m:num>
                        <m:den>
                          <m:r>
                            <m:rPr>
                              <m:sty m:val="p"/>
                            </m:rPr>
                            <a:rPr lang="en-GB">
                              <a:solidFill>
                                <a:srgbClr val="FF0000"/>
                              </a:solidFill>
                              <a:latin typeface="Cambria Math" panose="02040503050406030204" pitchFamily="18" charset="0"/>
                              <a:ea typeface="Cambria Math" panose="02040503050406030204" pitchFamily="18" charset="0"/>
                            </a:rPr>
                            <m:t>d</m:t>
                          </m:r>
                          <m:r>
                            <a:rPr lang="en-GB" i="1">
                              <a:solidFill>
                                <a:srgbClr val="FF0000"/>
                              </a:solidFill>
                              <a:latin typeface="Cambria Math" panose="02040503050406030204" pitchFamily="18" charset="0"/>
                              <a:ea typeface="Cambria Math" panose="02040503050406030204" pitchFamily="18" charset="0"/>
                            </a:rPr>
                            <m:t>𝑡</m:t>
                          </m:r>
                        </m:den>
                      </m:f>
                      <m:sSup>
                        <m:sSupPr>
                          <m:ctrlPr>
                            <a:rPr lang="en-GB" i="1">
                              <a:solidFill>
                                <a:srgbClr val="FF0000"/>
                              </a:solidFill>
                              <a:latin typeface="Cambria Math" panose="02040503050406030204" pitchFamily="18" charset="0"/>
                            </a:rPr>
                          </m:ctrlPr>
                        </m:sSupPr>
                        <m:e>
                          <m:d>
                            <m:dPr>
                              <m:begChr m:val="⟨"/>
                              <m:endChr m:val="⟩"/>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𝑅</m:t>
                                  </m:r>
                                </m:e>
                                <m:sub>
                                  <m:r>
                                    <a:rPr lang="en-GB" i="1">
                                      <a:solidFill>
                                        <a:srgbClr val="FF0000"/>
                                      </a:solidFill>
                                      <a:latin typeface="Cambria Math" panose="02040503050406030204" pitchFamily="18" charset="0"/>
                                    </a:rPr>
                                    <m:t>𝑏</m:t>
                                  </m:r>
                                </m:sub>
                              </m:sSub>
                              <m:d>
                                <m:dPr>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rPr>
                                    <m:t>𝑡</m:t>
                                  </m:r>
                                </m:e>
                              </m:d>
                            </m:e>
                          </m:d>
                        </m:e>
                        <m:sup>
                          <m:r>
                            <a:rPr lang="en-GB" i="1">
                              <a:solidFill>
                                <a:srgbClr val="FF0000"/>
                              </a:solidFill>
                              <a:latin typeface="Cambria Math" panose="02040503050406030204" pitchFamily="18" charset="0"/>
                            </a:rPr>
                            <m:t>2</m:t>
                          </m:r>
                        </m:sup>
                      </m:sSup>
                    </m:oMath>
                  </a14:m>
                  <a:endParaRPr lang="en-GB" dirty="0"/>
                </a:p>
              </p:txBody>
            </p:sp>
          </mc:Choice>
          <mc:Fallback xmlns="">
            <p:sp>
              <p:nvSpPr>
                <p:cNvPr id="42" name="Rectangle 41"/>
                <p:cNvSpPr>
                  <a:spLocks noRot="1" noChangeAspect="1" noMove="1" noResize="1" noEditPoints="1" noAdjustHandles="1" noChangeArrowheads="1" noChangeShapeType="1" noTextEdit="1"/>
                </p:cNvSpPr>
                <p:nvPr/>
              </p:nvSpPr>
              <p:spPr>
                <a:xfrm>
                  <a:off x="380999" y="5716461"/>
                  <a:ext cx="4812885" cy="498663"/>
                </a:xfrm>
                <a:prstGeom prst="rect">
                  <a:avLst/>
                </a:prstGeom>
                <a:blipFill>
                  <a:blip r:embed="rId22"/>
                  <a:stretch>
                    <a:fillRect l="-1013" b="-7317"/>
                  </a:stretch>
                </a:blipFill>
              </p:spPr>
              <p:txBody>
                <a:bodyPr/>
                <a:lstStyle/>
                <a:p>
                  <a:r>
                    <a:rPr lang="fr-FR">
                      <a:noFill/>
                    </a:rPr>
                    <a:t> </a:t>
                  </a:r>
                </a:p>
              </p:txBody>
            </p:sp>
          </mc:Fallback>
        </mc:AlternateContent>
      </p:grpSp>
      <mc:AlternateContent xmlns:mc="http://schemas.openxmlformats.org/markup-compatibility/2006" xmlns:a14="http://schemas.microsoft.com/office/drawing/2010/main">
        <mc:Choice Requires="a14">
          <p:sp>
            <p:nvSpPr>
              <p:cNvPr id="47" name="Rectangle 46"/>
              <p:cNvSpPr/>
              <p:nvPr/>
            </p:nvSpPr>
            <p:spPr>
              <a:xfrm>
                <a:off x="4841671" y="5879443"/>
                <a:ext cx="1669944" cy="896143"/>
              </a:xfrm>
              <a:prstGeom prst="rect">
                <a:avLst/>
              </a:prstGeom>
              <a:ln w="12700">
                <a:solidFill>
                  <a:schemeClr val="tx1"/>
                </a:solidFill>
              </a:ln>
              <a:effectLst>
                <a:softEdge rad="0"/>
              </a:effectLst>
            </p:spPr>
            <p:txBody>
              <a:bodyPr wrap="square">
                <a:spAutoFit/>
              </a:bodyPr>
              <a:lstStyle/>
              <a:p>
                <a:pPr/>
                <a14:m>
                  <m:oMathPara xmlns:m="http://schemas.openxmlformats.org/officeDocument/2006/math">
                    <m:oMathParaPr>
                      <m:jc m:val="left"/>
                    </m:oMathParaPr>
                    <m:oMath xmlns:m="http://schemas.openxmlformats.org/officeDocument/2006/math">
                      <m:sSub>
                        <m:sSubPr>
                          <m:ctrlPr>
                            <a:rPr lang="fr-FR" b="0" i="1" smtClean="0">
                              <a:solidFill>
                                <a:srgbClr val="FF0000"/>
                              </a:solidFill>
                              <a:latin typeface="Cambria Math" panose="02040503050406030204" pitchFamily="18" charset="0"/>
                            </a:rPr>
                          </m:ctrlPr>
                        </m:sSubPr>
                        <m:e>
                          <m:r>
                            <a:rPr lang="fr-FR" b="0" i="1" smtClean="0">
                              <a:solidFill>
                                <a:srgbClr val="FF0000"/>
                              </a:solidFill>
                              <a:latin typeface="Cambria Math" panose="02040503050406030204" pitchFamily="18" charset="0"/>
                            </a:rPr>
                            <m:t>𝜙</m:t>
                          </m:r>
                        </m:e>
                        <m:sub>
                          <m:r>
                            <a:rPr lang="fr-FR" b="0" i="1" smtClean="0">
                              <a:solidFill>
                                <a:srgbClr val="FF0000"/>
                              </a:solidFill>
                              <a:latin typeface="Cambria Math" panose="02040503050406030204" pitchFamily="18" charset="0"/>
                            </a:rPr>
                            <m:t>𝑙</m:t>
                          </m:r>
                        </m:sub>
                      </m:sSub>
                      <m:r>
                        <a:rPr lang="fr-FR" b="0" i="1" smtClean="0">
                          <a:solidFill>
                            <a:srgbClr val="FF0000"/>
                          </a:solidFill>
                          <a:latin typeface="Cambria Math" panose="02040503050406030204" pitchFamily="18" charset="0"/>
                          <a:ea typeface="Cambria Math" panose="02040503050406030204" pitchFamily="18" charset="0"/>
                        </a:rPr>
                        <m:t>↗⟹</m:t>
                      </m:r>
                      <m:f>
                        <m:fPr>
                          <m:ctrlPr>
                            <a:rPr lang="fr-FR" b="0" i="1" smtClean="0">
                              <a:solidFill>
                                <a:srgbClr val="FF0000"/>
                              </a:solidFill>
                              <a:latin typeface="Cambria Math" panose="02040503050406030204" pitchFamily="18" charset="0"/>
                              <a:ea typeface="Cambria Math" panose="02040503050406030204" pitchFamily="18" charset="0"/>
                            </a:rPr>
                          </m:ctrlPr>
                        </m:fPr>
                        <m:num>
                          <m:sSub>
                            <m:sSubPr>
                              <m:ctrlPr>
                                <a:rPr lang="fr-FR" i="1">
                                  <a:solidFill>
                                    <a:srgbClr val="FF0000"/>
                                  </a:solidFill>
                                  <a:latin typeface="Cambria Math" panose="02040503050406030204" pitchFamily="18" charset="0"/>
                                </a:rPr>
                              </m:ctrlPr>
                            </m:sSubPr>
                            <m:e>
                              <m:r>
                                <a:rPr lang="fr-FR" i="1">
                                  <a:solidFill>
                                    <a:srgbClr val="FF0000"/>
                                  </a:solidFill>
                                  <a:latin typeface="Cambria Math" panose="02040503050406030204" pitchFamily="18" charset="0"/>
                                  <a:ea typeface="Cambria Math" panose="02040503050406030204" pitchFamily="18" charset="0"/>
                                </a:rPr>
                                <m:t>𝜎</m:t>
                              </m:r>
                            </m:e>
                            <m:sub>
                              <m:r>
                                <a:rPr lang="fr-FR" i="1">
                                  <a:solidFill>
                                    <a:srgbClr val="FF0000"/>
                                  </a:solidFill>
                                  <a:latin typeface="Cambria Math" panose="02040503050406030204" pitchFamily="18" charset="0"/>
                                </a:rPr>
                                <m:t>𝑦</m:t>
                              </m:r>
                            </m:sub>
                          </m:sSub>
                        </m:num>
                        <m:den>
                          <m:r>
                            <a:rPr lang="fr-FR" b="0" i="1" smtClean="0">
                              <a:solidFill>
                                <a:srgbClr val="FF0000"/>
                              </a:solidFill>
                              <a:latin typeface="Cambria Math" panose="02040503050406030204" pitchFamily="18" charset="0"/>
                            </a:rPr>
                            <m:t>𝛾</m:t>
                          </m:r>
                          <m:r>
                            <a:rPr lang="fr-FR" b="0" i="1" smtClean="0">
                              <a:solidFill>
                                <a:srgbClr val="FF0000"/>
                              </a:solidFill>
                              <a:latin typeface="Cambria Math" panose="02040503050406030204" pitchFamily="18" charset="0"/>
                            </a:rPr>
                            <m:t>/</m:t>
                          </m:r>
                          <m:sSub>
                            <m:sSubPr>
                              <m:ctrlPr>
                                <a:rPr lang="fr-FR" i="1">
                                  <a:solidFill>
                                    <a:srgbClr val="FF0000"/>
                                  </a:solidFill>
                                  <a:latin typeface="Cambria Math" panose="02040503050406030204" pitchFamily="18" charset="0"/>
                                </a:rPr>
                              </m:ctrlPr>
                            </m:sSubPr>
                            <m:e>
                              <m:r>
                                <a:rPr lang="fr-FR" i="1">
                                  <a:solidFill>
                                    <a:srgbClr val="FF0000"/>
                                  </a:solidFill>
                                  <a:latin typeface="Cambria Math" panose="02040503050406030204" pitchFamily="18" charset="0"/>
                                </a:rPr>
                                <m:t>𝑅</m:t>
                              </m:r>
                            </m:e>
                            <m:sub>
                              <m:r>
                                <a:rPr lang="fr-FR" i="1">
                                  <a:solidFill>
                                    <a:srgbClr val="FF0000"/>
                                  </a:solidFill>
                                  <a:latin typeface="Cambria Math" panose="02040503050406030204" pitchFamily="18" charset="0"/>
                                </a:rPr>
                                <m:t>𝑏</m:t>
                              </m:r>
                            </m:sub>
                          </m:sSub>
                        </m:den>
                      </m:f>
                      <m:r>
                        <a:rPr lang="fr-FR" i="1" smtClean="0">
                          <a:solidFill>
                            <a:srgbClr val="FF0000"/>
                          </a:solidFill>
                          <a:latin typeface="Cambria Math" panose="02040503050406030204" pitchFamily="18" charset="0"/>
                          <a:ea typeface="Cambria Math" panose="02040503050406030204" pitchFamily="18" charset="0"/>
                        </a:rPr>
                        <m:t>↘</m:t>
                      </m:r>
                    </m:oMath>
                  </m:oMathPara>
                </a14:m>
                <a:endParaRPr lang="fr-FR" dirty="0" smtClean="0"/>
              </a:p>
              <a:p>
                <a:pPr/>
                <a14:m>
                  <m:oMathPara xmlns:m="http://schemas.openxmlformats.org/officeDocument/2006/math">
                    <m:oMathParaPr>
                      <m:jc m:val="left"/>
                    </m:oMathParaPr>
                    <m:oMath xmlns:m="http://schemas.openxmlformats.org/officeDocument/2006/math">
                      <m:sSub>
                        <m:sSubPr>
                          <m:ctrlPr>
                            <a:rPr lang="fr-FR" i="1">
                              <a:solidFill>
                                <a:srgbClr val="FF0000"/>
                              </a:solidFill>
                              <a:latin typeface="Cambria Math" panose="02040503050406030204" pitchFamily="18" charset="0"/>
                            </a:rPr>
                          </m:ctrlPr>
                        </m:sSubPr>
                        <m:e>
                          <m:r>
                            <a:rPr lang="fr-FR" i="1">
                              <a:solidFill>
                                <a:srgbClr val="FF0000"/>
                              </a:solidFill>
                              <a:latin typeface="Cambria Math" panose="02040503050406030204" pitchFamily="18" charset="0"/>
                            </a:rPr>
                            <m:t>𝜙</m:t>
                          </m:r>
                        </m:e>
                        <m:sub>
                          <m:r>
                            <a:rPr lang="fr-FR" i="1">
                              <a:solidFill>
                                <a:srgbClr val="FF0000"/>
                              </a:solidFill>
                              <a:latin typeface="Cambria Math" panose="02040503050406030204" pitchFamily="18" charset="0"/>
                            </a:rPr>
                            <m:t>𝑙</m:t>
                          </m:r>
                        </m:sub>
                      </m:sSub>
                      <m:r>
                        <a:rPr lang="fr-FR" i="1">
                          <a:solidFill>
                            <a:srgbClr val="FF0000"/>
                          </a:solidFill>
                          <a:latin typeface="Cambria Math" panose="02040503050406030204" pitchFamily="18" charset="0"/>
                          <a:ea typeface="Cambria Math" panose="02040503050406030204" pitchFamily="18" charset="0"/>
                        </a:rPr>
                        <m:t>↗⟹</m:t>
                      </m:r>
                      <m:r>
                        <m:rPr>
                          <m:sty m:val="p"/>
                        </m:rPr>
                        <a:rPr lang="fr-FR">
                          <a:solidFill>
                            <a:srgbClr val="FF0000"/>
                          </a:solidFill>
                          <a:latin typeface="Cambria Math" panose="02040503050406030204" pitchFamily="18" charset="0"/>
                        </a:rPr>
                        <m:t>Ω</m:t>
                      </m:r>
                      <m:r>
                        <a:rPr lang="fr-FR" i="1">
                          <a:solidFill>
                            <a:srgbClr val="FF0000"/>
                          </a:solidFill>
                          <a:latin typeface="Cambria Math" panose="02040503050406030204" pitchFamily="18" charset="0"/>
                          <a:ea typeface="Cambria Math" panose="02040503050406030204" pitchFamily="18" charset="0"/>
                        </a:rPr>
                        <m:t>↘</m:t>
                      </m:r>
                    </m:oMath>
                  </m:oMathPara>
                </a14:m>
                <a:endParaRPr lang="fr-FR" dirty="0"/>
              </a:p>
            </p:txBody>
          </p:sp>
        </mc:Choice>
        <mc:Fallback xmlns="">
          <p:sp>
            <p:nvSpPr>
              <p:cNvPr id="47" name="Rectangle 46"/>
              <p:cNvSpPr>
                <a:spLocks noRot="1" noChangeAspect="1" noMove="1" noResize="1" noEditPoints="1" noAdjustHandles="1" noChangeArrowheads="1" noChangeShapeType="1" noTextEdit="1"/>
              </p:cNvSpPr>
              <p:nvPr/>
            </p:nvSpPr>
            <p:spPr>
              <a:xfrm>
                <a:off x="4841671" y="5879443"/>
                <a:ext cx="1669944" cy="896143"/>
              </a:xfrm>
              <a:prstGeom prst="rect">
                <a:avLst/>
              </a:prstGeom>
              <a:blipFill>
                <a:blip r:embed="rId23"/>
                <a:stretch>
                  <a:fillRect l="-362" b="-4027"/>
                </a:stretch>
              </a:blipFill>
              <a:ln w="12700">
                <a:solidFill>
                  <a:schemeClr val="tx1"/>
                </a:solidFill>
              </a:ln>
              <a:effectLst>
                <a:softEdge rad="0"/>
              </a:effectLst>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4" name="ZoneTexte 43">
                <a:extLst>
                  <a:ext uri="{FF2B5EF4-FFF2-40B4-BE49-F238E27FC236}">
                    <a16:creationId xmlns:a16="http://schemas.microsoft.com/office/drawing/2014/main" id="{1A7305AD-529B-491D-AE1C-0B8FDACBECA8}"/>
                  </a:ext>
                </a:extLst>
              </p:cNvPr>
              <p:cNvSpPr txBox="1"/>
              <p:nvPr/>
            </p:nvSpPr>
            <p:spPr>
              <a:xfrm>
                <a:off x="6851030" y="5791937"/>
                <a:ext cx="2582474" cy="391261"/>
              </a:xfrm>
              <a:prstGeom prst="rect">
                <a:avLst/>
              </a:prstGeom>
              <a:noFill/>
            </p:spPr>
            <p:txBody>
              <a:bodyPr wrap="square">
                <a:spAutoFit/>
              </a:bodyPr>
              <a:lstStyle/>
              <a:p>
                <a:r>
                  <a:rPr lang="en-GB" b="1" dirty="0" smtClean="0">
                    <a:solidFill>
                      <a:srgbClr val="FF0000"/>
                    </a:solidFill>
                  </a:rPr>
                  <a:t>Yield stress</a:t>
                </a:r>
                <a:r>
                  <a:rPr lang="en-GB" dirty="0" smtClean="0">
                    <a:solidFill>
                      <a:srgbClr val="FF0000"/>
                    </a:solidFill>
                  </a:rPr>
                  <a:t>,</a:t>
                </a:r>
                <a:r>
                  <a:rPr lang="en-GB" b="1" dirty="0" smtClean="0">
                    <a:solidFill>
                      <a:srgbClr val="FF0000"/>
                    </a:solidFill>
                  </a:rPr>
                  <a:t> </a:t>
                </a:r>
                <a14:m>
                  <m:oMath xmlns:m="http://schemas.openxmlformats.org/officeDocument/2006/math">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𝜎</m:t>
                        </m:r>
                      </m:e>
                      <m:sub>
                        <m:r>
                          <a:rPr lang="en-GB" i="1">
                            <a:solidFill>
                              <a:srgbClr val="FF0000"/>
                            </a:solidFill>
                            <a:latin typeface="Cambria Math" panose="02040503050406030204" pitchFamily="18" charset="0"/>
                          </a:rPr>
                          <m:t>𝑦</m:t>
                        </m:r>
                      </m:sub>
                    </m:sSub>
                  </m:oMath>
                </a14:m>
                <a:endParaRPr lang="en-GB" dirty="0"/>
              </a:p>
            </p:txBody>
          </p:sp>
        </mc:Choice>
        <mc:Fallback xmlns="">
          <p:sp>
            <p:nvSpPr>
              <p:cNvPr id="44" name="ZoneTexte 43">
                <a:extLst>
                  <a:ext uri="{FF2B5EF4-FFF2-40B4-BE49-F238E27FC236}">
                    <a16:creationId xmlns:a16="http://schemas.microsoft.com/office/drawing/2014/main" id="{1A7305AD-529B-491D-AE1C-0B8FDACBECA8}"/>
                  </a:ext>
                </a:extLst>
              </p:cNvPr>
              <p:cNvSpPr txBox="1">
                <a:spLocks noRot="1" noChangeAspect="1" noMove="1" noResize="1" noEditPoints="1" noAdjustHandles="1" noChangeArrowheads="1" noChangeShapeType="1" noTextEdit="1"/>
              </p:cNvSpPr>
              <p:nvPr/>
            </p:nvSpPr>
            <p:spPr>
              <a:xfrm>
                <a:off x="6851030" y="5791937"/>
                <a:ext cx="2582474" cy="391261"/>
              </a:xfrm>
              <a:prstGeom prst="rect">
                <a:avLst/>
              </a:prstGeom>
              <a:blipFill>
                <a:blip r:embed="rId24"/>
                <a:stretch>
                  <a:fillRect l="-2128" t="-6250" b="-20313"/>
                </a:stretch>
              </a:blipFill>
            </p:spPr>
            <p:txBody>
              <a:bodyPr/>
              <a:lstStyle/>
              <a:p>
                <a:r>
                  <a:rPr lang="fr-FR">
                    <a:noFill/>
                  </a:rPr>
                  <a:t> </a:t>
                </a:r>
              </a:p>
            </p:txBody>
          </p:sp>
        </mc:Fallback>
      </mc:AlternateContent>
      <p:grpSp>
        <p:nvGrpSpPr>
          <p:cNvPr id="32" name="Groupe 31"/>
          <p:cNvGrpSpPr/>
          <p:nvPr/>
        </p:nvGrpSpPr>
        <p:grpSpPr>
          <a:xfrm>
            <a:off x="9928293" y="1827235"/>
            <a:ext cx="2128682" cy="1130340"/>
            <a:chOff x="4494937" y="1637735"/>
            <a:chExt cx="2128682" cy="1130340"/>
          </a:xfrm>
        </p:grpSpPr>
        <p:pic>
          <p:nvPicPr>
            <p:cNvPr id="13" name="Image 12"/>
            <p:cNvPicPr>
              <a:picLocks noChangeAspect="1"/>
            </p:cNvPicPr>
            <p:nvPr/>
          </p:nvPicPr>
          <p:blipFill>
            <a:blip r:embed="rId25"/>
            <a:stretch>
              <a:fillRect/>
            </a:stretch>
          </p:blipFill>
          <p:spPr>
            <a:xfrm>
              <a:off x="4554400" y="1968956"/>
              <a:ext cx="2069219" cy="799119"/>
            </a:xfrm>
            <a:prstGeom prst="rect">
              <a:avLst/>
            </a:prstGeom>
          </p:spPr>
        </p:pic>
        <p:sp>
          <p:nvSpPr>
            <p:cNvPr id="12" name="ZoneTexte 11"/>
            <p:cNvSpPr txBox="1"/>
            <p:nvPr/>
          </p:nvSpPr>
          <p:spPr>
            <a:xfrm>
              <a:off x="4529389" y="1637735"/>
              <a:ext cx="1136145" cy="338554"/>
            </a:xfrm>
            <a:prstGeom prst="rect">
              <a:avLst/>
            </a:prstGeom>
            <a:noFill/>
          </p:spPr>
          <p:txBody>
            <a:bodyPr wrap="none" rtlCol="0">
              <a:spAutoFit/>
            </a:bodyPr>
            <a:lstStyle/>
            <a:p>
              <a:pPr algn="ctr"/>
              <a:r>
                <a:rPr lang="en-GB" sz="1600" b="1" dirty="0" smtClean="0"/>
                <a:t>Rheometer</a:t>
              </a:r>
              <a:endParaRPr lang="en-GB" sz="1600" b="1" dirty="0"/>
            </a:p>
          </p:txBody>
        </p:sp>
        <p:sp>
          <p:nvSpPr>
            <p:cNvPr id="46" name="ZoneTexte 45"/>
            <p:cNvSpPr txBox="1"/>
            <p:nvPr/>
          </p:nvSpPr>
          <p:spPr>
            <a:xfrm>
              <a:off x="4494937" y="2325404"/>
              <a:ext cx="508473" cy="261610"/>
            </a:xfrm>
            <a:prstGeom prst="rect">
              <a:avLst/>
            </a:prstGeom>
            <a:noFill/>
          </p:spPr>
          <p:txBody>
            <a:bodyPr wrap="none" rtlCol="0">
              <a:spAutoFit/>
            </a:bodyPr>
            <a:lstStyle/>
            <a:p>
              <a:r>
                <a:rPr lang="en-GB" sz="1100" b="1" dirty="0" smtClean="0"/>
                <a:t>Foam</a:t>
              </a:r>
              <a:endParaRPr lang="en-GB" sz="1100" b="1" dirty="0"/>
            </a:p>
          </p:txBody>
        </p:sp>
      </p:grpSp>
      <p:sp>
        <p:nvSpPr>
          <p:cNvPr id="23" name="Rectangle 22"/>
          <p:cNvSpPr/>
          <p:nvPr/>
        </p:nvSpPr>
        <p:spPr>
          <a:xfrm>
            <a:off x="457200" y="1911147"/>
            <a:ext cx="4543321" cy="2858106"/>
          </a:xfrm>
          <a:prstGeom prst="rect">
            <a:avLst/>
          </a:prstGeom>
          <a:solidFill>
            <a:srgbClr val="FBFBFB"/>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27" name="Rectangle 26"/>
              <p:cNvSpPr/>
              <p:nvPr/>
            </p:nvSpPr>
            <p:spPr>
              <a:xfrm>
                <a:off x="380999" y="6229206"/>
                <a:ext cx="1927515" cy="369332"/>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sty m:val="p"/>
                        </m:rPr>
                        <a:rPr lang="el-GR" i="1" smtClean="0">
                          <a:solidFill>
                            <a:srgbClr val="FF0000"/>
                          </a:solidFill>
                          <a:latin typeface="Cambria Math" panose="02040503050406030204" pitchFamily="18" charset="0"/>
                          <a:ea typeface="Cambria Math" panose="02040503050406030204" pitchFamily="18" charset="0"/>
                        </a:rPr>
                        <m:t>Ω</m:t>
                      </m:r>
                      <m:d>
                        <m:dPr>
                          <m:ctrlPr>
                            <a:rPr lang="fr-FR" b="0" i="1" smtClean="0">
                              <a:solidFill>
                                <a:srgbClr val="FF0000"/>
                              </a:solidFill>
                              <a:latin typeface="Cambria Math" panose="02040503050406030204" pitchFamily="18" charset="0"/>
                              <a:ea typeface="Cambria Math" panose="02040503050406030204" pitchFamily="18" charset="0"/>
                            </a:rPr>
                          </m:ctrlPr>
                        </m:dPr>
                        <m:e>
                          <m:sSub>
                            <m:sSubPr>
                              <m:ctrlPr>
                                <a:rPr lang="fr-FR" b="0" i="1" smtClean="0">
                                  <a:solidFill>
                                    <a:srgbClr val="FF0000"/>
                                  </a:solidFill>
                                  <a:latin typeface="Cambria Math" panose="02040503050406030204" pitchFamily="18" charset="0"/>
                                  <a:ea typeface="Cambria Math" panose="02040503050406030204" pitchFamily="18" charset="0"/>
                                </a:rPr>
                              </m:ctrlPr>
                            </m:sSubPr>
                            <m:e>
                              <m:r>
                                <a:rPr lang="fr-FR" b="0" i="1" smtClean="0">
                                  <a:solidFill>
                                    <a:srgbClr val="FF0000"/>
                                  </a:solidFill>
                                  <a:latin typeface="Cambria Math" panose="02040503050406030204" pitchFamily="18" charset="0"/>
                                  <a:ea typeface="Cambria Math" panose="02040503050406030204" pitchFamily="18" charset="0"/>
                                </a:rPr>
                                <m:t>𝜙</m:t>
                              </m:r>
                            </m:e>
                            <m:sub>
                              <m:r>
                                <a:rPr lang="fr-FR" b="0" i="1" smtClean="0">
                                  <a:solidFill>
                                    <a:srgbClr val="FF0000"/>
                                  </a:solidFill>
                                  <a:latin typeface="Cambria Math" panose="02040503050406030204" pitchFamily="18" charset="0"/>
                                  <a:ea typeface="Cambria Math" panose="02040503050406030204" pitchFamily="18" charset="0"/>
                                </a:rPr>
                                <m:t>𝑙</m:t>
                              </m:r>
                            </m:sub>
                          </m:sSub>
                        </m:e>
                      </m:d>
                      <m:r>
                        <a:rPr lang="fr-FR" b="0" i="1" smtClean="0">
                          <a:solidFill>
                            <a:srgbClr val="FF0000"/>
                          </a:solidFill>
                          <a:latin typeface="Cambria Math" panose="02040503050406030204" pitchFamily="18" charset="0"/>
                          <a:ea typeface="Cambria Math" panose="02040503050406030204" pitchFamily="18" charset="0"/>
                        </a:rPr>
                        <m:t>=</m:t>
                      </m:r>
                      <m:sSub>
                        <m:sSubPr>
                          <m:ctrlPr>
                            <a:rPr lang="fr-FR" b="0" i="1" smtClean="0">
                              <a:solidFill>
                                <a:srgbClr val="FF0000"/>
                              </a:solidFill>
                              <a:latin typeface="Cambria Math" panose="02040503050406030204" pitchFamily="18" charset="0"/>
                              <a:ea typeface="Cambria Math" panose="02040503050406030204" pitchFamily="18" charset="0"/>
                            </a:rPr>
                          </m:ctrlPr>
                        </m:sSubPr>
                        <m:e>
                          <m:r>
                            <m:rPr>
                              <m:sty m:val="p"/>
                            </m:rPr>
                            <a:rPr lang="el-GR" i="1">
                              <a:solidFill>
                                <a:srgbClr val="FF0000"/>
                              </a:solidFill>
                              <a:latin typeface="Cambria Math" panose="02040503050406030204" pitchFamily="18" charset="0"/>
                              <a:ea typeface="Cambria Math" panose="02040503050406030204" pitchFamily="18" charset="0"/>
                            </a:rPr>
                            <m:t>Ω</m:t>
                          </m:r>
                        </m:e>
                        <m:sub>
                          <m:r>
                            <a:rPr lang="fr-FR" b="0" i="1" smtClean="0">
                              <a:solidFill>
                                <a:srgbClr val="FF0000"/>
                              </a:solidFill>
                              <a:latin typeface="Cambria Math" panose="02040503050406030204" pitchFamily="18" charset="0"/>
                              <a:ea typeface="Cambria Math" panose="02040503050406030204" pitchFamily="18" charset="0"/>
                            </a:rPr>
                            <m:t>0</m:t>
                          </m:r>
                        </m:sub>
                      </m:sSub>
                      <m:r>
                        <a:rPr lang="fr-FR" b="0" i="1" smtClean="0">
                          <a:solidFill>
                            <a:srgbClr val="FF0000"/>
                          </a:solidFill>
                          <a:latin typeface="Cambria Math" panose="02040503050406030204" pitchFamily="18" charset="0"/>
                          <a:ea typeface="Cambria Math" panose="02040503050406030204" pitchFamily="18" charset="0"/>
                        </a:rPr>
                        <m:t>𝑓</m:t>
                      </m:r>
                      <m:r>
                        <a:rPr lang="fr-FR" i="1">
                          <a:solidFill>
                            <a:srgbClr val="FF0000"/>
                          </a:solidFill>
                          <a:latin typeface="Cambria Math" panose="02040503050406030204" pitchFamily="18" charset="0"/>
                          <a:ea typeface="Cambria Math" panose="02040503050406030204" pitchFamily="18" charset="0"/>
                        </a:rPr>
                        <m:t>(</m:t>
                      </m:r>
                      <m:sSub>
                        <m:sSubPr>
                          <m:ctrlPr>
                            <a:rPr lang="fr-FR" i="1">
                              <a:solidFill>
                                <a:srgbClr val="FF0000"/>
                              </a:solidFill>
                              <a:latin typeface="Cambria Math" panose="02040503050406030204" pitchFamily="18" charset="0"/>
                              <a:ea typeface="Cambria Math" panose="02040503050406030204" pitchFamily="18" charset="0"/>
                            </a:rPr>
                          </m:ctrlPr>
                        </m:sSubPr>
                        <m:e>
                          <m:r>
                            <a:rPr lang="fr-FR" i="1">
                              <a:solidFill>
                                <a:srgbClr val="FF0000"/>
                              </a:solidFill>
                              <a:latin typeface="Cambria Math" panose="02040503050406030204" pitchFamily="18" charset="0"/>
                              <a:ea typeface="Cambria Math" panose="02040503050406030204" pitchFamily="18" charset="0"/>
                            </a:rPr>
                            <m:t>𝜙</m:t>
                          </m:r>
                        </m:e>
                        <m:sub>
                          <m:r>
                            <a:rPr lang="fr-FR" i="1">
                              <a:solidFill>
                                <a:srgbClr val="FF0000"/>
                              </a:solidFill>
                              <a:latin typeface="Cambria Math" panose="02040503050406030204" pitchFamily="18" charset="0"/>
                              <a:ea typeface="Cambria Math" panose="02040503050406030204" pitchFamily="18" charset="0"/>
                            </a:rPr>
                            <m:t>𝑙</m:t>
                          </m:r>
                        </m:sub>
                      </m:sSub>
                      <m:r>
                        <a:rPr lang="fr-FR" i="1">
                          <a:solidFill>
                            <a:srgbClr val="FF0000"/>
                          </a:solidFill>
                          <a:latin typeface="Cambria Math" panose="02040503050406030204" pitchFamily="18" charset="0"/>
                          <a:ea typeface="Cambria Math" panose="02040503050406030204" pitchFamily="18" charset="0"/>
                        </a:rPr>
                        <m:t>)</m:t>
                      </m:r>
                    </m:oMath>
                  </m:oMathPara>
                </a14:m>
                <a:endParaRPr lang="fr-FR" dirty="0"/>
              </a:p>
            </p:txBody>
          </p:sp>
        </mc:Choice>
        <mc:Fallback xmlns="">
          <p:sp>
            <p:nvSpPr>
              <p:cNvPr id="27" name="Rectangle 26"/>
              <p:cNvSpPr>
                <a:spLocks noRot="1" noChangeAspect="1" noMove="1" noResize="1" noEditPoints="1" noAdjustHandles="1" noChangeArrowheads="1" noChangeShapeType="1" noTextEdit="1"/>
              </p:cNvSpPr>
              <p:nvPr/>
            </p:nvSpPr>
            <p:spPr>
              <a:xfrm>
                <a:off x="380999" y="6229206"/>
                <a:ext cx="1927515" cy="369332"/>
              </a:xfrm>
              <a:prstGeom prst="rect">
                <a:avLst/>
              </a:prstGeom>
              <a:blipFill>
                <a:blip r:embed="rId26"/>
                <a:stretch>
                  <a:fillRect b="-1333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8" name="ZoneTexte 47">
                <a:extLst>
                  <a:ext uri="{FF2B5EF4-FFF2-40B4-BE49-F238E27FC236}">
                    <a16:creationId xmlns:a16="http://schemas.microsoft.com/office/drawing/2014/main" id="{1A7305AD-529B-491D-AE1C-0B8FDACBECA8}"/>
                  </a:ext>
                </a:extLst>
              </p:cNvPr>
              <p:cNvSpPr txBox="1"/>
              <p:nvPr/>
            </p:nvSpPr>
            <p:spPr>
              <a:xfrm>
                <a:off x="6266936" y="7016380"/>
                <a:ext cx="2582474" cy="6134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i="1" smtClean="0">
                              <a:solidFill>
                                <a:srgbClr val="FF0000"/>
                              </a:solidFill>
                              <a:latin typeface="Cambria Math" panose="02040503050406030204" pitchFamily="18" charset="0"/>
                            </a:rPr>
                          </m:ctrlPr>
                        </m:sSubPr>
                        <m:e>
                          <m:r>
                            <a:rPr lang="fr-FR" i="1">
                              <a:solidFill>
                                <a:srgbClr val="FF0000"/>
                              </a:solidFill>
                              <a:latin typeface="Cambria Math" panose="02040503050406030204" pitchFamily="18" charset="0"/>
                              <a:ea typeface="Cambria Math" panose="02040503050406030204" pitchFamily="18" charset="0"/>
                            </a:rPr>
                            <m:t>𝜎</m:t>
                          </m:r>
                        </m:e>
                        <m:sub>
                          <m:r>
                            <a:rPr lang="fr-FR" i="1">
                              <a:solidFill>
                                <a:srgbClr val="FF0000"/>
                              </a:solidFill>
                              <a:latin typeface="Cambria Math" panose="02040503050406030204" pitchFamily="18" charset="0"/>
                            </a:rPr>
                            <m:t>𝑦</m:t>
                          </m:r>
                        </m:sub>
                      </m:sSub>
                      <m:r>
                        <a:rPr lang="fr-FR" b="0" i="1" smtClean="0">
                          <a:solidFill>
                            <a:srgbClr val="FF0000"/>
                          </a:solidFill>
                          <a:latin typeface="Cambria Math" panose="02040503050406030204" pitchFamily="18" charset="0"/>
                        </a:rPr>
                        <m:t>=</m:t>
                      </m:r>
                      <m:f>
                        <m:fPr>
                          <m:ctrlPr>
                            <a:rPr lang="fr-FR" b="0" i="1" smtClean="0">
                              <a:solidFill>
                                <a:srgbClr val="FF0000"/>
                              </a:solidFill>
                              <a:latin typeface="Cambria Math" panose="02040503050406030204" pitchFamily="18" charset="0"/>
                            </a:rPr>
                          </m:ctrlPr>
                        </m:fPr>
                        <m:num>
                          <m:r>
                            <a:rPr lang="fr-FR" b="0" i="1" smtClean="0">
                              <a:solidFill>
                                <a:srgbClr val="FF0000"/>
                              </a:solidFill>
                              <a:latin typeface="Cambria Math" panose="02040503050406030204" pitchFamily="18" charset="0"/>
                            </a:rPr>
                            <m:t>𝛾</m:t>
                          </m:r>
                        </m:num>
                        <m:den>
                          <m:sSub>
                            <m:sSubPr>
                              <m:ctrlPr>
                                <a:rPr lang="fr-FR" b="0" i="1" smtClean="0">
                                  <a:solidFill>
                                    <a:srgbClr val="FF0000"/>
                                  </a:solidFill>
                                  <a:latin typeface="Cambria Math" panose="02040503050406030204" pitchFamily="18" charset="0"/>
                                </a:rPr>
                              </m:ctrlPr>
                            </m:sSubPr>
                            <m:e>
                              <m:r>
                                <a:rPr lang="fr-FR" b="0" i="1" smtClean="0">
                                  <a:solidFill>
                                    <a:srgbClr val="FF0000"/>
                                  </a:solidFill>
                                  <a:latin typeface="Cambria Math" panose="02040503050406030204" pitchFamily="18" charset="0"/>
                                </a:rPr>
                                <m:t>𝑅</m:t>
                              </m:r>
                            </m:e>
                            <m:sub>
                              <m:r>
                                <a:rPr lang="fr-FR" b="0" i="1" smtClean="0">
                                  <a:solidFill>
                                    <a:srgbClr val="FF0000"/>
                                  </a:solidFill>
                                  <a:latin typeface="Cambria Math" panose="02040503050406030204" pitchFamily="18" charset="0"/>
                                </a:rPr>
                                <m:t>𝑏</m:t>
                              </m:r>
                            </m:sub>
                          </m:sSub>
                        </m:den>
                      </m:f>
                      <m:sSup>
                        <m:sSupPr>
                          <m:ctrlPr>
                            <a:rPr lang="fr-FR" b="0" i="1" smtClean="0">
                              <a:solidFill>
                                <a:srgbClr val="FF0000"/>
                              </a:solidFill>
                              <a:latin typeface="Cambria Math" panose="02040503050406030204" pitchFamily="18" charset="0"/>
                            </a:rPr>
                          </m:ctrlPr>
                        </m:sSupPr>
                        <m:e>
                          <m:d>
                            <m:dPr>
                              <m:ctrlPr>
                                <a:rPr lang="fr-FR" b="0" i="1" smtClean="0">
                                  <a:solidFill>
                                    <a:srgbClr val="FF0000"/>
                                  </a:solidFill>
                                  <a:latin typeface="Cambria Math" panose="02040503050406030204" pitchFamily="18" charset="0"/>
                                </a:rPr>
                              </m:ctrlPr>
                            </m:dPr>
                            <m:e>
                              <m:sSub>
                                <m:sSubPr>
                                  <m:ctrlPr>
                                    <a:rPr lang="fr-FR" b="0" i="1" smtClean="0">
                                      <a:solidFill>
                                        <a:srgbClr val="FF0000"/>
                                      </a:solidFill>
                                      <a:latin typeface="Cambria Math" panose="02040503050406030204" pitchFamily="18" charset="0"/>
                                    </a:rPr>
                                  </m:ctrlPr>
                                </m:sSubPr>
                                <m:e>
                                  <m:r>
                                    <a:rPr lang="fr-FR" b="0" i="1" smtClean="0">
                                      <a:solidFill>
                                        <a:srgbClr val="FF0000"/>
                                      </a:solidFill>
                                      <a:latin typeface="Cambria Math" panose="02040503050406030204" pitchFamily="18" charset="0"/>
                                    </a:rPr>
                                    <m:t>𝜙</m:t>
                                  </m:r>
                                </m:e>
                                <m:sub>
                                  <m:r>
                                    <a:rPr lang="fr-FR" b="0" i="1" smtClean="0">
                                      <a:solidFill>
                                        <a:srgbClr val="FF0000"/>
                                      </a:solidFill>
                                      <a:latin typeface="Cambria Math" panose="02040503050406030204" pitchFamily="18" charset="0"/>
                                    </a:rPr>
                                    <m:t>𝑙</m:t>
                                  </m:r>
                                </m:sub>
                              </m:sSub>
                              <m:r>
                                <a:rPr lang="fr-FR" b="0" i="1" smtClean="0">
                                  <a:solidFill>
                                    <a:srgbClr val="FF0000"/>
                                  </a:solidFill>
                                  <a:latin typeface="Cambria Math" panose="02040503050406030204" pitchFamily="18" charset="0"/>
                                </a:rPr>
                                <m:t>−</m:t>
                              </m:r>
                              <m:sSup>
                                <m:sSupPr>
                                  <m:ctrlPr>
                                    <a:rPr lang="fr-FR" b="0" i="1" smtClean="0">
                                      <a:solidFill>
                                        <a:srgbClr val="FF0000"/>
                                      </a:solidFill>
                                      <a:latin typeface="Cambria Math" panose="02040503050406030204" pitchFamily="18" charset="0"/>
                                    </a:rPr>
                                  </m:ctrlPr>
                                </m:sSupPr>
                                <m:e>
                                  <m:r>
                                    <a:rPr lang="fr-FR" b="0" i="1" smtClean="0">
                                      <a:solidFill>
                                        <a:srgbClr val="FF0000"/>
                                      </a:solidFill>
                                      <a:latin typeface="Cambria Math" panose="02040503050406030204" pitchFamily="18" charset="0"/>
                                    </a:rPr>
                                    <m:t>𝜙</m:t>
                                  </m:r>
                                </m:e>
                                <m:sup>
                                  <m:r>
                                    <a:rPr lang="fr-FR" b="0" i="1" smtClean="0">
                                      <a:solidFill>
                                        <a:srgbClr val="FF0000"/>
                                      </a:solidFill>
                                      <a:latin typeface="Cambria Math" panose="02040503050406030204" pitchFamily="18" charset="0"/>
                                    </a:rPr>
                                    <m:t>∗</m:t>
                                  </m:r>
                                </m:sup>
                              </m:sSup>
                            </m:e>
                          </m:d>
                        </m:e>
                        <m:sup>
                          <m:r>
                            <a:rPr lang="fr-FR" b="0" i="1" smtClean="0">
                              <a:solidFill>
                                <a:srgbClr val="FF0000"/>
                              </a:solidFill>
                              <a:latin typeface="Cambria Math" panose="02040503050406030204" pitchFamily="18" charset="0"/>
                            </a:rPr>
                            <m:t>2</m:t>
                          </m:r>
                        </m:sup>
                      </m:sSup>
                    </m:oMath>
                  </m:oMathPara>
                </a14:m>
                <a:endParaRPr lang="en-US" dirty="0"/>
              </a:p>
            </p:txBody>
          </p:sp>
        </mc:Choice>
        <mc:Fallback xmlns="">
          <p:sp>
            <p:nvSpPr>
              <p:cNvPr id="48" name="ZoneTexte 47">
                <a:extLst>
                  <a:ext uri="{FF2B5EF4-FFF2-40B4-BE49-F238E27FC236}">
                    <a16:creationId xmlns:a16="http://schemas.microsoft.com/office/drawing/2014/main" id="{1A7305AD-529B-491D-AE1C-0B8FDACBECA8}"/>
                  </a:ext>
                </a:extLst>
              </p:cNvPr>
              <p:cNvSpPr txBox="1">
                <a:spLocks noRot="1" noChangeAspect="1" noMove="1" noResize="1" noEditPoints="1" noAdjustHandles="1" noChangeArrowheads="1" noChangeShapeType="1" noTextEdit="1"/>
              </p:cNvSpPr>
              <p:nvPr/>
            </p:nvSpPr>
            <p:spPr>
              <a:xfrm>
                <a:off x="6266936" y="7016380"/>
                <a:ext cx="2582474" cy="613438"/>
              </a:xfrm>
              <a:prstGeom prst="rect">
                <a:avLst/>
              </a:prstGeom>
              <a:blipFill>
                <a:blip r:embed="rId27"/>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9" name="ZoneTexte 48">
                <a:extLst>
                  <a:ext uri="{FF2B5EF4-FFF2-40B4-BE49-F238E27FC236}">
                    <a16:creationId xmlns:a16="http://schemas.microsoft.com/office/drawing/2014/main" id="{1A7305AD-529B-491D-AE1C-0B8FDACBECA8}"/>
                  </a:ext>
                </a:extLst>
              </p:cNvPr>
              <p:cNvSpPr txBox="1"/>
              <p:nvPr/>
            </p:nvSpPr>
            <p:spPr>
              <a:xfrm>
                <a:off x="6851030" y="6114738"/>
                <a:ext cx="2582474" cy="613438"/>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fr-FR" i="1" smtClean="0">
                              <a:solidFill>
                                <a:srgbClr val="FF0000"/>
                              </a:solidFill>
                              <a:latin typeface="Cambria Math" panose="02040503050406030204" pitchFamily="18" charset="0"/>
                            </a:rPr>
                          </m:ctrlPr>
                        </m:sSubPr>
                        <m:e>
                          <m:r>
                            <a:rPr lang="fr-FR" i="1">
                              <a:solidFill>
                                <a:srgbClr val="FF0000"/>
                              </a:solidFill>
                              <a:latin typeface="Cambria Math" panose="02040503050406030204" pitchFamily="18" charset="0"/>
                              <a:ea typeface="Cambria Math" panose="02040503050406030204" pitchFamily="18" charset="0"/>
                            </a:rPr>
                            <m:t>𝜎</m:t>
                          </m:r>
                        </m:e>
                        <m:sub>
                          <m:r>
                            <a:rPr lang="fr-FR" i="1">
                              <a:solidFill>
                                <a:srgbClr val="FF0000"/>
                              </a:solidFill>
                              <a:latin typeface="Cambria Math" panose="02040503050406030204" pitchFamily="18" charset="0"/>
                            </a:rPr>
                            <m:t>𝑦</m:t>
                          </m:r>
                        </m:sub>
                      </m:sSub>
                      <m:r>
                        <a:rPr lang="fr-FR" b="0" i="1" smtClean="0">
                          <a:solidFill>
                            <a:srgbClr val="FF0000"/>
                          </a:solidFill>
                          <a:latin typeface="Cambria Math" panose="02040503050406030204" pitchFamily="18" charset="0"/>
                        </a:rPr>
                        <m:t>=</m:t>
                      </m:r>
                      <m:f>
                        <m:fPr>
                          <m:ctrlPr>
                            <a:rPr lang="fr-FR" b="0" i="1" smtClean="0">
                              <a:solidFill>
                                <a:srgbClr val="FF0000"/>
                              </a:solidFill>
                              <a:latin typeface="Cambria Math" panose="02040503050406030204" pitchFamily="18" charset="0"/>
                            </a:rPr>
                          </m:ctrlPr>
                        </m:fPr>
                        <m:num>
                          <m:r>
                            <a:rPr lang="fr-FR" b="0" i="1" smtClean="0">
                              <a:solidFill>
                                <a:srgbClr val="FF0000"/>
                              </a:solidFill>
                              <a:latin typeface="Cambria Math" panose="02040503050406030204" pitchFamily="18" charset="0"/>
                            </a:rPr>
                            <m:t>𝛾</m:t>
                          </m:r>
                        </m:num>
                        <m:den>
                          <m:sSub>
                            <m:sSubPr>
                              <m:ctrlPr>
                                <a:rPr lang="fr-FR" b="0" i="1" smtClean="0">
                                  <a:solidFill>
                                    <a:srgbClr val="FF0000"/>
                                  </a:solidFill>
                                  <a:latin typeface="Cambria Math" panose="02040503050406030204" pitchFamily="18" charset="0"/>
                                </a:rPr>
                              </m:ctrlPr>
                            </m:sSubPr>
                            <m:e>
                              <m:r>
                                <a:rPr lang="fr-FR" b="0" i="1" smtClean="0">
                                  <a:solidFill>
                                    <a:srgbClr val="FF0000"/>
                                  </a:solidFill>
                                  <a:latin typeface="Cambria Math" panose="02040503050406030204" pitchFamily="18" charset="0"/>
                                </a:rPr>
                                <m:t>𝑅</m:t>
                              </m:r>
                            </m:e>
                            <m:sub>
                              <m:r>
                                <a:rPr lang="fr-FR" b="0" i="1" smtClean="0">
                                  <a:solidFill>
                                    <a:srgbClr val="FF0000"/>
                                  </a:solidFill>
                                  <a:latin typeface="Cambria Math" panose="02040503050406030204" pitchFamily="18" charset="0"/>
                                </a:rPr>
                                <m:t>𝑏</m:t>
                              </m:r>
                            </m:sub>
                          </m:sSub>
                        </m:den>
                      </m:f>
                      <m:r>
                        <a:rPr lang="fr-FR" b="0" i="1" smtClean="0">
                          <a:solidFill>
                            <a:srgbClr val="FF0000"/>
                          </a:solidFill>
                          <a:latin typeface="Cambria Math" panose="02040503050406030204" pitchFamily="18" charset="0"/>
                        </a:rPr>
                        <m:t>𝑔</m:t>
                      </m:r>
                      <m:d>
                        <m:dPr>
                          <m:ctrlPr>
                            <a:rPr lang="fr-FR" i="1">
                              <a:solidFill>
                                <a:srgbClr val="FF0000"/>
                              </a:solidFill>
                              <a:latin typeface="Cambria Math" panose="02040503050406030204" pitchFamily="18" charset="0"/>
                            </a:rPr>
                          </m:ctrlPr>
                        </m:dPr>
                        <m:e>
                          <m:sSub>
                            <m:sSubPr>
                              <m:ctrlPr>
                                <a:rPr lang="fr-FR" i="1">
                                  <a:solidFill>
                                    <a:srgbClr val="FF0000"/>
                                  </a:solidFill>
                                  <a:latin typeface="Cambria Math" panose="02040503050406030204" pitchFamily="18" charset="0"/>
                                </a:rPr>
                              </m:ctrlPr>
                            </m:sSubPr>
                            <m:e>
                              <m:r>
                                <a:rPr lang="fr-FR" i="1">
                                  <a:solidFill>
                                    <a:srgbClr val="FF0000"/>
                                  </a:solidFill>
                                  <a:latin typeface="Cambria Math" panose="02040503050406030204" pitchFamily="18" charset="0"/>
                                </a:rPr>
                                <m:t>𝜙</m:t>
                              </m:r>
                            </m:e>
                            <m:sub>
                              <m:r>
                                <a:rPr lang="fr-FR" i="1">
                                  <a:solidFill>
                                    <a:srgbClr val="FF0000"/>
                                  </a:solidFill>
                                  <a:latin typeface="Cambria Math" panose="02040503050406030204" pitchFamily="18" charset="0"/>
                                </a:rPr>
                                <m:t>𝑙</m:t>
                              </m:r>
                            </m:sub>
                          </m:sSub>
                        </m:e>
                      </m:d>
                    </m:oMath>
                  </m:oMathPara>
                </a14:m>
                <a:endParaRPr lang="en-US" dirty="0"/>
              </a:p>
            </p:txBody>
          </p:sp>
        </mc:Choice>
        <mc:Fallback xmlns="">
          <p:sp>
            <p:nvSpPr>
              <p:cNvPr id="49" name="ZoneTexte 48">
                <a:extLst>
                  <a:ext uri="{FF2B5EF4-FFF2-40B4-BE49-F238E27FC236}">
                    <a16:creationId xmlns:a16="http://schemas.microsoft.com/office/drawing/2014/main" id="{1A7305AD-529B-491D-AE1C-0B8FDACBECA8}"/>
                  </a:ext>
                </a:extLst>
              </p:cNvPr>
              <p:cNvSpPr txBox="1">
                <a:spLocks noRot="1" noChangeAspect="1" noMove="1" noResize="1" noEditPoints="1" noAdjustHandles="1" noChangeArrowheads="1" noChangeShapeType="1" noTextEdit="1"/>
              </p:cNvSpPr>
              <p:nvPr/>
            </p:nvSpPr>
            <p:spPr>
              <a:xfrm>
                <a:off x="6851030" y="6114738"/>
                <a:ext cx="2582474" cy="613438"/>
              </a:xfrm>
              <a:prstGeom prst="rect">
                <a:avLst/>
              </a:prstGeom>
              <a:blipFill>
                <a:blip r:embed="rId28"/>
                <a:stretch>
                  <a:fillRect/>
                </a:stretch>
              </a:blipFill>
            </p:spPr>
            <p:txBody>
              <a:bodyPr/>
              <a:lstStyle/>
              <a:p>
                <a:r>
                  <a:rPr lang="fr-FR">
                    <a:noFill/>
                  </a:rPr>
                  <a:t> </a:t>
                </a:r>
              </a:p>
            </p:txBody>
          </p:sp>
        </mc:Fallback>
      </mc:AlternateContent>
      <p:grpSp>
        <p:nvGrpSpPr>
          <p:cNvPr id="65" name="Groupe 64"/>
          <p:cNvGrpSpPr/>
          <p:nvPr/>
        </p:nvGrpSpPr>
        <p:grpSpPr>
          <a:xfrm>
            <a:off x="6851030" y="1978691"/>
            <a:ext cx="2935278" cy="3767585"/>
            <a:chOff x="6851030" y="1978691"/>
            <a:chExt cx="2935278" cy="3767585"/>
          </a:xfrm>
        </p:grpSpPr>
        <p:sp>
          <p:nvSpPr>
            <p:cNvPr id="40" name="ZoneTexte 39">
              <a:extLst>
                <a:ext uri="{FF2B5EF4-FFF2-40B4-BE49-F238E27FC236}">
                  <a16:creationId xmlns:a16="http://schemas.microsoft.com/office/drawing/2014/main" id="{FE164272-5F2D-4EA8-8ED8-D30D98B02674}"/>
                </a:ext>
              </a:extLst>
            </p:cNvPr>
            <p:cNvSpPr txBox="1"/>
            <p:nvPr/>
          </p:nvSpPr>
          <p:spPr>
            <a:xfrm>
              <a:off x="6855835" y="4979286"/>
              <a:ext cx="2930473" cy="369332"/>
            </a:xfrm>
            <a:prstGeom prst="rect">
              <a:avLst/>
            </a:prstGeom>
            <a:noFill/>
          </p:spPr>
          <p:txBody>
            <a:bodyPr wrap="square">
              <a:spAutoFit/>
            </a:bodyPr>
            <a:lstStyle/>
            <a:p>
              <a:r>
                <a:rPr lang="fr-FR" dirty="0">
                  <a:solidFill>
                    <a:srgbClr val="0207F5"/>
                  </a:solidFill>
                </a:rPr>
                <a:t>Herschel </a:t>
              </a:r>
              <a:r>
                <a:rPr lang="fr-FR" dirty="0" err="1">
                  <a:solidFill>
                    <a:srgbClr val="0207F5"/>
                  </a:solidFill>
                </a:rPr>
                <a:t>Bulkley</a:t>
              </a:r>
              <a:r>
                <a:rPr lang="fr-FR" dirty="0">
                  <a:solidFill>
                    <a:srgbClr val="0207F5"/>
                  </a:solidFill>
                </a:rPr>
                <a:t> (HB) model:</a:t>
              </a:r>
            </a:p>
          </p:txBody>
        </p:sp>
        <mc:AlternateContent xmlns:mc="http://schemas.openxmlformats.org/markup-compatibility/2006" xmlns:a14="http://schemas.microsoft.com/office/drawing/2010/main">
          <mc:Choice Requires="a14">
            <p:sp>
              <p:nvSpPr>
                <p:cNvPr id="50" name="ZoneTexte 49">
                  <a:extLst>
                    <a:ext uri="{FF2B5EF4-FFF2-40B4-BE49-F238E27FC236}">
                      <a16:creationId xmlns:a16="http://schemas.microsoft.com/office/drawing/2014/main" id="{1A7305AD-529B-491D-AE1C-0B8FDACBECA8}"/>
                    </a:ext>
                  </a:extLst>
                </p:cNvPr>
                <p:cNvSpPr txBox="1"/>
                <p:nvPr/>
              </p:nvSpPr>
              <p:spPr>
                <a:xfrm>
                  <a:off x="6855835" y="5355015"/>
                  <a:ext cx="1607657" cy="391261"/>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fr-FR" i="1">
                            <a:latin typeface="Cambria Math" panose="02040503050406030204" pitchFamily="18" charset="0"/>
                          </a:rPr>
                          <m:t>𝜎</m:t>
                        </m:r>
                        <m:r>
                          <a:rPr lang="fr-FR" b="0" i="1" smtClean="0">
                            <a:latin typeface="Cambria Math" panose="02040503050406030204" pitchFamily="18" charset="0"/>
                          </a:rPr>
                          <m:t>=</m:t>
                        </m:r>
                        <m:sSub>
                          <m:sSubPr>
                            <m:ctrlPr>
                              <a:rPr lang="fr-FR" i="1">
                                <a:solidFill>
                                  <a:srgbClr val="FF0000"/>
                                </a:solidFill>
                                <a:latin typeface="Cambria Math" panose="02040503050406030204" pitchFamily="18" charset="0"/>
                              </a:rPr>
                            </m:ctrlPr>
                          </m:sSubPr>
                          <m:e>
                            <m:r>
                              <a:rPr lang="fr-FR" i="1">
                                <a:solidFill>
                                  <a:srgbClr val="FF0000"/>
                                </a:solidFill>
                                <a:latin typeface="Cambria Math" panose="02040503050406030204" pitchFamily="18" charset="0"/>
                                <a:ea typeface="Cambria Math" panose="02040503050406030204" pitchFamily="18" charset="0"/>
                              </a:rPr>
                              <m:t>𝜎</m:t>
                            </m:r>
                          </m:e>
                          <m:sub>
                            <m:r>
                              <a:rPr lang="fr-FR" i="1">
                                <a:solidFill>
                                  <a:srgbClr val="FF0000"/>
                                </a:solidFill>
                                <a:latin typeface="Cambria Math" panose="02040503050406030204" pitchFamily="18" charset="0"/>
                              </a:rPr>
                              <m:t>𝑦</m:t>
                            </m:r>
                          </m:sub>
                        </m:sSub>
                        <m:r>
                          <a:rPr lang="fr-FR" i="1">
                            <a:latin typeface="Cambria Math" panose="02040503050406030204" pitchFamily="18" charset="0"/>
                          </a:rPr>
                          <m:t>+</m:t>
                        </m:r>
                        <m:r>
                          <a:rPr lang="fr-FR" i="1">
                            <a:latin typeface="Cambria Math" panose="02040503050406030204" pitchFamily="18" charset="0"/>
                          </a:rPr>
                          <m:t>𝑘</m:t>
                        </m:r>
                        <m:sSup>
                          <m:sSupPr>
                            <m:ctrlPr>
                              <a:rPr lang="fr-FR" i="1">
                                <a:latin typeface="Cambria Math" panose="02040503050406030204" pitchFamily="18" charset="0"/>
                              </a:rPr>
                            </m:ctrlPr>
                          </m:sSupPr>
                          <m:e>
                            <m:acc>
                              <m:accPr>
                                <m:chr m:val="̇"/>
                                <m:ctrlPr>
                                  <a:rPr lang="fr-FR" i="1">
                                    <a:latin typeface="Cambria Math" panose="02040503050406030204" pitchFamily="18" charset="0"/>
                                  </a:rPr>
                                </m:ctrlPr>
                              </m:accPr>
                              <m:e>
                                <m:r>
                                  <a:rPr lang="fr-FR" i="1">
                                    <a:latin typeface="Cambria Math" panose="02040503050406030204" pitchFamily="18" charset="0"/>
                                    <a:ea typeface="Cambria Math" panose="02040503050406030204" pitchFamily="18" charset="0"/>
                                  </a:rPr>
                                  <m:t>𝜀</m:t>
                                </m:r>
                              </m:e>
                            </m:acc>
                          </m:e>
                          <m:sup>
                            <m:r>
                              <a:rPr lang="fr-FR" i="1">
                                <a:latin typeface="Cambria Math" panose="02040503050406030204" pitchFamily="18" charset="0"/>
                              </a:rPr>
                              <m:t>𝑛</m:t>
                            </m:r>
                          </m:sup>
                        </m:sSup>
                      </m:oMath>
                    </m:oMathPara>
                  </a14:m>
                  <a:endParaRPr lang="fr-FR" dirty="0"/>
                </a:p>
              </p:txBody>
            </p:sp>
          </mc:Choice>
          <mc:Fallback xmlns="">
            <p:sp>
              <p:nvSpPr>
                <p:cNvPr id="50" name="ZoneTexte 49">
                  <a:extLst>
                    <a:ext uri="{FF2B5EF4-FFF2-40B4-BE49-F238E27FC236}">
                      <a16:creationId xmlns:a16="http://schemas.microsoft.com/office/drawing/2014/main" id="{1A7305AD-529B-491D-AE1C-0B8FDACBECA8}"/>
                    </a:ext>
                  </a:extLst>
                </p:cNvPr>
                <p:cNvSpPr txBox="1">
                  <a:spLocks noRot="1" noChangeAspect="1" noMove="1" noResize="1" noEditPoints="1" noAdjustHandles="1" noChangeArrowheads="1" noChangeShapeType="1" noTextEdit="1"/>
                </p:cNvSpPr>
                <p:nvPr/>
              </p:nvSpPr>
              <p:spPr>
                <a:xfrm>
                  <a:off x="6855835" y="5355015"/>
                  <a:ext cx="1607657" cy="391261"/>
                </a:xfrm>
                <a:prstGeom prst="rect">
                  <a:avLst/>
                </a:prstGeom>
                <a:blipFill>
                  <a:blip r:embed="rId29"/>
                  <a:stretch>
                    <a:fillRect b="-3077"/>
                  </a:stretch>
                </a:blipFill>
              </p:spPr>
              <p:txBody>
                <a:bodyPr/>
                <a:lstStyle/>
                <a:p>
                  <a:r>
                    <a:rPr lang="fr-FR">
                      <a:noFill/>
                    </a:rPr>
                    <a:t> </a:t>
                  </a:r>
                </a:p>
              </p:txBody>
            </p:sp>
          </mc:Fallback>
        </mc:AlternateContent>
        <p:pic>
          <p:nvPicPr>
            <p:cNvPr id="55" name="Image 54"/>
            <p:cNvPicPr>
              <a:picLocks noChangeAspect="1"/>
            </p:cNvPicPr>
            <p:nvPr/>
          </p:nvPicPr>
          <p:blipFill>
            <a:blip r:embed="rId30"/>
            <a:stretch>
              <a:fillRect/>
            </a:stretch>
          </p:blipFill>
          <p:spPr>
            <a:xfrm>
              <a:off x="6851030" y="1978691"/>
              <a:ext cx="2859661" cy="2289444"/>
            </a:xfrm>
            <a:prstGeom prst="rect">
              <a:avLst/>
            </a:prstGeom>
          </p:spPr>
        </p:pic>
      </p:grpSp>
      <p:grpSp>
        <p:nvGrpSpPr>
          <p:cNvPr id="64" name="Groupe 63"/>
          <p:cNvGrpSpPr/>
          <p:nvPr/>
        </p:nvGrpSpPr>
        <p:grpSpPr>
          <a:xfrm>
            <a:off x="6846382" y="2438400"/>
            <a:ext cx="2864309" cy="1416651"/>
            <a:chOff x="6846382" y="2438400"/>
            <a:chExt cx="2864309" cy="1416651"/>
          </a:xfrm>
        </p:grpSpPr>
        <p:cxnSp>
          <p:nvCxnSpPr>
            <p:cNvPr id="60" name="Connecteur droit 59"/>
            <p:cNvCxnSpPr/>
            <p:nvPr/>
          </p:nvCxnSpPr>
          <p:spPr>
            <a:xfrm>
              <a:off x="6851030" y="2438400"/>
              <a:ext cx="2859661"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2" name="Connecteur droit 61"/>
            <p:cNvCxnSpPr/>
            <p:nvPr/>
          </p:nvCxnSpPr>
          <p:spPr>
            <a:xfrm>
              <a:off x="6851030" y="3228680"/>
              <a:ext cx="2859661"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3" name="Connecteur droit 62"/>
            <p:cNvCxnSpPr/>
            <p:nvPr/>
          </p:nvCxnSpPr>
          <p:spPr>
            <a:xfrm>
              <a:off x="6846382" y="3855051"/>
              <a:ext cx="2859661"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51" name="ZoneTexte 50"/>
          <p:cNvSpPr txBox="1"/>
          <p:nvPr/>
        </p:nvSpPr>
        <p:spPr>
          <a:xfrm>
            <a:off x="4759256" y="5576039"/>
            <a:ext cx="1216743" cy="369332"/>
          </a:xfrm>
          <a:prstGeom prst="rect">
            <a:avLst/>
          </a:prstGeom>
          <a:noFill/>
        </p:spPr>
        <p:txBody>
          <a:bodyPr wrap="none" rtlCol="0">
            <a:spAutoFit/>
          </a:bodyPr>
          <a:lstStyle/>
          <a:p>
            <a:r>
              <a:rPr lang="en-GB" b="1" dirty="0" smtClean="0"/>
              <a:t>Bulk foam:</a:t>
            </a:r>
            <a:endParaRPr lang="en-GB" b="1" dirty="0"/>
          </a:p>
        </p:txBody>
      </p:sp>
    </p:spTree>
    <p:custDataLst>
      <p:tags r:id="rId1"/>
    </p:custDataLst>
    <p:extLst>
      <p:ext uri="{BB962C8B-B14F-4D97-AF65-F5344CB8AC3E}">
        <p14:creationId xmlns:p14="http://schemas.microsoft.com/office/powerpoint/2010/main" val="4008610146"/>
      </p:ext>
    </p:extLst>
  </p:cSld>
  <p:clrMapOvr>
    <a:masterClrMapping/>
  </p:clrMapOvr>
  <mc:AlternateContent xmlns:mc="http://schemas.openxmlformats.org/markup-compatibility/2006">
    <mc:Choice xmlns:p14="http://schemas.microsoft.com/office/powerpoint/2010/main" Requires="p14">
      <p:transition spd="slow" p14:dur="2000" advTm="103970"/>
    </mc:Choice>
    <mc:Fallback>
      <p:transition spd="slow" advTm="1039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par>
                                <p:cTn id="15" presetID="1" presetClass="mediacall" presetSubtype="0" fill="hold" nodeType="withEffect">
                                  <p:stCondLst>
                                    <p:cond delay="0"/>
                                  </p:stCondLst>
                                  <p:childTnLst>
                                    <p:cmd type="call" cmd="playFrom(0.0)">
                                      <p:cBhvr>
                                        <p:cTn id="16" dur="25227" fill="hold"/>
                                        <p:tgtEl>
                                          <p:spTgt spid="8"/>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53" fill="hold" display="0">
                  <p:stCondLst>
                    <p:cond delay="indefinite"/>
                  </p:stCondLst>
                </p:cTn>
                <p:tgtEl>
                  <p:spTgt spid="8"/>
                </p:tgtEl>
              </p:cMediaNode>
            </p:video>
          </p:childTnLst>
        </p:cTn>
      </p:par>
    </p:tnLst>
    <p:bldLst>
      <p:bldP spid="3" grpId="0" build="p"/>
      <p:bldP spid="4" grpId="0" build="p"/>
      <p:bldP spid="47" grpId="0" animBg="1"/>
      <p:bldP spid="44" grpId="0"/>
      <p:bldP spid="23" grpId="0" animBg="1"/>
      <p:bldP spid="27" grpId="0"/>
      <p:bldP spid="49" grpId="0"/>
      <p:bldP spid="51" grpId="0"/>
    </p:bldLst>
  </p:timing>
  <p:extLst mod="1">
    <p:ext uri="{E180D4A7-C9FB-4DFB-919C-405C955672EB}">
      <p14:showEvtLst xmlns:p14="http://schemas.microsoft.com/office/powerpoint/2010/main">
        <p14:playEvt time="15584" objId="8"/>
        <p14:stopEvt time="40863" objId="8"/>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Stack">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366169" y="3543838"/>
            <a:ext cx="2271488" cy="2358643"/>
          </a:xfrm>
          <a:prstGeom prst="rect">
            <a:avLst/>
          </a:prstGeom>
        </p:spPr>
      </p:pic>
      <p:sp>
        <p:nvSpPr>
          <p:cNvPr id="30" name="Rectangle 29"/>
          <p:cNvSpPr/>
          <p:nvPr/>
        </p:nvSpPr>
        <p:spPr>
          <a:xfrm>
            <a:off x="659674" y="3370994"/>
            <a:ext cx="4721919" cy="3377281"/>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contenu 3"/>
          <p:cNvSpPr>
            <a:spLocks noGrp="1"/>
          </p:cNvSpPr>
          <p:nvPr>
            <p:ph sz="quarter" idx="21"/>
          </p:nvPr>
        </p:nvSpPr>
        <p:spPr/>
        <p:txBody>
          <a:bodyPr/>
          <a:lstStyle/>
          <a:p>
            <a:r>
              <a:rPr lang="en-GB" dirty="0" smtClean="0"/>
              <a:t>Aging: Coarsening</a:t>
            </a:r>
          </a:p>
          <a:p>
            <a:endParaRPr lang="en-GB" b="1" dirty="0" smtClean="0">
              <a:latin typeface="Calibri" panose="020F0502020204030204" pitchFamily="34" charset="0"/>
              <a:cs typeface="Calibri" panose="020F0502020204030204" pitchFamily="34" charset="0"/>
            </a:endParaRPr>
          </a:p>
          <a:p>
            <a:endParaRPr lang="en-GB" b="1" dirty="0" smtClean="0">
              <a:latin typeface="Calibri" panose="020F0502020204030204" pitchFamily="34" charset="0"/>
              <a:cs typeface="Calibri" panose="020F0502020204030204" pitchFamily="34" charset="0"/>
            </a:endParaRPr>
          </a:p>
          <a:p>
            <a:endParaRPr lang="en-GB" b="1" dirty="0" smtClean="0">
              <a:latin typeface="Calibri" panose="020F0502020204030204" pitchFamily="34" charset="0"/>
              <a:cs typeface="Calibri" panose="020F0502020204030204" pitchFamily="34" charset="0"/>
            </a:endParaRPr>
          </a:p>
          <a:p>
            <a:endParaRPr lang="en-GB" b="1" dirty="0" smtClean="0">
              <a:latin typeface="Calibri" panose="020F0502020204030204" pitchFamily="34" charset="0"/>
              <a:cs typeface="Calibri" panose="020F0502020204030204" pitchFamily="34" charset="0"/>
            </a:endParaRPr>
          </a:p>
          <a:p>
            <a:endParaRPr lang="en-GB" b="1" dirty="0" smtClean="0">
              <a:latin typeface="Calibri" panose="020F0502020204030204" pitchFamily="34" charset="0"/>
              <a:cs typeface="Calibri" panose="020F0502020204030204" pitchFamily="34" charset="0"/>
            </a:endParaRPr>
          </a:p>
          <a:p>
            <a:endParaRPr lang="en-GB" b="1" dirty="0" smtClean="0">
              <a:latin typeface="Calibri" panose="020F0502020204030204" pitchFamily="34" charset="0"/>
              <a:cs typeface="Calibri" panose="020F0502020204030204" pitchFamily="34" charset="0"/>
            </a:endParaRPr>
          </a:p>
          <a:p>
            <a:pPr marL="0" indent="0">
              <a:buNone/>
            </a:pPr>
            <a:endParaRPr lang="en-GB" b="1" dirty="0">
              <a:latin typeface="Calibri" panose="020F0502020204030204" pitchFamily="34" charset="0"/>
              <a:cs typeface="Calibri" panose="020F0502020204030204" pitchFamily="34" charset="0"/>
            </a:endParaRPr>
          </a:p>
        </p:txBody>
      </p:sp>
      <p:pic>
        <p:nvPicPr>
          <p:cNvPr id="10" name="Image 9"/>
          <p:cNvPicPr>
            <a:picLocks noChangeAspect="1"/>
          </p:cNvPicPr>
          <p:nvPr/>
        </p:nvPicPr>
        <p:blipFill>
          <a:blip r:embed="rId7"/>
          <a:stretch>
            <a:fillRect/>
          </a:stretch>
        </p:blipFill>
        <p:spPr>
          <a:xfrm>
            <a:off x="926814" y="1721597"/>
            <a:ext cx="3016642" cy="1651446"/>
          </a:xfrm>
          <a:prstGeom prst="rect">
            <a:avLst/>
          </a:prstGeom>
        </p:spPr>
      </p:pic>
      <p:pic>
        <p:nvPicPr>
          <p:cNvPr id="39" name="Image 38"/>
          <p:cNvPicPr>
            <a:picLocks noChangeAspect="1"/>
          </p:cNvPicPr>
          <p:nvPr/>
        </p:nvPicPr>
        <p:blipFill rotWithShape="1">
          <a:blip r:embed="rId8"/>
          <a:srcRect l="3690" r="48934" b="10546"/>
          <a:stretch/>
        </p:blipFill>
        <p:spPr>
          <a:xfrm>
            <a:off x="10692505" y="434480"/>
            <a:ext cx="1522324" cy="1501835"/>
          </a:xfrm>
          <a:prstGeom prst="rect">
            <a:avLst/>
          </a:prstGeom>
        </p:spPr>
      </p:pic>
      <p:sp>
        <p:nvSpPr>
          <p:cNvPr id="41" name="ZoneTexte 40"/>
          <p:cNvSpPr txBox="1"/>
          <p:nvPr/>
        </p:nvSpPr>
        <p:spPr>
          <a:xfrm>
            <a:off x="10625404" y="45441"/>
            <a:ext cx="1590435" cy="369332"/>
          </a:xfrm>
          <a:prstGeom prst="rect">
            <a:avLst/>
          </a:prstGeom>
          <a:noFill/>
        </p:spPr>
        <p:txBody>
          <a:bodyPr wrap="none" rtlCol="0">
            <a:spAutoFit/>
          </a:bodyPr>
          <a:lstStyle/>
          <a:p>
            <a:r>
              <a:rPr lang="en-GB" b="1" i="1" dirty="0" smtClean="0">
                <a:solidFill>
                  <a:schemeClr val="bg1"/>
                </a:solidFill>
              </a:rPr>
              <a:t>Confined foam</a:t>
            </a:r>
            <a:endParaRPr lang="en-GB" b="1" i="1" dirty="0">
              <a:solidFill>
                <a:schemeClr val="bg1"/>
              </a:solidFill>
            </a:endParaRPr>
          </a:p>
        </p:txBody>
      </p:sp>
      <p:sp>
        <p:nvSpPr>
          <p:cNvPr id="2" name="Espace réservé du contenu 1"/>
          <p:cNvSpPr>
            <a:spLocks noGrp="1"/>
          </p:cNvSpPr>
          <p:nvPr>
            <p:ph sz="quarter" idx="23"/>
          </p:nvPr>
        </p:nvSpPr>
        <p:spPr/>
        <p:txBody>
          <a:bodyPr/>
          <a:lstStyle/>
          <a:p>
            <a:r>
              <a:rPr lang="en-GB" b="1" dirty="0" smtClean="0"/>
              <a:t>Foam properties</a:t>
            </a:r>
            <a:endParaRPr lang="en-GB" b="1" dirty="0"/>
          </a:p>
        </p:txBody>
      </p:sp>
      <p:sp>
        <p:nvSpPr>
          <p:cNvPr id="3" name="Espace réservé du contenu 2"/>
          <p:cNvSpPr>
            <a:spLocks noGrp="1"/>
          </p:cNvSpPr>
          <p:nvPr>
            <p:ph sz="quarter" idx="22"/>
          </p:nvPr>
        </p:nvSpPr>
        <p:spPr/>
        <p:txBody>
          <a:bodyPr/>
          <a:lstStyle/>
          <a:p>
            <a:r>
              <a:rPr lang="en-GB" dirty="0" smtClean="0"/>
              <a:t>Rheology: Yield stress</a:t>
            </a:r>
            <a:endParaRPr lang="en-GB" dirty="0"/>
          </a:p>
        </p:txBody>
      </p:sp>
      <p:sp>
        <p:nvSpPr>
          <p:cNvPr id="5" name="Titre 4"/>
          <p:cNvSpPr>
            <a:spLocks noGrp="1"/>
          </p:cNvSpPr>
          <p:nvPr>
            <p:ph type="title"/>
          </p:nvPr>
        </p:nvSpPr>
        <p:spPr/>
        <p:txBody>
          <a:bodyPr/>
          <a:lstStyle/>
          <a:p>
            <a:r>
              <a:rPr lang="en-GB" dirty="0" smtClean="0"/>
              <a:t>2. Consequences on confined foam properties</a:t>
            </a:r>
            <a:endParaRPr lang="en-GB" dirty="0"/>
          </a:p>
        </p:txBody>
      </p:sp>
      <p:sp>
        <p:nvSpPr>
          <p:cNvPr id="6" name="Espace réservé du numéro de diapositive 25"/>
          <p:cNvSpPr>
            <a:spLocks noGrp="1"/>
          </p:cNvSpPr>
          <p:nvPr>
            <p:ph type="sldNum" sz="quarter" idx="12"/>
          </p:nvPr>
        </p:nvSpPr>
        <p:spPr>
          <a:xfrm>
            <a:off x="8991600" y="6350003"/>
            <a:ext cx="2743200" cy="365125"/>
          </a:xfrm>
        </p:spPr>
        <p:txBody>
          <a:bodyPr/>
          <a:lstStyle/>
          <a:p>
            <a:fld id="{E3388EE1-F190-47B0-87A7-A7055821C2CB}" type="slidenum">
              <a:rPr lang="fr-FR" smtClean="0"/>
              <a:t>7</a:t>
            </a:fld>
            <a:endParaRPr lang="fr-FR" dirty="0"/>
          </a:p>
        </p:txBody>
      </p:sp>
      <mc:AlternateContent xmlns:mc="http://schemas.openxmlformats.org/markup-compatibility/2006" xmlns:a14="http://schemas.microsoft.com/office/drawing/2010/main">
        <mc:Choice Requires="a14">
          <p:sp>
            <p:nvSpPr>
              <p:cNvPr id="38" name="ZoneTexte 37">
                <a:extLst>
                  <a:ext uri="{FF2B5EF4-FFF2-40B4-BE49-F238E27FC236}">
                    <a16:creationId xmlns:a16="http://schemas.microsoft.com/office/drawing/2014/main" id="{10FD3230-8BDF-4A4C-80AB-2D28E4225F76}"/>
                  </a:ext>
                </a:extLst>
              </p:cNvPr>
              <p:cNvSpPr txBox="1"/>
              <p:nvPr/>
            </p:nvSpPr>
            <p:spPr>
              <a:xfrm>
                <a:off x="114014" y="2508415"/>
                <a:ext cx="904819" cy="584775"/>
              </a:xfrm>
              <a:prstGeom prst="rect">
                <a:avLst/>
              </a:prstGeom>
              <a:noFill/>
            </p:spPr>
            <p:txBody>
              <a:bodyPr wrap="square">
                <a:spAutoFit/>
              </a:bodyPr>
              <a:lstStyle/>
              <a:p>
                <a:pPr algn="ctr"/>
                <a:r>
                  <a:rPr lang="en-US" sz="1600" dirty="0" smtClean="0">
                    <a:latin typeface="Calibri" panose="020F0502020204030204" pitchFamily="34" charset="0"/>
                    <a:cs typeface="Calibri" panose="020F0502020204030204" pitchFamily="34" charset="0"/>
                  </a:rPr>
                  <a:t>Foam </a:t>
                </a:r>
                <a14:m>
                  <m:oMath xmlns:m="http://schemas.openxmlformats.org/officeDocument/2006/math">
                    <m:d>
                      <m:dPr>
                        <m:ctrlPr>
                          <a:rPr lang="fr-FR" sz="1600" b="0" i="1" smtClean="0">
                            <a:latin typeface="Cambria Math" panose="02040503050406030204" pitchFamily="18" charset="0"/>
                            <a:cs typeface="Calibri" panose="020F0502020204030204" pitchFamily="34" charset="0"/>
                          </a:rPr>
                        </m:ctrlPr>
                      </m:dPr>
                      <m:e>
                        <m:sSub>
                          <m:sSubPr>
                            <m:ctrlPr>
                              <a:rPr lang="en-US" sz="1600" i="1" smtClean="0">
                                <a:latin typeface="Cambria Math" panose="02040503050406030204" pitchFamily="18" charset="0"/>
                                <a:cs typeface="Calibri" panose="020F0502020204030204" pitchFamily="34" charset="0"/>
                              </a:rPr>
                            </m:ctrlPr>
                          </m:sSubPr>
                          <m:e>
                            <m:r>
                              <a:rPr lang="fr-FR" sz="1600" b="0" i="1" smtClean="0">
                                <a:latin typeface="Cambria Math" panose="02040503050406030204" pitchFamily="18" charset="0"/>
                                <a:cs typeface="Calibri" panose="020F0502020204030204" pitchFamily="34" charset="0"/>
                              </a:rPr>
                              <m:t>𝑅</m:t>
                            </m:r>
                          </m:e>
                          <m:sub>
                            <m:r>
                              <a:rPr lang="fr-FR" sz="1600" b="0" i="1" smtClean="0">
                                <a:latin typeface="Cambria Math" panose="02040503050406030204" pitchFamily="18" charset="0"/>
                                <a:cs typeface="Calibri" panose="020F0502020204030204" pitchFamily="34" charset="0"/>
                              </a:rPr>
                              <m:t>𝑏</m:t>
                            </m:r>
                          </m:sub>
                        </m:sSub>
                        <m:r>
                          <a:rPr lang="fr-FR" sz="1600" b="0" i="1" smtClean="0">
                            <a:latin typeface="Cambria Math" panose="02040503050406030204" pitchFamily="18" charset="0"/>
                            <a:cs typeface="Calibri" panose="020F0502020204030204" pitchFamily="34" charset="0"/>
                          </a:rPr>
                          <m:t>,</m:t>
                        </m:r>
                        <m:sSub>
                          <m:sSubPr>
                            <m:ctrlPr>
                              <a:rPr lang="en-US" sz="1600" i="1">
                                <a:latin typeface="Cambria Math" panose="02040503050406030204" pitchFamily="18" charset="0"/>
                                <a:cs typeface="Calibri" panose="020F0502020204030204" pitchFamily="34" charset="0"/>
                              </a:rPr>
                            </m:ctrlPr>
                          </m:sSubPr>
                          <m:e>
                            <m:r>
                              <a:rPr lang="en-US" sz="1600" i="1">
                                <a:latin typeface="Cambria Math" panose="02040503050406030204" pitchFamily="18" charset="0"/>
                                <a:ea typeface="Cambria Math" panose="02040503050406030204" pitchFamily="18" charset="0"/>
                                <a:cs typeface="Calibri" panose="020F0502020204030204" pitchFamily="34" charset="0"/>
                              </a:rPr>
                              <m:t>𝜙</m:t>
                            </m:r>
                          </m:e>
                          <m:sub>
                            <m:r>
                              <a:rPr lang="fr-FR" sz="1600" i="1">
                                <a:latin typeface="Cambria Math" panose="02040503050406030204" pitchFamily="18" charset="0"/>
                                <a:cs typeface="Calibri" panose="020F0502020204030204" pitchFamily="34" charset="0"/>
                              </a:rPr>
                              <m:t>𝑙</m:t>
                            </m:r>
                          </m:sub>
                        </m:sSub>
                      </m:e>
                    </m:d>
                  </m:oMath>
                </a14:m>
                <a:endParaRPr lang="fr-FR" sz="1600" b="0" dirty="0">
                  <a:latin typeface="Calibri" panose="020F0502020204030204" pitchFamily="34" charset="0"/>
                  <a:cs typeface="Calibri" panose="020F0502020204030204" pitchFamily="34" charset="0"/>
                </a:endParaRPr>
              </a:p>
            </p:txBody>
          </p:sp>
        </mc:Choice>
        <mc:Fallback xmlns="">
          <p:sp>
            <p:nvSpPr>
              <p:cNvPr id="38" name="ZoneTexte 37">
                <a:extLst>
                  <a:ext uri="{FF2B5EF4-FFF2-40B4-BE49-F238E27FC236}">
                    <a16:creationId xmlns:a16="http://schemas.microsoft.com/office/drawing/2014/main" id="{10FD3230-8BDF-4A4C-80AB-2D28E4225F76}"/>
                  </a:ext>
                </a:extLst>
              </p:cNvPr>
              <p:cNvSpPr txBox="1">
                <a:spLocks noRot="1" noChangeAspect="1" noMove="1" noResize="1" noEditPoints="1" noAdjustHandles="1" noChangeArrowheads="1" noChangeShapeType="1" noTextEdit="1"/>
              </p:cNvSpPr>
              <p:nvPr/>
            </p:nvSpPr>
            <p:spPr>
              <a:xfrm>
                <a:off x="114014" y="2508415"/>
                <a:ext cx="904819" cy="584775"/>
              </a:xfrm>
              <a:prstGeom prst="rect">
                <a:avLst/>
              </a:prstGeom>
              <a:blipFill>
                <a:blip r:embed="rId9"/>
                <a:stretch>
                  <a:fillRect t="-3125" b="-5208"/>
                </a:stretch>
              </a:blipFill>
            </p:spPr>
            <p:txBody>
              <a:bodyPr/>
              <a:lstStyle/>
              <a:p>
                <a:r>
                  <a:rPr lang="fr-FR">
                    <a:noFill/>
                  </a:rPr>
                  <a:t> </a:t>
                </a:r>
              </a:p>
            </p:txBody>
          </p:sp>
        </mc:Fallback>
      </mc:AlternateContent>
      <p:sp>
        <p:nvSpPr>
          <p:cNvPr id="40" name="ZoneTexte 39">
            <a:extLst>
              <a:ext uri="{FF2B5EF4-FFF2-40B4-BE49-F238E27FC236}">
                <a16:creationId xmlns:a16="http://schemas.microsoft.com/office/drawing/2014/main" id="{10FD3230-8BDF-4A4C-80AB-2D28E4225F76}"/>
              </a:ext>
            </a:extLst>
          </p:cNvPr>
          <p:cNvSpPr txBox="1"/>
          <p:nvPr/>
        </p:nvSpPr>
        <p:spPr>
          <a:xfrm>
            <a:off x="3127392" y="1729050"/>
            <a:ext cx="1149985" cy="307777"/>
          </a:xfrm>
          <a:prstGeom prst="rect">
            <a:avLst/>
          </a:prstGeom>
          <a:noFill/>
        </p:spPr>
        <p:txBody>
          <a:bodyPr wrap="square">
            <a:spAutoFit/>
          </a:bodyPr>
          <a:lstStyle/>
          <a:p>
            <a:pPr algn="ctr"/>
            <a:r>
              <a:rPr lang="fr-FR" sz="1400" b="1" dirty="0" smtClean="0">
                <a:latin typeface="Calibri" panose="020F0502020204030204" pitchFamily="34" charset="0"/>
                <a:cs typeface="Calibri" panose="020F0502020204030204" pitchFamily="34" charset="0"/>
              </a:rPr>
              <a:t>Camera</a:t>
            </a:r>
            <a:endParaRPr lang="fr-FR" sz="1400" b="1" dirty="0">
              <a:latin typeface="Calibri" panose="020F0502020204030204" pitchFamily="34" charset="0"/>
              <a:cs typeface="Calibri" panose="020F0502020204030204" pitchFamily="34" charset="0"/>
            </a:endParaRPr>
          </a:p>
        </p:txBody>
      </p:sp>
      <p:pic>
        <p:nvPicPr>
          <p:cNvPr id="15" name="Image 14"/>
          <p:cNvPicPr>
            <a:picLocks noChangeAspect="1"/>
          </p:cNvPicPr>
          <p:nvPr/>
        </p:nvPicPr>
        <p:blipFill>
          <a:blip r:embed="rId10"/>
          <a:stretch>
            <a:fillRect/>
          </a:stretch>
        </p:blipFill>
        <p:spPr>
          <a:xfrm>
            <a:off x="4061864" y="2471272"/>
            <a:ext cx="736432" cy="736432"/>
          </a:xfrm>
          <a:prstGeom prst="rect">
            <a:avLst/>
          </a:prstGeom>
        </p:spPr>
      </p:pic>
      <p:sp>
        <p:nvSpPr>
          <p:cNvPr id="47" name="ZoneTexte 46">
            <a:extLst>
              <a:ext uri="{FF2B5EF4-FFF2-40B4-BE49-F238E27FC236}">
                <a16:creationId xmlns:a16="http://schemas.microsoft.com/office/drawing/2014/main" id="{10FD3230-8BDF-4A4C-80AB-2D28E4225F76}"/>
              </a:ext>
            </a:extLst>
          </p:cNvPr>
          <p:cNvSpPr txBox="1"/>
          <p:nvPr/>
        </p:nvSpPr>
        <p:spPr>
          <a:xfrm>
            <a:off x="3855087" y="2276399"/>
            <a:ext cx="1149985" cy="307777"/>
          </a:xfrm>
          <a:prstGeom prst="rect">
            <a:avLst/>
          </a:prstGeom>
          <a:noFill/>
        </p:spPr>
        <p:txBody>
          <a:bodyPr wrap="square">
            <a:spAutoFit/>
          </a:bodyPr>
          <a:lstStyle/>
          <a:p>
            <a:pPr algn="ctr"/>
            <a:r>
              <a:rPr lang="fr-FR" sz="1400" b="1" dirty="0" smtClean="0">
                <a:latin typeface="Calibri" panose="020F0502020204030204" pitchFamily="34" charset="0"/>
                <a:cs typeface="Calibri" panose="020F0502020204030204" pitchFamily="34" charset="0"/>
              </a:rPr>
              <a:t>Time</a:t>
            </a:r>
            <a:endParaRPr lang="fr-FR" sz="1400" b="1" dirty="0">
              <a:latin typeface="Calibri" panose="020F0502020204030204" pitchFamily="34" charset="0"/>
              <a:cs typeface="Calibri" panose="020F0502020204030204" pitchFamily="34" charset="0"/>
            </a:endParaRPr>
          </a:p>
        </p:txBody>
      </p:sp>
      <p:grpSp>
        <p:nvGrpSpPr>
          <p:cNvPr id="9" name="Groupe 8"/>
          <p:cNvGrpSpPr/>
          <p:nvPr/>
        </p:nvGrpSpPr>
        <p:grpSpPr>
          <a:xfrm>
            <a:off x="6172199" y="4096502"/>
            <a:ext cx="5658582" cy="2362093"/>
            <a:chOff x="6245224" y="4007602"/>
            <a:chExt cx="5658582" cy="2362093"/>
          </a:xfrm>
        </p:grpSpPr>
        <mc:AlternateContent xmlns:mc="http://schemas.openxmlformats.org/markup-compatibility/2006" xmlns:a14="http://schemas.microsoft.com/office/drawing/2010/main">
          <mc:Choice Requires="a14">
            <p:sp>
              <p:nvSpPr>
                <p:cNvPr id="73" name="TextBox 14">
                  <a:extLst>
                    <a:ext uri="{FF2B5EF4-FFF2-40B4-BE49-F238E27FC236}">
                      <a16:creationId xmlns:a16="http://schemas.microsoft.com/office/drawing/2014/main" id="{0E5CA069-FB0F-4206-9B0E-D65B8206CE1E}"/>
                    </a:ext>
                  </a:extLst>
                </p:cNvPr>
                <p:cNvSpPr txBox="1"/>
                <p:nvPr/>
              </p:nvSpPr>
              <p:spPr>
                <a:xfrm>
                  <a:off x="6245224" y="4007602"/>
                  <a:ext cx="2616003" cy="369332"/>
                </a:xfrm>
                <a:prstGeom prst="rect">
                  <a:avLst/>
                </a:prstGeom>
                <a:noFill/>
              </p:spPr>
              <p:txBody>
                <a:bodyPr wrap="square">
                  <a:spAutoFit/>
                </a:bodyPr>
                <a:lstStyle/>
                <a:p>
                  <a14:m>
                    <m:oMath xmlns:m="http://schemas.openxmlformats.org/officeDocument/2006/math">
                      <m:r>
                        <a:rPr lang="fr-FR" b="1" i="1" smtClean="0">
                          <a:solidFill>
                            <a:srgbClr val="FF0000"/>
                          </a:solidFill>
                          <a:latin typeface="Cambria Math" panose="02040503050406030204" pitchFamily="18" charset="0"/>
                        </a:rPr>
                        <m:t>⇒</m:t>
                      </m:r>
                    </m:oMath>
                  </a14:m>
                  <a:r>
                    <a:rPr lang="en-US" b="1" dirty="0" smtClean="0">
                      <a:solidFill>
                        <a:srgbClr val="FF0000"/>
                      </a:solidFill>
                    </a:rPr>
                    <a:t> Apparent viscosity </a:t>
                  </a:r>
                  <a14:m>
                    <m:oMath xmlns:m="http://schemas.openxmlformats.org/officeDocument/2006/math">
                      <m:sSub>
                        <m:sSubPr>
                          <m:ctrlPr>
                            <a:rPr lang="fr-FR" i="1">
                              <a:solidFill>
                                <a:srgbClr val="FF0000"/>
                              </a:solidFill>
                              <a:latin typeface="Cambria Math" panose="02040503050406030204" pitchFamily="18" charset="0"/>
                              <a:ea typeface="Cambria Math" panose="02040503050406030204" pitchFamily="18" charset="0"/>
                            </a:rPr>
                          </m:ctrlPr>
                        </m:sSubPr>
                        <m:e>
                          <m:r>
                            <a:rPr lang="fr-FR" i="1">
                              <a:solidFill>
                                <a:srgbClr val="FF0000"/>
                              </a:solidFill>
                              <a:latin typeface="Cambria Math" panose="02040503050406030204" pitchFamily="18" charset="0"/>
                              <a:ea typeface="Cambria Math" panose="02040503050406030204" pitchFamily="18" charset="0"/>
                            </a:rPr>
                            <m:t>𝜇</m:t>
                          </m:r>
                        </m:e>
                        <m:sub>
                          <m:r>
                            <m:rPr>
                              <m:sty m:val="p"/>
                            </m:rPr>
                            <a:rPr lang="fr-FR">
                              <a:solidFill>
                                <a:srgbClr val="FF0000"/>
                              </a:solidFill>
                              <a:latin typeface="Cambria Math" panose="02040503050406030204" pitchFamily="18" charset="0"/>
                              <a:ea typeface="Cambria Math" panose="02040503050406030204" pitchFamily="18" charset="0"/>
                            </a:rPr>
                            <m:t>eff</m:t>
                          </m:r>
                        </m:sub>
                      </m:sSub>
                    </m:oMath>
                  </a14:m>
                  <a:endParaRPr lang="en-US" b="1" dirty="0">
                    <a:solidFill>
                      <a:srgbClr val="FF0000"/>
                    </a:solidFill>
                  </a:endParaRPr>
                </a:p>
              </p:txBody>
            </p:sp>
          </mc:Choice>
          <mc:Fallback xmlns="">
            <p:sp>
              <p:nvSpPr>
                <p:cNvPr id="73" name="TextBox 14">
                  <a:extLst>
                    <a:ext uri="{FF2B5EF4-FFF2-40B4-BE49-F238E27FC236}">
                      <a16:creationId xmlns:a16="http://schemas.microsoft.com/office/drawing/2014/main" id="{0E5CA069-FB0F-4206-9B0E-D65B8206CE1E}"/>
                    </a:ext>
                  </a:extLst>
                </p:cNvPr>
                <p:cNvSpPr txBox="1">
                  <a:spLocks noRot="1" noChangeAspect="1" noMove="1" noResize="1" noEditPoints="1" noAdjustHandles="1" noChangeArrowheads="1" noChangeShapeType="1" noTextEdit="1"/>
                </p:cNvSpPr>
                <p:nvPr/>
              </p:nvSpPr>
              <p:spPr>
                <a:xfrm>
                  <a:off x="6245224" y="4007602"/>
                  <a:ext cx="2616003" cy="369332"/>
                </a:xfrm>
                <a:prstGeom prst="rect">
                  <a:avLst/>
                </a:prstGeom>
                <a:blipFill>
                  <a:blip r:embed="rId11"/>
                  <a:stretch>
                    <a:fillRect t="-9836" b="-24590"/>
                  </a:stretch>
                </a:blipFill>
              </p:spPr>
              <p:txBody>
                <a:bodyPr/>
                <a:lstStyle/>
                <a:p>
                  <a:r>
                    <a:rPr lang="fr-FR">
                      <a:noFill/>
                    </a:rPr>
                    <a:t> </a:t>
                  </a:r>
                </a:p>
              </p:txBody>
            </p:sp>
          </mc:Fallback>
        </mc:AlternateContent>
        <p:sp>
          <p:nvSpPr>
            <p:cNvPr id="74" name="TextBox 14">
              <a:extLst>
                <a:ext uri="{FF2B5EF4-FFF2-40B4-BE49-F238E27FC236}">
                  <a16:creationId xmlns:a16="http://schemas.microsoft.com/office/drawing/2014/main" id="{1A1B66E8-C66B-4E0C-AB64-3530464934B1}"/>
                </a:ext>
              </a:extLst>
            </p:cNvPr>
            <p:cNvSpPr txBox="1"/>
            <p:nvPr/>
          </p:nvSpPr>
          <p:spPr>
            <a:xfrm>
              <a:off x="6642138" y="4538315"/>
              <a:ext cx="1734838" cy="369332"/>
            </a:xfrm>
            <a:prstGeom prst="rect">
              <a:avLst/>
            </a:prstGeom>
            <a:noFill/>
          </p:spPr>
          <p:txBody>
            <a:bodyPr wrap="square">
              <a:spAutoFit/>
            </a:bodyPr>
            <a:lstStyle/>
            <a:p>
              <a:r>
                <a:rPr lang="en-US" dirty="0" smtClean="0"/>
                <a:t>Darcy’s law:</a:t>
              </a:r>
              <a:endParaRPr lang="en-US" dirty="0"/>
            </a:p>
          </p:txBody>
        </p:sp>
        <mc:AlternateContent xmlns:mc="http://schemas.openxmlformats.org/markup-compatibility/2006" xmlns:a14="http://schemas.microsoft.com/office/drawing/2010/main">
          <mc:Choice Requires="a14">
            <p:sp>
              <p:nvSpPr>
                <p:cNvPr id="75" name="ZoneTexte 74">
                  <a:extLst>
                    <a:ext uri="{FF2B5EF4-FFF2-40B4-BE49-F238E27FC236}">
                      <a16:creationId xmlns:a16="http://schemas.microsoft.com/office/drawing/2014/main" id="{D5320869-AD71-41D6-AD89-7B3D3B5846A2}"/>
                    </a:ext>
                  </a:extLst>
                </p:cNvPr>
                <p:cNvSpPr txBox="1"/>
                <p:nvPr/>
              </p:nvSpPr>
              <p:spPr>
                <a:xfrm>
                  <a:off x="8125771" y="4467560"/>
                  <a:ext cx="1622046" cy="567207"/>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fr-FR" b="0" i="1" smtClean="0">
                            <a:solidFill>
                              <a:schemeClr val="tx1"/>
                            </a:solidFill>
                            <a:latin typeface="Cambria Math" panose="02040503050406030204" pitchFamily="18" charset="0"/>
                          </a:rPr>
                          <m:t>𝑣</m:t>
                        </m:r>
                        <m:r>
                          <a:rPr lang="fr-FR" b="0" i="1" smtClean="0">
                            <a:solidFill>
                              <a:schemeClr val="tx1"/>
                            </a:solidFill>
                            <a:latin typeface="Cambria Math" panose="02040503050406030204" pitchFamily="18" charset="0"/>
                          </a:rPr>
                          <m:t>=</m:t>
                        </m:r>
                        <m:f>
                          <m:fPr>
                            <m:ctrlPr>
                              <a:rPr lang="fr-FR" b="0" i="1" smtClean="0">
                                <a:solidFill>
                                  <a:schemeClr val="tx1"/>
                                </a:solidFill>
                                <a:latin typeface="Cambria Math" panose="02040503050406030204" pitchFamily="18" charset="0"/>
                              </a:rPr>
                            </m:ctrlPr>
                          </m:fPr>
                          <m:num>
                            <m:r>
                              <a:rPr lang="fr-FR" b="0" i="1" smtClean="0">
                                <a:solidFill>
                                  <a:srgbClr val="008000"/>
                                </a:solidFill>
                                <a:latin typeface="Cambria Math" panose="02040503050406030204" pitchFamily="18" charset="0"/>
                              </a:rPr>
                              <m:t>𝑄</m:t>
                            </m:r>
                          </m:num>
                          <m:den>
                            <m:r>
                              <a:rPr lang="fr-FR" b="0" i="1" smtClean="0">
                                <a:solidFill>
                                  <a:schemeClr val="tx1"/>
                                </a:solidFill>
                                <a:latin typeface="Cambria Math" panose="02040503050406030204" pitchFamily="18" charset="0"/>
                              </a:rPr>
                              <m:t>𝑆</m:t>
                            </m:r>
                          </m:den>
                        </m:f>
                        <m:r>
                          <a:rPr lang="fr-FR" b="0" i="1" smtClean="0">
                            <a:solidFill>
                              <a:schemeClr val="tx1"/>
                            </a:solidFill>
                            <a:latin typeface="Cambria Math" panose="02040503050406030204" pitchFamily="18" charset="0"/>
                          </a:rPr>
                          <m:t>=</m:t>
                        </m:r>
                        <m:f>
                          <m:fPr>
                            <m:ctrlPr>
                              <a:rPr lang="fr-FR" b="0" i="1" smtClean="0">
                                <a:solidFill>
                                  <a:schemeClr val="tx1"/>
                                </a:solidFill>
                                <a:latin typeface="Cambria Math" panose="02040503050406030204" pitchFamily="18" charset="0"/>
                              </a:rPr>
                            </m:ctrlPr>
                          </m:fPr>
                          <m:num>
                            <m:r>
                              <a:rPr lang="fr-FR" b="0" i="1" smtClean="0">
                                <a:solidFill>
                                  <a:schemeClr val="tx1"/>
                                </a:solidFill>
                                <a:latin typeface="Cambria Math" panose="02040503050406030204" pitchFamily="18" charset="0"/>
                              </a:rPr>
                              <m:t>𝐾</m:t>
                            </m:r>
                          </m:num>
                          <m:den>
                            <m:sSub>
                              <m:sSubPr>
                                <m:ctrlPr>
                                  <a:rPr lang="fr-FR" b="0" i="1" smtClean="0">
                                    <a:solidFill>
                                      <a:srgbClr val="FF0000"/>
                                    </a:solidFill>
                                    <a:latin typeface="Cambria Math" panose="02040503050406030204" pitchFamily="18" charset="0"/>
                                    <a:ea typeface="Cambria Math" panose="02040503050406030204" pitchFamily="18" charset="0"/>
                                  </a:rPr>
                                </m:ctrlPr>
                              </m:sSubPr>
                              <m:e>
                                <m:r>
                                  <a:rPr lang="fr-FR" b="0" i="1" smtClean="0">
                                    <a:solidFill>
                                      <a:srgbClr val="FF0000"/>
                                    </a:solidFill>
                                    <a:latin typeface="Cambria Math" panose="02040503050406030204" pitchFamily="18" charset="0"/>
                                    <a:ea typeface="Cambria Math" panose="02040503050406030204" pitchFamily="18" charset="0"/>
                                  </a:rPr>
                                  <m:t>𝜇</m:t>
                                </m:r>
                              </m:e>
                              <m:sub>
                                <m:r>
                                  <m:rPr>
                                    <m:sty m:val="p"/>
                                  </m:rPr>
                                  <a:rPr lang="fr-FR" b="0" i="0" smtClean="0">
                                    <a:solidFill>
                                      <a:srgbClr val="FF0000"/>
                                    </a:solidFill>
                                    <a:latin typeface="Cambria Math" panose="02040503050406030204" pitchFamily="18" charset="0"/>
                                    <a:ea typeface="Cambria Math" panose="02040503050406030204" pitchFamily="18" charset="0"/>
                                  </a:rPr>
                                  <m:t>eff</m:t>
                                </m:r>
                              </m:sub>
                            </m:sSub>
                          </m:den>
                        </m:f>
                        <m:f>
                          <m:fPr>
                            <m:ctrlPr>
                              <a:rPr lang="fr-FR" b="0" i="1" smtClean="0">
                                <a:solidFill>
                                  <a:schemeClr val="tx1"/>
                                </a:solidFill>
                                <a:latin typeface="Cambria Math" panose="02040503050406030204" pitchFamily="18" charset="0"/>
                              </a:rPr>
                            </m:ctrlPr>
                          </m:fPr>
                          <m:num>
                            <m:r>
                              <a:rPr lang="fr-FR" b="0" i="1" smtClean="0">
                                <a:solidFill>
                                  <a:srgbClr val="008000"/>
                                </a:solidFill>
                                <a:latin typeface="Cambria Math" panose="02040503050406030204" pitchFamily="18" charset="0"/>
                                <a:ea typeface="Cambria Math" panose="02040503050406030204" pitchFamily="18" charset="0"/>
                              </a:rPr>
                              <m:t>∆</m:t>
                            </m:r>
                            <m:r>
                              <a:rPr lang="fr-FR" b="0" i="1" smtClean="0">
                                <a:solidFill>
                                  <a:srgbClr val="008000"/>
                                </a:solidFill>
                                <a:latin typeface="Cambria Math" panose="02040503050406030204" pitchFamily="18" charset="0"/>
                                <a:ea typeface="Cambria Math" panose="02040503050406030204" pitchFamily="18" charset="0"/>
                              </a:rPr>
                              <m:t>𝑃</m:t>
                            </m:r>
                          </m:num>
                          <m:den>
                            <m:r>
                              <a:rPr lang="fr-FR" b="0" i="1" smtClean="0">
                                <a:solidFill>
                                  <a:schemeClr val="tx1"/>
                                </a:solidFill>
                                <a:latin typeface="Cambria Math" panose="02040503050406030204" pitchFamily="18" charset="0"/>
                              </a:rPr>
                              <m:t>𝐿</m:t>
                            </m:r>
                          </m:den>
                        </m:f>
                      </m:oMath>
                    </m:oMathPara>
                  </a14:m>
                  <a:endParaRPr lang="fr-FR" dirty="0">
                    <a:solidFill>
                      <a:schemeClr val="tx1"/>
                    </a:solidFill>
                  </a:endParaRPr>
                </a:p>
              </p:txBody>
            </p:sp>
          </mc:Choice>
          <mc:Fallback xmlns="">
            <p:sp>
              <p:nvSpPr>
                <p:cNvPr id="75" name="ZoneTexte 74">
                  <a:extLst>
                    <a:ext uri="{FF2B5EF4-FFF2-40B4-BE49-F238E27FC236}">
                      <a16:creationId xmlns:a16="http://schemas.microsoft.com/office/drawing/2014/main" id="{D5320869-AD71-41D6-AD89-7B3D3B5846A2}"/>
                    </a:ext>
                  </a:extLst>
                </p:cNvPr>
                <p:cNvSpPr txBox="1">
                  <a:spLocks noRot="1" noChangeAspect="1" noMove="1" noResize="1" noEditPoints="1" noAdjustHandles="1" noChangeArrowheads="1" noChangeShapeType="1" noTextEdit="1"/>
                </p:cNvSpPr>
                <p:nvPr/>
              </p:nvSpPr>
              <p:spPr>
                <a:xfrm>
                  <a:off x="8125771" y="4467560"/>
                  <a:ext cx="1622046" cy="567207"/>
                </a:xfrm>
                <a:prstGeom prst="rect">
                  <a:avLst/>
                </a:prstGeom>
                <a:blipFill>
                  <a:blip r:embed="rId12"/>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7" name="ZoneTexte 76">
                  <a:extLst>
                    <a:ext uri="{FF2B5EF4-FFF2-40B4-BE49-F238E27FC236}">
                      <a16:creationId xmlns:a16="http://schemas.microsoft.com/office/drawing/2014/main" id="{6433D253-5DE6-40AB-8D74-9ECAE04CA094}"/>
                    </a:ext>
                  </a:extLst>
                </p:cNvPr>
                <p:cNvSpPr txBox="1"/>
                <p:nvPr/>
              </p:nvSpPr>
              <p:spPr>
                <a:xfrm>
                  <a:off x="8058702" y="5118906"/>
                  <a:ext cx="1974468" cy="688971"/>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fr-FR" i="1" smtClean="0">
                                <a:solidFill>
                                  <a:schemeClr val="tx1"/>
                                </a:solidFill>
                                <a:latin typeface="Cambria Math" panose="02040503050406030204" pitchFamily="18" charset="0"/>
                              </a:rPr>
                            </m:ctrlPr>
                          </m:accPr>
                          <m:e>
                            <m:r>
                              <a:rPr lang="fr-FR" i="1">
                                <a:latin typeface="Cambria Math" panose="02040503050406030204" pitchFamily="18" charset="0"/>
                                <a:ea typeface="Cambria Math" panose="02040503050406030204" pitchFamily="18" charset="0"/>
                              </a:rPr>
                              <m:t>𝜀</m:t>
                            </m:r>
                          </m:e>
                        </m:acc>
                        <m:r>
                          <a:rPr lang="fr-FR" b="0" i="1" smtClean="0">
                            <a:solidFill>
                              <a:schemeClr val="tx1"/>
                            </a:solidFill>
                            <a:latin typeface="Cambria Math" panose="02040503050406030204" pitchFamily="18" charset="0"/>
                          </a:rPr>
                          <m:t>=</m:t>
                        </m:r>
                        <m:f>
                          <m:fPr>
                            <m:ctrlPr>
                              <a:rPr lang="fr-FR" b="0" i="1" smtClean="0">
                                <a:solidFill>
                                  <a:schemeClr val="tx1"/>
                                </a:solidFill>
                                <a:latin typeface="Cambria Math" panose="02040503050406030204" pitchFamily="18" charset="0"/>
                              </a:rPr>
                            </m:ctrlPr>
                          </m:fPr>
                          <m:num>
                            <m:r>
                              <a:rPr lang="fr-FR" b="0" i="1" smtClean="0">
                                <a:solidFill>
                                  <a:schemeClr val="tx1"/>
                                </a:solidFill>
                                <a:latin typeface="Cambria Math" panose="02040503050406030204" pitchFamily="18" charset="0"/>
                              </a:rPr>
                              <m:t>4</m:t>
                            </m:r>
                            <m:r>
                              <a:rPr lang="fr-FR" b="0" i="1" smtClean="0">
                                <a:solidFill>
                                  <a:schemeClr val="tx1"/>
                                </a:solidFill>
                                <a:latin typeface="Cambria Math" panose="02040503050406030204" pitchFamily="18" charset="0"/>
                              </a:rPr>
                              <m:t>𝑣</m:t>
                            </m:r>
                          </m:num>
                          <m:den>
                            <m:sSub>
                              <m:sSubPr>
                                <m:ctrlPr>
                                  <a:rPr lang="fr-FR" b="0" i="1" smtClean="0">
                                    <a:solidFill>
                                      <a:schemeClr val="tx1"/>
                                    </a:solidFill>
                                    <a:latin typeface="Cambria Math" panose="02040503050406030204" pitchFamily="18" charset="0"/>
                                  </a:rPr>
                                </m:ctrlPr>
                              </m:sSubPr>
                              <m:e>
                                <m:r>
                                  <a:rPr lang="fr-FR" b="0" i="1" smtClean="0">
                                    <a:solidFill>
                                      <a:schemeClr val="tx1"/>
                                    </a:solidFill>
                                    <a:latin typeface="Cambria Math" panose="02040503050406030204" pitchFamily="18" charset="0"/>
                                    <a:ea typeface="Cambria Math" panose="02040503050406030204" pitchFamily="18" charset="0"/>
                                  </a:rPr>
                                  <m:t>𝜙</m:t>
                                </m:r>
                              </m:e>
                              <m:sub>
                                <m:r>
                                  <a:rPr lang="fr-FR" b="0" i="1" smtClean="0">
                                    <a:solidFill>
                                      <a:schemeClr val="tx1"/>
                                    </a:solidFill>
                                    <a:latin typeface="Cambria Math" panose="02040503050406030204" pitchFamily="18" charset="0"/>
                                  </a:rPr>
                                  <m:t>𝑝</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𝑟</m:t>
                                </m:r>
                              </m:e>
                              <m:sub>
                                <m:r>
                                  <a:rPr lang="fr-FR" b="0" i="1" smtClean="0">
                                    <a:latin typeface="Cambria Math" panose="02040503050406030204" pitchFamily="18" charset="0"/>
                                  </a:rPr>
                                  <m:t>𝑝</m:t>
                                </m:r>
                              </m:sub>
                            </m:sSub>
                          </m:den>
                        </m:f>
                      </m:oMath>
                    </m:oMathPara>
                  </a14:m>
                  <a:endParaRPr lang="fr-FR" dirty="0">
                    <a:solidFill>
                      <a:schemeClr val="tx1"/>
                    </a:solidFill>
                  </a:endParaRPr>
                </a:p>
              </p:txBody>
            </p:sp>
          </mc:Choice>
          <mc:Fallback xmlns="">
            <p:sp>
              <p:nvSpPr>
                <p:cNvPr id="77" name="ZoneTexte 76">
                  <a:extLst>
                    <a:ext uri="{FF2B5EF4-FFF2-40B4-BE49-F238E27FC236}">
                      <a16:creationId xmlns:a16="http://schemas.microsoft.com/office/drawing/2014/main" id="{6433D253-5DE6-40AB-8D74-9ECAE04CA094}"/>
                    </a:ext>
                  </a:extLst>
                </p:cNvPr>
                <p:cNvSpPr txBox="1">
                  <a:spLocks noRot="1" noChangeAspect="1" noMove="1" noResize="1" noEditPoints="1" noAdjustHandles="1" noChangeArrowheads="1" noChangeShapeType="1" noTextEdit="1"/>
                </p:cNvSpPr>
                <p:nvPr/>
              </p:nvSpPr>
              <p:spPr>
                <a:xfrm>
                  <a:off x="8058702" y="5118906"/>
                  <a:ext cx="1974468" cy="688971"/>
                </a:xfrm>
                <a:prstGeom prst="rect">
                  <a:avLst/>
                </a:prstGeom>
                <a:blipFill>
                  <a:blip r:embed="rId13"/>
                  <a:stretch>
                    <a:fillRect/>
                  </a:stretch>
                </a:blipFill>
              </p:spPr>
              <p:txBody>
                <a:bodyPr/>
                <a:lstStyle/>
                <a:p>
                  <a:r>
                    <a:rPr lang="fr-FR">
                      <a:noFill/>
                    </a:rPr>
                    <a:t> </a:t>
                  </a:r>
                </a:p>
              </p:txBody>
            </p:sp>
          </mc:Fallback>
        </mc:AlternateContent>
        <p:sp>
          <p:nvSpPr>
            <p:cNvPr id="78" name="TextBox 14">
              <a:extLst>
                <a:ext uri="{FF2B5EF4-FFF2-40B4-BE49-F238E27FC236}">
                  <a16:creationId xmlns:a16="http://schemas.microsoft.com/office/drawing/2014/main" id="{3699124D-C551-4DCD-A795-4ED29F5C4740}"/>
                </a:ext>
              </a:extLst>
            </p:cNvPr>
            <p:cNvSpPr txBox="1"/>
            <p:nvPr/>
          </p:nvSpPr>
          <p:spPr>
            <a:xfrm>
              <a:off x="6642138" y="5139563"/>
              <a:ext cx="1354731" cy="646331"/>
            </a:xfrm>
            <a:prstGeom prst="rect">
              <a:avLst/>
            </a:prstGeom>
            <a:noFill/>
          </p:spPr>
          <p:txBody>
            <a:bodyPr wrap="square">
              <a:spAutoFit/>
            </a:bodyPr>
            <a:lstStyle/>
            <a:p>
              <a:r>
                <a:rPr lang="en-US" dirty="0"/>
                <a:t>Equivalent</a:t>
              </a:r>
            </a:p>
            <a:p>
              <a:r>
                <a:rPr lang="en-US" dirty="0"/>
                <a:t>shear rate:</a:t>
              </a:r>
            </a:p>
          </p:txBody>
        </p:sp>
        <mc:AlternateContent xmlns:mc="http://schemas.openxmlformats.org/markup-compatibility/2006" xmlns:a14="http://schemas.microsoft.com/office/drawing/2010/main">
          <mc:Choice Requires="a14">
            <p:sp>
              <p:nvSpPr>
                <p:cNvPr id="79" name="ZoneTexte 78">
                  <a:extLst>
                    <a:ext uri="{FF2B5EF4-FFF2-40B4-BE49-F238E27FC236}">
                      <a16:creationId xmlns:a16="http://schemas.microsoft.com/office/drawing/2014/main" id="{8483AF0B-3766-4833-AFFB-B4F61C992A10}"/>
                    </a:ext>
                  </a:extLst>
                </p:cNvPr>
                <p:cNvSpPr txBox="1"/>
                <p:nvPr/>
              </p:nvSpPr>
              <p:spPr>
                <a:xfrm>
                  <a:off x="10165447" y="4617433"/>
                  <a:ext cx="1738359" cy="1044260"/>
                </a:xfrm>
                <a:prstGeom prst="rect">
                  <a:avLst/>
                </a:prstGeom>
                <a:noFill/>
              </p:spPr>
              <p:txBody>
                <a:bodyPr wrap="square">
                  <a:spAutoFit/>
                </a:bodyPr>
                <a:lstStyle/>
                <a:p>
                  <a14:m>
                    <m:oMath xmlns:m="http://schemas.openxmlformats.org/officeDocument/2006/math">
                      <m:r>
                        <a:rPr lang="fr-FR" sz="1200" b="0" i="1" smtClean="0">
                          <a:latin typeface="Cambria Math" panose="02040503050406030204" pitchFamily="18" charset="0"/>
                        </a:rPr>
                        <m:t>𝐾</m:t>
                      </m:r>
                    </m:oMath>
                  </a14:m>
                  <a:r>
                    <a:rPr lang="fr-FR" sz="1200" dirty="0" smtClean="0"/>
                    <a:t>: </a:t>
                  </a:r>
                  <a:r>
                    <a:rPr lang="fr-FR" sz="1200" dirty="0" err="1" smtClean="0"/>
                    <a:t>intrinsic</a:t>
                  </a:r>
                  <a:r>
                    <a:rPr lang="fr-FR" sz="1200" dirty="0" smtClean="0"/>
                    <a:t> </a:t>
                  </a:r>
                  <a:r>
                    <a:rPr lang="fr-FR" sz="1200" dirty="0" err="1" smtClean="0"/>
                    <a:t>permeability</a:t>
                  </a:r>
                  <a:endParaRPr lang="fr-FR" sz="1200" dirty="0" smtClean="0"/>
                </a:p>
                <a:p>
                  <a14:m>
                    <m:oMath xmlns:m="http://schemas.openxmlformats.org/officeDocument/2006/math">
                      <m:r>
                        <a:rPr lang="fr-FR" sz="1200" b="0" i="1" smtClean="0">
                          <a:latin typeface="Cambria Math" panose="02040503050406030204" pitchFamily="18" charset="0"/>
                        </a:rPr>
                        <m:t>𝐿</m:t>
                      </m:r>
                    </m:oMath>
                  </a14:m>
                  <a:r>
                    <a:rPr lang="fr-FR" sz="1200" dirty="0" smtClean="0"/>
                    <a:t>: </a:t>
                  </a:r>
                  <a:r>
                    <a:rPr lang="fr-FR" sz="1200" dirty="0" err="1" smtClean="0"/>
                    <a:t>sample</a:t>
                  </a:r>
                  <a:r>
                    <a:rPr lang="fr-FR" sz="1200" dirty="0" smtClean="0"/>
                    <a:t> </a:t>
                  </a:r>
                  <a:r>
                    <a:rPr lang="fr-FR" sz="1200" dirty="0" err="1" smtClean="0"/>
                    <a:t>length</a:t>
                  </a:r>
                  <a:endParaRPr lang="fr-FR" sz="1200" dirty="0" smtClean="0"/>
                </a:p>
                <a:p>
                  <a14:m>
                    <m:oMath xmlns:m="http://schemas.openxmlformats.org/officeDocument/2006/math">
                      <m:r>
                        <a:rPr lang="fr-FR" sz="1200" b="0" i="1" smtClean="0">
                          <a:latin typeface="Cambria Math" panose="02040503050406030204" pitchFamily="18" charset="0"/>
                        </a:rPr>
                        <m:t>𝑆</m:t>
                      </m:r>
                    </m:oMath>
                  </a14:m>
                  <a:r>
                    <a:rPr lang="fr-FR" sz="1200" dirty="0" smtClean="0"/>
                    <a:t>: cross-section area</a:t>
                  </a:r>
                </a:p>
                <a:p>
                  <a14:m>
                    <m:oMath xmlns:m="http://schemas.openxmlformats.org/officeDocument/2006/math">
                      <m:sSub>
                        <m:sSubPr>
                          <m:ctrlPr>
                            <a:rPr lang="fr-FR" sz="1200" i="1">
                              <a:latin typeface="Cambria Math" panose="02040503050406030204" pitchFamily="18" charset="0"/>
                            </a:rPr>
                          </m:ctrlPr>
                        </m:sSubPr>
                        <m:e>
                          <m:r>
                            <a:rPr lang="fr-FR" sz="1200" i="1">
                              <a:latin typeface="Cambria Math" panose="02040503050406030204" pitchFamily="18" charset="0"/>
                              <a:ea typeface="Cambria Math" panose="02040503050406030204" pitchFamily="18" charset="0"/>
                            </a:rPr>
                            <m:t>𝜙</m:t>
                          </m:r>
                        </m:e>
                        <m:sub>
                          <m:r>
                            <a:rPr lang="fr-FR" sz="1200" i="1">
                              <a:latin typeface="Cambria Math" panose="02040503050406030204" pitchFamily="18" charset="0"/>
                            </a:rPr>
                            <m:t>𝑝</m:t>
                          </m:r>
                        </m:sub>
                      </m:sSub>
                    </m:oMath>
                  </a14:m>
                  <a:r>
                    <a:rPr lang="fr-FR" sz="1200" dirty="0"/>
                    <a:t>: Porosity</a:t>
                  </a:r>
                </a:p>
                <a:p>
                  <a14:m>
                    <m:oMath xmlns:m="http://schemas.openxmlformats.org/officeDocument/2006/math">
                      <m:sSub>
                        <m:sSubPr>
                          <m:ctrlPr>
                            <a:rPr lang="fr-FR" sz="1200" i="1">
                              <a:latin typeface="Cambria Math" panose="02040503050406030204" pitchFamily="18" charset="0"/>
                            </a:rPr>
                          </m:ctrlPr>
                        </m:sSubPr>
                        <m:e>
                          <m:r>
                            <a:rPr lang="fr-FR" sz="1200" i="1">
                              <a:latin typeface="Cambria Math" panose="02040503050406030204" pitchFamily="18" charset="0"/>
                            </a:rPr>
                            <m:t>𝑟</m:t>
                          </m:r>
                        </m:e>
                        <m:sub>
                          <m:r>
                            <a:rPr lang="fr-FR" sz="1200" i="1">
                              <a:latin typeface="Cambria Math" panose="02040503050406030204" pitchFamily="18" charset="0"/>
                            </a:rPr>
                            <m:t>𝑝</m:t>
                          </m:r>
                        </m:sub>
                      </m:sSub>
                    </m:oMath>
                  </a14:m>
                  <a:r>
                    <a:rPr lang="fr-FR" sz="1200" dirty="0"/>
                    <a:t>: Pore </a:t>
                  </a:r>
                  <a:r>
                    <a:rPr lang="fr-FR" sz="1200" dirty="0" smtClean="0"/>
                    <a:t>size</a:t>
                  </a:r>
                  <a:endParaRPr lang="fr-FR" sz="1200" dirty="0"/>
                </a:p>
              </p:txBody>
            </p:sp>
          </mc:Choice>
          <mc:Fallback xmlns="">
            <p:sp>
              <p:nvSpPr>
                <p:cNvPr id="79" name="ZoneTexte 78">
                  <a:extLst>
                    <a:ext uri="{FF2B5EF4-FFF2-40B4-BE49-F238E27FC236}">
                      <a16:creationId xmlns:a16="http://schemas.microsoft.com/office/drawing/2014/main" id="{8483AF0B-3766-4833-AFFB-B4F61C992A10}"/>
                    </a:ext>
                  </a:extLst>
                </p:cNvPr>
                <p:cNvSpPr txBox="1">
                  <a:spLocks noRot="1" noChangeAspect="1" noMove="1" noResize="1" noEditPoints="1" noAdjustHandles="1" noChangeArrowheads="1" noChangeShapeType="1" noTextEdit="1"/>
                </p:cNvSpPr>
                <p:nvPr/>
              </p:nvSpPr>
              <p:spPr>
                <a:xfrm>
                  <a:off x="10165447" y="4617433"/>
                  <a:ext cx="1738359" cy="1044260"/>
                </a:xfrm>
                <a:prstGeom prst="rect">
                  <a:avLst/>
                </a:prstGeom>
                <a:blipFill>
                  <a:blip r:embed="rId14"/>
                  <a:stretch>
                    <a:fillRect b="-2924"/>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3" name="TextBox 14">
                  <a:extLst>
                    <a:ext uri="{FF2B5EF4-FFF2-40B4-BE49-F238E27FC236}">
                      <a16:creationId xmlns:a16="http://schemas.microsoft.com/office/drawing/2014/main" id="{0E5CA069-FB0F-4206-9B0E-D65B8206CE1E}"/>
                    </a:ext>
                  </a:extLst>
                </p:cNvPr>
                <p:cNvSpPr txBox="1"/>
                <p:nvPr/>
              </p:nvSpPr>
              <p:spPr>
                <a:xfrm>
                  <a:off x="6245224" y="5958044"/>
                  <a:ext cx="4318001" cy="411651"/>
                </a:xfrm>
                <a:prstGeom prst="rect">
                  <a:avLst/>
                </a:prstGeom>
                <a:noFill/>
              </p:spPr>
              <p:txBody>
                <a:bodyPr wrap="square">
                  <a:spAutoFit/>
                </a:bodyPr>
                <a:lstStyle/>
                <a:p>
                  <a14:m>
                    <m:oMath xmlns:m="http://schemas.openxmlformats.org/officeDocument/2006/math">
                      <m:r>
                        <a:rPr lang="fr-FR" b="1" i="1" smtClean="0">
                          <a:solidFill>
                            <a:srgbClr val="FF0000"/>
                          </a:solidFill>
                          <a:latin typeface="Cambria Math" panose="02040503050406030204" pitchFamily="18" charset="0"/>
                        </a:rPr>
                        <m:t>⇒</m:t>
                      </m:r>
                    </m:oMath>
                  </a14:m>
                  <a:r>
                    <a:rPr lang="en-US" b="1" dirty="0" smtClean="0">
                      <a:solidFill>
                        <a:srgbClr val="FF0000"/>
                      </a:solidFill>
                    </a:rPr>
                    <a:t> </a:t>
                  </a:r>
                  <a:r>
                    <a:rPr lang="fr-FR" b="1" dirty="0" smtClean="0">
                      <a:solidFill>
                        <a:srgbClr val="FF0000"/>
                      </a:solidFill>
                    </a:rPr>
                    <a:t>Apparent </a:t>
                  </a:r>
                  <a:r>
                    <a:rPr lang="en-GB" b="1" dirty="0" smtClean="0">
                      <a:solidFill>
                        <a:srgbClr val="FF0000"/>
                      </a:solidFill>
                    </a:rPr>
                    <a:t>yield</a:t>
                  </a:r>
                  <a:r>
                    <a:rPr lang="fr-FR" b="1" dirty="0" smtClean="0">
                      <a:solidFill>
                        <a:srgbClr val="FF0000"/>
                      </a:solidFill>
                    </a:rPr>
                    <a:t> stress </a:t>
                  </a:r>
                  <a14:m>
                    <m:oMath xmlns:m="http://schemas.openxmlformats.org/officeDocument/2006/math">
                      <m:sSub>
                        <m:sSubPr>
                          <m:ctrlPr>
                            <a:rPr lang="fr-FR" i="1" smtClean="0">
                              <a:solidFill>
                                <a:srgbClr val="FF0000"/>
                              </a:solidFill>
                              <a:latin typeface="Cambria Math" panose="02040503050406030204" pitchFamily="18" charset="0"/>
                            </a:rPr>
                          </m:ctrlPr>
                        </m:sSubPr>
                        <m:e>
                          <m:r>
                            <a:rPr lang="fr-FR" i="1">
                              <a:solidFill>
                                <a:srgbClr val="FF0000"/>
                              </a:solidFill>
                              <a:latin typeface="Cambria Math" panose="02040503050406030204" pitchFamily="18" charset="0"/>
                              <a:ea typeface="Cambria Math" panose="02040503050406030204" pitchFamily="18" charset="0"/>
                            </a:rPr>
                            <m:t>𝜎</m:t>
                          </m:r>
                        </m:e>
                        <m:sub>
                          <m:r>
                            <a:rPr lang="fr-FR" i="1">
                              <a:solidFill>
                                <a:srgbClr val="FF0000"/>
                              </a:solidFill>
                              <a:latin typeface="Cambria Math" panose="02040503050406030204" pitchFamily="18" charset="0"/>
                            </a:rPr>
                            <m:t>𝑦</m:t>
                          </m:r>
                        </m:sub>
                      </m:sSub>
                      <m:d>
                        <m:dPr>
                          <m:ctrlPr>
                            <a:rPr lang="fr-FR" i="1">
                              <a:solidFill>
                                <a:srgbClr val="FF0000"/>
                              </a:solidFill>
                              <a:latin typeface="Cambria Math" panose="02040503050406030204" pitchFamily="18" charset="0"/>
                              <a:ea typeface="Cambria Math" panose="02040503050406030204" pitchFamily="18" charset="0"/>
                            </a:rPr>
                          </m:ctrlPr>
                        </m:dPr>
                        <m:e>
                          <m:sSub>
                            <m:sSubPr>
                              <m:ctrlPr>
                                <a:rPr lang="fr-FR" i="1">
                                  <a:solidFill>
                                    <a:srgbClr val="FF0000"/>
                                  </a:solidFill>
                                  <a:latin typeface="Cambria Math" panose="02040503050406030204" pitchFamily="18" charset="0"/>
                                  <a:ea typeface="Cambria Math" panose="02040503050406030204" pitchFamily="18" charset="0"/>
                                </a:rPr>
                              </m:ctrlPr>
                            </m:sSubPr>
                            <m:e>
                              <m:r>
                                <a:rPr lang="fr-FR" i="1">
                                  <a:solidFill>
                                    <a:srgbClr val="FF0000"/>
                                  </a:solidFill>
                                  <a:latin typeface="Cambria Math" panose="02040503050406030204" pitchFamily="18" charset="0"/>
                                  <a:ea typeface="Cambria Math" panose="02040503050406030204" pitchFamily="18" charset="0"/>
                                </a:rPr>
                                <m:t>𝜙</m:t>
                              </m:r>
                            </m:e>
                            <m:sub>
                              <m:r>
                                <a:rPr lang="fr-FR" i="1">
                                  <a:solidFill>
                                    <a:srgbClr val="FF0000"/>
                                  </a:solidFill>
                                  <a:latin typeface="Cambria Math" panose="02040503050406030204" pitchFamily="18" charset="0"/>
                                  <a:ea typeface="Cambria Math" panose="02040503050406030204" pitchFamily="18" charset="0"/>
                                </a:rPr>
                                <m:t>𝑙</m:t>
                              </m:r>
                            </m:sub>
                          </m:sSub>
                          <m:r>
                            <a:rPr lang="fr-FR" b="0" i="1" smtClean="0">
                              <a:solidFill>
                                <a:srgbClr val="FF0000"/>
                              </a:solidFill>
                              <a:latin typeface="Cambria Math" panose="02040503050406030204" pitchFamily="18" charset="0"/>
                              <a:ea typeface="Cambria Math" panose="02040503050406030204" pitchFamily="18" charset="0"/>
                            </a:rPr>
                            <m:t>,</m:t>
                          </m:r>
                          <m:sSub>
                            <m:sSubPr>
                              <m:ctrlPr>
                                <a:rPr lang="fr-FR" b="0" i="1" smtClean="0">
                                  <a:solidFill>
                                    <a:srgbClr val="FF0000"/>
                                  </a:solidFill>
                                  <a:latin typeface="Cambria Math" panose="02040503050406030204" pitchFamily="18" charset="0"/>
                                  <a:ea typeface="Cambria Math" panose="02040503050406030204" pitchFamily="18" charset="0"/>
                                </a:rPr>
                              </m:ctrlPr>
                            </m:sSubPr>
                            <m:e>
                              <m:r>
                                <a:rPr lang="fr-FR" b="0" i="1" smtClean="0">
                                  <a:solidFill>
                                    <a:srgbClr val="FF0000"/>
                                  </a:solidFill>
                                  <a:latin typeface="Cambria Math" panose="02040503050406030204" pitchFamily="18" charset="0"/>
                                  <a:ea typeface="Cambria Math" panose="02040503050406030204" pitchFamily="18" charset="0"/>
                                </a:rPr>
                                <m:t>𝑅</m:t>
                              </m:r>
                            </m:e>
                            <m:sub>
                              <m:r>
                                <a:rPr lang="fr-FR" b="0" i="1" smtClean="0">
                                  <a:solidFill>
                                    <a:srgbClr val="FF0000"/>
                                  </a:solidFill>
                                  <a:latin typeface="Cambria Math" panose="02040503050406030204" pitchFamily="18" charset="0"/>
                                  <a:ea typeface="Cambria Math" panose="02040503050406030204" pitchFamily="18" charset="0"/>
                                </a:rPr>
                                <m:t>𝑏</m:t>
                              </m:r>
                            </m:sub>
                          </m:sSub>
                          <m:r>
                            <a:rPr lang="fr-FR" b="0" i="1" smtClean="0">
                              <a:solidFill>
                                <a:srgbClr val="FF0000"/>
                              </a:solidFill>
                              <a:latin typeface="Cambria Math" panose="02040503050406030204" pitchFamily="18" charset="0"/>
                              <a:ea typeface="Cambria Math" panose="02040503050406030204" pitchFamily="18" charset="0"/>
                            </a:rPr>
                            <m:t>,</m:t>
                          </m:r>
                          <m:sSub>
                            <m:sSubPr>
                              <m:ctrlPr>
                                <a:rPr lang="fr-FR" b="0" i="1" smtClean="0">
                                  <a:solidFill>
                                    <a:srgbClr val="FF0000"/>
                                  </a:solidFill>
                                  <a:latin typeface="Cambria Math" panose="02040503050406030204" pitchFamily="18" charset="0"/>
                                  <a:ea typeface="Cambria Math" panose="02040503050406030204" pitchFamily="18" charset="0"/>
                                </a:rPr>
                              </m:ctrlPr>
                            </m:sSubPr>
                            <m:e>
                              <m:r>
                                <a:rPr lang="fr-FR" b="0" i="1" smtClean="0">
                                  <a:solidFill>
                                    <a:srgbClr val="FF0000"/>
                                  </a:solidFill>
                                  <a:latin typeface="Cambria Math" panose="02040503050406030204" pitchFamily="18" charset="0"/>
                                  <a:ea typeface="Cambria Math" panose="02040503050406030204" pitchFamily="18" charset="0"/>
                                </a:rPr>
                                <m:t>𝑅</m:t>
                              </m:r>
                            </m:e>
                            <m:sub>
                              <m:r>
                                <a:rPr lang="fr-FR" b="0" i="1" smtClean="0">
                                  <a:solidFill>
                                    <a:srgbClr val="FF0000"/>
                                  </a:solidFill>
                                  <a:latin typeface="Cambria Math" panose="02040503050406030204" pitchFamily="18" charset="0"/>
                                  <a:ea typeface="Cambria Math" panose="02040503050406030204" pitchFamily="18" charset="0"/>
                                </a:rPr>
                                <m:t>𝑔</m:t>
                              </m:r>
                            </m:sub>
                          </m:sSub>
                        </m:e>
                      </m:d>
                    </m:oMath>
                  </a14:m>
                  <a:endParaRPr lang="en-US" b="1" dirty="0">
                    <a:solidFill>
                      <a:srgbClr val="FF0000"/>
                    </a:solidFill>
                  </a:endParaRPr>
                </a:p>
              </p:txBody>
            </p:sp>
          </mc:Choice>
          <mc:Fallback xmlns="">
            <p:sp>
              <p:nvSpPr>
                <p:cNvPr id="43" name="TextBox 14">
                  <a:extLst>
                    <a:ext uri="{FF2B5EF4-FFF2-40B4-BE49-F238E27FC236}">
                      <a16:creationId xmlns:a16="http://schemas.microsoft.com/office/drawing/2014/main" id="{0E5CA069-FB0F-4206-9B0E-D65B8206CE1E}"/>
                    </a:ext>
                  </a:extLst>
                </p:cNvPr>
                <p:cNvSpPr txBox="1">
                  <a:spLocks noRot="1" noChangeAspect="1" noMove="1" noResize="1" noEditPoints="1" noAdjustHandles="1" noChangeArrowheads="1" noChangeShapeType="1" noTextEdit="1"/>
                </p:cNvSpPr>
                <p:nvPr/>
              </p:nvSpPr>
              <p:spPr>
                <a:xfrm>
                  <a:off x="6245224" y="5958044"/>
                  <a:ext cx="4318001" cy="411651"/>
                </a:xfrm>
                <a:prstGeom prst="rect">
                  <a:avLst/>
                </a:prstGeom>
                <a:blipFill>
                  <a:blip r:embed="rId15"/>
                  <a:stretch>
                    <a:fillRect t="-2985" b="-19403"/>
                  </a:stretch>
                </a:blipFill>
              </p:spPr>
              <p:txBody>
                <a:bodyPr/>
                <a:lstStyle/>
                <a:p>
                  <a:r>
                    <a:rPr lang="fr-FR">
                      <a:noFill/>
                    </a:rPr>
                    <a:t> </a:t>
                  </a:r>
                </a:p>
              </p:txBody>
            </p:sp>
          </mc:Fallback>
        </mc:AlternateContent>
      </p:grpSp>
      <p:grpSp>
        <p:nvGrpSpPr>
          <p:cNvPr id="8" name="Groupe 7"/>
          <p:cNvGrpSpPr/>
          <p:nvPr/>
        </p:nvGrpSpPr>
        <p:grpSpPr>
          <a:xfrm>
            <a:off x="5868468" y="1746765"/>
            <a:ext cx="6296281" cy="2353989"/>
            <a:chOff x="5623993" y="1689615"/>
            <a:chExt cx="6296281" cy="2353989"/>
          </a:xfrm>
        </p:grpSpPr>
        <p:pic>
          <p:nvPicPr>
            <p:cNvPr id="7" name="Image 6"/>
            <p:cNvPicPr>
              <a:picLocks noChangeAspect="1"/>
            </p:cNvPicPr>
            <p:nvPr/>
          </p:nvPicPr>
          <p:blipFill>
            <a:blip r:embed="rId16"/>
            <a:stretch>
              <a:fillRect/>
            </a:stretch>
          </p:blipFill>
          <p:spPr>
            <a:xfrm rot="16200000">
              <a:off x="7389096" y="1120059"/>
              <a:ext cx="1353069" cy="3187143"/>
            </a:xfrm>
            <a:prstGeom prst="rect">
              <a:avLst/>
            </a:prstGeom>
          </p:spPr>
        </p:pic>
        <mc:AlternateContent xmlns:mc="http://schemas.openxmlformats.org/markup-compatibility/2006" xmlns:a14="http://schemas.microsoft.com/office/drawing/2010/main">
          <mc:Choice Requires="a14">
            <p:sp>
              <p:nvSpPr>
                <p:cNvPr id="66" name="ZoneTexte 65">
                  <a:extLst>
                    <a:ext uri="{FF2B5EF4-FFF2-40B4-BE49-F238E27FC236}">
                      <a16:creationId xmlns:a16="http://schemas.microsoft.com/office/drawing/2014/main" id="{10FD3230-8BDF-4A4C-80AB-2D28E4225F76}"/>
                    </a:ext>
                  </a:extLst>
                </p:cNvPr>
                <p:cNvSpPr txBox="1"/>
                <p:nvPr/>
              </p:nvSpPr>
              <p:spPr>
                <a:xfrm>
                  <a:off x="5623993" y="2534349"/>
                  <a:ext cx="904819" cy="584775"/>
                </a:xfrm>
                <a:prstGeom prst="rect">
                  <a:avLst/>
                </a:prstGeom>
                <a:noFill/>
              </p:spPr>
              <p:txBody>
                <a:bodyPr wrap="square">
                  <a:spAutoFit/>
                </a:bodyPr>
                <a:lstStyle/>
                <a:p>
                  <a:pPr algn="ctr"/>
                  <a:r>
                    <a:rPr lang="en-US" sz="1600" dirty="0" smtClean="0">
                      <a:latin typeface="Calibri" panose="020F0502020204030204" pitchFamily="34" charset="0"/>
                      <a:cs typeface="Calibri" panose="020F0502020204030204" pitchFamily="34" charset="0"/>
                    </a:rPr>
                    <a:t>Foam </a:t>
                  </a:r>
                  <a14:m>
                    <m:oMath xmlns:m="http://schemas.openxmlformats.org/officeDocument/2006/math">
                      <m:d>
                        <m:dPr>
                          <m:ctrlPr>
                            <a:rPr lang="fr-FR" sz="1600" b="0" i="1" smtClean="0">
                              <a:latin typeface="Cambria Math" panose="02040503050406030204" pitchFamily="18" charset="0"/>
                              <a:cs typeface="Calibri" panose="020F0502020204030204" pitchFamily="34" charset="0"/>
                            </a:rPr>
                          </m:ctrlPr>
                        </m:dPr>
                        <m:e>
                          <m:sSub>
                            <m:sSubPr>
                              <m:ctrlPr>
                                <a:rPr lang="en-US" sz="1600" i="1" smtClean="0">
                                  <a:latin typeface="Cambria Math" panose="02040503050406030204" pitchFamily="18" charset="0"/>
                                  <a:cs typeface="Calibri" panose="020F0502020204030204" pitchFamily="34" charset="0"/>
                                </a:rPr>
                              </m:ctrlPr>
                            </m:sSubPr>
                            <m:e>
                              <m:r>
                                <a:rPr lang="fr-FR" sz="1600" b="0" i="1" smtClean="0">
                                  <a:latin typeface="Cambria Math" panose="02040503050406030204" pitchFamily="18" charset="0"/>
                                  <a:cs typeface="Calibri" panose="020F0502020204030204" pitchFamily="34" charset="0"/>
                                </a:rPr>
                                <m:t>𝑅</m:t>
                              </m:r>
                            </m:e>
                            <m:sub>
                              <m:r>
                                <a:rPr lang="fr-FR" sz="1600" b="0" i="1" smtClean="0">
                                  <a:latin typeface="Cambria Math" panose="02040503050406030204" pitchFamily="18" charset="0"/>
                                  <a:cs typeface="Calibri" panose="020F0502020204030204" pitchFamily="34" charset="0"/>
                                </a:rPr>
                                <m:t>𝑏</m:t>
                              </m:r>
                            </m:sub>
                          </m:sSub>
                          <m:r>
                            <a:rPr lang="fr-FR" sz="1600" b="0" i="1" smtClean="0">
                              <a:latin typeface="Cambria Math" panose="02040503050406030204" pitchFamily="18" charset="0"/>
                              <a:cs typeface="Calibri" panose="020F0502020204030204" pitchFamily="34" charset="0"/>
                            </a:rPr>
                            <m:t>,</m:t>
                          </m:r>
                          <m:sSub>
                            <m:sSubPr>
                              <m:ctrlPr>
                                <a:rPr lang="en-US" sz="1600" i="1">
                                  <a:latin typeface="Cambria Math" panose="02040503050406030204" pitchFamily="18" charset="0"/>
                                  <a:cs typeface="Calibri" panose="020F0502020204030204" pitchFamily="34" charset="0"/>
                                </a:rPr>
                              </m:ctrlPr>
                            </m:sSubPr>
                            <m:e>
                              <m:r>
                                <a:rPr lang="en-US" sz="1600" i="1">
                                  <a:latin typeface="Cambria Math" panose="02040503050406030204" pitchFamily="18" charset="0"/>
                                  <a:ea typeface="Cambria Math" panose="02040503050406030204" pitchFamily="18" charset="0"/>
                                  <a:cs typeface="Calibri" panose="020F0502020204030204" pitchFamily="34" charset="0"/>
                                </a:rPr>
                                <m:t>𝜙</m:t>
                              </m:r>
                            </m:e>
                            <m:sub>
                              <m:r>
                                <a:rPr lang="fr-FR" sz="1600" i="1">
                                  <a:latin typeface="Cambria Math" panose="02040503050406030204" pitchFamily="18" charset="0"/>
                                  <a:cs typeface="Calibri" panose="020F0502020204030204" pitchFamily="34" charset="0"/>
                                </a:rPr>
                                <m:t>𝑙</m:t>
                              </m:r>
                            </m:sub>
                          </m:sSub>
                        </m:e>
                      </m:d>
                    </m:oMath>
                  </a14:m>
                  <a:endParaRPr lang="fr-FR" sz="1600" b="0" dirty="0">
                    <a:latin typeface="Calibri" panose="020F0502020204030204" pitchFamily="34" charset="0"/>
                    <a:cs typeface="Calibri" panose="020F0502020204030204" pitchFamily="34" charset="0"/>
                  </a:endParaRPr>
                </a:p>
              </p:txBody>
            </p:sp>
          </mc:Choice>
          <mc:Fallback xmlns="">
            <p:sp>
              <p:nvSpPr>
                <p:cNvPr id="66" name="ZoneTexte 65">
                  <a:extLst>
                    <a:ext uri="{FF2B5EF4-FFF2-40B4-BE49-F238E27FC236}">
                      <a16:creationId xmlns:a16="http://schemas.microsoft.com/office/drawing/2014/main" id="{10FD3230-8BDF-4A4C-80AB-2D28E4225F76}"/>
                    </a:ext>
                  </a:extLst>
                </p:cNvPr>
                <p:cNvSpPr txBox="1">
                  <a:spLocks noRot="1" noChangeAspect="1" noMove="1" noResize="1" noEditPoints="1" noAdjustHandles="1" noChangeArrowheads="1" noChangeShapeType="1" noTextEdit="1"/>
                </p:cNvSpPr>
                <p:nvPr/>
              </p:nvSpPr>
              <p:spPr>
                <a:xfrm>
                  <a:off x="5623993" y="2534349"/>
                  <a:ext cx="904819" cy="584775"/>
                </a:xfrm>
                <a:prstGeom prst="rect">
                  <a:avLst/>
                </a:prstGeom>
                <a:blipFill>
                  <a:blip r:embed="rId17"/>
                  <a:stretch>
                    <a:fillRect t="-3125" b="-5208"/>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0" name="ZoneTexte 69">
                  <a:extLst>
                    <a:ext uri="{FF2B5EF4-FFF2-40B4-BE49-F238E27FC236}">
                      <a16:creationId xmlns:a16="http://schemas.microsoft.com/office/drawing/2014/main" id="{10FD3230-8BDF-4A4C-80AB-2D28E4225F76}"/>
                    </a:ext>
                  </a:extLst>
                </p:cNvPr>
                <p:cNvSpPr txBox="1"/>
                <p:nvPr/>
              </p:nvSpPr>
              <p:spPr>
                <a:xfrm>
                  <a:off x="9531704" y="2567221"/>
                  <a:ext cx="2067602" cy="369332"/>
                </a:xfrm>
                <a:prstGeom prst="rect">
                  <a:avLst/>
                </a:prstGeom>
                <a:noFill/>
              </p:spPr>
              <p:txBody>
                <a:bodyPr wrap="square">
                  <a:spAutoFit/>
                </a:bodyPr>
                <a:lstStyle/>
                <a:p>
                  <a:pPr algn="ctr"/>
                  <a:r>
                    <a:rPr lang="fr-FR" b="1" dirty="0" smtClean="0">
                      <a:solidFill>
                        <a:srgbClr val="008000"/>
                      </a:solidFill>
                      <a:latin typeface="Calibri" panose="020F0502020204030204" pitchFamily="34" charset="0"/>
                      <a:cs typeface="Calibri" panose="020F0502020204030204" pitchFamily="34" charset="0"/>
                    </a:rPr>
                    <a:t>Foam flow rate </a:t>
                  </a:r>
                  <a14:m>
                    <m:oMath xmlns:m="http://schemas.openxmlformats.org/officeDocument/2006/math">
                      <m:r>
                        <a:rPr lang="fr-FR" b="1" i="1" smtClean="0">
                          <a:solidFill>
                            <a:srgbClr val="008000"/>
                          </a:solidFill>
                          <a:latin typeface="Cambria Math" panose="02040503050406030204" pitchFamily="18" charset="0"/>
                          <a:cs typeface="Calibri" panose="020F0502020204030204" pitchFamily="34" charset="0"/>
                        </a:rPr>
                        <m:t>𝑸</m:t>
                      </m:r>
                    </m:oMath>
                  </a14:m>
                  <a:endParaRPr lang="fr-FR" b="1" dirty="0">
                    <a:solidFill>
                      <a:srgbClr val="008000"/>
                    </a:solidFill>
                    <a:latin typeface="Calibri" panose="020F0502020204030204" pitchFamily="34" charset="0"/>
                    <a:cs typeface="Calibri" panose="020F0502020204030204" pitchFamily="34" charset="0"/>
                  </a:endParaRPr>
                </a:p>
              </p:txBody>
            </p:sp>
          </mc:Choice>
          <mc:Fallback xmlns="">
            <p:sp>
              <p:nvSpPr>
                <p:cNvPr id="70" name="ZoneTexte 69">
                  <a:extLst>
                    <a:ext uri="{FF2B5EF4-FFF2-40B4-BE49-F238E27FC236}">
                      <a16:creationId xmlns:a16="http://schemas.microsoft.com/office/drawing/2014/main" id="{10FD3230-8BDF-4A4C-80AB-2D28E4225F76}"/>
                    </a:ext>
                  </a:extLst>
                </p:cNvPr>
                <p:cNvSpPr txBox="1">
                  <a:spLocks noRot="1" noChangeAspect="1" noMove="1" noResize="1" noEditPoints="1" noAdjustHandles="1" noChangeArrowheads="1" noChangeShapeType="1" noTextEdit="1"/>
                </p:cNvSpPr>
                <p:nvPr/>
              </p:nvSpPr>
              <p:spPr>
                <a:xfrm>
                  <a:off x="9531704" y="2567221"/>
                  <a:ext cx="2067602" cy="369332"/>
                </a:xfrm>
                <a:prstGeom prst="rect">
                  <a:avLst/>
                </a:prstGeom>
                <a:blipFill>
                  <a:blip r:embed="rId18"/>
                  <a:stretch>
                    <a:fillRect t="-10000" b="-26667"/>
                  </a:stretch>
                </a:blipFill>
              </p:spPr>
              <p:txBody>
                <a:bodyPr/>
                <a:lstStyle/>
                <a:p>
                  <a:r>
                    <a:rPr lang="fr-FR">
                      <a:noFill/>
                    </a:rPr>
                    <a:t> </a:t>
                  </a:r>
                </a:p>
              </p:txBody>
            </p:sp>
          </mc:Fallback>
        </mc:AlternateContent>
        <p:sp>
          <p:nvSpPr>
            <p:cNvPr id="67" name="ZoneTexte 66">
              <a:extLst>
                <a:ext uri="{FF2B5EF4-FFF2-40B4-BE49-F238E27FC236}">
                  <a16:creationId xmlns:a16="http://schemas.microsoft.com/office/drawing/2014/main" id="{10FD3230-8BDF-4A4C-80AB-2D28E4225F76}"/>
                </a:ext>
              </a:extLst>
            </p:cNvPr>
            <p:cNvSpPr txBox="1"/>
            <p:nvPr/>
          </p:nvSpPr>
          <p:spPr>
            <a:xfrm>
              <a:off x="7442703" y="1689615"/>
              <a:ext cx="1315695" cy="276999"/>
            </a:xfrm>
            <a:prstGeom prst="rect">
              <a:avLst/>
            </a:prstGeom>
            <a:noFill/>
          </p:spPr>
          <p:txBody>
            <a:bodyPr wrap="square" lIns="0" tIns="0" rIns="0" bIns="0">
              <a:spAutoFit/>
            </a:bodyPr>
            <a:lstStyle/>
            <a:p>
              <a:pPr algn="ctr"/>
              <a:r>
                <a:rPr lang="fr-FR" b="1" dirty="0" smtClean="0">
                  <a:solidFill>
                    <a:srgbClr val="008000"/>
                  </a:solidFill>
                  <a:latin typeface="Calibri" panose="020F0502020204030204" pitchFamily="34" charset="0"/>
                  <a:cs typeface="Calibri" panose="020F0502020204030204" pitchFamily="34" charset="0"/>
                </a:rPr>
                <a:t>Pressure drop</a:t>
              </a:r>
              <a:endParaRPr lang="fr-FR" b="1" dirty="0">
                <a:solidFill>
                  <a:srgbClr val="008000"/>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71" name="ZoneTexte 70">
                  <a:extLst>
                    <a:ext uri="{FF2B5EF4-FFF2-40B4-BE49-F238E27FC236}">
                      <a16:creationId xmlns:a16="http://schemas.microsoft.com/office/drawing/2014/main" id="{10FD3230-8BDF-4A4C-80AB-2D28E4225F76}"/>
                    </a:ext>
                  </a:extLst>
                </p:cNvPr>
                <p:cNvSpPr txBox="1"/>
                <p:nvPr/>
              </p:nvSpPr>
              <p:spPr>
                <a:xfrm>
                  <a:off x="7809649" y="1909677"/>
                  <a:ext cx="358447" cy="276999"/>
                </a:xfrm>
                <a:prstGeom prst="rect">
                  <a:avLst/>
                </a:prstGeom>
                <a:solidFill>
                  <a:schemeClr val="bg1"/>
                </a:solidFill>
              </p:spPr>
              <p:txBody>
                <a:bodyPr wrap="square" lIns="0" tIns="0" rIns="0" bIns="0">
                  <a:spAutoFit/>
                </a:bodyPr>
                <a:lstStyle/>
                <a:p>
                  <a:pPr algn="ctr"/>
                  <a14:m>
                    <m:oMathPara xmlns:m="http://schemas.openxmlformats.org/officeDocument/2006/math">
                      <m:oMathParaPr>
                        <m:jc m:val="centerGroup"/>
                      </m:oMathParaPr>
                      <m:oMath xmlns:m="http://schemas.openxmlformats.org/officeDocument/2006/math">
                        <m:r>
                          <a:rPr lang="fr-FR" b="1" i="0" dirty="0" smtClean="0">
                            <a:solidFill>
                              <a:srgbClr val="008000"/>
                            </a:solidFill>
                            <a:latin typeface="Cambria Math" panose="02040503050406030204" pitchFamily="18" charset="0"/>
                            <a:cs typeface="Calibri" panose="020F0502020204030204" pitchFamily="34" charset="0"/>
                          </a:rPr>
                          <m:t>𝚫</m:t>
                        </m:r>
                        <m:r>
                          <a:rPr lang="fr-FR" b="1" i="1" dirty="0" smtClean="0">
                            <a:solidFill>
                              <a:srgbClr val="008000"/>
                            </a:solidFill>
                            <a:latin typeface="Cambria Math" panose="02040503050406030204" pitchFamily="18" charset="0"/>
                            <a:cs typeface="Calibri" panose="020F0502020204030204" pitchFamily="34" charset="0"/>
                          </a:rPr>
                          <m:t>𝑷</m:t>
                        </m:r>
                      </m:oMath>
                    </m:oMathPara>
                  </a14:m>
                  <a:endParaRPr lang="fr-FR" b="1" dirty="0">
                    <a:solidFill>
                      <a:srgbClr val="008000"/>
                    </a:solidFill>
                    <a:latin typeface="Calibri" panose="020F0502020204030204" pitchFamily="34" charset="0"/>
                    <a:cs typeface="Calibri" panose="020F0502020204030204" pitchFamily="34" charset="0"/>
                  </a:endParaRPr>
                </a:p>
              </p:txBody>
            </p:sp>
          </mc:Choice>
          <mc:Fallback xmlns="">
            <p:sp>
              <p:nvSpPr>
                <p:cNvPr id="71" name="ZoneTexte 70">
                  <a:extLst>
                    <a:ext uri="{FF2B5EF4-FFF2-40B4-BE49-F238E27FC236}">
                      <a16:creationId xmlns:a16="http://schemas.microsoft.com/office/drawing/2014/main" id="{10FD3230-8BDF-4A4C-80AB-2D28E4225F76}"/>
                    </a:ext>
                  </a:extLst>
                </p:cNvPr>
                <p:cNvSpPr txBox="1">
                  <a:spLocks noRot="1" noChangeAspect="1" noMove="1" noResize="1" noEditPoints="1" noAdjustHandles="1" noChangeArrowheads="1" noChangeShapeType="1" noTextEdit="1"/>
                </p:cNvSpPr>
                <p:nvPr/>
              </p:nvSpPr>
              <p:spPr>
                <a:xfrm>
                  <a:off x="7809649" y="1909677"/>
                  <a:ext cx="358447" cy="276999"/>
                </a:xfrm>
                <a:prstGeom prst="rect">
                  <a:avLst/>
                </a:prstGeom>
                <a:blipFill>
                  <a:blip r:embed="rId19"/>
                  <a:stretch>
                    <a:fillRect l="-22034" r="-10169" b="-6667"/>
                  </a:stretch>
                </a:blipFill>
              </p:spPr>
              <p:txBody>
                <a:bodyPr/>
                <a:lstStyle/>
                <a:p>
                  <a:r>
                    <a:rPr lang="fr-FR">
                      <a:noFill/>
                    </a:rPr>
                    <a:t> </a:t>
                  </a:r>
                </a:p>
              </p:txBody>
            </p:sp>
          </mc:Fallback>
        </mc:AlternateContent>
        <p:sp>
          <p:nvSpPr>
            <p:cNvPr id="72" name="TextBox 32">
              <a:extLst>
                <a:ext uri="{FF2B5EF4-FFF2-40B4-BE49-F238E27FC236}">
                  <a16:creationId xmlns:a16="http://schemas.microsoft.com/office/drawing/2014/main" id="{161DF57D-9FB4-40E7-A932-D4EB159E0A4D}"/>
                </a:ext>
              </a:extLst>
            </p:cNvPr>
            <p:cNvSpPr txBox="1"/>
            <p:nvPr/>
          </p:nvSpPr>
          <p:spPr>
            <a:xfrm>
              <a:off x="9386978" y="3520384"/>
              <a:ext cx="2533296" cy="523220"/>
            </a:xfrm>
            <a:prstGeom prst="rect">
              <a:avLst/>
            </a:prstGeom>
            <a:noFill/>
          </p:spPr>
          <p:txBody>
            <a:bodyPr wrap="square">
              <a:spAutoFit/>
            </a:bodyPr>
            <a:lstStyle/>
            <a:p>
              <a:r>
                <a:rPr lang="en-US" sz="1400" dirty="0" err="1" smtClean="0">
                  <a:latin typeface="Source Sans Pro" panose="020B0503030403020204" pitchFamily="34" charset="0"/>
                </a:rPr>
                <a:t>Omirbekov</a:t>
              </a:r>
              <a:r>
                <a:rPr lang="en-US" sz="1400" dirty="0" smtClean="0">
                  <a:latin typeface="Source Sans Pro" panose="020B0503030403020204" pitchFamily="34" charset="0"/>
                </a:rPr>
                <a:t> </a:t>
              </a:r>
              <a:r>
                <a:rPr lang="en-US" sz="1400" dirty="0">
                  <a:latin typeface="Source Sans Pro" panose="020B0503030403020204" pitchFamily="34" charset="0"/>
                </a:rPr>
                <a:t>S. et al</a:t>
              </a:r>
              <a:r>
                <a:rPr lang="en-US" sz="1400" dirty="0" smtClean="0">
                  <a:latin typeface="Source Sans Pro" panose="020B0503030403020204" pitchFamily="34" charset="0"/>
                </a:rPr>
                <a:t>.,</a:t>
              </a:r>
            </a:p>
            <a:p>
              <a:r>
                <a:rPr lang="en-US" sz="1400" b="1" dirty="0" smtClean="0">
                  <a:latin typeface="Source Sans Pro" panose="020B0503030403020204" pitchFamily="34" charset="0"/>
                </a:rPr>
                <a:t>Adv. </a:t>
              </a:r>
              <a:r>
                <a:rPr lang="en-US" sz="1400" b="1" dirty="0">
                  <a:latin typeface="Source Sans Pro" panose="020B0503030403020204" pitchFamily="34" charset="0"/>
                </a:rPr>
                <a:t>in Water </a:t>
              </a:r>
              <a:r>
                <a:rPr lang="en-US" sz="1400" b="1" dirty="0" err="1" smtClean="0">
                  <a:latin typeface="Source Sans Pro" panose="020B0503030403020204" pitchFamily="34" charset="0"/>
                </a:rPr>
                <a:t>Resour</a:t>
              </a:r>
              <a:r>
                <a:rPr lang="en-US" sz="1400" b="1" dirty="0" smtClean="0">
                  <a:latin typeface="Source Sans Pro" panose="020B0503030403020204" pitchFamily="34" charset="0"/>
                </a:rPr>
                <a:t>. (2020)</a:t>
              </a:r>
              <a:endParaRPr kumimoji="0" lang="fr-FR" altLang="fr-FR" sz="1400" b="1"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46" name="ZoneTexte 45">
                  <a:extLst>
                    <a:ext uri="{FF2B5EF4-FFF2-40B4-BE49-F238E27FC236}">
                      <a16:creationId xmlns:a16="http://schemas.microsoft.com/office/drawing/2014/main" id="{10FD3230-8BDF-4A4C-80AB-2D28E4225F76}"/>
                    </a:ext>
                  </a:extLst>
                </p:cNvPr>
                <p:cNvSpPr txBox="1"/>
                <p:nvPr/>
              </p:nvSpPr>
              <p:spPr>
                <a:xfrm>
                  <a:off x="7330718" y="3179770"/>
                  <a:ext cx="1427680" cy="325282"/>
                </a:xfrm>
                <a:prstGeom prst="rect">
                  <a:avLst/>
                </a:prstGeom>
                <a:noFill/>
              </p:spPr>
              <p:txBody>
                <a:bodyPr wrap="square">
                  <a:spAutoFit/>
                </a:bodyPr>
                <a:lstStyle/>
                <a:p>
                  <a:pPr algn="ctr"/>
                  <a:r>
                    <a:rPr lang="en-US" sz="1400" dirty="0" smtClean="0">
                      <a:cs typeface="Calibri" panose="020F0502020204030204" pitchFamily="34" charset="0"/>
                    </a:rPr>
                    <a:t>Grains </a:t>
                  </a:r>
                  <a14:m>
                    <m:oMath xmlns:m="http://schemas.openxmlformats.org/officeDocument/2006/math">
                      <m:sSub>
                        <m:sSubPr>
                          <m:ctrlPr>
                            <a:rPr lang="en-US" sz="1400" i="1">
                              <a:latin typeface="Cambria Math" panose="02040503050406030204" pitchFamily="18" charset="0"/>
                              <a:cs typeface="Calibri" panose="020F0502020204030204" pitchFamily="34" charset="0"/>
                            </a:rPr>
                          </m:ctrlPr>
                        </m:sSubPr>
                        <m:e>
                          <m:r>
                            <a:rPr lang="fr-FR" sz="1400" i="1">
                              <a:latin typeface="Cambria Math" panose="02040503050406030204" pitchFamily="18" charset="0"/>
                              <a:cs typeface="Calibri" panose="020F0502020204030204" pitchFamily="34" charset="0"/>
                            </a:rPr>
                            <m:t>𝑅</m:t>
                          </m:r>
                        </m:e>
                        <m:sub>
                          <m:r>
                            <a:rPr lang="fr-FR" sz="1400" i="1">
                              <a:latin typeface="Cambria Math" panose="02040503050406030204" pitchFamily="18" charset="0"/>
                              <a:cs typeface="Calibri" panose="020F0502020204030204" pitchFamily="34" charset="0"/>
                            </a:rPr>
                            <m:t>𝑔</m:t>
                          </m:r>
                        </m:sub>
                      </m:sSub>
                    </m:oMath>
                  </a14:m>
                  <a:endParaRPr lang="fr-FR" sz="1400" b="0" dirty="0">
                    <a:latin typeface="Calibri" panose="020F0502020204030204" pitchFamily="34" charset="0"/>
                    <a:cs typeface="Calibri" panose="020F0502020204030204" pitchFamily="34" charset="0"/>
                  </a:endParaRPr>
                </a:p>
              </p:txBody>
            </p:sp>
          </mc:Choice>
          <mc:Fallback xmlns="">
            <p:sp>
              <p:nvSpPr>
                <p:cNvPr id="46" name="ZoneTexte 45">
                  <a:extLst>
                    <a:ext uri="{FF2B5EF4-FFF2-40B4-BE49-F238E27FC236}">
                      <a16:creationId xmlns:a16="http://schemas.microsoft.com/office/drawing/2014/main" id="{10FD3230-8BDF-4A4C-80AB-2D28E4225F76}"/>
                    </a:ext>
                  </a:extLst>
                </p:cNvPr>
                <p:cNvSpPr txBox="1">
                  <a:spLocks noRot="1" noChangeAspect="1" noMove="1" noResize="1" noEditPoints="1" noAdjustHandles="1" noChangeArrowheads="1" noChangeShapeType="1" noTextEdit="1"/>
                </p:cNvSpPr>
                <p:nvPr/>
              </p:nvSpPr>
              <p:spPr>
                <a:xfrm>
                  <a:off x="7330718" y="3179770"/>
                  <a:ext cx="1427680" cy="325282"/>
                </a:xfrm>
                <a:prstGeom prst="rect">
                  <a:avLst/>
                </a:prstGeom>
                <a:blipFill>
                  <a:blip r:embed="rId20"/>
                  <a:stretch>
                    <a:fillRect t="-1887" b="-15094"/>
                  </a:stretch>
                </a:blipFill>
              </p:spPr>
              <p:txBody>
                <a:bodyPr/>
                <a:lstStyle/>
                <a:p>
                  <a:r>
                    <a:rPr lang="fr-FR">
                      <a:noFill/>
                    </a:rPr>
                    <a:t> </a:t>
                  </a:r>
                </a:p>
              </p:txBody>
            </p:sp>
          </mc:Fallback>
        </mc:AlternateContent>
      </p:grpSp>
      <mc:AlternateContent xmlns:mc="http://schemas.openxmlformats.org/markup-compatibility/2006" xmlns:a14="http://schemas.microsoft.com/office/drawing/2010/main">
        <mc:Choice Requires="a14">
          <p:sp>
            <p:nvSpPr>
              <p:cNvPr id="45" name="ZoneTexte 44">
                <a:extLst>
                  <a:ext uri="{FF2B5EF4-FFF2-40B4-BE49-F238E27FC236}">
                    <a16:creationId xmlns:a16="http://schemas.microsoft.com/office/drawing/2014/main" id="{10FD3230-8BDF-4A4C-80AB-2D28E4225F76}"/>
                  </a:ext>
                </a:extLst>
              </p:cNvPr>
              <p:cNvSpPr txBox="1"/>
              <p:nvPr/>
            </p:nvSpPr>
            <p:spPr>
              <a:xfrm>
                <a:off x="1949939" y="2608139"/>
                <a:ext cx="1427680" cy="325282"/>
              </a:xfrm>
              <a:prstGeom prst="rect">
                <a:avLst/>
              </a:prstGeom>
              <a:noFill/>
            </p:spPr>
            <p:txBody>
              <a:bodyPr wrap="square">
                <a:spAutoFit/>
              </a:bodyPr>
              <a:lstStyle/>
              <a:p>
                <a:pPr algn="ctr"/>
                <a:r>
                  <a:rPr lang="en-US" sz="1400" dirty="0" smtClean="0">
                    <a:latin typeface="Calibri" panose="020F0502020204030204" pitchFamily="34" charset="0"/>
                    <a:cs typeface="Calibri" panose="020F0502020204030204" pitchFamily="34" charset="0"/>
                  </a:rPr>
                  <a:t>Grains</a:t>
                </a:r>
                <a:r>
                  <a:rPr lang="fr-FR" sz="1400" b="0" dirty="0" smtClean="0">
                    <a:latin typeface="Calibri" panose="020F0502020204030204" pitchFamily="34" charset="0"/>
                    <a:cs typeface="Calibri" panose="020F0502020204030204" pitchFamily="34" charset="0"/>
                  </a:rPr>
                  <a:t> </a:t>
                </a:r>
                <a14:m>
                  <m:oMath xmlns:m="http://schemas.openxmlformats.org/officeDocument/2006/math">
                    <m:sSub>
                      <m:sSubPr>
                        <m:ctrlPr>
                          <a:rPr lang="en-US" sz="1400" i="1">
                            <a:latin typeface="Cambria Math" panose="02040503050406030204" pitchFamily="18" charset="0"/>
                            <a:cs typeface="Calibri" panose="020F0502020204030204" pitchFamily="34" charset="0"/>
                          </a:rPr>
                        </m:ctrlPr>
                      </m:sSubPr>
                      <m:e>
                        <m:r>
                          <a:rPr lang="fr-FR" sz="1400" i="1">
                            <a:latin typeface="Cambria Math" panose="02040503050406030204" pitchFamily="18" charset="0"/>
                            <a:cs typeface="Calibri" panose="020F0502020204030204" pitchFamily="34" charset="0"/>
                          </a:rPr>
                          <m:t>𝑅</m:t>
                        </m:r>
                      </m:e>
                      <m:sub>
                        <m:r>
                          <a:rPr lang="fr-FR" sz="1400" i="1">
                            <a:latin typeface="Cambria Math" panose="02040503050406030204" pitchFamily="18" charset="0"/>
                            <a:cs typeface="Calibri" panose="020F0502020204030204" pitchFamily="34" charset="0"/>
                          </a:rPr>
                          <m:t>𝑔</m:t>
                        </m:r>
                      </m:sub>
                    </m:sSub>
                  </m:oMath>
                </a14:m>
                <a:endParaRPr lang="fr-FR" sz="1400" b="0" dirty="0">
                  <a:latin typeface="Calibri" panose="020F0502020204030204" pitchFamily="34" charset="0"/>
                  <a:cs typeface="Calibri" panose="020F0502020204030204" pitchFamily="34" charset="0"/>
                </a:endParaRPr>
              </a:p>
            </p:txBody>
          </p:sp>
        </mc:Choice>
        <mc:Fallback xmlns="">
          <p:sp>
            <p:nvSpPr>
              <p:cNvPr id="45" name="ZoneTexte 44">
                <a:extLst>
                  <a:ext uri="{FF2B5EF4-FFF2-40B4-BE49-F238E27FC236}">
                    <a16:creationId xmlns:a16="http://schemas.microsoft.com/office/drawing/2014/main" id="{10FD3230-8BDF-4A4C-80AB-2D28E4225F76}"/>
                  </a:ext>
                </a:extLst>
              </p:cNvPr>
              <p:cNvSpPr txBox="1">
                <a:spLocks noRot="1" noChangeAspect="1" noMove="1" noResize="1" noEditPoints="1" noAdjustHandles="1" noChangeArrowheads="1" noChangeShapeType="1" noTextEdit="1"/>
              </p:cNvSpPr>
              <p:nvPr/>
            </p:nvSpPr>
            <p:spPr>
              <a:xfrm>
                <a:off x="1949939" y="2608139"/>
                <a:ext cx="1427680" cy="325282"/>
              </a:xfrm>
              <a:prstGeom prst="rect">
                <a:avLst/>
              </a:prstGeom>
              <a:blipFill>
                <a:blip r:embed="rId21"/>
                <a:stretch>
                  <a:fillRect t="-1887" b="-15094"/>
                </a:stretch>
              </a:blipFill>
            </p:spPr>
            <p:txBody>
              <a:bodyPr/>
              <a:lstStyle/>
              <a:p>
                <a:r>
                  <a:rPr lang="fr-FR">
                    <a:noFill/>
                  </a:rPr>
                  <a:t> </a:t>
                </a:r>
              </a:p>
            </p:txBody>
          </p:sp>
        </mc:Fallback>
      </mc:AlternateContent>
      <p:pic>
        <p:nvPicPr>
          <p:cNvPr id="26" name="Image 2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751405" y="3555468"/>
            <a:ext cx="1343864" cy="449929"/>
          </a:xfrm>
          <a:prstGeom prst="rect">
            <a:avLst/>
          </a:prstGeom>
        </p:spPr>
      </p:pic>
      <p:pic>
        <p:nvPicPr>
          <p:cNvPr id="24" name="Image 23"/>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368957" y="3545810"/>
            <a:ext cx="2265209" cy="2358000"/>
          </a:xfrm>
          <a:prstGeom prst="rect">
            <a:avLst/>
          </a:prstGeom>
        </p:spPr>
      </p:pic>
      <p:pic>
        <p:nvPicPr>
          <p:cNvPr id="27" name="Image 26"/>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364100" y="3544481"/>
            <a:ext cx="2265209" cy="2358000"/>
          </a:xfrm>
          <a:prstGeom prst="rect">
            <a:avLst/>
          </a:prstGeom>
        </p:spPr>
      </p:pic>
      <mc:AlternateContent xmlns:mc="http://schemas.openxmlformats.org/markup-compatibility/2006" xmlns:a14="http://schemas.microsoft.com/office/drawing/2010/main">
        <mc:Choice Requires="a14">
          <p:sp>
            <p:nvSpPr>
              <p:cNvPr id="31" name="Rectangle 30"/>
              <p:cNvSpPr/>
              <p:nvPr/>
            </p:nvSpPr>
            <p:spPr>
              <a:xfrm>
                <a:off x="895143" y="6004353"/>
                <a:ext cx="4383636" cy="498663"/>
              </a:xfrm>
              <a:prstGeom prst="rect">
                <a:avLst/>
              </a:prstGeom>
            </p:spPr>
            <p:txBody>
              <a:bodyPr wrap="none">
                <a:spAutoFit/>
              </a:bodyPr>
              <a:lstStyle/>
              <a:p>
                <a14:m>
                  <m:oMath xmlns:m="http://schemas.openxmlformats.org/officeDocument/2006/math">
                    <m:sSub>
                      <m:sSubPr>
                        <m:ctrlPr>
                          <a:rPr lang="en-GB" i="1" smtClean="0">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𝑅</m:t>
                        </m:r>
                      </m:e>
                      <m:sub>
                        <m:r>
                          <a:rPr lang="en-GB" i="1">
                            <a:solidFill>
                              <a:srgbClr val="FF0000"/>
                            </a:solidFill>
                            <a:latin typeface="Cambria Math" panose="02040503050406030204" pitchFamily="18" charset="0"/>
                          </a:rPr>
                          <m:t>𝑏</m:t>
                        </m:r>
                      </m:sub>
                    </m:sSub>
                    <m:d>
                      <m:dPr>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rPr>
                          <m:t>𝑡</m:t>
                        </m:r>
                      </m:e>
                    </m:d>
                    <m:r>
                      <a:rPr lang="en-GB" b="0" i="1" smtClean="0">
                        <a:solidFill>
                          <a:srgbClr val="FF0000"/>
                        </a:solidFill>
                        <a:latin typeface="Cambria Math" panose="02040503050406030204" pitchFamily="18" charset="0"/>
                        <a:ea typeface="Cambria Math" panose="02040503050406030204" pitchFamily="18" charset="0"/>
                      </a:rPr>
                      <m:t>⇒</m:t>
                    </m:r>
                  </m:oMath>
                </a14:m>
                <a:r>
                  <a:rPr lang="en-GB" dirty="0" smtClean="0">
                    <a:solidFill>
                      <a:srgbClr val="FF0000"/>
                    </a:solidFill>
                    <a:ea typeface="Cambria Math" panose="02040503050406030204" pitchFamily="18" charset="0"/>
                  </a:rPr>
                  <a:t> </a:t>
                </a:r>
                <a:r>
                  <a:rPr lang="en-GB" b="1" dirty="0" smtClean="0">
                    <a:solidFill>
                      <a:srgbClr val="FF0000"/>
                    </a:solidFill>
                    <a:ea typeface="Cambria Math" panose="02040503050406030204" pitchFamily="18" charset="0"/>
                  </a:rPr>
                  <a:t>Coarsening rate </a:t>
                </a:r>
                <a14:m>
                  <m:oMath xmlns:m="http://schemas.openxmlformats.org/officeDocument/2006/math">
                    <m:r>
                      <m:rPr>
                        <m:sty m:val="p"/>
                      </m:rPr>
                      <a:rPr lang="en-GB" i="1">
                        <a:solidFill>
                          <a:srgbClr val="FF0000"/>
                        </a:solidFill>
                        <a:latin typeface="Cambria Math" panose="02040503050406030204" pitchFamily="18" charset="0"/>
                        <a:ea typeface="Cambria Math" panose="02040503050406030204" pitchFamily="18" charset="0"/>
                      </a:rPr>
                      <m:t>Ω</m:t>
                    </m:r>
                    <m:d>
                      <m:dPr>
                        <m:ctrlPr>
                          <a:rPr lang="en-GB" b="0" i="1" smtClean="0">
                            <a:solidFill>
                              <a:srgbClr val="FF0000"/>
                            </a:solidFill>
                            <a:latin typeface="Cambria Math" panose="02040503050406030204" pitchFamily="18" charset="0"/>
                            <a:ea typeface="Cambria Math" panose="02040503050406030204" pitchFamily="18" charset="0"/>
                          </a:rPr>
                        </m:ctrlPr>
                      </m:dPr>
                      <m:e>
                        <m:r>
                          <a:rPr lang="en-GB" b="0" i="1" smtClean="0">
                            <a:solidFill>
                              <a:srgbClr val="FF0000"/>
                            </a:solidFill>
                            <a:latin typeface="Cambria Math" panose="02040503050406030204" pitchFamily="18" charset="0"/>
                            <a:ea typeface="Cambria Math" panose="02040503050406030204" pitchFamily="18" charset="0"/>
                          </a:rPr>
                          <m:t>𝑡</m:t>
                        </m:r>
                      </m:e>
                    </m:d>
                    <m:r>
                      <a:rPr lang="en-GB" i="1">
                        <a:solidFill>
                          <a:srgbClr val="FF0000"/>
                        </a:solidFill>
                        <a:latin typeface="Cambria Math" panose="02040503050406030204" pitchFamily="18" charset="0"/>
                        <a:ea typeface="Cambria Math" panose="02040503050406030204" pitchFamily="18" charset="0"/>
                      </a:rPr>
                      <m:t>=</m:t>
                    </m:r>
                    <m:f>
                      <m:fPr>
                        <m:ctrlPr>
                          <a:rPr lang="en-GB" i="1">
                            <a:solidFill>
                              <a:srgbClr val="FF0000"/>
                            </a:solidFill>
                            <a:latin typeface="Cambria Math" panose="02040503050406030204" pitchFamily="18" charset="0"/>
                            <a:ea typeface="Cambria Math" panose="02040503050406030204" pitchFamily="18" charset="0"/>
                          </a:rPr>
                        </m:ctrlPr>
                      </m:fPr>
                      <m:num>
                        <m:r>
                          <m:rPr>
                            <m:sty m:val="p"/>
                          </m:rPr>
                          <a:rPr lang="en-GB">
                            <a:solidFill>
                              <a:srgbClr val="FF0000"/>
                            </a:solidFill>
                            <a:latin typeface="Cambria Math" panose="02040503050406030204" pitchFamily="18" charset="0"/>
                            <a:ea typeface="Cambria Math" panose="02040503050406030204" pitchFamily="18" charset="0"/>
                          </a:rPr>
                          <m:t>d</m:t>
                        </m:r>
                      </m:num>
                      <m:den>
                        <m:r>
                          <m:rPr>
                            <m:sty m:val="p"/>
                          </m:rPr>
                          <a:rPr lang="en-GB">
                            <a:solidFill>
                              <a:srgbClr val="FF0000"/>
                            </a:solidFill>
                            <a:latin typeface="Cambria Math" panose="02040503050406030204" pitchFamily="18" charset="0"/>
                            <a:ea typeface="Cambria Math" panose="02040503050406030204" pitchFamily="18" charset="0"/>
                          </a:rPr>
                          <m:t>d</m:t>
                        </m:r>
                        <m:r>
                          <a:rPr lang="en-GB" i="1">
                            <a:solidFill>
                              <a:srgbClr val="FF0000"/>
                            </a:solidFill>
                            <a:latin typeface="Cambria Math" panose="02040503050406030204" pitchFamily="18" charset="0"/>
                            <a:ea typeface="Cambria Math" panose="02040503050406030204" pitchFamily="18" charset="0"/>
                          </a:rPr>
                          <m:t>𝑡</m:t>
                        </m:r>
                      </m:den>
                    </m:f>
                    <m:sSup>
                      <m:sSupPr>
                        <m:ctrlPr>
                          <a:rPr lang="en-GB" i="1" smtClean="0">
                            <a:solidFill>
                              <a:srgbClr val="FF0000"/>
                            </a:solidFill>
                            <a:latin typeface="Cambria Math" panose="02040503050406030204" pitchFamily="18" charset="0"/>
                          </a:rPr>
                        </m:ctrlPr>
                      </m:sSupPr>
                      <m:e>
                        <m:d>
                          <m:dPr>
                            <m:begChr m:val="⟨"/>
                            <m:endChr m:val="⟩"/>
                            <m:ctrlPr>
                              <a:rPr lang="en-GB" i="1">
                                <a:solidFill>
                                  <a:srgbClr val="FF0000"/>
                                </a:solidFill>
                                <a:latin typeface="Cambria Math" panose="02040503050406030204" pitchFamily="18" charset="0"/>
                              </a:rPr>
                            </m:ctrlPr>
                          </m:dPr>
                          <m:e>
                            <m:sSub>
                              <m:sSubPr>
                                <m:ctrlPr>
                                  <a:rPr lang="en-GB" i="1" smtClean="0">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𝑅</m:t>
                                </m:r>
                              </m:e>
                              <m:sub>
                                <m:r>
                                  <a:rPr lang="en-GB" i="1">
                                    <a:solidFill>
                                      <a:srgbClr val="FF0000"/>
                                    </a:solidFill>
                                    <a:latin typeface="Cambria Math" panose="02040503050406030204" pitchFamily="18" charset="0"/>
                                  </a:rPr>
                                  <m:t>𝑏</m:t>
                                </m:r>
                              </m:sub>
                            </m:sSub>
                            <m:d>
                              <m:dPr>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rPr>
                                  <m:t>𝑡</m:t>
                                </m:r>
                              </m:e>
                            </m:d>
                          </m:e>
                        </m:d>
                      </m:e>
                      <m:sup>
                        <m:r>
                          <a:rPr lang="en-GB" i="1">
                            <a:solidFill>
                              <a:srgbClr val="FF0000"/>
                            </a:solidFill>
                            <a:latin typeface="Cambria Math" panose="02040503050406030204" pitchFamily="18" charset="0"/>
                          </a:rPr>
                          <m:t>2</m:t>
                        </m:r>
                      </m:sup>
                    </m:sSup>
                  </m:oMath>
                </a14:m>
                <a:endParaRPr lang="en-GB" dirty="0"/>
              </a:p>
            </p:txBody>
          </p:sp>
        </mc:Choice>
        <mc:Fallback xmlns="">
          <p:sp>
            <p:nvSpPr>
              <p:cNvPr id="31" name="Rectangle 30"/>
              <p:cNvSpPr>
                <a:spLocks noRot="1" noChangeAspect="1" noMove="1" noResize="1" noEditPoints="1" noAdjustHandles="1" noChangeArrowheads="1" noChangeShapeType="1" noTextEdit="1"/>
              </p:cNvSpPr>
              <p:nvPr/>
            </p:nvSpPr>
            <p:spPr>
              <a:xfrm>
                <a:off x="895143" y="6004353"/>
                <a:ext cx="4383636" cy="498663"/>
              </a:xfrm>
              <a:prstGeom prst="rect">
                <a:avLst/>
              </a:prstGeom>
              <a:blipFill>
                <a:blip r:embed="rId25"/>
                <a:stretch>
                  <a:fillRect b="-731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7" name="ZoneTexte 36">
                <a:extLst>
                  <a:ext uri="{FF2B5EF4-FFF2-40B4-BE49-F238E27FC236}">
                    <a16:creationId xmlns:a16="http://schemas.microsoft.com/office/drawing/2014/main" id="{BA1A7B15-6DF0-4AC7-9164-BFB1A1879825}"/>
                  </a:ext>
                </a:extLst>
              </p:cNvPr>
              <p:cNvSpPr txBox="1"/>
              <p:nvPr/>
            </p:nvSpPr>
            <p:spPr>
              <a:xfrm>
                <a:off x="12485008" y="3907791"/>
                <a:ext cx="2802497" cy="390492"/>
              </a:xfrm>
              <a:prstGeom prst="rect">
                <a:avLst/>
              </a:prstGeom>
              <a:noFill/>
            </p:spPr>
            <p:txBody>
              <a:bodyPr wrap="square">
                <a:spAutoFit/>
              </a:bodyPr>
              <a:lstStyle/>
              <a:p>
                <a14:m>
                  <m:oMath xmlns:m="http://schemas.openxmlformats.org/officeDocument/2006/math">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𝑟</m:t>
                        </m:r>
                      </m:e>
                      <m:sub>
                        <m:r>
                          <a:rPr lang="fr-FR" sz="1600" b="0" i="1" smtClean="0">
                            <a:latin typeface="Cambria Math" panose="02040503050406030204" pitchFamily="18" charset="0"/>
                          </a:rPr>
                          <m:t>𝑝</m:t>
                        </m:r>
                      </m:sub>
                    </m:sSub>
                    <m:r>
                      <a:rPr lang="fr-FR" sz="1600" b="0" i="1" smtClean="0">
                        <a:latin typeface="Cambria Math" panose="02040503050406030204" pitchFamily="18" charset="0"/>
                      </a:rPr>
                      <m:t>=</m:t>
                    </m:r>
                    <m:rad>
                      <m:radPr>
                        <m:degHide m:val="on"/>
                        <m:ctrlPr>
                          <a:rPr lang="fr-FR" sz="1600" b="0" i="1" smtClean="0">
                            <a:latin typeface="Cambria Math" panose="02040503050406030204" pitchFamily="18" charset="0"/>
                          </a:rPr>
                        </m:ctrlPr>
                      </m:radPr>
                      <m:deg/>
                      <m:e>
                        <m:r>
                          <a:rPr lang="fr-FR" sz="1600" b="0" i="1" smtClean="0">
                            <a:latin typeface="Cambria Math" panose="02040503050406030204" pitchFamily="18" charset="0"/>
                          </a:rPr>
                          <m:t>8</m:t>
                        </m:r>
                        <m:r>
                          <a:rPr lang="fr-FR" sz="1600" b="0" i="1" smtClean="0">
                            <a:solidFill>
                              <a:srgbClr val="FFC000"/>
                            </a:solidFill>
                            <a:latin typeface="Cambria Math" panose="02040503050406030204" pitchFamily="18" charset="0"/>
                          </a:rPr>
                          <m:t>𝐾</m:t>
                        </m:r>
                        <m:r>
                          <a:rPr lang="fr-FR" sz="1600" b="0" i="1" smtClean="0">
                            <a:latin typeface="Cambria Math" panose="02040503050406030204" pitchFamily="18" charset="0"/>
                          </a:rPr>
                          <m:t>/</m:t>
                        </m:r>
                        <m:sSub>
                          <m:sSubPr>
                            <m:ctrlPr>
                              <a:rPr lang="fr-FR" sz="1600" i="1">
                                <a:latin typeface="Cambria Math" panose="02040503050406030204" pitchFamily="18" charset="0"/>
                              </a:rPr>
                            </m:ctrlPr>
                          </m:sSubPr>
                          <m:e>
                            <m:r>
                              <a:rPr lang="fr-FR" sz="1600" i="1">
                                <a:latin typeface="Cambria Math" panose="02040503050406030204" pitchFamily="18" charset="0"/>
                                <a:ea typeface="Cambria Math" panose="02040503050406030204" pitchFamily="18" charset="0"/>
                              </a:rPr>
                              <m:t>𝜙</m:t>
                            </m:r>
                          </m:e>
                          <m:sub>
                            <m:r>
                              <a:rPr lang="fr-FR" sz="1600" i="1">
                                <a:latin typeface="Cambria Math" panose="02040503050406030204" pitchFamily="18" charset="0"/>
                              </a:rPr>
                              <m:t>𝑝</m:t>
                            </m:r>
                          </m:sub>
                        </m:sSub>
                      </m:e>
                    </m:rad>
                    <m:r>
                      <a:rPr lang="fr-FR" sz="1600" b="0" i="1" smtClean="0">
                        <a:latin typeface="Cambria Math" panose="02040503050406030204" pitchFamily="18" charset="0"/>
                      </a:rPr>
                      <m:t>: </m:t>
                    </m:r>
                  </m:oMath>
                </a14:m>
                <a:r>
                  <a:rPr lang="fr-FR" sz="1600" dirty="0" err="1"/>
                  <a:t>Pore’s</a:t>
                </a:r>
                <a:r>
                  <a:rPr lang="fr-FR" sz="1600" dirty="0"/>
                  <a:t> radius</a:t>
                </a:r>
              </a:p>
            </p:txBody>
          </p:sp>
        </mc:Choice>
        <mc:Fallback xmlns="">
          <p:sp>
            <p:nvSpPr>
              <p:cNvPr id="37" name="ZoneTexte 36">
                <a:extLst>
                  <a:ext uri="{FF2B5EF4-FFF2-40B4-BE49-F238E27FC236}">
                    <a16:creationId xmlns:a16="http://schemas.microsoft.com/office/drawing/2014/main" id="{BA1A7B15-6DF0-4AC7-9164-BFB1A1879825}"/>
                  </a:ext>
                </a:extLst>
              </p:cNvPr>
              <p:cNvSpPr txBox="1">
                <a:spLocks noRot="1" noChangeAspect="1" noMove="1" noResize="1" noEditPoints="1" noAdjustHandles="1" noChangeArrowheads="1" noChangeShapeType="1" noTextEdit="1"/>
              </p:cNvSpPr>
              <p:nvPr/>
            </p:nvSpPr>
            <p:spPr>
              <a:xfrm>
                <a:off x="12485008" y="3907791"/>
                <a:ext cx="2802497" cy="390492"/>
              </a:xfrm>
              <a:prstGeom prst="rect">
                <a:avLst/>
              </a:prstGeom>
              <a:blipFill>
                <a:blip r:embed="rId26"/>
                <a:stretch>
                  <a:fillRect b="-1406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2485008" y="4401961"/>
                <a:ext cx="1585178" cy="8198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FR" sz="1600" i="1" smtClean="0">
                              <a:solidFill>
                                <a:schemeClr val="tx1"/>
                              </a:solidFill>
                              <a:latin typeface="Cambria Math" panose="02040503050406030204" pitchFamily="18" charset="0"/>
                            </a:rPr>
                          </m:ctrlPr>
                        </m:sSubPr>
                        <m:e>
                          <m:r>
                            <a:rPr lang="fr-FR" sz="1600" b="0" i="1">
                              <a:solidFill>
                                <a:schemeClr val="tx1"/>
                              </a:solidFill>
                              <a:latin typeface="Cambria Math" panose="02040503050406030204" pitchFamily="18" charset="0"/>
                              <a:ea typeface="Cambria Math" panose="02040503050406030204" pitchFamily="18" charset="0"/>
                            </a:rPr>
                            <m:t>𝜎</m:t>
                          </m:r>
                        </m:e>
                        <m:sub>
                          <m:r>
                            <a:rPr lang="fr-FR" sz="1600" b="0" i="1">
                              <a:solidFill>
                                <a:schemeClr val="tx1"/>
                              </a:solidFill>
                              <a:latin typeface="Cambria Math" panose="02040503050406030204" pitchFamily="18" charset="0"/>
                            </a:rPr>
                            <m:t>𝑦</m:t>
                          </m:r>
                        </m:sub>
                      </m:sSub>
                      <m:r>
                        <a:rPr lang="fr-FR" sz="1600" b="0" i="0" smtClean="0">
                          <a:solidFill>
                            <a:schemeClr val="tx1"/>
                          </a:solidFill>
                          <a:latin typeface="Cambria Math" panose="02040503050406030204" pitchFamily="18" charset="0"/>
                        </a:rPr>
                        <m:t>=</m:t>
                      </m:r>
                      <m:rad>
                        <m:radPr>
                          <m:degHide m:val="on"/>
                          <m:ctrlPr>
                            <a:rPr lang="fr-FR" sz="1600" i="1" smtClean="0">
                              <a:solidFill>
                                <a:schemeClr val="tx1"/>
                              </a:solidFill>
                              <a:latin typeface="Cambria Math" panose="02040503050406030204" pitchFamily="18" charset="0"/>
                            </a:rPr>
                          </m:ctrlPr>
                        </m:radPr>
                        <m:deg/>
                        <m:e>
                          <m:f>
                            <m:fPr>
                              <m:ctrlPr>
                                <a:rPr lang="fr-FR" sz="1600" i="1" smtClean="0">
                                  <a:solidFill>
                                    <a:schemeClr val="tx1"/>
                                  </a:solidFill>
                                  <a:latin typeface="Cambria Math" panose="02040503050406030204" pitchFamily="18" charset="0"/>
                                </a:rPr>
                              </m:ctrlPr>
                            </m:fPr>
                            <m:num>
                              <m:r>
                                <a:rPr lang="fr-FR" sz="1600" b="0" i="1" smtClean="0">
                                  <a:solidFill>
                                    <a:schemeClr val="tx1"/>
                                  </a:solidFill>
                                  <a:latin typeface="Cambria Math" panose="02040503050406030204" pitchFamily="18" charset="0"/>
                                </a:rPr>
                                <m:t>2</m:t>
                              </m:r>
                              <m:r>
                                <a:rPr lang="fr-FR" sz="1600" b="0" i="1" smtClean="0">
                                  <a:solidFill>
                                    <a:schemeClr val="tx1"/>
                                  </a:solidFill>
                                  <a:latin typeface="Cambria Math" panose="02040503050406030204" pitchFamily="18" charset="0"/>
                                </a:rPr>
                                <m:t>𝐾</m:t>
                              </m:r>
                            </m:num>
                            <m:den>
                              <m:sSub>
                                <m:sSubPr>
                                  <m:ctrlPr>
                                    <a:rPr lang="fr-FR" sz="1600" i="1" smtClean="0">
                                      <a:solidFill>
                                        <a:schemeClr val="tx1"/>
                                      </a:solidFill>
                                      <a:latin typeface="Cambria Math" panose="02040503050406030204" pitchFamily="18" charset="0"/>
                                    </a:rPr>
                                  </m:ctrlPr>
                                </m:sSubPr>
                                <m:e>
                                  <m:r>
                                    <a:rPr lang="fr-FR" sz="1600" b="0" i="1" smtClean="0">
                                      <a:solidFill>
                                        <a:schemeClr val="tx1"/>
                                      </a:solidFill>
                                      <a:latin typeface="Cambria Math" panose="02040503050406030204" pitchFamily="18" charset="0"/>
                                    </a:rPr>
                                    <m:t>𝜙</m:t>
                                  </m:r>
                                </m:e>
                                <m:sub>
                                  <m:r>
                                    <a:rPr lang="fr-FR" sz="1600" b="0" i="1" smtClean="0">
                                      <a:solidFill>
                                        <a:schemeClr val="tx1"/>
                                      </a:solidFill>
                                      <a:latin typeface="Cambria Math" panose="02040503050406030204" pitchFamily="18" charset="0"/>
                                    </a:rPr>
                                    <m:t>𝑝</m:t>
                                  </m:r>
                                </m:sub>
                              </m:sSub>
                              <m:sSup>
                                <m:sSupPr>
                                  <m:ctrlPr>
                                    <a:rPr lang="fr-FR" sz="1600" i="1" smtClean="0">
                                      <a:solidFill>
                                        <a:schemeClr val="tx1"/>
                                      </a:solidFill>
                                      <a:latin typeface="Cambria Math" panose="02040503050406030204" pitchFamily="18" charset="0"/>
                                    </a:rPr>
                                  </m:ctrlPr>
                                </m:sSupPr>
                                <m:e>
                                  <m:r>
                                    <a:rPr lang="fr-FR" sz="1600" b="0" i="1" smtClean="0">
                                      <a:solidFill>
                                        <a:schemeClr val="tx1"/>
                                      </a:solidFill>
                                      <a:latin typeface="Cambria Math" panose="02040503050406030204" pitchFamily="18" charset="0"/>
                                    </a:rPr>
                                    <m:t>𝐿</m:t>
                                  </m:r>
                                </m:e>
                                <m:sup>
                                  <m:r>
                                    <a:rPr lang="fr-FR" sz="1600" b="0" i="1" smtClean="0">
                                      <a:solidFill>
                                        <a:schemeClr val="tx1"/>
                                      </a:solidFill>
                                      <a:latin typeface="Cambria Math" panose="02040503050406030204" pitchFamily="18" charset="0"/>
                                    </a:rPr>
                                    <m:t>2</m:t>
                                  </m:r>
                                </m:sup>
                              </m:sSup>
                            </m:den>
                          </m:f>
                        </m:e>
                      </m:rad>
                      <m:r>
                        <m:rPr>
                          <m:sty m:val="p"/>
                        </m:rPr>
                        <a:rPr lang="fr-FR" sz="1600" b="0" i="0" smtClean="0">
                          <a:solidFill>
                            <a:schemeClr val="tx1"/>
                          </a:solidFill>
                          <a:latin typeface="Cambria Math" panose="02040503050406030204" pitchFamily="18" charset="0"/>
                        </a:rPr>
                        <m:t>Δ</m:t>
                      </m:r>
                      <m:r>
                        <a:rPr lang="fr-FR" sz="1600" b="0" i="1" smtClean="0">
                          <a:solidFill>
                            <a:schemeClr val="tx1"/>
                          </a:solidFill>
                          <a:latin typeface="Cambria Math" panose="02040503050406030204" pitchFamily="18" charset="0"/>
                        </a:rPr>
                        <m:t>𝑃</m:t>
                      </m:r>
                    </m:oMath>
                  </m:oMathPara>
                </a14:m>
                <a:endParaRPr lang="fr-FR" sz="16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12485008" y="4401961"/>
                <a:ext cx="1585178" cy="819840"/>
              </a:xfrm>
              <a:prstGeom prst="rect">
                <a:avLst/>
              </a:prstGeom>
              <a:blipFill>
                <a:blip r:embed="rId27"/>
                <a:stretch>
                  <a:fillRect/>
                </a:stretch>
              </a:blipFill>
            </p:spPr>
            <p:txBody>
              <a:bodyPr/>
              <a:lstStyle/>
              <a:p>
                <a:r>
                  <a:rPr lang="fr-FR">
                    <a:noFill/>
                  </a:rPr>
                  <a:t> </a:t>
                </a:r>
              </a:p>
            </p:txBody>
          </p:sp>
        </mc:Fallback>
      </mc:AlternateContent>
    </p:spTree>
    <p:custDataLst>
      <p:tags r:id="rId1"/>
    </p:custDataLst>
    <p:extLst>
      <p:ext uri="{BB962C8B-B14F-4D97-AF65-F5344CB8AC3E}">
        <p14:creationId xmlns:p14="http://schemas.microsoft.com/office/powerpoint/2010/main" val="3577966809"/>
      </p:ext>
    </p:extLst>
  </p:cSld>
  <p:clrMapOvr>
    <a:masterClrMapping/>
  </p:clrMapOvr>
  <mc:AlternateContent xmlns:mc="http://schemas.openxmlformats.org/markup-compatibility/2006">
    <mc:Choice xmlns:p14="http://schemas.microsoft.com/office/powerpoint/2010/main" Requires="p14">
      <p:transition spd="slow" p14:dur="2000" advTm="54528"/>
    </mc:Choice>
    <mc:Fallback>
      <p:transition spd="slow" advTm="545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par>
                                <p:cTn id="11" presetID="1" presetClass="exit" presetSubtype="0" fill="hold" grpId="0" nodeType="withEffect">
                                  <p:stCondLst>
                                    <p:cond delay="1000"/>
                                  </p:stCondLst>
                                  <p:childTnLst>
                                    <p:set>
                                      <p:cBhvr>
                                        <p:cTn id="12" dur="1" fill="hold">
                                          <p:stCondLst>
                                            <p:cond delay="0"/>
                                          </p:stCondLst>
                                        </p:cTn>
                                        <p:tgtEl>
                                          <p:spTgt spid="3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p:cTn id="17" dur="7000" fill="hold"/>
                                        <p:tgtEl>
                                          <p:spTgt spid="29"/>
                                        </p:tgtEl>
                                      </p:cBhvr>
                                    </p:cmd>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32"/>
            </p:par>
            <p:video>
              <p:cMediaNode vol="80000">
                <p:cTn id="33" fill="remove" display="0">
                  <p:stCondLst>
                    <p:cond delay="indefinite"/>
                  </p:stCondLst>
                </p:cTn>
                <p:tgtEl>
                  <p:spTgt spid="29"/>
                </p:tgtEl>
              </p:cMediaNode>
            </p:video>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29"/>
                                        </p:tgtEl>
                                      </p:cBhvr>
                                    </p:cmd>
                                  </p:childTnLst>
                                </p:cTn>
                              </p:par>
                            </p:childTnLst>
                          </p:cTn>
                        </p:par>
                      </p:childTnLst>
                    </p:cTn>
                  </p:par>
                </p:childTnLst>
              </p:cTn>
              <p:nextCondLst>
                <p:cond evt="onClick" delay="0">
                  <p:tgtEl>
                    <p:spTgt spid="29"/>
                  </p:tgtEl>
                </p:cond>
              </p:nextCondLst>
            </p:seq>
          </p:childTnLst>
        </p:cTn>
      </p:par>
    </p:tnLst>
    <p:bldLst>
      <p:bldP spid="30" grpId="0" animBg="1"/>
      <p:bldP spid="31" grpId="0"/>
      <p:bldP spid="37" grpId="0"/>
    </p:bldLst>
  </p:timing>
  <p:extLst mod="1">
    <p:ext uri="{E180D4A7-C9FB-4DFB-919C-405C955672EB}">
      <p14:showEvtLst xmlns:p14="http://schemas.microsoft.com/office/powerpoint/2010/main">
        <p14:playEvt time="7350" objId="29"/>
        <p14:stopEvt time="14389" objId="29"/>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p:cNvPicPr>
            <a:picLocks noChangeAspect="1"/>
          </p:cNvPicPr>
          <p:nvPr/>
        </p:nvPicPr>
        <p:blipFill>
          <a:blip r:embed="rId3"/>
          <a:stretch>
            <a:fillRect/>
          </a:stretch>
        </p:blipFill>
        <p:spPr>
          <a:xfrm>
            <a:off x="1005094" y="2174020"/>
            <a:ext cx="4534038" cy="3582508"/>
          </a:xfrm>
          <a:prstGeom prst="rect">
            <a:avLst/>
          </a:prstGeom>
        </p:spPr>
      </p:pic>
      <p:pic>
        <p:nvPicPr>
          <p:cNvPr id="78" name="Image 77">
            <a:extLst>
              <a:ext uri="{FF2B5EF4-FFF2-40B4-BE49-F238E27FC236}">
                <a16:creationId xmlns:a16="http://schemas.microsoft.com/office/drawing/2014/main" id="{452F9103-8045-4EA4-8964-33CC5C3C261C}"/>
              </a:ext>
            </a:extLst>
          </p:cNvPr>
          <p:cNvPicPr>
            <a:picLocks noChangeAspect="1"/>
          </p:cNvPicPr>
          <p:nvPr/>
        </p:nvPicPr>
        <p:blipFill>
          <a:blip r:embed="rId4"/>
          <a:stretch>
            <a:fillRect/>
          </a:stretch>
        </p:blipFill>
        <p:spPr>
          <a:xfrm>
            <a:off x="7016750" y="2079192"/>
            <a:ext cx="4746235" cy="3783920"/>
          </a:xfrm>
          <a:prstGeom prst="rect">
            <a:avLst/>
          </a:prstGeom>
        </p:spPr>
      </p:pic>
      <p:pic>
        <p:nvPicPr>
          <p:cNvPr id="39" name="Image 38"/>
          <p:cNvPicPr>
            <a:picLocks noChangeAspect="1"/>
          </p:cNvPicPr>
          <p:nvPr/>
        </p:nvPicPr>
        <p:blipFill rotWithShape="1">
          <a:blip r:embed="rId5"/>
          <a:srcRect l="3690" r="48934" b="10546"/>
          <a:stretch/>
        </p:blipFill>
        <p:spPr>
          <a:xfrm>
            <a:off x="10692505" y="434480"/>
            <a:ext cx="1522324" cy="1501835"/>
          </a:xfrm>
          <a:prstGeom prst="rect">
            <a:avLst/>
          </a:prstGeom>
        </p:spPr>
      </p:pic>
      <p:sp>
        <p:nvSpPr>
          <p:cNvPr id="41" name="ZoneTexte 40"/>
          <p:cNvSpPr txBox="1"/>
          <p:nvPr/>
        </p:nvSpPr>
        <p:spPr>
          <a:xfrm>
            <a:off x="10625404" y="45441"/>
            <a:ext cx="1590435" cy="369332"/>
          </a:xfrm>
          <a:prstGeom prst="rect">
            <a:avLst/>
          </a:prstGeom>
          <a:noFill/>
        </p:spPr>
        <p:txBody>
          <a:bodyPr wrap="none" rtlCol="0">
            <a:spAutoFit/>
          </a:bodyPr>
          <a:lstStyle/>
          <a:p>
            <a:r>
              <a:rPr lang="en-GB" b="1" i="1" dirty="0" smtClean="0">
                <a:solidFill>
                  <a:schemeClr val="bg1"/>
                </a:solidFill>
              </a:rPr>
              <a:t>Confined foam</a:t>
            </a:r>
            <a:endParaRPr lang="en-GB" b="1" i="1" dirty="0">
              <a:solidFill>
                <a:schemeClr val="bg1"/>
              </a:solidFill>
            </a:endParaRPr>
          </a:p>
        </p:txBody>
      </p:sp>
      <p:sp>
        <p:nvSpPr>
          <p:cNvPr id="2" name="Espace réservé du contenu 1"/>
          <p:cNvSpPr>
            <a:spLocks noGrp="1"/>
          </p:cNvSpPr>
          <p:nvPr>
            <p:ph sz="quarter" idx="23"/>
          </p:nvPr>
        </p:nvSpPr>
        <p:spPr/>
        <p:txBody>
          <a:bodyPr/>
          <a:lstStyle/>
          <a:p>
            <a:r>
              <a:rPr lang="en-GB" b="1" dirty="0" smtClean="0"/>
              <a:t>Foam properties</a:t>
            </a:r>
            <a:endParaRPr lang="en-GB" b="1" dirty="0"/>
          </a:p>
        </p:txBody>
      </p:sp>
      <p:sp>
        <p:nvSpPr>
          <p:cNvPr id="3" name="Espace réservé du contenu 2"/>
          <p:cNvSpPr>
            <a:spLocks noGrp="1"/>
          </p:cNvSpPr>
          <p:nvPr>
            <p:ph sz="quarter" idx="22"/>
          </p:nvPr>
        </p:nvSpPr>
        <p:spPr/>
        <p:txBody>
          <a:bodyPr/>
          <a:lstStyle/>
          <a:p>
            <a:r>
              <a:rPr lang="en-GB" dirty="0" smtClean="0"/>
              <a:t>Rheology: Yield stress</a:t>
            </a:r>
            <a:endParaRPr lang="en-GB" dirty="0"/>
          </a:p>
        </p:txBody>
      </p:sp>
      <p:sp>
        <p:nvSpPr>
          <p:cNvPr id="4" name="Espace réservé du contenu 3"/>
          <p:cNvSpPr>
            <a:spLocks noGrp="1"/>
          </p:cNvSpPr>
          <p:nvPr>
            <p:ph sz="quarter" idx="21"/>
          </p:nvPr>
        </p:nvSpPr>
        <p:spPr/>
        <p:txBody>
          <a:bodyPr/>
          <a:lstStyle/>
          <a:p>
            <a:r>
              <a:rPr lang="en-GB" dirty="0" smtClean="0"/>
              <a:t>Aging: Coarsening</a:t>
            </a:r>
          </a:p>
          <a:p>
            <a:endParaRPr lang="en-GB" b="1" dirty="0" smtClean="0">
              <a:latin typeface="Calibri" panose="020F0502020204030204" pitchFamily="34" charset="0"/>
              <a:cs typeface="Calibri" panose="020F0502020204030204" pitchFamily="34" charset="0"/>
            </a:endParaRPr>
          </a:p>
          <a:p>
            <a:endParaRPr lang="en-GB" b="1" dirty="0" smtClean="0">
              <a:latin typeface="Calibri" panose="020F0502020204030204" pitchFamily="34" charset="0"/>
              <a:cs typeface="Calibri" panose="020F0502020204030204" pitchFamily="34" charset="0"/>
            </a:endParaRPr>
          </a:p>
          <a:p>
            <a:endParaRPr lang="en-GB" b="1" dirty="0" smtClean="0">
              <a:latin typeface="Calibri" panose="020F0502020204030204" pitchFamily="34" charset="0"/>
              <a:cs typeface="Calibri" panose="020F0502020204030204" pitchFamily="34" charset="0"/>
            </a:endParaRPr>
          </a:p>
          <a:p>
            <a:endParaRPr lang="en-GB" b="1" dirty="0" smtClean="0">
              <a:latin typeface="Calibri" panose="020F0502020204030204" pitchFamily="34" charset="0"/>
              <a:cs typeface="Calibri" panose="020F0502020204030204" pitchFamily="34" charset="0"/>
            </a:endParaRPr>
          </a:p>
          <a:p>
            <a:endParaRPr lang="en-GB" b="1" dirty="0" smtClean="0">
              <a:latin typeface="Calibri" panose="020F0502020204030204" pitchFamily="34" charset="0"/>
              <a:cs typeface="Calibri" panose="020F0502020204030204" pitchFamily="34" charset="0"/>
            </a:endParaRPr>
          </a:p>
          <a:p>
            <a:endParaRPr lang="en-GB" b="1" dirty="0" smtClean="0">
              <a:latin typeface="Calibri" panose="020F0502020204030204" pitchFamily="34" charset="0"/>
              <a:cs typeface="Calibri" panose="020F0502020204030204" pitchFamily="34" charset="0"/>
            </a:endParaRPr>
          </a:p>
          <a:p>
            <a:pPr marL="0" indent="0">
              <a:buNone/>
            </a:pPr>
            <a:endParaRPr lang="en-GB" b="1" dirty="0">
              <a:latin typeface="Calibri" panose="020F0502020204030204" pitchFamily="34" charset="0"/>
              <a:cs typeface="Calibri" panose="020F0502020204030204" pitchFamily="34" charset="0"/>
            </a:endParaRPr>
          </a:p>
        </p:txBody>
      </p:sp>
      <p:sp>
        <p:nvSpPr>
          <p:cNvPr id="5" name="Titre 4"/>
          <p:cNvSpPr>
            <a:spLocks noGrp="1"/>
          </p:cNvSpPr>
          <p:nvPr>
            <p:ph type="title"/>
          </p:nvPr>
        </p:nvSpPr>
        <p:spPr/>
        <p:txBody>
          <a:bodyPr/>
          <a:lstStyle/>
          <a:p>
            <a:r>
              <a:rPr lang="en-GB" dirty="0" smtClean="0"/>
              <a:t>2. Consequences on confined foam properties</a:t>
            </a:r>
            <a:endParaRPr lang="en-GB" dirty="0"/>
          </a:p>
        </p:txBody>
      </p:sp>
      <p:sp>
        <p:nvSpPr>
          <p:cNvPr id="6" name="Espace réservé du numéro de diapositive 25"/>
          <p:cNvSpPr>
            <a:spLocks noGrp="1"/>
          </p:cNvSpPr>
          <p:nvPr>
            <p:ph type="sldNum" sz="quarter" idx="12"/>
          </p:nvPr>
        </p:nvSpPr>
        <p:spPr>
          <a:xfrm>
            <a:off x="8991600" y="6350003"/>
            <a:ext cx="2743200" cy="365125"/>
          </a:xfrm>
        </p:spPr>
        <p:txBody>
          <a:bodyPr/>
          <a:lstStyle/>
          <a:p>
            <a:fld id="{E3388EE1-F190-47B0-87A7-A7055821C2CB}" type="slidenum">
              <a:rPr lang="fr-FR" smtClean="0"/>
              <a:t>8</a:t>
            </a:fld>
            <a:endParaRPr lang="fr-FR" dirty="0"/>
          </a:p>
        </p:txBody>
      </p:sp>
      <mc:AlternateContent xmlns:mc="http://schemas.openxmlformats.org/markup-compatibility/2006" xmlns:a14="http://schemas.microsoft.com/office/drawing/2010/main">
        <mc:Choice Requires="a14">
          <p:sp>
            <p:nvSpPr>
              <p:cNvPr id="49" name="ZoneTexte 48">
                <a:extLst>
                  <a:ext uri="{FF2B5EF4-FFF2-40B4-BE49-F238E27FC236}">
                    <a16:creationId xmlns:a16="http://schemas.microsoft.com/office/drawing/2014/main" id="{413DF829-A9EC-4DF5-8839-900713CC4703}"/>
                  </a:ext>
                </a:extLst>
              </p:cNvPr>
              <p:cNvSpPr txBox="1"/>
              <p:nvPr/>
            </p:nvSpPr>
            <p:spPr>
              <a:xfrm>
                <a:off x="5728577" y="3546568"/>
                <a:ext cx="1731796" cy="5853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fr-FR" sz="2000" b="0" i="1" smtClean="0">
                              <a:solidFill>
                                <a:schemeClr val="tx1"/>
                              </a:solidFill>
                              <a:latin typeface="Cambria Math" panose="02040503050406030204" pitchFamily="18" charset="0"/>
                            </a:rPr>
                          </m:ctrlPr>
                        </m:fPr>
                        <m:num>
                          <m:sSub>
                            <m:sSubPr>
                              <m:ctrlPr>
                                <a:rPr lang="fr-FR" sz="2000" b="0" i="1" smtClean="0">
                                  <a:solidFill>
                                    <a:schemeClr val="tx1"/>
                                  </a:solidFill>
                                  <a:latin typeface="Cambria Math" panose="02040503050406030204" pitchFamily="18" charset="0"/>
                                </a:rPr>
                              </m:ctrlPr>
                            </m:sSubPr>
                            <m:e>
                              <m:r>
                                <a:rPr lang="fr-FR" sz="2000" b="0" i="1" smtClean="0">
                                  <a:solidFill>
                                    <a:schemeClr val="tx1"/>
                                  </a:solidFill>
                                  <a:latin typeface="Cambria Math" panose="02040503050406030204" pitchFamily="18" charset="0"/>
                                  <a:ea typeface="Cambria Math" panose="02040503050406030204" pitchFamily="18" charset="0"/>
                                </a:rPr>
                                <m:t>𝜎</m:t>
                              </m:r>
                            </m:e>
                            <m:sub>
                              <m:r>
                                <a:rPr lang="fr-FR" sz="2000" b="0" i="1" smtClean="0">
                                  <a:solidFill>
                                    <a:schemeClr val="tx1"/>
                                  </a:solidFill>
                                  <a:latin typeface="Cambria Math" panose="02040503050406030204" pitchFamily="18" charset="0"/>
                                </a:rPr>
                                <m:t>𝑦</m:t>
                              </m:r>
                            </m:sub>
                          </m:sSub>
                        </m:num>
                        <m:den>
                          <m:f>
                            <m:fPr>
                              <m:type m:val="lin"/>
                              <m:ctrlPr>
                                <a:rPr lang="fr-FR" sz="2000" b="0" i="1" smtClean="0">
                                  <a:solidFill>
                                    <a:schemeClr val="tx1"/>
                                  </a:solidFill>
                                  <a:latin typeface="Cambria Math" panose="02040503050406030204" pitchFamily="18" charset="0"/>
                                </a:rPr>
                              </m:ctrlPr>
                            </m:fPr>
                            <m:num>
                              <m:r>
                                <a:rPr lang="fr-FR" sz="2000" b="0" i="1" smtClean="0">
                                  <a:solidFill>
                                    <a:schemeClr val="tx1"/>
                                  </a:solidFill>
                                  <a:latin typeface="Cambria Math" panose="02040503050406030204" pitchFamily="18" charset="0"/>
                                  <a:ea typeface="Cambria Math" panose="02040503050406030204" pitchFamily="18" charset="0"/>
                                </a:rPr>
                                <m:t>𝛾</m:t>
                              </m:r>
                            </m:num>
                            <m:den>
                              <m:sSub>
                                <m:sSubPr>
                                  <m:ctrlPr>
                                    <a:rPr lang="fr-FR" sz="2000" i="1">
                                      <a:latin typeface="Cambria Math" panose="02040503050406030204" pitchFamily="18" charset="0"/>
                                      <a:ea typeface="Cambria Math" panose="02040503050406030204" pitchFamily="18" charset="0"/>
                                    </a:rPr>
                                  </m:ctrlPr>
                                </m:sSubPr>
                                <m:e>
                                  <m:r>
                                    <a:rPr lang="fr-FR" sz="2000" i="1">
                                      <a:latin typeface="Cambria Math" panose="02040503050406030204" pitchFamily="18" charset="0"/>
                                      <a:ea typeface="Cambria Math" panose="02040503050406030204" pitchFamily="18" charset="0"/>
                                    </a:rPr>
                                    <m:t>𝑅</m:t>
                                  </m:r>
                                </m:e>
                                <m:sub>
                                  <m:r>
                                    <a:rPr lang="fr-FR" sz="2000" b="0" i="1" smtClean="0">
                                      <a:latin typeface="Cambria Math" panose="02040503050406030204" pitchFamily="18" charset="0"/>
                                      <a:ea typeface="Cambria Math" panose="02040503050406030204" pitchFamily="18" charset="0"/>
                                    </a:rPr>
                                    <m:t>𝑏</m:t>
                                  </m:r>
                                </m:sub>
                              </m:sSub>
                            </m:den>
                          </m:f>
                        </m:den>
                      </m:f>
                    </m:oMath>
                  </m:oMathPara>
                </a14:m>
                <a:endParaRPr lang="fr-FR" sz="2000" dirty="0"/>
              </a:p>
            </p:txBody>
          </p:sp>
        </mc:Choice>
        <mc:Fallback xmlns="">
          <p:sp>
            <p:nvSpPr>
              <p:cNvPr id="49" name="ZoneTexte 48">
                <a:extLst>
                  <a:ext uri="{FF2B5EF4-FFF2-40B4-BE49-F238E27FC236}">
                    <a16:creationId xmlns:a16="http://schemas.microsoft.com/office/drawing/2014/main" id="{413DF829-A9EC-4DF5-8839-900713CC4703}"/>
                  </a:ext>
                </a:extLst>
              </p:cNvPr>
              <p:cNvSpPr txBox="1">
                <a:spLocks noRot="1" noChangeAspect="1" noMove="1" noResize="1" noEditPoints="1" noAdjustHandles="1" noChangeArrowheads="1" noChangeShapeType="1" noTextEdit="1"/>
              </p:cNvSpPr>
              <p:nvPr/>
            </p:nvSpPr>
            <p:spPr>
              <a:xfrm>
                <a:off x="5728577" y="3546568"/>
                <a:ext cx="1731796" cy="585353"/>
              </a:xfrm>
              <a:prstGeom prst="rect">
                <a:avLst/>
              </a:prstGeom>
              <a:blipFill>
                <a:blip r:embed="rId6"/>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8" name="ZoneTexte 1">
                <a:extLst>
                  <a:ext uri="{FF2B5EF4-FFF2-40B4-BE49-F238E27FC236}">
                    <a16:creationId xmlns:a16="http://schemas.microsoft.com/office/drawing/2014/main" id="{33A22446-2BB3-4FB3-8A3A-5C5E73E7E5F7}"/>
                  </a:ext>
                </a:extLst>
              </p:cNvPr>
              <p:cNvSpPr txBox="1"/>
              <p:nvPr/>
            </p:nvSpPr>
            <p:spPr>
              <a:xfrm>
                <a:off x="47784" y="3515102"/>
                <a:ext cx="970281" cy="674480"/>
              </a:xfrm>
              <a:prstGeom prst="rect">
                <a:avLst/>
              </a:prstGeom>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l-GR" sz="2000" i="1" smtClean="0">
                              <a:solidFill>
                                <a:schemeClr val="tx1"/>
                              </a:solidFill>
                              <a:latin typeface="Cambria Math" panose="02040503050406030204" pitchFamily="18" charset="0"/>
                              <a:ea typeface="Cambria Math" panose="02040503050406030204" pitchFamily="18" charset="0"/>
                            </a:rPr>
                          </m:ctrlPr>
                        </m:sSubPr>
                        <m:e>
                          <m:r>
                            <m:rPr>
                              <m:sty m:val="p"/>
                            </m:rPr>
                            <a:rPr lang="el-GR" sz="2000">
                              <a:latin typeface="Cambria Math" panose="02040503050406030204" pitchFamily="18" charset="0"/>
                              <a:ea typeface="Cambria Math" panose="02040503050406030204" pitchFamily="18" charset="0"/>
                            </a:rPr>
                            <m:t>Ω</m:t>
                          </m:r>
                        </m:e>
                        <m:sub>
                          <m:sSub>
                            <m:sSubPr>
                              <m:ctrlPr>
                                <a:rPr lang="el-GR" sz="2000" i="1" smtClean="0">
                                  <a:solidFill>
                                    <a:schemeClr val="tx1"/>
                                  </a:solidFill>
                                  <a:latin typeface="Cambria Math" panose="02040503050406030204" pitchFamily="18" charset="0"/>
                                  <a:ea typeface="Cambria Math" panose="02040503050406030204" pitchFamily="18" charset="0"/>
                                </a:rPr>
                              </m:ctrlPr>
                            </m:sSubPr>
                            <m:e>
                              <m:r>
                                <a:rPr lang="fr-FR" sz="2000" b="0" i="1" smtClean="0">
                                  <a:solidFill>
                                    <a:schemeClr val="tx1"/>
                                  </a:solidFill>
                                  <a:latin typeface="Cambria Math" panose="02040503050406030204" pitchFamily="18" charset="0"/>
                                  <a:ea typeface="Cambria Math" panose="02040503050406030204" pitchFamily="18" charset="0"/>
                                </a:rPr>
                                <m:t>𝑡</m:t>
                              </m:r>
                            </m:e>
                            <m:sub>
                              <m:r>
                                <a:rPr lang="fr-FR" sz="2000" b="0" i="1" smtClean="0">
                                  <a:solidFill>
                                    <a:schemeClr val="tx1"/>
                                  </a:solidFill>
                                  <a:latin typeface="Cambria Math" panose="02040503050406030204" pitchFamily="18" charset="0"/>
                                  <a:ea typeface="Cambria Math" panose="02040503050406030204" pitchFamily="18" charset="0"/>
                                </a:rPr>
                                <m:t>0</m:t>
                              </m:r>
                            </m:sub>
                          </m:sSub>
                        </m:sub>
                      </m:sSub>
                    </m:oMath>
                  </m:oMathPara>
                </a14:m>
                <a:endParaRPr lang="fr-FR" sz="2000" i="1" dirty="0" smtClean="0">
                  <a:solidFill>
                    <a:schemeClr val="tx1"/>
                  </a:solidFill>
                  <a:effectLst/>
                  <a:latin typeface="Cambria Math" panose="02040503050406030204" pitchFamily="18" charset="0"/>
                </a:endParaRPr>
              </a:p>
              <a:p>
                <a:pPr/>
                <a14:m>
                  <m:oMathPara xmlns:m="http://schemas.openxmlformats.org/officeDocument/2006/math">
                    <m:oMathParaPr>
                      <m:jc m:val="center"/>
                    </m:oMathParaPr>
                    <m:oMath xmlns:m="http://schemas.openxmlformats.org/officeDocument/2006/math">
                      <m:r>
                        <a:rPr lang="fr-FR" sz="1600" i="1">
                          <a:latin typeface="Cambria Math" panose="02040503050406030204" pitchFamily="18" charset="0"/>
                        </a:rPr>
                        <m:t>(µ</m:t>
                      </m:r>
                      <m:sSup>
                        <m:sSupPr>
                          <m:ctrlPr>
                            <a:rPr lang="fr-FR" sz="1600" i="1">
                              <a:latin typeface="Cambria Math" panose="02040503050406030204" pitchFamily="18" charset="0"/>
                            </a:rPr>
                          </m:ctrlPr>
                        </m:sSupPr>
                        <m:e>
                          <m:r>
                            <m:rPr>
                              <m:sty m:val="p"/>
                            </m:rPr>
                            <a:rPr lang="fr-FR" sz="1600" i="0">
                              <a:latin typeface="Cambria Math" panose="02040503050406030204" pitchFamily="18" charset="0"/>
                            </a:rPr>
                            <m:t>m</m:t>
                          </m:r>
                        </m:e>
                        <m:sup>
                          <m:r>
                            <a:rPr lang="fr-FR" sz="1600" i="1">
                              <a:latin typeface="Cambria Math" panose="02040503050406030204" pitchFamily="18" charset="0"/>
                            </a:rPr>
                            <m:t>2</m:t>
                          </m:r>
                        </m:sup>
                      </m:sSup>
                      <m:r>
                        <a:rPr lang="fr-FR" sz="1600" i="1">
                          <a:latin typeface="Cambria Math" panose="02040503050406030204" pitchFamily="18" charset="0"/>
                        </a:rPr>
                        <m:t>/</m:t>
                      </m:r>
                      <m:r>
                        <m:rPr>
                          <m:sty m:val="p"/>
                        </m:rPr>
                        <a:rPr lang="fr-FR" sz="1600" i="0">
                          <a:latin typeface="Cambria Math" panose="02040503050406030204" pitchFamily="18" charset="0"/>
                        </a:rPr>
                        <m:t>s</m:t>
                      </m:r>
                      <m:r>
                        <a:rPr lang="fr-FR" sz="1600" i="1">
                          <a:latin typeface="Cambria Math" panose="02040503050406030204" pitchFamily="18" charset="0"/>
                        </a:rPr>
                        <m:t>)</m:t>
                      </m:r>
                    </m:oMath>
                  </m:oMathPara>
                </a14:m>
                <a:endParaRPr lang="fr-FR" sz="1600" i="1" dirty="0">
                  <a:latin typeface="Cambria Math" panose="02040503050406030204" pitchFamily="18" charset="0"/>
                </a:endParaRPr>
              </a:p>
            </p:txBody>
          </p:sp>
        </mc:Choice>
        <mc:Fallback xmlns="">
          <p:sp>
            <p:nvSpPr>
              <p:cNvPr id="58" name="ZoneTexte 1">
                <a:extLst>
                  <a:ext uri="{FF2B5EF4-FFF2-40B4-BE49-F238E27FC236}">
                    <a16:creationId xmlns:a16="http://schemas.microsoft.com/office/drawing/2014/main" id="{33A22446-2BB3-4FB3-8A3A-5C5E73E7E5F7}"/>
                  </a:ext>
                </a:extLst>
              </p:cNvPr>
              <p:cNvSpPr txBox="1">
                <a:spLocks noRot="1" noChangeAspect="1" noMove="1" noResize="1" noEditPoints="1" noAdjustHandles="1" noChangeArrowheads="1" noChangeShapeType="1" noTextEdit="1"/>
              </p:cNvSpPr>
              <p:nvPr/>
            </p:nvSpPr>
            <p:spPr>
              <a:xfrm>
                <a:off x="47784" y="3515102"/>
                <a:ext cx="970281" cy="674480"/>
              </a:xfrm>
              <a:prstGeom prst="rect">
                <a:avLst/>
              </a:prstGeom>
              <a:blipFill>
                <a:blip r:embed="rId7"/>
                <a:stretch>
                  <a:fillRect b="-6364"/>
                </a:stretch>
              </a:blipFill>
            </p:spPr>
            <p:txBody>
              <a:bodyPr/>
              <a:lstStyle/>
              <a:p>
                <a:r>
                  <a:rPr lang="fr-FR">
                    <a:noFill/>
                  </a:rPr>
                  <a:t> </a:t>
                </a:r>
              </a:p>
            </p:txBody>
          </p:sp>
        </mc:Fallback>
      </mc:AlternateContent>
      <p:grpSp>
        <p:nvGrpSpPr>
          <p:cNvPr id="11" name="Groupe 10"/>
          <p:cNvGrpSpPr/>
          <p:nvPr/>
        </p:nvGrpSpPr>
        <p:grpSpPr>
          <a:xfrm>
            <a:off x="4288210" y="2288943"/>
            <a:ext cx="1147642" cy="1056483"/>
            <a:chOff x="1466652" y="4290684"/>
            <a:chExt cx="1147642" cy="1056483"/>
          </a:xfrm>
        </p:grpSpPr>
        <mc:AlternateContent xmlns:mc="http://schemas.openxmlformats.org/markup-compatibility/2006" xmlns:a14="http://schemas.microsoft.com/office/drawing/2010/main">
          <mc:Choice Requires="a14">
            <p:sp>
              <p:nvSpPr>
                <p:cNvPr id="46" name="ZoneTexte 45">
                  <a:extLst>
                    <a:ext uri="{FF2B5EF4-FFF2-40B4-BE49-F238E27FC236}">
                      <a16:creationId xmlns:a16="http://schemas.microsoft.com/office/drawing/2014/main" id="{6ACA3E90-66F1-47CC-A00E-B223F169842C}"/>
                    </a:ext>
                  </a:extLst>
                </p:cNvPr>
                <p:cNvSpPr txBox="1"/>
                <p:nvPr/>
              </p:nvSpPr>
              <p:spPr>
                <a:xfrm>
                  <a:off x="1851861" y="4290684"/>
                  <a:ext cx="541844" cy="354358"/>
                </a:xfrm>
                <a:prstGeom prst="rect">
                  <a:avLst/>
                </a:prstGeom>
                <a:noFill/>
                <a:ln>
                  <a:noFill/>
                </a:ln>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fr-FR" sz="1600" i="1" smtClean="0">
                                <a:solidFill>
                                  <a:schemeClr val="tx1"/>
                                </a:solidFill>
                                <a:latin typeface="Cambria Math" panose="02040503050406030204" pitchFamily="18" charset="0"/>
                                <a:cs typeface="Calibri" panose="020F0502020204030204" pitchFamily="34" charset="0"/>
                              </a:rPr>
                            </m:ctrlPr>
                          </m:sSubPr>
                          <m:e>
                            <m:r>
                              <a:rPr lang="fr-FR" sz="1600" b="0" i="1" smtClean="0">
                                <a:solidFill>
                                  <a:schemeClr val="tx1"/>
                                </a:solidFill>
                                <a:latin typeface="Cambria Math" panose="02040503050406030204" pitchFamily="18" charset="0"/>
                                <a:cs typeface="Calibri" panose="020F0502020204030204" pitchFamily="34" charset="0"/>
                              </a:rPr>
                              <m:t>𝑅</m:t>
                            </m:r>
                          </m:e>
                          <m:sub>
                            <m:r>
                              <a:rPr lang="fr-FR" sz="1600" b="0" i="1" smtClean="0">
                                <a:solidFill>
                                  <a:schemeClr val="tx1"/>
                                </a:solidFill>
                                <a:latin typeface="Cambria Math" panose="02040503050406030204" pitchFamily="18" charset="0"/>
                                <a:cs typeface="Calibri" panose="020F0502020204030204" pitchFamily="34" charset="0"/>
                              </a:rPr>
                              <m:t>𝑔</m:t>
                            </m:r>
                          </m:sub>
                        </m:sSub>
                        <m:r>
                          <a:rPr lang="fr-FR" sz="1600" b="0" i="1" smtClean="0">
                            <a:solidFill>
                              <a:schemeClr val="tx1"/>
                            </a:solidFill>
                            <a:latin typeface="Cambria Math" panose="02040503050406030204" pitchFamily="18" charset="0"/>
                            <a:cs typeface="Calibri" panose="020F0502020204030204" pitchFamily="34" charset="0"/>
                          </a:rPr>
                          <m:t>(µ</m:t>
                        </m:r>
                        <m:r>
                          <a:rPr lang="fr-FR" sz="1600" b="0" i="1" smtClean="0">
                            <a:solidFill>
                              <a:schemeClr val="tx1"/>
                            </a:solidFill>
                            <a:latin typeface="Cambria Math" panose="02040503050406030204" pitchFamily="18" charset="0"/>
                            <a:cs typeface="Calibri" panose="020F0502020204030204" pitchFamily="34" charset="0"/>
                          </a:rPr>
                          <m:t>𝑚</m:t>
                        </m:r>
                        <m:r>
                          <a:rPr lang="fr-FR" sz="1600" b="0" i="1" smtClean="0">
                            <a:solidFill>
                              <a:schemeClr val="tx1"/>
                            </a:solidFill>
                            <a:latin typeface="Cambria Math" panose="02040503050406030204" pitchFamily="18" charset="0"/>
                            <a:cs typeface="Calibri" panose="020F0502020204030204" pitchFamily="34" charset="0"/>
                          </a:rPr>
                          <m:t>)</m:t>
                        </m:r>
                      </m:oMath>
                    </m:oMathPara>
                  </a14:m>
                  <a:endParaRPr lang="fr-FR" sz="1600" dirty="0">
                    <a:solidFill>
                      <a:schemeClr val="tx1"/>
                    </a:solidFill>
                    <a:latin typeface="Calibri" panose="020F0502020204030204" pitchFamily="34" charset="0"/>
                    <a:cs typeface="Calibri" panose="020F0502020204030204" pitchFamily="34" charset="0"/>
                  </a:endParaRPr>
                </a:p>
              </p:txBody>
            </p:sp>
          </mc:Choice>
          <mc:Fallback xmlns="">
            <p:sp>
              <p:nvSpPr>
                <p:cNvPr id="46" name="ZoneTexte 45">
                  <a:extLst>
                    <a:ext uri="{FF2B5EF4-FFF2-40B4-BE49-F238E27FC236}">
                      <a16:creationId xmlns:a16="http://schemas.microsoft.com/office/drawing/2014/main" id="{6ACA3E90-66F1-47CC-A00E-B223F169842C}"/>
                    </a:ext>
                  </a:extLst>
                </p:cNvPr>
                <p:cNvSpPr txBox="1">
                  <a:spLocks noRot="1" noChangeAspect="1" noMove="1" noResize="1" noEditPoints="1" noAdjustHandles="1" noChangeArrowheads="1" noChangeShapeType="1" noTextEdit="1"/>
                </p:cNvSpPr>
                <p:nvPr/>
              </p:nvSpPr>
              <p:spPr>
                <a:xfrm>
                  <a:off x="1851861" y="4290684"/>
                  <a:ext cx="541844" cy="354358"/>
                </a:xfrm>
                <a:prstGeom prst="rect">
                  <a:avLst/>
                </a:prstGeom>
                <a:blipFill>
                  <a:blip r:embed="rId8"/>
                  <a:stretch>
                    <a:fillRect l="-30337" r="-25843" b="-5085"/>
                  </a:stretch>
                </a:blipFill>
                <a:ln>
                  <a:noFill/>
                </a:ln>
              </p:spPr>
              <p:txBody>
                <a:bodyPr/>
                <a:lstStyle/>
                <a:p>
                  <a:r>
                    <a:rPr lang="fr-FR">
                      <a:noFill/>
                    </a:rPr>
                    <a:t> </a:t>
                  </a:r>
                </a:p>
              </p:txBody>
            </p:sp>
          </mc:Fallback>
        </mc:AlternateContent>
        <p:sp>
          <p:nvSpPr>
            <p:cNvPr id="48" name="ZoneTexte 1">
              <a:extLst>
                <a:ext uri="{FF2B5EF4-FFF2-40B4-BE49-F238E27FC236}">
                  <a16:creationId xmlns:a16="http://schemas.microsoft.com/office/drawing/2014/main" id="{C236E779-F46A-4A33-B783-8071F2175B82}"/>
                </a:ext>
              </a:extLst>
            </p:cNvPr>
            <p:cNvSpPr txBox="1"/>
            <p:nvPr/>
          </p:nvSpPr>
          <p:spPr>
            <a:xfrm>
              <a:off x="1520907" y="4825052"/>
              <a:ext cx="704245" cy="30656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sz="1400" dirty="0">
                  <a:solidFill>
                    <a:srgbClr val="4875C5"/>
                  </a:solidFill>
                  <a:latin typeface="Cambria Math" panose="02040503050406030204" pitchFamily="18" charset="0"/>
                </a:rPr>
                <a:t>1500</a:t>
              </a:r>
              <a:endParaRPr lang="fr-FR" sz="1400" dirty="0">
                <a:solidFill>
                  <a:srgbClr val="4875C5"/>
                </a:solidFill>
                <a:effectLst/>
                <a:latin typeface="Cambria Math" panose="02040503050406030204" pitchFamily="18" charset="0"/>
              </a:endParaRPr>
            </a:p>
          </p:txBody>
        </p:sp>
        <p:sp>
          <p:nvSpPr>
            <p:cNvPr id="50" name="ZoneTexte 1">
              <a:extLst>
                <a:ext uri="{FF2B5EF4-FFF2-40B4-BE49-F238E27FC236}">
                  <a16:creationId xmlns:a16="http://schemas.microsoft.com/office/drawing/2014/main" id="{76E3E099-1321-4747-B85D-99E83E1278E8}"/>
                </a:ext>
              </a:extLst>
            </p:cNvPr>
            <p:cNvSpPr txBox="1"/>
            <p:nvPr/>
          </p:nvSpPr>
          <p:spPr>
            <a:xfrm>
              <a:off x="1520906" y="5040602"/>
              <a:ext cx="704246" cy="30656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sz="1400" dirty="0">
                  <a:solidFill>
                    <a:srgbClr val="ED7D31"/>
                  </a:solidFill>
                  <a:latin typeface="Cambria Math" panose="02040503050406030204" pitchFamily="18" charset="0"/>
                </a:rPr>
                <a:t>1000</a:t>
              </a:r>
              <a:endParaRPr lang="fr-FR" sz="1400" dirty="0">
                <a:solidFill>
                  <a:srgbClr val="ED7D31"/>
                </a:solidFill>
                <a:effectLst/>
                <a:latin typeface="Cambria Math" panose="02040503050406030204" pitchFamily="18" charset="0"/>
              </a:endParaRPr>
            </a:p>
          </p:txBody>
        </p:sp>
        <p:sp>
          <p:nvSpPr>
            <p:cNvPr id="53" name="ZoneTexte 1">
              <a:extLst>
                <a:ext uri="{FF2B5EF4-FFF2-40B4-BE49-F238E27FC236}">
                  <a16:creationId xmlns:a16="http://schemas.microsoft.com/office/drawing/2014/main" id="{2DB1ACBA-D0EE-4054-8071-589656F670B0}"/>
                </a:ext>
              </a:extLst>
            </p:cNvPr>
            <p:cNvSpPr txBox="1"/>
            <p:nvPr/>
          </p:nvSpPr>
          <p:spPr>
            <a:xfrm>
              <a:off x="2014799" y="4575101"/>
              <a:ext cx="599495" cy="30656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sz="1400" dirty="0">
                  <a:solidFill>
                    <a:srgbClr val="A5A5A5"/>
                  </a:solidFill>
                  <a:latin typeface="Cambria Math" panose="02040503050406030204" pitchFamily="18" charset="0"/>
                </a:rPr>
                <a:t>750</a:t>
              </a:r>
              <a:endParaRPr lang="fr-FR" sz="1400" dirty="0">
                <a:solidFill>
                  <a:srgbClr val="A5A5A5"/>
                </a:solidFill>
                <a:effectLst/>
                <a:latin typeface="Cambria Math" panose="02040503050406030204" pitchFamily="18" charset="0"/>
              </a:endParaRPr>
            </a:p>
          </p:txBody>
        </p:sp>
        <p:sp>
          <p:nvSpPr>
            <p:cNvPr id="54" name="ZoneTexte 1">
              <a:extLst>
                <a:ext uri="{FF2B5EF4-FFF2-40B4-BE49-F238E27FC236}">
                  <a16:creationId xmlns:a16="http://schemas.microsoft.com/office/drawing/2014/main" id="{6007272A-C919-49AF-A31A-E9CCDC19F74F}"/>
                </a:ext>
              </a:extLst>
            </p:cNvPr>
            <p:cNvSpPr txBox="1"/>
            <p:nvPr/>
          </p:nvSpPr>
          <p:spPr>
            <a:xfrm>
              <a:off x="2006784" y="4819390"/>
              <a:ext cx="599495" cy="30656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sz="1400" dirty="0">
                  <a:solidFill>
                    <a:srgbClr val="FFC000"/>
                  </a:solidFill>
                  <a:latin typeface="Cambria Math" panose="02040503050406030204" pitchFamily="18" charset="0"/>
                </a:rPr>
                <a:t>550</a:t>
              </a:r>
              <a:endParaRPr lang="fr-FR" sz="1400" dirty="0">
                <a:solidFill>
                  <a:srgbClr val="FFC000"/>
                </a:solidFill>
                <a:effectLst/>
                <a:latin typeface="Cambria Math" panose="02040503050406030204" pitchFamily="18" charset="0"/>
              </a:endParaRPr>
            </a:p>
          </p:txBody>
        </p:sp>
        <p:sp>
          <p:nvSpPr>
            <p:cNvPr id="55" name="ZoneTexte 1">
              <a:extLst>
                <a:ext uri="{FF2B5EF4-FFF2-40B4-BE49-F238E27FC236}">
                  <a16:creationId xmlns:a16="http://schemas.microsoft.com/office/drawing/2014/main" id="{C7807EF4-91FC-4E95-9DAE-E8072BEDFF10}"/>
                </a:ext>
              </a:extLst>
            </p:cNvPr>
            <p:cNvSpPr txBox="1"/>
            <p:nvPr/>
          </p:nvSpPr>
          <p:spPr>
            <a:xfrm>
              <a:off x="2006784" y="5040602"/>
              <a:ext cx="599495" cy="30656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sz="1400" dirty="0">
                  <a:solidFill>
                    <a:srgbClr val="5B9BD5"/>
                  </a:solidFill>
                  <a:latin typeface="Cambria Math" panose="02040503050406030204" pitchFamily="18" charset="0"/>
                </a:rPr>
                <a:t>400</a:t>
              </a:r>
              <a:endParaRPr lang="fr-FR" sz="1400" dirty="0">
                <a:solidFill>
                  <a:srgbClr val="5B9BD5"/>
                </a:solidFill>
                <a:effectLst/>
                <a:latin typeface="Cambria Math" panose="02040503050406030204" pitchFamily="18" charset="0"/>
              </a:endParaRPr>
            </a:p>
          </p:txBody>
        </p:sp>
        <p:sp>
          <p:nvSpPr>
            <p:cNvPr id="57" name="ZoneTexte 1">
              <a:extLst>
                <a:ext uri="{FF2B5EF4-FFF2-40B4-BE49-F238E27FC236}">
                  <a16:creationId xmlns:a16="http://schemas.microsoft.com/office/drawing/2014/main" id="{08D9C1BA-7979-4F8F-A9C8-5AAD7BF33000}"/>
                </a:ext>
              </a:extLst>
            </p:cNvPr>
            <p:cNvSpPr txBox="1"/>
            <p:nvPr/>
          </p:nvSpPr>
          <p:spPr>
            <a:xfrm>
              <a:off x="1466652" y="4579153"/>
              <a:ext cx="812753" cy="30656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sz="1400" dirty="0">
                  <a:latin typeface="Cambria Math" panose="02040503050406030204" pitchFamily="18" charset="0"/>
                </a:rPr>
                <a:t>2500</a:t>
              </a:r>
              <a:endParaRPr lang="fr-FR" sz="1400" dirty="0">
                <a:effectLst/>
                <a:latin typeface="Cambria Math" panose="02040503050406030204" pitchFamily="18" charset="0"/>
              </a:endParaRPr>
            </a:p>
          </p:txBody>
        </p:sp>
        <p:sp>
          <p:nvSpPr>
            <p:cNvPr id="9" name="Rectangle 8"/>
            <p:cNvSpPr/>
            <p:nvPr/>
          </p:nvSpPr>
          <p:spPr>
            <a:xfrm>
              <a:off x="1629577" y="4318454"/>
              <a:ext cx="873898" cy="9819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mc:AlternateContent xmlns:mc="http://schemas.openxmlformats.org/markup-compatibility/2006" xmlns:a14="http://schemas.microsoft.com/office/drawing/2010/main">
        <mc:Choice Requires="a14">
          <p:sp>
            <p:nvSpPr>
              <p:cNvPr id="33" name="ZoneTexte 1">
                <a:extLst>
                  <a:ext uri="{FF2B5EF4-FFF2-40B4-BE49-F238E27FC236}">
                    <a16:creationId xmlns:a16="http://schemas.microsoft.com/office/drawing/2014/main" id="{33A22446-2BB3-4FB3-8A3A-5C5E73E7E5F7}"/>
                  </a:ext>
                </a:extLst>
              </p:cNvPr>
              <p:cNvSpPr txBox="1"/>
              <p:nvPr/>
            </p:nvSpPr>
            <p:spPr>
              <a:xfrm>
                <a:off x="1472812" y="1793958"/>
                <a:ext cx="1613186" cy="38514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800" dirty="0" smtClean="0">
                    <a:solidFill>
                      <a:schemeClr val="tx1"/>
                    </a:solidFill>
                    <a:effectLst/>
                    <a:latin typeface="Cambria Math" panose="02040503050406030204" pitchFamily="18" charset="0"/>
                  </a:rPr>
                  <a:t>At </a:t>
                </a:r>
                <a14:m>
                  <m:oMath xmlns:m="http://schemas.openxmlformats.org/officeDocument/2006/math">
                    <m:sSub>
                      <m:sSubPr>
                        <m:ctrlPr>
                          <a:rPr lang="fr-FR" sz="1800" b="0" i="1" smtClean="0">
                            <a:solidFill>
                              <a:schemeClr val="tx1"/>
                            </a:solidFill>
                            <a:effectLst/>
                            <a:latin typeface="Cambria Math" panose="02040503050406030204" pitchFamily="18" charset="0"/>
                          </a:rPr>
                        </m:ctrlPr>
                      </m:sSubPr>
                      <m:e>
                        <m:r>
                          <a:rPr lang="fr-FR" sz="1800" b="0" i="1" smtClean="0">
                            <a:solidFill>
                              <a:schemeClr val="tx1"/>
                            </a:solidFill>
                            <a:effectLst/>
                            <a:latin typeface="Cambria Math" panose="02040503050406030204" pitchFamily="18" charset="0"/>
                          </a:rPr>
                          <m:t>𝑡</m:t>
                        </m:r>
                      </m:e>
                      <m:sub>
                        <m:r>
                          <a:rPr lang="fr-FR" sz="1800" b="0" i="1" smtClean="0">
                            <a:solidFill>
                              <a:schemeClr val="tx1"/>
                            </a:solidFill>
                            <a:effectLst/>
                            <a:latin typeface="Cambria Math" panose="02040503050406030204" pitchFamily="18" charset="0"/>
                          </a:rPr>
                          <m:t>0</m:t>
                        </m:r>
                      </m:sub>
                    </m:sSub>
                    <m:r>
                      <a:rPr lang="fr-FR" sz="1800" b="0" i="0" smtClean="0">
                        <a:solidFill>
                          <a:schemeClr val="tx1"/>
                        </a:solidFill>
                        <a:effectLst/>
                        <a:latin typeface="Cambria Math" panose="02040503050406030204" pitchFamily="18" charset="0"/>
                      </a:rPr>
                      <m:t>=100</m:t>
                    </m:r>
                  </m:oMath>
                </a14:m>
                <a:r>
                  <a:rPr lang="fr-FR" sz="1800" dirty="0" smtClean="0">
                    <a:solidFill>
                      <a:schemeClr val="tx1"/>
                    </a:solidFill>
                    <a:effectLst/>
                    <a:latin typeface="Cambria Math" panose="02040503050406030204" pitchFamily="18" charset="0"/>
                  </a:rPr>
                  <a:t>s</a:t>
                </a:r>
              </a:p>
              <a:p>
                <a:endParaRPr lang="fr-FR" sz="1800" dirty="0">
                  <a:solidFill>
                    <a:schemeClr val="tx1"/>
                  </a:solidFill>
                  <a:effectLst/>
                  <a:latin typeface="Cambria Math" panose="02040503050406030204" pitchFamily="18" charset="0"/>
                </a:endParaRPr>
              </a:p>
            </p:txBody>
          </p:sp>
        </mc:Choice>
        <mc:Fallback xmlns="">
          <p:sp>
            <p:nvSpPr>
              <p:cNvPr id="33" name="ZoneTexte 1">
                <a:extLst>
                  <a:ext uri="{FF2B5EF4-FFF2-40B4-BE49-F238E27FC236}">
                    <a16:creationId xmlns:a16="http://schemas.microsoft.com/office/drawing/2014/main" id="{33A22446-2BB3-4FB3-8A3A-5C5E73E7E5F7}"/>
                  </a:ext>
                </a:extLst>
              </p:cNvPr>
              <p:cNvSpPr txBox="1">
                <a:spLocks noRot="1" noChangeAspect="1" noMove="1" noResize="1" noEditPoints="1" noAdjustHandles="1" noChangeArrowheads="1" noChangeShapeType="1" noTextEdit="1"/>
              </p:cNvSpPr>
              <p:nvPr/>
            </p:nvSpPr>
            <p:spPr>
              <a:xfrm>
                <a:off x="1472812" y="1793958"/>
                <a:ext cx="1613186" cy="385140"/>
              </a:xfrm>
              <a:prstGeom prst="rect">
                <a:avLst/>
              </a:prstGeom>
              <a:blipFill>
                <a:blip r:embed="rId9"/>
                <a:stretch>
                  <a:fillRect l="-3409" t="-9524" b="-19048"/>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83" name="ZoneTexte 1">
                <a:extLst>
                  <a:ext uri="{FF2B5EF4-FFF2-40B4-BE49-F238E27FC236}">
                    <a16:creationId xmlns:a16="http://schemas.microsoft.com/office/drawing/2014/main" id="{33A22446-2BB3-4FB3-8A3A-5C5E73E7E5F7}"/>
                  </a:ext>
                </a:extLst>
              </p:cNvPr>
              <p:cNvSpPr txBox="1"/>
              <p:nvPr/>
            </p:nvSpPr>
            <p:spPr>
              <a:xfrm>
                <a:off x="3249185" y="5817834"/>
                <a:ext cx="429120" cy="400110"/>
              </a:xfrm>
              <a:prstGeom prst="rect">
                <a:avLst/>
              </a:prstGeom>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cs typeface="Calibri" panose="020F0502020204030204" pitchFamily="34" charset="0"/>
                            </a:rPr>
                          </m:ctrlPr>
                        </m:sSubPr>
                        <m:e>
                          <m:r>
                            <a:rPr lang="en-US" sz="2000" i="1">
                              <a:latin typeface="Cambria Math" panose="02040503050406030204" pitchFamily="18" charset="0"/>
                              <a:ea typeface="Cambria Math" panose="02040503050406030204" pitchFamily="18" charset="0"/>
                              <a:cs typeface="Calibri" panose="020F0502020204030204" pitchFamily="34" charset="0"/>
                            </a:rPr>
                            <m:t>𝜙</m:t>
                          </m:r>
                        </m:e>
                        <m:sub>
                          <m:r>
                            <a:rPr lang="fr-FR" sz="2000" i="1">
                              <a:latin typeface="Cambria Math" panose="02040503050406030204" pitchFamily="18" charset="0"/>
                              <a:cs typeface="Calibri" panose="020F0502020204030204" pitchFamily="34" charset="0"/>
                            </a:rPr>
                            <m:t>𝑙</m:t>
                          </m:r>
                        </m:sub>
                      </m:sSub>
                    </m:oMath>
                  </m:oMathPara>
                </a14:m>
                <a:endParaRPr lang="fr-FR" sz="2000" i="1" dirty="0" smtClean="0">
                  <a:solidFill>
                    <a:schemeClr val="tx1"/>
                  </a:solidFill>
                  <a:effectLst/>
                  <a:latin typeface="Cambria Math" panose="02040503050406030204" pitchFamily="18" charset="0"/>
                </a:endParaRPr>
              </a:p>
            </p:txBody>
          </p:sp>
        </mc:Choice>
        <mc:Fallback xmlns="">
          <p:sp>
            <p:nvSpPr>
              <p:cNvPr id="83" name="ZoneTexte 1">
                <a:extLst>
                  <a:ext uri="{FF2B5EF4-FFF2-40B4-BE49-F238E27FC236}">
                    <a16:creationId xmlns:a16="http://schemas.microsoft.com/office/drawing/2014/main" id="{33A22446-2BB3-4FB3-8A3A-5C5E73E7E5F7}"/>
                  </a:ext>
                </a:extLst>
              </p:cNvPr>
              <p:cNvSpPr txBox="1">
                <a:spLocks noRot="1" noChangeAspect="1" noMove="1" noResize="1" noEditPoints="1" noAdjustHandles="1" noChangeArrowheads="1" noChangeShapeType="1" noTextEdit="1"/>
              </p:cNvSpPr>
              <p:nvPr/>
            </p:nvSpPr>
            <p:spPr>
              <a:xfrm>
                <a:off x="3249185" y="5817834"/>
                <a:ext cx="429120" cy="400110"/>
              </a:xfrm>
              <a:prstGeom prst="rect">
                <a:avLst/>
              </a:prstGeom>
              <a:blipFill>
                <a:blip r:embed="rId10"/>
                <a:stretch>
                  <a:fillRect l="-5714" b="-1666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84" name="ZoneTexte 83">
                <a:extLst>
                  <a:ext uri="{FF2B5EF4-FFF2-40B4-BE49-F238E27FC236}">
                    <a16:creationId xmlns:a16="http://schemas.microsoft.com/office/drawing/2014/main" id="{341171C8-96A9-4E2E-854A-0B200055E1F3}"/>
                  </a:ext>
                </a:extLst>
              </p:cNvPr>
              <p:cNvSpPr txBox="1"/>
              <p:nvPr/>
            </p:nvSpPr>
            <p:spPr>
              <a:xfrm>
                <a:off x="9274654" y="5819983"/>
                <a:ext cx="480215"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cs typeface="Calibri" panose="020F0502020204030204" pitchFamily="34" charset="0"/>
                            </a:rPr>
                          </m:ctrlPr>
                        </m:sSubPr>
                        <m:e>
                          <m:r>
                            <a:rPr lang="en-US" sz="2000" i="1" smtClean="0">
                              <a:latin typeface="Cambria Math" panose="02040503050406030204" pitchFamily="18" charset="0"/>
                              <a:ea typeface="Cambria Math" panose="02040503050406030204" pitchFamily="18" charset="0"/>
                              <a:cs typeface="Calibri" panose="020F0502020204030204" pitchFamily="34" charset="0"/>
                            </a:rPr>
                            <m:t>𝜙</m:t>
                          </m:r>
                        </m:e>
                        <m:sub>
                          <m:r>
                            <a:rPr lang="fr-FR" sz="2000" b="0" i="1" smtClean="0">
                              <a:latin typeface="Cambria Math" panose="02040503050406030204" pitchFamily="18" charset="0"/>
                              <a:cs typeface="Calibri" panose="020F0502020204030204" pitchFamily="34" charset="0"/>
                            </a:rPr>
                            <m:t>𝑙</m:t>
                          </m:r>
                        </m:sub>
                      </m:sSub>
                    </m:oMath>
                  </m:oMathPara>
                </a14:m>
                <a:endParaRPr lang="fr-FR" sz="2000" dirty="0"/>
              </a:p>
            </p:txBody>
          </p:sp>
        </mc:Choice>
        <mc:Fallback xmlns="">
          <p:sp>
            <p:nvSpPr>
              <p:cNvPr id="84" name="ZoneTexte 83">
                <a:extLst>
                  <a:ext uri="{FF2B5EF4-FFF2-40B4-BE49-F238E27FC236}">
                    <a16:creationId xmlns:a16="http://schemas.microsoft.com/office/drawing/2014/main" id="{341171C8-96A9-4E2E-854A-0B200055E1F3}"/>
                  </a:ext>
                </a:extLst>
              </p:cNvPr>
              <p:cNvSpPr txBox="1">
                <a:spLocks noRot="1" noChangeAspect="1" noMove="1" noResize="1" noEditPoints="1" noAdjustHandles="1" noChangeArrowheads="1" noChangeShapeType="1" noTextEdit="1"/>
              </p:cNvSpPr>
              <p:nvPr/>
            </p:nvSpPr>
            <p:spPr>
              <a:xfrm>
                <a:off x="9274654" y="5819983"/>
                <a:ext cx="480215" cy="400110"/>
              </a:xfrm>
              <a:prstGeom prst="rect">
                <a:avLst/>
              </a:prstGeom>
              <a:blipFill>
                <a:blip r:embed="rId11"/>
                <a:stretch>
                  <a:fillRect l="-1266" b="-13846"/>
                </a:stretch>
              </a:blipFill>
            </p:spPr>
            <p:txBody>
              <a:bodyPr/>
              <a:lstStyle/>
              <a:p>
                <a:r>
                  <a:rPr lang="fr-FR">
                    <a:noFill/>
                  </a:rPr>
                  <a:t> </a:t>
                </a:r>
              </a:p>
            </p:txBody>
          </p:sp>
        </mc:Fallback>
      </mc:AlternateContent>
      <p:pic>
        <p:nvPicPr>
          <p:cNvPr id="19" name="Image 18"/>
          <p:cNvPicPr>
            <a:picLocks noChangeAspect="1"/>
          </p:cNvPicPr>
          <p:nvPr/>
        </p:nvPicPr>
        <p:blipFill>
          <a:blip r:embed="rId12"/>
          <a:stretch>
            <a:fillRect/>
          </a:stretch>
        </p:blipFill>
        <p:spPr>
          <a:xfrm>
            <a:off x="7024972" y="2183861"/>
            <a:ext cx="4528851" cy="3556340"/>
          </a:xfrm>
          <a:prstGeom prst="rect">
            <a:avLst/>
          </a:prstGeom>
        </p:spPr>
      </p:pic>
      <p:grpSp>
        <p:nvGrpSpPr>
          <p:cNvPr id="91" name="Groupe 90"/>
          <p:cNvGrpSpPr/>
          <p:nvPr/>
        </p:nvGrpSpPr>
        <p:grpSpPr>
          <a:xfrm>
            <a:off x="9386890" y="2312759"/>
            <a:ext cx="1906905" cy="1058467"/>
            <a:chOff x="9040919" y="2577437"/>
            <a:chExt cx="1906905" cy="1058467"/>
          </a:xfrm>
        </p:grpSpPr>
        <p:pic>
          <p:nvPicPr>
            <p:cNvPr id="92" name="Image 91">
              <a:extLst>
                <a:ext uri="{FF2B5EF4-FFF2-40B4-BE49-F238E27FC236}">
                  <a16:creationId xmlns:a16="http://schemas.microsoft.com/office/drawing/2014/main" id="{B289557F-B62D-4BC8-B154-E765ABDBF52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58003" t="16392" r="25699" b="66055"/>
            <a:stretch/>
          </p:blipFill>
          <p:spPr>
            <a:xfrm>
              <a:off x="9040919" y="2893212"/>
              <a:ext cx="825481" cy="716892"/>
            </a:xfrm>
            <a:prstGeom prst="rect">
              <a:avLst/>
            </a:prstGeom>
          </p:spPr>
        </p:pic>
        <p:pic>
          <p:nvPicPr>
            <p:cNvPr id="93" name="Image 92">
              <a:extLst>
                <a:ext uri="{FF2B5EF4-FFF2-40B4-BE49-F238E27FC236}">
                  <a16:creationId xmlns:a16="http://schemas.microsoft.com/office/drawing/2014/main" id="{81B713EE-9E32-4ED7-8EF8-EB6C3B1C38E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6480" t="15971" r="4051" b="66055"/>
            <a:stretch/>
          </p:blipFill>
          <p:spPr>
            <a:xfrm>
              <a:off x="9876943" y="2901837"/>
              <a:ext cx="986110" cy="734067"/>
            </a:xfrm>
            <a:prstGeom prst="rect">
              <a:avLst/>
            </a:prstGeom>
          </p:spPr>
        </p:pic>
        <p:sp>
          <p:nvSpPr>
            <p:cNvPr id="94" name="Rectangle 93"/>
            <p:cNvSpPr/>
            <p:nvPr/>
          </p:nvSpPr>
          <p:spPr>
            <a:xfrm>
              <a:off x="9117718" y="2593241"/>
              <a:ext cx="1830106" cy="10093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95" name="ZoneTexte 94">
                  <a:extLst>
                    <a:ext uri="{FF2B5EF4-FFF2-40B4-BE49-F238E27FC236}">
                      <a16:creationId xmlns:a16="http://schemas.microsoft.com/office/drawing/2014/main" id="{6ACA3E90-66F1-47CC-A00E-B223F169842C}"/>
                    </a:ext>
                  </a:extLst>
                </p:cNvPr>
                <p:cNvSpPr txBox="1"/>
                <p:nvPr/>
              </p:nvSpPr>
              <p:spPr>
                <a:xfrm>
                  <a:off x="10160191" y="2577437"/>
                  <a:ext cx="541844" cy="354358"/>
                </a:xfrm>
                <a:prstGeom prst="rect">
                  <a:avLst/>
                </a:prstGeom>
                <a:noFill/>
                <a:ln>
                  <a:noFill/>
                </a:ln>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fr-FR" sz="1600" i="1" smtClean="0">
                                <a:solidFill>
                                  <a:schemeClr val="tx1"/>
                                </a:solidFill>
                                <a:latin typeface="Cambria Math" panose="02040503050406030204" pitchFamily="18" charset="0"/>
                                <a:cs typeface="Calibri" panose="020F0502020204030204" pitchFamily="34" charset="0"/>
                              </a:rPr>
                            </m:ctrlPr>
                          </m:sSubPr>
                          <m:e>
                            <m:r>
                              <a:rPr lang="fr-FR" sz="1600" b="0" i="1" smtClean="0">
                                <a:solidFill>
                                  <a:schemeClr val="tx1"/>
                                </a:solidFill>
                                <a:latin typeface="Cambria Math" panose="02040503050406030204" pitchFamily="18" charset="0"/>
                                <a:cs typeface="Calibri" panose="020F0502020204030204" pitchFamily="34" charset="0"/>
                              </a:rPr>
                              <m:t>𝑅</m:t>
                            </m:r>
                          </m:e>
                          <m:sub>
                            <m:r>
                              <a:rPr lang="fr-FR" sz="1600" b="0" i="1" smtClean="0">
                                <a:solidFill>
                                  <a:schemeClr val="tx1"/>
                                </a:solidFill>
                                <a:latin typeface="Cambria Math" panose="02040503050406030204" pitchFamily="18" charset="0"/>
                                <a:cs typeface="Calibri" panose="020F0502020204030204" pitchFamily="34" charset="0"/>
                              </a:rPr>
                              <m:t>𝑔</m:t>
                            </m:r>
                          </m:sub>
                        </m:sSub>
                        <m:r>
                          <a:rPr lang="fr-FR" sz="1600" b="0" i="1" smtClean="0">
                            <a:solidFill>
                              <a:schemeClr val="tx1"/>
                            </a:solidFill>
                            <a:latin typeface="Cambria Math" panose="02040503050406030204" pitchFamily="18" charset="0"/>
                            <a:cs typeface="Calibri" panose="020F0502020204030204" pitchFamily="34" charset="0"/>
                          </a:rPr>
                          <m:t>(µ</m:t>
                        </m:r>
                        <m:r>
                          <a:rPr lang="fr-FR" sz="1600" b="0" i="1" smtClean="0">
                            <a:solidFill>
                              <a:schemeClr val="tx1"/>
                            </a:solidFill>
                            <a:latin typeface="Cambria Math" panose="02040503050406030204" pitchFamily="18" charset="0"/>
                            <a:cs typeface="Calibri" panose="020F0502020204030204" pitchFamily="34" charset="0"/>
                          </a:rPr>
                          <m:t>𝑚</m:t>
                        </m:r>
                        <m:r>
                          <a:rPr lang="fr-FR" sz="1600" b="0" i="1" smtClean="0">
                            <a:solidFill>
                              <a:schemeClr val="tx1"/>
                            </a:solidFill>
                            <a:latin typeface="Cambria Math" panose="02040503050406030204" pitchFamily="18" charset="0"/>
                            <a:cs typeface="Calibri" panose="020F0502020204030204" pitchFamily="34" charset="0"/>
                          </a:rPr>
                          <m:t>)</m:t>
                        </m:r>
                      </m:oMath>
                    </m:oMathPara>
                  </a14:m>
                  <a:endParaRPr lang="fr-FR" sz="1600" dirty="0">
                    <a:solidFill>
                      <a:schemeClr val="tx1"/>
                    </a:solidFill>
                    <a:latin typeface="Calibri" panose="020F0502020204030204" pitchFamily="34" charset="0"/>
                    <a:cs typeface="Calibri" panose="020F0502020204030204" pitchFamily="34" charset="0"/>
                  </a:endParaRPr>
                </a:p>
              </p:txBody>
            </p:sp>
          </mc:Choice>
          <mc:Fallback xmlns="">
            <p:sp>
              <p:nvSpPr>
                <p:cNvPr id="95" name="ZoneTexte 94">
                  <a:extLst>
                    <a:ext uri="{FF2B5EF4-FFF2-40B4-BE49-F238E27FC236}">
                      <a16:creationId xmlns:a16="http://schemas.microsoft.com/office/drawing/2014/main" id="{6ACA3E90-66F1-47CC-A00E-B223F169842C}"/>
                    </a:ext>
                  </a:extLst>
                </p:cNvPr>
                <p:cNvSpPr txBox="1">
                  <a:spLocks noRot="1" noChangeAspect="1" noMove="1" noResize="1" noEditPoints="1" noAdjustHandles="1" noChangeArrowheads="1" noChangeShapeType="1" noTextEdit="1"/>
                </p:cNvSpPr>
                <p:nvPr/>
              </p:nvSpPr>
              <p:spPr>
                <a:xfrm>
                  <a:off x="10160191" y="2577437"/>
                  <a:ext cx="541844" cy="354358"/>
                </a:xfrm>
                <a:prstGeom prst="rect">
                  <a:avLst/>
                </a:prstGeom>
                <a:blipFill>
                  <a:blip r:embed="rId14"/>
                  <a:stretch>
                    <a:fillRect l="-29213" r="-26966" b="-5085"/>
                  </a:stretch>
                </a:blipFill>
                <a:ln>
                  <a:no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96" name="ZoneTexte 95">
                  <a:extLst>
                    <a:ext uri="{FF2B5EF4-FFF2-40B4-BE49-F238E27FC236}">
                      <a16:creationId xmlns:a16="http://schemas.microsoft.com/office/drawing/2014/main" id="{6ACA3E90-66F1-47CC-A00E-B223F169842C}"/>
                    </a:ext>
                  </a:extLst>
                </p:cNvPr>
                <p:cNvSpPr txBox="1"/>
                <p:nvPr/>
              </p:nvSpPr>
              <p:spPr>
                <a:xfrm>
                  <a:off x="9293293" y="2578001"/>
                  <a:ext cx="541844" cy="338554"/>
                </a:xfrm>
                <a:prstGeom prst="rect">
                  <a:avLst/>
                </a:prstGeom>
                <a:noFill/>
                <a:ln>
                  <a:noFill/>
                </a:ln>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fr-FR" sz="1600" i="1" smtClean="0">
                                <a:solidFill>
                                  <a:schemeClr val="tx1"/>
                                </a:solidFill>
                                <a:latin typeface="Cambria Math" panose="02040503050406030204" pitchFamily="18" charset="0"/>
                                <a:cs typeface="Calibri" panose="020F0502020204030204" pitchFamily="34" charset="0"/>
                              </a:rPr>
                            </m:ctrlPr>
                          </m:sSubPr>
                          <m:e>
                            <m:r>
                              <a:rPr lang="fr-FR" sz="1600" b="0" i="1" smtClean="0">
                                <a:solidFill>
                                  <a:schemeClr val="tx1"/>
                                </a:solidFill>
                                <a:latin typeface="Cambria Math" panose="02040503050406030204" pitchFamily="18" charset="0"/>
                                <a:cs typeface="Calibri" panose="020F0502020204030204" pitchFamily="34" charset="0"/>
                              </a:rPr>
                              <m:t>𝑅</m:t>
                            </m:r>
                          </m:e>
                          <m:sub>
                            <m:r>
                              <a:rPr lang="fr-FR" sz="1600" b="0" i="1" smtClean="0">
                                <a:solidFill>
                                  <a:schemeClr val="tx1"/>
                                </a:solidFill>
                                <a:latin typeface="Cambria Math" panose="02040503050406030204" pitchFamily="18" charset="0"/>
                                <a:cs typeface="Calibri" panose="020F0502020204030204" pitchFamily="34" charset="0"/>
                              </a:rPr>
                              <m:t>𝑏</m:t>
                            </m:r>
                          </m:sub>
                        </m:sSub>
                        <m:r>
                          <a:rPr lang="fr-FR" sz="1600" b="0" i="1" smtClean="0">
                            <a:solidFill>
                              <a:schemeClr val="tx1"/>
                            </a:solidFill>
                            <a:latin typeface="Cambria Math" panose="02040503050406030204" pitchFamily="18" charset="0"/>
                            <a:cs typeface="Calibri" panose="020F0502020204030204" pitchFamily="34" charset="0"/>
                          </a:rPr>
                          <m:t>(µ</m:t>
                        </m:r>
                        <m:r>
                          <a:rPr lang="fr-FR" sz="1600" b="0" i="1" smtClean="0">
                            <a:solidFill>
                              <a:schemeClr val="tx1"/>
                            </a:solidFill>
                            <a:latin typeface="Cambria Math" panose="02040503050406030204" pitchFamily="18" charset="0"/>
                            <a:cs typeface="Calibri" panose="020F0502020204030204" pitchFamily="34" charset="0"/>
                          </a:rPr>
                          <m:t>𝑚</m:t>
                        </m:r>
                        <m:r>
                          <a:rPr lang="fr-FR" sz="1600" b="0" i="1" smtClean="0">
                            <a:solidFill>
                              <a:schemeClr val="tx1"/>
                            </a:solidFill>
                            <a:latin typeface="Cambria Math" panose="02040503050406030204" pitchFamily="18" charset="0"/>
                            <a:cs typeface="Calibri" panose="020F0502020204030204" pitchFamily="34" charset="0"/>
                          </a:rPr>
                          <m:t>)</m:t>
                        </m:r>
                      </m:oMath>
                    </m:oMathPara>
                  </a14:m>
                  <a:endParaRPr lang="fr-FR" sz="1600" dirty="0">
                    <a:solidFill>
                      <a:schemeClr val="tx1"/>
                    </a:solidFill>
                    <a:latin typeface="Calibri" panose="020F0502020204030204" pitchFamily="34" charset="0"/>
                    <a:cs typeface="Calibri" panose="020F0502020204030204" pitchFamily="34" charset="0"/>
                  </a:endParaRPr>
                </a:p>
              </p:txBody>
            </p:sp>
          </mc:Choice>
          <mc:Fallback xmlns="">
            <p:sp>
              <p:nvSpPr>
                <p:cNvPr id="96" name="ZoneTexte 95">
                  <a:extLst>
                    <a:ext uri="{FF2B5EF4-FFF2-40B4-BE49-F238E27FC236}">
                      <a16:creationId xmlns:a16="http://schemas.microsoft.com/office/drawing/2014/main" id="{6ACA3E90-66F1-47CC-A00E-B223F169842C}"/>
                    </a:ext>
                  </a:extLst>
                </p:cNvPr>
                <p:cNvSpPr txBox="1">
                  <a:spLocks noRot="1" noChangeAspect="1" noMove="1" noResize="1" noEditPoints="1" noAdjustHandles="1" noChangeArrowheads="1" noChangeShapeType="1" noTextEdit="1"/>
                </p:cNvSpPr>
                <p:nvPr/>
              </p:nvSpPr>
              <p:spPr>
                <a:xfrm>
                  <a:off x="9293293" y="2578001"/>
                  <a:ext cx="541844" cy="338554"/>
                </a:xfrm>
                <a:prstGeom prst="rect">
                  <a:avLst/>
                </a:prstGeom>
                <a:blipFill>
                  <a:blip r:embed="rId15"/>
                  <a:stretch>
                    <a:fillRect l="-29213" r="-26966" b="-8929"/>
                  </a:stretch>
                </a:blipFill>
                <a:ln>
                  <a:noFill/>
                </a:ln>
              </p:spPr>
              <p:txBody>
                <a:bodyPr/>
                <a:lstStyle/>
                <a:p>
                  <a:r>
                    <a:rPr lang="fr-FR">
                      <a:noFill/>
                    </a:rPr>
                    <a:t> </a:t>
                  </a:r>
                </a:p>
              </p:txBody>
            </p:sp>
          </mc:Fallback>
        </mc:AlternateContent>
      </p:grpSp>
      <p:sp>
        <p:nvSpPr>
          <p:cNvPr id="7" name="Forme libre 6"/>
          <p:cNvSpPr/>
          <p:nvPr/>
        </p:nvSpPr>
        <p:spPr>
          <a:xfrm>
            <a:off x="2413000" y="3206750"/>
            <a:ext cx="2349500" cy="1695450"/>
          </a:xfrm>
          <a:custGeom>
            <a:avLst/>
            <a:gdLst>
              <a:gd name="connsiteX0" fmla="*/ 0 w 2349500"/>
              <a:gd name="connsiteY0" fmla="*/ 0 h 1695450"/>
              <a:gd name="connsiteX1" fmla="*/ 654050 w 2349500"/>
              <a:gd name="connsiteY1" fmla="*/ 698500 h 1695450"/>
              <a:gd name="connsiteX2" fmla="*/ 1689100 w 2349500"/>
              <a:gd name="connsiteY2" fmla="*/ 1473200 h 1695450"/>
              <a:gd name="connsiteX3" fmla="*/ 2349500 w 2349500"/>
              <a:gd name="connsiteY3" fmla="*/ 1695450 h 1695450"/>
            </a:gdLst>
            <a:ahLst/>
            <a:cxnLst>
              <a:cxn ang="0">
                <a:pos x="connsiteX0" y="connsiteY0"/>
              </a:cxn>
              <a:cxn ang="0">
                <a:pos x="connsiteX1" y="connsiteY1"/>
              </a:cxn>
              <a:cxn ang="0">
                <a:pos x="connsiteX2" y="connsiteY2"/>
              </a:cxn>
              <a:cxn ang="0">
                <a:pos x="connsiteX3" y="connsiteY3"/>
              </a:cxn>
            </a:cxnLst>
            <a:rect l="l" t="t" r="r" b="b"/>
            <a:pathLst>
              <a:path w="2349500" h="1695450">
                <a:moveTo>
                  <a:pt x="0" y="0"/>
                </a:moveTo>
                <a:lnTo>
                  <a:pt x="654050" y="698500"/>
                </a:lnTo>
                <a:lnTo>
                  <a:pt x="1689100" y="1473200"/>
                </a:lnTo>
                <a:lnTo>
                  <a:pt x="2349500" y="1695450"/>
                </a:lnTo>
              </a:path>
            </a:pathLst>
          </a:custGeom>
          <a:noFill/>
          <a:ln>
            <a:solidFill>
              <a:srgbClr val="EE894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Forme libre 33"/>
          <p:cNvSpPr/>
          <p:nvPr/>
        </p:nvSpPr>
        <p:spPr>
          <a:xfrm>
            <a:off x="2408305" y="3676030"/>
            <a:ext cx="2349500" cy="1411907"/>
          </a:xfrm>
          <a:custGeom>
            <a:avLst/>
            <a:gdLst>
              <a:gd name="connsiteX0" fmla="*/ 0 w 2349500"/>
              <a:gd name="connsiteY0" fmla="*/ 0 h 1695450"/>
              <a:gd name="connsiteX1" fmla="*/ 654050 w 2349500"/>
              <a:gd name="connsiteY1" fmla="*/ 698500 h 1695450"/>
              <a:gd name="connsiteX2" fmla="*/ 1689100 w 2349500"/>
              <a:gd name="connsiteY2" fmla="*/ 1473200 h 1695450"/>
              <a:gd name="connsiteX3" fmla="*/ 2349500 w 2349500"/>
              <a:gd name="connsiteY3" fmla="*/ 1695450 h 1695450"/>
              <a:gd name="connsiteX0" fmla="*/ 0 w 2349500"/>
              <a:gd name="connsiteY0" fmla="*/ 0 h 1695450"/>
              <a:gd name="connsiteX1" fmla="*/ 654050 w 2349500"/>
              <a:gd name="connsiteY1" fmla="*/ 698500 h 1695450"/>
              <a:gd name="connsiteX2" fmla="*/ 1689100 w 2349500"/>
              <a:gd name="connsiteY2" fmla="*/ 1197004 h 1695450"/>
              <a:gd name="connsiteX3" fmla="*/ 2349500 w 2349500"/>
              <a:gd name="connsiteY3" fmla="*/ 1695450 h 1695450"/>
              <a:gd name="connsiteX0" fmla="*/ 0 w 2349500"/>
              <a:gd name="connsiteY0" fmla="*/ 0 h 1400423"/>
              <a:gd name="connsiteX1" fmla="*/ 654050 w 2349500"/>
              <a:gd name="connsiteY1" fmla="*/ 698500 h 1400423"/>
              <a:gd name="connsiteX2" fmla="*/ 1689100 w 2349500"/>
              <a:gd name="connsiteY2" fmla="*/ 1197004 h 1400423"/>
              <a:gd name="connsiteX3" fmla="*/ 2349500 w 2349500"/>
              <a:gd name="connsiteY3" fmla="*/ 1400423 h 1400423"/>
              <a:gd name="connsiteX0" fmla="*/ 0 w 2349500"/>
              <a:gd name="connsiteY0" fmla="*/ 0 h 1395716"/>
              <a:gd name="connsiteX1" fmla="*/ 654050 w 2349500"/>
              <a:gd name="connsiteY1" fmla="*/ 698500 h 1395716"/>
              <a:gd name="connsiteX2" fmla="*/ 1689100 w 2349500"/>
              <a:gd name="connsiteY2" fmla="*/ 1197004 h 1395716"/>
              <a:gd name="connsiteX3" fmla="*/ 2349500 w 2349500"/>
              <a:gd name="connsiteY3" fmla="*/ 1395716 h 1395716"/>
              <a:gd name="connsiteX0" fmla="*/ 0 w 2349500"/>
              <a:gd name="connsiteY0" fmla="*/ 0 h 1395716"/>
              <a:gd name="connsiteX1" fmla="*/ 654050 w 2349500"/>
              <a:gd name="connsiteY1" fmla="*/ 693792 h 1395716"/>
              <a:gd name="connsiteX2" fmla="*/ 1689100 w 2349500"/>
              <a:gd name="connsiteY2" fmla="*/ 1197004 h 1395716"/>
              <a:gd name="connsiteX3" fmla="*/ 2349500 w 2349500"/>
              <a:gd name="connsiteY3" fmla="*/ 1395716 h 1395716"/>
            </a:gdLst>
            <a:ahLst/>
            <a:cxnLst>
              <a:cxn ang="0">
                <a:pos x="connsiteX0" y="connsiteY0"/>
              </a:cxn>
              <a:cxn ang="0">
                <a:pos x="connsiteX1" y="connsiteY1"/>
              </a:cxn>
              <a:cxn ang="0">
                <a:pos x="connsiteX2" y="connsiteY2"/>
              </a:cxn>
              <a:cxn ang="0">
                <a:pos x="connsiteX3" y="connsiteY3"/>
              </a:cxn>
            </a:cxnLst>
            <a:rect l="l" t="t" r="r" b="b"/>
            <a:pathLst>
              <a:path w="2349500" h="1395716">
                <a:moveTo>
                  <a:pt x="0" y="0"/>
                </a:moveTo>
                <a:lnTo>
                  <a:pt x="654050" y="693792"/>
                </a:lnTo>
                <a:lnTo>
                  <a:pt x="1689100" y="1197004"/>
                </a:lnTo>
                <a:lnTo>
                  <a:pt x="2349500" y="1395716"/>
                </a:lnTo>
              </a:path>
            </a:pathLst>
          </a:custGeom>
          <a:noFill/>
          <a:ln>
            <a:solidFill>
              <a:srgbClr val="4776C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Forme libre 34"/>
          <p:cNvSpPr/>
          <p:nvPr/>
        </p:nvSpPr>
        <p:spPr>
          <a:xfrm>
            <a:off x="2413000" y="2837702"/>
            <a:ext cx="2349500" cy="2015286"/>
          </a:xfrm>
          <a:custGeom>
            <a:avLst/>
            <a:gdLst>
              <a:gd name="connsiteX0" fmla="*/ 0 w 2349500"/>
              <a:gd name="connsiteY0" fmla="*/ 0 h 1695450"/>
              <a:gd name="connsiteX1" fmla="*/ 654050 w 2349500"/>
              <a:gd name="connsiteY1" fmla="*/ 698500 h 1695450"/>
              <a:gd name="connsiteX2" fmla="*/ 1689100 w 2349500"/>
              <a:gd name="connsiteY2" fmla="*/ 1473200 h 1695450"/>
              <a:gd name="connsiteX3" fmla="*/ 2349500 w 2349500"/>
              <a:gd name="connsiteY3" fmla="*/ 1695450 h 1695450"/>
              <a:gd name="connsiteX0" fmla="*/ 0 w 2349500"/>
              <a:gd name="connsiteY0" fmla="*/ 0 h 1695450"/>
              <a:gd name="connsiteX1" fmla="*/ 654050 w 2349500"/>
              <a:gd name="connsiteY1" fmla="*/ 698500 h 1695450"/>
              <a:gd name="connsiteX2" fmla="*/ 1684337 w 2349500"/>
              <a:gd name="connsiteY2" fmla="*/ 1385053 h 1695450"/>
              <a:gd name="connsiteX3" fmla="*/ 2349500 w 2349500"/>
              <a:gd name="connsiteY3" fmla="*/ 1695450 h 1695450"/>
              <a:gd name="connsiteX0" fmla="*/ 0 w 2349500"/>
              <a:gd name="connsiteY0" fmla="*/ 0 h 1695450"/>
              <a:gd name="connsiteX1" fmla="*/ 649288 w 2349500"/>
              <a:gd name="connsiteY1" fmla="*/ 999001 h 1695450"/>
              <a:gd name="connsiteX2" fmla="*/ 1684337 w 2349500"/>
              <a:gd name="connsiteY2" fmla="*/ 1385053 h 1695450"/>
              <a:gd name="connsiteX3" fmla="*/ 2349500 w 2349500"/>
              <a:gd name="connsiteY3" fmla="*/ 1695450 h 1695450"/>
            </a:gdLst>
            <a:ahLst/>
            <a:cxnLst>
              <a:cxn ang="0">
                <a:pos x="connsiteX0" y="connsiteY0"/>
              </a:cxn>
              <a:cxn ang="0">
                <a:pos x="connsiteX1" y="connsiteY1"/>
              </a:cxn>
              <a:cxn ang="0">
                <a:pos x="connsiteX2" y="connsiteY2"/>
              </a:cxn>
              <a:cxn ang="0">
                <a:pos x="connsiteX3" y="connsiteY3"/>
              </a:cxn>
            </a:cxnLst>
            <a:rect l="l" t="t" r="r" b="b"/>
            <a:pathLst>
              <a:path w="2349500" h="1695450">
                <a:moveTo>
                  <a:pt x="0" y="0"/>
                </a:moveTo>
                <a:lnTo>
                  <a:pt x="649288" y="999001"/>
                </a:lnTo>
                <a:lnTo>
                  <a:pt x="1684337" y="1385053"/>
                </a:lnTo>
                <a:lnTo>
                  <a:pt x="2349500" y="1695450"/>
                </a:lnTo>
              </a:path>
            </a:pathLst>
          </a:custGeom>
          <a:noFill/>
          <a:ln>
            <a:solidFill>
              <a:srgbClr val="C4C4C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p:cNvSpPr txBox="1"/>
          <p:nvPr/>
        </p:nvSpPr>
        <p:spPr>
          <a:xfrm>
            <a:off x="5564702" y="5858900"/>
            <a:ext cx="1835567" cy="338554"/>
          </a:xfrm>
          <a:prstGeom prst="rect">
            <a:avLst/>
          </a:prstGeom>
          <a:noFill/>
        </p:spPr>
        <p:txBody>
          <a:bodyPr wrap="none" rtlCol="0">
            <a:spAutoFit/>
          </a:bodyPr>
          <a:lstStyle/>
          <a:p>
            <a:pPr algn="ctr"/>
            <a:r>
              <a:rPr lang="en-GB" sz="1600" b="1" dirty="0" smtClean="0"/>
              <a:t>Total liquid fraction</a:t>
            </a:r>
            <a:endParaRPr lang="en-GB" sz="1600" b="1" dirty="0"/>
          </a:p>
        </p:txBody>
      </p:sp>
      <p:cxnSp>
        <p:nvCxnSpPr>
          <p:cNvPr id="10" name="Connecteur droit avec flèche 9"/>
          <p:cNvCxnSpPr>
            <a:stCxn id="36" idx="1"/>
            <a:endCxn id="83" idx="3"/>
          </p:cNvCxnSpPr>
          <p:nvPr/>
        </p:nvCxnSpPr>
        <p:spPr>
          <a:xfrm flipH="1" flipV="1">
            <a:off x="3678305" y="6017889"/>
            <a:ext cx="1886397" cy="102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Connecteur droit avec flèche 41"/>
          <p:cNvCxnSpPr>
            <a:stCxn id="36" idx="3"/>
            <a:endCxn id="84" idx="1"/>
          </p:cNvCxnSpPr>
          <p:nvPr/>
        </p:nvCxnSpPr>
        <p:spPr>
          <a:xfrm flipV="1">
            <a:off x="7400269" y="6020038"/>
            <a:ext cx="1874385" cy="8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84620173"/>
      </p:ext>
    </p:extLst>
  </p:cSld>
  <p:clrMapOvr>
    <a:masterClrMapping/>
  </p:clrMapOvr>
  <mc:AlternateContent xmlns:mc="http://schemas.openxmlformats.org/markup-compatibility/2006">
    <mc:Choice xmlns:p14="http://schemas.microsoft.com/office/powerpoint/2010/main" Requires="p14">
      <p:transition spd="slow" p14:dur="2000" advTm="29879"/>
    </mc:Choice>
    <mc:Fallback>
      <p:transition spd="slow" advTm="29879"/>
    </mc:Fallback>
  </mc:AlternateContent>
  <p:timing>
    <p:tnLst>
      <p:par>
        <p:cTn id="1" dur="indefinite" restart="never" nodeType="tmRoot">
          <p:childTnLst>
            <p:par>
              <p:cTn id="2"/>
            </p:par>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Image 168"/>
          <p:cNvPicPr preferRelativeResize="0">
            <a:picLocks/>
          </p:cNvPicPr>
          <p:nvPr/>
        </p:nvPicPr>
        <p:blipFill>
          <a:blip r:embed="rId4"/>
          <a:stretch>
            <a:fillRect/>
          </a:stretch>
        </p:blipFill>
        <p:spPr>
          <a:xfrm>
            <a:off x="984501" y="2157831"/>
            <a:ext cx="4568400" cy="3589200"/>
          </a:xfrm>
          <a:prstGeom prst="rect">
            <a:avLst/>
          </a:prstGeom>
        </p:spPr>
      </p:pic>
      <p:pic>
        <p:nvPicPr>
          <p:cNvPr id="159" name="Image 158"/>
          <p:cNvPicPr>
            <a:picLocks noChangeAspect="1"/>
          </p:cNvPicPr>
          <p:nvPr/>
        </p:nvPicPr>
        <p:blipFill>
          <a:blip r:embed="rId5"/>
          <a:stretch>
            <a:fillRect/>
          </a:stretch>
        </p:blipFill>
        <p:spPr>
          <a:xfrm>
            <a:off x="7021874" y="2179098"/>
            <a:ext cx="4521600" cy="3556482"/>
          </a:xfrm>
          <a:prstGeom prst="rect">
            <a:avLst/>
          </a:prstGeom>
        </p:spPr>
      </p:pic>
      <p:sp>
        <p:nvSpPr>
          <p:cNvPr id="4" name="Espace réservé du contenu 3"/>
          <p:cNvSpPr>
            <a:spLocks noGrp="1"/>
          </p:cNvSpPr>
          <p:nvPr>
            <p:ph sz="quarter" idx="21"/>
          </p:nvPr>
        </p:nvSpPr>
        <p:spPr/>
        <p:txBody>
          <a:bodyPr/>
          <a:lstStyle/>
          <a:p>
            <a:r>
              <a:rPr lang="en-GB" dirty="0" smtClean="0"/>
              <a:t>Aging: Coarsening</a:t>
            </a:r>
          </a:p>
          <a:p>
            <a:endParaRPr lang="en-GB" b="1" dirty="0" smtClean="0">
              <a:latin typeface="Calibri" panose="020F0502020204030204" pitchFamily="34" charset="0"/>
              <a:cs typeface="Calibri" panose="020F0502020204030204" pitchFamily="34" charset="0"/>
            </a:endParaRPr>
          </a:p>
          <a:p>
            <a:endParaRPr lang="en-GB" b="1" dirty="0" smtClean="0">
              <a:latin typeface="Calibri" panose="020F0502020204030204" pitchFamily="34" charset="0"/>
              <a:cs typeface="Calibri" panose="020F0502020204030204" pitchFamily="34" charset="0"/>
            </a:endParaRPr>
          </a:p>
          <a:p>
            <a:endParaRPr lang="en-GB" b="1" dirty="0" smtClean="0">
              <a:latin typeface="Calibri" panose="020F0502020204030204" pitchFamily="34" charset="0"/>
              <a:cs typeface="Calibri" panose="020F0502020204030204" pitchFamily="34" charset="0"/>
            </a:endParaRPr>
          </a:p>
          <a:p>
            <a:endParaRPr lang="en-GB" b="1" dirty="0" smtClean="0">
              <a:latin typeface="Calibri" panose="020F0502020204030204" pitchFamily="34" charset="0"/>
              <a:cs typeface="Calibri" panose="020F0502020204030204" pitchFamily="34" charset="0"/>
            </a:endParaRPr>
          </a:p>
          <a:p>
            <a:endParaRPr lang="en-GB" b="1" dirty="0" smtClean="0">
              <a:latin typeface="Calibri" panose="020F0502020204030204" pitchFamily="34" charset="0"/>
              <a:cs typeface="Calibri" panose="020F0502020204030204" pitchFamily="34" charset="0"/>
            </a:endParaRPr>
          </a:p>
          <a:p>
            <a:endParaRPr lang="en-GB" b="1" dirty="0" smtClean="0">
              <a:latin typeface="Calibri" panose="020F0502020204030204" pitchFamily="34" charset="0"/>
              <a:cs typeface="Calibri" panose="020F0502020204030204" pitchFamily="34" charset="0"/>
            </a:endParaRPr>
          </a:p>
          <a:p>
            <a:pPr marL="0" indent="0">
              <a:buNone/>
            </a:pPr>
            <a:endParaRPr lang="en-GB" b="1" dirty="0">
              <a:latin typeface="Calibri" panose="020F0502020204030204" pitchFamily="34" charset="0"/>
              <a:cs typeface="Calibri" panose="020F0502020204030204" pitchFamily="34" charset="0"/>
            </a:endParaRPr>
          </a:p>
        </p:txBody>
      </p:sp>
      <p:pic>
        <p:nvPicPr>
          <p:cNvPr id="39" name="Image 38"/>
          <p:cNvPicPr>
            <a:picLocks noChangeAspect="1"/>
          </p:cNvPicPr>
          <p:nvPr/>
        </p:nvPicPr>
        <p:blipFill rotWithShape="1">
          <a:blip r:embed="rId6"/>
          <a:srcRect l="3690" r="48934" b="10546"/>
          <a:stretch/>
        </p:blipFill>
        <p:spPr>
          <a:xfrm>
            <a:off x="10692505" y="434480"/>
            <a:ext cx="1522324" cy="1501835"/>
          </a:xfrm>
          <a:prstGeom prst="rect">
            <a:avLst/>
          </a:prstGeom>
        </p:spPr>
      </p:pic>
      <p:sp>
        <p:nvSpPr>
          <p:cNvPr id="41" name="ZoneTexte 40"/>
          <p:cNvSpPr txBox="1"/>
          <p:nvPr/>
        </p:nvSpPr>
        <p:spPr>
          <a:xfrm>
            <a:off x="10625404" y="45441"/>
            <a:ext cx="1590435" cy="369332"/>
          </a:xfrm>
          <a:prstGeom prst="rect">
            <a:avLst/>
          </a:prstGeom>
          <a:noFill/>
        </p:spPr>
        <p:txBody>
          <a:bodyPr wrap="none" rtlCol="0">
            <a:spAutoFit/>
          </a:bodyPr>
          <a:lstStyle/>
          <a:p>
            <a:r>
              <a:rPr lang="fr-FR" b="1" i="1" dirty="0" err="1" smtClean="0">
                <a:solidFill>
                  <a:schemeClr val="bg1"/>
                </a:solidFill>
              </a:rPr>
              <a:t>Confined</a:t>
            </a:r>
            <a:r>
              <a:rPr lang="fr-FR" b="1" i="1" dirty="0" smtClean="0">
                <a:solidFill>
                  <a:schemeClr val="bg1"/>
                </a:solidFill>
              </a:rPr>
              <a:t> </a:t>
            </a:r>
            <a:r>
              <a:rPr lang="fr-FR" b="1" i="1" dirty="0" err="1" smtClean="0">
                <a:solidFill>
                  <a:schemeClr val="bg1"/>
                </a:solidFill>
              </a:rPr>
              <a:t>foam</a:t>
            </a:r>
            <a:endParaRPr lang="fr-FR" b="1" i="1" dirty="0">
              <a:solidFill>
                <a:schemeClr val="bg1"/>
              </a:solidFill>
            </a:endParaRPr>
          </a:p>
        </p:txBody>
      </p:sp>
      <p:sp>
        <p:nvSpPr>
          <p:cNvPr id="2" name="Espace réservé du contenu 1"/>
          <p:cNvSpPr>
            <a:spLocks noGrp="1"/>
          </p:cNvSpPr>
          <p:nvPr>
            <p:ph sz="quarter" idx="23"/>
          </p:nvPr>
        </p:nvSpPr>
        <p:spPr/>
        <p:txBody>
          <a:bodyPr/>
          <a:lstStyle/>
          <a:p>
            <a:r>
              <a:rPr lang="en-GB" b="1" dirty="0" smtClean="0"/>
              <a:t>Foam properties</a:t>
            </a:r>
            <a:endParaRPr lang="en-GB" b="1" dirty="0"/>
          </a:p>
        </p:txBody>
      </p:sp>
      <p:sp>
        <p:nvSpPr>
          <p:cNvPr id="3" name="Espace réservé du contenu 2"/>
          <p:cNvSpPr>
            <a:spLocks noGrp="1"/>
          </p:cNvSpPr>
          <p:nvPr>
            <p:ph sz="quarter" idx="22"/>
          </p:nvPr>
        </p:nvSpPr>
        <p:spPr/>
        <p:txBody>
          <a:bodyPr/>
          <a:lstStyle/>
          <a:p>
            <a:r>
              <a:rPr lang="en-GB" dirty="0" smtClean="0"/>
              <a:t>Rheology: Yield stress</a:t>
            </a:r>
            <a:endParaRPr lang="en-GB" dirty="0"/>
          </a:p>
        </p:txBody>
      </p:sp>
      <p:sp>
        <p:nvSpPr>
          <p:cNvPr id="5" name="Titre 4"/>
          <p:cNvSpPr>
            <a:spLocks noGrp="1"/>
          </p:cNvSpPr>
          <p:nvPr>
            <p:ph type="title"/>
          </p:nvPr>
        </p:nvSpPr>
        <p:spPr/>
        <p:txBody>
          <a:bodyPr/>
          <a:lstStyle/>
          <a:p>
            <a:r>
              <a:rPr lang="en-GB" dirty="0" smtClean="0"/>
              <a:t>2. Consequences on confined foam properties</a:t>
            </a:r>
            <a:endParaRPr lang="en-GB" dirty="0"/>
          </a:p>
        </p:txBody>
      </p:sp>
      <p:sp>
        <p:nvSpPr>
          <p:cNvPr id="6" name="Espace réservé du numéro de diapositive 25"/>
          <p:cNvSpPr>
            <a:spLocks noGrp="1"/>
          </p:cNvSpPr>
          <p:nvPr>
            <p:ph type="sldNum" sz="quarter" idx="12"/>
          </p:nvPr>
        </p:nvSpPr>
        <p:spPr>
          <a:xfrm>
            <a:off x="8991600" y="6350003"/>
            <a:ext cx="2743200" cy="365125"/>
          </a:xfrm>
        </p:spPr>
        <p:txBody>
          <a:bodyPr/>
          <a:lstStyle/>
          <a:p>
            <a:fld id="{E3388EE1-F190-47B0-87A7-A7055821C2CB}" type="slidenum">
              <a:rPr lang="fr-FR" smtClean="0"/>
              <a:t>9</a:t>
            </a:fld>
            <a:endParaRPr lang="fr-FR" dirty="0"/>
          </a:p>
        </p:txBody>
      </p:sp>
      <p:sp>
        <p:nvSpPr>
          <p:cNvPr id="27" name="ZoneTexte 26">
            <a:extLst>
              <a:ext uri="{FF2B5EF4-FFF2-40B4-BE49-F238E27FC236}">
                <a16:creationId xmlns:a16="http://schemas.microsoft.com/office/drawing/2014/main" id="{5DA5A885-2648-44C2-A0AA-B9B288520551}"/>
              </a:ext>
            </a:extLst>
          </p:cNvPr>
          <p:cNvSpPr txBox="1"/>
          <p:nvPr/>
        </p:nvSpPr>
        <p:spPr>
          <a:xfrm>
            <a:off x="5300270" y="3105889"/>
            <a:ext cx="45719" cy="205354"/>
          </a:xfrm>
          <a:prstGeom prst="rect">
            <a:avLst/>
          </a:prstGeom>
          <a:noFill/>
        </p:spPr>
        <p:txBody>
          <a:bodyPr wrap="square" lIns="0" tIns="0" rIns="0" bIns="0" rtlCol="0">
            <a:spAutoFit/>
          </a:bodyPr>
          <a:lstStyle/>
          <a:p>
            <a:endParaRPr lang="fr-FR" dirty="0">
              <a:solidFill>
                <a:schemeClr val="tx1"/>
              </a:solidFill>
            </a:endParaRPr>
          </a:p>
        </p:txBody>
      </p:sp>
      <mc:AlternateContent xmlns:mc="http://schemas.openxmlformats.org/markup-compatibility/2006" xmlns:a14="http://schemas.microsoft.com/office/drawing/2010/main">
        <mc:Choice Requires="a14">
          <p:sp>
            <p:nvSpPr>
              <p:cNvPr id="99" name="ZoneTexte 1">
                <a:extLst>
                  <a:ext uri="{FF2B5EF4-FFF2-40B4-BE49-F238E27FC236}">
                    <a16:creationId xmlns:a16="http://schemas.microsoft.com/office/drawing/2014/main" id="{33A22446-2BB3-4FB3-8A3A-5C5E73E7E5F7}"/>
                  </a:ext>
                </a:extLst>
              </p:cNvPr>
              <p:cNvSpPr txBox="1"/>
              <p:nvPr/>
            </p:nvSpPr>
            <p:spPr>
              <a:xfrm>
                <a:off x="47784" y="3515102"/>
                <a:ext cx="970281" cy="674480"/>
              </a:xfrm>
              <a:prstGeom prst="rect">
                <a:avLst/>
              </a:prstGeom>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l-GR" sz="2000" i="1" smtClean="0">
                              <a:solidFill>
                                <a:schemeClr val="tx1"/>
                              </a:solidFill>
                              <a:latin typeface="Cambria Math" panose="02040503050406030204" pitchFamily="18" charset="0"/>
                              <a:ea typeface="Cambria Math" panose="02040503050406030204" pitchFamily="18" charset="0"/>
                            </a:rPr>
                          </m:ctrlPr>
                        </m:sSubPr>
                        <m:e>
                          <m:r>
                            <m:rPr>
                              <m:sty m:val="p"/>
                            </m:rPr>
                            <a:rPr lang="el-GR" sz="2000">
                              <a:latin typeface="Cambria Math" panose="02040503050406030204" pitchFamily="18" charset="0"/>
                              <a:ea typeface="Cambria Math" panose="02040503050406030204" pitchFamily="18" charset="0"/>
                            </a:rPr>
                            <m:t>Ω</m:t>
                          </m:r>
                        </m:e>
                        <m:sub>
                          <m:sSub>
                            <m:sSubPr>
                              <m:ctrlPr>
                                <a:rPr lang="el-GR" sz="2000" i="1" smtClean="0">
                                  <a:solidFill>
                                    <a:schemeClr val="tx1"/>
                                  </a:solidFill>
                                  <a:latin typeface="Cambria Math" panose="02040503050406030204" pitchFamily="18" charset="0"/>
                                  <a:ea typeface="Cambria Math" panose="02040503050406030204" pitchFamily="18" charset="0"/>
                                </a:rPr>
                              </m:ctrlPr>
                            </m:sSubPr>
                            <m:e>
                              <m:r>
                                <a:rPr lang="fr-FR" sz="2000" b="0" i="1" smtClean="0">
                                  <a:solidFill>
                                    <a:schemeClr val="tx1"/>
                                  </a:solidFill>
                                  <a:latin typeface="Cambria Math" panose="02040503050406030204" pitchFamily="18" charset="0"/>
                                  <a:ea typeface="Cambria Math" panose="02040503050406030204" pitchFamily="18" charset="0"/>
                                </a:rPr>
                                <m:t>𝑡</m:t>
                              </m:r>
                            </m:e>
                            <m:sub>
                              <m:r>
                                <a:rPr lang="fr-FR" sz="2000" b="0" i="1" smtClean="0">
                                  <a:solidFill>
                                    <a:schemeClr val="tx1"/>
                                  </a:solidFill>
                                  <a:latin typeface="Cambria Math" panose="02040503050406030204" pitchFamily="18" charset="0"/>
                                  <a:ea typeface="Cambria Math" panose="02040503050406030204" pitchFamily="18" charset="0"/>
                                </a:rPr>
                                <m:t>0</m:t>
                              </m:r>
                            </m:sub>
                          </m:sSub>
                        </m:sub>
                      </m:sSub>
                    </m:oMath>
                  </m:oMathPara>
                </a14:m>
                <a:endParaRPr lang="fr-FR" sz="2000" i="1" dirty="0" smtClean="0">
                  <a:solidFill>
                    <a:schemeClr val="tx1"/>
                  </a:solidFill>
                  <a:effectLst/>
                  <a:latin typeface="Cambria Math" panose="02040503050406030204" pitchFamily="18" charset="0"/>
                </a:endParaRPr>
              </a:p>
              <a:p>
                <a:pPr/>
                <a14:m>
                  <m:oMathPara xmlns:m="http://schemas.openxmlformats.org/officeDocument/2006/math">
                    <m:oMathParaPr>
                      <m:jc m:val="center"/>
                    </m:oMathParaPr>
                    <m:oMath xmlns:m="http://schemas.openxmlformats.org/officeDocument/2006/math">
                      <m:r>
                        <a:rPr lang="fr-FR" sz="1600" i="1">
                          <a:latin typeface="Cambria Math" panose="02040503050406030204" pitchFamily="18" charset="0"/>
                        </a:rPr>
                        <m:t>(µ</m:t>
                      </m:r>
                      <m:sSup>
                        <m:sSupPr>
                          <m:ctrlPr>
                            <a:rPr lang="fr-FR" sz="1600" i="1">
                              <a:latin typeface="Cambria Math" panose="02040503050406030204" pitchFamily="18" charset="0"/>
                            </a:rPr>
                          </m:ctrlPr>
                        </m:sSupPr>
                        <m:e>
                          <m:r>
                            <m:rPr>
                              <m:sty m:val="p"/>
                            </m:rPr>
                            <a:rPr lang="fr-FR" sz="1600" i="0">
                              <a:latin typeface="Cambria Math" panose="02040503050406030204" pitchFamily="18" charset="0"/>
                            </a:rPr>
                            <m:t>m</m:t>
                          </m:r>
                        </m:e>
                        <m:sup>
                          <m:r>
                            <a:rPr lang="fr-FR" sz="1600" i="1">
                              <a:latin typeface="Cambria Math" panose="02040503050406030204" pitchFamily="18" charset="0"/>
                            </a:rPr>
                            <m:t>2</m:t>
                          </m:r>
                        </m:sup>
                      </m:sSup>
                      <m:r>
                        <a:rPr lang="fr-FR" sz="1600" i="1">
                          <a:latin typeface="Cambria Math" panose="02040503050406030204" pitchFamily="18" charset="0"/>
                        </a:rPr>
                        <m:t>/</m:t>
                      </m:r>
                      <m:r>
                        <m:rPr>
                          <m:sty m:val="p"/>
                        </m:rPr>
                        <a:rPr lang="fr-FR" sz="1600" i="0">
                          <a:latin typeface="Cambria Math" panose="02040503050406030204" pitchFamily="18" charset="0"/>
                        </a:rPr>
                        <m:t>s</m:t>
                      </m:r>
                      <m:r>
                        <a:rPr lang="fr-FR" sz="1600" i="1">
                          <a:latin typeface="Cambria Math" panose="02040503050406030204" pitchFamily="18" charset="0"/>
                        </a:rPr>
                        <m:t>)</m:t>
                      </m:r>
                    </m:oMath>
                  </m:oMathPara>
                </a14:m>
                <a:endParaRPr lang="fr-FR" sz="1600" i="1" dirty="0">
                  <a:latin typeface="Cambria Math" panose="02040503050406030204" pitchFamily="18" charset="0"/>
                </a:endParaRPr>
              </a:p>
            </p:txBody>
          </p:sp>
        </mc:Choice>
        <mc:Fallback xmlns="">
          <p:sp>
            <p:nvSpPr>
              <p:cNvPr id="99" name="ZoneTexte 1">
                <a:extLst>
                  <a:ext uri="{FF2B5EF4-FFF2-40B4-BE49-F238E27FC236}">
                    <a16:creationId xmlns:a16="http://schemas.microsoft.com/office/drawing/2014/main" id="{33A22446-2BB3-4FB3-8A3A-5C5E73E7E5F7}"/>
                  </a:ext>
                </a:extLst>
              </p:cNvPr>
              <p:cNvSpPr txBox="1">
                <a:spLocks noRot="1" noChangeAspect="1" noMove="1" noResize="1" noEditPoints="1" noAdjustHandles="1" noChangeArrowheads="1" noChangeShapeType="1" noTextEdit="1"/>
              </p:cNvSpPr>
              <p:nvPr/>
            </p:nvSpPr>
            <p:spPr>
              <a:xfrm>
                <a:off x="47784" y="3515102"/>
                <a:ext cx="970281" cy="674480"/>
              </a:xfrm>
              <a:prstGeom prst="rect">
                <a:avLst/>
              </a:prstGeom>
              <a:blipFill>
                <a:blip r:embed="rId7"/>
                <a:stretch>
                  <a:fillRect b="-6364"/>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01" name="ZoneTexte 1">
                <a:extLst>
                  <a:ext uri="{FF2B5EF4-FFF2-40B4-BE49-F238E27FC236}">
                    <a16:creationId xmlns:a16="http://schemas.microsoft.com/office/drawing/2014/main" id="{33A22446-2BB3-4FB3-8A3A-5C5E73E7E5F7}"/>
                  </a:ext>
                </a:extLst>
              </p:cNvPr>
              <p:cNvSpPr txBox="1"/>
              <p:nvPr/>
            </p:nvSpPr>
            <p:spPr>
              <a:xfrm>
                <a:off x="3110257" y="5812497"/>
                <a:ext cx="730890" cy="496996"/>
              </a:xfrm>
              <a:prstGeom prst="rect">
                <a:avLst/>
              </a:prstGeom>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14:m>
                  <m:oMathPara xmlns:m="http://schemas.openxmlformats.org/officeDocument/2006/math">
                    <m:oMathParaPr>
                      <m:jc m:val="centerGroup"/>
                    </m:oMathParaPr>
                    <m:oMath xmlns:m="http://schemas.openxmlformats.org/officeDocument/2006/math">
                      <m:sSubSup>
                        <m:sSubSupPr>
                          <m:ctrlPr>
                            <a:rPr lang="fr-FR" sz="2400" b="0" i="1" smtClean="0">
                              <a:solidFill>
                                <a:srgbClr val="0207F5"/>
                              </a:solidFill>
                              <a:latin typeface="Cambria Math" panose="02040503050406030204" pitchFamily="18" charset="0"/>
                              <a:ea typeface="Cambria Math" panose="02040503050406030204" pitchFamily="18" charset="0"/>
                              <a:cs typeface="Calibri" panose="020F0502020204030204" pitchFamily="34" charset="0"/>
                            </a:rPr>
                          </m:ctrlPr>
                        </m:sSubSupPr>
                        <m:e>
                          <m:r>
                            <a:rPr lang="en-US" sz="2400" i="1">
                              <a:solidFill>
                                <a:srgbClr val="0207F5"/>
                              </a:solidFill>
                              <a:latin typeface="Cambria Math" panose="02040503050406030204" pitchFamily="18" charset="0"/>
                              <a:ea typeface="Cambria Math" panose="02040503050406030204" pitchFamily="18" charset="0"/>
                              <a:cs typeface="Calibri" panose="020F0502020204030204" pitchFamily="34" charset="0"/>
                            </a:rPr>
                            <m:t>𝜙</m:t>
                          </m:r>
                        </m:e>
                        <m:sub>
                          <m:r>
                            <a:rPr lang="fr-FR" sz="2400" i="1">
                              <a:solidFill>
                                <a:srgbClr val="0207F5"/>
                              </a:solidFill>
                              <a:latin typeface="Cambria Math" panose="02040503050406030204" pitchFamily="18" charset="0"/>
                              <a:cs typeface="Calibri" panose="020F0502020204030204" pitchFamily="34" charset="0"/>
                            </a:rPr>
                            <m:t>𝑙</m:t>
                          </m:r>
                        </m:sub>
                        <m:sup>
                          <m:r>
                            <m:rPr>
                              <m:sty m:val="p"/>
                            </m:rPr>
                            <a:rPr lang="fr-FR" sz="2400" b="0" i="0" smtClean="0">
                              <a:solidFill>
                                <a:srgbClr val="0207F5"/>
                              </a:solidFill>
                              <a:latin typeface="Cambria Math" panose="02040503050406030204" pitchFamily="18" charset="0"/>
                              <a:cs typeface="Calibri" panose="020F0502020204030204" pitchFamily="34" charset="0"/>
                            </a:rPr>
                            <m:t>eff</m:t>
                          </m:r>
                        </m:sup>
                      </m:sSubSup>
                    </m:oMath>
                  </m:oMathPara>
                </a14:m>
                <a:endParaRPr lang="fr-FR" sz="2400" i="1" dirty="0" smtClean="0">
                  <a:solidFill>
                    <a:srgbClr val="0207F5"/>
                  </a:solidFill>
                  <a:effectLst/>
                  <a:latin typeface="Cambria Math" panose="02040503050406030204" pitchFamily="18" charset="0"/>
                </a:endParaRPr>
              </a:p>
            </p:txBody>
          </p:sp>
        </mc:Choice>
        <mc:Fallback xmlns="">
          <p:sp>
            <p:nvSpPr>
              <p:cNvPr id="101" name="ZoneTexte 1">
                <a:extLst>
                  <a:ext uri="{FF2B5EF4-FFF2-40B4-BE49-F238E27FC236}">
                    <a16:creationId xmlns:a16="http://schemas.microsoft.com/office/drawing/2014/main" id="{33A22446-2BB3-4FB3-8A3A-5C5E73E7E5F7}"/>
                  </a:ext>
                </a:extLst>
              </p:cNvPr>
              <p:cNvSpPr txBox="1">
                <a:spLocks noRot="1" noChangeAspect="1" noMove="1" noResize="1" noEditPoints="1" noAdjustHandles="1" noChangeArrowheads="1" noChangeShapeType="1" noTextEdit="1"/>
              </p:cNvSpPr>
              <p:nvPr/>
            </p:nvSpPr>
            <p:spPr>
              <a:xfrm>
                <a:off x="3110257" y="5812497"/>
                <a:ext cx="730890" cy="496996"/>
              </a:xfrm>
              <a:prstGeom prst="rect">
                <a:avLst/>
              </a:prstGeom>
              <a:blipFill>
                <a:blip r:embed="rId8"/>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13" name="ZoneTexte 112">
                <a:extLst>
                  <a:ext uri="{FF2B5EF4-FFF2-40B4-BE49-F238E27FC236}">
                    <a16:creationId xmlns:a16="http://schemas.microsoft.com/office/drawing/2014/main" id="{413DF829-A9EC-4DF5-8839-900713CC4703}"/>
                  </a:ext>
                </a:extLst>
              </p:cNvPr>
              <p:cNvSpPr txBox="1"/>
              <p:nvPr/>
            </p:nvSpPr>
            <p:spPr>
              <a:xfrm>
                <a:off x="5728577" y="3546568"/>
                <a:ext cx="1731796" cy="5853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fr-FR" sz="2000" b="0" i="1" smtClean="0">
                              <a:solidFill>
                                <a:schemeClr val="tx1"/>
                              </a:solidFill>
                              <a:latin typeface="Cambria Math" panose="02040503050406030204" pitchFamily="18" charset="0"/>
                            </a:rPr>
                          </m:ctrlPr>
                        </m:fPr>
                        <m:num>
                          <m:sSub>
                            <m:sSubPr>
                              <m:ctrlPr>
                                <a:rPr lang="fr-FR" sz="2000" b="0" i="1" smtClean="0">
                                  <a:solidFill>
                                    <a:schemeClr val="tx1"/>
                                  </a:solidFill>
                                  <a:latin typeface="Cambria Math" panose="02040503050406030204" pitchFamily="18" charset="0"/>
                                </a:rPr>
                              </m:ctrlPr>
                            </m:sSubPr>
                            <m:e>
                              <m:r>
                                <a:rPr lang="fr-FR" sz="2000" b="0" i="1" smtClean="0">
                                  <a:solidFill>
                                    <a:schemeClr val="tx1"/>
                                  </a:solidFill>
                                  <a:latin typeface="Cambria Math" panose="02040503050406030204" pitchFamily="18" charset="0"/>
                                  <a:ea typeface="Cambria Math" panose="02040503050406030204" pitchFamily="18" charset="0"/>
                                </a:rPr>
                                <m:t>𝜎</m:t>
                              </m:r>
                            </m:e>
                            <m:sub>
                              <m:r>
                                <a:rPr lang="fr-FR" sz="2000" b="0" i="1" smtClean="0">
                                  <a:solidFill>
                                    <a:schemeClr val="tx1"/>
                                  </a:solidFill>
                                  <a:latin typeface="Cambria Math" panose="02040503050406030204" pitchFamily="18" charset="0"/>
                                </a:rPr>
                                <m:t>𝑦</m:t>
                              </m:r>
                            </m:sub>
                          </m:sSub>
                        </m:num>
                        <m:den>
                          <m:f>
                            <m:fPr>
                              <m:type m:val="lin"/>
                              <m:ctrlPr>
                                <a:rPr lang="fr-FR" sz="2000" b="0" i="1" smtClean="0">
                                  <a:solidFill>
                                    <a:schemeClr val="tx1"/>
                                  </a:solidFill>
                                  <a:latin typeface="Cambria Math" panose="02040503050406030204" pitchFamily="18" charset="0"/>
                                </a:rPr>
                              </m:ctrlPr>
                            </m:fPr>
                            <m:num>
                              <m:r>
                                <a:rPr lang="fr-FR" sz="2000" b="0" i="1" smtClean="0">
                                  <a:solidFill>
                                    <a:schemeClr val="tx1"/>
                                  </a:solidFill>
                                  <a:latin typeface="Cambria Math" panose="02040503050406030204" pitchFamily="18" charset="0"/>
                                  <a:ea typeface="Cambria Math" panose="02040503050406030204" pitchFamily="18" charset="0"/>
                                </a:rPr>
                                <m:t>𝛾</m:t>
                              </m:r>
                            </m:num>
                            <m:den>
                              <m:sSub>
                                <m:sSubPr>
                                  <m:ctrlPr>
                                    <a:rPr lang="fr-FR" sz="2000" i="1">
                                      <a:latin typeface="Cambria Math" panose="02040503050406030204" pitchFamily="18" charset="0"/>
                                      <a:ea typeface="Cambria Math" panose="02040503050406030204" pitchFamily="18" charset="0"/>
                                    </a:rPr>
                                  </m:ctrlPr>
                                </m:sSubPr>
                                <m:e>
                                  <m:r>
                                    <a:rPr lang="fr-FR" sz="2000" i="1">
                                      <a:latin typeface="Cambria Math" panose="02040503050406030204" pitchFamily="18" charset="0"/>
                                      <a:ea typeface="Cambria Math" panose="02040503050406030204" pitchFamily="18" charset="0"/>
                                    </a:rPr>
                                    <m:t>𝑅</m:t>
                                  </m:r>
                                </m:e>
                                <m:sub>
                                  <m:r>
                                    <a:rPr lang="fr-FR" sz="2000" b="0" i="1" smtClean="0">
                                      <a:latin typeface="Cambria Math" panose="02040503050406030204" pitchFamily="18" charset="0"/>
                                      <a:ea typeface="Cambria Math" panose="02040503050406030204" pitchFamily="18" charset="0"/>
                                    </a:rPr>
                                    <m:t>𝑏</m:t>
                                  </m:r>
                                </m:sub>
                              </m:sSub>
                            </m:den>
                          </m:f>
                        </m:den>
                      </m:f>
                    </m:oMath>
                  </m:oMathPara>
                </a14:m>
                <a:endParaRPr lang="fr-FR" sz="2000" dirty="0"/>
              </a:p>
            </p:txBody>
          </p:sp>
        </mc:Choice>
        <mc:Fallback xmlns="">
          <p:sp>
            <p:nvSpPr>
              <p:cNvPr id="113" name="ZoneTexte 112">
                <a:extLst>
                  <a:ext uri="{FF2B5EF4-FFF2-40B4-BE49-F238E27FC236}">
                    <a16:creationId xmlns:a16="http://schemas.microsoft.com/office/drawing/2014/main" id="{413DF829-A9EC-4DF5-8839-900713CC4703}"/>
                  </a:ext>
                </a:extLst>
              </p:cNvPr>
              <p:cNvSpPr txBox="1">
                <a:spLocks noRot="1" noChangeAspect="1" noMove="1" noResize="1" noEditPoints="1" noAdjustHandles="1" noChangeArrowheads="1" noChangeShapeType="1" noTextEdit="1"/>
              </p:cNvSpPr>
              <p:nvPr/>
            </p:nvSpPr>
            <p:spPr>
              <a:xfrm>
                <a:off x="5728577" y="3546568"/>
                <a:ext cx="1731796" cy="585353"/>
              </a:xfrm>
              <a:prstGeom prst="rect">
                <a:avLst/>
              </a:prstGeom>
              <a:blipFill>
                <a:blip r:embed="rId9"/>
                <a:stretch>
                  <a:fillRect/>
                </a:stretch>
              </a:blipFill>
            </p:spPr>
            <p:txBody>
              <a:bodyPr/>
              <a:lstStyle/>
              <a:p>
                <a:r>
                  <a:rPr lang="fr-FR">
                    <a:noFill/>
                  </a:rPr>
                  <a:t> </a:t>
                </a:r>
              </a:p>
            </p:txBody>
          </p:sp>
        </mc:Fallback>
      </mc:AlternateContent>
      <p:grpSp>
        <p:nvGrpSpPr>
          <p:cNvPr id="114" name="Groupe 113"/>
          <p:cNvGrpSpPr/>
          <p:nvPr/>
        </p:nvGrpSpPr>
        <p:grpSpPr>
          <a:xfrm>
            <a:off x="9386890" y="2312759"/>
            <a:ext cx="1906905" cy="1058467"/>
            <a:chOff x="9040919" y="2577437"/>
            <a:chExt cx="1906905" cy="1058467"/>
          </a:xfrm>
        </p:grpSpPr>
        <p:pic>
          <p:nvPicPr>
            <p:cNvPr id="115" name="Image 114">
              <a:extLst>
                <a:ext uri="{FF2B5EF4-FFF2-40B4-BE49-F238E27FC236}">
                  <a16:creationId xmlns:a16="http://schemas.microsoft.com/office/drawing/2014/main" id="{B289557F-B62D-4BC8-B154-E765ABDBF52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8003" t="16392" r="25699" b="66055"/>
            <a:stretch/>
          </p:blipFill>
          <p:spPr>
            <a:xfrm>
              <a:off x="9040919" y="2893212"/>
              <a:ext cx="825481" cy="716892"/>
            </a:xfrm>
            <a:prstGeom prst="rect">
              <a:avLst/>
            </a:prstGeom>
          </p:spPr>
        </p:pic>
        <p:pic>
          <p:nvPicPr>
            <p:cNvPr id="116" name="Image 115">
              <a:extLst>
                <a:ext uri="{FF2B5EF4-FFF2-40B4-BE49-F238E27FC236}">
                  <a16:creationId xmlns:a16="http://schemas.microsoft.com/office/drawing/2014/main" id="{81B713EE-9E32-4ED7-8EF8-EB6C3B1C38E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6480" t="15971" r="4051" b="66055"/>
            <a:stretch/>
          </p:blipFill>
          <p:spPr>
            <a:xfrm>
              <a:off x="9876943" y="2901837"/>
              <a:ext cx="986110" cy="734067"/>
            </a:xfrm>
            <a:prstGeom prst="rect">
              <a:avLst/>
            </a:prstGeom>
          </p:spPr>
        </p:pic>
        <p:sp>
          <p:nvSpPr>
            <p:cNvPr id="117" name="Rectangle 116"/>
            <p:cNvSpPr/>
            <p:nvPr/>
          </p:nvSpPr>
          <p:spPr>
            <a:xfrm>
              <a:off x="9117718" y="2593241"/>
              <a:ext cx="1830106" cy="10093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18" name="ZoneTexte 117">
                  <a:extLst>
                    <a:ext uri="{FF2B5EF4-FFF2-40B4-BE49-F238E27FC236}">
                      <a16:creationId xmlns:a16="http://schemas.microsoft.com/office/drawing/2014/main" id="{6ACA3E90-66F1-47CC-A00E-B223F169842C}"/>
                    </a:ext>
                  </a:extLst>
                </p:cNvPr>
                <p:cNvSpPr txBox="1"/>
                <p:nvPr/>
              </p:nvSpPr>
              <p:spPr>
                <a:xfrm>
                  <a:off x="10160191" y="2577437"/>
                  <a:ext cx="541844" cy="354358"/>
                </a:xfrm>
                <a:prstGeom prst="rect">
                  <a:avLst/>
                </a:prstGeom>
                <a:noFill/>
                <a:ln>
                  <a:noFill/>
                </a:ln>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fr-FR" sz="1600" i="1" smtClean="0">
                                <a:solidFill>
                                  <a:schemeClr val="tx1"/>
                                </a:solidFill>
                                <a:latin typeface="Cambria Math" panose="02040503050406030204" pitchFamily="18" charset="0"/>
                                <a:cs typeface="Calibri" panose="020F0502020204030204" pitchFamily="34" charset="0"/>
                              </a:rPr>
                            </m:ctrlPr>
                          </m:sSubPr>
                          <m:e>
                            <m:r>
                              <a:rPr lang="fr-FR" sz="1600" b="0" i="1" smtClean="0">
                                <a:solidFill>
                                  <a:schemeClr val="tx1"/>
                                </a:solidFill>
                                <a:latin typeface="Cambria Math" panose="02040503050406030204" pitchFamily="18" charset="0"/>
                                <a:cs typeface="Calibri" panose="020F0502020204030204" pitchFamily="34" charset="0"/>
                              </a:rPr>
                              <m:t>𝑅</m:t>
                            </m:r>
                          </m:e>
                          <m:sub>
                            <m:r>
                              <a:rPr lang="fr-FR" sz="1600" b="0" i="1" smtClean="0">
                                <a:solidFill>
                                  <a:schemeClr val="tx1"/>
                                </a:solidFill>
                                <a:latin typeface="Cambria Math" panose="02040503050406030204" pitchFamily="18" charset="0"/>
                                <a:cs typeface="Calibri" panose="020F0502020204030204" pitchFamily="34" charset="0"/>
                              </a:rPr>
                              <m:t>𝑔</m:t>
                            </m:r>
                          </m:sub>
                        </m:sSub>
                        <m:r>
                          <a:rPr lang="fr-FR" sz="1600" b="0" i="1" smtClean="0">
                            <a:solidFill>
                              <a:schemeClr val="tx1"/>
                            </a:solidFill>
                            <a:latin typeface="Cambria Math" panose="02040503050406030204" pitchFamily="18" charset="0"/>
                            <a:cs typeface="Calibri" panose="020F0502020204030204" pitchFamily="34" charset="0"/>
                          </a:rPr>
                          <m:t>(µ</m:t>
                        </m:r>
                        <m:r>
                          <a:rPr lang="fr-FR" sz="1600" b="0" i="1" smtClean="0">
                            <a:solidFill>
                              <a:schemeClr val="tx1"/>
                            </a:solidFill>
                            <a:latin typeface="Cambria Math" panose="02040503050406030204" pitchFamily="18" charset="0"/>
                            <a:cs typeface="Calibri" panose="020F0502020204030204" pitchFamily="34" charset="0"/>
                          </a:rPr>
                          <m:t>𝑚</m:t>
                        </m:r>
                        <m:r>
                          <a:rPr lang="fr-FR" sz="1600" b="0" i="1" smtClean="0">
                            <a:solidFill>
                              <a:schemeClr val="tx1"/>
                            </a:solidFill>
                            <a:latin typeface="Cambria Math" panose="02040503050406030204" pitchFamily="18" charset="0"/>
                            <a:cs typeface="Calibri" panose="020F0502020204030204" pitchFamily="34" charset="0"/>
                          </a:rPr>
                          <m:t>)</m:t>
                        </m:r>
                      </m:oMath>
                    </m:oMathPara>
                  </a14:m>
                  <a:endParaRPr lang="fr-FR" sz="1600" dirty="0">
                    <a:solidFill>
                      <a:schemeClr val="tx1"/>
                    </a:solidFill>
                    <a:latin typeface="Calibri" panose="020F0502020204030204" pitchFamily="34" charset="0"/>
                    <a:cs typeface="Calibri" panose="020F0502020204030204" pitchFamily="34" charset="0"/>
                  </a:endParaRPr>
                </a:p>
              </p:txBody>
            </p:sp>
          </mc:Choice>
          <mc:Fallback xmlns="">
            <p:sp>
              <p:nvSpPr>
                <p:cNvPr id="118" name="ZoneTexte 117">
                  <a:extLst>
                    <a:ext uri="{FF2B5EF4-FFF2-40B4-BE49-F238E27FC236}">
                      <a16:creationId xmlns:a16="http://schemas.microsoft.com/office/drawing/2014/main" id="{6ACA3E90-66F1-47CC-A00E-B223F169842C}"/>
                    </a:ext>
                  </a:extLst>
                </p:cNvPr>
                <p:cNvSpPr txBox="1">
                  <a:spLocks noRot="1" noChangeAspect="1" noMove="1" noResize="1" noEditPoints="1" noAdjustHandles="1" noChangeArrowheads="1" noChangeShapeType="1" noTextEdit="1"/>
                </p:cNvSpPr>
                <p:nvPr/>
              </p:nvSpPr>
              <p:spPr>
                <a:xfrm>
                  <a:off x="10160191" y="2577437"/>
                  <a:ext cx="541844" cy="354358"/>
                </a:xfrm>
                <a:prstGeom prst="rect">
                  <a:avLst/>
                </a:prstGeom>
                <a:blipFill>
                  <a:blip r:embed="rId11"/>
                  <a:stretch>
                    <a:fillRect l="-29213" r="-26966" b="-5085"/>
                  </a:stretch>
                </a:blipFill>
                <a:ln>
                  <a:no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19" name="ZoneTexte 118">
                  <a:extLst>
                    <a:ext uri="{FF2B5EF4-FFF2-40B4-BE49-F238E27FC236}">
                      <a16:creationId xmlns:a16="http://schemas.microsoft.com/office/drawing/2014/main" id="{6ACA3E90-66F1-47CC-A00E-B223F169842C}"/>
                    </a:ext>
                  </a:extLst>
                </p:cNvPr>
                <p:cNvSpPr txBox="1"/>
                <p:nvPr/>
              </p:nvSpPr>
              <p:spPr>
                <a:xfrm>
                  <a:off x="9293293" y="2578001"/>
                  <a:ext cx="541844" cy="338554"/>
                </a:xfrm>
                <a:prstGeom prst="rect">
                  <a:avLst/>
                </a:prstGeom>
                <a:noFill/>
                <a:ln>
                  <a:noFill/>
                </a:ln>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fr-FR" sz="1600" i="1" smtClean="0">
                                <a:solidFill>
                                  <a:schemeClr val="tx1"/>
                                </a:solidFill>
                                <a:latin typeface="Cambria Math" panose="02040503050406030204" pitchFamily="18" charset="0"/>
                                <a:cs typeface="Calibri" panose="020F0502020204030204" pitchFamily="34" charset="0"/>
                              </a:rPr>
                            </m:ctrlPr>
                          </m:sSubPr>
                          <m:e>
                            <m:r>
                              <a:rPr lang="fr-FR" sz="1600" b="0" i="1" smtClean="0">
                                <a:solidFill>
                                  <a:schemeClr val="tx1"/>
                                </a:solidFill>
                                <a:latin typeface="Cambria Math" panose="02040503050406030204" pitchFamily="18" charset="0"/>
                                <a:cs typeface="Calibri" panose="020F0502020204030204" pitchFamily="34" charset="0"/>
                              </a:rPr>
                              <m:t>𝑅</m:t>
                            </m:r>
                          </m:e>
                          <m:sub>
                            <m:r>
                              <a:rPr lang="fr-FR" sz="1600" b="0" i="1" smtClean="0">
                                <a:solidFill>
                                  <a:schemeClr val="tx1"/>
                                </a:solidFill>
                                <a:latin typeface="Cambria Math" panose="02040503050406030204" pitchFamily="18" charset="0"/>
                                <a:cs typeface="Calibri" panose="020F0502020204030204" pitchFamily="34" charset="0"/>
                              </a:rPr>
                              <m:t>𝑏</m:t>
                            </m:r>
                          </m:sub>
                        </m:sSub>
                        <m:r>
                          <a:rPr lang="fr-FR" sz="1600" b="0" i="1" smtClean="0">
                            <a:solidFill>
                              <a:schemeClr val="tx1"/>
                            </a:solidFill>
                            <a:latin typeface="Cambria Math" panose="02040503050406030204" pitchFamily="18" charset="0"/>
                            <a:cs typeface="Calibri" panose="020F0502020204030204" pitchFamily="34" charset="0"/>
                          </a:rPr>
                          <m:t>(µ</m:t>
                        </m:r>
                        <m:r>
                          <a:rPr lang="fr-FR" sz="1600" b="0" i="1" smtClean="0">
                            <a:solidFill>
                              <a:schemeClr val="tx1"/>
                            </a:solidFill>
                            <a:latin typeface="Cambria Math" panose="02040503050406030204" pitchFamily="18" charset="0"/>
                            <a:cs typeface="Calibri" panose="020F0502020204030204" pitchFamily="34" charset="0"/>
                          </a:rPr>
                          <m:t>𝑚</m:t>
                        </m:r>
                        <m:r>
                          <a:rPr lang="fr-FR" sz="1600" b="0" i="1" smtClean="0">
                            <a:solidFill>
                              <a:schemeClr val="tx1"/>
                            </a:solidFill>
                            <a:latin typeface="Cambria Math" panose="02040503050406030204" pitchFamily="18" charset="0"/>
                            <a:cs typeface="Calibri" panose="020F0502020204030204" pitchFamily="34" charset="0"/>
                          </a:rPr>
                          <m:t>)</m:t>
                        </m:r>
                      </m:oMath>
                    </m:oMathPara>
                  </a14:m>
                  <a:endParaRPr lang="fr-FR" sz="1600" dirty="0">
                    <a:solidFill>
                      <a:schemeClr val="tx1"/>
                    </a:solidFill>
                    <a:latin typeface="Calibri" panose="020F0502020204030204" pitchFamily="34" charset="0"/>
                    <a:cs typeface="Calibri" panose="020F0502020204030204" pitchFamily="34" charset="0"/>
                  </a:endParaRPr>
                </a:p>
              </p:txBody>
            </p:sp>
          </mc:Choice>
          <mc:Fallback xmlns="">
            <p:sp>
              <p:nvSpPr>
                <p:cNvPr id="119" name="ZoneTexte 118">
                  <a:extLst>
                    <a:ext uri="{FF2B5EF4-FFF2-40B4-BE49-F238E27FC236}">
                      <a16:creationId xmlns:a16="http://schemas.microsoft.com/office/drawing/2014/main" id="{6ACA3E90-66F1-47CC-A00E-B223F169842C}"/>
                    </a:ext>
                  </a:extLst>
                </p:cNvPr>
                <p:cNvSpPr txBox="1">
                  <a:spLocks noRot="1" noChangeAspect="1" noMove="1" noResize="1" noEditPoints="1" noAdjustHandles="1" noChangeArrowheads="1" noChangeShapeType="1" noTextEdit="1"/>
                </p:cNvSpPr>
                <p:nvPr/>
              </p:nvSpPr>
              <p:spPr>
                <a:xfrm>
                  <a:off x="9293293" y="2578001"/>
                  <a:ext cx="541844" cy="338554"/>
                </a:xfrm>
                <a:prstGeom prst="rect">
                  <a:avLst/>
                </a:prstGeom>
                <a:blipFill>
                  <a:blip r:embed="rId12"/>
                  <a:stretch>
                    <a:fillRect l="-29213" r="-26966" b="-8929"/>
                  </a:stretch>
                </a:blipFill>
                <a:ln>
                  <a:noFill/>
                </a:ln>
              </p:spPr>
              <p:txBody>
                <a:bodyPr/>
                <a:lstStyle/>
                <a:p>
                  <a:r>
                    <a:rPr lang="fr-FR">
                      <a:noFill/>
                    </a:rPr>
                    <a:t> </a:t>
                  </a:r>
                </a:p>
              </p:txBody>
            </p:sp>
          </mc:Fallback>
        </mc:AlternateContent>
      </p:grpSp>
      <mc:AlternateContent xmlns:mc="http://schemas.openxmlformats.org/markup-compatibility/2006" xmlns:a14="http://schemas.microsoft.com/office/drawing/2010/main">
        <mc:Choice Requires="a14">
          <p:sp>
            <p:nvSpPr>
              <p:cNvPr id="120" name="ZoneTexte 119">
                <a:extLst>
                  <a:ext uri="{FF2B5EF4-FFF2-40B4-BE49-F238E27FC236}">
                    <a16:creationId xmlns:a16="http://schemas.microsoft.com/office/drawing/2014/main" id="{341171C8-96A9-4E2E-854A-0B200055E1F3}"/>
                  </a:ext>
                </a:extLst>
              </p:cNvPr>
              <p:cNvSpPr txBox="1"/>
              <p:nvPr/>
            </p:nvSpPr>
            <p:spPr>
              <a:xfrm>
                <a:off x="9188384" y="5812497"/>
                <a:ext cx="736090" cy="49699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fr-FR" sz="2400" i="1">
                              <a:solidFill>
                                <a:srgbClr val="0207F5"/>
                              </a:solidFill>
                              <a:latin typeface="Cambria Math" panose="02040503050406030204" pitchFamily="18" charset="0"/>
                              <a:ea typeface="Cambria Math" panose="02040503050406030204" pitchFamily="18" charset="0"/>
                              <a:cs typeface="Calibri" panose="020F0502020204030204" pitchFamily="34" charset="0"/>
                            </a:rPr>
                          </m:ctrlPr>
                        </m:sSubSupPr>
                        <m:e>
                          <m:r>
                            <a:rPr lang="en-US" sz="2400" i="1">
                              <a:solidFill>
                                <a:srgbClr val="0207F5"/>
                              </a:solidFill>
                              <a:latin typeface="Cambria Math" panose="02040503050406030204" pitchFamily="18" charset="0"/>
                              <a:ea typeface="Cambria Math" panose="02040503050406030204" pitchFamily="18" charset="0"/>
                              <a:cs typeface="Calibri" panose="020F0502020204030204" pitchFamily="34" charset="0"/>
                            </a:rPr>
                            <m:t>𝜙</m:t>
                          </m:r>
                        </m:e>
                        <m:sub>
                          <m:r>
                            <a:rPr lang="fr-FR" sz="2400" i="1">
                              <a:solidFill>
                                <a:srgbClr val="0207F5"/>
                              </a:solidFill>
                              <a:latin typeface="Cambria Math" panose="02040503050406030204" pitchFamily="18" charset="0"/>
                              <a:cs typeface="Calibri" panose="020F0502020204030204" pitchFamily="34" charset="0"/>
                            </a:rPr>
                            <m:t>𝑙</m:t>
                          </m:r>
                        </m:sub>
                        <m:sup>
                          <m:r>
                            <m:rPr>
                              <m:sty m:val="p"/>
                            </m:rPr>
                            <a:rPr lang="fr-FR" sz="2400">
                              <a:solidFill>
                                <a:srgbClr val="0207F5"/>
                              </a:solidFill>
                              <a:latin typeface="Cambria Math" panose="02040503050406030204" pitchFamily="18" charset="0"/>
                              <a:cs typeface="Calibri" panose="020F0502020204030204" pitchFamily="34" charset="0"/>
                            </a:rPr>
                            <m:t>eff</m:t>
                          </m:r>
                        </m:sup>
                      </m:sSubSup>
                    </m:oMath>
                  </m:oMathPara>
                </a14:m>
                <a:endParaRPr lang="fr-FR" sz="2400" dirty="0"/>
              </a:p>
            </p:txBody>
          </p:sp>
        </mc:Choice>
        <mc:Fallback xmlns="">
          <p:sp>
            <p:nvSpPr>
              <p:cNvPr id="120" name="ZoneTexte 119">
                <a:extLst>
                  <a:ext uri="{FF2B5EF4-FFF2-40B4-BE49-F238E27FC236}">
                    <a16:creationId xmlns:a16="http://schemas.microsoft.com/office/drawing/2014/main" id="{341171C8-96A9-4E2E-854A-0B200055E1F3}"/>
                  </a:ext>
                </a:extLst>
              </p:cNvPr>
              <p:cNvSpPr txBox="1">
                <a:spLocks noRot="1" noChangeAspect="1" noMove="1" noResize="1" noEditPoints="1" noAdjustHandles="1" noChangeArrowheads="1" noChangeShapeType="1" noTextEdit="1"/>
              </p:cNvSpPr>
              <p:nvPr/>
            </p:nvSpPr>
            <p:spPr>
              <a:xfrm>
                <a:off x="9188384" y="5812497"/>
                <a:ext cx="736090" cy="496996"/>
              </a:xfrm>
              <a:prstGeom prst="rect">
                <a:avLst/>
              </a:prstGeom>
              <a:blipFill>
                <a:blip r:embed="rId13"/>
                <a:stretch>
                  <a:fillRect/>
                </a:stretch>
              </a:blipFill>
            </p:spPr>
            <p:txBody>
              <a:bodyPr/>
              <a:lstStyle/>
              <a:p>
                <a:r>
                  <a:rPr lang="fr-FR">
                    <a:noFill/>
                  </a:rPr>
                  <a:t> </a:t>
                </a:r>
              </a:p>
            </p:txBody>
          </p:sp>
        </mc:Fallback>
      </mc:AlternateContent>
      <p:grpSp>
        <p:nvGrpSpPr>
          <p:cNvPr id="126" name="Groupe 125"/>
          <p:cNvGrpSpPr/>
          <p:nvPr/>
        </p:nvGrpSpPr>
        <p:grpSpPr>
          <a:xfrm>
            <a:off x="1501879" y="2278858"/>
            <a:ext cx="3900703" cy="3148519"/>
            <a:chOff x="1501879" y="2266158"/>
            <a:chExt cx="3905795" cy="3172268"/>
          </a:xfrm>
        </p:grpSpPr>
        <p:pic>
          <p:nvPicPr>
            <p:cNvPr id="29" name="Image 28"/>
            <p:cNvPicPr>
              <a:picLocks noChangeAspect="1"/>
            </p:cNvPicPr>
            <p:nvPr/>
          </p:nvPicPr>
          <p:blipFill>
            <a:blip r:embed="rId14"/>
            <a:stretch>
              <a:fillRect/>
            </a:stretch>
          </p:blipFill>
          <p:spPr>
            <a:xfrm>
              <a:off x="1501879" y="2266158"/>
              <a:ext cx="3905795" cy="3172268"/>
            </a:xfrm>
            <a:prstGeom prst="rect">
              <a:avLst/>
            </a:prstGeom>
          </p:spPr>
        </p:pic>
        <p:cxnSp>
          <p:nvCxnSpPr>
            <p:cNvPr id="40" name="Connecteur droit 39"/>
            <p:cNvCxnSpPr/>
            <p:nvPr/>
          </p:nvCxnSpPr>
          <p:spPr>
            <a:xfrm flipV="1">
              <a:off x="2554401" y="3783350"/>
              <a:ext cx="464461" cy="437662"/>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2712515" y="3434940"/>
              <a:ext cx="1631402" cy="434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solidFill>
                    <a:srgbClr val="008000"/>
                  </a:solidFill>
                </a:rPr>
                <a:t>Bulk</a:t>
              </a:r>
              <a:r>
                <a:rPr lang="fr-FR" dirty="0" smtClean="0">
                  <a:solidFill>
                    <a:srgbClr val="008000"/>
                  </a:solidFill>
                </a:rPr>
                <a:t> </a:t>
              </a:r>
              <a:r>
                <a:rPr lang="fr-FR" dirty="0" err="1" smtClean="0">
                  <a:solidFill>
                    <a:srgbClr val="008000"/>
                  </a:solidFill>
                </a:rPr>
                <a:t>foam</a:t>
              </a:r>
              <a:endParaRPr lang="fr-FR" dirty="0">
                <a:solidFill>
                  <a:srgbClr val="008000"/>
                </a:solidFill>
              </a:endParaRPr>
            </a:p>
          </p:txBody>
        </p:sp>
      </p:grpSp>
      <p:grpSp>
        <p:nvGrpSpPr>
          <p:cNvPr id="44" name="Groupe 43"/>
          <p:cNvGrpSpPr/>
          <p:nvPr/>
        </p:nvGrpSpPr>
        <p:grpSpPr>
          <a:xfrm>
            <a:off x="7548829" y="3652359"/>
            <a:ext cx="3840086" cy="1773640"/>
            <a:chOff x="7558354" y="3652359"/>
            <a:chExt cx="3840086" cy="1773640"/>
          </a:xfrm>
        </p:grpSpPr>
        <p:pic>
          <p:nvPicPr>
            <p:cNvPr id="35" name="Image 34"/>
            <p:cNvPicPr>
              <a:picLocks noChangeAspect="1"/>
            </p:cNvPicPr>
            <p:nvPr/>
          </p:nvPicPr>
          <p:blipFill>
            <a:blip r:embed="rId15"/>
            <a:stretch>
              <a:fillRect/>
            </a:stretch>
          </p:blipFill>
          <p:spPr>
            <a:xfrm>
              <a:off x="7558354" y="3652359"/>
              <a:ext cx="3840086" cy="1773640"/>
            </a:xfrm>
            <a:prstGeom prst="rect">
              <a:avLst/>
            </a:prstGeom>
          </p:spPr>
        </p:pic>
        <p:cxnSp>
          <p:nvCxnSpPr>
            <p:cNvPr id="124" name="Connecteur droit 123"/>
            <p:cNvCxnSpPr/>
            <p:nvPr/>
          </p:nvCxnSpPr>
          <p:spPr>
            <a:xfrm flipV="1">
              <a:off x="8902989" y="4179716"/>
              <a:ext cx="464461" cy="437662"/>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sp>
          <p:nvSpPr>
            <p:cNvPr id="125" name="Rectangle 124"/>
            <p:cNvSpPr/>
            <p:nvPr/>
          </p:nvSpPr>
          <p:spPr>
            <a:xfrm>
              <a:off x="9061103" y="3831306"/>
              <a:ext cx="1631402" cy="434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solidFill>
                    <a:srgbClr val="008000"/>
                  </a:solidFill>
                </a:rPr>
                <a:t>Bulk</a:t>
              </a:r>
              <a:r>
                <a:rPr lang="fr-FR" dirty="0" smtClean="0">
                  <a:solidFill>
                    <a:srgbClr val="008000"/>
                  </a:solidFill>
                </a:rPr>
                <a:t> </a:t>
              </a:r>
              <a:r>
                <a:rPr lang="fr-FR" dirty="0" err="1" smtClean="0">
                  <a:solidFill>
                    <a:srgbClr val="008000"/>
                  </a:solidFill>
                </a:rPr>
                <a:t>foam</a:t>
              </a:r>
              <a:endParaRPr lang="fr-FR" dirty="0">
                <a:solidFill>
                  <a:srgbClr val="008000"/>
                </a:solidFill>
              </a:endParaRPr>
            </a:p>
          </p:txBody>
        </p:sp>
      </p:grpSp>
      <mc:AlternateContent xmlns:mc="http://schemas.openxmlformats.org/markup-compatibility/2006" xmlns:a14="http://schemas.microsoft.com/office/drawing/2010/main">
        <mc:Choice Requires="a14">
          <p:sp>
            <p:nvSpPr>
              <p:cNvPr id="127" name="ZoneTexte 1">
                <a:extLst>
                  <a:ext uri="{FF2B5EF4-FFF2-40B4-BE49-F238E27FC236}">
                    <a16:creationId xmlns:a16="http://schemas.microsoft.com/office/drawing/2014/main" id="{33A22446-2BB3-4FB3-8A3A-5C5E73E7E5F7}"/>
                  </a:ext>
                </a:extLst>
              </p:cNvPr>
              <p:cNvSpPr txBox="1"/>
              <p:nvPr/>
            </p:nvSpPr>
            <p:spPr>
              <a:xfrm>
                <a:off x="1472812" y="1793958"/>
                <a:ext cx="1613186" cy="38514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800" dirty="0" smtClean="0">
                    <a:solidFill>
                      <a:schemeClr val="tx1"/>
                    </a:solidFill>
                    <a:effectLst/>
                    <a:latin typeface="Cambria Math" panose="02040503050406030204" pitchFamily="18" charset="0"/>
                  </a:rPr>
                  <a:t>At </a:t>
                </a:r>
                <a14:m>
                  <m:oMath xmlns:m="http://schemas.openxmlformats.org/officeDocument/2006/math">
                    <m:sSub>
                      <m:sSubPr>
                        <m:ctrlPr>
                          <a:rPr lang="fr-FR" sz="1800" b="0" i="1" smtClean="0">
                            <a:solidFill>
                              <a:schemeClr val="tx1"/>
                            </a:solidFill>
                            <a:effectLst/>
                            <a:latin typeface="Cambria Math" panose="02040503050406030204" pitchFamily="18" charset="0"/>
                          </a:rPr>
                        </m:ctrlPr>
                      </m:sSubPr>
                      <m:e>
                        <m:r>
                          <a:rPr lang="fr-FR" sz="1800" b="0" i="1" smtClean="0">
                            <a:solidFill>
                              <a:schemeClr val="tx1"/>
                            </a:solidFill>
                            <a:effectLst/>
                            <a:latin typeface="Cambria Math" panose="02040503050406030204" pitchFamily="18" charset="0"/>
                          </a:rPr>
                          <m:t>𝑡</m:t>
                        </m:r>
                      </m:e>
                      <m:sub>
                        <m:r>
                          <a:rPr lang="fr-FR" sz="1800" b="0" i="1" smtClean="0">
                            <a:solidFill>
                              <a:schemeClr val="tx1"/>
                            </a:solidFill>
                            <a:effectLst/>
                            <a:latin typeface="Cambria Math" panose="02040503050406030204" pitchFamily="18" charset="0"/>
                          </a:rPr>
                          <m:t>0</m:t>
                        </m:r>
                      </m:sub>
                    </m:sSub>
                    <m:r>
                      <a:rPr lang="fr-FR" sz="1800" b="0" i="0" smtClean="0">
                        <a:solidFill>
                          <a:schemeClr val="tx1"/>
                        </a:solidFill>
                        <a:effectLst/>
                        <a:latin typeface="Cambria Math" panose="02040503050406030204" pitchFamily="18" charset="0"/>
                      </a:rPr>
                      <m:t>=100</m:t>
                    </m:r>
                  </m:oMath>
                </a14:m>
                <a:r>
                  <a:rPr lang="fr-FR" sz="1800" dirty="0" smtClean="0">
                    <a:solidFill>
                      <a:schemeClr val="tx1"/>
                    </a:solidFill>
                    <a:effectLst/>
                    <a:latin typeface="Cambria Math" panose="02040503050406030204" pitchFamily="18" charset="0"/>
                  </a:rPr>
                  <a:t>s</a:t>
                </a:r>
              </a:p>
              <a:p>
                <a:endParaRPr lang="fr-FR" sz="1800" dirty="0">
                  <a:solidFill>
                    <a:schemeClr val="tx1"/>
                  </a:solidFill>
                  <a:effectLst/>
                  <a:latin typeface="Cambria Math" panose="02040503050406030204" pitchFamily="18" charset="0"/>
                </a:endParaRPr>
              </a:p>
            </p:txBody>
          </p:sp>
        </mc:Choice>
        <mc:Fallback xmlns="">
          <p:sp>
            <p:nvSpPr>
              <p:cNvPr id="127" name="ZoneTexte 1">
                <a:extLst>
                  <a:ext uri="{FF2B5EF4-FFF2-40B4-BE49-F238E27FC236}">
                    <a16:creationId xmlns:a16="http://schemas.microsoft.com/office/drawing/2014/main" id="{33A22446-2BB3-4FB3-8A3A-5C5E73E7E5F7}"/>
                  </a:ext>
                </a:extLst>
              </p:cNvPr>
              <p:cNvSpPr txBox="1">
                <a:spLocks noRot="1" noChangeAspect="1" noMove="1" noResize="1" noEditPoints="1" noAdjustHandles="1" noChangeArrowheads="1" noChangeShapeType="1" noTextEdit="1"/>
              </p:cNvSpPr>
              <p:nvPr/>
            </p:nvSpPr>
            <p:spPr>
              <a:xfrm>
                <a:off x="1472812" y="1793958"/>
                <a:ext cx="1613186" cy="385140"/>
              </a:xfrm>
              <a:prstGeom prst="rect">
                <a:avLst/>
              </a:prstGeom>
              <a:blipFill>
                <a:blip r:embed="rId16"/>
                <a:stretch>
                  <a:fillRect l="-3409" t="-9524" b="-19048"/>
                </a:stretch>
              </a:blipFill>
            </p:spPr>
            <p:txBody>
              <a:bodyPr/>
              <a:lstStyle/>
              <a:p>
                <a:r>
                  <a:rPr lang="fr-FR">
                    <a:noFill/>
                  </a:rPr>
                  <a:t> </a:t>
                </a:r>
              </a:p>
            </p:txBody>
          </p:sp>
        </mc:Fallback>
      </mc:AlternateContent>
      <p:grpSp>
        <p:nvGrpSpPr>
          <p:cNvPr id="128" name="Groupe 127"/>
          <p:cNvGrpSpPr/>
          <p:nvPr/>
        </p:nvGrpSpPr>
        <p:grpSpPr>
          <a:xfrm>
            <a:off x="4288210" y="2288943"/>
            <a:ext cx="1147642" cy="1056483"/>
            <a:chOff x="1466652" y="4290684"/>
            <a:chExt cx="1147642" cy="1056483"/>
          </a:xfrm>
        </p:grpSpPr>
        <mc:AlternateContent xmlns:mc="http://schemas.openxmlformats.org/markup-compatibility/2006" xmlns:a14="http://schemas.microsoft.com/office/drawing/2010/main">
          <mc:Choice Requires="a14">
            <p:sp>
              <p:nvSpPr>
                <p:cNvPr id="129" name="ZoneTexte 128">
                  <a:extLst>
                    <a:ext uri="{FF2B5EF4-FFF2-40B4-BE49-F238E27FC236}">
                      <a16:creationId xmlns:a16="http://schemas.microsoft.com/office/drawing/2014/main" id="{6ACA3E90-66F1-47CC-A00E-B223F169842C}"/>
                    </a:ext>
                  </a:extLst>
                </p:cNvPr>
                <p:cNvSpPr txBox="1"/>
                <p:nvPr/>
              </p:nvSpPr>
              <p:spPr>
                <a:xfrm>
                  <a:off x="1851861" y="4290684"/>
                  <a:ext cx="541844" cy="354358"/>
                </a:xfrm>
                <a:prstGeom prst="rect">
                  <a:avLst/>
                </a:prstGeom>
                <a:noFill/>
                <a:ln>
                  <a:noFill/>
                </a:ln>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fr-FR" sz="1600" i="1" smtClean="0">
                                <a:solidFill>
                                  <a:schemeClr val="tx1"/>
                                </a:solidFill>
                                <a:latin typeface="Cambria Math" panose="02040503050406030204" pitchFamily="18" charset="0"/>
                                <a:cs typeface="Calibri" panose="020F0502020204030204" pitchFamily="34" charset="0"/>
                              </a:rPr>
                            </m:ctrlPr>
                          </m:sSubPr>
                          <m:e>
                            <m:r>
                              <a:rPr lang="fr-FR" sz="1600" b="0" i="1" smtClean="0">
                                <a:solidFill>
                                  <a:schemeClr val="tx1"/>
                                </a:solidFill>
                                <a:latin typeface="Cambria Math" panose="02040503050406030204" pitchFamily="18" charset="0"/>
                                <a:cs typeface="Calibri" panose="020F0502020204030204" pitchFamily="34" charset="0"/>
                              </a:rPr>
                              <m:t>𝑅</m:t>
                            </m:r>
                          </m:e>
                          <m:sub>
                            <m:r>
                              <a:rPr lang="fr-FR" sz="1600" b="0" i="1" smtClean="0">
                                <a:solidFill>
                                  <a:schemeClr val="tx1"/>
                                </a:solidFill>
                                <a:latin typeface="Cambria Math" panose="02040503050406030204" pitchFamily="18" charset="0"/>
                                <a:cs typeface="Calibri" panose="020F0502020204030204" pitchFamily="34" charset="0"/>
                              </a:rPr>
                              <m:t>𝑔</m:t>
                            </m:r>
                          </m:sub>
                        </m:sSub>
                        <m:r>
                          <a:rPr lang="fr-FR" sz="1600" b="0" i="1" smtClean="0">
                            <a:solidFill>
                              <a:schemeClr val="tx1"/>
                            </a:solidFill>
                            <a:latin typeface="Cambria Math" panose="02040503050406030204" pitchFamily="18" charset="0"/>
                            <a:cs typeface="Calibri" panose="020F0502020204030204" pitchFamily="34" charset="0"/>
                          </a:rPr>
                          <m:t>(µ</m:t>
                        </m:r>
                        <m:r>
                          <a:rPr lang="fr-FR" sz="1600" b="0" i="1" smtClean="0">
                            <a:solidFill>
                              <a:schemeClr val="tx1"/>
                            </a:solidFill>
                            <a:latin typeface="Cambria Math" panose="02040503050406030204" pitchFamily="18" charset="0"/>
                            <a:cs typeface="Calibri" panose="020F0502020204030204" pitchFamily="34" charset="0"/>
                          </a:rPr>
                          <m:t>𝑚</m:t>
                        </m:r>
                        <m:r>
                          <a:rPr lang="fr-FR" sz="1600" b="0" i="1" smtClean="0">
                            <a:solidFill>
                              <a:schemeClr val="tx1"/>
                            </a:solidFill>
                            <a:latin typeface="Cambria Math" panose="02040503050406030204" pitchFamily="18" charset="0"/>
                            <a:cs typeface="Calibri" panose="020F0502020204030204" pitchFamily="34" charset="0"/>
                          </a:rPr>
                          <m:t>)</m:t>
                        </m:r>
                      </m:oMath>
                    </m:oMathPara>
                  </a14:m>
                  <a:endParaRPr lang="fr-FR" sz="1600" dirty="0">
                    <a:solidFill>
                      <a:schemeClr val="tx1"/>
                    </a:solidFill>
                    <a:latin typeface="Calibri" panose="020F0502020204030204" pitchFamily="34" charset="0"/>
                    <a:cs typeface="Calibri" panose="020F0502020204030204" pitchFamily="34" charset="0"/>
                  </a:endParaRPr>
                </a:p>
              </p:txBody>
            </p:sp>
          </mc:Choice>
          <mc:Fallback xmlns="">
            <p:sp>
              <p:nvSpPr>
                <p:cNvPr id="129" name="ZoneTexte 128">
                  <a:extLst>
                    <a:ext uri="{FF2B5EF4-FFF2-40B4-BE49-F238E27FC236}">
                      <a16:creationId xmlns:a16="http://schemas.microsoft.com/office/drawing/2014/main" id="{6ACA3E90-66F1-47CC-A00E-B223F169842C}"/>
                    </a:ext>
                  </a:extLst>
                </p:cNvPr>
                <p:cNvSpPr txBox="1">
                  <a:spLocks noRot="1" noChangeAspect="1" noMove="1" noResize="1" noEditPoints="1" noAdjustHandles="1" noChangeArrowheads="1" noChangeShapeType="1" noTextEdit="1"/>
                </p:cNvSpPr>
                <p:nvPr/>
              </p:nvSpPr>
              <p:spPr>
                <a:xfrm>
                  <a:off x="1851861" y="4290684"/>
                  <a:ext cx="541844" cy="354358"/>
                </a:xfrm>
                <a:prstGeom prst="rect">
                  <a:avLst/>
                </a:prstGeom>
                <a:blipFill>
                  <a:blip r:embed="rId17"/>
                  <a:stretch>
                    <a:fillRect l="-30337" r="-25843" b="-5085"/>
                  </a:stretch>
                </a:blipFill>
                <a:ln>
                  <a:noFill/>
                </a:ln>
              </p:spPr>
              <p:txBody>
                <a:bodyPr/>
                <a:lstStyle/>
                <a:p>
                  <a:r>
                    <a:rPr lang="fr-FR">
                      <a:noFill/>
                    </a:rPr>
                    <a:t> </a:t>
                  </a:r>
                </a:p>
              </p:txBody>
            </p:sp>
          </mc:Fallback>
        </mc:AlternateContent>
        <p:sp>
          <p:nvSpPr>
            <p:cNvPr id="130" name="ZoneTexte 1">
              <a:extLst>
                <a:ext uri="{FF2B5EF4-FFF2-40B4-BE49-F238E27FC236}">
                  <a16:creationId xmlns:a16="http://schemas.microsoft.com/office/drawing/2014/main" id="{C236E779-F46A-4A33-B783-8071F2175B82}"/>
                </a:ext>
              </a:extLst>
            </p:cNvPr>
            <p:cNvSpPr txBox="1"/>
            <p:nvPr/>
          </p:nvSpPr>
          <p:spPr>
            <a:xfrm>
              <a:off x="1520907" y="4825052"/>
              <a:ext cx="704245" cy="30656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sz="1400" dirty="0">
                  <a:solidFill>
                    <a:srgbClr val="4875C5"/>
                  </a:solidFill>
                  <a:latin typeface="Cambria Math" panose="02040503050406030204" pitchFamily="18" charset="0"/>
                </a:rPr>
                <a:t>1500</a:t>
              </a:r>
              <a:endParaRPr lang="fr-FR" sz="1400" dirty="0">
                <a:solidFill>
                  <a:srgbClr val="4875C5"/>
                </a:solidFill>
                <a:effectLst/>
                <a:latin typeface="Cambria Math" panose="02040503050406030204" pitchFamily="18" charset="0"/>
              </a:endParaRPr>
            </a:p>
          </p:txBody>
        </p:sp>
        <p:sp>
          <p:nvSpPr>
            <p:cNvPr id="131" name="ZoneTexte 1">
              <a:extLst>
                <a:ext uri="{FF2B5EF4-FFF2-40B4-BE49-F238E27FC236}">
                  <a16:creationId xmlns:a16="http://schemas.microsoft.com/office/drawing/2014/main" id="{76E3E099-1321-4747-B85D-99E83E1278E8}"/>
                </a:ext>
              </a:extLst>
            </p:cNvPr>
            <p:cNvSpPr txBox="1"/>
            <p:nvPr/>
          </p:nvSpPr>
          <p:spPr>
            <a:xfrm>
              <a:off x="1520906" y="5040602"/>
              <a:ext cx="704246" cy="30656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sz="1400" dirty="0">
                  <a:solidFill>
                    <a:srgbClr val="ED7D31"/>
                  </a:solidFill>
                  <a:latin typeface="Cambria Math" panose="02040503050406030204" pitchFamily="18" charset="0"/>
                </a:rPr>
                <a:t>1000</a:t>
              </a:r>
              <a:endParaRPr lang="fr-FR" sz="1400" dirty="0">
                <a:solidFill>
                  <a:srgbClr val="ED7D31"/>
                </a:solidFill>
                <a:effectLst/>
                <a:latin typeface="Cambria Math" panose="02040503050406030204" pitchFamily="18" charset="0"/>
              </a:endParaRPr>
            </a:p>
          </p:txBody>
        </p:sp>
        <p:sp>
          <p:nvSpPr>
            <p:cNvPr id="132" name="ZoneTexte 1">
              <a:extLst>
                <a:ext uri="{FF2B5EF4-FFF2-40B4-BE49-F238E27FC236}">
                  <a16:creationId xmlns:a16="http://schemas.microsoft.com/office/drawing/2014/main" id="{2DB1ACBA-D0EE-4054-8071-589656F670B0}"/>
                </a:ext>
              </a:extLst>
            </p:cNvPr>
            <p:cNvSpPr txBox="1"/>
            <p:nvPr/>
          </p:nvSpPr>
          <p:spPr>
            <a:xfrm>
              <a:off x="2014799" y="4575101"/>
              <a:ext cx="599495" cy="30656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sz="1400" dirty="0">
                  <a:solidFill>
                    <a:srgbClr val="A5A5A5"/>
                  </a:solidFill>
                  <a:latin typeface="Cambria Math" panose="02040503050406030204" pitchFamily="18" charset="0"/>
                </a:rPr>
                <a:t>750</a:t>
              </a:r>
              <a:endParaRPr lang="fr-FR" sz="1400" dirty="0">
                <a:solidFill>
                  <a:srgbClr val="A5A5A5"/>
                </a:solidFill>
                <a:effectLst/>
                <a:latin typeface="Cambria Math" panose="02040503050406030204" pitchFamily="18" charset="0"/>
              </a:endParaRPr>
            </a:p>
          </p:txBody>
        </p:sp>
        <p:sp>
          <p:nvSpPr>
            <p:cNvPr id="133" name="ZoneTexte 1">
              <a:extLst>
                <a:ext uri="{FF2B5EF4-FFF2-40B4-BE49-F238E27FC236}">
                  <a16:creationId xmlns:a16="http://schemas.microsoft.com/office/drawing/2014/main" id="{6007272A-C919-49AF-A31A-E9CCDC19F74F}"/>
                </a:ext>
              </a:extLst>
            </p:cNvPr>
            <p:cNvSpPr txBox="1"/>
            <p:nvPr/>
          </p:nvSpPr>
          <p:spPr>
            <a:xfrm>
              <a:off x="2006784" y="4819390"/>
              <a:ext cx="599495" cy="30656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sz="1400" dirty="0">
                  <a:solidFill>
                    <a:srgbClr val="FFC000"/>
                  </a:solidFill>
                  <a:latin typeface="Cambria Math" panose="02040503050406030204" pitchFamily="18" charset="0"/>
                </a:rPr>
                <a:t>550</a:t>
              </a:r>
              <a:endParaRPr lang="fr-FR" sz="1400" dirty="0">
                <a:solidFill>
                  <a:srgbClr val="FFC000"/>
                </a:solidFill>
                <a:effectLst/>
                <a:latin typeface="Cambria Math" panose="02040503050406030204" pitchFamily="18" charset="0"/>
              </a:endParaRPr>
            </a:p>
          </p:txBody>
        </p:sp>
        <p:sp>
          <p:nvSpPr>
            <p:cNvPr id="134" name="ZoneTexte 1">
              <a:extLst>
                <a:ext uri="{FF2B5EF4-FFF2-40B4-BE49-F238E27FC236}">
                  <a16:creationId xmlns:a16="http://schemas.microsoft.com/office/drawing/2014/main" id="{C7807EF4-91FC-4E95-9DAE-E8072BEDFF10}"/>
                </a:ext>
              </a:extLst>
            </p:cNvPr>
            <p:cNvSpPr txBox="1"/>
            <p:nvPr/>
          </p:nvSpPr>
          <p:spPr>
            <a:xfrm>
              <a:off x="2006784" y="5040602"/>
              <a:ext cx="599495" cy="30656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sz="1400" dirty="0">
                  <a:solidFill>
                    <a:srgbClr val="5B9BD5"/>
                  </a:solidFill>
                  <a:latin typeface="Cambria Math" panose="02040503050406030204" pitchFamily="18" charset="0"/>
                </a:rPr>
                <a:t>400</a:t>
              </a:r>
              <a:endParaRPr lang="fr-FR" sz="1400" dirty="0">
                <a:solidFill>
                  <a:srgbClr val="5B9BD5"/>
                </a:solidFill>
                <a:effectLst/>
                <a:latin typeface="Cambria Math" panose="02040503050406030204" pitchFamily="18" charset="0"/>
              </a:endParaRPr>
            </a:p>
          </p:txBody>
        </p:sp>
        <p:sp>
          <p:nvSpPr>
            <p:cNvPr id="135" name="ZoneTexte 1">
              <a:extLst>
                <a:ext uri="{FF2B5EF4-FFF2-40B4-BE49-F238E27FC236}">
                  <a16:creationId xmlns:a16="http://schemas.microsoft.com/office/drawing/2014/main" id="{08D9C1BA-7979-4F8F-A9C8-5AAD7BF33000}"/>
                </a:ext>
              </a:extLst>
            </p:cNvPr>
            <p:cNvSpPr txBox="1"/>
            <p:nvPr/>
          </p:nvSpPr>
          <p:spPr>
            <a:xfrm>
              <a:off x="1466652" y="4579153"/>
              <a:ext cx="812753" cy="30656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sz="1400" dirty="0">
                  <a:latin typeface="Cambria Math" panose="02040503050406030204" pitchFamily="18" charset="0"/>
                </a:rPr>
                <a:t>2500</a:t>
              </a:r>
              <a:endParaRPr lang="fr-FR" sz="1400" dirty="0">
                <a:effectLst/>
                <a:latin typeface="Cambria Math" panose="02040503050406030204" pitchFamily="18" charset="0"/>
              </a:endParaRPr>
            </a:p>
          </p:txBody>
        </p:sp>
        <p:sp>
          <p:nvSpPr>
            <p:cNvPr id="136" name="Rectangle 135"/>
            <p:cNvSpPr/>
            <p:nvPr/>
          </p:nvSpPr>
          <p:spPr>
            <a:xfrm>
              <a:off x="1629577" y="4318454"/>
              <a:ext cx="873898" cy="9819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72" name="ZoneTexte 171"/>
          <p:cNvSpPr txBox="1"/>
          <p:nvPr/>
        </p:nvSpPr>
        <p:spPr>
          <a:xfrm>
            <a:off x="4376694" y="6323961"/>
            <a:ext cx="4411209" cy="338554"/>
          </a:xfrm>
          <a:prstGeom prst="rect">
            <a:avLst/>
          </a:prstGeom>
          <a:noFill/>
        </p:spPr>
        <p:txBody>
          <a:bodyPr wrap="none" rtlCol="0">
            <a:spAutoFit/>
          </a:bodyPr>
          <a:lstStyle/>
          <a:p>
            <a:pPr algn="ctr"/>
            <a:r>
              <a:rPr lang="en-US" sz="1600" dirty="0">
                <a:solidFill>
                  <a:srgbClr val="0207F5"/>
                </a:solidFill>
              </a:rPr>
              <a:t>Determined independently under static conditions</a:t>
            </a:r>
            <a:endParaRPr lang="en-GB" sz="1600" dirty="0">
              <a:solidFill>
                <a:srgbClr val="0207F5"/>
              </a:solidFill>
            </a:endParaRPr>
          </a:p>
        </p:txBody>
      </p:sp>
      <p:sp>
        <p:nvSpPr>
          <p:cNvPr id="42" name="ZoneTexte 41"/>
          <p:cNvSpPr txBox="1"/>
          <p:nvPr/>
        </p:nvSpPr>
        <p:spPr>
          <a:xfrm>
            <a:off x="210214" y="6809515"/>
            <a:ext cx="7878888" cy="338554"/>
          </a:xfrm>
          <a:prstGeom prst="rect">
            <a:avLst/>
          </a:prstGeom>
          <a:noFill/>
        </p:spPr>
        <p:txBody>
          <a:bodyPr wrap="none" rtlCol="0">
            <a:spAutoFit/>
          </a:bodyPr>
          <a:lstStyle/>
          <a:p>
            <a:r>
              <a:rPr lang="en-US" sz="1600" dirty="0">
                <a:solidFill>
                  <a:srgbClr val="0207F5"/>
                </a:solidFill>
              </a:rPr>
              <a:t>We assume that the liquid distribution does not significantly differ under dynamic conditions</a:t>
            </a:r>
            <a:endParaRPr lang="fr-FR" sz="1600" dirty="0">
              <a:solidFill>
                <a:srgbClr val="0207F5"/>
              </a:solidFill>
            </a:endParaRPr>
          </a:p>
        </p:txBody>
      </p:sp>
      <p:sp>
        <p:nvSpPr>
          <p:cNvPr id="46" name="ZoneTexte 45"/>
          <p:cNvSpPr txBox="1"/>
          <p:nvPr/>
        </p:nvSpPr>
        <p:spPr>
          <a:xfrm>
            <a:off x="5402583" y="5768607"/>
            <a:ext cx="2138760" cy="584775"/>
          </a:xfrm>
          <a:prstGeom prst="rect">
            <a:avLst/>
          </a:prstGeom>
          <a:noFill/>
        </p:spPr>
        <p:txBody>
          <a:bodyPr wrap="square" rtlCol="0">
            <a:spAutoFit/>
          </a:bodyPr>
          <a:lstStyle/>
          <a:p>
            <a:pPr algn="ctr"/>
            <a:r>
              <a:rPr lang="en-GB" sz="1600" b="1" dirty="0" smtClean="0">
                <a:solidFill>
                  <a:srgbClr val="0207F5"/>
                </a:solidFill>
              </a:rPr>
              <a:t>Effective liquid fraction of the core foam</a:t>
            </a:r>
            <a:endParaRPr lang="en-GB" sz="1600" b="1" dirty="0">
              <a:solidFill>
                <a:srgbClr val="0207F5"/>
              </a:solidFill>
            </a:endParaRPr>
          </a:p>
        </p:txBody>
      </p:sp>
      <p:cxnSp>
        <p:nvCxnSpPr>
          <p:cNvPr id="47" name="Connecteur droit avec flèche 46"/>
          <p:cNvCxnSpPr>
            <a:stCxn id="46" idx="1"/>
            <a:endCxn id="101" idx="3"/>
          </p:cNvCxnSpPr>
          <p:nvPr/>
        </p:nvCxnSpPr>
        <p:spPr>
          <a:xfrm flipH="1">
            <a:off x="3841147" y="6060995"/>
            <a:ext cx="1561436" cy="0"/>
          </a:xfrm>
          <a:prstGeom prst="straightConnector1">
            <a:avLst/>
          </a:prstGeom>
          <a:ln>
            <a:solidFill>
              <a:srgbClr val="0207F5"/>
            </a:solidFill>
            <a:tailEnd type="triangle"/>
          </a:ln>
        </p:spPr>
        <p:style>
          <a:lnRef idx="1">
            <a:schemeClr val="dk1"/>
          </a:lnRef>
          <a:fillRef idx="0">
            <a:schemeClr val="dk1"/>
          </a:fillRef>
          <a:effectRef idx="0">
            <a:schemeClr val="dk1"/>
          </a:effectRef>
          <a:fontRef idx="minor">
            <a:schemeClr val="tx1"/>
          </a:fontRef>
        </p:style>
      </p:cxnSp>
      <p:cxnSp>
        <p:nvCxnSpPr>
          <p:cNvPr id="48" name="Connecteur droit avec flèche 47"/>
          <p:cNvCxnSpPr>
            <a:stCxn id="46" idx="3"/>
            <a:endCxn id="120" idx="1"/>
          </p:cNvCxnSpPr>
          <p:nvPr/>
        </p:nvCxnSpPr>
        <p:spPr>
          <a:xfrm>
            <a:off x="7541343" y="6060995"/>
            <a:ext cx="1647041" cy="0"/>
          </a:xfrm>
          <a:prstGeom prst="straightConnector1">
            <a:avLst/>
          </a:prstGeom>
          <a:ln>
            <a:solidFill>
              <a:srgbClr val="0207F5"/>
            </a:solidFill>
            <a:tailEnd type="triangle"/>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521712327"/>
      </p:ext>
    </p:extLst>
  </p:cSld>
  <p:clrMapOvr>
    <a:masterClrMapping/>
  </p:clrMapOvr>
  <mc:AlternateContent xmlns:mc="http://schemas.openxmlformats.org/markup-compatibility/2006">
    <mc:Choice xmlns:p14="http://schemas.microsoft.com/office/powerpoint/2010/main" Requires="p14">
      <p:transition spd="slow" p14:dur="2000" advTm="37041"/>
    </mc:Choice>
    <mc:Fallback>
      <p:transition spd="slow" advTm="370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9"/>
            </p:par>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8|11.3"/>
</p:tagLst>
</file>

<file path=ppt/tags/tag2.xml><?xml version="1.0" encoding="utf-8"?>
<p:tagLst xmlns:a="http://schemas.openxmlformats.org/drawingml/2006/main" xmlns:r="http://schemas.openxmlformats.org/officeDocument/2006/relationships" xmlns:p="http://schemas.openxmlformats.org/presentationml/2006/main">
  <p:tag name="TIMING" val="|49.2|12|16.8|12.5"/>
</p:tagLst>
</file>

<file path=ppt/tags/tag3.xml><?xml version="1.0" encoding="utf-8"?>
<p:tagLst xmlns:a="http://schemas.openxmlformats.org/drawingml/2006/main" xmlns:r="http://schemas.openxmlformats.org/officeDocument/2006/relationships" xmlns:p="http://schemas.openxmlformats.org/presentationml/2006/main">
  <p:tag name="TIMING" val="|16.3|23.6|0.5|18.1|7.9|26.4|9.2|17.3|16.5|35"/>
</p:tagLst>
</file>

<file path=ppt/tags/tag4.xml><?xml version="1.0" encoding="utf-8"?>
<p:tagLst xmlns:a="http://schemas.openxmlformats.org/drawingml/2006/main" xmlns:r="http://schemas.openxmlformats.org/officeDocument/2006/relationships" xmlns:p="http://schemas.openxmlformats.org/presentationml/2006/main">
  <p:tag name="TIMING" val="|30.4|5|18|29.3|8.3"/>
</p:tagLst>
</file>

<file path=ppt/tags/tag5.xml><?xml version="1.0" encoding="utf-8"?>
<p:tagLst xmlns:a="http://schemas.openxmlformats.org/drawingml/2006/main" xmlns:r="http://schemas.openxmlformats.org/officeDocument/2006/relationships" xmlns:p="http://schemas.openxmlformats.org/presentationml/2006/main">
  <p:tag name="TIMING" val="|6|0.8|4|4.5|8.6|15.6|11.5|8.1|13.8|12.6|0.8|12.3"/>
</p:tagLst>
</file>

<file path=ppt/tags/tag6.xml><?xml version="1.0" encoding="utf-8"?>
<p:tagLst xmlns:a="http://schemas.openxmlformats.org/drawingml/2006/main" xmlns:r="http://schemas.openxmlformats.org/officeDocument/2006/relationships" xmlns:p="http://schemas.openxmlformats.org/presentationml/2006/main">
  <p:tag name="TIMING" val="|5.3|0.9|0.9|11.7|24.3"/>
</p:tagLst>
</file>

<file path=ppt/tags/tag7.xml><?xml version="1.0" encoding="utf-8"?>
<p:tagLst xmlns:a="http://schemas.openxmlformats.org/drawingml/2006/main" xmlns:r="http://schemas.openxmlformats.org/officeDocument/2006/relationships" xmlns:p="http://schemas.openxmlformats.org/presentationml/2006/main">
  <p:tag name="TIMING" val="|17.7"/>
</p:tagLst>
</file>

<file path=ppt/tags/tag8.xml><?xml version="1.0" encoding="utf-8"?>
<p:tagLst xmlns:a="http://schemas.openxmlformats.org/drawingml/2006/main" xmlns:r="http://schemas.openxmlformats.org/officeDocument/2006/relationships" xmlns:p="http://schemas.openxmlformats.org/presentationml/2006/main">
  <p:tag name="TIMING" val="|14.2|18.1|9.6"/>
</p:tagLst>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44326</TotalTime>
  <Words>2308</Words>
  <Application>Microsoft Office PowerPoint</Application>
  <PresentationFormat>Grand écran</PresentationFormat>
  <Paragraphs>319</Paragraphs>
  <Slides>14</Slides>
  <Notes>14</Notes>
  <HiddenSlides>0</HiddenSlides>
  <MMClips>3</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14</vt:i4>
      </vt:variant>
    </vt:vector>
  </HeadingPairs>
  <TitlesOfParts>
    <vt:vector size="24" baseType="lpstr">
      <vt:lpstr>NSimSun</vt:lpstr>
      <vt:lpstr>Alef</vt:lpstr>
      <vt:lpstr>Arial</vt:lpstr>
      <vt:lpstr>Calibri</vt:lpstr>
      <vt:lpstr>Calibri Light</vt:lpstr>
      <vt:lpstr>Cambria Math</vt:lpstr>
      <vt:lpstr>Georgia</vt:lpstr>
      <vt:lpstr>Source Sans Pro</vt:lpstr>
      <vt:lpstr>Times New Roman</vt:lpstr>
      <vt:lpstr>Thème Office</vt:lpstr>
      <vt:lpstr>Foam confined in granular media: liquid distribution &amp; consequences</vt:lpstr>
      <vt:lpstr>Introduction</vt:lpstr>
      <vt:lpstr>Introduction</vt:lpstr>
      <vt:lpstr>1. Confined foam microstructure &amp; liquid distribution</vt:lpstr>
      <vt:lpstr>1. Confined foam microstructure &amp; liquid distribution</vt:lpstr>
      <vt:lpstr>2. Consequences on confined foam properties</vt:lpstr>
      <vt:lpstr>2. Consequences on confined foam properties</vt:lpstr>
      <vt:lpstr>2. Consequences on confined foam properties</vt:lpstr>
      <vt:lpstr>2. Consequences on confined foam properties</vt:lpstr>
      <vt:lpstr>Conclusion &amp; perspectives</vt:lpstr>
      <vt:lpstr>Présentation PowerPoint</vt:lpstr>
      <vt:lpstr>Foam production (coarsening)</vt:lpstr>
      <vt:lpstr>Foam production (foam flow)</vt:lpstr>
      <vt:lpstr>1. Confined foam microstructure &amp; liquid distribution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SALAME Ali</dc:creator>
  <cp:lastModifiedBy>LANGLOIS</cp:lastModifiedBy>
  <cp:revision>759</cp:revision>
  <dcterms:created xsi:type="dcterms:W3CDTF">2025-11-17T10:13:10Z</dcterms:created>
  <dcterms:modified xsi:type="dcterms:W3CDTF">2026-05-15T20:20:55Z</dcterms:modified>
</cp:coreProperties>
</file>