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721" r:id="rId1"/>
  </p:sldMasterIdLst>
  <p:notesMasterIdLst>
    <p:notesMasterId r:id="rId14"/>
  </p:notesMasterIdLst>
  <p:handoutMasterIdLst>
    <p:handoutMasterId r:id="rId15"/>
  </p:handoutMasterIdLst>
  <p:sldIdLst>
    <p:sldId id="884" r:id="rId2"/>
    <p:sldId id="524" r:id="rId3"/>
    <p:sldId id="879" r:id="rId4"/>
    <p:sldId id="838" r:id="rId5"/>
    <p:sldId id="903" r:id="rId6"/>
    <p:sldId id="825" r:id="rId7"/>
    <p:sldId id="880" r:id="rId8"/>
    <p:sldId id="485" r:id="rId9"/>
    <p:sldId id="905" r:id="rId10"/>
    <p:sldId id="904" r:id="rId11"/>
    <p:sldId id="906" r:id="rId12"/>
    <p:sldId id="51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0E5FB"/>
    <a:srgbClr val="932215"/>
    <a:srgbClr val="500778"/>
    <a:srgbClr val="500878"/>
    <a:srgbClr val="70AD47"/>
    <a:srgbClr val="BDD7EE"/>
    <a:srgbClr val="946ACC"/>
    <a:srgbClr val="AD8CD8"/>
    <a:srgbClr val="CEBAE8"/>
    <a:srgbClr val="C3A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5FBEB3-1603-4C88-8559-383CFF69E69E}" v="208" dt="2019-05-14T14:07:59.309"/>
    <p1510:client id="{D859E879-25EB-4174-AE15-9B71B9DF917E}" v="3" dt="2019-05-13T21:59:58.652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073" autoAdjust="0"/>
  </p:normalViewPr>
  <p:slideViewPr>
    <p:cSldViewPr snapToGrid="0">
      <p:cViewPr varScale="1">
        <p:scale>
          <a:sx n="81" d="100"/>
          <a:sy n="81" d="100"/>
        </p:scale>
        <p:origin x="562" y="45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47F2B8-7CC7-44C6-B136-DF4869A278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CA2EDE-3B9B-4F1E-890A-6A1B26D3E7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E175C-A5C4-4561-B485-3A98D3450F6C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592CE0-1467-4F47-A7A7-DB03D926A3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5996DE-F308-455B-BC3C-76964DEEFC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5D80B-1341-45FC-81AC-68809009AC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271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BCE23-23C2-4EC2-97A0-8D342EA1C4A1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EA2E8-4808-4AC5-B35A-AC6BFA3BD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153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EA2E8-4808-4AC5-B35A-AC6BFA3BD6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391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17100-E8CB-91E1-9F62-60071B19C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3F20BE-D963-EA01-C918-0F5CB119F6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B498FC-C336-B47D-1DC5-70B0589C6F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9419E-7ACB-42DE-6C2C-260ABE18D0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5AD2E-89E1-4370-8739-344D4E353C41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307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17100-E8CB-91E1-9F62-60071B19C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3F20BE-D963-EA01-C918-0F5CB119F6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B498FC-C336-B47D-1DC5-70B0589C6F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9419E-7ACB-42DE-6C2C-260ABE18D0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5AD2E-89E1-4370-8739-344D4E353C41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2884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EE961E-168B-4F39-A639-F0E2D09FF862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825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57042-8119-4A6A-B0C5-FE8AD9B0DE1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033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EA2E8-4808-4AC5-B35A-AC6BFA3BD6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936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EA2E8-4808-4AC5-B35A-AC6BFA3BD6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888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EA2E8-4808-4AC5-B35A-AC6BFA3BD6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755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5AD2E-89E1-4370-8739-344D4E353C41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0582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EA2E8-4808-4AC5-B35A-AC6BFA3BD6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189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EA2E8-4808-4AC5-B35A-AC6BFA3BD6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907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17100-E8CB-91E1-9F62-60071B19C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3F20BE-D963-EA01-C918-0F5CB119F6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B498FC-C336-B47D-1DC5-70B0589C6F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9419E-7ACB-42DE-6C2C-260ABE18D0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5AD2E-89E1-4370-8739-344D4E353C41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9867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542AF34-586F-4F07-0C51-0A9589699935}"/>
              </a:ext>
            </a:extLst>
          </p:cNvPr>
          <p:cNvSpPr/>
          <p:nvPr userDrawn="1"/>
        </p:nvSpPr>
        <p:spPr>
          <a:xfrm>
            <a:off x="1" y="0"/>
            <a:ext cx="12192000" cy="1655762"/>
          </a:xfrm>
          <a:prstGeom prst="rect">
            <a:avLst/>
          </a:prstGeom>
          <a:solidFill>
            <a:srgbClr val="500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103" y="2104097"/>
            <a:ext cx="9144000" cy="829226"/>
          </a:xfrm>
        </p:spPr>
        <p:txBody>
          <a:bodyPr anchor="ctr"/>
          <a:lstStyle>
            <a:lvl1pPr algn="l">
              <a:lnSpc>
                <a:spcPct val="100000"/>
              </a:lnSpc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47953"/>
            <a:ext cx="9144000" cy="475897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ABDD72FB-4642-C900-C3E1-7E912FB5C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423" y="625987"/>
            <a:ext cx="3600000" cy="102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8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542AF34-586F-4F07-0C51-0A9589699935}"/>
              </a:ext>
            </a:extLst>
          </p:cNvPr>
          <p:cNvSpPr/>
          <p:nvPr userDrawn="1"/>
        </p:nvSpPr>
        <p:spPr>
          <a:xfrm>
            <a:off x="1" y="0"/>
            <a:ext cx="12192000" cy="16557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4" name="Picture 4" descr="ETH Zürich Logo | Seismological Society of America">
            <a:extLst>
              <a:ext uri="{FF2B5EF4-FFF2-40B4-BE49-F238E27FC236}">
                <a16:creationId xmlns:a16="http://schemas.microsoft.com/office/drawing/2014/main" id="{AE7FB357-B6A3-F589-27DD-6BE7A41080E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9" t="21676" r="9435" b="34782"/>
          <a:stretch/>
        </p:blipFill>
        <p:spPr bwMode="auto">
          <a:xfrm>
            <a:off x="7663542" y="662061"/>
            <a:ext cx="4499431" cy="95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BAB240-B3BA-0994-6AE3-2EC4FAF18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142" y="2492086"/>
            <a:ext cx="10203721" cy="553998"/>
          </a:xfrm>
        </p:spPr>
        <p:txBody>
          <a:bodyPr anchor="ctr">
            <a:spAutoFit/>
          </a:bodyPr>
          <a:lstStyle>
            <a:lvl1pPr algn="l">
              <a:lnSpc>
                <a:spcPct val="100000"/>
              </a:lnSpc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D0E229-708B-C1A2-96F9-26FEAFA14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142" y="3869441"/>
            <a:ext cx="10203719" cy="400110"/>
          </a:xfrm>
        </p:spPr>
        <p:txBody>
          <a:bodyPr anchor="ctr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2000" b="1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411FA20-87EF-78D1-2607-F4F58E42C4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8143" y="3206640"/>
            <a:ext cx="10203719" cy="477054"/>
          </a:xfrm>
        </p:spPr>
        <p:txBody>
          <a:bodyPr vert="horz" lIns="91440" tIns="45720" rIns="91440" bIns="45720" rtlCol="0" anchor="ctr" anchorCtr="0">
            <a:spAutoFit/>
          </a:bodyPr>
          <a:lstStyle>
            <a:lvl1pPr>
              <a:defRPr lang="en-US" sz="2500" b="1" i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GB" sz="1600"/>
            </a:lvl5pPr>
          </a:lstStyle>
          <a:p>
            <a:pPr marL="0" lvl="0" indent="0">
              <a:lnSpc>
                <a:spcPct val="100000"/>
              </a:lnSpc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6297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0ED0FFF-8604-A4DA-B9BD-C08E15C84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781F3BC-9D24-9487-6452-5F1295E0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AB964DD-4A35-442A-B6A4-9E5ADA0D6D21}" type="slidenum">
              <a:rPr lang="en-GB" smtClean="0"/>
              <a:pPr/>
              <a:t>‹#›</a:t>
            </a:fld>
            <a:r>
              <a:rPr lang="en-GB" dirty="0"/>
              <a:t> / 19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BDC692-83ED-C175-3F9C-4E80B83891A3}"/>
              </a:ext>
            </a:extLst>
          </p:cNvPr>
          <p:cNvSpPr/>
          <p:nvPr userDrawn="1"/>
        </p:nvSpPr>
        <p:spPr>
          <a:xfrm>
            <a:off x="1" y="0"/>
            <a:ext cx="12192000" cy="79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ED86FEB-6454-3926-541E-A123A37B8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74" y="159442"/>
            <a:ext cx="9295047" cy="451850"/>
          </a:xfrm>
        </p:spPr>
        <p:txBody>
          <a:bodyPr wrap="square" tIns="0" bIns="36000" anchor="ctr">
            <a:spAutoFit/>
          </a:bodyPr>
          <a:lstStyle>
            <a:lvl1pPr marL="108000" algn="l" defTabSz="457200" rtl="0" eaLnBrk="1" latinLnBrk="0" hangingPunct="1">
              <a:lnSpc>
                <a:spcPct val="90000"/>
              </a:lnSpc>
              <a:defRPr lang="en-US" sz="30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57ADA-9C93-76E1-EAD4-4539A5D8C1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175" y="879019"/>
            <a:ext cx="11931650" cy="540000"/>
          </a:xfrm>
        </p:spPr>
        <p:txBody>
          <a:bodyPr anchor="ctr" anchorCtr="0">
            <a:normAutofit/>
          </a:bodyPr>
          <a:lstStyle>
            <a:lvl1pPr marL="342900" indent="-342900">
              <a:lnSpc>
                <a:spcPct val="90000"/>
              </a:lnSpc>
              <a:buFont typeface="Wingdings" panose="05000000000000000000" pitchFamily="2" charset="2"/>
              <a:buChar char="Ø"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885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64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4" r:id="rId2"/>
    <p:sldLayoutId id="214748373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29.gi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8DE09-2DD4-DADB-F22E-9679E06B1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142" y="2075150"/>
            <a:ext cx="11395715" cy="1077218"/>
          </a:xfrm>
        </p:spPr>
        <p:txBody>
          <a:bodyPr/>
          <a:lstStyle/>
          <a:p>
            <a:r>
              <a:rPr lang="en-GB" altLang="zh-CN" sz="3200" dirty="0"/>
              <a:t>Study on non-isothermal drying of porous media with hybrid lattice Boltzmann method: Drying rate prediction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E00B85-74E4-73F0-4F22-8FE4815746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Nantes, France, 18-22 May 2026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B4BA8-1C8A-2BB1-AC44-AEE04A8D74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8143" y="3400030"/>
            <a:ext cx="10203719" cy="369332"/>
          </a:xfrm>
        </p:spPr>
        <p:txBody>
          <a:bodyPr/>
          <a:lstStyle/>
          <a:p>
            <a:pPr marL="0" indent="0">
              <a:buNone/>
            </a:pPr>
            <a:r>
              <a:rPr lang="en-GB" sz="2000" i="1" dirty="0"/>
              <a:t>- </a:t>
            </a:r>
            <a:r>
              <a:rPr lang="en-GB" sz="2000" i="1" dirty="0" err="1"/>
              <a:t>InterPore</a:t>
            </a:r>
            <a:r>
              <a:rPr lang="en-GB" sz="2000" i="1" dirty="0"/>
              <a:t> 2026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1D58F13-9C1A-44C2-A4AF-ECC2C88008B9}"/>
              </a:ext>
            </a:extLst>
          </p:cNvPr>
          <p:cNvSpPr txBox="1">
            <a:spLocks/>
          </p:cNvSpPr>
          <p:nvPr/>
        </p:nvSpPr>
        <p:spPr>
          <a:xfrm>
            <a:off x="398142" y="5115150"/>
            <a:ext cx="10137629" cy="974626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zh-CN" sz="2400" b="1" i="0" dirty="0">
                <a:cs typeface="Arial" panose="020B0604020202020204" pitchFamily="34" charset="0"/>
              </a:rPr>
              <a:t>Timan Lei, Dominique Derome, Linlin Fei, Kai H. Luo, Jan </a:t>
            </a:r>
            <a:r>
              <a:rPr lang="en-US" altLang="zh-CN" sz="2400" b="1" i="0" dirty="0" err="1">
                <a:cs typeface="Arial" panose="020B0604020202020204" pitchFamily="34" charset="0"/>
              </a:rPr>
              <a:t>Carmeliet</a:t>
            </a:r>
            <a:endParaRPr lang="en-US" altLang="zh-CN" sz="2400" b="1" i="0" dirty="0"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zh-CN" sz="2000" b="1" i="0" dirty="0">
                <a:cs typeface="Arial" panose="020B0604020202020204" pitchFamily="34" charset="0"/>
              </a:rPr>
              <a:t>Postdoctoral Researcher @ ETH Zürich</a:t>
            </a:r>
          </a:p>
        </p:txBody>
      </p:sp>
    </p:spTree>
    <p:extLst>
      <p:ext uri="{BB962C8B-B14F-4D97-AF65-F5344CB8AC3E}">
        <p14:creationId xmlns:p14="http://schemas.microsoft.com/office/powerpoint/2010/main" val="3233003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6C416-A439-ECB7-5369-6E26EB7C4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2E736-33F2-37C0-B19A-8891A1C36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74" y="159442"/>
            <a:ext cx="11790644" cy="451850"/>
          </a:xfrm>
        </p:spPr>
        <p:txBody>
          <a:bodyPr>
            <a:normAutofit fontScale="90000"/>
          </a:bodyPr>
          <a:lstStyle/>
          <a:p>
            <a:r>
              <a:rPr lang="en-US" altLang="zh-CN" sz="3300" dirty="0"/>
              <a:t>Effects of inflow airflow velocity and </a:t>
            </a:r>
            <a:r>
              <a:rPr lang="en-US" altLang="zh-CN" sz="3300" dirty="0" err="1"/>
              <a:t>vapour</a:t>
            </a:r>
            <a:r>
              <a:rPr lang="en-US" altLang="zh-CN" sz="3300" dirty="0"/>
              <a:t> mass fraction</a:t>
            </a:r>
            <a:endParaRPr lang="zh-CN" altLang="en-US" sz="22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7">
                <a:extLst>
                  <a:ext uri="{FF2B5EF4-FFF2-40B4-BE49-F238E27FC236}">
                    <a16:creationId xmlns:a16="http://schemas.microsoft.com/office/drawing/2014/main" id="{49680970-A97A-3E87-0BD0-E2C8BF3FFE64}"/>
                  </a:ext>
                </a:extLst>
              </p:cNvPr>
              <p:cNvSpPr txBox="1"/>
              <p:nvPr/>
            </p:nvSpPr>
            <p:spPr>
              <a:xfrm>
                <a:off x="1739317" y="5385865"/>
                <a:ext cx="8572358" cy="1287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Drying process @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1">
                        <a:latin typeface="Cambria Math" panose="02040503050406030204" pitchFamily="18" charset="0"/>
                      </a:rPr>
                      <m:t>𝐑𝐞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de-CH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𝒀</m:t>
                        </m:r>
                      </m:sub>
                    </m:sSub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𝟎𝟗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𝟒𝟒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de-CH" dirty="0"/>
                  <a:t> </a:t>
                </a:r>
                <a:r>
                  <a:rPr lang="de-CH" dirty="0">
                    <a:latin typeface="Arial" panose="020B0604020202020204" pitchFamily="34" charset="0"/>
                    <a:cs typeface="Arial" panose="020B0604020202020204" pitchFamily="34" charset="0"/>
                  </a:rPr>
                  <a:t>(or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𝟖𝟓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GB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Faster air flow velocity </a:t>
                </a:r>
                <a:r>
                  <a:rPr lang="en-GB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GB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lower vapour mass fraction </a:t>
                </a:r>
                <a:r>
                  <a:rPr lang="en-GB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accelerate drying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Logarithmic correlations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to describe dependence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1">
                        <a:latin typeface="Cambria Math" panose="02040503050406030204" pitchFamily="18" charset="0"/>
                      </a:rPr>
                      <m:t>Re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文本框 7">
                <a:extLst>
                  <a:ext uri="{FF2B5EF4-FFF2-40B4-BE49-F238E27FC236}">
                    <a16:creationId xmlns:a16="http://schemas.microsoft.com/office/drawing/2014/main" id="{49680970-A97A-3E87-0BD0-E2C8BF3FF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317" y="5385865"/>
                <a:ext cx="8572358" cy="1287532"/>
              </a:xfrm>
              <a:prstGeom prst="rect">
                <a:avLst/>
              </a:prstGeom>
              <a:blipFill>
                <a:blip r:embed="rId4"/>
                <a:stretch>
                  <a:fillRect l="-426" b="-71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F89F46BE-E46F-2494-FB60-9EEABE4D0F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1494" y="877006"/>
            <a:ext cx="9473400" cy="45088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78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36"/>
    </mc:Choice>
    <mc:Fallback xmlns="">
      <p:transition spd="slow" advTm="4443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6C416-A439-ECB7-5369-6E26EB7C4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2E736-33F2-37C0-B19A-8891A1C36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300" dirty="0"/>
              <a:t>Effects of operating conditions</a:t>
            </a:r>
            <a:endParaRPr lang="zh-CN" altLang="en-US" sz="22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24E11D-1A0A-4BD5-7B95-0136F16DF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807" y="1266556"/>
            <a:ext cx="10088383" cy="38486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7">
                <a:extLst>
                  <a:ext uri="{FF2B5EF4-FFF2-40B4-BE49-F238E27FC236}">
                    <a16:creationId xmlns:a16="http://schemas.microsoft.com/office/drawing/2014/main" id="{5C7D76AB-A52C-C22B-431A-4844ED978D12}"/>
                  </a:ext>
                </a:extLst>
              </p:cNvPr>
              <p:cNvSpPr txBox="1"/>
              <p:nvPr/>
            </p:nvSpPr>
            <p:spPr>
              <a:xfrm>
                <a:off x="1051807" y="5474307"/>
                <a:ext cx="10955362" cy="872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Drying process @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1">
                        <a:latin typeface="Cambria Math" panose="02040503050406030204" pitchFamily="18" charset="0"/>
                      </a:rPr>
                      <m:t>𝐑𝐞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de-CH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de-CH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𝒀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𝟎𝟗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𝟒𝟒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de-CH" dirty="0"/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(or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𝟖𝟓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GB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 universal scaling correlation </a:t>
                </a:r>
                <a:r>
                  <a:rPr lang="en-GB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established to describe the effect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GB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b="1">
                        <a:latin typeface="Cambria Math" panose="02040503050406030204" pitchFamily="18" charset="0"/>
                      </a:rPr>
                      <m:t>𝐑𝐞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𝒀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on drying rate </a:t>
                </a:r>
              </a:p>
            </p:txBody>
          </p:sp>
        </mc:Choice>
        <mc:Fallback>
          <p:sp>
            <p:nvSpPr>
              <p:cNvPr id="7" name="文本框 7">
                <a:extLst>
                  <a:ext uri="{FF2B5EF4-FFF2-40B4-BE49-F238E27FC236}">
                    <a16:creationId xmlns:a16="http://schemas.microsoft.com/office/drawing/2014/main" id="{5C7D76AB-A52C-C22B-431A-4844ED978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807" y="5474307"/>
                <a:ext cx="10955362" cy="872034"/>
              </a:xfrm>
              <a:prstGeom prst="rect">
                <a:avLst/>
              </a:prstGeom>
              <a:blipFill>
                <a:blip r:embed="rId5"/>
                <a:stretch>
                  <a:fillRect l="-390" b="-104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301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36"/>
    </mc:Choice>
    <mc:Fallback xmlns="">
      <p:transition spd="slow" advTm="4443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92320" y="1075782"/>
            <a:ext cx="9360000" cy="382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lnSpc>
                <a:spcPct val="125000"/>
              </a:lnSpc>
              <a:buFont typeface="Wingdings" panose="05000000000000000000" pitchFamily="2" charset="2"/>
              <a:buChar char="Ø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zh-CN" sz="2000" dirty="0"/>
              <a:t>A hybrid </a:t>
            </a:r>
            <a:r>
              <a:rPr lang="en-US" altLang="zh-CN" sz="2000" b="1" dirty="0"/>
              <a:t>LBM-FDM</a:t>
            </a:r>
            <a:r>
              <a:rPr lang="en-US" altLang="zh-CN" sz="2000" dirty="0"/>
              <a:t> model is used to study the </a:t>
            </a:r>
            <a:r>
              <a:rPr lang="en-US" altLang="zh-CN" sz="2000" b="1" dirty="0"/>
              <a:t>non-isothermal drying </a:t>
            </a:r>
            <a:r>
              <a:rPr lang="en-US" altLang="zh-CN" sz="2000" dirty="0"/>
              <a:t>of porous media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zh-CN" sz="2000" dirty="0"/>
              <a:t>By conducting pore-scale simulations, the transition from </a:t>
            </a:r>
            <a:r>
              <a:rPr lang="en-US" altLang="zh-CN" sz="2000" b="1" dirty="0"/>
              <a:t>the</a:t>
            </a:r>
            <a:r>
              <a:rPr lang="en-US" altLang="zh-CN" sz="2000" dirty="0"/>
              <a:t> </a:t>
            </a:r>
            <a:r>
              <a:rPr lang="en-US" altLang="zh-CN" sz="2000" b="1" dirty="0"/>
              <a:t>fast-rate Stage 1 to the falling rate Stage 2 </a:t>
            </a:r>
            <a:r>
              <a:rPr lang="en-US" altLang="zh-CN" sz="2000" dirty="0"/>
              <a:t>is captured, consistent with experiments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zh-CN" sz="2000" dirty="0"/>
              <a:t>The </a:t>
            </a:r>
            <a:r>
              <a:rPr lang="en-US" altLang="zh-CN" sz="2000" b="1" dirty="0"/>
              <a:t>drying rate </a:t>
            </a:r>
            <a:r>
              <a:rPr lang="en-US" altLang="zh-CN" sz="2000" dirty="0"/>
              <a:t>is investigated for various </a:t>
            </a:r>
            <a:r>
              <a:rPr lang="en-GB" altLang="zh-CN" sz="2000" dirty="0"/>
              <a:t>inflow </a:t>
            </a:r>
            <a:r>
              <a:rPr lang="en-GB" altLang="zh-CN" sz="2000" b="1" dirty="0"/>
              <a:t>air temperature</a:t>
            </a:r>
            <a:r>
              <a:rPr lang="en-GB" altLang="zh-CN" sz="2000" dirty="0"/>
              <a:t>, </a:t>
            </a:r>
            <a:r>
              <a:rPr lang="en-GB" altLang="zh-CN" sz="2000" b="1" dirty="0"/>
              <a:t>airflow velocity</a:t>
            </a:r>
            <a:r>
              <a:rPr lang="en-GB" altLang="zh-CN" sz="2000" dirty="0"/>
              <a:t>, and </a:t>
            </a:r>
            <a:r>
              <a:rPr lang="en-GB" altLang="zh-CN" sz="2000" b="1" dirty="0"/>
              <a:t>vapour mass fraction</a:t>
            </a:r>
            <a:r>
              <a:rPr lang="en-US" altLang="zh-CN" sz="2000" b="1" dirty="0"/>
              <a:t> </a:t>
            </a:r>
            <a:r>
              <a:rPr lang="en-GB" altLang="zh-CN" sz="2000" b="1" dirty="0"/>
              <a:t> </a:t>
            </a:r>
            <a:endParaRPr lang="en-GB" altLang="zh-CN" sz="2000" dirty="0"/>
          </a:p>
          <a:p>
            <a:r>
              <a:rPr lang="en-GB" sz="2000" b="1" i="0" u="none" strike="noStrike" baseline="0" dirty="0"/>
              <a:t>A universal scaling relation </a:t>
            </a:r>
            <a:r>
              <a:rPr lang="en-GB" sz="2000" b="0" i="0" u="none" strike="noStrike" baseline="0" dirty="0"/>
              <a:t>is proposed to describe the dependence of </a:t>
            </a:r>
            <a:r>
              <a:rPr lang="en-GB" sz="2000" dirty="0"/>
              <a:t>drying rate on operating conditions.</a:t>
            </a:r>
            <a:endParaRPr lang="en-US" altLang="zh-CN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6F94CC-3A63-ACF9-B8CF-CF6AC92AD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74" y="159442"/>
            <a:ext cx="9295047" cy="451850"/>
          </a:xfrm>
        </p:spPr>
        <p:txBody>
          <a:bodyPr/>
          <a:lstStyle/>
          <a:p>
            <a:r>
              <a:rPr lang="en-GB" dirty="0"/>
              <a:t>Summary</a:t>
            </a:r>
            <a:endParaRPr lang="en-GB" i="1" dirty="0"/>
          </a:p>
        </p:txBody>
      </p:sp>
      <p:sp>
        <p:nvSpPr>
          <p:cNvPr id="3" name="Google Shape;342;p16">
            <a:extLst>
              <a:ext uri="{FF2B5EF4-FFF2-40B4-BE49-F238E27FC236}">
                <a16:creationId xmlns:a16="http://schemas.microsoft.com/office/drawing/2014/main" id="{FDD8F494-A726-F775-F10F-E8188CEFE28F}"/>
              </a:ext>
            </a:extLst>
          </p:cNvPr>
          <p:cNvSpPr/>
          <p:nvPr/>
        </p:nvSpPr>
        <p:spPr>
          <a:xfrm>
            <a:off x="1416000" y="5168855"/>
            <a:ext cx="9360000" cy="72000"/>
          </a:xfrm>
          <a:prstGeom prst="rect">
            <a:avLst/>
          </a:prstGeom>
          <a:gradFill>
            <a:gsLst>
              <a:gs pos="0">
                <a:schemeClr val="tx1"/>
              </a:gs>
              <a:gs pos="51000">
                <a:schemeClr val="bg2">
                  <a:lumMod val="50000"/>
                </a:schemeClr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rgbClr val="5008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43;p16">
            <a:extLst>
              <a:ext uri="{FF2B5EF4-FFF2-40B4-BE49-F238E27FC236}">
                <a16:creationId xmlns:a16="http://schemas.microsoft.com/office/drawing/2014/main" id="{E3CF5B58-CB83-FEB0-6F28-8668640784E1}"/>
              </a:ext>
            </a:extLst>
          </p:cNvPr>
          <p:cNvSpPr txBox="1"/>
          <p:nvPr/>
        </p:nvSpPr>
        <p:spPr>
          <a:xfrm>
            <a:off x="1497220" y="5509961"/>
            <a:ext cx="9055100" cy="544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GB" sz="3600" b="1" dirty="0">
                <a:latin typeface="Arial"/>
                <a:ea typeface="Arial"/>
                <a:cs typeface="Arial"/>
                <a:sym typeface="Arial"/>
              </a:rPr>
              <a:t>Thank you!</a:t>
            </a:r>
            <a:endParaRPr sz="36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906154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矩形 8">
            <a:extLst>
              <a:ext uri="{FF2B5EF4-FFF2-40B4-BE49-F238E27FC236}">
                <a16:creationId xmlns:a16="http://schemas.microsoft.com/office/drawing/2014/main" id="{E7C541A4-7828-4262-67C1-81CA63C0E178}"/>
              </a:ext>
            </a:extLst>
          </p:cNvPr>
          <p:cNvSpPr/>
          <p:nvPr/>
        </p:nvSpPr>
        <p:spPr bwMode="auto">
          <a:xfrm>
            <a:off x="481000" y="4196857"/>
            <a:ext cx="11648425" cy="124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891" indent="-34289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altLang="zh-CN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Strongly coupled Multiphysics at the pore scale</a:t>
            </a:r>
          </a:p>
          <a:p>
            <a:pPr>
              <a:lnSpc>
                <a:spcPct val="150000"/>
              </a:lnSpc>
            </a:pPr>
            <a:r>
              <a:rPr lang="en-GB" altLang="zh-CN" sz="16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(</a:t>
            </a:r>
            <a:r>
              <a:rPr lang="en-GB" altLang="zh-CN" sz="1600" i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multiphase flow, multicomponent transport, conjugate heat transfer, phase change … </a:t>
            </a:r>
            <a:r>
              <a:rPr lang="en-GB" altLang="zh-CN" sz="16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)</a:t>
            </a:r>
          </a:p>
          <a:p>
            <a:pPr marL="342891" indent="-34289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altLang="zh-CN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Sensitivity of drying rate and cooling performance to operating conditions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B6A51E-E689-4733-16D1-23850613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74" y="159442"/>
            <a:ext cx="9839228" cy="451850"/>
          </a:xfrm>
        </p:spPr>
        <p:txBody>
          <a:bodyPr/>
          <a:lstStyle/>
          <a:p>
            <a:r>
              <a:rPr lang="en-US" altLang="zh-CN" dirty="0"/>
              <a:t>Background – </a:t>
            </a:r>
            <a:r>
              <a:rPr lang="en-US" altLang="zh-CN" i="1" dirty="0"/>
              <a:t>Drying of porous media</a:t>
            </a:r>
            <a:endParaRPr lang="en-GB" i="1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B6C27B-8BEC-62C6-DA43-BFAC1946A1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174" y="879019"/>
            <a:ext cx="12061826" cy="540000"/>
          </a:xfrm>
        </p:spPr>
        <p:txBody>
          <a:bodyPr>
            <a:normAutofit/>
          </a:bodyPr>
          <a:lstStyle/>
          <a:p>
            <a:r>
              <a:rPr lang="en-US" altLang="zh-CN" sz="2400" b="1" dirty="0"/>
              <a:t>Drying of porous media </a:t>
            </a:r>
            <a:r>
              <a:rPr lang="en-US" altLang="zh-CN" sz="2400" b="0" dirty="0"/>
              <a:t>–</a:t>
            </a:r>
            <a:r>
              <a:rPr lang="en-GB" altLang="zh-CN" sz="2000" b="0" i="1" dirty="0"/>
              <a:t> Passive and energy-efficient cooling method</a:t>
            </a:r>
            <a:r>
              <a:rPr lang="en-US" altLang="zh-CN" sz="2000" b="0" i="1" dirty="0"/>
              <a:t> </a:t>
            </a:r>
            <a:r>
              <a:rPr lang="en-GB" altLang="zh-CN" sz="2000" b="0" i="1" dirty="0"/>
              <a:t> </a:t>
            </a:r>
            <a:endParaRPr lang="en-GB" sz="2000" b="0" i="1" baseline="-25000" dirty="0"/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32CC5F11-5AF9-7B9C-D94A-3ACA2A63285C}"/>
              </a:ext>
            </a:extLst>
          </p:cNvPr>
          <p:cNvSpPr txBox="1">
            <a:spLocks/>
          </p:cNvSpPr>
          <p:nvPr/>
        </p:nvSpPr>
        <p:spPr>
          <a:xfrm>
            <a:off x="130174" y="3642749"/>
            <a:ext cx="12061826" cy="540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The challenge in simulations</a:t>
            </a:r>
            <a:endParaRPr lang="en-GB" dirty="0"/>
          </a:p>
        </p:txBody>
      </p:sp>
      <p:sp>
        <p:nvSpPr>
          <p:cNvPr id="84" name="矩形 5">
            <a:extLst>
              <a:ext uri="{FF2B5EF4-FFF2-40B4-BE49-F238E27FC236}">
                <a16:creationId xmlns:a16="http://schemas.microsoft.com/office/drawing/2014/main" id="{C666DBDA-D64B-9CDF-4932-E542F7DB0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0035" y="5840232"/>
            <a:ext cx="7902103" cy="54025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80000" tIns="72000" rIns="180000" bIns="10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000" b="1" dirty="0">
                <a:ea typeface="宋体" panose="02010600030101010101" pitchFamily="2" charset="-122"/>
                <a:cs typeface="Arial" panose="020B0604020202020204" pitchFamily="34" charset="0"/>
              </a:rPr>
              <a:t>Pore-scale</a:t>
            </a:r>
            <a:r>
              <a:rPr lang="en-US" sz="2000" dirty="0">
                <a:ea typeface="宋体" panose="02010600030101010101" pitchFamily="2" charset="-122"/>
                <a:cs typeface="Arial" panose="020B0604020202020204" pitchFamily="34" charset="0"/>
              </a:rPr>
              <a:t> study on </a:t>
            </a:r>
            <a:r>
              <a:rPr lang="de-DE" altLang="zh-CN" sz="2000" b="1" dirty="0">
                <a:ea typeface="宋体" panose="02010600030101010101" pitchFamily="2" charset="-122"/>
                <a:cs typeface="Arial" panose="020B0604020202020204" pitchFamily="34" charset="0"/>
              </a:rPr>
              <a:t>non-</a:t>
            </a:r>
            <a:r>
              <a:rPr lang="de-DE" altLang="zh-CN" sz="2000" b="1" dirty="0" err="1">
                <a:ea typeface="宋体" panose="02010600030101010101" pitchFamily="2" charset="-122"/>
                <a:cs typeface="Arial" panose="020B0604020202020204" pitchFamily="34" charset="0"/>
              </a:rPr>
              <a:t>isothermal</a:t>
            </a:r>
            <a:r>
              <a:rPr lang="en-US" altLang="zh-CN" sz="2000" dirty="0"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B" sz="2000" dirty="0">
                <a:ea typeface="宋体" panose="02010600030101010101" pitchFamily="2" charset="-122"/>
                <a:cs typeface="Arial" panose="020B0604020202020204" pitchFamily="34" charset="0"/>
              </a:rPr>
              <a:t>drying of porous media</a:t>
            </a:r>
          </a:p>
        </p:txBody>
      </p:sp>
      <p:sp>
        <p:nvSpPr>
          <p:cNvPr id="39" name="矩形 5">
            <a:extLst>
              <a:ext uri="{FF2B5EF4-FFF2-40B4-BE49-F238E27FC236}">
                <a16:creationId xmlns:a16="http://schemas.microsoft.com/office/drawing/2014/main" id="{351D006B-D146-937B-01D5-F122E6502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01" y="1445915"/>
            <a:ext cx="6834199" cy="180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Plays an important role in </a:t>
            </a:r>
            <a:r>
              <a:rPr lang="en-GB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evaporative cooling applications</a:t>
            </a:r>
            <a:endParaRPr lang="en-GB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Well-designed porous structure + Convective air flow </a:t>
            </a: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      </a:t>
            </a:r>
            <a:r>
              <a:rPr lang="en-GB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Capillary-driven liquid supply + Moisture removal </a:t>
            </a: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      </a:t>
            </a:r>
            <a:r>
              <a:rPr lang="en-GB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Continuous evaporation &amp; continuous cooling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1DB054-4175-236F-62DD-65ABD2AB291D}"/>
              </a:ext>
            </a:extLst>
          </p:cNvPr>
          <p:cNvSpPr/>
          <p:nvPr/>
        </p:nvSpPr>
        <p:spPr>
          <a:xfrm>
            <a:off x="9203648" y="3915396"/>
            <a:ext cx="2703093" cy="274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altLang="zh-CN" sz="1200" dirty="0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en-US" altLang="zh-CN" sz="1200" dirty="0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Water Research 221 (2022) 118755</a:t>
            </a:r>
            <a:r>
              <a:rPr lang="it-IT" altLang="zh-CN" sz="1200" dirty="0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441C57-B34E-6BCC-25D1-9322B7E31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0511" y="1955295"/>
            <a:ext cx="2989369" cy="19313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276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65" grpId="0"/>
      <p:bldP spid="8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A40231-39DB-C4A3-753B-A3373E1C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Mathematical Model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6D196-39D1-439F-8C06-6D980D07A8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175" y="879019"/>
            <a:ext cx="11931650" cy="540000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GB" dirty="0"/>
              <a:t>Conservation equations </a:t>
            </a:r>
            <a:endParaRPr lang="en-GB" b="0" dirty="0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3D9C04F9-1152-C179-46FC-86B34F39FA99}"/>
              </a:ext>
            </a:extLst>
          </p:cNvPr>
          <p:cNvSpPr txBox="1">
            <a:spLocks/>
          </p:cNvSpPr>
          <p:nvPr/>
        </p:nvSpPr>
        <p:spPr>
          <a:xfrm>
            <a:off x="332491" y="1445109"/>
            <a:ext cx="4049932" cy="457671"/>
          </a:xfrm>
          <a:prstGeom prst="rect">
            <a:avLst/>
          </a:prstGeom>
        </p:spPr>
        <p:txBody>
          <a:bodyPr vert="horz" wrap="square" lIns="72000" tIns="72000" rIns="72000" bIns="720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1. Multiphase flow (air-</a:t>
            </a:r>
            <a:r>
              <a:rPr lang="de-DE" altLang="zh-CN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1464F7-8A7F-B57C-4E53-905187C92F10}"/>
              </a:ext>
            </a:extLst>
          </p:cNvPr>
          <p:cNvSpPr txBox="1">
            <a:spLocks/>
          </p:cNvSpPr>
          <p:nvPr/>
        </p:nvSpPr>
        <p:spPr>
          <a:xfrm>
            <a:off x="332491" y="3268692"/>
            <a:ext cx="4290321" cy="457671"/>
          </a:xfrm>
          <a:prstGeom prst="rect">
            <a:avLst/>
          </a:prstGeom>
        </p:spPr>
        <p:txBody>
          <a:bodyPr vert="horz" wrap="square" lIns="72000" tIns="72000" rIns="72000" bIns="720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2. Water vapor transport: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15A8729-B483-2B90-8A81-0ECF75117EDB}"/>
                  </a:ext>
                </a:extLst>
              </p:cNvPr>
              <p:cNvSpPr/>
              <p:nvPr/>
            </p:nvSpPr>
            <p:spPr>
              <a:xfrm>
                <a:off x="445967" y="1977006"/>
                <a:ext cx="9647273" cy="1075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de-CH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GB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GB" sz="200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GB" sz="2000" b="1">
                          <a:latin typeface="Cambria Math" panose="02040503050406030204" pitchFamily="18" charset="0"/>
                        </a:rPr>
                        <m:t>·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GB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CH" sz="200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2000" i="1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de-CH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GB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GB" sz="2000" i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GB" sz="2000">
                          <a:latin typeface="Cambria Math" panose="02040503050406030204" pitchFamily="18" charset="0"/>
                        </a:rPr>
                        <m:t>·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𝒖𝒖</m:t>
                          </m:r>
                        </m:e>
                      </m:d>
                      <m:r>
                        <a:rPr lang="en-GB" sz="200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GB" sz="2000" i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GB" sz="2000" i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GB" sz="2000">
                          <a:latin typeface="Cambria Math" panose="02040503050406030204" pitchFamily="18" charset="0"/>
                        </a:rPr>
                        <m:t>·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𝜌𝜐</m:t>
                          </m:r>
                          <m:d>
                            <m:d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GB" sz="2000" i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de-CH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de-CH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p>
                                  <m:r>
                                    <a:rPr lang="de-CH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GB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GB" sz="2000">
                          <a:latin typeface="Cambria Math" panose="02040503050406030204" pitchFamily="18" charset="0"/>
                        </a:rPr>
                        <m:t>∇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de-CH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  <m:r>
                                <a:rPr lang="de-CH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/3</m:t>
                              </m:r>
                            </m:e>
                          </m:d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GB" sz="2000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</m:e>
                      </m:d>
                      <m:r>
                        <a:rPr lang="en-GB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15A8729-B483-2B90-8A81-0ECF75117E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67" y="1977006"/>
                <a:ext cx="9647273" cy="10751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33667FC-FCFF-C314-C525-7998B723248A}"/>
                  </a:ext>
                </a:extLst>
              </p:cNvPr>
              <p:cNvSpPr/>
              <p:nvPr/>
            </p:nvSpPr>
            <p:spPr>
              <a:xfrm>
                <a:off x="445967" y="3744742"/>
                <a:ext cx="9647273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de-CH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CH" sz="20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000">
                          <a:latin typeface="Cambria Math" panose="02040503050406030204" pitchFamily="18" charset="0"/>
                        </a:rPr>
                        <m:t>·</m:t>
                      </m:r>
                      <m:r>
                        <m:rPr>
                          <m:sty m:val="p"/>
                        </m:rPr>
                        <a:rPr lang="en-GB" sz="2000" i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de-CH" sz="20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2000" i="0">
                          <a:latin typeface="Cambria Math" panose="02040503050406030204" pitchFamily="18" charset="0"/>
                        </a:rPr>
                        <m:t>∇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m:rPr>
                              <m:sty m:val="p"/>
                            </m:rPr>
                            <a:rPr lang="en-GB" sz="2000" i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de-CH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33667FC-FCFF-C314-C525-7998B72324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67" y="3744742"/>
                <a:ext cx="9647273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CA17788-26B2-127A-02C3-25378F53CA8E}"/>
                  </a:ext>
                </a:extLst>
              </p:cNvPr>
              <p:cNvSpPr/>
              <p:nvPr/>
            </p:nvSpPr>
            <p:spPr>
              <a:xfrm>
                <a:off x="445967" y="4704969"/>
                <a:ext cx="9647273" cy="1129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de-CH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CH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de-CH" sz="2000" b="0" i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000">
                          <a:latin typeface="Cambria Math" panose="02040503050406030204" pitchFamily="18" charset="0"/>
                        </a:rPr>
                        <m:t>·</m:t>
                      </m:r>
                      <m:r>
                        <m:rPr>
                          <m:sty m:val="p"/>
                        </m:rPr>
                        <a:rPr lang="en-GB" sz="200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de-CH" sz="20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de-CH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CH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∇</m:t>
                          </m:r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de-CH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sSub>
                            <m:sSubPr>
                              <m:ctrlPr>
                                <a:rPr lang="el-G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CH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  <m:r>
                        <a:rPr lang="de-CH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CH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CH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de-CH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CH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CH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de-CH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𝑓𝑔</m:t>
                                  </m:r>
                                </m:sub>
                              </m:sSub>
                              <m:r>
                                <a:rPr lang="de-CH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CH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CH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𝑠𝑎𝑡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CH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CH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CH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de-CH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r>
                                    <a:rPr lang="de-CH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CH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CH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de-CH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de-CH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de-CH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de-CH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CH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de-CH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den>
                          </m:f>
                          <m:r>
                            <a:rPr lang="de-CH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CH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CH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CH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CH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de-CH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n-GB" sz="200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GB" sz="200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CA17788-26B2-127A-02C3-25378F53CA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67" y="4704969"/>
                <a:ext cx="9647273" cy="11296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0C967D8-948F-9340-434E-9E7B6D888567}"/>
              </a:ext>
            </a:extLst>
          </p:cNvPr>
          <p:cNvSpPr txBox="1">
            <a:spLocks/>
          </p:cNvSpPr>
          <p:nvPr/>
        </p:nvSpPr>
        <p:spPr>
          <a:xfrm>
            <a:off x="332491" y="4372895"/>
            <a:ext cx="8311888" cy="457671"/>
          </a:xfrm>
          <a:prstGeom prst="rect">
            <a:avLst/>
          </a:prstGeom>
        </p:spPr>
        <p:txBody>
          <a:bodyPr vert="horz" wrap="square" lIns="72000" tIns="72000" rIns="72000" bIns="720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3. Energy balance for heat transfer (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Physical Review E 103, 043308 (2021)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1F9733-3AD7-9A76-8A8F-5EF4CB134196}"/>
              </a:ext>
            </a:extLst>
          </p:cNvPr>
          <p:cNvSpPr txBox="1"/>
          <p:nvPr/>
        </p:nvSpPr>
        <p:spPr>
          <a:xfrm>
            <a:off x="5032082" y="5863664"/>
            <a:ext cx="57821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dvOT1ef757c0"/>
              </a:rPr>
              <a:t>Linear latent heat model:</a:t>
            </a:r>
            <a:r>
              <a:rPr lang="en-US" dirty="0">
                <a:solidFill>
                  <a:srgbClr val="000000"/>
                </a:solidFill>
                <a:latin typeface="AdvOT1ef757c0"/>
              </a:rPr>
              <a:t> </a:t>
            </a:r>
          </a:p>
          <a:p>
            <a:pPr lvl="1"/>
            <a:r>
              <a:rPr lang="en-US" b="0" i="0" u="none" strike="noStrike" baseline="0" dirty="0">
                <a:solidFill>
                  <a:srgbClr val="000000"/>
                </a:solidFill>
                <a:latin typeface="AdvOT1ef757c0"/>
              </a:rPr>
              <a:t>To improve the numerical stability</a:t>
            </a:r>
            <a:endParaRPr lang="en-US" dirty="0">
              <a:solidFill>
                <a:srgbClr val="000000"/>
              </a:solidFill>
              <a:latin typeface="AdvOT1ef757c0"/>
            </a:endParaRPr>
          </a:p>
          <a:p>
            <a:pPr lvl="1"/>
            <a:r>
              <a:rPr lang="en-US" b="0" i="0" u="none" strike="noStrike" baseline="0" dirty="0">
                <a:solidFill>
                  <a:srgbClr val="000000"/>
                </a:solidFill>
                <a:latin typeface="AdvOT1ef757c0"/>
              </a:rPr>
              <a:t>To decouple the latent heat </a:t>
            </a:r>
            <a:r>
              <a:rPr lang="en-US" dirty="0">
                <a:solidFill>
                  <a:srgbClr val="000000"/>
                </a:solidFill>
                <a:latin typeface="AdvOT1ef757c0"/>
              </a:rPr>
              <a:t>of vaporization from EOS</a:t>
            </a:r>
            <a:endParaRPr lang="de-CH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8D69F0-607D-B2A6-D4CC-99A3B4EB8A0A}"/>
              </a:ext>
            </a:extLst>
          </p:cNvPr>
          <p:cNvSpPr/>
          <p:nvPr/>
        </p:nvSpPr>
        <p:spPr>
          <a:xfrm>
            <a:off x="5237628" y="4871825"/>
            <a:ext cx="2157399" cy="9505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1219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F67DA86-A610-4DF6-90C0-5A08D1C4BB41}"/>
                  </a:ext>
                </a:extLst>
              </p:cNvPr>
              <p:cNvSpPr/>
              <p:nvPr/>
            </p:nvSpPr>
            <p:spPr>
              <a:xfrm>
                <a:off x="631722" y="1448515"/>
                <a:ext cx="10928555" cy="552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CH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CH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GB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GB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CH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CH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GB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𝑺𝑴</m:t>
                              </m:r>
                            </m:e>
                          </m:d>
                        </m:e>
                        <m:sub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de-CH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CH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GB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de-CH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CH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p>
                          </m:sSubSup>
                          <m:d>
                            <m:d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GB" sz="20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0.5</m:t>
                                  </m:r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d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</m:d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de-CH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CH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F67DA86-A610-4DF6-90C0-5A08D1C4BB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22" y="1448515"/>
                <a:ext cx="10928555" cy="5529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10CB92E-24D4-4EB4-A2FB-E17999020CF0}"/>
                  </a:ext>
                </a:extLst>
              </p:cNvPr>
              <p:cNvSpPr/>
              <p:nvPr/>
            </p:nvSpPr>
            <p:spPr>
              <a:xfrm>
                <a:off x="1617513" y="5671178"/>
                <a:ext cx="8956974" cy="461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de-CH" sz="20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grow m:val="on"/>
                        <m:supHide m:val="on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GB" sz="20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grow m:val="on"/>
                        <m:supHide m:val="on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grow m:val="on"/>
                            <m:supHide m:val="on"/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CH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m:rPr>
                        <m:nor/>
                      </m:rPr>
                      <a:rPr lang="en-GB" sz="2000" i="1">
                        <a:latin typeface="Cambria Math" panose="02040503050406030204" pitchFamily="18" charset="0"/>
                      </a:rPr>
                      <m:t> </m:t>
                    </m:r>
                  </m:oMath>
                </a14:m>
                <a:r>
                  <a:rPr lang="en-GB" sz="2000" dirty="0"/>
                  <a:t>      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sz="2000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grow m:val="on"/>
                        <m:supHide m:val="on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GB" sz="20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de-CH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GB" sz="20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grow m:val="on"/>
                        <m:supHide m:val="on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CH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grow m:val="on"/>
                            <m:supHide m:val="on"/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1" i="1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CH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de-CH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CH" sz="20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de-CH" sz="2000" i="1">
                            <a:latin typeface="Cambria Math" panose="02040503050406030204" pitchFamily="18" charset="0"/>
                          </a:rPr>
                          <m:t>.5</m:t>
                        </m:r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de-CH" sz="20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sz="2000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sz="20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de-CH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GB" sz="2000" dirty="0"/>
                  <a:t>      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10CB92E-24D4-4EB4-A2FB-E17999020C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513" y="5671178"/>
                <a:ext cx="8956974" cy="461088"/>
              </a:xfrm>
              <a:prstGeom prst="rect">
                <a:avLst/>
              </a:prstGeom>
              <a:blipFill>
                <a:blip r:embed="rId5"/>
                <a:stretch>
                  <a:fillRect t="-142105" b="-20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C9384B63-296B-FC35-F433-6CD0CF525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LBM-FDM</a:t>
            </a:r>
            <a:endParaRPr lang="en-GB" i="1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92AE0B9-C43B-4B12-853F-C2C66DF9A8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175" y="879019"/>
            <a:ext cx="11931650" cy="540000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LBM for two-phase two-component flow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C69D892-C772-4305-8934-2F86E70A4E75}"/>
              </a:ext>
            </a:extLst>
          </p:cNvPr>
          <p:cNvSpPr txBox="1">
            <a:spLocks/>
          </p:cNvSpPr>
          <p:nvPr/>
        </p:nvSpPr>
        <p:spPr>
          <a:xfrm>
            <a:off x="657070" y="2028857"/>
            <a:ext cx="10903207" cy="3556596"/>
          </a:xfrm>
          <a:prstGeom prst="rect">
            <a:avLst/>
          </a:prstGeom>
        </p:spPr>
        <p:txBody>
          <a:bodyPr vert="horz" wrap="square" lIns="72000" tIns="72000" rIns="72000" bIns="72000" rtlCol="0" anchor="t" anchorCtr="0">
            <a:spAutoFit/>
          </a:bodyPr>
          <a:lstStyle>
            <a:defPPr>
              <a:defRPr lang="en-US"/>
            </a:defPPr>
            <a:lvl1pPr indent="0" defTabSz="9144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Water / water vapor (A): phase change, </a:t>
            </a:r>
            <a:r>
              <a:rPr lang="en-US" sz="1800" b="1" dirty="0"/>
              <a:t>intra-component interaction </a:t>
            </a:r>
            <a:r>
              <a:rPr lang="en-US" sz="1800" dirty="0"/>
              <a:t>between liquid water and vapor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Dry air (B): ideal gas, </a:t>
            </a:r>
            <a:r>
              <a:rPr lang="en-US" sz="1800" dirty="0"/>
              <a:t>miscible with water vapor but insoluble in liquid water</a:t>
            </a:r>
            <a:r>
              <a:rPr lang="en-GB" sz="1800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Inter-component</a:t>
            </a:r>
            <a:r>
              <a:rPr lang="en-US" sz="1800" dirty="0"/>
              <a:t> </a:t>
            </a:r>
            <a:r>
              <a:rPr lang="en-US" sz="1800" b="1" dirty="0"/>
              <a:t>interaction</a:t>
            </a:r>
            <a:r>
              <a:rPr lang="en-US" sz="1800" dirty="0"/>
              <a:t> between A and B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Interaction forces:</a:t>
            </a:r>
          </a:p>
          <a:p>
            <a:pPr>
              <a:lnSpc>
                <a:spcPct val="150000"/>
              </a:lnSpc>
            </a:pPr>
            <a:endParaRPr lang="en-US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Macroscopic parameters: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D2D20D-463D-8A5B-A523-4C9FFA630F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5056" y="3811105"/>
            <a:ext cx="4167101" cy="61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503E0F-7664-CB34-B55D-EE61845AC2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7538" y="4508830"/>
            <a:ext cx="4722135" cy="61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7805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84B63-296B-FC35-F433-6CD0CF525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LBM-FDM</a:t>
            </a:r>
            <a:endParaRPr lang="en-GB" i="1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92AE0B9-C43B-4B12-853F-C2C66DF9A8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175" y="879019"/>
            <a:ext cx="11931650" cy="540000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FDM for heat transfer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7DEF307-B854-17B6-094F-6D1642F7FEF6}"/>
                  </a:ext>
                </a:extLst>
              </p:cNvPr>
              <p:cNvSpPr/>
              <p:nvPr/>
            </p:nvSpPr>
            <p:spPr>
              <a:xfrm>
                <a:off x="9962611" y="1579078"/>
                <a:ext cx="1248229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de-CH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7DEF307-B854-17B6-094F-6D1642F7F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2611" y="1579078"/>
                <a:ext cx="1248229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7D63EEA-1C86-DA5F-4086-CF432E3C7151}"/>
                  </a:ext>
                </a:extLst>
              </p:cNvPr>
              <p:cNvSpPr/>
              <p:nvPr/>
            </p:nvSpPr>
            <p:spPr>
              <a:xfrm>
                <a:off x="939453" y="1230291"/>
                <a:ext cx="9647273" cy="1129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de-CH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CH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de-CH" sz="2000" b="0" i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000">
                          <a:latin typeface="Cambria Math" panose="02040503050406030204" pitchFamily="18" charset="0"/>
                        </a:rPr>
                        <m:t>·</m:t>
                      </m:r>
                      <m:r>
                        <m:rPr>
                          <m:sty m:val="p"/>
                        </m:rPr>
                        <a:rPr lang="en-GB" sz="200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de-CH" sz="20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de-CH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CH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∇</m:t>
                          </m:r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de-CH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sSub>
                            <m:sSubPr>
                              <m:ctrlPr>
                                <a:rPr lang="el-G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CH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  <m:r>
                        <a:rPr lang="de-CH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CH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CH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de-CH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CH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CH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de-CH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𝑓𝑔</m:t>
                                  </m:r>
                                </m:sub>
                              </m:sSub>
                              <m:r>
                                <a:rPr lang="de-CH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CH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CH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𝑠𝑎𝑡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CH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CH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CH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de-CH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r>
                                    <a:rPr lang="de-CH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CH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CH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de-CH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de-CH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de-CH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de-CH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CH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de-CH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den>
                          </m:f>
                          <m:r>
                            <a:rPr lang="de-CH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CH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CH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CH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CH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de-CH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n-GB" sz="200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GB" sz="200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7D63EEA-1C86-DA5F-4086-CF432E3C71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53" y="1230291"/>
                <a:ext cx="9647273" cy="11296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34104D72-84C5-071E-86DB-621581B59267}"/>
              </a:ext>
            </a:extLst>
          </p:cNvPr>
          <p:cNvSpPr/>
          <p:nvPr/>
        </p:nvSpPr>
        <p:spPr>
          <a:xfrm>
            <a:off x="3040742" y="1398877"/>
            <a:ext cx="6125029" cy="914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0F04075-11B6-5042-5DCC-0B34B2830B1F}"/>
              </a:ext>
            </a:extLst>
          </p:cNvPr>
          <p:cNvCxnSpPr>
            <a:stCxn id="5" idx="3"/>
            <a:endCxn id="11" idx="1"/>
          </p:cNvCxnSpPr>
          <p:nvPr/>
        </p:nvCxnSpPr>
        <p:spPr>
          <a:xfrm>
            <a:off x="9165771" y="1856077"/>
            <a:ext cx="79684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BA6BFCE-296B-703C-311D-46634A104B77}"/>
              </a:ext>
            </a:extLst>
          </p:cNvPr>
          <p:cNvSpPr txBox="1">
            <a:spLocks/>
          </p:cNvSpPr>
          <p:nvPr/>
        </p:nvSpPr>
        <p:spPr>
          <a:xfrm>
            <a:off x="939453" y="2415201"/>
            <a:ext cx="10500072" cy="3648929"/>
          </a:xfrm>
          <a:prstGeom prst="rect">
            <a:avLst/>
          </a:prstGeom>
        </p:spPr>
        <p:txBody>
          <a:bodyPr vert="horz" wrap="square" lIns="72000" tIns="72000" rIns="72000" bIns="72000" rtlCol="0" anchor="t" anchorCtr="0">
            <a:spAutoFit/>
          </a:bodyPr>
          <a:lstStyle>
            <a:defPPr>
              <a:defRPr lang="en-US"/>
            </a:defPPr>
            <a:lvl1pPr indent="0" defTabSz="9144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The four-order Runge–</a:t>
            </a:r>
            <a:r>
              <a:rPr lang="en-US" sz="1800" dirty="0" err="1"/>
              <a:t>Kutta</a:t>
            </a:r>
            <a:r>
              <a:rPr lang="en-US" sz="1800" dirty="0"/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lnSpc>
                <a:spcPct val="150000"/>
              </a:lnSpc>
            </a:pPr>
            <a:endParaRPr lang="en-US" sz="1800" dirty="0"/>
          </a:p>
          <a:p>
            <a:pPr>
              <a:lnSpc>
                <a:spcPct val="150000"/>
              </a:lnSpc>
            </a:pPr>
            <a:endParaRPr lang="en-US" sz="1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The convection term</a:t>
            </a:r>
            <a:r>
              <a:rPr lang="de-CH" sz="1800" dirty="0"/>
              <a:t>:</a:t>
            </a:r>
            <a:r>
              <a:rPr lang="zh-CN" altLang="de-DE" sz="1800" dirty="0"/>
              <a:t> </a:t>
            </a:r>
            <a:r>
              <a:rPr lang="en-US" sz="1800" dirty="0"/>
              <a:t>lattice-based finite difference scheme,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The conduction term: finite volume method (</a:t>
            </a:r>
            <a:r>
              <a:rPr lang="en-US" sz="1800" i="1" dirty="0"/>
              <a:t>Applied Thermal Engineering 159 (2019) 113788</a:t>
            </a:r>
            <a:r>
              <a:rPr lang="en-US" sz="1800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AA2E15-173C-AF59-5C50-9622CBB923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1220" y="2922588"/>
            <a:ext cx="5997518" cy="140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D2B5FB-1386-5058-2ABF-1112AAF95F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0813" y="4739765"/>
            <a:ext cx="2964551" cy="79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EDF7C8-A477-988B-E137-639E06ED72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92274" y="6022255"/>
            <a:ext cx="7994430" cy="64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555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31905-1EF5-5421-2FA8-A9AB3D0D5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74" y="159442"/>
            <a:ext cx="11989089" cy="451850"/>
          </a:xfrm>
        </p:spPr>
        <p:txBody>
          <a:bodyPr>
            <a:normAutofit/>
          </a:bodyPr>
          <a:lstStyle/>
          <a:p>
            <a:r>
              <a:rPr lang="en-US" dirty="0"/>
              <a:t>Problem Description – </a:t>
            </a:r>
            <a:r>
              <a:rPr lang="en-US" altLang="zh-CN" sz="2400" i="1" dirty="0"/>
              <a:t>Non-isothermal drying of </a:t>
            </a:r>
            <a:r>
              <a:rPr lang="en-US" sz="2400" i="1" dirty="0"/>
              <a:t>porous media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CE20E5-86D5-AE4B-40A4-54357D452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113" y="1462547"/>
            <a:ext cx="9486861" cy="239336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5C1505-EF47-EB85-2641-86BE8565EC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175" y="879019"/>
            <a:ext cx="11931650" cy="540000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GB" dirty="0"/>
              <a:t>Computational domain &amp; boundary conditions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1206C70-7B47-AE38-00CF-8E6FCA7B36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17543" y="3889532"/>
                <a:ext cx="5874455" cy="2943563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Reynolds number: </a:t>
                </a:r>
                <a14:m>
                  <m:oMath xmlns:m="http://schemas.openxmlformats.org/officeDocument/2006/math">
                    <m:r>
                      <a:rPr lang="de-CH" sz="1800" b="0" i="1" smtClean="0">
                        <a:latin typeface="Cambria Math" panose="02040503050406030204" pitchFamily="18" charset="0"/>
                      </a:rPr>
                      <m:t>𝑅𝑒</m:t>
                    </m:r>
                    <m:r>
                      <a:rPr lang="en-GB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GB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1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Mass transfer number: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GB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𝑠𝑎𝑡</m:t>
                            </m:r>
                          </m:sub>
                        </m:s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pt-B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𝑠𝑎𝑡</m:t>
                            </m:r>
                          </m:sub>
                        </m:sSub>
                      </m:den>
                    </m:f>
                  </m:oMath>
                </a14:m>
                <a:endParaRPr lang="en-US" sz="1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  <a:defRPr/>
                </a:pPr>
                <a:r>
                  <a:rPr lang="pt-B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Higher</a:t>
                </a:r>
                <a:r>
                  <a:rPr lang="pt-BR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sz="1400" dirty="0"/>
                  <a:t> </a:t>
                </a:r>
                <a:r>
                  <a:rPr lang="pt-BR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means</a:t>
                </a:r>
                <a:r>
                  <a:rPr lang="pt-B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smaller</a:t>
                </a:r>
                <a:r>
                  <a:rPr lang="pt-B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pt-BR" sz="1400" dirty="0"/>
                  <a:t> 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Dimensionless temperature:</a:t>
                </a:r>
                <a:r>
                  <a:rPr lang="en-GB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GB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GB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Dimensionless air temperature: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GB" sz="1800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GB" sz="1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1800" i="1">
                        <a:latin typeface="Cambria Math" panose="02040503050406030204" pitchFamily="18" charset="0"/>
                      </a:rPr>
                      <m:t>)/</m:t>
                    </m:r>
                    <m:r>
                      <a:rPr lang="en-GB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GB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pt-BR" sz="1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400" b="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400" b="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GB" sz="1400" b="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:r>
                  <a:rPr lang="en-GB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warmer</a:t>
                </a:r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inflow air than the initial system,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:r>
                  <a:rPr lang="en-GB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equal</a:t>
                </a:r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temperature,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:r>
                  <a:rPr lang="en-GB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colder</a:t>
                </a:r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inflow air</a:t>
                </a: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1206C70-7B47-AE38-00CF-8E6FCA7B3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543" y="3889532"/>
                <a:ext cx="5874455" cy="2943563"/>
              </a:xfrm>
              <a:prstGeom prst="rect">
                <a:avLst/>
              </a:prstGeom>
              <a:blipFill>
                <a:blip r:embed="rId4"/>
                <a:stretch>
                  <a:fillRect l="-622" b="-14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428E5A-39DD-68C4-4A5B-B96458B85B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1966" y="3889532"/>
                <a:ext cx="5912752" cy="228992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Boundary conditions: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  <a:defRPr/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Inlet: </a:t>
                </a:r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Prescribed velocity, temperature, pressure, vapour content 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  <a:defRPr/>
                </a:pPr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Outlet: Convective outflow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  <a:defRPr/>
                </a:pPr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Top &amp; Bottom: No-slip, no-flux, adiabatic</a:t>
                </a: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GB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Grid size: </a:t>
                </a: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m:rPr>
                        <m:nor/>
                      </m:rPr>
                      <a:rPr lang="en-US" altLang="zh-CN" sz="1800" dirty="0">
                        <a:ea typeface="宋体" charset="-122"/>
                        <a:sym typeface="Symbol" pitchFamily="18" charset="2"/>
                      </a:rPr>
                      <m:t></m:t>
                    </m:r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GB" sz="1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de-CH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</m:t>
                    </m:r>
                    <m:r>
                      <m:rPr>
                        <m:nor/>
                      </m:rPr>
                      <a:rPr lang="en-US" altLang="zh-CN" sz="1800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</m:t>
                    </m:r>
                    <m:r>
                      <a:rPr lang="en-GB" altLang="zh-CN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5</m:t>
                    </m:r>
                    <m:r>
                      <a:rPr lang="de-CH" altLang="zh-CN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00</m:t>
                    </m:r>
                  </m:oMath>
                </a14:m>
                <a:endParaRPr lang="en-GB" altLang="zh-CN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GB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Porosity: </a:t>
                </a: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overall 0.73, two sides 0.68, centre 0.82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428E5A-39DD-68C4-4A5B-B96458B85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66" y="3889532"/>
                <a:ext cx="5912752" cy="2289922"/>
              </a:xfrm>
              <a:prstGeom prst="rect">
                <a:avLst/>
              </a:prstGeom>
              <a:blipFill>
                <a:blip r:embed="rId5"/>
                <a:stretch>
                  <a:fillRect l="-722" r="-722" b="-31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0697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E45FB62-A7DE-5C22-0CC8-9D0C6A0281BF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130175" y="806449"/>
                <a:ext cx="11931650" cy="5400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GB" dirty="0"/>
                  <a:t>Vapor mass fraction </a:t>
                </a:r>
                <a:r>
                  <a:rPr lang="en-GB" i="1" dirty="0"/>
                  <a:t>Y</a:t>
                </a:r>
                <a:r>
                  <a:rPr lang="en-GB" dirty="0"/>
                  <a:t> and temperature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dirty="0"/>
                  <a:t> during drying @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𝐑𝐞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𝟒𝟎</m:t>
                    </m:r>
                  </m:oMath>
                </a14:m>
                <a:r>
                  <a:rPr lang="de-CH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de-CH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𝟒𝟒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E45FB62-A7DE-5C22-0CC8-9D0C6A0281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130175" y="806449"/>
                <a:ext cx="11931650" cy="540000"/>
              </a:xfrm>
              <a:blipFill>
                <a:blip r:embed="rId3"/>
                <a:stretch>
                  <a:fillRect l="-562" b="-101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FCFEF953-A03D-9524-D574-D8BC6A42A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74" y="159442"/>
            <a:ext cx="9295047" cy="451850"/>
          </a:xfrm>
        </p:spPr>
        <p:txBody>
          <a:bodyPr/>
          <a:lstStyle/>
          <a:p>
            <a:r>
              <a:rPr lang="en-GB" dirty="0"/>
              <a:t>Non-isothermal drying of porous media</a:t>
            </a:r>
          </a:p>
        </p:txBody>
      </p:sp>
      <p:sp>
        <p:nvSpPr>
          <p:cNvPr id="4" name="文本框 17">
            <a:extLst>
              <a:ext uri="{FF2B5EF4-FFF2-40B4-BE49-F238E27FC236}">
                <a16:creationId xmlns:a16="http://schemas.microsoft.com/office/drawing/2014/main" id="{BE2D8B72-51E8-0F1F-7E1E-5AA7425F5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246" y="5870172"/>
            <a:ext cx="7423657" cy="9515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252000" indent="-252000" algn="just">
              <a:lnSpc>
                <a:spcPct val="125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16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400"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/>
              <a:t>The evaporation front recedes </a:t>
            </a:r>
            <a:r>
              <a:rPr lang="en-US" b="1" dirty="0"/>
              <a:t>first from the middle </a:t>
            </a:r>
            <a:r>
              <a:rPr lang="en-US" dirty="0"/>
              <a:t>with</a:t>
            </a:r>
            <a:r>
              <a:rPr lang="en-US" b="1" dirty="0"/>
              <a:t> </a:t>
            </a:r>
            <a:r>
              <a:rPr lang="en-US" dirty="0"/>
              <a:t>larger pores</a:t>
            </a:r>
          </a:p>
          <a:p>
            <a:pPr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b="1" dirty="0"/>
              <a:t>In large pores</a:t>
            </a:r>
            <a:r>
              <a:rPr lang="en-US" dirty="0"/>
              <a:t>, capillary pressure is small and </a:t>
            </a:r>
            <a:r>
              <a:rPr lang="en-US" b="1" dirty="0"/>
              <a:t>liquid pressure is large</a:t>
            </a:r>
            <a:endParaRPr lang="en-US" dirty="0"/>
          </a:p>
          <a:p>
            <a:pPr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/>
              <a:t>Captured the </a:t>
            </a:r>
            <a:r>
              <a:rPr lang="en-US" b="1" dirty="0"/>
              <a:t>evaporative cooing </a:t>
            </a:r>
            <a:r>
              <a:rPr lang="en-US" dirty="0"/>
              <a:t>during drying</a:t>
            </a:r>
          </a:p>
        </p:txBody>
      </p:sp>
      <p:sp>
        <p:nvSpPr>
          <p:cNvPr id="9" name="文本框 7">
            <a:extLst>
              <a:ext uri="{FF2B5EF4-FFF2-40B4-BE49-F238E27FC236}">
                <a16:creationId xmlns:a16="http://schemas.microsoft.com/office/drawing/2014/main" id="{D3EA0592-1BF1-E7FD-1D89-28455B568ED9}"/>
              </a:ext>
            </a:extLst>
          </p:cNvPr>
          <p:cNvSpPr txBox="1"/>
          <p:nvPr/>
        </p:nvSpPr>
        <p:spPr>
          <a:xfrm>
            <a:off x="9171063" y="3291018"/>
            <a:ext cx="190500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Vapor mass</a:t>
            </a:r>
          </a:p>
        </p:txBody>
      </p:sp>
      <p:sp>
        <p:nvSpPr>
          <p:cNvPr id="10" name="文本框 7">
            <a:extLst>
              <a:ext uri="{FF2B5EF4-FFF2-40B4-BE49-F238E27FC236}">
                <a16:creationId xmlns:a16="http://schemas.microsoft.com/office/drawing/2014/main" id="{168B2C99-7FE1-FC9E-540A-0A9A501D07EC}"/>
              </a:ext>
            </a:extLst>
          </p:cNvPr>
          <p:cNvSpPr txBox="1"/>
          <p:nvPr/>
        </p:nvSpPr>
        <p:spPr>
          <a:xfrm>
            <a:off x="9171062" y="5656853"/>
            <a:ext cx="190500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F90A28-9A11-12F3-AA07-4A6D49FF7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937" y="1321668"/>
            <a:ext cx="6811153" cy="45485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0631D2-B335-A33E-EAAD-64C3A5DA3E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062" y="1471743"/>
            <a:ext cx="1905000" cy="18192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FFBC95-733B-B11C-6748-3F019DB3A2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062" y="3858733"/>
            <a:ext cx="19050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64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E45FB62-A7DE-5C22-0CC8-9D0C6A0281BF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Drying rate: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GB" b="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b="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b="0" i="1">
                        <a:latin typeface="Cambria Math" panose="02040503050406030204" pitchFamily="18" charset="0"/>
                      </a:rPr>
                      <m:t>𝑑𝑆</m:t>
                    </m:r>
                    <m:r>
                      <a:rPr lang="en-GB" b="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b="0" i="1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E45FB62-A7DE-5C22-0CC8-9D0C6A0281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664" t="-3371" b="-157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FCFEF953-A03D-9524-D574-D8BC6A42A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74" y="159442"/>
            <a:ext cx="9295047" cy="451850"/>
          </a:xfrm>
        </p:spPr>
        <p:txBody>
          <a:bodyPr/>
          <a:lstStyle/>
          <a:p>
            <a:r>
              <a:rPr lang="en-GB" dirty="0"/>
              <a:t>Non-isothermal drying of porous media</a:t>
            </a:r>
          </a:p>
        </p:txBody>
      </p:sp>
      <p:sp>
        <p:nvSpPr>
          <p:cNvPr id="13" name="文本框 17">
            <a:extLst>
              <a:ext uri="{FF2B5EF4-FFF2-40B4-BE49-F238E27FC236}">
                <a16:creationId xmlns:a16="http://schemas.microsoft.com/office/drawing/2014/main" id="{A66568BD-6440-6D0C-4812-2EE0D326B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6" y="5222770"/>
            <a:ext cx="8085362" cy="128907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252000" indent="-252000" algn="just">
              <a:lnSpc>
                <a:spcPct val="125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16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400"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A classical transition from the </a:t>
            </a:r>
            <a:r>
              <a:rPr lang="en-US" altLang="zh-CN" sz="1800" dirty="0"/>
              <a:t>high-rate </a:t>
            </a:r>
            <a:r>
              <a:rPr lang="en-US" altLang="zh-CN" sz="1800" b="1" dirty="0"/>
              <a:t>Stage 1</a:t>
            </a:r>
            <a:r>
              <a:rPr lang="en-US" altLang="zh-CN" sz="1800" dirty="0"/>
              <a:t> to the </a:t>
            </a:r>
            <a:r>
              <a:rPr lang="en-US" sz="1800" dirty="0"/>
              <a:t>falling-rate </a:t>
            </a:r>
            <a:r>
              <a:rPr lang="en-US" sz="1800" b="1" dirty="0"/>
              <a:t>Stage 2</a:t>
            </a:r>
          </a:p>
          <a:p>
            <a:pPr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Stage 1: capillary-driven liquid from large to small pores</a:t>
            </a:r>
          </a:p>
          <a:p>
            <a:pPr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Stage 2: no evaporation front at surface</a:t>
            </a:r>
          </a:p>
        </p:txBody>
      </p:sp>
      <p:pic>
        <p:nvPicPr>
          <p:cNvPr id="5" name="Picture 4" descr="A blue screen with white lines&#10;&#10;AI-generated content may be incorrect.">
            <a:extLst>
              <a:ext uri="{FF2B5EF4-FFF2-40B4-BE49-F238E27FC236}">
                <a16:creationId xmlns:a16="http://schemas.microsoft.com/office/drawing/2014/main" id="{B56F52A3-7256-8205-67DD-7D712BB83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062" y="4002194"/>
            <a:ext cx="1905000" cy="1819275"/>
          </a:xfrm>
          <a:prstGeom prst="rect">
            <a:avLst/>
          </a:prstGeom>
        </p:spPr>
      </p:pic>
      <p:pic>
        <p:nvPicPr>
          <p:cNvPr id="6" name="Picture 5" descr="A red and blue background with blue dots&#10;&#10;AI-generated content may be incorrect.">
            <a:extLst>
              <a:ext uri="{FF2B5EF4-FFF2-40B4-BE49-F238E27FC236}">
                <a16:creationId xmlns:a16="http://schemas.microsoft.com/office/drawing/2014/main" id="{DF656B81-11C7-FB27-6E88-4A6D661604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062" y="1510694"/>
            <a:ext cx="1905000" cy="1819275"/>
          </a:xfrm>
          <a:prstGeom prst="rect">
            <a:avLst/>
          </a:prstGeom>
        </p:spPr>
      </p:pic>
      <p:sp>
        <p:nvSpPr>
          <p:cNvPr id="7" name="文本框 7">
            <a:extLst>
              <a:ext uri="{FF2B5EF4-FFF2-40B4-BE49-F238E27FC236}">
                <a16:creationId xmlns:a16="http://schemas.microsoft.com/office/drawing/2014/main" id="{06BEF59C-D6CC-EF88-AB23-5CE13C599977}"/>
              </a:ext>
            </a:extLst>
          </p:cNvPr>
          <p:cNvSpPr txBox="1"/>
          <p:nvPr/>
        </p:nvSpPr>
        <p:spPr>
          <a:xfrm>
            <a:off x="9171063" y="3421644"/>
            <a:ext cx="190500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Vapor mass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E2E548C-D5A3-904D-146C-84512F994262}"/>
              </a:ext>
            </a:extLst>
          </p:cNvPr>
          <p:cNvSpPr txBox="1"/>
          <p:nvPr/>
        </p:nvSpPr>
        <p:spPr>
          <a:xfrm>
            <a:off x="9171062" y="5867306"/>
            <a:ext cx="190500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BDF7D3-8E72-7261-82AA-5D390CC70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2069" y="1401663"/>
            <a:ext cx="7021444" cy="347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90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6C416-A439-ECB7-5369-6E26EB7C4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2E736-33F2-37C0-B19A-8891A1C36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300" dirty="0"/>
              <a:t>Effects of inflow air temperature</a:t>
            </a:r>
            <a:endParaRPr lang="zh-CN" altLang="en-US" sz="22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EF0373-1754-858B-7780-F1773C0C7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74" y="985426"/>
            <a:ext cx="9420883" cy="31053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7">
                <a:extLst>
                  <a:ext uri="{FF2B5EF4-FFF2-40B4-BE49-F238E27FC236}">
                    <a16:creationId xmlns:a16="http://schemas.microsoft.com/office/drawing/2014/main" id="{0E1D6FA2-1F79-30F4-313C-9CF34B475B40}"/>
                  </a:ext>
                </a:extLst>
              </p:cNvPr>
              <p:cNvSpPr txBox="1"/>
              <p:nvPr/>
            </p:nvSpPr>
            <p:spPr>
              <a:xfrm>
                <a:off x="249854" y="4232216"/>
                <a:ext cx="9181521" cy="2118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Drying process @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1">
                        <a:latin typeface="Cambria Math" panose="02040503050406030204" pitchFamily="18" charset="0"/>
                      </a:rPr>
                      <m:t>𝐑𝐞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𝟒𝟎</m:t>
                    </m:r>
                  </m:oMath>
                </a14:m>
                <a:r>
                  <a:rPr lang="de-CH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de-CH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GB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𝟒𝟒</m:t>
                    </m:r>
                  </m:oMath>
                </a14:m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GB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Higher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GB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accelerates evaporation &amp; </a:t>
                </a:r>
                <a:r>
                  <a:rPr lang="en-GB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increases</a:t>
                </a:r>
                <a:r>
                  <a:rPr lang="en-GB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drying 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GB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GB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enhancement shows a </a:t>
                </a:r>
                <a:r>
                  <a:rPr lang="en-GB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saturation-like trend </a:t>
                </a:r>
                <a:r>
                  <a:rPr lang="en-GB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GB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extremely high: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evaporation exceeds capillary-driven liquid supply</a:t>
                </a:r>
                <a:r>
                  <a:rPr lang="en-GB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GB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limited capillary pumping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GB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 logarithmic correlation </a:t>
                </a:r>
                <a:r>
                  <a:rPr lang="en-GB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to describe dependence</a:t>
                </a:r>
                <a:r>
                  <a:rPr lang="en-GB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GB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文本框 7">
                <a:extLst>
                  <a:ext uri="{FF2B5EF4-FFF2-40B4-BE49-F238E27FC236}">
                    <a16:creationId xmlns:a16="http://schemas.microsoft.com/office/drawing/2014/main" id="{0E1D6FA2-1F79-30F4-313C-9CF34B475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54" y="4232216"/>
                <a:ext cx="9181521" cy="2118529"/>
              </a:xfrm>
              <a:prstGeom prst="rect">
                <a:avLst/>
              </a:prstGeom>
              <a:blipFill>
                <a:blip r:embed="rId5"/>
                <a:stretch>
                  <a:fillRect l="-465" b="-37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red and blue background with blue dots&#10;&#10;AI-generated content may be incorrect.">
            <a:extLst>
              <a:ext uri="{FF2B5EF4-FFF2-40B4-BE49-F238E27FC236}">
                <a16:creationId xmlns:a16="http://schemas.microsoft.com/office/drawing/2014/main" id="{9C806FB2-3DE7-DB4D-02E5-202624B7E7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412" y="4090769"/>
            <a:ext cx="2148689" cy="205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966FE8-5D53-76B6-ED23-2DAAEDFFCA3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9022" b="46851"/>
          <a:stretch>
            <a:fillRect/>
          </a:stretch>
        </p:blipFill>
        <p:spPr>
          <a:xfrm>
            <a:off x="9802581" y="1639816"/>
            <a:ext cx="2300353" cy="21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7">
                <a:extLst>
                  <a:ext uri="{FF2B5EF4-FFF2-40B4-BE49-F238E27FC236}">
                    <a16:creationId xmlns:a16="http://schemas.microsoft.com/office/drawing/2014/main" id="{E6AAE59B-A7DA-7919-A946-AA6F42B5AD72}"/>
                  </a:ext>
                </a:extLst>
              </p:cNvPr>
              <p:cNvSpPr txBox="1"/>
              <p:nvPr/>
            </p:nvSpPr>
            <p:spPr>
              <a:xfrm>
                <a:off x="10279255" y="6179806"/>
                <a:ext cx="1347002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7">
                <a:extLst>
                  <a:ext uri="{FF2B5EF4-FFF2-40B4-BE49-F238E27FC236}">
                    <a16:creationId xmlns:a16="http://schemas.microsoft.com/office/drawing/2014/main" id="{E6AAE59B-A7DA-7919-A946-AA6F42B5A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9255" y="6179806"/>
                <a:ext cx="1347002" cy="5078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2318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36"/>
    </mc:Choice>
    <mc:Fallback xmlns="">
      <p:transition spd="slow" advTm="44436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7|2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0.7|25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0.7|2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1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1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12.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933</Words>
  <Application>Microsoft Office PowerPoint</Application>
  <PresentationFormat>Widescreen</PresentationFormat>
  <Paragraphs>113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AdvOT1ef757c0</vt:lpstr>
      <vt:lpstr>宋体</vt:lpstr>
      <vt:lpstr>Arial</vt:lpstr>
      <vt:lpstr>Calibri</vt:lpstr>
      <vt:lpstr>Calibri Light</vt:lpstr>
      <vt:lpstr>Cambria Math</vt:lpstr>
      <vt:lpstr>Wingdings</vt:lpstr>
      <vt:lpstr>Office Theme</vt:lpstr>
      <vt:lpstr>Study on non-isothermal drying of porous media with hybrid lattice Boltzmann method: Drying rate prediction</vt:lpstr>
      <vt:lpstr>Background – Drying of porous media</vt:lpstr>
      <vt:lpstr>Mathematical Model</vt:lpstr>
      <vt:lpstr>LBM-FDM</vt:lpstr>
      <vt:lpstr>LBM-FDM</vt:lpstr>
      <vt:lpstr>Problem Description – Non-isothermal drying of porous media</vt:lpstr>
      <vt:lpstr>Non-isothermal drying of porous media</vt:lpstr>
      <vt:lpstr>Non-isothermal drying of porous media</vt:lpstr>
      <vt:lpstr>Effects of inflow air temperature</vt:lpstr>
      <vt:lpstr>Effects of inflow airflow velocity and vapour mass fraction</vt:lpstr>
      <vt:lpstr>Effects of operating conditions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Lei, Timan</dc:creator>
  <cp:lastModifiedBy>Lei  Timan</cp:lastModifiedBy>
  <cp:revision>2103</cp:revision>
  <dcterms:created xsi:type="dcterms:W3CDTF">2018-02-26T20:27:02Z</dcterms:created>
  <dcterms:modified xsi:type="dcterms:W3CDTF">2026-05-20T14:38:50Z</dcterms:modified>
</cp:coreProperties>
</file>