
<file path=[Content_Types].xml><?xml version="1.0" encoding="utf-8"?>
<Types xmlns="http://schemas.openxmlformats.org/package/2006/content-types">
  <Default Extension="asf" ContentType="video/x-ms-asf"/>
  <Default Extension="emf" ContentType="image/x-emf"/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tags/tag1.xml" ContentType="application/vnd.openxmlformats-officedocument.presentationml.tags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bookmarkIdSeed="5">
  <p:sldMasterIdLst>
    <p:sldMasterId id="2147483692" r:id="rId1"/>
    <p:sldMasterId id="2147483827" r:id="rId2"/>
  </p:sldMasterIdLst>
  <p:notesMasterIdLst>
    <p:notesMasterId r:id="rId23"/>
  </p:notesMasterIdLst>
  <p:handoutMasterIdLst>
    <p:handoutMasterId r:id="rId24"/>
  </p:handoutMasterIdLst>
  <p:sldIdLst>
    <p:sldId id="10118" r:id="rId3"/>
    <p:sldId id="10185" r:id="rId4"/>
    <p:sldId id="10147" r:id="rId5"/>
    <p:sldId id="10229" r:id="rId6"/>
    <p:sldId id="10241" r:id="rId7"/>
    <p:sldId id="10165" r:id="rId8"/>
    <p:sldId id="10233" r:id="rId9"/>
    <p:sldId id="10242" r:id="rId10"/>
    <p:sldId id="10230" r:id="rId11"/>
    <p:sldId id="10231" r:id="rId12"/>
    <p:sldId id="10235" r:id="rId13"/>
    <p:sldId id="10243" r:id="rId14"/>
    <p:sldId id="10218" r:id="rId15"/>
    <p:sldId id="10237" r:id="rId16"/>
    <p:sldId id="10244" r:id="rId17"/>
    <p:sldId id="10238" r:id="rId18"/>
    <p:sldId id="10239" r:id="rId19"/>
    <p:sldId id="10224" r:id="rId20"/>
    <p:sldId id="10225" r:id="rId21"/>
    <p:sldId id="262" r:id="rId22"/>
  </p:sldIdLst>
  <p:sldSz cx="9144000" cy="6858000" type="screen4x3"/>
  <p:notesSz cx="6797675" cy="9928225"/>
  <p:defaultTextStyle>
    <a:defPPr>
      <a:defRPr lang="zh-CN"/>
    </a:defPPr>
    <a:lvl1pPr algn="l" rtl="0" fontAlgn="base">
      <a:spcBef>
        <a:spcPct val="0"/>
      </a:spcBef>
      <a:spcAft>
        <a:spcPct val="0"/>
      </a:spcAft>
      <a:buFont typeface="Arial" panose="020B0604020202020204" pitchFamily="34" charset="0"/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buFont typeface="Arial" panose="020B0604020202020204" pitchFamily="34" charset="0"/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buFont typeface="Arial" panose="020B0604020202020204" pitchFamily="34" charset="0"/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buFont typeface="Arial" panose="020B0604020202020204" pitchFamily="34" charset="0"/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buFont typeface="Arial" panose="020B0604020202020204" pitchFamily="34" charset="0"/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默认节" id="{4DB76184-5535-48B9-9289-BA42AF737D18}">
          <p14:sldIdLst>
            <p14:sldId id="10118"/>
          </p14:sldIdLst>
        </p14:section>
        <p14:section name="无标题节" id="{794028C4-27BF-41E3-BCDA-267CC83A16E7}">
          <p14:sldIdLst>
            <p14:sldId id="10185"/>
            <p14:sldId id="10147"/>
            <p14:sldId id="10229"/>
            <p14:sldId id="10241"/>
            <p14:sldId id="10165"/>
            <p14:sldId id="10233"/>
            <p14:sldId id="10242"/>
            <p14:sldId id="10230"/>
            <p14:sldId id="10231"/>
            <p14:sldId id="10235"/>
            <p14:sldId id="10243"/>
            <p14:sldId id="10218"/>
            <p14:sldId id="10237"/>
            <p14:sldId id="10244"/>
            <p14:sldId id="10238"/>
            <p14:sldId id="10239"/>
            <p14:sldId id="10224"/>
            <p14:sldId id="10225"/>
            <p14:sldId id="262"/>
          </p14:sldIdLst>
        </p14:section>
        <p14:section name="Backup slices" id="{8D11C8FA-2777-458E-AA2F-0BBC6851A7EA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15" userDrawn="1">
          <p15:clr>
            <a:srgbClr val="A4A3A4"/>
          </p15:clr>
        </p15:guide>
        <p15:guide id="2" pos="2919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aitao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DEEBF7"/>
    <a:srgbClr val="006096"/>
    <a:srgbClr val="0014E0"/>
    <a:srgbClr val="2059A8"/>
    <a:srgbClr val="BDD7EE"/>
    <a:srgbClr val="5E0075"/>
    <a:srgbClr val="3B3B3B"/>
    <a:srgbClr val="004991"/>
    <a:srgbClr val="5E007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主题样式 1 - 强调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68" autoAdjust="0"/>
    <p:restoredTop sz="83951" autoAdjust="0"/>
  </p:normalViewPr>
  <p:slideViewPr>
    <p:cSldViewPr snapToObjects="1">
      <p:cViewPr varScale="1">
        <p:scale>
          <a:sx n="71" d="100"/>
          <a:sy n="71" d="100"/>
        </p:scale>
        <p:origin x="1759" y="22"/>
      </p:cViewPr>
      <p:guideLst>
        <p:guide orient="horz" pos="2115"/>
        <p:guide pos="2919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Objects="1">
      <p:cViewPr varScale="1">
        <p:scale>
          <a:sx n="58" d="100"/>
          <a:sy n="58" d="100"/>
        </p:scale>
        <p:origin x="2333" y="3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135"/>
          </a:xfrm>
          <a:prstGeom prst="rect">
            <a:avLst/>
          </a:prstGeom>
        </p:spPr>
        <p:txBody>
          <a:bodyPr vert="horz" lIns="95568" tIns="47784" rIns="95568" bIns="47784" rtlCol="0"/>
          <a:lstStyle>
            <a:lvl1pPr algn="l">
              <a:defRPr sz="13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135"/>
          </a:xfrm>
          <a:prstGeom prst="rect">
            <a:avLst/>
          </a:prstGeom>
        </p:spPr>
        <p:txBody>
          <a:bodyPr vert="horz" lIns="95568" tIns="47784" rIns="95568" bIns="47784" rtlCol="0"/>
          <a:lstStyle>
            <a:lvl1pPr algn="r">
              <a:defRPr sz="1300"/>
            </a:lvl1pPr>
          </a:lstStyle>
          <a:p>
            <a:fld id="{D3DDA471-BBAE-4D4C-8BD9-28632572E002}" type="datetimeFigureOut">
              <a:rPr lang="zh-CN" altLang="en-US" smtClean="0"/>
              <a:t>2026/5/21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9430092"/>
            <a:ext cx="2945659" cy="498134"/>
          </a:xfrm>
          <a:prstGeom prst="rect">
            <a:avLst/>
          </a:prstGeom>
        </p:spPr>
        <p:txBody>
          <a:bodyPr vert="horz" lIns="95568" tIns="47784" rIns="95568" bIns="47784" rtlCol="0" anchor="b"/>
          <a:lstStyle>
            <a:lvl1pPr algn="l">
              <a:defRPr sz="13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50443" y="9430092"/>
            <a:ext cx="2945659" cy="498134"/>
          </a:xfrm>
          <a:prstGeom prst="rect">
            <a:avLst/>
          </a:prstGeom>
        </p:spPr>
        <p:txBody>
          <a:bodyPr vert="horz" lIns="95568" tIns="47784" rIns="95568" bIns="47784" rtlCol="0" anchor="b"/>
          <a:lstStyle>
            <a:lvl1pPr algn="r">
              <a:defRPr sz="1300"/>
            </a:lvl1pPr>
          </a:lstStyle>
          <a:p>
            <a:fld id="{F67E6FCD-B79A-418A-83CC-AE98A6AA35B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725550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5568" tIns="47784" rIns="95568" bIns="47784" numCol="1" anchor="t" anchorCtr="0" compatLnSpc="1"/>
          <a:lstStyle>
            <a:lvl1pPr eaLnBrk="0" hangingPunct="0">
              <a:defRPr sz="13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0443" y="0"/>
            <a:ext cx="2945659" cy="496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5568" tIns="47784" rIns="95568" bIns="47784" numCol="1" anchor="t" anchorCtr="0" compatLnSpc="1"/>
          <a:lstStyle>
            <a:lvl1pPr algn="r" eaLnBrk="0" hangingPunct="0">
              <a:defRPr sz="1300"/>
            </a:lvl1pPr>
          </a:lstStyle>
          <a:p>
            <a:pPr>
              <a:defRPr/>
            </a:pPr>
            <a:fld id="{FB95458E-1D92-48F6-B20C-F64451ABA75B}" type="datetimeFigureOut">
              <a:rPr lang="zh-CN" altLang="en-US"/>
              <a:t>2026/5/21</a:t>
            </a:fld>
            <a:endParaRPr lang="en-US" dirty="0"/>
          </a:p>
        </p:txBody>
      </p:sp>
      <p:sp>
        <p:nvSpPr>
          <p:cNvPr id="38916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917575" y="746125"/>
            <a:ext cx="4962525" cy="372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768" y="4715907"/>
            <a:ext cx="5438140" cy="4467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5568" tIns="47784" rIns="95568" bIns="47784" numCol="1" anchor="ctr" anchorCtr="0" compatLnSpc="1"/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091"/>
            <a:ext cx="2945659" cy="496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5568" tIns="47784" rIns="95568" bIns="47784" numCol="1" anchor="b" anchorCtr="0" compatLnSpc="1"/>
          <a:lstStyle>
            <a:lvl1pPr eaLnBrk="0" hangingPunct="0">
              <a:defRPr sz="1300"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0443" y="9430091"/>
            <a:ext cx="2945659" cy="496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5568" tIns="47784" rIns="95568" bIns="47784" numCol="1" anchor="b" anchorCtr="0" compatLnSpc="1"/>
          <a:lstStyle>
            <a:lvl1pPr algn="r" eaLnBrk="0" hangingPunct="0">
              <a:defRPr sz="1300"/>
            </a:lvl1pPr>
          </a:lstStyle>
          <a:p>
            <a:fld id="{18A32A19-D19E-4A6B-9CFF-BF1793F8C391}" type="slidenum">
              <a:rPr lang="zh-CN" altLang="en-US"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4030463010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17575" y="746125"/>
            <a:ext cx="4962525" cy="3721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A32A19-D19E-4A6B-9CFF-BF1793F8C391}" type="slidenum">
              <a:rPr lang="zh-CN" altLang="en-US" smtClean="0"/>
              <a:t>1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9968634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Energy transition</a:t>
            </a:r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A32A19-D19E-4A6B-9CFF-BF1793F8C391}" type="slidenum">
              <a:rPr lang="zh-CN" altLang="en-US" smtClean="0"/>
              <a:t>2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19306682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Balance FoV and resolution</a:t>
            </a:r>
            <a:endParaRPr lang="en-US" dirty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A32A19-D19E-4A6B-9CFF-BF1793F8C391}" type="slidenum">
              <a:rPr lang="zh-CN" altLang="en-US" smtClean="0"/>
              <a:t>3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3902476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引入</a:t>
            </a:r>
            <a:r>
              <a:rPr lang="en-US" altLang="zh-CN" dirty="0"/>
              <a:t>3</a:t>
            </a:r>
            <a:r>
              <a:rPr lang="zh-CN" altLang="en-US" dirty="0"/>
              <a:t>类模型：各有优缺点。</a:t>
            </a:r>
            <a:endParaRPr lang="en-US" dirty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A32A19-D19E-4A6B-9CFF-BF1793F8C391}" type="slidenum">
              <a:rPr lang="zh-CN" altLang="en-US" smtClean="0"/>
              <a:t>4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5621209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Energy transition</a:t>
            </a:r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A32A19-D19E-4A6B-9CFF-BF1793F8C391}" type="slidenum">
              <a:rPr lang="zh-CN" altLang="en-US" smtClean="0"/>
              <a:t>5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7854268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Regarding the interface treatment, one can refer to our paper.</a:t>
            </a:r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A32A19-D19E-4A6B-9CFF-BF1793F8C391}" type="slidenum">
              <a:rPr lang="zh-CN" altLang="en-US" smtClean="0"/>
              <a:t>6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15353959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A32A19-D19E-4A6B-9CFF-BF1793F8C391}" type="slidenum">
              <a:rPr lang="zh-CN" altLang="en-US" smtClean="0"/>
              <a:t>7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5846957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Energy transition</a:t>
            </a:r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A32A19-D19E-4A6B-9CFF-BF1793F8C391}" type="slidenum">
              <a:rPr lang="zh-CN" altLang="en-US" smtClean="0"/>
              <a:t>8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5690564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challenges lie in the segmentation, and characterization of MPL</a:t>
            </a:r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A32A19-D19E-4A6B-9CFF-BF1793F8C391}" type="slidenum">
              <a:rPr lang="zh-CN" altLang="en-US" smtClean="0"/>
              <a:t>9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5341623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Breakthrough pressure, in-plan and through-plan permeability, and relative permeability</a:t>
            </a:r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A32A19-D19E-4A6B-9CFF-BF1793F8C391}" type="slidenum">
              <a:rPr lang="zh-CN" altLang="en-US" smtClean="0"/>
              <a:t>10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1870989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Challenge: how to characterize material  properties of subresolution microporosity? I will introduce some in the section of two-phase modeling.</a:t>
            </a:r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A32A19-D19E-4A6B-9CFF-BF1793F8C391}" type="slidenum">
              <a:rPr lang="zh-CN" altLang="en-US" smtClean="0"/>
              <a:t>11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42041300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Energy transition</a:t>
            </a:r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A32A19-D19E-4A6B-9CFF-BF1793F8C391}" type="slidenum">
              <a:rPr lang="zh-CN" altLang="en-US" smtClean="0"/>
              <a:t>12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10736657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Invasion-percolation algorithm. </a:t>
            </a:r>
          </a:p>
          <a:p>
            <a:r>
              <a:rPr lang="en-US" altLang="zh-CN" dirty="0"/>
              <a:t>RT1: the pc and kr are obtained by PNM, and given back to the PNCM.</a:t>
            </a:r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A32A19-D19E-4A6B-9CFF-BF1793F8C391}" type="slidenum">
              <a:rPr lang="zh-CN" altLang="en-US" smtClean="0"/>
              <a:t>13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16301284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Invasion-percolation algorithm. </a:t>
            </a:r>
          </a:p>
          <a:p>
            <a:r>
              <a:rPr lang="en-US" altLang="zh-CN" dirty="0"/>
              <a:t>RT1: the pc and kr are obtained by PNM, and given back to the PNCM.</a:t>
            </a:r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A32A19-D19E-4A6B-9CFF-BF1793F8C391}" type="slidenum">
              <a:rPr lang="zh-CN" altLang="en-US" smtClean="0"/>
              <a:t>14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5825852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Invasion-percolation algorithm. </a:t>
            </a:r>
          </a:p>
          <a:p>
            <a:r>
              <a:rPr lang="en-US" altLang="zh-CN" dirty="0"/>
              <a:t>RT1: the pc and kr are obtained by PNM, and given back to the PNCM.</a:t>
            </a:r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A32A19-D19E-4A6B-9CFF-BF1793F8C391}" type="slidenum">
              <a:rPr lang="zh-CN" altLang="en-US" smtClean="0"/>
              <a:t>15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4640381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Invasion-percolation algorithm. </a:t>
            </a:r>
          </a:p>
          <a:p>
            <a:r>
              <a:rPr lang="en-US" altLang="zh-CN" dirty="0"/>
              <a:t>RT1: the pc and kr are obtained by PNM, and given back to the PNCM.</a:t>
            </a:r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A32A19-D19E-4A6B-9CFF-BF1793F8C391}" type="slidenum">
              <a:rPr lang="zh-CN" altLang="en-US" smtClean="0"/>
              <a:t>16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5800022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Invasion-percolation algorithm. </a:t>
            </a:r>
          </a:p>
          <a:p>
            <a:r>
              <a:rPr lang="en-US" altLang="zh-CN" dirty="0"/>
              <a:t>RT1: the pc and kr are obtained by PNM, and given back to the PNCM.</a:t>
            </a:r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A32A19-D19E-4A6B-9CFF-BF1793F8C391}" type="slidenum">
              <a:rPr lang="zh-CN" altLang="en-US" smtClean="0"/>
              <a:t>17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52953103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核心是建立数字岩心，在此基础上，可以分析连通性与多物理场模拟！</a:t>
            </a:r>
            <a:endParaRPr lang="en-US" dirty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A32A19-D19E-4A6B-9CFF-BF1793F8C391}" type="slidenum">
              <a:rPr lang="zh-CN" altLang="en-US" smtClean="0"/>
              <a:t>18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83363373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核心是建立数字岩心，在此基础上，可以分析连通性与多物理场模拟！</a:t>
            </a:r>
            <a:endParaRPr lang="en-US" dirty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A32A19-D19E-4A6B-9CFF-BF1793F8C391}" type="slidenum">
              <a:rPr lang="zh-CN" altLang="en-US" smtClean="0"/>
              <a:t>19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66360931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我的汇报完毕，衷心感谢各位评审专家！</a:t>
            </a:r>
            <a:endParaRPr lang="zh-CN" altLang="en-US" dirty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zh-CN" altLang="en-US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fld id="{18A32A19-D19E-4A6B-9CFF-BF1793F8C391}" type="slidenum">
              <a:rPr kumimoji="0" lang="zh-CN" altLang="en-US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t>20</a:t>
            </a:fld>
            <a:endParaRPr kumimoji="0" lang="en-US" altLang="zh-CN" sz="13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29F2D4E-6A84-486D-BB8C-524BE6559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B7C8F-5295-4AD2-92A0-93F6A58FEA89}" type="datetime1">
              <a:rPr lang="en-US" smtClean="0"/>
              <a:t>5/21/2026</a:t>
            </a:fld>
            <a:endParaRPr lang="en-US" dirty="0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DCE90B9-418B-44AC-8BF0-0A335BF2FC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AA453E2-197F-4B15-AA93-A6ED684748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3910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3811B3C-228B-44B0-88D8-5285785637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F7DA6-FB1A-4960-82F8-FB7E19C9509B}" type="datetime1">
              <a:rPr lang="en-US" smtClean="0"/>
              <a:t>5/21/2026</a:t>
            </a:fld>
            <a:endParaRPr 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FE555D6-2375-41D6-93A1-4DD7F709B4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22A4429-1377-4C21-89B6-1C5363947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77B7F-DC82-45A2-80CC-A1B42E88C1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3855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 descr="背景图案&#10;&#10;描述已自动生成"/>
          <p:cNvPicPr>
            <a:picLocks noChangeAspect="1"/>
          </p:cNvPicPr>
          <p:nvPr userDrawn="1"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767" r="42150"/>
          <a:stretch>
            <a:fillRect/>
          </a:stretch>
        </p:blipFill>
        <p:spPr>
          <a:xfrm rot="5400000">
            <a:off x="5920495" y="3634496"/>
            <a:ext cx="5010096" cy="1436914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5B90F5DC-23C0-C007-30AF-26FBAD6D4E6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47905"/>
            <a:ext cx="9144000" cy="5107781"/>
          </a:xfrm>
          <a:prstGeom prst="rect">
            <a:avLst/>
          </a:prstGeom>
        </p:spPr>
      </p:pic>
      <p:sp>
        <p:nvSpPr>
          <p:cNvPr id="2" name="标题 1">
            <a:extLst>
              <a:ext uri="{FF2B5EF4-FFF2-40B4-BE49-F238E27FC236}">
                <a16:creationId xmlns:a16="http://schemas.microsoft.com/office/drawing/2014/main" id="{054F2AB7-1CC4-47B0-8D5C-3119601B4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473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直接连接符 12">
            <a:extLst>
              <a:ext uri="{FF2B5EF4-FFF2-40B4-BE49-F238E27FC236}">
                <a16:creationId xmlns:a16="http://schemas.microsoft.com/office/drawing/2014/main" id="{FE00575E-163F-D6EB-3921-803B307F12E5}"/>
              </a:ext>
            </a:extLst>
          </p:cNvPr>
          <p:cNvCxnSpPr>
            <a:cxnSpLocks/>
          </p:cNvCxnSpPr>
          <p:nvPr userDrawn="1"/>
        </p:nvCxnSpPr>
        <p:spPr>
          <a:xfrm>
            <a:off x="-8776" y="731349"/>
            <a:ext cx="9161551" cy="0"/>
          </a:xfrm>
          <a:prstGeom prst="line">
            <a:avLst/>
          </a:prstGeom>
          <a:ln w="31750">
            <a:solidFill>
              <a:srgbClr val="2059A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矩形 14">
            <a:extLst>
              <a:ext uri="{FF2B5EF4-FFF2-40B4-BE49-F238E27FC236}">
                <a16:creationId xmlns:a16="http://schemas.microsoft.com/office/drawing/2014/main" id="{8C3F170E-A40D-854E-69D5-034C544B2AD7}"/>
              </a:ext>
            </a:extLst>
          </p:cNvPr>
          <p:cNvSpPr/>
          <p:nvPr userDrawn="1"/>
        </p:nvSpPr>
        <p:spPr>
          <a:xfrm>
            <a:off x="-4964" y="731349"/>
            <a:ext cx="4576965" cy="92895"/>
          </a:xfrm>
          <a:prstGeom prst="rect">
            <a:avLst/>
          </a:prstGeom>
          <a:solidFill>
            <a:srgbClr val="2059A8"/>
          </a:solidFill>
          <a:ln>
            <a:gradFill flip="none" rotWithShape="1">
              <a:gsLst>
                <a:gs pos="0">
                  <a:schemeClr val="accent5">
                    <a:lumMod val="89000"/>
                  </a:schemeClr>
                </a:gs>
                <a:gs pos="33000">
                  <a:schemeClr val="accent5">
                    <a:lumMod val="89000"/>
                  </a:schemeClr>
                </a:gs>
                <a:gs pos="69000">
                  <a:schemeClr val="accent5">
                    <a:lumMod val="75000"/>
                  </a:schemeClr>
                </a:gs>
                <a:gs pos="97000">
                  <a:schemeClr val="accent5">
                    <a:lumMod val="7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矩形 15">
            <a:extLst>
              <a:ext uri="{FF2B5EF4-FFF2-40B4-BE49-F238E27FC236}">
                <a16:creationId xmlns:a16="http://schemas.microsoft.com/office/drawing/2014/main" id="{72F033CC-3192-9557-B12D-FF6273055FA0}"/>
              </a:ext>
            </a:extLst>
          </p:cNvPr>
          <p:cNvSpPr/>
          <p:nvPr userDrawn="1"/>
        </p:nvSpPr>
        <p:spPr>
          <a:xfrm>
            <a:off x="1064" y="269834"/>
            <a:ext cx="202953" cy="411360"/>
          </a:xfrm>
          <a:prstGeom prst="rect">
            <a:avLst/>
          </a:prstGeom>
          <a:solidFill>
            <a:srgbClr val="2059A8"/>
          </a:solidFill>
          <a:ln w="25400" cap="flat" cmpd="sng" algn="ctr">
            <a:noFill/>
            <a:prstDash val="solid"/>
          </a:ln>
          <a:effectLst/>
        </p:spPr>
        <p:txBody>
          <a:bodyPr lIns="38591" tIns="19295" rIns="38591" bIns="19295" rtlCol="0" anchor="ctr"/>
          <a:lstStyle/>
          <a:p>
            <a:pPr marL="0" marR="0" lvl="0" indent="0" algn="ctr" defTabSz="385268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788" b="0" i="0" u="none" strike="noStrike" kern="0" cap="none" spc="0" normalizeH="0" baseline="0" noProof="0" dirty="0">
              <a:ln>
                <a:noFill/>
              </a:ln>
              <a:solidFill>
                <a:srgbClr val="E7E6E6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ea"/>
              <a:sym typeface="+mn-lt"/>
            </a:endParaRPr>
          </a:p>
        </p:txBody>
      </p:sp>
      <p:sp>
        <p:nvSpPr>
          <p:cNvPr id="20" name="矩形 19">
            <a:extLst>
              <a:ext uri="{FF2B5EF4-FFF2-40B4-BE49-F238E27FC236}">
                <a16:creationId xmlns:a16="http://schemas.microsoft.com/office/drawing/2014/main" id="{510BE470-62A6-94D7-11BB-BBBBE7B71660}"/>
              </a:ext>
            </a:extLst>
          </p:cNvPr>
          <p:cNvSpPr/>
          <p:nvPr userDrawn="1"/>
        </p:nvSpPr>
        <p:spPr>
          <a:xfrm>
            <a:off x="230321" y="274108"/>
            <a:ext cx="67578" cy="407086"/>
          </a:xfrm>
          <a:prstGeom prst="rect">
            <a:avLst/>
          </a:prstGeom>
          <a:solidFill>
            <a:srgbClr val="2059A8"/>
          </a:solidFill>
          <a:ln>
            <a:solidFill>
              <a:srgbClr val="2059A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日期占位符 1">
            <a:extLst>
              <a:ext uri="{FF2B5EF4-FFF2-40B4-BE49-F238E27FC236}">
                <a16:creationId xmlns:a16="http://schemas.microsoft.com/office/drawing/2014/main" id="{24453E16-D5F6-4E7B-98DF-8350F12CCF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F29225-C394-4709-B0CE-2F13E497F2A1}" type="datetime1">
              <a:rPr lang="en-US" smtClean="0"/>
              <a:t>5/21/2026</a:t>
            </a:fld>
            <a:endParaRPr lang="en-US" dirty="0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119C26DE-7EF2-4973-B2D3-C2CDD1A6BC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5179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hf hdr="0" ftr="0"/>
  <p:txStyles>
    <p:titleStyle>
      <a:lvl1pPr algn="l" defTabSz="685766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42" indent="-171442" algn="l" defTabSz="685766" rtl="0" eaLnBrk="1" latinLnBrk="0" hangingPunct="1">
        <a:lnSpc>
          <a:spcPct val="90000"/>
        </a:lnSpc>
        <a:spcBef>
          <a:spcPts val="750"/>
        </a:spcBef>
        <a:buFont typeface="Arial" panose="020B060402020209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25" indent="-171442" algn="l" defTabSz="685766" rtl="0" eaLnBrk="1" latinLnBrk="0" hangingPunct="1">
        <a:lnSpc>
          <a:spcPct val="90000"/>
        </a:lnSpc>
        <a:spcBef>
          <a:spcPts val="375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07" indent="-171442" algn="l" defTabSz="685766" rtl="0" eaLnBrk="1" latinLnBrk="0" hangingPunct="1">
        <a:lnSpc>
          <a:spcPct val="90000"/>
        </a:lnSpc>
        <a:spcBef>
          <a:spcPts val="375"/>
        </a:spcBef>
        <a:buFont typeface="Arial" panose="020B060402020209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090" indent="-171442" algn="l" defTabSz="685766" rtl="0" eaLnBrk="1" latinLnBrk="0" hangingPunct="1">
        <a:lnSpc>
          <a:spcPct val="90000"/>
        </a:lnSpc>
        <a:spcBef>
          <a:spcPts val="375"/>
        </a:spcBef>
        <a:buFont typeface="Arial" panose="020B060402020209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2974" indent="-171442" algn="l" defTabSz="685766" rtl="0" eaLnBrk="1" latinLnBrk="0" hangingPunct="1">
        <a:lnSpc>
          <a:spcPct val="90000"/>
        </a:lnSpc>
        <a:spcBef>
          <a:spcPts val="375"/>
        </a:spcBef>
        <a:buFont typeface="Arial" panose="020B060402020209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856" indent="-171442" algn="l" defTabSz="685766" rtl="0" eaLnBrk="1" latinLnBrk="0" hangingPunct="1">
        <a:lnSpc>
          <a:spcPct val="90000"/>
        </a:lnSpc>
        <a:spcBef>
          <a:spcPts val="375"/>
        </a:spcBef>
        <a:buFont typeface="Arial" panose="020B060402020209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739" indent="-171442" algn="l" defTabSz="685766" rtl="0" eaLnBrk="1" latinLnBrk="0" hangingPunct="1">
        <a:lnSpc>
          <a:spcPct val="90000"/>
        </a:lnSpc>
        <a:spcBef>
          <a:spcPts val="375"/>
        </a:spcBef>
        <a:buFont typeface="Arial" panose="020B060402020209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622" indent="-171442" algn="l" defTabSz="685766" rtl="0" eaLnBrk="1" latinLnBrk="0" hangingPunct="1">
        <a:lnSpc>
          <a:spcPct val="90000"/>
        </a:lnSpc>
        <a:spcBef>
          <a:spcPts val="375"/>
        </a:spcBef>
        <a:buFont typeface="Arial" panose="020B060402020209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05" indent="-171442" algn="l" defTabSz="685766" rtl="0" eaLnBrk="1" latinLnBrk="0" hangingPunct="1">
        <a:lnSpc>
          <a:spcPct val="90000"/>
        </a:lnSpc>
        <a:spcBef>
          <a:spcPts val="375"/>
        </a:spcBef>
        <a:buFont typeface="Arial" panose="020B060402020209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4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766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49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32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15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297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180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064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CE97285F-ACDC-4602-A2F2-2E44D1304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42AAD684-E854-4138-8E54-E2B07F34B2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  <a:endParaRPr lang="en-US" dirty="0"/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DB7D6F9-AF09-4546-A90D-656DD09137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BFAC45-728F-4FA2-A06C-35785D820033}" type="datetime1">
              <a:rPr lang="en-US" smtClean="0"/>
              <a:t>5/21/2026</a:t>
            </a:fld>
            <a:endParaRPr 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DA9504E-3320-4CEB-9BDF-C7FE4D0FCF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C66C6FE-F476-4E5E-B7E7-787CDC1928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477B7F-DC82-45A2-80CC-A1B42E88C1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462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786" r:id="rId2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zqin.github.io/" TargetMode="Externa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tiff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tiff"/><Relationship Id="rId12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microsoft.com/office/2007/relationships/media" Target="../media/media2.wmv"/><Relationship Id="rId7" Type="http://schemas.openxmlformats.org/officeDocument/2006/relationships/image" Target="../media/image17.jpeg"/><Relationship Id="rId2" Type="http://schemas.openxmlformats.org/officeDocument/2006/relationships/video" Target="../media/media1.asf"/><Relationship Id="rId1" Type="http://schemas.microsoft.com/office/2007/relationships/media" Target="../media/media1.asf"/><Relationship Id="rId6" Type="http://schemas.openxmlformats.org/officeDocument/2006/relationships/notesSlide" Target="../notesSlides/notesSlide4.xml"/><Relationship Id="rId11" Type="http://schemas.openxmlformats.org/officeDocument/2006/relationships/image" Target="../media/image21.png"/><Relationship Id="rId5" Type="http://schemas.openxmlformats.org/officeDocument/2006/relationships/slideLayout" Target="../slideLayouts/slideLayout1.xml"/><Relationship Id="rId10" Type="http://schemas.openxmlformats.org/officeDocument/2006/relationships/image" Target="../media/image20.png"/><Relationship Id="rId4" Type="http://schemas.openxmlformats.org/officeDocument/2006/relationships/video" Target="../media/media2.wmv"/><Relationship Id="rId9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Relationship Id="rId9" Type="http://schemas.openxmlformats.org/officeDocument/2006/relationships/image" Target="../media/image28.g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jpeg"/><Relationship Id="rId5" Type="http://schemas.openxmlformats.org/officeDocument/2006/relationships/image" Target="../media/image31.pn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0.jpe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7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46.png"/><Relationship Id="rId11" Type="http://schemas.openxmlformats.org/officeDocument/2006/relationships/image" Target="../media/image51.jpeg"/><Relationship Id="rId5" Type="http://schemas.openxmlformats.org/officeDocument/2006/relationships/image" Target="../media/image45.png"/><Relationship Id="rId10" Type="http://schemas.openxmlformats.org/officeDocument/2006/relationships/image" Target="../media/image50.jpeg"/><Relationship Id="rId4" Type="http://schemas.openxmlformats.org/officeDocument/2006/relationships/notesSlide" Target="../notesSlides/notesSlide11.xml"/><Relationship Id="rId9" Type="http://schemas.openxmlformats.org/officeDocument/2006/relationships/image" Target="../media/image49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5.png"/><Relationship Id="rId5" Type="http://schemas.openxmlformats.org/officeDocument/2006/relationships/image" Target="../media/image54.jpeg"/><Relationship Id="rId4" Type="http://schemas.openxmlformats.org/officeDocument/2006/relationships/image" Target="../media/image53.jpeg"/><Relationship Id="rId9" Type="http://schemas.openxmlformats.org/officeDocument/2006/relationships/image" Target="../media/image5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image" Target="../media/image62.jpeg"/><Relationship Id="rId7" Type="http://schemas.openxmlformats.org/officeDocument/2006/relationships/image" Target="../media/image6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4.png"/><Relationship Id="rId5" Type="http://schemas.openxmlformats.org/officeDocument/2006/relationships/image" Target="../media/image63.png"/><Relationship Id="rId4" Type="http://schemas.openxmlformats.org/officeDocument/2006/relationships/image" Target="../media/image63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7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jpeg"/><Relationship Id="rId13" Type="http://schemas.openxmlformats.org/officeDocument/2006/relationships/image" Target="../media/image77.jpeg"/><Relationship Id="rId18" Type="http://schemas.openxmlformats.org/officeDocument/2006/relationships/image" Target="../media/image82.png"/><Relationship Id="rId3" Type="http://schemas.openxmlformats.org/officeDocument/2006/relationships/notesSlide" Target="../notesSlides/notesSlide19.xml"/><Relationship Id="rId7" Type="http://schemas.openxmlformats.org/officeDocument/2006/relationships/image" Target="../media/image71.png"/><Relationship Id="rId12" Type="http://schemas.openxmlformats.org/officeDocument/2006/relationships/image" Target="../media/image76.png"/><Relationship Id="rId17" Type="http://schemas.openxmlformats.org/officeDocument/2006/relationships/image" Target="../media/image81.png"/><Relationship Id="rId2" Type="http://schemas.openxmlformats.org/officeDocument/2006/relationships/slideLayout" Target="../slideLayouts/slideLayout1.xml"/><Relationship Id="rId16" Type="http://schemas.openxmlformats.org/officeDocument/2006/relationships/image" Target="../media/image80.jpeg"/><Relationship Id="rId1" Type="http://schemas.openxmlformats.org/officeDocument/2006/relationships/tags" Target="../tags/tag1.xml"/><Relationship Id="rId6" Type="http://schemas.openxmlformats.org/officeDocument/2006/relationships/image" Target="../media/image70.png"/><Relationship Id="rId11" Type="http://schemas.openxmlformats.org/officeDocument/2006/relationships/image" Target="../media/image75.jpeg"/><Relationship Id="rId5" Type="http://schemas.openxmlformats.org/officeDocument/2006/relationships/image" Target="../media/image69.png"/><Relationship Id="rId15" Type="http://schemas.openxmlformats.org/officeDocument/2006/relationships/image" Target="../media/image79.jpeg"/><Relationship Id="rId10" Type="http://schemas.openxmlformats.org/officeDocument/2006/relationships/image" Target="../media/image74.jpeg"/><Relationship Id="rId19" Type="http://schemas.openxmlformats.org/officeDocument/2006/relationships/image" Target="../media/image83.png"/><Relationship Id="rId4" Type="http://schemas.openxmlformats.org/officeDocument/2006/relationships/image" Target="../media/image68.png"/><Relationship Id="rId9" Type="http://schemas.openxmlformats.org/officeDocument/2006/relationships/image" Target="../media/image73.jpeg"/><Relationship Id="rId14" Type="http://schemas.openxmlformats.org/officeDocument/2006/relationships/image" Target="../media/image7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自由: 形状 58"/>
          <p:cNvSpPr/>
          <p:nvPr/>
        </p:nvSpPr>
        <p:spPr bwMode="auto">
          <a:xfrm>
            <a:off x="0" y="5389176"/>
            <a:ext cx="9144000" cy="1468823"/>
          </a:xfrm>
          <a:custGeom>
            <a:avLst/>
            <a:gdLst>
              <a:gd name="connsiteX0" fmla="*/ 12192000 w 12192000"/>
              <a:gd name="connsiteY0" fmla="*/ 0 h 1495763"/>
              <a:gd name="connsiteX1" fmla="*/ 12192000 w 12192000"/>
              <a:gd name="connsiteY1" fmla="*/ 1377707 h 1495763"/>
              <a:gd name="connsiteX2" fmla="*/ 12192000 w 12192000"/>
              <a:gd name="connsiteY2" fmla="*/ 1495763 h 1495763"/>
              <a:gd name="connsiteX3" fmla="*/ 0 w 12192000"/>
              <a:gd name="connsiteY3" fmla="*/ 1495763 h 1495763"/>
              <a:gd name="connsiteX4" fmla="*/ 0 w 12192000"/>
              <a:gd name="connsiteY4" fmla="*/ 1418386 h 1495763"/>
              <a:gd name="connsiteX5" fmla="*/ 0 w 12192000"/>
              <a:gd name="connsiteY5" fmla="*/ 147020 h 1495763"/>
              <a:gd name="connsiteX6" fmla="*/ 5889320 w 12192000"/>
              <a:gd name="connsiteY6" fmla="*/ 1061100 h 1495763"/>
              <a:gd name="connsiteX7" fmla="*/ 12192000 w 12192000"/>
              <a:gd name="connsiteY7" fmla="*/ 0 h 14957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495763">
                <a:moveTo>
                  <a:pt x="12192000" y="0"/>
                </a:moveTo>
                <a:cubicBezTo>
                  <a:pt x="12192000" y="0"/>
                  <a:pt x="12192000" y="0"/>
                  <a:pt x="12192000" y="1377707"/>
                </a:cubicBezTo>
                <a:lnTo>
                  <a:pt x="12192000" y="1495763"/>
                </a:lnTo>
                <a:lnTo>
                  <a:pt x="0" y="1495763"/>
                </a:lnTo>
                <a:lnTo>
                  <a:pt x="0" y="1418386"/>
                </a:lnTo>
                <a:cubicBezTo>
                  <a:pt x="0" y="1078954"/>
                  <a:pt x="0" y="661190"/>
                  <a:pt x="0" y="147020"/>
                </a:cubicBezTo>
                <a:cubicBezTo>
                  <a:pt x="1794070" y="757472"/>
                  <a:pt x="3758597" y="1061100"/>
                  <a:pt x="5889320" y="1061100"/>
                </a:cubicBezTo>
                <a:cubicBezTo>
                  <a:pt x="8186240" y="1061100"/>
                  <a:pt x="10287133" y="706335"/>
                  <a:pt x="12192000" y="0"/>
                </a:cubicBezTo>
                <a:close/>
              </a:path>
            </a:pathLst>
          </a:custGeom>
          <a:solidFill>
            <a:srgbClr val="1F48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342900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17" name="Freeform 27"/>
          <p:cNvSpPr/>
          <p:nvPr/>
        </p:nvSpPr>
        <p:spPr bwMode="auto">
          <a:xfrm>
            <a:off x="0" y="4916028"/>
            <a:ext cx="9144000" cy="1335881"/>
          </a:xfrm>
          <a:custGeom>
            <a:avLst/>
            <a:gdLst/>
            <a:ahLst/>
            <a:cxnLst>
              <a:cxn ang="0">
                <a:pos x="2861" y="225"/>
              </a:cxn>
              <a:cxn ang="0">
                <a:pos x="2861" y="0"/>
              </a:cxn>
              <a:cxn ang="0">
                <a:pos x="1415" y="516"/>
              </a:cxn>
              <a:cxn ang="0">
                <a:pos x="0" y="25"/>
              </a:cxn>
              <a:cxn ang="0">
                <a:pos x="0" y="271"/>
              </a:cxn>
              <a:cxn ang="0">
                <a:pos x="1382" y="557"/>
              </a:cxn>
              <a:cxn ang="0">
                <a:pos x="2861" y="225"/>
              </a:cxn>
            </a:cxnLst>
            <a:rect l="0" t="0" r="r" b="b"/>
            <a:pathLst>
              <a:path w="2861" h="557">
                <a:moveTo>
                  <a:pt x="2861" y="225"/>
                </a:moveTo>
                <a:cubicBezTo>
                  <a:pt x="2861" y="0"/>
                  <a:pt x="2861" y="0"/>
                  <a:pt x="2861" y="0"/>
                </a:cubicBezTo>
                <a:cubicBezTo>
                  <a:pt x="2436" y="344"/>
                  <a:pt x="1954" y="516"/>
                  <a:pt x="1415" y="516"/>
                </a:cubicBezTo>
                <a:cubicBezTo>
                  <a:pt x="889" y="516"/>
                  <a:pt x="417" y="352"/>
                  <a:pt x="0" y="25"/>
                </a:cubicBezTo>
                <a:cubicBezTo>
                  <a:pt x="0" y="271"/>
                  <a:pt x="0" y="271"/>
                  <a:pt x="0" y="271"/>
                </a:cubicBezTo>
                <a:cubicBezTo>
                  <a:pt x="421" y="462"/>
                  <a:pt x="882" y="557"/>
                  <a:pt x="1382" y="557"/>
                </a:cubicBezTo>
                <a:cubicBezTo>
                  <a:pt x="1921" y="557"/>
                  <a:pt x="2414" y="446"/>
                  <a:pt x="2861" y="225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342900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18" name="Freeform 28"/>
          <p:cNvSpPr/>
          <p:nvPr/>
        </p:nvSpPr>
        <p:spPr bwMode="auto">
          <a:xfrm>
            <a:off x="-13098" y="5191264"/>
            <a:ext cx="9144000" cy="891779"/>
          </a:xfrm>
          <a:custGeom>
            <a:avLst/>
            <a:gdLst/>
            <a:ahLst/>
            <a:cxnLst>
              <a:cxn ang="0">
                <a:pos x="2861" y="40"/>
              </a:cxn>
              <a:cxn ang="0">
                <a:pos x="2861" y="0"/>
              </a:cxn>
              <a:cxn ang="0">
                <a:pos x="1382" y="332"/>
              </a:cxn>
              <a:cxn ang="0">
                <a:pos x="0" y="46"/>
              </a:cxn>
              <a:cxn ang="0">
                <a:pos x="0" y="86"/>
              </a:cxn>
              <a:cxn ang="0">
                <a:pos x="1382" y="372"/>
              </a:cxn>
              <a:cxn ang="0">
                <a:pos x="2861" y="40"/>
              </a:cxn>
            </a:cxnLst>
            <a:rect l="0" t="0" r="r" b="b"/>
            <a:pathLst>
              <a:path w="2861" h="372">
                <a:moveTo>
                  <a:pt x="2861" y="40"/>
                </a:moveTo>
                <a:cubicBezTo>
                  <a:pt x="2861" y="0"/>
                  <a:pt x="2861" y="0"/>
                  <a:pt x="2861" y="0"/>
                </a:cubicBezTo>
                <a:cubicBezTo>
                  <a:pt x="2414" y="221"/>
                  <a:pt x="1921" y="332"/>
                  <a:pt x="1382" y="332"/>
                </a:cubicBezTo>
                <a:cubicBezTo>
                  <a:pt x="882" y="332"/>
                  <a:pt x="421" y="237"/>
                  <a:pt x="0" y="46"/>
                </a:cubicBezTo>
                <a:cubicBezTo>
                  <a:pt x="0" y="86"/>
                  <a:pt x="0" y="86"/>
                  <a:pt x="0" y="86"/>
                </a:cubicBezTo>
                <a:cubicBezTo>
                  <a:pt x="421" y="277"/>
                  <a:pt x="882" y="372"/>
                  <a:pt x="1382" y="372"/>
                </a:cubicBezTo>
                <a:cubicBezTo>
                  <a:pt x="1921" y="372"/>
                  <a:pt x="2414" y="261"/>
                  <a:pt x="2861" y="4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342900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206" y="6408422"/>
            <a:ext cx="9117806" cy="46166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defTabSz="342900" fontAlgn="auto">
              <a:spcBef>
                <a:spcPts val="0"/>
              </a:spcBef>
              <a:spcAft>
                <a:spcPts val="0"/>
              </a:spcAft>
              <a:buFontTx/>
              <a:defRPr/>
            </a:pPr>
            <a:r>
              <a:rPr lang="zh-CN" altLang="en-US" sz="2400" b="1" spc="169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Su" panose="02010509060101010101" pitchFamily="49" charset="-122"/>
                <a:ea typeface="LiSu" panose="02010509060101010101" pitchFamily="49" charset="-122"/>
                <a:cs typeface="+mn-ea"/>
                <a:sym typeface="+mn-lt"/>
              </a:rPr>
              <a:t> 研究学术    造就人才    佑启乡邦    振导社会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BBF53134-4580-4FB3-8C84-4B2DCA2216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5737C-77DD-4147-B433-7E7C33273929}" type="datetime1">
              <a:rPr lang="en-US" smtClean="0"/>
              <a:t>5/21/2026</a:t>
            </a:fld>
            <a:endParaRPr lang="en-US"/>
          </a:p>
        </p:txBody>
      </p:sp>
      <p:pic>
        <p:nvPicPr>
          <p:cNvPr id="14" name="Picture 9">
            <a:extLst>
              <a:ext uri="{FF2B5EF4-FFF2-40B4-BE49-F238E27FC236}">
                <a16:creationId xmlns:a16="http://schemas.microsoft.com/office/drawing/2014/main" id="{237E8908-19B2-4E9B-94AF-C8A9503EE4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636" y="285310"/>
            <a:ext cx="2264591" cy="70361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5" name="图片 10">
            <a:extLst>
              <a:ext uri="{FF2B5EF4-FFF2-40B4-BE49-F238E27FC236}">
                <a16:creationId xmlns:a16="http://schemas.microsoft.com/office/drawing/2014/main" id="{919FD7F1-A3FB-4262-B884-AB1AAFE1E2A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588" t="24731" r="72321" b="23883"/>
          <a:stretch>
            <a:fillRect/>
          </a:stretch>
        </p:blipFill>
        <p:spPr>
          <a:xfrm>
            <a:off x="3707904" y="168566"/>
            <a:ext cx="936104" cy="937099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" name="矩形 9">
            <a:extLst>
              <a:ext uri="{FF2B5EF4-FFF2-40B4-BE49-F238E27FC236}">
                <a16:creationId xmlns:a16="http://schemas.microsoft.com/office/drawing/2014/main" id="{EE0A67A2-673F-439D-92F1-57481B333850}"/>
              </a:ext>
            </a:extLst>
          </p:cNvPr>
          <p:cNvSpPr/>
          <p:nvPr/>
        </p:nvSpPr>
        <p:spPr>
          <a:xfrm>
            <a:off x="-13098" y="2630836"/>
            <a:ext cx="9142795" cy="10772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/>
          <a:p>
            <a:pPr algn="ctr">
              <a:spcBef>
                <a:spcPts val="1200"/>
              </a:spcBef>
              <a:spcAft>
                <a:spcPts val="1200"/>
              </a:spcAft>
            </a:pPr>
            <a:r>
              <a:rPr lang="en-US" altLang="zh-CN" sz="3200" b="1" dirty="0">
                <a:solidFill>
                  <a:srgbClr val="00006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Pore-Network-Continuum Model for Two-Phase Flow in Porous Media</a:t>
            </a:r>
            <a:endParaRPr lang="en-US" sz="3200" dirty="0">
              <a:solidFill>
                <a:srgbClr val="00006F"/>
              </a:solidFill>
            </a:endParaRPr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5CBDDD49-3C0C-4DD9-91DF-71F815EABD1D}"/>
              </a:ext>
            </a:extLst>
          </p:cNvPr>
          <p:cNvSpPr/>
          <p:nvPr/>
        </p:nvSpPr>
        <p:spPr>
          <a:xfrm>
            <a:off x="1" y="4033433"/>
            <a:ext cx="9144000" cy="9600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altLang="zh-CN" sz="2000" b="1" u="sng" dirty="0">
                <a:solidFill>
                  <a:srgbClr val="00609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Chao-Zhong Qin</a:t>
            </a:r>
            <a:r>
              <a:rPr lang="en-US" altLang="zh-CN" sz="2000" b="1" dirty="0">
                <a:solidFill>
                  <a:srgbClr val="00609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 Bowen Shi, Jianqi Rong, Bo Guo, Majid Hassanizadeh</a:t>
            </a:r>
          </a:p>
          <a:p>
            <a:pPr algn="ctr">
              <a:lnSpc>
                <a:spcPct val="150000"/>
              </a:lnSpc>
            </a:pPr>
            <a:r>
              <a:rPr lang="en-US" altLang="zh-CN" sz="2000" b="1" dirty="0">
                <a:solidFill>
                  <a:srgbClr val="00609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School of Resources and Safety Engineering, Chongqing University, China</a:t>
            </a:r>
            <a:endParaRPr lang="en-US" sz="2000" dirty="0"/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91E177B0-B27F-4E27-98C6-EB6BFAD4C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77B7F-DC82-45A2-80CC-A1B42E88C138}" type="slidenum">
              <a:rPr lang="en-US" smtClean="0"/>
              <a:t>1</a:t>
            </a:fld>
            <a:endParaRPr lang="en-US"/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7BAD6A09-A6F5-4CFE-B512-6089593C1E7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200360"/>
            <a:ext cx="936104" cy="883835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7B3E82F4-8062-40B3-8A78-96D08E535F3E}"/>
              </a:ext>
            </a:extLst>
          </p:cNvPr>
          <p:cNvSpPr txBox="1"/>
          <p:nvPr/>
        </p:nvSpPr>
        <p:spPr>
          <a:xfrm>
            <a:off x="3478710" y="5507423"/>
            <a:ext cx="22365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dirty="0">
                <a:solidFill>
                  <a:srgbClr val="0000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http://czqin.github.io</a:t>
            </a:r>
            <a:endParaRPr lang="en-US" altLang="zh-CN" dirty="0">
              <a:solidFill>
                <a:srgbClr val="0000FF"/>
              </a:solidFill>
            </a:endParaRPr>
          </a:p>
          <a:p>
            <a:endParaRPr lang="en-US" altLang="zh-CN" dirty="0"/>
          </a:p>
        </p:txBody>
      </p:sp>
      <p:sp>
        <p:nvSpPr>
          <p:cNvPr id="19" name="文本框 18">
            <a:extLst>
              <a:ext uri="{FF2B5EF4-FFF2-40B4-BE49-F238E27FC236}">
                <a16:creationId xmlns:a16="http://schemas.microsoft.com/office/drawing/2014/main" id="{15D5D46A-9221-4501-9CB2-2D249ECFE435}"/>
              </a:ext>
            </a:extLst>
          </p:cNvPr>
          <p:cNvSpPr txBox="1"/>
          <p:nvPr/>
        </p:nvSpPr>
        <p:spPr>
          <a:xfrm>
            <a:off x="251520" y="1345155"/>
            <a:ext cx="8409820" cy="9612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InterPore 2026, 19-22 May, Nantes, France</a:t>
            </a:r>
          </a:p>
          <a:p>
            <a:pPr>
              <a:lnSpc>
                <a:spcPct val="150000"/>
              </a:lnSpc>
            </a:pPr>
            <a:r>
              <a:rPr lang="en-US" altLang="zh-CN" sz="2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MS05: Physics of multiphase flow in diverse porous media</a:t>
            </a:r>
          </a:p>
        </p:txBody>
      </p:sp>
    </p:spTree>
    <p:extLst>
      <p:ext uri="{BB962C8B-B14F-4D97-AF65-F5344CB8AC3E}">
        <p14:creationId xmlns:p14="http://schemas.microsoft.com/office/powerpoint/2010/main" val="1369854455"/>
      </p:ext>
    </p:extLst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8362216D-C1D3-4AC9-B546-13064BB0809B}"/>
              </a:ext>
            </a:extLst>
          </p:cNvPr>
          <p:cNvSpPr/>
          <p:nvPr/>
        </p:nvSpPr>
        <p:spPr>
          <a:xfrm>
            <a:off x="323528" y="116632"/>
            <a:ext cx="7632848" cy="5965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defRPr/>
            </a:pPr>
            <a:r>
              <a:rPr lang="en-US" altLang="zh-CN" sz="2800" b="1" kern="100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Outline</a:t>
            </a:r>
            <a:endParaRPr lang="zh-CN" altLang="en-US" sz="2800" b="1" kern="100" dirty="0">
              <a:solidFill>
                <a:srgbClr val="00206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EC1625C-CE16-4B63-BFD5-9F951316B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FD2BD-B935-43F9-A9DF-E81216C3959A}" type="datetime1">
              <a:rPr lang="en-US" smtClean="0"/>
              <a:t>5/21/2026</a:t>
            </a:fld>
            <a:endParaRPr lang="en-US" dirty="0"/>
          </a:p>
        </p:txBody>
      </p:sp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2D21A7BE-BED4-4AD4-8670-57E080EF9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09F9B90C-6B50-436A-8F24-5B166C0313D8}"/>
              </a:ext>
            </a:extLst>
          </p:cNvPr>
          <p:cNvSpPr txBox="1"/>
          <p:nvPr/>
        </p:nvSpPr>
        <p:spPr>
          <a:xfrm>
            <a:off x="976260" y="1398135"/>
            <a:ext cx="7543750" cy="42732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Multiscale pore structures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(shales, tight sandstones, carbonate rocks, etc.)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pore-network-continuum modeling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(motivation, mesh coarsening)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Single-phase flows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(permeability prediction, solute transport)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Quasi-static two-phase flows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(capillary pressure, relative permeability, resistance index)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Summary and outlook</a:t>
            </a:r>
          </a:p>
        </p:txBody>
      </p:sp>
    </p:spTree>
    <p:extLst>
      <p:ext uri="{BB962C8B-B14F-4D97-AF65-F5344CB8AC3E}">
        <p14:creationId xmlns:p14="http://schemas.microsoft.com/office/powerpoint/2010/main" val="1582565668"/>
      </p:ext>
    </p:extLst>
  </p:cSld>
  <p:clrMapOvr>
    <a:masterClrMapping/>
  </p:clrMapOvr>
  <p:timing>
    <p:tnLst>
      <p:par>
        <p:cTn id="1" dur="indefinite" restart="never" nodeType="tmRoot">
          <p:childTnLst>
            <p:par>
              <p:cTn id="2"/>
            </p:par>
            <p:par>
              <p:cTn id="3"/>
            </p:par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8362216D-C1D3-4AC9-B546-13064BB0809B}"/>
              </a:ext>
            </a:extLst>
          </p:cNvPr>
          <p:cNvSpPr/>
          <p:nvPr/>
        </p:nvSpPr>
        <p:spPr>
          <a:xfrm>
            <a:off x="323528" y="116632"/>
            <a:ext cx="8784976" cy="5965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defRPr/>
            </a:pPr>
            <a:r>
              <a:rPr lang="en-US" altLang="zh-CN" sz="2800" b="1" kern="100" dirty="0">
                <a:solidFill>
                  <a:srgbClr val="00006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Examples of multiscale/across-scale pore structures</a:t>
            </a:r>
            <a:endParaRPr lang="zh-CN" altLang="en-US" sz="2800" b="1" kern="100" dirty="0">
              <a:solidFill>
                <a:srgbClr val="00006F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EC1625C-CE16-4B63-BFD5-9F951316B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3649" y="6356350"/>
            <a:ext cx="2057400" cy="365125"/>
          </a:xfrm>
        </p:spPr>
        <p:txBody>
          <a:bodyPr/>
          <a:lstStyle/>
          <a:p>
            <a:fld id="{E84F31E5-2AF9-4E64-8440-B522C7477F0E}" type="datetime1">
              <a:rPr lang="en-US" smtClean="0"/>
              <a:t>5/21/2026</a:t>
            </a:fld>
            <a:endParaRPr 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809C9531-4572-4C68-850D-8A74475CC6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3</a:t>
            </a:fld>
            <a:endParaRPr lang="en-US" dirty="0"/>
          </a:p>
        </p:txBody>
      </p:sp>
      <p:grpSp>
        <p:nvGrpSpPr>
          <p:cNvPr id="18" name="组合 17">
            <a:extLst>
              <a:ext uri="{FF2B5EF4-FFF2-40B4-BE49-F238E27FC236}">
                <a16:creationId xmlns:a16="http://schemas.microsoft.com/office/drawing/2014/main" id="{F8577808-6F07-4C25-BDB7-1341EC59A7F1}"/>
              </a:ext>
            </a:extLst>
          </p:cNvPr>
          <p:cNvGrpSpPr/>
          <p:nvPr/>
        </p:nvGrpSpPr>
        <p:grpSpPr>
          <a:xfrm>
            <a:off x="173624" y="984744"/>
            <a:ext cx="3835280" cy="2517292"/>
            <a:chOff x="-3379" y="1128937"/>
            <a:chExt cx="4428169" cy="2805202"/>
          </a:xfrm>
        </p:grpSpPr>
        <p:pic>
          <p:nvPicPr>
            <p:cNvPr id="7" name="图片 6">
              <a:extLst>
                <a:ext uri="{FF2B5EF4-FFF2-40B4-BE49-F238E27FC236}">
                  <a16:creationId xmlns:a16="http://schemas.microsoft.com/office/drawing/2014/main" id="{8485F26A-95D4-4BD2-BBE8-60F3BAC826D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97173" y="2068704"/>
              <a:ext cx="1498165" cy="1525397"/>
            </a:xfrm>
            <a:prstGeom prst="rect">
              <a:avLst/>
            </a:prstGeom>
          </p:spPr>
        </p:pic>
        <p:pic>
          <p:nvPicPr>
            <p:cNvPr id="9" name="图片 8">
              <a:extLst>
                <a:ext uri="{FF2B5EF4-FFF2-40B4-BE49-F238E27FC236}">
                  <a16:creationId xmlns:a16="http://schemas.microsoft.com/office/drawing/2014/main" id="{9A913FBA-4917-479F-BD89-F7B4B6F54BE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97173" y="1584923"/>
              <a:ext cx="3700184" cy="267757"/>
            </a:xfrm>
            <a:prstGeom prst="rect">
              <a:avLst/>
            </a:prstGeom>
          </p:spPr>
        </p:pic>
        <p:pic>
          <p:nvPicPr>
            <p:cNvPr id="11" name="图片 10">
              <a:extLst>
                <a:ext uri="{FF2B5EF4-FFF2-40B4-BE49-F238E27FC236}">
                  <a16:creationId xmlns:a16="http://schemas.microsoft.com/office/drawing/2014/main" id="{48B0C542-A7E8-4209-8A05-2705BC22560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911500" y="2068704"/>
              <a:ext cx="2050873" cy="1536175"/>
            </a:xfrm>
            <a:prstGeom prst="rect">
              <a:avLst/>
            </a:prstGeom>
          </p:spPr>
        </p:pic>
        <p:sp>
          <p:nvSpPr>
            <p:cNvPr id="12" name="文本框 11">
              <a:extLst>
                <a:ext uri="{FF2B5EF4-FFF2-40B4-BE49-F238E27FC236}">
                  <a16:creationId xmlns:a16="http://schemas.microsoft.com/office/drawing/2014/main" id="{7DF74776-4DB4-4800-9D23-F14E326FD94D}"/>
                </a:ext>
              </a:extLst>
            </p:cNvPr>
            <p:cNvSpPr txBox="1"/>
            <p:nvPr/>
          </p:nvSpPr>
          <p:spPr>
            <a:xfrm>
              <a:off x="-3379" y="1128937"/>
              <a:ext cx="4428169" cy="3772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1600" b="1" dirty="0">
                  <a:solidFill>
                    <a:srgbClr val="FF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Gas diffusion layers + Micro porous layer</a:t>
              </a:r>
              <a:endParaRPr lang="zh-CN" altLang="en-US" sz="1600" b="1" dirty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16" name="箭头: 右弧形 15">
              <a:extLst>
                <a:ext uri="{FF2B5EF4-FFF2-40B4-BE49-F238E27FC236}">
                  <a16:creationId xmlns:a16="http://schemas.microsoft.com/office/drawing/2014/main" id="{3CBE148E-BDC2-4003-A284-84ADE4372B73}"/>
                </a:ext>
              </a:extLst>
            </p:cNvPr>
            <p:cNvSpPr/>
            <p:nvPr/>
          </p:nvSpPr>
          <p:spPr>
            <a:xfrm>
              <a:off x="4032341" y="1852680"/>
              <a:ext cx="214603" cy="936104"/>
            </a:xfrm>
            <a:prstGeom prst="curvedLeftArrow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00">
                <a:solidFill>
                  <a:schemeClr val="tx1"/>
                </a:solidFill>
              </a:endParaRPr>
            </a:p>
          </p:txBody>
        </p:sp>
        <p:sp>
          <p:nvSpPr>
            <p:cNvPr id="17" name="文本框 16">
              <a:extLst>
                <a:ext uri="{FF2B5EF4-FFF2-40B4-BE49-F238E27FC236}">
                  <a16:creationId xmlns:a16="http://schemas.microsoft.com/office/drawing/2014/main" id="{EA3BC4AF-AA94-44C6-BFDB-D8D929E380B1}"/>
                </a:ext>
              </a:extLst>
            </p:cNvPr>
            <p:cNvSpPr txBox="1"/>
            <p:nvPr/>
          </p:nvSpPr>
          <p:spPr>
            <a:xfrm>
              <a:off x="2588123" y="3612891"/>
              <a:ext cx="587077" cy="3086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dirty="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MPL</a:t>
              </a:r>
            </a:p>
          </p:txBody>
        </p:sp>
        <p:sp>
          <p:nvSpPr>
            <p:cNvPr id="32" name="文本框 31">
              <a:extLst>
                <a:ext uri="{FF2B5EF4-FFF2-40B4-BE49-F238E27FC236}">
                  <a16:creationId xmlns:a16="http://schemas.microsoft.com/office/drawing/2014/main" id="{C37C58BA-BA1F-4E66-B90E-099233381E15}"/>
                </a:ext>
              </a:extLst>
            </p:cNvPr>
            <p:cNvSpPr txBox="1"/>
            <p:nvPr/>
          </p:nvSpPr>
          <p:spPr>
            <a:xfrm>
              <a:off x="623649" y="3625459"/>
              <a:ext cx="577823" cy="3086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dirty="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GDL</a:t>
              </a:r>
            </a:p>
          </p:txBody>
        </p:sp>
      </p:grpSp>
      <p:grpSp>
        <p:nvGrpSpPr>
          <p:cNvPr id="3" name="组合 2">
            <a:extLst>
              <a:ext uri="{FF2B5EF4-FFF2-40B4-BE49-F238E27FC236}">
                <a16:creationId xmlns:a16="http://schemas.microsoft.com/office/drawing/2014/main" id="{3FBB1015-7BBE-4B66-99A6-3C0F4258D1D5}"/>
              </a:ext>
            </a:extLst>
          </p:cNvPr>
          <p:cNvGrpSpPr/>
          <p:nvPr/>
        </p:nvGrpSpPr>
        <p:grpSpPr>
          <a:xfrm>
            <a:off x="4603706" y="805664"/>
            <a:ext cx="4184725" cy="2580917"/>
            <a:chOff x="4539083" y="783825"/>
            <a:chExt cx="4184725" cy="2580917"/>
          </a:xfrm>
        </p:grpSpPr>
        <p:pic>
          <p:nvPicPr>
            <p:cNvPr id="81" name="图片 80">
              <a:extLst>
                <a:ext uri="{FF2B5EF4-FFF2-40B4-BE49-F238E27FC236}">
                  <a16:creationId xmlns:a16="http://schemas.microsoft.com/office/drawing/2014/main" id="{2098786E-79F4-4AE2-90C7-D7004E7373C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39083" y="1073433"/>
              <a:ext cx="4184725" cy="2291309"/>
            </a:xfrm>
            <a:prstGeom prst="rect">
              <a:avLst/>
            </a:prstGeom>
            <a:noFill/>
          </p:spPr>
        </p:pic>
        <p:sp>
          <p:nvSpPr>
            <p:cNvPr id="82" name="文本框 81">
              <a:extLst>
                <a:ext uri="{FF2B5EF4-FFF2-40B4-BE49-F238E27FC236}">
                  <a16:creationId xmlns:a16="http://schemas.microsoft.com/office/drawing/2014/main" id="{F12A6674-70D1-40E3-9E9F-8770B9D40EBE}"/>
                </a:ext>
              </a:extLst>
            </p:cNvPr>
            <p:cNvSpPr txBox="1"/>
            <p:nvPr/>
          </p:nvSpPr>
          <p:spPr>
            <a:xfrm>
              <a:off x="4868981" y="783825"/>
              <a:ext cx="384913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1600" b="1" dirty="0">
                  <a:solidFill>
                    <a:srgbClr val="FF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Organic matters and clays in shale MAPS</a:t>
              </a:r>
              <a:endParaRPr lang="en-US" sz="1600" b="1" dirty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9" name="组合 18">
            <a:extLst>
              <a:ext uri="{FF2B5EF4-FFF2-40B4-BE49-F238E27FC236}">
                <a16:creationId xmlns:a16="http://schemas.microsoft.com/office/drawing/2014/main" id="{2006ECAC-0412-4459-A4D5-F3C6C30247D0}"/>
              </a:ext>
            </a:extLst>
          </p:cNvPr>
          <p:cNvGrpSpPr/>
          <p:nvPr/>
        </p:nvGrpSpPr>
        <p:grpSpPr>
          <a:xfrm>
            <a:off x="4083013" y="3886361"/>
            <a:ext cx="4909710" cy="2807488"/>
            <a:chOff x="4083013" y="3886361"/>
            <a:chExt cx="4909710" cy="2807488"/>
          </a:xfrm>
        </p:grpSpPr>
        <p:grpSp>
          <p:nvGrpSpPr>
            <p:cNvPr id="15" name="组合 14">
              <a:extLst>
                <a:ext uri="{FF2B5EF4-FFF2-40B4-BE49-F238E27FC236}">
                  <a16:creationId xmlns:a16="http://schemas.microsoft.com/office/drawing/2014/main" id="{E0E65075-7125-4540-9E10-64AC2CB95ED4}"/>
                </a:ext>
              </a:extLst>
            </p:cNvPr>
            <p:cNvGrpSpPr/>
            <p:nvPr/>
          </p:nvGrpSpPr>
          <p:grpSpPr>
            <a:xfrm>
              <a:off x="4083013" y="3886361"/>
              <a:ext cx="4909710" cy="2652551"/>
              <a:chOff x="4083013" y="3886361"/>
              <a:chExt cx="4909710" cy="2652551"/>
            </a:xfrm>
          </p:grpSpPr>
          <p:grpSp>
            <p:nvGrpSpPr>
              <p:cNvPr id="22" name="组合 21">
                <a:extLst>
                  <a:ext uri="{FF2B5EF4-FFF2-40B4-BE49-F238E27FC236}">
                    <a16:creationId xmlns:a16="http://schemas.microsoft.com/office/drawing/2014/main" id="{58DAAA72-F6DE-4AF2-81AF-24234EE1EF5F}"/>
                  </a:ext>
                </a:extLst>
              </p:cNvPr>
              <p:cNvGrpSpPr/>
              <p:nvPr/>
            </p:nvGrpSpPr>
            <p:grpSpPr>
              <a:xfrm>
                <a:off x="4127122" y="4190697"/>
                <a:ext cx="4865601" cy="2196168"/>
                <a:chOff x="254413" y="4001457"/>
                <a:chExt cx="5255729" cy="2285151"/>
              </a:xfrm>
            </p:grpSpPr>
            <p:pic>
              <p:nvPicPr>
                <p:cNvPr id="39" name="Picture 3">
                  <a:extLst>
                    <a:ext uri="{FF2B5EF4-FFF2-40B4-BE49-F238E27FC236}">
                      <a16:creationId xmlns:a16="http://schemas.microsoft.com/office/drawing/2014/main" id="{1CE1F90A-B3E2-4E6B-885B-08DD4E3BA58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254413" y="4094636"/>
                  <a:ext cx="1163880" cy="633631"/>
                </a:xfrm>
                <a:prstGeom prst="rect">
                  <a:avLst/>
                </a:prstGeom>
              </p:spPr>
            </p:pic>
            <p:pic>
              <p:nvPicPr>
                <p:cNvPr id="40" name="Picture 4">
                  <a:extLst>
                    <a:ext uri="{FF2B5EF4-FFF2-40B4-BE49-F238E27FC236}">
                      <a16:creationId xmlns:a16="http://schemas.microsoft.com/office/drawing/2014/main" id="{E281DB50-3504-42F1-ACC2-35EDA313A60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254413" y="4779252"/>
                  <a:ext cx="1163880" cy="633631"/>
                </a:xfrm>
                <a:prstGeom prst="rect">
                  <a:avLst/>
                </a:prstGeom>
              </p:spPr>
            </p:pic>
            <p:pic>
              <p:nvPicPr>
                <p:cNvPr id="45" name="FEI Eagle Ford wmv.wmv">
                  <a:hlinkClick r:id="" action="ppaction://media"/>
                  <a:extLst>
                    <a:ext uri="{FF2B5EF4-FFF2-40B4-BE49-F238E27FC236}">
                      <a16:creationId xmlns:a16="http://schemas.microsoft.com/office/drawing/2014/main" id="{29B2A1FD-C9CA-4699-8B20-FEE3308711D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9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/>
              </p:blipFill>
              <p:spPr>
                <a:xfrm>
                  <a:off x="255396" y="5475980"/>
                  <a:ext cx="1163880" cy="688023"/>
                </a:xfrm>
                <a:prstGeom prst="rect">
                  <a:avLst/>
                </a:prstGeom>
                <a:ln>
                  <a:noFill/>
                </a:ln>
              </p:spPr>
            </p:pic>
            <p:grpSp>
              <p:nvGrpSpPr>
                <p:cNvPr id="53" name="Group 26">
                  <a:extLst>
                    <a:ext uri="{FF2B5EF4-FFF2-40B4-BE49-F238E27FC236}">
                      <a16:creationId xmlns:a16="http://schemas.microsoft.com/office/drawing/2014/main" id="{65E6DC89-40F6-4EBB-B12A-706F86AEB9C3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>
                <a:xfrm>
                  <a:off x="5226754" y="4086652"/>
                  <a:ext cx="283388" cy="2199956"/>
                  <a:chOff x="2947420" y="350365"/>
                  <a:chExt cx="576000" cy="6472924"/>
                </a:xfrm>
              </p:grpSpPr>
              <p:pic>
                <p:nvPicPr>
                  <p:cNvPr id="79" name="Picture 27">
                    <a:extLst>
                      <a:ext uri="{FF2B5EF4-FFF2-40B4-BE49-F238E27FC236}">
                        <a16:creationId xmlns:a16="http://schemas.microsoft.com/office/drawing/2014/main" id="{77D71849-EA55-437C-B7C6-2C8D630B8222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10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2987824" y="350365"/>
                    <a:ext cx="498745" cy="6472924"/>
                  </a:xfrm>
                  <a:prstGeom prst="rect">
                    <a:avLst/>
                  </a:prstGeom>
                </p:spPr>
              </p:pic>
              <p:sp>
                <p:nvSpPr>
                  <p:cNvPr id="80" name="Rectangle 28">
                    <a:extLst>
                      <a:ext uri="{FF2B5EF4-FFF2-40B4-BE49-F238E27FC236}">
                        <a16:creationId xmlns:a16="http://schemas.microsoft.com/office/drawing/2014/main" id="{9378E855-BD0F-4D65-B57E-E7C264D1D8DF}"/>
                      </a:ext>
                    </a:extLst>
                  </p:cNvPr>
                  <p:cNvSpPr/>
                  <p:nvPr/>
                </p:nvSpPr>
                <p:spPr>
                  <a:xfrm>
                    <a:off x="2947420" y="3096428"/>
                    <a:ext cx="576000" cy="607878"/>
                  </a:xfrm>
                  <a:prstGeom prst="rect">
                    <a:avLst/>
                  </a:prstGeom>
                  <a:noFill/>
                  <a:ln>
                    <a:solidFill>
                      <a:srgbClr val="FF0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lIns="62209" tIns="31105" rIns="62209" bIns="31105" rtlCol="0" anchor="ctr"/>
                  <a:lstStyle/>
                  <a:p>
                    <a:pPr algn="ctr"/>
                    <a:r>
                      <a:rPr lang="en-AU" sz="400" b="1" dirty="0">
                        <a:solidFill>
                          <a:srgbClr val="FFC000"/>
                        </a:solidFill>
                      </a:rPr>
                      <a:t>PU8</a:t>
                    </a:r>
                  </a:p>
                </p:txBody>
              </p:sp>
            </p:grpSp>
            <p:grpSp>
              <p:nvGrpSpPr>
                <p:cNvPr id="54" name="Group 29">
                  <a:extLst>
                    <a:ext uri="{FF2B5EF4-FFF2-40B4-BE49-F238E27FC236}">
                      <a16:creationId xmlns:a16="http://schemas.microsoft.com/office/drawing/2014/main" id="{20ACDA82-938B-456E-80A2-7A86FBCA6780}"/>
                    </a:ext>
                  </a:extLst>
                </p:cNvPr>
                <p:cNvGrpSpPr/>
                <p:nvPr/>
              </p:nvGrpSpPr>
              <p:grpSpPr>
                <a:xfrm>
                  <a:off x="4508160" y="4309436"/>
                  <a:ext cx="595753" cy="1171330"/>
                  <a:chOff x="587066" y="3131820"/>
                  <a:chExt cx="1248629" cy="3154683"/>
                </a:xfrm>
              </p:grpSpPr>
              <p:pic>
                <p:nvPicPr>
                  <p:cNvPr id="77" name="Picture 30">
                    <a:extLst>
                      <a:ext uri="{FF2B5EF4-FFF2-40B4-BE49-F238E27FC236}">
                        <a16:creationId xmlns:a16="http://schemas.microsoft.com/office/drawing/2014/main" id="{58675880-79A0-41B4-A1DE-067C743780BF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1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/>
                </p:blipFill>
                <p:spPr>
                  <a:xfrm rot="5400000">
                    <a:off x="-365961" y="4084847"/>
                    <a:ext cx="3154683" cy="1248629"/>
                  </a:xfrm>
                  <a:prstGeom prst="rect">
                    <a:avLst/>
                  </a:prstGeom>
                </p:spPr>
              </p:pic>
              <p:sp>
                <p:nvSpPr>
                  <p:cNvPr id="78" name="Rectangle 31">
                    <a:extLst>
                      <a:ext uri="{FF2B5EF4-FFF2-40B4-BE49-F238E27FC236}">
                        <a16:creationId xmlns:a16="http://schemas.microsoft.com/office/drawing/2014/main" id="{6BB95ECC-081D-4EBD-B13C-E6CDE083B2E7}"/>
                      </a:ext>
                    </a:extLst>
                  </p:cNvPr>
                  <p:cNvSpPr/>
                  <p:nvPr/>
                </p:nvSpPr>
                <p:spPr>
                  <a:xfrm rot="21660000">
                    <a:off x="1065620" y="4595735"/>
                    <a:ext cx="396000" cy="1260000"/>
                  </a:xfrm>
                  <a:prstGeom prst="rect">
                    <a:avLst/>
                  </a:prstGeom>
                  <a:noFill/>
                  <a:ln w="19050">
                    <a:solidFill>
                      <a:srgbClr val="FF0000"/>
                    </a:solidFill>
                    <a:prstDash val="sysDash"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AU" sz="1600"/>
                  </a:p>
                </p:txBody>
              </p:sp>
            </p:grpSp>
            <p:pic>
              <p:nvPicPr>
                <p:cNvPr id="56" name="Picture 46">
                  <a:extLst>
                    <a:ext uri="{FF2B5EF4-FFF2-40B4-BE49-F238E27FC236}">
                      <a16:creationId xmlns:a16="http://schemas.microsoft.com/office/drawing/2014/main" id="{E4152944-A613-42F9-8F6E-9C163B0B95E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 rot="5400000">
                  <a:off x="2554529" y="4556354"/>
                  <a:ext cx="2168302" cy="1242764"/>
                </a:xfrm>
                <a:prstGeom prst="rect">
                  <a:avLst/>
                </a:prstGeom>
              </p:spPr>
            </p:pic>
            <p:sp>
              <p:nvSpPr>
                <p:cNvPr id="57" name="Rectangle 47">
                  <a:extLst>
                    <a:ext uri="{FF2B5EF4-FFF2-40B4-BE49-F238E27FC236}">
                      <a16:creationId xmlns:a16="http://schemas.microsoft.com/office/drawing/2014/main" id="{E91C77A8-C678-4A31-AE29-FDC3C73706C5}"/>
                    </a:ext>
                  </a:extLst>
                </p:cNvPr>
                <p:cNvSpPr/>
                <p:nvPr/>
              </p:nvSpPr>
              <p:spPr>
                <a:xfrm rot="21480000">
                  <a:off x="3348802" y="5538823"/>
                  <a:ext cx="320754" cy="648908"/>
                </a:xfrm>
                <a:prstGeom prst="rect">
                  <a:avLst/>
                </a:prstGeom>
                <a:noFill/>
                <a:ln w="19050">
                  <a:solidFill>
                    <a:srgbClr val="FF0000"/>
                  </a:solidFill>
                  <a:prstDash val="sys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61226" tIns="30614" rIns="61226" bIns="30614" rtlCol="0" anchor="ctr"/>
                <a:lstStyle/>
                <a:p>
                  <a:pPr algn="ctr"/>
                  <a:endParaRPr lang="en-AU" sz="1600"/>
                </a:p>
              </p:txBody>
            </p:sp>
            <p:pic>
              <p:nvPicPr>
                <p:cNvPr id="60" name="Picture 48">
                  <a:extLst>
                    <a:ext uri="{FF2B5EF4-FFF2-40B4-BE49-F238E27FC236}">
                      <a16:creationId xmlns:a16="http://schemas.microsoft.com/office/drawing/2014/main" id="{7B79209D-9DE4-478D-91DA-E67977ECA1C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 rot="5400000">
                  <a:off x="1122100" y="4484197"/>
                  <a:ext cx="2168302" cy="1337088"/>
                </a:xfrm>
                <a:prstGeom prst="rect">
                  <a:avLst/>
                </a:prstGeom>
              </p:spPr>
            </p:pic>
            <p:sp>
              <p:nvSpPr>
                <p:cNvPr id="65" name="Rectangle 61">
                  <a:extLst>
                    <a:ext uri="{FF2B5EF4-FFF2-40B4-BE49-F238E27FC236}">
                      <a16:creationId xmlns:a16="http://schemas.microsoft.com/office/drawing/2014/main" id="{1F60B098-A740-4120-A570-D640D9AFB6DA}"/>
                    </a:ext>
                  </a:extLst>
                </p:cNvPr>
                <p:cNvSpPr/>
                <p:nvPr/>
              </p:nvSpPr>
              <p:spPr>
                <a:xfrm rot="60000">
                  <a:off x="2138897" y="4594996"/>
                  <a:ext cx="122303" cy="94189"/>
                </a:xfrm>
                <a:prstGeom prst="rect">
                  <a:avLst/>
                </a:prstGeom>
                <a:noFill/>
                <a:ln w="19050">
                  <a:solidFill>
                    <a:srgbClr val="FF0000"/>
                  </a:solidFill>
                  <a:prstDash val="sys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61226" tIns="30614" rIns="61226" bIns="30614" rtlCol="0" anchor="ctr"/>
                <a:lstStyle/>
                <a:p>
                  <a:pPr algn="ctr"/>
                  <a:endParaRPr lang="en-AU" sz="1600"/>
                </a:p>
              </p:txBody>
            </p:sp>
            <p:sp>
              <p:nvSpPr>
                <p:cNvPr id="66" name="Rectangle 62">
                  <a:extLst>
                    <a:ext uri="{FF2B5EF4-FFF2-40B4-BE49-F238E27FC236}">
                      <a16:creationId xmlns:a16="http://schemas.microsoft.com/office/drawing/2014/main" id="{6669103C-F7C0-4B73-85FD-1B99144461A0}"/>
                    </a:ext>
                  </a:extLst>
                </p:cNvPr>
                <p:cNvSpPr/>
                <p:nvPr/>
              </p:nvSpPr>
              <p:spPr>
                <a:xfrm rot="60000">
                  <a:off x="2001521" y="5081225"/>
                  <a:ext cx="119639" cy="102591"/>
                </a:xfrm>
                <a:prstGeom prst="rect">
                  <a:avLst/>
                </a:prstGeom>
                <a:noFill/>
                <a:ln w="19050">
                  <a:solidFill>
                    <a:srgbClr val="FF0000"/>
                  </a:solidFill>
                  <a:prstDash val="sys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61226" tIns="30614" rIns="61226" bIns="30614" rtlCol="0" anchor="ctr"/>
                <a:lstStyle/>
                <a:p>
                  <a:pPr algn="ctr"/>
                  <a:endParaRPr lang="en-AU" sz="1600"/>
                </a:p>
              </p:txBody>
            </p:sp>
            <p:sp>
              <p:nvSpPr>
                <p:cNvPr id="67" name="Rectangle 63">
                  <a:extLst>
                    <a:ext uri="{FF2B5EF4-FFF2-40B4-BE49-F238E27FC236}">
                      <a16:creationId xmlns:a16="http://schemas.microsoft.com/office/drawing/2014/main" id="{9BE43A9F-8D8D-4622-8432-DCDC1C9C4918}"/>
                    </a:ext>
                  </a:extLst>
                </p:cNvPr>
                <p:cNvSpPr/>
                <p:nvPr/>
              </p:nvSpPr>
              <p:spPr>
                <a:xfrm rot="60000">
                  <a:off x="2354234" y="6051176"/>
                  <a:ext cx="119639" cy="63417"/>
                </a:xfrm>
                <a:prstGeom prst="rect">
                  <a:avLst/>
                </a:prstGeom>
                <a:noFill/>
                <a:ln w="19050">
                  <a:solidFill>
                    <a:srgbClr val="FF0000"/>
                  </a:solidFill>
                  <a:prstDash val="sys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61226" tIns="30614" rIns="61226" bIns="30614" rtlCol="0" anchor="ctr"/>
                <a:lstStyle/>
                <a:p>
                  <a:pPr algn="ctr"/>
                  <a:endParaRPr lang="en-AU" sz="1600"/>
                </a:p>
              </p:txBody>
            </p:sp>
            <p:sp>
              <p:nvSpPr>
                <p:cNvPr id="69" name="Freeform 66">
                  <a:extLst>
                    <a:ext uri="{FF2B5EF4-FFF2-40B4-BE49-F238E27FC236}">
                      <a16:creationId xmlns:a16="http://schemas.microsoft.com/office/drawing/2014/main" id="{51468A31-C222-4FB6-946F-C23897617A4F}"/>
                    </a:ext>
                  </a:extLst>
                </p:cNvPr>
                <p:cNvSpPr/>
                <p:nvPr/>
              </p:nvSpPr>
              <p:spPr>
                <a:xfrm>
                  <a:off x="4874665" y="4742824"/>
                  <a:ext cx="467315" cy="282862"/>
                </a:xfrm>
                <a:custGeom>
                  <a:avLst/>
                  <a:gdLst>
                    <a:gd name="connsiteX0" fmla="*/ 554182 w 554182"/>
                    <a:gd name="connsiteY0" fmla="*/ 471055 h 471055"/>
                    <a:gd name="connsiteX1" fmla="*/ 457200 w 554182"/>
                    <a:gd name="connsiteY1" fmla="*/ 166255 h 471055"/>
                    <a:gd name="connsiteX2" fmla="*/ 0 w 554182"/>
                    <a:gd name="connsiteY2" fmla="*/ 0 h 471055"/>
                    <a:gd name="connsiteX0" fmla="*/ 429491 w 429491"/>
                    <a:gd name="connsiteY0" fmla="*/ 320233 h 320233"/>
                    <a:gd name="connsiteX1" fmla="*/ 332509 w 429491"/>
                    <a:gd name="connsiteY1" fmla="*/ 15433 h 320233"/>
                    <a:gd name="connsiteX2" fmla="*/ 0 w 429491"/>
                    <a:gd name="connsiteY2" fmla="*/ 15433 h 320233"/>
                    <a:gd name="connsiteX0" fmla="*/ 429491 w 429491"/>
                    <a:gd name="connsiteY0" fmla="*/ 532014 h 532014"/>
                    <a:gd name="connsiteX1" fmla="*/ 360218 w 429491"/>
                    <a:gd name="connsiteY1" fmla="*/ 5541 h 532014"/>
                    <a:gd name="connsiteX2" fmla="*/ 0 w 429491"/>
                    <a:gd name="connsiteY2" fmla="*/ 227214 h 532014"/>
                    <a:gd name="connsiteX0" fmla="*/ 457200 w 457200"/>
                    <a:gd name="connsiteY0" fmla="*/ 527148 h 527148"/>
                    <a:gd name="connsiteX1" fmla="*/ 387927 w 457200"/>
                    <a:gd name="connsiteY1" fmla="*/ 675 h 527148"/>
                    <a:gd name="connsiteX2" fmla="*/ 0 w 457200"/>
                    <a:gd name="connsiteY2" fmla="*/ 402457 h 527148"/>
                    <a:gd name="connsiteX0" fmla="*/ 457200 w 457200"/>
                    <a:gd name="connsiteY0" fmla="*/ 531017 h 531017"/>
                    <a:gd name="connsiteX1" fmla="*/ 387927 w 457200"/>
                    <a:gd name="connsiteY1" fmla="*/ 4544 h 531017"/>
                    <a:gd name="connsiteX2" fmla="*/ 0 w 457200"/>
                    <a:gd name="connsiteY2" fmla="*/ 406326 h 531017"/>
                    <a:gd name="connsiteX0" fmla="*/ 457200 w 457200"/>
                    <a:gd name="connsiteY0" fmla="*/ 374199 h 374199"/>
                    <a:gd name="connsiteX1" fmla="*/ 346363 w 457200"/>
                    <a:gd name="connsiteY1" fmla="*/ 55544 h 374199"/>
                    <a:gd name="connsiteX2" fmla="*/ 0 w 457200"/>
                    <a:gd name="connsiteY2" fmla="*/ 249508 h 374199"/>
                    <a:gd name="connsiteX0" fmla="*/ 443345 w 443345"/>
                    <a:gd name="connsiteY0" fmla="*/ 566878 h 566878"/>
                    <a:gd name="connsiteX1" fmla="*/ 332508 w 443345"/>
                    <a:gd name="connsiteY1" fmla="*/ 248223 h 566878"/>
                    <a:gd name="connsiteX2" fmla="*/ 0 w 443345"/>
                    <a:gd name="connsiteY2" fmla="*/ 165097 h 566878"/>
                    <a:gd name="connsiteX0" fmla="*/ 443345 w 443345"/>
                    <a:gd name="connsiteY0" fmla="*/ 566878 h 566878"/>
                    <a:gd name="connsiteX1" fmla="*/ 332508 w 443345"/>
                    <a:gd name="connsiteY1" fmla="*/ 248223 h 566878"/>
                    <a:gd name="connsiteX2" fmla="*/ 0 w 443345"/>
                    <a:gd name="connsiteY2" fmla="*/ 165097 h 566878"/>
                    <a:gd name="connsiteX0" fmla="*/ 443345 w 475677"/>
                    <a:gd name="connsiteY0" fmla="*/ 573689 h 573689"/>
                    <a:gd name="connsiteX1" fmla="*/ 443344 w 475677"/>
                    <a:gd name="connsiteY1" fmla="*/ 227325 h 573689"/>
                    <a:gd name="connsiteX2" fmla="*/ 0 w 475677"/>
                    <a:gd name="connsiteY2" fmla="*/ 171908 h 573689"/>
                    <a:gd name="connsiteX0" fmla="*/ 443345 w 457212"/>
                    <a:gd name="connsiteY0" fmla="*/ 593376 h 593376"/>
                    <a:gd name="connsiteX1" fmla="*/ 443344 w 457212"/>
                    <a:gd name="connsiteY1" fmla="*/ 247012 h 593376"/>
                    <a:gd name="connsiteX2" fmla="*/ 0 w 457212"/>
                    <a:gd name="connsiteY2" fmla="*/ 191595 h 593376"/>
                    <a:gd name="connsiteX0" fmla="*/ 651163 w 651163"/>
                    <a:gd name="connsiteY0" fmla="*/ 659896 h 659896"/>
                    <a:gd name="connsiteX1" fmla="*/ 443344 w 651163"/>
                    <a:gd name="connsiteY1" fmla="*/ 230405 h 659896"/>
                    <a:gd name="connsiteX2" fmla="*/ 0 w 651163"/>
                    <a:gd name="connsiteY2" fmla="*/ 174988 h 659896"/>
                    <a:gd name="connsiteX0" fmla="*/ 651163 w 670832"/>
                    <a:gd name="connsiteY0" fmla="*/ 684642 h 684642"/>
                    <a:gd name="connsiteX1" fmla="*/ 609598 w 670832"/>
                    <a:gd name="connsiteY1" fmla="*/ 172024 h 684642"/>
                    <a:gd name="connsiteX2" fmla="*/ 0 w 670832"/>
                    <a:gd name="connsiteY2" fmla="*/ 199734 h 684642"/>
                    <a:gd name="connsiteX0" fmla="*/ 651163 w 651163"/>
                    <a:gd name="connsiteY0" fmla="*/ 689401 h 689401"/>
                    <a:gd name="connsiteX1" fmla="*/ 512616 w 651163"/>
                    <a:gd name="connsiteY1" fmla="*/ 162928 h 689401"/>
                    <a:gd name="connsiteX2" fmla="*/ 0 w 651163"/>
                    <a:gd name="connsiteY2" fmla="*/ 204493 h 689401"/>
                    <a:gd name="connsiteX0" fmla="*/ 734290 w 734290"/>
                    <a:gd name="connsiteY0" fmla="*/ 643394 h 643394"/>
                    <a:gd name="connsiteX1" fmla="*/ 595743 w 734290"/>
                    <a:gd name="connsiteY1" fmla="*/ 116921 h 643394"/>
                    <a:gd name="connsiteX2" fmla="*/ 0 w 734290"/>
                    <a:gd name="connsiteY2" fmla="*/ 227759 h 64339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734290" h="643394">
                      <a:moveTo>
                        <a:pt x="734290" y="643394"/>
                      </a:moveTo>
                      <a:cubicBezTo>
                        <a:pt x="731981" y="530248"/>
                        <a:pt x="718125" y="186194"/>
                        <a:pt x="595743" y="116921"/>
                      </a:cubicBezTo>
                      <a:cubicBezTo>
                        <a:pt x="473361" y="47648"/>
                        <a:pt x="404091" y="-157859"/>
                        <a:pt x="0" y="227759"/>
                      </a:cubicBezTo>
                    </a:path>
                  </a:pathLst>
                </a:custGeom>
                <a:noFill/>
                <a:ln w="28575">
                  <a:solidFill>
                    <a:srgbClr val="FF0000"/>
                  </a:solidFill>
                  <a:headEnd type="none" w="med" len="med"/>
                  <a:tailEnd type="arrow" w="med" len="med"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lIns="61226" tIns="30614" rIns="61226" bIns="30614" rtlCol="0" anchor="ctr"/>
                <a:lstStyle/>
                <a:p>
                  <a:pPr algn="ctr"/>
                  <a:endParaRPr lang="en-US" sz="1600"/>
                </a:p>
              </p:txBody>
            </p:sp>
            <p:sp>
              <p:nvSpPr>
                <p:cNvPr id="70" name="Freeform 67">
                  <a:extLst>
                    <a:ext uri="{FF2B5EF4-FFF2-40B4-BE49-F238E27FC236}">
                      <a16:creationId xmlns:a16="http://schemas.microsoft.com/office/drawing/2014/main" id="{E682611B-AFA5-40F0-988F-96EB3CB7B21A}"/>
                    </a:ext>
                  </a:extLst>
                </p:cNvPr>
                <p:cNvSpPr/>
                <p:nvPr/>
              </p:nvSpPr>
              <p:spPr>
                <a:xfrm>
                  <a:off x="3475223" y="4729473"/>
                  <a:ext cx="1278607" cy="791964"/>
                </a:xfrm>
                <a:custGeom>
                  <a:avLst/>
                  <a:gdLst>
                    <a:gd name="connsiteX0" fmla="*/ 554182 w 554182"/>
                    <a:gd name="connsiteY0" fmla="*/ 471055 h 471055"/>
                    <a:gd name="connsiteX1" fmla="*/ 457200 w 554182"/>
                    <a:gd name="connsiteY1" fmla="*/ 166255 h 471055"/>
                    <a:gd name="connsiteX2" fmla="*/ 0 w 554182"/>
                    <a:gd name="connsiteY2" fmla="*/ 0 h 471055"/>
                    <a:gd name="connsiteX0" fmla="*/ 429491 w 429491"/>
                    <a:gd name="connsiteY0" fmla="*/ 320233 h 320233"/>
                    <a:gd name="connsiteX1" fmla="*/ 332509 w 429491"/>
                    <a:gd name="connsiteY1" fmla="*/ 15433 h 320233"/>
                    <a:gd name="connsiteX2" fmla="*/ 0 w 429491"/>
                    <a:gd name="connsiteY2" fmla="*/ 15433 h 320233"/>
                    <a:gd name="connsiteX0" fmla="*/ 429491 w 429491"/>
                    <a:gd name="connsiteY0" fmla="*/ 532014 h 532014"/>
                    <a:gd name="connsiteX1" fmla="*/ 360218 w 429491"/>
                    <a:gd name="connsiteY1" fmla="*/ 5541 h 532014"/>
                    <a:gd name="connsiteX2" fmla="*/ 0 w 429491"/>
                    <a:gd name="connsiteY2" fmla="*/ 227214 h 532014"/>
                    <a:gd name="connsiteX0" fmla="*/ 457200 w 457200"/>
                    <a:gd name="connsiteY0" fmla="*/ 527148 h 527148"/>
                    <a:gd name="connsiteX1" fmla="*/ 387927 w 457200"/>
                    <a:gd name="connsiteY1" fmla="*/ 675 h 527148"/>
                    <a:gd name="connsiteX2" fmla="*/ 0 w 457200"/>
                    <a:gd name="connsiteY2" fmla="*/ 402457 h 527148"/>
                    <a:gd name="connsiteX0" fmla="*/ 457200 w 457200"/>
                    <a:gd name="connsiteY0" fmla="*/ 531017 h 531017"/>
                    <a:gd name="connsiteX1" fmla="*/ 387927 w 457200"/>
                    <a:gd name="connsiteY1" fmla="*/ 4544 h 531017"/>
                    <a:gd name="connsiteX2" fmla="*/ 0 w 457200"/>
                    <a:gd name="connsiteY2" fmla="*/ 406326 h 531017"/>
                    <a:gd name="connsiteX0" fmla="*/ 457200 w 457200"/>
                    <a:gd name="connsiteY0" fmla="*/ 374199 h 374199"/>
                    <a:gd name="connsiteX1" fmla="*/ 346363 w 457200"/>
                    <a:gd name="connsiteY1" fmla="*/ 55544 h 374199"/>
                    <a:gd name="connsiteX2" fmla="*/ 0 w 457200"/>
                    <a:gd name="connsiteY2" fmla="*/ 249508 h 374199"/>
                    <a:gd name="connsiteX0" fmla="*/ 443345 w 443345"/>
                    <a:gd name="connsiteY0" fmla="*/ 566878 h 566878"/>
                    <a:gd name="connsiteX1" fmla="*/ 332508 w 443345"/>
                    <a:gd name="connsiteY1" fmla="*/ 248223 h 566878"/>
                    <a:gd name="connsiteX2" fmla="*/ 0 w 443345"/>
                    <a:gd name="connsiteY2" fmla="*/ 165097 h 566878"/>
                    <a:gd name="connsiteX0" fmla="*/ 443345 w 443345"/>
                    <a:gd name="connsiteY0" fmla="*/ 566878 h 566878"/>
                    <a:gd name="connsiteX1" fmla="*/ 332508 w 443345"/>
                    <a:gd name="connsiteY1" fmla="*/ 248223 h 566878"/>
                    <a:gd name="connsiteX2" fmla="*/ 0 w 443345"/>
                    <a:gd name="connsiteY2" fmla="*/ 165097 h 566878"/>
                    <a:gd name="connsiteX0" fmla="*/ 443345 w 475677"/>
                    <a:gd name="connsiteY0" fmla="*/ 573689 h 573689"/>
                    <a:gd name="connsiteX1" fmla="*/ 443344 w 475677"/>
                    <a:gd name="connsiteY1" fmla="*/ 227325 h 573689"/>
                    <a:gd name="connsiteX2" fmla="*/ 0 w 475677"/>
                    <a:gd name="connsiteY2" fmla="*/ 171908 h 573689"/>
                    <a:gd name="connsiteX0" fmla="*/ 443345 w 457212"/>
                    <a:gd name="connsiteY0" fmla="*/ 593376 h 593376"/>
                    <a:gd name="connsiteX1" fmla="*/ 443344 w 457212"/>
                    <a:gd name="connsiteY1" fmla="*/ 247012 h 593376"/>
                    <a:gd name="connsiteX2" fmla="*/ 0 w 457212"/>
                    <a:gd name="connsiteY2" fmla="*/ 191595 h 593376"/>
                    <a:gd name="connsiteX0" fmla="*/ 651163 w 651163"/>
                    <a:gd name="connsiteY0" fmla="*/ 659896 h 659896"/>
                    <a:gd name="connsiteX1" fmla="*/ 443344 w 651163"/>
                    <a:gd name="connsiteY1" fmla="*/ 230405 h 659896"/>
                    <a:gd name="connsiteX2" fmla="*/ 0 w 651163"/>
                    <a:gd name="connsiteY2" fmla="*/ 174988 h 659896"/>
                    <a:gd name="connsiteX0" fmla="*/ 651163 w 670832"/>
                    <a:gd name="connsiteY0" fmla="*/ 684642 h 684642"/>
                    <a:gd name="connsiteX1" fmla="*/ 609598 w 670832"/>
                    <a:gd name="connsiteY1" fmla="*/ 172024 h 684642"/>
                    <a:gd name="connsiteX2" fmla="*/ 0 w 670832"/>
                    <a:gd name="connsiteY2" fmla="*/ 199734 h 684642"/>
                    <a:gd name="connsiteX0" fmla="*/ 651163 w 651163"/>
                    <a:gd name="connsiteY0" fmla="*/ 689401 h 689401"/>
                    <a:gd name="connsiteX1" fmla="*/ 512616 w 651163"/>
                    <a:gd name="connsiteY1" fmla="*/ 162928 h 689401"/>
                    <a:gd name="connsiteX2" fmla="*/ 0 w 651163"/>
                    <a:gd name="connsiteY2" fmla="*/ 204493 h 689401"/>
                    <a:gd name="connsiteX0" fmla="*/ 734290 w 734290"/>
                    <a:gd name="connsiteY0" fmla="*/ 643394 h 643394"/>
                    <a:gd name="connsiteX1" fmla="*/ 595743 w 734290"/>
                    <a:gd name="connsiteY1" fmla="*/ 116921 h 643394"/>
                    <a:gd name="connsiteX2" fmla="*/ 0 w 734290"/>
                    <a:gd name="connsiteY2" fmla="*/ 227759 h 643394"/>
                    <a:gd name="connsiteX0" fmla="*/ 2008908 w 2065282"/>
                    <a:gd name="connsiteY0" fmla="*/ 581374 h 2063812"/>
                    <a:gd name="connsiteX1" fmla="*/ 1870361 w 2065282"/>
                    <a:gd name="connsiteY1" fmla="*/ 54901 h 2063812"/>
                    <a:gd name="connsiteX2" fmla="*/ 0 w 2065282"/>
                    <a:gd name="connsiteY2" fmla="*/ 2063812 h 2063812"/>
                    <a:gd name="connsiteX0" fmla="*/ 2008972 w 2065346"/>
                    <a:gd name="connsiteY0" fmla="*/ 581374 h 2063812"/>
                    <a:gd name="connsiteX1" fmla="*/ 1870425 w 2065346"/>
                    <a:gd name="connsiteY1" fmla="*/ 54901 h 2063812"/>
                    <a:gd name="connsiteX2" fmla="*/ 64 w 2065346"/>
                    <a:gd name="connsiteY2" fmla="*/ 2063812 h 2063812"/>
                    <a:gd name="connsiteX0" fmla="*/ 2009070 w 2009070"/>
                    <a:gd name="connsiteY0" fmla="*/ 318955 h 1801393"/>
                    <a:gd name="connsiteX1" fmla="*/ 928414 w 2009070"/>
                    <a:gd name="connsiteY1" fmla="*/ 83427 h 1801393"/>
                    <a:gd name="connsiteX2" fmla="*/ 162 w 2009070"/>
                    <a:gd name="connsiteY2" fmla="*/ 1801393 h 18013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2009070" h="1801393">
                      <a:moveTo>
                        <a:pt x="2009070" y="318955"/>
                      </a:moveTo>
                      <a:cubicBezTo>
                        <a:pt x="2006761" y="205809"/>
                        <a:pt x="1263232" y="-163646"/>
                        <a:pt x="928414" y="83427"/>
                      </a:cubicBezTo>
                      <a:cubicBezTo>
                        <a:pt x="593596" y="330500"/>
                        <a:pt x="-11383" y="958575"/>
                        <a:pt x="162" y="1801393"/>
                      </a:cubicBezTo>
                    </a:path>
                  </a:pathLst>
                </a:custGeom>
                <a:noFill/>
                <a:ln w="28575">
                  <a:solidFill>
                    <a:srgbClr val="FF0000"/>
                  </a:solidFill>
                  <a:headEnd type="none" w="med" len="med"/>
                  <a:tailEnd type="arrow" w="med" len="med"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lIns="61226" tIns="30614" rIns="61226" bIns="30614" rtlCol="0" anchor="ctr"/>
                <a:lstStyle/>
                <a:p>
                  <a:pPr algn="ctr"/>
                  <a:endParaRPr lang="en-US" sz="1600" dirty="0"/>
                </a:p>
              </p:txBody>
            </p:sp>
            <p:sp>
              <p:nvSpPr>
                <p:cNvPr id="71" name="Freeform 68">
                  <a:extLst>
                    <a:ext uri="{FF2B5EF4-FFF2-40B4-BE49-F238E27FC236}">
                      <a16:creationId xmlns:a16="http://schemas.microsoft.com/office/drawing/2014/main" id="{A905DEBA-8EC7-4242-8237-BB90DDCD7D4A}"/>
                    </a:ext>
                  </a:extLst>
                </p:cNvPr>
                <p:cNvSpPr/>
                <p:nvPr/>
              </p:nvSpPr>
              <p:spPr>
                <a:xfrm>
                  <a:off x="2432281" y="4001457"/>
                  <a:ext cx="925813" cy="1530823"/>
                </a:xfrm>
                <a:custGeom>
                  <a:avLst/>
                  <a:gdLst>
                    <a:gd name="connsiteX0" fmla="*/ 554182 w 554182"/>
                    <a:gd name="connsiteY0" fmla="*/ 471055 h 471055"/>
                    <a:gd name="connsiteX1" fmla="*/ 457200 w 554182"/>
                    <a:gd name="connsiteY1" fmla="*/ 166255 h 471055"/>
                    <a:gd name="connsiteX2" fmla="*/ 0 w 554182"/>
                    <a:gd name="connsiteY2" fmla="*/ 0 h 471055"/>
                    <a:gd name="connsiteX0" fmla="*/ 429491 w 429491"/>
                    <a:gd name="connsiteY0" fmla="*/ 320233 h 320233"/>
                    <a:gd name="connsiteX1" fmla="*/ 332509 w 429491"/>
                    <a:gd name="connsiteY1" fmla="*/ 15433 h 320233"/>
                    <a:gd name="connsiteX2" fmla="*/ 0 w 429491"/>
                    <a:gd name="connsiteY2" fmla="*/ 15433 h 320233"/>
                    <a:gd name="connsiteX0" fmla="*/ 429491 w 429491"/>
                    <a:gd name="connsiteY0" fmla="*/ 532014 h 532014"/>
                    <a:gd name="connsiteX1" fmla="*/ 360218 w 429491"/>
                    <a:gd name="connsiteY1" fmla="*/ 5541 h 532014"/>
                    <a:gd name="connsiteX2" fmla="*/ 0 w 429491"/>
                    <a:gd name="connsiteY2" fmla="*/ 227214 h 532014"/>
                    <a:gd name="connsiteX0" fmla="*/ 457200 w 457200"/>
                    <a:gd name="connsiteY0" fmla="*/ 527148 h 527148"/>
                    <a:gd name="connsiteX1" fmla="*/ 387927 w 457200"/>
                    <a:gd name="connsiteY1" fmla="*/ 675 h 527148"/>
                    <a:gd name="connsiteX2" fmla="*/ 0 w 457200"/>
                    <a:gd name="connsiteY2" fmla="*/ 402457 h 527148"/>
                    <a:gd name="connsiteX0" fmla="*/ 457200 w 457200"/>
                    <a:gd name="connsiteY0" fmla="*/ 531017 h 531017"/>
                    <a:gd name="connsiteX1" fmla="*/ 387927 w 457200"/>
                    <a:gd name="connsiteY1" fmla="*/ 4544 h 531017"/>
                    <a:gd name="connsiteX2" fmla="*/ 0 w 457200"/>
                    <a:gd name="connsiteY2" fmla="*/ 406326 h 531017"/>
                    <a:gd name="connsiteX0" fmla="*/ 457200 w 457200"/>
                    <a:gd name="connsiteY0" fmla="*/ 374199 h 374199"/>
                    <a:gd name="connsiteX1" fmla="*/ 346363 w 457200"/>
                    <a:gd name="connsiteY1" fmla="*/ 55544 h 374199"/>
                    <a:gd name="connsiteX2" fmla="*/ 0 w 457200"/>
                    <a:gd name="connsiteY2" fmla="*/ 249508 h 374199"/>
                    <a:gd name="connsiteX0" fmla="*/ 443345 w 443345"/>
                    <a:gd name="connsiteY0" fmla="*/ 566878 h 566878"/>
                    <a:gd name="connsiteX1" fmla="*/ 332508 w 443345"/>
                    <a:gd name="connsiteY1" fmla="*/ 248223 h 566878"/>
                    <a:gd name="connsiteX2" fmla="*/ 0 w 443345"/>
                    <a:gd name="connsiteY2" fmla="*/ 165097 h 566878"/>
                    <a:gd name="connsiteX0" fmla="*/ 443345 w 443345"/>
                    <a:gd name="connsiteY0" fmla="*/ 566878 h 566878"/>
                    <a:gd name="connsiteX1" fmla="*/ 332508 w 443345"/>
                    <a:gd name="connsiteY1" fmla="*/ 248223 h 566878"/>
                    <a:gd name="connsiteX2" fmla="*/ 0 w 443345"/>
                    <a:gd name="connsiteY2" fmla="*/ 165097 h 566878"/>
                    <a:gd name="connsiteX0" fmla="*/ 443345 w 475677"/>
                    <a:gd name="connsiteY0" fmla="*/ 573689 h 573689"/>
                    <a:gd name="connsiteX1" fmla="*/ 443344 w 475677"/>
                    <a:gd name="connsiteY1" fmla="*/ 227325 h 573689"/>
                    <a:gd name="connsiteX2" fmla="*/ 0 w 475677"/>
                    <a:gd name="connsiteY2" fmla="*/ 171908 h 573689"/>
                    <a:gd name="connsiteX0" fmla="*/ 443345 w 457212"/>
                    <a:gd name="connsiteY0" fmla="*/ 593376 h 593376"/>
                    <a:gd name="connsiteX1" fmla="*/ 443344 w 457212"/>
                    <a:gd name="connsiteY1" fmla="*/ 247012 h 593376"/>
                    <a:gd name="connsiteX2" fmla="*/ 0 w 457212"/>
                    <a:gd name="connsiteY2" fmla="*/ 191595 h 593376"/>
                    <a:gd name="connsiteX0" fmla="*/ 651163 w 651163"/>
                    <a:gd name="connsiteY0" fmla="*/ 659896 h 659896"/>
                    <a:gd name="connsiteX1" fmla="*/ 443344 w 651163"/>
                    <a:gd name="connsiteY1" fmla="*/ 230405 h 659896"/>
                    <a:gd name="connsiteX2" fmla="*/ 0 w 651163"/>
                    <a:gd name="connsiteY2" fmla="*/ 174988 h 659896"/>
                    <a:gd name="connsiteX0" fmla="*/ 651163 w 670832"/>
                    <a:gd name="connsiteY0" fmla="*/ 684642 h 684642"/>
                    <a:gd name="connsiteX1" fmla="*/ 609598 w 670832"/>
                    <a:gd name="connsiteY1" fmla="*/ 172024 h 684642"/>
                    <a:gd name="connsiteX2" fmla="*/ 0 w 670832"/>
                    <a:gd name="connsiteY2" fmla="*/ 199734 h 684642"/>
                    <a:gd name="connsiteX0" fmla="*/ 651163 w 651163"/>
                    <a:gd name="connsiteY0" fmla="*/ 689401 h 689401"/>
                    <a:gd name="connsiteX1" fmla="*/ 512616 w 651163"/>
                    <a:gd name="connsiteY1" fmla="*/ 162928 h 689401"/>
                    <a:gd name="connsiteX2" fmla="*/ 0 w 651163"/>
                    <a:gd name="connsiteY2" fmla="*/ 204493 h 689401"/>
                    <a:gd name="connsiteX0" fmla="*/ 734290 w 734290"/>
                    <a:gd name="connsiteY0" fmla="*/ 643394 h 643394"/>
                    <a:gd name="connsiteX1" fmla="*/ 595743 w 734290"/>
                    <a:gd name="connsiteY1" fmla="*/ 116921 h 643394"/>
                    <a:gd name="connsiteX2" fmla="*/ 0 w 734290"/>
                    <a:gd name="connsiteY2" fmla="*/ 227759 h 643394"/>
                    <a:gd name="connsiteX0" fmla="*/ 1149927 w 1155657"/>
                    <a:gd name="connsiteY0" fmla="*/ 3295030 h 3295030"/>
                    <a:gd name="connsiteX1" fmla="*/ 1011380 w 1155657"/>
                    <a:gd name="connsiteY1" fmla="*/ 2768557 h 3295030"/>
                    <a:gd name="connsiteX2" fmla="*/ 0 w 1155657"/>
                    <a:gd name="connsiteY2" fmla="*/ 39213 h 3295030"/>
                    <a:gd name="connsiteX0" fmla="*/ 1149927 w 1149927"/>
                    <a:gd name="connsiteY0" fmla="*/ 3512336 h 3512336"/>
                    <a:gd name="connsiteX1" fmla="*/ 831271 w 1149927"/>
                    <a:gd name="connsiteY1" fmla="*/ 450481 h 3512336"/>
                    <a:gd name="connsiteX2" fmla="*/ 0 w 1149927"/>
                    <a:gd name="connsiteY2" fmla="*/ 256519 h 3512336"/>
                    <a:gd name="connsiteX0" fmla="*/ 1454727 w 1454727"/>
                    <a:gd name="connsiteY0" fmla="*/ 3521362 h 3521362"/>
                    <a:gd name="connsiteX1" fmla="*/ 1136071 w 1454727"/>
                    <a:gd name="connsiteY1" fmla="*/ 459507 h 3521362"/>
                    <a:gd name="connsiteX2" fmla="*/ 0 w 1454727"/>
                    <a:gd name="connsiteY2" fmla="*/ 251691 h 3521362"/>
                    <a:gd name="connsiteX0" fmla="*/ 1454727 w 1454727"/>
                    <a:gd name="connsiteY0" fmla="*/ 3481996 h 3481996"/>
                    <a:gd name="connsiteX1" fmla="*/ 1122217 w 1454727"/>
                    <a:gd name="connsiteY1" fmla="*/ 530978 h 3481996"/>
                    <a:gd name="connsiteX2" fmla="*/ 0 w 1454727"/>
                    <a:gd name="connsiteY2" fmla="*/ 212325 h 348199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454727" h="3481996">
                      <a:moveTo>
                        <a:pt x="1454727" y="3481996"/>
                      </a:moveTo>
                      <a:cubicBezTo>
                        <a:pt x="1452418" y="3368850"/>
                        <a:pt x="1364671" y="1075923"/>
                        <a:pt x="1122217" y="530978"/>
                      </a:cubicBezTo>
                      <a:cubicBezTo>
                        <a:pt x="879763" y="-13967"/>
                        <a:pt x="404091" y="-173293"/>
                        <a:pt x="0" y="212325"/>
                      </a:cubicBezTo>
                    </a:path>
                  </a:pathLst>
                </a:custGeom>
                <a:noFill/>
                <a:ln w="28575">
                  <a:solidFill>
                    <a:srgbClr val="FF0000"/>
                  </a:solidFill>
                  <a:headEnd type="none" w="med" len="med"/>
                  <a:tailEnd type="arrow" w="med" len="med"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lIns="61226" tIns="30614" rIns="61226" bIns="30614" rtlCol="0" anchor="ctr"/>
                <a:lstStyle/>
                <a:p>
                  <a:pPr algn="ctr"/>
                  <a:endParaRPr lang="en-US" sz="1600"/>
                </a:p>
              </p:txBody>
            </p:sp>
            <p:sp>
              <p:nvSpPr>
                <p:cNvPr id="72" name="Freeform 69">
                  <a:extLst>
                    <a:ext uri="{FF2B5EF4-FFF2-40B4-BE49-F238E27FC236}">
                      <a16:creationId xmlns:a16="http://schemas.microsoft.com/office/drawing/2014/main" id="{9B8421F5-8E57-46B2-B55F-BAA121DEF814}"/>
                    </a:ext>
                  </a:extLst>
                </p:cNvPr>
                <p:cNvSpPr/>
                <p:nvPr/>
              </p:nvSpPr>
              <p:spPr>
                <a:xfrm>
                  <a:off x="1318321" y="4190719"/>
                  <a:ext cx="881726" cy="403546"/>
                </a:xfrm>
                <a:custGeom>
                  <a:avLst/>
                  <a:gdLst>
                    <a:gd name="connsiteX0" fmla="*/ 554182 w 554182"/>
                    <a:gd name="connsiteY0" fmla="*/ 471055 h 471055"/>
                    <a:gd name="connsiteX1" fmla="*/ 457200 w 554182"/>
                    <a:gd name="connsiteY1" fmla="*/ 166255 h 471055"/>
                    <a:gd name="connsiteX2" fmla="*/ 0 w 554182"/>
                    <a:gd name="connsiteY2" fmla="*/ 0 h 471055"/>
                    <a:gd name="connsiteX0" fmla="*/ 429491 w 429491"/>
                    <a:gd name="connsiteY0" fmla="*/ 320233 h 320233"/>
                    <a:gd name="connsiteX1" fmla="*/ 332509 w 429491"/>
                    <a:gd name="connsiteY1" fmla="*/ 15433 h 320233"/>
                    <a:gd name="connsiteX2" fmla="*/ 0 w 429491"/>
                    <a:gd name="connsiteY2" fmla="*/ 15433 h 320233"/>
                    <a:gd name="connsiteX0" fmla="*/ 429491 w 429491"/>
                    <a:gd name="connsiteY0" fmla="*/ 532014 h 532014"/>
                    <a:gd name="connsiteX1" fmla="*/ 360218 w 429491"/>
                    <a:gd name="connsiteY1" fmla="*/ 5541 h 532014"/>
                    <a:gd name="connsiteX2" fmla="*/ 0 w 429491"/>
                    <a:gd name="connsiteY2" fmla="*/ 227214 h 532014"/>
                    <a:gd name="connsiteX0" fmla="*/ 457200 w 457200"/>
                    <a:gd name="connsiteY0" fmla="*/ 527148 h 527148"/>
                    <a:gd name="connsiteX1" fmla="*/ 387927 w 457200"/>
                    <a:gd name="connsiteY1" fmla="*/ 675 h 527148"/>
                    <a:gd name="connsiteX2" fmla="*/ 0 w 457200"/>
                    <a:gd name="connsiteY2" fmla="*/ 402457 h 527148"/>
                    <a:gd name="connsiteX0" fmla="*/ 457200 w 457200"/>
                    <a:gd name="connsiteY0" fmla="*/ 531017 h 531017"/>
                    <a:gd name="connsiteX1" fmla="*/ 387927 w 457200"/>
                    <a:gd name="connsiteY1" fmla="*/ 4544 h 531017"/>
                    <a:gd name="connsiteX2" fmla="*/ 0 w 457200"/>
                    <a:gd name="connsiteY2" fmla="*/ 406326 h 531017"/>
                    <a:gd name="connsiteX0" fmla="*/ 457200 w 457200"/>
                    <a:gd name="connsiteY0" fmla="*/ 374199 h 374199"/>
                    <a:gd name="connsiteX1" fmla="*/ 346363 w 457200"/>
                    <a:gd name="connsiteY1" fmla="*/ 55544 h 374199"/>
                    <a:gd name="connsiteX2" fmla="*/ 0 w 457200"/>
                    <a:gd name="connsiteY2" fmla="*/ 249508 h 374199"/>
                    <a:gd name="connsiteX0" fmla="*/ 443345 w 443345"/>
                    <a:gd name="connsiteY0" fmla="*/ 566878 h 566878"/>
                    <a:gd name="connsiteX1" fmla="*/ 332508 w 443345"/>
                    <a:gd name="connsiteY1" fmla="*/ 248223 h 566878"/>
                    <a:gd name="connsiteX2" fmla="*/ 0 w 443345"/>
                    <a:gd name="connsiteY2" fmla="*/ 165097 h 566878"/>
                    <a:gd name="connsiteX0" fmla="*/ 443345 w 443345"/>
                    <a:gd name="connsiteY0" fmla="*/ 566878 h 566878"/>
                    <a:gd name="connsiteX1" fmla="*/ 332508 w 443345"/>
                    <a:gd name="connsiteY1" fmla="*/ 248223 h 566878"/>
                    <a:gd name="connsiteX2" fmla="*/ 0 w 443345"/>
                    <a:gd name="connsiteY2" fmla="*/ 165097 h 566878"/>
                    <a:gd name="connsiteX0" fmla="*/ 443345 w 475677"/>
                    <a:gd name="connsiteY0" fmla="*/ 573689 h 573689"/>
                    <a:gd name="connsiteX1" fmla="*/ 443344 w 475677"/>
                    <a:gd name="connsiteY1" fmla="*/ 227325 h 573689"/>
                    <a:gd name="connsiteX2" fmla="*/ 0 w 475677"/>
                    <a:gd name="connsiteY2" fmla="*/ 171908 h 573689"/>
                    <a:gd name="connsiteX0" fmla="*/ 443345 w 457212"/>
                    <a:gd name="connsiteY0" fmla="*/ 593376 h 593376"/>
                    <a:gd name="connsiteX1" fmla="*/ 443344 w 457212"/>
                    <a:gd name="connsiteY1" fmla="*/ 247012 h 593376"/>
                    <a:gd name="connsiteX2" fmla="*/ 0 w 457212"/>
                    <a:gd name="connsiteY2" fmla="*/ 191595 h 593376"/>
                    <a:gd name="connsiteX0" fmla="*/ 651163 w 651163"/>
                    <a:gd name="connsiteY0" fmla="*/ 659896 h 659896"/>
                    <a:gd name="connsiteX1" fmla="*/ 443344 w 651163"/>
                    <a:gd name="connsiteY1" fmla="*/ 230405 h 659896"/>
                    <a:gd name="connsiteX2" fmla="*/ 0 w 651163"/>
                    <a:gd name="connsiteY2" fmla="*/ 174988 h 659896"/>
                    <a:gd name="connsiteX0" fmla="*/ 651163 w 670832"/>
                    <a:gd name="connsiteY0" fmla="*/ 684642 h 684642"/>
                    <a:gd name="connsiteX1" fmla="*/ 609598 w 670832"/>
                    <a:gd name="connsiteY1" fmla="*/ 172024 h 684642"/>
                    <a:gd name="connsiteX2" fmla="*/ 0 w 670832"/>
                    <a:gd name="connsiteY2" fmla="*/ 199734 h 684642"/>
                    <a:gd name="connsiteX0" fmla="*/ 651163 w 651163"/>
                    <a:gd name="connsiteY0" fmla="*/ 689401 h 689401"/>
                    <a:gd name="connsiteX1" fmla="*/ 512616 w 651163"/>
                    <a:gd name="connsiteY1" fmla="*/ 162928 h 689401"/>
                    <a:gd name="connsiteX2" fmla="*/ 0 w 651163"/>
                    <a:gd name="connsiteY2" fmla="*/ 204493 h 689401"/>
                    <a:gd name="connsiteX0" fmla="*/ 734290 w 734290"/>
                    <a:gd name="connsiteY0" fmla="*/ 643394 h 643394"/>
                    <a:gd name="connsiteX1" fmla="*/ 595743 w 734290"/>
                    <a:gd name="connsiteY1" fmla="*/ 116921 h 643394"/>
                    <a:gd name="connsiteX2" fmla="*/ 0 w 734290"/>
                    <a:gd name="connsiteY2" fmla="*/ 227759 h 643394"/>
                    <a:gd name="connsiteX0" fmla="*/ 1385453 w 1402748"/>
                    <a:gd name="connsiteY0" fmla="*/ 871623 h 871623"/>
                    <a:gd name="connsiteX1" fmla="*/ 1246906 w 1402748"/>
                    <a:gd name="connsiteY1" fmla="*/ 345150 h 871623"/>
                    <a:gd name="connsiteX2" fmla="*/ 0 w 1402748"/>
                    <a:gd name="connsiteY2" fmla="*/ 151188 h 871623"/>
                    <a:gd name="connsiteX0" fmla="*/ 1385453 w 1385453"/>
                    <a:gd name="connsiteY0" fmla="*/ 900702 h 900702"/>
                    <a:gd name="connsiteX1" fmla="*/ 1011378 w 1385453"/>
                    <a:gd name="connsiteY1" fmla="*/ 249538 h 900702"/>
                    <a:gd name="connsiteX2" fmla="*/ 0 w 1385453"/>
                    <a:gd name="connsiteY2" fmla="*/ 180267 h 900702"/>
                    <a:gd name="connsiteX0" fmla="*/ 1385453 w 1385453"/>
                    <a:gd name="connsiteY0" fmla="*/ 917903 h 917903"/>
                    <a:gd name="connsiteX1" fmla="*/ 1011378 w 1385453"/>
                    <a:gd name="connsiteY1" fmla="*/ 266739 h 917903"/>
                    <a:gd name="connsiteX2" fmla="*/ 0 w 1385453"/>
                    <a:gd name="connsiteY2" fmla="*/ 197468 h 91790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85453" h="917903">
                      <a:moveTo>
                        <a:pt x="1385453" y="917903"/>
                      </a:moveTo>
                      <a:cubicBezTo>
                        <a:pt x="1383144" y="804757"/>
                        <a:pt x="1269996" y="456083"/>
                        <a:pt x="1011378" y="266739"/>
                      </a:cubicBezTo>
                      <a:cubicBezTo>
                        <a:pt x="752760" y="77395"/>
                        <a:pt x="404091" y="-188150"/>
                        <a:pt x="0" y="197468"/>
                      </a:cubicBezTo>
                    </a:path>
                  </a:pathLst>
                </a:custGeom>
                <a:noFill/>
                <a:ln w="28575">
                  <a:solidFill>
                    <a:srgbClr val="FF0000"/>
                  </a:solidFill>
                  <a:headEnd type="none" w="med" len="med"/>
                  <a:tailEnd type="arrow" w="med" len="med"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lIns="61226" tIns="30614" rIns="61226" bIns="30614" rtlCol="0" anchor="ctr"/>
                <a:lstStyle/>
                <a:p>
                  <a:pPr algn="ctr"/>
                  <a:endParaRPr lang="en-US" sz="1600"/>
                </a:p>
              </p:txBody>
            </p:sp>
            <p:sp>
              <p:nvSpPr>
                <p:cNvPr id="73" name="Freeform 70">
                  <a:extLst>
                    <a:ext uri="{FF2B5EF4-FFF2-40B4-BE49-F238E27FC236}">
                      <a16:creationId xmlns:a16="http://schemas.microsoft.com/office/drawing/2014/main" id="{AC1CE733-5EDA-4159-9574-669FD7BABD09}"/>
                    </a:ext>
                  </a:extLst>
                </p:cNvPr>
                <p:cNvSpPr/>
                <p:nvPr/>
              </p:nvSpPr>
              <p:spPr>
                <a:xfrm rot="545907">
                  <a:off x="1214388" y="5565895"/>
                  <a:ext cx="1232427" cy="404121"/>
                </a:xfrm>
                <a:custGeom>
                  <a:avLst/>
                  <a:gdLst>
                    <a:gd name="connsiteX0" fmla="*/ 554182 w 554182"/>
                    <a:gd name="connsiteY0" fmla="*/ 471055 h 471055"/>
                    <a:gd name="connsiteX1" fmla="*/ 457200 w 554182"/>
                    <a:gd name="connsiteY1" fmla="*/ 166255 h 471055"/>
                    <a:gd name="connsiteX2" fmla="*/ 0 w 554182"/>
                    <a:gd name="connsiteY2" fmla="*/ 0 h 471055"/>
                    <a:gd name="connsiteX0" fmla="*/ 429491 w 429491"/>
                    <a:gd name="connsiteY0" fmla="*/ 320233 h 320233"/>
                    <a:gd name="connsiteX1" fmla="*/ 332509 w 429491"/>
                    <a:gd name="connsiteY1" fmla="*/ 15433 h 320233"/>
                    <a:gd name="connsiteX2" fmla="*/ 0 w 429491"/>
                    <a:gd name="connsiteY2" fmla="*/ 15433 h 320233"/>
                    <a:gd name="connsiteX0" fmla="*/ 429491 w 429491"/>
                    <a:gd name="connsiteY0" fmla="*/ 532014 h 532014"/>
                    <a:gd name="connsiteX1" fmla="*/ 360218 w 429491"/>
                    <a:gd name="connsiteY1" fmla="*/ 5541 h 532014"/>
                    <a:gd name="connsiteX2" fmla="*/ 0 w 429491"/>
                    <a:gd name="connsiteY2" fmla="*/ 227214 h 532014"/>
                    <a:gd name="connsiteX0" fmla="*/ 457200 w 457200"/>
                    <a:gd name="connsiteY0" fmla="*/ 527148 h 527148"/>
                    <a:gd name="connsiteX1" fmla="*/ 387927 w 457200"/>
                    <a:gd name="connsiteY1" fmla="*/ 675 h 527148"/>
                    <a:gd name="connsiteX2" fmla="*/ 0 w 457200"/>
                    <a:gd name="connsiteY2" fmla="*/ 402457 h 527148"/>
                    <a:gd name="connsiteX0" fmla="*/ 457200 w 457200"/>
                    <a:gd name="connsiteY0" fmla="*/ 531017 h 531017"/>
                    <a:gd name="connsiteX1" fmla="*/ 387927 w 457200"/>
                    <a:gd name="connsiteY1" fmla="*/ 4544 h 531017"/>
                    <a:gd name="connsiteX2" fmla="*/ 0 w 457200"/>
                    <a:gd name="connsiteY2" fmla="*/ 406326 h 531017"/>
                    <a:gd name="connsiteX0" fmla="*/ 457200 w 457200"/>
                    <a:gd name="connsiteY0" fmla="*/ 374199 h 374199"/>
                    <a:gd name="connsiteX1" fmla="*/ 346363 w 457200"/>
                    <a:gd name="connsiteY1" fmla="*/ 55544 h 374199"/>
                    <a:gd name="connsiteX2" fmla="*/ 0 w 457200"/>
                    <a:gd name="connsiteY2" fmla="*/ 249508 h 374199"/>
                    <a:gd name="connsiteX0" fmla="*/ 443345 w 443345"/>
                    <a:gd name="connsiteY0" fmla="*/ 566878 h 566878"/>
                    <a:gd name="connsiteX1" fmla="*/ 332508 w 443345"/>
                    <a:gd name="connsiteY1" fmla="*/ 248223 h 566878"/>
                    <a:gd name="connsiteX2" fmla="*/ 0 w 443345"/>
                    <a:gd name="connsiteY2" fmla="*/ 165097 h 566878"/>
                    <a:gd name="connsiteX0" fmla="*/ 443345 w 443345"/>
                    <a:gd name="connsiteY0" fmla="*/ 566878 h 566878"/>
                    <a:gd name="connsiteX1" fmla="*/ 332508 w 443345"/>
                    <a:gd name="connsiteY1" fmla="*/ 248223 h 566878"/>
                    <a:gd name="connsiteX2" fmla="*/ 0 w 443345"/>
                    <a:gd name="connsiteY2" fmla="*/ 165097 h 566878"/>
                    <a:gd name="connsiteX0" fmla="*/ 443345 w 475677"/>
                    <a:gd name="connsiteY0" fmla="*/ 573689 h 573689"/>
                    <a:gd name="connsiteX1" fmla="*/ 443344 w 475677"/>
                    <a:gd name="connsiteY1" fmla="*/ 227325 h 573689"/>
                    <a:gd name="connsiteX2" fmla="*/ 0 w 475677"/>
                    <a:gd name="connsiteY2" fmla="*/ 171908 h 573689"/>
                    <a:gd name="connsiteX0" fmla="*/ 443345 w 457212"/>
                    <a:gd name="connsiteY0" fmla="*/ 593376 h 593376"/>
                    <a:gd name="connsiteX1" fmla="*/ 443344 w 457212"/>
                    <a:gd name="connsiteY1" fmla="*/ 247012 h 593376"/>
                    <a:gd name="connsiteX2" fmla="*/ 0 w 457212"/>
                    <a:gd name="connsiteY2" fmla="*/ 191595 h 593376"/>
                    <a:gd name="connsiteX0" fmla="*/ 651163 w 651163"/>
                    <a:gd name="connsiteY0" fmla="*/ 659896 h 659896"/>
                    <a:gd name="connsiteX1" fmla="*/ 443344 w 651163"/>
                    <a:gd name="connsiteY1" fmla="*/ 230405 h 659896"/>
                    <a:gd name="connsiteX2" fmla="*/ 0 w 651163"/>
                    <a:gd name="connsiteY2" fmla="*/ 174988 h 659896"/>
                    <a:gd name="connsiteX0" fmla="*/ 651163 w 670832"/>
                    <a:gd name="connsiteY0" fmla="*/ 684642 h 684642"/>
                    <a:gd name="connsiteX1" fmla="*/ 609598 w 670832"/>
                    <a:gd name="connsiteY1" fmla="*/ 172024 h 684642"/>
                    <a:gd name="connsiteX2" fmla="*/ 0 w 670832"/>
                    <a:gd name="connsiteY2" fmla="*/ 199734 h 684642"/>
                    <a:gd name="connsiteX0" fmla="*/ 651163 w 651163"/>
                    <a:gd name="connsiteY0" fmla="*/ 689401 h 689401"/>
                    <a:gd name="connsiteX1" fmla="*/ 512616 w 651163"/>
                    <a:gd name="connsiteY1" fmla="*/ 162928 h 689401"/>
                    <a:gd name="connsiteX2" fmla="*/ 0 w 651163"/>
                    <a:gd name="connsiteY2" fmla="*/ 204493 h 689401"/>
                    <a:gd name="connsiteX0" fmla="*/ 734290 w 734290"/>
                    <a:gd name="connsiteY0" fmla="*/ 643394 h 643394"/>
                    <a:gd name="connsiteX1" fmla="*/ 595743 w 734290"/>
                    <a:gd name="connsiteY1" fmla="*/ 116921 h 643394"/>
                    <a:gd name="connsiteX2" fmla="*/ 0 w 734290"/>
                    <a:gd name="connsiteY2" fmla="*/ 227759 h 643394"/>
                    <a:gd name="connsiteX0" fmla="*/ 1385453 w 1402748"/>
                    <a:gd name="connsiteY0" fmla="*/ 871623 h 871623"/>
                    <a:gd name="connsiteX1" fmla="*/ 1246906 w 1402748"/>
                    <a:gd name="connsiteY1" fmla="*/ 345150 h 871623"/>
                    <a:gd name="connsiteX2" fmla="*/ 0 w 1402748"/>
                    <a:gd name="connsiteY2" fmla="*/ 151188 h 871623"/>
                    <a:gd name="connsiteX0" fmla="*/ 1385453 w 1385453"/>
                    <a:gd name="connsiteY0" fmla="*/ 900702 h 900702"/>
                    <a:gd name="connsiteX1" fmla="*/ 1011378 w 1385453"/>
                    <a:gd name="connsiteY1" fmla="*/ 249538 h 900702"/>
                    <a:gd name="connsiteX2" fmla="*/ 0 w 1385453"/>
                    <a:gd name="connsiteY2" fmla="*/ 180267 h 900702"/>
                    <a:gd name="connsiteX0" fmla="*/ 1385453 w 1385453"/>
                    <a:gd name="connsiteY0" fmla="*/ 917903 h 917903"/>
                    <a:gd name="connsiteX1" fmla="*/ 1011378 w 1385453"/>
                    <a:gd name="connsiteY1" fmla="*/ 266739 h 917903"/>
                    <a:gd name="connsiteX2" fmla="*/ 0 w 1385453"/>
                    <a:gd name="connsiteY2" fmla="*/ 197468 h 917903"/>
                    <a:gd name="connsiteX0" fmla="*/ 1936508 w 1936508"/>
                    <a:gd name="connsiteY0" fmla="*/ 919210 h 919210"/>
                    <a:gd name="connsiteX1" fmla="*/ 1562433 w 1936508"/>
                    <a:gd name="connsiteY1" fmla="*/ 268046 h 919210"/>
                    <a:gd name="connsiteX2" fmla="*/ 0 w 1936508"/>
                    <a:gd name="connsiteY2" fmla="*/ 174775 h 919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936508" h="919210">
                      <a:moveTo>
                        <a:pt x="1936508" y="919210"/>
                      </a:moveTo>
                      <a:cubicBezTo>
                        <a:pt x="1934199" y="806064"/>
                        <a:pt x="1885184" y="392118"/>
                        <a:pt x="1562433" y="268046"/>
                      </a:cubicBezTo>
                      <a:cubicBezTo>
                        <a:pt x="1239682" y="143974"/>
                        <a:pt x="404091" y="-210843"/>
                        <a:pt x="0" y="174775"/>
                      </a:cubicBezTo>
                    </a:path>
                  </a:pathLst>
                </a:custGeom>
                <a:noFill/>
                <a:ln w="28575">
                  <a:solidFill>
                    <a:srgbClr val="FF0000"/>
                  </a:solidFill>
                  <a:headEnd type="none" w="med" len="med"/>
                  <a:tailEnd type="arrow" w="med" len="med"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lIns="61226" tIns="30614" rIns="61226" bIns="30614" rtlCol="0" anchor="ctr"/>
                <a:lstStyle/>
                <a:p>
                  <a:pPr algn="ctr"/>
                  <a:endParaRPr lang="en-US" sz="1600"/>
                </a:p>
              </p:txBody>
            </p:sp>
            <p:sp>
              <p:nvSpPr>
                <p:cNvPr id="74" name="Freeform 71">
                  <a:extLst>
                    <a:ext uri="{FF2B5EF4-FFF2-40B4-BE49-F238E27FC236}">
                      <a16:creationId xmlns:a16="http://schemas.microsoft.com/office/drawing/2014/main" id="{D0CBB353-90E8-4AB5-9700-47AB92B7F1CC}"/>
                    </a:ext>
                  </a:extLst>
                </p:cNvPr>
                <p:cNvSpPr/>
                <p:nvPr/>
              </p:nvSpPr>
              <p:spPr>
                <a:xfrm>
                  <a:off x="1318320" y="4865315"/>
                  <a:ext cx="724740" cy="215964"/>
                </a:xfrm>
                <a:custGeom>
                  <a:avLst/>
                  <a:gdLst>
                    <a:gd name="connsiteX0" fmla="*/ 554182 w 554182"/>
                    <a:gd name="connsiteY0" fmla="*/ 471055 h 471055"/>
                    <a:gd name="connsiteX1" fmla="*/ 457200 w 554182"/>
                    <a:gd name="connsiteY1" fmla="*/ 166255 h 471055"/>
                    <a:gd name="connsiteX2" fmla="*/ 0 w 554182"/>
                    <a:gd name="connsiteY2" fmla="*/ 0 h 471055"/>
                    <a:gd name="connsiteX0" fmla="*/ 429491 w 429491"/>
                    <a:gd name="connsiteY0" fmla="*/ 320233 h 320233"/>
                    <a:gd name="connsiteX1" fmla="*/ 332509 w 429491"/>
                    <a:gd name="connsiteY1" fmla="*/ 15433 h 320233"/>
                    <a:gd name="connsiteX2" fmla="*/ 0 w 429491"/>
                    <a:gd name="connsiteY2" fmla="*/ 15433 h 320233"/>
                    <a:gd name="connsiteX0" fmla="*/ 429491 w 429491"/>
                    <a:gd name="connsiteY0" fmla="*/ 532014 h 532014"/>
                    <a:gd name="connsiteX1" fmla="*/ 360218 w 429491"/>
                    <a:gd name="connsiteY1" fmla="*/ 5541 h 532014"/>
                    <a:gd name="connsiteX2" fmla="*/ 0 w 429491"/>
                    <a:gd name="connsiteY2" fmla="*/ 227214 h 532014"/>
                    <a:gd name="connsiteX0" fmla="*/ 457200 w 457200"/>
                    <a:gd name="connsiteY0" fmla="*/ 527148 h 527148"/>
                    <a:gd name="connsiteX1" fmla="*/ 387927 w 457200"/>
                    <a:gd name="connsiteY1" fmla="*/ 675 h 527148"/>
                    <a:gd name="connsiteX2" fmla="*/ 0 w 457200"/>
                    <a:gd name="connsiteY2" fmla="*/ 402457 h 527148"/>
                    <a:gd name="connsiteX0" fmla="*/ 457200 w 457200"/>
                    <a:gd name="connsiteY0" fmla="*/ 531017 h 531017"/>
                    <a:gd name="connsiteX1" fmla="*/ 387927 w 457200"/>
                    <a:gd name="connsiteY1" fmla="*/ 4544 h 531017"/>
                    <a:gd name="connsiteX2" fmla="*/ 0 w 457200"/>
                    <a:gd name="connsiteY2" fmla="*/ 406326 h 531017"/>
                    <a:gd name="connsiteX0" fmla="*/ 457200 w 457200"/>
                    <a:gd name="connsiteY0" fmla="*/ 374199 h 374199"/>
                    <a:gd name="connsiteX1" fmla="*/ 346363 w 457200"/>
                    <a:gd name="connsiteY1" fmla="*/ 55544 h 374199"/>
                    <a:gd name="connsiteX2" fmla="*/ 0 w 457200"/>
                    <a:gd name="connsiteY2" fmla="*/ 249508 h 374199"/>
                    <a:gd name="connsiteX0" fmla="*/ 443345 w 443345"/>
                    <a:gd name="connsiteY0" fmla="*/ 566878 h 566878"/>
                    <a:gd name="connsiteX1" fmla="*/ 332508 w 443345"/>
                    <a:gd name="connsiteY1" fmla="*/ 248223 h 566878"/>
                    <a:gd name="connsiteX2" fmla="*/ 0 w 443345"/>
                    <a:gd name="connsiteY2" fmla="*/ 165097 h 566878"/>
                    <a:gd name="connsiteX0" fmla="*/ 443345 w 443345"/>
                    <a:gd name="connsiteY0" fmla="*/ 566878 h 566878"/>
                    <a:gd name="connsiteX1" fmla="*/ 332508 w 443345"/>
                    <a:gd name="connsiteY1" fmla="*/ 248223 h 566878"/>
                    <a:gd name="connsiteX2" fmla="*/ 0 w 443345"/>
                    <a:gd name="connsiteY2" fmla="*/ 165097 h 566878"/>
                    <a:gd name="connsiteX0" fmla="*/ 443345 w 475677"/>
                    <a:gd name="connsiteY0" fmla="*/ 573689 h 573689"/>
                    <a:gd name="connsiteX1" fmla="*/ 443344 w 475677"/>
                    <a:gd name="connsiteY1" fmla="*/ 227325 h 573689"/>
                    <a:gd name="connsiteX2" fmla="*/ 0 w 475677"/>
                    <a:gd name="connsiteY2" fmla="*/ 171908 h 573689"/>
                    <a:gd name="connsiteX0" fmla="*/ 443345 w 457212"/>
                    <a:gd name="connsiteY0" fmla="*/ 593376 h 593376"/>
                    <a:gd name="connsiteX1" fmla="*/ 443344 w 457212"/>
                    <a:gd name="connsiteY1" fmla="*/ 247012 h 593376"/>
                    <a:gd name="connsiteX2" fmla="*/ 0 w 457212"/>
                    <a:gd name="connsiteY2" fmla="*/ 191595 h 593376"/>
                    <a:gd name="connsiteX0" fmla="*/ 651163 w 651163"/>
                    <a:gd name="connsiteY0" fmla="*/ 659896 h 659896"/>
                    <a:gd name="connsiteX1" fmla="*/ 443344 w 651163"/>
                    <a:gd name="connsiteY1" fmla="*/ 230405 h 659896"/>
                    <a:gd name="connsiteX2" fmla="*/ 0 w 651163"/>
                    <a:gd name="connsiteY2" fmla="*/ 174988 h 659896"/>
                    <a:gd name="connsiteX0" fmla="*/ 651163 w 670832"/>
                    <a:gd name="connsiteY0" fmla="*/ 684642 h 684642"/>
                    <a:gd name="connsiteX1" fmla="*/ 609598 w 670832"/>
                    <a:gd name="connsiteY1" fmla="*/ 172024 h 684642"/>
                    <a:gd name="connsiteX2" fmla="*/ 0 w 670832"/>
                    <a:gd name="connsiteY2" fmla="*/ 199734 h 684642"/>
                    <a:gd name="connsiteX0" fmla="*/ 651163 w 651163"/>
                    <a:gd name="connsiteY0" fmla="*/ 689401 h 689401"/>
                    <a:gd name="connsiteX1" fmla="*/ 512616 w 651163"/>
                    <a:gd name="connsiteY1" fmla="*/ 162928 h 689401"/>
                    <a:gd name="connsiteX2" fmla="*/ 0 w 651163"/>
                    <a:gd name="connsiteY2" fmla="*/ 204493 h 689401"/>
                    <a:gd name="connsiteX0" fmla="*/ 734290 w 734290"/>
                    <a:gd name="connsiteY0" fmla="*/ 643394 h 643394"/>
                    <a:gd name="connsiteX1" fmla="*/ 595743 w 734290"/>
                    <a:gd name="connsiteY1" fmla="*/ 116921 h 643394"/>
                    <a:gd name="connsiteX2" fmla="*/ 0 w 734290"/>
                    <a:gd name="connsiteY2" fmla="*/ 227759 h 643394"/>
                    <a:gd name="connsiteX0" fmla="*/ 1385453 w 1402748"/>
                    <a:gd name="connsiteY0" fmla="*/ 871623 h 871623"/>
                    <a:gd name="connsiteX1" fmla="*/ 1246906 w 1402748"/>
                    <a:gd name="connsiteY1" fmla="*/ 345150 h 871623"/>
                    <a:gd name="connsiteX2" fmla="*/ 0 w 1402748"/>
                    <a:gd name="connsiteY2" fmla="*/ 151188 h 871623"/>
                    <a:gd name="connsiteX0" fmla="*/ 1385453 w 1385453"/>
                    <a:gd name="connsiteY0" fmla="*/ 900702 h 900702"/>
                    <a:gd name="connsiteX1" fmla="*/ 1011378 w 1385453"/>
                    <a:gd name="connsiteY1" fmla="*/ 249538 h 900702"/>
                    <a:gd name="connsiteX2" fmla="*/ 0 w 1385453"/>
                    <a:gd name="connsiteY2" fmla="*/ 180267 h 900702"/>
                    <a:gd name="connsiteX0" fmla="*/ 1385453 w 1385453"/>
                    <a:gd name="connsiteY0" fmla="*/ 917903 h 917903"/>
                    <a:gd name="connsiteX1" fmla="*/ 1011378 w 1385453"/>
                    <a:gd name="connsiteY1" fmla="*/ 266739 h 917903"/>
                    <a:gd name="connsiteX2" fmla="*/ 0 w 1385453"/>
                    <a:gd name="connsiteY2" fmla="*/ 197468 h 91790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85453" h="917903">
                      <a:moveTo>
                        <a:pt x="1385453" y="917903"/>
                      </a:moveTo>
                      <a:cubicBezTo>
                        <a:pt x="1383144" y="804757"/>
                        <a:pt x="1269996" y="456083"/>
                        <a:pt x="1011378" y="266739"/>
                      </a:cubicBezTo>
                      <a:cubicBezTo>
                        <a:pt x="752760" y="77395"/>
                        <a:pt x="404091" y="-188150"/>
                        <a:pt x="0" y="197468"/>
                      </a:cubicBezTo>
                    </a:path>
                  </a:pathLst>
                </a:custGeom>
                <a:noFill/>
                <a:ln w="28575">
                  <a:solidFill>
                    <a:srgbClr val="FF0000"/>
                  </a:solidFill>
                  <a:headEnd type="none" w="med" len="med"/>
                  <a:tailEnd type="arrow" w="med" len="med"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lIns="61226" tIns="30614" rIns="61226" bIns="30614" rtlCol="0" anchor="ctr"/>
                <a:lstStyle/>
                <a:p>
                  <a:pPr algn="ctr"/>
                  <a:endParaRPr lang="en-US" sz="1600"/>
                </a:p>
              </p:txBody>
            </p:sp>
          </p:grpSp>
          <p:sp>
            <p:nvSpPr>
              <p:cNvPr id="23" name="文本框 22">
                <a:extLst>
                  <a:ext uri="{FF2B5EF4-FFF2-40B4-BE49-F238E27FC236}">
                    <a16:creationId xmlns:a16="http://schemas.microsoft.com/office/drawing/2014/main" id="{026AD4F3-43D3-43C3-8B92-4BD5D9701BEC}"/>
                  </a:ext>
                </a:extLst>
              </p:cNvPr>
              <p:cNvSpPr txBox="1"/>
              <p:nvPr/>
            </p:nvSpPr>
            <p:spPr>
              <a:xfrm>
                <a:off x="4083013" y="3886361"/>
                <a:ext cx="1165704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1600" b="1" dirty="0">
                    <a:solidFill>
                      <a:srgbClr val="FF0000"/>
                    </a:solidFill>
                    <a:latin typeface="Times New Roman" panose="02020603050405020304" pitchFamily="18" charset="0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Sandstones</a:t>
                </a:r>
                <a:endParaRPr lang="en-US" sz="1600" b="1" dirty="0">
                  <a:solidFill>
                    <a:srgbClr val="FF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  <p:cxnSp>
            <p:nvCxnSpPr>
              <p:cNvPr id="10" name="直接箭头连接符 9">
                <a:extLst>
                  <a:ext uri="{FF2B5EF4-FFF2-40B4-BE49-F238E27FC236}">
                    <a16:creationId xmlns:a16="http://schemas.microsoft.com/office/drawing/2014/main" id="{5D40728D-1382-46F1-AA97-B7AAF30A636A}"/>
                  </a:ext>
                </a:extLst>
              </p:cNvPr>
              <p:cNvCxnSpPr/>
              <p:nvPr/>
            </p:nvCxnSpPr>
            <p:spPr>
              <a:xfrm flipH="1">
                <a:off x="5934963" y="6538912"/>
                <a:ext cx="1748094" cy="0"/>
              </a:xfrm>
              <a:prstGeom prst="straightConnector1">
                <a:avLst/>
              </a:prstGeom>
              <a:ln w="254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文本框 12">
              <a:extLst>
                <a:ext uri="{FF2B5EF4-FFF2-40B4-BE49-F238E27FC236}">
                  <a16:creationId xmlns:a16="http://schemas.microsoft.com/office/drawing/2014/main" id="{9E32BB87-775D-4359-96B3-95F57C8A60B5}"/>
                </a:ext>
              </a:extLst>
            </p:cNvPr>
            <p:cNvSpPr txBox="1"/>
            <p:nvPr/>
          </p:nvSpPr>
          <p:spPr>
            <a:xfrm>
              <a:off x="5058229" y="6355295"/>
              <a:ext cx="88678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Zoom in</a:t>
              </a:r>
            </a:p>
          </p:txBody>
        </p:sp>
      </p:grpSp>
      <p:sp>
        <p:nvSpPr>
          <p:cNvPr id="14" name="文本框 13">
            <a:extLst>
              <a:ext uri="{FF2B5EF4-FFF2-40B4-BE49-F238E27FC236}">
                <a16:creationId xmlns:a16="http://schemas.microsoft.com/office/drawing/2014/main" id="{CDEC15AC-582C-4965-847F-0DC18C7143C0}"/>
              </a:ext>
            </a:extLst>
          </p:cNvPr>
          <p:cNvSpPr txBox="1"/>
          <p:nvPr/>
        </p:nvSpPr>
        <p:spPr>
          <a:xfrm>
            <a:off x="121267" y="3945544"/>
            <a:ext cx="39489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o sum up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Multiscale pore structures are </a:t>
            </a:r>
            <a:r>
              <a:rPr lang="en-US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ubiquitous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Associated with different minerals or materials, which may have </a:t>
            </a:r>
            <a:r>
              <a:rPr lang="en-US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complex wettability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Necessitate the </a:t>
            </a:r>
            <a:r>
              <a:rPr lang="en-US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hybrid models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flow and transport</a:t>
            </a:r>
          </a:p>
        </p:txBody>
      </p:sp>
    </p:spTree>
    <p:extLst>
      <p:ext uri="{BB962C8B-B14F-4D97-AF65-F5344CB8AC3E}">
        <p14:creationId xmlns:p14="http://schemas.microsoft.com/office/powerpoint/2010/main" val="1922500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8362216D-C1D3-4AC9-B546-13064BB0809B}"/>
              </a:ext>
            </a:extLst>
          </p:cNvPr>
          <p:cNvSpPr/>
          <p:nvPr/>
        </p:nvSpPr>
        <p:spPr>
          <a:xfrm>
            <a:off x="323528" y="116632"/>
            <a:ext cx="7632848" cy="5965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defRPr/>
            </a:pPr>
            <a:r>
              <a:rPr lang="en-US" altLang="zh-CN" sz="2800" b="1" kern="100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Digital Rock Physics: </a:t>
            </a:r>
            <a:r>
              <a:rPr lang="en-US" altLang="zh-CN" sz="2800" b="1" kern="100" dirty="0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the image-based modeling</a:t>
            </a:r>
            <a:endParaRPr lang="zh-CN" altLang="en-US" sz="2800" b="1" kern="100" dirty="0">
              <a:solidFill>
                <a:srgbClr val="0000FF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EC1625C-CE16-4B63-BFD5-9F951316B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EF565-FC26-4B28-AE56-9B5A9EC9151B}" type="datetime1">
              <a:rPr lang="en-US" smtClean="0"/>
              <a:t>5/21/2026</a:t>
            </a:fld>
            <a:endParaRPr lang="en-US" dirty="0"/>
          </a:p>
        </p:txBody>
      </p:sp>
      <p:grpSp>
        <p:nvGrpSpPr>
          <p:cNvPr id="46" name="组合 45">
            <a:extLst>
              <a:ext uri="{FF2B5EF4-FFF2-40B4-BE49-F238E27FC236}">
                <a16:creationId xmlns:a16="http://schemas.microsoft.com/office/drawing/2014/main" id="{58D62141-E775-48E0-B214-620D6ADB60EC}"/>
              </a:ext>
            </a:extLst>
          </p:cNvPr>
          <p:cNvGrpSpPr/>
          <p:nvPr/>
        </p:nvGrpSpPr>
        <p:grpSpPr>
          <a:xfrm>
            <a:off x="93691" y="1152183"/>
            <a:ext cx="1832553" cy="1857281"/>
            <a:chOff x="18894" y="1325451"/>
            <a:chExt cx="1832553" cy="1857281"/>
          </a:xfrm>
        </p:grpSpPr>
        <p:pic>
          <p:nvPicPr>
            <p:cNvPr id="20" name="图片 19">
              <a:extLst>
                <a:ext uri="{FF2B5EF4-FFF2-40B4-BE49-F238E27FC236}">
                  <a16:creationId xmlns:a16="http://schemas.microsoft.com/office/drawing/2014/main" id="{D64A3F83-5742-4E74-99A6-2CEF5EF99EB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700" t="20955" r="30508" b="20955"/>
            <a:stretch/>
          </p:blipFill>
          <p:spPr>
            <a:xfrm>
              <a:off x="201019" y="1742732"/>
              <a:ext cx="1439729" cy="1440000"/>
            </a:xfrm>
            <a:prstGeom prst="rect">
              <a:avLst/>
            </a:prstGeom>
            <a:ln w="19050">
              <a:solidFill>
                <a:schemeClr val="tx1"/>
              </a:solidFill>
            </a:ln>
          </p:spPr>
        </p:pic>
        <p:sp>
          <p:nvSpPr>
            <p:cNvPr id="21" name="文本框 20">
              <a:extLst>
                <a:ext uri="{FF2B5EF4-FFF2-40B4-BE49-F238E27FC236}">
                  <a16:creationId xmlns:a16="http://schemas.microsoft.com/office/drawing/2014/main" id="{D8D3C4BE-1B08-4188-B3A2-BB9382AFCCFE}"/>
                </a:ext>
              </a:extLst>
            </p:cNvPr>
            <p:cNvSpPr txBox="1"/>
            <p:nvPr/>
          </p:nvSpPr>
          <p:spPr>
            <a:xfrm>
              <a:off x="18894" y="1325451"/>
              <a:ext cx="18325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Nubian sandstone</a:t>
              </a:r>
            </a:p>
          </p:txBody>
        </p:sp>
      </p:grpSp>
      <p:grpSp>
        <p:nvGrpSpPr>
          <p:cNvPr id="3" name="组合 2">
            <a:extLst>
              <a:ext uri="{FF2B5EF4-FFF2-40B4-BE49-F238E27FC236}">
                <a16:creationId xmlns:a16="http://schemas.microsoft.com/office/drawing/2014/main" id="{B7F351B7-BB0A-482A-87EB-6E28F0D04AF2}"/>
              </a:ext>
            </a:extLst>
          </p:cNvPr>
          <p:cNvGrpSpPr/>
          <p:nvPr/>
        </p:nvGrpSpPr>
        <p:grpSpPr>
          <a:xfrm>
            <a:off x="167588" y="3977298"/>
            <a:ext cx="1656184" cy="2326584"/>
            <a:chOff x="167588" y="3977298"/>
            <a:chExt cx="1656184" cy="2326584"/>
          </a:xfrm>
        </p:grpSpPr>
        <p:sp>
          <p:nvSpPr>
            <p:cNvPr id="25" name="文本框 24">
              <a:extLst>
                <a:ext uri="{FF2B5EF4-FFF2-40B4-BE49-F238E27FC236}">
                  <a16:creationId xmlns:a16="http://schemas.microsoft.com/office/drawing/2014/main" id="{7142E411-9473-4414-A9C1-C764132562C5}"/>
                </a:ext>
              </a:extLst>
            </p:cNvPr>
            <p:cNvSpPr txBox="1"/>
            <p:nvPr/>
          </p:nvSpPr>
          <p:spPr>
            <a:xfrm>
              <a:off x="167588" y="5965328"/>
              <a:ext cx="165618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Microporosity</a:t>
              </a:r>
              <a:endParaRPr lang="en-US" sz="16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grpSp>
          <p:nvGrpSpPr>
            <p:cNvPr id="47" name="组合 46">
              <a:extLst>
                <a:ext uri="{FF2B5EF4-FFF2-40B4-BE49-F238E27FC236}">
                  <a16:creationId xmlns:a16="http://schemas.microsoft.com/office/drawing/2014/main" id="{3AD2C47C-F339-455D-9048-E7873B439C5A}"/>
                </a:ext>
              </a:extLst>
            </p:cNvPr>
            <p:cNvGrpSpPr/>
            <p:nvPr/>
          </p:nvGrpSpPr>
          <p:grpSpPr>
            <a:xfrm>
              <a:off x="302691" y="3977298"/>
              <a:ext cx="1440000" cy="1858500"/>
              <a:chOff x="200748" y="3142567"/>
              <a:chExt cx="1440000" cy="1858500"/>
            </a:xfrm>
          </p:grpSpPr>
          <p:pic>
            <p:nvPicPr>
              <p:cNvPr id="19" name="图片 18">
                <a:extLst>
                  <a:ext uri="{FF2B5EF4-FFF2-40B4-BE49-F238E27FC236}">
                    <a16:creationId xmlns:a16="http://schemas.microsoft.com/office/drawing/2014/main" id="{C8565077-B9D0-428D-94C4-59E233D85670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4210" t="1187" r="12485" b="2367"/>
              <a:stretch/>
            </p:blipFill>
            <p:spPr>
              <a:xfrm>
                <a:off x="200748" y="3550058"/>
                <a:ext cx="1440000" cy="1451009"/>
              </a:xfrm>
              <a:prstGeom prst="rect">
                <a:avLst/>
              </a:prstGeom>
              <a:ln w="19050">
                <a:solidFill>
                  <a:schemeClr val="tx1"/>
                </a:solidFill>
              </a:ln>
            </p:spPr>
          </p:pic>
          <p:sp>
            <p:nvSpPr>
              <p:cNvPr id="22" name="文本框 21">
                <a:extLst>
                  <a:ext uri="{FF2B5EF4-FFF2-40B4-BE49-F238E27FC236}">
                    <a16:creationId xmlns:a16="http://schemas.microsoft.com/office/drawing/2014/main" id="{F76563A8-12A8-4391-8A19-862556002082}"/>
                  </a:ext>
                </a:extLst>
              </p:cNvPr>
              <p:cNvSpPr txBox="1"/>
              <p:nvPr/>
            </p:nvSpPr>
            <p:spPr>
              <a:xfrm>
                <a:off x="315554" y="3142567"/>
                <a:ext cx="11849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Estaillades</a:t>
                </a:r>
              </a:p>
            </p:txBody>
          </p:sp>
        </p:grpSp>
        <p:cxnSp>
          <p:nvCxnSpPr>
            <p:cNvPr id="63" name="直接箭头连接符 62">
              <a:extLst>
                <a:ext uri="{FF2B5EF4-FFF2-40B4-BE49-F238E27FC236}">
                  <a16:creationId xmlns:a16="http://schemas.microsoft.com/office/drawing/2014/main" id="{3F57E5F2-97CA-4BA2-A677-3AF5E3B77B2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83568" y="5378398"/>
              <a:ext cx="504056" cy="64289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5" name="vof-of-si_3Md1KaTo">
            <a:hlinkClick r:id="" action="ppaction://media"/>
            <a:extLst>
              <a:ext uri="{FF2B5EF4-FFF2-40B4-BE49-F238E27FC236}">
                <a16:creationId xmlns:a16="http://schemas.microsoft.com/office/drawing/2014/main" id="{1C2AB5E4-494F-43CB-96F3-F8B2B1A428E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 rot="5400000">
            <a:off x="3543473" y="571259"/>
            <a:ext cx="1042787" cy="1800200"/>
          </a:xfrm>
          <a:prstGeom prst="rect">
            <a:avLst/>
          </a:prstGeom>
        </p:spPr>
      </p:pic>
      <p:sp>
        <p:nvSpPr>
          <p:cNvPr id="48" name="箭头: 虚尾 47">
            <a:extLst>
              <a:ext uri="{FF2B5EF4-FFF2-40B4-BE49-F238E27FC236}">
                <a16:creationId xmlns:a16="http://schemas.microsoft.com/office/drawing/2014/main" id="{2C403867-AFC6-4E00-BC2F-75E786AC60B8}"/>
              </a:ext>
            </a:extLst>
          </p:cNvPr>
          <p:cNvSpPr/>
          <p:nvPr/>
        </p:nvSpPr>
        <p:spPr>
          <a:xfrm>
            <a:off x="1926244" y="2087842"/>
            <a:ext cx="1007141" cy="242152"/>
          </a:xfrm>
          <a:prstGeom prst="striped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9" name="PNM OF si">
            <a:hlinkClick r:id="" action="ppaction://media"/>
            <a:extLst>
              <a:ext uri="{FF2B5EF4-FFF2-40B4-BE49-F238E27FC236}">
                <a16:creationId xmlns:a16="http://schemas.microsoft.com/office/drawing/2014/main" id="{FF022D56-5E31-4DA5-870D-02798F4A77D3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060163" y="2060848"/>
            <a:ext cx="2562299" cy="1266322"/>
          </a:xfrm>
          <a:prstGeom prst="rect">
            <a:avLst/>
          </a:prstGeom>
        </p:spPr>
      </p:pic>
      <p:sp>
        <p:nvSpPr>
          <p:cNvPr id="51" name="矩形 50">
            <a:extLst>
              <a:ext uri="{FF2B5EF4-FFF2-40B4-BE49-F238E27FC236}">
                <a16:creationId xmlns:a16="http://schemas.microsoft.com/office/drawing/2014/main" id="{724B36FD-039E-4C27-BECB-29DDC93E1E59}"/>
              </a:ext>
            </a:extLst>
          </p:cNvPr>
          <p:cNvSpPr/>
          <p:nvPr/>
        </p:nvSpPr>
        <p:spPr>
          <a:xfrm>
            <a:off x="5408600" y="1166525"/>
            <a:ext cx="35638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100×100×200 image,</a:t>
            </a:r>
            <a:r>
              <a:rPr lang="zh-CN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DNS of spontaneous</a:t>
            </a:r>
            <a:r>
              <a:rPr lang="zh-CN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imbibition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2" name="矩形 51">
            <a:extLst>
              <a:ext uri="{FF2B5EF4-FFF2-40B4-BE49-F238E27FC236}">
                <a16:creationId xmlns:a16="http://schemas.microsoft.com/office/drawing/2014/main" id="{96284145-65B9-47A3-A84E-7519F8C9F20F}"/>
              </a:ext>
            </a:extLst>
          </p:cNvPr>
          <p:cNvSpPr/>
          <p:nvPr/>
        </p:nvSpPr>
        <p:spPr>
          <a:xfrm>
            <a:off x="5837142" y="2330945"/>
            <a:ext cx="101079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900×900×2000 image</a:t>
            </a:r>
            <a:endParaRPr lang="en-US" sz="1600" dirty="0"/>
          </a:p>
        </p:txBody>
      </p:sp>
      <p:sp>
        <p:nvSpPr>
          <p:cNvPr id="53" name="矩形 52">
            <a:extLst>
              <a:ext uri="{FF2B5EF4-FFF2-40B4-BE49-F238E27FC236}">
                <a16:creationId xmlns:a16="http://schemas.microsoft.com/office/drawing/2014/main" id="{6118B529-CE99-4ED7-BA10-744BB94E3629}"/>
              </a:ext>
            </a:extLst>
          </p:cNvPr>
          <p:cNvSpPr/>
          <p:nvPr/>
        </p:nvSpPr>
        <p:spPr>
          <a:xfrm>
            <a:off x="6850928" y="2458892"/>
            <a:ext cx="221089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DPNM of spontaneous imbibition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7" name="文本框 66">
            <a:extLst>
              <a:ext uri="{FF2B5EF4-FFF2-40B4-BE49-F238E27FC236}">
                <a16:creationId xmlns:a16="http://schemas.microsoft.com/office/drawing/2014/main" id="{4EA29D08-9886-48DF-A4E3-F5C933E73B3C}"/>
              </a:ext>
            </a:extLst>
          </p:cNvPr>
          <p:cNvSpPr txBox="1"/>
          <p:nvPr/>
        </p:nvSpPr>
        <p:spPr>
          <a:xfrm>
            <a:off x="5622462" y="1874684"/>
            <a:ext cx="232114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Qin et al., AWR, 2021, 2025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grpSp>
        <p:nvGrpSpPr>
          <p:cNvPr id="9" name="组合 8">
            <a:extLst>
              <a:ext uri="{FF2B5EF4-FFF2-40B4-BE49-F238E27FC236}">
                <a16:creationId xmlns:a16="http://schemas.microsoft.com/office/drawing/2014/main" id="{DCCCEBA5-65A6-4BB2-AE5D-E5B423829CF8}"/>
              </a:ext>
            </a:extLst>
          </p:cNvPr>
          <p:cNvGrpSpPr/>
          <p:nvPr/>
        </p:nvGrpSpPr>
        <p:grpSpPr>
          <a:xfrm>
            <a:off x="1115616" y="2596321"/>
            <a:ext cx="670376" cy="311896"/>
            <a:chOff x="1187726" y="2596321"/>
            <a:chExt cx="670376" cy="311896"/>
          </a:xfrm>
        </p:grpSpPr>
        <p:sp>
          <p:nvSpPr>
            <p:cNvPr id="7" name="矩形 6">
              <a:extLst>
                <a:ext uri="{FF2B5EF4-FFF2-40B4-BE49-F238E27FC236}">
                  <a16:creationId xmlns:a16="http://schemas.microsoft.com/office/drawing/2014/main" id="{2C55C472-0972-4B72-B162-5A803B459E9A}"/>
                </a:ext>
              </a:extLst>
            </p:cNvPr>
            <p:cNvSpPr/>
            <p:nvPr/>
          </p:nvSpPr>
          <p:spPr>
            <a:xfrm>
              <a:off x="1331640" y="2852804"/>
              <a:ext cx="305604" cy="55413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文本框 7">
              <a:extLst>
                <a:ext uri="{FF2B5EF4-FFF2-40B4-BE49-F238E27FC236}">
                  <a16:creationId xmlns:a16="http://schemas.microsoft.com/office/drawing/2014/main" id="{F1C5AE2C-44C0-4A4B-A884-64966EE56E7F}"/>
                </a:ext>
              </a:extLst>
            </p:cNvPr>
            <p:cNvSpPr txBox="1"/>
            <p:nvPr/>
          </p:nvSpPr>
          <p:spPr>
            <a:xfrm>
              <a:off x="1187726" y="2596321"/>
              <a:ext cx="670376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100 µm</a:t>
              </a:r>
            </a:p>
          </p:txBody>
        </p:sp>
      </p:grpSp>
      <p:sp>
        <p:nvSpPr>
          <p:cNvPr id="13" name="灯片编号占位符 12">
            <a:extLst>
              <a:ext uri="{FF2B5EF4-FFF2-40B4-BE49-F238E27FC236}">
                <a16:creationId xmlns:a16="http://schemas.microsoft.com/office/drawing/2014/main" id="{B4D63171-7D4C-4BCA-B865-5D73F46130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4</a:t>
            </a:fld>
            <a:endParaRPr lang="en-US" dirty="0"/>
          </a:p>
        </p:txBody>
      </p:sp>
      <p:grpSp>
        <p:nvGrpSpPr>
          <p:cNvPr id="6" name="组合 5">
            <a:extLst>
              <a:ext uri="{FF2B5EF4-FFF2-40B4-BE49-F238E27FC236}">
                <a16:creationId xmlns:a16="http://schemas.microsoft.com/office/drawing/2014/main" id="{602629C4-B7E4-45CB-B7A4-BA9697005EDC}"/>
              </a:ext>
            </a:extLst>
          </p:cNvPr>
          <p:cNvGrpSpPr/>
          <p:nvPr/>
        </p:nvGrpSpPr>
        <p:grpSpPr>
          <a:xfrm>
            <a:off x="1926244" y="4090538"/>
            <a:ext cx="6800259" cy="2449908"/>
            <a:chOff x="1926244" y="4090538"/>
            <a:chExt cx="6800259" cy="2449908"/>
          </a:xfrm>
        </p:grpSpPr>
        <p:sp>
          <p:nvSpPr>
            <p:cNvPr id="69" name="文本框 68">
              <a:extLst>
                <a:ext uri="{FF2B5EF4-FFF2-40B4-BE49-F238E27FC236}">
                  <a16:creationId xmlns:a16="http://schemas.microsoft.com/office/drawing/2014/main" id="{CD7A7FD9-B679-44E9-879B-879DA3EB574D}"/>
                </a:ext>
              </a:extLst>
            </p:cNvPr>
            <p:cNvSpPr txBox="1"/>
            <p:nvPr/>
          </p:nvSpPr>
          <p:spPr>
            <a:xfrm>
              <a:off x="3178533" y="6232669"/>
              <a:ext cx="324768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i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(Zhang, Guo, Qin, and Xiong, AWR, 2024)</a:t>
              </a:r>
            </a:p>
          </p:txBody>
        </p:sp>
        <p:grpSp>
          <p:nvGrpSpPr>
            <p:cNvPr id="35" name="组合 34">
              <a:extLst>
                <a:ext uri="{FF2B5EF4-FFF2-40B4-BE49-F238E27FC236}">
                  <a16:creationId xmlns:a16="http://schemas.microsoft.com/office/drawing/2014/main" id="{00051F65-884E-468F-93D6-33A6140AB98C}"/>
                </a:ext>
              </a:extLst>
            </p:cNvPr>
            <p:cNvGrpSpPr/>
            <p:nvPr/>
          </p:nvGrpSpPr>
          <p:grpSpPr>
            <a:xfrm>
              <a:off x="2421903" y="4090538"/>
              <a:ext cx="6304600" cy="2103305"/>
              <a:chOff x="1243326" y="1746150"/>
              <a:chExt cx="6304600" cy="2103305"/>
            </a:xfrm>
          </p:grpSpPr>
          <p:grpSp>
            <p:nvGrpSpPr>
              <p:cNvPr id="36" name="组合 35">
                <a:extLst>
                  <a:ext uri="{FF2B5EF4-FFF2-40B4-BE49-F238E27FC236}">
                    <a16:creationId xmlns:a16="http://schemas.microsoft.com/office/drawing/2014/main" id="{E7FEF5E5-D825-49F7-8582-196A0AF5954E}"/>
                  </a:ext>
                </a:extLst>
              </p:cNvPr>
              <p:cNvGrpSpPr/>
              <p:nvPr/>
            </p:nvGrpSpPr>
            <p:grpSpPr>
              <a:xfrm>
                <a:off x="1243326" y="1746150"/>
                <a:ext cx="6304600" cy="2103305"/>
                <a:chOff x="2379256" y="4131132"/>
                <a:chExt cx="6304600" cy="2103305"/>
              </a:xfrm>
            </p:grpSpPr>
            <p:pic>
              <p:nvPicPr>
                <p:cNvPr id="43" name="图片 42">
                  <a:extLst>
                    <a:ext uri="{FF2B5EF4-FFF2-40B4-BE49-F238E27FC236}">
                      <a16:creationId xmlns:a16="http://schemas.microsoft.com/office/drawing/2014/main" id="{6F583D4E-2C89-4B59-A605-6D47ACB654C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3139240" y="4131132"/>
                  <a:ext cx="5544616" cy="2103305"/>
                </a:xfrm>
                <a:prstGeom prst="rect">
                  <a:avLst/>
                </a:prstGeom>
              </p:spPr>
            </p:pic>
            <p:sp>
              <p:nvSpPr>
                <p:cNvPr id="44" name="文本框 43">
                  <a:extLst>
                    <a:ext uri="{FF2B5EF4-FFF2-40B4-BE49-F238E27FC236}">
                      <a16:creationId xmlns:a16="http://schemas.microsoft.com/office/drawing/2014/main" id="{E1383E60-EB19-4F24-A2E5-A3CDB5ADAF9E}"/>
                    </a:ext>
                  </a:extLst>
                </p:cNvPr>
                <p:cNvSpPr txBox="1"/>
                <p:nvPr/>
              </p:nvSpPr>
              <p:spPr>
                <a:xfrm>
                  <a:off x="2809823" y="4354165"/>
                  <a:ext cx="1015021" cy="27699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altLang="zh-CN" sz="1200" dirty="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subresolution</a:t>
                  </a:r>
                  <a:endParaRPr lang="en-US" sz="1200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cxnSp>
              <p:nvCxnSpPr>
                <p:cNvPr id="50" name="直接箭头连接符 49">
                  <a:extLst>
                    <a:ext uri="{FF2B5EF4-FFF2-40B4-BE49-F238E27FC236}">
                      <a16:creationId xmlns:a16="http://schemas.microsoft.com/office/drawing/2014/main" id="{2F947BE8-3A74-4DC0-90E1-FFCA5E59B6F5}"/>
                    </a:ext>
                  </a:extLst>
                </p:cNvPr>
                <p:cNvCxnSpPr/>
                <p:nvPr/>
              </p:nvCxnSpPr>
              <p:spPr>
                <a:xfrm flipH="1" flipV="1">
                  <a:off x="3419872" y="4581128"/>
                  <a:ext cx="360040" cy="216024"/>
                </a:xfrm>
                <a:prstGeom prst="straightConnector1">
                  <a:avLst/>
                </a:prstGeom>
                <a:ln w="9525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54" name="文本框 53">
                  <a:extLst>
                    <a:ext uri="{FF2B5EF4-FFF2-40B4-BE49-F238E27FC236}">
                      <a16:creationId xmlns:a16="http://schemas.microsoft.com/office/drawing/2014/main" id="{6C0B9D7F-52EE-4297-BE2A-77BEF414ED2C}"/>
                    </a:ext>
                  </a:extLst>
                </p:cNvPr>
                <p:cNvSpPr txBox="1"/>
                <p:nvPr/>
              </p:nvSpPr>
              <p:spPr>
                <a:xfrm>
                  <a:off x="2379256" y="4644408"/>
                  <a:ext cx="861133" cy="27699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altLang="zh-CN" sz="1200" dirty="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Macropore</a:t>
                  </a:r>
                  <a:endParaRPr lang="en-US" sz="1200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cxnSp>
              <p:nvCxnSpPr>
                <p:cNvPr id="55" name="直接箭头连接符 54">
                  <a:extLst>
                    <a:ext uri="{FF2B5EF4-FFF2-40B4-BE49-F238E27FC236}">
                      <a16:creationId xmlns:a16="http://schemas.microsoft.com/office/drawing/2014/main" id="{CA6FE54F-7ACC-42FF-AABC-F9EBADEC4B47}"/>
                    </a:ext>
                  </a:extLst>
                </p:cNvPr>
                <p:cNvCxnSpPr/>
                <p:nvPr/>
              </p:nvCxnSpPr>
              <p:spPr>
                <a:xfrm flipH="1" flipV="1">
                  <a:off x="3164766" y="4854197"/>
                  <a:ext cx="327114" cy="158979"/>
                </a:xfrm>
                <a:prstGeom prst="straightConnector1">
                  <a:avLst/>
                </a:prstGeom>
                <a:ln w="9525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37" name="矩形 36">
                <a:extLst>
                  <a:ext uri="{FF2B5EF4-FFF2-40B4-BE49-F238E27FC236}">
                    <a16:creationId xmlns:a16="http://schemas.microsoft.com/office/drawing/2014/main" id="{3BE65EF5-F500-4B3D-BED4-2DCD97D6082B}"/>
                  </a:ext>
                </a:extLst>
              </p:cNvPr>
              <p:cNvSpPr/>
              <p:nvPr/>
            </p:nvSpPr>
            <p:spPr>
              <a:xfrm>
                <a:off x="6248400" y="1800860"/>
                <a:ext cx="739140" cy="16832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8" name="文本框 37">
                <a:extLst>
                  <a:ext uri="{FF2B5EF4-FFF2-40B4-BE49-F238E27FC236}">
                    <a16:creationId xmlns:a16="http://schemas.microsoft.com/office/drawing/2014/main" id="{AD9363C9-7D4F-4A79-AF5B-DCE2B0C744A3}"/>
                  </a:ext>
                </a:extLst>
              </p:cNvPr>
              <p:cNvSpPr txBox="1"/>
              <p:nvPr/>
            </p:nvSpPr>
            <p:spPr>
              <a:xfrm>
                <a:off x="5923280" y="1746150"/>
                <a:ext cx="1117614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Multiscale PNM</a:t>
                </a:r>
              </a:p>
            </p:txBody>
          </p:sp>
          <p:sp>
            <p:nvSpPr>
              <p:cNvPr id="39" name="矩形 38">
                <a:extLst>
                  <a:ext uri="{FF2B5EF4-FFF2-40B4-BE49-F238E27FC236}">
                    <a16:creationId xmlns:a16="http://schemas.microsoft.com/office/drawing/2014/main" id="{CAB9FF92-ACC9-4B9C-840F-0746545C6D57}"/>
                  </a:ext>
                </a:extLst>
              </p:cNvPr>
              <p:cNvSpPr/>
              <p:nvPr/>
            </p:nvSpPr>
            <p:spPr>
              <a:xfrm>
                <a:off x="4290060" y="1800860"/>
                <a:ext cx="957580" cy="16832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0" name="矩形 39">
                <a:extLst>
                  <a:ext uri="{FF2B5EF4-FFF2-40B4-BE49-F238E27FC236}">
                    <a16:creationId xmlns:a16="http://schemas.microsoft.com/office/drawing/2014/main" id="{38869C6E-9CEA-4872-B0A2-62EE6B9CA8C4}"/>
                  </a:ext>
                </a:extLst>
              </p:cNvPr>
              <p:cNvSpPr/>
              <p:nvPr/>
            </p:nvSpPr>
            <p:spPr>
              <a:xfrm>
                <a:off x="2362524" y="1818867"/>
                <a:ext cx="957580" cy="16832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1" name="文本框 40">
                <a:extLst>
                  <a:ext uri="{FF2B5EF4-FFF2-40B4-BE49-F238E27FC236}">
                    <a16:creationId xmlns:a16="http://schemas.microsoft.com/office/drawing/2014/main" id="{C72F1472-2FA0-4A7A-94C4-4F990BBA62C3}"/>
                  </a:ext>
                </a:extLst>
              </p:cNvPr>
              <p:cNvSpPr txBox="1"/>
              <p:nvPr/>
            </p:nvSpPr>
            <p:spPr>
              <a:xfrm>
                <a:off x="3654953" y="1754216"/>
                <a:ext cx="2177199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100" b="1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Pore-Network-Continuum model</a:t>
                </a:r>
              </a:p>
            </p:txBody>
          </p:sp>
          <p:sp>
            <p:nvSpPr>
              <p:cNvPr id="42" name="文本框 41">
                <a:extLst>
                  <a:ext uri="{FF2B5EF4-FFF2-40B4-BE49-F238E27FC236}">
                    <a16:creationId xmlns:a16="http://schemas.microsoft.com/office/drawing/2014/main" id="{B3567D09-4871-45F6-9C9D-C7C80F4C7906}"/>
                  </a:ext>
                </a:extLst>
              </p:cNvPr>
              <p:cNvSpPr txBox="1"/>
              <p:nvPr/>
            </p:nvSpPr>
            <p:spPr>
              <a:xfrm>
                <a:off x="2044461" y="1747192"/>
                <a:ext cx="159370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Micro-Continuum model</a:t>
                </a:r>
              </a:p>
            </p:txBody>
          </p:sp>
        </p:grpSp>
        <p:sp>
          <p:nvSpPr>
            <p:cNvPr id="57" name="文本框 56">
              <a:extLst>
                <a:ext uri="{FF2B5EF4-FFF2-40B4-BE49-F238E27FC236}">
                  <a16:creationId xmlns:a16="http://schemas.microsoft.com/office/drawing/2014/main" id="{5DFCACAA-37C6-424E-AAEE-090C40E0B0B3}"/>
                </a:ext>
              </a:extLst>
            </p:cNvPr>
            <p:cNvSpPr txBox="1"/>
            <p:nvPr/>
          </p:nvSpPr>
          <p:spPr>
            <a:xfrm>
              <a:off x="6342541" y="6231135"/>
              <a:ext cx="201183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i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(Zhao</a:t>
              </a:r>
              <a:r>
                <a:rPr lang="en-US" altLang="zh-CN" sz="1400" i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et al.,</a:t>
              </a:r>
              <a:r>
                <a:rPr lang="zh-CN" altLang="en-US" sz="1400" i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1400" i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TiPM, 2025)</a:t>
              </a:r>
              <a:endPara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9" name="箭头: 虚尾 58">
              <a:extLst>
                <a:ext uri="{FF2B5EF4-FFF2-40B4-BE49-F238E27FC236}">
                  <a16:creationId xmlns:a16="http://schemas.microsoft.com/office/drawing/2014/main" id="{ECAF25D9-A6DC-4A73-A167-DE7BBE72A98A}"/>
                </a:ext>
              </a:extLst>
            </p:cNvPr>
            <p:cNvSpPr/>
            <p:nvPr/>
          </p:nvSpPr>
          <p:spPr>
            <a:xfrm>
              <a:off x="1926244" y="5229200"/>
              <a:ext cx="1007141" cy="242152"/>
            </a:xfrm>
            <a:prstGeom prst="stripedRightArrow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801293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95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795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7500" fill="hold"/>
                                        <p:tgtEl>
                                          <p:spTgt spid="4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4" repeatCount="indefinite" fill="hold" display="0">
                  <p:stCondLst>
                    <p:cond delay="indefinite"/>
                  </p:stCondLst>
                </p:cTn>
                <p:tgtEl>
                  <p:spTgt spid="45"/>
                </p:tgtEl>
              </p:cMediaNode>
            </p:video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9" dur="1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video>
              <p:cMediaNode vol="80000">
                <p:cTn id="30" repeatCount="indefinite" fill="hold" display="0">
                  <p:stCondLst>
                    <p:cond delay="indefinite"/>
                  </p:stCondLst>
                </p:cTn>
                <p:tgtEl>
                  <p:spTgt spid="49"/>
                </p:tgtEl>
              </p:cMediaNode>
            </p:video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5" dur="1" fill="hold"/>
                                        <p:tgtEl>
                                          <p:spTgt spid="4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8362216D-C1D3-4AC9-B546-13064BB0809B}"/>
              </a:ext>
            </a:extLst>
          </p:cNvPr>
          <p:cNvSpPr/>
          <p:nvPr/>
        </p:nvSpPr>
        <p:spPr>
          <a:xfrm>
            <a:off x="323528" y="116632"/>
            <a:ext cx="7632848" cy="5965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defRPr/>
            </a:pPr>
            <a:r>
              <a:rPr lang="en-US" altLang="zh-CN" sz="2800" b="1" kern="100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Outline</a:t>
            </a:r>
            <a:endParaRPr lang="zh-CN" altLang="en-US" sz="2800" b="1" kern="100" dirty="0">
              <a:solidFill>
                <a:srgbClr val="00206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EC1625C-CE16-4B63-BFD5-9F951316B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FD2BD-B935-43F9-A9DF-E81216C3959A}" type="datetime1">
              <a:rPr lang="en-US" smtClean="0"/>
              <a:t>5/21/2026</a:t>
            </a:fld>
            <a:endParaRPr lang="en-US" dirty="0"/>
          </a:p>
        </p:txBody>
      </p:sp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2D21A7BE-BED4-4AD4-8670-57E080EF9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09F9B90C-6B50-436A-8F24-5B166C0313D8}"/>
              </a:ext>
            </a:extLst>
          </p:cNvPr>
          <p:cNvSpPr txBox="1"/>
          <p:nvPr/>
        </p:nvSpPr>
        <p:spPr>
          <a:xfrm>
            <a:off x="976260" y="1398135"/>
            <a:ext cx="7543750" cy="42732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Multiscale pore structures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(shales, tight sandstones, carbonate rocks, etc.)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pore-network-continuum modeling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(motivation, mesh coarsening)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Single-phase flows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(permeability prediction, solute transport)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Quasi-static two-phase flows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(capillary pressure, relative permeability, resistance index)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Summary and outlook</a:t>
            </a:r>
          </a:p>
        </p:txBody>
      </p:sp>
    </p:spTree>
    <p:extLst>
      <p:ext uri="{BB962C8B-B14F-4D97-AF65-F5344CB8AC3E}">
        <p14:creationId xmlns:p14="http://schemas.microsoft.com/office/powerpoint/2010/main" val="4224902356"/>
      </p:ext>
    </p:extLst>
  </p:cSld>
  <p:clrMapOvr>
    <a:masterClrMapping/>
  </p:clrMapOvr>
  <p:timing>
    <p:tnLst>
      <p:par>
        <p:cTn id="1" dur="indefinite" restart="never" nodeType="tmRoot">
          <p:childTnLst>
            <p:par>
              <p:cTn id="2"/>
            </p:par>
            <p:par>
              <p:cTn id="3"/>
            </p:par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8362216D-C1D3-4AC9-B546-13064BB0809B}"/>
              </a:ext>
            </a:extLst>
          </p:cNvPr>
          <p:cNvSpPr/>
          <p:nvPr/>
        </p:nvSpPr>
        <p:spPr>
          <a:xfrm>
            <a:off x="323528" y="116632"/>
            <a:ext cx="7992888" cy="597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defRPr/>
            </a:pPr>
            <a:r>
              <a:rPr lang="en-US" altLang="zh-CN" sz="2800" b="1" kern="100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The pore-network-continuum model: </a:t>
            </a:r>
            <a:r>
              <a:rPr lang="en-US" altLang="zh-CN" sz="2800" b="1" kern="100" dirty="0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framework</a:t>
            </a:r>
            <a:endParaRPr lang="zh-CN" altLang="en-US" sz="2800" b="1" kern="100" dirty="0">
              <a:solidFill>
                <a:srgbClr val="0000FF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EC1625C-CE16-4B63-BFD5-9F951316B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4CD8D-C86A-46CC-83B9-4634239A48DF}" type="datetime1">
              <a:rPr lang="en-US" smtClean="0"/>
              <a:t>5/21/2026</a:t>
            </a:fld>
            <a:endParaRPr lang="en-US" dirty="0"/>
          </a:p>
        </p:txBody>
      </p:sp>
      <p:grpSp>
        <p:nvGrpSpPr>
          <p:cNvPr id="39" name="组合 38">
            <a:extLst>
              <a:ext uri="{FF2B5EF4-FFF2-40B4-BE49-F238E27FC236}">
                <a16:creationId xmlns:a16="http://schemas.microsoft.com/office/drawing/2014/main" id="{4E48A39B-E283-4F9C-97C7-0B1F113CDAF7}"/>
              </a:ext>
            </a:extLst>
          </p:cNvPr>
          <p:cNvGrpSpPr/>
          <p:nvPr/>
        </p:nvGrpSpPr>
        <p:grpSpPr>
          <a:xfrm>
            <a:off x="162569" y="766933"/>
            <a:ext cx="9039985" cy="2610203"/>
            <a:chOff x="251520" y="692696"/>
            <a:chExt cx="9039985" cy="2610203"/>
          </a:xfrm>
        </p:grpSpPr>
        <p:sp>
          <p:nvSpPr>
            <p:cNvPr id="21" name="矩形 20">
              <a:extLst>
                <a:ext uri="{FF2B5EF4-FFF2-40B4-BE49-F238E27FC236}">
                  <a16:creationId xmlns:a16="http://schemas.microsoft.com/office/drawing/2014/main" id="{786A7550-8B6F-49B6-9C88-4B14A53DCD06}"/>
                </a:ext>
              </a:extLst>
            </p:cNvPr>
            <p:cNvSpPr/>
            <p:nvPr/>
          </p:nvSpPr>
          <p:spPr>
            <a:xfrm>
              <a:off x="4682562" y="692696"/>
              <a:ext cx="2173159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Transition-layer module</a:t>
              </a:r>
            </a:p>
          </p:txBody>
        </p:sp>
        <p:grpSp>
          <p:nvGrpSpPr>
            <p:cNvPr id="26" name="组合 25">
              <a:extLst>
                <a:ext uri="{FF2B5EF4-FFF2-40B4-BE49-F238E27FC236}">
                  <a16:creationId xmlns:a16="http://schemas.microsoft.com/office/drawing/2014/main" id="{B6A5320C-6007-450F-9391-8E3A62F504A6}"/>
                </a:ext>
              </a:extLst>
            </p:cNvPr>
            <p:cNvGrpSpPr/>
            <p:nvPr/>
          </p:nvGrpSpPr>
          <p:grpSpPr>
            <a:xfrm>
              <a:off x="251520" y="770532"/>
              <a:ext cx="9039985" cy="2532367"/>
              <a:chOff x="251520" y="770532"/>
              <a:chExt cx="9039985" cy="2532367"/>
            </a:xfrm>
          </p:grpSpPr>
          <p:grpSp>
            <p:nvGrpSpPr>
              <p:cNvPr id="4" name="组合 3">
                <a:extLst>
                  <a:ext uri="{FF2B5EF4-FFF2-40B4-BE49-F238E27FC236}">
                    <a16:creationId xmlns:a16="http://schemas.microsoft.com/office/drawing/2014/main" id="{00C8BDA1-F976-4ED9-A51D-84AC3FD7DAF2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251520" y="1196752"/>
                <a:ext cx="8640960" cy="1678189"/>
                <a:chOff x="122925" y="1053140"/>
                <a:chExt cx="8898149" cy="1728138"/>
              </a:xfrm>
            </p:grpSpPr>
            <p:grpSp>
              <p:nvGrpSpPr>
                <p:cNvPr id="7" name="组合 6">
                  <a:extLst>
                    <a:ext uri="{FF2B5EF4-FFF2-40B4-BE49-F238E27FC236}">
                      <a16:creationId xmlns:a16="http://schemas.microsoft.com/office/drawing/2014/main" id="{48ED07F7-A000-492C-87E3-595D60581C17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>
                <a:xfrm>
                  <a:off x="122925" y="1053140"/>
                  <a:ext cx="8898149" cy="1728138"/>
                  <a:chOff x="396058" y="1151013"/>
                  <a:chExt cx="7415917" cy="1440269"/>
                </a:xfrm>
              </p:grpSpPr>
              <p:pic>
                <p:nvPicPr>
                  <p:cNvPr id="8" name="图片 7">
                    <a:extLst>
                      <a:ext uri="{FF2B5EF4-FFF2-40B4-BE49-F238E27FC236}">
                        <a16:creationId xmlns:a16="http://schemas.microsoft.com/office/drawing/2014/main" id="{3CB5160D-88C2-4B4C-A9AA-F01370854886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3"/>
                  <a:stretch>
                    <a:fillRect/>
                  </a:stretch>
                </p:blipFill>
                <p:spPr>
                  <a:xfrm>
                    <a:off x="396058" y="1151282"/>
                    <a:ext cx="1440000" cy="1440000"/>
                  </a:xfrm>
                  <a:prstGeom prst="rect">
                    <a:avLst/>
                  </a:prstGeom>
                </p:spPr>
              </p:pic>
              <p:pic>
                <p:nvPicPr>
                  <p:cNvPr id="9" name="图片 8">
                    <a:extLst>
                      <a:ext uri="{FF2B5EF4-FFF2-40B4-BE49-F238E27FC236}">
                        <a16:creationId xmlns:a16="http://schemas.microsoft.com/office/drawing/2014/main" id="{2CC7B58E-ED41-4E7A-B186-ED9772734895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2412030" y="1151282"/>
                    <a:ext cx="1438118" cy="1440000"/>
                  </a:xfrm>
                  <a:prstGeom prst="rect">
                    <a:avLst/>
                  </a:prstGeom>
                </p:spPr>
              </p:pic>
              <p:pic>
                <p:nvPicPr>
                  <p:cNvPr id="10" name="图片 9">
                    <a:extLst>
                      <a:ext uri="{FF2B5EF4-FFF2-40B4-BE49-F238E27FC236}">
                        <a16:creationId xmlns:a16="http://schemas.microsoft.com/office/drawing/2014/main" id="{C6CFEF75-AC63-4527-9370-DD11739A9BD4}"/>
                      </a:ext>
                    </a:extLst>
                  </p:cNvPr>
                  <p:cNvPicPr/>
                  <p:nvPr/>
                </p:nvPicPr>
                <p:blipFill>
                  <a:blip r:embed="rId5"/>
                  <a:stretch>
                    <a:fillRect/>
                  </a:stretch>
                </p:blipFill>
                <p:spPr>
                  <a:xfrm>
                    <a:off x="6371975" y="1151013"/>
                    <a:ext cx="1440000" cy="1440000"/>
                  </a:xfrm>
                  <a:prstGeom prst="rect">
                    <a:avLst/>
                  </a:prstGeom>
                </p:spPr>
              </p:pic>
              <p:pic>
                <p:nvPicPr>
                  <p:cNvPr id="11" name="图片 10">
                    <a:extLst>
                      <a:ext uri="{FF2B5EF4-FFF2-40B4-BE49-F238E27FC236}">
                        <a16:creationId xmlns:a16="http://schemas.microsoft.com/office/drawing/2014/main" id="{CE035C37-1C76-49CD-AD25-8126BA276307}"/>
                      </a:ext>
                    </a:extLst>
                  </p:cNvPr>
                  <p:cNvPicPr/>
                  <p:nvPr/>
                </p:nvPicPr>
                <p:blipFill>
                  <a:blip r:embed="rId6"/>
                  <a:stretch>
                    <a:fillRect/>
                  </a:stretch>
                </p:blipFill>
                <p:spPr>
                  <a:xfrm>
                    <a:off x="4314013" y="1151282"/>
                    <a:ext cx="1440000" cy="1440000"/>
                  </a:xfrm>
                  <a:prstGeom prst="rect">
                    <a:avLst/>
                  </a:prstGeom>
                </p:spPr>
              </p:pic>
            </p:grpSp>
            <p:sp>
              <p:nvSpPr>
                <p:cNvPr id="12" name="文本框 11">
                  <a:extLst>
                    <a:ext uri="{FF2B5EF4-FFF2-40B4-BE49-F238E27FC236}">
                      <a16:creationId xmlns:a16="http://schemas.microsoft.com/office/drawing/2014/main" id="{7DB98728-F61F-41D7-B8C6-4EAE5B505C09}"/>
                    </a:ext>
                  </a:extLst>
                </p:cNvPr>
                <p:cNvSpPr txBox="1"/>
                <p:nvPr/>
              </p:nvSpPr>
              <p:spPr>
                <a:xfrm rot="1637680">
                  <a:off x="238118" y="1368666"/>
                  <a:ext cx="864339" cy="25391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sz="1050" b="1" dirty="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macropores</a:t>
                  </a:r>
                  <a:endParaRPr lang="en-US" sz="1200" b="1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3" name="文本框 12">
                  <a:extLst>
                    <a:ext uri="{FF2B5EF4-FFF2-40B4-BE49-F238E27FC236}">
                      <a16:creationId xmlns:a16="http://schemas.microsoft.com/office/drawing/2014/main" id="{4B008FA6-A36D-4437-99ED-36EE01A8E7A6}"/>
                    </a:ext>
                  </a:extLst>
                </p:cNvPr>
                <p:cNvSpPr txBox="1"/>
                <p:nvPr/>
              </p:nvSpPr>
              <p:spPr>
                <a:xfrm>
                  <a:off x="1005752" y="1616437"/>
                  <a:ext cx="990977" cy="25391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sz="1050" b="1" dirty="0">
                      <a:solidFill>
                        <a:srgbClr val="FF0000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microporosity</a:t>
                  </a:r>
                  <a:endParaRPr lang="en-US" sz="1600" b="1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4" name="文本框 13">
                  <a:extLst>
                    <a:ext uri="{FF2B5EF4-FFF2-40B4-BE49-F238E27FC236}">
                      <a16:creationId xmlns:a16="http://schemas.microsoft.com/office/drawing/2014/main" id="{519E7636-ED17-4812-8416-5DBC57F669F6}"/>
                    </a:ext>
                  </a:extLst>
                </p:cNvPr>
                <p:cNvSpPr txBox="1"/>
                <p:nvPr/>
              </p:nvSpPr>
              <p:spPr>
                <a:xfrm>
                  <a:off x="171461" y="1870353"/>
                  <a:ext cx="457176" cy="26161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sz="1050" b="1" dirty="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solid</a:t>
                  </a:r>
                  <a:endParaRPr lang="en-US" sz="1600" b="1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p:grpSp>
          <p:sp>
            <p:nvSpPr>
              <p:cNvPr id="16" name="文本框 15">
                <a:extLst>
                  <a:ext uri="{FF2B5EF4-FFF2-40B4-BE49-F238E27FC236}">
                    <a16:creationId xmlns:a16="http://schemas.microsoft.com/office/drawing/2014/main" id="{19ED27C3-B503-401F-AA06-BFDFC76C0438}"/>
                  </a:ext>
                </a:extLst>
              </p:cNvPr>
              <p:cNvSpPr txBox="1"/>
              <p:nvPr/>
            </p:nvSpPr>
            <p:spPr>
              <a:xfrm>
                <a:off x="365678" y="2933567"/>
                <a:ext cx="14863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40×40 pixels</a:t>
                </a:r>
              </a:p>
            </p:txBody>
          </p:sp>
          <p:sp>
            <p:nvSpPr>
              <p:cNvPr id="17" name="文本框 16">
                <a:extLst>
                  <a:ext uri="{FF2B5EF4-FFF2-40B4-BE49-F238E27FC236}">
                    <a16:creationId xmlns:a16="http://schemas.microsoft.com/office/drawing/2014/main" id="{83481537-8A23-4A89-BE9F-B06E204EF7EA}"/>
                  </a:ext>
                </a:extLst>
              </p:cNvPr>
              <p:cNvSpPr txBox="1"/>
              <p:nvPr/>
            </p:nvSpPr>
            <p:spPr>
              <a:xfrm>
                <a:off x="2071164" y="770532"/>
                <a:ext cx="1620957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16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Interfacial voxels</a:t>
                </a:r>
                <a:endPara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cxnSp>
            <p:nvCxnSpPr>
              <p:cNvPr id="19" name="直接箭头连接符 18">
                <a:extLst>
                  <a:ext uri="{FF2B5EF4-FFF2-40B4-BE49-F238E27FC236}">
                    <a16:creationId xmlns:a16="http://schemas.microsoft.com/office/drawing/2014/main" id="{3A21D128-9D3C-43F6-80E3-902920382095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3331880" y="1083922"/>
                <a:ext cx="307663" cy="432048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矩形 21">
                <a:extLst>
                  <a:ext uri="{FF2B5EF4-FFF2-40B4-BE49-F238E27FC236}">
                    <a16:creationId xmlns:a16="http://schemas.microsoft.com/office/drawing/2014/main" id="{2C493B6B-4DBD-4655-926A-7FDAC76C9F24}"/>
                  </a:ext>
                </a:extLst>
              </p:cNvPr>
              <p:cNvSpPr/>
              <p:nvPr/>
            </p:nvSpPr>
            <p:spPr>
              <a:xfrm>
                <a:off x="4583460" y="898323"/>
                <a:ext cx="2486578" cy="33855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sz="16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outward-coarsening module</a:t>
                </a:r>
              </a:p>
            </p:txBody>
          </p:sp>
          <p:sp>
            <p:nvSpPr>
              <p:cNvPr id="23" name="矩形 22">
                <a:extLst>
                  <a:ext uri="{FF2B5EF4-FFF2-40B4-BE49-F238E27FC236}">
                    <a16:creationId xmlns:a16="http://schemas.microsoft.com/office/drawing/2014/main" id="{E55DDE27-B60A-45E4-9038-BB924BA482EE}"/>
                  </a:ext>
                </a:extLst>
              </p:cNvPr>
              <p:cNvSpPr/>
              <p:nvPr/>
            </p:nvSpPr>
            <p:spPr>
              <a:xfrm>
                <a:off x="6699217" y="2898299"/>
                <a:ext cx="2592288" cy="33855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sz="16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interface-coarsening module</a:t>
                </a:r>
              </a:p>
            </p:txBody>
          </p:sp>
          <p:sp>
            <p:nvSpPr>
              <p:cNvPr id="18" name="箭头: V 形 17">
                <a:extLst>
                  <a:ext uri="{FF2B5EF4-FFF2-40B4-BE49-F238E27FC236}">
                    <a16:creationId xmlns:a16="http://schemas.microsoft.com/office/drawing/2014/main" id="{0F35967A-2D31-478F-BC2E-1690ABA7A26A}"/>
                  </a:ext>
                </a:extLst>
              </p:cNvPr>
              <p:cNvSpPr/>
              <p:nvPr/>
            </p:nvSpPr>
            <p:spPr>
              <a:xfrm>
                <a:off x="2053693" y="2025633"/>
                <a:ext cx="288032" cy="300799"/>
              </a:xfrm>
              <a:prstGeom prst="chevron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34" name="箭头: V 形 33">
                <a:extLst>
                  <a:ext uri="{FF2B5EF4-FFF2-40B4-BE49-F238E27FC236}">
                    <a16:creationId xmlns:a16="http://schemas.microsoft.com/office/drawing/2014/main" id="{57E5F378-C33D-426E-B54C-F6284858EDE0}"/>
                  </a:ext>
                </a:extLst>
              </p:cNvPr>
              <p:cNvSpPr/>
              <p:nvPr/>
            </p:nvSpPr>
            <p:spPr>
              <a:xfrm>
                <a:off x="4396775" y="2020959"/>
                <a:ext cx="288032" cy="300799"/>
              </a:xfrm>
              <a:prstGeom prst="chevron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35" name="箭头: V 形 34">
                <a:extLst>
                  <a:ext uri="{FF2B5EF4-FFF2-40B4-BE49-F238E27FC236}">
                    <a16:creationId xmlns:a16="http://schemas.microsoft.com/office/drawing/2014/main" id="{6BAD827A-4B57-4692-8FD6-F2D5AF972EFE}"/>
                  </a:ext>
                </a:extLst>
              </p:cNvPr>
              <p:cNvSpPr/>
              <p:nvPr/>
            </p:nvSpPr>
            <p:spPr>
              <a:xfrm>
                <a:off x="6782006" y="2020958"/>
                <a:ext cx="288032" cy="300799"/>
              </a:xfrm>
              <a:prstGeom prst="chevron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0" name="文本框 19">
                <a:extLst>
                  <a:ext uri="{FF2B5EF4-FFF2-40B4-BE49-F238E27FC236}">
                    <a16:creationId xmlns:a16="http://schemas.microsoft.com/office/drawing/2014/main" id="{E418CA3D-E4AC-4D3B-9745-1FEDDB4BB1E3}"/>
                  </a:ext>
                </a:extLst>
              </p:cNvPr>
              <p:cNvSpPr txBox="1"/>
              <p:nvPr/>
            </p:nvSpPr>
            <p:spPr>
              <a:xfrm>
                <a:off x="2555373" y="2964345"/>
                <a:ext cx="1183337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6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8×8 voxels</a:t>
                </a:r>
              </a:p>
            </p:txBody>
          </p:sp>
          <p:cxnSp>
            <p:nvCxnSpPr>
              <p:cNvPr id="25" name="直接箭头连接符 24">
                <a:extLst>
                  <a:ext uri="{FF2B5EF4-FFF2-40B4-BE49-F238E27FC236}">
                    <a16:creationId xmlns:a16="http://schemas.microsoft.com/office/drawing/2014/main" id="{F512246C-1D63-47CB-877F-806BF0F8351F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242688" y="2738566"/>
                <a:ext cx="184838" cy="31070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9" name="组合 28">
            <a:extLst>
              <a:ext uri="{FF2B5EF4-FFF2-40B4-BE49-F238E27FC236}">
                <a16:creationId xmlns:a16="http://schemas.microsoft.com/office/drawing/2014/main" id="{5312EEDF-FF3B-47F3-952C-BB6705B45B0B}"/>
              </a:ext>
            </a:extLst>
          </p:cNvPr>
          <p:cNvGrpSpPr/>
          <p:nvPr/>
        </p:nvGrpSpPr>
        <p:grpSpPr>
          <a:xfrm>
            <a:off x="627223" y="3721539"/>
            <a:ext cx="3952294" cy="2557181"/>
            <a:chOff x="749262" y="3909151"/>
            <a:chExt cx="3952294" cy="2557181"/>
          </a:xfrm>
        </p:grpSpPr>
        <p:sp>
          <p:nvSpPr>
            <p:cNvPr id="6" name="文本框 5">
              <a:extLst>
                <a:ext uri="{FF2B5EF4-FFF2-40B4-BE49-F238E27FC236}">
                  <a16:creationId xmlns:a16="http://schemas.microsoft.com/office/drawing/2014/main" id="{D2303520-5F8D-4B40-9D57-92B62D605A81}"/>
                </a:ext>
              </a:extLst>
            </p:cNvPr>
            <p:cNvSpPr txBox="1"/>
            <p:nvPr/>
          </p:nvSpPr>
          <p:spPr>
            <a:xfrm>
              <a:off x="2808089" y="6127778"/>
              <a:ext cx="1893467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Computational mesh</a:t>
              </a:r>
              <a:endParaRPr lang="en-US" sz="16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grpSp>
          <p:nvGrpSpPr>
            <p:cNvPr id="28" name="组合 27">
              <a:extLst>
                <a:ext uri="{FF2B5EF4-FFF2-40B4-BE49-F238E27FC236}">
                  <a16:creationId xmlns:a16="http://schemas.microsoft.com/office/drawing/2014/main" id="{2ADB067E-2FD2-434C-828D-1ABDE111FA39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749262" y="4363354"/>
              <a:ext cx="3679360" cy="1773344"/>
              <a:chOff x="3344240" y="2450600"/>
              <a:chExt cx="4481600" cy="2160000"/>
            </a:xfrm>
          </p:grpSpPr>
          <p:pic>
            <p:nvPicPr>
              <p:cNvPr id="31" name="图片 30">
                <a:extLst>
                  <a:ext uri="{FF2B5EF4-FFF2-40B4-BE49-F238E27FC236}">
                    <a16:creationId xmlns:a16="http://schemas.microsoft.com/office/drawing/2014/main" id="{17DA04AE-F388-41B8-811B-3196D7BD665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344240" y="2450600"/>
                <a:ext cx="2152320" cy="2160000"/>
              </a:xfrm>
              <a:prstGeom prst="rect">
                <a:avLst/>
              </a:prstGeom>
            </p:spPr>
          </p:pic>
          <p:pic>
            <p:nvPicPr>
              <p:cNvPr id="32" name="图片 31">
                <a:extLst>
                  <a:ext uri="{FF2B5EF4-FFF2-40B4-BE49-F238E27FC236}">
                    <a16:creationId xmlns:a16="http://schemas.microsoft.com/office/drawing/2014/main" id="{F3BBD4D8-68A3-4362-BD8D-65ADD83453B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646987" y="2450600"/>
                <a:ext cx="2178853" cy="2160000"/>
              </a:xfrm>
              <a:prstGeom prst="rect">
                <a:avLst/>
              </a:prstGeom>
            </p:spPr>
          </p:pic>
        </p:grpSp>
        <p:sp>
          <p:nvSpPr>
            <p:cNvPr id="36" name="文本框 35">
              <a:extLst>
                <a:ext uri="{FF2B5EF4-FFF2-40B4-BE49-F238E27FC236}">
                  <a16:creationId xmlns:a16="http://schemas.microsoft.com/office/drawing/2014/main" id="{1F133EF8-C1EE-470C-B649-2D81BC12846E}"/>
                </a:ext>
              </a:extLst>
            </p:cNvPr>
            <p:cNvSpPr txBox="1"/>
            <p:nvPr/>
          </p:nvSpPr>
          <p:spPr>
            <a:xfrm>
              <a:off x="990331" y="3909151"/>
              <a:ext cx="35596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Volume or volumeless pore throats? </a:t>
              </a:r>
            </a:p>
          </p:txBody>
        </p:sp>
      </p:grpSp>
      <p:grpSp>
        <p:nvGrpSpPr>
          <p:cNvPr id="27" name="组合 26">
            <a:extLst>
              <a:ext uri="{FF2B5EF4-FFF2-40B4-BE49-F238E27FC236}">
                <a16:creationId xmlns:a16="http://schemas.microsoft.com/office/drawing/2014/main" id="{068A62F3-A9C5-431B-A7FB-564100FC0159}"/>
              </a:ext>
            </a:extLst>
          </p:cNvPr>
          <p:cNvGrpSpPr/>
          <p:nvPr/>
        </p:nvGrpSpPr>
        <p:grpSpPr>
          <a:xfrm>
            <a:off x="5788619" y="3666602"/>
            <a:ext cx="3103861" cy="2791863"/>
            <a:chOff x="5788619" y="3865166"/>
            <a:chExt cx="3103861" cy="2791863"/>
          </a:xfrm>
        </p:grpSpPr>
        <p:pic>
          <p:nvPicPr>
            <p:cNvPr id="33" name="图片 32">
              <a:extLst>
                <a:ext uri="{FF2B5EF4-FFF2-40B4-BE49-F238E27FC236}">
                  <a16:creationId xmlns:a16="http://schemas.microsoft.com/office/drawing/2014/main" id="{88082BFA-944A-40C9-A9BA-DCFABBFA48A5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40152" y="4147048"/>
              <a:ext cx="2952328" cy="2509981"/>
            </a:xfrm>
            <a:prstGeom prst="rect">
              <a:avLst/>
            </a:prstGeom>
          </p:spPr>
        </p:pic>
        <p:sp>
          <p:nvSpPr>
            <p:cNvPr id="24" name="矩形 23">
              <a:extLst>
                <a:ext uri="{FF2B5EF4-FFF2-40B4-BE49-F238E27FC236}">
                  <a16:creationId xmlns:a16="http://schemas.microsoft.com/office/drawing/2014/main" id="{CAD539FB-D642-48A4-A955-FC55979AA5D7}"/>
                </a:ext>
              </a:extLst>
            </p:cNvPr>
            <p:cNvSpPr/>
            <p:nvPr/>
          </p:nvSpPr>
          <p:spPr>
            <a:xfrm>
              <a:off x="5788619" y="3865166"/>
              <a:ext cx="1699504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Pressure depletion</a:t>
              </a:r>
              <a:endParaRPr lang="en-US" sz="16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38" name="矩形 37">
            <a:extLst>
              <a:ext uri="{FF2B5EF4-FFF2-40B4-BE49-F238E27FC236}">
                <a16:creationId xmlns:a16="http://schemas.microsoft.com/office/drawing/2014/main" id="{2AE5DA96-ED75-4183-A4C7-B547F8ECB28E}"/>
              </a:ext>
            </a:extLst>
          </p:cNvPr>
          <p:cNvSpPr/>
          <p:nvPr/>
        </p:nvSpPr>
        <p:spPr>
          <a:xfrm>
            <a:off x="1494714" y="6290081"/>
            <a:ext cx="761379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Shi et al., Modeling of flow and transport in multiscale digital rocks aided by grid coarsening of microporous domains, Journal of Hydrology 633 (2024) 131003.</a:t>
            </a:r>
          </a:p>
        </p:txBody>
      </p:sp>
      <p:sp>
        <p:nvSpPr>
          <p:cNvPr id="15" name="灯片编号占位符 14">
            <a:extLst>
              <a:ext uri="{FF2B5EF4-FFF2-40B4-BE49-F238E27FC236}">
                <a16:creationId xmlns:a16="http://schemas.microsoft.com/office/drawing/2014/main" id="{9077900E-C26C-438A-B645-1A5509DE5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10A67E9A-A720-4BFF-A748-3D9C74EE7682}"/>
              </a:ext>
            </a:extLst>
          </p:cNvPr>
          <p:cNvSpPr/>
          <p:nvPr/>
        </p:nvSpPr>
        <p:spPr>
          <a:xfrm>
            <a:off x="0" y="3501008"/>
            <a:ext cx="9144000" cy="63888"/>
          </a:xfrm>
          <a:prstGeom prst="rect">
            <a:avLst/>
          </a:prstGeom>
          <a:solidFill>
            <a:srgbClr val="2059A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箭头: 右 39">
            <a:extLst>
              <a:ext uri="{FF2B5EF4-FFF2-40B4-BE49-F238E27FC236}">
                <a16:creationId xmlns:a16="http://schemas.microsoft.com/office/drawing/2014/main" id="{7F9891A6-B59A-48A9-A790-8DB2C51824DD}"/>
              </a:ext>
            </a:extLst>
          </p:cNvPr>
          <p:cNvSpPr/>
          <p:nvPr/>
        </p:nvSpPr>
        <p:spPr>
          <a:xfrm>
            <a:off x="4912795" y="4951603"/>
            <a:ext cx="735569" cy="288032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文本框 40">
            <a:extLst>
              <a:ext uri="{FF2B5EF4-FFF2-40B4-BE49-F238E27FC236}">
                <a16:creationId xmlns:a16="http://schemas.microsoft.com/office/drawing/2014/main" id="{6B0FD108-7E1E-4C43-B014-250DE39AC786}"/>
              </a:ext>
            </a:extLst>
          </p:cNvPr>
          <p:cNvSpPr txBox="1"/>
          <p:nvPr/>
        </p:nvSpPr>
        <p:spPr>
          <a:xfrm>
            <a:off x="2462983" y="1258141"/>
            <a:ext cx="54373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CG1</a:t>
            </a:r>
          </a:p>
        </p:txBody>
      </p:sp>
      <p:sp>
        <p:nvSpPr>
          <p:cNvPr id="42" name="文本框 41">
            <a:extLst>
              <a:ext uri="{FF2B5EF4-FFF2-40B4-BE49-F238E27FC236}">
                <a16:creationId xmlns:a16="http://schemas.microsoft.com/office/drawing/2014/main" id="{A09BC63F-3794-4161-91ED-C8B931EB7FD9}"/>
              </a:ext>
            </a:extLst>
          </p:cNvPr>
          <p:cNvSpPr txBox="1"/>
          <p:nvPr/>
        </p:nvSpPr>
        <p:spPr>
          <a:xfrm>
            <a:off x="4684889" y="1227513"/>
            <a:ext cx="54373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CG2</a:t>
            </a:r>
          </a:p>
        </p:txBody>
      </p:sp>
      <p:sp>
        <p:nvSpPr>
          <p:cNvPr id="43" name="文本框 42">
            <a:extLst>
              <a:ext uri="{FF2B5EF4-FFF2-40B4-BE49-F238E27FC236}">
                <a16:creationId xmlns:a16="http://schemas.microsoft.com/office/drawing/2014/main" id="{63FF4719-0F76-4715-8459-8369E557540E}"/>
              </a:ext>
            </a:extLst>
          </p:cNvPr>
          <p:cNvSpPr txBox="1"/>
          <p:nvPr/>
        </p:nvSpPr>
        <p:spPr>
          <a:xfrm>
            <a:off x="7069239" y="1244782"/>
            <a:ext cx="54373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CG3</a:t>
            </a:r>
          </a:p>
        </p:txBody>
      </p:sp>
    </p:spTree>
    <p:extLst>
      <p:ext uri="{BB962C8B-B14F-4D97-AF65-F5344CB8AC3E}">
        <p14:creationId xmlns:p14="http://schemas.microsoft.com/office/powerpoint/2010/main" val="4011985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4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8362216D-C1D3-4AC9-B546-13064BB0809B}"/>
              </a:ext>
            </a:extLst>
          </p:cNvPr>
          <p:cNvSpPr/>
          <p:nvPr/>
        </p:nvSpPr>
        <p:spPr>
          <a:xfrm>
            <a:off x="323528" y="116632"/>
            <a:ext cx="8879026" cy="5965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defRPr/>
            </a:pPr>
            <a:r>
              <a:rPr lang="en-US" altLang="zh-CN" sz="2800" b="1" kern="100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The pore-network-continuum model: </a:t>
            </a:r>
            <a:r>
              <a:rPr lang="en-US" altLang="zh-CN" sz="2800" b="1" kern="100" dirty="0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coarsening effect</a:t>
            </a:r>
            <a:endParaRPr lang="zh-CN" altLang="en-US" sz="2800" b="1" kern="100" dirty="0">
              <a:solidFill>
                <a:srgbClr val="0000FF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EC1625C-CE16-4B63-BFD5-9F951316B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4CD8D-C86A-46CC-83B9-4634239A48DF}" type="datetime1">
              <a:rPr lang="en-US" smtClean="0"/>
              <a:t>5/21/2026</a:t>
            </a:fld>
            <a:endParaRPr lang="en-US" dirty="0"/>
          </a:p>
        </p:txBody>
      </p:sp>
      <p:sp>
        <p:nvSpPr>
          <p:cNvPr id="38" name="矩形 37">
            <a:extLst>
              <a:ext uri="{FF2B5EF4-FFF2-40B4-BE49-F238E27FC236}">
                <a16:creationId xmlns:a16="http://schemas.microsoft.com/office/drawing/2014/main" id="{2AE5DA96-ED75-4183-A4C7-B547F8ECB28E}"/>
              </a:ext>
            </a:extLst>
          </p:cNvPr>
          <p:cNvSpPr/>
          <p:nvPr/>
        </p:nvSpPr>
        <p:spPr>
          <a:xfrm>
            <a:off x="1554674" y="6104682"/>
            <a:ext cx="761379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Shi et al., Modeling of flow and transport in multiscale digital rocks aided by grid coarsening of microporous domains, Journal of Hydrology 633 (2024) 131003.</a:t>
            </a:r>
          </a:p>
        </p:txBody>
      </p:sp>
      <p:sp>
        <p:nvSpPr>
          <p:cNvPr id="15" name="灯片编号占位符 14">
            <a:extLst>
              <a:ext uri="{FF2B5EF4-FFF2-40B4-BE49-F238E27FC236}">
                <a16:creationId xmlns:a16="http://schemas.microsoft.com/office/drawing/2014/main" id="{9077900E-C26C-438A-B645-1A5509DE5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7</a:t>
            </a:fld>
            <a:endParaRPr lang="en-US" dirty="0"/>
          </a:p>
        </p:txBody>
      </p:sp>
      <p:grpSp>
        <p:nvGrpSpPr>
          <p:cNvPr id="41" name="组合 40">
            <a:extLst>
              <a:ext uri="{FF2B5EF4-FFF2-40B4-BE49-F238E27FC236}">
                <a16:creationId xmlns:a16="http://schemas.microsoft.com/office/drawing/2014/main" id="{CF171335-0C01-4073-907C-01C232D82EA6}"/>
              </a:ext>
            </a:extLst>
          </p:cNvPr>
          <p:cNvGrpSpPr/>
          <p:nvPr/>
        </p:nvGrpSpPr>
        <p:grpSpPr>
          <a:xfrm>
            <a:off x="93258" y="1066587"/>
            <a:ext cx="8788272" cy="2072927"/>
            <a:chOff x="103667" y="819540"/>
            <a:chExt cx="8788272" cy="2072927"/>
          </a:xfrm>
        </p:grpSpPr>
        <p:sp>
          <p:nvSpPr>
            <p:cNvPr id="42" name="文本框 41">
              <a:extLst>
                <a:ext uri="{FF2B5EF4-FFF2-40B4-BE49-F238E27FC236}">
                  <a16:creationId xmlns:a16="http://schemas.microsoft.com/office/drawing/2014/main" id="{C6510B70-9E97-47F9-9A0D-BA3A4740321E}"/>
                </a:ext>
              </a:extLst>
            </p:cNvPr>
            <p:cNvSpPr txBox="1"/>
            <p:nvPr/>
          </p:nvSpPr>
          <p:spPr>
            <a:xfrm>
              <a:off x="103667" y="2433628"/>
              <a:ext cx="173316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200</a:t>
              </a:r>
              <a:r>
                <a:rPr lang="en-US" sz="1400" baseline="30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3</a:t>
              </a:r>
              <a:r>
                <a:rPr lang="en-US" sz="1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B</a:t>
              </a:r>
              <a:r>
                <a:rPr lang="en-US" altLang="zh-CN" sz="1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erea sandstone</a:t>
              </a:r>
              <a:endParaRPr lang="en-US" sz="1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3" name="文本框 42">
              <a:extLst>
                <a:ext uri="{FF2B5EF4-FFF2-40B4-BE49-F238E27FC236}">
                  <a16:creationId xmlns:a16="http://schemas.microsoft.com/office/drawing/2014/main" id="{E0E0BA25-4507-4C9B-8BD7-2C978A46266E}"/>
                </a:ext>
              </a:extLst>
            </p:cNvPr>
            <p:cNvSpPr txBox="1"/>
            <p:nvPr/>
          </p:nvSpPr>
          <p:spPr>
            <a:xfrm>
              <a:off x="2097470" y="2437540"/>
              <a:ext cx="169469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1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Microporosity filling</a:t>
              </a:r>
              <a:endParaRPr lang="en-US" sz="1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4" name="文本框 43">
              <a:extLst>
                <a:ext uri="{FF2B5EF4-FFF2-40B4-BE49-F238E27FC236}">
                  <a16:creationId xmlns:a16="http://schemas.microsoft.com/office/drawing/2014/main" id="{2A6ED66C-4FA2-44F6-B1D9-1A27602FB1AA}"/>
                </a:ext>
              </a:extLst>
            </p:cNvPr>
            <p:cNvSpPr txBox="1"/>
            <p:nvPr/>
          </p:nvSpPr>
          <p:spPr>
            <a:xfrm>
              <a:off x="6869446" y="2369247"/>
              <a:ext cx="1875181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>
                <a:defRPr sz="1600" b="1">
                  <a:latin typeface="Times New Roman" panose="02020603050405020304" pitchFamily="18" charset="0"/>
                  <a:cs typeface="Times New Roman" panose="02020603050405020304" pitchFamily="18" charset="0"/>
                </a:defRPr>
              </a:lvl1pPr>
            </a:lstStyle>
            <a:p>
              <a:r>
                <a:rPr lang="en-US" altLang="zh-CN" sz="1400" b="0" dirty="0"/>
                <a:t>macropores: 539</a:t>
              </a:r>
              <a:r>
                <a:rPr lang="zh-CN" altLang="en-US" sz="1400" b="0" dirty="0"/>
                <a:t>，</a:t>
              </a:r>
              <a:r>
                <a:rPr lang="en-US" altLang="zh-CN" sz="1400" b="0" dirty="0"/>
                <a:t>microporosity: 273176</a:t>
              </a:r>
              <a:endParaRPr lang="zh-CN" altLang="en-US" sz="1400" b="0" dirty="0"/>
            </a:p>
          </p:txBody>
        </p:sp>
        <p:sp>
          <p:nvSpPr>
            <p:cNvPr id="45" name="文本框 44">
              <a:extLst>
                <a:ext uri="{FF2B5EF4-FFF2-40B4-BE49-F238E27FC236}">
                  <a16:creationId xmlns:a16="http://schemas.microsoft.com/office/drawing/2014/main" id="{DF193B3A-E95E-47CB-90F4-8F0851F063AF}"/>
                </a:ext>
              </a:extLst>
            </p:cNvPr>
            <p:cNvSpPr txBox="1"/>
            <p:nvPr/>
          </p:nvSpPr>
          <p:spPr>
            <a:xfrm>
              <a:off x="4187649" y="2369247"/>
              <a:ext cx="1971640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sz="1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macropores: 539</a:t>
              </a:r>
              <a:r>
                <a:rPr lang="zh-CN" altLang="en-US" sz="1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，</a:t>
              </a:r>
              <a:r>
                <a:rPr lang="en-US" altLang="zh-CN" sz="1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microporosity: 1922662</a:t>
              </a:r>
              <a:endParaRPr lang="zh-CN" altLang="en-US" sz="1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grpSp>
          <p:nvGrpSpPr>
            <p:cNvPr id="46" name="组合 45">
              <a:extLst>
                <a:ext uri="{FF2B5EF4-FFF2-40B4-BE49-F238E27FC236}">
                  <a16:creationId xmlns:a16="http://schemas.microsoft.com/office/drawing/2014/main" id="{B07C1FF0-6FBA-4F40-AFF7-915E6DBB6ABF}"/>
                </a:ext>
              </a:extLst>
            </p:cNvPr>
            <p:cNvGrpSpPr/>
            <p:nvPr/>
          </p:nvGrpSpPr>
          <p:grpSpPr>
            <a:xfrm>
              <a:off x="180061" y="819540"/>
              <a:ext cx="8711878" cy="1594141"/>
              <a:chOff x="183944" y="827576"/>
              <a:chExt cx="8711878" cy="1594141"/>
            </a:xfrm>
          </p:grpSpPr>
          <p:grpSp>
            <p:nvGrpSpPr>
              <p:cNvPr id="47" name="组合 46">
                <a:extLst>
                  <a:ext uri="{FF2B5EF4-FFF2-40B4-BE49-F238E27FC236}">
                    <a16:creationId xmlns:a16="http://schemas.microsoft.com/office/drawing/2014/main" id="{0298D1D9-03C3-4855-B37C-D051969AEE8E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183944" y="827576"/>
                <a:ext cx="5540040" cy="1594141"/>
                <a:chOff x="304100" y="901093"/>
                <a:chExt cx="6309917" cy="1815673"/>
              </a:xfrm>
            </p:grpSpPr>
            <p:pic>
              <p:nvPicPr>
                <p:cNvPr id="53" name="图片 52">
                  <a:extLst>
                    <a:ext uri="{FF2B5EF4-FFF2-40B4-BE49-F238E27FC236}">
                      <a16:creationId xmlns:a16="http://schemas.microsoft.com/office/drawing/2014/main" id="{67094D81-7CC2-4126-9946-FD0EE1C6622B}"/>
                    </a:ext>
                  </a:extLst>
                </p:cNvPr>
                <p:cNvPicPr>
                  <a:picLocks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604320" y="901093"/>
                  <a:ext cx="1800000" cy="1800000"/>
                </a:xfrm>
                <a:prstGeom prst="rect">
                  <a:avLst/>
                </a:prstGeom>
              </p:spPr>
            </p:pic>
            <p:pic>
              <p:nvPicPr>
                <p:cNvPr id="54" name="图片 53">
                  <a:extLst>
                    <a:ext uri="{FF2B5EF4-FFF2-40B4-BE49-F238E27FC236}">
                      <a16:creationId xmlns:a16="http://schemas.microsoft.com/office/drawing/2014/main" id="{615A43DF-9FB2-48E4-A7E5-DBEA3735A2AE}"/>
                    </a:ext>
                  </a:extLst>
                </p:cNvPr>
                <p:cNvPicPr>
                  <a:picLocks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304100" y="903480"/>
                  <a:ext cx="1800000" cy="1800000"/>
                </a:xfrm>
                <a:prstGeom prst="rect">
                  <a:avLst/>
                </a:prstGeom>
              </p:spPr>
            </p:pic>
            <p:pic>
              <p:nvPicPr>
                <p:cNvPr id="55" name="图片 54">
                  <a:extLst>
                    <a:ext uri="{FF2B5EF4-FFF2-40B4-BE49-F238E27FC236}">
                      <a16:creationId xmlns:a16="http://schemas.microsoft.com/office/drawing/2014/main" id="{C2579786-53D5-4C6E-8C4E-8D674E02DF0F}"/>
                    </a:ext>
                  </a:extLst>
                </p:cNvPr>
                <p:cNvPicPr>
                  <a:picLocks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4814017" y="916766"/>
                  <a:ext cx="1800000" cy="1800000"/>
                </a:xfrm>
                <a:prstGeom prst="rect">
                  <a:avLst/>
                </a:prstGeom>
              </p:spPr>
            </p:pic>
          </p:grpSp>
          <p:grpSp>
            <p:nvGrpSpPr>
              <p:cNvPr id="48" name="组合 47">
                <a:extLst>
                  <a:ext uri="{FF2B5EF4-FFF2-40B4-BE49-F238E27FC236}">
                    <a16:creationId xmlns:a16="http://schemas.microsoft.com/office/drawing/2014/main" id="{1EE1CD9C-73C4-448F-B7D9-02ACCFEC81ED}"/>
                  </a:ext>
                </a:extLst>
              </p:cNvPr>
              <p:cNvGrpSpPr/>
              <p:nvPr/>
            </p:nvGrpSpPr>
            <p:grpSpPr>
              <a:xfrm>
                <a:off x="6093062" y="851810"/>
                <a:ext cx="2802760" cy="1560344"/>
                <a:chOff x="6370234" y="898483"/>
                <a:chExt cx="4368421" cy="2322000"/>
              </a:xfrm>
            </p:grpSpPr>
            <p:pic>
              <p:nvPicPr>
                <p:cNvPr id="49" name="图片 48">
                  <a:extLst>
                    <a:ext uri="{FF2B5EF4-FFF2-40B4-BE49-F238E27FC236}">
                      <a16:creationId xmlns:a16="http://schemas.microsoft.com/office/drawing/2014/main" id="{A04A5E51-F1E9-427D-9C7A-BEBA9B6AE03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/>
              </p:blipFill>
              <p:spPr>
                <a:xfrm>
                  <a:off x="8989103" y="1056727"/>
                  <a:ext cx="1749552" cy="1947601"/>
                </a:xfrm>
                <a:prstGeom prst="rect">
                  <a:avLst/>
                </a:prstGeom>
              </p:spPr>
            </p:pic>
            <p:pic>
              <p:nvPicPr>
                <p:cNvPr id="50" name="图片 49">
                  <a:extLst>
                    <a:ext uri="{FF2B5EF4-FFF2-40B4-BE49-F238E27FC236}">
                      <a16:creationId xmlns:a16="http://schemas.microsoft.com/office/drawing/2014/main" id="{5F7682E6-2CD2-48C4-B259-5975CA5EFE1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7" cstate="print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rcRect/>
                <a:stretch/>
              </p:blipFill>
              <p:spPr>
                <a:xfrm>
                  <a:off x="6370234" y="898483"/>
                  <a:ext cx="2294541" cy="2322000"/>
                </a:xfrm>
                <a:prstGeom prst="rect">
                  <a:avLst/>
                </a:prstGeom>
              </p:spPr>
            </p:pic>
            <p:cxnSp>
              <p:nvCxnSpPr>
                <p:cNvPr id="51" name="直接连接符 50">
                  <a:extLst>
                    <a:ext uri="{FF2B5EF4-FFF2-40B4-BE49-F238E27FC236}">
                      <a16:creationId xmlns:a16="http://schemas.microsoft.com/office/drawing/2014/main" id="{57A04BD6-E494-4C01-A088-421629660A8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8119450" y="1307304"/>
                  <a:ext cx="1137921" cy="863600"/>
                </a:xfrm>
                <a:prstGeom prst="line">
                  <a:avLst/>
                </a:prstGeom>
                <a:ln w="190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2" name="直接连接符 51">
                  <a:extLst>
                    <a:ext uri="{FF2B5EF4-FFF2-40B4-BE49-F238E27FC236}">
                      <a16:creationId xmlns:a16="http://schemas.microsoft.com/office/drawing/2014/main" id="{0D600A44-CBDA-4C30-AEF5-0F8343B40874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8129113" y="2412203"/>
                  <a:ext cx="1494017" cy="558400"/>
                </a:xfrm>
                <a:prstGeom prst="line">
                  <a:avLst/>
                </a:prstGeom>
                <a:ln w="190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60" name="组合 59">
            <a:extLst>
              <a:ext uri="{FF2B5EF4-FFF2-40B4-BE49-F238E27FC236}">
                <a16:creationId xmlns:a16="http://schemas.microsoft.com/office/drawing/2014/main" id="{771E6364-3DF3-4B54-94E4-8112C4D3132F}"/>
              </a:ext>
            </a:extLst>
          </p:cNvPr>
          <p:cNvGrpSpPr/>
          <p:nvPr/>
        </p:nvGrpSpPr>
        <p:grpSpPr>
          <a:xfrm>
            <a:off x="91821" y="3437481"/>
            <a:ext cx="3528392" cy="2351836"/>
            <a:chOff x="3107252" y="930534"/>
            <a:chExt cx="5886400" cy="2997648"/>
          </a:xfrm>
        </p:grpSpPr>
        <p:pic>
          <p:nvPicPr>
            <p:cNvPr id="61" name="图片 60">
              <a:extLst>
                <a:ext uri="{FF2B5EF4-FFF2-40B4-BE49-F238E27FC236}">
                  <a16:creationId xmlns:a16="http://schemas.microsoft.com/office/drawing/2014/main" id="{34E173B6-56BA-4078-8AFB-1ED505580D1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3107252" y="930534"/>
              <a:ext cx="5886400" cy="2997648"/>
            </a:xfrm>
            <a:prstGeom prst="rect">
              <a:avLst/>
            </a:prstGeom>
          </p:spPr>
        </p:pic>
        <p:sp>
          <p:nvSpPr>
            <p:cNvPr id="62" name="矩形 61">
              <a:extLst>
                <a:ext uri="{FF2B5EF4-FFF2-40B4-BE49-F238E27FC236}">
                  <a16:creationId xmlns:a16="http://schemas.microsoft.com/office/drawing/2014/main" id="{04BB0FC6-3109-478E-A37E-FB65DBB446F0}"/>
                </a:ext>
              </a:extLst>
            </p:cNvPr>
            <p:cNvSpPr/>
            <p:nvPr/>
          </p:nvSpPr>
          <p:spPr>
            <a:xfrm>
              <a:off x="4845151" y="3068960"/>
              <a:ext cx="4047329" cy="720080"/>
            </a:xfrm>
            <a:prstGeom prst="rect">
              <a:avLst/>
            </a:prstGeom>
            <a:noFill/>
            <a:ln w="31750">
              <a:solidFill>
                <a:srgbClr val="FF0000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" name="组合 3">
            <a:extLst>
              <a:ext uri="{FF2B5EF4-FFF2-40B4-BE49-F238E27FC236}">
                <a16:creationId xmlns:a16="http://schemas.microsoft.com/office/drawing/2014/main" id="{B2B8F5CE-E3CF-4FCE-9029-F5698AEE4055}"/>
              </a:ext>
            </a:extLst>
          </p:cNvPr>
          <p:cNvGrpSpPr/>
          <p:nvPr/>
        </p:nvGrpSpPr>
        <p:grpSpPr>
          <a:xfrm>
            <a:off x="3733932" y="3528954"/>
            <a:ext cx="5410068" cy="2374951"/>
            <a:chOff x="3719289" y="3560288"/>
            <a:chExt cx="5410068" cy="2374951"/>
          </a:xfrm>
        </p:grpSpPr>
        <p:grpSp>
          <p:nvGrpSpPr>
            <p:cNvPr id="56" name="组合 55">
              <a:extLst>
                <a:ext uri="{FF2B5EF4-FFF2-40B4-BE49-F238E27FC236}">
                  <a16:creationId xmlns:a16="http://schemas.microsoft.com/office/drawing/2014/main" id="{CF9B54F0-0FBF-47AD-90D2-AE7972421193}"/>
                </a:ext>
              </a:extLst>
            </p:cNvPr>
            <p:cNvGrpSpPr/>
            <p:nvPr/>
          </p:nvGrpSpPr>
          <p:grpSpPr>
            <a:xfrm>
              <a:off x="3719289" y="3560288"/>
              <a:ext cx="5410068" cy="2077457"/>
              <a:chOff x="3255037" y="1361679"/>
              <a:chExt cx="5410068" cy="2077457"/>
            </a:xfrm>
          </p:grpSpPr>
          <p:pic>
            <p:nvPicPr>
              <p:cNvPr id="58" name="图片 57">
                <a:extLst>
                  <a:ext uri="{FF2B5EF4-FFF2-40B4-BE49-F238E27FC236}">
                    <a16:creationId xmlns:a16="http://schemas.microsoft.com/office/drawing/2014/main" id="{23795CE2-508E-4DDF-B795-6157D64E47B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3255037" y="1396051"/>
                <a:ext cx="2469091" cy="2043085"/>
              </a:xfrm>
              <a:prstGeom prst="rect">
                <a:avLst/>
              </a:prstGeom>
            </p:spPr>
          </p:pic>
          <p:pic>
            <p:nvPicPr>
              <p:cNvPr id="59" name="图片 58">
                <a:extLst>
                  <a:ext uri="{FF2B5EF4-FFF2-40B4-BE49-F238E27FC236}">
                    <a16:creationId xmlns:a16="http://schemas.microsoft.com/office/drawing/2014/main" id="{3AEE78A5-86ED-4845-B870-C15340582E5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961899" y="1361679"/>
                <a:ext cx="2703206" cy="2053445"/>
              </a:xfrm>
              <a:prstGeom prst="rect">
                <a:avLst/>
              </a:prstGeom>
            </p:spPr>
          </p:pic>
        </p:grpSp>
        <p:sp>
          <p:nvSpPr>
            <p:cNvPr id="63" name="文本框 62">
              <a:extLst>
                <a:ext uri="{FF2B5EF4-FFF2-40B4-BE49-F238E27FC236}">
                  <a16:creationId xmlns:a16="http://schemas.microsoft.com/office/drawing/2014/main" id="{C49F2D9C-B301-4E06-B613-0D45C1707F16}"/>
                </a:ext>
              </a:extLst>
            </p:cNvPr>
            <p:cNvSpPr txBox="1"/>
            <p:nvPr/>
          </p:nvSpPr>
          <p:spPr>
            <a:xfrm>
              <a:off x="4112528" y="5596685"/>
              <a:ext cx="203453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Gas production curves</a:t>
              </a:r>
            </a:p>
          </p:txBody>
        </p:sp>
        <p:sp>
          <p:nvSpPr>
            <p:cNvPr id="64" name="矩形 63">
              <a:extLst>
                <a:ext uri="{FF2B5EF4-FFF2-40B4-BE49-F238E27FC236}">
                  <a16:creationId xmlns:a16="http://schemas.microsoft.com/office/drawing/2014/main" id="{6326E754-2160-46FE-AC56-2F931CF3A7D7}"/>
                </a:ext>
              </a:extLst>
            </p:cNvPr>
            <p:cNvSpPr/>
            <p:nvPr/>
          </p:nvSpPr>
          <p:spPr>
            <a:xfrm>
              <a:off x="6790699" y="5596685"/>
              <a:ext cx="1903085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Breakthrough curves</a:t>
              </a:r>
            </a:p>
          </p:txBody>
        </p:sp>
      </p:grpSp>
      <p:sp>
        <p:nvSpPr>
          <p:cNvPr id="3" name="箭头: 下 2">
            <a:extLst>
              <a:ext uri="{FF2B5EF4-FFF2-40B4-BE49-F238E27FC236}">
                <a16:creationId xmlns:a16="http://schemas.microsoft.com/office/drawing/2014/main" id="{2E805A76-3F2B-4323-A379-FC13EE5D81B0}"/>
              </a:ext>
            </a:extLst>
          </p:cNvPr>
          <p:cNvSpPr/>
          <p:nvPr/>
        </p:nvSpPr>
        <p:spPr>
          <a:xfrm>
            <a:off x="1826425" y="3010358"/>
            <a:ext cx="195703" cy="523220"/>
          </a:xfrm>
          <a:prstGeom prst="down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025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8362216D-C1D3-4AC9-B546-13064BB0809B}"/>
              </a:ext>
            </a:extLst>
          </p:cNvPr>
          <p:cNvSpPr/>
          <p:nvPr/>
        </p:nvSpPr>
        <p:spPr>
          <a:xfrm>
            <a:off x="323528" y="116632"/>
            <a:ext cx="7632848" cy="5965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defRPr/>
            </a:pPr>
            <a:r>
              <a:rPr lang="en-US" altLang="zh-CN" sz="2800" b="1" kern="100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Outline</a:t>
            </a:r>
            <a:endParaRPr lang="zh-CN" altLang="en-US" sz="2800" b="1" kern="100" dirty="0">
              <a:solidFill>
                <a:srgbClr val="00206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EC1625C-CE16-4B63-BFD5-9F951316B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FD2BD-B935-43F9-A9DF-E81216C3959A}" type="datetime1">
              <a:rPr lang="en-US" smtClean="0"/>
              <a:t>5/21/2026</a:t>
            </a:fld>
            <a:endParaRPr lang="en-US" dirty="0"/>
          </a:p>
        </p:txBody>
      </p:sp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2D21A7BE-BED4-4AD4-8670-57E080EF9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09F9B90C-6B50-436A-8F24-5B166C0313D8}"/>
              </a:ext>
            </a:extLst>
          </p:cNvPr>
          <p:cNvSpPr txBox="1"/>
          <p:nvPr/>
        </p:nvSpPr>
        <p:spPr>
          <a:xfrm>
            <a:off x="976260" y="1398135"/>
            <a:ext cx="7543750" cy="42732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Multiscale pore structures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(shales, tight sandstones, carbonate rocks, etc.)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pore-network-continuum modeling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(motivation, mesh coarsening)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Single-phase flows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(permeability prediction, solute transport)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Quasi-static two-phase flows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(capillary pressure, relative permeability, resistance index)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Summary and outlook</a:t>
            </a:r>
          </a:p>
        </p:txBody>
      </p:sp>
    </p:spTree>
    <p:extLst>
      <p:ext uri="{BB962C8B-B14F-4D97-AF65-F5344CB8AC3E}">
        <p14:creationId xmlns:p14="http://schemas.microsoft.com/office/powerpoint/2010/main" val="1291567290"/>
      </p:ext>
    </p:extLst>
  </p:cSld>
  <p:clrMapOvr>
    <a:masterClrMapping/>
  </p:clrMapOvr>
  <p:timing>
    <p:tnLst>
      <p:par>
        <p:cTn id="1" dur="indefinite" restart="never" nodeType="tmRoot">
          <p:childTnLst>
            <p:par>
              <p:cTn id="2"/>
            </p:par>
            <p:par>
              <p:cTn id="3"/>
            </p:par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>
            <a:extLst>
              <a:ext uri="{FF2B5EF4-FFF2-40B4-BE49-F238E27FC236}">
                <a16:creationId xmlns:a16="http://schemas.microsoft.com/office/drawing/2014/main" id="{FB6C2D1A-A7E6-4973-AB07-2888A29645CA}"/>
              </a:ext>
            </a:extLst>
          </p:cNvPr>
          <p:cNvGrpSpPr/>
          <p:nvPr/>
        </p:nvGrpSpPr>
        <p:grpSpPr>
          <a:xfrm>
            <a:off x="215153" y="4410461"/>
            <a:ext cx="4103527" cy="1945889"/>
            <a:chOff x="215153" y="4410461"/>
            <a:chExt cx="4103527" cy="1945889"/>
          </a:xfrm>
        </p:grpSpPr>
        <p:grpSp>
          <p:nvGrpSpPr>
            <p:cNvPr id="65" name="组合 64">
              <a:extLst>
                <a:ext uri="{FF2B5EF4-FFF2-40B4-BE49-F238E27FC236}">
                  <a16:creationId xmlns:a16="http://schemas.microsoft.com/office/drawing/2014/main" id="{EBA0AE7B-3CBD-453D-9734-DB53BA115138}"/>
                </a:ext>
              </a:extLst>
            </p:cNvPr>
            <p:cNvGrpSpPr/>
            <p:nvPr/>
          </p:nvGrpSpPr>
          <p:grpSpPr>
            <a:xfrm>
              <a:off x="215153" y="4410461"/>
              <a:ext cx="4103527" cy="1791774"/>
              <a:chOff x="215153" y="4410461"/>
              <a:chExt cx="4103527" cy="1791774"/>
            </a:xfrm>
          </p:grpSpPr>
          <p:pic>
            <p:nvPicPr>
              <p:cNvPr id="59" name="图片 58">
                <a:extLst>
                  <a:ext uri="{FF2B5EF4-FFF2-40B4-BE49-F238E27FC236}">
                    <a16:creationId xmlns:a16="http://schemas.microsoft.com/office/drawing/2014/main" id="{203B3D22-47CF-4786-A55D-76A13462551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392" t="17699" r="8228" b="16324"/>
              <a:stretch/>
            </p:blipFill>
            <p:spPr>
              <a:xfrm>
                <a:off x="273347" y="4422989"/>
                <a:ext cx="4045333" cy="1779246"/>
              </a:xfrm>
              <a:prstGeom prst="rect">
                <a:avLst/>
              </a:prstGeom>
            </p:spPr>
          </p:pic>
          <p:sp>
            <p:nvSpPr>
              <p:cNvPr id="60" name="文本框 59">
                <a:extLst>
                  <a:ext uri="{FF2B5EF4-FFF2-40B4-BE49-F238E27FC236}">
                    <a16:creationId xmlns:a16="http://schemas.microsoft.com/office/drawing/2014/main" id="{A9438728-5C31-4C58-AB26-9B093360DE62}"/>
                  </a:ext>
                </a:extLst>
              </p:cNvPr>
              <p:cNvSpPr txBox="1"/>
              <p:nvPr/>
            </p:nvSpPr>
            <p:spPr>
              <a:xfrm>
                <a:off x="215153" y="4410461"/>
                <a:ext cx="18453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3D reconstruction</a:t>
                </a:r>
              </a:p>
            </p:txBody>
          </p:sp>
        </p:grpSp>
        <p:sp>
          <p:nvSpPr>
            <p:cNvPr id="67" name="文本框 66">
              <a:extLst>
                <a:ext uri="{FF2B5EF4-FFF2-40B4-BE49-F238E27FC236}">
                  <a16:creationId xmlns:a16="http://schemas.microsoft.com/office/drawing/2014/main" id="{07457753-FAB2-4475-B31E-708319CA534E}"/>
                </a:ext>
              </a:extLst>
            </p:cNvPr>
            <p:cNvSpPr txBox="1"/>
            <p:nvPr/>
          </p:nvSpPr>
          <p:spPr>
            <a:xfrm>
              <a:off x="2624853" y="5601768"/>
              <a:ext cx="76976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~3 mm</a:t>
              </a:r>
            </a:p>
          </p:txBody>
        </p:sp>
        <p:sp>
          <p:nvSpPr>
            <p:cNvPr id="68" name="文本框 67">
              <a:extLst>
                <a:ext uri="{FF2B5EF4-FFF2-40B4-BE49-F238E27FC236}">
                  <a16:creationId xmlns:a16="http://schemas.microsoft.com/office/drawing/2014/main" id="{E996EC79-266F-4B4A-924D-62FA4BEBB986}"/>
                </a:ext>
              </a:extLst>
            </p:cNvPr>
            <p:cNvSpPr txBox="1"/>
            <p:nvPr/>
          </p:nvSpPr>
          <p:spPr>
            <a:xfrm>
              <a:off x="467544" y="6017796"/>
              <a:ext cx="76976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~3 mm</a:t>
              </a:r>
            </a:p>
          </p:txBody>
        </p:sp>
      </p:grpSp>
      <p:grpSp>
        <p:nvGrpSpPr>
          <p:cNvPr id="66" name="组合 65">
            <a:extLst>
              <a:ext uri="{FF2B5EF4-FFF2-40B4-BE49-F238E27FC236}">
                <a16:creationId xmlns:a16="http://schemas.microsoft.com/office/drawing/2014/main" id="{5DF36040-8D4E-4901-83E3-DF6744FF99F0}"/>
              </a:ext>
            </a:extLst>
          </p:cNvPr>
          <p:cNvGrpSpPr/>
          <p:nvPr/>
        </p:nvGrpSpPr>
        <p:grpSpPr>
          <a:xfrm>
            <a:off x="4198539" y="4176034"/>
            <a:ext cx="4563888" cy="2096704"/>
            <a:chOff x="4198539" y="4176034"/>
            <a:chExt cx="4563888" cy="2096704"/>
          </a:xfrm>
        </p:grpSpPr>
        <p:pic>
          <p:nvPicPr>
            <p:cNvPr id="61" name="图片 60">
              <a:extLst>
                <a:ext uri="{FF2B5EF4-FFF2-40B4-BE49-F238E27FC236}">
                  <a16:creationId xmlns:a16="http://schemas.microsoft.com/office/drawing/2014/main" id="{A340C612-968C-4442-8CF3-36882DFFE1E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035" t="4049" r="1035" b="1578"/>
            <a:stretch/>
          </p:blipFill>
          <p:spPr>
            <a:xfrm>
              <a:off x="4992629" y="4422989"/>
              <a:ext cx="3769798" cy="1849749"/>
            </a:xfrm>
            <a:prstGeom prst="rect">
              <a:avLst/>
            </a:prstGeom>
          </p:spPr>
        </p:pic>
        <p:sp>
          <p:nvSpPr>
            <p:cNvPr id="62" name="文本框 61">
              <a:extLst>
                <a:ext uri="{FF2B5EF4-FFF2-40B4-BE49-F238E27FC236}">
                  <a16:creationId xmlns:a16="http://schemas.microsoft.com/office/drawing/2014/main" id="{817F6C5A-EB90-467C-B303-D97087EA609A}"/>
                </a:ext>
              </a:extLst>
            </p:cNvPr>
            <p:cNvSpPr txBox="1"/>
            <p:nvPr/>
          </p:nvSpPr>
          <p:spPr>
            <a:xfrm>
              <a:off x="5622037" y="4176034"/>
              <a:ext cx="176843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PNCM modeling</a:t>
              </a:r>
            </a:p>
          </p:txBody>
        </p:sp>
        <p:sp>
          <p:nvSpPr>
            <p:cNvPr id="63" name="箭头: 右 62">
              <a:extLst>
                <a:ext uri="{FF2B5EF4-FFF2-40B4-BE49-F238E27FC236}">
                  <a16:creationId xmlns:a16="http://schemas.microsoft.com/office/drawing/2014/main" id="{F11452DC-E541-49A0-8135-F96CF02EB93D}"/>
                </a:ext>
              </a:extLst>
            </p:cNvPr>
            <p:cNvSpPr/>
            <p:nvPr/>
          </p:nvSpPr>
          <p:spPr>
            <a:xfrm>
              <a:off x="4198539" y="5360391"/>
              <a:ext cx="746922" cy="241377"/>
            </a:xfrm>
            <a:prstGeom prst="rightArrow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矩形 4">
            <a:extLst>
              <a:ext uri="{FF2B5EF4-FFF2-40B4-BE49-F238E27FC236}">
                <a16:creationId xmlns:a16="http://schemas.microsoft.com/office/drawing/2014/main" id="{8362216D-C1D3-4AC9-B546-13064BB0809B}"/>
              </a:ext>
            </a:extLst>
          </p:cNvPr>
          <p:cNvSpPr/>
          <p:nvPr/>
        </p:nvSpPr>
        <p:spPr>
          <a:xfrm>
            <a:off x="323528" y="116632"/>
            <a:ext cx="8659260" cy="597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defRPr/>
            </a:pPr>
            <a:r>
              <a:rPr lang="en-US" altLang="zh-CN" sz="2800" b="1" kern="100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Case 1:</a:t>
            </a:r>
            <a:r>
              <a:rPr lang="zh-CN" altLang="en-US" sz="2800" b="1" kern="100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sz="2800" b="1" kern="100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Absolute permeability of GDL </a:t>
            </a:r>
            <a:endParaRPr lang="zh-CN" altLang="en-US" sz="2800" b="1" kern="100" dirty="0">
              <a:solidFill>
                <a:srgbClr val="00206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EC1625C-CE16-4B63-BFD5-9F951316B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4CD8D-C86A-46CC-83B9-4634239A48DF}" type="datetime1">
              <a:rPr lang="en-US" smtClean="0"/>
              <a:t>5/21/2026</a:t>
            </a:fld>
            <a:endParaRPr lang="en-US" dirty="0"/>
          </a:p>
        </p:txBody>
      </p:sp>
      <p:sp>
        <p:nvSpPr>
          <p:cNvPr id="15" name="灯片编号占位符 14">
            <a:extLst>
              <a:ext uri="{FF2B5EF4-FFF2-40B4-BE49-F238E27FC236}">
                <a16:creationId xmlns:a16="http://schemas.microsoft.com/office/drawing/2014/main" id="{9077900E-C26C-438A-B645-1A5509DE5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9</a:t>
            </a:fld>
            <a:endParaRPr lang="en-US" dirty="0"/>
          </a:p>
        </p:txBody>
      </p:sp>
      <p:grpSp>
        <p:nvGrpSpPr>
          <p:cNvPr id="58" name="组合 57">
            <a:extLst>
              <a:ext uri="{FF2B5EF4-FFF2-40B4-BE49-F238E27FC236}">
                <a16:creationId xmlns:a16="http://schemas.microsoft.com/office/drawing/2014/main" id="{6BFFFFE4-052C-4D32-B767-E686A7B4C0B2}"/>
              </a:ext>
            </a:extLst>
          </p:cNvPr>
          <p:cNvGrpSpPr/>
          <p:nvPr/>
        </p:nvGrpSpPr>
        <p:grpSpPr>
          <a:xfrm>
            <a:off x="28586" y="887393"/>
            <a:ext cx="9032145" cy="2789291"/>
            <a:chOff x="28586" y="886446"/>
            <a:chExt cx="9032145" cy="2789291"/>
          </a:xfrm>
        </p:grpSpPr>
        <p:grpSp>
          <p:nvGrpSpPr>
            <p:cNvPr id="28" name="组合 27">
              <a:extLst>
                <a:ext uri="{FF2B5EF4-FFF2-40B4-BE49-F238E27FC236}">
                  <a16:creationId xmlns:a16="http://schemas.microsoft.com/office/drawing/2014/main" id="{EB0BE62D-58C5-4933-B73C-28B26124169A}"/>
                </a:ext>
              </a:extLst>
            </p:cNvPr>
            <p:cNvGrpSpPr/>
            <p:nvPr/>
          </p:nvGrpSpPr>
          <p:grpSpPr>
            <a:xfrm>
              <a:off x="28586" y="886446"/>
              <a:ext cx="6199208" cy="2789291"/>
              <a:chOff x="28586" y="886446"/>
              <a:chExt cx="6199208" cy="2789291"/>
            </a:xfrm>
          </p:grpSpPr>
          <p:pic>
            <p:nvPicPr>
              <p:cNvPr id="44" name="图片 43">
                <a:extLst>
                  <a:ext uri="{FF2B5EF4-FFF2-40B4-BE49-F238E27FC236}">
                    <a16:creationId xmlns:a16="http://schemas.microsoft.com/office/drawing/2014/main" id="{E29B05C9-859A-40DA-B7F3-3660523BE08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72" t="45360" r="75147" b="43399"/>
              <a:stretch/>
            </p:blipFill>
            <p:spPr>
              <a:xfrm>
                <a:off x="3283899" y="1626755"/>
                <a:ext cx="2943895" cy="1516019"/>
              </a:xfrm>
              <a:prstGeom prst="rect">
                <a:avLst/>
              </a:prstGeom>
            </p:spPr>
          </p:pic>
          <p:sp>
            <p:nvSpPr>
              <p:cNvPr id="45" name="文本框 44">
                <a:extLst>
                  <a:ext uri="{FF2B5EF4-FFF2-40B4-BE49-F238E27FC236}">
                    <a16:creationId xmlns:a16="http://schemas.microsoft.com/office/drawing/2014/main" id="{3879F11C-95EC-41F7-B6E4-CF7791142787}"/>
                  </a:ext>
                </a:extLst>
              </p:cNvPr>
              <p:cNvSpPr txBox="1"/>
              <p:nvPr/>
            </p:nvSpPr>
            <p:spPr>
              <a:xfrm>
                <a:off x="2654291" y="1485696"/>
                <a:ext cx="8564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Fibers</a:t>
                </a:r>
                <a:endParaRPr lang="zh-CN" altLang="en-US" dirty="0"/>
              </a:p>
            </p:txBody>
          </p:sp>
          <p:sp>
            <p:nvSpPr>
              <p:cNvPr id="46" name="文本框 45">
                <a:extLst>
                  <a:ext uri="{FF2B5EF4-FFF2-40B4-BE49-F238E27FC236}">
                    <a16:creationId xmlns:a16="http://schemas.microsoft.com/office/drawing/2014/main" id="{85C44092-5AD1-4DA2-8AF0-C9B49ACBFF68}"/>
                  </a:ext>
                </a:extLst>
              </p:cNvPr>
              <p:cNvSpPr txBox="1"/>
              <p:nvPr/>
            </p:nvSpPr>
            <p:spPr>
              <a:xfrm>
                <a:off x="4305969" y="3287876"/>
                <a:ext cx="67472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MPL</a:t>
                </a:r>
                <a:endParaRPr lang="zh-CN" altLang="en-US" dirty="0"/>
              </a:p>
            </p:txBody>
          </p:sp>
          <p:pic>
            <p:nvPicPr>
              <p:cNvPr id="47" name="图片 46">
                <a:extLst>
                  <a:ext uri="{FF2B5EF4-FFF2-40B4-BE49-F238E27FC236}">
                    <a16:creationId xmlns:a16="http://schemas.microsoft.com/office/drawing/2014/main" id="{B0CCB0A1-57C1-44DC-8EBD-77FF78390BE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0442" t="24968" r="55301" b="35294"/>
              <a:stretch/>
            </p:blipFill>
            <p:spPr>
              <a:xfrm>
                <a:off x="215153" y="1406493"/>
                <a:ext cx="2462634" cy="2269244"/>
              </a:xfrm>
              <a:prstGeom prst="rect">
                <a:avLst/>
              </a:prstGeom>
            </p:spPr>
          </p:pic>
          <p:cxnSp>
            <p:nvCxnSpPr>
              <p:cNvPr id="48" name="直接箭头连接符 47">
                <a:extLst>
                  <a:ext uri="{FF2B5EF4-FFF2-40B4-BE49-F238E27FC236}">
                    <a16:creationId xmlns:a16="http://schemas.microsoft.com/office/drawing/2014/main" id="{6AD2D061-A696-42F4-9A31-715A4B83981C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044810" y="1860194"/>
                <a:ext cx="799307" cy="206813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triangle"/>
              </a:ln>
              <a:effectLst/>
            </p:spPr>
            <p:style>
              <a:lnRef idx="3">
                <a:schemeClr val="accent2"/>
              </a:lnRef>
              <a:fillRef idx="0">
                <a:schemeClr val="accent2"/>
              </a:fillRef>
              <a:effectRef idx="2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49" name="直接箭头连接符 48">
                <a:extLst>
                  <a:ext uri="{FF2B5EF4-FFF2-40B4-BE49-F238E27FC236}">
                    <a16:creationId xmlns:a16="http://schemas.microsoft.com/office/drawing/2014/main" id="{FF6AE1BF-63BB-4079-BCBC-5D504A18E6E9}"/>
                  </a:ext>
                </a:extLst>
              </p:cNvPr>
              <p:cNvCxnSpPr>
                <a:cxnSpLocks/>
                <a:endCxn id="45" idx="2"/>
              </p:cNvCxnSpPr>
              <p:nvPr/>
            </p:nvCxnSpPr>
            <p:spPr>
              <a:xfrm flipH="1" flipV="1">
                <a:off x="3082538" y="1855028"/>
                <a:ext cx="716792" cy="631152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triangle"/>
              </a:ln>
            </p:spPr>
            <p:style>
              <a:lnRef idx="3">
                <a:schemeClr val="accent2"/>
              </a:lnRef>
              <a:fillRef idx="0">
                <a:schemeClr val="accent2"/>
              </a:fillRef>
              <a:effectRef idx="2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50" name="直接箭头连接符 49">
                <a:extLst>
                  <a:ext uri="{FF2B5EF4-FFF2-40B4-BE49-F238E27FC236}">
                    <a16:creationId xmlns:a16="http://schemas.microsoft.com/office/drawing/2014/main" id="{C36AAB15-19E5-43C9-B892-AA5E256434A4}"/>
                  </a:ext>
                </a:extLst>
              </p:cNvPr>
              <p:cNvCxnSpPr>
                <a:cxnSpLocks/>
                <a:endCxn id="46" idx="0"/>
              </p:cNvCxnSpPr>
              <p:nvPr/>
            </p:nvCxnSpPr>
            <p:spPr>
              <a:xfrm flipH="1">
                <a:off x="4643332" y="2665153"/>
                <a:ext cx="171534" cy="622723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triangle"/>
              </a:ln>
              <a:effectLst/>
            </p:spPr>
            <p:style>
              <a:lnRef idx="3">
                <a:schemeClr val="accent2"/>
              </a:lnRef>
              <a:fillRef idx="0">
                <a:schemeClr val="accent2"/>
              </a:fillRef>
              <a:effectRef idx="2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51" name="直接箭头连接符 50">
                <a:extLst>
                  <a:ext uri="{FF2B5EF4-FFF2-40B4-BE49-F238E27FC236}">
                    <a16:creationId xmlns:a16="http://schemas.microsoft.com/office/drawing/2014/main" id="{DD9557B1-6103-4230-A2C5-20CA5F6BDF2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098362" y="2737687"/>
                <a:ext cx="699724" cy="367511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triangle"/>
              </a:ln>
              <a:effectLst/>
            </p:spPr>
            <p:style>
              <a:lnRef idx="3">
                <a:schemeClr val="accent2"/>
              </a:lnRef>
              <a:fillRef idx="0">
                <a:schemeClr val="accent2"/>
              </a:fillRef>
              <a:effectRef idx="2">
                <a:schemeClr val="accent2"/>
              </a:effectRef>
              <a:fontRef idx="minor">
                <a:schemeClr val="tx1"/>
              </a:fontRef>
            </p:style>
          </p:cxnSp>
          <p:sp>
            <p:nvSpPr>
              <p:cNvPr id="52" name="矩形 51">
                <a:extLst>
                  <a:ext uri="{FF2B5EF4-FFF2-40B4-BE49-F238E27FC236}">
                    <a16:creationId xmlns:a16="http://schemas.microsoft.com/office/drawing/2014/main" id="{9FB72B56-9711-4EBF-9529-9D6472176758}"/>
                  </a:ext>
                </a:extLst>
              </p:cNvPr>
              <p:cNvSpPr/>
              <p:nvPr/>
            </p:nvSpPr>
            <p:spPr>
              <a:xfrm>
                <a:off x="1843335" y="2674180"/>
                <a:ext cx="239606" cy="127015"/>
              </a:xfrm>
              <a:prstGeom prst="rect">
                <a:avLst/>
              </a:prstGeom>
              <a:noFill/>
              <a:ln w="28575">
                <a:solidFill>
                  <a:srgbClr val="FF0000"/>
                </a:solidFill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3" name="文本框 52">
                <a:extLst>
                  <a:ext uri="{FF2B5EF4-FFF2-40B4-BE49-F238E27FC236}">
                    <a16:creationId xmlns:a16="http://schemas.microsoft.com/office/drawing/2014/main" id="{5569B460-C1F9-4DF3-917C-BCA5F9100BF1}"/>
                  </a:ext>
                </a:extLst>
              </p:cNvPr>
              <p:cNvSpPr txBox="1"/>
              <p:nvPr/>
            </p:nvSpPr>
            <p:spPr>
              <a:xfrm>
                <a:off x="2679639" y="3135912"/>
                <a:ext cx="73510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PTFE</a:t>
                </a:r>
                <a:endParaRPr lang="zh-CN" altLang="en-US" dirty="0"/>
              </a:p>
            </p:txBody>
          </p:sp>
          <p:sp>
            <p:nvSpPr>
              <p:cNvPr id="55" name="矩形 54">
                <a:extLst>
                  <a:ext uri="{FF2B5EF4-FFF2-40B4-BE49-F238E27FC236}">
                    <a16:creationId xmlns:a16="http://schemas.microsoft.com/office/drawing/2014/main" id="{F021D867-7317-45D4-B77C-BA6CCABAF19A}"/>
                  </a:ext>
                </a:extLst>
              </p:cNvPr>
              <p:cNvSpPr/>
              <p:nvPr/>
            </p:nvSpPr>
            <p:spPr>
              <a:xfrm>
                <a:off x="28586" y="886446"/>
                <a:ext cx="4032448" cy="400110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>
                <a:spAutoFit/>
              </a:bodyPr>
              <a:lstStyle/>
              <a:p>
                <a:r>
                  <a:rPr lang="en-US" altLang="zh-CN" sz="2000" dirty="0">
                    <a:ln w="0"/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CT</a:t>
                </a:r>
                <a:r>
                  <a:rPr lang="en-US" altLang="zh-CN" sz="2000" b="0" cap="none" spc="0" dirty="0">
                    <a:ln w="0"/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image of the composite material </a:t>
                </a:r>
                <a:endParaRPr lang="zh-CN" altLang="en-US" sz="2000" b="0" cap="none" spc="0" dirty="0">
                  <a:ln w="0"/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pic>
          <p:nvPicPr>
            <p:cNvPr id="32" name="图片 31">
              <a:extLst>
                <a:ext uri="{FF2B5EF4-FFF2-40B4-BE49-F238E27FC236}">
                  <a16:creationId xmlns:a16="http://schemas.microsoft.com/office/drawing/2014/main" id="{2CF19E4A-4C41-4DB1-902D-2F893584CF1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466215" y="1406493"/>
              <a:ext cx="2594516" cy="1940780"/>
            </a:xfrm>
            <a:prstGeom prst="rect">
              <a:avLst/>
            </a:prstGeom>
          </p:spPr>
        </p:pic>
        <p:cxnSp>
          <p:nvCxnSpPr>
            <p:cNvPr id="56" name="连接符: 曲线 55">
              <a:extLst>
                <a:ext uri="{FF2B5EF4-FFF2-40B4-BE49-F238E27FC236}">
                  <a16:creationId xmlns:a16="http://schemas.microsoft.com/office/drawing/2014/main" id="{966CA064-7138-4F0E-A195-B6F999F5B7F0}"/>
                </a:ext>
              </a:extLst>
            </p:cNvPr>
            <p:cNvCxnSpPr/>
            <p:nvPr/>
          </p:nvCxnSpPr>
          <p:spPr>
            <a:xfrm>
              <a:off x="5724128" y="2801195"/>
              <a:ext cx="648072" cy="483789"/>
            </a:xfrm>
            <a:prstGeom prst="curvedConnector3">
              <a:avLst/>
            </a:prstGeom>
            <a:ln w="28575">
              <a:solidFill>
                <a:srgbClr val="FF0000"/>
              </a:solidFill>
              <a:tailEnd type="triangle"/>
            </a:ln>
            <a:effectLst/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sp>
          <p:nvSpPr>
            <p:cNvPr id="57" name="文本框 56">
              <a:extLst>
                <a:ext uri="{FF2B5EF4-FFF2-40B4-BE49-F238E27FC236}">
                  <a16:creationId xmlns:a16="http://schemas.microsoft.com/office/drawing/2014/main" id="{EFFDA34F-DC7F-4AEE-95D2-A52D63871C65}"/>
                </a:ext>
              </a:extLst>
            </p:cNvPr>
            <p:cNvSpPr txBox="1"/>
            <p:nvPr/>
          </p:nvSpPr>
          <p:spPr>
            <a:xfrm>
              <a:off x="6973032" y="1006383"/>
              <a:ext cx="158088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SEM of MPL</a:t>
              </a:r>
            </a:p>
          </p:txBody>
        </p:sp>
      </p:grpSp>
      <p:cxnSp>
        <p:nvCxnSpPr>
          <p:cNvPr id="31" name="直接箭头连接符 30">
            <a:extLst>
              <a:ext uri="{FF2B5EF4-FFF2-40B4-BE49-F238E27FC236}">
                <a16:creationId xmlns:a16="http://schemas.microsoft.com/office/drawing/2014/main" id="{7BABA7DE-80C9-42DC-AC22-B3B56442719C}"/>
              </a:ext>
            </a:extLst>
          </p:cNvPr>
          <p:cNvCxnSpPr>
            <a:cxnSpLocks/>
          </p:cNvCxnSpPr>
          <p:nvPr/>
        </p:nvCxnSpPr>
        <p:spPr>
          <a:xfrm flipV="1">
            <a:off x="4344028" y="1273280"/>
            <a:ext cx="470838" cy="62306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  <a:effectLst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3" name="文本框 32">
            <a:extLst>
              <a:ext uri="{FF2B5EF4-FFF2-40B4-BE49-F238E27FC236}">
                <a16:creationId xmlns:a16="http://schemas.microsoft.com/office/drawing/2014/main" id="{A19E960D-60A0-4B55-B86B-A1CEF28D69ED}"/>
              </a:ext>
            </a:extLst>
          </p:cNvPr>
          <p:cNvSpPr txBox="1"/>
          <p:nvPr/>
        </p:nvSpPr>
        <p:spPr>
          <a:xfrm>
            <a:off x="4299471" y="891689"/>
            <a:ext cx="1291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Void space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777545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组合 10">
            <a:extLst>
              <a:ext uri="{FF2B5EF4-FFF2-40B4-BE49-F238E27FC236}">
                <a16:creationId xmlns:a16="http://schemas.microsoft.com/office/drawing/2014/main" id="{2025E57C-41AF-457C-AEF1-8F6062511D71}"/>
              </a:ext>
            </a:extLst>
          </p:cNvPr>
          <p:cNvGrpSpPr/>
          <p:nvPr/>
        </p:nvGrpSpPr>
        <p:grpSpPr>
          <a:xfrm>
            <a:off x="112734" y="1570744"/>
            <a:ext cx="8918532" cy="3172695"/>
            <a:chOff x="112734" y="1401936"/>
            <a:chExt cx="8918532" cy="3172695"/>
          </a:xfrm>
        </p:grpSpPr>
        <p:pic>
          <p:nvPicPr>
            <p:cNvPr id="4" name="图片 3">
              <a:extLst>
                <a:ext uri="{FF2B5EF4-FFF2-40B4-BE49-F238E27FC236}">
                  <a16:creationId xmlns:a16="http://schemas.microsoft.com/office/drawing/2014/main" id="{AEAE8680-A12C-4D22-A2F4-EBBAA801501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125674" y="1874173"/>
              <a:ext cx="2886486" cy="2690317"/>
            </a:xfrm>
            <a:prstGeom prst="rect">
              <a:avLst/>
            </a:prstGeom>
          </p:spPr>
        </p:pic>
        <p:pic>
          <p:nvPicPr>
            <p:cNvPr id="7" name="图片 6">
              <a:extLst>
                <a:ext uri="{FF2B5EF4-FFF2-40B4-BE49-F238E27FC236}">
                  <a16:creationId xmlns:a16="http://schemas.microsoft.com/office/drawing/2014/main" id="{5EEAFCAB-3781-452A-95E9-7839B4DE5B7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144782" y="1863601"/>
              <a:ext cx="2886484" cy="2711030"/>
            </a:xfrm>
            <a:prstGeom prst="rect">
              <a:avLst/>
            </a:prstGeom>
          </p:spPr>
        </p:pic>
        <p:pic>
          <p:nvPicPr>
            <p:cNvPr id="9" name="图片 8">
              <a:extLst>
                <a:ext uri="{FF2B5EF4-FFF2-40B4-BE49-F238E27FC236}">
                  <a16:creationId xmlns:a16="http://schemas.microsoft.com/office/drawing/2014/main" id="{A6F25ABD-C46B-48FA-A8A0-6AA7099457C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12734" y="1863601"/>
              <a:ext cx="2886486" cy="2669647"/>
            </a:xfrm>
            <a:prstGeom prst="rect">
              <a:avLst/>
            </a:prstGeom>
          </p:spPr>
        </p:pic>
        <p:sp>
          <p:nvSpPr>
            <p:cNvPr id="38" name="文本框 37">
              <a:extLst>
                <a:ext uri="{FF2B5EF4-FFF2-40B4-BE49-F238E27FC236}">
                  <a16:creationId xmlns:a16="http://schemas.microsoft.com/office/drawing/2014/main" id="{B62F4C2F-4638-4732-ADC3-83893481B557}"/>
                </a:ext>
              </a:extLst>
            </p:cNvPr>
            <p:cNvSpPr txBox="1"/>
            <p:nvPr/>
          </p:nvSpPr>
          <p:spPr>
            <a:xfrm>
              <a:off x="525330" y="1414722"/>
              <a:ext cx="2264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1.53×10</a:t>
              </a:r>
              <a:r>
                <a:rPr lang="en-US" altLang="zh-CN" sz="2400" baseline="30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-16 </a:t>
              </a:r>
              <a:r>
                <a:rPr lang="en-US" altLang="zh-CN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m</a:t>
              </a:r>
              <a:r>
                <a:rPr lang="en-US" altLang="zh-CN" sz="2400" baseline="30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2</a:t>
              </a:r>
              <a:endParaRPr lang="zh-CN" altLang="en-US" sz="2400" baseline="30000" dirty="0"/>
            </a:p>
          </p:txBody>
        </p:sp>
        <p:sp>
          <p:nvSpPr>
            <p:cNvPr id="39" name="文本框 38">
              <a:extLst>
                <a:ext uri="{FF2B5EF4-FFF2-40B4-BE49-F238E27FC236}">
                  <a16:creationId xmlns:a16="http://schemas.microsoft.com/office/drawing/2014/main" id="{D66DB827-BE50-423A-AFC5-5F60645E222D}"/>
                </a:ext>
              </a:extLst>
            </p:cNvPr>
            <p:cNvSpPr txBox="1"/>
            <p:nvPr/>
          </p:nvSpPr>
          <p:spPr>
            <a:xfrm>
              <a:off x="3563854" y="1414722"/>
              <a:ext cx="237107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3.88×10</a:t>
              </a:r>
              <a:r>
                <a:rPr lang="en-US" altLang="zh-CN" sz="2400" baseline="30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-13 </a:t>
              </a:r>
              <a:r>
                <a:rPr lang="en-US" altLang="zh-CN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m</a:t>
              </a:r>
              <a:r>
                <a:rPr lang="en-US" altLang="zh-CN" sz="2400" baseline="30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2</a:t>
              </a:r>
              <a:endParaRPr lang="zh-CN" altLang="en-US" sz="2400" baseline="30000" dirty="0"/>
            </a:p>
          </p:txBody>
        </p:sp>
        <p:sp>
          <p:nvSpPr>
            <p:cNvPr id="40" name="文本框 39">
              <a:extLst>
                <a:ext uri="{FF2B5EF4-FFF2-40B4-BE49-F238E27FC236}">
                  <a16:creationId xmlns:a16="http://schemas.microsoft.com/office/drawing/2014/main" id="{A23963B5-9A32-4624-A403-B6BE78797662}"/>
                </a:ext>
              </a:extLst>
            </p:cNvPr>
            <p:cNvSpPr txBox="1"/>
            <p:nvPr/>
          </p:nvSpPr>
          <p:spPr>
            <a:xfrm>
              <a:off x="6697399" y="1401936"/>
              <a:ext cx="2264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1.5×10</a:t>
              </a:r>
              <a:r>
                <a:rPr lang="en-US" altLang="zh-CN" sz="2400" baseline="30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-11 </a:t>
              </a:r>
              <a:r>
                <a:rPr lang="en-US" altLang="zh-CN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m</a:t>
              </a:r>
              <a:r>
                <a:rPr lang="en-US" altLang="zh-CN" sz="2400" baseline="30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2</a:t>
              </a:r>
              <a:endParaRPr lang="zh-CN" altLang="en-US" sz="2400" baseline="30000" dirty="0"/>
            </a:p>
          </p:txBody>
        </p:sp>
      </p:grpSp>
      <p:sp>
        <p:nvSpPr>
          <p:cNvPr id="5" name="矩形 4">
            <a:extLst>
              <a:ext uri="{FF2B5EF4-FFF2-40B4-BE49-F238E27FC236}">
                <a16:creationId xmlns:a16="http://schemas.microsoft.com/office/drawing/2014/main" id="{8362216D-C1D3-4AC9-B546-13064BB0809B}"/>
              </a:ext>
            </a:extLst>
          </p:cNvPr>
          <p:cNvSpPr/>
          <p:nvPr/>
        </p:nvSpPr>
        <p:spPr>
          <a:xfrm>
            <a:off x="323528" y="116632"/>
            <a:ext cx="8659260" cy="597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defRPr/>
            </a:pPr>
            <a:r>
              <a:rPr lang="en-US" altLang="zh-CN" sz="2800" b="1" kern="100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Case 1:</a:t>
            </a:r>
            <a:r>
              <a:rPr lang="zh-CN" altLang="en-US" sz="2800" b="1" kern="100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sz="2800" b="1" kern="100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Absolute permeability of GDL </a:t>
            </a:r>
            <a:endParaRPr lang="zh-CN" altLang="en-US" sz="2800" b="1" kern="100" dirty="0">
              <a:solidFill>
                <a:srgbClr val="00206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EC1625C-CE16-4B63-BFD5-9F951316B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4CD8D-C86A-46CC-83B9-4634239A48DF}" type="datetime1">
              <a:rPr lang="en-US" smtClean="0"/>
              <a:t>5/21/2026</a:t>
            </a:fld>
            <a:endParaRPr lang="en-US" dirty="0"/>
          </a:p>
        </p:txBody>
      </p:sp>
      <p:sp>
        <p:nvSpPr>
          <p:cNvPr id="15" name="灯片编号占位符 14">
            <a:extLst>
              <a:ext uri="{FF2B5EF4-FFF2-40B4-BE49-F238E27FC236}">
                <a16:creationId xmlns:a16="http://schemas.microsoft.com/office/drawing/2014/main" id="{9077900E-C26C-438A-B645-1A5509DE5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05FB8DEE-A810-45B9-92F2-683889392C5A}"/>
              </a:ext>
            </a:extLst>
          </p:cNvPr>
          <p:cNvSpPr txBox="1"/>
          <p:nvPr/>
        </p:nvSpPr>
        <p:spPr>
          <a:xfrm>
            <a:off x="112734" y="918080"/>
            <a:ext cx="30314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 of three samples:</a:t>
            </a:r>
          </a:p>
        </p:txBody>
      </p:sp>
      <p:cxnSp>
        <p:nvCxnSpPr>
          <p:cNvPr id="13" name="直接箭头连接符 12">
            <a:extLst>
              <a:ext uri="{FF2B5EF4-FFF2-40B4-BE49-F238E27FC236}">
                <a16:creationId xmlns:a16="http://schemas.microsoft.com/office/drawing/2014/main" id="{FDC5B54D-E81C-4923-9F56-77B808277FC0}"/>
              </a:ext>
            </a:extLst>
          </p:cNvPr>
          <p:cNvCxnSpPr/>
          <p:nvPr/>
        </p:nvCxnSpPr>
        <p:spPr>
          <a:xfrm>
            <a:off x="1691680" y="4005064"/>
            <a:ext cx="144016" cy="108012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箭头连接符 15">
            <a:extLst>
              <a:ext uri="{FF2B5EF4-FFF2-40B4-BE49-F238E27FC236}">
                <a16:creationId xmlns:a16="http://schemas.microsoft.com/office/drawing/2014/main" id="{B7574300-645D-4C80-8AA6-2F7A6190E675}"/>
              </a:ext>
            </a:extLst>
          </p:cNvPr>
          <p:cNvCxnSpPr/>
          <p:nvPr/>
        </p:nvCxnSpPr>
        <p:spPr>
          <a:xfrm flipH="1">
            <a:off x="1979712" y="4293096"/>
            <a:ext cx="144016" cy="79208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文本框 16">
            <a:extLst>
              <a:ext uri="{FF2B5EF4-FFF2-40B4-BE49-F238E27FC236}">
                <a16:creationId xmlns:a16="http://schemas.microsoft.com/office/drawing/2014/main" id="{85897070-5144-4C56-A194-D6F80DC14EB0}"/>
              </a:ext>
            </a:extLst>
          </p:cNvPr>
          <p:cNvSpPr txBox="1"/>
          <p:nvPr/>
        </p:nvSpPr>
        <p:spPr>
          <a:xfrm>
            <a:off x="477826" y="5097492"/>
            <a:ext cx="30037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Fibers penetrate into the MPL </a:t>
            </a:r>
          </a:p>
        </p:txBody>
      </p:sp>
      <p:sp>
        <p:nvSpPr>
          <p:cNvPr id="18" name="椭圆 17">
            <a:extLst>
              <a:ext uri="{FF2B5EF4-FFF2-40B4-BE49-F238E27FC236}">
                <a16:creationId xmlns:a16="http://schemas.microsoft.com/office/drawing/2014/main" id="{2B641D7A-0C27-4AFC-9125-1B2A5EC40C48}"/>
              </a:ext>
            </a:extLst>
          </p:cNvPr>
          <p:cNvSpPr/>
          <p:nvPr/>
        </p:nvSpPr>
        <p:spPr>
          <a:xfrm>
            <a:off x="4146019" y="3861048"/>
            <a:ext cx="507139" cy="504056"/>
          </a:xfrm>
          <a:prstGeom prst="ellipse">
            <a:avLst/>
          </a:prstGeom>
          <a:noFill/>
          <a:ln w="19050">
            <a:solidFill>
              <a:srgbClr val="FFFF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椭圆 53">
            <a:extLst>
              <a:ext uri="{FF2B5EF4-FFF2-40B4-BE49-F238E27FC236}">
                <a16:creationId xmlns:a16="http://schemas.microsoft.com/office/drawing/2014/main" id="{837D2FA6-ACC0-4018-8F50-AF2880D873AF}"/>
              </a:ext>
            </a:extLst>
          </p:cNvPr>
          <p:cNvSpPr/>
          <p:nvPr/>
        </p:nvSpPr>
        <p:spPr>
          <a:xfrm>
            <a:off x="6876256" y="3871098"/>
            <a:ext cx="507139" cy="504056"/>
          </a:xfrm>
          <a:prstGeom prst="ellipse">
            <a:avLst/>
          </a:prstGeom>
          <a:noFill/>
          <a:ln w="19050">
            <a:solidFill>
              <a:srgbClr val="FFFF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直接箭头连接符 21">
            <a:extLst>
              <a:ext uri="{FF2B5EF4-FFF2-40B4-BE49-F238E27FC236}">
                <a16:creationId xmlns:a16="http://schemas.microsoft.com/office/drawing/2014/main" id="{CD900564-B990-4287-B0CC-6BEF022DA076}"/>
              </a:ext>
            </a:extLst>
          </p:cNvPr>
          <p:cNvCxnSpPr>
            <a:cxnSpLocks/>
            <a:stCxn id="54" idx="4"/>
          </p:cNvCxnSpPr>
          <p:nvPr/>
        </p:nvCxnSpPr>
        <p:spPr>
          <a:xfrm flipH="1">
            <a:off x="6539144" y="4375154"/>
            <a:ext cx="590682" cy="63802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箭头连接符 23">
            <a:extLst>
              <a:ext uri="{FF2B5EF4-FFF2-40B4-BE49-F238E27FC236}">
                <a16:creationId xmlns:a16="http://schemas.microsoft.com/office/drawing/2014/main" id="{E9F8EFC5-9887-4C42-9760-A07CED9FD60B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4399589" y="4365104"/>
            <a:ext cx="463420" cy="64807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文本框 63">
            <a:extLst>
              <a:ext uri="{FF2B5EF4-FFF2-40B4-BE49-F238E27FC236}">
                <a16:creationId xmlns:a16="http://schemas.microsoft.com/office/drawing/2014/main" id="{12471979-C566-44CA-9450-53769BE47A86}"/>
              </a:ext>
            </a:extLst>
          </p:cNvPr>
          <p:cNvSpPr txBox="1"/>
          <p:nvPr/>
        </p:nvSpPr>
        <p:spPr>
          <a:xfrm>
            <a:off x="4343717" y="5103064"/>
            <a:ext cx="42284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Cracks in the MPL form preferential flows</a:t>
            </a:r>
          </a:p>
        </p:txBody>
      </p:sp>
      <p:sp>
        <p:nvSpPr>
          <p:cNvPr id="34" name="文本框 33">
            <a:extLst>
              <a:ext uri="{FF2B5EF4-FFF2-40B4-BE49-F238E27FC236}">
                <a16:creationId xmlns:a16="http://schemas.microsoft.com/office/drawing/2014/main" id="{8F4C2DDC-D17E-406A-9F58-1E9EA93300CE}"/>
              </a:ext>
            </a:extLst>
          </p:cNvPr>
          <p:cNvSpPr txBox="1"/>
          <p:nvPr/>
        </p:nvSpPr>
        <p:spPr>
          <a:xfrm>
            <a:off x="162964" y="5661442"/>
            <a:ext cx="72238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Experimental validation is ongoing: </a:t>
            </a:r>
            <a:r>
              <a:rPr lang="en-US" sz="20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design of proper apparatuses  </a:t>
            </a:r>
          </a:p>
        </p:txBody>
      </p:sp>
    </p:spTree>
    <p:extLst>
      <p:ext uri="{BB962C8B-B14F-4D97-AF65-F5344CB8AC3E}">
        <p14:creationId xmlns:p14="http://schemas.microsoft.com/office/powerpoint/2010/main" val="481679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8362216D-C1D3-4AC9-B546-13064BB0809B}"/>
              </a:ext>
            </a:extLst>
          </p:cNvPr>
          <p:cNvSpPr/>
          <p:nvPr/>
        </p:nvSpPr>
        <p:spPr>
          <a:xfrm>
            <a:off x="323528" y="116632"/>
            <a:ext cx="8659260" cy="597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defRPr/>
            </a:pPr>
            <a:r>
              <a:rPr lang="en-US" altLang="zh-CN" sz="2800" b="1" kern="100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Case 2</a:t>
            </a:r>
            <a:r>
              <a:rPr lang="zh-CN" altLang="en-US" sz="2800" b="1" kern="100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：</a:t>
            </a:r>
            <a:r>
              <a:rPr lang="en-US" altLang="zh-CN" sz="2800" b="1" kern="100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Estaillades carbonate rock</a:t>
            </a:r>
            <a:endParaRPr lang="zh-CN" altLang="en-US" sz="2800" b="1" kern="100" dirty="0">
              <a:solidFill>
                <a:srgbClr val="00206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EC1625C-CE16-4B63-BFD5-9F951316B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4CD8D-C86A-46CC-83B9-4634239A48DF}" type="datetime1">
              <a:rPr lang="en-US" smtClean="0"/>
              <a:t>5/21/2026</a:t>
            </a:fld>
            <a:endParaRPr lang="en-US" dirty="0"/>
          </a:p>
        </p:txBody>
      </p:sp>
      <p:sp>
        <p:nvSpPr>
          <p:cNvPr id="15" name="灯片编号占位符 14">
            <a:extLst>
              <a:ext uri="{FF2B5EF4-FFF2-40B4-BE49-F238E27FC236}">
                <a16:creationId xmlns:a16="http://schemas.microsoft.com/office/drawing/2014/main" id="{9077900E-C26C-438A-B645-1A5509DE5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11</a:t>
            </a:fld>
            <a:endParaRPr lang="en-US" dirty="0"/>
          </a:p>
        </p:txBody>
      </p:sp>
      <p:grpSp>
        <p:nvGrpSpPr>
          <p:cNvPr id="6" name="组合 5">
            <a:extLst>
              <a:ext uri="{FF2B5EF4-FFF2-40B4-BE49-F238E27FC236}">
                <a16:creationId xmlns:a16="http://schemas.microsoft.com/office/drawing/2014/main" id="{1EA4F740-55FD-4CA8-9C00-62ACD34DE968}"/>
              </a:ext>
            </a:extLst>
          </p:cNvPr>
          <p:cNvGrpSpPr>
            <a:grpSpLocks noChangeAspect="1"/>
          </p:cNvGrpSpPr>
          <p:nvPr/>
        </p:nvGrpSpPr>
        <p:grpSpPr>
          <a:xfrm>
            <a:off x="179512" y="1235010"/>
            <a:ext cx="5939936" cy="2258231"/>
            <a:chOff x="319398" y="3238483"/>
            <a:chExt cx="8441129" cy="3209129"/>
          </a:xfrm>
        </p:grpSpPr>
        <p:grpSp>
          <p:nvGrpSpPr>
            <p:cNvPr id="7" name="组合 6">
              <a:extLst>
                <a:ext uri="{FF2B5EF4-FFF2-40B4-BE49-F238E27FC236}">
                  <a16:creationId xmlns:a16="http://schemas.microsoft.com/office/drawing/2014/main" id="{F78138C6-F606-4CD6-BD37-1D11319B4E3A}"/>
                </a:ext>
              </a:extLst>
            </p:cNvPr>
            <p:cNvGrpSpPr/>
            <p:nvPr/>
          </p:nvGrpSpPr>
          <p:grpSpPr>
            <a:xfrm>
              <a:off x="319398" y="3238483"/>
              <a:ext cx="8441129" cy="3209129"/>
              <a:chOff x="351435" y="2721602"/>
              <a:chExt cx="8441129" cy="3209129"/>
            </a:xfrm>
          </p:grpSpPr>
          <p:grpSp>
            <p:nvGrpSpPr>
              <p:cNvPr id="10" name="组合 9">
                <a:extLst>
                  <a:ext uri="{FF2B5EF4-FFF2-40B4-BE49-F238E27FC236}">
                    <a16:creationId xmlns:a16="http://schemas.microsoft.com/office/drawing/2014/main" id="{71774A97-7736-4042-9EF5-46BDDF2C4BE4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351435" y="2721602"/>
                <a:ext cx="8441129" cy="3209129"/>
                <a:chOff x="468057" y="1096747"/>
                <a:chExt cx="4728064" cy="1797503"/>
              </a:xfrm>
            </p:grpSpPr>
            <p:grpSp>
              <p:nvGrpSpPr>
                <p:cNvPr id="18" name="组合 17">
                  <a:extLst>
                    <a:ext uri="{FF2B5EF4-FFF2-40B4-BE49-F238E27FC236}">
                      <a16:creationId xmlns:a16="http://schemas.microsoft.com/office/drawing/2014/main" id="{B17E84AC-52E4-48AC-AB42-E5DA101FB6AF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>
                <a:xfrm>
                  <a:off x="468057" y="1096747"/>
                  <a:ext cx="4728064" cy="1620000"/>
                  <a:chOff x="2011741" y="1597116"/>
                  <a:chExt cx="11740491" cy="3992763"/>
                </a:xfrm>
              </p:grpSpPr>
              <p:pic>
                <p:nvPicPr>
                  <p:cNvPr id="22" name="图片 21">
                    <a:extLst>
                      <a:ext uri="{FF2B5EF4-FFF2-40B4-BE49-F238E27FC236}">
                        <a16:creationId xmlns:a16="http://schemas.microsoft.com/office/drawing/2014/main" id="{35D3D233-13A9-410A-B40F-992AAB86B99F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5"/>
                  <a:stretch>
                    <a:fillRect/>
                  </a:stretch>
                </p:blipFill>
                <p:spPr>
                  <a:xfrm>
                    <a:off x="5867982" y="1635763"/>
                    <a:ext cx="3915468" cy="3915468"/>
                  </a:xfrm>
                  <a:prstGeom prst="rect">
                    <a:avLst/>
                  </a:prstGeom>
                </p:spPr>
              </p:pic>
              <p:pic>
                <p:nvPicPr>
                  <p:cNvPr id="23" name="图片 22">
                    <a:extLst>
                      <a:ext uri="{FF2B5EF4-FFF2-40B4-BE49-F238E27FC236}">
                        <a16:creationId xmlns:a16="http://schemas.microsoft.com/office/drawing/2014/main" id="{8F79FCC4-40B8-4976-8EB3-979607C42F43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6"/>
                  <a:stretch>
                    <a:fillRect/>
                  </a:stretch>
                </p:blipFill>
                <p:spPr>
                  <a:xfrm>
                    <a:off x="9783450" y="1597116"/>
                    <a:ext cx="3968782" cy="3992763"/>
                  </a:xfrm>
                  <a:prstGeom prst="rect">
                    <a:avLst/>
                  </a:prstGeom>
                </p:spPr>
              </p:pic>
              <p:pic>
                <p:nvPicPr>
                  <p:cNvPr id="24" name="图片 23">
                    <a:extLst>
                      <a:ext uri="{FF2B5EF4-FFF2-40B4-BE49-F238E27FC236}">
                        <a16:creationId xmlns:a16="http://schemas.microsoft.com/office/drawing/2014/main" id="{ACB0763A-1ACE-4218-9EC7-7C473D370375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7"/>
                  <a:stretch>
                    <a:fillRect/>
                  </a:stretch>
                </p:blipFill>
                <p:spPr>
                  <a:xfrm>
                    <a:off x="2011741" y="1645922"/>
                    <a:ext cx="3829140" cy="3870000"/>
                  </a:xfrm>
                  <a:prstGeom prst="rect">
                    <a:avLst/>
                  </a:prstGeom>
                </p:spPr>
              </p:pic>
            </p:grpSp>
            <p:sp>
              <p:nvSpPr>
                <p:cNvPr id="19" name="文本框 18">
                  <a:extLst>
                    <a:ext uri="{FF2B5EF4-FFF2-40B4-BE49-F238E27FC236}">
                      <a16:creationId xmlns:a16="http://schemas.microsoft.com/office/drawing/2014/main" id="{6632C9C5-9FF8-4668-B606-F3671D09A44C}"/>
                    </a:ext>
                  </a:extLst>
                </p:cNvPr>
                <p:cNvSpPr txBox="1"/>
                <p:nvPr/>
              </p:nvSpPr>
              <p:spPr>
                <a:xfrm>
                  <a:off x="2253579" y="2686014"/>
                  <a:ext cx="740311" cy="20823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sz="105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Porosity map</a:t>
                  </a:r>
                  <a:endParaRPr lang="en-US" sz="120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0" name="文本框 19">
                  <a:extLst>
                    <a:ext uri="{FF2B5EF4-FFF2-40B4-BE49-F238E27FC236}">
                      <a16:creationId xmlns:a16="http://schemas.microsoft.com/office/drawing/2014/main" id="{B31DDAF3-B1E4-489E-BA24-38C447CADE5A}"/>
                    </a:ext>
                  </a:extLst>
                </p:cNvPr>
                <p:cNvSpPr txBox="1"/>
                <p:nvPr/>
              </p:nvSpPr>
              <p:spPr>
                <a:xfrm>
                  <a:off x="3903308" y="2686014"/>
                  <a:ext cx="1017193" cy="20823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sz="1050" dirty="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Entry pressure map</a:t>
                  </a:r>
                  <a:endParaRPr lang="en-US" sz="1200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1" name="文本框 20">
                  <a:extLst>
                    <a:ext uri="{FF2B5EF4-FFF2-40B4-BE49-F238E27FC236}">
                      <a16:creationId xmlns:a16="http://schemas.microsoft.com/office/drawing/2014/main" id="{C47C66CE-41E0-409C-BE8D-9C0C68C7340A}"/>
                    </a:ext>
                  </a:extLst>
                </p:cNvPr>
                <p:cNvSpPr txBox="1"/>
                <p:nvPr/>
              </p:nvSpPr>
              <p:spPr>
                <a:xfrm>
                  <a:off x="619563" y="2686740"/>
                  <a:ext cx="959775" cy="20211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sz="1050" dirty="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CT grey-scale map</a:t>
                  </a:r>
                </a:p>
              </p:txBody>
            </p:sp>
          </p:grpSp>
          <p:cxnSp>
            <p:nvCxnSpPr>
              <p:cNvPr id="11" name="直接箭头连接符 10">
                <a:extLst>
                  <a:ext uri="{FF2B5EF4-FFF2-40B4-BE49-F238E27FC236}">
                    <a16:creationId xmlns:a16="http://schemas.microsoft.com/office/drawing/2014/main" id="{B7E46B91-9C12-480D-B7DD-6860C47DB44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559312" y="4365104"/>
                <a:ext cx="284496" cy="720080"/>
              </a:xfrm>
              <a:prstGeom prst="straightConnector1">
                <a:avLst/>
              </a:prstGeom>
              <a:ln w="12700">
                <a:solidFill>
                  <a:srgbClr val="FFFF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" name="文本框 11">
                <a:extLst>
                  <a:ext uri="{FF2B5EF4-FFF2-40B4-BE49-F238E27FC236}">
                    <a16:creationId xmlns:a16="http://schemas.microsoft.com/office/drawing/2014/main" id="{73618996-E0DE-4306-A256-6D0EE2C73EE0}"/>
                  </a:ext>
                </a:extLst>
              </p:cNvPr>
              <p:cNvSpPr txBox="1"/>
              <p:nvPr/>
            </p:nvSpPr>
            <p:spPr>
              <a:xfrm>
                <a:off x="2596109" y="5043091"/>
                <a:ext cx="540340" cy="2842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700" b="1" dirty="0">
                    <a:solidFill>
                      <a:srgbClr val="FFFF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Solid</a:t>
                </a:r>
                <a:endParaRPr lang="en-US" sz="800" b="1" dirty="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3" name="椭圆 12">
                <a:extLst>
                  <a:ext uri="{FF2B5EF4-FFF2-40B4-BE49-F238E27FC236}">
                    <a16:creationId xmlns:a16="http://schemas.microsoft.com/office/drawing/2014/main" id="{4F487CC7-E576-4F59-9748-CE3D5B7D027B}"/>
                  </a:ext>
                </a:extLst>
              </p:cNvPr>
              <p:cNvSpPr/>
              <p:nvPr/>
            </p:nvSpPr>
            <p:spPr>
              <a:xfrm>
                <a:off x="1547664" y="4077072"/>
                <a:ext cx="432048" cy="432048"/>
              </a:xfrm>
              <a:prstGeom prst="ellipse">
                <a:avLst/>
              </a:prstGeom>
              <a:noFill/>
              <a:ln w="25400">
                <a:solidFill>
                  <a:srgbClr val="FFFF00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050"/>
              </a:p>
            </p:txBody>
          </p:sp>
          <p:cxnSp>
            <p:nvCxnSpPr>
              <p:cNvPr id="14" name="直接箭头连接符 13">
                <a:extLst>
                  <a:ext uri="{FF2B5EF4-FFF2-40B4-BE49-F238E27FC236}">
                    <a16:creationId xmlns:a16="http://schemas.microsoft.com/office/drawing/2014/main" id="{F84F98F8-1BAE-43B3-8676-92F459F33777}"/>
                  </a:ext>
                </a:extLst>
              </p:cNvPr>
              <p:cNvCxnSpPr/>
              <p:nvPr/>
            </p:nvCxnSpPr>
            <p:spPr>
              <a:xfrm flipH="1">
                <a:off x="683568" y="4293096"/>
                <a:ext cx="1080120" cy="880801"/>
              </a:xfrm>
              <a:prstGeom prst="straightConnector1">
                <a:avLst/>
              </a:prstGeom>
              <a:ln w="19050">
                <a:solidFill>
                  <a:srgbClr val="FFFF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" name="文本框 15">
                <a:extLst>
                  <a:ext uri="{FF2B5EF4-FFF2-40B4-BE49-F238E27FC236}">
                    <a16:creationId xmlns:a16="http://schemas.microsoft.com/office/drawing/2014/main" id="{9DE5766F-911C-40B8-9DEF-2FDBD2A15439}"/>
                  </a:ext>
                </a:extLst>
              </p:cNvPr>
              <p:cNvSpPr txBox="1"/>
              <p:nvPr/>
            </p:nvSpPr>
            <p:spPr>
              <a:xfrm>
                <a:off x="358782" y="5228576"/>
                <a:ext cx="1096172" cy="3061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800" dirty="0">
                    <a:solidFill>
                      <a:srgbClr val="FFFF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Microporosity</a:t>
                </a:r>
              </a:p>
            </p:txBody>
          </p:sp>
          <p:sp>
            <p:nvSpPr>
              <p:cNvPr id="17" name="矩形 16">
                <a:extLst>
                  <a:ext uri="{FF2B5EF4-FFF2-40B4-BE49-F238E27FC236}">
                    <a16:creationId xmlns:a16="http://schemas.microsoft.com/office/drawing/2014/main" id="{0E45AB0C-5CA0-48F1-9CCF-13B50936CC43}"/>
                  </a:ext>
                </a:extLst>
              </p:cNvPr>
              <p:cNvSpPr/>
              <p:nvPr/>
            </p:nvSpPr>
            <p:spPr>
              <a:xfrm>
                <a:off x="366369" y="2834940"/>
                <a:ext cx="2601928" cy="3280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sz="900" b="1" dirty="0">
                    <a:solidFill>
                      <a:srgbClr val="FFFF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6.5 µm, 1316×1316×1087 voxels</a:t>
                </a:r>
              </a:p>
            </p:txBody>
          </p:sp>
        </p:grpSp>
        <p:sp>
          <p:nvSpPr>
            <p:cNvPr id="8" name="椭圆 7">
              <a:extLst>
                <a:ext uri="{FF2B5EF4-FFF2-40B4-BE49-F238E27FC236}">
                  <a16:creationId xmlns:a16="http://schemas.microsoft.com/office/drawing/2014/main" id="{CF3E6B0D-AA91-454A-9B70-087A30276640}"/>
                </a:ext>
              </a:extLst>
            </p:cNvPr>
            <p:cNvSpPr/>
            <p:nvPr/>
          </p:nvSpPr>
          <p:spPr>
            <a:xfrm>
              <a:off x="4330754" y="4627457"/>
              <a:ext cx="432048" cy="432048"/>
            </a:xfrm>
            <a:prstGeom prst="ellipse">
              <a:avLst/>
            </a:prstGeom>
            <a:noFill/>
            <a:ln w="25400">
              <a:solidFill>
                <a:srgbClr val="FFFF00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050"/>
            </a:p>
          </p:txBody>
        </p:sp>
        <p:sp>
          <p:nvSpPr>
            <p:cNvPr id="9" name="椭圆 8">
              <a:extLst>
                <a:ext uri="{FF2B5EF4-FFF2-40B4-BE49-F238E27FC236}">
                  <a16:creationId xmlns:a16="http://schemas.microsoft.com/office/drawing/2014/main" id="{5559C3A4-0ED0-42FA-BAF4-A9839ECEE08E}"/>
                </a:ext>
              </a:extLst>
            </p:cNvPr>
            <p:cNvSpPr/>
            <p:nvPr/>
          </p:nvSpPr>
          <p:spPr>
            <a:xfrm>
              <a:off x="7164288" y="4642929"/>
              <a:ext cx="432048" cy="432048"/>
            </a:xfrm>
            <a:prstGeom prst="ellipse">
              <a:avLst/>
            </a:prstGeom>
            <a:noFill/>
            <a:ln w="25400">
              <a:solidFill>
                <a:srgbClr val="FFFF00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050"/>
            </a:p>
          </p:txBody>
        </p:sp>
      </p:grpSp>
      <p:sp>
        <p:nvSpPr>
          <p:cNvPr id="25" name="文本框 35">
            <a:extLst>
              <a:ext uri="{FF2B5EF4-FFF2-40B4-BE49-F238E27FC236}">
                <a16:creationId xmlns:a16="http://schemas.microsoft.com/office/drawing/2014/main" id="{2DED3789-4A58-4205-9A6D-E3C439A2B8D3}"/>
              </a:ext>
            </a:extLst>
          </p:cNvPr>
          <p:cNvSpPr txBox="1"/>
          <p:nvPr/>
        </p:nvSpPr>
        <p:spPr>
          <a:xfrm>
            <a:off x="157076" y="902774"/>
            <a:ext cx="237596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defTabSz="914400">
              <a:defRPr sz="1400" b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defTabSz="914400"/>
            <a:lvl3pPr defTabSz="914400"/>
            <a:lvl4pPr defTabSz="914400"/>
            <a:lvl5pPr defTabSz="914400"/>
            <a:lvl6pPr defTabSz="914400"/>
            <a:lvl7pPr defTabSz="914400"/>
            <a:lvl8pPr defTabSz="914400"/>
            <a:lvl9pPr defTabSz="914400"/>
          </a:lstStyle>
          <a:p>
            <a:r>
              <a:rPr lang="en-US" altLang="zh-CN" b="0" i="1" dirty="0"/>
              <a:t>(Wang et al., WRR, 2022)</a:t>
            </a:r>
            <a:endParaRPr lang="zh-CN" altLang="en-US" b="0" i="1" dirty="0"/>
          </a:p>
        </p:txBody>
      </p:sp>
      <p:pic>
        <p:nvPicPr>
          <p:cNvPr id="40" name="Porosity">
            <a:hlinkClick r:id="" action="ppaction://media"/>
            <a:extLst>
              <a:ext uri="{FF2B5EF4-FFF2-40B4-BE49-F238E27FC236}">
                <a16:creationId xmlns:a16="http://schemas.microsoft.com/office/drawing/2014/main" id="{6693E4BB-DE00-48AD-B76A-A120979EAAC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418969" y="1295747"/>
            <a:ext cx="2135362" cy="2191556"/>
          </a:xfrm>
          <a:prstGeom prst="rect">
            <a:avLst/>
          </a:prstGeom>
        </p:spPr>
      </p:pic>
      <p:sp>
        <p:nvSpPr>
          <p:cNvPr id="41" name="文本框 40">
            <a:extLst>
              <a:ext uri="{FF2B5EF4-FFF2-40B4-BE49-F238E27FC236}">
                <a16:creationId xmlns:a16="http://schemas.microsoft.com/office/drawing/2014/main" id="{6B7B6EF0-9C9C-4C99-AE05-677A2118417F}"/>
              </a:ext>
            </a:extLst>
          </p:cNvPr>
          <p:cNvSpPr txBox="1"/>
          <p:nvPr/>
        </p:nvSpPr>
        <p:spPr>
          <a:xfrm>
            <a:off x="6823301" y="980728"/>
            <a:ext cx="17017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400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 core</a:t>
            </a:r>
            <a:r>
              <a:rPr lang="zh-CN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31" name="组合 30">
            <a:extLst>
              <a:ext uri="{FF2B5EF4-FFF2-40B4-BE49-F238E27FC236}">
                <a16:creationId xmlns:a16="http://schemas.microsoft.com/office/drawing/2014/main" id="{A426F6D1-0F98-4287-82EF-64CD00C5AC80}"/>
              </a:ext>
            </a:extLst>
          </p:cNvPr>
          <p:cNvGrpSpPr/>
          <p:nvPr/>
        </p:nvGrpSpPr>
        <p:grpSpPr>
          <a:xfrm>
            <a:off x="295167" y="3755114"/>
            <a:ext cx="8127550" cy="2384591"/>
            <a:chOff x="127504" y="3880686"/>
            <a:chExt cx="8127550" cy="2384591"/>
          </a:xfrm>
        </p:grpSpPr>
        <p:grpSp>
          <p:nvGrpSpPr>
            <p:cNvPr id="44" name="组合 43">
              <a:extLst>
                <a:ext uri="{FF2B5EF4-FFF2-40B4-BE49-F238E27FC236}">
                  <a16:creationId xmlns:a16="http://schemas.microsoft.com/office/drawing/2014/main" id="{E92436A0-4447-46B4-9068-0A539B608157}"/>
                </a:ext>
              </a:extLst>
            </p:cNvPr>
            <p:cNvGrpSpPr/>
            <p:nvPr/>
          </p:nvGrpSpPr>
          <p:grpSpPr>
            <a:xfrm>
              <a:off x="735482" y="3880686"/>
              <a:ext cx="7519572" cy="2311794"/>
              <a:chOff x="671058" y="3985198"/>
              <a:chExt cx="7533985" cy="2209020"/>
            </a:xfrm>
          </p:grpSpPr>
          <p:pic>
            <p:nvPicPr>
              <p:cNvPr id="47" name="图片 46">
                <a:extLst>
                  <a:ext uri="{FF2B5EF4-FFF2-40B4-BE49-F238E27FC236}">
                    <a16:creationId xmlns:a16="http://schemas.microsoft.com/office/drawing/2014/main" id="{0AEB8966-611F-4E26-A9E4-81B8BAC776B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5938578" y="4002662"/>
                <a:ext cx="2266465" cy="2191556"/>
              </a:xfrm>
              <a:prstGeom prst="rect">
                <a:avLst/>
              </a:prstGeom>
            </p:spPr>
          </p:pic>
          <p:pic>
            <p:nvPicPr>
              <p:cNvPr id="48" name="图片 47">
                <a:extLst>
                  <a:ext uri="{FF2B5EF4-FFF2-40B4-BE49-F238E27FC236}">
                    <a16:creationId xmlns:a16="http://schemas.microsoft.com/office/drawing/2014/main" id="{8FAC3D16-AF49-4DBC-9434-6431DEE0AAD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314098" y="3997337"/>
                <a:ext cx="2266465" cy="2191556"/>
              </a:xfrm>
              <a:prstGeom prst="rect">
                <a:avLst/>
              </a:prstGeom>
            </p:spPr>
          </p:pic>
          <p:pic>
            <p:nvPicPr>
              <p:cNvPr id="49" name="图片 48">
                <a:extLst>
                  <a:ext uri="{FF2B5EF4-FFF2-40B4-BE49-F238E27FC236}">
                    <a16:creationId xmlns:a16="http://schemas.microsoft.com/office/drawing/2014/main" id="{7EF3197B-EE66-4D74-8864-A473D988ACA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671058" y="3985198"/>
                <a:ext cx="2266465" cy="2191556"/>
              </a:xfrm>
              <a:prstGeom prst="rect">
                <a:avLst/>
              </a:prstGeom>
            </p:spPr>
          </p:pic>
        </p:grpSp>
        <p:sp>
          <p:nvSpPr>
            <p:cNvPr id="28" name="文本框 27">
              <a:extLst>
                <a:ext uri="{FF2B5EF4-FFF2-40B4-BE49-F238E27FC236}">
                  <a16:creationId xmlns:a16="http://schemas.microsoft.com/office/drawing/2014/main" id="{1982EB0A-9158-4DE4-98AF-9AE7B50E9813}"/>
                </a:ext>
              </a:extLst>
            </p:cNvPr>
            <p:cNvSpPr txBox="1"/>
            <p:nvPr/>
          </p:nvSpPr>
          <p:spPr>
            <a:xfrm>
              <a:off x="127504" y="5926723"/>
              <a:ext cx="1893467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Computational mesh</a:t>
              </a:r>
            </a:p>
          </p:txBody>
        </p:sp>
        <p:sp>
          <p:nvSpPr>
            <p:cNvPr id="50" name="文本框 49">
              <a:extLst>
                <a:ext uri="{FF2B5EF4-FFF2-40B4-BE49-F238E27FC236}">
                  <a16:creationId xmlns:a16="http://schemas.microsoft.com/office/drawing/2014/main" id="{229ADE81-C0A2-47E1-9D72-F7D3AE0A1EBE}"/>
                </a:ext>
              </a:extLst>
            </p:cNvPr>
            <p:cNvSpPr txBox="1"/>
            <p:nvPr/>
          </p:nvSpPr>
          <p:spPr>
            <a:xfrm>
              <a:off x="3266864" y="5926723"/>
              <a:ext cx="127631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Porosity map</a:t>
              </a:r>
            </a:p>
          </p:txBody>
        </p:sp>
        <p:sp>
          <p:nvSpPr>
            <p:cNvPr id="51" name="文本框 50">
              <a:extLst>
                <a:ext uri="{FF2B5EF4-FFF2-40B4-BE49-F238E27FC236}">
                  <a16:creationId xmlns:a16="http://schemas.microsoft.com/office/drawing/2014/main" id="{BD064BDD-6027-4717-BCA5-FFC1333BBF23}"/>
                </a:ext>
              </a:extLst>
            </p:cNvPr>
            <p:cNvSpPr txBox="1"/>
            <p:nvPr/>
          </p:nvSpPr>
          <p:spPr>
            <a:xfrm>
              <a:off x="5634194" y="5835649"/>
              <a:ext cx="135646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Pore-size map</a:t>
              </a:r>
            </a:p>
          </p:txBody>
        </p:sp>
      </p:grpSp>
      <p:sp>
        <p:nvSpPr>
          <p:cNvPr id="52" name="文本框 51">
            <a:extLst>
              <a:ext uri="{FF2B5EF4-FFF2-40B4-BE49-F238E27FC236}">
                <a16:creationId xmlns:a16="http://schemas.microsoft.com/office/drawing/2014/main" id="{2C03706C-A9E1-4409-B65B-6D087E5497E7}"/>
              </a:ext>
            </a:extLst>
          </p:cNvPr>
          <p:cNvSpPr txBox="1"/>
          <p:nvPr/>
        </p:nvSpPr>
        <p:spPr>
          <a:xfrm>
            <a:off x="2116811" y="6335912"/>
            <a:ext cx="555153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Absolute permeability: </a:t>
            </a:r>
            <a:r>
              <a:rPr lang="en-US" altLang="zh-CN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160 mD </a:t>
            </a:r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(Exp. 95~283 mD)</a:t>
            </a:r>
          </a:p>
        </p:txBody>
      </p:sp>
      <p:sp>
        <p:nvSpPr>
          <p:cNvPr id="36" name="文本框 35">
            <a:extLst>
              <a:ext uri="{FF2B5EF4-FFF2-40B4-BE49-F238E27FC236}">
                <a16:creationId xmlns:a16="http://schemas.microsoft.com/office/drawing/2014/main" id="{A43580BC-60DD-4876-93B4-8AF0AF6C0C4D}"/>
              </a:ext>
            </a:extLst>
          </p:cNvPr>
          <p:cNvSpPr txBox="1"/>
          <p:nvPr/>
        </p:nvSpPr>
        <p:spPr>
          <a:xfrm>
            <a:off x="2158033" y="880140"/>
            <a:ext cx="255298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Digital Rock Portal</a:t>
            </a:r>
          </a:p>
        </p:txBody>
      </p:sp>
    </p:spTree>
    <p:extLst>
      <p:ext uri="{BB962C8B-B14F-4D97-AF65-F5344CB8AC3E}">
        <p14:creationId xmlns:p14="http://schemas.microsoft.com/office/powerpoint/2010/main" val="754754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1000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4" repeatCount="indefinite" fill="hold" display="0">
                  <p:stCondLst>
                    <p:cond delay="indefinite"/>
                  </p:stCondLst>
                </p:cTn>
                <p:tgtEl>
                  <p:spTgt spid="40"/>
                </p:tgtEl>
              </p:cMediaNode>
            </p:video>
          </p:childTnLst>
        </p:cTn>
      </p:par>
    </p:tnLst>
    <p:bldLst>
      <p:bldP spid="5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8362216D-C1D3-4AC9-B546-13064BB0809B}"/>
              </a:ext>
            </a:extLst>
          </p:cNvPr>
          <p:cNvSpPr/>
          <p:nvPr/>
        </p:nvSpPr>
        <p:spPr>
          <a:xfrm>
            <a:off x="323528" y="116632"/>
            <a:ext cx="7632848" cy="5965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defRPr/>
            </a:pPr>
            <a:r>
              <a:rPr lang="en-US" altLang="zh-CN" sz="2800" b="1" kern="100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Outline</a:t>
            </a:r>
            <a:endParaRPr lang="zh-CN" altLang="en-US" sz="2800" b="1" kern="100" dirty="0">
              <a:solidFill>
                <a:srgbClr val="00206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EC1625C-CE16-4B63-BFD5-9F951316B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FD2BD-B935-43F9-A9DF-E81216C3959A}" type="datetime1">
              <a:rPr lang="en-US" smtClean="0"/>
              <a:t>5/21/2026</a:t>
            </a:fld>
            <a:endParaRPr lang="en-US" dirty="0"/>
          </a:p>
        </p:txBody>
      </p:sp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2D21A7BE-BED4-4AD4-8670-57E080EF9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09F9B90C-6B50-436A-8F24-5B166C0313D8}"/>
              </a:ext>
            </a:extLst>
          </p:cNvPr>
          <p:cNvSpPr txBox="1"/>
          <p:nvPr/>
        </p:nvSpPr>
        <p:spPr>
          <a:xfrm>
            <a:off x="976260" y="1398135"/>
            <a:ext cx="7543750" cy="42732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Multiscale pore structures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(shales, tight sandstones, carbonate rocks, etc.)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pore-network-continuum modeling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(motivation, mesh coarsening)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Single-phase flows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(permeability prediction, solute transport)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Quasi-static two-phase flows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(capillary pressure, relative permeability, resistance index)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Summary and outlook</a:t>
            </a:r>
          </a:p>
        </p:txBody>
      </p:sp>
    </p:spTree>
    <p:extLst>
      <p:ext uri="{BB962C8B-B14F-4D97-AF65-F5344CB8AC3E}">
        <p14:creationId xmlns:p14="http://schemas.microsoft.com/office/powerpoint/2010/main" val="1346016054"/>
      </p:ext>
    </p:extLst>
  </p:cSld>
  <p:clrMapOvr>
    <a:masterClrMapping/>
  </p:clrMapOvr>
  <p:timing>
    <p:tnLst>
      <p:par>
        <p:cTn id="1" dur="indefinite" restart="never" nodeType="tmRoot">
          <p:childTnLst>
            <p:par>
              <p:cTn id="2"/>
            </p:par>
            <p:par>
              <p:cTn id="3"/>
            </p:par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8362216D-C1D3-4AC9-B546-13064BB0809B}"/>
              </a:ext>
            </a:extLst>
          </p:cNvPr>
          <p:cNvSpPr/>
          <p:nvPr/>
        </p:nvSpPr>
        <p:spPr>
          <a:xfrm>
            <a:off x="323528" y="116632"/>
            <a:ext cx="8820472" cy="5965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defRPr/>
            </a:pPr>
            <a:r>
              <a:rPr lang="en-US" altLang="zh-CN" sz="2800" b="1" kern="100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Quasi-static modeling: </a:t>
            </a:r>
            <a:r>
              <a:rPr lang="en-US" altLang="zh-CN" sz="2800" b="1" kern="100" dirty="0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verification against the full PNM</a:t>
            </a:r>
            <a:endParaRPr lang="zh-CN" altLang="en-US" sz="2800" b="1" kern="100" dirty="0">
              <a:solidFill>
                <a:srgbClr val="0000FF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EC1625C-CE16-4B63-BFD5-9F951316B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4CD8D-C86A-46CC-83B9-4634239A48DF}" type="datetime1">
              <a:rPr lang="en-US" smtClean="0"/>
              <a:t>5/21/2026</a:t>
            </a:fld>
            <a:endParaRPr lang="en-US" dirty="0"/>
          </a:p>
        </p:txBody>
      </p:sp>
      <p:sp>
        <p:nvSpPr>
          <p:cNvPr id="15" name="灯片编号占位符 14">
            <a:extLst>
              <a:ext uri="{FF2B5EF4-FFF2-40B4-BE49-F238E27FC236}">
                <a16:creationId xmlns:a16="http://schemas.microsoft.com/office/drawing/2014/main" id="{9077900E-C26C-438A-B645-1A5509DE5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13</a:t>
            </a:fld>
            <a:endParaRPr lang="en-US" dirty="0"/>
          </a:p>
        </p:txBody>
      </p:sp>
      <p:grpSp>
        <p:nvGrpSpPr>
          <p:cNvPr id="6" name="组合 5">
            <a:extLst>
              <a:ext uri="{FF2B5EF4-FFF2-40B4-BE49-F238E27FC236}">
                <a16:creationId xmlns:a16="http://schemas.microsoft.com/office/drawing/2014/main" id="{EE6E0979-716F-4E0C-94B5-57A5AB34E9CD}"/>
              </a:ext>
            </a:extLst>
          </p:cNvPr>
          <p:cNvGrpSpPr>
            <a:grpSpLocks noChangeAspect="1"/>
          </p:cNvGrpSpPr>
          <p:nvPr/>
        </p:nvGrpSpPr>
        <p:grpSpPr>
          <a:xfrm>
            <a:off x="628650" y="899518"/>
            <a:ext cx="4268645" cy="2580049"/>
            <a:chOff x="2118" y="2042"/>
            <a:chExt cx="13689" cy="8273"/>
          </a:xfrm>
        </p:grpSpPr>
        <p:grpSp>
          <p:nvGrpSpPr>
            <p:cNvPr id="7" name="组合 6">
              <a:extLst>
                <a:ext uri="{FF2B5EF4-FFF2-40B4-BE49-F238E27FC236}">
                  <a16:creationId xmlns:a16="http://schemas.microsoft.com/office/drawing/2014/main" id="{0968C99E-5B8E-4B4B-911B-E793323C6BDF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2120" y="2042"/>
              <a:ext cx="13687" cy="8273"/>
              <a:chOff x="2626" y="2920"/>
              <a:chExt cx="13369" cy="8080"/>
            </a:xfrm>
          </p:grpSpPr>
          <p:pic>
            <p:nvPicPr>
              <p:cNvPr id="13" name="图片 12">
                <a:extLst>
                  <a:ext uri="{FF2B5EF4-FFF2-40B4-BE49-F238E27FC236}">
                    <a16:creationId xmlns:a16="http://schemas.microsoft.com/office/drawing/2014/main" id="{F3915E61-5639-4059-BBD7-0397B696E53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187" y="2998"/>
                <a:ext cx="2446" cy="7607"/>
              </a:xfrm>
              <a:prstGeom prst="rect">
                <a:avLst/>
              </a:prstGeom>
            </p:spPr>
          </p:pic>
          <p:pic>
            <p:nvPicPr>
              <p:cNvPr id="14" name="图片 13" descr="Fig1(d)(450-450-1400)">
                <a:extLst>
                  <a:ext uri="{FF2B5EF4-FFF2-40B4-BE49-F238E27FC236}">
                    <a16:creationId xmlns:a16="http://schemas.microsoft.com/office/drawing/2014/main" id="{4A94F418-6008-49A2-8A20-44CF1DD9E13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841" y="3009"/>
                <a:ext cx="2446" cy="7629"/>
              </a:xfrm>
              <a:prstGeom prst="rect">
                <a:avLst/>
              </a:prstGeom>
            </p:spPr>
          </p:pic>
          <p:pic>
            <p:nvPicPr>
              <p:cNvPr id="16" name="图片 15" descr="Fig1(b)(450-450-1400)">
                <a:extLst>
                  <a:ext uri="{FF2B5EF4-FFF2-40B4-BE49-F238E27FC236}">
                    <a16:creationId xmlns:a16="http://schemas.microsoft.com/office/drawing/2014/main" id="{685CF263-C93E-4ABA-A332-6483F6B9DBC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582" y="2998"/>
                <a:ext cx="2449" cy="7620"/>
              </a:xfrm>
              <a:prstGeom prst="rect">
                <a:avLst/>
              </a:prstGeom>
            </p:spPr>
          </p:pic>
          <p:pic>
            <p:nvPicPr>
              <p:cNvPr id="17" name="图片 16" descr="anlec sandstone(1)">
                <a:extLst>
                  <a:ext uri="{FF2B5EF4-FFF2-40B4-BE49-F238E27FC236}">
                    <a16:creationId xmlns:a16="http://schemas.microsoft.com/office/drawing/2014/main" id="{02AA8795-64BF-47EE-95CF-3F041A35E20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3458" y="2920"/>
                <a:ext cx="2537" cy="7771"/>
              </a:xfrm>
              <a:prstGeom prst="rect">
                <a:avLst/>
              </a:prstGeom>
            </p:spPr>
          </p:pic>
          <p:sp>
            <p:nvSpPr>
              <p:cNvPr id="18" name="文本框 17">
                <a:extLst>
                  <a:ext uri="{FF2B5EF4-FFF2-40B4-BE49-F238E27FC236}">
                    <a16:creationId xmlns:a16="http://schemas.microsoft.com/office/drawing/2014/main" id="{44595758-E0FB-44A6-9C62-34CD88878766}"/>
                  </a:ext>
                </a:extLst>
              </p:cNvPr>
              <p:cNvSpPr txBox="1"/>
              <p:nvPr/>
            </p:nvSpPr>
            <p:spPr>
              <a:xfrm>
                <a:off x="8721" y="5595"/>
                <a:ext cx="1471" cy="771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  <a:prstDash val="dash"/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1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RT1</a:t>
                </a:r>
              </a:p>
            </p:txBody>
          </p:sp>
          <p:sp>
            <p:nvSpPr>
              <p:cNvPr id="19" name="文本框 18">
                <a:extLst>
                  <a:ext uri="{FF2B5EF4-FFF2-40B4-BE49-F238E27FC236}">
                    <a16:creationId xmlns:a16="http://schemas.microsoft.com/office/drawing/2014/main" id="{CC402D6E-7BFB-4139-8128-6B5714BB6FC2}"/>
                  </a:ext>
                </a:extLst>
              </p:cNvPr>
              <p:cNvSpPr txBox="1"/>
              <p:nvPr/>
            </p:nvSpPr>
            <p:spPr>
              <a:xfrm>
                <a:off x="8633" y="8365"/>
                <a:ext cx="1471" cy="771"/>
              </a:xfrm>
              <a:prstGeom prst="rect">
                <a:avLst/>
              </a:prstGeom>
              <a:noFill/>
              <a:ln w="28575">
                <a:solidFill>
                  <a:srgbClr val="FF0000"/>
                </a:solidFill>
                <a:prstDash val="dash"/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1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RT2</a:t>
                </a:r>
              </a:p>
            </p:txBody>
          </p:sp>
          <p:cxnSp>
            <p:nvCxnSpPr>
              <p:cNvPr id="20" name="直接箭头连接符 19">
                <a:extLst>
                  <a:ext uri="{FF2B5EF4-FFF2-40B4-BE49-F238E27FC236}">
                    <a16:creationId xmlns:a16="http://schemas.microsoft.com/office/drawing/2014/main" id="{8D9ADBB9-FFDD-4477-AB4B-8999826226BD}"/>
                  </a:ext>
                </a:extLst>
              </p:cNvPr>
              <p:cNvCxnSpPr/>
              <p:nvPr/>
            </p:nvCxnSpPr>
            <p:spPr>
              <a:xfrm>
                <a:off x="2819" y="10691"/>
                <a:ext cx="1248" cy="0"/>
              </a:xfrm>
              <a:prstGeom prst="straightConnector1">
                <a:avLst/>
              </a:prstGeom>
              <a:ln w="34925">
                <a:solidFill>
                  <a:srgbClr val="FF0000"/>
                </a:solidFill>
                <a:tailEnd type="stealth" w="lg" len="lg"/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  <p:cxnSp>
            <p:nvCxnSpPr>
              <p:cNvPr id="21" name="直接箭头连接符 20">
                <a:extLst>
                  <a:ext uri="{FF2B5EF4-FFF2-40B4-BE49-F238E27FC236}">
                    <a16:creationId xmlns:a16="http://schemas.microsoft.com/office/drawing/2014/main" id="{0367D07F-FACB-46D9-B82E-4B5555400739}"/>
                  </a:ext>
                </a:extLst>
              </p:cNvPr>
              <p:cNvCxnSpPr/>
              <p:nvPr/>
            </p:nvCxnSpPr>
            <p:spPr>
              <a:xfrm flipV="1">
                <a:off x="2834" y="9352"/>
                <a:ext cx="0" cy="1339"/>
              </a:xfrm>
              <a:prstGeom prst="straightConnector1">
                <a:avLst/>
              </a:prstGeom>
              <a:ln w="34925">
                <a:solidFill>
                  <a:srgbClr val="0070C0"/>
                </a:solidFill>
                <a:tailEnd type="stealth" w="lg" len="lg"/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  <p:sp>
            <p:nvSpPr>
              <p:cNvPr id="22" name="文本框 21">
                <a:extLst>
                  <a:ext uri="{FF2B5EF4-FFF2-40B4-BE49-F238E27FC236}">
                    <a16:creationId xmlns:a16="http://schemas.microsoft.com/office/drawing/2014/main" id="{05EA62EF-2D23-4B10-8D3F-0B3A073BC71B}"/>
                  </a:ext>
                </a:extLst>
              </p:cNvPr>
              <p:cNvSpPr txBox="1"/>
              <p:nvPr/>
            </p:nvSpPr>
            <p:spPr>
              <a:xfrm>
                <a:off x="3952" y="10490"/>
                <a:ext cx="502" cy="5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600" b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X</a:t>
                </a:r>
              </a:p>
            </p:txBody>
          </p:sp>
          <p:sp>
            <p:nvSpPr>
              <p:cNvPr id="23" name="文本框 22">
                <a:extLst>
                  <a:ext uri="{FF2B5EF4-FFF2-40B4-BE49-F238E27FC236}">
                    <a16:creationId xmlns:a16="http://schemas.microsoft.com/office/drawing/2014/main" id="{7FD0B89E-01B9-4F08-939B-2B2B88E48A8E}"/>
                  </a:ext>
                </a:extLst>
              </p:cNvPr>
              <p:cNvSpPr txBox="1"/>
              <p:nvPr/>
            </p:nvSpPr>
            <p:spPr>
              <a:xfrm>
                <a:off x="2626" y="8996"/>
                <a:ext cx="502" cy="5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600" b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Z</a:t>
                </a:r>
              </a:p>
            </p:txBody>
          </p:sp>
          <p:pic>
            <p:nvPicPr>
              <p:cNvPr id="24" name="图片 23">
                <a:extLst>
                  <a:ext uri="{FF2B5EF4-FFF2-40B4-BE49-F238E27FC236}">
                    <a16:creationId xmlns:a16="http://schemas.microsoft.com/office/drawing/2014/main" id="{3FA53F40-1FFE-4E63-ABF3-ABCBDB0B82B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961" y="3010"/>
                <a:ext cx="2440" cy="7588"/>
              </a:xfrm>
              <a:prstGeom prst="rect">
                <a:avLst/>
              </a:prstGeom>
            </p:spPr>
          </p:pic>
          <p:sp>
            <p:nvSpPr>
              <p:cNvPr id="25" name="文本框 24">
                <a:extLst>
                  <a:ext uri="{FF2B5EF4-FFF2-40B4-BE49-F238E27FC236}">
                    <a16:creationId xmlns:a16="http://schemas.microsoft.com/office/drawing/2014/main" id="{C7A86DF0-473F-489D-A93A-160A3FF54606}"/>
                  </a:ext>
                </a:extLst>
              </p:cNvPr>
              <p:cNvSpPr txBox="1"/>
              <p:nvPr/>
            </p:nvSpPr>
            <p:spPr>
              <a:xfrm>
                <a:off x="10394" y="5744"/>
                <a:ext cx="3340" cy="795"/>
              </a:xfrm>
              <a:prstGeom prst="rect">
                <a:avLst/>
              </a:prstGeom>
              <a:noFill/>
              <a:ln w="28575">
                <a:noFill/>
                <a:prstDash val="dash"/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1050" b="1" dirty="0">
                    <a:highlight>
                      <a:srgbClr val="FFFF00"/>
                    </a:highlight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Microporosity</a:t>
                </a:r>
                <a:endParaRPr lang="zh-CN" altLang="en-US" sz="1050" b="1" dirty="0">
                  <a:highlight>
                    <a:srgbClr val="FFFF00"/>
                  </a:highlight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6" name="文本框 25">
                <a:extLst>
                  <a:ext uri="{FF2B5EF4-FFF2-40B4-BE49-F238E27FC236}">
                    <a16:creationId xmlns:a16="http://schemas.microsoft.com/office/drawing/2014/main" id="{1F3EBF63-90BB-4436-9F8C-EB077689ED57}"/>
                  </a:ext>
                </a:extLst>
              </p:cNvPr>
              <p:cNvSpPr txBox="1"/>
              <p:nvPr/>
            </p:nvSpPr>
            <p:spPr>
              <a:xfrm>
                <a:off x="13618" y="5422"/>
                <a:ext cx="2218" cy="529"/>
              </a:xfrm>
              <a:prstGeom prst="rect">
                <a:avLst/>
              </a:prstGeom>
              <a:noFill/>
              <a:ln w="28575">
                <a:noFill/>
                <a:prstDash val="dash"/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US" altLang="zh-CN" sz="1100" b="1" dirty="0">
                    <a:highlight>
                      <a:srgbClr val="FFFF00"/>
                    </a:highlight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Mesh</a:t>
                </a:r>
                <a:endParaRPr lang="zh-CN" altLang="en-US" sz="1000" b="1" dirty="0">
                  <a:highlight>
                    <a:srgbClr val="FFFF00"/>
                  </a:highlight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8" name="文本框 7">
              <a:extLst>
                <a:ext uri="{FF2B5EF4-FFF2-40B4-BE49-F238E27FC236}">
                  <a16:creationId xmlns:a16="http://schemas.microsoft.com/office/drawing/2014/main" id="{86206DD4-6AB3-4FD5-8B40-52C9E984C385}"/>
                </a:ext>
              </a:extLst>
            </p:cNvPr>
            <p:cNvSpPr txBox="1"/>
            <p:nvPr/>
          </p:nvSpPr>
          <p:spPr>
            <a:xfrm>
              <a:off x="2118" y="2157"/>
              <a:ext cx="2667" cy="8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1100" b="1" dirty="0">
                  <a:solidFill>
                    <a:schemeClr val="tx1"/>
                  </a:solidFill>
                  <a:highlight>
                    <a:srgbClr val="FFFF00"/>
                  </a:highlight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CT image</a:t>
              </a:r>
              <a:endParaRPr lang="zh-CN" altLang="en-US" sz="1100" b="1" dirty="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9" name="文本框 8">
              <a:extLst>
                <a:ext uri="{FF2B5EF4-FFF2-40B4-BE49-F238E27FC236}">
                  <a16:creationId xmlns:a16="http://schemas.microsoft.com/office/drawing/2014/main" id="{B0E4ECAC-B84A-4483-ACBB-96855FCE4D26}"/>
                </a:ext>
              </a:extLst>
            </p:cNvPr>
            <p:cNvSpPr txBox="1"/>
            <p:nvPr/>
          </p:nvSpPr>
          <p:spPr>
            <a:xfrm>
              <a:off x="5158" y="2197"/>
              <a:ext cx="2100" cy="8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buClrTx/>
                <a:buSzTx/>
                <a:buFontTx/>
              </a:pPr>
              <a:r>
                <a:rPr lang="en-US" altLang="zh-CN" sz="1100" b="1" dirty="0">
                  <a:highlight>
                    <a:srgbClr val="FFFF00"/>
                  </a:highlight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Binary</a:t>
              </a:r>
            </a:p>
          </p:txBody>
        </p:sp>
        <p:sp>
          <p:nvSpPr>
            <p:cNvPr id="10" name="文本框 9">
              <a:extLst>
                <a:ext uri="{FF2B5EF4-FFF2-40B4-BE49-F238E27FC236}">
                  <a16:creationId xmlns:a16="http://schemas.microsoft.com/office/drawing/2014/main" id="{9DBB9370-7E28-4562-B696-74F92F0FD58E}"/>
                </a:ext>
              </a:extLst>
            </p:cNvPr>
            <p:cNvSpPr txBox="1"/>
            <p:nvPr/>
          </p:nvSpPr>
          <p:spPr>
            <a:xfrm>
              <a:off x="7537" y="2182"/>
              <a:ext cx="3100" cy="8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buClrTx/>
                <a:buSzTx/>
                <a:buFontTx/>
              </a:pPr>
              <a:r>
                <a:rPr lang="en-US" altLang="zh-CN" sz="1100" b="1" dirty="0">
                  <a:highlight>
                    <a:srgbClr val="FFFF00"/>
                  </a:highlight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Rock typing</a:t>
              </a:r>
            </a:p>
          </p:txBody>
        </p:sp>
      </p:grpSp>
      <p:sp>
        <p:nvSpPr>
          <p:cNvPr id="32" name="文本框 31">
            <a:extLst>
              <a:ext uri="{FF2B5EF4-FFF2-40B4-BE49-F238E27FC236}">
                <a16:creationId xmlns:a16="http://schemas.microsoft.com/office/drawing/2014/main" id="{56875639-1BC1-4009-AE5E-14C24B9B5753}"/>
              </a:ext>
            </a:extLst>
          </p:cNvPr>
          <p:cNvSpPr txBox="1"/>
          <p:nvPr/>
        </p:nvSpPr>
        <p:spPr>
          <a:xfrm>
            <a:off x="1825497" y="6287101"/>
            <a:ext cx="638467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Shi et al., The pore-network-continuum modeling of two-phase flow properties for multiscale digital rocks, AWR, 206, 105138, 2025</a:t>
            </a:r>
          </a:p>
        </p:txBody>
      </p:sp>
      <p:grpSp>
        <p:nvGrpSpPr>
          <p:cNvPr id="38" name="组合 37">
            <a:extLst>
              <a:ext uri="{FF2B5EF4-FFF2-40B4-BE49-F238E27FC236}">
                <a16:creationId xmlns:a16="http://schemas.microsoft.com/office/drawing/2014/main" id="{3D7D9D92-DF82-4451-A17B-02229C4615A2}"/>
              </a:ext>
            </a:extLst>
          </p:cNvPr>
          <p:cNvGrpSpPr/>
          <p:nvPr/>
        </p:nvGrpSpPr>
        <p:grpSpPr>
          <a:xfrm>
            <a:off x="5324167" y="994757"/>
            <a:ext cx="3031640" cy="2435531"/>
            <a:chOff x="5324167" y="994757"/>
            <a:chExt cx="3031640" cy="2435531"/>
          </a:xfrm>
        </p:grpSpPr>
        <p:pic>
          <p:nvPicPr>
            <p:cNvPr id="31" name="图片 30">
              <a:extLst>
                <a:ext uri="{FF2B5EF4-FFF2-40B4-BE49-F238E27FC236}">
                  <a16:creationId xmlns:a16="http://schemas.microsoft.com/office/drawing/2014/main" id="{8336C2E4-DF65-4BD0-98FE-1ABAB132493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324167" y="994757"/>
              <a:ext cx="3031640" cy="2435531"/>
            </a:xfrm>
            <a:prstGeom prst="rect">
              <a:avLst/>
            </a:prstGeom>
          </p:spPr>
        </p:pic>
        <p:sp>
          <p:nvSpPr>
            <p:cNvPr id="35" name="文本框 34">
              <a:extLst>
                <a:ext uri="{FF2B5EF4-FFF2-40B4-BE49-F238E27FC236}">
                  <a16:creationId xmlns:a16="http://schemas.microsoft.com/office/drawing/2014/main" id="{AE5CA559-5222-49FF-BA0E-2612E0EDA144}"/>
                </a:ext>
              </a:extLst>
            </p:cNvPr>
            <p:cNvSpPr txBox="1"/>
            <p:nvPr/>
          </p:nvSpPr>
          <p:spPr>
            <a:xfrm>
              <a:off x="6434558" y="1865455"/>
              <a:ext cx="163345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b="1" dirty="0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Match well</a:t>
              </a:r>
            </a:p>
          </p:txBody>
        </p:sp>
      </p:grpSp>
      <p:grpSp>
        <p:nvGrpSpPr>
          <p:cNvPr id="37" name="组合 36">
            <a:extLst>
              <a:ext uri="{FF2B5EF4-FFF2-40B4-BE49-F238E27FC236}">
                <a16:creationId xmlns:a16="http://schemas.microsoft.com/office/drawing/2014/main" id="{9D88E863-CD06-4219-9164-7EDA7C2AA03C}"/>
              </a:ext>
            </a:extLst>
          </p:cNvPr>
          <p:cNvGrpSpPr/>
          <p:nvPr/>
        </p:nvGrpSpPr>
        <p:grpSpPr>
          <a:xfrm>
            <a:off x="179766" y="3611557"/>
            <a:ext cx="8712459" cy="2636009"/>
            <a:chOff x="107504" y="3628499"/>
            <a:chExt cx="8712459" cy="2636009"/>
          </a:xfrm>
        </p:grpSpPr>
        <p:pic>
          <p:nvPicPr>
            <p:cNvPr id="34" name="图片 33">
              <a:extLst>
                <a:ext uri="{FF2B5EF4-FFF2-40B4-BE49-F238E27FC236}">
                  <a16:creationId xmlns:a16="http://schemas.microsoft.com/office/drawing/2014/main" id="{56183C4D-C9C5-4D23-BDA8-A7552E52C1AD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07504" y="3923487"/>
              <a:ext cx="8712459" cy="2341021"/>
            </a:xfrm>
            <a:prstGeom prst="rect">
              <a:avLst/>
            </a:prstGeom>
          </p:spPr>
        </p:pic>
        <p:sp>
          <p:nvSpPr>
            <p:cNvPr id="36" name="文本框 35">
              <a:extLst>
                <a:ext uri="{FF2B5EF4-FFF2-40B4-BE49-F238E27FC236}">
                  <a16:creationId xmlns:a16="http://schemas.microsoft.com/office/drawing/2014/main" id="{5DAA1E42-2D20-4121-AFBB-EB2A056C5FF6}"/>
                </a:ext>
              </a:extLst>
            </p:cNvPr>
            <p:cNvSpPr txBox="1"/>
            <p:nvPr/>
          </p:nvSpPr>
          <p:spPr>
            <a:xfrm>
              <a:off x="2671808" y="3628499"/>
              <a:ext cx="408002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 dirty="0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Capillary pressure and relative permeability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20966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8362216D-C1D3-4AC9-B546-13064BB0809B}"/>
              </a:ext>
            </a:extLst>
          </p:cNvPr>
          <p:cNvSpPr/>
          <p:nvPr/>
        </p:nvSpPr>
        <p:spPr>
          <a:xfrm>
            <a:off x="323528" y="116632"/>
            <a:ext cx="8820472" cy="5965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defRPr/>
            </a:pPr>
            <a:r>
              <a:rPr lang="en-US" altLang="zh-CN" sz="2800" b="1" kern="100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Quasi-static modeling: </a:t>
            </a:r>
            <a:r>
              <a:rPr lang="en-US" altLang="zh-CN" sz="2800" b="1" kern="100" dirty="0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tight sandstones</a:t>
            </a:r>
            <a:endParaRPr lang="zh-CN" altLang="en-US" sz="2800" b="1" kern="100" dirty="0">
              <a:solidFill>
                <a:srgbClr val="0000FF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EC1625C-CE16-4B63-BFD5-9F951316B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4CD8D-C86A-46CC-83B9-4634239A48DF}" type="datetime1">
              <a:rPr lang="en-US" smtClean="0"/>
              <a:t>5/21/2026</a:t>
            </a:fld>
            <a:endParaRPr lang="en-US" dirty="0"/>
          </a:p>
        </p:txBody>
      </p:sp>
      <p:sp>
        <p:nvSpPr>
          <p:cNvPr id="15" name="灯片编号占位符 14">
            <a:extLst>
              <a:ext uri="{FF2B5EF4-FFF2-40B4-BE49-F238E27FC236}">
                <a16:creationId xmlns:a16="http://schemas.microsoft.com/office/drawing/2014/main" id="{9077900E-C26C-438A-B645-1A5509DE5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14</a:t>
            </a:fld>
            <a:endParaRPr lang="en-US" dirty="0"/>
          </a:p>
        </p:txBody>
      </p:sp>
      <p:grpSp>
        <p:nvGrpSpPr>
          <p:cNvPr id="4" name="组合 3">
            <a:extLst>
              <a:ext uri="{FF2B5EF4-FFF2-40B4-BE49-F238E27FC236}">
                <a16:creationId xmlns:a16="http://schemas.microsoft.com/office/drawing/2014/main" id="{617CB06F-9874-4A89-A5FB-54B4D9EC149E}"/>
              </a:ext>
            </a:extLst>
          </p:cNvPr>
          <p:cNvGrpSpPr>
            <a:grpSpLocks noChangeAspect="1"/>
          </p:cNvGrpSpPr>
          <p:nvPr/>
        </p:nvGrpSpPr>
        <p:grpSpPr>
          <a:xfrm>
            <a:off x="79617" y="1450960"/>
            <a:ext cx="8543901" cy="4962684"/>
            <a:chOff x="-13697" y="1089296"/>
            <a:chExt cx="9010037" cy="5233437"/>
          </a:xfrm>
        </p:grpSpPr>
        <p:grpSp>
          <p:nvGrpSpPr>
            <p:cNvPr id="54" name="组合 53">
              <a:extLst>
                <a:ext uri="{FF2B5EF4-FFF2-40B4-BE49-F238E27FC236}">
                  <a16:creationId xmlns:a16="http://schemas.microsoft.com/office/drawing/2014/main" id="{20B165A4-3F2F-45CA-9854-06621978EBF0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41449" y="1649946"/>
              <a:ext cx="8258219" cy="3964561"/>
              <a:chOff x="22446544" y="10269465"/>
              <a:chExt cx="7725995" cy="3709055"/>
            </a:xfrm>
          </p:grpSpPr>
          <p:pic>
            <p:nvPicPr>
              <p:cNvPr id="55" name="图片 54">
                <a:extLst>
                  <a:ext uri="{FF2B5EF4-FFF2-40B4-BE49-F238E27FC236}">
                    <a16:creationId xmlns:a16="http://schemas.microsoft.com/office/drawing/2014/main" id="{262BC606-B461-49C0-883A-D952DCE7F3D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2446544" y="10269465"/>
                <a:ext cx="3514193" cy="3405665"/>
              </a:xfrm>
              <a:prstGeom prst="rect">
                <a:avLst/>
              </a:prstGeom>
            </p:spPr>
          </p:pic>
          <p:grpSp>
            <p:nvGrpSpPr>
              <p:cNvPr id="56" name="组合 55">
                <a:extLst>
                  <a:ext uri="{FF2B5EF4-FFF2-40B4-BE49-F238E27FC236}">
                    <a16:creationId xmlns:a16="http://schemas.microsoft.com/office/drawing/2014/main" id="{AF61C4EE-28A2-4FA8-BD1F-AD29F34C767A}"/>
                  </a:ext>
                </a:extLst>
              </p:cNvPr>
              <p:cNvGrpSpPr/>
              <p:nvPr/>
            </p:nvGrpSpPr>
            <p:grpSpPr>
              <a:xfrm>
                <a:off x="26287621" y="10292715"/>
                <a:ext cx="3884918" cy="3685805"/>
                <a:chOff x="26287621" y="10292715"/>
                <a:chExt cx="3884918" cy="3685805"/>
              </a:xfrm>
            </p:grpSpPr>
            <p:pic>
              <p:nvPicPr>
                <p:cNvPr id="57" name="图片 56">
                  <a:extLst>
                    <a:ext uri="{FF2B5EF4-FFF2-40B4-BE49-F238E27FC236}">
                      <a16:creationId xmlns:a16="http://schemas.microsoft.com/office/drawing/2014/main" id="{F558214A-FE5E-4C58-BD59-B6CD21C2349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6287621" y="10292715"/>
                  <a:ext cx="3471061" cy="3355511"/>
                </a:xfrm>
                <a:prstGeom prst="rect">
                  <a:avLst/>
                </a:prstGeom>
              </p:spPr>
            </p:pic>
            <p:sp>
              <p:nvSpPr>
                <p:cNvPr id="58" name="矩形 57">
                  <a:extLst>
                    <a:ext uri="{FF2B5EF4-FFF2-40B4-BE49-F238E27FC236}">
                      <a16:creationId xmlns:a16="http://schemas.microsoft.com/office/drawing/2014/main" id="{9C5E9381-DE46-4C19-A21C-ADFBDE4AAAEE}"/>
                    </a:ext>
                  </a:extLst>
                </p:cNvPr>
                <p:cNvSpPr/>
                <p:nvPr/>
              </p:nvSpPr>
              <p:spPr>
                <a:xfrm>
                  <a:off x="26287621" y="13754122"/>
                  <a:ext cx="382061" cy="155510"/>
                </a:xfrm>
                <a:prstGeom prst="rect">
                  <a:avLst/>
                </a:prstGeom>
                <a:solidFill>
                  <a:srgbClr val="000000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59" name="文本框 58">
                  <a:extLst>
                    <a:ext uri="{FF2B5EF4-FFF2-40B4-BE49-F238E27FC236}">
                      <a16:creationId xmlns:a16="http://schemas.microsoft.com/office/drawing/2014/main" id="{D94146DC-9288-45E0-9C31-01C2EA4EEB7D}"/>
                    </a:ext>
                  </a:extLst>
                </p:cNvPr>
                <p:cNvSpPr txBox="1"/>
                <p:nvPr/>
              </p:nvSpPr>
              <p:spPr>
                <a:xfrm>
                  <a:off x="26603110" y="13648226"/>
                  <a:ext cx="638636" cy="31673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sz="1600" dirty="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solid</a:t>
                  </a:r>
                  <a:endParaRPr lang="zh-CN" altLang="en-US" sz="1600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60" name="矩形 59">
                  <a:extLst>
                    <a:ext uri="{FF2B5EF4-FFF2-40B4-BE49-F238E27FC236}">
                      <a16:creationId xmlns:a16="http://schemas.microsoft.com/office/drawing/2014/main" id="{1BAB8A50-7059-4D61-B8E9-2C25BD8B5FF7}"/>
                    </a:ext>
                  </a:extLst>
                </p:cNvPr>
                <p:cNvSpPr/>
                <p:nvPr/>
              </p:nvSpPr>
              <p:spPr>
                <a:xfrm>
                  <a:off x="27143077" y="13754122"/>
                  <a:ext cx="382061" cy="155510"/>
                </a:xfrm>
                <a:prstGeom prst="rect">
                  <a:avLst/>
                </a:prstGeom>
                <a:solidFill>
                  <a:srgbClr val="00006F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1" name="矩形 60">
                  <a:extLst>
                    <a:ext uri="{FF2B5EF4-FFF2-40B4-BE49-F238E27FC236}">
                      <a16:creationId xmlns:a16="http://schemas.microsoft.com/office/drawing/2014/main" id="{1FDF02A4-526A-4E32-962D-F3C4E9425481}"/>
                    </a:ext>
                  </a:extLst>
                </p:cNvPr>
                <p:cNvSpPr/>
                <p:nvPr/>
              </p:nvSpPr>
              <p:spPr>
                <a:xfrm>
                  <a:off x="29021789" y="13754122"/>
                  <a:ext cx="382061" cy="155510"/>
                </a:xfrm>
                <a:prstGeom prst="rect">
                  <a:avLst/>
                </a:prstGeom>
                <a:solidFill>
                  <a:srgbClr val="007FFF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2" name="矩形 61">
                  <a:extLst>
                    <a:ext uri="{FF2B5EF4-FFF2-40B4-BE49-F238E27FC236}">
                      <a16:creationId xmlns:a16="http://schemas.microsoft.com/office/drawing/2014/main" id="{86CA36C1-01A2-4C40-869C-2126CEA76247}"/>
                    </a:ext>
                  </a:extLst>
                </p:cNvPr>
                <p:cNvSpPr/>
                <p:nvPr/>
              </p:nvSpPr>
              <p:spPr>
                <a:xfrm>
                  <a:off x="27975704" y="13754122"/>
                  <a:ext cx="382061" cy="155510"/>
                </a:xfrm>
                <a:prstGeom prst="rect">
                  <a:avLst/>
                </a:prstGeom>
                <a:solidFill>
                  <a:srgbClr val="FF0000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3" name="文本框 62">
                  <a:extLst>
                    <a:ext uri="{FF2B5EF4-FFF2-40B4-BE49-F238E27FC236}">
                      <a16:creationId xmlns:a16="http://schemas.microsoft.com/office/drawing/2014/main" id="{1B232C92-6782-4FB6-897F-F605711BE099}"/>
                    </a:ext>
                  </a:extLst>
                </p:cNvPr>
                <p:cNvSpPr txBox="1"/>
                <p:nvPr/>
              </p:nvSpPr>
              <p:spPr>
                <a:xfrm>
                  <a:off x="27481257" y="13661785"/>
                  <a:ext cx="638636" cy="31673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sz="1600" dirty="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illite</a:t>
                  </a:r>
                  <a:endParaRPr lang="zh-CN" altLang="en-US" sz="1600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64" name="文本框 63">
                  <a:extLst>
                    <a:ext uri="{FF2B5EF4-FFF2-40B4-BE49-F238E27FC236}">
                      <a16:creationId xmlns:a16="http://schemas.microsoft.com/office/drawing/2014/main" id="{C40B5DFD-8B08-4695-8E5F-59910632EE7B}"/>
                    </a:ext>
                  </a:extLst>
                </p:cNvPr>
                <p:cNvSpPr txBox="1"/>
                <p:nvPr/>
              </p:nvSpPr>
              <p:spPr>
                <a:xfrm>
                  <a:off x="28302202" y="13661784"/>
                  <a:ext cx="834015" cy="31673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sz="1600" dirty="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chlorite</a:t>
                  </a:r>
                  <a:endParaRPr lang="zh-CN" altLang="en-US" sz="1600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65" name="文本框 64">
                  <a:extLst>
                    <a:ext uri="{FF2B5EF4-FFF2-40B4-BE49-F238E27FC236}">
                      <a16:creationId xmlns:a16="http://schemas.microsoft.com/office/drawing/2014/main" id="{4AB6FB5B-C4D6-4D5A-8185-F1109CD0CA9C}"/>
                    </a:ext>
                  </a:extLst>
                </p:cNvPr>
                <p:cNvSpPr txBox="1"/>
                <p:nvPr/>
              </p:nvSpPr>
              <p:spPr>
                <a:xfrm>
                  <a:off x="29338524" y="13648226"/>
                  <a:ext cx="834015" cy="31673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sz="1600" dirty="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void</a:t>
                  </a:r>
                  <a:endParaRPr lang="zh-CN" altLang="en-US" sz="1600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p:grpSp>
        </p:grpSp>
        <p:sp>
          <p:nvSpPr>
            <p:cNvPr id="66" name="文本框 65">
              <a:extLst>
                <a:ext uri="{FF2B5EF4-FFF2-40B4-BE49-F238E27FC236}">
                  <a16:creationId xmlns:a16="http://schemas.microsoft.com/office/drawing/2014/main" id="{FA9BC558-7C96-4270-BAB3-1BD089462E74}"/>
                </a:ext>
              </a:extLst>
            </p:cNvPr>
            <p:cNvSpPr txBox="1"/>
            <p:nvPr/>
          </p:nvSpPr>
          <p:spPr>
            <a:xfrm>
              <a:off x="2690882" y="1089296"/>
              <a:ext cx="440697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dirty="0">
                  <a:solidFill>
                    <a:srgbClr val="0067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Sparsely distributed resolved void spaces</a:t>
              </a:r>
            </a:p>
          </p:txBody>
        </p:sp>
        <p:cxnSp>
          <p:nvCxnSpPr>
            <p:cNvPr id="67" name="直接箭头连接符 66">
              <a:extLst>
                <a:ext uri="{FF2B5EF4-FFF2-40B4-BE49-F238E27FC236}">
                  <a16:creationId xmlns:a16="http://schemas.microsoft.com/office/drawing/2014/main" id="{AC1121F7-CBE5-4ADB-95A0-1B4476EE90A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346838" y="1555620"/>
              <a:ext cx="1693513" cy="1174446"/>
            </a:xfrm>
            <a:prstGeom prst="straightConnector1">
              <a:avLst/>
            </a:prstGeom>
            <a:ln w="19050">
              <a:solidFill>
                <a:srgbClr val="007FFF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直接箭头连接符 67">
              <a:extLst>
                <a:ext uri="{FF2B5EF4-FFF2-40B4-BE49-F238E27FC236}">
                  <a16:creationId xmlns:a16="http://schemas.microsoft.com/office/drawing/2014/main" id="{1C56FFEC-7B48-46F2-85A1-0C74DF5AD914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5155509" y="1503899"/>
              <a:ext cx="1309527" cy="1226168"/>
            </a:xfrm>
            <a:prstGeom prst="straightConnector1">
              <a:avLst/>
            </a:prstGeom>
            <a:ln w="19050">
              <a:solidFill>
                <a:srgbClr val="007FFF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直接箭头连接符 68">
              <a:extLst>
                <a:ext uri="{FF2B5EF4-FFF2-40B4-BE49-F238E27FC236}">
                  <a16:creationId xmlns:a16="http://schemas.microsoft.com/office/drawing/2014/main" id="{2DA70BFD-8BF1-4300-8D94-6F81619CCF3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18995" y="4026210"/>
              <a:ext cx="935753" cy="1617732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0" name="文本框 69">
              <a:extLst>
                <a:ext uri="{FF2B5EF4-FFF2-40B4-BE49-F238E27FC236}">
                  <a16:creationId xmlns:a16="http://schemas.microsoft.com/office/drawing/2014/main" id="{7105EB01-C84B-4346-ACC8-182C56726ADC}"/>
                </a:ext>
              </a:extLst>
            </p:cNvPr>
            <p:cNvSpPr txBox="1"/>
            <p:nvPr/>
          </p:nvSpPr>
          <p:spPr>
            <a:xfrm>
              <a:off x="-13697" y="5638807"/>
              <a:ext cx="2983999" cy="4219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dirty="0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Lowly permeable chlorite</a:t>
              </a:r>
            </a:p>
          </p:txBody>
        </p:sp>
        <p:cxnSp>
          <p:nvCxnSpPr>
            <p:cNvPr id="71" name="直接箭头连接符 70">
              <a:extLst>
                <a:ext uri="{FF2B5EF4-FFF2-40B4-BE49-F238E27FC236}">
                  <a16:creationId xmlns:a16="http://schemas.microsoft.com/office/drawing/2014/main" id="{B92CA927-17BA-44A5-AC98-31DFF92B1D3C}"/>
                </a:ext>
              </a:extLst>
            </p:cNvPr>
            <p:cNvCxnSpPr/>
            <p:nvPr/>
          </p:nvCxnSpPr>
          <p:spPr>
            <a:xfrm>
              <a:off x="2552903" y="4386250"/>
              <a:ext cx="1594134" cy="1512168"/>
            </a:xfrm>
            <a:prstGeom prst="straightConnector1">
              <a:avLst/>
            </a:prstGeom>
            <a:ln w="19050">
              <a:solidFill>
                <a:srgbClr val="00006F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2" name="文本框 71">
              <a:extLst>
                <a:ext uri="{FF2B5EF4-FFF2-40B4-BE49-F238E27FC236}">
                  <a16:creationId xmlns:a16="http://schemas.microsoft.com/office/drawing/2014/main" id="{E942A739-8928-4921-A690-2E4589A2F24C}"/>
                </a:ext>
              </a:extLst>
            </p:cNvPr>
            <p:cNvSpPr txBox="1"/>
            <p:nvPr/>
          </p:nvSpPr>
          <p:spPr>
            <a:xfrm>
              <a:off x="4125789" y="5900794"/>
              <a:ext cx="4870551" cy="4219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dirty="0">
                  <a:solidFill>
                    <a:srgbClr val="00006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Highly permeable illite, and some kaolinite</a:t>
              </a:r>
            </a:p>
          </p:txBody>
        </p:sp>
      </p:grpSp>
      <p:sp>
        <p:nvSpPr>
          <p:cNvPr id="11" name="文本框 10">
            <a:extLst>
              <a:ext uri="{FF2B5EF4-FFF2-40B4-BE49-F238E27FC236}">
                <a16:creationId xmlns:a16="http://schemas.microsoft.com/office/drawing/2014/main" id="{E2799F3A-8B89-4D7D-B51A-EDCF4CA3FA3D}"/>
              </a:ext>
            </a:extLst>
          </p:cNvPr>
          <p:cNvSpPr txBox="1"/>
          <p:nvPr/>
        </p:nvSpPr>
        <p:spPr>
          <a:xfrm>
            <a:off x="79617" y="922861"/>
            <a:ext cx="8710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① Sub-rock typing: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resolved pores, lowly permeable minerals, and highly permeable ones  </a:t>
            </a:r>
          </a:p>
        </p:txBody>
      </p:sp>
      <p:sp>
        <p:nvSpPr>
          <p:cNvPr id="73" name="文本框 72">
            <a:extLst>
              <a:ext uri="{FF2B5EF4-FFF2-40B4-BE49-F238E27FC236}">
                <a16:creationId xmlns:a16="http://schemas.microsoft.com/office/drawing/2014/main" id="{0B47D681-8D0D-4AA6-9888-752347085DFB}"/>
              </a:ext>
            </a:extLst>
          </p:cNvPr>
          <p:cNvSpPr txBox="1"/>
          <p:nvPr/>
        </p:nvSpPr>
        <p:spPr>
          <a:xfrm>
            <a:off x="1010903" y="5431416"/>
            <a:ext cx="276229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2800×2800 voxels of 0.67 µm</a:t>
            </a:r>
          </a:p>
        </p:txBody>
      </p:sp>
    </p:spTree>
    <p:extLst>
      <p:ext uri="{BB962C8B-B14F-4D97-AF65-F5344CB8AC3E}">
        <p14:creationId xmlns:p14="http://schemas.microsoft.com/office/powerpoint/2010/main" val="6646079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8362216D-C1D3-4AC9-B546-13064BB0809B}"/>
              </a:ext>
            </a:extLst>
          </p:cNvPr>
          <p:cNvSpPr/>
          <p:nvPr/>
        </p:nvSpPr>
        <p:spPr>
          <a:xfrm>
            <a:off x="323528" y="116632"/>
            <a:ext cx="8820472" cy="5965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defRPr/>
            </a:pPr>
            <a:r>
              <a:rPr lang="en-US" altLang="zh-CN" sz="2800" b="1" kern="100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Quasi-static modeling: </a:t>
            </a:r>
            <a:r>
              <a:rPr lang="en-US" altLang="zh-CN" sz="2800" b="1" kern="100" dirty="0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tight sandstones</a:t>
            </a:r>
            <a:endParaRPr lang="zh-CN" altLang="en-US" sz="2800" b="1" kern="100" dirty="0">
              <a:solidFill>
                <a:srgbClr val="0000FF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EC1625C-CE16-4B63-BFD5-9F951316B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4CD8D-C86A-46CC-83B9-4634239A48DF}" type="datetime1">
              <a:rPr lang="en-US" smtClean="0"/>
              <a:t>5/21/2026</a:t>
            </a:fld>
            <a:endParaRPr lang="en-US" dirty="0"/>
          </a:p>
        </p:txBody>
      </p:sp>
      <p:sp>
        <p:nvSpPr>
          <p:cNvPr id="15" name="灯片编号占位符 14">
            <a:extLst>
              <a:ext uri="{FF2B5EF4-FFF2-40B4-BE49-F238E27FC236}">
                <a16:creationId xmlns:a16="http://schemas.microsoft.com/office/drawing/2014/main" id="{9077900E-C26C-438A-B645-1A5509DE5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15</a:t>
            </a:fld>
            <a:endParaRPr lang="en-US" dirty="0"/>
          </a:p>
        </p:txBody>
      </p:sp>
      <p:grpSp>
        <p:nvGrpSpPr>
          <p:cNvPr id="4" name="组合 3">
            <a:extLst>
              <a:ext uri="{FF2B5EF4-FFF2-40B4-BE49-F238E27FC236}">
                <a16:creationId xmlns:a16="http://schemas.microsoft.com/office/drawing/2014/main" id="{617CB06F-9874-4A89-A5FB-54B4D9EC149E}"/>
              </a:ext>
            </a:extLst>
          </p:cNvPr>
          <p:cNvGrpSpPr>
            <a:grpSpLocks noChangeAspect="1"/>
          </p:cNvGrpSpPr>
          <p:nvPr/>
        </p:nvGrpSpPr>
        <p:grpSpPr>
          <a:xfrm>
            <a:off x="79617" y="1450960"/>
            <a:ext cx="8543901" cy="4962684"/>
            <a:chOff x="-13697" y="1089296"/>
            <a:chExt cx="9010037" cy="5233437"/>
          </a:xfrm>
        </p:grpSpPr>
        <p:grpSp>
          <p:nvGrpSpPr>
            <p:cNvPr id="54" name="组合 53">
              <a:extLst>
                <a:ext uri="{FF2B5EF4-FFF2-40B4-BE49-F238E27FC236}">
                  <a16:creationId xmlns:a16="http://schemas.microsoft.com/office/drawing/2014/main" id="{20B165A4-3F2F-45CA-9854-06621978EBF0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41449" y="1649946"/>
              <a:ext cx="8258219" cy="3964561"/>
              <a:chOff x="22446544" y="10269465"/>
              <a:chExt cx="7725995" cy="3709055"/>
            </a:xfrm>
          </p:grpSpPr>
          <p:pic>
            <p:nvPicPr>
              <p:cNvPr id="55" name="图片 54">
                <a:extLst>
                  <a:ext uri="{FF2B5EF4-FFF2-40B4-BE49-F238E27FC236}">
                    <a16:creationId xmlns:a16="http://schemas.microsoft.com/office/drawing/2014/main" id="{262BC606-B461-49C0-883A-D952DCE7F3D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2446544" y="10269465"/>
                <a:ext cx="3514193" cy="3405665"/>
              </a:xfrm>
              <a:prstGeom prst="rect">
                <a:avLst/>
              </a:prstGeom>
            </p:spPr>
          </p:pic>
          <p:grpSp>
            <p:nvGrpSpPr>
              <p:cNvPr id="56" name="组合 55">
                <a:extLst>
                  <a:ext uri="{FF2B5EF4-FFF2-40B4-BE49-F238E27FC236}">
                    <a16:creationId xmlns:a16="http://schemas.microsoft.com/office/drawing/2014/main" id="{AF61C4EE-28A2-4FA8-BD1F-AD29F34C767A}"/>
                  </a:ext>
                </a:extLst>
              </p:cNvPr>
              <p:cNvGrpSpPr/>
              <p:nvPr/>
            </p:nvGrpSpPr>
            <p:grpSpPr>
              <a:xfrm>
                <a:off x="26287621" y="10292715"/>
                <a:ext cx="3884918" cy="3685805"/>
                <a:chOff x="26287621" y="10292715"/>
                <a:chExt cx="3884918" cy="3685805"/>
              </a:xfrm>
            </p:grpSpPr>
            <p:pic>
              <p:nvPicPr>
                <p:cNvPr id="57" name="图片 56">
                  <a:extLst>
                    <a:ext uri="{FF2B5EF4-FFF2-40B4-BE49-F238E27FC236}">
                      <a16:creationId xmlns:a16="http://schemas.microsoft.com/office/drawing/2014/main" id="{F558214A-FE5E-4C58-BD59-B6CD21C2349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6287621" y="10292715"/>
                  <a:ext cx="3471061" cy="3355511"/>
                </a:xfrm>
                <a:prstGeom prst="rect">
                  <a:avLst/>
                </a:prstGeom>
              </p:spPr>
            </p:pic>
            <p:sp>
              <p:nvSpPr>
                <p:cNvPr id="58" name="矩形 57">
                  <a:extLst>
                    <a:ext uri="{FF2B5EF4-FFF2-40B4-BE49-F238E27FC236}">
                      <a16:creationId xmlns:a16="http://schemas.microsoft.com/office/drawing/2014/main" id="{9C5E9381-DE46-4C19-A21C-ADFBDE4AAAEE}"/>
                    </a:ext>
                  </a:extLst>
                </p:cNvPr>
                <p:cNvSpPr/>
                <p:nvPr/>
              </p:nvSpPr>
              <p:spPr>
                <a:xfrm>
                  <a:off x="26287621" y="13754122"/>
                  <a:ext cx="382061" cy="155510"/>
                </a:xfrm>
                <a:prstGeom prst="rect">
                  <a:avLst/>
                </a:prstGeom>
                <a:solidFill>
                  <a:srgbClr val="000000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59" name="文本框 58">
                  <a:extLst>
                    <a:ext uri="{FF2B5EF4-FFF2-40B4-BE49-F238E27FC236}">
                      <a16:creationId xmlns:a16="http://schemas.microsoft.com/office/drawing/2014/main" id="{D94146DC-9288-45E0-9C31-01C2EA4EEB7D}"/>
                    </a:ext>
                  </a:extLst>
                </p:cNvPr>
                <p:cNvSpPr txBox="1"/>
                <p:nvPr/>
              </p:nvSpPr>
              <p:spPr>
                <a:xfrm>
                  <a:off x="26603110" y="13648226"/>
                  <a:ext cx="638636" cy="31673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sz="1600" dirty="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solid</a:t>
                  </a:r>
                  <a:endParaRPr lang="zh-CN" altLang="en-US" sz="1600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60" name="矩形 59">
                  <a:extLst>
                    <a:ext uri="{FF2B5EF4-FFF2-40B4-BE49-F238E27FC236}">
                      <a16:creationId xmlns:a16="http://schemas.microsoft.com/office/drawing/2014/main" id="{1BAB8A50-7059-4D61-B8E9-2C25BD8B5FF7}"/>
                    </a:ext>
                  </a:extLst>
                </p:cNvPr>
                <p:cNvSpPr/>
                <p:nvPr/>
              </p:nvSpPr>
              <p:spPr>
                <a:xfrm>
                  <a:off x="27143077" y="13754122"/>
                  <a:ext cx="382061" cy="155510"/>
                </a:xfrm>
                <a:prstGeom prst="rect">
                  <a:avLst/>
                </a:prstGeom>
                <a:solidFill>
                  <a:srgbClr val="00006F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1" name="矩形 60">
                  <a:extLst>
                    <a:ext uri="{FF2B5EF4-FFF2-40B4-BE49-F238E27FC236}">
                      <a16:creationId xmlns:a16="http://schemas.microsoft.com/office/drawing/2014/main" id="{1FDF02A4-526A-4E32-962D-F3C4E9425481}"/>
                    </a:ext>
                  </a:extLst>
                </p:cNvPr>
                <p:cNvSpPr/>
                <p:nvPr/>
              </p:nvSpPr>
              <p:spPr>
                <a:xfrm>
                  <a:off x="29021789" y="13754122"/>
                  <a:ext cx="382061" cy="155510"/>
                </a:xfrm>
                <a:prstGeom prst="rect">
                  <a:avLst/>
                </a:prstGeom>
                <a:solidFill>
                  <a:srgbClr val="007FFF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2" name="矩形 61">
                  <a:extLst>
                    <a:ext uri="{FF2B5EF4-FFF2-40B4-BE49-F238E27FC236}">
                      <a16:creationId xmlns:a16="http://schemas.microsoft.com/office/drawing/2014/main" id="{86CA36C1-01A2-4C40-869C-2126CEA76247}"/>
                    </a:ext>
                  </a:extLst>
                </p:cNvPr>
                <p:cNvSpPr/>
                <p:nvPr/>
              </p:nvSpPr>
              <p:spPr>
                <a:xfrm>
                  <a:off x="27975704" y="13754122"/>
                  <a:ext cx="382061" cy="155510"/>
                </a:xfrm>
                <a:prstGeom prst="rect">
                  <a:avLst/>
                </a:prstGeom>
                <a:solidFill>
                  <a:srgbClr val="FF0000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3" name="文本框 62">
                  <a:extLst>
                    <a:ext uri="{FF2B5EF4-FFF2-40B4-BE49-F238E27FC236}">
                      <a16:creationId xmlns:a16="http://schemas.microsoft.com/office/drawing/2014/main" id="{1B232C92-6782-4FB6-897F-F605711BE099}"/>
                    </a:ext>
                  </a:extLst>
                </p:cNvPr>
                <p:cNvSpPr txBox="1"/>
                <p:nvPr/>
              </p:nvSpPr>
              <p:spPr>
                <a:xfrm>
                  <a:off x="27481257" y="13661785"/>
                  <a:ext cx="638636" cy="31673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sz="1600" dirty="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illite</a:t>
                  </a:r>
                  <a:endParaRPr lang="zh-CN" altLang="en-US" sz="1600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64" name="文本框 63">
                  <a:extLst>
                    <a:ext uri="{FF2B5EF4-FFF2-40B4-BE49-F238E27FC236}">
                      <a16:creationId xmlns:a16="http://schemas.microsoft.com/office/drawing/2014/main" id="{C40B5DFD-8B08-4695-8E5F-59910632EE7B}"/>
                    </a:ext>
                  </a:extLst>
                </p:cNvPr>
                <p:cNvSpPr txBox="1"/>
                <p:nvPr/>
              </p:nvSpPr>
              <p:spPr>
                <a:xfrm>
                  <a:off x="28302202" y="13661784"/>
                  <a:ext cx="834015" cy="31673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sz="1600" dirty="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chlorite</a:t>
                  </a:r>
                  <a:endParaRPr lang="zh-CN" altLang="en-US" sz="1600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65" name="文本框 64">
                  <a:extLst>
                    <a:ext uri="{FF2B5EF4-FFF2-40B4-BE49-F238E27FC236}">
                      <a16:creationId xmlns:a16="http://schemas.microsoft.com/office/drawing/2014/main" id="{4AB6FB5B-C4D6-4D5A-8185-F1109CD0CA9C}"/>
                    </a:ext>
                  </a:extLst>
                </p:cNvPr>
                <p:cNvSpPr txBox="1"/>
                <p:nvPr/>
              </p:nvSpPr>
              <p:spPr>
                <a:xfrm>
                  <a:off x="29338524" y="13648226"/>
                  <a:ext cx="834015" cy="31673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sz="1600" dirty="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void</a:t>
                  </a:r>
                  <a:endParaRPr lang="zh-CN" altLang="en-US" sz="1600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p:grpSp>
        </p:grpSp>
        <p:sp>
          <p:nvSpPr>
            <p:cNvPr id="66" name="文本框 65">
              <a:extLst>
                <a:ext uri="{FF2B5EF4-FFF2-40B4-BE49-F238E27FC236}">
                  <a16:creationId xmlns:a16="http://schemas.microsoft.com/office/drawing/2014/main" id="{FA9BC558-7C96-4270-BAB3-1BD089462E74}"/>
                </a:ext>
              </a:extLst>
            </p:cNvPr>
            <p:cNvSpPr txBox="1"/>
            <p:nvPr/>
          </p:nvSpPr>
          <p:spPr>
            <a:xfrm>
              <a:off x="2690882" y="1089296"/>
              <a:ext cx="440697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dirty="0">
                  <a:solidFill>
                    <a:srgbClr val="0067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Sparsely distributed resolved void spaces</a:t>
              </a:r>
            </a:p>
          </p:txBody>
        </p:sp>
        <p:cxnSp>
          <p:nvCxnSpPr>
            <p:cNvPr id="67" name="直接箭头连接符 66">
              <a:extLst>
                <a:ext uri="{FF2B5EF4-FFF2-40B4-BE49-F238E27FC236}">
                  <a16:creationId xmlns:a16="http://schemas.microsoft.com/office/drawing/2014/main" id="{AC1121F7-CBE5-4ADB-95A0-1B4476EE90A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346838" y="1555620"/>
              <a:ext cx="1693513" cy="1174446"/>
            </a:xfrm>
            <a:prstGeom prst="straightConnector1">
              <a:avLst/>
            </a:prstGeom>
            <a:ln w="19050">
              <a:solidFill>
                <a:srgbClr val="007FFF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直接箭头连接符 67">
              <a:extLst>
                <a:ext uri="{FF2B5EF4-FFF2-40B4-BE49-F238E27FC236}">
                  <a16:creationId xmlns:a16="http://schemas.microsoft.com/office/drawing/2014/main" id="{1C56FFEC-7B48-46F2-85A1-0C74DF5AD914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5155509" y="1503899"/>
              <a:ext cx="1309527" cy="1226168"/>
            </a:xfrm>
            <a:prstGeom prst="straightConnector1">
              <a:avLst/>
            </a:prstGeom>
            <a:ln w="19050">
              <a:solidFill>
                <a:srgbClr val="007FFF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直接箭头连接符 68">
              <a:extLst>
                <a:ext uri="{FF2B5EF4-FFF2-40B4-BE49-F238E27FC236}">
                  <a16:creationId xmlns:a16="http://schemas.microsoft.com/office/drawing/2014/main" id="{2DA70BFD-8BF1-4300-8D94-6F81619CCF3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18995" y="4026210"/>
              <a:ext cx="935753" cy="1617732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0" name="文本框 69">
              <a:extLst>
                <a:ext uri="{FF2B5EF4-FFF2-40B4-BE49-F238E27FC236}">
                  <a16:creationId xmlns:a16="http://schemas.microsoft.com/office/drawing/2014/main" id="{7105EB01-C84B-4346-ACC8-182C56726ADC}"/>
                </a:ext>
              </a:extLst>
            </p:cNvPr>
            <p:cNvSpPr txBox="1"/>
            <p:nvPr/>
          </p:nvSpPr>
          <p:spPr>
            <a:xfrm>
              <a:off x="-13697" y="5638807"/>
              <a:ext cx="2983999" cy="4219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dirty="0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Lowly permeable chlorite</a:t>
              </a:r>
            </a:p>
          </p:txBody>
        </p:sp>
        <p:cxnSp>
          <p:nvCxnSpPr>
            <p:cNvPr id="71" name="直接箭头连接符 70">
              <a:extLst>
                <a:ext uri="{FF2B5EF4-FFF2-40B4-BE49-F238E27FC236}">
                  <a16:creationId xmlns:a16="http://schemas.microsoft.com/office/drawing/2014/main" id="{B92CA927-17BA-44A5-AC98-31DFF92B1D3C}"/>
                </a:ext>
              </a:extLst>
            </p:cNvPr>
            <p:cNvCxnSpPr/>
            <p:nvPr/>
          </p:nvCxnSpPr>
          <p:spPr>
            <a:xfrm>
              <a:off x="2552903" y="4386250"/>
              <a:ext cx="1594134" cy="1512168"/>
            </a:xfrm>
            <a:prstGeom prst="straightConnector1">
              <a:avLst/>
            </a:prstGeom>
            <a:ln w="19050">
              <a:solidFill>
                <a:srgbClr val="00006F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2" name="文本框 71">
              <a:extLst>
                <a:ext uri="{FF2B5EF4-FFF2-40B4-BE49-F238E27FC236}">
                  <a16:creationId xmlns:a16="http://schemas.microsoft.com/office/drawing/2014/main" id="{E942A739-8928-4921-A690-2E4589A2F24C}"/>
                </a:ext>
              </a:extLst>
            </p:cNvPr>
            <p:cNvSpPr txBox="1"/>
            <p:nvPr/>
          </p:nvSpPr>
          <p:spPr>
            <a:xfrm>
              <a:off x="4125789" y="5900794"/>
              <a:ext cx="4870551" cy="4219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dirty="0">
                  <a:solidFill>
                    <a:srgbClr val="00006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Highly permeable illite, and some kaolinite</a:t>
              </a:r>
            </a:p>
          </p:txBody>
        </p:sp>
      </p:grpSp>
      <p:sp>
        <p:nvSpPr>
          <p:cNvPr id="11" name="文本框 10">
            <a:extLst>
              <a:ext uri="{FF2B5EF4-FFF2-40B4-BE49-F238E27FC236}">
                <a16:creationId xmlns:a16="http://schemas.microsoft.com/office/drawing/2014/main" id="{E2799F3A-8B89-4D7D-B51A-EDCF4CA3FA3D}"/>
              </a:ext>
            </a:extLst>
          </p:cNvPr>
          <p:cNvSpPr txBox="1"/>
          <p:nvPr/>
        </p:nvSpPr>
        <p:spPr>
          <a:xfrm>
            <a:off x="79617" y="922861"/>
            <a:ext cx="8710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① Sub-rock typing: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resolved pores, lowly permeable minerals, and highly permeable ones  </a:t>
            </a:r>
          </a:p>
        </p:txBody>
      </p:sp>
      <p:sp>
        <p:nvSpPr>
          <p:cNvPr id="73" name="文本框 72">
            <a:extLst>
              <a:ext uri="{FF2B5EF4-FFF2-40B4-BE49-F238E27FC236}">
                <a16:creationId xmlns:a16="http://schemas.microsoft.com/office/drawing/2014/main" id="{0B47D681-8D0D-4AA6-9888-752347085DFB}"/>
              </a:ext>
            </a:extLst>
          </p:cNvPr>
          <p:cNvSpPr txBox="1"/>
          <p:nvPr/>
        </p:nvSpPr>
        <p:spPr>
          <a:xfrm>
            <a:off x="1010903" y="5431416"/>
            <a:ext cx="276229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2800×2800 voxels of 0.67 µm</a:t>
            </a:r>
          </a:p>
        </p:txBody>
      </p:sp>
      <p:grpSp>
        <p:nvGrpSpPr>
          <p:cNvPr id="27" name="组合 26">
            <a:extLst>
              <a:ext uri="{FF2B5EF4-FFF2-40B4-BE49-F238E27FC236}">
                <a16:creationId xmlns:a16="http://schemas.microsoft.com/office/drawing/2014/main" id="{EAB7164D-BAF8-4F85-B5E9-4D3868103EA9}"/>
              </a:ext>
            </a:extLst>
          </p:cNvPr>
          <p:cNvGrpSpPr/>
          <p:nvPr/>
        </p:nvGrpSpPr>
        <p:grpSpPr>
          <a:xfrm>
            <a:off x="1922006" y="2737505"/>
            <a:ext cx="5084736" cy="2194411"/>
            <a:chOff x="6717" y="4638609"/>
            <a:chExt cx="5084736" cy="2194411"/>
          </a:xfrm>
        </p:grpSpPr>
        <p:grpSp>
          <p:nvGrpSpPr>
            <p:cNvPr id="28" name="组合 27">
              <a:extLst>
                <a:ext uri="{FF2B5EF4-FFF2-40B4-BE49-F238E27FC236}">
                  <a16:creationId xmlns:a16="http://schemas.microsoft.com/office/drawing/2014/main" id="{197793C9-E767-4480-9008-E773AB894AC5}"/>
                </a:ext>
              </a:extLst>
            </p:cNvPr>
            <p:cNvGrpSpPr/>
            <p:nvPr/>
          </p:nvGrpSpPr>
          <p:grpSpPr>
            <a:xfrm>
              <a:off x="198989" y="4930903"/>
              <a:ext cx="4892464" cy="1902117"/>
              <a:chOff x="5870784" y="4666270"/>
              <a:chExt cx="4892464" cy="1902117"/>
            </a:xfrm>
          </p:grpSpPr>
          <p:grpSp>
            <p:nvGrpSpPr>
              <p:cNvPr id="30" name="组合 29">
                <a:extLst>
                  <a:ext uri="{FF2B5EF4-FFF2-40B4-BE49-F238E27FC236}">
                    <a16:creationId xmlns:a16="http://schemas.microsoft.com/office/drawing/2014/main" id="{34354810-76E8-4C52-AB94-2443E382D3D7}"/>
                  </a:ext>
                </a:extLst>
              </p:cNvPr>
              <p:cNvGrpSpPr/>
              <p:nvPr/>
            </p:nvGrpSpPr>
            <p:grpSpPr>
              <a:xfrm>
                <a:off x="5870784" y="4666270"/>
                <a:ext cx="4892464" cy="1902117"/>
                <a:chOff x="0" y="1315171"/>
                <a:chExt cx="4892464" cy="1902117"/>
              </a:xfrm>
              <a:scene3d>
                <a:camera prst="perspectiveFront" fov="2700000">
                  <a:rot lat="0" lon="19800000" rev="0"/>
                </a:camera>
                <a:lightRig rig="threePt" dir="t"/>
              </a:scene3d>
            </p:grpSpPr>
            <p:sp>
              <p:nvSpPr>
                <p:cNvPr id="37" name="矩形 36">
                  <a:extLst>
                    <a:ext uri="{FF2B5EF4-FFF2-40B4-BE49-F238E27FC236}">
                      <a16:creationId xmlns:a16="http://schemas.microsoft.com/office/drawing/2014/main" id="{31E31DAB-68B3-4236-92E9-23139930667A}"/>
                    </a:ext>
                  </a:extLst>
                </p:cNvPr>
                <p:cNvSpPr/>
                <p:nvPr/>
              </p:nvSpPr>
              <p:spPr>
                <a:xfrm>
                  <a:off x="0" y="1315171"/>
                  <a:ext cx="4892464" cy="1902117"/>
                </a:xfrm>
                <a:prstGeom prst="rect">
                  <a:avLst/>
                </a:prstGeom>
                <a:noFill/>
                <a:ln w="12700" cap="flat" cmpd="sng" algn="ctr">
                  <a:noFill/>
                  <a:prstDash val="solid"/>
                  <a:miter lim="800000"/>
                </a:ln>
                <a:effectLst/>
                <a:sp3d z="-847400"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 cap="flat" cmpd="sng" algn="ctr">
                      <a:solidFill>
                        <a:schemeClr val="accent1">
                          <a:shade val="50000"/>
                        </a:schemeClr>
                      </a:solidFill>
                      <a:prstDash val="solid"/>
                      <a:miter lim="800000"/>
                    </a14:hiddenLine>
                  </a:ext>
                </a:ex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pic>
              <p:nvPicPr>
                <p:cNvPr id="38" name="Picture 60_1">
                  <a:extLst>
                    <a:ext uri="{FF2B5EF4-FFF2-40B4-BE49-F238E27FC236}">
                      <a16:creationId xmlns:a16="http://schemas.microsoft.com/office/drawing/2014/main" id="{A4DA89FF-AC47-423E-A029-4EA50760966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rcRect r="66667"/>
                <a:stretch>
                  <a:fillRect/>
                </a:stretch>
              </p:blipFill>
              <p:spPr>
                <a:xfrm>
                  <a:off x="0" y="1315171"/>
                  <a:ext cx="1956986" cy="1902117"/>
                </a:xfrm>
                <a:prstGeom prst="rect">
                  <a:avLst/>
                </a:prstGeom>
                <a:sp3d z="-847400"/>
              </p:spPr>
            </p:pic>
          </p:grpSp>
          <p:grpSp>
            <p:nvGrpSpPr>
              <p:cNvPr id="31" name="组合 30">
                <a:extLst>
                  <a:ext uri="{FF2B5EF4-FFF2-40B4-BE49-F238E27FC236}">
                    <a16:creationId xmlns:a16="http://schemas.microsoft.com/office/drawing/2014/main" id="{07733F5D-3740-47F6-AA28-AEF855B40B9F}"/>
                  </a:ext>
                </a:extLst>
              </p:cNvPr>
              <p:cNvGrpSpPr/>
              <p:nvPr/>
            </p:nvGrpSpPr>
            <p:grpSpPr>
              <a:xfrm>
                <a:off x="5870784" y="4666270"/>
                <a:ext cx="4892464" cy="1902117"/>
                <a:chOff x="405219" y="1315171"/>
                <a:chExt cx="4892464" cy="1902117"/>
              </a:xfrm>
              <a:scene3d>
                <a:camera prst="perspectiveFront" fov="2700000">
                  <a:rot lat="0" lon="1800000" rev="0"/>
                </a:camera>
                <a:lightRig rig="threePt" dir="t"/>
              </a:scene3d>
            </p:grpSpPr>
            <p:sp>
              <p:nvSpPr>
                <p:cNvPr id="35" name="矩形 34">
                  <a:extLst>
                    <a:ext uri="{FF2B5EF4-FFF2-40B4-BE49-F238E27FC236}">
                      <a16:creationId xmlns:a16="http://schemas.microsoft.com/office/drawing/2014/main" id="{91BBDD55-871D-451F-A7D0-CF2E9C3CACDA}"/>
                    </a:ext>
                  </a:extLst>
                </p:cNvPr>
                <p:cNvSpPr/>
                <p:nvPr/>
              </p:nvSpPr>
              <p:spPr>
                <a:xfrm>
                  <a:off x="405219" y="1315171"/>
                  <a:ext cx="4892464" cy="1902117"/>
                </a:xfrm>
                <a:prstGeom prst="rect">
                  <a:avLst/>
                </a:prstGeom>
                <a:noFill/>
                <a:ln w="12700" cap="flat" cmpd="sng" algn="ctr">
                  <a:noFill/>
                  <a:prstDash val="solid"/>
                  <a:miter lim="800000"/>
                </a:ln>
                <a:effectLst/>
                <a:sp3d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 cap="flat" cmpd="sng" algn="ctr">
                      <a:solidFill>
                        <a:schemeClr val="accent1">
                          <a:shade val="50000"/>
                        </a:schemeClr>
                      </a:solidFill>
                      <a:prstDash val="solid"/>
                      <a:miter lim="800000"/>
                    </a14:hiddenLine>
                  </a:ext>
                </a:ex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pic>
              <p:nvPicPr>
                <p:cNvPr id="36" name="Picture 61_2">
                  <a:extLst>
                    <a:ext uri="{FF2B5EF4-FFF2-40B4-BE49-F238E27FC236}">
                      <a16:creationId xmlns:a16="http://schemas.microsoft.com/office/drawing/2014/main" id="{EB42793F-C779-4608-AB64-FE05A49D1CC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rcRect l="33333" r="33333"/>
                <a:stretch>
                  <a:fillRect/>
                </a:stretch>
              </p:blipFill>
              <p:spPr>
                <a:xfrm>
                  <a:off x="1872953" y="1315171"/>
                  <a:ext cx="1956997" cy="1902117"/>
                </a:xfrm>
                <a:prstGeom prst="rect">
                  <a:avLst/>
                </a:prstGeom>
                <a:sp3d/>
              </p:spPr>
            </p:pic>
          </p:grpSp>
          <p:grpSp>
            <p:nvGrpSpPr>
              <p:cNvPr id="32" name="组合 31">
                <a:extLst>
                  <a:ext uri="{FF2B5EF4-FFF2-40B4-BE49-F238E27FC236}">
                    <a16:creationId xmlns:a16="http://schemas.microsoft.com/office/drawing/2014/main" id="{98DF4249-B8B1-4BF1-88BE-1A27413A1DF8}"/>
                  </a:ext>
                </a:extLst>
              </p:cNvPr>
              <p:cNvGrpSpPr/>
              <p:nvPr/>
            </p:nvGrpSpPr>
            <p:grpSpPr>
              <a:xfrm>
                <a:off x="5870784" y="4666270"/>
                <a:ext cx="4892464" cy="1902117"/>
                <a:chOff x="2767414" y="1315171"/>
                <a:chExt cx="4892464" cy="1902117"/>
              </a:xfrm>
              <a:scene3d>
                <a:camera prst="perspectiveFront" fov="2700000">
                  <a:rot lat="0" lon="19800000" rev="0"/>
                </a:camera>
                <a:lightRig rig="threePt" dir="t"/>
              </a:scene3d>
            </p:grpSpPr>
            <p:sp>
              <p:nvSpPr>
                <p:cNvPr id="33" name="矩形 32">
                  <a:extLst>
                    <a:ext uri="{FF2B5EF4-FFF2-40B4-BE49-F238E27FC236}">
                      <a16:creationId xmlns:a16="http://schemas.microsoft.com/office/drawing/2014/main" id="{624E089B-C048-480F-8D81-10D96C0A72D6}"/>
                    </a:ext>
                  </a:extLst>
                </p:cNvPr>
                <p:cNvSpPr/>
                <p:nvPr/>
              </p:nvSpPr>
              <p:spPr>
                <a:xfrm>
                  <a:off x="2767414" y="1315171"/>
                  <a:ext cx="4892464" cy="1902117"/>
                </a:xfrm>
                <a:prstGeom prst="rect">
                  <a:avLst/>
                </a:prstGeom>
                <a:noFill/>
                <a:ln w="12700" cap="flat" cmpd="sng" algn="ctr">
                  <a:noFill/>
                  <a:prstDash val="solid"/>
                  <a:miter lim="800000"/>
                </a:ln>
                <a:effectLst/>
                <a:sp3d z="847400"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 cap="flat" cmpd="sng" algn="ctr">
                      <a:solidFill>
                        <a:schemeClr val="accent1">
                          <a:shade val="50000"/>
                        </a:schemeClr>
                      </a:solidFill>
                      <a:prstDash val="solid"/>
                      <a:miter lim="800000"/>
                    </a14:hiddenLine>
                  </a:ext>
                </a:ex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pic>
              <p:nvPicPr>
                <p:cNvPr id="34" name="Picture 62_3">
                  <a:extLst>
                    <a:ext uri="{FF2B5EF4-FFF2-40B4-BE49-F238E27FC236}">
                      <a16:creationId xmlns:a16="http://schemas.microsoft.com/office/drawing/2014/main" id="{6AEC7121-5143-4BC0-8BB9-AD0A8284910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rcRect l="66667"/>
                <a:stretch>
                  <a:fillRect/>
                </a:stretch>
              </p:blipFill>
              <p:spPr>
                <a:xfrm>
                  <a:off x="5702892" y="1315171"/>
                  <a:ext cx="1956986" cy="1902117"/>
                </a:xfrm>
                <a:prstGeom prst="rect">
                  <a:avLst/>
                </a:prstGeom>
                <a:sp3d z="847400"/>
              </p:spPr>
            </p:pic>
          </p:grpSp>
        </p:grpSp>
        <p:sp>
          <p:nvSpPr>
            <p:cNvPr id="29" name="文本框 28">
              <a:extLst>
                <a:ext uri="{FF2B5EF4-FFF2-40B4-BE49-F238E27FC236}">
                  <a16:creationId xmlns:a16="http://schemas.microsoft.com/office/drawing/2014/main" id="{33B6A107-299D-42A9-A1D6-6ABEA9A08FD8}"/>
                </a:ext>
              </a:extLst>
            </p:cNvPr>
            <p:cNvSpPr txBox="1"/>
            <p:nvPr/>
          </p:nvSpPr>
          <p:spPr>
            <a:xfrm>
              <a:off x="6717" y="4638609"/>
              <a:ext cx="1806905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1600" b="1" u="sng" dirty="0">
                  <a:highlight>
                    <a:srgbClr val="FFFF00"/>
                  </a:highlight>
                </a:rPr>
                <a:t>Multiple imaging</a:t>
              </a:r>
              <a:endParaRPr lang="en-US" sz="1600" b="1" u="sng" dirty="0">
                <a:highlight>
                  <a:srgbClr val="FFFF00"/>
                </a:highligh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789466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8362216D-C1D3-4AC9-B546-13064BB0809B}"/>
              </a:ext>
            </a:extLst>
          </p:cNvPr>
          <p:cNvSpPr/>
          <p:nvPr/>
        </p:nvSpPr>
        <p:spPr>
          <a:xfrm>
            <a:off x="323528" y="116632"/>
            <a:ext cx="8820472" cy="5965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defRPr/>
            </a:pPr>
            <a:r>
              <a:rPr lang="en-US" altLang="zh-CN" sz="2800" b="1" kern="100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Quasi-static modeling: </a:t>
            </a:r>
            <a:r>
              <a:rPr lang="en-US" altLang="zh-CN" sz="2800" b="1" kern="100" dirty="0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tight sandstones</a:t>
            </a:r>
            <a:endParaRPr lang="zh-CN" altLang="en-US" sz="2800" b="1" kern="100" dirty="0">
              <a:solidFill>
                <a:srgbClr val="0000FF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EC1625C-CE16-4B63-BFD5-9F951316B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4CD8D-C86A-46CC-83B9-4634239A48DF}" type="datetime1">
              <a:rPr lang="en-US" smtClean="0"/>
              <a:t>5/21/2026</a:t>
            </a:fld>
            <a:endParaRPr lang="en-US" dirty="0"/>
          </a:p>
        </p:txBody>
      </p:sp>
      <p:sp>
        <p:nvSpPr>
          <p:cNvPr id="15" name="灯片编号占位符 14">
            <a:extLst>
              <a:ext uri="{FF2B5EF4-FFF2-40B4-BE49-F238E27FC236}">
                <a16:creationId xmlns:a16="http://schemas.microsoft.com/office/drawing/2014/main" id="{9077900E-C26C-438A-B645-1A5509DE5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16</a:t>
            </a:fld>
            <a:endParaRPr lang="en-US" dirty="0"/>
          </a:p>
        </p:txBody>
      </p:sp>
      <p:grpSp>
        <p:nvGrpSpPr>
          <p:cNvPr id="6" name="组合 5">
            <a:extLst>
              <a:ext uri="{FF2B5EF4-FFF2-40B4-BE49-F238E27FC236}">
                <a16:creationId xmlns:a16="http://schemas.microsoft.com/office/drawing/2014/main" id="{2B8EA80F-C159-40A3-BDB6-DC0C3DD68393}"/>
              </a:ext>
            </a:extLst>
          </p:cNvPr>
          <p:cNvGrpSpPr/>
          <p:nvPr/>
        </p:nvGrpSpPr>
        <p:grpSpPr>
          <a:xfrm>
            <a:off x="225024" y="2095826"/>
            <a:ext cx="3600400" cy="3565132"/>
            <a:chOff x="57762" y="1984846"/>
            <a:chExt cx="3600400" cy="3565132"/>
          </a:xfrm>
        </p:grpSpPr>
        <p:sp>
          <p:nvSpPr>
            <p:cNvPr id="26" name="矩形: 圆角 13">
              <a:extLst>
                <a:ext uri="{FF2B5EF4-FFF2-40B4-BE49-F238E27FC236}">
                  <a16:creationId xmlns:a16="http://schemas.microsoft.com/office/drawing/2014/main" id="{204A8389-9159-4C5B-8726-758B1AA67B2F}"/>
                </a:ext>
              </a:extLst>
            </p:cNvPr>
            <p:cNvSpPr/>
            <p:nvPr/>
          </p:nvSpPr>
          <p:spPr>
            <a:xfrm>
              <a:off x="57762" y="2018803"/>
              <a:ext cx="3600400" cy="3531175"/>
            </a:xfrm>
            <a:prstGeom prst="roundRect">
              <a:avLst>
                <a:gd name="adj" fmla="val 0"/>
              </a:avLst>
            </a:prstGeom>
            <a:solidFill>
              <a:schemeClr val="bg1"/>
            </a:solidFill>
            <a:ln w="9525">
              <a:solidFill>
                <a:schemeClr val="bg1">
                  <a:lumMod val="75000"/>
                  <a:alpha val="40000"/>
                </a:schemeClr>
              </a:solidFill>
            </a:ln>
            <a:effectLst>
              <a:outerShdw blurRad="50800" algn="ctr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1350">
                <a:solidFill>
                  <a:prstClr val="white"/>
                </a:solidFill>
                <a:latin typeface="Arial" panose="020B0604020202020204" pitchFamily="34" charset="0"/>
                <a:ea typeface="微软雅黑" panose="020B0503020204020204" charset="-122"/>
                <a:cs typeface="+mn-ea"/>
                <a:sym typeface="Arial" panose="020B0604020202020204" pitchFamily="34" charset="0"/>
              </a:endParaRPr>
            </a:p>
          </p:txBody>
        </p:sp>
        <p:grpSp>
          <p:nvGrpSpPr>
            <p:cNvPr id="27" name="组合 26">
              <a:extLst>
                <a:ext uri="{FF2B5EF4-FFF2-40B4-BE49-F238E27FC236}">
                  <a16:creationId xmlns:a16="http://schemas.microsoft.com/office/drawing/2014/main" id="{1443AE53-9608-49CC-BCE0-00D0F46A0F8D}"/>
                </a:ext>
              </a:extLst>
            </p:cNvPr>
            <p:cNvGrpSpPr/>
            <p:nvPr/>
          </p:nvGrpSpPr>
          <p:grpSpPr>
            <a:xfrm>
              <a:off x="57762" y="1984846"/>
              <a:ext cx="3600400" cy="360620"/>
              <a:chOff x="588001" y="2196711"/>
              <a:chExt cx="3988947" cy="437165"/>
            </a:xfrm>
          </p:grpSpPr>
          <p:sp>
            <p:nvSpPr>
              <p:cNvPr id="28" name="矩形: 圆角 27">
                <a:extLst>
                  <a:ext uri="{FF2B5EF4-FFF2-40B4-BE49-F238E27FC236}">
                    <a16:creationId xmlns:a16="http://schemas.microsoft.com/office/drawing/2014/main" id="{BEF383E4-FBDA-4785-A07D-AE5F442AB73B}"/>
                  </a:ext>
                </a:extLst>
              </p:cNvPr>
              <p:cNvSpPr/>
              <p:nvPr/>
            </p:nvSpPr>
            <p:spPr>
              <a:xfrm>
                <a:off x="588001" y="2237876"/>
                <a:ext cx="3988947" cy="396000"/>
              </a:xfrm>
              <a:prstGeom prst="roundRect">
                <a:avLst>
                  <a:gd name="adj" fmla="val 0"/>
                </a:avLst>
              </a:prstGeom>
              <a:solidFill>
                <a:schemeClr val="accent1">
                  <a:lumMod val="75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34290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zh-CN" altLang="en-US" sz="1200">
                  <a:solidFill>
                    <a:prstClr val="white"/>
                  </a:solidFill>
                  <a:latin typeface="Arial" panose="020B0604020202020204" pitchFamily="34" charset="0"/>
                  <a:ea typeface="微软雅黑" panose="020B0503020204020204" charset="-122"/>
                  <a:cs typeface="+mn-ea"/>
                  <a:sym typeface="Arial" panose="020B0604020202020204" pitchFamily="34" charset="0"/>
                </a:endParaRPr>
              </a:p>
            </p:txBody>
          </p:sp>
          <p:sp>
            <p:nvSpPr>
              <p:cNvPr id="29" name="文本框 28">
                <a:extLst>
                  <a:ext uri="{FF2B5EF4-FFF2-40B4-BE49-F238E27FC236}">
                    <a16:creationId xmlns:a16="http://schemas.microsoft.com/office/drawing/2014/main" id="{F687893A-F3B8-4222-B9D1-E3A91E4A09DC}"/>
                  </a:ext>
                </a:extLst>
              </p:cNvPr>
              <p:cNvSpPr txBox="1"/>
              <p:nvPr/>
            </p:nvSpPr>
            <p:spPr>
              <a:xfrm>
                <a:off x="588001" y="2196711"/>
                <a:ext cx="3911105" cy="403663"/>
              </a:xfrm>
              <a:prstGeom prst="rect">
                <a:avLst/>
              </a:prstGeom>
              <a:noFill/>
            </p:spPr>
            <p:txBody>
              <a:bodyPr wrap="square">
                <a:noAutofit/>
              </a:bodyPr>
              <a:lstStyle/>
              <a:p>
                <a:pPr algn="ctr">
                  <a:defRPr/>
                </a:pPr>
                <a:r>
                  <a:rPr lang="en-US" altLang="zh-CN" b="1" dirty="0">
                    <a:solidFill>
                      <a:schemeClr val="bg1"/>
                    </a:solidFill>
                    <a:latin typeface="Times New Roman" panose="02020603050405020304" pitchFamily="18" charset="0"/>
                    <a:ea typeface="微软雅黑" panose="020B0503020204020204" charset="-122"/>
                    <a:cs typeface="Times New Roman" panose="02020603050405020304" pitchFamily="18" charset="0"/>
                  </a:rPr>
                  <a:t>The digital rock</a:t>
                </a:r>
                <a:endParaRPr lang="en-US" altLang="zh-CN" b="1" dirty="0">
                  <a:solidFill>
                    <a:schemeClr val="bg1"/>
                  </a:solidFill>
                  <a:latin typeface="Times New Roman" panose="02020603050405020304" pitchFamily="18" charset="0"/>
                  <a:ea typeface="微软雅黑" panose="020B0503020204020204" charset="-122"/>
                  <a:cs typeface="Times New Roman" panose="02020603050405020304" pitchFamily="18" charset="0"/>
                  <a:sym typeface="Arial" panose="020B0604020202020204" pitchFamily="34" charset="0"/>
                </a:endParaRPr>
              </a:p>
            </p:txBody>
          </p:sp>
        </p:grpSp>
        <p:pic>
          <p:nvPicPr>
            <p:cNvPr id="30" name="图片 29">
              <a:extLst>
                <a:ext uri="{FF2B5EF4-FFF2-40B4-BE49-F238E27FC236}">
                  <a16:creationId xmlns:a16="http://schemas.microsoft.com/office/drawing/2014/main" id="{B5D07464-AEA1-4D0C-B0E1-9A48A82A451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762" y="2531249"/>
              <a:ext cx="3496151" cy="2509838"/>
            </a:xfrm>
            <a:prstGeom prst="rect">
              <a:avLst/>
            </a:prstGeom>
          </p:spPr>
        </p:pic>
        <p:grpSp>
          <p:nvGrpSpPr>
            <p:cNvPr id="3" name="组合 2">
              <a:extLst>
                <a:ext uri="{FF2B5EF4-FFF2-40B4-BE49-F238E27FC236}">
                  <a16:creationId xmlns:a16="http://schemas.microsoft.com/office/drawing/2014/main" id="{17B530B9-35C3-4FF8-B288-BC1B65F494C0}"/>
                </a:ext>
              </a:extLst>
            </p:cNvPr>
            <p:cNvGrpSpPr/>
            <p:nvPr/>
          </p:nvGrpSpPr>
          <p:grpSpPr>
            <a:xfrm>
              <a:off x="128021" y="4566155"/>
              <a:ext cx="2804468" cy="949866"/>
              <a:chOff x="196827" y="4427900"/>
              <a:chExt cx="2804468" cy="949866"/>
            </a:xfrm>
          </p:grpSpPr>
          <p:sp>
            <p:nvSpPr>
              <p:cNvPr id="31" name="矩形 30">
                <a:extLst>
                  <a:ext uri="{FF2B5EF4-FFF2-40B4-BE49-F238E27FC236}">
                    <a16:creationId xmlns:a16="http://schemas.microsoft.com/office/drawing/2014/main" id="{32A03BEA-A0E9-4C9A-B7AB-FD532803E32C}"/>
                  </a:ext>
                </a:extLst>
              </p:cNvPr>
              <p:cNvSpPr/>
              <p:nvPr/>
            </p:nvSpPr>
            <p:spPr>
              <a:xfrm>
                <a:off x="196827" y="4794389"/>
                <a:ext cx="315278" cy="216218"/>
              </a:xfrm>
              <a:prstGeom prst="rect">
                <a:avLst/>
              </a:prstGeom>
              <a:solidFill>
                <a:schemeClr val="accent4"/>
              </a:solidFill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2" name="矩形 31">
                <a:extLst>
                  <a:ext uri="{FF2B5EF4-FFF2-40B4-BE49-F238E27FC236}">
                    <a16:creationId xmlns:a16="http://schemas.microsoft.com/office/drawing/2014/main" id="{0C78FAA2-DEFF-4FF8-A664-E3D7D7B14CC6}"/>
                  </a:ext>
                </a:extLst>
              </p:cNvPr>
              <p:cNvSpPr/>
              <p:nvPr/>
            </p:nvSpPr>
            <p:spPr>
              <a:xfrm>
                <a:off x="196827" y="4497686"/>
                <a:ext cx="315278" cy="229076"/>
              </a:xfrm>
              <a:prstGeom prst="rect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3" name="矩形 32">
                <a:extLst>
                  <a:ext uri="{FF2B5EF4-FFF2-40B4-BE49-F238E27FC236}">
                    <a16:creationId xmlns:a16="http://schemas.microsoft.com/office/drawing/2014/main" id="{12AD2E57-57B9-4739-867F-BA73F458690A}"/>
                  </a:ext>
                </a:extLst>
              </p:cNvPr>
              <p:cNvSpPr/>
              <p:nvPr/>
            </p:nvSpPr>
            <p:spPr>
              <a:xfrm>
                <a:off x="196827" y="5093951"/>
                <a:ext cx="315278" cy="229076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4" name="文本框 33">
                <a:extLst>
                  <a:ext uri="{FF2B5EF4-FFF2-40B4-BE49-F238E27FC236}">
                    <a16:creationId xmlns:a16="http://schemas.microsoft.com/office/drawing/2014/main" id="{E4D62169-B2DE-42A9-8DEC-535F5A77B267}"/>
                  </a:ext>
                </a:extLst>
              </p:cNvPr>
              <p:cNvSpPr txBox="1"/>
              <p:nvPr/>
            </p:nvSpPr>
            <p:spPr>
              <a:xfrm>
                <a:off x="538340" y="4744114"/>
                <a:ext cx="2462955" cy="338554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lstStyle/>
              <a:p>
                <a:r>
                  <a:rPr lang="en-US" altLang="zh-CN" sz="1600" dirty="0"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  <a:sym typeface="+mn-ea"/>
                  </a:rPr>
                  <a:t>Highly permeable minerals</a:t>
                </a:r>
                <a:endParaRPr lang="zh-CN" altLang="en-US" sz="1600" dirty="0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+mn-ea"/>
                </a:endParaRPr>
              </a:p>
            </p:txBody>
          </p:sp>
          <p:sp>
            <p:nvSpPr>
              <p:cNvPr id="35" name="文本框 34">
                <a:extLst>
                  <a:ext uri="{FF2B5EF4-FFF2-40B4-BE49-F238E27FC236}">
                    <a16:creationId xmlns:a16="http://schemas.microsoft.com/office/drawing/2014/main" id="{5D7E622A-FCE8-46B7-B750-AB6240BB70E1}"/>
                  </a:ext>
                </a:extLst>
              </p:cNvPr>
              <p:cNvSpPr txBox="1"/>
              <p:nvPr/>
            </p:nvSpPr>
            <p:spPr>
              <a:xfrm>
                <a:off x="540328" y="4427900"/>
                <a:ext cx="1482090" cy="338554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lstStyle/>
              <a:p>
                <a:r>
                  <a:rPr lang="en-US" altLang="zh-CN" sz="1600" dirty="0"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  <a:sym typeface="+mn-ea"/>
                  </a:rPr>
                  <a:t>Macropores</a:t>
                </a:r>
                <a:endParaRPr lang="zh-CN" altLang="en-US" sz="1600" dirty="0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+mn-ea"/>
                </a:endParaRPr>
              </a:p>
            </p:txBody>
          </p:sp>
          <p:sp>
            <p:nvSpPr>
              <p:cNvPr id="36" name="文本框 35">
                <a:extLst>
                  <a:ext uri="{FF2B5EF4-FFF2-40B4-BE49-F238E27FC236}">
                    <a16:creationId xmlns:a16="http://schemas.microsoft.com/office/drawing/2014/main" id="{3E89C284-5612-45CD-8209-2A0D4EED81CB}"/>
                  </a:ext>
                </a:extLst>
              </p:cNvPr>
              <p:cNvSpPr txBox="1"/>
              <p:nvPr/>
            </p:nvSpPr>
            <p:spPr>
              <a:xfrm>
                <a:off x="541542" y="5039212"/>
                <a:ext cx="2390947" cy="338554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lstStyle/>
              <a:p>
                <a:r>
                  <a:rPr lang="en-US" altLang="zh-CN" sz="1600" dirty="0"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  <a:sym typeface="+mn-ea"/>
                  </a:rPr>
                  <a:t>Lowly permeable minerals</a:t>
                </a:r>
                <a:endParaRPr lang="zh-CN" altLang="en-US" sz="1600" dirty="0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+mn-ea"/>
                </a:endParaRPr>
              </a:p>
            </p:txBody>
          </p:sp>
        </p:grpSp>
      </p:grpSp>
      <p:sp>
        <p:nvSpPr>
          <p:cNvPr id="37" name="加号 36">
            <a:extLst>
              <a:ext uri="{FF2B5EF4-FFF2-40B4-BE49-F238E27FC236}">
                <a16:creationId xmlns:a16="http://schemas.microsoft.com/office/drawing/2014/main" id="{BD5496CB-E329-41AC-B730-EFF4C4EE6668}"/>
              </a:ext>
            </a:extLst>
          </p:cNvPr>
          <p:cNvSpPr/>
          <p:nvPr/>
        </p:nvSpPr>
        <p:spPr>
          <a:xfrm>
            <a:off x="3924817" y="3388518"/>
            <a:ext cx="858520" cy="822325"/>
          </a:xfrm>
          <a:prstGeom prst="mathPlus">
            <a:avLst/>
          </a:prstGeom>
          <a:noFill/>
          <a:ln w="12700" cap="flat" cmpd="sng" algn="ctr">
            <a:solidFill>
              <a:schemeClr val="tx1"/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 defTabSz="457200"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endParaRPr lang="zh-CN" altLang="en-US" sz="160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微软雅黑" panose="020B0503020204020204" charset="-122"/>
              <a:cs typeface="+mn-ea"/>
              <a:sym typeface="+mn-ea"/>
            </a:endParaRPr>
          </a:p>
        </p:txBody>
      </p:sp>
      <p:grpSp>
        <p:nvGrpSpPr>
          <p:cNvPr id="38" name="组合 37">
            <a:extLst>
              <a:ext uri="{FF2B5EF4-FFF2-40B4-BE49-F238E27FC236}">
                <a16:creationId xmlns:a16="http://schemas.microsoft.com/office/drawing/2014/main" id="{7E01C980-4987-4D83-BC73-DFFDF19FB209}"/>
              </a:ext>
            </a:extLst>
          </p:cNvPr>
          <p:cNvGrpSpPr>
            <a:grpSpLocks noChangeAspect="1"/>
          </p:cNvGrpSpPr>
          <p:nvPr/>
        </p:nvGrpSpPr>
        <p:grpSpPr>
          <a:xfrm>
            <a:off x="4870381" y="1300070"/>
            <a:ext cx="4105605" cy="5041997"/>
            <a:chOff x="9609" y="2658"/>
            <a:chExt cx="8251" cy="7016"/>
          </a:xfrm>
        </p:grpSpPr>
        <p:sp>
          <p:nvSpPr>
            <p:cNvPr id="39" name="矩形: 圆角 13">
              <a:extLst>
                <a:ext uri="{FF2B5EF4-FFF2-40B4-BE49-F238E27FC236}">
                  <a16:creationId xmlns:a16="http://schemas.microsoft.com/office/drawing/2014/main" id="{06D9E793-6D28-40FD-99B9-58DDEAC24883}"/>
                </a:ext>
              </a:extLst>
            </p:cNvPr>
            <p:cNvSpPr/>
            <p:nvPr/>
          </p:nvSpPr>
          <p:spPr>
            <a:xfrm>
              <a:off x="9609" y="2660"/>
              <a:ext cx="8130" cy="7014"/>
            </a:xfrm>
            <a:prstGeom prst="roundRect">
              <a:avLst>
                <a:gd name="adj" fmla="val 0"/>
              </a:avLst>
            </a:prstGeom>
            <a:solidFill>
              <a:schemeClr val="bg1"/>
            </a:solidFill>
            <a:ln w="9525">
              <a:solidFill>
                <a:schemeClr val="bg1">
                  <a:lumMod val="75000"/>
                  <a:alpha val="40000"/>
                </a:schemeClr>
              </a:solidFill>
            </a:ln>
            <a:effectLst>
              <a:outerShdw blurRad="50800" algn="ctr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1050">
                <a:solidFill>
                  <a:prstClr val="white"/>
                </a:solidFill>
                <a:latin typeface="Arial" panose="020B0604020202020204" pitchFamily="34" charset="0"/>
                <a:ea typeface="微软雅黑" panose="020B0503020204020204" charset="-122"/>
                <a:cs typeface="+mn-ea"/>
                <a:sym typeface="Arial" panose="020B0604020202020204" pitchFamily="34" charset="0"/>
              </a:endParaRPr>
            </a:p>
          </p:txBody>
        </p:sp>
        <p:grpSp>
          <p:nvGrpSpPr>
            <p:cNvPr id="40" name="组合 39">
              <a:extLst>
                <a:ext uri="{FF2B5EF4-FFF2-40B4-BE49-F238E27FC236}">
                  <a16:creationId xmlns:a16="http://schemas.microsoft.com/office/drawing/2014/main" id="{59C6D995-5E46-45E1-B39F-E8911402B84B}"/>
                </a:ext>
              </a:extLst>
            </p:cNvPr>
            <p:cNvGrpSpPr/>
            <p:nvPr/>
          </p:nvGrpSpPr>
          <p:grpSpPr>
            <a:xfrm>
              <a:off x="9625" y="2658"/>
              <a:ext cx="8235" cy="767"/>
              <a:chOff x="588001" y="2237876"/>
              <a:chExt cx="3946361" cy="443022"/>
            </a:xfrm>
          </p:grpSpPr>
          <p:sp>
            <p:nvSpPr>
              <p:cNvPr id="41" name="矩形: 圆角 17">
                <a:extLst>
                  <a:ext uri="{FF2B5EF4-FFF2-40B4-BE49-F238E27FC236}">
                    <a16:creationId xmlns:a16="http://schemas.microsoft.com/office/drawing/2014/main" id="{92118522-B808-4030-A3E7-EEF7FE3F34A3}"/>
                  </a:ext>
                </a:extLst>
              </p:cNvPr>
              <p:cNvSpPr/>
              <p:nvPr/>
            </p:nvSpPr>
            <p:spPr>
              <a:xfrm>
                <a:off x="588001" y="2237876"/>
                <a:ext cx="3888750" cy="396000"/>
              </a:xfrm>
              <a:prstGeom prst="roundRect">
                <a:avLst>
                  <a:gd name="adj" fmla="val 0"/>
                </a:avLst>
              </a:prstGeom>
              <a:solidFill>
                <a:schemeClr val="accent1">
                  <a:lumMod val="75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34290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zh-CN" altLang="en-US" sz="1000">
                  <a:solidFill>
                    <a:prstClr val="white"/>
                  </a:solidFill>
                  <a:latin typeface="Arial" panose="020B0604020202020204" pitchFamily="34" charset="0"/>
                  <a:ea typeface="微软雅黑" panose="020B0503020204020204" charset="-122"/>
                  <a:cs typeface="+mn-ea"/>
                  <a:sym typeface="Arial" panose="020B0604020202020204" pitchFamily="34" charset="0"/>
                </a:endParaRPr>
              </a:p>
            </p:txBody>
          </p:sp>
          <p:sp>
            <p:nvSpPr>
              <p:cNvPr id="42" name="文本框 41">
                <a:extLst>
                  <a:ext uri="{FF2B5EF4-FFF2-40B4-BE49-F238E27FC236}">
                    <a16:creationId xmlns:a16="http://schemas.microsoft.com/office/drawing/2014/main" id="{E2E16607-5D6D-4CCD-B719-2F026193B54F}"/>
                  </a:ext>
                </a:extLst>
              </p:cNvPr>
              <p:cNvSpPr txBox="1"/>
              <p:nvPr/>
            </p:nvSpPr>
            <p:spPr>
              <a:xfrm>
                <a:off x="645612" y="2277235"/>
                <a:ext cx="3888750" cy="403663"/>
              </a:xfrm>
              <a:prstGeom prst="rect">
                <a:avLst/>
              </a:prstGeom>
              <a:noFill/>
            </p:spPr>
            <p:txBody>
              <a:bodyPr wrap="square">
                <a:noAutofit/>
              </a:bodyPr>
              <a:lstStyle/>
              <a:p>
                <a:pPr algn="ctr">
                  <a:defRPr/>
                </a:pPr>
                <a:r>
                  <a:rPr lang="en-US" altLang="zh-CN" b="1" dirty="0">
                    <a:solidFill>
                      <a:schemeClr val="bg1"/>
                    </a:solidFill>
                    <a:latin typeface="Times New Roman" panose="02020603050405020304" pitchFamily="18" charset="0"/>
                    <a:ea typeface="微软雅黑" panose="020B0503020204020204" charset="-122"/>
                    <a:cs typeface="Times New Roman" panose="02020603050405020304" pitchFamily="18" charset="0"/>
                    <a:sym typeface="Arial" panose="020B0604020202020204" pitchFamily="34" charset="0"/>
                  </a:rPr>
                  <a:t>Complete characterization </a:t>
                </a:r>
              </a:p>
              <a:p>
                <a:pPr algn="ctr">
                  <a:defRPr/>
                </a:pPr>
                <a:endParaRPr lang="zh-CN" altLang="en-US" sz="1200" b="1" dirty="0">
                  <a:solidFill>
                    <a:prstClr val="black"/>
                  </a:solidFill>
                  <a:ea typeface="微软雅黑" panose="020B0503020204020204" charset="-122"/>
                  <a:cs typeface="+mn-ea"/>
                  <a:sym typeface="Arial" panose="020B0604020202020204" pitchFamily="34" charset="0"/>
                </a:endParaRPr>
              </a:p>
            </p:txBody>
          </p:sp>
        </p:grpSp>
      </p:grpSp>
      <p:sp>
        <p:nvSpPr>
          <p:cNvPr id="43" name="文本框 42">
            <a:extLst>
              <a:ext uri="{FF2B5EF4-FFF2-40B4-BE49-F238E27FC236}">
                <a16:creationId xmlns:a16="http://schemas.microsoft.com/office/drawing/2014/main" id="{C4D5B218-7F67-43DC-84E6-A5097EB62338}"/>
              </a:ext>
            </a:extLst>
          </p:cNvPr>
          <p:cNvSpPr txBox="1">
            <a:spLocks noChangeAspect="1"/>
          </p:cNvSpPr>
          <p:nvPr/>
        </p:nvSpPr>
        <p:spPr bwMode="auto">
          <a:xfrm>
            <a:off x="4856229" y="1958222"/>
            <a:ext cx="4037338" cy="420601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en-US"/>
            </a:defPPr>
            <a:lvl1pPr marL="285750" lvl="0" indent="-285750">
              <a:lnSpc>
                <a:spcPct val="150000"/>
              </a:lnSpc>
              <a:spcBef>
                <a:spcPct val="0"/>
              </a:spcBef>
              <a:buClrTx/>
              <a:buSzTx/>
              <a:buFont typeface="Wingdings" panose="05000000000000000000" charset="0"/>
              <a:buChar char="Ø"/>
              <a:defRPr b="1">
                <a:latin typeface="微软雅黑" panose="020B0503020204020204" charset="-122"/>
                <a:ea typeface="微软雅黑" panose="020B0503020204020204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latin typeface="Calibri" panose="020F050202020403020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latin typeface="Calibri" panose="020F050202020403020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latin typeface="Calibri" panose="020F050202020403020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latin typeface="Calibri" panose="020F050202020403020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latin typeface="Calibri" panose="020F050202020403020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latin typeface="Calibri" panose="020F050202020403020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latin typeface="Calibri" panose="020F050202020403020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latin typeface="Calibri" panose="020F0502020204030204" charset="0"/>
              </a:defRPr>
            </a:lvl9pPr>
          </a:lstStyle>
          <a:p>
            <a:pPr lvl="0" algn="l"/>
            <a:r>
              <a:rPr lang="en-US" altLang="zh-CN" sz="14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Flow parameters of each type of microporosity</a:t>
            </a:r>
            <a:endParaRPr lang="zh-CN" altLang="en-US" sz="1400" dirty="0"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44" name="图片 43" descr="高岭石Sw-Kr - 复制">
            <a:extLst>
              <a:ext uri="{FF2B5EF4-FFF2-40B4-BE49-F238E27FC236}">
                <a16:creationId xmlns:a16="http://schemas.microsoft.com/office/drawing/2014/main" id="{C90B3BE1-1F38-42FE-8AEA-A6F2180557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79398" y="2443402"/>
            <a:ext cx="1539518" cy="1273621"/>
          </a:xfrm>
          <a:prstGeom prst="rect">
            <a:avLst/>
          </a:prstGeom>
        </p:spPr>
      </p:pic>
      <p:sp>
        <p:nvSpPr>
          <p:cNvPr id="45" name="文本框 44">
            <a:extLst>
              <a:ext uri="{FF2B5EF4-FFF2-40B4-BE49-F238E27FC236}">
                <a16:creationId xmlns:a16="http://schemas.microsoft.com/office/drawing/2014/main" id="{01D6D111-8269-4126-B326-993E3085EFB8}"/>
              </a:ext>
            </a:extLst>
          </p:cNvPr>
          <p:cNvSpPr txBox="1">
            <a:spLocks noChangeAspect="1" noChangeArrowheads="1"/>
          </p:cNvSpPr>
          <p:nvPr/>
        </p:nvSpPr>
        <p:spPr bwMode="auto">
          <a:xfrm>
            <a:off x="4886249" y="3869980"/>
            <a:ext cx="4054528" cy="385148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en-US"/>
            </a:defPPr>
            <a:lvl1pPr marL="285750" lvl="0" indent="-285750">
              <a:lnSpc>
                <a:spcPct val="150000"/>
              </a:lnSpc>
              <a:spcBef>
                <a:spcPct val="0"/>
              </a:spcBef>
              <a:buClrTx/>
              <a:buSzTx/>
              <a:buFont typeface="Wingdings" panose="05000000000000000000" charset="0"/>
              <a:buChar char="Ø"/>
              <a:defRPr b="1">
                <a:latin typeface="微软雅黑" panose="020B0503020204020204" charset="-122"/>
                <a:ea typeface="微软雅黑" panose="020B0503020204020204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latin typeface="Calibri" panose="020F050202020403020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latin typeface="Calibri" panose="020F050202020403020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latin typeface="Calibri" panose="020F050202020403020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latin typeface="Calibri" panose="020F050202020403020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latin typeface="Calibri" panose="020F050202020403020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latin typeface="Calibri" panose="020F050202020403020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latin typeface="Calibri" panose="020F050202020403020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latin typeface="Calibri" panose="020F0502020204030204" charset="0"/>
              </a:defRPr>
            </a:lvl9pPr>
          </a:lstStyle>
          <a:p>
            <a:pPr lvl="0" algn="l"/>
            <a:r>
              <a:rPr lang="en-US" altLang="zh-CN" sz="14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Heterogeneity of each type of microporosity</a:t>
            </a:r>
            <a:endParaRPr lang="zh-CN" altLang="en-US" sz="1400" dirty="0"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文本框 45">
                <a:extLst>
                  <a:ext uri="{FF2B5EF4-FFF2-40B4-BE49-F238E27FC236}">
                    <a16:creationId xmlns:a16="http://schemas.microsoft.com/office/drawing/2014/main" id="{A125C0BA-AC38-48DA-A3D6-CD5851C4A5DE}"/>
                  </a:ext>
                </a:extLst>
              </p:cNvPr>
              <p:cNvSpPr txBox="1">
                <a:spLocks noChangeAspect="1"/>
              </p:cNvSpPr>
              <p:nvPr/>
            </p:nvSpPr>
            <p:spPr>
              <a:xfrm>
                <a:off x="6620904" y="2624043"/>
                <a:ext cx="2222793" cy="511382"/>
              </a:xfrm>
              <a:prstGeom prst="rect">
                <a:avLst/>
              </a:prstGeom>
              <a:noFill/>
            </p:spPr>
            <p:txBody>
              <a:bodyPr wrap="none" rtlCol="0" anchor="t">
                <a:noAutofit/>
              </a:bodyPr>
              <a:lstStyle/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altLang="zh-CN" sz="1000" i="1"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CN" sz="1000" i="1"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  <m:t>𝑘</m:t>
                          </m:r>
                        </m:e>
                        <m:sub>
                          <m:r>
                            <a:rPr lang="en-US" altLang="zh-CN" sz="1000" i="1"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  <m:t>𝑟</m:t>
                          </m:r>
                        </m:sub>
                        <m:sup>
                          <m:r>
                            <a:rPr lang="en-US" altLang="zh-CN" sz="1000" i="1"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  <m:t>𝑤</m:t>
                          </m:r>
                        </m:sup>
                      </m:sSubSup>
                      <m:d>
                        <m:dPr>
                          <m:ctrlPr>
                            <a:rPr lang="en-US" altLang="zh-CN" sz="1000" i="1"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</m:ctrlPr>
                        </m:dPr>
                        <m:e>
                          <m:sSubSup>
                            <m:sSubSupPr>
                              <m:ctrlPr>
                                <a:rPr lang="en-US" altLang="zh-CN" sz="1000" i="1">
                                  <a:latin typeface="Cambria Math" panose="02040503050406030204" pitchFamily="18" charset="0"/>
                                  <a:cs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US" altLang="zh-CN" sz="1000" i="1">
                                  <a:latin typeface="Cambria Math" panose="02040503050406030204" pitchFamily="18" charset="0"/>
                                  <a:cs typeface="Cambria Math" panose="02040503050406030204" pitchFamily="18" charset="0"/>
                                </a:rPr>
                                <m:t>𝑠</m:t>
                              </m:r>
                            </m:e>
                            <m:sub>
                              <m:r>
                                <a:rPr lang="en-US" altLang="zh-CN" sz="1000" i="1">
                                  <a:latin typeface="Cambria Math" panose="02040503050406030204" pitchFamily="18" charset="0"/>
                                  <a:cs typeface="Cambria Math" panose="02040503050406030204" pitchFamily="18" charset="0"/>
                                </a:rPr>
                                <m:t>𝑒</m:t>
                              </m:r>
                            </m:sub>
                            <m:sup>
                              <m:r>
                                <a:rPr lang="en-US" altLang="zh-CN" sz="1000" i="1">
                                  <a:latin typeface="Cambria Math" panose="02040503050406030204" pitchFamily="18" charset="0"/>
                                  <a:cs typeface="Cambria Math" panose="02040503050406030204" pitchFamily="18" charset="0"/>
                                </a:rPr>
                                <m:t>𝑤</m:t>
                              </m:r>
                            </m:sup>
                          </m:sSubSup>
                        </m:e>
                      </m:d>
                      <m:r>
                        <a:rPr lang="en-US" altLang="zh-CN" sz="1000" i="1">
                          <a:latin typeface="Cambria Math" panose="02040503050406030204" pitchFamily="18" charset="0"/>
                          <a:ea typeface="MS Mincho" charset="0"/>
                          <a:cs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CN" sz="1000" i="1"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US" altLang="zh-CN" sz="1000" i="1">
                                  <a:latin typeface="Cambria Math" panose="02040503050406030204" pitchFamily="18" charset="0"/>
                                  <a:cs typeface="Cambria Math" panose="02040503050406030204" pitchFamily="18" charset="0"/>
                                </a:rPr>
                              </m:ctrlPr>
                            </m:dPr>
                            <m:e>
                              <m:sSubSup>
                                <m:sSubSupPr>
                                  <m:ctrlPr>
                                    <a:rPr lang="en-US" altLang="zh-CN" sz="1000" i="1">
                                      <a:latin typeface="Cambria Math" panose="02040503050406030204" pitchFamily="18" charset="0"/>
                                      <a:cs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US" altLang="zh-CN" sz="1000" i="1">
                                      <a:latin typeface="Cambria Math" panose="02040503050406030204" pitchFamily="18" charset="0"/>
                                      <a:cs typeface="Cambria Math" panose="02040503050406030204" pitchFamily="18" charset="0"/>
                                    </a:rPr>
                                    <m:t>𝑠</m:t>
                                  </m:r>
                                </m:e>
                                <m:sub>
                                  <m:r>
                                    <a:rPr lang="en-US" altLang="zh-CN" sz="1000" i="1">
                                      <a:latin typeface="Cambria Math" panose="02040503050406030204" pitchFamily="18" charset="0"/>
                                      <a:cs typeface="Cambria Math" panose="02040503050406030204" pitchFamily="18" charset="0"/>
                                    </a:rPr>
                                    <m:t>𝑒</m:t>
                                  </m:r>
                                </m:sub>
                                <m:sup>
                                  <m:r>
                                    <a:rPr lang="en-US" altLang="zh-CN" sz="1000" i="1">
                                      <a:latin typeface="Cambria Math" panose="02040503050406030204" pitchFamily="18" charset="0"/>
                                      <a:cs typeface="Cambria Math" panose="02040503050406030204" pitchFamily="18" charset="0"/>
                                    </a:rPr>
                                    <m:t>𝑤</m:t>
                                  </m:r>
                                </m:sup>
                              </m:sSubSup>
                            </m:e>
                          </m:d>
                        </m:e>
                        <m:sup>
                          <m:r>
                            <a:rPr lang="en-US" altLang="zh-CN" sz="1000" i="1">
                              <a:latin typeface="Cambria Math" panose="02040503050406030204" pitchFamily="18" charset="0"/>
                              <a:ea typeface="MS Mincho" charset="0"/>
                              <a:cs typeface="Cambria Math" panose="02040503050406030204" pitchFamily="18" charset="0"/>
                            </a:rPr>
                            <m:t>𝜅</m:t>
                          </m:r>
                        </m:sup>
                      </m:sSup>
                      <m:sSup>
                        <m:sSupPr>
                          <m:ctrlPr>
                            <a:rPr lang="en-US" altLang="zh-CN" sz="1000" i="1"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US" altLang="zh-CN" sz="1000" i="1">
                                  <a:latin typeface="Cambria Math" panose="02040503050406030204" pitchFamily="18" charset="0"/>
                                  <a:cs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CN" sz="1000" i="1">
                                  <a:latin typeface="Cambria Math" panose="02040503050406030204" pitchFamily="18" charset="0"/>
                                  <a:ea typeface="MS Mincho" charset="0"/>
                                  <a:cs typeface="Cambria Math" panose="02040503050406030204" pitchFamily="18" charset="0"/>
                                </a:rPr>
                                <m:t>1</m:t>
                              </m:r>
                              <m:r>
                                <a:rPr lang="en-US" altLang="zh-CN" sz="1000" i="1">
                                  <a:latin typeface="Cambria Math" panose="02040503050406030204" pitchFamily="18" charset="0"/>
                                  <a:cs typeface="Cambria Math" panose="02040503050406030204" pitchFamily="18" charset="0"/>
                                </a:rPr>
                                <m:t>−</m:t>
                              </m:r>
                              <m:sSup>
                                <m:sSupPr>
                                  <m:ctrlPr>
                                    <a:rPr lang="en-US" altLang="zh-CN" sz="1000" i="1">
                                      <a:latin typeface="Cambria Math" panose="02040503050406030204" pitchFamily="18" charset="0"/>
                                      <a:cs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US" altLang="zh-CN" sz="1000" i="1">
                                          <a:latin typeface="Cambria Math" panose="02040503050406030204" pitchFamily="18" charset="0"/>
                                          <a:cs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altLang="zh-CN" sz="1000" i="1">
                                          <a:latin typeface="Cambria Math" panose="02040503050406030204" pitchFamily="18" charset="0"/>
                                          <a:ea typeface="MS Mincho" charset="0"/>
                                          <a:cs typeface="Cambria Math" panose="02040503050406030204" pitchFamily="18" charset="0"/>
                                        </a:rPr>
                                        <m:t>1</m:t>
                                      </m:r>
                                      <m:r>
                                        <a:rPr lang="en-US" altLang="zh-CN" sz="1000" i="1">
                                          <a:latin typeface="Cambria Math" panose="02040503050406030204" pitchFamily="18" charset="0"/>
                                          <a:cs typeface="Cambria Math" panose="02040503050406030204" pitchFamily="18" charset="0"/>
                                        </a:rPr>
                                        <m:t>−</m:t>
                                      </m:r>
                                      <m:sSup>
                                        <m:sSupPr>
                                          <m:ctrlPr>
                                            <a:rPr lang="en-US" altLang="zh-CN" sz="1000" i="1">
                                              <a:latin typeface="Cambria Math" panose="02040503050406030204" pitchFamily="18" charset="0"/>
                                              <a:cs typeface="Cambria Math" panose="02040503050406030204" pitchFamily="18" charset="0"/>
                                            </a:rPr>
                                          </m:ctrlPr>
                                        </m:sSupPr>
                                        <m:e>
                                          <m:sSubSup>
                                            <m:sSubSupPr>
                                              <m:ctrlPr>
                                                <a:rPr lang="en-US" altLang="zh-CN" sz="1000" i="1">
                                                  <a:latin typeface="Cambria Math" panose="02040503050406030204" pitchFamily="18" charset="0"/>
                                                  <a:cs typeface="Cambria Math" panose="02040503050406030204" pitchFamily="18" charset="0"/>
                                                </a:rPr>
                                              </m:ctrlPr>
                                            </m:sSubSupPr>
                                            <m:e>
                                              <m:r>
                                                <a:rPr lang="en-US" altLang="zh-CN" sz="1000" i="1">
                                                  <a:latin typeface="Cambria Math" panose="02040503050406030204" pitchFamily="18" charset="0"/>
                                                  <a:cs typeface="Cambria Math" panose="02040503050406030204" pitchFamily="18" charset="0"/>
                                                </a:rPr>
                                                <m:t>𝑠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altLang="zh-CN" sz="1000" i="1">
                                                  <a:latin typeface="Cambria Math" panose="02040503050406030204" pitchFamily="18" charset="0"/>
                                                  <a:cs typeface="Cambria Math" panose="02040503050406030204" pitchFamily="18" charset="0"/>
                                                </a:rPr>
                                                <m:t>𝑒</m:t>
                                              </m:r>
                                            </m:sub>
                                            <m:sup>
                                              <m:r>
                                                <a:rPr lang="en-US" altLang="zh-CN" sz="1000" i="1">
                                                  <a:latin typeface="Cambria Math" panose="02040503050406030204" pitchFamily="18" charset="0"/>
                                                  <a:cs typeface="Cambria Math" panose="02040503050406030204" pitchFamily="18" charset="0"/>
                                                </a:rPr>
                                                <m:t>𝑤</m:t>
                                              </m:r>
                                            </m:sup>
                                          </m:sSubSup>
                                        </m:e>
                                        <m:sup>
                                          <m:d>
                                            <m:dPr>
                                              <m:ctrlPr>
                                                <a:rPr lang="en-US" altLang="zh-CN" sz="1000" i="1">
                                                  <a:latin typeface="Cambria Math" panose="02040503050406030204" pitchFamily="18" charset="0"/>
                                                  <a:cs typeface="Cambria Math" panose="02040503050406030204" pitchFamily="18" charset="0"/>
                                                </a:rPr>
                                              </m:ctrlPr>
                                            </m:dPr>
                                            <m:e>
                                              <m:r>
                                                <a:rPr lang="en-US" altLang="zh-CN" sz="1000" i="1">
                                                  <a:latin typeface="Cambria Math" panose="02040503050406030204" pitchFamily="18" charset="0"/>
                                                  <a:ea typeface="MS Mincho" charset="0"/>
                                                  <a:cs typeface="Cambria Math" panose="02040503050406030204" pitchFamily="18" charset="0"/>
                                                </a:rPr>
                                                <m:t>1/</m:t>
                                              </m:r>
                                              <m:r>
                                                <a:rPr lang="en-US" altLang="zh-CN" sz="1000" i="1">
                                                  <a:latin typeface="Cambria Math" panose="02040503050406030204" pitchFamily="18" charset="0"/>
                                                  <a:cs typeface="Cambria Math" panose="02040503050406030204" pitchFamily="18" charset="0"/>
                                                </a:rPr>
                                                <m:t>𝑀</m:t>
                                              </m:r>
                                            </m:e>
                                          </m:d>
                                        </m:sup>
                                      </m:sSup>
                                    </m:e>
                                  </m:d>
                                </m:e>
                                <m:sup>
                                  <m:r>
                                    <a:rPr lang="en-US" altLang="zh-CN" sz="1000" i="1">
                                      <a:latin typeface="Cambria Math" panose="02040503050406030204" pitchFamily="18" charset="0"/>
                                      <a:cs typeface="Cambria Math" panose="02040503050406030204" pitchFamily="18" charset="0"/>
                                    </a:rPr>
                                    <m:t>𝑀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en-US" altLang="zh-CN" sz="1000" i="1">
                              <a:latin typeface="Cambria Math" panose="02040503050406030204" pitchFamily="18" charset="0"/>
                              <a:ea typeface="MS Mincho" charset="0"/>
                              <a:cs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US" altLang="zh-CN" sz="1000" i="1" dirty="0">
                  <a:latin typeface="Cambria Math" panose="02040503050406030204" pitchFamily="18" charset="0"/>
                  <a:ea typeface="MS Mincho" charset="0"/>
                  <a:cs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46" name="文本框 45">
                <a:extLst>
                  <a:ext uri="{FF2B5EF4-FFF2-40B4-BE49-F238E27FC236}">
                    <a16:creationId xmlns:a16="http://schemas.microsoft.com/office/drawing/2014/main" id="{A125C0BA-AC38-48DA-A3D6-CD5851C4A5D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0904" y="2624043"/>
                <a:ext cx="2222793" cy="511382"/>
              </a:xfrm>
              <a:prstGeom prst="rect">
                <a:avLst/>
              </a:prstGeom>
              <a:blipFill>
                <a:blip r:embed="rId5"/>
                <a:stretch>
                  <a:fillRect r="-164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文本框 46">
                <a:extLst>
                  <a:ext uri="{FF2B5EF4-FFF2-40B4-BE49-F238E27FC236}">
                    <a16:creationId xmlns:a16="http://schemas.microsoft.com/office/drawing/2014/main" id="{68BB3966-FBE5-4E69-BA57-F029DAE9D0A8}"/>
                  </a:ext>
                </a:extLst>
              </p:cNvPr>
              <p:cNvSpPr txBox="1">
                <a:spLocks noChangeAspect="1"/>
              </p:cNvSpPr>
              <p:nvPr/>
            </p:nvSpPr>
            <p:spPr>
              <a:xfrm>
                <a:off x="6644950" y="3132827"/>
                <a:ext cx="2222793" cy="511382"/>
              </a:xfrm>
              <a:prstGeom prst="rect">
                <a:avLst/>
              </a:prstGeom>
              <a:noFill/>
            </p:spPr>
            <p:txBody>
              <a:bodyPr wrap="none" rtlCol="0" anchor="t">
                <a:noAutofit/>
              </a:bodyPr>
              <a:lstStyle/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altLang="zh-CN" sz="1050" i="1"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CN" sz="1050" i="1"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  <m:t>𝑘</m:t>
                          </m:r>
                        </m:e>
                        <m:sub>
                          <m:r>
                            <a:rPr lang="en-US" altLang="zh-CN" sz="1050" i="1"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  <m:t>𝑟</m:t>
                          </m:r>
                        </m:sub>
                        <m:sup>
                          <m:r>
                            <a:rPr lang="en-US" altLang="zh-CN" sz="1050" i="1"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  <m:t>𝑛</m:t>
                          </m:r>
                        </m:sup>
                      </m:sSubSup>
                      <m:d>
                        <m:dPr>
                          <m:ctrlPr>
                            <a:rPr lang="en-US" altLang="zh-CN" sz="1050" i="1"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</m:ctrlPr>
                        </m:dPr>
                        <m:e>
                          <m:sSubSup>
                            <m:sSubSupPr>
                              <m:ctrlPr>
                                <a:rPr lang="en-US" altLang="zh-CN" sz="1050" i="1">
                                  <a:latin typeface="Cambria Math" panose="02040503050406030204" pitchFamily="18" charset="0"/>
                                  <a:cs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US" altLang="zh-CN" sz="1050" i="1">
                                  <a:latin typeface="Cambria Math" panose="02040503050406030204" pitchFamily="18" charset="0"/>
                                  <a:cs typeface="Cambria Math" panose="02040503050406030204" pitchFamily="18" charset="0"/>
                                </a:rPr>
                                <m:t>𝑠</m:t>
                              </m:r>
                            </m:e>
                            <m:sub>
                              <m:r>
                                <a:rPr lang="en-US" altLang="zh-CN" sz="1050" i="1">
                                  <a:latin typeface="Cambria Math" panose="02040503050406030204" pitchFamily="18" charset="0"/>
                                  <a:cs typeface="Cambria Math" panose="02040503050406030204" pitchFamily="18" charset="0"/>
                                </a:rPr>
                                <m:t>𝑒</m:t>
                              </m:r>
                            </m:sub>
                            <m:sup>
                              <m:r>
                                <a:rPr lang="en-US" altLang="zh-CN" sz="1050" i="1">
                                  <a:latin typeface="Cambria Math" panose="02040503050406030204" pitchFamily="18" charset="0"/>
                                  <a:cs typeface="Cambria Math" panose="02040503050406030204" pitchFamily="18" charset="0"/>
                                </a:rPr>
                                <m:t>𝑤</m:t>
                              </m:r>
                            </m:sup>
                          </m:sSubSup>
                        </m:e>
                      </m:d>
                      <m:r>
                        <a:rPr lang="en-US" altLang="zh-CN" sz="1050" i="1">
                          <a:latin typeface="Cambria Math" panose="02040503050406030204" pitchFamily="18" charset="0"/>
                          <a:ea typeface="MS Mincho" charset="0"/>
                          <a:cs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CN" sz="1050" i="1"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US" altLang="zh-CN" sz="1050" i="1">
                                  <a:latin typeface="Cambria Math" panose="02040503050406030204" pitchFamily="18" charset="0"/>
                                  <a:cs typeface="Cambria Math" panose="02040503050406030204" pitchFamily="18" charset="0"/>
                                </a:rPr>
                              </m:ctrlPr>
                            </m:dPr>
                            <m:e>
                              <m:sSubSup>
                                <m:sSubSupPr>
                                  <m:ctrlPr>
                                    <a:rPr lang="en-US" altLang="zh-CN" sz="1050" i="1">
                                      <a:latin typeface="Cambria Math" panose="02040503050406030204" pitchFamily="18" charset="0"/>
                                      <a:cs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US" altLang="zh-CN" sz="1050" i="1">
                                      <a:latin typeface="Cambria Math" panose="02040503050406030204" pitchFamily="18" charset="0"/>
                                      <a:ea typeface="MS Mincho" charset="0"/>
                                      <a:cs typeface="Cambria Math" panose="02040503050406030204" pitchFamily="18" charset="0"/>
                                    </a:rPr>
                                    <m:t>1</m:t>
                                  </m:r>
                                  <m:r>
                                    <a:rPr lang="en-US" altLang="zh-CN" sz="1050" i="1">
                                      <a:latin typeface="Cambria Math" panose="02040503050406030204" pitchFamily="18" charset="0"/>
                                      <a:cs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US" altLang="zh-CN" sz="1050" i="1">
                                      <a:latin typeface="Cambria Math" panose="02040503050406030204" pitchFamily="18" charset="0"/>
                                      <a:cs typeface="Cambria Math" panose="02040503050406030204" pitchFamily="18" charset="0"/>
                                    </a:rPr>
                                    <m:t>𝑠</m:t>
                                  </m:r>
                                </m:e>
                                <m:sub>
                                  <m:r>
                                    <a:rPr lang="en-US" altLang="zh-CN" sz="1050" i="1">
                                      <a:latin typeface="Cambria Math" panose="02040503050406030204" pitchFamily="18" charset="0"/>
                                      <a:cs typeface="Cambria Math" panose="02040503050406030204" pitchFamily="18" charset="0"/>
                                    </a:rPr>
                                    <m:t>𝑒</m:t>
                                  </m:r>
                                </m:sub>
                                <m:sup>
                                  <m:r>
                                    <a:rPr lang="en-US" altLang="zh-CN" sz="1050" i="1">
                                      <a:latin typeface="Cambria Math" panose="02040503050406030204" pitchFamily="18" charset="0"/>
                                      <a:cs typeface="Cambria Math" panose="02040503050406030204" pitchFamily="18" charset="0"/>
                                    </a:rPr>
                                    <m:t>𝑤</m:t>
                                  </m:r>
                                </m:sup>
                              </m:sSubSup>
                            </m:e>
                          </m:d>
                        </m:e>
                        <m:sup>
                          <m:r>
                            <a:rPr lang="en-US" altLang="zh-CN" sz="1050" i="1">
                              <a:latin typeface="Cambria Math" panose="02040503050406030204" pitchFamily="18" charset="0"/>
                              <a:ea typeface="MS Mincho" charset="0"/>
                              <a:cs typeface="Cambria Math" panose="02040503050406030204" pitchFamily="18" charset="0"/>
                            </a:rPr>
                            <m:t>𝜍</m:t>
                          </m:r>
                        </m:sup>
                      </m:sSup>
                      <m:sSup>
                        <m:sSupPr>
                          <m:ctrlPr>
                            <a:rPr lang="en-US" altLang="zh-CN" sz="1050" i="1"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US" altLang="zh-CN" sz="1050" i="1">
                                  <a:latin typeface="Cambria Math" panose="02040503050406030204" pitchFamily="18" charset="0"/>
                                  <a:cs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CN" sz="1050" i="1">
                                  <a:latin typeface="Cambria Math" panose="02040503050406030204" pitchFamily="18" charset="0"/>
                                  <a:ea typeface="MS Mincho" charset="0"/>
                                  <a:cs typeface="Cambria Math" panose="02040503050406030204" pitchFamily="18" charset="0"/>
                                </a:rPr>
                                <m:t>1−</m:t>
                              </m:r>
                              <m:sSup>
                                <m:sSupPr>
                                  <m:ctrlPr>
                                    <a:rPr lang="en-US" altLang="zh-CN" sz="1050" i="1">
                                      <a:latin typeface="Cambria Math" panose="02040503050406030204" pitchFamily="18" charset="0"/>
                                      <a:cs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sSubSup>
                                    <m:sSubSupPr>
                                      <m:ctrlPr>
                                        <a:rPr lang="en-US" altLang="zh-CN" sz="1050" i="1">
                                          <a:latin typeface="Cambria Math" panose="02040503050406030204" pitchFamily="18" charset="0"/>
                                          <a:cs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US" altLang="zh-CN" sz="1050" i="1">
                                          <a:latin typeface="Cambria Math" panose="02040503050406030204" pitchFamily="18" charset="0"/>
                                          <a:cs typeface="Cambria Math" panose="02040503050406030204" pitchFamily="18" charset="0"/>
                                        </a:rPr>
                                        <m:t>𝑠</m:t>
                                      </m:r>
                                    </m:e>
                                    <m:sub>
                                      <m:r>
                                        <a:rPr lang="en-US" altLang="zh-CN" sz="1050" i="1">
                                          <a:latin typeface="Cambria Math" panose="02040503050406030204" pitchFamily="18" charset="0"/>
                                          <a:cs typeface="Cambria Math" panose="02040503050406030204" pitchFamily="18" charset="0"/>
                                        </a:rPr>
                                        <m:t>𝑒</m:t>
                                      </m:r>
                                    </m:sub>
                                    <m:sup>
                                      <m:r>
                                        <a:rPr lang="en-US" altLang="zh-CN" sz="1050" i="1">
                                          <a:latin typeface="Cambria Math" panose="02040503050406030204" pitchFamily="18" charset="0"/>
                                          <a:cs typeface="Cambria Math" panose="02040503050406030204" pitchFamily="18" charset="0"/>
                                        </a:rPr>
                                        <m:t>𝑤</m:t>
                                      </m:r>
                                    </m:sup>
                                  </m:sSubSup>
                                </m:e>
                                <m:sup>
                                  <m:d>
                                    <m:dPr>
                                      <m:ctrlPr>
                                        <a:rPr lang="en-US" altLang="zh-CN" sz="1050" i="1">
                                          <a:latin typeface="Cambria Math" panose="02040503050406030204" pitchFamily="18" charset="0"/>
                                          <a:cs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altLang="zh-CN" sz="1050" i="1">
                                          <a:latin typeface="Cambria Math" panose="02040503050406030204" pitchFamily="18" charset="0"/>
                                          <a:ea typeface="MS Mincho" charset="0"/>
                                          <a:cs typeface="Cambria Math" panose="02040503050406030204" pitchFamily="18" charset="0"/>
                                        </a:rPr>
                                        <m:t>1/</m:t>
                                      </m:r>
                                      <m:r>
                                        <a:rPr lang="en-US" altLang="zh-CN" sz="1050" i="1">
                                          <a:latin typeface="Cambria Math" panose="02040503050406030204" pitchFamily="18" charset="0"/>
                                          <a:cs typeface="Cambria Math" panose="02040503050406030204" pitchFamily="18" charset="0"/>
                                        </a:rPr>
                                        <m:t>𝑀</m:t>
                                      </m:r>
                                    </m:e>
                                  </m:d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en-US" altLang="zh-CN" sz="1050" i="1">
                              <a:latin typeface="Cambria Math" panose="02040503050406030204" pitchFamily="18" charset="0"/>
                              <a:ea typeface="MS Mincho" charset="0"/>
                              <a:cs typeface="Cambria Math" panose="02040503050406030204" pitchFamily="18" charset="0"/>
                            </a:rPr>
                            <m:t>2</m:t>
                          </m:r>
                          <m:r>
                            <a:rPr lang="en-US" altLang="zh-CN" sz="1050" i="1"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  <m:t>𝑀</m:t>
                          </m:r>
                        </m:sup>
                      </m:sSup>
                    </m:oMath>
                  </m:oMathPara>
                </a14:m>
                <a:endParaRPr lang="en-US" altLang="zh-CN" sz="1050" i="1" dirty="0">
                  <a:latin typeface="Cambria Math" panose="02040503050406030204" pitchFamily="18" charset="0"/>
                  <a:cs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47" name="文本框 46">
                <a:extLst>
                  <a:ext uri="{FF2B5EF4-FFF2-40B4-BE49-F238E27FC236}">
                    <a16:creationId xmlns:a16="http://schemas.microsoft.com/office/drawing/2014/main" id="{68BB3966-FBE5-4E69-BA57-F029DAE9D0A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44950" y="3132827"/>
                <a:ext cx="2222793" cy="511382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8" name="图片 47">
            <a:extLst>
              <a:ext uri="{FF2B5EF4-FFF2-40B4-BE49-F238E27FC236}">
                <a16:creationId xmlns:a16="http://schemas.microsoft.com/office/drawing/2014/main" id="{9620DFBC-5948-4110-A2DE-B6F7FDE8FC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5317" y="4305324"/>
            <a:ext cx="2847386" cy="2006838"/>
          </a:xfrm>
          <a:prstGeom prst="rect">
            <a:avLst/>
          </a:prstGeom>
        </p:spPr>
      </p:pic>
      <p:grpSp>
        <p:nvGrpSpPr>
          <p:cNvPr id="49" name="组合 48">
            <a:extLst>
              <a:ext uri="{FF2B5EF4-FFF2-40B4-BE49-F238E27FC236}">
                <a16:creationId xmlns:a16="http://schemas.microsoft.com/office/drawing/2014/main" id="{E5363FDF-02CD-480F-963F-3B0CA2F3D715}"/>
              </a:ext>
            </a:extLst>
          </p:cNvPr>
          <p:cNvGrpSpPr/>
          <p:nvPr/>
        </p:nvGrpSpPr>
        <p:grpSpPr>
          <a:xfrm>
            <a:off x="7325376" y="4873261"/>
            <a:ext cx="1433879" cy="1030024"/>
            <a:chOff x="-5177598" y="2559669"/>
            <a:chExt cx="5860091" cy="4210018"/>
          </a:xfrm>
        </p:grpSpPr>
        <p:pic>
          <p:nvPicPr>
            <p:cNvPr id="50" name="图片 49">
              <a:extLst>
                <a:ext uri="{FF2B5EF4-FFF2-40B4-BE49-F238E27FC236}">
                  <a16:creationId xmlns:a16="http://schemas.microsoft.com/office/drawing/2014/main" id="{3AC6EF22-DE0A-4913-9A10-EF6978A533D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9489764">
              <a:off x="-5172207" y="4764586"/>
              <a:ext cx="5854700" cy="496570"/>
            </a:xfrm>
            <a:prstGeom prst="rect">
              <a:avLst/>
            </a:prstGeom>
          </p:spPr>
        </p:pic>
        <p:sp>
          <p:nvSpPr>
            <p:cNvPr id="51" name="文本框 50">
              <a:extLst>
                <a:ext uri="{FF2B5EF4-FFF2-40B4-BE49-F238E27FC236}">
                  <a16:creationId xmlns:a16="http://schemas.microsoft.com/office/drawing/2014/main" id="{46BC0FE7-DDA3-4672-A767-DDAF16DA8573}"/>
                </a:ext>
              </a:extLst>
            </p:cNvPr>
            <p:cNvSpPr txBox="1"/>
            <p:nvPr/>
          </p:nvSpPr>
          <p:spPr>
            <a:xfrm rot="19439948">
              <a:off x="-5177598" y="5767849"/>
              <a:ext cx="524510" cy="10018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0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0</a:t>
              </a:r>
            </a:p>
          </p:txBody>
        </p:sp>
        <p:sp>
          <p:nvSpPr>
            <p:cNvPr id="52" name="文本框 51">
              <a:extLst>
                <a:ext uri="{FF2B5EF4-FFF2-40B4-BE49-F238E27FC236}">
                  <a16:creationId xmlns:a16="http://schemas.microsoft.com/office/drawing/2014/main" id="{316B8C2A-1D09-49C0-B721-7EB37A3D73C6}"/>
                </a:ext>
              </a:extLst>
            </p:cNvPr>
            <p:cNvSpPr txBox="1"/>
            <p:nvPr/>
          </p:nvSpPr>
          <p:spPr>
            <a:xfrm rot="19398428">
              <a:off x="-3160554" y="4079879"/>
              <a:ext cx="1457020" cy="10018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0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0.5</a:t>
              </a:r>
            </a:p>
          </p:txBody>
        </p:sp>
        <p:sp>
          <p:nvSpPr>
            <p:cNvPr id="53" name="文本框 52">
              <a:extLst>
                <a:ext uri="{FF2B5EF4-FFF2-40B4-BE49-F238E27FC236}">
                  <a16:creationId xmlns:a16="http://schemas.microsoft.com/office/drawing/2014/main" id="{746A35B3-FE69-4D99-906A-0D47EC93C7E0}"/>
                </a:ext>
              </a:extLst>
            </p:cNvPr>
            <p:cNvSpPr txBox="1"/>
            <p:nvPr/>
          </p:nvSpPr>
          <p:spPr>
            <a:xfrm rot="19504527">
              <a:off x="-2862998" y="4829633"/>
              <a:ext cx="2859577" cy="10018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0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Porosity</a:t>
              </a:r>
              <a:endParaRPr lang="zh-CN" alt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73" name="文本框 72">
              <a:extLst>
                <a:ext uri="{FF2B5EF4-FFF2-40B4-BE49-F238E27FC236}">
                  <a16:creationId xmlns:a16="http://schemas.microsoft.com/office/drawing/2014/main" id="{85E8C3FD-1D43-4567-B441-43BB405A2BD4}"/>
                </a:ext>
              </a:extLst>
            </p:cNvPr>
            <p:cNvSpPr txBox="1"/>
            <p:nvPr/>
          </p:nvSpPr>
          <p:spPr>
            <a:xfrm rot="19439948">
              <a:off x="-538062" y="2559669"/>
              <a:ext cx="534035" cy="10018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0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1</a:t>
              </a:r>
            </a:p>
          </p:txBody>
        </p:sp>
      </p:grpSp>
      <p:sp>
        <p:nvSpPr>
          <p:cNvPr id="74" name="文本框 73">
            <a:extLst>
              <a:ext uri="{FF2B5EF4-FFF2-40B4-BE49-F238E27FC236}">
                <a16:creationId xmlns:a16="http://schemas.microsoft.com/office/drawing/2014/main" id="{9625B716-EAF3-4FFA-BE91-54E3165CB76C}"/>
              </a:ext>
            </a:extLst>
          </p:cNvPr>
          <p:cNvSpPr txBox="1"/>
          <p:nvPr/>
        </p:nvSpPr>
        <p:spPr>
          <a:xfrm>
            <a:off x="217678" y="1109351"/>
            <a:ext cx="44923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② Flow parameters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microporosities or each type of minerals</a:t>
            </a:r>
          </a:p>
        </p:txBody>
      </p:sp>
    </p:spTree>
    <p:extLst>
      <p:ext uri="{BB962C8B-B14F-4D97-AF65-F5344CB8AC3E}">
        <p14:creationId xmlns:p14="http://schemas.microsoft.com/office/powerpoint/2010/main" val="32209349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8362216D-C1D3-4AC9-B546-13064BB0809B}"/>
              </a:ext>
            </a:extLst>
          </p:cNvPr>
          <p:cNvSpPr/>
          <p:nvPr/>
        </p:nvSpPr>
        <p:spPr>
          <a:xfrm>
            <a:off x="323528" y="116632"/>
            <a:ext cx="8820472" cy="5965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defRPr/>
            </a:pPr>
            <a:r>
              <a:rPr lang="en-US" altLang="zh-CN" sz="2800" b="1" kern="100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Quasi-static modeling: </a:t>
            </a:r>
            <a:r>
              <a:rPr lang="en-US" altLang="zh-CN" sz="2800" b="1" kern="100" dirty="0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tight sandstones</a:t>
            </a:r>
            <a:endParaRPr lang="zh-CN" altLang="en-US" sz="2800" b="1" kern="100" dirty="0">
              <a:solidFill>
                <a:srgbClr val="0000FF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EC1625C-CE16-4B63-BFD5-9F951316B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4CD8D-C86A-46CC-83B9-4634239A48DF}" type="datetime1">
              <a:rPr lang="en-US" smtClean="0"/>
              <a:t>5/21/2026</a:t>
            </a:fld>
            <a:endParaRPr lang="en-US" dirty="0"/>
          </a:p>
        </p:txBody>
      </p:sp>
      <p:sp>
        <p:nvSpPr>
          <p:cNvPr id="15" name="灯片编号占位符 14">
            <a:extLst>
              <a:ext uri="{FF2B5EF4-FFF2-40B4-BE49-F238E27FC236}">
                <a16:creationId xmlns:a16="http://schemas.microsoft.com/office/drawing/2014/main" id="{9077900E-C26C-438A-B645-1A5509DE5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17</a:t>
            </a:fld>
            <a:endParaRPr lang="en-US" dirty="0"/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58919CBA-0BB8-437F-B402-5B009322B024}"/>
              </a:ext>
            </a:extLst>
          </p:cNvPr>
          <p:cNvGrpSpPr/>
          <p:nvPr/>
        </p:nvGrpSpPr>
        <p:grpSpPr>
          <a:xfrm>
            <a:off x="140147" y="1161132"/>
            <a:ext cx="2903359" cy="1644632"/>
            <a:chOff x="139188" y="908720"/>
            <a:chExt cx="2903359" cy="1644632"/>
          </a:xfrm>
        </p:grpSpPr>
        <p:sp>
          <p:nvSpPr>
            <p:cNvPr id="54" name="文本框 53">
              <a:extLst>
                <a:ext uri="{FF2B5EF4-FFF2-40B4-BE49-F238E27FC236}">
                  <a16:creationId xmlns:a16="http://schemas.microsoft.com/office/drawing/2014/main" id="{F47DCC53-F65A-4BD6-8B8C-134C606EA007}"/>
                </a:ext>
              </a:extLst>
            </p:cNvPr>
            <p:cNvSpPr txBox="1"/>
            <p:nvPr/>
          </p:nvSpPr>
          <p:spPr bwMode="auto">
            <a:xfrm>
              <a:off x="570562" y="1266500"/>
              <a:ext cx="2143369" cy="1286852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lstStyle>
              <a:defPPr>
                <a:defRPr lang="en-US"/>
              </a:defPPr>
              <a:lvl1pPr indent="179705">
                <a:lnSpc>
                  <a:spcPct val="150000"/>
                </a:lnSpc>
                <a:buFont typeface="Arial" panose="020B0604020202020204" pitchFamily="34" charset="0"/>
                <a:buChar char="•"/>
                <a:defRPr b="1">
                  <a:solidFill>
                    <a:srgbClr val="FF0000"/>
                  </a:solidFill>
                  <a:latin typeface="Times New Roman" panose="02020603050405020304" pitchFamily="18" charset="0"/>
                  <a:ea typeface="微软雅黑" panose="020B0503020204020204" charset="-122"/>
                  <a:cs typeface="Times New Roman" panose="02020603050405020304" pitchFamily="18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latin typeface="Calibri" panose="020F050202020403020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latin typeface="Calibri" panose="020F050202020403020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latin typeface="Calibri" panose="020F050202020403020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latin typeface="Calibri" panose="020F050202020403020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latin typeface="Calibri" panose="020F050202020403020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latin typeface="Calibri" panose="020F050202020403020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latin typeface="Calibri" panose="020F050202020403020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latin typeface="Calibri" panose="020F0502020204030204" charset="0"/>
                </a:defRPr>
              </a:lvl9pPr>
            </a:lstStyle>
            <a:p>
              <a:pPr indent="0">
                <a:buNone/>
              </a:pPr>
              <a:r>
                <a:rPr lang="en-US" altLang="zh-CN" sz="1600" dirty="0">
                  <a:sym typeface="+mn-ea"/>
                </a:rPr>
                <a:t>T1</a:t>
              </a:r>
              <a:r>
                <a:rPr lang="zh-CN" altLang="en-US" sz="1600" dirty="0">
                  <a:sym typeface="+mn-ea"/>
                </a:rPr>
                <a:t>：</a:t>
              </a:r>
              <a:r>
                <a:rPr lang="en-US" altLang="zh-CN" sz="1600" dirty="0">
                  <a:sym typeface="+mn-ea"/>
                </a:rPr>
                <a:t>600</a:t>
              </a:r>
              <a:r>
                <a:rPr lang="en-US" altLang="en-US" sz="1600" dirty="0">
                  <a:sym typeface="+mn-ea"/>
                </a:rPr>
                <a:t>×</a:t>
              </a:r>
              <a:r>
                <a:rPr lang="en-US" altLang="zh-CN" sz="1600" dirty="0">
                  <a:sym typeface="+mn-ea"/>
                </a:rPr>
                <a:t>600</a:t>
              </a:r>
              <a:r>
                <a:rPr lang="en-US" altLang="en-US" sz="1600" dirty="0">
                  <a:sym typeface="+mn-ea"/>
                </a:rPr>
                <a:t>×</a:t>
              </a:r>
              <a:r>
                <a:rPr lang="en-US" altLang="zh-CN" sz="1600" dirty="0">
                  <a:sym typeface="+mn-ea"/>
                </a:rPr>
                <a:t>520</a:t>
              </a:r>
            </a:p>
            <a:p>
              <a:pPr indent="0">
                <a:buNone/>
              </a:pPr>
              <a:r>
                <a:rPr lang="en-US" altLang="zh-CN" sz="1600" dirty="0">
                  <a:sym typeface="+mn-ea"/>
                </a:rPr>
                <a:t>T2</a:t>
              </a:r>
              <a:r>
                <a:rPr lang="zh-CN" altLang="en-US" sz="1600" dirty="0">
                  <a:sym typeface="+mn-ea"/>
                </a:rPr>
                <a:t>：</a:t>
              </a:r>
              <a:r>
                <a:rPr lang="en-US" altLang="zh-CN" sz="1600" dirty="0">
                  <a:sym typeface="+mn-ea"/>
                </a:rPr>
                <a:t>550</a:t>
              </a:r>
              <a:r>
                <a:rPr lang="en-US" altLang="en-US" sz="1600" dirty="0">
                  <a:sym typeface="+mn-ea"/>
                </a:rPr>
                <a:t>×</a:t>
              </a:r>
              <a:r>
                <a:rPr lang="en-US" altLang="zh-CN" sz="1600" dirty="0">
                  <a:sym typeface="+mn-ea"/>
                </a:rPr>
                <a:t>550</a:t>
              </a:r>
              <a:r>
                <a:rPr lang="en-US" altLang="en-US" sz="1600" dirty="0">
                  <a:sym typeface="+mn-ea"/>
                </a:rPr>
                <a:t>×</a:t>
              </a:r>
              <a:r>
                <a:rPr lang="en-US" altLang="zh-CN" sz="1600" dirty="0">
                  <a:sym typeface="+mn-ea"/>
                </a:rPr>
                <a:t>510</a:t>
              </a:r>
            </a:p>
            <a:p>
              <a:pPr indent="0">
                <a:buNone/>
              </a:pPr>
              <a:r>
                <a:rPr lang="en-US" altLang="zh-CN" sz="1600" dirty="0">
                  <a:sym typeface="+mn-ea"/>
                </a:rPr>
                <a:t>T3</a:t>
              </a:r>
              <a:r>
                <a:rPr lang="zh-CN" altLang="en-US" sz="1600" dirty="0">
                  <a:sym typeface="+mn-ea"/>
                </a:rPr>
                <a:t>：</a:t>
              </a:r>
              <a:r>
                <a:rPr lang="en-US" altLang="zh-CN" sz="1600" dirty="0">
                  <a:sym typeface="+mn-ea"/>
                </a:rPr>
                <a:t>600</a:t>
              </a:r>
              <a:r>
                <a:rPr lang="en-US" altLang="en-US" sz="1600" dirty="0">
                  <a:sym typeface="+mn-ea"/>
                </a:rPr>
                <a:t>×</a:t>
              </a:r>
              <a:r>
                <a:rPr lang="en-US" altLang="zh-CN" sz="1600" dirty="0">
                  <a:sym typeface="+mn-ea"/>
                </a:rPr>
                <a:t>600</a:t>
              </a:r>
              <a:r>
                <a:rPr lang="en-US" altLang="en-US" sz="1600" dirty="0">
                  <a:sym typeface="+mn-ea"/>
                </a:rPr>
                <a:t>×</a:t>
              </a:r>
              <a:r>
                <a:rPr lang="en-US" altLang="zh-CN" sz="1600" dirty="0">
                  <a:sym typeface="+mn-ea"/>
                </a:rPr>
                <a:t>500</a:t>
              </a:r>
            </a:p>
          </p:txBody>
        </p:sp>
        <p:sp>
          <p:nvSpPr>
            <p:cNvPr id="4" name="文本框 3">
              <a:extLst>
                <a:ext uri="{FF2B5EF4-FFF2-40B4-BE49-F238E27FC236}">
                  <a16:creationId xmlns:a16="http://schemas.microsoft.com/office/drawing/2014/main" id="{E7E2DCC4-3A6A-4B72-AD51-416DBFAA7F59}"/>
                </a:ext>
              </a:extLst>
            </p:cNvPr>
            <p:cNvSpPr txBox="1"/>
            <p:nvPr/>
          </p:nvSpPr>
          <p:spPr>
            <a:xfrm>
              <a:off x="139188" y="908720"/>
              <a:ext cx="290335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Three samples and their sizes</a:t>
              </a:r>
            </a:p>
          </p:txBody>
        </p:sp>
      </p:grpSp>
      <p:grpSp>
        <p:nvGrpSpPr>
          <p:cNvPr id="3" name="组合 2">
            <a:extLst>
              <a:ext uri="{FF2B5EF4-FFF2-40B4-BE49-F238E27FC236}">
                <a16:creationId xmlns:a16="http://schemas.microsoft.com/office/drawing/2014/main" id="{1D40B50B-1355-4CEE-8838-E63FFC30D8A3}"/>
              </a:ext>
            </a:extLst>
          </p:cNvPr>
          <p:cNvGrpSpPr/>
          <p:nvPr/>
        </p:nvGrpSpPr>
        <p:grpSpPr>
          <a:xfrm>
            <a:off x="4400240" y="866274"/>
            <a:ext cx="4403227" cy="1863220"/>
            <a:chOff x="4345236" y="866274"/>
            <a:chExt cx="4403227" cy="1863220"/>
          </a:xfrm>
        </p:grpSpPr>
        <p:graphicFrame>
          <p:nvGraphicFramePr>
            <p:cNvPr id="55" name="表格 54">
              <a:extLst>
                <a:ext uri="{FF2B5EF4-FFF2-40B4-BE49-F238E27FC236}">
                  <a16:creationId xmlns:a16="http://schemas.microsoft.com/office/drawing/2014/main" id="{72AC05F9-EEF3-4958-945D-BF3841F08F29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3054351505"/>
                </p:ext>
              </p:extLst>
            </p:nvPr>
          </p:nvGraphicFramePr>
          <p:xfrm>
            <a:off x="4345236" y="1237402"/>
            <a:ext cx="4403227" cy="1492092"/>
          </p:xfrm>
          <a:graphic>
            <a:graphicData uri="http://schemas.openxmlformats.org/drawingml/2006/table">
              <a:tbl>
                <a:tblPr/>
                <a:tblGrid>
                  <a:gridCol w="1216534">
                    <a:extLst>
                      <a:ext uri="{9D8B030D-6E8A-4147-A177-3AD203B41FA5}">
                        <a16:colId xmlns:a16="http://schemas.microsoft.com/office/drawing/2014/main" val="20000"/>
                      </a:ext>
                    </a:extLst>
                  </a:gridCol>
                  <a:gridCol w="985079">
                    <a:extLst>
                      <a:ext uri="{9D8B030D-6E8A-4147-A177-3AD203B41FA5}">
                        <a16:colId xmlns:a16="http://schemas.microsoft.com/office/drawing/2014/main" val="20001"/>
                      </a:ext>
                    </a:extLst>
                  </a:gridCol>
                  <a:gridCol w="1100807">
                    <a:extLst>
                      <a:ext uri="{9D8B030D-6E8A-4147-A177-3AD203B41FA5}">
                        <a16:colId xmlns:a16="http://schemas.microsoft.com/office/drawing/2014/main" val="20002"/>
                      </a:ext>
                    </a:extLst>
                  </a:gridCol>
                  <a:gridCol w="1100807">
                    <a:extLst>
                      <a:ext uri="{9D8B030D-6E8A-4147-A177-3AD203B41FA5}">
                        <a16:colId xmlns:a16="http://schemas.microsoft.com/office/drawing/2014/main" val="20003"/>
                      </a:ext>
                    </a:extLst>
                  </a:gridCol>
                </a:tblGrid>
                <a:tr h="273844">
                  <a:tc>
                    <a:txBody>
                      <a:bodyPr/>
                      <a:lstStyle/>
                      <a:p>
                        <a:pPr marL="0" indent="0" algn="ctr">
                          <a:lnSpc>
                            <a:spcPts val="2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</a:pPr>
                        <a:r>
                          <a:rPr lang="en-US" altLang="zh-CN" sz="1100" dirty="0">
                            <a:latin typeface="Times New Roman" panose="02020603050405020304"/>
                            <a:ea typeface="宋体" panose="02010600030101010101" pitchFamily="2" charset="-122"/>
                          </a:rPr>
                          <a:t>Samples</a:t>
                        </a:r>
                        <a:endParaRPr lang="zh-CN" sz="1100" dirty="0">
                          <a:latin typeface="Times New Roman" panose="02020603050405020304"/>
                          <a:ea typeface="宋体" panose="02010600030101010101" pitchFamily="2" charset="-122"/>
                        </a:endParaRPr>
                      </a:p>
                    </a:txBody>
                    <a:tcPr marL="51435" marR="51435" marT="0" marB="0">
                      <a:lnL>
                        <a:noFill/>
                      </a:lnL>
                      <a:lnR>
                        <a:noFill/>
                      </a:lnR>
                      <a:lnT w="19050" cap="flat" cmpd="sng">
                        <a:solidFill>
                          <a:srgbClr val="000000"/>
                        </a:solidFill>
                        <a:prstDash val="solid"/>
                        <a:headEnd type="none" w="med" len="med"/>
                        <a:tailEnd type="none" w="med" len="med"/>
                      </a:lnT>
                      <a:lnB w="6350" cap="flat" cmpd="sng">
                        <a:solidFill>
                          <a:srgbClr val="000000"/>
                        </a:solidFill>
                        <a:prstDash val="solid"/>
                        <a:headEnd type="none" w="med" len="med"/>
                        <a:tailEnd type="none" w="med" len="med"/>
                      </a:lnB>
                      <a:solidFill>
                        <a:srgbClr val="FFFF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0" indent="0" algn="ctr">
                          <a:lnSpc>
                            <a:spcPts val="2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</a:pPr>
                        <a:r>
                          <a:rPr lang="en-US" altLang="zh-CN" sz="1100" dirty="0">
                            <a:latin typeface="Times New Roman" panose="02020603050405020304"/>
                            <a:ea typeface="Times New Roman" panose="02020603050405020304"/>
                          </a:rPr>
                          <a:t>T1</a:t>
                        </a:r>
                      </a:p>
                    </a:txBody>
                    <a:tcPr marL="51435" marR="51435" marT="0" marB="0">
                      <a:lnL>
                        <a:noFill/>
                      </a:lnL>
                      <a:lnR>
                        <a:noFill/>
                      </a:lnR>
                      <a:lnT w="19050" cap="flat" cmpd="sng">
                        <a:solidFill>
                          <a:srgbClr val="000000"/>
                        </a:solidFill>
                        <a:prstDash val="solid"/>
                        <a:headEnd type="none" w="med" len="med"/>
                        <a:tailEnd type="none" w="med" len="med"/>
                      </a:lnT>
                      <a:lnB w="6350" cap="flat" cmpd="sng">
                        <a:solidFill>
                          <a:srgbClr val="000000"/>
                        </a:solidFill>
                        <a:prstDash val="solid"/>
                        <a:headEnd type="none" w="med" len="med"/>
                        <a:tailEnd type="none" w="med" len="med"/>
                      </a:lnB>
                      <a:solidFill>
                        <a:srgbClr val="FFFF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0" indent="0" algn="ctr">
                          <a:lnSpc>
                            <a:spcPts val="2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</a:pPr>
                        <a:r>
                          <a:rPr lang="en-US" altLang="zh-CN" sz="1100">
                            <a:latin typeface="Times New Roman" panose="02020603050405020304"/>
                            <a:ea typeface="Times New Roman" panose="02020603050405020304"/>
                          </a:rPr>
                          <a:t>T2</a:t>
                        </a:r>
                      </a:p>
                    </a:txBody>
                    <a:tcPr marL="51435" marR="51435" marT="0" marB="0">
                      <a:lnL>
                        <a:noFill/>
                      </a:lnL>
                      <a:lnR>
                        <a:noFill/>
                      </a:lnR>
                      <a:lnT w="19050" cap="flat" cmpd="sng">
                        <a:solidFill>
                          <a:srgbClr val="000000"/>
                        </a:solidFill>
                        <a:prstDash val="solid"/>
                        <a:headEnd type="none" w="med" len="med"/>
                        <a:tailEnd type="none" w="med" len="med"/>
                      </a:lnT>
                      <a:lnB w="6350" cap="flat" cmpd="sng">
                        <a:solidFill>
                          <a:srgbClr val="000000"/>
                        </a:solidFill>
                        <a:prstDash val="solid"/>
                        <a:headEnd type="none" w="med" len="med"/>
                        <a:tailEnd type="none" w="med" len="med"/>
                      </a:lnB>
                      <a:solidFill>
                        <a:srgbClr val="FFFF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0" indent="0" algn="ctr">
                          <a:lnSpc>
                            <a:spcPts val="2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</a:pPr>
                        <a:r>
                          <a:rPr lang="en-US" altLang="zh-CN" sz="1100">
                            <a:latin typeface="Times New Roman" panose="02020603050405020304"/>
                            <a:ea typeface="Times New Roman" panose="02020603050405020304"/>
                          </a:rPr>
                          <a:t>T3</a:t>
                        </a:r>
                      </a:p>
                    </a:txBody>
                    <a:tcPr marL="51435" marR="51435" marT="0" marB="0">
                      <a:lnL>
                        <a:noFill/>
                      </a:lnL>
                      <a:lnR>
                        <a:noFill/>
                      </a:lnR>
                      <a:lnT w="19050" cap="flat" cmpd="sng">
                        <a:solidFill>
                          <a:srgbClr val="000000"/>
                        </a:solidFill>
                        <a:prstDash val="solid"/>
                        <a:headEnd type="none" w="med" len="med"/>
                        <a:tailEnd type="none" w="med" len="med"/>
                      </a:lnT>
                      <a:lnB w="6350" cap="flat" cmpd="sng">
                        <a:solidFill>
                          <a:srgbClr val="000000"/>
                        </a:solidFill>
                        <a:prstDash val="solid"/>
                        <a:headEnd type="none" w="med" len="med"/>
                        <a:tailEnd type="none" w="med" len="med"/>
                      </a:lnB>
                      <a:solidFill>
                        <a:srgbClr val="FFFFFF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0"/>
                    </a:ext>
                  </a:extLst>
                </a:tr>
                <a:tr h="273844">
                  <a:tc>
                    <a:txBody>
                      <a:bodyPr/>
                      <a:lstStyle/>
                      <a:p>
                        <a:pPr marL="0" indent="0" algn="ctr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</a:pPr>
                        <a:r>
                          <a:rPr lang="en-US" altLang="zh-CN" sz="1100" b="1" dirty="0">
                            <a:solidFill>
                              <a:srgbClr val="FF0000"/>
                            </a:solidFill>
                            <a:latin typeface="Times New Roman" panose="02020603050405020304"/>
                            <a:ea typeface="宋体" panose="02010600030101010101" pitchFamily="2" charset="-122"/>
                          </a:rPr>
                          <a:t>Macropores</a:t>
                        </a:r>
                        <a:endParaRPr lang="zh-CN" sz="1100" b="1" dirty="0">
                          <a:solidFill>
                            <a:srgbClr val="FF0000"/>
                          </a:solidFill>
                          <a:latin typeface="Times New Roman" panose="02020603050405020304"/>
                          <a:ea typeface="宋体" panose="02010600030101010101" pitchFamily="2" charset="-122"/>
                        </a:endParaRPr>
                      </a:p>
                    </a:txBody>
                    <a:tcPr marL="51435" marR="51435" marT="0" marB="0">
                      <a:lnL>
                        <a:noFill/>
                      </a:lnL>
                      <a:lnR>
                        <a:noFill/>
                      </a:lnR>
                      <a:lnT w="6350" cap="flat" cmpd="sng">
                        <a:solidFill>
                          <a:srgbClr val="000000"/>
                        </a:solidFill>
                        <a:prstDash val="solid"/>
                        <a:headEnd type="none" w="med" len="med"/>
                        <a:tailEnd type="none" w="med" len="med"/>
                      </a:lnT>
                      <a:lnB>
                        <a:noFill/>
                      </a:lnB>
                      <a:solidFill>
                        <a:srgbClr val="FFFF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0" indent="0" algn="ctr">
                          <a:lnSpc>
                            <a:spcPts val="2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</a:pPr>
                        <a:r>
                          <a:rPr lang="en-US" altLang="zh-CN" sz="1100">
                            <a:latin typeface="Times New Roman" panose="02020603050405020304"/>
                            <a:ea typeface="Times New Roman" panose="02020603050405020304"/>
                          </a:rPr>
                          <a:t>181548</a:t>
                        </a:r>
                      </a:p>
                    </a:txBody>
                    <a:tcPr marL="51435" marR="51435" marT="0" marB="0">
                      <a:lnL>
                        <a:noFill/>
                      </a:lnL>
                      <a:lnR>
                        <a:noFill/>
                      </a:lnR>
                      <a:lnT w="6350" cap="flat" cmpd="sng">
                        <a:solidFill>
                          <a:srgbClr val="000000"/>
                        </a:solidFill>
                        <a:prstDash val="solid"/>
                        <a:headEnd type="none" w="med" len="med"/>
                        <a:tailEnd type="none" w="med" len="med"/>
                      </a:lnT>
                      <a:lnB>
                        <a:noFill/>
                      </a:lnB>
                      <a:solidFill>
                        <a:srgbClr val="FFFF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0" indent="0" algn="ctr">
                          <a:lnSpc>
                            <a:spcPts val="2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</a:pPr>
                        <a:r>
                          <a:rPr lang="en-US" altLang="zh-CN" sz="1100">
                            <a:latin typeface="Times New Roman" panose="02020603050405020304"/>
                            <a:ea typeface="Times New Roman" panose="02020603050405020304"/>
                          </a:rPr>
                          <a:t>48703</a:t>
                        </a:r>
                      </a:p>
                    </a:txBody>
                    <a:tcPr marL="51435" marR="51435" marT="0" marB="0">
                      <a:lnL>
                        <a:noFill/>
                      </a:lnL>
                      <a:lnR>
                        <a:noFill/>
                      </a:lnR>
                      <a:lnT w="6350" cap="flat" cmpd="sng">
                        <a:solidFill>
                          <a:srgbClr val="000000"/>
                        </a:solidFill>
                        <a:prstDash val="solid"/>
                        <a:headEnd type="none" w="med" len="med"/>
                        <a:tailEnd type="none" w="med" len="med"/>
                      </a:lnT>
                      <a:lnB>
                        <a:noFill/>
                      </a:lnB>
                      <a:solidFill>
                        <a:srgbClr val="FFFF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0" indent="0" algn="ctr">
                          <a:lnSpc>
                            <a:spcPts val="2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</a:pPr>
                        <a:r>
                          <a:rPr lang="en-US" altLang="zh-CN" sz="1100">
                            <a:latin typeface="Times New Roman" panose="02020603050405020304"/>
                            <a:ea typeface="Times New Roman" panose="02020603050405020304"/>
                          </a:rPr>
                          <a:t>17422</a:t>
                        </a:r>
                      </a:p>
                    </a:txBody>
                    <a:tcPr marL="51435" marR="51435" marT="0" marB="0">
                      <a:lnL>
                        <a:noFill/>
                      </a:lnL>
                      <a:lnR>
                        <a:noFill/>
                      </a:lnR>
                      <a:lnT w="6350" cap="flat" cmpd="sng">
                        <a:solidFill>
                          <a:srgbClr val="000000"/>
                        </a:solidFill>
                        <a:prstDash val="solid"/>
                        <a:headEnd type="none" w="med" len="med"/>
                        <a:tailEnd type="none" w="med" len="med"/>
                      </a:lnT>
                      <a:lnB>
                        <a:noFill/>
                      </a:lnB>
                      <a:solidFill>
                        <a:srgbClr val="FFFFFF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1"/>
                    </a:ext>
                  </a:extLst>
                </a:tr>
                <a:tr h="273844">
                  <a:tc>
                    <a:txBody>
                      <a:bodyPr/>
                      <a:lstStyle/>
                      <a:p>
                        <a:pPr marL="0" indent="0" algn="ctr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</a:pPr>
                        <a:r>
                          <a:rPr lang="en-US" altLang="zh-CN" sz="1100" dirty="0">
                            <a:latin typeface="Times New Roman" panose="02020603050405020304"/>
                            <a:ea typeface="宋体" panose="02010600030101010101" pitchFamily="2" charset="-122"/>
                          </a:rPr>
                          <a:t>Grids of highly permeable minerals</a:t>
                        </a:r>
                        <a:endParaRPr lang="zh-CN" sz="1100" dirty="0">
                          <a:latin typeface="Times New Roman" panose="02020603050405020304"/>
                          <a:ea typeface="宋体" panose="02010600030101010101" pitchFamily="2" charset="-122"/>
                        </a:endParaRPr>
                      </a:p>
                    </a:txBody>
                    <a:tcPr marL="51435" marR="51435" marT="0" marB="0">
                      <a:lnL>
                        <a:noFill/>
                      </a:lnL>
                      <a:lnR>
                        <a:noFill/>
                      </a:lnR>
                      <a:lnT>
                        <a:noFill/>
                      </a:lnT>
                      <a:lnB>
                        <a:noFill/>
                      </a:lnB>
                      <a:solidFill>
                        <a:srgbClr val="FFFF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0" indent="0" algn="ctr">
                          <a:lnSpc>
                            <a:spcPts val="2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</a:pPr>
                        <a:r>
                          <a:rPr lang="en-US" altLang="zh-CN" sz="1100" dirty="0">
                            <a:latin typeface="Times New Roman" panose="02020603050405020304"/>
                            <a:ea typeface="Times New Roman" panose="02020603050405020304"/>
                          </a:rPr>
                          <a:t>11863451</a:t>
                        </a:r>
                      </a:p>
                    </a:txBody>
                    <a:tcPr marL="51435" marR="51435" marT="0" marB="0">
                      <a:lnL>
                        <a:noFill/>
                      </a:lnL>
                      <a:lnR>
                        <a:noFill/>
                      </a:lnR>
                      <a:lnT>
                        <a:noFill/>
                      </a:lnT>
                      <a:lnB>
                        <a:noFill/>
                      </a:lnB>
                      <a:solidFill>
                        <a:srgbClr val="FFFF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0" indent="0" algn="ctr">
                          <a:lnSpc>
                            <a:spcPts val="2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</a:pPr>
                        <a:r>
                          <a:rPr lang="en-US" altLang="zh-CN" sz="1100" dirty="0">
                            <a:latin typeface="Times New Roman" panose="02020603050405020304"/>
                            <a:ea typeface="Times New Roman" panose="02020603050405020304"/>
                          </a:rPr>
                          <a:t>7436487</a:t>
                        </a:r>
                      </a:p>
                    </a:txBody>
                    <a:tcPr marL="51435" marR="51435" marT="0" marB="0">
                      <a:lnL>
                        <a:noFill/>
                      </a:lnL>
                      <a:lnR>
                        <a:noFill/>
                      </a:lnR>
                      <a:lnT>
                        <a:noFill/>
                      </a:lnT>
                      <a:lnB>
                        <a:noFill/>
                      </a:lnB>
                      <a:solidFill>
                        <a:srgbClr val="FFFF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0" indent="0" algn="ctr">
                          <a:lnSpc>
                            <a:spcPts val="2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</a:pPr>
                        <a:r>
                          <a:rPr lang="en-US" altLang="zh-CN" sz="1100">
                            <a:latin typeface="Times New Roman" panose="02020603050405020304"/>
                            <a:ea typeface="Times New Roman" panose="02020603050405020304"/>
                          </a:rPr>
                          <a:t>5106151</a:t>
                        </a:r>
                      </a:p>
                    </a:txBody>
                    <a:tcPr marL="51435" marR="51435" marT="0" marB="0">
                      <a:lnL>
                        <a:noFill/>
                      </a:lnL>
                      <a:lnR>
                        <a:noFill/>
                      </a:lnR>
                      <a:lnT>
                        <a:noFill/>
                      </a:lnT>
                      <a:lnB>
                        <a:noFill/>
                      </a:lnB>
                      <a:solidFill>
                        <a:srgbClr val="FFFFFF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2"/>
                    </a:ext>
                  </a:extLst>
                </a:tr>
                <a:tr h="273844">
                  <a:tc>
                    <a:txBody>
                      <a:bodyPr/>
                      <a:lstStyle/>
                      <a:p>
                        <a:pPr marL="0" indent="0" algn="ctr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</a:pPr>
                        <a:r>
                          <a:rPr lang="en-US" altLang="zh-CN" sz="1100" dirty="0">
                            <a:latin typeface="Times New Roman" panose="02020603050405020304"/>
                            <a:ea typeface="宋体" panose="02010600030101010101" pitchFamily="2" charset="-122"/>
                          </a:rPr>
                          <a:t>Grids of highly permeable minerals</a:t>
                        </a:r>
                      </a:p>
                    </a:txBody>
                    <a:tcPr marL="51435" marR="51435" marT="0" marB="0">
                      <a:lnL>
                        <a:noFill/>
                      </a:lnL>
                      <a:lnR>
                        <a:noFill/>
                      </a:lnR>
                      <a:lnT>
                        <a:noFill/>
                      </a:lnT>
                      <a:lnB>
                        <a:noFill/>
                      </a:lnB>
                      <a:solidFill>
                        <a:srgbClr val="FFFF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0" indent="0" algn="ctr">
                          <a:lnSpc>
                            <a:spcPts val="2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</a:pPr>
                        <a:r>
                          <a:rPr lang="en-US" altLang="zh-CN" sz="1100">
                            <a:latin typeface="Times New Roman" panose="02020603050405020304"/>
                            <a:ea typeface="Times New Roman" panose="02020603050405020304"/>
                          </a:rPr>
                          <a:t>3410228</a:t>
                        </a:r>
                      </a:p>
                    </a:txBody>
                    <a:tcPr marL="51435" marR="51435" marT="0" marB="0">
                      <a:lnL>
                        <a:noFill/>
                      </a:lnL>
                      <a:lnR>
                        <a:noFill/>
                      </a:lnR>
                      <a:lnT>
                        <a:noFill/>
                      </a:lnT>
                      <a:lnB>
                        <a:noFill/>
                      </a:lnB>
                      <a:solidFill>
                        <a:srgbClr val="FFFF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0" indent="0" algn="ctr">
                          <a:lnSpc>
                            <a:spcPts val="2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</a:pPr>
                        <a:r>
                          <a:rPr lang="en-US" altLang="zh-CN" sz="1100">
                            <a:latin typeface="Times New Roman" panose="02020603050405020304"/>
                            <a:ea typeface="Times New Roman" panose="02020603050405020304"/>
                          </a:rPr>
                          <a:t>4886052</a:t>
                        </a:r>
                      </a:p>
                    </a:txBody>
                    <a:tcPr marL="51435" marR="51435" marT="0" marB="0">
                      <a:lnL>
                        <a:noFill/>
                      </a:lnL>
                      <a:lnR>
                        <a:noFill/>
                      </a:lnR>
                      <a:lnT>
                        <a:noFill/>
                      </a:lnT>
                      <a:lnB>
                        <a:noFill/>
                      </a:lnB>
                      <a:solidFill>
                        <a:srgbClr val="FFFF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0" indent="0" algn="ctr">
                          <a:lnSpc>
                            <a:spcPts val="2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</a:pPr>
                        <a:r>
                          <a:rPr lang="en-US" altLang="zh-CN" sz="1100">
                            <a:latin typeface="Times New Roman" panose="02020603050405020304"/>
                            <a:ea typeface="Times New Roman" panose="02020603050405020304"/>
                          </a:rPr>
                          <a:t>5007589</a:t>
                        </a:r>
                      </a:p>
                    </a:txBody>
                    <a:tcPr marL="51435" marR="51435" marT="0" marB="0">
                      <a:lnL>
                        <a:noFill/>
                      </a:lnL>
                      <a:lnR>
                        <a:noFill/>
                      </a:lnR>
                      <a:lnT>
                        <a:noFill/>
                      </a:lnT>
                      <a:lnB>
                        <a:noFill/>
                      </a:lnB>
                      <a:solidFill>
                        <a:srgbClr val="FFFFFF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3"/>
                    </a:ext>
                  </a:extLst>
                </a:tr>
                <a:tr h="273844">
                  <a:tc>
                    <a:txBody>
                      <a:bodyPr/>
                      <a:lstStyle/>
                      <a:p>
                        <a:pPr marL="0" indent="0" algn="ctr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</a:pPr>
                        <a:r>
                          <a:rPr lang="en-US" altLang="zh-CN" sz="1100" dirty="0">
                            <a:latin typeface="Times New Roman" panose="02020603050405020304"/>
                            <a:ea typeface="宋体" panose="02010600030101010101" pitchFamily="2" charset="-122"/>
                          </a:rPr>
                          <a:t>Total porosity </a:t>
                        </a:r>
                        <a:r>
                          <a:rPr lang="en-US" altLang="zh-CN" sz="1100" dirty="0">
                            <a:latin typeface="Times New Roman" panose="02020603050405020304"/>
                            <a:ea typeface="Times New Roman" panose="02020603050405020304"/>
                          </a:rPr>
                          <a:t>%</a:t>
                        </a:r>
                      </a:p>
                    </a:txBody>
                    <a:tcPr marL="51435" marR="51435" marT="0" marB="0">
                      <a:lnL>
                        <a:noFill/>
                      </a:lnL>
                      <a:lnR>
                        <a:noFill/>
                      </a:lnR>
                      <a:lnT>
                        <a:noFill/>
                      </a:lnT>
                      <a:lnB w="19050" cap="flat" cmpd="sng">
                        <a:solidFill>
                          <a:srgbClr val="000000"/>
                        </a:solidFill>
                        <a:prstDash val="solid"/>
                        <a:headEnd type="none" w="med" len="med"/>
                        <a:tailEnd type="none" w="med" len="med"/>
                      </a:lnB>
                      <a:solidFill>
                        <a:srgbClr val="FFFF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0" indent="0" algn="ctr">
                          <a:lnSpc>
                            <a:spcPts val="2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</a:pPr>
                        <a:r>
                          <a:rPr lang="en-US" altLang="zh-CN" sz="1100">
                            <a:latin typeface="Times New Roman" panose="02020603050405020304"/>
                            <a:ea typeface="Times New Roman" panose="02020603050405020304"/>
                          </a:rPr>
                          <a:t>10.73</a:t>
                        </a:r>
                      </a:p>
                    </a:txBody>
                    <a:tcPr marL="51435" marR="51435" marT="0" marB="0">
                      <a:lnL>
                        <a:noFill/>
                      </a:lnL>
                      <a:lnR>
                        <a:noFill/>
                      </a:lnR>
                      <a:lnT>
                        <a:noFill/>
                      </a:lnT>
                      <a:lnB w="19050" cap="flat" cmpd="sng">
                        <a:solidFill>
                          <a:srgbClr val="000000"/>
                        </a:solidFill>
                        <a:prstDash val="solid"/>
                        <a:headEnd type="none" w="med" len="med"/>
                        <a:tailEnd type="none" w="med" len="med"/>
                      </a:lnB>
                      <a:solidFill>
                        <a:srgbClr val="FFFF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0" indent="0" algn="ctr">
                          <a:lnSpc>
                            <a:spcPts val="2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</a:pPr>
                        <a:r>
                          <a:rPr lang="en-US" altLang="zh-CN" sz="1100">
                            <a:latin typeface="Times New Roman" panose="02020603050405020304"/>
                            <a:ea typeface="Times New Roman" panose="02020603050405020304"/>
                          </a:rPr>
                          <a:t>8.43</a:t>
                        </a:r>
                      </a:p>
                    </a:txBody>
                    <a:tcPr marL="51435" marR="51435" marT="0" marB="0">
                      <a:lnL>
                        <a:noFill/>
                      </a:lnL>
                      <a:lnR>
                        <a:noFill/>
                      </a:lnR>
                      <a:lnT>
                        <a:noFill/>
                      </a:lnT>
                      <a:lnB w="19050" cap="flat" cmpd="sng">
                        <a:solidFill>
                          <a:srgbClr val="000000"/>
                        </a:solidFill>
                        <a:prstDash val="solid"/>
                        <a:headEnd type="none" w="med" len="med"/>
                        <a:tailEnd type="none" w="med" len="med"/>
                      </a:lnB>
                      <a:solidFill>
                        <a:srgbClr val="FFFF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0" indent="0" algn="ctr">
                          <a:lnSpc>
                            <a:spcPts val="2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</a:pPr>
                        <a:r>
                          <a:rPr lang="en-US" altLang="zh-CN" sz="1100" dirty="0">
                            <a:latin typeface="Times New Roman" panose="02020603050405020304"/>
                            <a:ea typeface="Times New Roman" panose="02020603050405020304"/>
                          </a:rPr>
                          <a:t>5.54</a:t>
                        </a:r>
                      </a:p>
                    </a:txBody>
                    <a:tcPr marL="51435" marR="51435" marT="0" marB="0">
                      <a:lnL>
                        <a:noFill/>
                      </a:lnL>
                      <a:lnR>
                        <a:noFill/>
                      </a:lnR>
                      <a:lnT>
                        <a:noFill/>
                      </a:lnT>
                      <a:lnB w="19050" cap="flat" cmpd="sng">
                        <a:solidFill>
                          <a:srgbClr val="000000"/>
                        </a:solidFill>
                        <a:prstDash val="solid"/>
                        <a:headEnd type="none" w="med" len="med"/>
                        <a:tailEnd type="none" w="med" len="med"/>
                      </a:lnB>
                      <a:solidFill>
                        <a:srgbClr val="FFFFFF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4"/>
                    </a:ext>
                  </a:extLst>
                </a:tr>
              </a:tbl>
            </a:graphicData>
          </a:graphic>
        </p:graphicFrame>
        <p:sp>
          <p:nvSpPr>
            <p:cNvPr id="9" name="文本框 8">
              <a:extLst>
                <a:ext uri="{FF2B5EF4-FFF2-40B4-BE49-F238E27FC236}">
                  <a16:creationId xmlns:a16="http://schemas.microsoft.com/office/drawing/2014/main" id="{F6AECF1C-92B4-4487-B7C0-7185EBA5070D}"/>
                </a:ext>
              </a:extLst>
            </p:cNvPr>
            <p:cNvSpPr txBox="1"/>
            <p:nvPr/>
          </p:nvSpPr>
          <p:spPr>
            <a:xfrm>
              <a:off x="5385884" y="866274"/>
              <a:ext cx="184537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Mesh information</a:t>
              </a:r>
            </a:p>
          </p:txBody>
        </p:sp>
      </p:grpSp>
      <p:grpSp>
        <p:nvGrpSpPr>
          <p:cNvPr id="6" name="组合 5">
            <a:extLst>
              <a:ext uri="{FF2B5EF4-FFF2-40B4-BE49-F238E27FC236}">
                <a16:creationId xmlns:a16="http://schemas.microsoft.com/office/drawing/2014/main" id="{43CC9A63-8078-4C01-BAD5-A196D39856FF}"/>
              </a:ext>
            </a:extLst>
          </p:cNvPr>
          <p:cNvGrpSpPr/>
          <p:nvPr/>
        </p:nvGrpSpPr>
        <p:grpSpPr>
          <a:xfrm>
            <a:off x="4746982" y="2871663"/>
            <a:ext cx="4195331" cy="3896208"/>
            <a:chOff x="4746982" y="2871663"/>
            <a:chExt cx="4195331" cy="3896208"/>
          </a:xfrm>
        </p:grpSpPr>
        <p:pic>
          <p:nvPicPr>
            <p:cNvPr id="56" name="图片 822" descr="演示文稿15_01">
              <a:extLst>
                <a:ext uri="{FF2B5EF4-FFF2-40B4-BE49-F238E27FC236}">
                  <a16:creationId xmlns:a16="http://schemas.microsoft.com/office/drawing/2014/main" id="{5FFFCA75-DA57-4154-B48D-9651F347B99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t="1445" b="1931"/>
            <a:stretch>
              <a:fillRect/>
            </a:stretch>
          </p:blipFill>
          <p:spPr>
            <a:xfrm>
              <a:off x="4746982" y="3409864"/>
              <a:ext cx="4195331" cy="3358007"/>
            </a:xfrm>
            <a:prstGeom prst="rect">
              <a:avLst/>
            </a:prstGeom>
          </p:spPr>
        </p:pic>
        <p:sp>
          <p:nvSpPr>
            <p:cNvPr id="10" name="箭头: 下 9">
              <a:extLst>
                <a:ext uri="{FF2B5EF4-FFF2-40B4-BE49-F238E27FC236}">
                  <a16:creationId xmlns:a16="http://schemas.microsoft.com/office/drawing/2014/main" id="{6FA5EE11-8B95-49B8-8B00-10695FFFFBB1}"/>
                </a:ext>
              </a:extLst>
            </p:cNvPr>
            <p:cNvSpPr/>
            <p:nvPr/>
          </p:nvSpPr>
          <p:spPr>
            <a:xfrm>
              <a:off x="6666664" y="2871663"/>
              <a:ext cx="202282" cy="447926"/>
            </a:xfrm>
            <a:prstGeom prst="downArrow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箭头: 下 16">
            <a:extLst>
              <a:ext uri="{FF2B5EF4-FFF2-40B4-BE49-F238E27FC236}">
                <a16:creationId xmlns:a16="http://schemas.microsoft.com/office/drawing/2014/main" id="{75EF7527-6E00-4A1E-A941-B31F7B42DBF9}"/>
              </a:ext>
            </a:extLst>
          </p:cNvPr>
          <p:cNvSpPr/>
          <p:nvPr/>
        </p:nvSpPr>
        <p:spPr>
          <a:xfrm rot="16200000">
            <a:off x="3587493" y="1798300"/>
            <a:ext cx="202282" cy="447926"/>
          </a:xfrm>
          <a:prstGeom prst="down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组合 11">
            <a:extLst>
              <a:ext uri="{FF2B5EF4-FFF2-40B4-BE49-F238E27FC236}">
                <a16:creationId xmlns:a16="http://schemas.microsoft.com/office/drawing/2014/main" id="{4571140E-5EF2-4F8F-9757-8432CFF8A602}"/>
              </a:ext>
            </a:extLst>
          </p:cNvPr>
          <p:cNvGrpSpPr/>
          <p:nvPr/>
        </p:nvGrpSpPr>
        <p:grpSpPr>
          <a:xfrm>
            <a:off x="190760" y="3397369"/>
            <a:ext cx="4118538" cy="3048569"/>
            <a:chOff x="190760" y="3397369"/>
            <a:chExt cx="4118538" cy="3048569"/>
          </a:xfrm>
        </p:grpSpPr>
        <p:pic>
          <p:nvPicPr>
            <p:cNvPr id="57" name="图片 56" descr="283-6(rescale to sim)">
              <a:extLst>
                <a:ext uri="{FF2B5EF4-FFF2-40B4-BE49-F238E27FC236}">
                  <a16:creationId xmlns:a16="http://schemas.microsoft.com/office/drawing/2014/main" id="{BE267C53-0697-4FFF-A04F-4D772E65E54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90760" y="3815740"/>
              <a:ext cx="3291906" cy="2630198"/>
            </a:xfrm>
            <a:prstGeom prst="rect">
              <a:avLst/>
            </a:prstGeom>
          </p:spPr>
        </p:pic>
        <p:sp>
          <p:nvSpPr>
            <p:cNvPr id="11" name="文本框 10">
              <a:extLst>
                <a:ext uri="{FF2B5EF4-FFF2-40B4-BE49-F238E27FC236}">
                  <a16:creationId xmlns:a16="http://schemas.microsoft.com/office/drawing/2014/main" id="{4C47AEF4-4E42-49C6-B062-A9776B30DCDB}"/>
                </a:ext>
              </a:extLst>
            </p:cNvPr>
            <p:cNvSpPr txBox="1"/>
            <p:nvPr/>
          </p:nvSpPr>
          <p:spPr>
            <a:xfrm>
              <a:off x="825662" y="3397369"/>
              <a:ext cx="265810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The prediction of Pc-s curves </a:t>
              </a:r>
            </a:p>
          </p:txBody>
        </p:sp>
        <p:sp>
          <p:nvSpPr>
            <p:cNvPr id="18" name="箭头: 下 17">
              <a:extLst>
                <a:ext uri="{FF2B5EF4-FFF2-40B4-BE49-F238E27FC236}">
                  <a16:creationId xmlns:a16="http://schemas.microsoft.com/office/drawing/2014/main" id="{0E527072-869E-49DE-8375-FEE52635CF48}"/>
                </a:ext>
              </a:extLst>
            </p:cNvPr>
            <p:cNvSpPr/>
            <p:nvPr/>
          </p:nvSpPr>
          <p:spPr>
            <a:xfrm rot="5400000">
              <a:off x="3984194" y="4725144"/>
              <a:ext cx="202282" cy="447926"/>
            </a:xfrm>
            <a:prstGeom prst="downArrow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609330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8362216D-C1D3-4AC9-B546-13064BB0809B}"/>
              </a:ext>
            </a:extLst>
          </p:cNvPr>
          <p:cNvSpPr/>
          <p:nvPr/>
        </p:nvSpPr>
        <p:spPr>
          <a:xfrm>
            <a:off x="323528" y="116632"/>
            <a:ext cx="7632848" cy="5965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defRPr/>
            </a:pPr>
            <a:r>
              <a:rPr lang="en-US" altLang="zh-CN" sz="2800" b="1" kern="100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Summary and outlook</a:t>
            </a:r>
            <a:endParaRPr lang="zh-CN" altLang="en-US" sz="2800" b="1" kern="100" dirty="0">
              <a:solidFill>
                <a:srgbClr val="00206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EC1625C-CE16-4B63-BFD5-9F951316B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FD2BD-B935-43F9-A9DF-E81216C3959A}" type="datetime1">
              <a:rPr lang="en-US" smtClean="0"/>
              <a:t>5/21/2026</a:t>
            </a:fld>
            <a:endParaRPr lang="en-US" dirty="0"/>
          </a:p>
        </p:txBody>
      </p:sp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2D21A7BE-BED4-4AD4-8670-57E080EF9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18</a:t>
            </a:fld>
            <a:endParaRPr lang="en-US" dirty="0"/>
          </a:p>
        </p:txBody>
      </p:sp>
      <p:grpSp>
        <p:nvGrpSpPr>
          <p:cNvPr id="10" name="组合 9">
            <a:extLst>
              <a:ext uri="{FF2B5EF4-FFF2-40B4-BE49-F238E27FC236}">
                <a16:creationId xmlns:a16="http://schemas.microsoft.com/office/drawing/2014/main" id="{DB3C78D2-DC23-4BE0-BC11-E0E17C53EC16}"/>
              </a:ext>
            </a:extLst>
          </p:cNvPr>
          <p:cNvGrpSpPr/>
          <p:nvPr/>
        </p:nvGrpSpPr>
        <p:grpSpPr>
          <a:xfrm>
            <a:off x="275118" y="1713969"/>
            <a:ext cx="4104456" cy="4234365"/>
            <a:chOff x="246348" y="1570899"/>
            <a:chExt cx="4104456" cy="4234365"/>
          </a:xfrm>
        </p:grpSpPr>
        <p:sp>
          <p:nvSpPr>
            <p:cNvPr id="4" name="矩形 3">
              <a:extLst>
                <a:ext uri="{FF2B5EF4-FFF2-40B4-BE49-F238E27FC236}">
                  <a16:creationId xmlns:a16="http://schemas.microsoft.com/office/drawing/2014/main" id="{1E12E48B-DB9D-4688-B6AD-AED1996406A3}"/>
                </a:ext>
              </a:extLst>
            </p:cNvPr>
            <p:cNvSpPr/>
            <p:nvPr/>
          </p:nvSpPr>
          <p:spPr>
            <a:xfrm>
              <a:off x="246348" y="1570899"/>
              <a:ext cx="4104456" cy="4234365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文本框 8">
              <a:extLst>
                <a:ext uri="{FF2B5EF4-FFF2-40B4-BE49-F238E27FC236}">
                  <a16:creationId xmlns:a16="http://schemas.microsoft.com/office/drawing/2014/main" id="{836A43DA-AD1A-494D-B2C4-C1A5AA2DFEBE}"/>
                </a:ext>
              </a:extLst>
            </p:cNvPr>
            <p:cNvSpPr txBox="1"/>
            <p:nvPr/>
          </p:nvSpPr>
          <p:spPr>
            <a:xfrm>
              <a:off x="296409" y="1718311"/>
              <a:ext cx="3960440" cy="39395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spcAft>
                  <a:spcPts val="600"/>
                </a:spcAft>
                <a:buFont typeface="Wingdings" panose="05000000000000000000" pitchFamily="2" charset="2"/>
                <a:buChar char="q"/>
              </a:pPr>
              <a:r>
                <a:rPr lang="en-US" altLang="zh-CN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Multiscale/across-scale pore structures are ubiquitous in unconventional formations and industrial porous materials</a:t>
              </a:r>
            </a:p>
            <a:p>
              <a:pPr marL="285750" indent="-285750">
                <a:spcAft>
                  <a:spcPts val="600"/>
                </a:spcAft>
                <a:buFont typeface="Wingdings" panose="05000000000000000000" pitchFamily="2" charset="2"/>
                <a:buChar char="q"/>
              </a:pPr>
              <a:r>
                <a:rPr lang="en-US" altLang="zh-CN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We present the pore-network-continuum hybrid modeling, which can balance efficiency and accuracy</a:t>
              </a:r>
            </a:p>
            <a:p>
              <a:pPr marL="285750" indent="-285750">
                <a:spcAft>
                  <a:spcPts val="600"/>
                </a:spcAft>
                <a:buFont typeface="Wingdings" panose="05000000000000000000" pitchFamily="2" charset="2"/>
                <a:buChar char="q"/>
              </a:pPr>
              <a:r>
                <a:rPr lang="en-US" altLang="zh-CN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Sub-rock typing is crucial to the characterization of multiscale pore structures and the associated digital rock modeling</a:t>
              </a:r>
            </a:p>
          </p:txBody>
        </p:sp>
      </p:grpSp>
      <p:grpSp>
        <p:nvGrpSpPr>
          <p:cNvPr id="8" name="组合 7">
            <a:extLst>
              <a:ext uri="{FF2B5EF4-FFF2-40B4-BE49-F238E27FC236}">
                <a16:creationId xmlns:a16="http://schemas.microsoft.com/office/drawing/2014/main" id="{4BEEC3C6-AEEF-41FA-B5C6-CB1B78ED5434}"/>
              </a:ext>
            </a:extLst>
          </p:cNvPr>
          <p:cNvGrpSpPr/>
          <p:nvPr/>
        </p:nvGrpSpPr>
        <p:grpSpPr>
          <a:xfrm>
            <a:off x="2224506" y="1209913"/>
            <a:ext cx="6615467" cy="3155190"/>
            <a:chOff x="2224506" y="1209913"/>
            <a:chExt cx="6615467" cy="3155190"/>
          </a:xfrm>
        </p:grpSpPr>
        <p:grpSp>
          <p:nvGrpSpPr>
            <p:cNvPr id="7" name="组合 6">
              <a:extLst>
                <a:ext uri="{FF2B5EF4-FFF2-40B4-BE49-F238E27FC236}">
                  <a16:creationId xmlns:a16="http://schemas.microsoft.com/office/drawing/2014/main" id="{02FFA3BA-FCF6-4D9E-A4FC-201085792DA5}"/>
                </a:ext>
              </a:extLst>
            </p:cNvPr>
            <p:cNvGrpSpPr/>
            <p:nvPr/>
          </p:nvGrpSpPr>
          <p:grpSpPr>
            <a:xfrm>
              <a:off x="4735517" y="1713968"/>
              <a:ext cx="4104456" cy="2651135"/>
              <a:chOff x="4735517" y="1713968"/>
              <a:chExt cx="4104456" cy="2651135"/>
            </a:xfrm>
          </p:grpSpPr>
          <p:sp>
            <p:nvSpPr>
              <p:cNvPr id="66" name="矩形 65">
                <a:extLst>
                  <a:ext uri="{FF2B5EF4-FFF2-40B4-BE49-F238E27FC236}">
                    <a16:creationId xmlns:a16="http://schemas.microsoft.com/office/drawing/2014/main" id="{30AA13F3-2003-4A9A-9E03-4DD5F1FC8457}"/>
                  </a:ext>
                </a:extLst>
              </p:cNvPr>
              <p:cNvSpPr/>
              <p:nvPr/>
            </p:nvSpPr>
            <p:spPr>
              <a:xfrm>
                <a:off x="4735517" y="1713968"/>
                <a:ext cx="4104456" cy="2651135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68" name="文本框 67">
                <a:extLst>
                  <a:ext uri="{FF2B5EF4-FFF2-40B4-BE49-F238E27FC236}">
                    <a16:creationId xmlns:a16="http://schemas.microsoft.com/office/drawing/2014/main" id="{5787F375-389C-486C-A807-DCFAA6E901D0}"/>
                  </a:ext>
                </a:extLst>
              </p:cNvPr>
              <p:cNvSpPr txBox="1"/>
              <p:nvPr/>
            </p:nvSpPr>
            <p:spPr>
              <a:xfrm>
                <a:off x="4816794" y="1828084"/>
                <a:ext cx="3960440" cy="24776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spcAft>
                    <a:spcPts val="600"/>
                  </a:spcAft>
                  <a:buFont typeface="Wingdings" panose="05000000000000000000" pitchFamily="2" charset="2"/>
                  <a:buChar char="q"/>
                </a:pPr>
                <a:r>
                  <a:rPr lang="en-US" altLang="zh-CN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Develop dynamic PNCM</a:t>
                </a:r>
              </a:p>
              <a:p>
                <a:pPr marL="285750" indent="-285750">
                  <a:spcAft>
                    <a:spcPts val="600"/>
                  </a:spcAft>
                  <a:buFont typeface="Wingdings" panose="05000000000000000000" pitchFamily="2" charset="2"/>
                  <a:buChar char="q"/>
                </a:pPr>
                <a:r>
                  <a:rPr lang="en-US" altLang="zh-CN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Extend empirical equations for two-phase flow parameters</a:t>
                </a:r>
              </a:p>
              <a:p>
                <a:pPr marL="285750" indent="-285750">
                  <a:spcAft>
                    <a:spcPts val="600"/>
                  </a:spcAft>
                  <a:buFont typeface="Wingdings" panose="05000000000000000000" pitchFamily="2" charset="2"/>
                  <a:buChar char="q"/>
                </a:pPr>
                <a:r>
                  <a:rPr lang="en-US" altLang="zh-CN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Develop AI-based construction of multiscale digital rocks</a:t>
                </a:r>
              </a:p>
              <a:p>
                <a:pPr marL="285750" indent="-285750">
                  <a:spcAft>
                    <a:spcPts val="600"/>
                  </a:spcAft>
                  <a:buFont typeface="Wingdings" panose="05000000000000000000" pitchFamily="2" charset="2"/>
                  <a:buChar char="q"/>
                </a:pPr>
                <a:r>
                  <a:rPr lang="en-US" altLang="zh-CN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Applications in industrial porous materials</a:t>
                </a:r>
              </a:p>
            </p:txBody>
          </p:sp>
        </p:grpSp>
        <p:sp>
          <p:nvSpPr>
            <p:cNvPr id="11" name="箭头: 上弧形 10">
              <a:extLst>
                <a:ext uri="{FF2B5EF4-FFF2-40B4-BE49-F238E27FC236}">
                  <a16:creationId xmlns:a16="http://schemas.microsoft.com/office/drawing/2014/main" id="{E3FB4966-B371-493C-AE5B-E2FA02EE5C2B}"/>
                </a:ext>
              </a:extLst>
            </p:cNvPr>
            <p:cNvSpPr/>
            <p:nvPr/>
          </p:nvSpPr>
          <p:spPr>
            <a:xfrm>
              <a:off x="2224506" y="1209913"/>
              <a:ext cx="5040560" cy="504056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39989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10"/>
            </p:par>
            <p:par>
              <p:cTn id="11"/>
            </p:par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8362216D-C1D3-4AC9-B546-13064BB0809B}"/>
              </a:ext>
            </a:extLst>
          </p:cNvPr>
          <p:cNvSpPr/>
          <p:nvPr/>
        </p:nvSpPr>
        <p:spPr>
          <a:xfrm>
            <a:off x="323528" y="116632"/>
            <a:ext cx="8352928" cy="597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defRPr/>
            </a:pPr>
            <a:r>
              <a:rPr lang="en-US" altLang="zh-CN" sz="2800" b="1" kern="100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《Earth Energy Science》: Open Access and Free</a:t>
            </a:r>
            <a:endParaRPr lang="zh-CN" altLang="en-US" sz="2800" b="1" kern="100" dirty="0">
              <a:solidFill>
                <a:srgbClr val="00206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2D21A7BE-BED4-4AD4-8670-57E080EF9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10" name="图片 9" descr="图片5">
            <a:extLst>
              <a:ext uri="{FF2B5EF4-FFF2-40B4-BE49-F238E27FC236}">
                <a16:creationId xmlns:a16="http://schemas.microsoft.com/office/drawing/2014/main" id="{6E47092E-41C4-4C6A-84F4-0C55D8EAE3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0258" y="49716"/>
            <a:ext cx="990184" cy="594831"/>
          </a:xfrm>
          <a:prstGeom prst="rect">
            <a:avLst/>
          </a:prstGeom>
        </p:spPr>
      </p:pic>
      <p:pic>
        <p:nvPicPr>
          <p:cNvPr id="27" name="图片 26" descr="C:/Users/Administrator/Desktop/期刊-新/2026年/期刊v10 去水印.png期刊v10 去水印">
            <a:extLst>
              <a:ext uri="{FF2B5EF4-FFF2-40B4-BE49-F238E27FC236}">
                <a16:creationId xmlns:a16="http://schemas.microsoft.com/office/drawing/2014/main" id="{7A01EA4F-6524-4832-BD49-43EFBBE5E18F}"/>
              </a:ext>
            </a:extLst>
          </p:cNvPr>
          <p:cNvPicPr/>
          <p:nvPr/>
        </p:nvPicPr>
        <p:blipFill>
          <a:blip r:embed="rId5"/>
          <a:srcRect l="3960" r="3960"/>
          <a:stretch>
            <a:fillRect/>
          </a:stretch>
        </p:blipFill>
        <p:spPr>
          <a:xfrm>
            <a:off x="198082" y="873805"/>
            <a:ext cx="1728192" cy="2232248"/>
          </a:xfrm>
          <a:prstGeom prst="rect">
            <a:avLst/>
          </a:prstGeom>
        </p:spPr>
      </p:pic>
      <p:sp>
        <p:nvSpPr>
          <p:cNvPr id="29" name="矩形 28">
            <a:extLst>
              <a:ext uri="{FF2B5EF4-FFF2-40B4-BE49-F238E27FC236}">
                <a16:creationId xmlns:a16="http://schemas.microsoft.com/office/drawing/2014/main" id="{FB326ADF-15AD-4580-959C-740E2222A865}"/>
              </a:ext>
            </a:extLst>
          </p:cNvPr>
          <p:cNvSpPr/>
          <p:nvPr/>
        </p:nvSpPr>
        <p:spPr>
          <a:xfrm>
            <a:off x="2042364" y="893362"/>
            <a:ext cx="6887390" cy="9848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E</a:t>
            </a:r>
            <a:r>
              <a:rPr lang="en-US" altLang="zh-CN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arth</a:t>
            </a:r>
            <a:r>
              <a:rPr lang="en-US" altLang="zh-CN" sz="2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E</a:t>
            </a:r>
            <a:r>
              <a:rPr lang="en-US" altLang="zh-CN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nergy</a:t>
            </a:r>
            <a:r>
              <a:rPr lang="en-US" altLang="zh-CN" sz="2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S</a:t>
            </a:r>
            <a:r>
              <a:rPr lang="en-US" altLang="zh-CN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cience</a:t>
            </a:r>
          </a:p>
          <a:p>
            <a:pPr algn="just"/>
            <a:r>
              <a:rPr lang="en-US" altLang="zh-CN" sz="1700" b="1" dirty="0">
                <a:solidFill>
                  <a:srgbClr val="0070C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Emerging journal that serves the national "</a:t>
            </a:r>
            <a:r>
              <a:rPr lang="en-US" altLang="zh-CN" sz="1700" b="1" dirty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dual-carbon</a:t>
            </a:r>
            <a:r>
              <a:rPr lang="en-US" altLang="zh-CN" sz="1700" b="1" dirty="0">
                <a:solidFill>
                  <a:srgbClr val="0070C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" strategy and </a:t>
            </a:r>
          </a:p>
          <a:p>
            <a:pPr algn="just">
              <a:spcAft>
                <a:spcPts val="450"/>
              </a:spcAft>
            </a:pPr>
            <a:r>
              <a:rPr lang="en-US" altLang="zh-CN" sz="1700" b="1" dirty="0">
                <a:solidFill>
                  <a:srgbClr val="0070C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pays special attention to </a:t>
            </a:r>
            <a:r>
              <a:rPr lang="en-US" altLang="zh-CN" sz="1700" b="1" dirty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the frontier research of earth energy</a:t>
            </a:r>
            <a:endParaRPr lang="zh-CN" altLang="en-US" sz="1700" b="1" dirty="0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30" name="图片 29" descr="图片1">
            <a:extLst>
              <a:ext uri="{FF2B5EF4-FFF2-40B4-BE49-F238E27FC236}">
                <a16:creationId xmlns:a16="http://schemas.microsoft.com/office/drawing/2014/main" id="{B2569FBC-1118-45D6-80FC-EE2DB1DDCAD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35275" y="2349890"/>
            <a:ext cx="540000" cy="562256"/>
          </a:xfrm>
          <a:prstGeom prst="rect">
            <a:avLst/>
          </a:prstGeom>
        </p:spPr>
      </p:pic>
      <p:pic>
        <p:nvPicPr>
          <p:cNvPr id="39" name="图片 38" descr="图片3">
            <a:extLst>
              <a:ext uri="{FF2B5EF4-FFF2-40B4-BE49-F238E27FC236}">
                <a16:creationId xmlns:a16="http://schemas.microsoft.com/office/drawing/2014/main" id="{01905878-4383-4614-8118-E3EAC649805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73132" y="2350255"/>
            <a:ext cx="540000" cy="561891"/>
          </a:xfrm>
          <a:prstGeom prst="rect">
            <a:avLst/>
          </a:prstGeom>
        </p:spPr>
      </p:pic>
      <p:pic>
        <p:nvPicPr>
          <p:cNvPr id="40" name="图片 39">
            <a:extLst>
              <a:ext uri="{FF2B5EF4-FFF2-40B4-BE49-F238E27FC236}">
                <a16:creationId xmlns:a16="http://schemas.microsoft.com/office/drawing/2014/main" id="{8C99F5A2-8D45-4578-B6A8-7C36DCB61290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5227" y="2349890"/>
            <a:ext cx="473115" cy="562256"/>
          </a:xfrm>
          <a:prstGeom prst="rect">
            <a:avLst/>
          </a:prstGeom>
        </p:spPr>
      </p:pic>
      <p:sp>
        <p:nvSpPr>
          <p:cNvPr id="41" name="文本框 83">
            <a:extLst>
              <a:ext uri="{FF2B5EF4-FFF2-40B4-BE49-F238E27FC236}">
                <a16:creationId xmlns:a16="http://schemas.microsoft.com/office/drawing/2014/main" id="{38AC6126-9C1C-4E47-B5D1-967C75353BC6}"/>
              </a:ext>
            </a:extLst>
          </p:cNvPr>
          <p:cNvSpPr txBox="1"/>
          <p:nvPr/>
        </p:nvSpPr>
        <p:spPr>
          <a:xfrm>
            <a:off x="2109159" y="2140250"/>
            <a:ext cx="203156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en-US" altLang="zh-CN" sz="1050" b="1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Editor-in-Chief</a:t>
            </a:r>
          </a:p>
        </p:txBody>
      </p:sp>
      <p:sp>
        <p:nvSpPr>
          <p:cNvPr id="42" name="矩形 41">
            <a:extLst>
              <a:ext uri="{FF2B5EF4-FFF2-40B4-BE49-F238E27FC236}">
                <a16:creationId xmlns:a16="http://schemas.microsoft.com/office/drawing/2014/main" id="{D560D6CE-BF09-42EE-93C0-F3E3361CC482}"/>
              </a:ext>
            </a:extLst>
          </p:cNvPr>
          <p:cNvSpPr/>
          <p:nvPr/>
        </p:nvSpPr>
        <p:spPr>
          <a:xfrm>
            <a:off x="2073236" y="2127062"/>
            <a:ext cx="2116168" cy="971911"/>
          </a:xfrm>
          <a:prstGeom prst="rect">
            <a:avLst/>
          </a:prstGeom>
          <a:noFill/>
          <a:ln w="25400" cmpd="dbl">
            <a:solidFill>
              <a:srgbClr val="0070C0"/>
            </a:solidFill>
            <a:prstDash val="sysDash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3" name="Picture 6">
            <a:extLst>
              <a:ext uri="{FF2B5EF4-FFF2-40B4-BE49-F238E27FC236}">
                <a16:creationId xmlns:a16="http://schemas.microsoft.com/office/drawing/2014/main" id="{B7BFA5C0-3A01-440E-B758-6AFD6832DE1D}"/>
              </a:ext>
            </a:extLst>
          </p:cNvPr>
          <p:cNvPicPr>
            <a:picLocks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36" t="4350" r="29308" b="66073"/>
          <a:stretch>
            <a:fillRect/>
          </a:stretch>
        </p:blipFill>
        <p:spPr bwMode="auto">
          <a:xfrm>
            <a:off x="4329426" y="2344831"/>
            <a:ext cx="554729" cy="5616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图片 43" descr="C:/Users/Administrator/Desktop/高起点/thumbnail.jpgthumbnail">
            <a:extLst>
              <a:ext uri="{FF2B5EF4-FFF2-40B4-BE49-F238E27FC236}">
                <a16:creationId xmlns:a16="http://schemas.microsoft.com/office/drawing/2014/main" id="{9FC088FC-6ACD-4513-ABAF-145BE6F6E29A}"/>
              </a:ext>
            </a:extLst>
          </p:cNvPr>
          <p:cNvPicPr/>
          <p:nvPr/>
        </p:nvPicPr>
        <p:blipFill rotWithShape="1">
          <a:blip r:embed="rId10" cstate="print"/>
          <a:srcRect t="16" b="16"/>
          <a:stretch>
            <a:fillRect/>
          </a:stretch>
        </p:blipFill>
        <p:spPr>
          <a:xfrm>
            <a:off x="6240764" y="2350546"/>
            <a:ext cx="567653" cy="561600"/>
          </a:xfrm>
          <a:prstGeom prst="rect">
            <a:avLst/>
          </a:prstGeom>
        </p:spPr>
      </p:pic>
      <p:pic>
        <p:nvPicPr>
          <p:cNvPr id="45" name="Picture 228" descr="C:/Users/Administrator/Desktop/高起点/微信图片_20241029141155.jpg微信图片_20241029141155">
            <a:extLst>
              <a:ext uri="{FF2B5EF4-FFF2-40B4-BE49-F238E27FC236}">
                <a16:creationId xmlns:a16="http://schemas.microsoft.com/office/drawing/2014/main" id="{02F4B19F-96B5-4B7F-8B68-FB2DFE8A1FE8}"/>
              </a:ext>
            </a:extLst>
          </p:cNvPr>
          <p:cNvPicPr/>
          <p:nvPr/>
        </p:nvPicPr>
        <p:blipFill rotWithShape="1">
          <a:blip r:embed="rId11" cstate="print"/>
          <a:srcRect t="16" b="16"/>
          <a:stretch>
            <a:fillRect/>
          </a:stretch>
        </p:blipFill>
        <p:spPr>
          <a:xfrm>
            <a:off x="5643673" y="2350546"/>
            <a:ext cx="565776" cy="561600"/>
          </a:xfrm>
          <a:prstGeom prst="rect">
            <a:avLst/>
          </a:prstGeom>
        </p:spPr>
      </p:pic>
      <p:pic>
        <p:nvPicPr>
          <p:cNvPr id="46" name="Picture 2" descr="C:/Users/Administrator/Desktop/高起点/图片2.png图片2">
            <a:extLst>
              <a:ext uri="{FF2B5EF4-FFF2-40B4-BE49-F238E27FC236}">
                <a16:creationId xmlns:a16="http://schemas.microsoft.com/office/drawing/2014/main" id="{E73D7FD2-205A-4C09-8E15-0D99AAF2D55B}"/>
              </a:ext>
            </a:extLst>
          </p:cNvPr>
          <p:cNvPicPr>
            <a:picLocks noChangeArrowheads="1"/>
          </p:cNvPicPr>
          <p:nvPr/>
        </p:nvPicPr>
        <p:blipFill rotWithShape="1">
          <a:blip r:embed="rId12" cstate="print"/>
          <a:srcRect l="369" r="369"/>
          <a:stretch>
            <a:fillRect/>
          </a:stretch>
        </p:blipFill>
        <p:spPr bwMode="auto">
          <a:xfrm>
            <a:off x="6942777" y="2350546"/>
            <a:ext cx="558249" cy="5616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4" descr="Faculty | Physics">
            <a:extLst>
              <a:ext uri="{FF2B5EF4-FFF2-40B4-BE49-F238E27FC236}">
                <a16:creationId xmlns:a16="http://schemas.microsoft.com/office/drawing/2014/main" id="{C504AE16-1166-4510-98B6-1B428FEE3F29}"/>
              </a:ext>
            </a:extLst>
          </p:cNvPr>
          <p:cNvPicPr>
            <a:picLocks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2" b="12069"/>
          <a:stretch>
            <a:fillRect/>
          </a:stretch>
        </p:blipFill>
        <p:spPr bwMode="auto">
          <a:xfrm>
            <a:off x="7653581" y="2350546"/>
            <a:ext cx="572254" cy="5616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C:/Users/Administrator/Desktop/高起点/Yujing_Jiang.pngYujing_Jiang">
            <a:extLst>
              <a:ext uri="{FF2B5EF4-FFF2-40B4-BE49-F238E27FC236}">
                <a16:creationId xmlns:a16="http://schemas.microsoft.com/office/drawing/2014/main" id="{9CB2DC09-7043-4D21-AFC3-E4900411CDE5}"/>
              </a:ext>
            </a:extLst>
          </p:cNvPr>
          <p:cNvPicPr>
            <a:picLocks noChangeArrowheads="1"/>
          </p:cNvPicPr>
          <p:nvPr/>
        </p:nvPicPr>
        <p:blipFill rotWithShape="1">
          <a:blip r:embed="rId14" cstate="print"/>
          <a:srcRect t="16" b="16"/>
          <a:stretch>
            <a:fillRect/>
          </a:stretch>
        </p:blipFill>
        <p:spPr bwMode="auto">
          <a:xfrm>
            <a:off x="8283054" y="2350546"/>
            <a:ext cx="567653" cy="5616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矩形 48">
            <a:extLst>
              <a:ext uri="{FF2B5EF4-FFF2-40B4-BE49-F238E27FC236}">
                <a16:creationId xmlns:a16="http://schemas.microsoft.com/office/drawing/2014/main" id="{14D0B4EA-A76B-4C26-9E7F-4E582AA86969}"/>
              </a:ext>
            </a:extLst>
          </p:cNvPr>
          <p:cNvSpPr/>
          <p:nvPr/>
        </p:nvSpPr>
        <p:spPr>
          <a:xfrm>
            <a:off x="4249330" y="2127062"/>
            <a:ext cx="4651947" cy="971912"/>
          </a:xfrm>
          <a:prstGeom prst="rect">
            <a:avLst/>
          </a:prstGeom>
          <a:noFill/>
          <a:ln w="25400" cmpd="dbl">
            <a:solidFill>
              <a:srgbClr val="0070C0"/>
            </a:solidFill>
            <a:prstDash val="sysDash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0" name="文本框 83">
            <a:extLst>
              <a:ext uri="{FF2B5EF4-FFF2-40B4-BE49-F238E27FC236}">
                <a16:creationId xmlns:a16="http://schemas.microsoft.com/office/drawing/2014/main" id="{2CCE0FA7-4FC0-4852-B561-39C179B48B3D}"/>
              </a:ext>
            </a:extLst>
          </p:cNvPr>
          <p:cNvSpPr txBox="1"/>
          <p:nvPr/>
        </p:nvSpPr>
        <p:spPr>
          <a:xfrm>
            <a:off x="5424616" y="2146844"/>
            <a:ext cx="230137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en-US" altLang="zh-CN" sz="1050" b="1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Associate Editors</a:t>
            </a:r>
          </a:p>
        </p:txBody>
      </p:sp>
      <p:pic>
        <p:nvPicPr>
          <p:cNvPr id="51" name="图片 50" descr="gezhaolong">
            <a:extLst>
              <a:ext uri="{FF2B5EF4-FFF2-40B4-BE49-F238E27FC236}">
                <a16:creationId xmlns:a16="http://schemas.microsoft.com/office/drawing/2014/main" id="{48B8C489-DB6C-47D9-B8A4-4860E16BDCD3}"/>
              </a:ext>
            </a:extLst>
          </p:cNvPr>
          <p:cNvPicPr/>
          <p:nvPr/>
        </p:nvPicPr>
        <p:blipFill>
          <a:blip r:embed="rId15"/>
          <a:srcRect t="4077" b="30774"/>
          <a:stretch>
            <a:fillRect/>
          </a:stretch>
        </p:blipFill>
        <p:spPr>
          <a:xfrm>
            <a:off x="4985030" y="2350423"/>
            <a:ext cx="567000" cy="561600"/>
          </a:xfrm>
          <a:prstGeom prst="rect">
            <a:avLst/>
          </a:prstGeom>
        </p:spPr>
      </p:pic>
      <p:sp>
        <p:nvSpPr>
          <p:cNvPr id="52" name="文本框 51">
            <a:extLst>
              <a:ext uri="{FF2B5EF4-FFF2-40B4-BE49-F238E27FC236}">
                <a16:creationId xmlns:a16="http://schemas.microsoft.com/office/drawing/2014/main" id="{0E57F5BD-CCAF-497D-A5CD-7796DA2245C5}"/>
              </a:ext>
            </a:extLst>
          </p:cNvPr>
          <p:cNvSpPr txBox="1"/>
          <p:nvPr/>
        </p:nvSpPr>
        <p:spPr>
          <a:xfrm>
            <a:off x="2710773" y="2908780"/>
            <a:ext cx="706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750" b="1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Ranjith P. G.</a:t>
            </a:r>
          </a:p>
        </p:txBody>
      </p:sp>
      <p:sp>
        <p:nvSpPr>
          <p:cNvPr id="53" name="文本框 52">
            <a:extLst>
              <a:ext uri="{FF2B5EF4-FFF2-40B4-BE49-F238E27FC236}">
                <a16:creationId xmlns:a16="http://schemas.microsoft.com/office/drawing/2014/main" id="{603F99AA-3D70-4548-ACD2-6993BC6F5B11}"/>
              </a:ext>
            </a:extLst>
          </p:cNvPr>
          <p:cNvSpPr txBox="1"/>
          <p:nvPr/>
        </p:nvSpPr>
        <p:spPr>
          <a:xfrm>
            <a:off x="3346103" y="2908780"/>
            <a:ext cx="889028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750" b="1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Derek </a:t>
            </a:r>
            <a:r>
              <a:rPr lang="en-US" altLang="zh-CN" sz="750" b="1" dirty="0" err="1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Elsworth</a:t>
            </a:r>
            <a:endParaRPr lang="en-US" altLang="zh-CN" sz="750" b="1" dirty="0">
              <a:solidFill>
                <a:srgbClr val="00206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54" name="文本框 53">
            <a:extLst>
              <a:ext uri="{FF2B5EF4-FFF2-40B4-BE49-F238E27FC236}">
                <a16:creationId xmlns:a16="http://schemas.microsoft.com/office/drawing/2014/main" id="{57A86F34-8FB0-44B9-AA07-C39599FF5384}"/>
              </a:ext>
            </a:extLst>
          </p:cNvPr>
          <p:cNvSpPr txBox="1"/>
          <p:nvPr/>
        </p:nvSpPr>
        <p:spPr>
          <a:xfrm>
            <a:off x="4209766" y="2908780"/>
            <a:ext cx="794048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750" b="1" dirty="0" err="1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Baisheng</a:t>
            </a:r>
            <a:r>
              <a:rPr lang="en-US" altLang="zh-CN" sz="750" b="1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sz="750" b="1" dirty="0" err="1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Nie</a:t>
            </a:r>
            <a:endParaRPr lang="en-US" altLang="zh-CN" sz="750" b="1" dirty="0">
              <a:solidFill>
                <a:srgbClr val="00206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55" name="文本框 54">
            <a:extLst>
              <a:ext uri="{FF2B5EF4-FFF2-40B4-BE49-F238E27FC236}">
                <a16:creationId xmlns:a16="http://schemas.microsoft.com/office/drawing/2014/main" id="{66FC8973-2C94-4638-936D-0CFD991ED1FD}"/>
              </a:ext>
            </a:extLst>
          </p:cNvPr>
          <p:cNvSpPr txBox="1"/>
          <p:nvPr/>
        </p:nvSpPr>
        <p:spPr>
          <a:xfrm>
            <a:off x="4871507" y="2908780"/>
            <a:ext cx="794048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750" b="1" dirty="0" err="1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Zhaolong</a:t>
            </a:r>
            <a:r>
              <a:rPr lang="en-US" altLang="zh-CN" sz="750" b="1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Ge</a:t>
            </a:r>
          </a:p>
        </p:txBody>
      </p:sp>
      <p:sp>
        <p:nvSpPr>
          <p:cNvPr id="56" name="文本框 55">
            <a:extLst>
              <a:ext uri="{FF2B5EF4-FFF2-40B4-BE49-F238E27FC236}">
                <a16:creationId xmlns:a16="http://schemas.microsoft.com/office/drawing/2014/main" id="{E6E110EC-766E-44BB-B3D3-84F64C6D8B96}"/>
              </a:ext>
            </a:extLst>
          </p:cNvPr>
          <p:cNvSpPr txBox="1"/>
          <p:nvPr/>
        </p:nvSpPr>
        <p:spPr>
          <a:xfrm>
            <a:off x="5518653" y="2915374"/>
            <a:ext cx="815817" cy="196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675" b="1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Michael Hood</a:t>
            </a:r>
          </a:p>
        </p:txBody>
      </p:sp>
      <p:sp>
        <p:nvSpPr>
          <p:cNvPr id="57" name="文本框 56">
            <a:extLst>
              <a:ext uri="{FF2B5EF4-FFF2-40B4-BE49-F238E27FC236}">
                <a16:creationId xmlns:a16="http://schemas.microsoft.com/office/drawing/2014/main" id="{09C57D2F-1252-4957-A409-FBE02B968BC0}"/>
              </a:ext>
            </a:extLst>
          </p:cNvPr>
          <p:cNvSpPr txBox="1"/>
          <p:nvPr/>
        </p:nvSpPr>
        <p:spPr>
          <a:xfrm>
            <a:off x="6239134" y="2908780"/>
            <a:ext cx="570914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750" b="1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Ting Ren</a:t>
            </a:r>
          </a:p>
        </p:txBody>
      </p:sp>
      <p:sp>
        <p:nvSpPr>
          <p:cNvPr id="58" name="文本框 57">
            <a:extLst>
              <a:ext uri="{FF2B5EF4-FFF2-40B4-BE49-F238E27FC236}">
                <a16:creationId xmlns:a16="http://schemas.microsoft.com/office/drawing/2014/main" id="{11F67B11-B794-4500-ABFD-CB8BA8120F46}"/>
              </a:ext>
            </a:extLst>
          </p:cNvPr>
          <p:cNvSpPr txBox="1"/>
          <p:nvPr/>
        </p:nvSpPr>
        <p:spPr>
          <a:xfrm>
            <a:off x="6670617" y="2909845"/>
            <a:ext cx="1102571" cy="196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675" b="1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Majid </a:t>
            </a:r>
            <a:r>
              <a:rPr lang="en-US" altLang="zh-CN" sz="675" b="1" dirty="0" err="1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Hassanizadeh</a:t>
            </a:r>
            <a:endParaRPr lang="en-US" altLang="zh-CN" sz="675" b="1" dirty="0">
              <a:solidFill>
                <a:srgbClr val="00206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59" name="文本框 58">
            <a:extLst>
              <a:ext uri="{FF2B5EF4-FFF2-40B4-BE49-F238E27FC236}">
                <a16:creationId xmlns:a16="http://schemas.microsoft.com/office/drawing/2014/main" id="{0EA27616-4FA5-4B85-87F4-2FAD1EACE049}"/>
              </a:ext>
            </a:extLst>
          </p:cNvPr>
          <p:cNvSpPr txBox="1"/>
          <p:nvPr/>
        </p:nvSpPr>
        <p:spPr>
          <a:xfrm>
            <a:off x="7620850" y="2908780"/>
            <a:ext cx="637715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750" b="1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Jeffrey Gu</a:t>
            </a:r>
          </a:p>
        </p:txBody>
      </p:sp>
      <p:sp>
        <p:nvSpPr>
          <p:cNvPr id="60" name="文本框 59">
            <a:extLst>
              <a:ext uri="{FF2B5EF4-FFF2-40B4-BE49-F238E27FC236}">
                <a16:creationId xmlns:a16="http://schemas.microsoft.com/office/drawing/2014/main" id="{D0F99ABF-098E-445B-A6E1-115178E95846}"/>
              </a:ext>
            </a:extLst>
          </p:cNvPr>
          <p:cNvSpPr txBox="1"/>
          <p:nvPr/>
        </p:nvSpPr>
        <p:spPr>
          <a:xfrm>
            <a:off x="8189697" y="2908780"/>
            <a:ext cx="754367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750" b="1" dirty="0" err="1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Yujing</a:t>
            </a:r>
            <a:r>
              <a:rPr lang="en-US" altLang="zh-CN" sz="750" b="1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Jiang</a:t>
            </a:r>
          </a:p>
        </p:txBody>
      </p:sp>
      <p:sp>
        <p:nvSpPr>
          <p:cNvPr id="61" name="文本框 60">
            <a:extLst>
              <a:ext uri="{FF2B5EF4-FFF2-40B4-BE49-F238E27FC236}">
                <a16:creationId xmlns:a16="http://schemas.microsoft.com/office/drawing/2014/main" id="{4BFD3A6B-D94F-4111-9DBB-CA2D5A7BB677}"/>
              </a:ext>
            </a:extLst>
          </p:cNvPr>
          <p:cNvSpPr txBox="1"/>
          <p:nvPr/>
        </p:nvSpPr>
        <p:spPr>
          <a:xfrm>
            <a:off x="2060259" y="2869099"/>
            <a:ext cx="660884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000" b="1" dirty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Yiyu Lu</a:t>
            </a:r>
            <a:endParaRPr lang="zh-CN" altLang="en-US" sz="1000" b="1" dirty="0">
              <a:solidFill>
                <a:srgbClr val="00206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62" name="文本框 61">
            <a:extLst>
              <a:ext uri="{FF2B5EF4-FFF2-40B4-BE49-F238E27FC236}">
                <a16:creationId xmlns:a16="http://schemas.microsoft.com/office/drawing/2014/main" id="{5A6B8021-FBF3-4BAD-8095-73F4ED286DA7}"/>
              </a:ext>
            </a:extLst>
          </p:cNvPr>
          <p:cNvSpPr txBox="1"/>
          <p:nvPr/>
        </p:nvSpPr>
        <p:spPr>
          <a:xfrm>
            <a:off x="137780" y="3329433"/>
            <a:ext cx="4590826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Aft>
                <a:spcPts val="500"/>
              </a:spcAft>
            </a:pPr>
            <a:r>
              <a:rPr lang="en-US" altLang="zh-CN" sz="1400" b="1" dirty="0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Journal Focus: </a:t>
            </a:r>
            <a:r>
              <a:rPr lang="en-US" altLang="zh-CN" sz="1400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Green mining technology and mineral processing, energy and resource engineering geomechanics, underground energy storage, oil and gas exploration and development, geothermal energy development and utilization, CCUS and other related fields.</a:t>
            </a:r>
          </a:p>
        </p:txBody>
      </p:sp>
      <p:sp>
        <p:nvSpPr>
          <p:cNvPr id="63" name="矩形 62">
            <a:extLst>
              <a:ext uri="{FF2B5EF4-FFF2-40B4-BE49-F238E27FC236}">
                <a16:creationId xmlns:a16="http://schemas.microsoft.com/office/drawing/2014/main" id="{F27C47A9-B917-4273-85EC-D6883C1E0FCA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37780" y="4518486"/>
            <a:ext cx="3752355" cy="135877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 eaLnBrk="0" fontAlgn="base" hangingPunct="0">
              <a:spcAft>
                <a:spcPts val="500"/>
              </a:spcAft>
              <a:defRPr/>
            </a:pPr>
            <a:r>
              <a:rPr lang="en-US" altLang="zh-CN" sz="1400" b="1" dirty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思源黑体" panose="020B0500000000000000" pitchFamily="34" charset="-122"/>
              </a:rPr>
              <a:t>Journal features:</a:t>
            </a:r>
          </a:p>
          <a:p>
            <a:pPr lvl="0" eaLnBrk="0" fontAlgn="base" hangingPunct="0">
              <a:spcBef>
                <a:spcPts val="200"/>
              </a:spcBef>
              <a:defRPr/>
            </a:pPr>
            <a:r>
              <a:rPr lang="en-US" altLang="zh-CN" sz="1400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思源黑体" panose="020B0500000000000000" pitchFamily="34" charset="-122"/>
              </a:rPr>
              <a:t>Global OA publishing, free of APC</a:t>
            </a:r>
          </a:p>
          <a:p>
            <a:pPr lvl="0" eaLnBrk="0" fontAlgn="base" hangingPunct="0">
              <a:spcBef>
                <a:spcPts val="200"/>
              </a:spcBef>
              <a:defRPr/>
            </a:pPr>
            <a:r>
              <a:rPr lang="en-US" altLang="zh-CN" sz="1400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思源黑体" panose="020B0500000000000000" pitchFamily="34" charset="-122"/>
              </a:rPr>
              <a:t>Key journal promoted by KeAi press</a:t>
            </a:r>
          </a:p>
          <a:p>
            <a:pPr lvl="0" eaLnBrk="0" fontAlgn="base" hangingPunct="0">
              <a:spcBef>
                <a:spcPts val="200"/>
              </a:spcBef>
              <a:defRPr/>
            </a:pPr>
            <a:r>
              <a:rPr lang="en-US" altLang="zh-CN" sz="1400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思源黑体" panose="020B0500000000000000" pitchFamily="34" charset="-122"/>
              </a:rPr>
              <a:t>ScienceDirect (Elsevier) spread platform</a:t>
            </a:r>
          </a:p>
          <a:p>
            <a:pPr lvl="0" eaLnBrk="0" fontAlgn="base" hangingPunct="0">
              <a:spcBef>
                <a:spcPts val="200"/>
              </a:spcBef>
              <a:defRPr/>
            </a:pPr>
            <a:r>
              <a:rPr lang="en-US" altLang="zh-CN" sz="1400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Editorial Manager </a:t>
            </a:r>
            <a:r>
              <a:rPr lang="en-US" altLang="zh-CN" sz="1400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思源黑体" panose="020B0500000000000000" pitchFamily="34" charset="-122"/>
              </a:rPr>
              <a:t>submission system</a:t>
            </a:r>
          </a:p>
        </p:txBody>
      </p:sp>
      <p:grpSp>
        <p:nvGrpSpPr>
          <p:cNvPr id="64" name="组合 63">
            <a:extLst>
              <a:ext uri="{FF2B5EF4-FFF2-40B4-BE49-F238E27FC236}">
                <a16:creationId xmlns:a16="http://schemas.microsoft.com/office/drawing/2014/main" id="{1155D822-BC23-473C-843B-156D0C63B0A9}"/>
              </a:ext>
            </a:extLst>
          </p:cNvPr>
          <p:cNvGrpSpPr/>
          <p:nvPr/>
        </p:nvGrpSpPr>
        <p:grpSpPr>
          <a:xfrm>
            <a:off x="196115" y="6056385"/>
            <a:ext cx="3178352" cy="664190"/>
            <a:chOff x="8449954" y="3994984"/>
            <a:chExt cx="3178352" cy="664190"/>
          </a:xfrm>
        </p:grpSpPr>
        <p:pic>
          <p:nvPicPr>
            <p:cNvPr id="65" name="Picture 2" descr="科学网—KeAi 招聘┃[生物医学专业背景] 副出版人/出版人- 科爱KeAi的博文">
              <a:extLst>
                <a:ext uri="{FF2B5EF4-FFF2-40B4-BE49-F238E27FC236}">
                  <a16:creationId xmlns:a16="http://schemas.microsoft.com/office/drawing/2014/main" id="{35F30751-3F4E-48A6-9EFD-0C8FF84FC63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49954" y="3994984"/>
              <a:ext cx="1088068" cy="6611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6" name="Picture 4" descr="ScienceDirect – Rajamangala University of Technology Thanyaburi">
              <a:extLst>
                <a:ext uri="{FF2B5EF4-FFF2-40B4-BE49-F238E27FC236}">
                  <a16:creationId xmlns:a16="http://schemas.microsoft.com/office/drawing/2014/main" id="{CE23E043-3FC1-4D39-8F13-508B3298216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997" t="28336" r="7253" b="30545"/>
            <a:stretch>
              <a:fillRect/>
            </a:stretch>
          </p:blipFill>
          <p:spPr bwMode="auto">
            <a:xfrm>
              <a:off x="10306001" y="3998094"/>
              <a:ext cx="1322305" cy="3336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7" name="Picture 8" descr="Elsevier – Wikipedia">
              <a:extLst>
                <a:ext uri="{FF2B5EF4-FFF2-40B4-BE49-F238E27FC236}">
                  <a16:creationId xmlns:a16="http://schemas.microsoft.com/office/drawing/2014/main" id="{C5B59444-12B0-4A6A-A7F2-7F06DEDDD64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25569" y="3998022"/>
              <a:ext cx="601048" cy="6611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8" name="图片 67">
              <a:extLst>
                <a:ext uri="{FF2B5EF4-FFF2-40B4-BE49-F238E27FC236}">
                  <a16:creationId xmlns:a16="http://schemas.microsoft.com/office/drawing/2014/main" id="{D4DE7259-2D9E-4422-AB5B-E6597F909DC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9"/>
            <a:srcRect l="2106" r="1347" b="8549"/>
            <a:stretch>
              <a:fillRect/>
            </a:stretch>
          </p:blipFill>
          <p:spPr>
            <a:xfrm>
              <a:off x="10306000" y="4342754"/>
              <a:ext cx="1322305" cy="304146"/>
            </a:xfrm>
            <a:prstGeom prst="rect">
              <a:avLst/>
            </a:prstGeom>
          </p:spPr>
        </p:pic>
      </p:grpSp>
      <p:sp>
        <p:nvSpPr>
          <p:cNvPr id="69" name="文本框 68">
            <a:extLst>
              <a:ext uri="{FF2B5EF4-FFF2-40B4-BE49-F238E27FC236}">
                <a16:creationId xmlns:a16="http://schemas.microsoft.com/office/drawing/2014/main" id="{527AE1F1-8816-4A7E-B3C9-840D5FA78F42}"/>
              </a:ext>
            </a:extLst>
          </p:cNvPr>
          <p:cNvSpPr txBox="1"/>
          <p:nvPr/>
        </p:nvSpPr>
        <p:spPr>
          <a:xfrm>
            <a:off x="4714702" y="3412160"/>
            <a:ext cx="4141730" cy="3185192"/>
          </a:xfrm>
          <a:prstGeom prst="rect">
            <a:avLst/>
          </a:prstGeom>
          <a:solidFill>
            <a:srgbClr val="0070C0"/>
          </a:solidFill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altLang="zh-CN" sz="1600" b="1" kern="0" dirty="0">
                <a:solidFill>
                  <a:srgbClr val="E7FF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Journal progress (2023.12-2026.3)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altLang="zh-CN" sz="1200" b="1" kern="0" dirty="0">
                <a:solidFill>
                  <a:srgbClr val="E7FF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It has been included in </a:t>
            </a:r>
            <a:r>
              <a:rPr lang="en-US" altLang="zh-CN" sz="1200" b="1" kern="0" dirty="0">
                <a:solidFill>
                  <a:srgbClr val="FFFF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Scopus</a:t>
            </a:r>
            <a:r>
              <a:rPr lang="en-US" altLang="zh-CN" sz="1200" b="1" kern="0" dirty="0">
                <a:solidFill>
                  <a:srgbClr val="E7FF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, </a:t>
            </a:r>
            <a:r>
              <a:rPr lang="en-US" altLang="zh-CN" sz="1200" b="1" kern="0" dirty="0">
                <a:solidFill>
                  <a:srgbClr val="FFFF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DOAJ</a:t>
            </a:r>
            <a:r>
              <a:rPr lang="en-US" altLang="zh-CN" sz="1200" b="1" kern="0" dirty="0">
                <a:solidFill>
                  <a:srgbClr val="E7FF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, </a:t>
            </a:r>
            <a:r>
              <a:rPr lang="en-US" altLang="zh-CN" sz="1200" b="1" kern="0" dirty="0">
                <a:solidFill>
                  <a:srgbClr val="FFFF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CAS</a:t>
            </a:r>
            <a:r>
              <a:rPr lang="en-US" altLang="zh-CN" sz="1200" b="1" kern="0" dirty="0">
                <a:solidFill>
                  <a:srgbClr val="E7FF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, </a:t>
            </a:r>
            <a:r>
              <a:rPr lang="en-US" altLang="zh-CN" sz="1200" b="1" kern="0" dirty="0">
                <a:solidFill>
                  <a:srgbClr val="FFFF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INSPEC</a:t>
            </a:r>
            <a:r>
              <a:rPr lang="en-US" altLang="zh-CN" sz="1200" b="1" kern="0" dirty="0">
                <a:solidFill>
                  <a:srgbClr val="E7FF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 and </a:t>
            </a:r>
            <a:r>
              <a:rPr lang="en-US" altLang="zh-CN" sz="1200" b="1" kern="0" dirty="0">
                <a:solidFill>
                  <a:srgbClr val="FFFF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OARL</a:t>
            </a:r>
            <a:r>
              <a:rPr lang="en-US" altLang="zh-CN" sz="1200" b="1" kern="0" dirty="0">
                <a:solidFill>
                  <a:srgbClr val="E7FF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 databases, and EI collections are under review.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altLang="zh-CN" sz="1200" b="1" kern="0" dirty="0">
                <a:solidFill>
                  <a:srgbClr val="E7FF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The editorial board and young editorial team composed of renowned scholars from both domestic and international backgrounds have been established.</a:t>
            </a:r>
          </a:p>
          <a:p>
            <a:pPr marL="285750" indent="-285750">
              <a:buClr>
                <a:srgbClr val="FFFFFF"/>
              </a:buClr>
              <a:buFont typeface="Wingdings" panose="05000000000000000000" pitchFamily="2" charset="2"/>
              <a:buChar char="ü"/>
            </a:pPr>
            <a:r>
              <a:rPr lang="en-US" altLang="zh-CN" sz="1200" b="1" kern="0" dirty="0">
                <a:solidFill>
                  <a:srgbClr val="FFFF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5 issues (33 articles) </a:t>
            </a:r>
            <a:r>
              <a:rPr lang="en-US" altLang="zh-CN" sz="1200" b="1" kern="0" dirty="0">
                <a:solidFill>
                  <a:srgbClr val="E7FF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have been published, </a:t>
            </a:r>
            <a:r>
              <a:rPr lang="en-US" altLang="zh-CN" sz="1200" b="1" kern="0" dirty="0">
                <a:solidFill>
                  <a:srgbClr val="FFFF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5 manuscripts </a:t>
            </a:r>
            <a:r>
              <a:rPr lang="en-US" altLang="zh-CN" sz="1200" b="1" kern="0" dirty="0">
                <a:solidFill>
                  <a:srgbClr val="E7FF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have been accepted, and the journal is published quarterly.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altLang="zh-CN" sz="1200" b="1" kern="0" dirty="0">
                <a:solidFill>
                  <a:srgbClr val="E7FF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The first </a:t>
            </a:r>
            <a:r>
              <a:rPr lang="en-US" altLang="zh-CN" sz="1200" b="1" kern="0" dirty="0">
                <a:solidFill>
                  <a:srgbClr val="FFFF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International Conference on earth energy science </a:t>
            </a:r>
            <a:r>
              <a:rPr lang="en-US" altLang="zh-CN" sz="1200" b="1" kern="0" dirty="0">
                <a:solidFill>
                  <a:srgbClr val="E7FF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was successfully held in 2023, and the second conference was successfully held in  November 2025.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altLang="zh-CN" sz="1200" b="1" kern="0" dirty="0">
                <a:solidFill>
                  <a:srgbClr val="E7FF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It was selected as </a:t>
            </a:r>
            <a:r>
              <a:rPr lang="en-US" altLang="zh-CN" sz="1200" b="1" kern="0" dirty="0">
                <a:solidFill>
                  <a:srgbClr val="FFFF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the high starting point new journal of the excellent action plan of Chinese Sci tech journals </a:t>
            </a:r>
            <a:r>
              <a:rPr lang="en-US" altLang="zh-CN" sz="1200" b="1" kern="0" dirty="0">
                <a:solidFill>
                  <a:srgbClr val="E7FF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in 2024.</a:t>
            </a:r>
          </a:p>
        </p:txBody>
      </p:sp>
    </p:spTree>
    <p:extLst>
      <p:ext uri="{BB962C8B-B14F-4D97-AF65-F5344CB8AC3E}">
        <p14:creationId xmlns:p14="http://schemas.microsoft.com/office/powerpoint/2010/main" val="3524105878"/>
      </p:ext>
    </p:extLst>
  </p:cSld>
  <p:clrMapOvr>
    <a:masterClrMapping/>
  </p:clrMapOvr>
  <p:timing>
    <p:tnLst>
      <p:par>
        <p:cTn id="1" dur="indefinite" restart="never" nodeType="tmRoot">
          <p:childTnLst>
            <p:par>
              <p:cTn id="2"/>
            </p:par>
            <p:par>
              <p:cTn id="3"/>
            </p:par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11"/>
          <p:cNvSpPr txBox="1">
            <a:spLocks noChangeArrowheads="1"/>
          </p:cNvSpPr>
          <p:nvPr/>
        </p:nvSpPr>
        <p:spPr bwMode="auto">
          <a:xfrm>
            <a:off x="1699687" y="3410039"/>
            <a:ext cx="5760640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00000"/>
              </a:lnSpc>
              <a:spcBef>
                <a:spcPct val="0"/>
              </a:spcBef>
              <a:buFontTx/>
              <a:buNone/>
              <a:defRPr sz="6000" b="1">
                <a:solidFill>
                  <a:srgbClr val="0171BB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Ink Free" panose="03080402000500000000" pitchFamily="66" charset="0"/>
                <a:ea typeface="华文行楷" panose="02010800040101010101" pitchFamily="2" charset="-122"/>
              </a:rPr>
              <a:t>Thank you for your attention!</a:t>
            </a: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33BC77D7-F85E-BF91-F5A5-E820036F9AA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524793"/>
            <a:ext cx="2448272" cy="2472159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heme/theme1.xml><?xml version="1.0" encoding="utf-8"?>
<a:theme xmlns:a="http://schemas.openxmlformats.org/drawingml/2006/main" name="3_科发院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35443</TotalTime>
  <Words>1495</Words>
  <Application>Microsoft Office PowerPoint</Application>
  <PresentationFormat>全屏显示(4:3)</PresentationFormat>
  <Paragraphs>310</Paragraphs>
  <Slides>20</Slides>
  <Notes>20</Notes>
  <HiddenSlides>0</HiddenSlides>
  <MMClips>3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20</vt:i4>
      </vt:variant>
    </vt:vector>
  </HeadingPairs>
  <TitlesOfParts>
    <vt:vector size="32" baseType="lpstr">
      <vt:lpstr>等线</vt:lpstr>
      <vt:lpstr>LiSu</vt:lpstr>
      <vt:lpstr>微软雅黑</vt:lpstr>
      <vt:lpstr>Arial</vt:lpstr>
      <vt:lpstr>Calibri</vt:lpstr>
      <vt:lpstr>Calibri Light</vt:lpstr>
      <vt:lpstr>Cambria Math</vt:lpstr>
      <vt:lpstr>Ink Free</vt:lpstr>
      <vt:lpstr>Times New Roman</vt:lpstr>
      <vt:lpstr>Wingdings</vt:lpstr>
      <vt:lpstr>3_科发院设计方案</vt:lpstr>
      <vt:lpstr>自定义设计方案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subject>12sc.taobao.com</dc:subject>
  <dc:creator>Administrator</dc:creator>
  <cp:keywords>12sc.taobao.com</cp:keywords>
  <dc:description>12sc.taobao.com</dc:description>
  <cp:lastModifiedBy>Administrator</cp:lastModifiedBy>
  <cp:revision>6041</cp:revision>
  <cp:lastPrinted>2020-11-06T11:16:34Z</cp:lastPrinted>
  <dcterms:created xsi:type="dcterms:W3CDTF">2013-01-25T01:44:00Z</dcterms:created>
  <dcterms:modified xsi:type="dcterms:W3CDTF">2026-05-21T09:14:38Z</dcterms:modified>
  <cp:category>12sc.taobao.com</cp:category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2052-11.1.0.9999</vt:lpwstr>
  </property>
</Properties>
</file>