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82" r:id="rId3"/>
    <p:sldId id="358" r:id="rId4"/>
    <p:sldId id="364" r:id="rId5"/>
    <p:sldId id="340" r:id="rId6"/>
    <p:sldId id="361" r:id="rId7"/>
    <p:sldId id="344" r:id="rId8"/>
    <p:sldId id="347" r:id="rId9"/>
    <p:sldId id="359" r:id="rId10"/>
    <p:sldId id="338" r:id="rId11"/>
    <p:sldId id="349" r:id="rId12"/>
    <p:sldId id="352" r:id="rId13"/>
    <p:sldId id="353" r:id="rId14"/>
    <p:sldId id="355" r:id="rId15"/>
    <p:sldId id="356" r:id="rId16"/>
    <p:sldId id="290" r:id="rId17"/>
    <p:sldId id="362" r:id="rId18"/>
    <p:sldId id="363"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DF2"/>
    <a:srgbClr val="0155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76437" autoAdjust="0"/>
  </p:normalViewPr>
  <p:slideViewPr>
    <p:cSldViewPr snapToGrid="0">
      <p:cViewPr>
        <p:scale>
          <a:sx n="66" d="100"/>
          <a:sy n="66" d="100"/>
        </p:scale>
        <p:origin x="1496"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06719F-F059-4F07-8773-A22C9DCD677D}" type="datetimeFigureOut">
              <a:rPr lang="zh-CN" altLang="en-US" smtClean="0"/>
              <a:t>2026/5/21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B3615-C2FD-4AE5-9546-19E2F5AE0F52}" type="slidenum">
              <a:rPr lang="zh-CN" altLang="en-US" smtClean="0"/>
              <a:t>‹#›</a:t>
            </a:fld>
            <a:endParaRPr lang="zh-CN" altLang="en-US"/>
          </a:p>
        </p:txBody>
      </p:sp>
    </p:spTree>
    <p:extLst>
      <p:ext uri="{BB962C8B-B14F-4D97-AF65-F5344CB8AC3E}">
        <p14:creationId xmlns:p14="http://schemas.microsoft.com/office/powerpoint/2010/main" val="2892416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afternoon everyone. My name is Zhiwei Wang. I am a PhD student from Chongqing University, and I am currently a joint PhD visiting student at the University of Aberdeen. it is my pleasure to present our work on “Deep-learning reconstruction of digital rocks of shale matrix and numerical predictions of apparent permeability.”</a:t>
            </a:r>
          </a:p>
        </p:txBody>
      </p:sp>
      <p:sp>
        <p:nvSpPr>
          <p:cNvPr id="4" name="灯片编号占位符 3"/>
          <p:cNvSpPr>
            <a:spLocks noGrp="1"/>
          </p:cNvSpPr>
          <p:nvPr>
            <p:ph type="sldNum" sz="quarter" idx="5"/>
          </p:nvPr>
        </p:nvSpPr>
        <p:spPr/>
        <p:txBody>
          <a:bodyPr/>
          <a:lstStyle/>
          <a:p>
            <a:fld id="{AF3B3615-C2FD-4AE5-9546-19E2F5AE0F52}" type="slidenum">
              <a:rPr lang="zh-CN" altLang="en-US" smtClean="0"/>
              <a:t>1</a:t>
            </a:fld>
            <a:endParaRPr lang="zh-CN" altLang="en-US"/>
          </a:p>
        </p:txBody>
      </p:sp>
    </p:spTree>
    <p:extLst>
      <p:ext uri="{BB962C8B-B14F-4D97-AF65-F5344CB8AC3E}">
        <p14:creationId xmlns:p14="http://schemas.microsoft.com/office/powerpoint/2010/main" val="2586279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After feature extraction, we move to the REV scale. Here, the goal is to integrate local pore-structure information into a representative 3D digital rock.</a:t>
            </a:r>
            <a:endParaRPr lang="en-US" altLang="zh-CN" dirty="0"/>
          </a:p>
          <a:p>
            <a:r>
              <a:rPr lang="en-US" altLang="zh-CN" b="1" dirty="0"/>
              <a:t>We first define the transport physics for different components. For organic matter, apparent permeability includes slip flow, Knudsen diffusion, and adsorption–desorption. For clay, gas adsorption is neglected because natural shale is usually water-bearing, so we mainly consider slip flow and Knudsen diffusion.</a:t>
            </a:r>
            <a:endParaRPr lang="en-US" altLang="zh-CN" dirty="0"/>
          </a:p>
          <a:p>
            <a:r>
              <a:rPr lang="en-US" altLang="zh-CN" b="1" dirty="0"/>
              <a:t>Then, the coarsened MAPS image and QEMSCAN mineral map are combined to obtain the spatial distribution of OM and clay. </a:t>
            </a:r>
            <a:r>
              <a:rPr lang="en-US" altLang="zh-CN" b="1" dirty="0" err="1"/>
              <a:t>SliceGAN</a:t>
            </a:r>
            <a:r>
              <a:rPr lang="en-US" altLang="zh-CN" b="1" dirty="0"/>
              <a:t> is used to construct the REV-scale 3D digital rock, and a multiscale pore network is extracted, including OM-A, OM-B, and clay elements.</a:t>
            </a:r>
            <a:endParaRPr lang="en-US" altLang="zh-CN" dirty="0"/>
          </a:p>
          <a:p>
            <a:r>
              <a:rPr lang="en-US" altLang="zh-CN" b="1" dirty="0"/>
              <a:t>Finally, porosity and permeability information are assigned to the network elements, and the apparent permeability is predicted using the multiscale pore-network model. This allows us to evaluate both 3D connectivity and permeability at the REV scale.</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F3B3615-C2FD-4AE5-9546-19E2F5AE0F52}" type="slidenum">
              <a:rPr lang="zh-CN" altLang="en-US" smtClean="0"/>
              <a:t>10</a:t>
            </a:fld>
            <a:endParaRPr lang="zh-CN" altLang="en-US"/>
          </a:p>
        </p:txBody>
      </p:sp>
    </p:spTree>
    <p:extLst>
      <p:ext uri="{BB962C8B-B14F-4D97-AF65-F5344CB8AC3E}">
        <p14:creationId xmlns:p14="http://schemas.microsoft.com/office/powerpoint/2010/main" val="76926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After constructing the REV-scale digital rocks, we extract the multiscale pore networks and compare their 3D connectivity in three representative samples.</a:t>
            </a:r>
            <a:endParaRPr lang="en-US" altLang="zh-CN" dirty="0"/>
          </a:p>
          <a:p>
            <a:r>
              <a:rPr lang="en-US" altLang="zh-CN" b="1" dirty="0"/>
              <a:t>For H4, the mixed-facies shale, the high clay content forms a relatively continuous connectivity scaffold. This gives a clay-dominated connectivity mode.</a:t>
            </a:r>
            <a:endParaRPr lang="en-US" altLang="zh-CN" dirty="0"/>
          </a:p>
          <a:p>
            <a:r>
              <a:rPr lang="en-US" altLang="zh-CN" b="1" dirty="0"/>
              <a:t>For H8 and H11, the connectivity is more dependent on the spatial contacts between OM and clay elements. So these samples show a more interdependent connectivity mode.</a:t>
            </a:r>
            <a:endParaRPr lang="en-US" altLang="zh-CN" dirty="0"/>
          </a:p>
          <a:p>
            <a:r>
              <a:rPr lang="en-US" altLang="zh-CN" b="1" dirty="0"/>
              <a:t>The key point here is that REV-scale connectivity is not controlled only by mineral content. It also depends on the spatial distribution and contact relationships among pore-bearing elements. </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F3B3615-C2FD-4AE5-9546-19E2F5AE0F52}" type="slidenum">
              <a:rPr lang="zh-CN" altLang="en-US" smtClean="0"/>
              <a:t>11</a:t>
            </a:fld>
            <a:endParaRPr lang="zh-CN" altLang="en-US"/>
          </a:p>
        </p:txBody>
      </p:sp>
    </p:spTree>
    <p:extLst>
      <p:ext uri="{BB962C8B-B14F-4D97-AF65-F5344CB8AC3E}">
        <p14:creationId xmlns:p14="http://schemas.microsoft.com/office/powerpoint/2010/main" val="1634472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After analyzing the REV-scale connectivity, we validate the apparent permeability prediction. The left figure compares the simulated permeability with laboratory measurements from crushed shale samples </a:t>
            </a:r>
            <a:r>
              <a:rPr lang="zh-CN" altLang="en-US" b="1" dirty="0"/>
              <a:t>，</a:t>
            </a:r>
            <a:r>
              <a:rPr lang="en-US" altLang="zh-CN" sz="1200" b="0" i="0" u="none" strike="noStrike" cap="none" dirty="0">
                <a:solidFill>
                  <a:srgbClr val="334155"/>
                </a:solidFill>
                <a:latin typeface="DM Sans"/>
                <a:ea typeface="DM Sans"/>
                <a:cs typeface="DM Sans"/>
                <a:sym typeface="DM Sans"/>
              </a:rPr>
              <a:t>experiment and simulation were conducted under the same mean gas pressure of 0.7 MPa</a:t>
            </a:r>
            <a:r>
              <a:rPr lang="en-US" altLang="zh-CN" sz="1200" dirty="0">
                <a:solidFill>
                  <a:srgbClr val="334155"/>
                </a:solidFill>
                <a:latin typeface="DM Sans"/>
                <a:ea typeface="DM Sans"/>
                <a:cs typeface="DM Sans"/>
                <a:sym typeface="DM Sans"/>
              </a:rPr>
              <a:t>. </a:t>
            </a:r>
            <a:r>
              <a:rPr lang="en-US" altLang="zh-CN" sz="1200" b="0" i="0" u="none" strike="noStrike" cap="none" dirty="0">
                <a:solidFill>
                  <a:srgbClr val="334155"/>
                </a:solidFill>
                <a:latin typeface="DM Sans"/>
                <a:ea typeface="DM Sans"/>
                <a:cs typeface="DM Sans"/>
                <a:sym typeface="DM Sans"/>
              </a:rPr>
              <a:t>the proposed multiscale framework accurately predicts the apparent permeability, showing good agreement with laboratory measured data.</a:t>
            </a:r>
            <a:endParaRPr lang="en-US" altLang="zh-CN" sz="3200" dirty="0"/>
          </a:p>
          <a:p>
            <a:r>
              <a:rPr lang="en-US" altLang="zh-CN" b="1" dirty="0"/>
              <a:t>. that the multiscale framework can reasonably predict shale matrix permeability.</a:t>
            </a:r>
            <a:endParaRPr lang="en-US" altLang="zh-CN" dirty="0"/>
          </a:p>
          <a:p>
            <a:r>
              <a:rPr lang="en-US" altLang="zh-CN" b="1" dirty="0"/>
              <a:t>Then, we compare different lithofacies. The mixed-facies shale shows the highest average simulated permeability, followed by calcareous shale and siliceous shale.</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F3B3615-C2FD-4AE5-9546-19E2F5AE0F52}" type="slidenum">
              <a:rPr lang="zh-CN" altLang="en-US" smtClean="0"/>
              <a:t>12</a:t>
            </a:fld>
            <a:endParaRPr lang="zh-CN" altLang="en-US"/>
          </a:p>
        </p:txBody>
      </p:sp>
    </p:spTree>
    <p:extLst>
      <p:ext uri="{BB962C8B-B14F-4D97-AF65-F5344CB8AC3E}">
        <p14:creationId xmlns:p14="http://schemas.microsoft.com/office/powerpoint/2010/main" val="3554000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The comparison between H8 and H9 is important. They have similar total clay and OM contents, but the </a:t>
            </a:r>
            <a:r>
              <a:rPr lang="en-US" altLang="zh-CN" b="1" dirty="0" err="1"/>
              <a:t>permerbility</a:t>
            </a:r>
            <a:r>
              <a:rPr lang="en-US" altLang="zh-CN" b="1" dirty="0"/>
              <a:t> is DIFFERENT. H8 has more OM-A and higher permeability, while H9 contains more OM-B and lower permeability. This shows that OM-type heterogeneity matters.</a:t>
            </a:r>
            <a:endParaRPr lang="en-US" altLang="zh-CN" dirty="0"/>
          </a:p>
          <a:p>
            <a:r>
              <a:rPr lang="en-US" altLang="zh-CN" b="1" dirty="0"/>
              <a:t>The correlation plots on the right also show that mineral content alone cannot explain permeability very well. The R² values are relatively low, especially for total OM content.</a:t>
            </a:r>
            <a:endParaRPr lang="en-US" altLang="zh-CN" dirty="0"/>
          </a:p>
          <a:p>
            <a:r>
              <a:rPr lang="en-US" altLang="zh-CN" b="1" dirty="0"/>
              <a:t>So, the key message is that apparent permeability is jointly controlled by mineral composition, spatial connectivity, and OM-type heterogeneity.</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F3B3615-C2FD-4AE5-9546-19E2F5AE0F52}" type="slidenum">
              <a:rPr lang="zh-CN" altLang="en-US" smtClean="0"/>
              <a:t>13</a:t>
            </a:fld>
            <a:endParaRPr lang="zh-CN" altLang="en-US"/>
          </a:p>
        </p:txBody>
      </p:sp>
    </p:spTree>
    <p:extLst>
      <p:ext uri="{BB962C8B-B14F-4D97-AF65-F5344CB8AC3E}">
        <p14:creationId xmlns:p14="http://schemas.microsoft.com/office/powerpoint/2010/main" val="2166629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To summarize, this study develops a multiscale reconstruction and flow simulation framework for shale matrix permeability prediction.</a:t>
            </a:r>
            <a:endParaRPr lang="en-US" altLang="zh-CN" dirty="0"/>
          </a:p>
          <a:p>
            <a:r>
              <a:rPr lang="en-US" altLang="zh-CN" b="1" dirty="0"/>
              <a:t>First, at the sub-rock-type scale, OM shows a clear permeability transition at about 20 percent resolved-pore porosity, and the local flow contribution follows the order: OM-A, OM-B, and clay.</a:t>
            </a:r>
            <a:endParaRPr lang="en-US" altLang="zh-CN" dirty="0"/>
          </a:p>
          <a:p>
            <a:r>
              <a:rPr lang="en-US" altLang="zh-CN" b="1" dirty="0"/>
              <a:t>Second, at the REV scale, different lithofacies show different connectivity modes. Mixed-facies shale is mainly clay-dominated, while siliceous and calcareous shales rely more on OM–clay contacts.</a:t>
            </a:r>
            <a:endParaRPr lang="en-US" altLang="zh-CN" dirty="0"/>
          </a:p>
          <a:p>
            <a:r>
              <a:rPr lang="en-US" altLang="zh-CN" b="1" dirty="0"/>
              <a:t>Third, the simulated apparent permeability agrees reasonably well with experimental measurements. The results indicate that permeability is jointly controlled by mineral composition, spatial connectivity, and OM-type heterogeneity.</a:t>
            </a:r>
            <a:endParaRPr lang="en-US" altLang="zh-CN" dirty="0"/>
          </a:p>
          <a:p>
            <a:r>
              <a:rPr lang="en-US" altLang="zh-CN" b="1" dirty="0"/>
              <a:t>Future work will consider water saturation, matrix–fracture coupling, and applications to other tight reservoirs.</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F3B3615-C2FD-4AE5-9546-19E2F5AE0F52}" type="slidenum">
              <a:rPr lang="zh-CN" altLang="en-US" smtClean="0"/>
              <a:t>14</a:t>
            </a:fld>
            <a:endParaRPr lang="zh-CN" altLang="en-US"/>
          </a:p>
        </p:txBody>
      </p:sp>
    </p:spTree>
    <p:extLst>
      <p:ext uri="{BB962C8B-B14F-4D97-AF65-F5344CB8AC3E}">
        <p14:creationId xmlns:p14="http://schemas.microsoft.com/office/powerpoint/2010/main" val="310807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Shale is an important subsurface resource for shale gas production, and underground hydrogen storage. , and CO₂ storage</a:t>
            </a:r>
          </a:p>
          <a:p>
            <a:r>
              <a:rPr lang="en-US" altLang="zh-CN" b="1" dirty="0"/>
              <a:t>For all these applications, permeability is a key parameter, because it controls gas transport, production efficiency, injection capacity, and storage </a:t>
            </a:r>
            <a:r>
              <a:rPr lang="en-US" altLang="zh-CN" dirty="0"/>
              <a:t>efficiency</a:t>
            </a:r>
            <a:r>
              <a:rPr lang="en-US" altLang="zh-CN" b="1" dirty="0"/>
              <a:t>.</a:t>
            </a:r>
          </a:p>
          <a:p>
            <a:r>
              <a:rPr lang="en-US" altLang="zh-CN" dirty="0"/>
              <a:t>To predict permeability reliably, we first need to understand the three-dimensional pore connectivity inside the shale </a:t>
            </a:r>
            <a:r>
              <a:rPr lang="en-US" altLang="zh-CN" dirty="0" err="1"/>
              <a:t>matrix.However</a:t>
            </a:r>
            <a:r>
              <a:rPr lang="en-US" altLang="zh-CN" dirty="0"/>
              <a:t>, this is very challenging because shale has highly heterogeneous and multiscale pore structure. </a:t>
            </a:r>
            <a:endParaRPr lang="zh-CN" altLang="en-US" dirty="0"/>
          </a:p>
        </p:txBody>
      </p:sp>
      <p:sp>
        <p:nvSpPr>
          <p:cNvPr id="4" name="灯片编号占位符 3"/>
          <p:cNvSpPr>
            <a:spLocks noGrp="1"/>
          </p:cNvSpPr>
          <p:nvPr>
            <p:ph type="sldNum" sz="quarter" idx="5"/>
          </p:nvPr>
        </p:nvSpPr>
        <p:spPr/>
        <p:txBody>
          <a:bodyPr/>
          <a:lstStyle/>
          <a:p>
            <a:fld id="{AF3B3615-C2FD-4AE5-9546-19E2F5AE0F52}" type="slidenum">
              <a:rPr lang="zh-CN" altLang="en-US" smtClean="0"/>
              <a:t>2</a:t>
            </a:fld>
            <a:endParaRPr lang="zh-CN" altLang="en-US"/>
          </a:p>
        </p:txBody>
      </p:sp>
    </p:spTree>
    <p:extLst>
      <p:ext uri="{BB962C8B-B14F-4D97-AF65-F5344CB8AC3E}">
        <p14:creationId xmlns:p14="http://schemas.microsoft.com/office/powerpoint/2010/main" val="215752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600" b="0" dirty="0"/>
              <a:t>Common imaging methods include MAPS, FIB-SEM, and micro- or nano-CT. MAPS means large-area SEM imaging. These methods are useful, but each has its own limitation.</a:t>
            </a:r>
          </a:p>
          <a:p>
            <a:r>
              <a:rPr lang="en-US" altLang="zh-CN" sz="600" b="0" dirty="0"/>
              <a:t>MAPS provides a large and clear two-dimensional field of view, which is useful for </a:t>
            </a:r>
            <a:r>
              <a:rPr lang="en-US" altLang="zh-CN" sz="800" b="0" dirty="0">
                <a:latin typeface="Times New Roman" panose="02020603050405020304" pitchFamily="18" charset="0"/>
                <a:cs typeface="Times New Roman" panose="02020603050405020304" pitchFamily="18" charset="0"/>
              </a:rPr>
              <a:t>capturing capture nanoscale intra-mineral pores</a:t>
            </a:r>
            <a:r>
              <a:rPr lang="en-US" altLang="zh-CN" sz="600" b="0" dirty="0"/>
              <a:t>. However, it cannot directly provide 3D pore connectivity. FIB-SEM can resolve nanoscale 3D pore structures, but its imaging volume is too small and too local. In contrast, micro-CT or nano-CT can cover a larger volume, but their resolution is not sufficient to capture nanoscale intra-mineral pores.</a:t>
            </a:r>
          </a:p>
          <a:p>
            <a:r>
              <a:rPr lang="en-US" altLang="zh-CN" sz="600" b="0" dirty="0"/>
              <a:t>Therefore, the key challenge is the trade-off between imaging resolution and field of view. This makes 3D digital rock reconstruction difficult, and also makes permeability prediction difficult.</a:t>
            </a:r>
            <a:endParaRPr lang="zh-CN" altLang="en-US" sz="600" b="0" dirty="0"/>
          </a:p>
        </p:txBody>
      </p:sp>
      <p:sp>
        <p:nvSpPr>
          <p:cNvPr id="4" name="灯片编号占位符 3"/>
          <p:cNvSpPr>
            <a:spLocks noGrp="1"/>
          </p:cNvSpPr>
          <p:nvPr>
            <p:ph type="sldNum" sz="quarter" idx="5"/>
          </p:nvPr>
        </p:nvSpPr>
        <p:spPr/>
        <p:txBody>
          <a:bodyPr/>
          <a:lstStyle/>
          <a:p>
            <a:fld id="{AF3B3615-C2FD-4AE5-9546-19E2F5AE0F52}" type="slidenum">
              <a:rPr lang="zh-CN" altLang="en-US" smtClean="0"/>
              <a:t>3</a:t>
            </a:fld>
            <a:endParaRPr lang="zh-CN" altLang="en-US"/>
          </a:p>
        </p:txBody>
      </p:sp>
    </p:spTree>
    <p:extLst>
      <p:ext uri="{BB962C8B-B14F-4D97-AF65-F5344CB8AC3E}">
        <p14:creationId xmlns:p14="http://schemas.microsoft.com/office/powerpoint/2010/main" val="3568657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1103F-75A6-638D-6F21-821E1AC124A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A7BC625-F7AB-C33F-146C-4E0CAF44E5C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7862F49-5FD8-E89F-D3C0-3A0F8AC8D716}"/>
              </a:ext>
            </a:extLst>
          </p:cNvPr>
          <p:cNvSpPr>
            <a:spLocks noGrp="1"/>
          </p:cNvSpPr>
          <p:nvPr>
            <p:ph type="body" idx="1"/>
          </p:nvPr>
        </p:nvSpPr>
        <p:spPr/>
        <p:txBody>
          <a:bodyPr/>
          <a:lstStyle/>
          <a:p>
            <a:r>
              <a:rPr lang="en-US" altLang="zh-CN" b="1" dirty="0"/>
              <a:t>To solve this problem, we propose a multiscale workflow. The goal is to bring nanoscale pore-structure information into a large REV-scale 3D digital rock for permeability prediction.</a:t>
            </a:r>
            <a:endParaRPr lang="en-US" altLang="zh-CN" dirty="0"/>
          </a:p>
          <a:p>
            <a:r>
              <a:rPr lang="en-US" altLang="zh-CN" b="1" dirty="0" err="1"/>
              <a:t>nextI</a:t>
            </a:r>
            <a:r>
              <a:rPr lang="en-US" altLang="zh-CN" b="1" dirty="0"/>
              <a:t> will discuss the workflow at two scales:: the sub-rock-type scale and the REV scale.</a:t>
            </a:r>
            <a:endParaRPr lang="en-US" altLang="zh-CN" dirty="0"/>
          </a:p>
          <a:p>
            <a:r>
              <a:rPr lang="en-US" altLang="zh-CN" b="1" dirty="0"/>
              <a:t>First, at the sub-rock-type scale, We use </a:t>
            </a:r>
            <a:r>
              <a:rPr lang="en-US" altLang="zh-CN" b="1" dirty="0" err="1"/>
              <a:t>SliceGAN</a:t>
            </a:r>
            <a:r>
              <a:rPr lang="en-US" altLang="zh-CN" b="1" dirty="0"/>
              <a:t> and FIB-SEM data to build representative 3D sub-units, and then calculate their intrinsic permeability.</a:t>
            </a:r>
            <a:endParaRPr lang="en-US" altLang="zh-CN" dirty="0"/>
          </a:p>
          <a:p>
            <a:r>
              <a:rPr lang="en-US" altLang="zh-CN" b="1" dirty="0"/>
              <a:t>Second, at the REV scale, we combine MAPS images and QEMSCAN mineral maps to obtain the spatial distribution of OM and clay. During coarsening, we keep the important pore-structure information from the high-resolution images.</a:t>
            </a:r>
            <a:endParaRPr lang="en-US" altLang="zh-CN" dirty="0"/>
          </a:p>
          <a:p>
            <a:r>
              <a:rPr lang="en-US" altLang="zh-CN" b="1" dirty="0"/>
              <a:t>Finally, we construct the 3D digital rock, assign pore and permeability information to each element, and predict the apparent permeability with a multiscale pore-network model.</a:t>
            </a:r>
            <a:endParaRPr lang="en-US" altLang="zh-CN" dirty="0"/>
          </a:p>
          <a:p>
            <a:r>
              <a:rPr lang="en-US" altLang="zh-CN" b="1" dirty="0"/>
              <a:t>In this way, we link nanoscale pore information to REV-scale permeability prediction.</a:t>
            </a:r>
            <a:endParaRPr lang="en-US" altLang="zh-CN" dirty="0"/>
          </a:p>
          <a:p>
            <a:endParaRPr lang="zh-CN" altLang="en-US" dirty="0"/>
          </a:p>
        </p:txBody>
      </p:sp>
      <p:sp>
        <p:nvSpPr>
          <p:cNvPr id="4" name="灯片编号占位符 3">
            <a:extLst>
              <a:ext uri="{FF2B5EF4-FFF2-40B4-BE49-F238E27FC236}">
                <a16:creationId xmlns:a16="http://schemas.microsoft.com/office/drawing/2014/main" id="{FEC2605B-21A0-D7C1-8D3C-DD4BCFA7FB5C}"/>
              </a:ext>
            </a:extLst>
          </p:cNvPr>
          <p:cNvSpPr>
            <a:spLocks noGrp="1"/>
          </p:cNvSpPr>
          <p:nvPr>
            <p:ph type="sldNum" sz="quarter" idx="5"/>
          </p:nvPr>
        </p:nvSpPr>
        <p:spPr/>
        <p:txBody>
          <a:bodyPr/>
          <a:lstStyle/>
          <a:p>
            <a:fld id="{AF3B3615-C2FD-4AE5-9546-19E2F5AE0F52}" type="slidenum">
              <a:rPr lang="zh-CN" altLang="en-US" smtClean="0"/>
              <a:t>4</a:t>
            </a:fld>
            <a:endParaRPr lang="zh-CN" altLang="en-US"/>
          </a:p>
        </p:txBody>
      </p:sp>
    </p:spTree>
    <p:extLst>
      <p:ext uri="{BB962C8B-B14F-4D97-AF65-F5344CB8AC3E}">
        <p14:creationId xmlns:p14="http://schemas.microsoft.com/office/powerpoint/2010/main" val="3820640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0CEA6-261A-9E68-36F9-FD869D53E0C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5D6DC8E-A4C7-78F4-AAF2-8CE3E5B2A87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3D282A8-F314-C9E0-BC6D-E95D757E9121}"/>
              </a:ext>
            </a:extLst>
          </p:cNvPr>
          <p:cNvSpPr>
            <a:spLocks noGrp="1"/>
          </p:cNvSpPr>
          <p:nvPr>
            <p:ph type="body" idx="1"/>
          </p:nvPr>
        </p:nvSpPr>
        <p:spPr/>
        <p:txBody>
          <a:bodyPr/>
          <a:lstStyle/>
          <a:p>
            <a:r>
              <a:rPr lang="en-US" altLang="zh-CN" dirty="0"/>
              <a:t>Before jumping into the reconstruction work flow, let me briefly introduce our dataset.</a:t>
            </a:r>
          </a:p>
          <a:p>
            <a:r>
              <a:rPr lang="en-US" altLang="zh-CN" dirty="0"/>
              <a:t>We collected </a:t>
            </a:r>
            <a:r>
              <a:rPr lang="en-US" altLang="zh-CN" b="1" dirty="0"/>
              <a:t>twelve shale samples</a:t>
            </a:r>
            <a:r>
              <a:rPr lang="en-US" altLang="zh-CN" dirty="0"/>
              <a:t> from </a:t>
            </a:r>
            <a:r>
              <a:rPr lang="en-US" altLang="zh-CN" dirty="0" err="1"/>
              <a:t>Wufeng</a:t>
            </a:r>
            <a:r>
              <a:rPr lang="en-US" altLang="zh-CN" dirty="0"/>
              <a:t>–</a:t>
            </a:r>
            <a:r>
              <a:rPr lang="en-US" altLang="zh-CN" dirty="0" err="1"/>
              <a:t>Longmaxi</a:t>
            </a:r>
            <a:r>
              <a:rPr lang="en-US" altLang="zh-CN" dirty="0"/>
              <a:t> Formation in the Sichuan Basin.</a:t>
            </a:r>
          </a:p>
          <a:p>
            <a:r>
              <a:rPr lang="en-US" altLang="zh-CN" dirty="0"/>
              <a:t>To accurately analysis these samples across different scales, we employed experiment including MAPS, QEMSCAN, and FIB-SEM, alongside crushed-shale permeability tests.</a:t>
            </a:r>
          </a:p>
          <a:p>
            <a:r>
              <a:rPr lang="en-US" altLang="zh-CN" dirty="0"/>
              <a:t>based on the mineralogical evaluation shown in this ternary diagram, our twelve samples naturally fall into three distinct categories: </a:t>
            </a:r>
            <a:r>
              <a:rPr lang="en-US" altLang="zh-CN" b="1" dirty="0"/>
              <a:t>mixed-facies, siliceous, and calcareous shales</a:t>
            </a:r>
            <a:r>
              <a:rPr lang="en-US" altLang="zh-CN" dirty="0"/>
              <a:t>.</a:t>
            </a:r>
          </a:p>
          <a:p>
            <a:endParaRPr lang="zh-CN" altLang="en-US" dirty="0"/>
          </a:p>
        </p:txBody>
      </p:sp>
      <p:sp>
        <p:nvSpPr>
          <p:cNvPr id="4" name="灯片编号占位符 3">
            <a:extLst>
              <a:ext uri="{FF2B5EF4-FFF2-40B4-BE49-F238E27FC236}">
                <a16:creationId xmlns:a16="http://schemas.microsoft.com/office/drawing/2014/main" id="{46E8E051-CC7A-388D-6247-9183B7B08D80}"/>
              </a:ext>
            </a:extLst>
          </p:cNvPr>
          <p:cNvSpPr>
            <a:spLocks noGrp="1"/>
          </p:cNvSpPr>
          <p:nvPr>
            <p:ph type="sldNum" sz="quarter" idx="5"/>
          </p:nvPr>
        </p:nvSpPr>
        <p:spPr/>
        <p:txBody>
          <a:bodyPr/>
          <a:lstStyle/>
          <a:p>
            <a:fld id="{AF3B3615-C2FD-4AE5-9546-19E2F5AE0F52}" type="slidenum">
              <a:rPr lang="zh-CN" altLang="en-US" smtClean="0"/>
              <a:t>5</a:t>
            </a:fld>
            <a:endParaRPr lang="zh-CN" altLang="en-US"/>
          </a:p>
        </p:txBody>
      </p:sp>
    </p:spTree>
    <p:extLst>
      <p:ext uri="{BB962C8B-B14F-4D97-AF65-F5344CB8AC3E}">
        <p14:creationId xmlns:p14="http://schemas.microsoft.com/office/powerpoint/2010/main" val="304407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After introducing the dataset, we first examine which components mainly host the resolvable pores in the shale matrix.</a:t>
            </a:r>
            <a:endParaRPr lang="en-US" altLang="zh-CN" dirty="0"/>
          </a:p>
          <a:p>
            <a:r>
              <a:rPr lang="en-US" altLang="zh-CN" b="1" dirty="0"/>
              <a:t>By combining MAPS images and QEMSCAN mineral maps, we can link pore development with mineral composition. Previous studies have suggested that dissolution pores in carbonate minerals, such as calcite or dolomite, are often relatively isolated and may not significantly contribute to the globally connected pore system. Therefore, in this study, we focus on OM and clay as the main pore-bearing components for digital rock construction.</a:t>
            </a:r>
            <a:endParaRPr lang="en-US" altLang="zh-CN" dirty="0"/>
          </a:p>
          <a:p>
            <a:r>
              <a:rPr lang="en-US" altLang="zh-CN" b="1" dirty="0"/>
              <a:t>The statistical plot on the right also supports this choice. The particle porosity generally increases with the combined area fraction of clay and OM</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F3B3615-C2FD-4AE5-9546-19E2F5AE0F52}" type="slidenum">
              <a:rPr lang="zh-CN" altLang="en-US" smtClean="0"/>
              <a:t>6</a:t>
            </a:fld>
            <a:endParaRPr lang="zh-CN" altLang="en-US"/>
          </a:p>
        </p:txBody>
      </p:sp>
    </p:spTree>
    <p:extLst>
      <p:ext uri="{BB962C8B-B14F-4D97-AF65-F5344CB8AC3E}">
        <p14:creationId xmlns:p14="http://schemas.microsoft.com/office/powerpoint/2010/main" val="246921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Since OM and clay are the dominant pore-bearing components, we first need to determine their intrinsic permeability. FIB-SEM provides real high-resolution 3D pore structures, so it is used here as an experimental benchmark. However, FIB-SEM is expensive and limited in volume and sample number, so it cannot cover all OM and clay sub-units.</a:t>
            </a:r>
            <a:endParaRPr lang="en-US" altLang="zh-CN" dirty="0"/>
          </a:p>
          <a:p>
            <a:r>
              <a:rPr lang="en-US" altLang="zh-CN" b="1" dirty="0"/>
              <a:t>Therefore, we use </a:t>
            </a:r>
            <a:r>
              <a:rPr lang="en-US" altLang="zh-CN" b="1" dirty="0" err="1"/>
              <a:t>SliceGAN</a:t>
            </a:r>
            <a:r>
              <a:rPr lang="en-US" altLang="zh-CN" b="1" dirty="0"/>
              <a:t>, an excellent open-source 2D-to-3D reconstruction method, to generate additional 3D structures from high-resolution 2D images. The FIB-SEM data are used to validate the </a:t>
            </a:r>
            <a:r>
              <a:rPr lang="en-US" altLang="zh-CN" b="1" dirty="0" err="1"/>
              <a:t>SliceGAN</a:t>
            </a:r>
            <a:r>
              <a:rPr lang="en-US" altLang="zh-CN" b="1" dirty="0"/>
              <a:t> reconstruction result.</a:t>
            </a:r>
            <a:endParaRPr lang="en-US" altLang="zh-CN" dirty="0"/>
          </a:p>
          <a:p>
            <a:r>
              <a:rPr lang="en-US" altLang="zh-CN" b="1" dirty="0"/>
              <a:t>Then, we apply a pore-network–continuum model. Resolved pores are described by a pore network, while sub-resolution pores are treated as a continuum matrix. The output of this step is the intrinsic permeability of OM and clay sub-units, which will be used for REV-scale permeability prediction.</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F3B3615-C2FD-4AE5-9546-19E2F5AE0F52}" type="slidenum">
              <a:rPr lang="zh-CN" altLang="en-US" smtClean="0"/>
              <a:t>7</a:t>
            </a:fld>
            <a:endParaRPr lang="zh-CN" altLang="en-US"/>
          </a:p>
        </p:txBody>
      </p:sp>
    </p:spTree>
    <p:extLst>
      <p:ext uri="{BB962C8B-B14F-4D97-AF65-F5344CB8AC3E}">
        <p14:creationId xmlns:p14="http://schemas.microsoft.com/office/powerpoint/2010/main" val="3747647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ECAAC-6541-31D6-C18A-F6E39E7918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D063955-284F-85F3-F913-15E80563DAC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03CEFBE-7AF6-EDEF-BB73-E0E72213694E}"/>
              </a:ext>
            </a:extLst>
          </p:cNvPr>
          <p:cNvSpPr>
            <a:spLocks noGrp="1"/>
          </p:cNvSpPr>
          <p:nvPr>
            <p:ph type="body" idx="1"/>
          </p:nvPr>
        </p:nvSpPr>
        <p:spPr/>
        <p:txBody>
          <a:bodyPr/>
          <a:lstStyle/>
          <a:p>
            <a:r>
              <a:rPr lang="en-US" altLang="zh-CN" b="1" dirty="0"/>
              <a:t>After the sub-unit reconstruction and simulation, we further analyzed the relationship between resolved pore porosity and intrinsic permeability. To make this relationship robust, we simulated 30 sub-units in total: 20 </a:t>
            </a:r>
            <a:r>
              <a:rPr lang="en-US" altLang="zh-CN" b="1" dirty="0" err="1"/>
              <a:t>SliceGAN</a:t>
            </a:r>
            <a:r>
              <a:rPr lang="en-US" altLang="zh-CN" b="1" dirty="0"/>
              <a:t>-reconstructed OM units, 5 </a:t>
            </a:r>
            <a:r>
              <a:rPr lang="en-US" altLang="zh-CN" b="1" dirty="0" err="1"/>
              <a:t>SliceGAN</a:t>
            </a:r>
            <a:r>
              <a:rPr lang="en-US" altLang="zh-CN" b="1" dirty="0"/>
              <a:t>-reconstructed clay units, and 5 FIB-SEM OM units used as experimental benchmarks.</a:t>
            </a:r>
            <a:endParaRPr lang="en-US" altLang="zh-CN" dirty="0"/>
          </a:p>
          <a:p>
            <a:r>
              <a:rPr lang="en-US" altLang="zh-CN" b="1" dirty="0"/>
              <a:t>For organic matter, the permeability is very sensitive to resolved pore porosity. When the porosity is below about 20 percent, the resolved pores are mostly isolated and the permeability remains low. Once the porosity exceeds this threshold, the resolved pores become highly connected, and the permeability increases sharply, by around two orders of magnitude.</a:t>
            </a:r>
            <a:endParaRPr lang="en-US" altLang="zh-CN" dirty="0"/>
          </a:p>
          <a:p>
            <a:r>
              <a:rPr lang="en-US" altLang="zh-CN" b="1" dirty="0"/>
              <a:t>Based on this transition, we classify organic matter into two types: OM-A, with surface porosity higher than 20 percent and highly connected resolved pores; and OM-B, with surface porosity lower than 20 percent and predominantly isolated resolved pores.</a:t>
            </a:r>
            <a:endParaRPr lang="en-US" altLang="zh-CN" dirty="0"/>
          </a:p>
          <a:p>
            <a:r>
              <a:rPr lang="en-US" altLang="zh-CN" b="1" dirty="0"/>
              <a:t>For clay minerals, the resolved pore porosity is generally lower than 5 percent, and the permeability variation is much smaller. Therefore, clay is treated as one relatively uniform sub-rock type.</a:t>
            </a:r>
            <a:endParaRPr lang="en-US" altLang="zh-CN" dirty="0"/>
          </a:p>
          <a:p>
            <a:endParaRPr lang="zh-CN" altLang="en-US" dirty="0"/>
          </a:p>
        </p:txBody>
      </p:sp>
      <p:sp>
        <p:nvSpPr>
          <p:cNvPr id="4" name="灯片编号占位符 3">
            <a:extLst>
              <a:ext uri="{FF2B5EF4-FFF2-40B4-BE49-F238E27FC236}">
                <a16:creationId xmlns:a16="http://schemas.microsoft.com/office/drawing/2014/main" id="{B430EDB1-1212-7161-26A2-0082BB931E65}"/>
              </a:ext>
            </a:extLst>
          </p:cNvPr>
          <p:cNvSpPr>
            <a:spLocks noGrp="1"/>
          </p:cNvSpPr>
          <p:nvPr>
            <p:ph type="sldNum" sz="quarter" idx="5"/>
          </p:nvPr>
        </p:nvSpPr>
        <p:spPr/>
        <p:txBody>
          <a:bodyPr/>
          <a:lstStyle/>
          <a:p>
            <a:fld id="{AF3B3615-C2FD-4AE5-9546-19E2F5AE0F52}" type="slidenum">
              <a:rPr lang="zh-CN" altLang="en-US" smtClean="0"/>
              <a:t>8</a:t>
            </a:fld>
            <a:endParaRPr lang="zh-CN" altLang="en-US"/>
          </a:p>
        </p:txBody>
      </p:sp>
    </p:spTree>
    <p:extLst>
      <p:ext uri="{BB962C8B-B14F-4D97-AF65-F5344CB8AC3E}">
        <p14:creationId xmlns:p14="http://schemas.microsoft.com/office/powerpoint/2010/main" val="4064559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After defining the 20 percent threshold from the permeability simulations, we need to apply this criterion to the real MAPS images.</a:t>
            </a:r>
            <a:endParaRPr lang="en-US" altLang="zh-CN" dirty="0"/>
          </a:p>
          <a:p>
            <a:r>
              <a:rPr lang="en-US" altLang="zh-CN" b="1" dirty="0"/>
              <a:t>Here, the raw MAPS image is first segmented using trainable Weka segmentation. This allows us to identify organic matter, organic pores, inorganic pores, and solid minerals.</a:t>
            </a:r>
            <a:endParaRPr lang="en-US" altLang="zh-CN" dirty="0"/>
          </a:p>
          <a:p>
            <a:r>
              <a:rPr lang="en-US" altLang="zh-CN" b="1" dirty="0"/>
              <a:t>Then, we use watershed analysis to divide the organic matter phase into individual OM elements. For each OM element, we calculate the surface porosity and pore size information automatically.</a:t>
            </a:r>
            <a:endParaRPr lang="en-US" altLang="zh-CN" dirty="0"/>
          </a:p>
          <a:p>
            <a:r>
              <a:rPr lang="en-US" altLang="zh-CN" b="1" dirty="0"/>
              <a:t>In this way, each OM element is no longer treated as the same material. Instead, it is described by its own pore features. These features provide the basis for identifying connectivity-related sub-rock types in the following reconstruction.</a:t>
            </a:r>
            <a:endParaRPr lang="en-US" altLang="zh-CN" dirty="0"/>
          </a:p>
        </p:txBody>
      </p:sp>
      <p:sp>
        <p:nvSpPr>
          <p:cNvPr id="4" name="灯片编号占位符 3"/>
          <p:cNvSpPr>
            <a:spLocks noGrp="1"/>
          </p:cNvSpPr>
          <p:nvPr>
            <p:ph type="sldNum" sz="quarter" idx="5"/>
          </p:nvPr>
        </p:nvSpPr>
        <p:spPr/>
        <p:txBody>
          <a:bodyPr/>
          <a:lstStyle/>
          <a:p>
            <a:fld id="{AF3B3615-C2FD-4AE5-9546-19E2F5AE0F52}" type="slidenum">
              <a:rPr lang="zh-CN" altLang="en-US" smtClean="0"/>
              <a:t>9</a:t>
            </a:fld>
            <a:endParaRPr lang="zh-CN" altLang="en-US"/>
          </a:p>
        </p:txBody>
      </p:sp>
    </p:spTree>
    <p:extLst>
      <p:ext uri="{BB962C8B-B14F-4D97-AF65-F5344CB8AC3E}">
        <p14:creationId xmlns:p14="http://schemas.microsoft.com/office/powerpoint/2010/main" val="3210345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20FD8-2D6D-2563-9A55-907ADA8ED59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4AB552-1035-5038-0D2B-1015C4B37B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C0F46C-1562-CF23-2694-7F4E0FAAA0C0}"/>
              </a:ext>
            </a:extLst>
          </p:cNvPr>
          <p:cNvSpPr>
            <a:spLocks noGrp="1"/>
          </p:cNvSpPr>
          <p:nvPr>
            <p:ph type="dt" sz="half" idx="10"/>
          </p:nvPr>
        </p:nvSpPr>
        <p:spPr/>
        <p:txBody>
          <a:bodyPr/>
          <a:lstStyle/>
          <a:p>
            <a:fld id="{0EFD040D-37EA-4E19-920D-94E5FED7A6A5}"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8ED5C852-D912-9218-140D-D4897330B4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4E1C46-F50B-E1DA-CDDE-2DF613154ED7}"/>
              </a:ext>
            </a:extLst>
          </p:cNvPr>
          <p:cNvSpPr>
            <a:spLocks noGrp="1"/>
          </p:cNvSpPr>
          <p:nvPr>
            <p:ph type="sldNum" sz="quarter" idx="12"/>
          </p:nvPr>
        </p:nvSpPr>
        <p:spPr/>
        <p:txBody>
          <a:body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2732282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6BB66F-D29D-B865-E1C0-F6FF843EB8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4B8FFE2-92D7-5867-36E0-C1074BB6C78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26F2BB4-89B9-88CE-5BDE-524C3D9F592C}"/>
              </a:ext>
            </a:extLst>
          </p:cNvPr>
          <p:cNvSpPr>
            <a:spLocks noGrp="1"/>
          </p:cNvSpPr>
          <p:nvPr>
            <p:ph type="dt" sz="half" idx="10"/>
          </p:nvPr>
        </p:nvSpPr>
        <p:spPr/>
        <p:txBody>
          <a:bodyPr/>
          <a:lstStyle/>
          <a:p>
            <a:fld id="{0EFD040D-37EA-4E19-920D-94E5FED7A6A5}"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6C8F5EFF-81EF-C29B-9944-F7C3134977D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722B71-9676-DB91-B14C-ED85724B6155}"/>
              </a:ext>
            </a:extLst>
          </p:cNvPr>
          <p:cNvSpPr>
            <a:spLocks noGrp="1"/>
          </p:cNvSpPr>
          <p:nvPr>
            <p:ph type="sldNum" sz="quarter" idx="12"/>
          </p:nvPr>
        </p:nvSpPr>
        <p:spPr/>
        <p:txBody>
          <a:body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213499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5C14A7-2164-1189-B44C-C7C23633A4E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03022BE-7A6F-286A-A079-8D6FFF17A99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D46D4D-6C06-C7BA-CC4D-13A0FBB77F37}"/>
              </a:ext>
            </a:extLst>
          </p:cNvPr>
          <p:cNvSpPr>
            <a:spLocks noGrp="1"/>
          </p:cNvSpPr>
          <p:nvPr>
            <p:ph type="dt" sz="half" idx="10"/>
          </p:nvPr>
        </p:nvSpPr>
        <p:spPr/>
        <p:txBody>
          <a:bodyPr/>
          <a:lstStyle/>
          <a:p>
            <a:fld id="{0EFD040D-37EA-4E19-920D-94E5FED7A6A5}"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7E8DA5A9-F9D9-2F62-97F8-426C436D7BB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21F644-A2E3-712D-859D-052A4A1BDA3A}"/>
              </a:ext>
            </a:extLst>
          </p:cNvPr>
          <p:cNvSpPr>
            <a:spLocks noGrp="1"/>
          </p:cNvSpPr>
          <p:nvPr>
            <p:ph type="sldNum" sz="quarter" idx="12"/>
          </p:nvPr>
        </p:nvSpPr>
        <p:spPr/>
        <p:txBody>
          <a:body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4033134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97960A-8F19-D122-934A-97CA987E55C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194B-C0FB-100F-829D-337EB186B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A487869-512E-C495-3793-0B2EB4DF7826}"/>
              </a:ext>
            </a:extLst>
          </p:cNvPr>
          <p:cNvSpPr>
            <a:spLocks noGrp="1"/>
          </p:cNvSpPr>
          <p:nvPr>
            <p:ph type="dt" sz="half" idx="10"/>
          </p:nvPr>
        </p:nvSpPr>
        <p:spPr/>
        <p:txBody>
          <a:bodyPr/>
          <a:lstStyle/>
          <a:p>
            <a:fld id="{A1DDC0B8-8F91-45B9-A794-E72996384E18}"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1FAC4FAF-8A97-8E5F-EA22-1F3B293AB1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9587E-6FAE-138F-8292-338CE06C4F9E}"/>
              </a:ext>
            </a:extLst>
          </p:cNvPr>
          <p:cNvSpPr>
            <a:spLocks noGrp="1"/>
          </p:cNvSpPr>
          <p:nvPr>
            <p:ph type="sldNum" sz="quarter" idx="12"/>
          </p:nvPr>
        </p:nvSpPr>
        <p:spPr/>
        <p:txBody>
          <a:body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29215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B7E211-9373-FCA3-4E14-5DDB8A13C1A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0DE50EC-876D-2FE6-41DA-31D2B9707C6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01510E-4BF8-C482-2E78-28E5738BC166}"/>
              </a:ext>
            </a:extLst>
          </p:cNvPr>
          <p:cNvSpPr>
            <a:spLocks noGrp="1"/>
          </p:cNvSpPr>
          <p:nvPr>
            <p:ph type="dt" sz="half" idx="10"/>
          </p:nvPr>
        </p:nvSpPr>
        <p:spPr/>
        <p:txBody>
          <a:bodyPr/>
          <a:lstStyle/>
          <a:p>
            <a:fld id="{A1DDC0B8-8F91-45B9-A794-E72996384E18}"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EEE8993B-723A-9BAB-94B7-B13BE2DB2F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7553F6-633D-3767-B544-505696E57C9F}"/>
              </a:ext>
            </a:extLst>
          </p:cNvPr>
          <p:cNvSpPr>
            <a:spLocks noGrp="1"/>
          </p:cNvSpPr>
          <p:nvPr>
            <p:ph type="sldNum" sz="quarter" idx="12"/>
          </p:nvPr>
        </p:nvSpPr>
        <p:spPr/>
        <p:txBody>
          <a:body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4104975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364FC1-20BC-9BE6-2C4E-E9ABB5B1366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8612D8-83A0-4535-5756-F90609D05F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C20C3A9-80C9-750B-67DC-394B1FFD1825}"/>
              </a:ext>
            </a:extLst>
          </p:cNvPr>
          <p:cNvSpPr>
            <a:spLocks noGrp="1"/>
          </p:cNvSpPr>
          <p:nvPr>
            <p:ph type="dt" sz="half" idx="10"/>
          </p:nvPr>
        </p:nvSpPr>
        <p:spPr/>
        <p:txBody>
          <a:bodyPr/>
          <a:lstStyle/>
          <a:p>
            <a:fld id="{A1DDC0B8-8F91-45B9-A794-E72996384E18}"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5D7E4FCC-4364-D9B5-6F0C-67A2066A9AA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3E5AC2-E632-BC1B-EBD6-31B9CB8E5A01}"/>
              </a:ext>
            </a:extLst>
          </p:cNvPr>
          <p:cNvSpPr>
            <a:spLocks noGrp="1"/>
          </p:cNvSpPr>
          <p:nvPr>
            <p:ph type="sldNum" sz="quarter" idx="12"/>
          </p:nvPr>
        </p:nvSpPr>
        <p:spPr/>
        <p:txBody>
          <a:body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2196240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5AE606-DAEB-0A6E-EC40-815CA198E64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C37C69-445C-A8DA-2C68-4A9CFFBCD6D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76C0935-1B96-B92D-0856-0B22B1614B7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5F344FD-7397-9B1E-3AFA-93FC0490580E}"/>
              </a:ext>
            </a:extLst>
          </p:cNvPr>
          <p:cNvSpPr>
            <a:spLocks noGrp="1"/>
          </p:cNvSpPr>
          <p:nvPr>
            <p:ph type="dt" sz="half" idx="10"/>
          </p:nvPr>
        </p:nvSpPr>
        <p:spPr/>
        <p:txBody>
          <a:bodyPr/>
          <a:lstStyle/>
          <a:p>
            <a:fld id="{A1DDC0B8-8F91-45B9-A794-E72996384E18}" type="datetimeFigureOut">
              <a:rPr lang="zh-CN" altLang="en-US" smtClean="0"/>
              <a:t>2026/5/21</a:t>
            </a:fld>
            <a:endParaRPr lang="zh-CN" altLang="en-US"/>
          </a:p>
        </p:txBody>
      </p:sp>
      <p:sp>
        <p:nvSpPr>
          <p:cNvPr id="6" name="页脚占位符 5">
            <a:extLst>
              <a:ext uri="{FF2B5EF4-FFF2-40B4-BE49-F238E27FC236}">
                <a16:creationId xmlns:a16="http://schemas.microsoft.com/office/drawing/2014/main" id="{9E6B38FD-EBCF-9CAF-EBA0-65A2837AA89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8C24813-E252-FE82-4C3A-BFF9A24C67A3}"/>
              </a:ext>
            </a:extLst>
          </p:cNvPr>
          <p:cNvSpPr>
            <a:spLocks noGrp="1"/>
          </p:cNvSpPr>
          <p:nvPr>
            <p:ph type="sldNum" sz="quarter" idx="12"/>
          </p:nvPr>
        </p:nvSpPr>
        <p:spPr/>
        <p:txBody>
          <a:body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3758774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54526-0044-C937-C603-FE44D0FA13D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D5EE52-9A88-E47B-A291-BC54FD2C4A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6C3499-8AC6-DC9C-5FA9-02BE0E3B52C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6A9A750-813D-B5BD-13F2-523F00873C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3845A-5134-33A3-DBAE-C8A6656C10C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30A417E-4A2B-883C-6F24-2344B958585C}"/>
              </a:ext>
            </a:extLst>
          </p:cNvPr>
          <p:cNvSpPr>
            <a:spLocks noGrp="1"/>
          </p:cNvSpPr>
          <p:nvPr>
            <p:ph type="dt" sz="half" idx="10"/>
          </p:nvPr>
        </p:nvSpPr>
        <p:spPr/>
        <p:txBody>
          <a:bodyPr/>
          <a:lstStyle/>
          <a:p>
            <a:fld id="{A1DDC0B8-8F91-45B9-A794-E72996384E18}" type="datetimeFigureOut">
              <a:rPr lang="zh-CN" altLang="en-US" smtClean="0"/>
              <a:t>2026/5/21</a:t>
            </a:fld>
            <a:endParaRPr lang="zh-CN" altLang="en-US"/>
          </a:p>
        </p:txBody>
      </p:sp>
      <p:sp>
        <p:nvSpPr>
          <p:cNvPr id="8" name="页脚占位符 7">
            <a:extLst>
              <a:ext uri="{FF2B5EF4-FFF2-40B4-BE49-F238E27FC236}">
                <a16:creationId xmlns:a16="http://schemas.microsoft.com/office/drawing/2014/main" id="{55930126-2A5A-8F9D-7FFB-0982651C46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08CB2D-086E-2C7A-390C-8E01336F996A}"/>
              </a:ext>
            </a:extLst>
          </p:cNvPr>
          <p:cNvSpPr>
            <a:spLocks noGrp="1"/>
          </p:cNvSpPr>
          <p:nvPr>
            <p:ph type="sldNum" sz="quarter" idx="12"/>
          </p:nvPr>
        </p:nvSpPr>
        <p:spPr/>
        <p:txBody>
          <a:body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3409492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B1C2DC-0110-2695-C947-97FFB5456EE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B108693-9245-884B-447E-64079E3A6DED}"/>
              </a:ext>
            </a:extLst>
          </p:cNvPr>
          <p:cNvSpPr>
            <a:spLocks noGrp="1"/>
          </p:cNvSpPr>
          <p:nvPr>
            <p:ph type="dt" sz="half" idx="10"/>
          </p:nvPr>
        </p:nvSpPr>
        <p:spPr/>
        <p:txBody>
          <a:bodyPr/>
          <a:lstStyle/>
          <a:p>
            <a:fld id="{A1DDC0B8-8F91-45B9-A794-E72996384E18}" type="datetimeFigureOut">
              <a:rPr lang="zh-CN" altLang="en-US" smtClean="0"/>
              <a:t>2026/5/21</a:t>
            </a:fld>
            <a:endParaRPr lang="zh-CN" altLang="en-US"/>
          </a:p>
        </p:txBody>
      </p:sp>
      <p:sp>
        <p:nvSpPr>
          <p:cNvPr id="4" name="页脚占位符 3">
            <a:extLst>
              <a:ext uri="{FF2B5EF4-FFF2-40B4-BE49-F238E27FC236}">
                <a16:creationId xmlns:a16="http://schemas.microsoft.com/office/drawing/2014/main" id="{B0D63B32-74B2-336E-5FD7-C617E8C303B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CDF34EA-B72F-069B-FD41-850EBBA9B10A}"/>
              </a:ext>
            </a:extLst>
          </p:cNvPr>
          <p:cNvSpPr>
            <a:spLocks noGrp="1"/>
          </p:cNvSpPr>
          <p:nvPr>
            <p:ph type="sldNum" sz="quarter" idx="12"/>
          </p:nvPr>
        </p:nvSpPr>
        <p:spPr/>
        <p:txBody>
          <a:body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489995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F89AD5D-BF50-91C6-972E-BDFB50227D03}"/>
              </a:ext>
            </a:extLst>
          </p:cNvPr>
          <p:cNvSpPr>
            <a:spLocks noGrp="1"/>
          </p:cNvSpPr>
          <p:nvPr>
            <p:ph type="dt" sz="half" idx="10"/>
          </p:nvPr>
        </p:nvSpPr>
        <p:spPr/>
        <p:txBody>
          <a:bodyPr/>
          <a:lstStyle/>
          <a:p>
            <a:fld id="{A1DDC0B8-8F91-45B9-A794-E72996384E18}" type="datetimeFigureOut">
              <a:rPr lang="zh-CN" altLang="en-US" smtClean="0"/>
              <a:t>2026/5/21</a:t>
            </a:fld>
            <a:endParaRPr lang="zh-CN" altLang="en-US"/>
          </a:p>
        </p:txBody>
      </p:sp>
      <p:sp>
        <p:nvSpPr>
          <p:cNvPr id="3" name="页脚占位符 2">
            <a:extLst>
              <a:ext uri="{FF2B5EF4-FFF2-40B4-BE49-F238E27FC236}">
                <a16:creationId xmlns:a16="http://schemas.microsoft.com/office/drawing/2014/main" id="{30270773-E912-C7EA-9B55-2F3F6CD6BF3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96B8077-08F4-5E06-DB6D-6330BD1ED643}"/>
              </a:ext>
            </a:extLst>
          </p:cNvPr>
          <p:cNvSpPr>
            <a:spLocks noGrp="1"/>
          </p:cNvSpPr>
          <p:nvPr>
            <p:ph type="sldNum" sz="quarter" idx="12"/>
          </p:nvPr>
        </p:nvSpPr>
        <p:spPr/>
        <p:txBody>
          <a:body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2212227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799627-FC5D-4881-9DA3-70E475F726D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091FE18-1D08-E4CA-3987-F9FF8CFC74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F6331C9-538A-9879-A2B4-091B6A90D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464AFDC-5E8F-F27B-9940-7A664D4D57CF}"/>
              </a:ext>
            </a:extLst>
          </p:cNvPr>
          <p:cNvSpPr>
            <a:spLocks noGrp="1"/>
          </p:cNvSpPr>
          <p:nvPr>
            <p:ph type="dt" sz="half" idx="10"/>
          </p:nvPr>
        </p:nvSpPr>
        <p:spPr/>
        <p:txBody>
          <a:bodyPr/>
          <a:lstStyle/>
          <a:p>
            <a:fld id="{A1DDC0B8-8F91-45B9-A794-E72996384E18}" type="datetimeFigureOut">
              <a:rPr lang="zh-CN" altLang="en-US" smtClean="0"/>
              <a:t>2026/5/21</a:t>
            </a:fld>
            <a:endParaRPr lang="zh-CN" altLang="en-US"/>
          </a:p>
        </p:txBody>
      </p:sp>
      <p:sp>
        <p:nvSpPr>
          <p:cNvPr id="6" name="页脚占位符 5">
            <a:extLst>
              <a:ext uri="{FF2B5EF4-FFF2-40B4-BE49-F238E27FC236}">
                <a16:creationId xmlns:a16="http://schemas.microsoft.com/office/drawing/2014/main" id="{A9E927E4-405D-D2DB-AC04-A7D500D91B6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F97759-0A39-C509-A14A-B856096D0D81}"/>
              </a:ext>
            </a:extLst>
          </p:cNvPr>
          <p:cNvSpPr>
            <a:spLocks noGrp="1"/>
          </p:cNvSpPr>
          <p:nvPr>
            <p:ph type="sldNum" sz="quarter" idx="12"/>
          </p:nvPr>
        </p:nvSpPr>
        <p:spPr/>
        <p:txBody>
          <a:body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1947770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30730E-F08E-A882-6A24-F5B91A1E802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26378A9-FD8D-55A1-C0F3-06764E56FC0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718E35-743E-CB00-9824-02D36E70C4F3}"/>
              </a:ext>
            </a:extLst>
          </p:cNvPr>
          <p:cNvSpPr>
            <a:spLocks noGrp="1"/>
          </p:cNvSpPr>
          <p:nvPr>
            <p:ph type="dt" sz="half" idx="10"/>
          </p:nvPr>
        </p:nvSpPr>
        <p:spPr/>
        <p:txBody>
          <a:bodyPr/>
          <a:lstStyle/>
          <a:p>
            <a:fld id="{0EFD040D-37EA-4E19-920D-94E5FED7A6A5}"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E02E7F6B-DC67-9A81-B0E7-86D5AEBDF6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8D6892-2EC9-2015-3B6D-EC73931F385D}"/>
              </a:ext>
            </a:extLst>
          </p:cNvPr>
          <p:cNvSpPr>
            <a:spLocks noGrp="1"/>
          </p:cNvSpPr>
          <p:nvPr>
            <p:ph type="sldNum" sz="quarter" idx="12"/>
          </p:nvPr>
        </p:nvSpPr>
        <p:spPr/>
        <p:txBody>
          <a:body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537892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2A93C4-1410-4828-DB26-40903BA83DC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810EC44-D6A2-AFE9-6389-52C50B802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8967A58-E426-CDFA-96B3-354A238D4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850CE8-AC68-7951-52E8-ED030DBDCB39}"/>
              </a:ext>
            </a:extLst>
          </p:cNvPr>
          <p:cNvSpPr>
            <a:spLocks noGrp="1"/>
          </p:cNvSpPr>
          <p:nvPr>
            <p:ph type="dt" sz="half" idx="10"/>
          </p:nvPr>
        </p:nvSpPr>
        <p:spPr/>
        <p:txBody>
          <a:bodyPr/>
          <a:lstStyle/>
          <a:p>
            <a:fld id="{A1DDC0B8-8F91-45B9-A794-E72996384E18}" type="datetimeFigureOut">
              <a:rPr lang="zh-CN" altLang="en-US" smtClean="0"/>
              <a:t>2026/5/21</a:t>
            </a:fld>
            <a:endParaRPr lang="zh-CN" altLang="en-US"/>
          </a:p>
        </p:txBody>
      </p:sp>
      <p:sp>
        <p:nvSpPr>
          <p:cNvPr id="6" name="页脚占位符 5">
            <a:extLst>
              <a:ext uri="{FF2B5EF4-FFF2-40B4-BE49-F238E27FC236}">
                <a16:creationId xmlns:a16="http://schemas.microsoft.com/office/drawing/2014/main" id="{0DF4B351-1A5D-F58B-FEB3-57360D3A686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2703CB-0929-3173-0D71-AAF3CCB059C5}"/>
              </a:ext>
            </a:extLst>
          </p:cNvPr>
          <p:cNvSpPr>
            <a:spLocks noGrp="1"/>
          </p:cNvSpPr>
          <p:nvPr>
            <p:ph type="sldNum" sz="quarter" idx="12"/>
          </p:nvPr>
        </p:nvSpPr>
        <p:spPr/>
        <p:txBody>
          <a:body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15625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364558-F688-4C7E-EBB2-1D4A6048F49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03824F6-68FC-2C41-0E4E-EB8F714D3F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B995ACD-AAB5-ACB7-71B0-1F480892E7D4}"/>
              </a:ext>
            </a:extLst>
          </p:cNvPr>
          <p:cNvSpPr>
            <a:spLocks noGrp="1"/>
          </p:cNvSpPr>
          <p:nvPr>
            <p:ph type="dt" sz="half" idx="10"/>
          </p:nvPr>
        </p:nvSpPr>
        <p:spPr/>
        <p:txBody>
          <a:bodyPr/>
          <a:lstStyle/>
          <a:p>
            <a:fld id="{A1DDC0B8-8F91-45B9-A794-E72996384E18}"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68EEE30E-A91E-E3C7-D1A7-3204BAD2A2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68412B-48E0-0ACD-0DB6-76B84C8A6F3B}"/>
              </a:ext>
            </a:extLst>
          </p:cNvPr>
          <p:cNvSpPr>
            <a:spLocks noGrp="1"/>
          </p:cNvSpPr>
          <p:nvPr>
            <p:ph type="sldNum" sz="quarter" idx="12"/>
          </p:nvPr>
        </p:nvSpPr>
        <p:spPr/>
        <p:txBody>
          <a:body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2621290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CA34380-455B-61E9-F82F-F3AEB9D3D6B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C80E4AD-805D-F505-39EB-C52713CA5D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0728F7-10E3-A3A7-1D44-C43B28A5435D}"/>
              </a:ext>
            </a:extLst>
          </p:cNvPr>
          <p:cNvSpPr>
            <a:spLocks noGrp="1"/>
          </p:cNvSpPr>
          <p:nvPr>
            <p:ph type="dt" sz="half" idx="10"/>
          </p:nvPr>
        </p:nvSpPr>
        <p:spPr/>
        <p:txBody>
          <a:bodyPr/>
          <a:lstStyle/>
          <a:p>
            <a:fld id="{A1DDC0B8-8F91-45B9-A794-E72996384E18}"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D5D10F95-8C3D-359E-869E-1CAF8E3420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03281C-8FCB-3697-7F21-06E56778D952}"/>
              </a:ext>
            </a:extLst>
          </p:cNvPr>
          <p:cNvSpPr>
            <a:spLocks noGrp="1"/>
          </p:cNvSpPr>
          <p:nvPr>
            <p:ph type="sldNum" sz="quarter" idx="12"/>
          </p:nvPr>
        </p:nvSpPr>
        <p:spPr/>
        <p:txBody>
          <a:body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221233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76FA8F-6244-A67D-AB07-D072937D9F4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44A2D1-14BF-D06D-E389-B19E52CDD2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5158585-A058-C260-7FE2-1EA6F27E6CED}"/>
              </a:ext>
            </a:extLst>
          </p:cNvPr>
          <p:cNvSpPr>
            <a:spLocks noGrp="1"/>
          </p:cNvSpPr>
          <p:nvPr>
            <p:ph type="dt" sz="half" idx="10"/>
          </p:nvPr>
        </p:nvSpPr>
        <p:spPr/>
        <p:txBody>
          <a:bodyPr/>
          <a:lstStyle/>
          <a:p>
            <a:fld id="{0EFD040D-37EA-4E19-920D-94E5FED7A6A5}"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1D4D587C-A05D-82D6-77FE-D00636029E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2374AB-6402-BE70-539D-CCF7B080C094}"/>
              </a:ext>
            </a:extLst>
          </p:cNvPr>
          <p:cNvSpPr>
            <a:spLocks noGrp="1"/>
          </p:cNvSpPr>
          <p:nvPr>
            <p:ph type="sldNum" sz="quarter" idx="12"/>
          </p:nvPr>
        </p:nvSpPr>
        <p:spPr/>
        <p:txBody>
          <a:body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1565225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46D7F-936A-CE15-312B-521DDF9585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7BF033-5D07-CAE8-12A1-C5DB123D07F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EAA39ED-527A-A78B-AB4B-B399AF72BFA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4F309F3-B255-1AE4-96D0-6E737A11301B}"/>
              </a:ext>
            </a:extLst>
          </p:cNvPr>
          <p:cNvSpPr>
            <a:spLocks noGrp="1"/>
          </p:cNvSpPr>
          <p:nvPr>
            <p:ph type="dt" sz="half" idx="10"/>
          </p:nvPr>
        </p:nvSpPr>
        <p:spPr/>
        <p:txBody>
          <a:bodyPr/>
          <a:lstStyle/>
          <a:p>
            <a:fld id="{0EFD040D-37EA-4E19-920D-94E5FED7A6A5}" type="datetimeFigureOut">
              <a:rPr lang="zh-CN" altLang="en-US" smtClean="0"/>
              <a:t>2026/5/21</a:t>
            </a:fld>
            <a:endParaRPr lang="zh-CN" altLang="en-US"/>
          </a:p>
        </p:txBody>
      </p:sp>
      <p:sp>
        <p:nvSpPr>
          <p:cNvPr id="6" name="页脚占位符 5">
            <a:extLst>
              <a:ext uri="{FF2B5EF4-FFF2-40B4-BE49-F238E27FC236}">
                <a16:creationId xmlns:a16="http://schemas.microsoft.com/office/drawing/2014/main" id="{3081AFE2-E5C3-28EB-DD7B-5150E672E1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98C4EA-CE71-F3FA-1B7C-7CB3A839A148}"/>
              </a:ext>
            </a:extLst>
          </p:cNvPr>
          <p:cNvSpPr>
            <a:spLocks noGrp="1"/>
          </p:cNvSpPr>
          <p:nvPr>
            <p:ph type="sldNum" sz="quarter" idx="12"/>
          </p:nvPr>
        </p:nvSpPr>
        <p:spPr/>
        <p:txBody>
          <a:body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3093647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F91CD2-A787-05AE-3052-6E192ECF6A8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931FFA5-6924-9317-CD4A-5FBFAC156B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DC8C2C-6F15-A076-E391-7189D9FA314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3A8C08D-17AA-6991-7391-A8CEBB084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FF551EC-4D55-C1CC-A9BF-E94ABDDF12C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CEAA7D-4355-0381-2ACF-F072FF666CCE}"/>
              </a:ext>
            </a:extLst>
          </p:cNvPr>
          <p:cNvSpPr>
            <a:spLocks noGrp="1"/>
          </p:cNvSpPr>
          <p:nvPr>
            <p:ph type="dt" sz="half" idx="10"/>
          </p:nvPr>
        </p:nvSpPr>
        <p:spPr/>
        <p:txBody>
          <a:bodyPr/>
          <a:lstStyle/>
          <a:p>
            <a:fld id="{0EFD040D-37EA-4E19-920D-94E5FED7A6A5}" type="datetimeFigureOut">
              <a:rPr lang="zh-CN" altLang="en-US" smtClean="0"/>
              <a:t>2026/5/21</a:t>
            </a:fld>
            <a:endParaRPr lang="zh-CN" altLang="en-US"/>
          </a:p>
        </p:txBody>
      </p:sp>
      <p:sp>
        <p:nvSpPr>
          <p:cNvPr id="8" name="页脚占位符 7">
            <a:extLst>
              <a:ext uri="{FF2B5EF4-FFF2-40B4-BE49-F238E27FC236}">
                <a16:creationId xmlns:a16="http://schemas.microsoft.com/office/drawing/2014/main" id="{A016E8ED-FB55-5A08-9E88-E63FB5AACEB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CD28CD4-066E-0A71-06B0-A325ACAA3F00}"/>
              </a:ext>
            </a:extLst>
          </p:cNvPr>
          <p:cNvSpPr>
            <a:spLocks noGrp="1"/>
          </p:cNvSpPr>
          <p:nvPr>
            <p:ph type="sldNum" sz="quarter" idx="12"/>
          </p:nvPr>
        </p:nvSpPr>
        <p:spPr/>
        <p:txBody>
          <a:body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2542679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EBC36B-E589-48C7-EFC2-434735FB02A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84C692-79FE-640A-F4CB-197E04DCF44B}"/>
              </a:ext>
            </a:extLst>
          </p:cNvPr>
          <p:cNvSpPr>
            <a:spLocks noGrp="1"/>
          </p:cNvSpPr>
          <p:nvPr>
            <p:ph type="dt" sz="half" idx="10"/>
          </p:nvPr>
        </p:nvSpPr>
        <p:spPr/>
        <p:txBody>
          <a:bodyPr/>
          <a:lstStyle/>
          <a:p>
            <a:fld id="{0EFD040D-37EA-4E19-920D-94E5FED7A6A5}" type="datetimeFigureOut">
              <a:rPr lang="zh-CN" altLang="en-US" smtClean="0"/>
              <a:t>2026/5/21</a:t>
            </a:fld>
            <a:endParaRPr lang="zh-CN" altLang="en-US"/>
          </a:p>
        </p:txBody>
      </p:sp>
      <p:sp>
        <p:nvSpPr>
          <p:cNvPr id="4" name="页脚占位符 3">
            <a:extLst>
              <a:ext uri="{FF2B5EF4-FFF2-40B4-BE49-F238E27FC236}">
                <a16:creationId xmlns:a16="http://schemas.microsoft.com/office/drawing/2014/main" id="{1BAD537F-987A-FA53-C8D2-342C89556E5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9EC5757-1737-B7B7-29E6-0AABDC6A2F92}"/>
              </a:ext>
            </a:extLst>
          </p:cNvPr>
          <p:cNvSpPr>
            <a:spLocks noGrp="1"/>
          </p:cNvSpPr>
          <p:nvPr>
            <p:ph type="sldNum" sz="quarter" idx="12"/>
          </p:nvPr>
        </p:nvSpPr>
        <p:spPr/>
        <p:txBody>
          <a:body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894008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1AF7AAE-8068-FE55-F899-1A6AAB490C2F}"/>
              </a:ext>
            </a:extLst>
          </p:cNvPr>
          <p:cNvSpPr>
            <a:spLocks noGrp="1"/>
          </p:cNvSpPr>
          <p:nvPr>
            <p:ph type="dt" sz="half" idx="10"/>
          </p:nvPr>
        </p:nvSpPr>
        <p:spPr/>
        <p:txBody>
          <a:bodyPr/>
          <a:lstStyle/>
          <a:p>
            <a:fld id="{0EFD040D-37EA-4E19-920D-94E5FED7A6A5}" type="datetimeFigureOut">
              <a:rPr lang="zh-CN" altLang="en-US" smtClean="0"/>
              <a:t>2026/5/21</a:t>
            </a:fld>
            <a:endParaRPr lang="zh-CN" altLang="en-US"/>
          </a:p>
        </p:txBody>
      </p:sp>
      <p:sp>
        <p:nvSpPr>
          <p:cNvPr id="3" name="页脚占位符 2">
            <a:extLst>
              <a:ext uri="{FF2B5EF4-FFF2-40B4-BE49-F238E27FC236}">
                <a16:creationId xmlns:a16="http://schemas.microsoft.com/office/drawing/2014/main" id="{12E0311E-822A-D27A-F83F-D009832F463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5BFBCA5-AE14-44A6-AC0A-D20F5C992E3B}"/>
              </a:ext>
            </a:extLst>
          </p:cNvPr>
          <p:cNvSpPr>
            <a:spLocks noGrp="1"/>
          </p:cNvSpPr>
          <p:nvPr>
            <p:ph type="sldNum" sz="quarter" idx="12"/>
          </p:nvPr>
        </p:nvSpPr>
        <p:spPr/>
        <p:txBody>
          <a:body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2867961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29557D-0843-881F-8BEF-88F01C21FC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831D261-8AB6-3228-5AA5-75132812D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35469F8-2756-E5FC-6F5F-DF1323959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50EED3F-634E-B0A3-DE25-D9DA35FD9CD4}"/>
              </a:ext>
            </a:extLst>
          </p:cNvPr>
          <p:cNvSpPr>
            <a:spLocks noGrp="1"/>
          </p:cNvSpPr>
          <p:nvPr>
            <p:ph type="dt" sz="half" idx="10"/>
          </p:nvPr>
        </p:nvSpPr>
        <p:spPr/>
        <p:txBody>
          <a:bodyPr/>
          <a:lstStyle/>
          <a:p>
            <a:fld id="{0EFD040D-37EA-4E19-920D-94E5FED7A6A5}" type="datetimeFigureOut">
              <a:rPr lang="zh-CN" altLang="en-US" smtClean="0"/>
              <a:t>2026/5/21</a:t>
            </a:fld>
            <a:endParaRPr lang="zh-CN" altLang="en-US"/>
          </a:p>
        </p:txBody>
      </p:sp>
      <p:sp>
        <p:nvSpPr>
          <p:cNvPr id="6" name="页脚占位符 5">
            <a:extLst>
              <a:ext uri="{FF2B5EF4-FFF2-40B4-BE49-F238E27FC236}">
                <a16:creationId xmlns:a16="http://schemas.microsoft.com/office/drawing/2014/main" id="{1249D52B-3A80-137F-0843-807F9A98AD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FF3527B-0D60-836B-8F7F-91CA73AB60D7}"/>
              </a:ext>
            </a:extLst>
          </p:cNvPr>
          <p:cNvSpPr>
            <a:spLocks noGrp="1"/>
          </p:cNvSpPr>
          <p:nvPr>
            <p:ph type="sldNum" sz="quarter" idx="12"/>
          </p:nvPr>
        </p:nvSpPr>
        <p:spPr/>
        <p:txBody>
          <a:body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1622778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280D57-ED09-2D9B-9ABF-C62A2318E3D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781A8E3-EDCD-EE1F-92D4-6DB17447A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FDC2CC8-4BF1-20DA-0F03-0C37E37474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6A648A0-CB14-857B-6B01-44355DE125BB}"/>
              </a:ext>
            </a:extLst>
          </p:cNvPr>
          <p:cNvSpPr>
            <a:spLocks noGrp="1"/>
          </p:cNvSpPr>
          <p:nvPr>
            <p:ph type="dt" sz="half" idx="10"/>
          </p:nvPr>
        </p:nvSpPr>
        <p:spPr/>
        <p:txBody>
          <a:bodyPr/>
          <a:lstStyle/>
          <a:p>
            <a:fld id="{0EFD040D-37EA-4E19-920D-94E5FED7A6A5}" type="datetimeFigureOut">
              <a:rPr lang="zh-CN" altLang="en-US" smtClean="0"/>
              <a:t>2026/5/21</a:t>
            </a:fld>
            <a:endParaRPr lang="zh-CN" altLang="en-US"/>
          </a:p>
        </p:txBody>
      </p:sp>
      <p:sp>
        <p:nvSpPr>
          <p:cNvPr id="6" name="页脚占位符 5">
            <a:extLst>
              <a:ext uri="{FF2B5EF4-FFF2-40B4-BE49-F238E27FC236}">
                <a16:creationId xmlns:a16="http://schemas.microsoft.com/office/drawing/2014/main" id="{0D215E70-2EC3-D9AC-68BB-C1F99F085E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000BCBE-9BEA-098D-94C4-E134D4ED5CAE}"/>
              </a:ext>
            </a:extLst>
          </p:cNvPr>
          <p:cNvSpPr>
            <a:spLocks noGrp="1"/>
          </p:cNvSpPr>
          <p:nvPr>
            <p:ph type="sldNum" sz="quarter" idx="12"/>
          </p:nvPr>
        </p:nvSpPr>
        <p:spPr/>
        <p:txBody>
          <a:body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119833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44B4CF5-BE3F-361B-6794-4A4412561D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4014BD4-6C97-F8D8-FEF7-D9F4008737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C4B7B4-73B0-F0B2-8A1A-2FF2FAF71D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FD040D-37EA-4E19-920D-94E5FED7A6A5}"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677C55C3-C514-9CF5-DB05-13011833A3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AD306D1-56F7-B2B8-86D7-13564CA5C2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C9C27-F71C-465B-BCE4-56E896B24B4A}" type="slidenum">
              <a:rPr lang="zh-CN" altLang="en-US" smtClean="0"/>
              <a:t>‹#›</a:t>
            </a:fld>
            <a:endParaRPr lang="zh-CN" altLang="en-US"/>
          </a:p>
        </p:txBody>
      </p:sp>
    </p:spTree>
    <p:extLst>
      <p:ext uri="{BB962C8B-B14F-4D97-AF65-F5344CB8AC3E}">
        <p14:creationId xmlns:p14="http://schemas.microsoft.com/office/powerpoint/2010/main" val="1137006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525325F-2C5F-B272-8377-CBBE0184EE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1510173-9779-D8FA-26EB-455A6DD99E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7DA66-220D-E23A-F959-3D8FE0941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DC0B8-8F91-45B9-A794-E72996384E18}" type="datetimeFigureOut">
              <a:rPr lang="zh-CN" altLang="en-US" smtClean="0"/>
              <a:t>2026/5/21</a:t>
            </a:fld>
            <a:endParaRPr lang="zh-CN" altLang="en-US"/>
          </a:p>
        </p:txBody>
      </p:sp>
      <p:sp>
        <p:nvSpPr>
          <p:cNvPr id="5" name="页脚占位符 4">
            <a:extLst>
              <a:ext uri="{FF2B5EF4-FFF2-40B4-BE49-F238E27FC236}">
                <a16:creationId xmlns:a16="http://schemas.microsoft.com/office/drawing/2014/main" id="{94F71E28-450E-3F4C-EFF3-D24589211D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3F89706-3B63-FB20-CF35-55C71F7597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C162F-15F9-4350-B06C-6356293FA1D2}" type="slidenum">
              <a:rPr lang="zh-CN" altLang="en-US" smtClean="0"/>
              <a:t>‹#›</a:t>
            </a:fld>
            <a:endParaRPr lang="zh-CN" altLang="en-US"/>
          </a:p>
        </p:txBody>
      </p:sp>
    </p:spTree>
    <p:extLst>
      <p:ext uri="{BB962C8B-B14F-4D97-AF65-F5344CB8AC3E}">
        <p14:creationId xmlns:p14="http://schemas.microsoft.com/office/powerpoint/2010/main" val="2724858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6.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1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tif"/><Relationship Id="rId3" Type="http://schemas.openxmlformats.org/officeDocument/2006/relationships/image" Target="../media/image91.png"/><Relationship Id="rId21" Type="http://schemas.openxmlformats.org/officeDocument/2006/relationships/image" Target="../media/image110.png"/><Relationship Id="rId7" Type="http://schemas.openxmlformats.org/officeDocument/2006/relationships/image" Target="../media/image39.png"/><Relationship Id="rId12" Type="http://schemas.openxmlformats.org/officeDocument/2006/relationships/image" Target="../media/image101.png"/><Relationship Id="rId17" Type="http://schemas.openxmlformats.org/officeDocument/2006/relationships/image" Target="../media/image106.tif"/><Relationship Id="rId25" Type="http://schemas.openxmlformats.org/officeDocument/2006/relationships/image" Target="../media/image114.tif"/><Relationship Id="rId2" Type="http://schemas.openxmlformats.org/officeDocument/2006/relationships/notesSlide" Target="../notesSlides/notesSlide11.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100.tif"/><Relationship Id="rId24" Type="http://schemas.openxmlformats.org/officeDocument/2006/relationships/image" Target="../media/image113.tif"/><Relationship Id="rId5" Type="http://schemas.openxmlformats.org/officeDocument/2006/relationships/image" Target="../media/image93.png"/><Relationship Id="rId15" Type="http://schemas.openxmlformats.org/officeDocument/2006/relationships/image" Target="../media/image104.png"/><Relationship Id="rId23" Type="http://schemas.openxmlformats.org/officeDocument/2006/relationships/image" Target="../media/image112.tif"/><Relationship Id="rId10" Type="http://schemas.openxmlformats.org/officeDocument/2006/relationships/image" Target="../media/image99.tif"/><Relationship Id="rId19" Type="http://schemas.openxmlformats.org/officeDocument/2006/relationships/image" Target="../media/image108.png"/><Relationship Id="rId4" Type="http://schemas.openxmlformats.org/officeDocument/2006/relationships/image" Target="../media/image92.png"/><Relationship Id="rId9" Type="http://schemas.openxmlformats.org/officeDocument/2006/relationships/image" Target="../media/image98.tif"/><Relationship Id="rId14" Type="http://schemas.openxmlformats.org/officeDocument/2006/relationships/image" Target="../media/image103.png"/><Relationship Id="rId22" Type="http://schemas.openxmlformats.org/officeDocument/2006/relationships/image" Target="../media/image111.png"/></Relationships>
</file>

<file path=ppt/slides/_rels/slide1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1.png"/><Relationship Id="rId4" Type="http://schemas.openxmlformats.org/officeDocument/2006/relationships/image" Target="../media/image116.png"/><Relationship Id="rId9" Type="http://schemas.openxmlformats.org/officeDocument/2006/relationships/image" Target="../media/image94.png"/></Relationships>
</file>

<file path=ppt/slides/_rels/slide13.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1.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notesSlide" Target="../notesSlides/notesSlide13.xml"/><Relationship Id="rId16"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29.png"/><Relationship Id="rId5" Type="http://schemas.openxmlformats.org/officeDocument/2006/relationships/image" Target="../media/image124.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3.png"/><Relationship Id="rId9" Type="http://schemas.openxmlformats.org/officeDocument/2006/relationships/image" Target="../media/image115.png"/><Relationship Id="rId14" Type="http://schemas.openxmlformats.org/officeDocument/2006/relationships/image" Target="../media/image132.png"/></Relationships>
</file>

<file path=ppt/slides/_rels/slide1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emf"/></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eg"/><Relationship Id="rId18" Type="http://schemas.openxmlformats.org/officeDocument/2006/relationships/image" Target="../media/image60.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2" Type="http://schemas.openxmlformats.org/officeDocument/2006/relationships/notesSlide" Target="../notesSlides/notesSlide7.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jpeg"/><Relationship Id="rId22"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9.png"/><Relationship Id="rId7"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49EAAD3-54C1-0D66-DC31-DA08768FF1A8}"/>
              </a:ext>
            </a:extLst>
          </p:cNvPr>
          <p:cNvSpPr/>
          <p:nvPr/>
        </p:nvSpPr>
        <p:spPr>
          <a:xfrm>
            <a:off x="2" y="1671235"/>
            <a:ext cx="12191998" cy="2397426"/>
          </a:xfrm>
          <a:prstGeom prst="rect">
            <a:avLst/>
          </a:prstGeom>
          <a:solidFill>
            <a:srgbClr val="0152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B3D8AB6C-2D51-6FD1-0EF9-518EE5AD4ABF}"/>
              </a:ext>
            </a:extLst>
          </p:cNvPr>
          <p:cNvSpPr txBox="1"/>
          <p:nvPr/>
        </p:nvSpPr>
        <p:spPr>
          <a:xfrm>
            <a:off x="428978" y="2120116"/>
            <a:ext cx="11704135" cy="1308884"/>
          </a:xfrm>
          <a:prstGeom prst="rect">
            <a:avLst/>
          </a:prstGeom>
          <a:noFill/>
        </p:spPr>
        <p:txBody>
          <a:bodyPr wrap="square">
            <a:spAutoFit/>
          </a:bodyPr>
          <a:lstStyle>
            <a:defPPr>
              <a:defRPr lang="zh-CN"/>
            </a:defPPr>
            <a:lvl1pPr marR="0" lvl="0" indent="0" algn="ctr" fontAlgn="base">
              <a:lnSpc>
                <a:spcPct val="150000"/>
              </a:lnSpc>
              <a:spcBef>
                <a:spcPct val="0"/>
              </a:spcBef>
              <a:spcAft>
                <a:spcPct val="0"/>
              </a:spcAft>
              <a:buClrTx/>
              <a:buSzTx/>
              <a:buFont typeface="Arial" panose="020B0604020202020204" pitchFamily="34" charset="0"/>
              <a:buNone/>
              <a:tabLst/>
              <a:defRPr sz="2000" b="1">
                <a:solidFill>
                  <a:srgbClr val="004B9D"/>
                </a:solidFill>
                <a:latin typeface="Microsoft YaHei" panose="020B0503020204020204" pitchFamily="34" charset="-122"/>
                <a:ea typeface="Microsoft YaHei" panose="020B0503020204020204" pitchFamily="34" charset="-122"/>
              </a:defRPr>
            </a:lvl1pPr>
          </a:lstStyle>
          <a:p>
            <a:r>
              <a:rPr lang="en-US" altLang="zh-CN" sz="2800" dirty="0">
                <a:solidFill>
                  <a:schemeClr val="bg1"/>
                </a:solidFill>
              </a:rPr>
              <a:t>Deep-learning reconstruction of digital rocks of shale matrix and numerical predictions of apparent permeability</a:t>
            </a:r>
            <a:endParaRPr lang="zh-CN" altLang="en-US" sz="2800" dirty="0">
              <a:solidFill>
                <a:schemeClr val="bg1"/>
              </a:solidFill>
            </a:endParaRPr>
          </a:p>
        </p:txBody>
      </p:sp>
      <p:sp>
        <p:nvSpPr>
          <p:cNvPr id="11" name="文本框 10">
            <a:extLst>
              <a:ext uri="{FF2B5EF4-FFF2-40B4-BE49-F238E27FC236}">
                <a16:creationId xmlns:a16="http://schemas.microsoft.com/office/drawing/2014/main" id="{FB11AD2A-8862-FF28-243D-BD22DD577397}"/>
              </a:ext>
            </a:extLst>
          </p:cNvPr>
          <p:cNvSpPr txBox="1"/>
          <p:nvPr/>
        </p:nvSpPr>
        <p:spPr>
          <a:xfrm>
            <a:off x="3766415" y="5714164"/>
            <a:ext cx="5110277" cy="960328"/>
          </a:xfrm>
          <a:prstGeom prst="rect">
            <a:avLst/>
          </a:prstGeom>
          <a:noFill/>
        </p:spPr>
        <p:txBody>
          <a:bodyPr wrap="square" rtlCol="0">
            <a:spAutoFit/>
          </a:bodyPr>
          <a:lstStyle>
            <a:defPPr>
              <a:defRPr lang="zh-CN"/>
            </a:defPPr>
            <a:lvl1pPr algn="ctr">
              <a:lnSpc>
                <a:spcPct val="150000"/>
              </a:lnSpc>
              <a:defRPr sz="2000" b="1">
                <a:solidFill>
                  <a:srgbClr val="0152A0"/>
                </a:solidFill>
                <a:latin typeface="Times New Roman" panose="02020603050405020304" pitchFamily="18" charset="0"/>
                <a:cs typeface="Times New Roman" panose="02020603050405020304" pitchFamily="18" charset="0"/>
              </a:defRPr>
            </a:lvl1pPr>
          </a:lstStyle>
          <a:p>
            <a:r>
              <a:rPr lang="en-US" altLang="zh-CN" dirty="0"/>
              <a:t>22th May, 2026</a:t>
            </a:r>
          </a:p>
          <a:p>
            <a:r>
              <a:rPr lang="en-US" altLang="zh-CN" dirty="0"/>
              <a:t>Nantes, France</a:t>
            </a:r>
            <a:endParaRPr lang="zh-CN" altLang="en-US" dirty="0"/>
          </a:p>
        </p:txBody>
      </p:sp>
      <p:sp>
        <p:nvSpPr>
          <p:cNvPr id="13" name="文本框 12">
            <a:extLst>
              <a:ext uri="{FF2B5EF4-FFF2-40B4-BE49-F238E27FC236}">
                <a16:creationId xmlns:a16="http://schemas.microsoft.com/office/drawing/2014/main" id="{B304BB8F-E9DF-C823-2609-547508D8C40C}"/>
              </a:ext>
            </a:extLst>
          </p:cNvPr>
          <p:cNvSpPr txBox="1"/>
          <p:nvPr/>
        </p:nvSpPr>
        <p:spPr>
          <a:xfrm>
            <a:off x="7055153" y="78766"/>
            <a:ext cx="4944638" cy="461665"/>
          </a:xfrm>
          <a:prstGeom prst="rect">
            <a:avLst/>
          </a:prstGeom>
          <a:noFill/>
        </p:spPr>
        <p:txBody>
          <a:bodyPr wrap="square">
            <a:spAutoFit/>
          </a:bodyPr>
          <a:lstStyle/>
          <a:p>
            <a:pPr algn="ctr"/>
            <a:r>
              <a:rPr lang="en-US" altLang="zh-CN" sz="2400" b="1" kern="100" dirty="0">
                <a:solidFill>
                  <a:srgbClr val="0000FF"/>
                </a:solidFill>
                <a:latin typeface="Times New Roman" panose="02020603050405020304" pitchFamily="18" charset="0"/>
                <a:ea typeface="宋体" panose="02010600030101010101" pitchFamily="2" charset="-122"/>
              </a:rPr>
              <a:t>I</a:t>
            </a:r>
            <a:r>
              <a:rPr lang="en-US" altLang="zh-CN" sz="2400" b="1" kern="100" dirty="0">
                <a:solidFill>
                  <a:srgbClr val="0000FF"/>
                </a:solidFill>
                <a:effectLst/>
                <a:latin typeface="Times New Roman" panose="02020603050405020304" pitchFamily="18" charset="0"/>
                <a:ea typeface="宋体" panose="02010600030101010101" pitchFamily="2" charset="-122"/>
              </a:rPr>
              <a:t>nterpore 2026</a:t>
            </a:r>
            <a:endParaRPr lang="zh-CN" altLang="en-US" sz="2400" dirty="0"/>
          </a:p>
        </p:txBody>
      </p:sp>
      <p:pic>
        <p:nvPicPr>
          <p:cNvPr id="33" name="图片 32">
            <a:extLst>
              <a:ext uri="{FF2B5EF4-FFF2-40B4-BE49-F238E27FC236}">
                <a16:creationId xmlns:a16="http://schemas.microsoft.com/office/drawing/2014/main" id="{73E5130B-C2CD-2927-6D44-01E670D3CB6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05977" y="198245"/>
            <a:ext cx="2079980" cy="659505"/>
          </a:xfrm>
          <a:prstGeom prst="rect">
            <a:avLst/>
          </a:prstGeom>
        </p:spPr>
      </p:pic>
      <p:sp>
        <p:nvSpPr>
          <p:cNvPr id="34" name="文本框 33">
            <a:extLst>
              <a:ext uri="{FF2B5EF4-FFF2-40B4-BE49-F238E27FC236}">
                <a16:creationId xmlns:a16="http://schemas.microsoft.com/office/drawing/2014/main" id="{B804446C-EE5C-CDD8-50B5-AC448EC97C4F}"/>
              </a:ext>
            </a:extLst>
          </p:cNvPr>
          <p:cNvSpPr txBox="1"/>
          <p:nvPr/>
        </p:nvSpPr>
        <p:spPr>
          <a:xfrm>
            <a:off x="3766415" y="4397825"/>
            <a:ext cx="4586897" cy="579967"/>
          </a:xfrm>
          <a:prstGeom prst="rect">
            <a:avLst/>
          </a:prstGeom>
          <a:noFill/>
        </p:spPr>
        <p:txBody>
          <a:bodyPr wrap="square" rtlCol="0">
            <a:spAutoFit/>
          </a:bodyPr>
          <a:lstStyle/>
          <a:p>
            <a:pPr algn="ctr">
              <a:lnSpc>
                <a:spcPct val="150000"/>
              </a:lnSpc>
            </a:pPr>
            <a:r>
              <a:rPr lang="en-US" altLang="zh-CN" sz="2400" b="1" dirty="0">
                <a:solidFill>
                  <a:srgbClr val="0152A0"/>
                </a:solidFill>
                <a:latin typeface="Times New Roman" panose="02020603050405020304" pitchFamily="18" charset="0"/>
                <a:cs typeface="Times New Roman" panose="02020603050405020304" pitchFamily="18" charset="0"/>
              </a:rPr>
              <a:t>Presenter: </a:t>
            </a:r>
            <a:r>
              <a:rPr lang="en-US" altLang="zh-CN" sz="2400" b="1" dirty="0" err="1">
                <a:solidFill>
                  <a:srgbClr val="0152A0"/>
                </a:solidFill>
                <a:latin typeface="Times New Roman" panose="02020603050405020304" pitchFamily="18" charset="0"/>
                <a:cs typeface="Times New Roman" panose="02020603050405020304" pitchFamily="18" charset="0"/>
              </a:rPr>
              <a:t>Zhiwei</a:t>
            </a:r>
            <a:r>
              <a:rPr lang="en-US" altLang="zh-CN" sz="2400" b="1" dirty="0">
                <a:solidFill>
                  <a:srgbClr val="0152A0"/>
                </a:solidFill>
                <a:latin typeface="Times New Roman" panose="02020603050405020304" pitchFamily="18" charset="0"/>
                <a:cs typeface="Times New Roman" panose="02020603050405020304" pitchFamily="18" charset="0"/>
              </a:rPr>
              <a:t> Wang </a:t>
            </a:r>
          </a:p>
        </p:txBody>
      </p:sp>
      <p:sp>
        <p:nvSpPr>
          <p:cNvPr id="5" name="文本框 4">
            <a:extLst>
              <a:ext uri="{FF2B5EF4-FFF2-40B4-BE49-F238E27FC236}">
                <a16:creationId xmlns:a16="http://schemas.microsoft.com/office/drawing/2014/main" id="{756889D6-7F02-77BE-6EA3-8BF9C6B92AD7}"/>
              </a:ext>
            </a:extLst>
          </p:cNvPr>
          <p:cNvSpPr txBox="1"/>
          <p:nvPr/>
        </p:nvSpPr>
        <p:spPr>
          <a:xfrm>
            <a:off x="675044" y="4959230"/>
            <a:ext cx="11516956" cy="505267"/>
          </a:xfrm>
          <a:prstGeom prst="rect">
            <a:avLst/>
          </a:prstGeom>
          <a:noFill/>
        </p:spPr>
        <p:txBody>
          <a:bodyPr wrap="square" rtlCol="0">
            <a:spAutoFit/>
          </a:bodyPr>
          <a:lstStyle/>
          <a:p>
            <a:pPr algn="ctr">
              <a:lnSpc>
                <a:spcPct val="150000"/>
              </a:lnSpc>
            </a:pPr>
            <a:r>
              <a:rPr lang="en-US" altLang="zh-CN" sz="2000" b="1" dirty="0">
                <a:solidFill>
                  <a:srgbClr val="0152A0"/>
                </a:solidFill>
                <a:latin typeface="Times New Roman" panose="02020603050405020304" pitchFamily="18" charset="0"/>
                <a:cs typeface="Times New Roman" panose="02020603050405020304" pitchFamily="18" charset="0"/>
              </a:rPr>
              <a:t>Author: Zhiwei Wang</a:t>
            </a:r>
            <a:r>
              <a:rPr lang="zh-CN" altLang="en-US" sz="2000" b="1" dirty="0">
                <a:solidFill>
                  <a:srgbClr val="0152A0"/>
                </a:solidFill>
                <a:latin typeface="Times New Roman" panose="02020603050405020304" pitchFamily="18" charset="0"/>
                <a:cs typeface="Times New Roman" panose="02020603050405020304" pitchFamily="18" charset="0"/>
              </a:rPr>
              <a:t>，</a:t>
            </a:r>
            <a:r>
              <a:rPr lang="en-US" altLang="zh-CN" sz="2000" b="1" dirty="0">
                <a:solidFill>
                  <a:srgbClr val="0152A0"/>
                </a:solidFill>
                <a:latin typeface="Times New Roman" panose="02020603050405020304" pitchFamily="18" charset="0"/>
                <a:cs typeface="Times New Roman" panose="02020603050405020304" pitchFamily="18" charset="0"/>
              </a:rPr>
              <a:t>Jianqi Rong</a:t>
            </a:r>
            <a:r>
              <a:rPr lang="zh-CN" altLang="en-US" sz="2000" b="1" dirty="0">
                <a:solidFill>
                  <a:srgbClr val="0152A0"/>
                </a:solidFill>
                <a:latin typeface="Times New Roman" panose="02020603050405020304" pitchFamily="18" charset="0"/>
                <a:cs typeface="Times New Roman" panose="02020603050405020304" pitchFamily="18" charset="0"/>
              </a:rPr>
              <a:t>，</a:t>
            </a:r>
            <a:r>
              <a:rPr lang="en-US" altLang="zh-CN" sz="2000" b="1" dirty="0">
                <a:solidFill>
                  <a:srgbClr val="0152A0"/>
                </a:solidFill>
                <a:latin typeface="Times New Roman" panose="02020603050405020304" pitchFamily="18" charset="0"/>
                <a:cs typeface="Times New Roman" panose="02020603050405020304" pitchFamily="18" charset="0"/>
              </a:rPr>
              <a:t> Bowen Shi</a:t>
            </a:r>
            <a:r>
              <a:rPr lang="zh-CN" altLang="en-US" sz="2000" b="1" dirty="0">
                <a:solidFill>
                  <a:srgbClr val="0152A0"/>
                </a:solidFill>
                <a:latin typeface="Times New Roman" panose="02020603050405020304" pitchFamily="18" charset="0"/>
                <a:cs typeface="Times New Roman" panose="02020603050405020304" pitchFamily="18" charset="0"/>
              </a:rPr>
              <a:t>，</a:t>
            </a:r>
            <a:r>
              <a:rPr lang="en-US" altLang="zh-CN" sz="2000" b="1" dirty="0" err="1">
                <a:solidFill>
                  <a:srgbClr val="0152A0"/>
                </a:solidFill>
                <a:latin typeface="Times New Roman" panose="02020603050405020304" pitchFamily="18" charset="0"/>
                <a:cs typeface="Times New Roman" panose="02020603050405020304" pitchFamily="18" charset="0"/>
              </a:rPr>
              <a:t>Dongchen</a:t>
            </a:r>
            <a:r>
              <a:rPr lang="en-US" altLang="zh-CN" sz="2000" b="1" dirty="0">
                <a:solidFill>
                  <a:srgbClr val="0152A0"/>
                </a:solidFill>
                <a:latin typeface="Times New Roman" panose="02020603050405020304" pitchFamily="18" charset="0"/>
                <a:cs typeface="Times New Roman" panose="02020603050405020304" pitchFamily="18" charset="0"/>
              </a:rPr>
              <a:t> Liu</a:t>
            </a:r>
            <a:r>
              <a:rPr lang="zh-CN" altLang="en-US" sz="2000" b="1" dirty="0">
                <a:solidFill>
                  <a:srgbClr val="0152A0"/>
                </a:solidFill>
                <a:latin typeface="Times New Roman" panose="02020603050405020304" pitchFamily="18" charset="0"/>
                <a:cs typeface="Times New Roman" panose="02020603050405020304" pitchFamily="18" charset="0"/>
              </a:rPr>
              <a:t>，</a:t>
            </a:r>
            <a:r>
              <a:rPr lang="en-US" altLang="zh-CN" sz="2000" b="1" dirty="0">
                <a:solidFill>
                  <a:srgbClr val="0152A0"/>
                </a:solidFill>
                <a:latin typeface="Times New Roman" panose="02020603050405020304" pitchFamily="18" charset="0"/>
                <a:cs typeface="Times New Roman" panose="02020603050405020304" pitchFamily="18" charset="0"/>
              </a:rPr>
              <a:t>Yingfang Zhou</a:t>
            </a:r>
            <a:r>
              <a:rPr lang="zh-CN" altLang="en-US" sz="2000" b="1" dirty="0">
                <a:solidFill>
                  <a:srgbClr val="0152A0"/>
                </a:solidFill>
                <a:latin typeface="Times New Roman" panose="02020603050405020304" pitchFamily="18" charset="0"/>
                <a:cs typeface="Times New Roman" panose="02020603050405020304" pitchFamily="18" charset="0"/>
              </a:rPr>
              <a:t>，</a:t>
            </a:r>
            <a:r>
              <a:rPr lang="en-US" altLang="zh-CN" sz="2000" b="1" dirty="0" err="1">
                <a:solidFill>
                  <a:srgbClr val="0152A0"/>
                </a:solidFill>
                <a:latin typeface="Times New Roman" panose="02020603050405020304" pitchFamily="18" charset="0"/>
                <a:cs typeface="Times New Roman" panose="02020603050405020304" pitchFamily="18" charset="0"/>
              </a:rPr>
              <a:t>Chaozhong</a:t>
            </a:r>
            <a:r>
              <a:rPr lang="en-US" altLang="zh-CN" sz="2000" b="1" dirty="0">
                <a:solidFill>
                  <a:srgbClr val="0152A0"/>
                </a:solidFill>
                <a:latin typeface="Times New Roman" panose="02020603050405020304" pitchFamily="18" charset="0"/>
                <a:cs typeface="Times New Roman" panose="02020603050405020304" pitchFamily="18" charset="0"/>
              </a:rPr>
              <a:t> Qin</a:t>
            </a:r>
          </a:p>
        </p:txBody>
      </p:sp>
      <p:pic>
        <p:nvPicPr>
          <p:cNvPr id="15" name="图片 14">
            <a:extLst>
              <a:ext uri="{FF2B5EF4-FFF2-40B4-BE49-F238E27FC236}">
                <a16:creationId xmlns:a16="http://schemas.microsoft.com/office/drawing/2014/main" id="{3138400E-623C-1C0C-CFAB-38DAFE11CF50}"/>
              </a:ext>
            </a:extLst>
          </p:cNvPr>
          <p:cNvPicPr>
            <a:picLocks noChangeAspect="1"/>
          </p:cNvPicPr>
          <p:nvPr/>
        </p:nvPicPr>
        <p:blipFill>
          <a:blip r:embed="rId5"/>
          <a:srcRect t="28243" b="31622"/>
          <a:stretch>
            <a:fillRect/>
          </a:stretch>
        </p:blipFill>
        <p:spPr>
          <a:xfrm>
            <a:off x="2645503" y="230880"/>
            <a:ext cx="1733988" cy="549786"/>
          </a:xfrm>
          <a:prstGeom prst="rect">
            <a:avLst/>
          </a:prstGeom>
        </p:spPr>
      </p:pic>
    </p:spTree>
    <p:extLst>
      <p:ext uri="{BB962C8B-B14F-4D97-AF65-F5344CB8AC3E}">
        <p14:creationId xmlns:p14="http://schemas.microsoft.com/office/powerpoint/2010/main" val="285860965"/>
      </p:ext>
    </p:extLst>
  </p:cSld>
  <p:clrMapOvr>
    <a:masterClrMapping/>
  </p:clrMapOvr>
  <mc:AlternateContent xmlns:mc="http://schemas.openxmlformats.org/markup-compatibility/2006" xmlns:p14="http://schemas.microsoft.com/office/powerpoint/2010/main">
    <mc:Choice Requires="p14">
      <p:transition spd="slow" p14:dur="2000" advTm="19252"/>
    </mc:Choice>
    <mc:Fallback xmlns="">
      <p:transition spd="slow" advTm="1925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5;p13" descr="image.png">
            <a:extLst>
              <a:ext uri="{FF2B5EF4-FFF2-40B4-BE49-F238E27FC236}">
                <a16:creationId xmlns:a16="http://schemas.microsoft.com/office/drawing/2014/main" id="{90A9A7C7-90BE-2F72-C592-673EAF5E6CC7}"/>
              </a:ext>
            </a:extLst>
          </p:cNvPr>
          <p:cNvPicPr preferRelativeResize="0"/>
          <p:nvPr/>
        </p:nvPicPr>
        <p:blipFill rotWithShape="1">
          <a:blip r:embed="rId3">
            <a:alphaModFix/>
          </a:blip>
          <a:srcRect/>
          <a:stretch/>
        </p:blipFill>
        <p:spPr>
          <a:xfrm>
            <a:off x="4976262" y="1362076"/>
            <a:ext cx="6740872" cy="5369568"/>
          </a:xfrm>
          <a:prstGeom prst="rect">
            <a:avLst/>
          </a:prstGeom>
          <a:noFill/>
          <a:ln>
            <a:noFill/>
          </a:ln>
        </p:spPr>
      </p:pic>
      <p:pic>
        <p:nvPicPr>
          <p:cNvPr id="5" name="Google Shape;86;p13" descr="image.png">
            <a:extLst>
              <a:ext uri="{FF2B5EF4-FFF2-40B4-BE49-F238E27FC236}">
                <a16:creationId xmlns:a16="http://schemas.microsoft.com/office/drawing/2014/main" id="{742885E7-80C7-14C2-E42B-34FC119AD966}"/>
              </a:ext>
            </a:extLst>
          </p:cNvPr>
          <p:cNvPicPr preferRelativeResize="0"/>
          <p:nvPr/>
        </p:nvPicPr>
        <p:blipFill rotWithShape="1">
          <a:blip r:embed="rId4">
            <a:alphaModFix/>
          </a:blip>
          <a:srcRect/>
          <a:stretch/>
        </p:blipFill>
        <p:spPr>
          <a:xfrm>
            <a:off x="476250" y="1362075"/>
            <a:ext cx="4212877" cy="2391667"/>
          </a:xfrm>
          <a:prstGeom prst="rect">
            <a:avLst/>
          </a:prstGeom>
          <a:noFill/>
          <a:ln>
            <a:noFill/>
          </a:ln>
        </p:spPr>
      </p:pic>
      <p:pic>
        <p:nvPicPr>
          <p:cNvPr id="6" name="Google Shape;87;p13" descr="image.png">
            <a:extLst>
              <a:ext uri="{FF2B5EF4-FFF2-40B4-BE49-F238E27FC236}">
                <a16:creationId xmlns:a16="http://schemas.microsoft.com/office/drawing/2014/main" id="{A0973853-C7A7-C771-EDEA-3CED3EECE9FA}"/>
              </a:ext>
            </a:extLst>
          </p:cNvPr>
          <p:cNvPicPr preferRelativeResize="0"/>
          <p:nvPr/>
        </p:nvPicPr>
        <p:blipFill rotWithShape="1">
          <a:blip r:embed="rId5">
            <a:alphaModFix/>
          </a:blip>
          <a:srcRect/>
          <a:stretch/>
        </p:blipFill>
        <p:spPr>
          <a:xfrm>
            <a:off x="476250" y="3805702"/>
            <a:ext cx="4212877" cy="3035051"/>
          </a:xfrm>
          <a:prstGeom prst="rect">
            <a:avLst/>
          </a:prstGeom>
          <a:noFill/>
          <a:ln>
            <a:noFill/>
          </a:ln>
        </p:spPr>
      </p:pic>
      <p:sp>
        <p:nvSpPr>
          <p:cNvPr id="12" name="Google Shape;93;p13">
            <a:extLst>
              <a:ext uri="{FF2B5EF4-FFF2-40B4-BE49-F238E27FC236}">
                <a16:creationId xmlns:a16="http://schemas.microsoft.com/office/drawing/2014/main" id="{BB6A5C39-C6E4-5A7F-17E7-0BF9E219F421}"/>
              </a:ext>
            </a:extLst>
          </p:cNvPr>
          <p:cNvSpPr txBox="1"/>
          <p:nvPr/>
        </p:nvSpPr>
        <p:spPr>
          <a:xfrm>
            <a:off x="5460652" y="1612363"/>
            <a:ext cx="6367827" cy="24237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575" b="1" i="0" u="none" strike="noStrike" cap="none" dirty="0">
                <a:solidFill>
                  <a:srgbClr val="003366"/>
                </a:solidFill>
                <a:latin typeface="DM Sans"/>
                <a:ea typeface="DM Sans"/>
                <a:cs typeface="DM Sans"/>
                <a:sym typeface="DM Sans"/>
              </a:rPr>
              <a:t>Multiscale Assembly Pipeline</a:t>
            </a:r>
            <a:endParaRPr dirty="0"/>
          </a:p>
        </p:txBody>
      </p:sp>
      <p:sp>
        <p:nvSpPr>
          <p:cNvPr id="13" name="Google Shape;94;p13">
            <a:extLst>
              <a:ext uri="{FF2B5EF4-FFF2-40B4-BE49-F238E27FC236}">
                <a16:creationId xmlns:a16="http://schemas.microsoft.com/office/drawing/2014/main" id="{0239E836-28DF-09E2-0821-959716F85215}"/>
              </a:ext>
            </a:extLst>
          </p:cNvPr>
          <p:cNvSpPr txBox="1"/>
          <p:nvPr/>
        </p:nvSpPr>
        <p:spPr>
          <a:xfrm>
            <a:off x="876300" y="1609617"/>
            <a:ext cx="3803444" cy="21929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425" b="1" i="0" u="none" strike="noStrike" cap="none" dirty="0">
                <a:solidFill>
                  <a:srgbClr val="003366"/>
                </a:solidFill>
                <a:latin typeface="DM Sans"/>
                <a:ea typeface="DM Sans"/>
                <a:cs typeface="DM Sans"/>
                <a:sym typeface="DM Sans"/>
              </a:rPr>
              <a:t>Governing Transport Physics</a:t>
            </a:r>
            <a:endParaRPr dirty="0"/>
          </a:p>
        </p:txBody>
      </p:sp>
      <p:sp>
        <p:nvSpPr>
          <p:cNvPr id="14" name="Google Shape;95;p13">
            <a:extLst>
              <a:ext uri="{FF2B5EF4-FFF2-40B4-BE49-F238E27FC236}">
                <a16:creationId xmlns:a16="http://schemas.microsoft.com/office/drawing/2014/main" id="{AC54072E-F50A-E0C6-C817-4C90D94CB398}"/>
              </a:ext>
            </a:extLst>
          </p:cNvPr>
          <p:cNvSpPr txBox="1"/>
          <p:nvPr/>
        </p:nvSpPr>
        <p:spPr>
          <a:xfrm>
            <a:off x="942975" y="4053244"/>
            <a:ext cx="3733435" cy="21929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425" b="1" i="0" u="none" strike="noStrike" cap="none" dirty="0">
                <a:solidFill>
                  <a:srgbClr val="003366"/>
                </a:solidFill>
                <a:latin typeface="DM Sans"/>
                <a:ea typeface="DM Sans"/>
                <a:cs typeface="DM Sans"/>
                <a:sym typeface="DM Sans"/>
              </a:rPr>
              <a:t> Local Network Extraction Schematic</a:t>
            </a:r>
            <a:endParaRPr dirty="0"/>
          </a:p>
        </p:txBody>
      </p:sp>
      <p:pic>
        <p:nvPicPr>
          <p:cNvPr id="15" name="Google Shape;96;p13" descr="image.png">
            <a:extLst>
              <a:ext uri="{FF2B5EF4-FFF2-40B4-BE49-F238E27FC236}">
                <a16:creationId xmlns:a16="http://schemas.microsoft.com/office/drawing/2014/main" id="{FEE17A9F-2643-5A22-376D-4E7C0E4B1FE0}"/>
              </a:ext>
            </a:extLst>
          </p:cNvPr>
          <p:cNvPicPr preferRelativeResize="0"/>
          <p:nvPr/>
        </p:nvPicPr>
        <p:blipFill rotWithShape="1">
          <a:blip r:embed="rId6">
            <a:alphaModFix/>
          </a:blip>
          <a:srcRect/>
          <a:stretch/>
        </p:blipFill>
        <p:spPr>
          <a:xfrm>
            <a:off x="5165377" y="1633537"/>
            <a:ext cx="200025" cy="200025"/>
          </a:xfrm>
          <a:prstGeom prst="rect">
            <a:avLst/>
          </a:prstGeom>
          <a:noFill/>
          <a:ln>
            <a:noFill/>
          </a:ln>
        </p:spPr>
      </p:pic>
      <p:grpSp>
        <p:nvGrpSpPr>
          <p:cNvPr id="37" name="组合 36">
            <a:extLst>
              <a:ext uri="{FF2B5EF4-FFF2-40B4-BE49-F238E27FC236}">
                <a16:creationId xmlns:a16="http://schemas.microsoft.com/office/drawing/2014/main" id="{F844148F-7A50-025C-1414-201F8F2F058B}"/>
              </a:ext>
            </a:extLst>
          </p:cNvPr>
          <p:cNvGrpSpPr/>
          <p:nvPr/>
        </p:nvGrpSpPr>
        <p:grpSpPr>
          <a:xfrm>
            <a:off x="5165377" y="5817244"/>
            <a:ext cx="6838892" cy="828675"/>
            <a:chOff x="5165377" y="5960119"/>
            <a:chExt cx="6548987" cy="828675"/>
          </a:xfrm>
        </p:grpSpPr>
        <p:pic>
          <p:nvPicPr>
            <p:cNvPr id="8" name="Google Shape;89;p13" descr="image.png">
              <a:extLst>
                <a:ext uri="{FF2B5EF4-FFF2-40B4-BE49-F238E27FC236}">
                  <a16:creationId xmlns:a16="http://schemas.microsoft.com/office/drawing/2014/main" id="{32409712-7DF3-FD85-DD0F-20129362380D}"/>
                </a:ext>
              </a:extLst>
            </p:cNvPr>
            <p:cNvPicPr preferRelativeResize="0"/>
            <p:nvPr/>
          </p:nvPicPr>
          <p:blipFill rotWithShape="1">
            <a:blip r:embed="rId7">
              <a:alphaModFix/>
            </a:blip>
            <a:srcRect/>
            <a:stretch/>
          </p:blipFill>
          <p:spPr>
            <a:xfrm>
              <a:off x="5165377" y="5960119"/>
              <a:ext cx="6359872" cy="828675"/>
            </a:xfrm>
            <a:prstGeom prst="rect">
              <a:avLst/>
            </a:prstGeom>
            <a:noFill/>
            <a:ln>
              <a:noFill/>
            </a:ln>
          </p:spPr>
        </p:pic>
        <p:sp>
          <p:nvSpPr>
            <p:cNvPr id="17" name="Google Shape;98;p13">
              <a:extLst>
                <a:ext uri="{FF2B5EF4-FFF2-40B4-BE49-F238E27FC236}">
                  <a16:creationId xmlns:a16="http://schemas.microsoft.com/office/drawing/2014/main" id="{FD10DD65-307A-72BA-CD94-6E3D31833EB5}"/>
                </a:ext>
              </a:extLst>
            </p:cNvPr>
            <p:cNvSpPr txBox="1"/>
            <p:nvPr/>
          </p:nvSpPr>
          <p:spPr>
            <a:xfrm>
              <a:off x="5308252" y="6102994"/>
              <a:ext cx="6074122" cy="161583"/>
            </a:xfrm>
            <a:prstGeom prst="rect">
              <a:avLst/>
            </a:prstGeom>
            <a:noFill/>
            <a:ln>
              <a:noFill/>
            </a:ln>
          </p:spPr>
          <p:txBody>
            <a:bodyPr spcFirstLastPara="1" wrap="square" lIns="133350" tIns="0" rIns="0" bIns="0" anchor="t" anchorCtr="0">
              <a:spAutoFit/>
            </a:bodyPr>
            <a:lstStyle/>
            <a:p>
              <a:pPr marL="0" marR="0" lvl="0" indent="0" algn="l" rtl="0">
                <a:spcBef>
                  <a:spcPts val="0"/>
                </a:spcBef>
                <a:spcAft>
                  <a:spcPts val="0"/>
                </a:spcAft>
                <a:buNone/>
              </a:pPr>
              <a:r>
                <a:rPr lang="en-US" sz="1050" b="1" i="0" u="none" strike="noStrike" cap="none" dirty="0">
                  <a:solidFill>
                    <a:srgbClr val="003366"/>
                  </a:solidFill>
                  <a:latin typeface="DM Sans"/>
                  <a:ea typeface="DM Sans"/>
                  <a:cs typeface="DM Sans"/>
                  <a:sym typeface="DM Sans"/>
                </a:rPr>
                <a:t>Output: Permeability Field</a:t>
              </a:r>
              <a:endParaRPr dirty="0"/>
            </a:p>
          </p:txBody>
        </p:sp>
        <p:sp>
          <p:nvSpPr>
            <p:cNvPr id="18" name="Google Shape;99;p13">
              <a:extLst>
                <a:ext uri="{FF2B5EF4-FFF2-40B4-BE49-F238E27FC236}">
                  <a16:creationId xmlns:a16="http://schemas.microsoft.com/office/drawing/2014/main" id="{E9B13D98-4575-8AE5-D4FD-FC7DA3B9B704}"/>
                </a:ext>
              </a:extLst>
            </p:cNvPr>
            <p:cNvSpPr txBox="1"/>
            <p:nvPr/>
          </p:nvSpPr>
          <p:spPr>
            <a:xfrm>
              <a:off x="5308252" y="6322069"/>
              <a:ext cx="6406112" cy="1500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75" b="0" i="0" u="none" strike="noStrike" cap="none" dirty="0">
                  <a:solidFill>
                    <a:srgbClr val="475569"/>
                  </a:solidFill>
                  <a:latin typeface="DM Sans"/>
                  <a:ea typeface="DM Sans"/>
                  <a:cs typeface="DM Sans"/>
                  <a:sym typeface="DM Sans"/>
                </a:rPr>
                <a:t>The multiscale Pore Network Model preserves high-resolution features across a 122 </a:t>
              </a:r>
              <a:r>
                <a:rPr lang="en-US" sz="975" b="0" i="0" u="none" strike="noStrike" cap="none" dirty="0" err="1">
                  <a:solidFill>
                    <a:srgbClr val="475569"/>
                  </a:solidFill>
                  <a:latin typeface="DM Sans"/>
                  <a:ea typeface="DM Sans"/>
                  <a:cs typeface="DM Sans"/>
                  <a:sym typeface="DM Sans"/>
                </a:rPr>
                <a:t>μm</a:t>
              </a:r>
              <a:r>
                <a:rPr lang="en-US" sz="975" b="0" i="0" u="none" strike="noStrike" cap="none" dirty="0">
                  <a:solidFill>
                    <a:srgbClr val="475569"/>
                  </a:solidFill>
                  <a:latin typeface="DM Sans"/>
                  <a:ea typeface="DM Sans"/>
                  <a:cs typeface="DM Sans"/>
                  <a:sym typeface="DM Sans"/>
                </a:rPr>
                <a:t> representative volume.</a:t>
              </a:r>
              <a:endParaRPr dirty="0"/>
            </a:p>
          </p:txBody>
        </p:sp>
      </p:grpSp>
      <p:pic>
        <p:nvPicPr>
          <p:cNvPr id="19" name="Google Shape;100;p13" descr="image.png">
            <a:extLst>
              <a:ext uri="{FF2B5EF4-FFF2-40B4-BE49-F238E27FC236}">
                <a16:creationId xmlns:a16="http://schemas.microsoft.com/office/drawing/2014/main" id="{CE1C90A7-727B-6BAC-1CBC-FA8E38BAFF31}"/>
              </a:ext>
            </a:extLst>
          </p:cNvPr>
          <p:cNvPicPr preferRelativeResize="0"/>
          <p:nvPr/>
        </p:nvPicPr>
        <p:blipFill rotWithShape="1">
          <a:blip r:embed="rId8">
            <a:alphaModFix/>
          </a:blip>
          <a:srcRect/>
          <a:stretch/>
        </p:blipFill>
        <p:spPr>
          <a:xfrm>
            <a:off x="666750" y="1628775"/>
            <a:ext cx="133350" cy="180975"/>
          </a:xfrm>
          <a:prstGeom prst="rect">
            <a:avLst/>
          </a:prstGeom>
          <a:noFill/>
          <a:ln>
            <a:noFill/>
          </a:ln>
        </p:spPr>
      </p:pic>
      <p:pic>
        <p:nvPicPr>
          <p:cNvPr id="22" name="Google Shape;103;p13" descr="image.png">
            <a:extLst>
              <a:ext uri="{FF2B5EF4-FFF2-40B4-BE49-F238E27FC236}">
                <a16:creationId xmlns:a16="http://schemas.microsoft.com/office/drawing/2014/main" id="{4D536A1C-B157-7369-33EA-E2A451E1FC38}"/>
              </a:ext>
            </a:extLst>
          </p:cNvPr>
          <p:cNvPicPr preferRelativeResize="0"/>
          <p:nvPr/>
        </p:nvPicPr>
        <p:blipFill rotWithShape="1">
          <a:blip r:embed="rId9">
            <a:alphaModFix/>
          </a:blip>
          <a:srcRect/>
          <a:stretch/>
        </p:blipFill>
        <p:spPr>
          <a:xfrm>
            <a:off x="666750" y="4072402"/>
            <a:ext cx="200025" cy="180975"/>
          </a:xfrm>
          <a:prstGeom prst="rect">
            <a:avLst/>
          </a:prstGeom>
          <a:noFill/>
          <a:ln>
            <a:noFill/>
          </a:ln>
        </p:spPr>
      </p:pic>
      <p:sp>
        <p:nvSpPr>
          <p:cNvPr id="23" name="Google Shape;104;p13">
            <a:extLst>
              <a:ext uri="{FF2B5EF4-FFF2-40B4-BE49-F238E27FC236}">
                <a16:creationId xmlns:a16="http://schemas.microsoft.com/office/drawing/2014/main" id="{64FDEA42-88B9-8986-2781-8C4B74073F22}"/>
              </a:ext>
            </a:extLst>
          </p:cNvPr>
          <p:cNvSpPr txBox="1"/>
          <p:nvPr/>
        </p:nvSpPr>
        <p:spPr>
          <a:xfrm>
            <a:off x="857250" y="6034552"/>
            <a:ext cx="3641377" cy="167133"/>
          </a:xfrm>
          <a:prstGeom prst="rect">
            <a:avLst/>
          </a:prstGeom>
          <a:noFill/>
          <a:ln>
            <a:noFill/>
          </a:ln>
        </p:spPr>
        <p:txBody>
          <a:bodyPr spcFirstLastPara="1" wrap="square" lIns="0" tIns="0" rIns="0" bIns="0" anchor="t" anchorCtr="0">
            <a:spAutoFit/>
          </a:bodyPr>
          <a:lstStyle/>
          <a:p>
            <a:pPr marL="0" marR="0" lvl="0" indent="0" algn="l" rtl="0">
              <a:lnSpc>
                <a:spcPct val="130039"/>
              </a:lnSpc>
              <a:spcBef>
                <a:spcPts val="0"/>
              </a:spcBef>
              <a:spcAft>
                <a:spcPts val="0"/>
              </a:spcAft>
              <a:buNone/>
            </a:pPr>
            <a:r>
              <a:rPr lang="en-US" sz="1012" b="0" i="0" u="none" strike="noStrike" cap="none">
                <a:solidFill>
                  <a:srgbClr val="334155"/>
                </a:solidFill>
                <a:latin typeface="DM Sans"/>
                <a:ea typeface="DM Sans"/>
                <a:cs typeface="DM Sans"/>
                <a:sym typeface="DM Sans"/>
              </a:rPr>
              <a:t>(a) Mapping spatial distribution of OM and Clay.</a:t>
            </a:r>
            <a:endParaRPr/>
          </a:p>
        </p:txBody>
      </p:sp>
      <p:sp>
        <p:nvSpPr>
          <p:cNvPr id="24" name="Google Shape;105;p13">
            <a:extLst>
              <a:ext uri="{FF2B5EF4-FFF2-40B4-BE49-F238E27FC236}">
                <a16:creationId xmlns:a16="http://schemas.microsoft.com/office/drawing/2014/main" id="{632B8C06-D24F-9EAB-8D52-A50A6BCA7D23}"/>
              </a:ext>
            </a:extLst>
          </p:cNvPr>
          <p:cNvSpPr txBox="1"/>
          <p:nvPr/>
        </p:nvSpPr>
        <p:spPr>
          <a:xfrm>
            <a:off x="857250" y="6258836"/>
            <a:ext cx="3641377" cy="334267"/>
          </a:xfrm>
          <a:prstGeom prst="rect">
            <a:avLst/>
          </a:prstGeom>
          <a:noFill/>
          <a:ln>
            <a:noFill/>
          </a:ln>
        </p:spPr>
        <p:txBody>
          <a:bodyPr spcFirstLastPara="1" wrap="square" lIns="0" tIns="0" rIns="0" bIns="0" anchor="t" anchorCtr="0">
            <a:spAutoFit/>
          </a:bodyPr>
          <a:lstStyle/>
          <a:p>
            <a:pPr marL="0" marR="0" lvl="0" indent="0" algn="l" rtl="0">
              <a:lnSpc>
                <a:spcPct val="130039"/>
              </a:lnSpc>
              <a:spcBef>
                <a:spcPts val="0"/>
              </a:spcBef>
              <a:spcAft>
                <a:spcPts val="0"/>
              </a:spcAft>
              <a:buNone/>
            </a:pPr>
            <a:r>
              <a:rPr lang="en-US" sz="1012" b="0" i="0" u="none" strike="noStrike" cap="none">
                <a:solidFill>
                  <a:srgbClr val="334155"/>
                </a:solidFill>
                <a:latin typeface="DM Sans"/>
                <a:ea typeface="DM Sans"/>
                <a:cs typeface="DM Sans"/>
                <a:sym typeface="DM Sans"/>
              </a:rPr>
              <a:t>(b) Topological extraction of multiscale pore networks for OM-A, OM-B, and Clay elements.</a:t>
            </a:r>
            <a:endParaRPr/>
          </a:p>
        </p:txBody>
      </p:sp>
      <p:sp>
        <p:nvSpPr>
          <p:cNvPr id="31" name="Google Shape;112;p13">
            <a:extLst>
              <a:ext uri="{FF2B5EF4-FFF2-40B4-BE49-F238E27FC236}">
                <a16:creationId xmlns:a16="http://schemas.microsoft.com/office/drawing/2014/main" id="{32A2C3D1-90FF-956D-8A05-EC4ACC2DFCE0}"/>
              </a:ext>
            </a:extLst>
          </p:cNvPr>
          <p:cNvSpPr txBox="1"/>
          <p:nvPr/>
        </p:nvSpPr>
        <p:spPr>
          <a:xfrm>
            <a:off x="666750" y="6034552"/>
            <a:ext cx="47625" cy="171450"/>
          </a:xfrm>
          <a:prstGeom prst="rect">
            <a:avLst/>
          </a:prstGeom>
          <a:noFill/>
          <a:ln>
            <a:noFill/>
          </a:ln>
        </p:spPr>
        <p:txBody>
          <a:bodyPr spcFirstLastPara="1" wrap="square" lIns="0" tIns="0" rIns="0" bIns="0" anchor="t" anchorCtr="0">
            <a:spAutoFit/>
          </a:bodyPr>
          <a:lstStyle/>
          <a:p>
            <a:pPr marL="0" marR="0" lvl="0" indent="0" algn="l" rtl="0">
              <a:lnSpc>
                <a:spcPct val="130039"/>
              </a:lnSpc>
              <a:spcBef>
                <a:spcPts val="0"/>
              </a:spcBef>
              <a:spcAft>
                <a:spcPts val="0"/>
              </a:spcAft>
              <a:buNone/>
            </a:pPr>
            <a:r>
              <a:rPr lang="en-US" sz="1012" b="1" i="0" u="none" strike="noStrike" cap="none">
                <a:solidFill>
                  <a:srgbClr val="005088"/>
                </a:solidFill>
                <a:latin typeface="DM Sans"/>
                <a:ea typeface="DM Sans"/>
                <a:cs typeface="DM Sans"/>
                <a:sym typeface="DM Sans"/>
              </a:rPr>
              <a:t>•</a:t>
            </a:r>
            <a:endParaRPr/>
          </a:p>
        </p:txBody>
      </p:sp>
      <p:sp>
        <p:nvSpPr>
          <p:cNvPr id="32" name="Google Shape;113;p13">
            <a:extLst>
              <a:ext uri="{FF2B5EF4-FFF2-40B4-BE49-F238E27FC236}">
                <a16:creationId xmlns:a16="http://schemas.microsoft.com/office/drawing/2014/main" id="{DE6AF962-4A11-B8EF-CACB-DFFE4C28F78E}"/>
              </a:ext>
            </a:extLst>
          </p:cNvPr>
          <p:cNvSpPr txBox="1"/>
          <p:nvPr/>
        </p:nvSpPr>
        <p:spPr>
          <a:xfrm>
            <a:off x="666750" y="6258836"/>
            <a:ext cx="47625" cy="171450"/>
          </a:xfrm>
          <a:prstGeom prst="rect">
            <a:avLst/>
          </a:prstGeom>
          <a:noFill/>
          <a:ln>
            <a:noFill/>
          </a:ln>
        </p:spPr>
        <p:txBody>
          <a:bodyPr spcFirstLastPara="1" wrap="square" lIns="0" tIns="0" rIns="0" bIns="0" anchor="t" anchorCtr="0">
            <a:spAutoFit/>
          </a:bodyPr>
          <a:lstStyle/>
          <a:p>
            <a:pPr marL="0" marR="0" lvl="0" indent="0" algn="l" rtl="0">
              <a:lnSpc>
                <a:spcPct val="130039"/>
              </a:lnSpc>
              <a:spcBef>
                <a:spcPts val="0"/>
              </a:spcBef>
              <a:spcAft>
                <a:spcPts val="0"/>
              </a:spcAft>
              <a:buNone/>
            </a:pPr>
            <a:r>
              <a:rPr lang="en-US" sz="1012" b="1" i="0" u="none" strike="noStrike" cap="none">
                <a:solidFill>
                  <a:srgbClr val="005088"/>
                </a:solidFill>
                <a:latin typeface="DM Sans"/>
                <a:ea typeface="DM Sans"/>
                <a:cs typeface="DM Sans"/>
                <a:sym typeface="DM Sans"/>
              </a:rPr>
              <a:t>•</a:t>
            </a:r>
            <a:endParaRPr/>
          </a:p>
        </p:txBody>
      </p:sp>
      <p:sp>
        <p:nvSpPr>
          <p:cNvPr id="33" name="Google Shape;114;p13">
            <a:extLst>
              <a:ext uri="{FF2B5EF4-FFF2-40B4-BE49-F238E27FC236}">
                <a16:creationId xmlns:a16="http://schemas.microsoft.com/office/drawing/2014/main" id="{BBA8FBD6-0572-1138-32A2-2F052A8E446A}"/>
              </a:ext>
            </a:extLst>
          </p:cNvPr>
          <p:cNvSpPr txBox="1"/>
          <p:nvPr/>
        </p:nvSpPr>
        <p:spPr>
          <a:xfrm>
            <a:off x="0" y="166688"/>
            <a:ext cx="12192000" cy="438582"/>
          </a:xfrm>
          <a:prstGeom prst="rect">
            <a:avLst/>
          </a:prstGeom>
          <a:noFill/>
          <a:ln>
            <a:noFill/>
          </a:ln>
        </p:spPr>
        <p:txBody>
          <a:bodyPr spcFirstLastPara="1" wrap="square" lIns="0" tIns="0" rIns="0" bIns="0" anchor="t" anchorCtr="0">
            <a:spAutoFit/>
          </a:bodyPr>
          <a:lstStyle>
            <a:defPPr>
              <a:defRPr lang="zh-CN"/>
            </a:defPPr>
            <a:lvl1pPr marR="0" lvl="0" indent="457200">
              <a:spcBef>
                <a:spcPts val="0"/>
              </a:spcBef>
              <a:spcAft>
                <a:spcPts val="0"/>
              </a:spcAft>
              <a:buNone/>
              <a:defRPr sz="2850" b="1" i="0" u="none" strike="noStrike" cap="none">
                <a:solidFill>
                  <a:srgbClr val="003366"/>
                </a:solidFill>
                <a:latin typeface="Merriweather"/>
                <a:ea typeface="Merriweather"/>
                <a:cs typeface="Merriweather"/>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fr-FR" altLang="zh-CN" dirty="0"/>
              <a:t>REV scale: Digital Rock Construction</a:t>
            </a:r>
            <a:endParaRPr lang="en-US" dirty="0">
              <a:sym typeface="Merriweather"/>
            </a:endParaRPr>
          </a:p>
        </p:txBody>
      </p:sp>
      <p:sp>
        <p:nvSpPr>
          <p:cNvPr id="35" name="Google Shape;116;p13">
            <a:extLst>
              <a:ext uri="{FF2B5EF4-FFF2-40B4-BE49-F238E27FC236}">
                <a16:creationId xmlns:a16="http://schemas.microsoft.com/office/drawing/2014/main" id="{0743E4D9-1ED9-DBC5-21F0-9373A3004B3B}"/>
              </a:ext>
            </a:extLst>
          </p:cNvPr>
          <p:cNvSpPr txBox="1"/>
          <p:nvPr/>
        </p:nvSpPr>
        <p:spPr>
          <a:xfrm>
            <a:off x="418083" y="742920"/>
            <a:ext cx="11239500" cy="400110"/>
          </a:xfrm>
          <a:prstGeom prst="rect">
            <a:avLst/>
          </a:prstGeom>
          <a:noFill/>
        </p:spPr>
        <p:txBody>
          <a:bodyPr wrap="square">
            <a:spAutoFit/>
          </a:bodyPr>
          <a:lstStyle>
            <a:defPPr>
              <a:defRPr lang="zh-CN"/>
            </a:defPPr>
            <a:lvl1pPr marR="0" lvl="0" indent="0">
              <a:spcBef>
                <a:spcPts val="0"/>
              </a:spcBef>
              <a:spcAft>
                <a:spcPts val="0"/>
              </a:spcAft>
              <a:buNone/>
              <a:defRPr sz="2000" b="0" i="0" u="none" strike="noStrike" cap="none">
                <a:solidFill>
                  <a:srgbClr val="64748B"/>
                </a:solidFill>
                <a:latin typeface="DM Sans Medium"/>
                <a:ea typeface="DM Sans Medium"/>
                <a:cs typeface="DM Sans Medium"/>
              </a:defRPr>
            </a:lvl1pPr>
          </a:lstStyle>
          <a:p>
            <a:r>
              <a:rPr lang="en-US" dirty="0">
                <a:sym typeface="DM Sans Medium"/>
              </a:rPr>
              <a:t>Integrating sub-rock features into a representative 3D digital rock</a:t>
            </a:r>
            <a:endParaRPr dirty="0"/>
          </a:p>
        </p:txBody>
      </p:sp>
      <p:pic>
        <p:nvPicPr>
          <p:cNvPr id="36" name="图片 35">
            <a:extLst>
              <a:ext uri="{FF2B5EF4-FFF2-40B4-BE49-F238E27FC236}">
                <a16:creationId xmlns:a16="http://schemas.microsoft.com/office/drawing/2014/main" id="{E5A04D29-F23A-9268-7609-6A00C966B607}"/>
              </a:ext>
            </a:extLst>
          </p:cNvPr>
          <p:cNvPicPr>
            <a:picLocks noChangeAspect="1"/>
          </p:cNvPicPr>
          <p:nvPr/>
        </p:nvPicPr>
        <p:blipFill>
          <a:blip r:embed="rId10"/>
          <a:stretch>
            <a:fillRect/>
          </a:stretch>
        </p:blipFill>
        <p:spPr>
          <a:xfrm>
            <a:off x="5087463" y="1855949"/>
            <a:ext cx="6685344" cy="4104170"/>
          </a:xfrm>
          <a:prstGeom prst="rect">
            <a:avLst/>
          </a:prstGeom>
        </p:spPr>
      </p:pic>
      <p:pic>
        <p:nvPicPr>
          <p:cNvPr id="38" name="图片 37">
            <a:extLst>
              <a:ext uri="{FF2B5EF4-FFF2-40B4-BE49-F238E27FC236}">
                <a16:creationId xmlns:a16="http://schemas.microsoft.com/office/drawing/2014/main" id="{B11D019A-7FFA-882D-3BB8-FAEB97937B5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0562" y="4281952"/>
            <a:ext cx="3903606" cy="1689528"/>
          </a:xfrm>
          <a:prstGeom prst="rect">
            <a:avLst/>
          </a:prstGeom>
          <a:noFill/>
        </p:spPr>
      </p:pic>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8E234F1C-2AE2-5AD7-290A-EBE70FE5EA88}"/>
                  </a:ext>
                </a:extLst>
              </p:cNvPr>
              <p:cNvSpPr txBox="1"/>
              <p:nvPr/>
            </p:nvSpPr>
            <p:spPr>
              <a:xfrm>
                <a:off x="-85927" y="1977921"/>
                <a:ext cx="5117790" cy="470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200" i="1" smtClean="0">
                              <a:latin typeface="Cambria Math" panose="02040503050406030204" pitchFamily="18" charset="0"/>
                            </a:rPr>
                          </m:ctrlPr>
                        </m:sSubPr>
                        <m:e>
                          <m:r>
                            <a:rPr lang="zh-CN" altLang="en-US" sz="1200" i="1">
                              <a:latin typeface="Cambria Math" panose="02040503050406030204" pitchFamily="18" charset="0"/>
                            </a:rPr>
                            <m:t>𝑘</m:t>
                          </m:r>
                        </m:e>
                        <m:sub>
                          <m:r>
                            <a:rPr lang="zh-CN" altLang="en-US" sz="1200" i="1">
                              <a:latin typeface="Cambria Math" panose="02040503050406030204" pitchFamily="18" charset="0"/>
                            </a:rPr>
                            <m:t>𝑎</m:t>
                          </m:r>
                          <m:r>
                            <a:rPr lang="zh-CN" altLang="en-US" sz="1200" i="0">
                              <a:latin typeface="Cambria Math" panose="02040503050406030204" pitchFamily="18" charset="0"/>
                            </a:rPr>
                            <m:t>,</m:t>
                          </m:r>
                          <m:r>
                            <a:rPr lang="zh-CN" altLang="en-US" sz="1200" i="1">
                              <a:latin typeface="Cambria Math" panose="02040503050406030204" pitchFamily="18" charset="0"/>
                            </a:rPr>
                            <m:t>𝑜𝑚</m:t>
                          </m:r>
                        </m:sub>
                      </m:sSub>
                      <m:r>
                        <a:rPr lang="zh-CN" altLang="en-US" sz="1200" i="0">
                          <a:latin typeface="Cambria Math" panose="02040503050406030204" pitchFamily="18" charset="0"/>
                        </a:rPr>
                        <m:t>=</m:t>
                      </m:r>
                      <m:f>
                        <m:fPr>
                          <m:ctrlPr>
                            <a:rPr lang="zh-CN" altLang="en-US" sz="1200" i="1">
                              <a:latin typeface="Cambria Math" panose="02040503050406030204" pitchFamily="18" charset="0"/>
                            </a:rPr>
                          </m:ctrlPr>
                        </m:fPr>
                        <m:num>
                          <m:r>
                            <a:rPr lang="zh-CN" altLang="en-US" sz="1200" i="0">
                              <a:latin typeface="Cambria Math" panose="02040503050406030204" pitchFamily="18" charset="0"/>
                            </a:rPr>
                            <m:t>1</m:t>
                          </m:r>
                        </m:num>
                        <m:den>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𝜌</m:t>
                              </m:r>
                            </m:e>
                            <m:sup>
                              <m:r>
                                <a:rPr lang="zh-CN" altLang="en-US" sz="1200" i="1">
                                  <a:latin typeface="Cambria Math" panose="02040503050406030204" pitchFamily="18" charset="0"/>
                                </a:rPr>
                                <m:t>𝑔</m:t>
                              </m:r>
                            </m:sup>
                          </m:sSup>
                        </m:den>
                      </m:f>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𝜇</m:t>
                          </m:r>
                        </m:e>
                        <m:sup>
                          <m:r>
                            <a:rPr lang="zh-CN" altLang="en-US" sz="1200" i="1">
                              <a:latin typeface="Cambria Math" panose="02040503050406030204" pitchFamily="18" charset="0"/>
                            </a:rPr>
                            <m:t>𝑔</m:t>
                          </m:r>
                        </m:sup>
                      </m:sSup>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𝐷</m:t>
                          </m:r>
                        </m:e>
                        <m:sub>
                          <m:r>
                            <a:rPr lang="zh-CN" altLang="en-US" sz="1200" i="1">
                              <a:latin typeface="Cambria Math" panose="02040503050406030204" pitchFamily="18" charset="0"/>
                            </a:rPr>
                            <m:t>𝑠</m:t>
                          </m:r>
                        </m:sub>
                      </m:sSub>
                      <m:sSubSup>
                        <m:sSubSupPr>
                          <m:ctrlPr>
                            <a:rPr lang="zh-CN" altLang="en-US" sz="1200" i="1">
                              <a:latin typeface="Cambria Math" panose="02040503050406030204" pitchFamily="18" charset="0"/>
                            </a:rPr>
                          </m:ctrlPr>
                        </m:sSubSupPr>
                        <m:e>
                          <m:r>
                            <a:rPr lang="zh-CN" altLang="en-US" sz="1200" i="1">
                              <a:latin typeface="Cambria Math" panose="02040503050406030204" pitchFamily="18" charset="0"/>
                            </a:rPr>
                            <m:t>𝑛</m:t>
                          </m:r>
                        </m:e>
                        <m:sub>
                          <m:r>
                            <a:rPr lang="zh-CN" altLang="en-US" sz="1200" i="1">
                              <a:latin typeface="Cambria Math" panose="02040503050406030204" pitchFamily="18" charset="0"/>
                            </a:rPr>
                            <m:t>𝑎𝑑</m:t>
                          </m:r>
                        </m:sub>
                        <m:sup>
                          <m:r>
                            <a:rPr lang="zh-CN" altLang="en-US" sz="1200" i="1">
                              <a:latin typeface="Cambria Math" panose="02040503050406030204" pitchFamily="18" charset="0"/>
                            </a:rPr>
                            <m:t>𝑚𝑎𝑥</m:t>
                          </m:r>
                        </m:sup>
                      </m:sSubSup>
                      <m:f>
                        <m:fPr>
                          <m:ctrlPr>
                            <a:rPr lang="zh-CN" altLang="en-US" sz="1200" i="1">
                              <a:latin typeface="Cambria Math" panose="02040503050406030204" pitchFamily="18" charset="0"/>
                            </a:rPr>
                          </m:ctrlPr>
                        </m:fPr>
                        <m:num>
                          <m:r>
                            <a:rPr lang="zh-CN" altLang="en-US" sz="1200" i="1">
                              <a:latin typeface="Cambria Math" panose="02040503050406030204" pitchFamily="18" charset="0"/>
                            </a:rPr>
                            <m:t>𝐾</m:t>
                          </m:r>
                        </m:num>
                        <m:den>
                          <m:sSup>
                            <m:sSupPr>
                              <m:ctrlPr>
                                <a:rPr lang="zh-CN" altLang="en-US" sz="1200" i="1">
                                  <a:latin typeface="Cambria Math" panose="02040503050406030204" pitchFamily="18" charset="0"/>
                                </a:rPr>
                              </m:ctrlPr>
                            </m:sSupPr>
                            <m:e>
                              <m:d>
                                <m:dPr>
                                  <m:ctrlPr>
                                    <a:rPr lang="zh-CN" altLang="en-US" sz="1200" i="1">
                                      <a:latin typeface="Cambria Math" panose="02040503050406030204" pitchFamily="18" charset="0"/>
                                    </a:rPr>
                                  </m:ctrlPr>
                                </m:dPr>
                                <m:e>
                                  <m:r>
                                    <a:rPr lang="zh-CN" altLang="en-US" sz="1200" i="0">
                                      <a:latin typeface="Cambria Math" panose="02040503050406030204" pitchFamily="18" charset="0"/>
                                    </a:rPr>
                                    <m:t>1+</m:t>
                                  </m:r>
                                  <m:r>
                                    <a:rPr lang="zh-CN" altLang="en-US" sz="1200" i="1">
                                      <a:latin typeface="Cambria Math" panose="02040503050406030204" pitchFamily="18" charset="0"/>
                                    </a:rPr>
                                    <m:t>𝐾</m:t>
                                  </m:r>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𝑝</m:t>
                                      </m:r>
                                    </m:e>
                                    <m:sup>
                                      <m:r>
                                        <a:rPr lang="zh-CN" altLang="en-US" sz="1200" i="1">
                                          <a:latin typeface="Cambria Math" panose="02040503050406030204" pitchFamily="18" charset="0"/>
                                        </a:rPr>
                                        <m:t>𝑔</m:t>
                                      </m:r>
                                    </m:sup>
                                  </m:sSup>
                                </m:e>
                              </m:d>
                            </m:e>
                            <m:sup>
                              <m:r>
                                <a:rPr lang="zh-CN" altLang="en-US" sz="1200" i="0">
                                  <a:latin typeface="Cambria Math" panose="02040503050406030204" pitchFamily="18" charset="0"/>
                                </a:rPr>
                                <m:t>2</m:t>
                              </m:r>
                            </m:sup>
                          </m:sSup>
                        </m:den>
                      </m:f>
                      <m:r>
                        <a:rPr lang="zh-CN" altLang="en-US" sz="1200" i="0">
                          <a:latin typeface="Cambria Math" panose="02040503050406030204" pitchFamily="18" charset="0"/>
                        </a:rPr>
                        <m:t>+</m:t>
                      </m:r>
                      <m:d>
                        <m:dPr>
                          <m:ctrlPr>
                            <a:rPr lang="zh-CN" altLang="en-US" sz="1200" i="1">
                              <a:latin typeface="Cambria Math" panose="02040503050406030204" pitchFamily="18" charset="0"/>
                            </a:rPr>
                          </m:ctrlPr>
                        </m:dPr>
                        <m:e>
                          <m:r>
                            <a:rPr lang="zh-CN" altLang="en-US" sz="1200" i="0">
                              <a:latin typeface="Cambria Math" panose="02040503050406030204" pitchFamily="18" charset="0"/>
                            </a:rPr>
                            <m:t>1+</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𝛼</m:t>
                              </m:r>
                            </m:e>
                            <m:sub>
                              <m:r>
                                <a:rPr lang="zh-CN" altLang="en-US" sz="1200" i="1">
                                  <a:latin typeface="Cambria Math" panose="02040503050406030204" pitchFamily="18" charset="0"/>
                                </a:rPr>
                                <m:t>𝑜𝑚</m:t>
                              </m:r>
                            </m:sub>
                          </m:sSub>
                          <m:r>
                            <a:rPr lang="zh-CN" altLang="en-US" sz="1200" i="1">
                              <a:latin typeface="Cambria Math" panose="02040503050406030204" pitchFamily="18" charset="0"/>
                            </a:rPr>
                            <m:t>𝐾𝑛</m:t>
                          </m:r>
                        </m:e>
                      </m:d>
                      <m:d>
                        <m:dPr>
                          <m:ctrlPr>
                            <a:rPr lang="zh-CN" altLang="en-US" sz="1200" i="1">
                              <a:latin typeface="Cambria Math" panose="02040503050406030204" pitchFamily="18" charset="0"/>
                            </a:rPr>
                          </m:ctrlPr>
                        </m:dPr>
                        <m:e>
                          <m:r>
                            <a:rPr lang="zh-CN" altLang="en-US" sz="1200" i="0">
                              <a:latin typeface="Cambria Math" panose="02040503050406030204" pitchFamily="18" charset="0"/>
                            </a:rPr>
                            <m:t>1+</m:t>
                          </m:r>
                          <m:f>
                            <m:fPr>
                              <m:ctrlPr>
                                <a:rPr lang="zh-CN" altLang="en-US" sz="1200" i="1">
                                  <a:latin typeface="Cambria Math" panose="02040503050406030204" pitchFamily="18" charset="0"/>
                                </a:rPr>
                              </m:ctrlPr>
                            </m:fPr>
                            <m:num>
                              <m:r>
                                <a:rPr lang="zh-CN" altLang="en-US" sz="1200" i="0">
                                  <a:latin typeface="Cambria Math" panose="02040503050406030204" pitchFamily="18" charset="0"/>
                                </a:rPr>
                                <m:t>4</m:t>
                              </m:r>
                              <m:r>
                                <a:rPr lang="zh-CN" altLang="en-US" sz="1200" i="1">
                                  <a:latin typeface="Cambria Math" panose="02040503050406030204" pitchFamily="18" charset="0"/>
                                </a:rPr>
                                <m:t>𝐾𝑛</m:t>
                              </m:r>
                            </m:num>
                            <m:den>
                              <m:r>
                                <a:rPr lang="zh-CN" altLang="en-US" sz="1200" i="0">
                                  <a:latin typeface="Cambria Math" panose="02040503050406030204" pitchFamily="18" charset="0"/>
                                </a:rPr>
                                <m:t>1+</m:t>
                              </m:r>
                              <m:r>
                                <a:rPr lang="zh-CN" altLang="en-US" sz="1200" i="1">
                                  <a:latin typeface="Cambria Math" panose="02040503050406030204" pitchFamily="18" charset="0"/>
                                </a:rPr>
                                <m:t>𝐾𝑛</m:t>
                              </m:r>
                            </m:den>
                          </m:f>
                        </m:e>
                      </m:d>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𝐾</m:t>
                          </m:r>
                        </m:e>
                        <m:sub>
                          <m:r>
                            <a:rPr lang="zh-CN" altLang="en-US" sz="1200" i="1">
                              <a:latin typeface="Cambria Math" panose="02040503050406030204" pitchFamily="18" charset="0"/>
                            </a:rPr>
                            <m:t>𝑂𝑀</m:t>
                          </m:r>
                        </m:sub>
                      </m:sSub>
                    </m:oMath>
                  </m:oMathPara>
                </a14:m>
                <a:endParaRPr lang="zh-CN" altLang="en-US" sz="1200" dirty="0"/>
              </a:p>
            </p:txBody>
          </p:sp>
        </mc:Choice>
        <mc:Fallback xmlns="">
          <p:sp>
            <p:nvSpPr>
              <p:cNvPr id="41" name="文本框 40">
                <a:extLst>
                  <a:ext uri="{FF2B5EF4-FFF2-40B4-BE49-F238E27FC236}">
                    <a16:creationId xmlns:a16="http://schemas.microsoft.com/office/drawing/2014/main" id="{8E234F1C-2AE2-5AD7-290A-EBE70FE5EA88}"/>
                  </a:ext>
                </a:extLst>
              </p:cNvPr>
              <p:cNvSpPr txBox="1">
                <a:spLocks noRot="1" noChangeAspect="1" noMove="1" noResize="1" noEditPoints="1" noAdjustHandles="1" noChangeArrowheads="1" noChangeShapeType="1" noTextEdit="1"/>
              </p:cNvSpPr>
              <p:nvPr/>
            </p:nvSpPr>
            <p:spPr>
              <a:xfrm>
                <a:off x="-85927" y="1977921"/>
                <a:ext cx="5117790" cy="470450"/>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6D884914-D5A2-8CCA-97E6-72107E12ABD7}"/>
                  </a:ext>
                </a:extLst>
              </p:cNvPr>
              <p:cNvSpPr txBox="1"/>
              <p:nvPr/>
            </p:nvSpPr>
            <p:spPr>
              <a:xfrm>
                <a:off x="189115" y="2515960"/>
                <a:ext cx="3674961" cy="368755"/>
              </a:xfrm>
              <a:prstGeom prst="rect">
                <a:avLst/>
              </a:prstGeom>
              <a:noFill/>
            </p:spPr>
            <p:txBody>
              <a:bodyPr wrap="square">
                <a:spAutoFit/>
              </a:bodyPr>
              <a:lstStyle/>
              <a:p>
                <a14:m>
                  <m:oMath xmlns:m="http://schemas.openxmlformats.org/officeDocument/2006/math">
                    <m:sSub>
                      <m:sSubPr>
                        <m:ctrlPr>
                          <a:rPr lang="zh-CN" altLang="zh-CN" sz="1200" i="1" smtClean="0">
                            <a:effectLst/>
                            <a:latin typeface="Cambria Math" panose="02040503050406030204" pitchFamily="18" charset="0"/>
                            <a:ea typeface="Cambria Math" panose="02040503050406030204" pitchFamily="18" charset="0"/>
                          </a:rPr>
                        </m:ctrlPr>
                      </m:sSubPr>
                      <m:e>
                        <m:r>
                          <a:rPr lang="en-US" altLang="zh-CN" sz="1200" i="1">
                            <a:effectLst/>
                            <a:latin typeface="Cambria Math" panose="02040503050406030204" pitchFamily="18" charset="0"/>
                            <a:ea typeface="宋体" panose="02010600030101010101" pitchFamily="2" charset="-122"/>
                            <a:cs typeface="Times New Roman" panose="02020603050405020304" pitchFamily="18" charset="0"/>
                          </a:rPr>
                          <m:t>𝑘</m:t>
                        </m:r>
                      </m:e>
                      <m:sub>
                        <m:r>
                          <a:rPr lang="en-US" altLang="zh-CN" sz="1200" i="1">
                            <a:effectLst/>
                            <a:latin typeface="Cambria Math" panose="02040503050406030204" pitchFamily="18" charset="0"/>
                            <a:ea typeface="宋体" panose="02010600030101010101" pitchFamily="2" charset="-122"/>
                            <a:cs typeface="Times New Roman" panose="02020603050405020304" pitchFamily="18" charset="0"/>
                          </a:rPr>
                          <m:t>𝑎</m:t>
                        </m:r>
                        <m:r>
                          <a:rPr lang="en-US" altLang="zh-CN" sz="12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200" i="1">
                            <a:effectLst/>
                            <a:latin typeface="Cambria Math" panose="02040503050406030204" pitchFamily="18" charset="0"/>
                            <a:ea typeface="宋体" panose="02010600030101010101" pitchFamily="2" charset="-122"/>
                            <a:cs typeface="Times New Roman" panose="02020603050405020304" pitchFamily="18" charset="0"/>
                          </a:rPr>
                          <m:t>𝑐𝑙𝑎𝑦</m:t>
                        </m:r>
                      </m:sub>
                    </m:sSub>
                    <m:r>
                      <a:rPr lang="en-US" altLang="zh-CN" sz="1200">
                        <a:effectLst/>
                        <a:latin typeface="Cambria Math" panose="02040503050406030204" pitchFamily="18" charset="0"/>
                        <a:ea typeface="宋体" panose="02010600030101010101" pitchFamily="2" charset="-122"/>
                        <a:cs typeface="Times New Roman" panose="02020603050405020304" pitchFamily="18" charset="0"/>
                      </a:rPr>
                      <m:t>=</m:t>
                    </m:r>
                    <m:d>
                      <m:dPr>
                        <m:ctrlPr>
                          <a:rPr lang="zh-CN" altLang="zh-CN" sz="1200" i="1">
                            <a:effectLst/>
                            <a:latin typeface="Cambria Math" panose="02040503050406030204" pitchFamily="18" charset="0"/>
                            <a:ea typeface="Cambria Math" panose="02040503050406030204" pitchFamily="18" charset="0"/>
                          </a:rPr>
                        </m:ctrlPr>
                      </m:dPr>
                      <m:e>
                        <m:r>
                          <a:rPr lang="en-US" altLang="zh-CN" sz="1200">
                            <a:effectLst/>
                            <a:latin typeface="Cambria Math" panose="02040503050406030204" pitchFamily="18" charset="0"/>
                            <a:ea typeface="宋体" panose="02010600030101010101" pitchFamily="2" charset="-122"/>
                            <a:cs typeface="Times New Roman" panose="02020603050405020304" pitchFamily="18" charset="0"/>
                          </a:rPr>
                          <m:t>1+</m:t>
                        </m:r>
                        <m:sSub>
                          <m:sSubPr>
                            <m:ctrlPr>
                              <a:rPr lang="zh-CN" altLang="zh-CN" sz="1200" i="1">
                                <a:effectLst/>
                                <a:latin typeface="Cambria Math" panose="02040503050406030204" pitchFamily="18" charset="0"/>
                                <a:ea typeface="Cambria Math" panose="02040503050406030204" pitchFamily="18" charset="0"/>
                              </a:rPr>
                            </m:ctrlPr>
                          </m:sSubPr>
                          <m:e>
                            <m:r>
                              <a:rPr lang="en-US" altLang="zh-CN" sz="1200" i="1">
                                <a:effectLst/>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200" i="1">
                                <a:effectLst/>
                                <a:latin typeface="Cambria Math" panose="02040503050406030204" pitchFamily="18" charset="0"/>
                                <a:ea typeface="宋体" panose="02010600030101010101" pitchFamily="2" charset="-122"/>
                                <a:cs typeface="Times New Roman" panose="02020603050405020304" pitchFamily="18" charset="0"/>
                              </a:rPr>
                              <m:t>𝑐𝑙𝑎𝑦</m:t>
                            </m:r>
                          </m:sub>
                        </m:sSub>
                        <m:r>
                          <a:rPr lang="en-US" altLang="zh-CN" sz="1200" i="1">
                            <a:effectLst/>
                            <a:latin typeface="Cambria Math" panose="02040503050406030204" pitchFamily="18" charset="0"/>
                            <a:ea typeface="宋体" panose="02010600030101010101" pitchFamily="2" charset="-122"/>
                            <a:cs typeface="Times New Roman" panose="02020603050405020304" pitchFamily="18" charset="0"/>
                          </a:rPr>
                          <m:t>𝐾𝑛</m:t>
                        </m:r>
                      </m:e>
                    </m:d>
                    <m:d>
                      <m:dPr>
                        <m:ctrlPr>
                          <a:rPr lang="zh-CN" altLang="zh-CN" sz="1200" i="1">
                            <a:effectLst/>
                            <a:latin typeface="Cambria Math" panose="02040503050406030204" pitchFamily="18" charset="0"/>
                            <a:ea typeface="Cambria Math" panose="02040503050406030204" pitchFamily="18" charset="0"/>
                          </a:rPr>
                        </m:ctrlPr>
                      </m:dPr>
                      <m:e>
                        <m:r>
                          <a:rPr lang="en-US" altLang="zh-CN" sz="1200">
                            <a:effectLst/>
                            <a:latin typeface="Cambria Math" panose="02040503050406030204" pitchFamily="18" charset="0"/>
                            <a:ea typeface="宋体" panose="02010600030101010101" pitchFamily="2" charset="-122"/>
                            <a:cs typeface="Times New Roman" panose="02020603050405020304" pitchFamily="18" charset="0"/>
                          </a:rPr>
                          <m:t>1+</m:t>
                        </m:r>
                        <m:f>
                          <m:fPr>
                            <m:ctrlPr>
                              <a:rPr lang="zh-CN" altLang="zh-CN" sz="1200" i="1">
                                <a:effectLst/>
                                <a:latin typeface="Cambria Math" panose="02040503050406030204" pitchFamily="18" charset="0"/>
                                <a:ea typeface="Cambria Math" panose="02040503050406030204" pitchFamily="18" charset="0"/>
                              </a:rPr>
                            </m:ctrlPr>
                          </m:fPr>
                          <m:num>
                            <m:r>
                              <a:rPr lang="en-US" altLang="zh-CN" sz="1200">
                                <a:effectLst/>
                                <a:latin typeface="Cambria Math" panose="02040503050406030204" pitchFamily="18" charset="0"/>
                                <a:ea typeface="宋体" panose="02010600030101010101" pitchFamily="2" charset="-122"/>
                                <a:cs typeface="Times New Roman" panose="02020603050405020304" pitchFamily="18" charset="0"/>
                              </a:rPr>
                              <m:t>4</m:t>
                            </m:r>
                            <m:r>
                              <a:rPr lang="en-US" altLang="zh-CN" sz="1200" i="1">
                                <a:effectLst/>
                                <a:latin typeface="Cambria Math" panose="02040503050406030204" pitchFamily="18" charset="0"/>
                                <a:ea typeface="宋体" panose="02010600030101010101" pitchFamily="2" charset="-122"/>
                                <a:cs typeface="Times New Roman" panose="02020603050405020304" pitchFamily="18" charset="0"/>
                              </a:rPr>
                              <m:t>𝐾𝑛</m:t>
                            </m:r>
                          </m:num>
                          <m:den>
                            <m:r>
                              <a:rPr lang="en-US" altLang="zh-CN" sz="1200">
                                <a:effectLst/>
                                <a:latin typeface="Cambria Math" panose="02040503050406030204" pitchFamily="18" charset="0"/>
                                <a:ea typeface="宋体" panose="02010600030101010101" pitchFamily="2" charset="-122"/>
                                <a:cs typeface="Times New Roman" panose="02020603050405020304" pitchFamily="18" charset="0"/>
                              </a:rPr>
                              <m:t>1+</m:t>
                            </m:r>
                            <m:r>
                              <a:rPr lang="en-US" altLang="zh-CN" sz="1200" i="1">
                                <a:effectLst/>
                                <a:latin typeface="Cambria Math" panose="02040503050406030204" pitchFamily="18" charset="0"/>
                                <a:ea typeface="宋体" panose="02010600030101010101" pitchFamily="2" charset="-122"/>
                                <a:cs typeface="Times New Roman" panose="02020603050405020304" pitchFamily="18" charset="0"/>
                              </a:rPr>
                              <m:t>𝐾𝑛</m:t>
                            </m:r>
                          </m:den>
                        </m:f>
                      </m:e>
                    </m:d>
                    <m:sSub>
                      <m:sSubPr>
                        <m:ctrlPr>
                          <a:rPr lang="zh-CN" altLang="zh-CN" sz="1200" i="1">
                            <a:effectLst/>
                            <a:latin typeface="Cambria Math" panose="02040503050406030204" pitchFamily="18" charset="0"/>
                            <a:ea typeface="Cambria Math" panose="02040503050406030204" pitchFamily="18" charset="0"/>
                          </a:rPr>
                        </m:ctrlPr>
                      </m:sSubPr>
                      <m:e>
                        <m:r>
                          <a:rPr lang="en-US" altLang="zh-CN" sz="1200" i="1">
                            <a:effectLst/>
                            <a:latin typeface="Cambria Math" panose="02040503050406030204" pitchFamily="18" charset="0"/>
                            <a:ea typeface="宋体" panose="02010600030101010101" pitchFamily="2" charset="-122"/>
                            <a:cs typeface="Times New Roman" panose="02020603050405020304" pitchFamily="18" charset="0"/>
                          </a:rPr>
                          <m:t>𝐾</m:t>
                        </m:r>
                      </m:e>
                      <m:sub>
                        <m:r>
                          <a:rPr lang="en-US" altLang="zh-CN" sz="1200" i="1">
                            <a:effectLst/>
                            <a:latin typeface="Cambria Math" panose="02040503050406030204" pitchFamily="18" charset="0"/>
                            <a:ea typeface="宋体" panose="02010600030101010101" pitchFamily="2" charset="-122"/>
                            <a:cs typeface="Times New Roman" panose="02020603050405020304" pitchFamily="18" charset="0"/>
                          </a:rPr>
                          <m:t>𝑐𝑙𝑎𝑦</m:t>
                        </m:r>
                      </m:sub>
                    </m:sSub>
                  </m:oMath>
                </a14:m>
                <a:r>
                  <a:rPr lang="en-US" altLang="zh-CN" sz="1200" dirty="0">
                    <a:effectLst/>
                    <a:latin typeface="Times New Roman" panose="02020603050405020304" pitchFamily="18" charset="0"/>
                    <a:ea typeface="宋体" panose="02010600030101010101" pitchFamily="2" charset="-122"/>
                  </a:rPr>
                  <a:t> </a:t>
                </a:r>
                <a:endParaRPr lang="zh-CN" altLang="en-US" sz="1200" dirty="0"/>
              </a:p>
            </p:txBody>
          </p:sp>
        </mc:Choice>
        <mc:Fallback xmlns="">
          <p:sp>
            <p:nvSpPr>
              <p:cNvPr id="42" name="文本框 41">
                <a:extLst>
                  <a:ext uri="{FF2B5EF4-FFF2-40B4-BE49-F238E27FC236}">
                    <a16:creationId xmlns:a16="http://schemas.microsoft.com/office/drawing/2014/main" id="{6D884914-D5A2-8CCA-97E6-72107E12ABD7}"/>
                  </a:ext>
                </a:extLst>
              </p:cNvPr>
              <p:cNvSpPr txBox="1">
                <a:spLocks noRot="1" noChangeAspect="1" noMove="1" noResize="1" noEditPoints="1" noAdjustHandles="1" noChangeArrowheads="1" noChangeShapeType="1" noTextEdit="1"/>
              </p:cNvSpPr>
              <p:nvPr/>
            </p:nvSpPr>
            <p:spPr>
              <a:xfrm>
                <a:off x="189115" y="2515960"/>
                <a:ext cx="3674961" cy="368755"/>
              </a:xfrm>
              <a:prstGeom prst="rect">
                <a:avLst/>
              </a:prstGeom>
              <a:blipFill>
                <a:blip r:embed="rId13"/>
                <a:stretch>
                  <a:fillRect/>
                </a:stretch>
              </a:blipFill>
            </p:spPr>
            <p:txBody>
              <a:bodyPr/>
              <a:lstStyle/>
              <a:p>
                <a:r>
                  <a:rPr lang="zh-CN" altLang="en-US">
                    <a:noFill/>
                  </a:rPr>
                  <a:t> </a:t>
                </a:r>
              </a:p>
            </p:txBody>
          </p:sp>
        </mc:Fallback>
      </mc:AlternateContent>
      <p:sp>
        <p:nvSpPr>
          <p:cNvPr id="44" name="文本框 43">
            <a:extLst>
              <a:ext uri="{FF2B5EF4-FFF2-40B4-BE49-F238E27FC236}">
                <a16:creationId xmlns:a16="http://schemas.microsoft.com/office/drawing/2014/main" id="{F0DAEFFC-12D2-CE88-F654-4477CEC1B30C}"/>
              </a:ext>
            </a:extLst>
          </p:cNvPr>
          <p:cNvSpPr txBox="1"/>
          <p:nvPr/>
        </p:nvSpPr>
        <p:spPr>
          <a:xfrm>
            <a:off x="133658" y="3042824"/>
            <a:ext cx="4787003" cy="651460"/>
          </a:xfrm>
          <a:prstGeom prst="rect">
            <a:avLst/>
          </a:prstGeom>
          <a:noFill/>
        </p:spPr>
        <p:txBody>
          <a:bodyPr wrap="square">
            <a:spAutoFit/>
          </a:bodyPr>
          <a:lstStyle/>
          <a:p>
            <a:pPr algn="l">
              <a:spcAft>
                <a:spcPts val="375"/>
              </a:spcAft>
              <a:buFont typeface="Arial" panose="020B0604020202020204" pitchFamily="34" charset="0"/>
              <a:buChar char="•"/>
            </a:pPr>
            <a:r>
              <a:rPr lang="en-US" altLang="zh-CN" sz="1100" b="1" i="0" dirty="0">
                <a:solidFill>
                  <a:srgbClr val="334155"/>
                </a:solidFill>
                <a:effectLst/>
                <a:latin typeface="DM Sans" pitchFamily="2" charset="0"/>
              </a:rPr>
              <a:t>Organic Matter:</a:t>
            </a:r>
            <a:r>
              <a:rPr lang="en-US" altLang="zh-CN" sz="1100" b="0" i="0" dirty="0">
                <a:solidFill>
                  <a:srgbClr val="334155"/>
                </a:solidFill>
                <a:effectLst/>
                <a:latin typeface="DM Sans" pitchFamily="2" charset="0"/>
              </a:rPr>
              <a:t> Coupled slippage, Knudsen, and </a:t>
            </a:r>
            <a:r>
              <a:rPr lang="en-US" altLang="zh-CN" sz="1100" b="1" i="0" dirty="0">
                <a:solidFill>
                  <a:srgbClr val="334155"/>
                </a:solidFill>
                <a:effectLst/>
                <a:latin typeface="DM Sans" pitchFamily="2" charset="0"/>
              </a:rPr>
              <a:t>Adsorption-Desorption</a:t>
            </a:r>
            <a:r>
              <a:rPr lang="en-US" altLang="zh-CN" sz="1100" b="0" i="0" dirty="0">
                <a:solidFill>
                  <a:srgbClr val="334155"/>
                </a:solidFill>
                <a:effectLst/>
                <a:latin typeface="DM Sans" pitchFamily="2" charset="0"/>
              </a:rPr>
              <a:t> physics.</a:t>
            </a:r>
          </a:p>
          <a:p>
            <a:pPr algn="l">
              <a:spcAft>
                <a:spcPts val="375"/>
              </a:spcAft>
              <a:buFont typeface="Arial" panose="020B0604020202020204" pitchFamily="34" charset="0"/>
              <a:buChar char="•"/>
            </a:pPr>
            <a:r>
              <a:rPr lang="en-US" altLang="zh-CN" sz="1100" b="1" i="0" dirty="0">
                <a:solidFill>
                  <a:srgbClr val="334155"/>
                </a:solidFill>
                <a:effectLst/>
                <a:latin typeface="DM Sans" pitchFamily="2" charset="0"/>
              </a:rPr>
              <a:t>Clay:</a:t>
            </a:r>
            <a:r>
              <a:rPr lang="en-US" altLang="zh-CN" sz="1100" b="0" i="0" dirty="0">
                <a:solidFill>
                  <a:srgbClr val="334155"/>
                </a:solidFill>
                <a:effectLst/>
                <a:latin typeface="DM Sans" pitchFamily="2" charset="0"/>
              </a:rPr>
              <a:t> Slippage and Knudsen diffusion (Adsorption negligible).</a:t>
            </a:r>
          </a:p>
        </p:txBody>
      </p:sp>
      <p:sp>
        <p:nvSpPr>
          <p:cNvPr id="2" name="椭圆 1">
            <a:extLst>
              <a:ext uri="{FF2B5EF4-FFF2-40B4-BE49-F238E27FC236}">
                <a16:creationId xmlns:a16="http://schemas.microsoft.com/office/drawing/2014/main" id="{6BC22F92-29D6-2717-C322-AC68AFDB33AD}"/>
              </a:ext>
            </a:extLst>
          </p:cNvPr>
          <p:cNvSpPr/>
          <p:nvPr/>
        </p:nvSpPr>
        <p:spPr>
          <a:xfrm>
            <a:off x="5165377" y="4719145"/>
            <a:ext cx="295275" cy="3265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a:extLst>
              <a:ext uri="{FF2B5EF4-FFF2-40B4-BE49-F238E27FC236}">
                <a16:creationId xmlns:a16="http://schemas.microsoft.com/office/drawing/2014/main" id="{4557FFE4-7B7C-2DFF-41C8-D8BEEF075C5B}"/>
              </a:ext>
            </a:extLst>
          </p:cNvPr>
          <p:cNvCxnSpPr>
            <a:stCxn id="2" idx="1"/>
          </p:cNvCxnSpPr>
          <p:nvPr/>
        </p:nvCxnSpPr>
        <p:spPr>
          <a:xfrm flipH="1" flipV="1">
            <a:off x="4120055" y="4281952"/>
            <a:ext cx="1088564" cy="4850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9404B0D5-42B7-8B3F-D243-88C1C19038C2}"/>
              </a:ext>
            </a:extLst>
          </p:cNvPr>
          <p:cNvCxnSpPr>
            <a:stCxn id="2" idx="3"/>
          </p:cNvCxnSpPr>
          <p:nvPr/>
        </p:nvCxnSpPr>
        <p:spPr>
          <a:xfrm flipH="1">
            <a:off x="4498627" y="4997893"/>
            <a:ext cx="709992" cy="9735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178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B8166-C0E3-7A59-B83C-1AFFC2152D83}"/>
            </a:ext>
          </a:extLst>
        </p:cNvPr>
        <p:cNvGrpSpPr/>
        <p:nvPr/>
      </p:nvGrpSpPr>
      <p:grpSpPr>
        <a:xfrm>
          <a:off x="0" y="0"/>
          <a:ext cx="0" cy="0"/>
          <a:chOff x="0" y="0"/>
          <a:chExt cx="0" cy="0"/>
        </a:xfrm>
      </p:grpSpPr>
      <p:pic>
        <p:nvPicPr>
          <p:cNvPr id="4" name="Google Shape;85;p13" descr="image.png">
            <a:extLst>
              <a:ext uri="{FF2B5EF4-FFF2-40B4-BE49-F238E27FC236}">
                <a16:creationId xmlns:a16="http://schemas.microsoft.com/office/drawing/2014/main" id="{CE7A50A1-BD58-EFEC-2D6A-555119A78515}"/>
              </a:ext>
            </a:extLst>
          </p:cNvPr>
          <p:cNvPicPr preferRelativeResize="0"/>
          <p:nvPr/>
        </p:nvPicPr>
        <p:blipFill rotWithShape="1">
          <a:blip r:embed="rId3">
            <a:alphaModFix/>
          </a:blip>
          <a:srcRect/>
          <a:stretch/>
        </p:blipFill>
        <p:spPr>
          <a:xfrm>
            <a:off x="428625" y="1651396"/>
            <a:ext cx="11334750" cy="1647825"/>
          </a:xfrm>
          <a:prstGeom prst="rect">
            <a:avLst/>
          </a:prstGeom>
          <a:noFill/>
          <a:ln>
            <a:noFill/>
          </a:ln>
        </p:spPr>
      </p:pic>
      <p:pic>
        <p:nvPicPr>
          <p:cNvPr id="5" name="Google Shape;86;p13" descr="image.png">
            <a:extLst>
              <a:ext uri="{FF2B5EF4-FFF2-40B4-BE49-F238E27FC236}">
                <a16:creationId xmlns:a16="http://schemas.microsoft.com/office/drawing/2014/main" id="{4E315E2D-2066-1BDD-FA25-6FE699554BD3}"/>
              </a:ext>
            </a:extLst>
          </p:cNvPr>
          <p:cNvPicPr preferRelativeResize="0"/>
          <p:nvPr/>
        </p:nvPicPr>
        <p:blipFill rotWithShape="1">
          <a:blip r:embed="rId4">
            <a:alphaModFix/>
          </a:blip>
          <a:srcRect/>
          <a:stretch/>
        </p:blipFill>
        <p:spPr>
          <a:xfrm>
            <a:off x="428625" y="3413521"/>
            <a:ext cx="11334750" cy="1647825"/>
          </a:xfrm>
          <a:prstGeom prst="rect">
            <a:avLst/>
          </a:prstGeom>
          <a:noFill/>
          <a:ln>
            <a:noFill/>
          </a:ln>
        </p:spPr>
      </p:pic>
      <p:pic>
        <p:nvPicPr>
          <p:cNvPr id="6" name="Google Shape;87;p13" descr="image.png">
            <a:extLst>
              <a:ext uri="{FF2B5EF4-FFF2-40B4-BE49-F238E27FC236}">
                <a16:creationId xmlns:a16="http://schemas.microsoft.com/office/drawing/2014/main" id="{7C1E2587-A73D-B155-CAA6-074C481A000B}"/>
              </a:ext>
            </a:extLst>
          </p:cNvPr>
          <p:cNvPicPr preferRelativeResize="0"/>
          <p:nvPr/>
        </p:nvPicPr>
        <p:blipFill rotWithShape="1">
          <a:blip r:embed="rId5">
            <a:alphaModFix/>
          </a:blip>
          <a:srcRect/>
          <a:stretch/>
        </p:blipFill>
        <p:spPr>
          <a:xfrm>
            <a:off x="428625" y="5175646"/>
            <a:ext cx="11334750" cy="1647825"/>
          </a:xfrm>
          <a:prstGeom prst="rect">
            <a:avLst/>
          </a:prstGeom>
          <a:noFill/>
          <a:ln>
            <a:noFill/>
          </a:ln>
        </p:spPr>
      </p:pic>
      <p:pic>
        <p:nvPicPr>
          <p:cNvPr id="7" name="Google Shape;88;p13" descr="image.png">
            <a:extLst>
              <a:ext uri="{FF2B5EF4-FFF2-40B4-BE49-F238E27FC236}">
                <a16:creationId xmlns:a16="http://schemas.microsoft.com/office/drawing/2014/main" id="{C768E3E7-F89A-7213-58C2-F59661C7D04E}"/>
              </a:ext>
            </a:extLst>
          </p:cNvPr>
          <p:cNvPicPr preferRelativeResize="0"/>
          <p:nvPr/>
        </p:nvPicPr>
        <p:blipFill rotWithShape="1">
          <a:blip r:embed="rId6">
            <a:alphaModFix/>
          </a:blip>
          <a:srcRect/>
          <a:stretch/>
        </p:blipFill>
        <p:spPr>
          <a:xfrm>
            <a:off x="8063805" y="1775221"/>
            <a:ext cx="3575744" cy="1400175"/>
          </a:xfrm>
          <a:prstGeom prst="rect">
            <a:avLst/>
          </a:prstGeom>
          <a:noFill/>
          <a:ln>
            <a:noFill/>
          </a:ln>
        </p:spPr>
      </p:pic>
      <p:pic>
        <p:nvPicPr>
          <p:cNvPr id="8" name="Google Shape;89;p13" descr="image.png">
            <a:extLst>
              <a:ext uri="{FF2B5EF4-FFF2-40B4-BE49-F238E27FC236}">
                <a16:creationId xmlns:a16="http://schemas.microsoft.com/office/drawing/2014/main" id="{1D8A774C-00D6-7326-1CBA-B93B7A04C1E8}"/>
              </a:ext>
            </a:extLst>
          </p:cNvPr>
          <p:cNvPicPr preferRelativeResize="0"/>
          <p:nvPr/>
        </p:nvPicPr>
        <p:blipFill rotWithShape="1">
          <a:blip r:embed="rId7">
            <a:alphaModFix/>
          </a:blip>
          <a:srcRect/>
          <a:stretch/>
        </p:blipFill>
        <p:spPr>
          <a:xfrm>
            <a:off x="8111728" y="3537346"/>
            <a:ext cx="3527821" cy="1400175"/>
          </a:xfrm>
          <a:prstGeom prst="rect">
            <a:avLst/>
          </a:prstGeom>
          <a:noFill/>
          <a:ln>
            <a:noFill/>
          </a:ln>
        </p:spPr>
      </p:pic>
      <p:pic>
        <p:nvPicPr>
          <p:cNvPr id="9" name="Google Shape;90;p13" descr="image.png">
            <a:extLst>
              <a:ext uri="{FF2B5EF4-FFF2-40B4-BE49-F238E27FC236}">
                <a16:creationId xmlns:a16="http://schemas.microsoft.com/office/drawing/2014/main" id="{959BDE79-1700-64FE-C22E-2541314FF9C3}"/>
              </a:ext>
            </a:extLst>
          </p:cNvPr>
          <p:cNvPicPr preferRelativeResize="0"/>
          <p:nvPr/>
        </p:nvPicPr>
        <p:blipFill rotWithShape="1">
          <a:blip r:embed="rId8">
            <a:alphaModFix/>
          </a:blip>
          <a:srcRect/>
          <a:stretch/>
        </p:blipFill>
        <p:spPr>
          <a:xfrm>
            <a:off x="8123783" y="5299471"/>
            <a:ext cx="3515766" cy="1400175"/>
          </a:xfrm>
          <a:prstGeom prst="rect">
            <a:avLst/>
          </a:prstGeom>
          <a:noFill/>
          <a:ln>
            <a:noFill/>
          </a:ln>
        </p:spPr>
      </p:pic>
      <p:sp>
        <p:nvSpPr>
          <p:cNvPr id="27" name="Google Shape;108;p13">
            <a:extLst>
              <a:ext uri="{FF2B5EF4-FFF2-40B4-BE49-F238E27FC236}">
                <a16:creationId xmlns:a16="http://schemas.microsoft.com/office/drawing/2014/main" id="{6EC61AFD-1B2F-B7E2-53B7-AB5A788454FA}"/>
              </a:ext>
            </a:extLst>
          </p:cNvPr>
          <p:cNvSpPr txBox="1"/>
          <p:nvPr/>
        </p:nvSpPr>
        <p:spPr>
          <a:xfrm>
            <a:off x="21828" y="695637"/>
            <a:ext cx="11941571" cy="553998"/>
          </a:xfrm>
          <a:prstGeom prst="rect">
            <a:avLst/>
          </a:prstGeom>
          <a:noFill/>
          <a:ln>
            <a:noFill/>
          </a:ln>
        </p:spPr>
        <p:txBody>
          <a:bodyPr spcFirstLastPara="1" wrap="square" lIns="0" tIns="0" rIns="0" bIns="0" anchor="t" anchorCtr="0">
            <a:spAutoFit/>
          </a:bodyPr>
          <a:lstStyle>
            <a:defPPr>
              <a:defRPr lang="zh-CN"/>
            </a:defPPr>
            <a:lvl1pPr marR="0" lvl="0" indent="0">
              <a:spcBef>
                <a:spcPts val="0"/>
              </a:spcBef>
              <a:spcAft>
                <a:spcPts val="0"/>
              </a:spcAft>
              <a:buNone/>
              <a:defRPr sz="1600" b="0" i="0" u="none" strike="noStrike" cap="none">
                <a:solidFill>
                  <a:srgbClr val="475569"/>
                </a:solidFill>
                <a:latin typeface="DM Sans Medium"/>
                <a:ea typeface="DM Sans Medium"/>
                <a:cs typeface="DM Sans Medium"/>
              </a:defRPr>
            </a:lvl1pPr>
          </a:lstStyle>
          <a:p>
            <a:pPr indent="457200" algn="just"/>
            <a:r>
              <a:rPr lang="en-US" sz="1800" dirty="0">
                <a:sym typeface="DM Sans"/>
              </a:rPr>
              <a:t>Mixed-facies shale exhibits a high </a:t>
            </a:r>
            <a:r>
              <a:rPr lang="en-US" altLang="zh-CN" sz="1800" b="1" dirty="0">
                <a:latin typeface="DM Sans"/>
                <a:ea typeface="DM Sans"/>
                <a:cs typeface="DM Sans"/>
                <a:sym typeface="DM Sans"/>
              </a:rPr>
              <a:t>Coordination Number</a:t>
            </a:r>
            <a:r>
              <a:rPr lang="en-US" sz="1800" dirty="0">
                <a:sym typeface="DM Sans"/>
              </a:rPr>
              <a:t>. Its high clay content forms an independent, connected network. In siliceous and calcareous shales, connectivity is depends on OM-Clay contacts.</a:t>
            </a:r>
            <a:endParaRPr sz="1800" dirty="0"/>
          </a:p>
        </p:txBody>
      </p:sp>
      <p:sp>
        <p:nvSpPr>
          <p:cNvPr id="28" name="Google Shape;109;p13">
            <a:extLst>
              <a:ext uri="{FF2B5EF4-FFF2-40B4-BE49-F238E27FC236}">
                <a16:creationId xmlns:a16="http://schemas.microsoft.com/office/drawing/2014/main" id="{CB43D9F5-B977-6CD8-EE90-346ED48D0211}"/>
              </a:ext>
            </a:extLst>
          </p:cNvPr>
          <p:cNvSpPr txBox="1"/>
          <p:nvPr/>
        </p:nvSpPr>
        <p:spPr>
          <a:xfrm>
            <a:off x="552450" y="2075259"/>
            <a:ext cx="700980" cy="457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50" b="1" i="0" u="none" strike="noStrike" cap="none">
                <a:solidFill>
                  <a:srgbClr val="003366"/>
                </a:solidFill>
                <a:latin typeface="DM Sans"/>
                <a:ea typeface="DM Sans"/>
                <a:cs typeface="DM Sans"/>
                <a:sym typeface="DM Sans"/>
              </a:rPr>
              <a:t>Sample H4</a:t>
            </a:r>
            <a:endParaRPr/>
          </a:p>
        </p:txBody>
      </p:sp>
      <p:sp>
        <p:nvSpPr>
          <p:cNvPr id="29" name="Google Shape;110;p13">
            <a:extLst>
              <a:ext uri="{FF2B5EF4-FFF2-40B4-BE49-F238E27FC236}">
                <a16:creationId xmlns:a16="http://schemas.microsoft.com/office/drawing/2014/main" id="{A958EA11-CE06-57A1-BC25-5DA2B68D064C}"/>
              </a:ext>
            </a:extLst>
          </p:cNvPr>
          <p:cNvSpPr txBox="1"/>
          <p:nvPr/>
        </p:nvSpPr>
        <p:spPr>
          <a:xfrm>
            <a:off x="552450" y="2570559"/>
            <a:ext cx="700980" cy="304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i="0" u="none" strike="noStrike" cap="none">
                <a:solidFill>
                  <a:srgbClr val="64748B"/>
                </a:solidFill>
                <a:latin typeface="DM Sans"/>
                <a:ea typeface="DM Sans"/>
                <a:cs typeface="DM Sans"/>
                <a:sym typeface="DM Sans"/>
              </a:rPr>
              <a:t>Mixed-Facies</a:t>
            </a:r>
            <a:endParaRPr/>
          </a:p>
        </p:txBody>
      </p:sp>
      <p:sp>
        <p:nvSpPr>
          <p:cNvPr id="30" name="Google Shape;111;p13">
            <a:extLst>
              <a:ext uri="{FF2B5EF4-FFF2-40B4-BE49-F238E27FC236}">
                <a16:creationId xmlns:a16="http://schemas.microsoft.com/office/drawing/2014/main" id="{5C25F570-4C96-8DBB-DAE4-DA2DFF5684EF}"/>
              </a:ext>
            </a:extLst>
          </p:cNvPr>
          <p:cNvSpPr txBox="1"/>
          <p:nvPr/>
        </p:nvSpPr>
        <p:spPr>
          <a:xfrm>
            <a:off x="8244780" y="2164942"/>
            <a:ext cx="3251894" cy="184666"/>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b="1" i="0" u="none" strike="noStrike" cap="none" dirty="0">
                <a:solidFill>
                  <a:srgbClr val="475569"/>
                </a:solidFill>
                <a:latin typeface="DM Sans"/>
                <a:ea typeface="DM Sans"/>
                <a:cs typeface="DM Sans"/>
                <a:sym typeface="DM Sans"/>
              </a:rPr>
              <a:t>Avg. Coordination No.</a:t>
            </a:r>
            <a:r>
              <a:rPr lang="en-US" sz="1200" b="0" i="0" u="none" strike="noStrike" cap="none" dirty="0">
                <a:solidFill>
                  <a:srgbClr val="000000"/>
                </a:solidFill>
                <a:latin typeface="DM Sans"/>
                <a:ea typeface="DM Sans"/>
                <a:cs typeface="DM Sans"/>
                <a:sym typeface="DM Sans"/>
              </a:rPr>
              <a:t> </a:t>
            </a:r>
            <a:r>
              <a:rPr lang="en-US" sz="1200" b="0" i="0" u="none" strike="noStrike" cap="none" dirty="0">
                <a:solidFill>
                  <a:srgbClr val="047857"/>
                </a:solidFill>
                <a:latin typeface="DM Sans Black"/>
                <a:ea typeface="DM Sans Black"/>
                <a:cs typeface="DM Sans Black"/>
                <a:sym typeface="DM Sans Black"/>
              </a:rPr>
              <a:t>[H4 average CN=11.88]</a:t>
            </a:r>
            <a:endParaRPr dirty="0"/>
          </a:p>
        </p:txBody>
      </p:sp>
      <p:sp>
        <p:nvSpPr>
          <p:cNvPr id="31" name="Google Shape;112;p13">
            <a:extLst>
              <a:ext uri="{FF2B5EF4-FFF2-40B4-BE49-F238E27FC236}">
                <a16:creationId xmlns:a16="http://schemas.microsoft.com/office/drawing/2014/main" id="{3D82C94D-1F6A-7BBB-ADA5-B68A9B717ACB}"/>
              </a:ext>
            </a:extLst>
          </p:cNvPr>
          <p:cNvSpPr/>
          <p:nvPr/>
        </p:nvSpPr>
        <p:spPr>
          <a:xfrm>
            <a:off x="8244780" y="2452538"/>
            <a:ext cx="3251894" cy="952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2" name="Google Shape;113;p13">
            <a:extLst>
              <a:ext uri="{FF2B5EF4-FFF2-40B4-BE49-F238E27FC236}">
                <a16:creationId xmlns:a16="http://schemas.microsoft.com/office/drawing/2014/main" id="{175EE53B-D50C-9A51-F9F9-9065E979BC71}"/>
              </a:ext>
            </a:extLst>
          </p:cNvPr>
          <p:cNvSpPr txBox="1"/>
          <p:nvPr/>
        </p:nvSpPr>
        <p:spPr>
          <a:xfrm>
            <a:off x="8244780" y="2519213"/>
            <a:ext cx="3251894" cy="390107"/>
          </a:xfrm>
          <a:prstGeom prst="rect">
            <a:avLst/>
          </a:prstGeom>
          <a:noFill/>
          <a:ln>
            <a:noFill/>
          </a:ln>
        </p:spPr>
        <p:txBody>
          <a:bodyPr spcFirstLastPara="1" wrap="square" lIns="0" tIns="0" rIns="0" bIns="0" anchor="t" anchorCtr="0">
            <a:spAutoFit/>
          </a:bodyPr>
          <a:lstStyle/>
          <a:p>
            <a:pPr marL="0" marR="0" lvl="0" indent="0" algn="l" rtl="0">
              <a:lnSpc>
                <a:spcPct val="129948"/>
              </a:lnSpc>
              <a:spcBef>
                <a:spcPts val="0"/>
              </a:spcBef>
              <a:spcAft>
                <a:spcPts val="0"/>
              </a:spcAft>
              <a:buNone/>
            </a:pPr>
            <a:r>
              <a:rPr lang="en-US" sz="975" b="1" i="0" u="none" strike="noStrike" cap="none" dirty="0">
                <a:solidFill>
                  <a:srgbClr val="334155"/>
                </a:solidFill>
                <a:latin typeface="DM Sans"/>
                <a:ea typeface="DM Sans"/>
                <a:cs typeface="DM Sans"/>
                <a:sym typeface="DM Sans"/>
              </a:rPr>
              <a:t>Clay-dominated mode.</a:t>
            </a:r>
            <a:r>
              <a:rPr lang="en-US" sz="975" b="0" i="0" u="none" strike="noStrike" cap="none" dirty="0">
                <a:solidFill>
                  <a:srgbClr val="334155"/>
                </a:solidFill>
                <a:latin typeface="DM Sans"/>
                <a:ea typeface="DM Sans"/>
                <a:cs typeface="DM Sans"/>
                <a:sym typeface="DM Sans"/>
              </a:rPr>
              <a:t> high connectivity; OM acts merely as tributaries.</a:t>
            </a:r>
            <a:endParaRPr dirty="0"/>
          </a:p>
        </p:txBody>
      </p:sp>
      <p:sp>
        <p:nvSpPr>
          <p:cNvPr id="33" name="Google Shape;114;p13">
            <a:extLst>
              <a:ext uri="{FF2B5EF4-FFF2-40B4-BE49-F238E27FC236}">
                <a16:creationId xmlns:a16="http://schemas.microsoft.com/office/drawing/2014/main" id="{7A735D1C-C45F-5A58-7215-898F928FBA6A}"/>
              </a:ext>
            </a:extLst>
          </p:cNvPr>
          <p:cNvSpPr txBox="1"/>
          <p:nvPr/>
        </p:nvSpPr>
        <p:spPr>
          <a:xfrm>
            <a:off x="552450" y="3913584"/>
            <a:ext cx="748903" cy="457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50" b="1" i="0" u="none" strike="noStrike" cap="none">
                <a:solidFill>
                  <a:srgbClr val="003366"/>
                </a:solidFill>
                <a:latin typeface="DM Sans"/>
                <a:ea typeface="DM Sans"/>
                <a:cs typeface="DM Sans"/>
                <a:sym typeface="DM Sans"/>
              </a:rPr>
              <a:t>Sample H8</a:t>
            </a:r>
            <a:endParaRPr/>
          </a:p>
        </p:txBody>
      </p:sp>
      <p:sp>
        <p:nvSpPr>
          <p:cNvPr id="34" name="Google Shape;115;p13">
            <a:extLst>
              <a:ext uri="{FF2B5EF4-FFF2-40B4-BE49-F238E27FC236}">
                <a16:creationId xmlns:a16="http://schemas.microsoft.com/office/drawing/2014/main" id="{835D5029-24B5-7C61-8696-E25794D5B7D8}"/>
              </a:ext>
            </a:extLst>
          </p:cNvPr>
          <p:cNvSpPr txBox="1"/>
          <p:nvPr/>
        </p:nvSpPr>
        <p:spPr>
          <a:xfrm>
            <a:off x="552450" y="4408884"/>
            <a:ext cx="748903"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i="0" u="none" strike="noStrike" cap="none">
                <a:solidFill>
                  <a:srgbClr val="64748B"/>
                </a:solidFill>
                <a:latin typeface="DM Sans"/>
                <a:ea typeface="DM Sans"/>
                <a:cs typeface="DM Sans"/>
                <a:sym typeface="DM Sans"/>
              </a:rPr>
              <a:t>Siliceous</a:t>
            </a:r>
            <a:endParaRPr/>
          </a:p>
        </p:txBody>
      </p:sp>
      <p:sp>
        <p:nvSpPr>
          <p:cNvPr id="35" name="Google Shape;116;p13">
            <a:extLst>
              <a:ext uri="{FF2B5EF4-FFF2-40B4-BE49-F238E27FC236}">
                <a16:creationId xmlns:a16="http://schemas.microsoft.com/office/drawing/2014/main" id="{D9B2846D-1350-507C-3587-AF69A278435A}"/>
              </a:ext>
            </a:extLst>
          </p:cNvPr>
          <p:cNvSpPr txBox="1"/>
          <p:nvPr/>
        </p:nvSpPr>
        <p:spPr>
          <a:xfrm>
            <a:off x="8292703" y="3903285"/>
            <a:ext cx="3280172" cy="184666"/>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b="1" i="0" u="none" strike="noStrike" cap="none" dirty="0">
                <a:solidFill>
                  <a:srgbClr val="475569"/>
                </a:solidFill>
                <a:latin typeface="DM Sans"/>
                <a:ea typeface="DM Sans"/>
                <a:cs typeface="DM Sans"/>
                <a:sym typeface="DM Sans"/>
              </a:rPr>
              <a:t>Avg. Coordination No.</a:t>
            </a:r>
            <a:r>
              <a:rPr lang="en-US" sz="1200" b="0" i="0" u="none" strike="noStrike" cap="none" dirty="0">
                <a:solidFill>
                  <a:srgbClr val="000000"/>
                </a:solidFill>
                <a:latin typeface="DM Sans"/>
                <a:ea typeface="DM Sans"/>
                <a:cs typeface="DM Sans"/>
                <a:sym typeface="DM Sans"/>
              </a:rPr>
              <a:t> </a:t>
            </a:r>
            <a:r>
              <a:rPr lang="en-US" sz="1200" b="0" i="0" u="none" strike="noStrike" cap="none" dirty="0">
                <a:solidFill>
                  <a:srgbClr val="1D4ED8"/>
                </a:solidFill>
                <a:latin typeface="DM Sans Black"/>
                <a:ea typeface="DM Sans Black"/>
                <a:cs typeface="DM Sans Black"/>
                <a:sym typeface="DM Sans Black"/>
              </a:rPr>
              <a:t>[H8 average CN=7.05]</a:t>
            </a:r>
            <a:endParaRPr dirty="0"/>
          </a:p>
        </p:txBody>
      </p:sp>
      <p:sp>
        <p:nvSpPr>
          <p:cNvPr id="36" name="Google Shape;117;p13">
            <a:extLst>
              <a:ext uri="{FF2B5EF4-FFF2-40B4-BE49-F238E27FC236}">
                <a16:creationId xmlns:a16="http://schemas.microsoft.com/office/drawing/2014/main" id="{101642D9-E466-DEA9-72BA-210FEEA6C65C}"/>
              </a:ext>
            </a:extLst>
          </p:cNvPr>
          <p:cNvSpPr/>
          <p:nvPr/>
        </p:nvSpPr>
        <p:spPr>
          <a:xfrm>
            <a:off x="8292703" y="4214663"/>
            <a:ext cx="3203971" cy="952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7" name="Google Shape;118;p13">
            <a:extLst>
              <a:ext uri="{FF2B5EF4-FFF2-40B4-BE49-F238E27FC236}">
                <a16:creationId xmlns:a16="http://schemas.microsoft.com/office/drawing/2014/main" id="{D965C831-8535-EADE-9F7E-D8133891155E}"/>
              </a:ext>
            </a:extLst>
          </p:cNvPr>
          <p:cNvSpPr txBox="1"/>
          <p:nvPr/>
        </p:nvSpPr>
        <p:spPr>
          <a:xfrm>
            <a:off x="8292703" y="4281338"/>
            <a:ext cx="3203971" cy="390107"/>
          </a:xfrm>
          <a:prstGeom prst="rect">
            <a:avLst/>
          </a:prstGeom>
          <a:noFill/>
          <a:ln>
            <a:noFill/>
          </a:ln>
        </p:spPr>
        <p:txBody>
          <a:bodyPr spcFirstLastPara="1" wrap="square" lIns="0" tIns="0" rIns="0" bIns="0" anchor="t" anchorCtr="0">
            <a:spAutoFit/>
          </a:bodyPr>
          <a:lstStyle/>
          <a:p>
            <a:pPr marL="0" marR="0" lvl="0" indent="0" algn="l" rtl="0">
              <a:lnSpc>
                <a:spcPct val="129948"/>
              </a:lnSpc>
              <a:spcBef>
                <a:spcPts val="0"/>
              </a:spcBef>
              <a:spcAft>
                <a:spcPts val="0"/>
              </a:spcAft>
              <a:buNone/>
            </a:pPr>
            <a:r>
              <a:rPr lang="en-US" sz="975" b="1" i="0" u="none" strike="noStrike" cap="none" dirty="0">
                <a:solidFill>
                  <a:srgbClr val="334155"/>
                </a:solidFill>
                <a:latin typeface="DM Sans"/>
                <a:ea typeface="DM Sans"/>
                <a:cs typeface="DM Sans"/>
                <a:sym typeface="DM Sans"/>
              </a:rPr>
              <a:t>Interdependent mode.</a:t>
            </a:r>
            <a:r>
              <a:rPr lang="en-US" sz="975" b="0" i="0" u="none" strike="noStrike" cap="none" dirty="0">
                <a:solidFill>
                  <a:srgbClr val="334155"/>
                </a:solidFill>
                <a:latin typeface="DM Sans"/>
                <a:ea typeface="DM Sans"/>
                <a:cs typeface="DM Sans"/>
                <a:sym typeface="DM Sans"/>
              </a:rPr>
              <a:t> pathways relying on OM-Clay bridges.</a:t>
            </a:r>
            <a:endParaRPr dirty="0"/>
          </a:p>
        </p:txBody>
      </p:sp>
      <p:sp>
        <p:nvSpPr>
          <p:cNvPr id="38" name="Google Shape;119;p13">
            <a:extLst>
              <a:ext uri="{FF2B5EF4-FFF2-40B4-BE49-F238E27FC236}">
                <a16:creationId xmlns:a16="http://schemas.microsoft.com/office/drawing/2014/main" id="{8FA7B706-6271-8D64-FBFD-2653528AE513}"/>
              </a:ext>
            </a:extLst>
          </p:cNvPr>
          <p:cNvSpPr txBox="1"/>
          <p:nvPr/>
        </p:nvSpPr>
        <p:spPr>
          <a:xfrm>
            <a:off x="552450" y="5675709"/>
            <a:ext cx="760958"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50" b="1" i="0" u="none" strike="noStrike" cap="none" dirty="0">
                <a:solidFill>
                  <a:srgbClr val="003366"/>
                </a:solidFill>
                <a:latin typeface="DM Sans"/>
                <a:ea typeface="DM Sans"/>
                <a:cs typeface="DM Sans"/>
                <a:sym typeface="DM Sans"/>
              </a:rPr>
              <a:t>Sample H11</a:t>
            </a:r>
            <a:endParaRPr dirty="0"/>
          </a:p>
        </p:txBody>
      </p:sp>
      <p:sp>
        <p:nvSpPr>
          <p:cNvPr id="39" name="Google Shape;120;p13">
            <a:extLst>
              <a:ext uri="{FF2B5EF4-FFF2-40B4-BE49-F238E27FC236}">
                <a16:creationId xmlns:a16="http://schemas.microsoft.com/office/drawing/2014/main" id="{6003BF79-185C-64D3-BB81-52F8798F3F45}"/>
              </a:ext>
            </a:extLst>
          </p:cNvPr>
          <p:cNvSpPr txBox="1"/>
          <p:nvPr/>
        </p:nvSpPr>
        <p:spPr>
          <a:xfrm>
            <a:off x="552450" y="6171009"/>
            <a:ext cx="760958"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i="0" u="none" strike="noStrike" cap="none">
                <a:solidFill>
                  <a:srgbClr val="64748B"/>
                </a:solidFill>
                <a:latin typeface="DM Sans"/>
                <a:ea typeface="DM Sans"/>
                <a:cs typeface="DM Sans"/>
                <a:sym typeface="DM Sans"/>
              </a:rPr>
              <a:t>Calcareous</a:t>
            </a:r>
            <a:endParaRPr/>
          </a:p>
        </p:txBody>
      </p:sp>
      <p:sp>
        <p:nvSpPr>
          <p:cNvPr id="40" name="Google Shape;121;p13">
            <a:extLst>
              <a:ext uri="{FF2B5EF4-FFF2-40B4-BE49-F238E27FC236}">
                <a16:creationId xmlns:a16="http://schemas.microsoft.com/office/drawing/2014/main" id="{57D058DD-CFA5-6D77-05A3-BE8C2377DFC4}"/>
              </a:ext>
            </a:extLst>
          </p:cNvPr>
          <p:cNvSpPr txBox="1"/>
          <p:nvPr/>
        </p:nvSpPr>
        <p:spPr>
          <a:xfrm>
            <a:off x="8304757" y="5694489"/>
            <a:ext cx="3268117" cy="184666"/>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b="1" i="0" u="none" strike="noStrike" cap="none" dirty="0">
                <a:solidFill>
                  <a:srgbClr val="475569"/>
                </a:solidFill>
                <a:latin typeface="DM Sans"/>
                <a:ea typeface="DM Sans"/>
                <a:cs typeface="DM Sans"/>
                <a:sym typeface="DM Sans"/>
              </a:rPr>
              <a:t>Avg. Coordination No.</a:t>
            </a:r>
            <a:r>
              <a:rPr lang="en-US" sz="1200" b="0" i="0" u="none" strike="noStrike" cap="none" dirty="0">
                <a:solidFill>
                  <a:srgbClr val="000000"/>
                </a:solidFill>
                <a:latin typeface="DM Sans"/>
                <a:ea typeface="DM Sans"/>
                <a:cs typeface="DM Sans"/>
                <a:sym typeface="DM Sans"/>
              </a:rPr>
              <a:t> </a:t>
            </a:r>
            <a:r>
              <a:rPr lang="en-US" sz="1200" b="0" i="0" u="none" strike="noStrike" cap="none" dirty="0">
                <a:solidFill>
                  <a:srgbClr val="B45309"/>
                </a:solidFill>
                <a:latin typeface="DM Sans Black"/>
                <a:ea typeface="DM Sans Black"/>
                <a:cs typeface="DM Sans Black"/>
                <a:sym typeface="DM Sans Black"/>
              </a:rPr>
              <a:t>[H11</a:t>
            </a:r>
            <a:r>
              <a:rPr lang="en-US" sz="1200" dirty="0">
                <a:solidFill>
                  <a:srgbClr val="B45309"/>
                </a:solidFill>
                <a:latin typeface="DM Sans Black"/>
                <a:ea typeface="DM Sans Black"/>
                <a:cs typeface="DM Sans Black"/>
                <a:sym typeface="DM Sans Black"/>
              </a:rPr>
              <a:t> </a:t>
            </a:r>
            <a:r>
              <a:rPr lang="en-US" sz="1200" b="0" i="0" u="none" strike="noStrike" cap="none" dirty="0">
                <a:solidFill>
                  <a:srgbClr val="B45309"/>
                </a:solidFill>
                <a:latin typeface="DM Sans Black"/>
                <a:ea typeface="DM Sans Black"/>
                <a:cs typeface="DM Sans Black"/>
                <a:sym typeface="DM Sans Black"/>
              </a:rPr>
              <a:t>average CN=8.02]</a:t>
            </a:r>
            <a:endParaRPr dirty="0"/>
          </a:p>
        </p:txBody>
      </p:sp>
      <p:sp>
        <p:nvSpPr>
          <p:cNvPr id="41" name="Google Shape;122;p13">
            <a:extLst>
              <a:ext uri="{FF2B5EF4-FFF2-40B4-BE49-F238E27FC236}">
                <a16:creationId xmlns:a16="http://schemas.microsoft.com/office/drawing/2014/main" id="{73BA4488-CF6B-B6F0-850B-8C5EF0F0B11E}"/>
              </a:ext>
            </a:extLst>
          </p:cNvPr>
          <p:cNvSpPr/>
          <p:nvPr/>
        </p:nvSpPr>
        <p:spPr>
          <a:xfrm>
            <a:off x="8304758" y="5976788"/>
            <a:ext cx="3191916" cy="952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2" name="Google Shape;123;p13">
            <a:extLst>
              <a:ext uri="{FF2B5EF4-FFF2-40B4-BE49-F238E27FC236}">
                <a16:creationId xmlns:a16="http://schemas.microsoft.com/office/drawing/2014/main" id="{6C88BE34-B10C-D754-54C0-F2FF500952E0}"/>
              </a:ext>
            </a:extLst>
          </p:cNvPr>
          <p:cNvSpPr txBox="1"/>
          <p:nvPr/>
        </p:nvSpPr>
        <p:spPr>
          <a:xfrm>
            <a:off x="8304758" y="6043463"/>
            <a:ext cx="3191916" cy="390107"/>
          </a:xfrm>
          <a:prstGeom prst="rect">
            <a:avLst/>
          </a:prstGeom>
          <a:noFill/>
          <a:ln>
            <a:noFill/>
          </a:ln>
        </p:spPr>
        <p:txBody>
          <a:bodyPr spcFirstLastPara="1" wrap="square" lIns="0" tIns="0" rIns="0" bIns="0" anchor="t" anchorCtr="0">
            <a:spAutoFit/>
          </a:bodyPr>
          <a:lstStyle/>
          <a:p>
            <a:pPr marL="0" marR="0" lvl="0" indent="0" algn="l" rtl="0">
              <a:lnSpc>
                <a:spcPct val="129948"/>
              </a:lnSpc>
              <a:spcBef>
                <a:spcPts val="0"/>
              </a:spcBef>
              <a:spcAft>
                <a:spcPts val="0"/>
              </a:spcAft>
              <a:buNone/>
            </a:pPr>
            <a:r>
              <a:rPr lang="en-US" sz="975" b="1" i="0" u="none" strike="noStrike" cap="none" dirty="0">
                <a:solidFill>
                  <a:srgbClr val="334155"/>
                </a:solidFill>
                <a:latin typeface="DM Sans"/>
                <a:ea typeface="DM Sans"/>
                <a:cs typeface="DM Sans"/>
                <a:sym typeface="DM Sans"/>
              </a:rPr>
              <a:t>Interdependent mode. pathways relying on OM-Clay bridges.</a:t>
            </a:r>
          </a:p>
        </p:txBody>
      </p:sp>
      <p:sp>
        <p:nvSpPr>
          <p:cNvPr id="43" name="Google Shape;124;p13">
            <a:extLst>
              <a:ext uri="{FF2B5EF4-FFF2-40B4-BE49-F238E27FC236}">
                <a16:creationId xmlns:a16="http://schemas.microsoft.com/office/drawing/2014/main" id="{7CBA4107-CEA5-9B7F-0D1D-5AE48495C74E}"/>
              </a:ext>
            </a:extLst>
          </p:cNvPr>
          <p:cNvSpPr txBox="1"/>
          <p:nvPr/>
        </p:nvSpPr>
        <p:spPr>
          <a:xfrm>
            <a:off x="1929705" y="2980134"/>
            <a:ext cx="25717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MAPS</a:t>
            </a:r>
            <a:endParaRPr/>
          </a:p>
        </p:txBody>
      </p:sp>
      <p:sp>
        <p:nvSpPr>
          <p:cNvPr id="44" name="Google Shape;125;p13">
            <a:extLst>
              <a:ext uri="{FF2B5EF4-FFF2-40B4-BE49-F238E27FC236}">
                <a16:creationId xmlns:a16="http://schemas.microsoft.com/office/drawing/2014/main" id="{5ACA3585-733B-14DD-4660-62CFD749778F}"/>
              </a:ext>
            </a:extLst>
          </p:cNvPr>
          <p:cNvSpPr txBox="1"/>
          <p:nvPr/>
        </p:nvSpPr>
        <p:spPr>
          <a:xfrm>
            <a:off x="2996505" y="2980134"/>
            <a:ext cx="46672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QEMSCAN</a:t>
            </a:r>
            <a:endParaRPr/>
          </a:p>
        </p:txBody>
      </p:sp>
      <p:sp>
        <p:nvSpPr>
          <p:cNvPr id="45" name="Google Shape;126;p13">
            <a:extLst>
              <a:ext uri="{FF2B5EF4-FFF2-40B4-BE49-F238E27FC236}">
                <a16:creationId xmlns:a16="http://schemas.microsoft.com/office/drawing/2014/main" id="{ED9E16B5-1B38-65C6-5ACD-8E5192DD6016}"/>
              </a:ext>
            </a:extLst>
          </p:cNvPr>
          <p:cNvSpPr txBox="1"/>
          <p:nvPr/>
        </p:nvSpPr>
        <p:spPr>
          <a:xfrm>
            <a:off x="4044255" y="2980134"/>
            <a:ext cx="71437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SUB-ROCK MAP</a:t>
            </a:r>
            <a:endParaRPr/>
          </a:p>
        </p:txBody>
      </p:sp>
      <p:sp>
        <p:nvSpPr>
          <p:cNvPr id="46" name="Google Shape;127;p13">
            <a:extLst>
              <a:ext uri="{FF2B5EF4-FFF2-40B4-BE49-F238E27FC236}">
                <a16:creationId xmlns:a16="http://schemas.microsoft.com/office/drawing/2014/main" id="{C1E8B227-4B89-8338-C124-E8E4B5745A74}"/>
              </a:ext>
            </a:extLst>
          </p:cNvPr>
          <p:cNvSpPr txBox="1"/>
          <p:nvPr/>
        </p:nvSpPr>
        <p:spPr>
          <a:xfrm>
            <a:off x="5601592" y="3051571"/>
            <a:ext cx="54292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3D VOLUME</a:t>
            </a:r>
            <a:endParaRPr/>
          </a:p>
        </p:txBody>
      </p:sp>
      <p:sp>
        <p:nvSpPr>
          <p:cNvPr id="47" name="Google Shape;128;p13">
            <a:extLst>
              <a:ext uri="{FF2B5EF4-FFF2-40B4-BE49-F238E27FC236}">
                <a16:creationId xmlns:a16="http://schemas.microsoft.com/office/drawing/2014/main" id="{943F027B-6A48-3E53-955F-EC326588804B}"/>
              </a:ext>
            </a:extLst>
          </p:cNvPr>
          <p:cNvSpPr txBox="1"/>
          <p:nvPr/>
        </p:nvSpPr>
        <p:spPr>
          <a:xfrm>
            <a:off x="6835080" y="3051571"/>
            <a:ext cx="742950"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PORE NETWORK</a:t>
            </a:r>
            <a:endParaRPr/>
          </a:p>
        </p:txBody>
      </p:sp>
      <p:sp>
        <p:nvSpPr>
          <p:cNvPr id="48" name="Google Shape;129;p13">
            <a:extLst>
              <a:ext uri="{FF2B5EF4-FFF2-40B4-BE49-F238E27FC236}">
                <a16:creationId xmlns:a16="http://schemas.microsoft.com/office/drawing/2014/main" id="{6E47BA41-7263-B473-B9E4-D35691D769EC}"/>
              </a:ext>
            </a:extLst>
          </p:cNvPr>
          <p:cNvSpPr txBox="1"/>
          <p:nvPr/>
        </p:nvSpPr>
        <p:spPr>
          <a:xfrm>
            <a:off x="1977628" y="4742259"/>
            <a:ext cx="25717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MAPS</a:t>
            </a:r>
            <a:endParaRPr/>
          </a:p>
        </p:txBody>
      </p:sp>
      <p:sp>
        <p:nvSpPr>
          <p:cNvPr id="49" name="Google Shape;130;p13">
            <a:extLst>
              <a:ext uri="{FF2B5EF4-FFF2-40B4-BE49-F238E27FC236}">
                <a16:creationId xmlns:a16="http://schemas.microsoft.com/office/drawing/2014/main" id="{8562D2D1-C502-F71A-9A00-2247E945CCD9}"/>
              </a:ext>
            </a:extLst>
          </p:cNvPr>
          <p:cNvSpPr txBox="1"/>
          <p:nvPr/>
        </p:nvSpPr>
        <p:spPr>
          <a:xfrm>
            <a:off x="3044428" y="4742259"/>
            <a:ext cx="46672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QEMSCAN</a:t>
            </a:r>
            <a:endParaRPr/>
          </a:p>
        </p:txBody>
      </p:sp>
      <p:sp>
        <p:nvSpPr>
          <p:cNvPr id="50" name="Google Shape;131;p13">
            <a:extLst>
              <a:ext uri="{FF2B5EF4-FFF2-40B4-BE49-F238E27FC236}">
                <a16:creationId xmlns:a16="http://schemas.microsoft.com/office/drawing/2014/main" id="{BB8CDFA5-C96B-DA58-23A1-3D36F101564A}"/>
              </a:ext>
            </a:extLst>
          </p:cNvPr>
          <p:cNvSpPr txBox="1"/>
          <p:nvPr/>
        </p:nvSpPr>
        <p:spPr>
          <a:xfrm>
            <a:off x="4092178" y="4742259"/>
            <a:ext cx="71437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SUB-ROCK MAP</a:t>
            </a:r>
            <a:endParaRPr/>
          </a:p>
        </p:txBody>
      </p:sp>
      <p:sp>
        <p:nvSpPr>
          <p:cNvPr id="51" name="Google Shape;132;p13">
            <a:extLst>
              <a:ext uri="{FF2B5EF4-FFF2-40B4-BE49-F238E27FC236}">
                <a16:creationId xmlns:a16="http://schemas.microsoft.com/office/drawing/2014/main" id="{9F87EE63-77A9-00A7-5275-ACF52EED5617}"/>
              </a:ext>
            </a:extLst>
          </p:cNvPr>
          <p:cNvSpPr txBox="1"/>
          <p:nvPr/>
        </p:nvSpPr>
        <p:spPr>
          <a:xfrm>
            <a:off x="5649515" y="4813696"/>
            <a:ext cx="54292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3D VOLUME</a:t>
            </a:r>
            <a:endParaRPr/>
          </a:p>
        </p:txBody>
      </p:sp>
      <p:sp>
        <p:nvSpPr>
          <p:cNvPr id="52" name="Google Shape;133;p13">
            <a:extLst>
              <a:ext uri="{FF2B5EF4-FFF2-40B4-BE49-F238E27FC236}">
                <a16:creationId xmlns:a16="http://schemas.microsoft.com/office/drawing/2014/main" id="{5387058F-46F0-44D1-5607-D74E7F790574}"/>
              </a:ext>
            </a:extLst>
          </p:cNvPr>
          <p:cNvSpPr txBox="1"/>
          <p:nvPr/>
        </p:nvSpPr>
        <p:spPr>
          <a:xfrm>
            <a:off x="6883003" y="4813696"/>
            <a:ext cx="742950"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PORE NETWORK</a:t>
            </a:r>
            <a:endParaRPr/>
          </a:p>
        </p:txBody>
      </p:sp>
      <p:sp>
        <p:nvSpPr>
          <p:cNvPr id="53" name="Google Shape;134;p13">
            <a:extLst>
              <a:ext uri="{FF2B5EF4-FFF2-40B4-BE49-F238E27FC236}">
                <a16:creationId xmlns:a16="http://schemas.microsoft.com/office/drawing/2014/main" id="{A6E99BC4-D90F-B756-DDF1-DFC204474F76}"/>
              </a:ext>
            </a:extLst>
          </p:cNvPr>
          <p:cNvSpPr txBox="1"/>
          <p:nvPr/>
        </p:nvSpPr>
        <p:spPr>
          <a:xfrm>
            <a:off x="1989683" y="6504384"/>
            <a:ext cx="25717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MAPS</a:t>
            </a:r>
            <a:endParaRPr/>
          </a:p>
        </p:txBody>
      </p:sp>
      <p:sp>
        <p:nvSpPr>
          <p:cNvPr id="54" name="Google Shape;135;p13">
            <a:extLst>
              <a:ext uri="{FF2B5EF4-FFF2-40B4-BE49-F238E27FC236}">
                <a16:creationId xmlns:a16="http://schemas.microsoft.com/office/drawing/2014/main" id="{C1EC5F2C-80DC-7F6B-B9DB-902AB6F265CF}"/>
              </a:ext>
            </a:extLst>
          </p:cNvPr>
          <p:cNvSpPr txBox="1"/>
          <p:nvPr/>
        </p:nvSpPr>
        <p:spPr>
          <a:xfrm>
            <a:off x="3056483" y="6504384"/>
            <a:ext cx="46672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QEMSCAN</a:t>
            </a:r>
            <a:endParaRPr/>
          </a:p>
        </p:txBody>
      </p:sp>
      <p:sp>
        <p:nvSpPr>
          <p:cNvPr id="55" name="Google Shape;136;p13">
            <a:extLst>
              <a:ext uri="{FF2B5EF4-FFF2-40B4-BE49-F238E27FC236}">
                <a16:creationId xmlns:a16="http://schemas.microsoft.com/office/drawing/2014/main" id="{05DDE844-91B7-6F2F-38E4-7DF6423123A2}"/>
              </a:ext>
            </a:extLst>
          </p:cNvPr>
          <p:cNvSpPr txBox="1"/>
          <p:nvPr/>
        </p:nvSpPr>
        <p:spPr>
          <a:xfrm>
            <a:off x="4104233" y="6504384"/>
            <a:ext cx="71437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SUB-ROCK MAP</a:t>
            </a:r>
            <a:endParaRPr/>
          </a:p>
        </p:txBody>
      </p:sp>
      <p:sp>
        <p:nvSpPr>
          <p:cNvPr id="56" name="Google Shape;137;p13">
            <a:extLst>
              <a:ext uri="{FF2B5EF4-FFF2-40B4-BE49-F238E27FC236}">
                <a16:creationId xmlns:a16="http://schemas.microsoft.com/office/drawing/2014/main" id="{90E22D68-59CE-6AE5-22CE-F510D19363CE}"/>
              </a:ext>
            </a:extLst>
          </p:cNvPr>
          <p:cNvSpPr txBox="1"/>
          <p:nvPr/>
        </p:nvSpPr>
        <p:spPr>
          <a:xfrm>
            <a:off x="5661570" y="6575821"/>
            <a:ext cx="542925"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3D VOLUME</a:t>
            </a:r>
            <a:endParaRPr/>
          </a:p>
        </p:txBody>
      </p:sp>
      <p:sp>
        <p:nvSpPr>
          <p:cNvPr id="57" name="Google Shape;138;p13">
            <a:extLst>
              <a:ext uri="{FF2B5EF4-FFF2-40B4-BE49-F238E27FC236}">
                <a16:creationId xmlns:a16="http://schemas.microsoft.com/office/drawing/2014/main" id="{42FE22C0-E1FD-2C6E-CF33-6F95D540DB6B}"/>
              </a:ext>
            </a:extLst>
          </p:cNvPr>
          <p:cNvSpPr txBox="1"/>
          <p:nvPr/>
        </p:nvSpPr>
        <p:spPr>
          <a:xfrm>
            <a:off x="6895058" y="6575821"/>
            <a:ext cx="742950" cy="1238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50" b="0" i="0" u="none" strike="noStrike" cap="none">
                <a:solidFill>
                  <a:srgbClr val="64748B"/>
                </a:solidFill>
                <a:latin typeface="DM Sans"/>
                <a:ea typeface="DM Sans"/>
                <a:cs typeface="DM Sans"/>
                <a:sym typeface="DM Sans"/>
              </a:rPr>
              <a:t>PORE NETWORK</a:t>
            </a:r>
            <a:endParaRPr/>
          </a:p>
        </p:txBody>
      </p:sp>
      <p:pic>
        <p:nvPicPr>
          <p:cNvPr id="58" name="图片 57">
            <a:extLst>
              <a:ext uri="{FF2B5EF4-FFF2-40B4-BE49-F238E27FC236}">
                <a16:creationId xmlns:a16="http://schemas.microsoft.com/office/drawing/2014/main" id="{5098F426-A2F1-9621-2CDB-2E13EAF741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1555" y="1858434"/>
            <a:ext cx="1064550" cy="1064550"/>
          </a:xfrm>
          <a:prstGeom prst="rect">
            <a:avLst/>
          </a:prstGeom>
        </p:spPr>
      </p:pic>
      <p:pic>
        <p:nvPicPr>
          <p:cNvPr id="59" name="图片 58">
            <a:extLst>
              <a:ext uri="{FF2B5EF4-FFF2-40B4-BE49-F238E27FC236}">
                <a16:creationId xmlns:a16="http://schemas.microsoft.com/office/drawing/2014/main" id="{4AB2D17B-AABE-A4AF-F43F-357F19783E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13076" y="1865733"/>
            <a:ext cx="1057251" cy="1057251"/>
          </a:xfrm>
          <a:prstGeom prst="rect">
            <a:avLst/>
          </a:prstGeom>
        </p:spPr>
      </p:pic>
      <p:pic>
        <p:nvPicPr>
          <p:cNvPr id="60" name="图片 59">
            <a:extLst>
              <a:ext uri="{FF2B5EF4-FFF2-40B4-BE49-F238E27FC236}">
                <a16:creationId xmlns:a16="http://schemas.microsoft.com/office/drawing/2014/main" id="{89A99709-E5E7-AA78-B86B-B29DEF0BEA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1284" y="1872459"/>
            <a:ext cx="1064550" cy="1064550"/>
          </a:xfrm>
          <a:prstGeom prst="rect">
            <a:avLst/>
          </a:prstGeom>
        </p:spPr>
      </p:pic>
      <p:pic>
        <p:nvPicPr>
          <p:cNvPr id="62" name="图片 61">
            <a:extLst>
              <a:ext uri="{FF2B5EF4-FFF2-40B4-BE49-F238E27FC236}">
                <a16:creationId xmlns:a16="http://schemas.microsoft.com/office/drawing/2014/main" id="{261CD04C-AEF4-D95A-E026-B9C6BCD187B6}"/>
              </a:ext>
            </a:extLst>
          </p:cNvPr>
          <p:cNvPicPr>
            <a:picLocks noChangeAspect="1"/>
          </p:cNvPicPr>
          <p:nvPr/>
        </p:nvPicPr>
        <p:blipFill>
          <a:blip r:embed="rId12"/>
          <a:stretch>
            <a:fillRect/>
          </a:stretch>
        </p:blipFill>
        <p:spPr>
          <a:xfrm>
            <a:off x="5217265" y="1711892"/>
            <a:ext cx="1211098" cy="1320629"/>
          </a:xfrm>
          <a:prstGeom prst="rect">
            <a:avLst/>
          </a:prstGeom>
        </p:spPr>
      </p:pic>
      <p:pic>
        <p:nvPicPr>
          <p:cNvPr id="63" name="图片 62">
            <a:extLst>
              <a:ext uri="{FF2B5EF4-FFF2-40B4-BE49-F238E27FC236}">
                <a16:creationId xmlns:a16="http://schemas.microsoft.com/office/drawing/2014/main" id="{E048D5E4-AD4B-EB32-0F21-810783AD526F}"/>
              </a:ext>
            </a:extLst>
          </p:cNvPr>
          <p:cNvPicPr>
            <a:picLocks noChangeAspect="1"/>
          </p:cNvPicPr>
          <p:nvPr/>
        </p:nvPicPr>
        <p:blipFill>
          <a:blip r:embed="rId13"/>
          <a:stretch>
            <a:fillRect/>
          </a:stretch>
        </p:blipFill>
        <p:spPr>
          <a:xfrm>
            <a:off x="6600972" y="1743163"/>
            <a:ext cx="1211098" cy="1216641"/>
          </a:xfrm>
          <a:prstGeom prst="rect">
            <a:avLst/>
          </a:prstGeom>
        </p:spPr>
      </p:pic>
      <p:pic>
        <p:nvPicPr>
          <p:cNvPr id="69" name="图片 68">
            <a:extLst>
              <a:ext uri="{FF2B5EF4-FFF2-40B4-BE49-F238E27FC236}">
                <a16:creationId xmlns:a16="http://schemas.microsoft.com/office/drawing/2014/main" id="{7D0274F8-0B28-F3FF-4E01-52DD6ECCD00E}"/>
              </a:ext>
            </a:extLst>
          </p:cNvPr>
          <p:cNvPicPr>
            <a:picLocks noChangeAspect="1"/>
          </p:cNvPicPr>
          <p:nvPr/>
        </p:nvPicPr>
        <p:blipFill>
          <a:blip r:embed="rId14"/>
          <a:stretch>
            <a:fillRect/>
          </a:stretch>
        </p:blipFill>
        <p:spPr>
          <a:xfrm>
            <a:off x="5292328" y="3543528"/>
            <a:ext cx="1147464" cy="1245310"/>
          </a:xfrm>
          <a:prstGeom prst="rect">
            <a:avLst/>
          </a:prstGeom>
        </p:spPr>
      </p:pic>
      <p:pic>
        <p:nvPicPr>
          <p:cNvPr id="71" name="图片 70">
            <a:extLst>
              <a:ext uri="{FF2B5EF4-FFF2-40B4-BE49-F238E27FC236}">
                <a16:creationId xmlns:a16="http://schemas.microsoft.com/office/drawing/2014/main" id="{0AB7239C-CD05-3DB3-21D5-A78FF97A7BE4}"/>
              </a:ext>
            </a:extLst>
          </p:cNvPr>
          <p:cNvPicPr>
            <a:picLocks noChangeAspect="1"/>
          </p:cNvPicPr>
          <p:nvPr/>
        </p:nvPicPr>
        <p:blipFill>
          <a:blip r:embed="rId15"/>
          <a:stretch>
            <a:fillRect/>
          </a:stretch>
        </p:blipFill>
        <p:spPr>
          <a:xfrm>
            <a:off x="6616640" y="3505158"/>
            <a:ext cx="1238801" cy="1242002"/>
          </a:xfrm>
          <a:prstGeom prst="rect">
            <a:avLst/>
          </a:prstGeom>
        </p:spPr>
      </p:pic>
      <p:pic>
        <p:nvPicPr>
          <p:cNvPr id="72" name="图片 71">
            <a:extLst>
              <a:ext uri="{FF2B5EF4-FFF2-40B4-BE49-F238E27FC236}">
                <a16:creationId xmlns:a16="http://schemas.microsoft.com/office/drawing/2014/main" id="{40BB51A4-3A5E-D689-CE8F-0B760711078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78323" y="3630215"/>
            <a:ext cx="1095375" cy="1095375"/>
          </a:xfrm>
          <a:prstGeom prst="rect">
            <a:avLst/>
          </a:prstGeom>
        </p:spPr>
      </p:pic>
      <p:pic>
        <p:nvPicPr>
          <p:cNvPr id="73" name="图片 72">
            <a:extLst>
              <a:ext uri="{FF2B5EF4-FFF2-40B4-BE49-F238E27FC236}">
                <a16:creationId xmlns:a16="http://schemas.microsoft.com/office/drawing/2014/main" id="{7446A028-4A85-4443-EF5C-A5D799BFBE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32300" y="3620559"/>
            <a:ext cx="1095375" cy="1095375"/>
          </a:xfrm>
          <a:prstGeom prst="rect">
            <a:avLst/>
          </a:prstGeom>
        </p:spPr>
      </p:pic>
      <p:pic>
        <p:nvPicPr>
          <p:cNvPr id="75" name="图片 74">
            <a:extLst>
              <a:ext uri="{FF2B5EF4-FFF2-40B4-BE49-F238E27FC236}">
                <a16:creationId xmlns:a16="http://schemas.microsoft.com/office/drawing/2014/main" id="{6774EFA9-0319-50D8-4108-393A7955A9E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22925" y="3614325"/>
            <a:ext cx="1089834" cy="1089834"/>
          </a:xfrm>
          <a:prstGeom prst="rect">
            <a:avLst/>
          </a:prstGeom>
        </p:spPr>
      </p:pic>
      <p:pic>
        <p:nvPicPr>
          <p:cNvPr id="77" name="图片 76">
            <a:extLst>
              <a:ext uri="{FF2B5EF4-FFF2-40B4-BE49-F238E27FC236}">
                <a16:creationId xmlns:a16="http://schemas.microsoft.com/office/drawing/2014/main" id="{A9A417A5-DB8B-DA72-314B-7E910F6FA9BC}"/>
              </a:ext>
            </a:extLst>
          </p:cNvPr>
          <p:cNvPicPr>
            <a:picLocks noChangeAspect="1"/>
          </p:cNvPicPr>
          <p:nvPr/>
        </p:nvPicPr>
        <p:blipFill>
          <a:blip r:embed="rId19"/>
          <a:stretch>
            <a:fillRect/>
          </a:stretch>
        </p:blipFill>
        <p:spPr>
          <a:xfrm>
            <a:off x="2746123" y="3187190"/>
            <a:ext cx="967487" cy="268295"/>
          </a:xfrm>
          <a:prstGeom prst="rect">
            <a:avLst/>
          </a:prstGeom>
        </p:spPr>
      </p:pic>
      <p:pic>
        <p:nvPicPr>
          <p:cNvPr id="81" name="图片 80">
            <a:extLst>
              <a:ext uri="{FF2B5EF4-FFF2-40B4-BE49-F238E27FC236}">
                <a16:creationId xmlns:a16="http://schemas.microsoft.com/office/drawing/2014/main" id="{32BD70DB-66B0-644F-E5D1-8F1A4A145255}"/>
              </a:ext>
            </a:extLst>
          </p:cNvPr>
          <p:cNvPicPr>
            <a:picLocks noChangeAspect="1"/>
          </p:cNvPicPr>
          <p:nvPr/>
        </p:nvPicPr>
        <p:blipFill>
          <a:blip r:embed="rId20"/>
          <a:stretch>
            <a:fillRect/>
          </a:stretch>
        </p:blipFill>
        <p:spPr>
          <a:xfrm>
            <a:off x="3878900" y="3177413"/>
            <a:ext cx="1064550" cy="264683"/>
          </a:xfrm>
          <a:prstGeom prst="rect">
            <a:avLst/>
          </a:prstGeom>
        </p:spPr>
      </p:pic>
      <p:pic>
        <p:nvPicPr>
          <p:cNvPr id="82" name="图片 81">
            <a:extLst>
              <a:ext uri="{FF2B5EF4-FFF2-40B4-BE49-F238E27FC236}">
                <a16:creationId xmlns:a16="http://schemas.microsoft.com/office/drawing/2014/main" id="{D55609BA-6657-B2D4-B3C9-703D27C00165}"/>
              </a:ext>
            </a:extLst>
          </p:cNvPr>
          <p:cNvPicPr>
            <a:picLocks noChangeAspect="1"/>
          </p:cNvPicPr>
          <p:nvPr/>
        </p:nvPicPr>
        <p:blipFill>
          <a:blip r:embed="rId21"/>
          <a:stretch>
            <a:fillRect/>
          </a:stretch>
        </p:blipFill>
        <p:spPr>
          <a:xfrm>
            <a:off x="5342029" y="5416508"/>
            <a:ext cx="1067254" cy="1013216"/>
          </a:xfrm>
          <a:prstGeom prst="rect">
            <a:avLst/>
          </a:prstGeom>
        </p:spPr>
      </p:pic>
      <p:pic>
        <p:nvPicPr>
          <p:cNvPr id="83" name="图片 82">
            <a:extLst>
              <a:ext uri="{FF2B5EF4-FFF2-40B4-BE49-F238E27FC236}">
                <a16:creationId xmlns:a16="http://schemas.microsoft.com/office/drawing/2014/main" id="{9FEB8DC0-564A-3A02-708B-6E8883ED095C}"/>
              </a:ext>
            </a:extLst>
          </p:cNvPr>
          <p:cNvPicPr>
            <a:picLocks noChangeAspect="1"/>
          </p:cNvPicPr>
          <p:nvPr/>
        </p:nvPicPr>
        <p:blipFill>
          <a:blip r:embed="rId22"/>
          <a:stretch>
            <a:fillRect/>
          </a:stretch>
        </p:blipFill>
        <p:spPr>
          <a:xfrm>
            <a:off x="6600972" y="5299471"/>
            <a:ext cx="1191043" cy="1199473"/>
          </a:xfrm>
          <a:prstGeom prst="rect">
            <a:avLst/>
          </a:prstGeom>
        </p:spPr>
      </p:pic>
      <p:pic>
        <p:nvPicPr>
          <p:cNvPr id="86" name="图片 85">
            <a:extLst>
              <a:ext uri="{FF2B5EF4-FFF2-40B4-BE49-F238E27FC236}">
                <a16:creationId xmlns:a16="http://schemas.microsoft.com/office/drawing/2014/main" id="{77627335-0D65-EEAF-E8E3-D6BD4AD42C2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66715" y="5366334"/>
            <a:ext cx="1095375" cy="1095375"/>
          </a:xfrm>
          <a:prstGeom prst="rect">
            <a:avLst/>
          </a:prstGeom>
        </p:spPr>
      </p:pic>
      <p:pic>
        <p:nvPicPr>
          <p:cNvPr id="87" name="图片 86">
            <a:extLst>
              <a:ext uri="{FF2B5EF4-FFF2-40B4-BE49-F238E27FC236}">
                <a16:creationId xmlns:a16="http://schemas.microsoft.com/office/drawing/2014/main" id="{22F518F3-048D-5B01-9EC1-270660BE0A8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775495" y="5375428"/>
            <a:ext cx="1095375" cy="1095375"/>
          </a:xfrm>
          <a:prstGeom prst="rect">
            <a:avLst/>
          </a:prstGeom>
        </p:spPr>
      </p:pic>
      <p:pic>
        <p:nvPicPr>
          <p:cNvPr id="88" name="图片 87">
            <a:extLst>
              <a:ext uri="{FF2B5EF4-FFF2-40B4-BE49-F238E27FC236}">
                <a16:creationId xmlns:a16="http://schemas.microsoft.com/office/drawing/2014/main" id="{4DF832A9-B8CB-7079-47E2-549902933F9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82431" y="5385121"/>
            <a:ext cx="1100613" cy="1100613"/>
          </a:xfrm>
          <a:prstGeom prst="rect">
            <a:avLst/>
          </a:prstGeom>
        </p:spPr>
      </p:pic>
      <p:sp>
        <p:nvSpPr>
          <p:cNvPr id="2" name="Google Shape;114;p13">
            <a:extLst>
              <a:ext uri="{FF2B5EF4-FFF2-40B4-BE49-F238E27FC236}">
                <a16:creationId xmlns:a16="http://schemas.microsoft.com/office/drawing/2014/main" id="{2AD916D1-0D1B-102A-959A-2FF8B1F426BF}"/>
              </a:ext>
            </a:extLst>
          </p:cNvPr>
          <p:cNvSpPr txBox="1"/>
          <p:nvPr/>
        </p:nvSpPr>
        <p:spPr>
          <a:xfrm>
            <a:off x="0" y="190519"/>
            <a:ext cx="12340865" cy="438582"/>
          </a:xfrm>
          <a:prstGeom prst="rect">
            <a:avLst/>
          </a:prstGeom>
          <a:noFill/>
          <a:ln>
            <a:noFill/>
          </a:ln>
        </p:spPr>
        <p:txBody>
          <a:bodyPr spcFirstLastPara="1" wrap="square" lIns="0" tIns="0" rIns="0" bIns="0" anchor="t" anchorCtr="0">
            <a:spAutoFit/>
          </a:bodyPr>
          <a:lstStyle>
            <a:defPPr>
              <a:defRPr lang="zh-CN"/>
            </a:defPPr>
            <a:lvl1pPr marR="0" lvl="0" indent="457200">
              <a:spcBef>
                <a:spcPts val="0"/>
              </a:spcBef>
              <a:spcAft>
                <a:spcPts val="0"/>
              </a:spcAft>
              <a:buNone/>
              <a:defRPr sz="2850" b="1" i="0" u="none" strike="noStrike" cap="none">
                <a:solidFill>
                  <a:srgbClr val="003366"/>
                </a:solidFill>
                <a:latin typeface="Merriweather"/>
                <a:ea typeface="Merriweather"/>
                <a:cs typeface="Merriweather"/>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fr-FR" altLang="zh-CN" dirty="0">
                <a:latin typeface="微软雅黑" panose="020B0503020204020204" pitchFamily="34" charset="-122"/>
                <a:ea typeface="微软雅黑" panose="020B0503020204020204" pitchFamily="34" charset="-122"/>
              </a:rPr>
              <a:t>REV scale: 3D Connectivity</a:t>
            </a:r>
          </a:p>
        </p:txBody>
      </p:sp>
    </p:spTree>
    <p:extLst>
      <p:ext uri="{BB962C8B-B14F-4D97-AF65-F5344CB8AC3E}">
        <p14:creationId xmlns:p14="http://schemas.microsoft.com/office/powerpoint/2010/main" val="951490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3;p13" descr="image.png">
            <a:extLst>
              <a:ext uri="{FF2B5EF4-FFF2-40B4-BE49-F238E27FC236}">
                <a16:creationId xmlns:a16="http://schemas.microsoft.com/office/drawing/2014/main" id="{C4D3BCDA-ACCC-339D-C832-79C99DFE0CD2}"/>
              </a:ext>
            </a:extLst>
          </p:cNvPr>
          <p:cNvPicPr preferRelativeResize="0"/>
          <p:nvPr/>
        </p:nvPicPr>
        <p:blipFill rotWithShape="1">
          <a:blip r:embed="rId3">
            <a:alphaModFix/>
          </a:blip>
          <a:srcRect/>
          <a:stretch/>
        </p:blipFill>
        <p:spPr>
          <a:xfrm>
            <a:off x="6679843" y="5696786"/>
            <a:ext cx="5062808" cy="1087172"/>
          </a:xfrm>
          <a:prstGeom prst="rect">
            <a:avLst/>
          </a:prstGeom>
          <a:noFill/>
          <a:ln>
            <a:noFill/>
          </a:ln>
        </p:spPr>
      </p:pic>
      <p:pic>
        <p:nvPicPr>
          <p:cNvPr id="4" name="Google Shape;85;p13" descr="image.png">
            <a:extLst>
              <a:ext uri="{FF2B5EF4-FFF2-40B4-BE49-F238E27FC236}">
                <a16:creationId xmlns:a16="http://schemas.microsoft.com/office/drawing/2014/main" id="{8EB8408C-02E1-8052-6BF0-D4C69600D5FA}"/>
              </a:ext>
            </a:extLst>
          </p:cNvPr>
          <p:cNvPicPr preferRelativeResize="0"/>
          <p:nvPr/>
        </p:nvPicPr>
        <p:blipFill rotWithShape="1">
          <a:blip r:embed="rId4">
            <a:alphaModFix/>
          </a:blip>
          <a:srcRect/>
          <a:stretch/>
        </p:blipFill>
        <p:spPr>
          <a:xfrm>
            <a:off x="476250" y="1381125"/>
            <a:ext cx="5429250" cy="4188027"/>
          </a:xfrm>
          <a:prstGeom prst="rect">
            <a:avLst/>
          </a:prstGeom>
          <a:noFill/>
          <a:ln>
            <a:noFill/>
          </a:ln>
        </p:spPr>
      </p:pic>
      <p:pic>
        <p:nvPicPr>
          <p:cNvPr id="5" name="Google Shape;86;p13" descr="image.png">
            <a:extLst>
              <a:ext uri="{FF2B5EF4-FFF2-40B4-BE49-F238E27FC236}">
                <a16:creationId xmlns:a16="http://schemas.microsoft.com/office/drawing/2014/main" id="{BDDC989D-1407-DB7B-A7F1-FFB0257A09E8}"/>
              </a:ext>
            </a:extLst>
          </p:cNvPr>
          <p:cNvPicPr preferRelativeResize="0"/>
          <p:nvPr/>
        </p:nvPicPr>
        <p:blipFill rotWithShape="1">
          <a:blip r:embed="rId5">
            <a:alphaModFix/>
          </a:blip>
          <a:srcRect/>
          <a:stretch/>
        </p:blipFill>
        <p:spPr>
          <a:xfrm>
            <a:off x="6286500" y="1381125"/>
            <a:ext cx="5429250" cy="4188027"/>
          </a:xfrm>
          <a:prstGeom prst="rect">
            <a:avLst/>
          </a:prstGeom>
          <a:noFill/>
          <a:ln>
            <a:noFill/>
          </a:ln>
        </p:spPr>
      </p:pic>
      <p:sp>
        <p:nvSpPr>
          <p:cNvPr id="11" name="Google Shape;92;p13">
            <a:extLst>
              <a:ext uri="{FF2B5EF4-FFF2-40B4-BE49-F238E27FC236}">
                <a16:creationId xmlns:a16="http://schemas.microsoft.com/office/drawing/2014/main" id="{CA63E0D0-F7A0-074B-2B68-4ECA7780008A}"/>
              </a:ext>
            </a:extLst>
          </p:cNvPr>
          <p:cNvSpPr txBox="1"/>
          <p:nvPr/>
        </p:nvSpPr>
        <p:spPr>
          <a:xfrm>
            <a:off x="384174" y="757610"/>
            <a:ext cx="10095635" cy="400110"/>
          </a:xfrm>
          <a:prstGeom prst="rect">
            <a:avLst/>
          </a:prstGeom>
          <a:noFill/>
        </p:spPr>
        <p:txBody>
          <a:bodyPr wrap="square">
            <a:spAutoFit/>
          </a:bodyPr>
          <a:lstStyle>
            <a:defPPr>
              <a:defRPr lang="zh-CN"/>
            </a:defPPr>
            <a:lvl1pPr marR="0" lvl="0" indent="0">
              <a:spcBef>
                <a:spcPts val="0"/>
              </a:spcBef>
              <a:spcAft>
                <a:spcPts val="0"/>
              </a:spcAft>
              <a:buNone/>
              <a:defRPr sz="2000" b="0" i="0" u="none" strike="noStrike" cap="none">
                <a:solidFill>
                  <a:srgbClr val="64748B"/>
                </a:solidFill>
                <a:latin typeface="DM Sans Medium"/>
                <a:ea typeface="DM Sans Medium"/>
                <a:cs typeface="DM Sans Medium"/>
              </a:defRPr>
            </a:lvl1pPr>
          </a:lstStyle>
          <a:p>
            <a:r>
              <a:rPr lang="en-US" dirty="0">
                <a:sym typeface="DM Sans Medium"/>
              </a:rPr>
              <a:t>Validating flow capacity against experimental measurements.</a:t>
            </a:r>
            <a:endParaRPr dirty="0"/>
          </a:p>
        </p:txBody>
      </p:sp>
      <p:sp>
        <p:nvSpPr>
          <p:cNvPr id="12" name="Google Shape;93;p13">
            <a:extLst>
              <a:ext uri="{FF2B5EF4-FFF2-40B4-BE49-F238E27FC236}">
                <a16:creationId xmlns:a16="http://schemas.microsoft.com/office/drawing/2014/main" id="{C0E749B2-C483-5B56-CE24-7B47D15A12E3}"/>
              </a:ext>
            </a:extLst>
          </p:cNvPr>
          <p:cNvSpPr txBox="1"/>
          <p:nvPr/>
        </p:nvSpPr>
        <p:spPr>
          <a:xfrm>
            <a:off x="1019175" y="1666875"/>
            <a:ext cx="4880610" cy="276225"/>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650" b="1" i="0" u="none" strike="noStrike" cap="none">
                <a:solidFill>
                  <a:srgbClr val="003366"/>
                </a:solidFill>
                <a:latin typeface="DM Sans"/>
                <a:ea typeface="DM Sans"/>
                <a:cs typeface="DM Sans"/>
                <a:sym typeface="DM Sans"/>
              </a:rPr>
              <a:t>1. Simulation Accuracy</a:t>
            </a:r>
            <a:endParaRPr/>
          </a:p>
        </p:txBody>
      </p:sp>
      <p:sp>
        <p:nvSpPr>
          <p:cNvPr id="13" name="Google Shape;94;p13">
            <a:extLst>
              <a:ext uri="{FF2B5EF4-FFF2-40B4-BE49-F238E27FC236}">
                <a16:creationId xmlns:a16="http://schemas.microsoft.com/office/drawing/2014/main" id="{8483BE12-BA8F-B1DB-1985-2969FCEB19E4}"/>
              </a:ext>
            </a:extLst>
          </p:cNvPr>
          <p:cNvSpPr txBox="1"/>
          <p:nvPr/>
        </p:nvSpPr>
        <p:spPr>
          <a:xfrm>
            <a:off x="6858000" y="1666875"/>
            <a:ext cx="4850606" cy="276225"/>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650" b="1" i="0" u="none" strike="noStrike" cap="none">
                <a:solidFill>
                  <a:srgbClr val="003366"/>
                </a:solidFill>
                <a:latin typeface="DM Sans"/>
                <a:ea typeface="DM Sans"/>
                <a:cs typeface="DM Sans"/>
                <a:sym typeface="DM Sans"/>
              </a:rPr>
              <a:t>2. Lithofacies Comparison</a:t>
            </a:r>
            <a:endParaRPr/>
          </a:p>
        </p:txBody>
      </p:sp>
      <p:pic>
        <p:nvPicPr>
          <p:cNvPr id="15" name="Google Shape;96;p13" descr="image.png">
            <a:extLst>
              <a:ext uri="{FF2B5EF4-FFF2-40B4-BE49-F238E27FC236}">
                <a16:creationId xmlns:a16="http://schemas.microsoft.com/office/drawing/2014/main" id="{64453D2D-ABF8-AF83-F7CB-208988B08682}"/>
              </a:ext>
            </a:extLst>
          </p:cNvPr>
          <p:cNvPicPr preferRelativeResize="0"/>
          <p:nvPr/>
        </p:nvPicPr>
        <p:blipFill rotWithShape="1">
          <a:blip r:embed="rId6">
            <a:alphaModFix/>
          </a:blip>
          <a:srcRect/>
          <a:stretch/>
        </p:blipFill>
        <p:spPr>
          <a:xfrm>
            <a:off x="714375" y="1700212"/>
            <a:ext cx="209550" cy="209550"/>
          </a:xfrm>
          <a:prstGeom prst="rect">
            <a:avLst/>
          </a:prstGeom>
          <a:noFill/>
          <a:ln>
            <a:noFill/>
          </a:ln>
        </p:spPr>
      </p:pic>
      <p:pic>
        <p:nvPicPr>
          <p:cNvPr id="16" name="Google Shape;97;p13" descr="image.png">
            <a:extLst>
              <a:ext uri="{FF2B5EF4-FFF2-40B4-BE49-F238E27FC236}">
                <a16:creationId xmlns:a16="http://schemas.microsoft.com/office/drawing/2014/main" id="{941C7205-0CF2-AB83-6854-D7641AD2F7AF}"/>
              </a:ext>
            </a:extLst>
          </p:cNvPr>
          <p:cNvPicPr preferRelativeResize="0"/>
          <p:nvPr/>
        </p:nvPicPr>
        <p:blipFill rotWithShape="1">
          <a:blip r:embed="rId7">
            <a:alphaModFix/>
          </a:blip>
          <a:srcRect/>
          <a:stretch/>
        </p:blipFill>
        <p:spPr>
          <a:xfrm>
            <a:off x="6524625" y="1700212"/>
            <a:ext cx="238125" cy="209550"/>
          </a:xfrm>
          <a:prstGeom prst="rect">
            <a:avLst/>
          </a:prstGeom>
          <a:noFill/>
          <a:ln>
            <a:noFill/>
          </a:ln>
        </p:spPr>
      </p:pic>
      <p:pic>
        <p:nvPicPr>
          <p:cNvPr id="20" name="图片 19">
            <a:extLst>
              <a:ext uri="{FF2B5EF4-FFF2-40B4-BE49-F238E27FC236}">
                <a16:creationId xmlns:a16="http://schemas.microsoft.com/office/drawing/2014/main" id="{588453B7-DD59-DF7D-2897-515193C6ACE4}"/>
              </a:ext>
            </a:extLst>
          </p:cNvPr>
          <p:cNvPicPr>
            <a:picLocks noChangeAspect="1"/>
          </p:cNvPicPr>
          <p:nvPr/>
        </p:nvPicPr>
        <p:blipFill>
          <a:blip r:embed="rId8">
            <a:extLst>
              <a:ext uri="{28A0092B-C50C-407E-A947-70E740481C1C}">
                <a14:useLocalDpi xmlns:a14="http://schemas.microsoft.com/office/drawing/2010/main" val="0"/>
              </a:ext>
            </a:extLst>
          </a:blip>
          <a:srcRect r="50036"/>
          <a:stretch>
            <a:fillRect/>
          </a:stretch>
        </p:blipFill>
        <p:spPr bwMode="auto">
          <a:xfrm>
            <a:off x="923925" y="2162247"/>
            <a:ext cx="4023447" cy="3281291"/>
          </a:xfrm>
          <a:prstGeom prst="rect">
            <a:avLst/>
          </a:prstGeom>
          <a:noFill/>
        </p:spPr>
      </p:pic>
      <p:pic>
        <p:nvPicPr>
          <p:cNvPr id="21" name="图片 20">
            <a:extLst>
              <a:ext uri="{FF2B5EF4-FFF2-40B4-BE49-F238E27FC236}">
                <a16:creationId xmlns:a16="http://schemas.microsoft.com/office/drawing/2014/main" id="{82036CDF-0D42-2B4B-94AC-2F4490843F35}"/>
              </a:ext>
            </a:extLst>
          </p:cNvPr>
          <p:cNvPicPr>
            <a:picLocks noChangeAspect="1"/>
          </p:cNvPicPr>
          <p:nvPr/>
        </p:nvPicPr>
        <p:blipFill>
          <a:blip r:embed="rId8">
            <a:extLst>
              <a:ext uri="{28A0092B-C50C-407E-A947-70E740481C1C}">
                <a14:useLocalDpi xmlns:a14="http://schemas.microsoft.com/office/drawing/2010/main" val="0"/>
              </a:ext>
            </a:extLst>
          </a:blip>
          <a:srcRect l="49829" r="621"/>
          <a:stretch>
            <a:fillRect/>
          </a:stretch>
        </p:blipFill>
        <p:spPr bwMode="auto">
          <a:xfrm>
            <a:off x="6858000" y="2109859"/>
            <a:ext cx="3990110" cy="3281291"/>
          </a:xfrm>
          <a:prstGeom prst="rect">
            <a:avLst/>
          </a:prstGeom>
          <a:noFill/>
        </p:spPr>
      </p:pic>
      <p:pic>
        <p:nvPicPr>
          <p:cNvPr id="22" name="Google Shape;88;p13" descr="image.png">
            <a:extLst>
              <a:ext uri="{FF2B5EF4-FFF2-40B4-BE49-F238E27FC236}">
                <a16:creationId xmlns:a16="http://schemas.microsoft.com/office/drawing/2014/main" id="{D4513FDA-D661-DC65-85D4-CAE65E2BFE97}"/>
              </a:ext>
            </a:extLst>
          </p:cNvPr>
          <p:cNvPicPr preferRelativeResize="0"/>
          <p:nvPr/>
        </p:nvPicPr>
        <p:blipFill rotWithShape="1">
          <a:blip r:embed="rId9">
            <a:alphaModFix/>
          </a:blip>
          <a:srcRect/>
          <a:stretch/>
        </p:blipFill>
        <p:spPr>
          <a:xfrm>
            <a:off x="1124842" y="5590887"/>
            <a:ext cx="4613805" cy="1033752"/>
          </a:xfrm>
          <a:prstGeom prst="rect">
            <a:avLst/>
          </a:prstGeom>
          <a:noFill/>
          <a:ln>
            <a:noFill/>
          </a:ln>
        </p:spPr>
      </p:pic>
      <p:sp>
        <p:nvSpPr>
          <p:cNvPr id="23" name="Google Shape;113;p13">
            <a:extLst>
              <a:ext uri="{FF2B5EF4-FFF2-40B4-BE49-F238E27FC236}">
                <a16:creationId xmlns:a16="http://schemas.microsoft.com/office/drawing/2014/main" id="{D27F0535-DA14-34BA-5B6F-21C901F56EB5}"/>
              </a:ext>
            </a:extLst>
          </p:cNvPr>
          <p:cNvSpPr txBox="1"/>
          <p:nvPr/>
        </p:nvSpPr>
        <p:spPr>
          <a:xfrm>
            <a:off x="1337222" y="5601576"/>
            <a:ext cx="3999596" cy="1000274"/>
          </a:xfrm>
          <a:prstGeom prst="rect">
            <a:avLst/>
          </a:prstGeom>
          <a:noFill/>
          <a:ln>
            <a:noFill/>
          </a:ln>
        </p:spPr>
        <p:txBody>
          <a:bodyPr spcFirstLastPara="1" wrap="square" lIns="0" tIns="0" rIns="0" bIns="0" anchor="t" anchorCtr="0">
            <a:spAutoFit/>
          </a:bodyPr>
          <a:lstStyle/>
          <a:p>
            <a:pPr marL="0" marR="0" lvl="0" indent="0" algn="just" rtl="0">
              <a:lnSpc>
                <a:spcPct val="129948"/>
              </a:lnSpc>
              <a:spcBef>
                <a:spcPts val="0"/>
              </a:spcBef>
              <a:spcAft>
                <a:spcPts val="0"/>
              </a:spcAft>
              <a:buNone/>
            </a:pPr>
            <a:r>
              <a:rPr lang="en-US" sz="1000" b="0" i="0" u="none" strike="noStrike" cap="none" dirty="0">
                <a:solidFill>
                  <a:srgbClr val="334155"/>
                </a:solidFill>
                <a:latin typeface="DM Sans"/>
                <a:ea typeface="DM Sans"/>
                <a:cs typeface="DM Sans"/>
                <a:sym typeface="DM Sans"/>
              </a:rPr>
              <a:t>experiment and simulation were conducted under the same mean gas pressure of 0.7 MPa</a:t>
            </a:r>
            <a:r>
              <a:rPr lang="en-US" sz="1000" dirty="0">
                <a:solidFill>
                  <a:srgbClr val="334155"/>
                </a:solidFill>
                <a:latin typeface="DM Sans"/>
                <a:ea typeface="DM Sans"/>
                <a:cs typeface="DM Sans"/>
                <a:sym typeface="DM Sans"/>
              </a:rPr>
              <a:t>.</a:t>
            </a:r>
            <a:r>
              <a:rPr lang="zh-CN" altLang="en-US" sz="1000" dirty="0">
                <a:solidFill>
                  <a:srgbClr val="334155"/>
                </a:solidFill>
                <a:latin typeface="DM Sans"/>
                <a:ea typeface="DM Sans"/>
                <a:cs typeface="DM Sans"/>
                <a:sym typeface="DM Sans"/>
              </a:rPr>
              <a:t> </a:t>
            </a:r>
            <a:r>
              <a:rPr lang="en-US" altLang="zh-CN" sz="1000" b="0" i="0" u="none" strike="noStrike" cap="none" dirty="0">
                <a:solidFill>
                  <a:srgbClr val="334155"/>
                </a:solidFill>
                <a:latin typeface="DM Sans"/>
                <a:ea typeface="DM Sans"/>
                <a:cs typeface="DM Sans"/>
                <a:sym typeface="DM Sans"/>
              </a:rPr>
              <a:t>t</a:t>
            </a:r>
            <a:r>
              <a:rPr lang="en-US" sz="1000" b="0" i="0" u="none" strike="noStrike" cap="none" dirty="0">
                <a:solidFill>
                  <a:srgbClr val="334155"/>
                </a:solidFill>
                <a:latin typeface="DM Sans"/>
                <a:ea typeface="DM Sans"/>
                <a:cs typeface="DM Sans"/>
                <a:sym typeface="DM Sans"/>
              </a:rPr>
              <a:t>he proposed multiscale framework accurately predicts the apparent permeability, showing </a:t>
            </a:r>
            <a:r>
              <a:rPr lang="en-US" altLang="zh-CN" sz="1000" b="0" i="0" u="none" strike="noStrike" cap="none" dirty="0">
                <a:solidFill>
                  <a:srgbClr val="334155"/>
                </a:solidFill>
                <a:latin typeface="DM Sans"/>
                <a:ea typeface="DM Sans"/>
                <a:cs typeface="DM Sans"/>
                <a:sym typeface="DM Sans"/>
              </a:rPr>
              <a:t>good</a:t>
            </a:r>
            <a:r>
              <a:rPr lang="en-US" sz="1000" b="0" i="0" u="none" strike="noStrike" cap="none" dirty="0">
                <a:solidFill>
                  <a:srgbClr val="334155"/>
                </a:solidFill>
                <a:latin typeface="DM Sans"/>
                <a:ea typeface="DM Sans"/>
                <a:cs typeface="DM Sans"/>
                <a:sym typeface="DM Sans"/>
              </a:rPr>
              <a:t> agreement with laboratory measured data across all tested samples.</a:t>
            </a:r>
            <a:endParaRPr sz="2000" dirty="0"/>
          </a:p>
        </p:txBody>
      </p:sp>
      <p:grpSp>
        <p:nvGrpSpPr>
          <p:cNvPr id="27" name="组合 26">
            <a:extLst>
              <a:ext uri="{FF2B5EF4-FFF2-40B4-BE49-F238E27FC236}">
                <a16:creationId xmlns:a16="http://schemas.microsoft.com/office/drawing/2014/main" id="{2244F602-39C1-C81A-1935-57509C2E8160}"/>
              </a:ext>
            </a:extLst>
          </p:cNvPr>
          <p:cNvGrpSpPr/>
          <p:nvPr/>
        </p:nvGrpSpPr>
        <p:grpSpPr>
          <a:xfrm>
            <a:off x="6831648" y="5743486"/>
            <a:ext cx="4667250" cy="805435"/>
            <a:chOff x="6831648" y="5743486"/>
            <a:chExt cx="4667250" cy="805435"/>
          </a:xfrm>
        </p:grpSpPr>
        <p:pic>
          <p:nvPicPr>
            <p:cNvPr id="18" name="Google Shape;99;p13" descr="image.png">
              <a:extLst>
                <a:ext uri="{FF2B5EF4-FFF2-40B4-BE49-F238E27FC236}">
                  <a16:creationId xmlns:a16="http://schemas.microsoft.com/office/drawing/2014/main" id="{086B6608-D8C0-9B0B-206B-7D0799BB74F6}"/>
                </a:ext>
              </a:extLst>
            </p:cNvPr>
            <p:cNvPicPr preferRelativeResize="0"/>
            <p:nvPr/>
          </p:nvPicPr>
          <p:blipFill rotWithShape="1">
            <a:blip r:embed="rId10">
              <a:alphaModFix/>
            </a:blip>
            <a:srcRect/>
            <a:stretch/>
          </p:blipFill>
          <p:spPr>
            <a:xfrm>
              <a:off x="8055610" y="5743486"/>
              <a:ext cx="114300" cy="152400"/>
            </a:xfrm>
            <a:prstGeom prst="rect">
              <a:avLst/>
            </a:prstGeom>
            <a:noFill/>
            <a:ln>
              <a:noFill/>
            </a:ln>
          </p:spPr>
        </p:pic>
        <p:pic>
          <p:nvPicPr>
            <p:cNvPr id="19" name="Google Shape;100;p13" descr="image.png">
              <a:extLst>
                <a:ext uri="{FF2B5EF4-FFF2-40B4-BE49-F238E27FC236}">
                  <a16:creationId xmlns:a16="http://schemas.microsoft.com/office/drawing/2014/main" id="{CC60B4FB-36C3-1CFA-4E51-1F0188BE96FB}"/>
                </a:ext>
              </a:extLst>
            </p:cNvPr>
            <p:cNvPicPr preferRelativeResize="0"/>
            <p:nvPr/>
          </p:nvPicPr>
          <p:blipFill rotWithShape="1">
            <a:blip r:embed="rId10">
              <a:alphaModFix/>
            </a:blip>
            <a:srcRect/>
            <a:stretch/>
          </p:blipFill>
          <p:spPr>
            <a:xfrm>
              <a:off x="9512935" y="5743486"/>
              <a:ext cx="114300" cy="152400"/>
            </a:xfrm>
            <a:prstGeom prst="rect">
              <a:avLst/>
            </a:prstGeom>
            <a:noFill/>
            <a:ln>
              <a:noFill/>
            </a:ln>
          </p:spPr>
        </p:pic>
        <p:sp>
          <p:nvSpPr>
            <p:cNvPr id="25" name="Google Shape;98;p13">
              <a:extLst>
                <a:ext uri="{FF2B5EF4-FFF2-40B4-BE49-F238E27FC236}">
                  <a16:creationId xmlns:a16="http://schemas.microsoft.com/office/drawing/2014/main" id="{5686121B-E9F8-33AA-C17F-40755CB719C7}"/>
                </a:ext>
              </a:extLst>
            </p:cNvPr>
            <p:cNvSpPr txBox="1"/>
            <p:nvPr/>
          </p:nvSpPr>
          <p:spPr>
            <a:xfrm>
              <a:off x="6831648" y="5810257"/>
              <a:ext cx="4667250" cy="738664"/>
            </a:xfrm>
            <a:prstGeom prst="rect">
              <a:avLst/>
            </a:prstGeom>
            <a:noFill/>
            <a:ln>
              <a:noFill/>
            </a:ln>
          </p:spPr>
          <p:txBody>
            <a:bodyPr spcFirstLastPara="1" wrap="square" lIns="0" tIns="0" rIns="0" bIns="0" anchor="t" anchorCtr="0">
              <a:spAutoFit/>
            </a:bodyPr>
            <a:lstStyle/>
            <a:p>
              <a:pPr algn="ctr"/>
              <a:r>
                <a:rPr lang="en-US" altLang="zh-CN" sz="1600" b="1" dirty="0">
                  <a:solidFill>
                    <a:srgbClr val="94A3B8"/>
                  </a:solidFill>
                  <a:latin typeface="DM Sans"/>
                  <a:ea typeface="DM Sans"/>
                  <a:cs typeface="DM Sans"/>
                  <a:sym typeface="DM Sans"/>
                </a:rPr>
                <a:t>I</a:t>
              </a:r>
              <a:r>
                <a:rPr lang="en-US" sz="1600" b="1" i="0" u="none" strike="noStrike" cap="none" dirty="0">
                  <a:solidFill>
                    <a:srgbClr val="94A3B8"/>
                  </a:solidFill>
                  <a:latin typeface="DM Sans"/>
                  <a:ea typeface="DM Sans"/>
                  <a:cs typeface="DM Sans"/>
                  <a:sym typeface="DM Sans"/>
                </a:rPr>
                <a:t>n our samples, the average simulated permeability follows this order</a:t>
              </a:r>
              <a:r>
                <a:rPr lang="zh-CN" altLang="en-US" sz="1600" b="1" i="0" u="none" strike="noStrike" cap="none" dirty="0">
                  <a:solidFill>
                    <a:srgbClr val="94A3B8"/>
                  </a:solidFill>
                  <a:latin typeface="DM Sans"/>
                  <a:ea typeface="DM Sans"/>
                  <a:cs typeface="DM Sans"/>
                  <a:sym typeface="DM Sans"/>
                </a:rPr>
                <a:t>，</a:t>
              </a:r>
              <a:r>
                <a:rPr lang="en-US" altLang="zh-CN" sz="1600" b="1" dirty="0">
                  <a:solidFill>
                    <a:srgbClr val="94A3B8"/>
                  </a:solidFill>
                  <a:latin typeface="DM Sans"/>
                </a:rPr>
                <a:t>Mixed-facies </a:t>
              </a:r>
              <a:r>
                <a:rPr lang="zh-CN" altLang="en-US" sz="1600" b="1" dirty="0">
                  <a:solidFill>
                    <a:srgbClr val="94A3B8"/>
                  </a:solidFill>
                  <a:latin typeface="DM Sans"/>
                </a:rPr>
                <a:t>＞</a:t>
              </a:r>
              <a:r>
                <a:rPr lang="en-US" altLang="zh-CN" sz="1600" b="1" dirty="0">
                  <a:solidFill>
                    <a:srgbClr val="94A3B8"/>
                  </a:solidFill>
                  <a:latin typeface="DM Sans"/>
                </a:rPr>
                <a:t>Calcareous</a:t>
              </a:r>
              <a:r>
                <a:rPr lang="zh-CN" altLang="en-US" sz="1600" b="1" dirty="0">
                  <a:solidFill>
                    <a:srgbClr val="94A3B8"/>
                  </a:solidFill>
                  <a:latin typeface="DM Sans"/>
                </a:rPr>
                <a:t>＞</a:t>
              </a:r>
              <a:r>
                <a:rPr lang="en-US" altLang="zh-CN" sz="1600" b="1" dirty="0">
                  <a:solidFill>
                    <a:srgbClr val="94A3B8"/>
                  </a:solidFill>
                  <a:latin typeface="DM Sans"/>
                </a:rPr>
                <a:t>Siliceous </a:t>
              </a:r>
              <a:endParaRPr lang="zh-CN" altLang="en-US" sz="1600" b="1" dirty="0">
                <a:solidFill>
                  <a:srgbClr val="94A3B8"/>
                </a:solidFill>
                <a:latin typeface="DM Sans"/>
              </a:endParaRPr>
            </a:p>
          </p:txBody>
        </p:sp>
      </p:grpSp>
      <p:sp>
        <p:nvSpPr>
          <p:cNvPr id="3" name="Google Shape;114;p13">
            <a:extLst>
              <a:ext uri="{FF2B5EF4-FFF2-40B4-BE49-F238E27FC236}">
                <a16:creationId xmlns:a16="http://schemas.microsoft.com/office/drawing/2014/main" id="{8EAAD5A2-54F3-88C3-4442-82D6BF199D48}"/>
              </a:ext>
            </a:extLst>
          </p:cNvPr>
          <p:cNvSpPr txBox="1"/>
          <p:nvPr/>
        </p:nvSpPr>
        <p:spPr>
          <a:xfrm>
            <a:off x="0" y="190519"/>
            <a:ext cx="12340865" cy="438582"/>
          </a:xfrm>
          <a:prstGeom prst="rect">
            <a:avLst/>
          </a:prstGeom>
          <a:noFill/>
          <a:ln>
            <a:noFill/>
          </a:ln>
        </p:spPr>
        <p:txBody>
          <a:bodyPr spcFirstLastPara="1" wrap="square" lIns="0" tIns="0" rIns="0" bIns="0" anchor="t" anchorCtr="0">
            <a:spAutoFit/>
          </a:bodyPr>
          <a:lstStyle>
            <a:defPPr>
              <a:defRPr lang="zh-CN"/>
            </a:defPPr>
            <a:lvl1pPr marR="0" lvl="0" indent="457200">
              <a:spcBef>
                <a:spcPts val="0"/>
              </a:spcBef>
              <a:spcAft>
                <a:spcPts val="0"/>
              </a:spcAft>
              <a:buNone/>
              <a:defRPr sz="2850" b="1" i="0" u="none" strike="noStrike" cap="none">
                <a:solidFill>
                  <a:srgbClr val="003366"/>
                </a:solidFill>
                <a:latin typeface="Merriweather"/>
                <a:ea typeface="Merriweather"/>
                <a:cs typeface="Merriweather"/>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fr-FR" altLang="zh-CN" dirty="0"/>
              <a:t>REV scale: Permeability Validation</a:t>
            </a:r>
          </a:p>
        </p:txBody>
      </p:sp>
    </p:spTree>
    <p:extLst>
      <p:ext uri="{BB962C8B-B14F-4D97-AF65-F5344CB8AC3E}">
        <p14:creationId xmlns:p14="http://schemas.microsoft.com/office/powerpoint/2010/main" val="242106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8EB8B-B1B2-E7E1-A344-763DD95C5747}"/>
            </a:ext>
          </a:extLst>
        </p:cNvPr>
        <p:cNvGrpSpPr/>
        <p:nvPr/>
      </p:nvGrpSpPr>
      <p:grpSpPr>
        <a:xfrm>
          <a:off x="0" y="0"/>
          <a:ext cx="0" cy="0"/>
          <a:chOff x="0" y="0"/>
          <a:chExt cx="0" cy="0"/>
        </a:xfrm>
      </p:grpSpPr>
      <p:pic>
        <p:nvPicPr>
          <p:cNvPr id="4" name="Google Shape;85;p13" descr="image.png">
            <a:extLst>
              <a:ext uri="{FF2B5EF4-FFF2-40B4-BE49-F238E27FC236}">
                <a16:creationId xmlns:a16="http://schemas.microsoft.com/office/drawing/2014/main" id="{98C14964-FCF2-A116-202B-1612C34A8CCD}"/>
              </a:ext>
            </a:extLst>
          </p:cNvPr>
          <p:cNvPicPr preferRelativeResize="0"/>
          <p:nvPr/>
        </p:nvPicPr>
        <p:blipFill rotWithShape="1">
          <a:blip r:embed="rId3">
            <a:alphaModFix/>
          </a:blip>
          <a:srcRect/>
          <a:stretch/>
        </p:blipFill>
        <p:spPr>
          <a:xfrm>
            <a:off x="428625" y="1644073"/>
            <a:ext cx="5022205" cy="4996872"/>
          </a:xfrm>
          <a:prstGeom prst="rect">
            <a:avLst/>
          </a:prstGeom>
          <a:noFill/>
          <a:ln>
            <a:noFill/>
          </a:ln>
        </p:spPr>
      </p:pic>
      <p:pic>
        <p:nvPicPr>
          <p:cNvPr id="5" name="Google Shape;86;p13" descr="image.png">
            <a:extLst>
              <a:ext uri="{FF2B5EF4-FFF2-40B4-BE49-F238E27FC236}">
                <a16:creationId xmlns:a16="http://schemas.microsoft.com/office/drawing/2014/main" id="{DCD9873D-8C4A-66B2-020C-897028E410CE}"/>
              </a:ext>
            </a:extLst>
          </p:cNvPr>
          <p:cNvPicPr preferRelativeResize="0"/>
          <p:nvPr/>
        </p:nvPicPr>
        <p:blipFill rotWithShape="1">
          <a:blip r:embed="rId4">
            <a:alphaModFix/>
          </a:blip>
          <a:srcRect/>
          <a:stretch/>
        </p:blipFill>
        <p:spPr>
          <a:xfrm>
            <a:off x="5736580" y="1644073"/>
            <a:ext cx="6026794" cy="4996872"/>
          </a:xfrm>
          <a:prstGeom prst="rect">
            <a:avLst/>
          </a:prstGeom>
          <a:noFill/>
          <a:ln>
            <a:noFill/>
          </a:ln>
        </p:spPr>
      </p:pic>
      <p:pic>
        <p:nvPicPr>
          <p:cNvPr id="7" name="Google Shape;88;p13" descr="image.png">
            <a:extLst>
              <a:ext uri="{FF2B5EF4-FFF2-40B4-BE49-F238E27FC236}">
                <a16:creationId xmlns:a16="http://schemas.microsoft.com/office/drawing/2014/main" id="{A2A8790B-38EC-86AE-2573-0251AED15F8F}"/>
              </a:ext>
            </a:extLst>
          </p:cNvPr>
          <p:cNvPicPr preferRelativeResize="0"/>
          <p:nvPr/>
        </p:nvPicPr>
        <p:blipFill rotWithShape="1">
          <a:blip r:embed="rId5">
            <a:alphaModFix/>
          </a:blip>
          <a:srcRect/>
          <a:stretch/>
        </p:blipFill>
        <p:spPr>
          <a:xfrm>
            <a:off x="629815" y="2974425"/>
            <a:ext cx="2249239" cy="1968251"/>
          </a:xfrm>
          <a:prstGeom prst="rect">
            <a:avLst/>
          </a:prstGeom>
          <a:noFill/>
          <a:ln>
            <a:noFill/>
          </a:ln>
        </p:spPr>
      </p:pic>
      <p:pic>
        <p:nvPicPr>
          <p:cNvPr id="8" name="Google Shape;89;p13" descr="image.png">
            <a:extLst>
              <a:ext uri="{FF2B5EF4-FFF2-40B4-BE49-F238E27FC236}">
                <a16:creationId xmlns:a16="http://schemas.microsoft.com/office/drawing/2014/main" id="{56EDB9DC-A1A7-E809-C1A9-FCF71890436D}"/>
              </a:ext>
            </a:extLst>
          </p:cNvPr>
          <p:cNvPicPr preferRelativeResize="0"/>
          <p:nvPr/>
        </p:nvPicPr>
        <p:blipFill rotWithShape="1">
          <a:blip r:embed="rId5">
            <a:alphaModFix/>
          </a:blip>
          <a:srcRect/>
          <a:stretch/>
        </p:blipFill>
        <p:spPr>
          <a:xfrm>
            <a:off x="3021929" y="2974425"/>
            <a:ext cx="2249239" cy="1968251"/>
          </a:xfrm>
          <a:prstGeom prst="rect">
            <a:avLst/>
          </a:prstGeom>
          <a:noFill/>
          <a:ln>
            <a:noFill/>
          </a:ln>
        </p:spPr>
      </p:pic>
      <p:pic>
        <p:nvPicPr>
          <p:cNvPr id="9" name="Google Shape;90;p13" descr="image.png">
            <a:extLst>
              <a:ext uri="{FF2B5EF4-FFF2-40B4-BE49-F238E27FC236}">
                <a16:creationId xmlns:a16="http://schemas.microsoft.com/office/drawing/2014/main" id="{052FE105-1AA3-4964-7CDC-D1942EF8AE54}"/>
              </a:ext>
            </a:extLst>
          </p:cNvPr>
          <p:cNvPicPr preferRelativeResize="0"/>
          <p:nvPr/>
        </p:nvPicPr>
        <p:blipFill rotWithShape="1">
          <a:blip r:embed="rId6">
            <a:alphaModFix/>
          </a:blip>
          <a:srcRect/>
          <a:stretch/>
        </p:blipFill>
        <p:spPr>
          <a:xfrm>
            <a:off x="5927080" y="2412552"/>
            <a:ext cx="2751385" cy="1985558"/>
          </a:xfrm>
          <a:prstGeom prst="rect">
            <a:avLst/>
          </a:prstGeom>
          <a:noFill/>
          <a:ln>
            <a:noFill/>
          </a:ln>
        </p:spPr>
      </p:pic>
      <p:pic>
        <p:nvPicPr>
          <p:cNvPr id="10" name="Google Shape;91;p13" descr="image.png">
            <a:extLst>
              <a:ext uri="{FF2B5EF4-FFF2-40B4-BE49-F238E27FC236}">
                <a16:creationId xmlns:a16="http://schemas.microsoft.com/office/drawing/2014/main" id="{6AB8F0ED-78DB-5D24-2B91-2CA4DF554686}"/>
              </a:ext>
            </a:extLst>
          </p:cNvPr>
          <p:cNvPicPr preferRelativeResize="0"/>
          <p:nvPr/>
        </p:nvPicPr>
        <p:blipFill rotWithShape="1">
          <a:blip r:embed="rId7">
            <a:alphaModFix/>
          </a:blip>
          <a:srcRect/>
          <a:stretch/>
        </p:blipFill>
        <p:spPr>
          <a:xfrm>
            <a:off x="8821340" y="2438342"/>
            <a:ext cx="2751534" cy="1959768"/>
          </a:xfrm>
          <a:prstGeom prst="rect">
            <a:avLst/>
          </a:prstGeom>
          <a:noFill/>
          <a:ln>
            <a:noFill/>
          </a:ln>
        </p:spPr>
      </p:pic>
      <p:pic>
        <p:nvPicPr>
          <p:cNvPr id="11" name="Google Shape;92;p13" descr="image.png">
            <a:extLst>
              <a:ext uri="{FF2B5EF4-FFF2-40B4-BE49-F238E27FC236}">
                <a16:creationId xmlns:a16="http://schemas.microsoft.com/office/drawing/2014/main" id="{A40DAE28-D527-0470-8B16-81B06A0F6CF3}"/>
              </a:ext>
            </a:extLst>
          </p:cNvPr>
          <p:cNvPicPr preferRelativeResize="0"/>
          <p:nvPr/>
        </p:nvPicPr>
        <p:blipFill rotWithShape="1">
          <a:blip r:embed="rId8">
            <a:alphaModFix/>
          </a:blip>
          <a:srcRect/>
          <a:stretch/>
        </p:blipFill>
        <p:spPr>
          <a:xfrm>
            <a:off x="5927080" y="4540984"/>
            <a:ext cx="2751385" cy="2048465"/>
          </a:xfrm>
          <a:prstGeom prst="rect">
            <a:avLst/>
          </a:prstGeom>
          <a:noFill/>
          <a:ln>
            <a:noFill/>
          </a:ln>
        </p:spPr>
      </p:pic>
      <p:pic>
        <p:nvPicPr>
          <p:cNvPr id="12" name="Google Shape;93;p13" descr="image.png">
            <a:extLst>
              <a:ext uri="{FF2B5EF4-FFF2-40B4-BE49-F238E27FC236}">
                <a16:creationId xmlns:a16="http://schemas.microsoft.com/office/drawing/2014/main" id="{223A2EEC-10D1-B87B-929C-CB96C0116747}"/>
              </a:ext>
            </a:extLst>
          </p:cNvPr>
          <p:cNvPicPr preferRelativeResize="0"/>
          <p:nvPr/>
        </p:nvPicPr>
        <p:blipFill rotWithShape="1">
          <a:blip r:embed="rId9">
            <a:alphaModFix/>
          </a:blip>
          <a:srcRect/>
          <a:stretch/>
        </p:blipFill>
        <p:spPr>
          <a:xfrm>
            <a:off x="8821340" y="4540984"/>
            <a:ext cx="2751534" cy="1959767"/>
          </a:xfrm>
          <a:prstGeom prst="rect">
            <a:avLst/>
          </a:prstGeom>
          <a:noFill/>
          <a:ln>
            <a:noFill/>
          </a:ln>
        </p:spPr>
      </p:pic>
      <p:pic>
        <p:nvPicPr>
          <p:cNvPr id="13" name="Google Shape;94;p13" descr="image.png">
            <a:extLst>
              <a:ext uri="{FF2B5EF4-FFF2-40B4-BE49-F238E27FC236}">
                <a16:creationId xmlns:a16="http://schemas.microsoft.com/office/drawing/2014/main" id="{245EB05F-5645-E4A4-45A1-C0BCE2A6465C}"/>
              </a:ext>
            </a:extLst>
          </p:cNvPr>
          <p:cNvPicPr preferRelativeResize="0"/>
          <p:nvPr/>
        </p:nvPicPr>
        <p:blipFill rotWithShape="1">
          <a:blip r:embed="rId10">
            <a:alphaModFix/>
          </a:blip>
          <a:srcRect/>
          <a:stretch/>
        </p:blipFill>
        <p:spPr>
          <a:xfrm>
            <a:off x="2797943" y="3806077"/>
            <a:ext cx="304800" cy="304800"/>
          </a:xfrm>
          <a:prstGeom prst="rect">
            <a:avLst/>
          </a:prstGeom>
          <a:noFill/>
          <a:ln>
            <a:noFill/>
          </a:ln>
        </p:spPr>
      </p:pic>
      <p:sp>
        <p:nvSpPr>
          <p:cNvPr id="15" name="Google Shape;96;p13">
            <a:extLst>
              <a:ext uri="{FF2B5EF4-FFF2-40B4-BE49-F238E27FC236}">
                <a16:creationId xmlns:a16="http://schemas.microsoft.com/office/drawing/2014/main" id="{3B2A734E-11FF-6ED2-C686-EC0C6B8D5D25}"/>
              </a:ext>
            </a:extLst>
          </p:cNvPr>
          <p:cNvSpPr txBox="1"/>
          <p:nvPr/>
        </p:nvSpPr>
        <p:spPr>
          <a:xfrm>
            <a:off x="837281" y="1882914"/>
            <a:ext cx="4603231" cy="21929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425" b="1" i="0" u="none" strike="noStrike" cap="none" dirty="0">
                <a:solidFill>
                  <a:srgbClr val="003366"/>
                </a:solidFill>
                <a:latin typeface="DM Sans"/>
                <a:ea typeface="DM Sans"/>
                <a:cs typeface="DM Sans"/>
                <a:sym typeface="DM Sans"/>
              </a:rPr>
              <a:t>1. Impact of OM-Type Heterogeneity</a:t>
            </a:r>
            <a:endParaRPr dirty="0"/>
          </a:p>
        </p:txBody>
      </p:sp>
      <p:sp>
        <p:nvSpPr>
          <p:cNvPr id="16" name="Google Shape;97;p13">
            <a:extLst>
              <a:ext uri="{FF2B5EF4-FFF2-40B4-BE49-F238E27FC236}">
                <a16:creationId xmlns:a16="http://schemas.microsoft.com/office/drawing/2014/main" id="{00D14D9A-2939-8647-15B6-7D4018B8EDF9}"/>
              </a:ext>
            </a:extLst>
          </p:cNvPr>
          <p:cNvSpPr txBox="1"/>
          <p:nvPr/>
        </p:nvSpPr>
        <p:spPr>
          <a:xfrm>
            <a:off x="580106" y="2225922"/>
            <a:ext cx="4641205" cy="45243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050" b="0" i="0" u="none" strike="noStrike" cap="none" dirty="0">
                <a:solidFill>
                  <a:srgbClr val="475569"/>
                </a:solidFill>
                <a:latin typeface="DM Sans"/>
                <a:ea typeface="DM Sans"/>
                <a:cs typeface="DM Sans"/>
                <a:sym typeface="DM Sans"/>
              </a:rPr>
              <a:t>Comparing two samples with similar total mineral volumes but drastically different permeabilities.</a:t>
            </a:r>
            <a:endParaRPr dirty="0"/>
          </a:p>
        </p:txBody>
      </p:sp>
      <p:sp>
        <p:nvSpPr>
          <p:cNvPr id="17" name="Google Shape;98;p13">
            <a:extLst>
              <a:ext uri="{FF2B5EF4-FFF2-40B4-BE49-F238E27FC236}">
                <a16:creationId xmlns:a16="http://schemas.microsoft.com/office/drawing/2014/main" id="{3E513555-4E18-DA82-FFC4-796205ED5F87}"/>
              </a:ext>
            </a:extLst>
          </p:cNvPr>
          <p:cNvSpPr txBox="1"/>
          <p:nvPr/>
        </p:nvSpPr>
        <p:spPr>
          <a:xfrm>
            <a:off x="5974705" y="1808691"/>
            <a:ext cx="5848074" cy="21929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425" b="1" i="0" u="none" strike="noStrike" cap="none" dirty="0">
                <a:solidFill>
                  <a:srgbClr val="003366"/>
                </a:solidFill>
                <a:latin typeface="DM Sans"/>
                <a:ea typeface="DM Sans"/>
                <a:cs typeface="DM Sans"/>
                <a:sym typeface="DM Sans"/>
              </a:rPr>
              <a:t>2. Impact of Pore-Bearing Mineral Content</a:t>
            </a:r>
            <a:endParaRPr dirty="0"/>
          </a:p>
        </p:txBody>
      </p:sp>
      <p:sp>
        <p:nvSpPr>
          <p:cNvPr id="18" name="Google Shape;99;p13">
            <a:extLst>
              <a:ext uri="{FF2B5EF4-FFF2-40B4-BE49-F238E27FC236}">
                <a16:creationId xmlns:a16="http://schemas.microsoft.com/office/drawing/2014/main" id="{41E39011-1EAB-E9CB-6D0C-1168C376ECE9}"/>
              </a:ext>
            </a:extLst>
          </p:cNvPr>
          <p:cNvSpPr txBox="1"/>
          <p:nvPr/>
        </p:nvSpPr>
        <p:spPr>
          <a:xfrm>
            <a:off x="5898505" y="2151699"/>
            <a:ext cx="5645794" cy="1866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050" b="0" i="0" u="none" strike="noStrike" cap="none">
                <a:solidFill>
                  <a:srgbClr val="475569"/>
                </a:solidFill>
                <a:latin typeface="DM Sans"/>
                <a:ea typeface="DM Sans"/>
                <a:cs typeface="DM Sans"/>
                <a:sym typeface="DM Sans"/>
              </a:rPr>
              <a:t>Global statistical trends confirming that single mineral volume is an insufficient predictor.</a:t>
            </a:r>
            <a:endParaRPr/>
          </a:p>
        </p:txBody>
      </p:sp>
      <p:pic>
        <p:nvPicPr>
          <p:cNvPr id="21" name="Google Shape;102;p13" descr="image.png">
            <a:extLst>
              <a:ext uri="{FF2B5EF4-FFF2-40B4-BE49-F238E27FC236}">
                <a16:creationId xmlns:a16="http://schemas.microsoft.com/office/drawing/2014/main" id="{36104952-0F52-DC60-94A5-903D9FA555B5}"/>
              </a:ext>
            </a:extLst>
          </p:cNvPr>
          <p:cNvPicPr preferRelativeResize="0"/>
          <p:nvPr/>
        </p:nvPicPr>
        <p:blipFill rotWithShape="1">
          <a:blip r:embed="rId11">
            <a:alphaModFix/>
          </a:blip>
          <a:srcRect/>
          <a:stretch/>
        </p:blipFill>
        <p:spPr>
          <a:xfrm>
            <a:off x="580106" y="1902072"/>
            <a:ext cx="180975" cy="180975"/>
          </a:xfrm>
          <a:prstGeom prst="rect">
            <a:avLst/>
          </a:prstGeom>
          <a:noFill/>
          <a:ln>
            <a:noFill/>
          </a:ln>
        </p:spPr>
      </p:pic>
      <p:sp>
        <p:nvSpPr>
          <p:cNvPr id="33" name="Google Shape;114;p13">
            <a:extLst>
              <a:ext uri="{FF2B5EF4-FFF2-40B4-BE49-F238E27FC236}">
                <a16:creationId xmlns:a16="http://schemas.microsoft.com/office/drawing/2014/main" id="{55D1510D-973E-48CD-104E-EA0B0DADFFB7}"/>
              </a:ext>
            </a:extLst>
          </p:cNvPr>
          <p:cNvSpPr txBox="1"/>
          <p:nvPr/>
        </p:nvSpPr>
        <p:spPr>
          <a:xfrm>
            <a:off x="9240440" y="4693385"/>
            <a:ext cx="2239029" cy="19050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125" b="1" i="0" u="none" strike="noStrike" cap="none">
                <a:solidFill>
                  <a:srgbClr val="1E3A8A"/>
                </a:solidFill>
                <a:latin typeface="DM Sans"/>
                <a:ea typeface="DM Sans"/>
                <a:cs typeface="DM Sans"/>
                <a:sym typeface="DM Sans"/>
              </a:rPr>
              <a:t>Statistical Insight</a:t>
            </a:r>
            <a:endParaRPr/>
          </a:p>
        </p:txBody>
      </p:sp>
      <p:sp>
        <p:nvSpPr>
          <p:cNvPr id="34" name="Google Shape;115;p13">
            <a:extLst>
              <a:ext uri="{FF2B5EF4-FFF2-40B4-BE49-F238E27FC236}">
                <a16:creationId xmlns:a16="http://schemas.microsoft.com/office/drawing/2014/main" id="{32C56987-BB4A-0989-02A0-95270D81D524}"/>
              </a:ext>
            </a:extLst>
          </p:cNvPr>
          <p:cNvSpPr txBox="1"/>
          <p:nvPr/>
        </p:nvSpPr>
        <p:spPr>
          <a:xfrm>
            <a:off x="9058762" y="5049294"/>
            <a:ext cx="2313384" cy="1090363"/>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1012" b="0" i="0" u="none" strike="noStrike" cap="none" dirty="0">
                <a:solidFill>
                  <a:srgbClr val="334155"/>
                </a:solidFill>
                <a:latin typeface="DM Sans"/>
                <a:ea typeface="DM Sans"/>
                <a:cs typeface="DM Sans"/>
                <a:sym typeface="DM Sans"/>
              </a:rPr>
              <a:t>The  low </a:t>
            </a:r>
            <a:r>
              <a:rPr lang="en-US" sz="1012" b="1" i="0" u="none" strike="noStrike" cap="none" dirty="0">
                <a:solidFill>
                  <a:srgbClr val="334155"/>
                </a:solidFill>
                <a:latin typeface="DM Sans"/>
                <a:ea typeface="DM Sans"/>
                <a:cs typeface="DM Sans"/>
                <a:sym typeface="DM Sans"/>
              </a:rPr>
              <a:t>R² values</a:t>
            </a:r>
            <a:r>
              <a:rPr lang="en-US" sz="1012" b="0" i="0" u="none" strike="noStrike" cap="none" dirty="0">
                <a:solidFill>
                  <a:srgbClr val="334155"/>
                </a:solidFill>
                <a:latin typeface="DM Sans"/>
                <a:ea typeface="DM Sans"/>
                <a:cs typeface="DM Sans"/>
                <a:sym typeface="DM Sans"/>
              </a:rPr>
              <a:t> (e.g., 0.01 for total OM) demonstrate that simply measuring macroscopic mineral volume cannot reliably predict gas transport capacity in shale.</a:t>
            </a:r>
            <a:endParaRPr dirty="0"/>
          </a:p>
        </p:txBody>
      </p:sp>
      <p:pic>
        <p:nvPicPr>
          <p:cNvPr id="35" name="Google Shape;116;p13" descr="image.png">
            <a:extLst>
              <a:ext uri="{FF2B5EF4-FFF2-40B4-BE49-F238E27FC236}">
                <a16:creationId xmlns:a16="http://schemas.microsoft.com/office/drawing/2014/main" id="{51BC8364-D954-3AC3-A8AA-01C67F61B216}"/>
              </a:ext>
            </a:extLst>
          </p:cNvPr>
          <p:cNvPicPr preferRelativeResize="0"/>
          <p:nvPr/>
        </p:nvPicPr>
        <p:blipFill rotWithShape="1">
          <a:blip r:embed="rId12">
            <a:alphaModFix/>
          </a:blip>
          <a:srcRect/>
          <a:stretch/>
        </p:blipFill>
        <p:spPr>
          <a:xfrm>
            <a:off x="9059465" y="4717197"/>
            <a:ext cx="104775" cy="142875"/>
          </a:xfrm>
          <a:prstGeom prst="rect">
            <a:avLst/>
          </a:prstGeom>
          <a:noFill/>
          <a:ln>
            <a:noFill/>
          </a:ln>
        </p:spPr>
      </p:pic>
      <p:sp>
        <p:nvSpPr>
          <p:cNvPr id="39" name="文本框 38">
            <a:extLst>
              <a:ext uri="{FF2B5EF4-FFF2-40B4-BE49-F238E27FC236}">
                <a16:creationId xmlns:a16="http://schemas.microsoft.com/office/drawing/2014/main" id="{146DC3AF-19AE-5F48-79EE-A29019186E94}"/>
              </a:ext>
            </a:extLst>
          </p:cNvPr>
          <p:cNvSpPr txBox="1"/>
          <p:nvPr/>
        </p:nvSpPr>
        <p:spPr>
          <a:xfrm>
            <a:off x="-1" y="741052"/>
            <a:ext cx="12191999" cy="707886"/>
          </a:xfrm>
          <a:prstGeom prst="rect">
            <a:avLst/>
          </a:prstGeom>
          <a:noFill/>
        </p:spPr>
        <p:txBody>
          <a:bodyPr wrap="square">
            <a:spAutoFit/>
          </a:bodyPr>
          <a:lstStyle>
            <a:defPPr>
              <a:defRPr lang="zh-CN"/>
            </a:defPPr>
            <a:lvl1pPr marR="0" lvl="0" indent="0">
              <a:spcBef>
                <a:spcPts val="0"/>
              </a:spcBef>
              <a:spcAft>
                <a:spcPts val="0"/>
              </a:spcAft>
              <a:buNone/>
              <a:defRPr sz="2000" b="0" i="0" u="none" strike="noStrike" cap="none">
                <a:solidFill>
                  <a:srgbClr val="64748B"/>
                </a:solidFill>
                <a:latin typeface="DM Sans Medium"/>
                <a:ea typeface="DM Sans Medium"/>
                <a:cs typeface="DM Sans Medium"/>
              </a:defRPr>
            </a:lvl1pPr>
          </a:lstStyle>
          <a:p>
            <a:pPr indent="457200"/>
            <a:r>
              <a:rPr lang="en-US" altLang="zh-CN" dirty="0"/>
              <a:t>Apparent permeability is jointly controlled by mineral composition, spatial connectivity, and OM-type heterogeneity. </a:t>
            </a:r>
          </a:p>
        </p:txBody>
      </p:sp>
      <p:pic>
        <p:nvPicPr>
          <p:cNvPr id="55" name="图片 54">
            <a:extLst>
              <a:ext uri="{FF2B5EF4-FFF2-40B4-BE49-F238E27FC236}">
                <a16:creationId xmlns:a16="http://schemas.microsoft.com/office/drawing/2014/main" id="{4744E430-6215-EA13-B689-2E76A16A1822}"/>
              </a:ext>
            </a:extLst>
          </p:cNvPr>
          <p:cNvPicPr>
            <a:picLocks noChangeAspect="1"/>
          </p:cNvPicPr>
          <p:nvPr/>
        </p:nvPicPr>
        <p:blipFill>
          <a:blip r:embed="rId13"/>
          <a:stretch>
            <a:fillRect/>
          </a:stretch>
        </p:blipFill>
        <p:spPr>
          <a:xfrm>
            <a:off x="797430" y="3034057"/>
            <a:ext cx="1832899" cy="1841287"/>
          </a:xfrm>
          <a:prstGeom prst="rect">
            <a:avLst/>
          </a:prstGeom>
        </p:spPr>
      </p:pic>
      <p:pic>
        <p:nvPicPr>
          <p:cNvPr id="57" name="图片 56">
            <a:extLst>
              <a:ext uri="{FF2B5EF4-FFF2-40B4-BE49-F238E27FC236}">
                <a16:creationId xmlns:a16="http://schemas.microsoft.com/office/drawing/2014/main" id="{88CFEEBA-3D3C-2347-0362-381A2EDE6048}"/>
              </a:ext>
            </a:extLst>
          </p:cNvPr>
          <p:cNvPicPr>
            <a:picLocks noChangeAspect="1"/>
          </p:cNvPicPr>
          <p:nvPr/>
        </p:nvPicPr>
        <p:blipFill>
          <a:blip r:embed="rId14"/>
          <a:stretch>
            <a:fillRect/>
          </a:stretch>
        </p:blipFill>
        <p:spPr>
          <a:xfrm>
            <a:off x="3138896" y="3007447"/>
            <a:ext cx="1882729" cy="2150301"/>
          </a:xfrm>
          <a:prstGeom prst="rect">
            <a:avLst/>
          </a:prstGeom>
        </p:spPr>
      </p:pic>
      <p:graphicFrame>
        <p:nvGraphicFramePr>
          <p:cNvPr id="2" name="表格 1">
            <a:extLst>
              <a:ext uri="{FF2B5EF4-FFF2-40B4-BE49-F238E27FC236}">
                <a16:creationId xmlns:a16="http://schemas.microsoft.com/office/drawing/2014/main" id="{45C80817-3120-D8FF-710E-A5FD27DA463A}"/>
              </a:ext>
            </a:extLst>
          </p:cNvPr>
          <p:cNvGraphicFramePr>
            <a:graphicFrameLocks noGrp="1"/>
          </p:cNvGraphicFramePr>
          <p:nvPr>
            <p:extLst>
              <p:ext uri="{D42A27DB-BD31-4B8C-83A1-F6EECF244321}">
                <p14:modId xmlns:p14="http://schemas.microsoft.com/office/powerpoint/2010/main" val="3991141879"/>
              </p:ext>
            </p:extLst>
          </p:nvPr>
        </p:nvGraphicFramePr>
        <p:xfrm>
          <a:off x="317186" y="5178562"/>
          <a:ext cx="4961514" cy="1362378"/>
        </p:xfrm>
        <a:graphic>
          <a:graphicData uri="http://schemas.openxmlformats.org/drawingml/2006/table">
            <a:tbl>
              <a:tblPr/>
              <a:tblGrid>
                <a:gridCol w="2369638">
                  <a:extLst>
                    <a:ext uri="{9D8B030D-6E8A-4147-A177-3AD203B41FA5}">
                      <a16:colId xmlns:a16="http://schemas.microsoft.com/office/drawing/2014/main" val="4180961306"/>
                    </a:ext>
                  </a:extLst>
                </a:gridCol>
                <a:gridCol w="1050799">
                  <a:extLst>
                    <a:ext uri="{9D8B030D-6E8A-4147-A177-3AD203B41FA5}">
                      <a16:colId xmlns:a16="http://schemas.microsoft.com/office/drawing/2014/main" val="840040033"/>
                    </a:ext>
                  </a:extLst>
                </a:gridCol>
                <a:gridCol w="1541077">
                  <a:extLst>
                    <a:ext uri="{9D8B030D-6E8A-4147-A177-3AD203B41FA5}">
                      <a16:colId xmlns:a16="http://schemas.microsoft.com/office/drawing/2014/main" val="736060735"/>
                    </a:ext>
                  </a:extLst>
                </a:gridCol>
              </a:tblGrid>
              <a:tr h="227063">
                <a:tc>
                  <a:txBody>
                    <a:bodyPr/>
                    <a:lstStyle/>
                    <a:p>
                      <a:pPr algn="ctr" rtl="0">
                        <a:buNone/>
                      </a:pPr>
                      <a:r>
                        <a:rPr lang="en-US" sz="1200" b="1" dirty="0">
                          <a:solidFill>
                            <a:srgbClr val="1F1F1F"/>
                          </a:solidFill>
                          <a:effectLst/>
                          <a:latin typeface="Google Sans Text"/>
                        </a:rPr>
                        <a:t>Parameter </a:t>
                      </a:r>
                      <a:endParaRPr lang="zh-CN" altLang="en-US" sz="1200" dirty="0">
                        <a:solidFill>
                          <a:srgbClr val="1F1F1F"/>
                        </a:solidFill>
                        <a:effectLst/>
                        <a:latin typeface="Google Sans Tex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200" b="1" dirty="0">
                          <a:solidFill>
                            <a:srgbClr val="1F1F1F"/>
                          </a:solidFill>
                          <a:effectLst/>
                          <a:latin typeface="Google Sans Text"/>
                        </a:rPr>
                        <a:t>Sample H8</a:t>
                      </a:r>
                      <a:endParaRPr lang="en-US" sz="1200" dirty="0">
                        <a:solidFill>
                          <a:srgbClr val="1F1F1F"/>
                        </a:solidFill>
                        <a:effectLst/>
                        <a:latin typeface="Google Sans Tex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200" b="1" dirty="0">
                          <a:solidFill>
                            <a:srgbClr val="1F1F1F"/>
                          </a:solidFill>
                          <a:effectLst/>
                          <a:latin typeface="Google Sans Text"/>
                        </a:rPr>
                        <a:t>Sample H9</a:t>
                      </a:r>
                      <a:endParaRPr lang="en-US" sz="1200" dirty="0">
                        <a:solidFill>
                          <a:srgbClr val="1F1F1F"/>
                        </a:solidFill>
                        <a:effectLst/>
                        <a:latin typeface="Google Sans Tex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1391955"/>
                  </a:ext>
                </a:extLst>
              </a:tr>
              <a:tr h="227063">
                <a:tc>
                  <a:txBody>
                    <a:bodyPr/>
                    <a:lstStyle/>
                    <a:p>
                      <a:pPr algn="ctr" rtl="0">
                        <a:buNone/>
                      </a:pPr>
                      <a:r>
                        <a:rPr lang="en-US" sz="1200" b="1" dirty="0">
                          <a:solidFill>
                            <a:srgbClr val="1F1F1F"/>
                          </a:solidFill>
                          <a:effectLst/>
                          <a:latin typeface="Google Sans Text"/>
                        </a:rPr>
                        <a:t>Total Clay + OM (%)</a:t>
                      </a:r>
                      <a:endParaRPr lang="en-US" sz="1200" dirty="0">
                        <a:solidFill>
                          <a:srgbClr val="1F1F1F"/>
                        </a:solidFill>
                        <a:effectLst/>
                        <a:latin typeface="Google Sans Tex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altLang="zh-CN" sz="1200" dirty="0">
                          <a:solidFill>
                            <a:srgbClr val="1F1F1F"/>
                          </a:solidFill>
                          <a:effectLst/>
                          <a:latin typeface="Google Sans Text"/>
                        </a:rPr>
                        <a:t>12.7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altLang="zh-CN" sz="1200" dirty="0">
                          <a:solidFill>
                            <a:srgbClr val="1F1F1F"/>
                          </a:solidFill>
                          <a:effectLst/>
                          <a:latin typeface="Google Sans Text"/>
                        </a:rPr>
                        <a:t>15.5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52328598"/>
                  </a:ext>
                </a:extLst>
              </a:tr>
              <a:tr h="227063">
                <a:tc>
                  <a:txBody>
                    <a:bodyPr/>
                    <a:lstStyle/>
                    <a:p>
                      <a:pPr algn="ctr" rtl="0">
                        <a:buNone/>
                      </a:pPr>
                      <a:r>
                        <a:rPr lang="en-US" sz="1200" b="1" dirty="0">
                          <a:solidFill>
                            <a:srgbClr val="1F1F1F"/>
                          </a:solidFill>
                          <a:effectLst/>
                          <a:latin typeface="Google Sans Text"/>
                        </a:rPr>
                        <a:t>OM-</a:t>
                      </a:r>
                      <a:r>
                        <a:rPr lang="en-US" altLang="zh-CN" sz="1200" b="1" dirty="0">
                          <a:solidFill>
                            <a:srgbClr val="1F1F1F"/>
                          </a:solidFill>
                          <a:effectLst/>
                          <a:latin typeface="Google Sans Text"/>
                        </a:rPr>
                        <a:t>A </a:t>
                      </a:r>
                      <a:r>
                        <a:rPr lang="en-US" sz="1200" b="1" dirty="0">
                          <a:solidFill>
                            <a:srgbClr val="1F1F1F"/>
                          </a:solidFill>
                          <a:effectLst/>
                          <a:latin typeface="Google Sans Text"/>
                        </a:rPr>
                        <a:t>Proportion (%)</a:t>
                      </a:r>
                      <a:endParaRPr lang="en-US" sz="1200" dirty="0">
                        <a:solidFill>
                          <a:srgbClr val="1F1F1F"/>
                        </a:solidFill>
                        <a:effectLst/>
                        <a:latin typeface="Google Sans Tex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altLang="zh-CN" sz="1200" dirty="0">
                          <a:solidFill>
                            <a:srgbClr val="1F1F1F"/>
                          </a:solidFill>
                          <a:effectLst/>
                          <a:latin typeface="Google Sans Text"/>
                        </a:rPr>
                        <a:t>2.5%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altLang="zh-CN" sz="1200" dirty="0">
                          <a:solidFill>
                            <a:srgbClr val="1F1F1F"/>
                          </a:solidFill>
                          <a:effectLst/>
                          <a:latin typeface="Google Sans Text"/>
                        </a:rPr>
                        <a:t>1.3%</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73180056"/>
                  </a:ext>
                </a:extLst>
              </a:tr>
              <a:tr h="227063">
                <a:tc>
                  <a:txBody>
                    <a:bodyPr/>
                    <a:lstStyle/>
                    <a:p>
                      <a:pPr algn="ctr" rtl="0">
                        <a:buNone/>
                      </a:pPr>
                      <a:r>
                        <a:rPr lang="en-US" altLang="zh-CN" sz="1200" b="1" dirty="0">
                          <a:solidFill>
                            <a:srgbClr val="1F1F1F"/>
                          </a:solidFill>
                          <a:effectLst/>
                          <a:latin typeface="Google Sans Text"/>
                        </a:rPr>
                        <a:t>OM</a:t>
                      </a:r>
                      <a:r>
                        <a:rPr lang="en-US" sz="1200" b="1" dirty="0">
                          <a:solidFill>
                            <a:srgbClr val="1F1F1F"/>
                          </a:solidFill>
                          <a:effectLst/>
                          <a:latin typeface="Google Sans Text"/>
                        </a:rPr>
                        <a:t>-B Proportion (%)</a:t>
                      </a:r>
                      <a:endParaRPr lang="en-US" sz="1200" dirty="0">
                        <a:solidFill>
                          <a:srgbClr val="1F1F1F"/>
                        </a:solidFill>
                        <a:effectLst/>
                        <a:latin typeface="Google Sans Tex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altLang="zh-CN" sz="1200" dirty="0">
                          <a:solidFill>
                            <a:srgbClr val="1F1F1F"/>
                          </a:solidFill>
                          <a:effectLst/>
                          <a:latin typeface="Google Sans Text"/>
                        </a:rPr>
                        <a:t>7.1%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altLang="zh-CN" sz="1200" dirty="0">
                          <a:solidFill>
                            <a:srgbClr val="1F1F1F"/>
                          </a:solidFill>
                          <a:effectLst/>
                          <a:latin typeface="Google Sans Text"/>
                        </a:rPr>
                        <a:t>9.9%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87077463"/>
                  </a:ext>
                </a:extLst>
              </a:tr>
              <a:tr h="227063">
                <a:tc>
                  <a:txBody>
                    <a:bodyPr/>
                    <a:lstStyle/>
                    <a:p>
                      <a:pPr algn="ctr" rtl="0">
                        <a:buNone/>
                      </a:pPr>
                      <a:r>
                        <a:rPr lang="en-US" sz="1200" b="1" dirty="0">
                          <a:solidFill>
                            <a:srgbClr val="1F1F1F"/>
                          </a:solidFill>
                          <a:effectLst/>
                          <a:latin typeface="Google Sans Text"/>
                        </a:rPr>
                        <a:t>Avg. Coordination No.</a:t>
                      </a:r>
                      <a:endParaRPr lang="en-US" sz="1200" dirty="0">
                        <a:solidFill>
                          <a:srgbClr val="1F1F1F"/>
                        </a:solidFill>
                        <a:effectLst/>
                        <a:latin typeface="Google Sans Tex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altLang="zh-CN" sz="1200" dirty="0">
                          <a:solidFill>
                            <a:srgbClr val="1F1F1F"/>
                          </a:solidFill>
                          <a:effectLst/>
                          <a:latin typeface="Google Sans Text"/>
                        </a:rPr>
                        <a:t>7.05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altLang="zh-CN" sz="1200" dirty="0">
                          <a:solidFill>
                            <a:srgbClr val="1F1F1F"/>
                          </a:solidFill>
                          <a:effectLst/>
                          <a:latin typeface="Google Sans Text"/>
                        </a:rPr>
                        <a:t>5.78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35701337"/>
                  </a:ext>
                </a:extLst>
              </a:tr>
              <a:tr h="227063">
                <a:tc>
                  <a:txBody>
                    <a:bodyPr/>
                    <a:lstStyle/>
                    <a:p>
                      <a:pPr algn="ctr" rtl="0">
                        <a:buNone/>
                      </a:pPr>
                      <a:r>
                        <a:rPr lang="en-US" sz="1200" b="1">
                          <a:solidFill>
                            <a:srgbClr val="1F1F1F"/>
                          </a:solidFill>
                          <a:effectLst/>
                          <a:latin typeface="Google Sans Text"/>
                        </a:rPr>
                        <a:t>Simulated Perm. (nD)</a:t>
                      </a:r>
                      <a:endParaRPr lang="en-US" sz="1200">
                        <a:solidFill>
                          <a:srgbClr val="1F1F1F"/>
                        </a:solidFill>
                        <a:effectLst/>
                        <a:latin typeface="Google Sans Tex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altLang="zh-CN" sz="1200" dirty="0">
                          <a:solidFill>
                            <a:srgbClr val="1F1F1F"/>
                          </a:solidFill>
                          <a:effectLst/>
                          <a:latin typeface="Google Sans Text"/>
                        </a:rPr>
                        <a:t>55.18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altLang="zh-CN" sz="1200" dirty="0">
                          <a:solidFill>
                            <a:srgbClr val="1F1F1F"/>
                          </a:solidFill>
                          <a:effectLst/>
                          <a:latin typeface="Google Sans Text"/>
                        </a:rPr>
                        <a:t>32.08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0940585"/>
                  </a:ext>
                </a:extLst>
              </a:tr>
            </a:tbl>
          </a:graphicData>
        </a:graphic>
      </p:graphicFrame>
      <p:pic>
        <p:nvPicPr>
          <p:cNvPr id="20" name="图片 19">
            <a:extLst>
              <a:ext uri="{FF2B5EF4-FFF2-40B4-BE49-F238E27FC236}">
                <a16:creationId xmlns:a16="http://schemas.microsoft.com/office/drawing/2014/main" id="{C15568A7-1ADE-D150-0390-2A7FBDC1A15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47737" y="2473986"/>
            <a:ext cx="2346833" cy="1877466"/>
          </a:xfrm>
          <a:prstGeom prst="rect">
            <a:avLst/>
          </a:prstGeom>
        </p:spPr>
      </p:pic>
      <p:pic>
        <p:nvPicPr>
          <p:cNvPr id="23" name="图片 22">
            <a:extLst>
              <a:ext uri="{FF2B5EF4-FFF2-40B4-BE49-F238E27FC236}">
                <a16:creationId xmlns:a16="http://schemas.microsoft.com/office/drawing/2014/main" id="{7B3298D4-BA68-2798-1CCD-3BE6237BF53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4089" y="2460087"/>
            <a:ext cx="2536751" cy="2029401"/>
          </a:xfrm>
          <a:prstGeom prst="rect">
            <a:avLst/>
          </a:prstGeom>
        </p:spPr>
      </p:pic>
      <p:pic>
        <p:nvPicPr>
          <p:cNvPr id="25" name="图片 24">
            <a:extLst>
              <a:ext uri="{FF2B5EF4-FFF2-40B4-BE49-F238E27FC236}">
                <a16:creationId xmlns:a16="http://schemas.microsoft.com/office/drawing/2014/main" id="{BC10B9A3-9611-2646-494B-F0723ECCB9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61797" y="4603890"/>
            <a:ext cx="2605737" cy="2084589"/>
          </a:xfrm>
          <a:prstGeom prst="rect">
            <a:avLst/>
          </a:prstGeom>
        </p:spPr>
      </p:pic>
      <p:sp>
        <p:nvSpPr>
          <p:cNvPr id="27" name="文本框 26">
            <a:extLst>
              <a:ext uri="{FF2B5EF4-FFF2-40B4-BE49-F238E27FC236}">
                <a16:creationId xmlns:a16="http://schemas.microsoft.com/office/drawing/2014/main" id="{D53A467B-8A68-FDE5-9353-48E103A7EB32}"/>
              </a:ext>
            </a:extLst>
          </p:cNvPr>
          <p:cNvSpPr txBox="1"/>
          <p:nvPr/>
        </p:nvSpPr>
        <p:spPr>
          <a:xfrm>
            <a:off x="0" y="217056"/>
            <a:ext cx="12191999" cy="430887"/>
          </a:xfrm>
          <a:prstGeom prst="rect">
            <a:avLst/>
          </a:prstGeom>
          <a:noFill/>
          <a:ln>
            <a:noFill/>
          </a:ln>
        </p:spPr>
        <p:txBody>
          <a:bodyPr spcFirstLastPara="1" wrap="square" lIns="0" tIns="0" rIns="0" bIns="0" anchor="t" anchorCtr="0">
            <a:spAutoFit/>
          </a:bodyPr>
          <a:lstStyle>
            <a:defPPr>
              <a:defRPr lang="zh-CN"/>
            </a:defPPr>
            <a:lvl1pPr marR="0" lvl="0" indent="0">
              <a:spcBef>
                <a:spcPts val="0"/>
              </a:spcBef>
              <a:spcAft>
                <a:spcPts val="0"/>
              </a:spcAft>
              <a:buNone/>
              <a:defRPr sz="2700" b="1" i="0" u="none" strike="noStrike" cap="none">
                <a:solidFill>
                  <a:srgbClr val="003366"/>
                </a:solidFill>
                <a:latin typeface="Merriweather"/>
                <a:ea typeface="Merriweather"/>
                <a:cs typeface="Merriweather"/>
              </a:defRPr>
            </a:lvl1pPr>
          </a:lstStyle>
          <a:p>
            <a:pPr indent="457200"/>
            <a:r>
              <a:rPr lang="en-US" altLang="zh-CN" sz="2800" dirty="0"/>
              <a:t>REV scale: Permeability Controls</a:t>
            </a:r>
          </a:p>
        </p:txBody>
      </p:sp>
      <p:sp>
        <p:nvSpPr>
          <p:cNvPr id="6" name="文本框 5">
            <a:extLst>
              <a:ext uri="{FF2B5EF4-FFF2-40B4-BE49-F238E27FC236}">
                <a16:creationId xmlns:a16="http://schemas.microsoft.com/office/drawing/2014/main" id="{78D29C0D-4A46-E916-42F2-CA0F0AE0436B}"/>
              </a:ext>
            </a:extLst>
          </p:cNvPr>
          <p:cNvSpPr txBox="1"/>
          <p:nvPr/>
        </p:nvSpPr>
        <p:spPr>
          <a:xfrm>
            <a:off x="1107138" y="2687505"/>
            <a:ext cx="1880700" cy="369332"/>
          </a:xfrm>
          <a:prstGeom prst="rect">
            <a:avLst/>
          </a:prstGeom>
          <a:noFill/>
        </p:spPr>
        <p:txBody>
          <a:bodyPr wrap="square">
            <a:spAutoFit/>
          </a:bodyPr>
          <a:lstStyle/>
          <a:p>
            <a:r>
              <a:rPr lang="en-US" altLang="zh-CN" sz="1800" b="1" dirty="0">
                <a:solidFill>
                  <a:srgbClr val="1F1F1F"/>
                </a:solidFill>
                <a:effectLst/>
                <a:latin typeface="Google Sans Text"/>
              </a:rPr>
              <a:t>Sample H8</a:t>
            </a:r>
            <a:endParaRPr lang="zh-CN" altLang="en-US" dirty="0"/>
          </a:p>
        </p:txBody>
      </p:sp>
      <p:sp>
        <p:nvSpPr>
          <p:cNvPr id="14" name="文本框 13">
            <a:extLst>
              <a:ext uri="{FF2B5EF4-FFF2-40B4-BE49-F238E27FC236}">
                <a16:creationId xmlns:a16="http://schemas.microsoft.com/office/drawing/2014/main" id="{F57A5F70-AD24-A02D-856F-44341232875C}"/>
              </a:ext>
            </a:extLst>
          </p:cNvPr>
          <p:cNvSpPr txBox="1"/>
          <p:nvPr/>
        </p:nvSpPr>
        <p:spPr>
          <a:xfrm>
            <a:off x="3452050" y="2588582"/>
            <a:ext cx="1880700" cy="369332"/>
          </a:xfrm>
          <a:prstGeom prst="rect">
            <a:avLst/>
          </a:prstGeom>
          <a:noFill/>
        </p:spPr>
        <p:txBody>
          <a:bodyPr wrap="square">
            <a:spAutoFit/>
          </a:bodyPr>
          <a:lstStyle/>
          <a:p>
            <a:r>
              <a:rPr lang="en-US" altLang="zh-CN" sz="1800" b="1" dirty="0">
                <a:solidFill>
                  <a:srgbClr val="1F1F1F"/>
                </a:solidFill>
                <a:effectLst/>
                <a:latin typeface="Google Sans Text"/>
              </a:rPr>
              <a:t>Sample H9</a:t>
            </a:r>
            <a:endParaRPr lang="zh-CN" altLang="en-US" dirty="0"/>
          </a:p>
        </p:txBody>
      </p:sp>
    </p:spTree>
    <p:extLst>
      <p:ext uri="{BB962C8B-B14F-4D97-AF65-F5344CB8AC3E}">
        <p14:creationId xmlns:p14="http://schemas.microsoft.com/office/powerpoint/2010/main" val="1450384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4;p13" descr="image.png">
            <a:extLst>
              <a:ext uri="{FF2B5EF4-FFF2-40B4-BE49-F238E27FC236}">
                <a16:creationId xmlns:a16="http://schemas.microsoft.com/office/drawing/2014/main" id="{9893C218-3AD9-374F-044C-4CCE8635A60B}"/>
              </a:ext>
            </a:extLst>
          </p:cNvPr>
          <p:cNvPicPr preferRelativeResize="0"/>
          <p:nvPr/>
        </p:nvPicPr>
        <p:blipFill rotWithShape="1">
          <a:blip r:embed="rId3">
            <a:alphaModFix/>
          </a:blip>
          <a:srcRect/>
          <a:stretch/>
        </p:blipFill>
        <p:spPr>
          <a:xfrm>
            <a:off x="476250" y="1752600"/>
            <a:ext cx="3619500" cy="2200275"/>
          </a:xfrm>
          <a:prstGeom prst="rect">
            <a:avLst/>
          </a:prstGeom>
          <a:noFill/>
          <a:ln>
            <a:noFill/>
          </a:ln>
        </p:spPr>
      </p:pic>
      <p:pic>
        <p:nvPicPr>
          <p:cNvPr id="5" name="Google Shape;85;p13" descr="image.png">
            <a:extLst>
              <a:ext uri="{FF2B5EF4-FFF2-40B4-BE49-F238E27FC236}">
                <a16:creationId xmlns:a16="http://schemas.microsoft.com/office/drawing/2014/main" id="{5DF4F0E2-0499-EB85-7E79-47D2C8D603B5}"/>
              </a:ext>
            </a:extLst>
          </p:cNvPr>
          <p:cNvPicPr preferRelativeResize="0"/>
          <p:nvPr/>
        </p:nvPicPr>
        <p:blipFill rotWithShape="1">
          <a:blip r:embed="rId3">
            <a:alphaModFix/>
          </a:blip>
          <a:srcRect/>
          <a:stretch/>
        </p:blipFill>
        <p:spPr>
          <a:xfrm>
            <a:off x="4286250" y="1752600"/>
            <a:ext cx="3619500" cy="2200275"/>
          </a:xfrm>
          <a:prstGeom prst="rect">
            <a:avLst/>
          </a:prstGeom>
          <a:noFill/>
          <a:ln>
            <a:noFill/>
          </a:ln>
        </p:spPr>
      </p:pic>
      <p:pic>
        <p:nvPicPr>
          <p:cNvPr id="6" name="Google Shape;86;p13" descr="image.png">
            <a:extLst>
              <a:ext uri="{FF2B5EF4-FFF2-40B4-BE49-F238E27FC236}">
                <a16:creationId xmlns:a16="http://schemas.microsoft.com/office/drawing/2014/main" id="{FBD28734-23E3-8DCC-6593-C759A0CBA1BA}"/>
              </a:ext>
            </a:extLst>
          </p:cNvPr>
          <p:cNvPicPr preferRelativeResize="0"/>
          <p:nvPr/>
        </p:nvPicPr>
        <p:blipFill rotWithShape="1">
          <a:blip r:embed="rId3">
            <a:alphaModFix/>
          </a:blip>
          <a:srcRect/>
          <a:stretch/>
        </p:blipFill>
        <p:spPr>
          <a:xfrm>
            <a:off x="8096250" y="1752600"/>
            <a:ext cx="3619500" cy="2200275"/>
          </a:xfrm>
          <a:prstGeom prst="rect">
            <a:avLst/>
          </a:prstGeom>
          <a:noFill/>
          <a:ln>
            <a:noFill/>
          </a:ln>
        </p:spPr>
      </p:pic>
      <p:pic>
        <p:nvPicPr>
          <p:cNvPr id="7" name="Google Shape;87;p13" descr="image.png">
            <a:extLst>
              <a:ext uri="{FF2B5EF4-FFF2-40B4-BE49-F238E27FC236}">
                <a16:creationId xmlns:a16="http://schemas.microsoft.com/office/drawing/2014/main" id="{3351E14F-3FEC-B61B-206C-2581FAA59854}"/>
              </a:ext>
            </a:extLst>
          </p:cNvPr>
          <p:cNvPicPr preferRelativeResize="0"/>
          <p:nvPr/>
        </p:nvPicPr>
        <p:blipFill rotWithShape="1">
          <a:blip r:embed="rId4">
            <a:alphaModFix/>
          </a:blip>
          <a:srcRect/>
          <a:stretch/>
        </p:blipFill>
        <p:spPr>
          <a:xfrm>
            <a:off x="476250" y="4191000"/>
            <a:ext cx="5524500" cy="2333625"/>
          </a:xfrm>
          <a:prstGeom prst="rect">
            <a:avLst/>
          </a:prstGeom>
          <a:noFill/>
          <a:ln>
            <a:noFill/>
          </a:ln>
        </p:spPr>
      </p:pic>
      <p:pic>
        <p:nvPicPr>
          <p:cNvPr id="8" name="Google Shape;88;p13" descr="image.png">
            <a:extLst>
              <a:ext uri="{FF2B5EF4-FFF2-40B4-BE49-F238E27FC236}">
                <a16:creationId xmlns:a16="http://schemas.microsoft.com/office/drawing/2014/main" id="{F6405515-F7EF-714C-3966-72A2036FD4F9}"/>
              </a:ext>
            </a:extLst>
          </p:cNvPr>
          <p:cNvPicPr preferRelativeResize="0"/>
          <p:nvPr/>
        </p:nvPicPr>
        <p:blipFill rotWithShape="1">
          <a:blip r:embed="rId5">
            <a:alphaModFix/>
          </a:blip>
          <a:srcRect/>
          <a:stretch/>
        </p:blipFill>
        <p:spPr>
          <a:xfrm>
            <a:off x="6135219" y="4191000"/>
            <a:ext cx="5524500" cy="2333625"/>
          </a:xfrm>
          <a:prstGeom prst="rect">
            <a:avLst/>
          </a:prstGeom>
          <a:noFill/>
          <a:ln>
            <a:noFill/>
          </a:ln>
        </p:spPr>
      </p:pic>
      <p:pic>
        <p:nvPicPr>
          <p:cNvPr id="9" name="Google Shape;89;p13" descr="image.png">
            <a:extLst>
              <a:ext uri="{FF2B5EF4-FFF2-40B4-BE49-F238E27FC236}">
                <a16:creationId xmlns:a16="http://schemas.microsoft.com/office/drawing/2014/main" id="{5A926866-D861-587B-7DF3-16C2E89AF563}"/>
              </a:ext>
            </a:extLst>
          </p:cNvPr>
          <p:cNvPicPr preferRelativeResize="0"/>
          <p:nvPr/>
        </p:nvPicPr>
        <p:blipFill rotWithShape="1">
          <a:blip r:embed="rId6">
            <a:alphaModFix/>
          </a:blip>
          <a:srcRect/>
          <a:stretch/>
        </p:blipFill>
        <p:spPr>
          <a:xfrm>
            <a:off x="666750" y="2000250"/>
            <a:ext cx="209550" cy="209550"/>
          </a:xfrm>
          <a:prstGeom prst="rect">
            <a:avLst/>
          </a:prstGeom>
          <a:noFill/>
          <a:ln>
            <a:noFill/>
          </a:ln>
        </p:spPr>
      </p:pic>
      <p:pic>
        <p:nvPicPr>
          <p:cNvPr id="10" name="Google Shape;90;p13" descr="image.png">
            <a:extLst>
              <a:ext uri="{FF2B5EF4-FFF2-40B4-BE49-F238E27FC236}">
                <a16:creationId xmlns:a16="http://schemas.microsoft.com/office/drawing/2014/main" id="{FF8EDD1B-FC54-D94B-0F28-199981C2D654}"/>
              </a:ext>
            </a:extLst>
          </p:cNvPr>
          <p:cNvPicPr preferRelativeResize="0"/>
          <p:nvPr/>
        </p:nvPicPr>
        <p:blipFill rotWithShape="1">
          <a:blip r:embed="rId7">
            <a:alphaModFix/>
          </a:blip>
          <a:srcRect/>
          <a:stretch/>
        </p:blipFill>
        <p:spPr>
          <a:xfrm>
            <a:off x="4476750" y="2000250"/>
            <a:ext cx="209550" cy="209550"/>
          </a:xfrm>
          <a:prstGeom prst="rect">
            <a:avLst/>
          </a:prstGeom>
          <a:noFill/>
          <a:ln>
            <a:noFill/>
          </a:ln>
        </p:spPr>
      </p:pic>
      <p:pic>
        <p:nvPicPr>
          <p:cNvPr id="11" name="Google Shape;91;p13" descr="image.png">
            <a:extLst>
              <a:ext uri="{FF2B5EF4-FFF2-40B4-BE49-F238E27FC236}">
                <a16:creationId xmlns:a16="http://schemas.microsoft.com/office/drawing/2014/main" id="{1DC8E048-2E40-2FA0-5A54-2A88846743AE}"/>
              </a:ext>
            </a:extLst>
          </p:cNvPr>
          <p:cNvPicPr preferRelativeResize="0"/>
          <p:nvPr/>
        </p:nvPicPr>
        <p:blipFill rotWithShape="1">
          <a:blip r:embed="rId8">
            <a:alphaModFix/>
          </a:blip>
          <a:srcRect/>
          <a:stretch/>
        </p:blipFill>
        <p:spPr>
          <a:xfrm>
            <a:off x="8286750" y="2000250"/>
            <a:ext cx="209550" cy="209550"/>
          </a:xfrm>
          <a:prstGeom prst="rect">
            <a:avLst/>
          </a:prstGeom>
          <a:noFill/>
          <a:ln>
            <a:noFill/>
          </a:ln>
        </p:spPr>
      </p:pic>
      <p:sp>
        <p:nvSpPr>
          <p:cNvPr id="12" name="Google Shape;93;p13">
            <a:extLst>
              <a:ext uri="{FF2B5EF4-FFF2-40B4-BE49-F238E27FC236}">
                <a16:creationId xmlns:a16="http://schemas.microsoft.com/office/drawing/2014/main" id="{AA3AAE45-934C-D95C-38F5-15B89C8ED692}"/>
              </a:ext>
            </a:extLst>
          </p:cNvPr>
          <p:cNvSpPr txBox="1"/>
          <p:nvPr/>
        </p:nvSpPr>
        <p:spPr>
          <a:xfrm>
            <a:off x="742950" y="1381125"/>
            <a:ext cx="10972800" cy="22860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500" b="1" i="0" u="none" strike="noStrike" cap="none">
                <a:solidFill>
                  <a:srgbClr val="003366"/>
                </a:solidFill>
                <a:latin typeface="Roboto"/>
                <a:ea typeface="Roboto"/>
                <a:cs typeface="Roboto"/>
                <a:sym typeface="Roboto"/>
              </a:rPr>
              <a:t>Main Conclusions</a:t>
            </a:r>
            <a:endParaRPr/>
          </a:p>
        </p:txBody>
      </p:sp>
      <p:sp>
        <p:nvSpPr>
          <p:cNvPr id="13" name="Google Shape;94;p13">
            <a:extLst>
              <a:ext uri="{FF2B5EF4-FFF2-40B4-BE49-F238E27FC236}">
                <a16:creationId xmlns:a16="http://schemas.microsoft.com/office/drawing/2014/main" id="{0A2C9B2F-F000-55F4-F244-5845C6643D1B}"/>
              </a:ext>
            </a:extLst>
          </p:cNvPr>
          <p:cNvSpPr txBox="1"/>
          <p:nvPr/>
        </p:nvSpPr>
        <p:spPr>
          <a:xfrm>
            <a:off x="0" y="242739"/>
            <a:ext cx="12192000" cy="430887"/>
          </a:xfrm>
          <a:prstGeom prst="rect">
            <a:avLst/>
          </a:prstGeom>
          <a:noFill/>
          <a:ln>
            <a:noFill/>
          </a:ln>
        </p:spPr>
        <p:txBody>
          <a:bodyPr spcFirstLastPara="1" wrap="square" lIns="0" tIns="0" rIns="0" bIns="0" anchor="t" anchorCtr="0">
            <a:spAutoFit/>
          </a:bodyPr>
          <a:lstStyle>
            <a:defPPr>
              <a:defRPr lang="zh-CN"/>
            </a:defPPr>
            <a:lvl1pPr marR="0" lvl="0" indent="0">
              <a:spcBef>
                <a:spcPts val="0"/>
              </a:spcBef>
              <a:spcAft>
                <a:spcPts val="0"/>
              </a:spcAft>
              <a:buNone/>
              <a:defRPr sz="2800" b="1" i="0" u="none" strike="noStrike" cap="none">
                <a:solidFill>
                  <a:srgbClr val="003366"/>
                </a:solidFill>
                <a:latin typeface="Merriweather"/>
                <a:ea typeface="Merriweather"/>
                <a:cs typeface="Merriweather"/>
              </a:defRPr>
            </a:lvl1pPr>
          </a:lstStyle>
          <a:p>
            <a:pPr indent="457200"/>
            <a:r>
              <a:rPr lang="en-US" dirty="0">
                <a:sym typeface="Roboto"/>
              </a:rPr>
              <a:t>Conclusions and Future Outlook</a:t>
            </a:r>
            <a:endParaRPr dirty="0"/>
          </a:p>
        </p:txBody>
      </p:sp>
      <p:sp>
        <p:nvSpPr>
          <p:cNvPr id="14" name="Google Shape;95;p13">
            <a:extLst>
              <a:ext uri="{FF2B5EF4-FFF2-40B4-BE49-F238E27FC236}">
                <a16:creationId xmlns:a16="http://schemas.microsoft.com/office/drawing/2014/main" id="{1906B9CA-EE2F-E390-0A7A-0229F7B8591C}"/>
              </a:ext>
            </a:extLst>
          </p:cNvPr>
          <p:cNvSpPr txBox="1"/>
          <p:nvPr/>
        </p:nvSpPr>
        <p:spPr>
          <a:xfrm>
            <a:off x="0" y="681101"/>
            <a:ext cx="12280900" cy="707886"/>
          </a:xfrm>
          <a:prstGeom prst="rect">
            <a:avLst/>
          </a:prstGeom>
          <a:noFill/>
        </p:spPr>
        <p:txBody>
          <a:bodyPr wrap="square">
            <a:spAutoFit/>
          </a:bodyPr>
          <a:lstStyle>
            <a:defPPr>
              <a:defRPr lang="zh-CN"/>
            </a:defPPr>
            <a:lvl1pPr marR="0" lvl="0" indent="457200">
              <a:spcBef>
                <a:spcPts val="0"/>
              </a:spcBef>
              <a:spcAft>
                <a:spcPts val="0"/>
              </a:spcAft>
              <a:buNone/>
              <a:defRPr sz="2000" b="0" i="0" u="none" strike="noStrike" cap="none">
                <a:solidFill>
                  <a:srgbClr val="64748B"/>
                </a:solidFill>
                <a:latin typeface="DM Sans Medium"/>
                <a:ea typeface="DM Sans Medium"/>
                <a:cs typeface="DM Sans Medium"/>
              </a:defRPr>
            </a:lvl1pPr>
          </a:lstStyle>
          <a:p>
            <a:r>
              <a:rPr lang="en-US" dirty="0">
                <a:sym typeface="Roboto"/>
              </a:rPr>
              <a:t>A novel multiscale 3D reconstruction and flow simulation framework for highly heterogeneous shale.</a:t>
            </a:r>
            <a:endParaRPr dirty="0"/>
          </a:p>
        </p:txBody>
      </p:sp>
      <p:pic>
        <p:nvPicPr>
          <p:cNvPr id="15" name="Google Shape;96;p13" descr="image.png">
            <a:extLst>
              <a:ext uri="{FF2B5EF4-FFF2-40B4-BE49-F238E27FC236}">
                <a16:creationId xmlns:a16="http://schemas.microsoft.com/office/drawing/2014/main" id="{8F0A32A6-BCCE-27CA-D2EC-DCFD8914D5C0}"/>
              </a:ext>
            </a:extLst>
          </p:cNvPr>
          <p:cNvPicPr preferRelativeResize="0"/>
          <p:nvPr/>
        </p:nvPicPr>
        <p:blipFill rotWithShape="1">
          <a:blip r:embed="rId9">
            <a:alphaModFix/>
          </a:blip>
          <a:srcRect/>
          <a:stretch/>
        </p:blipFill>
        <p:spPr>
          <a:xfrm>
            <a:off x="476250" y="1400175"/>
            <a:ext cx="190500" cy="190500"/>
          </a:xfrm>
          <a:prstGeom prst="rect">
            <a:avLst/>
          </a:prstGeom>
          <a:noFill/>
          <a:ln>
            <a:noFill/>
          </a:ln>
        </p:spPr>
      </p:pic>
      <p:sp>
        <p:nvSpPr>
          <p:cNvPr id="16" name="Google Shape;97;p13">
            <a:extLst>
              <a:ext uri="{FF2B5EF4-FFF2-40B4-BE49-F238E27FC236}">
                <a16:creationId xmlns:a16="http://schemas.microsoft.com/office/drawing/2014/main" id="{940D51E0-7534-A80A-251B-CDD7B2DCA661}"/>
              </a:ext>
            </a:extLst>
          </p:cNvPr>
          <p:cNvSpPr txBox="1"/>
          <p:nvPr/>
        </p:nvSpPr>
        <p:spPr>
          <a:xfrm>
            <a:off x="971549" y="1981200"/>
            <a:ext cx="3400425" cy="255070"/>
          </a:xfrm>
          <a:prstGeom prst="rect">
            <a:avLst/>
          </a:prstGeom>
          <a:noFill/>
          <a:ln>
            <a:noFill/>
          </a:ln>
        </p:spPr>
        <p:txBody>
          <a:bodyPr spcFirstLastPara="1" wrap="square" lIns="0" tIns="0" rIns="0" bIns="0" anchor="t" anchorCtr="0">
            <a:spAutoFit/>
          </a:bodyPr>
          <a:lstStyle/>
          <a:p>
            <a:pPr marL="0" marR="0" lvl="0" indent="0" algn="l" rtl="0">
              <a:lnSpc>
                <a:spcPct val="129960"/>
              </a:lnSpc>
              <a:spcBef>
                <a:spcPts val="0"/>
              </a:spcBef>
              <a:spcAft>
                <a:spcPts val="0"/>
              </a:spcAft>
              <a:buNone/>
            </a:pPr>
            <a:r>
              <a:rPr lang="en-US" sz="1275" b="1" i="0" u="none" strike="noStrike" cap="none" dirty="0">
                <a:solidFill>
                  <a:srgbClr val="003366"/>
                </a:solidFill>
                <a:latin typeface="Roboto"/>
                <a:ea typeface="Roboto"/>
                <a:cs typeface="Roboto"/>
                <a:sym typeface="Roboto"/>
              </a:rPr>
              <a:t>Sub-rock-type behavior</a:t>
            </a:r>
            <a:endParaRPr dirty="0"/>
          </a:p>
        </p:txBody>
      </p:sp>
      <p:sp>
        <p:nvSpPr>
          <p:cNvPr id="17" name="Google Shape;98;p13">
            <a:extLst>
              <a:ext uri="{FF2B5EF4-FFF2-40B4-BE49-F238E27FC236}">
                <a16:creationId xmlns:a16="http://schemas.microsoft.com/office/drawing/2014/main" id="{58E7B3FB-9815-A1DD-69E3-3E663C614911}"/>
              </a:ext>
            </a:extLst>
          </p:cNvPr>
          <p:cNvSpPr txBox="1"/>
          <p:nvPr/>
        </p:nvSpPr>
        <p:spPr>
          <a:xfrm>
            <a:off x="4781549" y="1981200"/>
            <a:ext cx="3400425" cy="255070"/>
          </a:xfrm>
          <a:prstGeom prst="rect">
            <a:avLst/>
          </a:prstGeom>
          <a:noFill/>
          <a:ln>
            <a:noFill/>
          </a:ln>
        </p:spPr>
        <p:txBody>
          <a:bodyPr spcFirstLastPara="1" wrap="square" lIns="0" tIns="0" rIns="0" bIns="0" anchor="t" anchorCtr="0">
            <a:spAutoFit/>
          </a:bodyPr>
          <a:lstStyle/>
          <a:p>
            <a:pPr marL="0" marR="0" lvl="0" indent="0" algn="l" rtl="0">
              <a:lnSpc>
                <a:spcPct val="129960"/>
              </a:lnSpc>
              <a:spcBef>
                <a:spcPts val="0"/>
              </a:spcBef>
              <a:spcAft>
                <a:spcPts val="0"/>
              </a:spcAft>
              <a:buNone/>
            </a:pPr>
            <a:r>
              <a:rPr lang="en-US" sz="1275" b="1" i="0" u="none" strike="noStrike" cap="none" dirty="0">
                <a:solidFill>
                  <a:srgbClr val="003366"/>
                </a:solidFill>
                <a:latin typeface="Roboto"/>
                <a:ea typeface="Roboto"/>
                <a:cs typeface="Roboto"/>
                <a:sym typeface="Roboto"/>
              </a:rPr>
              <a:t>REV-scale connectivity</a:t>
            </a:r>
            <a:endParaRPr dirty="0"/>
          </a:p>
        </p:txBody>
      </p:sp>
      <p:sp>
        <p:nvSpPr>
          <p:cNvPr id="18" name="Google Shape;99;p13">
            <a:extLst>
              <a:ext uri="{FF2B5EF4-FFF2-40B4-BE49-F238E27FC236}">
                <a16:creationId xmlns:a16="http://schemas.microsoft.com/office/drawing/2014/main" id="{61207518-A939-B1B7-59C1-E6DE8B05A123}"/>
              </a:ext>
            </a:extLst>
          </p:cNvPr>
          <p:cNvSpPr txBox="1"/>
          <p:nvPr/>
        </p:nvSpPr>
        <p:spPr>
          <a:xfrm>
            <a:off x="8591549" y="1981200"/>
            <a:ext cx="3400425" cy="228600"/>
          </a:xfrm>
          <a:prstGeom prst="rect">
            <a:avLst/>
          </a:prstGeom>
          <a:noFill/>
          <a:ln>
            <a:noFill/>
          </a:ln>
        </p:spPr>
        <p:txBody>
          <a:bodyPr spcFirstLastPara="1" wrap="square" lIns="0" tIns="0" rIns="0" bIns="0" anchor="t" anchorCtr="0">
            <a:spAutoFit/>
          </a:bodyPr>
          <a:lstStyle/>
          <a:p>
            <a:pPr marL="0" marR="0" lvl="0" indent="0" algn="l" rtl="0">
              <a:lnSpc>
                <a:spcPct val="129960"/>
              </a:lnSpc>
              <a:spcBef>
                <a:spcPts val="0"/>
              </a:spcBef>
              <a:spcAft>
                <a:spcPts val="0"/>
              </a:spcAft>
              <a:buNone/>
            </a:pPr>
            <a:r>
              <a:rPr lang="en-US" sz="1275" b="1" i="0" u="none" strike="noStrike" cap="none">
                <a:solidFill>
                  <a:srgbClr val="003366"/>
                </a:solidFill>
                <a:latin typeface="Roboto"/>
                <a:ea typeface="Roboto"/>
                <a:cs typeface="Roboto"/>
                <a:sym typeface="Roboto"/>
              </a:rPr>
              <a:t>Multi-factor Control</a:t>
            </a:r>
            <a:endParaRPr/>
          </a:p>
        </p:txBody>
      </p:sp>
      <p:sp>
        <p:nvSpPr>
          <p:cNvPr id="19" name="Google Shape;100;p13">
            <a:extLst>
              <a:ext uri="{FF2B5EF4-FFF2-40B4-BE49-F238E27FC236}">
                <a16:creationId xmlns:a16="http://schemas.microsoft.com/office/drawing/2014/main" id="{9A16B6E5-C0C9-402D-4F5E-C2C06DE8E746}"/>
              </a:ext>
            </a:extLst>
          </p:cNvPr>
          <p:cNvSpPr txBox="1"/>
          <p:nvPr/>
        </p:nvSpPr>
        <p:spPr>
          <a:xfrm>
            <a:off x="962025" y="4391025"/>
            <a:ext cx="5080635" cy="200025"/>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350" b="1" i="0" u="none" strike="noStrike" cap="none">
                <a:solidFill>
                  <a:srgbClr val="B91C1C"/>
                </a:solidFill>
                <a:latin typeface="Roboto"/>
                <a:ea typeface="Roboto"/>
                <a:cs typeface="Roboto"/>
                <a:sym typeface="Roboto"/>
              </a:rPr>
              <a:t>Current Limitations</a:t>
            </a:r>
            <a:endParaRPr/>
          </a:p>
        </p:txBody>
      </p:sp>
      <p:sp>
        <p:nvSpPr>
          <p:cNvPr id="20" name="Google Shape;101;p13">
            <a:extLst>
              <a:ext uri="{FF2B5EF4-FFF2-40B4-BE49-F238E27FC236}">
                <a16:creationId xmlns:a16="http://schemas.microsoft.com/office/drawing/2014/main" id="{40F6509A-6EBF-579E-FE47-C7A52934DC7E}"/>
              </a:ext>
            </a:extLst>
          </p:cNvPr>
          <p:cNvSpPr txBox="1"/>
          <p:nvPr/>
        </p:nvSpPr>
        <p:spPr>
          <a:xfrm>
            <a:off x="6638925" y="4391025"/>
            <a:ext cx="5120640" cy="200025"/>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350" b="1" i="0" u="none" strike="noStrike" cap="none">
                <a:solidFill>
                  <a:srgbClr val="2563EB"/>
                </a:solidFill>
                <a:latin typeface="Roboto"/>
                <a:ea typeface="Roboto"/>
                <a:cs typeface="Roboto"/>
                <a:sym typeface="Roboto"/>
              </a:rPr>
              <a:t>Future Outlook</a:t>
            </a:r>
            <a:endParaRPr/>
          </a:p>
        </p:txBody>
      </p:sp>
      <p:sp>
        <p:nvSpPr>
          <p:cNvPr id="22" name="Google Shape;103;p13">
            <a:extLst>
              <a:ext uri="{FF2B5EF4-FFF2-40B4-BE49-F238E27FC236}">
                <a16:creationId xmlns:a16="http://schemas.microsoft.com/office/drawing/2014/main" id="{0EC2F319-1252-FA70-341E-467D738D58FF}"/>
              </a:ext>
            </a:extLst>
          </p:cNvPr>
          <p:cNvSpPr txBox="1"/>
          <p:nvPr/>
        </p:nvSpPr>
        <p:spPr>
          <a:xfrm>
            <a:off x="571500" y="2352675"/>
            <a:ext cx="3619499" cy="1292662"/>
          </a:xfrm>
          <a:prstGeom prst="rect">
            <a:avLst/>
          </a:prstGeom>
          <a:noFill/>
          <a:ln>
            <a:noFill/>
          </a:ln>
        </p:spPr>
        <p:txBody>
          <a:bodyPr spcFirstLastPara="1" wrap="square" lIns="47625" tIns="0" rIns="0" bIns="0" anchor="t" anchorCtr="0">
            <a:spAutoFit/>
          </a:bodyPr>
          <a:lstStyle/>
          <a:p>
            <a:pPr marL="0" marR="0" lvl="0" indent="0" algn="l" rtl="0">
              <a:lnSpc>
                <a:spcPct val="149955"/>
              </a:lnSpc>
              <a:spcBef>
                <a:spcPts val="0"/>
              </a:spcBef>
              <a:spcAft>
                <a:spcPts val="0"/>
              </a:spcAft>
              <a:buNone/>
            </a:pPr>
            <a:r>
              <a:rPr lang="en-US" sz="1400" i="0" u="none" strike="noStrike" cap="none" dirty="0">
                <a:solidFill>
                  <a:srgbClr val="334155"/>
                </a:solidFill>
                <a:latin typeface="Roboto"/>
                <a:ea typeface="Roboto"/>
                <a:cs typeface="Roboto"/>
                <a:sym typeface="Roboto"/>
              </a:rPr>
              <a:t>OM with resolved pore porosity &gt; 20% forms connected pathways.</a:t>
            </a:r>
          </a:p>
          <a:p>
            <a:pPr marL="0" marR="0" lvl="0" indent="0" algn="l" rtl="0">
              <a:lnSpc>
                <a:spcPct val="149955"/>
              </a:lnSpc>
              <a:spcBef>
                <a:spcPts val="0"/>
              </a:spcBef>
              <a:spcAft>
                <a:spcPts val="0"/>
              </a:spcAft>
              <a:buNone/>
            </a:pPr>
            <a:r>
              <a:rPr lang="en-US" sz="1400" i="0" u="none" strike="noStrike" cap="none" dirty="0">
                <a:solidFill>
                  <a:srgbClr val="334155"/>
                </a:solidFill>
                <a:latin typeface="Roboto"/>
                <a:ea typeface="Roboto"/>
                <a:cs typeface="Roboto"/>
                <a:sym typeface="Roboto"/>
              </a:rPr>
              <a:t>Local flow contribution follows: OM-A &gt; OM-B &gt; clay.</a:t>
            </a:r>
            <a:endParaRPr sz="2400" dirty="0"/>
          </a:p>
        </p:txBody>
      </p:sp>
      <p:sp>
        <p:nvSpPr>
          <p:cNvPr id="27" name="Google Shape;108;p13">
            <a:extLst>
              <a:ext uri="{FF2B5EF4-FFF2-40B4-BE49-F238E27FC236}">
                <a16:creationId xmlns:a16="http://schemas.microsoft.com/office/drawing/2014/main" id="{FB8698C5-926D-C4D4-58A9-EEE8348E5E0B}"/>
              </a:ext>
            </a:extLst>
          </p:cNvPr>
          <p:cNvSpPr txBox="1"/>
          <p:nvPr/>
        </p:nvSpPr>
        <p:spPr>
          <a:xfrm>
            <a:off x="4619625" y="2321718"/>
            <a:ext cx="47625" cy="2190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0" i="0" u="none" strike="noStrike" cap="none">
                <a:solidFill>
                  <a:srgbClr val="334155"/>
                </a:solidFill>
                <a:latin typeface="Roboto"/>
                <a:ea typeface="Roboto"/>
                <a:cs typeface="Roboto"/>
                <a:sym typeface="Roboto"/>
              </a:rPr>
              <a:t>•</a:t>
            </a:r>
            <a:endParaRPr/>
          </a:p>
        </p:txBody>
      </p:sp>
      <p:sp>
        <p:nvSpPr>
          <p:cNvPr id="28" name="Google Shape;109;p13">
            <a:extLst>
              <a:ext uri="{FF2B5EF4-FFF2-40B4-BE49-F238E27FC236}">
                <a16:creationId xmlns:a16="http://schemas.microsoft.com/office/drawing/2014/main" id="{5A66FC9B-CDAC-3465-ED16-0DA1B386F13A}"/>
              </a:ext>
            </a:extLst>
          </p:cNvPr>
          <p:cNvSpPr txBox="1"/>
          <p:nvPr/>
        </p:nvSpPr>
        <p:spPr>
          <a:xfrm>
            <a:off x="4419600" y="2282286"/>
            <a:ext cx="3619499" cy="1615827"/>
          </a:xfrm>
          <a:prstGeom prst="rect">
            <a:avLst/>
          </a:prstGeom>
          <a:noFill/>
          <a:ln>
            <a:noFill/>
          </a:ln>
        </p:spPr>
        <p:txBody>
          <a:bodyPr spcFirstLastPara="1" wrap="square" lIns="47625" tIns="0" rIns="0" bIns="0" anchor="t" anchorCtr="0">
            <a:spAutoFit/>
          </a:bodyPr>
          <a:lstStyle/>
          <a:p>
            <a:pPr marL="0" marR="0" lvl="0" indent="0" algn="l" rtl="0">
              <a:lnSpc>
                <a:spcPct val="149955"/>
              </a:lnSpc>
              <a:spcBef>
                <a:spcPts val="0"/>
              </a:spcBef>
              <a:spcAft>
                <a:spcPts val="0"/>
              </a:spcAft>
              <a:buNone/>
            </a:pPr>
            <a:r>
              <a:rPr lang="en-US" sz="1400" i="0" u="none" strike="noStrike" cap="none" dirty="0">
                <a:solidFill>
                  <a:srgbClr val="334155"/>
                </a:solidFill>
                <a:latin typeface="Roboto"/>
                <a:ea typeface="Roboto"/>
                <a:cs typeface="Roboto"/>
                <a:sym typeface="Roboto"/>
              </a:rPr>
              <a:t>Different lithofacies show distinct connectivity modes.</a:t>
            </a:r>
          </a:p>
          <a:p>
            <a:pPr marL="0" marR="0" lvl="0" indent="0" algn="l" rtl="0">
              <a:lnSpc>
                <a:spcPct val="149955"/>
              </a:lnSpc>
              <a:spcBef>
                <a:spcPts val="0"/>
              </a:spcBef>
              <a:spcAft>
                <a:spcPts val="0"/>
              </a:spcAft>
              <a:buNone/>
            </a:pPr>
            <a:r>
              <a:rPr lang="en-US" sz="1400" i="0" u="none" strike="noStrike" cap="none" dirty="0">
                <a:solidFill>
                  <a:srgbClr val="334155"/>
                </a:solidFill>
                <a:latin typeface="Roboto"/>
                <a:ea typeface="Roboto"/>
                <a:cs typeface="Roboto"/>
                <a:sym typeface="Roboto"/>
              </a:rPr>
              <a:t>Mixed-facies shale is mainly clay-dominated, while siliceous and calcareous shales rely more on OM–clay contacts</a:t>
            </a:r>
            <a:endParaRPr sz="2400" dirty="0"/>
          </a:p>
        </p:txBody>
      </p:sp>
      <p:sp>
        <p:nvSpPr>
          <p:cNvPr id="29" name="Google Shape;110;p13">
            <a:extLst>
              <a:ext uri="{FF2B5EF4-FFF2-40B4-BE49-F238E27FC236}">
                <a16:creationId xmlns:a16="http://schemas.microsoft.com/office/drawing/2014/main" id="{F6E4DEFF-C053-60BA-E8E6-8261D3C31E95}"/>
              </a:ext>
            </a:extLst>
          </p:cNvPr>
          <p:cNvSpPr txBox="1"/>
          <p:nvPr/>
        </p:nvSpPr>
        <p:spPr>
          <a:xfrm>
            <a:off x="4619625" y="2826543"/>
            <a:ext cx="47625" cy="18466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200" b="0" i="0" u="none" strike="noStrike" cap="none">
                <a:solidFill>
                  <a:srgbClr val="334155"/>
                </a:solidFill>
                <a:latin typeface="Roboto"/>
                <a:ea typeface="Roboto"/>
                <a:cs typeface="Roboto"/>
                <a:sym typeface="Roboto"/>
              </a:rPr>
              <a:t>•</a:t>
            </a:r>
            <a:endParaRPr sz="2000"/>
          </a:p>
        </p:txBody>
      </p:sp>
      <p:sp>
        <p:nvSpPr>
          <p:cNvPr id="32" name="Google Shape;113;p13">
            <a:extLst>
              <a:ext uri="{FF2B5EF4-FFF2-40B4-BE49-F238E27FC236}">
                <a16:creationId xmlns:a16="http://schemas.microsoft.com/office/drawing/2014/main" id="{F6900A54-EF01-25C8-4B5B-DBA4D7DF822D}"/>
              </a:ext>
            </a:extLst>
          </p:cNvPr>
          <p:cNvSpPr txBox="1"/>
          <p:nvPr/>
        </p:nvSpPr>
        <p:spPr>
          <a:xfrm>
            <a:off x="8153402" y="2317013"/>
            <a:ext cx="3619499" cy="1615827"/>
          </a:xfrm>
          <a:prstGeom prst="rect">
            <a:avLst/>
          </a:prstGeom>
          <a:noFill/>
          <a:ln>
            <a:noFill/>
          </a:ln>
        </p:spPr>
        <p:txBody>
          <a:bodyPr spcFirstLastPara="1" wrap="square" lIns="47625" tIns="0" rIns="0" bIns="0" anchor="t" anchorCtr="0">
            <a:spAutoFit/>
          </a:bodyPr>
          <a:lstStyle/>
          <a:p>
            <a:pPr marL="0" marR="0" lvl="0" indent="0" algn="l" rtl="0">
              <a:lnSpc>
                <a:spcPct val="149955"/>
              </a:lnSpc>
              <a:spcBef>
                <a:spcPts val="0"/>
              </a:spcBef>
              <a:spcAft>
                <a:spcPts val="0"/>
              </a:spcAft>
              <a:buNone/>
            </a:pPr>
            <a:r>
              <a:rPr lang="en-US" sz="1400" i="0" u="none" strike="noStrike" cap="none" dirty="0">
                <a:solidFill>
                  <a:srgbClr val="334155"/>
                </a:solidFill>
                <a:latin typeface="Roboto"/>
                <a:ea typeface="Roboto"/>
                <a:cs typeface="Roboto"/>
                <a:sym typeface="Roboto"/>
              </a:rPr>
              <a:t>Simulated apparent permeability agrees with experiments.</a:t>
            </a:r>
          </a:p>
          <a:p>
            <a:pPr marL="0" marR="0" lvl="0" indent="0" algn="l" rtl="0">
              <a:lnSpc>
                <a:spcPct val="149955"/>
              </a:lnSpc>
              <a:spcBef>
                <a:spcPts val="0"/>
              </a:spcBef>
              <a:spcAft>
                <a:spcPts val="0"/>
              </a:spcAft>
              <a:buNone/>
            </a:pPr>
            <a:r>
              <a:rPr lang="en-US" sz="1400" i="0" u="none" strike="noStrike" cap="none" dirty="0">
                <a:solidFill>
                  <a:srgbClr val="334155"/>
                </a:solidFill>
                <a:latin typeface="Roboto"/>
                <a:ea typeface="Roboto"/>
                <a:cs typeface="Roboto"/>
                <a:sym typeface="Roboto"/>
              </a:rPr>
              <a:t>Permeability is jointly controlled by mineral composition, spatial connectivity, and OM-type heterogeneity</a:t>
            </a:r>
            <a:endParaRPr sz="2400" dirty="0"/>
          </a:p>
        </p:txBody>
      </p:sp>
      <p:pic>
        <p:nvPicPr>
          <p:cNvPr id="35" name="Google Shape;116;p13" descr="image.png">
            <a:extLst>
              <a:ext uri="{FF2B5EF4-FFF2-40B4-BE49-F238E27FC236}">
                <a16:creationId xmlns:a16="http://schemas.microsoft.com/office/drawing/2014/main" id="{5FB9A015-688C-972D-0D18-A89757856CDF}"/>
              </a:ext>
            </a:extLst>
          </p:cNvPr>
          <p:cNvPicPr preferRelativeResize="0"/>
          <p:nvPr/>
        </p:nvPicPr>
        <p:blipFill rotWithShape="1">
          <a:blip r:embed="rId10">
            <a:alphaModFix/>
          </a:blip>
          <a:srcRect/>
          <a:stretch/>
        </p:blipFill>
        <p:spPr>
          <a:xfrm>
            <a:off x="714375" y="4405312"/>
            <a:ext cx="171450" cy="171450"/>
          </a:xfrm>
          <a:prstGeom prst="rect">
            <a:avLst/>
          </a:prstGeom>
          <a:noFill/>
          <a:ln>
            <a:noFill/>
          </a:ln>
        </p:spPr>
      </p:pic>
      <p:sp>
        <p:nvSpPr>
          <p:cNvPr id="37" name="Google Shape;118;p13">
            <a:extLst>
              <a:ext uri="{FF2B5EF4-FFF2-40B4-BE49-F238E27FC236}">
                <a16:creationId xmlns:a16="http://schemas.microsoft.com/office/drawing/2014/main" id="{3AACE312-E50A-F23E-D296-C3012567E7DB}"/>
              </a:ext>
            </a:extLst>
          </p:cNvPr>
          <p:cNvSpPr txBox="1"/>
          <p:nvPr/>
        </p:nvSpPr>
        <p:spPr>
          <a:xfrm>
            <a:off x="625080" y="4830544"/>
            <a:ext cx="5813820" cy="1292662"/>
          </a:xfrm>
          <a:prstGeom prst="rect">
            <a:avLst/>
          </a:prstGeom>
          <a:noFill/>
          <a:ln>
            <a:noFill/>
          </a:ln>
        </p:spPr>
        <p:txBody>
          <a:bodyPr spcFirstLastPara="1" wrap="square" lIns="47625" tIns="0" rIns="0" bIns="0" anchor="t" anchorCtr="0">
            <a:spAutoFit/>
          </a:bodyPr>
          <a:lstStyle/>
          <a:p>
            <a:pPr marL="0" marR="0" lvl="0" indent="0" algn="l" rtl="0">
              <a:lnSpc>
                <a:spcPct val="149955"/>
              </a:lnSpc>
              <a:spcBef>
                <a:spcPts val="0"/>
              </a:spcBef>
              <a:spcAft>
                <a:spcPts val="0"/>
              </a:spcAft>
              <a:buNone/>
            </a:pPr>
            <a:r>
              <a:rPr lang="en-US" sz="1400" i="0" u="none" strike="noStrike" cap="none" dirty="0">
                <a:solidFill>
                  <a:srgbClr val="334155"/>
                </a:solidFill>
                <a:latin typeface="Roboto"/>
                <a:ea typeface="Roboto"/>
                <a:cs typeface="Roboto"/>
                <a:sym typeface="Roboto"/>
              </a:rPr>
              <a:t>Assumes single-phase gas transport; does not account for </a:t>
            </a:r>
            <a:r>
              <a:rPr lang="en-US" sz="1400" i="0" u="none" strike="noStrike" cap="none" dirty="0">
                <a:solidFill>
                  <a:srgbClr val="1E293B"/>
                </a:solidFill>
                <a:latin typeface="Roboto"/>
                <a:ea typeface="Roboto"/>
                <a:cs typeface="Roboto"/>
                <a:sym typeface="Roboto"/>
              </a:rPr>
              <a:t>water saturation</a:t>
            </a:r>
            <a:r>
              <a:rPr lang="en-US" sz="1400" i="0" u="none" strike="noStrike" cap="none" dirty="0">
                <a:solidFill>
                  <a:srgbClr val="334155"/>
                </a:solidFill>
                <a:latin typeface="Roboto"/>
                <a:ea typeface="Roboto"/>
                <a:cs typeface="Roboto"/>
                <a:sym typeface="Roboto"/>
              </a:rPr>
              <a:t> in </a:t>
            </a:r>
            <a:r>
              <a:rPr lang="en-US" sz="1400" dirty="0">
                <a:solidFill>
                  <a:srgbClr val="334155"/>
                </a:solidFill>
                <a:latin typeface="Roboto"/>
                <a:ea typeface="Roboto"/>
                <a:cs typeface="Roboto"/>
                <a:sym typeface="Roboto"/>
              </a:rPr>
              <a:t>our model</a:t>
            </a:r>
            <a:r>
              <a:rPr lang="en-US" sz="1400" i="0" u="none" strike="noStrike" cap="none" dirty="0">
                <a:solidFill>
                  <a:srgbClr val="334155"/>
                </a:solidFill>
                <a:latin typeface="Roboto"/>
                <a:ea typeface="Roboto"/>
                <a:cs typeface="Roboto"/>
                <a:sym typeface="Roboto"/>
              </a:rPr>
              <a:t>. </a:t>
            </a:r>
          </a:p>
          <a:p>
            <a:pPr marL="0" marR="0" lvl="0" indent="0" algn="l" rtl="0">
              <a:lnSpc>
                <a:spcPct val="149955"/>
              </a:lnSpc>
              <a:spcBef>
                <a:spcPts val="0"/>
              </a:spcBef>
              <a:spcAft>
                <a:spcPts val="0"/>
              </a:spcAft>
              <a:buNone/>
            </a:pPr>
            <a:r>
              <a:rPr lang="en-US" sz="1400" i="0" u="none" strike="noStrike" cap="none" dirty="0">
                <a:solidFill>
                  <a:srgbClr val="334155"/>
                </a:solidFill>
                <a:latin typeface="Roboto"/>
                <a:ea typeface="Roboto"/>
                <a:cs typeface="Roboto"/>
                <a:sym typeface="Roboto"/>
              </a:rPr>
              <a:t>Model is bounded by the REV scale; lacks integration of macro-scale microfractures which significantly affect reservoir deliverability.</a:t>
            </a:r>
          </a:p>
        </p:txBody>
      </p:sp>
      <p:pic>
        <p:nvPicPr>
          <p:cNvPr id="40" name="Google Shape;121;p13" descr="image.png">
            <a:extLst>
              <a:ext uri="{FF2B5EF4-FFF2-40B4-BE49-F238E27FC236}">
                <a16:creationId xmlns:a16="http://schemas.microsoft.com/office/drawing/2014/main" id="{B85C5B42-A596-9E8B-039C-6CCBD7D7F437}"/>
              </a:ext>
            </a:extLst>
          </p:cNvPr>
          <p:cNvPicPr preferRelativeResize="0"/>
          <p:nvPr/>
        </p:nvPicPr>
        <p:blipFill rotWithShape="1">
          <a:blip r:embed="rId11">
            <a:alphaModFix/>
          </a:blip>
          <a:srcRect/>
          <a:stretch/>
        </p:blipFill>
        <p:spPr>
          <a:xfrm>
            <a:off x="6429375" y="4405312"/>
            <a:ext cx="133350" cy="171450"/>
          </a:xfrm>
          <a:prstGeom prst="rect">
            <a:avLst/>
          </a:prstGeom>
          <a:noFill/>
          <a:ln>
            <a:noFill/>
          </a:ln>
        </p:spPr>
      </p:pic>
      <p:sp>
        <p:nvSpPr>
          <p:cNvPr id="42" name="Google Shape;123;p13">
            <a:extLst>
              <a:ext uri="{FF2B5EF4-FFF2-40B4-BE49-F238E27FC236}">
                <a16:creationId xmlns:a16="http://schemas.microsoft.com/office/drawing/2014/main" id="{6342C8A4-B198-14FC-E36E-9B72F58C973B}"/>
              </a:ext>
            </a:extLst>
          </p:cNvPr>
          <p:cNvSpPr txBox="1"/>
          <p:nvPr/>
        </p:nvSpPr>
        <p:spPr>
          <a:xfrm>
            <a:off x="6292335" y="4648201"/>
            <a:ext cx="5813820" cy="1938992"/>
          </a:xfrm>
          <a:prstGeom prst="rect">
            <a:avLst/>
          </a:prstGeom>
          <a:noFill/>
          <a:ln>
            <a:noFill/>
          </a:ln>
        </p:spPr>
        <p:txBody>
          <a:bodyPr spcFirstLastPara="1" wrap="square" lIns="47625" tIns="0" rIns="0" bIns="0" anchor="t" anchorCtr="0">
            <a:spAutoFit/>
          </a:bodyPr>
          <a:lstStyle/>
          <a:p>
            <a:pPr marL="0" marR="0" lvl="0" indent="0" algn="l" rtl="0">
              <a:lnSpc>
                <a:spcPct val="149955"/>
              </a:lnSpc>
              <a:spcBef>
                <a:spcPts val="0"/>
              </a:spcBef>
              <a:spcAft>
                <a:spcPts val="0"/>
              </a:spcAft>
              <a:buNone/>
            </a:pPr>
            <a:r>
              <a:rPr lang="en-US" sz="1400" i="0" u="none" strike="noStrike" cap="none" dirty="0">
                <a:solidFill>
                  <a:srgbClr val="1E293B"/>
                </a:solidFill>
                <a:latin typeface="Roboto"/>
                <a:ea typeface="Roboto"/>
                <a:cs typeface="Roboto"/>
                <a:sym typeface="Roboto"/>
              </a:rPr>
              <a:t>Multiphase transport: incorporate water saturation and water–gas interactions in OM and clay pores.</a:t>
            </a:r>
          </a:p>
          <a:p>
            <a:pPr marL="0" marR="0" lvl="0" indent="0" algn="l" rtl="0">
              <a:lnSpc>
                <a:spcPct val="149955"/>
              </a:lnSpc>
              <a:spcBef>
                <a:spcPts val="0"/>
              </a:spcBef>
              <a:spcAft>
                <a:spcPts val="0"/>
              </a:spcAft>
              <a:buNone/>
            </a:pPr>
            <a:r>
              <a:rPr lang="en-US" sz="1400" i="0" u="none" strike="noStrike" cap="none" dirty="0">
                <a:solidFill>
                  <a:srgbClr val="1E293B"/>
                </a:solidFill>
                <a:latin typeface="Roboto"/>
                <a:ea typeface="Roboto"/>
                <a:cs typeface="Roboto"/>
                <a:sym typeface="Roboto"/>
              </a:rPr>
              <a:t>Cross-scale coupling: integrate matrix-scale pore networks with microfracture.</a:t>
            </a:r>
          </a:p>
          <a:p>
            <a:pPr marL="0" marR="0" lvl="0" indent="0" algn="l" rtl="0">
              <a:lnSpc>
                <a:spcPct val="149955"/>
              </a:lnSpc>
              <a:spcBef>
                <a:spcPts val="0"/>
              </a:spcBef>
              <a:spcAft>
                <a:spcPts val="0"/>
              </a:spcAft>
              <a:buNone/>
            </a:pPr>
            <a:r>
              <a:rPr lang="en-US" sz="1400" i="0" u="none" strike="noStrike" cap="none" dirty="0">
                <a:solidFill>
                  <a:srgbClr val="1E293B"/>
                </a:solidFill>
                <a:latin typeface="Roboto"/>
                <a:ea typeface="Roboto"/>
                <a:cs typeface="Roboto"/>
                <a:sym typeface="Roboto"/>
              </a:rPr>
              <a:t>Model transferability: extend the workflow to other tight reservoirs, such as tight sandstones and carbonates.</a:t>
            </a:r>
            <a:r>
              <a:rPr lang="en-US" sz="1400" i="0" u="none" strike="noStrike" cap="none" dirty="0">
                <a:solidFill>
                  <a:srgbClr val="334155"/>
                </a:solidFill>
                <a:latin typeface="Roboto"/>
                <a:ea typeface="Roboto"/>
                <a:cs typeface="Roboto"/>
                <a:sym typeface="Roboto"/>
              </a:rPr>
              <a:t>.</a:t>
            </a:r>
            <a:endParaRPr sz="2400" dirty="0"/>
          </a:p>
        </p:txBody>
      </p:sp>
    </p:spTree>
    <p:extLst>
      <p:ext uri="{BB962C8B-B14F-4D97-AF65-F5344CB8AC3E}">
        <p14:creationId xmlns:p14="http://schemas.microsoft.com/office/powerpoint/2010/main" val="1376189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234E54F-CE84-83FE-4994-D4D3A144414A}"/>
              </a:ext>
            </a:extLst>
          </p:cNvPr>
          <p:cNvSpPr/>
          <p:nvPr/>
        </p:nvSpPr>
        <p:spPr>
          <a:xfrm>
            <a:off x="2" y="1402724"/>
            <a:ext cx="12191998" cy="3296867"/>
          </a:xfrm>
          <a:prstGeom prst="rect">
            <a:avLst/>
          </a:prstGeom>
          <a:solidFill>
            <a:srgbClr val="0152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3B417D3A-824C-14CC-BA0C-9A2850BD0DE5}"/>
              </a:ext>
            </a:extLst>
          </p:cNvPr>
          <p:cNvSpPr txBox="1"/>
          <p:nvPr/>
        </p:nvSpPr>
        <p:spPr>
          <a:xfrm>
            <a:off x="2880346" y="2593182"/>
            <a:ext cx="7282071" cy="769441"/>
          </a:xfrm>
          <a:prstGeom prst="rect">
            <a:avLst/>
          </a:prstGeom>
          <a:noFill/>
        </p:spPr>
        <p:txBody>
          <a:bodyPr wrap="square" rtlCol="0">
            <a:spAutoFit/>
          </a:bodyPr>
          <a:lstStyle/>
          <a:p>
            <a:r>
              <a:rPr lang="en-US" altLang="zh-CN" sz="4400" b="1" dirty="0">
                <a:solidFill>
                  <a:schemeClr val="bg1"/>
                </a:solidFill>
                <a:latin typeface="Times New Roman" panose="02020603050405020304" pitchFamily="18" charset="0"/>
                <a:cs typeface="Times New Roman" panose="02020603050405020304" pitchFamily="18" charset="0"/>
              </a:rPr>
              <a:t>Thanks for</a:t>
            </a:r>
            <a:r>
              <a:rPr lang="zh-CN" altLang="en-US" sz="4400" b="1" dirty="0">
                <a:solidFill>
                  <a:schemeClr val="bg1"/>
                </a:solidFill>
                <a:latin typeface="Times New Roman" panose="02020603050405020304" pitchFamily="18" charset="0"/>
                <a:cs typeface="Times New Roman" panose="02020603050405020304" pitchFamily="18" charset="0"/>
              </a:rPr>
              <a:t> </a:t>
            </a:r>
            <a:r>
              <a:rPr lang="en-US" altLang="zh-CN" sz="4400" b="1" dirty="0">
                <a:solidFill>
                  <a:schemeClr val="bg1"/>
                </a:solidFill>
                <a:latin typeface="Times New Roman" panose="02020603050405020304" pitchFamily="18" charset="0"/>
                <a:cs typeface="Times New Roman" panose="02020603050405020304" pitchFamily="18" charset="0"/>
              </a:rPr>
              <a:t>your</a:t>
            </a:r>
            <a:r>
              <a:rPr lang="zh-CN" altLang="en-US" sz="4400" b="1" dirty="0">
                <a:solidFill>
                  <a:schemeClr val="bg1"/>
                </a:solidFill>
                <a:latin typeface="Times New Roman" panose="02020603050405020304" pitchFamily="18" charset="0"/>
                <a:cs typeface="Times New Roman" panose="02020603050405020304" pitchFamily="18" charset="0"/>
              </a:rPr>
              <a:t> </a:t>
            </a:r>
            <a:r>
              <a:rPr lang="en-US" altLang="zh-CN" sz="4400" b="1" dirty="0">
                <a:solidFill>
                  <a:schemeClr val="bg1"/>
                </a:solidFill>
                <a:latin typeface="Times New Roman" panose="02020603050405020304" pitchFamily="18" charset="0"/>
                <a:cs typeface="Times New Roman" panose="02020603050405020304" pitchFamily="18" charset="0"/>
              </a:rPr>
              <a:t>attention!</a:t>
            </a:r>
            <a:endParaRPr lang="zh-CN" altLang="en-US" sz="4400" b="1" dirty="0">
              <a:solidFill>
                <a:schemeClr val="bg1"/>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0C115458-88BF-6CA2-9416-0F5547E51916}"/>
              </a:ext>
            </a:extLst>
          </p:cNvPr>
          <p:cNvSpPr txBox="1"/>
          <p:nvPr/>
        </p:nvSpPr>
        <p:spPr>
          <a:xfrm>
            <a:off x="8235165" y="212267"/>
            <a:ext cx="4944638" cy="461665"/>
          </a:xfrm>
          <a:prstGeom prst="rect">
            <a:avLst/>
          </a:prstGeom>
          <a:noFill/>
        </p:spPr>
        <p:txBody>
          <a:bodyPr wrap="square">
            <a:spAutoFit/>
          </a:bodyPr>
          <a:lstStyle/>
          <a:p>
            <a:pPr algn="ctr"/>
            <a:r>
              <a:rPr lang="en-US" altLang="zh-CN" sz="2400" b="1" kern="100" dirty="0">
                <a:solidFill>
                  <a:srgbClr val="0000FF"/>
                </a:solidFill>
                <a:effectLst/>
                <a:latin typeface="Times New Roman" panose="02020603050405020304" pitchFamily="18" charset="0"/>
                <a:ea typeface="宋体" panose="02010600030101010101" pitchFamily="2" charset="-122"/>
              </a:rPr>
              <a:t>Interpore 2026</a:t>
            </a:r>
            <a:endParaRPr lang="zh-CN" altLang="en-US" sz="2400" dirty="0"/>
          </a:p>
        </p:txBody>
      </p:sp>
      <p:pic>
        <p:nvPicPr>
          <p:cNvPr id="3" name="图片 2">
            <a:extLst>
              <a:ext uri="{FF2B5EF4-FFF2-40B4-BE49-F238E27FC236}">
                <a16:creationId xmlns:a16="http://schemas.microsoft.com/office/drawing/2014/main" id="{F7A7CFBB-77B7-641A-EDBA-EF185777E6E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05977" y="198245"/>
            <a:ext cx="2079980" cy="659505"/>
          </a:xfrm>
          <a:prstGeom prst="rect">
            <a:avLst/>
          </a:prstGeom>
        </p:spPr>
      </p:pic>
      <p:pic>
        <p:nvPicPr>
          <p:cNvPr id="9" name="图片 8">
            <a:extLst>
              <a:ext uri="{FF2B5EF4-FFF2-40B4-BE49-F238E27FC236}">
                <a16:creationId xmlns:a16="http://schemas.microsoft.com/office/drawing/2014/main" id="{2A9FE887-859B-930C-2B57-5B9051F0972A}"/>
              </a:ext>
            </a:extLst>
          </p:cNvPr>
          <p:cNvPicPr>
            <a:picLocks noChangeAspect="1"/>
          </p:cNvPicPr>
          <p:nvPr/>
        </p:nvPicPr>
        <p:blipFill>
          <a:blip r:embed="rId4"/>
          <a:srcRect t="28243" b="31622"/>
          <a:stretch>
            <a:fillRect/>
          </a:stretch>
        </p:blipFill>
        <p:spPr>
          <a:xfrm>
            <a:off x="2645503" y="230880"/>
            <a:ext cx="1733988" cy="549786"/>
          </a:xfrm>
          <a:prstGeom prst="rect">
            <a:avLst/>
          </a:prstGeom>
        </p:spPr>
      </p:pic>
    </p:spTree>
    <p:extLst>
      <p:ext uri="{BB962C8B-B14F-4D97-AF65-F5344CB8AC3E}">
        <p14:creationId xmlns:p14="http://schemas.microsoft.com/office/powerpoint/2010/main" val="3331082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055D16-143E-6539-9688-FB9C291DA6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0816" y="1407663"/>
            <a:ext cx="9253996" cy="5003647"/>
          </a:xfrm>
          <a:prstGeom prst="rect">
            <a:avLst/>
          </a:prstGeom>
          <a:noFill/>
        </p:spPr>
      </p:pic>
    </p:spTree>
    <p:extLst>
      <p:ext uri="{BB962C8B-B14F-4D97-AF65-F5344CB8AC3E}">
        <p14:creationId xmlns:p14="http://schemas.microsoft.com/office/powerpoint/2010/main" val="3902334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5" name="表格 4">
                <a:extLst>
                  <a:ext uri="{FF2B5EF4-FFF2-40B4-BE49-F238E27FC236}">
                    <a16:creationId xmlns:a16="http://schemas.microsoft.com/office/drawing/2014/main" id="{FA8DD496-EFD5-13C3-6AE3-A2D5086DCCC4}"/>
                  </a:ext>
                </a:extLst>
              </p:cNvPr>
              <p:cNvGraphicFramePr>
                <a:graphicFrameLocks noGrp="1"/>
              </p:cNvGraphicFramePr>
              <p:nvPr>
                <p:extLst>
                  <p:ext uri="{D42A27DB-BD31-4B8C-83A1-F6EECF244321}">
                    <p14:modId xmlns:p14="http://schemas.microsoft.com/office/powerpoint/2010/main" val="3879960987"/>
                  </p:ext>
                </p:extLst>
              </p:nvPr>
            </p:nvGraphicFramePr>
            <p:xfrm>
              <a:off x="1020707" y="1581681"/>
              <a:ext cx="10150585" cy="4429062"/>
            </p:xfrm>
            <a:graphic>
              <a:graphicData uri="http://schemas.openxmlformats.org/drawingml/2006/table">
                <a:tbl>
                  <a:tblPr firstRow="1" firstCol="1" bandRow="1">
                    <a:tableStyleId>{5C22544A-7EE6-4342-B048-85BDC9FD1C3A}</a:tableStyleId>
                  </a:tblPr>
                  <a:tblGrid>
                    <a:gridCol w="7611259">
                      <a:extLst>
                        <a:ext uri="{9D8B030D-6E8A-4147-A177-3AD203B41FA5}">
                          <a16:colId xmlns:a16="http://schemas.microsoft.com/office/drawing/2014/main" val="2437297085"/>
                        </a:ext>
                      </a:extLst>
                    </a:gridCol>
                    <a:gridCol w="2539326">
                      <a:extLst>
                        <a:ext uri="{9D8B030D-6E8A-4147-A177-3AD203B41FA5}">
                          <a16:colId xmlns:a16="http://schemas.microsoft.com/office/drawing/2014/main" val="3635126354"/>
                        </a:ext>
                      </a:extLst>
                    </a:gridCol>
                  </a:tblGrid>
                  <a:tr h="257175">
                    <a:tc>
                      <a:txBody>
                        <a:bodyPr/>
                        <a:lstStyle/>
                        <a:p>
                          <a:pPr algn="just">
                            <a:lnSpc>
                              <a:spcPct val="120000"/>
                            </a:lnSpc>
                            <a:buNone/>
                          </a:pPr>
                          <a:r>
                            <a:rPr lang="en-US" sz="2000" kern="100" dirty="0">
                              <a:solidFill>
                                <a:schemeClr val="tx1"/>
                              </a:solidFill>
                              <a:effectLst/>
                            </a:rPr>
                            <a:t>Parameters</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Values</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3328267"/>
                      </a:ext>
                    </a:extLst>
                  </a:tr>
                  <a:tr h="257175">
                    <a:tc>
                      <a:txBody>
                        <a:bodyPr/>
                        <a:lstStyle/>
                        <a:p>
                          <a:pPr algn="just">
                            <a:lnSpc>
                              <a:spcPct val="120000"/>
                            </a:lnSpc>
                            <a:buNone/>
                          </a:pPr>
                          <a:r>
                            <a:rPr lang="en-US" sz="2000" kern="100" dirty="0">
                              <a:solidFill>
                                <a:schemeClr val="tx1"/>
                              </a:solidFill>
                              <a:effectLst/>
                            </a:rPr>
                            <a:t>Average sub-resolution pore diameter of clay </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5.7 nm</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7850000"/>
                      </a:ext>
                    </a:extLst>
                  </a:tr>
                  <a:tr h="262255">
                    <a:tc>
                      <a:txBody>
                        <a:bodyPr/>
                        <a:lstStyle/>
                        <a:p>
                          <a:pPr algn="just">
                            <a:lnSpc>
                              <a:spcPct val="120000"/>
                            </a:lnSpc>
                            <a:buNone/>
                          </a:pPr>
                          <a:r>
                            <a:rPr lang="en-US" sz="2000" kern="100" dirty="0">
                              <a:solidFill>
                                <a:schemeClr val="tx1"/>
                              </a:solidFill>
                              <a:effectLst/>
                            </a:rPr>
                            <a:t>Average sub-resolution pore diameter of OM</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5.7 nm</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613040"/>
                      </a:ext>
                    </a:extLst>
                  </a:tr>
                  <a:tr h="257175">
                    <a:tc>
                      <a:txBody>
                        <a:bodyPr/>
                        <a:lstStyle/>
                        <a:p>
                          <a:pPr algn="just">
                            <a:lnSpc>
                              <a:spcPct val="120000"/>
                            </a:lnSpc>
                            <a:buNone/>
                          </a:pPr>
                          <a:r>
                            <a:rPr lang="en-US" sz="2000" kern="100" dirty="0">
                              <a:solidFill>
                                <a:schemeClr val="tx1"/>
                              </a:solidFill>
                              <a:effectLst/>
                            </a:rPr>
                            <a:t>sub-resolution porosity of clay </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0.05</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781070"/>
                      </a:ext>
                    </a:extLst>
                  </a:tr>
                  <a:tr h="257175">
                    <a:tc>
                      <a:txBody>
                        <a:bodyPr/>
                        <a:lstStyle/>
                        <a:p>
                          <a:pPr algn="just">
                            <a:lnSpc>
                              <a:spcPct val="120000"/>
                            </a:lnSpc>
                            <a:buNone/>
                          </a:pPr>
                          <a:r>
                            <a:rPr lang="en-US" sz="2000" kern="100" dirty="0">
                              <a:solidFill>
                                <a:schemeClr val="tx1"/>
                              </a:solidFill>
                              <a:effectLst/>
                            </a:rPr>
                            <a:t>sub-resolution porosity of OM</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0.1</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423849"/>
                      </a:ext>
                    </a:extLst>
                  </a:tr>
                  <a:tr h="257175">
                    <a:tc>
                      <a:txBody>
                        <a:bodyPr/>
                        <a:lstStyle/>
                        <a:p>
                          <a:pPr algn="just">
                            <a:lnSpc>
                              <a:spcPct val="120000"/>
                            </a:lnSpc>
                            <a:buNone/>
                          </a:pPr>
                          <a:r>
                            <a:rPr lang="en-US" sz="2000" kern="100" dirty="0">
                              <a:solidFill>
                                <a:schemeClr val="tx1"/>
                              </a:solidFill>
                              <a:effectLst/>
                            </a:rPr>
                            <a:t>Characteristic length of OM-A elements</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1×10</a:t>
                          </a:r>
                          <a:r>
                            <a:rPr lang="en-US" sz="2000" kern="100" baseline="30000">
                              <a:solidFill>
                                <a:schemeClr val="tx1"/>
                              </a:solidFill>
                              <a:effectLst/>
                            </a:rPr>
                            <a:t>-7 </a:t>
                          </a:r>
                          <a:r>
                            <a:rPr lang="en-US" sz="2000" kern="100">
                              <a:solidFill>
                                <a:schemeClr val="tx1"/>
                              </a:solidFill>
                              <a:effectLst/>
                            </a:rPr>
                            <a:t>m</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7067258"/>
                      </a:ext>
                    </a:extLst>
                  </a:tr>
                  <a:tr h="257175">
                    <a:tc>
                      <a:txBody>
                        <a:bodyPr/>
                        <a:lstStyle/>
                        <a:p>
                          <a:pPr algn="just">
                            <a:lnSpc>
                              <a:spcPct val="120000"/>
                            </a:lnSpc>
                            <a:buNone/>
                          </a:pPr>
                          <a:r>
                            <a:rPr lang="en-US" sz="2000" kern="100" dirty="0">
                              <a:solidFill>
                                <a:schemeClr val="tx1"/>
                              </a:solidFill>
                              <a:effectLst/>
                            </a:rPr>
                            <a:t>Characteristic length of OM-B elements</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8×10</a:t>
                          </a:r>
                          <a:r>
                            <a:rPr lang="en-US" sz="2000" kern="100" baseline="30000">
                              <a:solidFill>
                                <a:schemeClr val="tx1"/>
                              </a:solidFill>
                              <a:effectLst/>
                            </a:rPr>
                            <a:t>-9 </a:t>
                          </a:r>
                          <a:r>
                            <a:rPr lang="en-US" sz="2000" kern="100">
                              <a:solidFill>
                                <a:schemeClr val="tx1"/>
                              </a:solidFill>
                              <a:effectLst/>
                            </a:rPr>
                            <a:t>m</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2726794"/>
                      </a:ext>
                    </a:extLst>
                  </a:tr>
                  <a:tr h="262255">
                    <a:tc>
                      <a:txBody>
                        <a:bodyPr/>
                        <a:lstStyle/>
                        <a:p>
                          <a:pPr algn="just">
                            <a:lnSpc>
                              <a:spcPct val="120000"/>
                            </a:lnSpc>
                            <a:buNone/>
                          </a:pPr>
                          <a:r>
                            <a:rPr lang="en-US" sz="2000" kern="100">
                              <a:solidFill>
                                <a:schemeClr val="tx1"/>
                              </a:solidFill>
                              <a:effectLst/>
                            </a:rPr>
                            <a:t>Characteristic length of clay </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dirty="0">
                              <a:solidFill>
                                <a:schemeClr val="tx1"/>
                              </a:solidFill>
                              <a:effectLst/>
                            </a:rPr>
                            <a:t>8×10</a:t>
                          </a:r>
                          <a:r>
                            <a:rPr lang="en-US" sz="2000" kern="100" baseline="30000" dirty="0">
                              <a:solidFill>
                                <a:schemeClr val="tx1"/>
                              </a:solidFill>
                              <a:effectLst/>
                            </a:rPr>
                            <a:t>-9 </a:t>
                          </a:r>
                          <a:r>
                            <a:rPr lang="en-US" sz="2000" kern="100" dirty="0">
                              <a:solidFill>
                                <a:schemeClr val="tx1"/>
                              </a:solidFill>
                              <a:effectLst/>
                            </a:rPr>
                            <a:t>m</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6122907"/>
                      </a:ext>
                    </a:extLst>
                  </a:tr>
                  <a:tr h="257175">
                    <a:tc>
                      <a:txBody>
                        <a:bodyPr/>
                        <a:lstStyle/>
                        <a:p>
                          <a:pPr algn="just">
                            <a:lnSpc>
                              <a:spcPct val="120000"/>
                            </a:lnSpc>
                            <a:buNone/>
                          </a:pPr>
                          <a:r>
                            <a:rPr lang="en-US" sz="2000" kern="100">
                              <a:solidFill>
                                <a:schemeClr val="tx1"/>
                              </a:solidFill>
                              <a:effectLst/>
                            </a:rPr>
                            <a:t>sub-resolution permeability of clay</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dirty="0">
                              <a:solidFill>
                                <a:schemeClr val="tx1"/>
                              </a:solidFill>
                              <a:effectLst/>
                            </a:rPr>
                            <a:t>1.19 </a:t>
                          </a:r>
                          <a:r>
                            <a:rPr lang="en-US" sz="2000" kern="100" dirty="0" err="1">
                              <a:solidFill>
                                <a:schemeClr val="tx1"/>
                              </a:solidFill>
                              <a:effectLst/>
                            </a:rPr>
                            <a:t>nD</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7050344"/>
                      </a:ext>
                    </a:extLst>
                  </a:tr>
                  <a:tr h="257175">
                    <a:tc>
                      <a:txBody>
                        <a:bodyPr/>
                        <a:lstStyle/>
                        <a:p>
                          <a:pPr algn="just">
                            <a:lnSpc>
                              <a:spcPct val="120000"/>
                            </a:lnSpc>
                            <a:buNone/>
                          </a:pPr>
                          <a:r>
                            <a:rPr lang="en-US" sz="2000" kern="100">
                              <a:solidFill>
                                <a:schemeClr val="tx1"/>
                              </a:solidFill>
                              <a:effectLst/>
                            </a:rPr>
                            <a:t>sub-resolution permeability of OM</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dirty="0">
                              <a:solidFill>
                                <a:schemeClr val="tx1"/>
                              </a:solidFill>
                              <a:effectLst/>
                            </a:rPr>
                            <a:t>2.46 </a:t>
                          </a:r>
                          <a:r>
                            <a:rPr lang="en-US" sz="2000" kern="100" dirty="0" err="1">
                              <a:solidFill>
                                <a:schemeClr val="tx1"/>
                              </a:solidFill>
                              <a:effectLst/>
                            </a:rPr>
                            <a:t>nD</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0799165"/>
                      </a:ext>
                    </a:extLst>
                  </a:tr>
                  <a:tr h="257175">
                    <a:tc>
                      <a:txBody>
                        <a:bodyPr/>
                        <a:lstStyle/>
                        <a:p>
                          <a:pPr algn="just">
                            <a:lnSpc>
                              <a:spcPct val="120000"/>
                            </a:lnSpc>
                            <a:buNone/>
                          </a:pPr>
                          <a:r>
                            <a:rPr lang="en-US" sz="2000" kern="100">
                              <a:solidFill>
                                <a:schemeClr val="tx1"/>
                              </a:solidFill>
                              <a:effectLst/>
                            </a:rPr>
                            <a:t>Density of adsorbed gas (𝜌</a:t>
                          </a:r>
                          <a:r>
                            <a:rPr lang="en-US" sz="2000" kern="100" baseline="30000">
                              <a:solidFill>
                                <a:schemeClr val="tx1"/>
                              </a:solidFill>
                              <a:effectLst/>
                            </a:rPr>
                            <a:t>ad</a:t>
                          </a:r>
                          <a:r>
                            <a:rPr lang="en-US" sz="2000" kern="100">
                              <a:solidFill>
                                <a:schemeClr val="tx1"/>
                              </a:solidFill>
                              <a:effectLst/>
                            </a:rPr>
                            <a:t>)</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dirty="0">
                              <a:solidFill>
                                <a:schemeClr val="tx1"/>
                              </a:solidFill>
                              <a:effectLst/>
                            </a:rPr>
                            <a:t>400 kg/m</a:t>
                          </a:r>
                          <a:r>
                            <a:rPr lang="en-US" sz="2000" kern="100" baseline="30000" dirty="0">
                              <a:solidFill>
                                <a:schemeClr val="tx1"/>
                              </a:solidFill>
                              <a:effectLst/>
                            </a:rPr>
                            <a:t>3</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0955231"/>
                      </a:ext>
                    </a:extLst>
                  </a:tr>
                  <a:tr h="257175">
                    <a:tc>
                      <a:txBody>
                        <a:bodyPr/>
                        <a:lstStyle/>
                        <a:p>
                          <a:pPr algn="just">
                            <a:lnSpc>
                              <a:spcPct val="120000"/>
                            </a:lnSpc>
                            <a:buNone/>
                          </a:pPr>
                          <a:r>
                            <a:rPr lang="en-US" sz="2000" kern="100">
                              <a:solidFill>
                                <a:schemeClr val="tx1"/>
                              </a:solidFill>
                              <a:effectLst/>
                            </a:rPr>
                            <a:t>Langmuir coefficient (</a:t>
                          </a:r>
                          <a14:m>
                            <m:oMath xmlns:m="http://schemas.openxmlformats.org/officeDocument/2006/math">
                              <m:r>
                                <a:rPr lang="en-US" sz="2000" kern="100">
                                  <a:solidFill>
                                    <a:schemeClr val="tx1"/>
                                  </a:solidFill>
                                  <a:effectLst/>
                                  <a:latin typeface="Cambria Math" panose="02040503050406030204" pitchFamily="18" charset="0"/>
                                </a:rPr>
                                <m:t>𝐾</m:t>
                              </m:r>
                            </m:oMath>
                          </a14:m>
                          <a:r>
                            <a:rPr lang="en-US" sz="2000" kern="100">
                              <a:solidFill>
                                <a:schemeClr val="tx1"/>
                              </a:solidFill>
                              <a:effectLst/>
                            </a:rPr>
                            <a:t>)</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dirty="0">
                              <a:solidFill>
                                <a:schemeClr val="tx1"/>
                              </a:solidFill>
                              <a:effectLst/>
                            </a:rPr>
                            <a:t>4×10</a:t>
                          </a:r>
                          <a:r>
                            <a:rPr lang="en-US" sz="2000" kern="100" baseline="30000" dirty="0">
                              <a:solidFill>
                                <a:schemeClr val="tx1"/>
                              </a:solidFill>
                              <a:effectLst/>
                            </a:rPr>
                            <a:t>−8 </a:t>
                          </a:r>
                          <a:r>
                            <a:rPr lang="en-US" sz="2000" kern="100" dirty="0">
                              <a:solidFill>
                                <a:schemeClr val="tx1"/>
                              </a:solidFill>
                              <a:effectLst/>
                            </a:rPr>
                            <a:t>1/Pa</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5740605"/>
                      </a:ext>
                    </a:extLst>
                  </a:tr>
                  <a:tr h="257175">
                    <a:tc>
                      <a:txBody>
                        <a:bodyPr/>
                        <a:lstStyle/>
                        <a:p>
                          <a:pPr algn="just">
                            <a:lnSpc>
                              <a:spcPct val="120000"/>
                            </a:lnSpc>
                            <a:buNone/>
                          </a:pPr>
                          <a:r>
                            <a:rPr lang="en-US" sz="2000" kern="100" dirty="0">
                              <a:solidFill>
                                <a:schemeClr val="tx1"/>
                              </a:solidFill>
                              <a:effectLst/>
                            </a:rPr>
                            <a:t>Maximum adsorption (</a:t>
                          </a:r>
                          <a14:m>
                            <m:oMath xmlns:m="http://schemas.openxmlformats.org/officeDocument/2006/math">
                              <m:sSubSup>
                                <m:sSubSupPr>
                                  <m:ctrlPr>
                                    <a:rPr lang="zh-CN" sz="2000" i="1" kern="100">
                                      <a:solidFill>
                                        <a:schemeClr val="tx1"/>
                                      </a:solidFill>
                                      <a:effectLst/>
                                      <a:latin typeface="Cambria Math" panose="02040503050406030204" pitchFamily="18" charset="0"/>
                                    </a:rPr>
                                  </m:ctrlPr>
                                </m:sSubSupPr>
                                <m:e>
                                  <m:r>
                                    <a:rPr lang="en-US" sz="2000" kern="100">
                                      <a:solidFill>
                                        <a:schemeClr val="tx1"/>
                                      </a:solidFill>
                                      <a:effectLst/>
                                      <a:latin typeface="Cambria Math" panose="02040503050406030204" pitchFamily="18" charset="0"/>
                                    </a:rPr>
                                    <m:t>𝑛</m:t>
                                  </m:r>
                                </m:e>
                                <m:sub>
                                  <m:r>
                                    <a:rPr lang="en-US" sz="2000" kern="100">
                                      <a:solidFill>
                                        <a:schemeClr val="tx1"/>
                                      </a:solidFill>
                                      <a:effectLst/>
                                      <a:latin typeface="Cambria Math" panose="02040503050406030204" pitchFamily="18" charset="0"/>
                                    </a:rPr>
                                    <m:t>𝑚𝑎𝑥</m:t>
                                  </m:r>
                                </m:sub>
                                <m:sup>
                                  <m:r>
                                    <a:rPr lang="en-US" sz="2000" kern="100">
                                      <a:solidFill>
                                        <a:schemeClr val="tx1"/>
                                      </a:solidFill>
                                      <a:effectLst/>
                                      <a:latin typeface="Cambria Math" panose="02040503050406030204" pitchFamily="18" charset="0"/>
                                    </a:rPr>
                                    <m:t>𝑎𝑑</m:t>
                                  </m:r>
                                </m:sup>
                              </m:sSubSup>
                            </m:oMath>
                          </a14:m>
                          <a:r>
                            <a:rPr lang="en-US" sz="2000" kern="100" dirty="0">
                              <a:solidFill>
                                <a:schemeClr val="tx1"/>
                              </a:solidFill>
                              <a:effectLst/>
                            </a:rPr>
                            <a:t>)</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dirty="0">
                              <a:solidFill>
                                <a:schemeClr val="tx1"/>
                              </a:solidFill>
                              <a:effectLst/>
                            </a:rPr>
                            <a:t>44.8 kg/m</a:t>
                          </a:r>
                          <a:r>
                            <a:rPr lang="en-US" sz="2000" kern="100" baseline="30000" dirty="0">
                              <a:solidFill>
                                <a:schemeClr val="tx1"/>
                              </a:solidFill>
                              <a:effectLst/>
                            </a:rPr>
                            <a:t>3</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2862371"/>
                      </a:ext>
                    </a:extLst>
                  </a:tr>
                </a:tbl>
              </a:graphicData>
            </a:graphic>
          </p:graphicFrame>
        </mc:Choice>
        <mc:Fallback>
          <p:graphicFrame>
            <p:nvGraphicFramePr>
              <p:cNvPr id="5" name="表格 4">
                <a:extLst>
                  <a:ext uri="{FF2B5EF4-FFF2-40B4-BE49-F238E27FC236}">
                    <a16:creationId xmlns:a16="http://schemas.microsoft.com/office/drawing/2014/main" id="{FA8DD496-EFD5-13C3-6AE3-A2D5086DCCC4}"/>
                  </a:ext>
                </a:extLst>
              </p:cNvPr>
              <p:cNvGraphicFramePr>
                <a:graphicFrameLocks noGrp="1"/>
              </p:cNvGraphicFramePr>
              <p:nvPr>
                <p:extLst>
                  <p:ext uri="{D42A27DB-BD31-4B8C-83A1-F6EECF244321}">
                    <p14:modId xmlns:p14="http://schemas.microsoft.com/office/powerpoint/2010/main" val="3879960987"/>
                  </p:ext>
                </p:extLst>
              </p:nvPr>
            </p:nvGraphicFramePr>
            <p:xfrm>
              <a:off x="1020707" y="1581681"/>
              <a:ext cx="10150585" cy="4429062"/>
            </p:xfrm>
            <a:graphic>
              <a:graphicData uri="http://schemas.openxmlformats.org/drawingml/2006/table">
                <a:tbl>
                  <a:tblPr firstRow="1" firstCol="1" bandRow="1">
                    <a:tableStyleId>{5C22544A-7EE6-4342-B048-85BDC9FD1C3A}</a:tableStyleId>
                  </a:tblPr>
                  <a:tblGrid>
                    <a:gridCol w="7611259">
                      <a:extLst>
                        <a:ext uri="{9D8B030D-6E8A-4147-A177-3AD203B41FA5}">
                          <a16:colId xmlns:a16="http://schemas.microsoft.com/office/drawing/2014/main" val="2437297085"/>
                        </a:ext>
                      </a:extLst>
                    </a:gridCol>
                    <a:gridCol w="2539326">
                      <a:extLst>
                        <a:ext uri="{9D8B030D-6E8A-4147-A177-3AD203B41FA5}">
                          <a16:colId xmlns:a16="http://schemas.microsoft.com/office/drawing/2014/main" val="3635126354"/>
                        </a:ext>
                      </a:extLst>
                    </a:gridCol>
                  </a:tblGrid>
                  <a:tr h="340360">
                    <a:tc>
                      <a:txBody>
                        <a:bodyPr/>
                        <a:lstStyle/>
                        <a:p>
                          <a:pPr algn="just">
                            <a:lnSpc>
                              <a:spcPct val="120000"/>
                            </a:lnSpc>
                            <a:buNone/>
                          </a:pPr>
                          <a:r>
                            <a:rPr lang="en-US" sz="2000" kern="100" dirty="0">
                              <a:solidFill>
                                <a:schemeClr val="tx1"/>
                              </a:solidFill>
                              <a:effectLst/>
                            </a:rPr>
                            <a:t>Parameters</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Values</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3328267"/>
                      </a:ext>
                    </a:extLst>
                  </a:tr>
                  <a:tr h="340360">
                    <a:tc>
                      <a:txBody>
                        <a:bodyPr/>
                        <a:lstStyle/>
                        <a:p>
                          <a:pPr algn="just">
                            <a:lnSpc>
                              <a:spcPct val="120000"/>
                            </a:lnSpc>
                            <a:buNone/>
                          </a:pPr>
                          <a:r>
                            <a:rPr lang="en-US" sz="2000" kern="100" dirty="0">
                              <a:solidFill>
                                <a:schemeClr val="tx1"/>
                              </a:solidFill>
                              <a:effectLst/>
                            </a:rPr>
                            <a:t>Average sub-resolution pore diameter of clay </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5.7 nm</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7850000"/>
                      </a:ext>
                    </a:extLst>
                  </a:tr>
                  <a:tr h="340360">
                    <a:tc>
                      <a:txBody>
                        <a:bodyPr/>
                        <a:lstStyle/>
                        <a:p>
                          <a:pPr algn="just">
                            <a:lnSpc>
                              <a:spcPct val="120000"/>
                            </a:lnSpc>
                            <a:buNone/>
                          </a:pPr>
                          <a:r>
                            <a:rPr lang="en-US" sz="2000" kern="100" dirty="0">
                              <a:solidFill>
                                <a:schemeClr val="tx1"/>
                              </a:solidFill>
                              <a:effectLst/>
                            </a:rPr>
                            <a:t>Average sub-resolution pore diameter of OM</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5.7 nm</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613040"/>
                      </a:ext>
                    </a:extLst>
                  </a:tr>
                  <a:tr h="340360">
                    <a:tc>
                      <a:txBody>
                        <a:bodyPr/>
                        <a:lstStyle/>
                        <a:p>
                          <a:pPr algn="just">
                            <a:lnSpc>
                              <a:spcPct val="120000"/>
                            </a:lnSpc>
                            <a:buNone/>
                          </a:pPr>
                          <a:r>
                            <a:rPr lang="en-US" sz="2000" kern="100" dirty="0">
                              <a:solidFill>
                                <a:schemeClr val="tx1"/>
                              </a:solidFill>
                              <a:effectLst/>
                            </a:rPr>
                            <a:t>sub-resolution porosity of clay </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0.05</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781070"/>
                      </a:ext>
                    </a:extLst>
                  </a:tr>
                  <a:tr h="340360">
                    <a:tc>
                      <a:txBody>
                        <a:bodyPr/>
                        <a:lstStyle/>
                        <a:p>
                          <a:pPr algn="just">
                            <a:lnSpc>
                              <a:spcPct val="120000"/>
                            </a:lnSpc>
                            <a:buNone/>
                          </a:pPr>
                          <a:r>
                            <a:rPr lang="en-US" sz="2000" kern="100" dirty="0">
                              <a:solidFill>
                                <a:schemeClr val="tx1"/>
                              </a:solidFill>
                              <a:effectLst/>
                            </a:rPr>
                            <a:t>sub-resolution porosity of OM</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0.1</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423849"/>
                      </a:ext>
                    </a:extLst>
                  </a:tr>
                  <a:tr h="340360">
                    <a:tc>
                      <a:txBody>
                        <a:bodyPr/>
                        <a:lstStyle/>
                        <a:p>
                          <a:pPr algn="just">
                            <a:lnSpc>
                              <a:spcPct val="120000"/>
                            </a:lnSpc>
                            <a:buNone/>
                          </a:pPr>
                          <a:r>
                            <a:rPr lang="en-US" sz="2000" kern="100" dirty="0">
                              <a:solidFill>
                                <a:schemeClr val="tx1"/>
                              </a:solidFill>
                              <a:effectLst/>
                            </a:rPr>
                            <a:t>Characteristic length of OM-A elements</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1×10</a:t>
                          </a:r>
                          <a:r>
                            <a:rPr lang="en-US" sz="2000" kern="100" baseline="30000">
                              <a:solidFill>
                                <a:schemeClr val="tx1"/>
                              </a:solidFill>
                              <a:effectLst/>
                            </a:rPr>
                            <a:t>-7 </a:t>
                          </a:r>
                          <a:r>
                            <a:rPr lang="en-US" sz="2000" kern="100">
                              <a:solidFill>
                                <a:schemeClr val="tx1"/>
                              </a:solidFill>
                              <a:effectLst/>
                            </a:rPr>
                            <a:t>m</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7067258"/>
                      </a:ext>
                    </a:extLst>
                  </a:tr>
                  <a:tr h="340360">
                    <a:tc>
                      <a:txBody>
                        <a:bodyPr/>
                        <a:lstStyle/>
                        <a:p>
                          <a:pPr algn="just">
                            <a:lnSpc>
                              <a:spcPct val="120000"/>
                            </a:lnSpc>
                            <a:buNone/>
                          </a:pPr>
                          <a:r>
                            <a:rPr lang="en-US" sz="2000" kern="100" dirty="0">
                              <a:solidFill>
                                <a:schemeClr val="tx1"/>
                              </a:solidFill>
                              <a:effectLst/>
                            </a:rPr>
                            <a:t>Characteristic length of OM-B elements</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a:solidFill>
                                <a:schemeClr val="tx1"/>
                              </a:solidFill>
                              <a:effectLst/>
                            </a:rPr>
                            <a:t>8×10</a:t>
                          </a:r>
                          <a:r>
                            <a:rPr lang="en-US" sz="2000" kern="100" baseline="30000">
                              <a:solidFill>
                                <a:schemeClr val="tx1"/>
                              </a:solidFill>
                              <a:effectLst/>
                            </a:rPr>
                            <a:t>-9 </a:t>
                          </a:r>
                          <a:r>
                            <a:rPr lang="en-US" sz="2000" kern="100">
                              <a:solidFill>
                                <a:schemeClr val="tx1"/>
                              </a:solidFill>
                              <a:effectLst/>
                            </a:rPr>
                            <a:t>m</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2726794"/>
                      </a:ext>
                    </a:extLst>
                  </a:tr>
                  <a:tr h="340360">
                    <a:tc>
                      <a:txBody>
                        <a:bodyPr/>
                        <a:lstStyle/>
                        <a:p>
                          <a:pPr algn="just">
                            <a:lnSpc>
                              <a:spcPct val="120000"/>
                            </a:lnSpc>
                            <a:buNone/>
                          </a:pPr>
                          <a:r>
                            <a:rPr lang="en-US" sz="2000" kern="100">
                              <a:solidFill>
                                <a:schemeClr val="tx1"/>
                              </a:solidFill>
                              <a:effectLst/>
                            </a:rPr>
                            <a:t>Characteristic length of clay </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dirty="0">
                              <a:solidFill>
                                <a:schemeClr val="tx1"/>
                              </a:solidFill>
                              <a:effectLst/>
                            </a:rPr>
                            <a:t>8×10</a:t>
                          </a:r>
                          <a:r>
                            <a:rPr lang="en-US" sz="2000" kern="100" baseline="30000" dirty="0">
                              <a:solidFill>
                                <a:schemeClr val="tx1"/>
                              </a:solidFill>
                              <a:effectLst/>
                            </a:rPr>
                            <a:t>-9 </a:t>
                          </a:r>
                          <a:r>
                            <a:rPr lang="en-US" sz="2000" kern="100" dirty="0">
                              <a:solidFill>
                                <a:schemeClr val="tx1"/>
                              </a:solidFill>
                              <a:effectLst/>
                            </a:rPr>
                            <a:t>m</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6122907"/>
                      </a:ext>
                    </a:extLst>
                  </a:tr>
                  <a:tr h="340360">
                    <a:tc>
                      <a:txBody>
                        <a:bodyPr/>
                        <a:lstStyle/>
                        <a:p>
                          <a:pPr algn="just">
                            <a:lnSpc>
                              <a:spcPct val="120000"/>
                            </a:lnSpc>
                            <a:buNone/>
                          </a:pPr>
                          <a:r>
                            <a:rPr lang="en-US" sz="2000" kern="100">
                              <a:solidFill>
                                <a:schemeClr val="tx1"/>
                              </a:solidFill>
                              <a:effectLst/>
                            </a:rPr>
                            <a:t>sub-resolution permeability of clay</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dirty="0">
                              <a:solidFill>
                                <a:schemeClr val="tx1"/>
                              </a:solidFill>
                              <a:effectLst/>
                            </a:rPr>
                            <a:t>1.19 </a:t>
                          </a:r>
                          <a:r>
                            <a:rPr lang="en-US" sz="2000" kern="100" dirty="0" err="1">
                              <a:solidFill>
                                <a:schemeClr val="tx1"/>
                              </a:solidFill>
                              <a:effectLst/>
                            </a:rPr>
                            <a:t>nD</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7050344"/>
                      </a:ext>
                    </a:extLst>
                  </a:tr>
                  <a:tr h="340360">
                    <a:tc>
                      <a:txBody>
                        <a:bodyPr/>
                        <a:lstStyle/>
                        <a:p>
                          <a:pPr algn="just">
                            <a:lnSpc>
                              <a:spcPct val="120000"/>
                            </a:lnSpc>
                            <a:buNone/>
                          </a:pPr>
                          <a:r>
                            <a:rPr lang="en-US" sz="2000" kern="100">
                              <a:solidFill>
                                <a:schemeClr val="tx1"/>
                              </a:solidFill>
                              <a:effectLst/>
                            </a:rPr>
                            <a:t>sub-resolution permeability of OM</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dirty="0">
                              <a:solidFill>
                                <a:schemeClr val="tx1"/>
                              </a:solidFill>
                              <a:effectLst/>
                            </a:rPr>
                            <a:t>2.46 </a:t>
                          </a:r>
                          <a:r>
                            <a:rPr lang="en-US" sz="2000" kern="100" dirty="0" err="1">
                              <a:solidFill>
                                <a:schemeClr val="tx1"/>
                              </a:solidFill>
                              <a:effectLst/>
                            </a:rPr>
                            <a:t>nD</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0799165"/>
                      </a:ext>
                    </a:extLst>
                  </a:tr>
                  <a:tr h="340360">
                    <a:tc>
                      <a:txBody>
                        <a:bodyPr/>
                        <a:lstStyle/>
                        <a:p>
                          <a:pPr algn="just">
                            <a:lnSpc>
                              <a:spcPct val="120000"/>
                            </a:lnSpc>
                            <a:buNone/>
                          </a:pPr>
                          <a:r>
                            <a:rPr lang="en-US" sz="2000" kern="100">
                              <a:solidFill>
                                <a:schemeClr val="tx1"/>
                              </a:solidFill>
                              <a:effectLst/>
                            </a:rPr>
                            <a:t>Density of adsorbed gas (𝜌</a:t>
                          </a:r>
                          <a:r>
                            <a:rPr lang="en-US" sz="2000" kern="100" baseline="30000">
                              <a:solidFill>
                                <a:schemeClr val="tx1"/>
                              </a:solidFill>
                              <a:effectLst/>
                            </a:rPr>
                            <a:t>ad</a:t>
                          </a:r>
                          <a:r>
                            <a:rPr lang="en-US" sz="2000" kern="100">
                              <a:solidFill>
                                <a:schemeClr val="tx1"/>
                              </a:solidFill>
                              <a:effectLst/>
                            </a:rPr>
                            <a:t>)</a:t>
                          </a:r>
                          <a:endParaRPr lang="zh-CN"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20000"/>
                            </a:lnSpc>
                            <a:buNone/>
                          </a:pPr>
                          <a:r>
                            <a:rPr lang="en-US" sz="2000" kern="100" dirty="0">
                              <a:solidFill>
                                <a:schemeClr val="tx1"/>
                              </a:solidFill>
                              <a:effectLst/>
                            </a:rPr>
                            <a:t>400 kg/m</a:t>
                          </a:r>
                          <a:r>
                            <a:rPr lang="en-US" sz="2000" kern="100" baseline="30000" dirty="0">
                              <a:solidFill>
                                <a:schemeClr val="tx1"/>
                              </a:solidFill>
                              <a:effectLst/>
                            </a:rPr>
                            <a:t>3</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0955231"/>
                      </a:ext>
                    </a:extLst>
                  </a:tr>
                  <a:tr h="340360">
                    <a:tc>
                      <a:txBody>
                        <a:bodyPr/>
                        <a:lstStyle/>
                        <a:p>
                          <a:endParaRPr lang="zh-CN"/>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80" t="-1110714" r="-33547" b="-146429"/>
                          </a:stretch>
                        </a:blipFill>
                      </a:tcPr>
                    </a:tc>
                    <a:tc>
                      <a:txBody>
                        <a:bodyPr/>
                        <a:lstStyle/>
                        <a:p>
                          <a:pPr algn="just">
                            <a:lnSpc>
                              <a:spcPct val="120000"/>
                            </a:lnSpc>
                            <a:buNone/>
                          </a:pPr>
                          <a:r>
                            <a:rPr lang="en-US" sz="2000" kern="100" dirty="0">
                              <a:solidFill>
                                <a:schemeClr val="tx1"/>
                              </a:solidFill>
                              <a:effectLst/>
                            </a:rPr>
                            <a:t>4×10</a:t>
                          </a:r>
                          <a:r>
                            <a:rPr lang="en-US" sz="2000" kern="100" baseline="30000" dirty="0">
                              <a:solidFill>
                                <a:schemeClr val="tx1"/>
                              </a:solidFill>
                              <a:effectLst/>
                            </a:rPr>
                            <a:t>−8 </a:t>
                          </a:r>
                          <a:r>
                            <a:rPr lang="en-US" sz="2000" kern="100" dirty="0">
                              <a:solidFill>
                                <a:schemeClr val="tx1"/>
                              </a:solidFill>
                              <a:effectLst/>
                            </a:rPr>
                            <a:t>1/Pa</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5740605"/>
                      </a:ext>
                    </a:extLst>
                  </a:tr>
                  <a:tr h="344742">
                    <a:tc>
                      <a:txBody>
                        <a:bodyPr/>
                        <a:lstStyle/>
                        <a:p>
                          <a:endParaRPr lang="zh-CN"/>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80" t="-1189474" r="-33547" b="-43860"/>
                          </a:stretch>
                        </a:blipFill>
                      </a:tcPr>
                    </a:tc>
                    <a:tc>
                      <a:txBody>
                        <a:bodyPr/>
                        <a:lstStyle/>
                        <a:p>
                          <a:pPr algn="just">
                            <a:lnSpc>
                              <a:spcPct val="120000"/>
                            </a:lnSpc>
                            <a:buNone/>
                          </a:pPr>
                          <a:r>
                            <a:rPr lang="en-US" sz="2000" kern="100" dirty="0">
                              <a:solidFill>
                                <a:schemeClr val="tx1"/>
                              </a:solidFill>
                              <a:effectLst/>
                            </a:rPr>
                            <a:t>44.8 kg/m</a:t>
                          </a:r>
                          <a:r>
                            <a:rPr lang="en-US" sz="2000" kern="100" baseline="30000" dirty="0">
                              <a:solidFill>
                                <a:schemeClr val="tx1"/>
                              </a:solidFill>
                              <a:effectLst/>
                            </a:rPr>
                            <a:t>3</a:t>
                          </a:r>
                          <a:endParaRPr lang="zh-CN"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2862371"/>
                      </a:ext>
                    </a:extLst>
                  </a:tr>
                </a:tbl>
              </a:graphicData>
            </a:graphic>
          </p:graphicFrame>
        </mc:Fallback>
      </mc:AlternateContent>
      <p:sp>
        <p:nvSpPr>
          <p:cNvPr id="8" name="文本框 7">
            <a:extLst>
              <a:ext uri="{FF2B5EF4-FFF2-40B4-BE49-F238E27FC236}">
                <a16:creationId xmlns:a16="http://schemas.microsoft.com/office/drawing/2014/main" id="{29C34F2F-8A3A-B582-1CF5-58850FD33529}"/>
              </a:ext>
            </a:extLst>
          </p:cNvPr>
          <p:cNvSpPr txBox="1"/>
          <p:nvPr/>
        </p:nvSpPr>
        <p:spPr>
          <a:xfrm>
            <a:off x="1579759" y="999297"/>
            <a:ext cx="10345942" cy="461665"/>
          </a:xfrm>
          <a:prstGeom prst="rect">
            <a:avLst/>
          </a:prstGeom>
          <a:noFill/>
        </p:spPr>
        <p:txBody>
          <a:bodyPr wrap="square">
            <a:spAutoFit/>
          </a:bodyPr>
          <a:lstStyle/>
          <a:p>
            <a:r>
              <a:rPr lang="en-US" altLang="zh-CN" sz="2400" dirty="0">
                <a:effectLst/>
                <a:latin typeface="Times New Roman" panose="02020603050405020304" pitchFamily="18" charset="0"/>
                <a:ea typeface="宋体" panose="02010600030101010101" pitchFamily="2" charset="-122"/>
              </a:rPr>
              <a:t>Geometric and physical</a:t>
            </a:r>
            <a:r>
              <a:rPr lang="en-US" altLang="zh-CN" sz="2400" b="1" dirty="0">
                <a:effectLst/>
                <a:latin typeface="Times New Roman" panose="02020603050405020304" pitchFamily="18" charset="0"/>
                <a:ea typeface="宋体" panose="02010600030101010101" pitchFamily="2" charset="-122"/>
              </a:rPr>
              <a:t> </a:t>
            </a:r>
            <a:r>
              <a:rPr lang="en-US" altLang="zh-CN" sz="2400" dirty="0">
                <a:effectLst/>
                <a:latin typeface="Times New Roman" panose="02020603050405020304" pitchFamily="18" charset="0"/>
                <a:ea typeface="宋体" panose="02010600030101010101" pitchFamily="2" charset="-122"/>
              </a:rPr>
              <a:t>parameters used in our numerical simulations</a:t>
            </a:r>
            <a:endParaRPr lang="zh-CN" altLang="en-US" sz="2400" dirty="0"/>
          </a:p>
        </p:txBody>
      </p:sp>
    </p:spTree>
    <p:extLst>
      <p:ext uri="{BB962C8B-B14F-4D97-AF65-F5344CB8AC3E}">
        <p14:creationId xmlns:p14="http://schemas.microsoft.com/office/powerpoint/2010/main" val="1880396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5;p13">
            <a:extLst>
              <a:ext uri="{FF2B5EF4-FFF2-40B4-BE49-F238E27FC236}">
                <a16:creationId xmlns:a16="http://schemas.microsoft.com/office/drawing/2014/main" id="{79DDACF7-244C-AE32-7F11-959467A6AB49}"/>
              </a:ext>
            </a:extLst>
          </p:cNvPr>
          <p:cNvPicPr preferRelativeResize="0"/>
          <p:nvPr/>
        </p:nvPicPr>
        <p:blipFill rotWithShape="1">
          <a:blip r:embed="rId3">
            <a:alphaModFix/>
          </a:blip>
          <a:srcRect/>
          <a:stretch/>
        </p:blipFill>
        <p:spPr>
          <a:xfrm>
            <a:off x="4953000" y="1538288"/>
            <a:ext cx="6667500" cy="4295775"/>
          </a:xfrm>
          <a:prstGeom prst="rect">
            <a:avLst/>
          </a:prstGeom>
          <a:noFill/>
          <a:ln>
            <a:noFill/>
          </a:ln>
        </p:spPr>
      </p:pic>
      <p:pic>
        <p:nvPicPr>
          <p:cNvPr id="5" name="Google Shape;86;p13">
            <a:extLst>
              <a:ext uri="{FF2B5EF4-FFF2-40B4-BE49-F238E27FC236}">
                <a16:creationId xmlns:a16="http://schemas.microsoft.com/office/drawing/2014/main" id="{40C2F021-717D-CB3E-61EB-F33820414EBA}"/>
              </a:ext>
            </a:extLst>
          </p:cNvPr>
          <p:cNvPicPr preferRelativeResize="0"/>
          <p:nvPr/>
        </p:nvPicPr>
        <p:blipFill rotWithShape="1">
          <a:blip r:embed="rId4">
            <a:alphaModFix/>
          </a:blip>
          <a:srcRect/>
          <a:stretch/>
        </p:blipFill>
        <p:spPr>
          <a:xfrm>
            <a:off x="571500" y="1824615"/>
            <a:ext cx="4000500" cy="1304925"/>
          </a:xfrm>
          <a:prstGeom prst="rect">
            <a:avLst/>
          </a:prstGeom>
          <a:noFill/>
          <a:ln>
            <a:noFill/>
          </a:ln>
        </p:spPr>
      </p:pic>
      <p:pic>
        <p:nvPicPr>
          <p:cNvPr id="6" name="Google Shape;87;p13">
            <a:extLst>
              <a:ext uri="{FF2B5EF4-FFF2-40B4-BE49-F238E27FC236}">
                <a16:creationId xmlns:a16="http://schemas.microsoft.com/office/drawing/2014/main" id="{E52FB429-155D-0461-0780-5B5601C8940E}"/>
              </a:ext>
            </a:extLst>
          </p:cNvPr>
          <p:cNvPicPr preferRelativeResize="0"/>
          <p:nvPr/>
        </p:nvPicPr>
        <p:blipFill rotWithShape="1">
          <a:blip r:embed="rId5">
            <a:alphaModFix/>
          </a:blip>
          <a:srcRect/>
          <a:stretch/>
        </p:blipFill>
        <p:spPr>
          <a:xfrm>
            <a:off x="571500" y="3320040"/>
            <a:ext cx="4000500" cy="1304925"/>
          </a:xfrm>
          <a:prstGeom prst="rect">
            <a:avLst/>
          </a:prstGeom>
          <a:noFill/>
          <a:ln>
            <a:noFill/>
          </a:ln>
        </p:spPr>
      </p:pic>
      <p:pic>
        <p:nvPicPr>
          <p:cNvPr id="7" name="Google Shape;88;p13">
            <a:extLst>
              <a:ext uri="{FF2B5EF4-FFF2-40B4-BE49-F238E27FC236}">
                <a16:creationId xmlns:a16="http://schemas.microsoft.com/office/drawing/2014/main" id="{B45B21E0-31FF-0E73-8DA7-620E8CFC1C5B}"/>
              </a:ext>
            </a:extLst>
          </p:cNvPr>
          <p:cNvPicPr preferRelativeResize="0"/>
          <p:nvPr/>
        </p:nvPicPr>
        <p:blipFill rotWithShape="1">
          <a:blip r:embed="rId6">
            <a:alphaModFix/>
          </a:blip>
          <a:srcRect/>
          <a:stretch/>
        </p:blipFill>
        <p:spPr>
          <a:xfrm>
            <a:off x="571500" y="4815465"/>
            <a:ext cx="4000500" cy="1304925"/>
          </a:xfrm>
          <a:prstGeom prst="rect">
            <a:avLst/>
          </a:prstGeom>
          <a:noFill/>
          <a:ln>
            <a:noFill/>
          </a:ln>
        </p:spPr>
      </p:pic>
      <p:sp>
        <p:nvSpPr>
          <p:cNvPr id="9" name="Google Shape;92;p13">
            <a:extLst>
              <a:ext uri="{FF2B5EF4-FFF2-40B4-BE49-F238E27FC236}">
                <a16:creationId xmlns:a16="http://schemas.microsoft.com/office/drawing/2014/main" id="{0C7C8DB4-2900-55A0-2C6C-8F29C56E9C53}"/>
              </a:ext>
            </a:extLst>
          </p:cNvPr>
          <p:cNvSpPr txBox="1"/>
          <p:nvPr/>
        </p:nvSpPr>
        <p:spPr>
          <a:xfrm>
            <a:off x="5105399" y="6377970"/>
            <a:ext cx="6362700" cy="16927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n-US" sz="1100" b="0" i="1" u="none" strike="noStrike" cap="none" dirty="0">
                <a:solidFill>
                  <a:srgbClr val="64748B"/>
                </a:solidFill>
                <a:latin typeface="DM Sans"/>
                <a:ea typeface="DM Sans"/>
                <a:cs typeface="DM Sans"/>
                <a:sym typeface="DM Sans"/>
              </a:rPr>
              <a:t>Multiscale pathways for CO2 sequestration and geological storage </a:t>
            </a:r>
            <a:r>
              <a:rPr lang="en-US" sz="1100" i="1" dirty="0">
                <a:solidFill>
                  <a:srgbClr val="64748B"/>
                </a:solidFill>
                <a:latin typeface="DM Sans"/>
                <a:sym typeface="DM Sans"/>
              </a:rPr>
              <a:t>options </a:t>
            </a:r>
            <a:r>
              <a:rPr lang="zh-CN" altLang="en-US" sz="1100" i="1" dirty="0">
                <a:solidFill>
                  <a:srgbClr val="64748B"/>
                </a:solidFill>
                <a:latin typeface="DM Sans"/>
                <a:sym typeface="DM Sans"/>
              </a:rPr>
              <a:t>（</a:t>
            </a:r>
            <a:r>
              <a:rPr lang="en-US" altLang="zh-CN" sz="1100" i="1" dirty="0">
                <a:solidFill>
                  <a:srgbClr val="64748B"/>
                </a:solidFill>
                <a:latin typeface="DM Sans"/>
              </a:rPr>
              <a:t>Rigby, et al., 2023</a:t>
            </a:r>
            <a:r>
              <a:rPr lang="zh-CN" altLang="en-US" sz="1100" i="1" dirty="0">
                <a:solidFill>
                  <a:srgbClr val="64748B"/>
                </a:solidFill>
                <a:latin typeface="DM Sans"/>
                <a:sym typeface="DM Sans"/>
              </a:rPr>
              <a:t>）</a:t>
            </a:r>
            <a:r>
              <a:rPr lang="en-US" sz="1100" i="1" dirty="0">
                <a:solidFill>
                  <a:srgbClr val="64748B"/>
                </a:solidFill>
                <a:latin typeface="DM Sans"/>
                <a:sym typeface="DM Sans"/>
              </a:rPr>
              <a:t>.</a:t>
            </a:r>
            <a:endParaRPr sz="1100" i="1" dirty="0">
              <a:solidFill>
                <a:srgbClr val="64748B"/>
              </a:solidFill>
              <a:latin typeface="DM Sans"/>
            </a:endParaRPr>
          </a:p>
        </p:txBody>
      </p:sp>
      <p:sp>
        <p:nvSpPr>
          <p:cNvPr id="10" name="Google Shape;93;p13">
            <a:extLst>
              <a:ext uri="{FF2B5EF4-FFF2-40B4-BE49-F238E27FC236}">
                <a16:creationId xmlns:a16="http://schemas.microsoft.com/office/drawing/2014/main" id="{079E87BC-943F-6188-9388-89BE43E17EB8}"/>
              </a:ext>
            </a:extLst>
          </p:cNvPr>
          <p:cNvSpPr txBox="1"/>
          <p:nvPr/>
        </p:nvSpPr>
        <p:spPr>
          <a:xfrm>
            <a:off x="1057275" y="2023524"/>
            <a:ext cx="3490436" cy="2308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500" b="1" i="0" u="none" strike="noStrike" cap="none" dirty="0">
                <a:solidFill>
                  <a:srgbClr val="003366"/>
                </a:solidFill>
                <a:latin typeface="DM Sans"/>
                <a:ea typeface="DM Sans"/>
                <a:cs typeface="DM Sans"/>
                <a:sym typeface="DM Sans"/>
              </a:rPr>
              <a:t>Shale Gas production</a:t>
            </a:r>
            <a:endParaRPr dirty="0"/>
          </a:p>
        </p:txBody>
      </p:sp>
      <p:sp>
        <p:nvSpPr>
          <p:cNvPr id="11" name="Google Shape;94;p13">
            <a:extLst>
              <a:ext uri="{FF2B5EF4-FFF2-40B4-BE49-F238E27FC236}">
                <a16:creationId xmlns:a16="http://schemas.microsoft.com/office/drawing/2014/main" id="{012ADD8D-81B4-5846-8365-B78D1A23AAE8}"/>
              </a:ext>
            </a:extLst>
          </p:cNvPr>
          <p:cNvSpPr txBox="1"/>
          <p:nvPr/>
        </p:nvSpPr>
        <p:spPr>
          <a:xfrm>
            <a:off x="819150" y="2338965"/>
            <a:ext cx="3562350" cy="60007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40000"/>
              </a:lnSpc>
              <a:spcBef>
                <a:spcPts val="0"/>
              </a:spcBef>
              <a:spcAft>
                <a:spcPts val="0"/>
              </a:spcAft>
              <a:buNone/>
            </a:pPr>
            <a:r>
              <a:rPr lang="en-US" sz="1125" b="0" i="0" u="none" strike="noStrike" cap="none">
                <a:solidFill>
                  <a:srgbClr val="475569"/>
                </a:solidFill>
                <a:latin typeface="DM Sans"/>
                <a:ea typeface="DM Sans"/>
                <a:cs typeface="DM Sans"/>
                <a:sym typeface="DM Sans"/>
              </a:rPr>
              <a:t>Primary energy source through </a:t>
            </a:r>
            <a:r>
              <a:rPr lang="en-US" sz="1125" b="1" i="0" u="none" strike="noStrike" cap="none">
                <a:solidFill>
                  <a:srgbClr val="475569"/>
                </a:solidFill>
                <a:latin typeface="DM Sans"/>
                <a:ea typeface="DM Sans"/>
                <a:cs typeface="DM Sans"/>
                <a:sym typeface="DM Sans"/>
              </a:rPr>
              <a:t>methane extraction</a:t>
            </a:r>
            <a:r>
              <a:rPr lang="en-US" sz="1125" b="0" i="0" u="none" strike="noStrike" cap="none">
                <a:solidFill>
                  <a:srgbClr val="475569"/>
                </a:solidFill>
                <a:latin typeface="DM Sans"/>
                <a:ea typeface="DM Sans"/>
                <a:cs typeface="DM Sans"/>
                <a:sym typeface="DM Sans"/>
              </a:rPr>
              <a:t>. Essential for bridging the gap during the transition to renewables.</a:t>
            </a:r>
            <a:endParaRPr/>
          </a:p>
        </p:txBody>
      </p:sp>
      <p:sp>
        <p:nvSpPr>
          <p:cNvPr id="12" name="Google Shape;95;p13">
            <a:extLst>
              <a:ext uri="{FF2B5EF4-FFF2-40B4-BE49-F238E27FC236}">
                <a16:creationId xmlns:a16="http://schemas.microsoft.com/office/drawing/2014/main" id="{DB12E5D6-7AA1-D187-6A9B-FC285FA95F9E}"/>
              </a:ext>
            </a:extLst>
          </p:cNvPr>
          <p:cNvSpPr txBox="1"/>
          <p:nvPr/>
        </p:nvSpPr>
        <p:spPr>
          <a:xfrm>
            <a:off x="1085850" y="3518949"/>
            <a:ext cx="3460432" cy="2308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500" b="1" dirty="0">
                <a:solidFill>
                  <a:srgbClr val="003366"/>
                </a:solidFill>
                <a:latin typeface="DM Sans"/>
                <a:ea typeface="DM Sans"/>
                <a:cs typeface="DM Sans"/>
                <a:sym typeface="DM Sans"/>
              </a:rPr>
              <a:t>U</a:t>
            </a:r>
            <a:r>
              <a:rPr lang="en-US" sz="1500" b="1" i="0" u="none" strike="noStrike" cap="none" dirty="0">
                <a:solidFill>
                  <a:srgbClr val="003366"/>
                </a:solidFill>
                <a:latin typeface="DM Sans"/>
                <a:ea typeface="DM Sans"/>
                <a:cs typeface="DM Sans"/>
                <a:sym typeface="DM Sans"/>
              </a:rPr>
              <a:t>nderground </a:t>
            </a:r>
            <a:r>
              <a:rPr lang="en-US" sz="1500" b="1" dirty="0">
                <a:solidFill>
                  <a:srgbClr val="003366"/>
                </a:solidFill>
                <a:latin typeface="DM Sans"/>
                <a:ea typeface="DM Sans"/>
                <a:cs typeface="DM Sans"/>
                <a:sym typeface="DM Sans"/>
              </a:rPr>
              <a:t>H</a:t>
            </a:r>
            <a:r>
              <a:rPr lang="en-US" sz="1500" b="1" i="0" u="none" strike="noStrike" cap="none" dirty="0">
                <a:solidFill>
                  <a:srgbClr val="003366"/>
                </a:solidFill>
                <a:latin typeface="DM Sans"/>
                <a:ea typeface="DM Sans"/>
                <a:cs typeface="DM Sans"/>
                <a:sym typeface="DM Sans"/>
              </a:rPr>
              <a:t>ydrogen </a:t>
            </a:r>
            <a:r>
              <a:rPr lang="en-US" sz="1500" b="1" dirty="0">
                <a:solidFill>
                  <a:srgbClr val="003366"/>
                </a:solidFill>
                <a:latin typeface="DM Sans"/>
                <a:ea typeface="DM Sans"/>
                <a:cs typeface="DM Sans"/>
                <a:sym typeface="DM Sans"/>
              </a:rPr>
              <a:t>S</a:t>
            </a:r>
            <a:r>
              <a:rPr lang="en-US" sz="1500" b="1" i="0" u="none" strike="noStrike" cap="none" dirty="0">
                <a:solidFill>
                  <a:srgbClr val="003366"/>
                </a:solidFill>
                <a:latin typeface="DM Sans"/>
                <a:ea typeface="DM Sans"/>
                <a:cs typeface="DM Sans"/>
                <a:sym typeface="DM Sans"/>
              </a:rPr>
              <a:t>torage</a:t>
            </a:r>
            <a:endParaRPr dirty="0"/>
          </a:p>
        </p:txBody>
      </p:sp>
      <p:sp>
        <p:nvSpPr>
          <p:cNvPr id="13" name="Google Shape;96;p13">
            <a:extLst>
              <a:ext uri="{FF2B5EF4-FFF2-40B4-BE49-F238E27FC236}">
                <a16:creationId xmlns:a16="http://schemas.microsoft.com/office/drawing/2014/main" id="{56F62CF9-5E80-A2DE-0129-B99FE9551DA2}"/>
              </a:ext>
            </a:extLst>
          </p:cNvPr>
          <p:cNvSpPr txBox="1"/>
          <p:nvPr/>
        </p:nvSpPr>
        <p:spPr>
          <a:xfrm>
            <a:off x="819150" y="3834390"/>
            <a:ext cx="3562350" cy="60007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40000"/>
              </a:lnSpc>
              <a:spcBef>
                <a:spcPts val="0"/>
              </a:spcBef>
              <a:spcAft>
                <a:spcPts val="0"/>
              </a:spcAft>
              <a:buNone/>
            </a:pPr>
            <a:r>
              <a:rPr lang="en-US" sz="1125" b="0" i="0" u="none" strike="noStrike" cap="none">
                <a:solidFill>
                  <a:srgbClr val="475569"/>
                </a:solidFill>
                <a:latin typeface="DM Sans"/>
                <a:ea typeface="DM Sans"/>
                <a:cs typeface="DM Sans"/>
                <a:sym typeface="DM Sans"/>
              </a:rPr>
              <a:t>Potential large-scale sites for the </a:t>
            </a:r>
            <a:r>
              <a:rPr lang="en-US" sz="1125" b="1" i="0" u="none" strike="noStrike" cap="none">
                <a:solidFill>
                  <a:srgbClr val="475569"/>
                </a:solidFill>
                <a:latin typeface="DM Sans"/>
                <a:ea typeface="DM Sans"/>
                <a:cs typeface="DM Sans"/>
                <a:sym typeface="DM Sans"/>
              </a:rPr>
              <a:t>Future Hydrogen Economy</a:t>
            </a:r>
            <a:r>
              <a:rPr lang="en-US" sz="1125" b="0" i="0" u="none" strike="noStrike" cap="none">
                <a:solidFill>
                  <a:srgbClr val="475569"/>
                </a:solidFill>
                <a:latin typeface="DM Sans"/>
                <a:ea typeface="DM Sans"/>
                <a:cs typeface="DM Sans"/>
                <a:sym typeface="DM Sans"/>
              </a:rPr>
              <a:t>. Providing essential stability for intermittent green energy.</a:t>
            </a:r>
            <a:endParaRPr/>
          </a:p>
        </p:txBody>
      </p:sp>
      <p:sp>
        <p:nvSpPr>
          <p:cNvPr id="14" name="Google Shape;97;p13">
            <a:extLst>
              <a:ext uri="{FF2B5EF4-FFF2-40B4-BE49-F238E27FC236}">
                <a16:creationId xmlns:a16="http://schemas.microsoft.com/office/drawing/2014/main" id="{E37C8245-599E-CE3C-40B1-1602D841950E}"/>
              </a:ext>
            </a:extLst>
          </p:cNvPr>
          <p:cNvSpPr txBox="1"/>
          <p:nvPr/>
        </p:nvSpPr>
        <p:spPr>
          <a:xfrm>
            <a:off x="1104900" y="5014374"/>
            <a:ext cx="3440430" cy="2308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500" b="1" i="0" u="none" strike="noStrike" cap="none" dirty="0">
                <a:solidFill>
                  <a:srgbClr val="003366"/>
                </a:solidFill>
                <a:latin typeface="DM Sans"/>
                <a:ea typeface="DM Sans"/>
                <a:cs typeface="DM Sans"/>
                <a:sym typeface="DM Sans"/>
              </a:rPr>
              <a:t>CO₂  Storage</a:t>
            </a:r>
            <a:endParaRPr dirty="0"/>
          </a:p>
        </p:txBody>
      </p:sp>
      <p:sp>
        <p:nvSpPr>
          <p:cNvPr id="15" name="Google Shape;98;p13">
            <a:extLst>
              <a:ext uri="{FF2B5EF4-FFF2-40B4-BE49-F238E27FC236}">
                <a16:creationId xmlns:a16="http://schemas.microsoft.com/office/drawing/2014/main" id="{2B6B47FF-8702-AEB5-E384-DC7187CEAECD}"/>
              </a:ext>
            </a:extLst>
          </p:cNvPr>
          <p:cNvSpPr txBox="1"/>
          <p:nvPr/>
        </p:nvSpPr>
        <p:spPr>
          <a:xfrm>
            <a:off x="819150" y="5329815"/>
            <a:ext cx="3562350" cy="60007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40000"/>
              </a:lnSpc>
              <a:spcBef>
                <a:spcPts val="0"/>
              </a:spcBef>
              <a:spcAft>
                <a:spcPts val="0"/>
              </a:spcAft>
              <a:buNone/>
            </a:pPr>
            <a:r>
              <a:rPr lang="en-US" sz="1125" b="0" i="0" u="none" strike="noStrike" cap="none">
                <a:solidFill>
                  <a:srgbClr val="475569"/>
                </a:solidFill>
                <a:latin typeface="DM Sans"/>
                <a:ea typeface="DM Sans"/>
                <a:cs typeface="DM Sans"/>
                <a:sym typeface="DM Sans"/>
              </a:rPr>
              <a:t>Secure </a:t>
            </a:r>
            <a:r>
              <a:rPr lang="en-US" sz="1125" b="1" i="0" u="none" strike="noStrike" cap="none">
                <a:solidFill>
                  <a:srgbClr val="475569"/>
                </a:solidFill>
                <a:latin typeface="DM Sans"/>
                <a:ea typeface="DM Sans"/>
                <a:cs typeface="DM Sans"/>
                <a:sym typeface="DM Sans"/>
              </a:rPr>
              <a:t>carbon locking sites</a:t>
            </a:r>
            <a:r>
              <a:rPr lang="en-US" sz="1125" b="0" i="0" u="none" strike="noStrike" cap="none">
                <a:solidFill>
                  <a:srgbClr val="475569"/>
                </a:solidFill>
                <a:latin typeface="DM Sans"/>
                <a:ea typeface="DM Sans"/>
                <a:cs typeface="DM Sans"/>
                <a:sym typeface="DM Sans"/>
              </a:rPr>
              <a:t> for CCUS initiatives. Vital for achieving Net-Zero targets through permanent geological storage.</a:t>
            </a:r>
            <a:endParaRPr/>
          </a:p>
        </p:txBody>
      </p:sp>
      <p:pic>
        <p:nvPicPr>
          <p:cNvPr id="17" name="Google Shape;100;p13">
            <a:extLst>
              <a:ext uri="{FF2B5EF4-FFF2-40B4-BE49-F238E27FC236}">
                <a16:creationId xmlns:a16="http://schemas.microsoft.com/office/drawing/2014/main" id="{57431588-57AD-A97A-9031-226BEB2524B5}"/>
              </a:ext>
            </a:extLst>
          </p:cNvPr>
          <p:cNvPicPr preferRelativeResize="0"/>
          <p:nvPr/>
        </p:nvPicPr>
        <p:blipFill rotWithShape="1">
          <a:blip r:embed="rId7">
            <a:alphaModFix/>
          </a:blip>
          <a:srcRect/>
          <a:stretch/>
        </p:blipFill>
        <p:spPr>
          <a:xfrm>
            <a:off x="819150" y="2043690"/>
            <a:ext cx="142875" cy="190500"/>
          </a:xfrm>
          <a:prstGeom prst="rect">
            <a:avLst/>
          </a:prstGeom>
          <a:noFill/>
          <a:ln>
            <a:noFill/>
          </a:ln>
        </p:spPr>
      </p:pic>
      <p:pic>
        <p:nvPicPr>
          <p:cNvPr id="18" name="Google Shape;101;p13">
            <a:extLst>
              <a:ext uri="{FF2B5EF4-FFF2-40B4-BE49-F238E27FC236}">
                <a16:creationId xmlns:a16="http://schemas.microsoft.com/office/drawing/2014/main" id="{1072C712-4F5B-8A61-3B3F-1796770E51CA}"/>
              </a:ext>
            </a:extLst>
          </p:cNvPr>
          <p:cNvPicPr preferRelativeResize="0"/>
          <p:nvPr/>
        </p:nvPicPr>
        <p:blipFill rotWithShape="1">
          <a:blip r:embed="rId8">
            <a:alphaModFix/>
          </a:blip>
          <a:srcRect/>
          <a:stretch/>
        </p:blipFill>
        <p:spPr>
          <a:xfrm>
            <a:off x="819150" y="3539115"/>
            <a:ext cx="171450" cy="190500"/>
          </a:xfrm>
          <a:prstGeom prst="rect">
            <a:avLst/>
          </a:prstGeom>
          <a:noFill/>
          <a:ln>
            <a:noFill/>
          </a:ln>
        </p:spPr>
      </p:pic>
      <p:pic>
        <p:nvPicPr>
          <p:cNvPr id="19" name="Google Shape;102;p13">
            <a:extLst>
              <a:ext uri="{FF2B5EF4-FFF2-40B4-BE49-F238E27FC236}">
                <a16:creationId xmlns:a16="http://schemas.microsoft.com/office/drawing/2014/main" id="{DC6FD0C1-7D49-C72E-D71C-6470942CA475}"/>
              </a:ext>
            </a:extLst>
          </p:cNvPr>
          <p:cNvPicPr preferRelativeResize="0"/>
          <p:nvPr/>
        </p:nvPicPr>
        <p:blipFill rotWithShape="1">
          <a:blip r:embed="rId9">
            <a:alphaModFix/>
          </a:blip>
          <a:srcRect/>
          <a:stretch/>
        </p:blipFill>
        <p:spPr>
          <a:xfrm>
            <a:off x="819150" y="5034540"/>
            <a:ext cx="190500" cy="190500"/>
          </a:xfrm>
          <a:prstGeom prst="rect">
            <a:avLst/>
          </a:prstGeom>
          <a:noFill/>
          <a:ln>
            <a:noFill/>
          </a:ln>
        </p:spPr>
      </p:pic>
      <p:sp>
        <p:nvSpPr>
          <p:cNvPr id="20" name="Google Shape;106;p13">
            <a:extLst>
              <a:ext uri="{FF2B5EF4-FFF2-40B4-BE49-F238E27FC236}">
                <a16:creationId xmlns:a16="http://schemas.microsoft.com/office/drawing/2014/main" id="{3B9D70E8-A61F-1F3D-BACF-A8CC7FA52E12}"/>
              </a:ext>
            </a:extLst>
          </p:cNvPr>
          <p:cNvSpPr txBox="1"/>
          <p:nvPr/>
        </p:nvSpPr>
        <p:spPr>
          <a:xfrm>
            <a:off x="482461" y="807583"/>
            <a:ext cx="11709539" cy="615553"/>
          </a:xfrm>
          <a:prstGeom prst="rect">
            <a:avLst/>
          </a:prstGeom>
          <a:noFill/>
          <a:ln>
            <a:noFill/>
          </a:ln>
        </p:spPr>
        <p:txBody>
          <a:bodyPr spcFirstLastPara="1" wrap="square" lIns="0" tIns="0" rIns="0" bIns="0" anchor="t" anchorCtr="0">
            <a:spAutoFit/>
          </a:bodyPr>
          <a:lstStyle>
            <a:defPPr>
              <a:defRPr lang="zh-CN"/>
            </a:defPPr>
            <a:lvl1pPr marR="0" lvl="0" indent="0">
              <a:spcBef>
                <a:spcPts val="0"/>
              </a:spcBef>
              <a:spcAft>
                <a:spcPts val="0"/>
              </a:spcAft>
              <a:buNone/>
              <a:defRPr sz="2400" b="0" i="0" u="none" strike="noStrike" cap="none">
                <a:solidFill>
                  <a:srgbClr val="64748B"/>
                </a:solidFill>
                <a:latin typeface="DM Sans Medium"/>
                <a:ea typeface="DM Sans Medium"/>
                <a:cs typeface="DM Sans Medium"/>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sym typeface="DM Sans Medium"/>
              </a:rPr>
              <a:t>Shale is a critical subsurface resource,</a:t>
            </a:r>
            <a:r>
              <a:rPr lang="en-US" altLang="zh-CN" sz="2000" b="1" dirty="0"/>
              <a:t> </a:t>
            </a:r>
            <a:r>
              <a:rPr lang="en-US" altLang="zh-CN" sz="2000" dirty="0"/>
              <a:t>permeability is a key parameter, because it controls gas transport, production efficiency, injection capacity, and storage efficiency.</a:t>
            </a:r>
          </a:p>
        </p:txBody>
      </p:sp>
      <p:pic>
        <p:nvPicPr>
          <p:cNvPr id="21" name="图片 20" descr="Energies 17 00211 g001">
            <a:extLst>
              <a:ext uri="{FF2B5EF4-FFF2-40B4-BE49-F238E27FC236}">
                <a16:creationId xmlns:a16="http://schemas.microsoft.com/office/drawing/2014/main" id="{239EA00F-1CAB-4A40-28E6-9618C3BD6A7A}"/>
              </a:ext>
            </a:extLst>
          </p:cNvPr>
          <p:cNvPicPr>
            <a:picLocks noChangeAspect="1"/>
          </p:cNvPicPr>
          <p:nvPr/>
        </p:nvPicPr>
        <p:blipFill>
          <a:blip r:embed="rId10"/>
          <a:srcRect b="25241"/>
          <a:stretch>
            <a:fillRect/>
          </a:stretch>
        </p:blipFill>
        <p:spPr>
          <a:xfrm>
            <a:off x="4895850" y="1446854"/>
            <a:ext cx="6756347" cy="4802492"/>
          </a:xfrm>
          <a:prstGeom prst="rect">
            <a:avLst/>
          </a:prstGeom>
        </p:spPr>
      </p:pic>
      <p:sp>
        <p:nvSpPr>
          <p:cNvPr id="22" name="文本框 21">
            <a:extLst>
              <a:ext uri="{FF2B5EF4-FFF2-40B4-BE49-F238E27FC236}">
                <a16:creationId xmlns:a16="http://schemas.microsoft.com/office/drawing/2014/main" id="{1857F2B8-C0FF-99E3-1A90-1EDAACB75EED}"/>
              </a:ext>
            </a:extLst>
          </p:cNvPr>
          <p:cNvSpPr txBox="1"/>
          <p:nvPr/>
        </p:nvSpPr>
        <p:spPr>
          <a:xfrm>
            <a:off x="0" y="240377"/>
            <a:ext cx="12192000" cy="438582"/>
          </a:xfrm>
          <a:prstGeom prst="rect">
            <a:avLst/>
          </a:prstGeom>
          <a:noFill/>
          <a:ln>
            <a:noFill/>
          </a:ln>
        </p:spPr>
        <p:txBody>
          <a:bodyPr spcFirstLastPara="1" wrap="square" lIns="0" tIns="0" rIns="0" bIns="0" anchor="t" anchorCtr="0">
            <a:spAutoFit/>
          </a:bodyPr>
          <a:lstStyle>
            <a:defPPr>
              <a:defRPr lang="zh-CN"/>
            </a:defPPr>
            <a:lvl1pPr marR="0" lvl="0" indent="0">
              <a:spcBef>
                <a:spcPts val="0"/>
              </a:spcBef>
              <a:spcAft>
                <a:spcPts val="0"/>
              </a:spcAft>
              <a:buNone/>
              <a:defRPr sz="2850" b="1" i="0" u="none" strike="noStrike" cap="none">
                <a:solidFill>
                  <a:srgbClr val="003366"/>
                </a:solidFill>
                <a:latin typeface="Merriweather"/>
                <a:ea typeface="Merriweather"/>
                <a:cs typeface="Merriweather"/>
              </a:defRPr>
            </a:lvl1pPr>
          </a:lstStyle>
          <a:p>
            <a:pPr indent="457200"/>
            <a:r>
              <a:rPr lang="en-US" altLang="zh-CN" dirty="0"/>
              <a:t>Research background </a:t>
            </a:r>
            <a:endParaRPr lang="zh-CN" altLang="en-US" dirty="0"/>
          </a:p>
        </p:txBody>
      </p:sp>
    </p:spTree>
    <p:extLst>
      <p:ext uri="{BB962C8B-B14F-4D97-AF65-F5344CB8AC3E}">
        <p14:creationId xmlns:p14="http://schemas.microsoft.com/office/powerpoint/2010/main" val="1810421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a:extLst>
              <a:ext uri="{FF2B5EF4-FFF2-40B4-BE49-F238E27FC236}">
                <a16:creationId xmlns:a16="http://schemas.microsoft.com/office/drawing/2014/main" id="{D5E8F347-24C5-C24E-1376-9A3F1513B704}"/>
              </a:ext>
            </a:extLst>
          </p:cNvPr>
          <p:cNvPicPr>
            <a:picLocks noChangeAspect="1"/>
          </p:cNvPicPr>
          <p:nvPr/>
        </p:nvPicPr>
        <p:blipFill>
          <a:blip r:embed="rId5"/>
          <a:srcRect l="43869" t="46449" r="31151" b="15474"/>
          <a:stretch>
            <a:fillRect/>
          </a:stretch>
        </p:blipFill>
        <p:spPr>
          <a:xfrm>
            <a:off x="8671717" y="1650235"/>
            <a:ext cx="2806924" cy="2531240"/>
          </a:xfrm>
          <a:prstGeom prst="rect">
            <a:avLst/>
          </a:prstGeom>
        </p:spPr>
      </p:pic>
      <p:pic>
        <p:nvPicPr>
          <p:cNvPr id="44" name="图片 43">
            <a:extLst>
              <a:ext uri="{FF2B5EF4-FFF2-40B4-BE49-F238E27FC236}">
                <a16:creationId xmlns:a16="http://schemas.microsoft.com/office/drawing/2014/main" id="{E87A690F-B4C1-5A7B-902D-4999B71B9828}"/>
              </a:ext>
            </a:extLst>
          </p:cNvPr>
          <p:cNvPicPr>
            <a:picLocks noChangeAspect="1"/>
          </p:cNvPicPr>
          <p:nvPr/>
        </p:nvPicPr>
        <p:blipFill>
          <a:blip r:embed="rId6"/>
          <a:srcRect l="7835" t="18333" r="6500" b="3148"/>
          <a:stretch>
            <a:fillRect/>
          </a:stretch>
        </p:blipFill>
        <p:spPr>
          <a:xfrm>
            <a:off x="4705300" y="1534441"/>
            <a:ext cx="3100652" cy="2704184"/>
          </a:xfrm>
          <a:prstGeom prst="rect">
            <a:avLst/>
          </a:prstGeom>
        </p:spPr>
      </p:pic>
      <p:pic>
        <p:nvPicPr>
          <p:cNvPr id="43" name="rs8-2b">
            <a:hlinkClick r:id="" action="ppaction://media"/>
            <a:extLst>
              <a:ext uri="{FF2B5EF4-FFF2-40B4-BE49-F238E27FC236}">
                <a16:creationId xmlns:a16="http://schemas.microsoft.com/office/drawing/2014/main" id="{67DEA4FC-4AEF-E790-F667-2DE056AB2F6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62025" y="1471218"/>
            <a:ext cx="3022937" cy="2659179"/>
          </a:xfrm>
          <a:prstGeom prst="rect">
            <a:avLst/>
          </a:prstGeom>
        </p:spPr>
      </p:pic>
      <p:pic>
        <p:nvPicPr>
          <p:cNvPr id="8" name="Google Shape;86;p13" descr="image.png">
            <a:extLst>
              <a:ext uri="{FF2B5EF4-FFF2-40B4-BE49-F238E27FC236}">
                <a16:creationId xmlns:a16="http://schemas.microsoft.com/office/drawing/2014/main" id="{A2DBB55E-7B74-DF65-DC4B-31FCAF154C48}"/>
              </a:ext>
            </a:extLst>
          </p:cNvPr>
          <p:cNvPicPr preferRelativeResize="0"/>
          <p:nvPr/>
        </p:nvPicPr>
        <p:blipFill rotWithShape="1">
          <a:blip r:embed="rId8">
            <a:alphaModFix/>
          </a:blip>
          <a:srcRect/>
          <a:stretch/>
        </p:blipFill>
        <p:spPr>
          <a:xfrm>
            <a:off x="581025" y="4375150"/>
            <a:ext cx="3517850" cy="2419350"/>
          </a:xfrm>
          <a:prstGeom prst="rect">
            <a:avLst/>
          </a:prstGeom>
          <a:noFill/>
          <a:ln>
            <a:noFill/>
          </a:ln>
        </p:spPr>
      </p:pic>
      <p:pic>
        <p:nvPicPr>
          <p:cNvPr id="9" name="Google Shape;87;p13" descr="image.png">
            <a:extLst>
              <a:ext uri="{FF2B5EF4-FFF2-40B4-BE49-F238E27FC236}">
                <a16:creationId xmlns:a16="http://schemas.microsoft.com/office/drawing/2014/main" id="{14DB25CF-B1B1-5D17-78C0-12EF405588D5}"/>
              </a:ext>
            </a:extLst>
          </p:cNvPr>
          <p:cNvPicPr preferRelativeResize="0"/>
          <p:nvPr/>
        </p:nvPicPr>
        <p:blipFill rotWithShape="1">
          <a:blip r:embed="rId9">
            <a:alphaModFix/>
          </a:blip>
          <a:srcRect/>
          <a:stretch/>
        </p:blipFill>
        <p:spPr>
          <a:xfrm>
            <a:off x="4337000" y="4375150"/>
            <a:ext cx="3517850" cy="2482850"/>
          </a:xfrm>
          <a:prstGeom prst="rect">
            <a:avLst/>
          </a:prstGeom>
          <a:noFill/>
          <a:ln>
            <a:noFill/>
          </a:ln>
        </p:spPr>
      </p:pic>
      <p:pic>
        <p:nvPicPr>
          <p:cNvPr id="10" name="Google Shape;88;p13" descr="image.png">
            <a:extLst>
              <a:ext uri="{FF2B5EF4-FFF2-40B4-BE49-F238E27FC236}">
                <a16:creationId xmlns:a16="http://schemas.microsoft.com/office/drawing/2014/main" id="{AC161DED-791C-E07E-9F73-D11B01D53FEA}"/>
              </a:ext>
            </a:extLst>
          </p:cNvPr>
          <p:cNvPicPr preferRelativeResize="0"/>
          <p:nvPr/>
        </p:nvPicPr>
        <p:blipFill rotWithShape="1">
          <a:blip r:embed="rId10">
            <a:alphaModFix/>
          </a:blip>
          <a:srcRect/>
          <a:stretch/>
        </p:blipFill>
        <p:spPr>
          <a:xfrm>
            <a:off x="8092975" y="4375150"/>
            <a:ext cx="3517999" cy="2419350"/>
          </a:xfrm>
          <a:prstGeom prst="rect">
            <a:avLst/>
          </a:prstGeom>
          <a:noFill/>
          <a:ln>
            <a:noFill/>
          </a:ln>
        </p:spPr>
      </p:pic>
      <p:sp>
        <p:nvSpPr>
          <p:cNvPr id="15" name="Google Shape;95;p13">
            <a:extLst>
              <a:ext uri="{FF2B5EF4-FFF2-40B4-BE49-F238E27FC236}">
                <a16:creationId xmlns:a16="http://schemas.microsoft.com/office/drawing/2014/main" id="{68A6527F-1E88-7A05-2C5A-EC76CE9F6C7A}"/>
              </a:ext>
            </a:extLst>
          </p:cNvPr>
          <p:cNvSpPr txBox="1"/>
          <p:nvPr/>
        </p:nvSpPr>
        <p:spPr>
          <a:xfrm>
            <a:off x="3117682" y="3886200"/>
            <a:ext cx="866775" cy="247650"/>
          </a:xfrm>
          <a:prstGeom prst="rect">
            <a:avLst/>
          </a:prstGeom>
          <a:solidFill>
            <a:srgbClr val="003366"/>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50" b="1" i="0" u="none" strike="noStrike" cap="none" dirty="0">
                <a:solidFill>
                  <a:srgbClr val="FFFFFF"/>
                </a:solidFill>
                <a:latin typeface="DM Sans"/>
                <a:ea typeface="DM Sans"/>
                <a:cs typeface="DM Sans"/>
                <a:sym typeface="DM Sans"/>
              </a:rPr>
              <a:t>MAPS (2D)</a:t>
            </a:r>
            <a:endParaRPr dirty="0"/>
          </a:p>
        </p:txBody>
      </p:sp>
      <p:sp>
        <p:nvSpPr>
          <p:cNvPr id="17" name="Google Shape;97;p13">
            <a:extLst>
              <a:ext uri="{FF2B5EF4-FFF2-40B4-BE49-F238E27FC236}">
                <a16:creationId xmlns:a16="http://schemas.microsoft.com/office/drawing/2014/main" id="{64E39FEA-EAE7-EAC5-78FA-F1341FC5F524}"/>
              </a:ext>
            </a:extLst>
          </p:cNvPr>
          <p:cNvSpPr txBox="1"/>
          <p:nvPr/>
        </p:nvSpPr>
        <p:spPr>
          <a:xfrm>
            <a:off x="6681497" y="3927475"/>
            <a:ext cx="1038225" cy="247650"/>
          </a:xfrm>
          <a:prstGeom prst="rect">
            <a:avLst/>
          </a:prstGeom>
          <a:solidFill>
            <a:srgbClr val="003366"/>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50" b="1" i="0" u="none" strike="noStrike" cap="none" dirty="0">
                <a:solidFill>
                  <a:srgbClr val="FFFFFF"/>
                </a:solidFill>
                <a:latin typeface="DM Sans"/>
                <a:ea typeface="DM Sans"/>
                <a:cs typeface="DM Sans"/>
                <a:sym typeface="DM Sans"/>
              </a:rPr>
              <a:t>FIB-SEM (3D)</a:t>
            </a:r>
            <a:endParaRPr dirty="0"/>
          </a:p>
        </p:txBody>
      </p:sp>
      <p:sp>
        <p:nvSpPr>
          <p:cNvPr id="19" name="Google Shape;99;p13">
            <a:extLst>
              <a:ext uri="{FF2B5EF4-FFF2-40B4-BE49-F238E27FC236}">
                <a16:creationId xmlns:a16="http://schemas.microsoft.com/office/drawing/2014/main" id="{04DBD30B-CA22-7E2B-6C28-CD631B2A9B22}"/>
              </a:ext>
            </a:extLst>
          </p:cNvPr>
          <p:cNvSpPr txBox="1"/>
          <p:nvPr/>
        </p:nvSpPr>
        <p:spPr>
          <a:xfrm>
            <a:off x="10353674" y="3813175"/>
            <a:ext cx="1376771" cy="161583"/>
          </a:xfrm>
          <a:prstGeom prst="rect">
            <a:avLst/>
          </a:prstGeom>
          <a:solidFill>
            <a:srgbClr val="003366"/>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50" b="1" i="0" u="none" strike="noStrike" cap="none" dirty="0">
                <a:solidFill>
                  <a:srgbClr val="FFFFFF"/>
                </a:solidFill>
                <a:latin typeface="DM Sans"/>
                <a:ea typeface="DM Sans"/>
                <a:cs typeface="DM Sans"/>
                <a:sym typeface="DM Sans"/>
              </a:rPr>
              <a:t>Micro(</a:t>
            </a:r>
            <a:r>
              <a:rPr lang="en-US" sz="1050" b="1" dirty="0">
                <a:solidFill>
                  <a:srgbClr val="FFFFFF"/>
                </a:solidFill>
                <a:latin typeface="DM Sans"/>
                <a:ea typeface="DM Sans"/>
                <a:cs typeface="DM Sans"/>
                <a:sym typeface="DM Sans"/>
              </a:rPr>
              <a:t>N</a:t>
            </a:r>
            <a:r>
              <a:rPr lang="en-US" sz="1050" b="1" i="0" u="none" strike="noStrike" cap="none" dirty="0">
                <a:solidFill>
                  <a:srgbClr val="FFFFFF"/>
                </a:solidFill>
                <a:latin typeface="DM Sans"/>
                <a:ea typeface="DM Sans"/>
                <a:cs typeface="DM Sans"/>
                <a:sym typeface="DM Sans"/>
              </a:rPr>
              <a:t>ono)-CT (3D)</a:t>
            </a:r>
            <a:endParaRPr dirty="0"/>
          </a:p>
        </p:txBody>
      </p:sp>
      <p:pic>
        <p:nvPicPr>
          <p:cNvPr id="20" name="Google Shape;100;p13" descr="image.png">
            <a:extLst>
              <a:ext uri="{FF2B5EF4-FFF2-40B4-BE49-F238E27FC236}">
                <a16:creationId xmlns:a16="http://schemas.microsoft.com/office/drawing/2014/main" id="{1D07E991-9ABD-1F8A-B434-4169E2D50BA2}"/>
              </a:ext>
            </a:extLst>
          </p:cNvPr>
          <p:cNvPicPr preferRelativeResize="0"/>
          <p:nvPr/>
        </p:nvPicPr>
        <p:blipFill rotWithShape="1">
          <a:blip r:embed="rId11">
            <a:alphaModFix/>
          </a:blip>
          <a:srcRect/>
          <a:stretch/>
        </p:blipFill>
        <p:spPr>
          <a:xfrm>
            <a:off x="771525" y="4651375"/>
            <a:ext cx="180975" cy="209550"/>
          </a:xfrm>
          <a:prstGeom prst="rect">
            <a:avLst/>
          </a:prstGeom>
          <a:noFill/>
          <a:ln>
            <a:noFill/>
          </a:ln>
        </p:spPr>
      </p:pic>
      <p:pic>
        <p:nvPicPr>
          <p:cNvPr id="24" name="Google Shape;104;p13" descr="image.png">
            <a:extLst>
              <a:ext uri="{FF2B5EF4-FFF2-40B4-BE49-F238E27FC236}">
                <a16:creationId xmlns:a16="http://schemas.microsoft.com/office/drawing/2014/main" id="{B25014D9-DCEE-0064-C586-1C5BA7290171}"/>
              </a:ext>
            </a:extLst>
          </p:cNvPr>
          <p:cNvPicPr preferRelativeResize="0"/>
          <p:nvPr/>
        </p:nvPicPr>
        <p:blipFill rotWithShape="1">
          <a:blip r:embed="rId12">
            <a:alphaModFix/>
          </a:blip>
          <a:srcRect/>
          <a:stretch/>
        </p:blipFill>
        <p:spPr>
          <a:xfrm>
            <a:off x="4527500" y="4651375"/>
            <a:ext cx="209550" cy="209550"/>
          </a:xfrm>
          <a:prstGeom prst="rect">
            <a:avLst/>
          </a:prstGeom>
          <a:noFill/>
          <a:ln>
            <a:noFill/>
          </a:ln>
        </p:spPr>
      </p:pic>
      <p:pic>
        <p:nvPicPr>
          <p:cNvPr id="28" name="Google Shape;108;p13" descr="image.png">
            <a:extLst>
              <a:ext uri="{FF2B5EF4-FFF2-40B4-BE49-F238E27FC236}">
                <a16:creationId xmlns:a16="http://schemas.microsoft.com/office/drawing/2014/main" id="{3FE1D489-EF13-5CBA-61F8-7AA968A34B55}"/>
              </a:ext>
            </a:extLst>
          </p:cNvPr>
          <p:cNvPicPr preferRelativeResize="0"/>
          <p:nvPr/>
        </p:nvPicPr>
        <p:blipFill rotWithShape="1">
          <a:blip r:embed="rId13">
            <a:alphaModFix/>
          </a:blip>
          <a:srcRect/>
          <a:stretch/>
        </p:blipFill>
        <p:spPr>
          <a:xfrm>
            <a:off x="8283475" y="4651375"/>
            <a:ext cx="209550" cy="209550"/>
          </a:xfrm>
          <a:prstGeom prst="rect">
            <a:avLst/>
          </a:prstGeom>
          <a:noFill/>
          <a:ln>
            <a:noFill/>
          </a:ln>
        </p:spPr>
      </p:pic>
      <p:sp>
        <p:nvSpPr>
          <p:cNvPr id="40" name="Google Shape;122;p13">
            <a:extLst>
              <a:ext uri="{FF2B5EF4-FFF2-40B4-BE49-F238E27FC236}">
                <a16:creationId xmlns:a16="http://schemas.microsoft.com/office/drawing/2014/main" id="{7F2E0685-E00F-A391-63AC-B41CC26010F2}"/>
              </a:ext>
            </a:extLst>
          </p:cNvPr>
          <p:cNvSpPr txBox="1"/>
          <p:nvPr/>
        </p:nvSpPr>
        <p:spPr>
          <a:xfrm>
            <a:off x="1047750" y="4622800"/>
            <a:ext cx="3003656" cy="26670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650" b="1" i="0" u="none" strike="noStrike" cap="none" dirty="0">
                <a:solidFill>
                  <a:srgbClr val="003366"/>
                </a:solidFill>
                <a:latin typeface="Merriweather"/>
                <a:ea typeface="Merriweather"/>
                <a:cs typeface="Merriweather"/>
                <a:sym typeface="Merriweather"/>
              </a:rPr>
              <a:t>Large &amp; Clear</a:t>
            </a:r>
            <a:endParaRPr dirty="0"/>
          </a:p>
        </p:txBody>
      </p:sp>
      <p:sp>
        <p:nvSpPr>
          <p:cNvPr id="41" name="Google Shape;123;p13">
            <a:extLst>
              <a:ext uri="{FF2B5EF4-FFF2-40B4-BE49-F238E27FC236}">
                <a16:creationId xmlns:a16="http://schemas.microsoft.com/office/drawing/2014/main" id="{E07B8AA8-AAA1-A65F-949A-F06ADC052F83}"/>
              </a:ext>
            </a:extLst>
          </p:cNvPr>
          <p:cNvSpPr txBox="1"/>
          <p:nvPr/>
        </p:nvSpPr>
        <p:spPr>
          <a:xfrm>
            <a:off x="4832300" y="4629192"/>
            <a:ext cx="2973652" cy="253916"/>
          </a:xfrm>
          <a:prstGeom prst="rect">
            <a:avLst/>
          </a:prstGeom>
          <a:noFill/>
          <a:ln>
            <a:noFill/>
          </a:ln>
        </p:spPr>
        <p:txBody>
          <a:bodyPr spcFirstLastPara="1" wrap="square" lIns="0" tIns="0" rIns="0" bIns="0" anchor="ctr" anchorCtr="0">
            <a:spAutoFit/>
          </a:bodyPr>
          <a:lstStyle/>
          <a:p>
            <a:pPr lvl="0"/>
            <a:r>
              <a:rPr lang="en-US" altLang="zh-CN" sz="1650" b="1" dirty="0">
                <a:solidFill>
                  <a:srgbClr val="003366"/>
                </a:solidFill>
                <a:latin typeface="Merriweather"/>
                <a:ea typeface="Merriweather"/>
                <a:cs typeface="Merriweather"/>
                <a:sym typeface="Merriweather"/>
              </a:rPr>
              <a:t>Clear</a:t>
            </a:r>
            <a:endParaRPr lang="en-US" altLang="zh-CN" sz="1600" dirty="0"/>
          </a:p>
        </p:txBody>
      </p:sp>
      <p:sp>
        <p:nvSpPr>
          <p:cNvPr id="42" name="Google Shape;124;p13">
            <a:extLst>
              <a:ext uri="{FF2B5EF4-FFF2-40B4-BE49-F238E27FC236}">
                <a16:creationId xmlns:a16="http://schemas.microsoft.com/office/drawing/2014/main" id="{7E58F5C9-AA35-1C47-1B22-F55592487190}"/>
              </a:ext>
            </a:extLst>
          </p:cNvPr>
          <p:cNvSpPr txBox="1"/>
          <p:nvPr/>
        </p:nvSpPr>
        <p:spPr>
          <a:xfrm>
            <a:off x="8588275" y="4622800"/>
            <a:ext cx="2973809" cy="26670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650" b="1" i="0" u="none" strike="noStrike" cap="none">
                <a:solidFill>
                  <a:srgbClr val="003366"/>
                </a:solidFill>
                <a:latin typeface="Merriweather"/>
                <a:ea typeface="Merriweather"/>
                <a:cs typeface="Merriweather"/>
                <a:sym typeface="Merriweather"/>
              </a:rPr>
              <a:t>Representative</a:t>
            </a:r>
            <a:endParaRPr/>
          </a:p>
        </p:txBody>
      </p:sp>
      <p:sp>
        <p:nvSpPr>
          <p:cNvPr id="4" name="文本框 3">
            <a:extLst>
              <a:ext uri="{FF2B5EF4-FFF2-40B4-BE49-F238E27FC236}">
                <a16:creationId xmlns:a16="http://schemas.microsoft.com/office/drawing/2014/main" id="{3BE460D7-7E95-BF07-83A6-9FC118CC1400}"/>
              </a:ext>
            </a:extLst>
          </p:cNvPr>
          <p:cNvSpPr txBox="1"/>
          <p:nvPr/>
        </p:nvSpPr>
        <p:spPr>
          <a:xfrm>
            <a:off x="9224599" y="4095971"/>
            <a:ext cx="2526712" cy="307777"/>
          </a:xfrm>
          <a:prstGeom prst="rect">
            <a:avLst/>
          </a:prstGeom>
          <a:noFill/>
        </p:spPr>
        <p:txBody>
          <a:bodyPr wrap="square" rtlCol="0">
            <a:spAutoFit/>
          </a:bodyPr>
          <a:lstStyle/>
          <a:p>
            <a:r>
              <a:rPr lang="en-US" altLang="zh-CN" sz="1400" dirty="0"/>
              <a:t>Adapted from Ma et al. (2021)</a:t>
            </a:r>
            <a:endParaRPr lang="zh-CN" altLang="en-US" sz="1400" dirty="0"/>
          </a:p>
        </p:txBody>
      </p:sp>
      <p:grpSp>
        <p:nvGrpSpPr>
          <p:cNvPr id="2" name="组合 1">
            <a:extLst>
              <a:ext uri="{FF2B5EF4-FFF2-40B4-BE49-F238E27FC236}">
                <a16:creationId xmlns:a16="http://schemas.microsoft.com/office/drawing/2014/main" id="{089CB7CE-AF26-4045-ACD5-6E713388E520}"/>
              </a:ext>
            </a:extLst>
          </p:cNvPr>
          <p:cNvGrpSpPr/>
          <p:nvPr/>
        </p:nvGrpSpPr>
        <p:grpSpPr>
          <a:xfrm>
            <a:off x="4513008" y="3644358"/>
            <a:ext cx="946564" cy="458074"/>
            <a:chOff x="1866838" y="1656589"/>
            <a:chExt cx="946564" cy="458074"/>
          </a:xfrm>
        </p:grpSpPr>
        <p:cxnSp>
          <p:nvCxnSpPr>
            <p:cNvPr id="5" name="直接连接符 61">
              <a:extLst>
                <a:ext uri="{FF2B5EF4-FFF2-40B4-BE49-F238E27FC236}">
                  <a16:creationId xmlns:a16="http://schemas.microsoft.com/office/drawing/2014/main" id="{E64E5C71-24CC-1811-3E3F-18B881F30E7E}"/>
                </a:ext>
              </a:extLst>
            </p:cNvPr>
            <p:cNvCxnSpPr>
              <a:cxnSpLocks/>
            </p:cNvCxnSpPr>
            <p:nvPr/>
          </p:nvCxnSpPr>
          <p:spPr bwMode="auto">
            <a:xfrm>
              <a:off x="1866838" y="2095913"/>
              <a:ext cx="7420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6" name="文本框 5">
              <a:extLst>
                <a:ext uri="{FF2B5EF4-FFF2-40B4-BE49-F238E27FC236}">
                  <a16:creationId xmlns:a16="http://schemas.microsoft.com/office/drawing/2014/main" id="{2FFF2AA6-7CCB-F9E5-FC4E-134B02EBD052}"/>
                </a:ext>
              </a:extLst>
            </p:cNvPr>
            <p:cNvSpPr txBox="1"/>
            <p:nvPr/>
          </p:nvSpPr>
          <p:spPr bwMode="auto">
            <a:xfrm>
              <a:off x="1941865" y="1656589"/>
              <a:ext cx="871537" cy="458074"/>
            </a:xfrm>
            <a:prstGeom prst="rect">
              <a:avLst/>
            </a:prstGeom>
            <a:noFill/>
            <a:ln w="9525">
              <a:noFill/>
              <a:prstDash val="lgDash"/>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just" defTabSz="914400" rtl="0" eaLnBrk="1" fontAlgn="base" latinLnBrk="0" hangingPunct="1">
                <a:lnSpc>
                  <a:spcPct val="150000"/>
                </a:lnSpc>
                <a:spcBef>
                  <a:spcPct val="50000"/>
                </a:spcBef>
                <a:spcAft>
                  <a:spcPct val="0"/>
                </a:spcAft>
                <a:buClr>
                  <a:srgbClr val="FF0000"/>
                </a:buClr>
                <a:buSzTx/>
                <a:buFontTx/>
                <a:buNone/>
                <a:tabLst/>
                <a:defRPr/>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μm</a:t>
              </a:r>
              <a:endPar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4" name="文本框 13">
            <a:extLst>
              <a:ext uri="{FF2B5EF4-FFF2-40B4-BE49-F238E27FC236}">
                <a16:creationId xmlns:a16="http://schemas.microsoft.com/office/drawing/2014/main" id="{93E38FEA-0805-92CE-3DFD-9C2D67C69E8F}"/>
              </a:ext>
            </a:extLst>
          </p:cNvPr>
          <p:cNvSpPr txBox="1"/>
          <p:nvPr/>
        </p:nvSpPr>
        <p:spPr>
          <a:xfrm>
            <a:off x="407119" y="680697"/>
            <a:ext cx="11377612" cy="553998"/>
          </a:xfrm>
          <a:prstGeom prst="rect">
            <a:avLst/>
          </a:prstGeom>
          <a:noFill/>
          <a:ln>
            <a:noFill/>
          </a:ln>
        </p:spPr>
        <p:txBody>
          <a:bodyPr spcFirstLastPara="1" wrap="square" lIns="0" tIns="0" rIns="0" bIns="0" anchor="t" anchorCtr="0">
            <a:spAutoFit/>
          </a:bodyPr>
          <a:lstStyle>
            <a:defPPr>
              <a:defRPr lang="zh-CN"/>
            </a:defPPr>
            <a:lvl1pPr marR="0" lvl="0" indent="0">
              <a:spcBef>
                <a:spcPts val="0"/>
              </a:spcBef>
              <a:spcAft>
                <a:spcPts val="0"/>
              </a:spcAft>
              <a:buNone/>
              <a:defRPr sz="2400" b="0" i="0" u="none" strike="noStrike" cap="none">
                <a:solidFill>
                  <a:srgbClr val="64748B"/>
                </a:solidFill>
                <a:latin typeface="DM Sans Medium"/>
                <a:ea typeface="DM Sans Medium"/>
                <a:cs typeface="DM Sans Medium"/>
              </a:defRPr>
            </a:lvl1pPr>
          </a:lstStyle>
          <a:p>
            <a:pPr indent="457200"/>
            <a:r>
              <a:rPr lang="en-US" altLang="zh-CN" sz="1800" dirty="0"/>
              <a:t>3D image </a:t>
            </a:r>
            <a:r>
              <a:rPr lang="en-US" altLang="zh-CN" sz="800" dirty="0"/>
              <a:t> </a:t>
            </a:r>
            <a:r>
              <a:rPr lang="en-US" altLang="zh-CN" sz="1800" dirty="0"/>
              <a:t>High resolution captures nanoscale pores, but only within a small volume; large field of view captures representative structures, but loses nanoscale details.</a:t>
            </a:r>
            <a:endParaRPr lang="zh-CN" altLang="en-US" sz="1800" dirty="0"/>
          </a:p>
        </p:txBody>
      </p:sp>
      <p:sp>
        <p:nvSpPr>
          <p:cNvPr id="16" name="文本框 15">
            <a:extLst>
              <a:ext uri="{FF2B5EF4-FFF2-40B4-BE49-F238E27FC236}">
                <a16:creationId xmlns:a16="http://schemas.microsoft.com/office/drawing/2014/main" id="{1391AEE1-A399-0A41-1E3D-241A37744FF7}"/>
              </a:ext>
            </a:extLst>
          </p:cNvPr>
          <p:cNvSpPr txBox="1"/>
          <p:nvPr/>
        </p:nvSpPr>
        <p:spPr>
          <a:xfrm>
            <a:off x="0" y="112507"/>
            <a:ext cx="12192000" cy="438582"/>
          </a:xfrm>
          <a:prstGeom prst="rect">
            <a:avLst/>
          </a:prstGeom>
          <a:noFill/>
          <a:ln>
            <a:noFill/>
          </a:ln>
        </p:spPr>
        <p:txBody>
          <a:bodyPr spcFirstLastPara="1" wrap="square" lIns="0" tIns="0" rIns="0" bIns="0" anchor="t" anchorCtr="0">
            <a:spAutoFit/>
          </a:bodyPr>
          <a:lstStyle>
            <a:defPPr>
              <a:defRPr lang="zh-CN"/>
            </a:defPPr>
            <a:lvl1pPr marR="0" lvl="0" indent="0">
              <a:spcBef>
                <a:spcPts val="0"/>
              </a:spcBef>
              <a:spcAft>
                <a:spcPts val="0"/>
              </a:spcAft>
              <a:buNone/>
              <a:defRPr sz="2850" b="1" i="0" u="none" strike="noStrike" cap="none">
                <a:solidFill>
                  <a:srgbClr val="003366"/>
                </a:solidFill>
                <a:latin typeface="Merriweather"/>
                <a:ea typeface="Merriweather"/>
                <a:cs typeface="Merriweather"/>
              </a:defRPr>
            </a:lvl1pPr>
          </a:lstStyle>
          <a:p>
            <a:pPr indent="457200"/>
            <a:r>
              <a:rPr lang="en-US" altLang="zh-CN" dirty="0"/>
              <a:t>Key Challenge</a:t>
            </a:r>
          </a:p>
        </p:txBody>
      </p:sp>
      <p:sp>
        <p:nvSpPr>
          <p:cNvPr id="18" name="文本框 17">
            <a:extLst>
              <a:ext uri="{FF2B5EF4-FFF2-40B4-BE49-F238E27FC236}">
                <a16:creationId xmlns:a16="http://schemas.microsoft.com/office/drawing/2014/main" id="{34B0F3E3-CE00-8051-BD27-4F5EC5691832}"/>
              </a:ext>
            </a:extLst>
          </p:cNvPr>
          <p:cNvSpPr txBox="1"/>
          <p:nvPr/>
        </p:nvSpPr>
        <p:spPr>
          <a:xfrm>
            <a:off x="8283475" y="4894225"/>
            <a:ext cx="4123220" cy="307777"/>
          </a:xfrm>
          <a:prstGeom prst="rect">
            <a:avLst/>
          </a:prstGeom>
          <a:noFill/>
        </p:spPr>
        <p:txBody>
          <a:bodyPr wrap="square" rtlCol="0">
            <a:spAutoFit/>
          </a:bodyPr>
          <a:lstStyle/>
          <a:p>
            <a:r>
              <a:rPr lang="en-US" altLang="zh-CN" sz="1400" b="1" dirty="0">
                <a:solidFill>
                  <a:srgbClr val="FF0000"/>
                </a:solidFill>
              </a:rPr>
              <a:t>Limitation:</a:t>
            </a:r>
            <a:r>
              <a:rPr lang="zh-CN" altLang="en-US" sz="1400" b="1" dirty="0">
                <a:solidFill>
                  <a:srgbClr val="FF0000"/>
                </a:solidFill>
              </a:rPr>
              <a:t> </a:t>
            </a:r>
            <a:r>
              <a:rPr lang="en-US" altLang="zh-CN" sz="1400" b="1" dirty="0">
                <a:solidFill>
                  <a:srgbClr val="FF0000"/>
                </a:solidFill>
              </a:rPr>
              <a:t>intra-mineral pores Loss</a:t>
            </a:r>
            <a:endParaRPr lang="zh-CN" altLang="en-US" sz="1400" b="1" dirty="0">
              <a:solidFill>
                <a:srgbClr val="FF0000"/>
              </a:solidFill>
            </a:endParaRPr>
          </a:p>
        </p:txBody>
      </p:sp>
      <p:sp>
        <p:nvSpPr>
          <p:cNvPr id="39" name="文本框 38">
            <a:extLst>
              <a:ext uri="{FF2B5EF4-FFF2-40B4-BE49-F238E27FC236}">
                <a16:creationId xmlns:a16="http://schemas.microsoft.com/office/drawing/2014/main" id="{A1E8912D-39F2-D0C2-C249-0270DA010D8B}"/>
              </a:ext>
            </a:extLst>
          </p:cNvPr>
          <p:cNvSpPr txBox="1"/>
          <p:nvPr/>
        </p:nvSpPr>
        <p:spPr>
          <a:xfrm>
            <a:off x="5085729" y="4910960"/>
            <a:ext cx="3502546" cy="307777"/>
          </a:xfrm>
          <a:prstGeom prst="rect">
            <a:avLst/>
          </a:prstGeom>
          <a:noFill/>
        </p:spPr>
        <p:txBody>
          <a:bodyPr wrap="square" rtlCol="0">
            <a:spAutoFit/>
          </a:bodyPr>
          <a:lstStyle/>
          <a:p>
            <a:r>
              <a:rPr lang="en-US" altLang="zh-CN" sz="1400" b="1" dirty="0">
                <a:solidFill>
                  <a:srgbClr val="FF0000"/>
                </a:solidFill>
              </a:rPr>
              <a:t>Limitation:</a:t>
            </a:r>
            <a:r>
              <a:rPr lang="zh-CN" altLang="en-US" sz="1400" b="1" dirty="0">
                <a:solidFill>
                  <a:srgbClr val="FF0000"/>
                </a:solidFill>
              </a:rPr>
              <a:t> </a:t>
            </a:r>
            <a:r>
              <a:rPr lang="en-US" altLang="zh-CN" sz="1400" b="1" dirty="0">
                <a:solidFill>
                  <a:srgbClr val="FF0000"/>
                </a:solidFill>
              </a:rPr>
              <a:t>Too Local</a:t>
            </a:r>
            <a:endParaRPr lang="zh-CN" altLang="en-US" sz="1400" b="1" dirty="0">
              <a:solidFill>
                <a:srgbClr val="FF0000"/>
              </a:solidFill>
            </a:endParaRPr>
          </a:p>
        </p:txBody>
      </p:sp>
      <p:sp>
        <p:nvSpPr>
          <p:cNvPr id="46" name="文本框 45">
            <a:extLst>
              <a:ext uri="{FF2B5EF4-FFF2-40B4-BE49-F238E27FC236}">
                <a16:creationId xmlns:a16="http://schemas.microsoft.com/office/drawing/2014/main" id="{49FC8BB8-E1E7-271C-6551-601A517E6591}"/>
              </a:ext>
            </a:extLst>
          </p:cNvPr>
          <p:cNvSpPr txBox="1"/>
          <p:nvPr/>
        </p:nvSpPr>
        <p:spPr>
          <a:xfrm>
            <a:off x="756884" y="4885126"/>
            <a:ext cx="3756124" cy="307777"/>
          </a:xfrm>
          <a:prstGeom prst="rect">
            <a:avLst/>
          </a:prstGeom>
          <a:noFill/>
        </p:spPr>
        <p:txBody>
          <a:bodyPr wrap="square" rtlCol="0">
            <a:spAutoFit/>
          </a:bodyPr>
          <a:lstStyle/>
          <a:p>
            <a:r>
              <a:rPr lang="en-US" altLang="zh-CN" sz="1400" b="1" dirty="0">
                <a:solidFill>
                  <a:srgbClr val="FF0000"/>
                </a:solidFill>
              </a:rPr>
              <a:t>Limitation:</a:t>
            </a:r>
            <a:r>
              <a:rPr lang="zh-CN" altLang="en-US" sz="1400" b="1" dirty="0">
                <a:solidFill>
                  <a:srgbClr val="FF0000"/>
                </a:solidFill>
              </a:rPr>
              <a:t> </a:t>
            </a:r>
            <a:r>
              <a:rPr lang="en-US" altLang="zh-CN" sz="1400" b="1" dirty="0">
                <a:solidFill>
                  <a:srgbClr val="FF0000"/>
                </a:solidFill>
              </a:rPr>
              <a:t>Strictly 2D Surface Only</a:t>
            </a:r>
            <a:endParaRPr lang="zh-CN" altLang="en-US" sz="1400" b="1" dirty="0">
              <a:solidFill>
                <a:srgbClr val="FF0000"/>
              </a:solidFill>
            </a:endParaRPr>
          </a:p>
        </p:txBody>
      </p:sp>
      <p:sp>
        <p:nvSpPr>
          <p:cNvPr id="7" name="文本框 6">
            <a:extLst>
              <a:ext uri="{FF2B5EF4-FFF2-40B4-BE49-F238E27FC236}">
                <a16:creationId xmlns:a16="http://schemas.microsoft.com/office/drawing/2014/main" id="{35A4F9DE-CE0D-EE18-2B54-E830FCDED9C3}"/>
              </a:ext>
            </a:extLst>
          </p:cNvPr>
          <p:cNvSpPr txBox="1"/>
          <p:nvPr/>
        </p:nvSpPr>
        <p:spPr>
          <a:xfrm>
            <a:off x="407119" y="5434203"/>
            <a:ext cx="11624460" cy="1200329"/>
          </a:xfrm>
          <a:prstGeom prst="rect">
            <a:avLst/>
          </a:prstGeom>
          <a:noFill/>
        </p:spPr>
        <p:txBody>
          <a:bodyPr wrap="square">
            <a:spAutoFit/>
          </a:bodyPr>
          <a:lstStyle/>
          <a:p>
            <a:r>
              <a:rPr lang="en-US" altLang="zh-CN" b="0" dirty="0">
                <a:latin typeface="Times New Roman" panose="02020603050405020304" pitchFamily="18" charset="0"/>
                <a:cs typeface="Times New Roman" panose="02020603050405020304" pitchFamily="18" charset="0"/>
              </a:rPr>
              <a:t>MAPS provides a large and clear two-dimensional field of view, which is useful for capturing capture nanoscale intra-mineral pores. However, it cannot directly provide 3D pore connectivity. FIB-SEM can resolve nanoscale 3D pore structures, but its imaging volume is too small and too local. In contrast, micro-CT or nano-CT can cover a larger volume, but their resolution is not sufficient to capture nanoscale intra-mineral pores.</a:t>
            </a:r>
          </a:p>
        </p:txBody>
      </p:sp>
    </p:spTree>
    <p:extLst>
      <p:ext uri="{BB962C8B-B14F-4D97-AF65-F5344CB8AC3E}">
        <p14:creationId xmlns:p14="http://schemas.microsoft.com/office/powerpoint/2010/main" val="41477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164"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3"/>
                                        </p:tgtEl>
                                      </p:cBhvr>
                                    </p:cmd>
                                  </p:childTnLst>
                                </p:cTn>
                              </p:par>
                            </p:childTnLst>
                          </p:cTn>
                        </p:par>
                      </p:childTnLst>
                    </p:cTn>
                  </p:par>
                </p:childTnLst>
              </p:cTn>
              <p:nextCondLst>
                <p:cond evt="onClick" delay="0">
                  <p:tgtEl>
                    <p:spTgt spid="43"/>
                  </p:tgtEl>
                </p:cond>
              </p:nextCondLst>
            </p:seq>
            <p:video>
              <p:cMediaNode vol="80000" mute="1">
                <p:cTn id="12" repeatCount="indefinite" fill="hold" display="0">
                  <p:stCondLst>
                    <p:cond delay="indefinite"/>
                  </p:stCondLst>
                </p:cTn>
                <p:tgtEl>
                  <p:spTgt spid="4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23647-E7F9-DA3D-23B7-CD77D6AEB535}"/>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41A8FA3D-361F-26A4-507D-D8654E835577}"/>
              </a:ext>
            </a:extLst>
          </p:cNvPr>
          <p:cNvPicPr>
            <a:picLocks noChangeAspect="1"/>
          </p:cNvPicPr>
          <p:nvPr/>
        </p:nvPicPr>
        <p:blipFill>
          <a:blip r:embed="rId3"/>
          <a:stretch>
            <a:fillRect/>
          </a:stretch>
        </p:blipFill>
        <p:spPr>
          <a:xfrm>
            <a:off x="4317365" y="1331231"/>
            <a:ext cx="7737959" cy="5352814"/>
          </a:xfrm>
          <a:prstGeom prst="rect">
            <a:avLst/>
          </a:prstGeom>
        </p:spPr>
      </p:pic>
      <p:pic>
        <p:nvPicPr>
          <p:cNvPr id="3" name="Google Shape;85;p13" descr="image.png">
            <a:extLst>
              <a:ext uri="{FF2B5EF4-FFF2-40B4-BE49-F238E27FC236}">
                <a16:creationId xmlns:a16="http://schemas.microsoft.com/office/drawing/2014/main" id="{7CC95997-8D34-67A5-5FB0-4DC7FC5B3369}"/>
              </a:ext>
            </a:extLst>
          </p:cNvPr>
          <p:cNvPicPr preferRelativeResize="0"/>
          <p:nvPr/>
        </p:nvPicPr>
        <p:blipFill rotWithShape="1">
          <a:blip r:embed="rId4">
            <a:alphaModFix/>
          </a:blip>
          <a:srcRect/>
          <a:stretch/>
        </p:blipFill>
        <p:spPr>
          <a:xfrm>
            <a:off x="482600" y="1649294"/>
            <a:ext cx="3429000" cy="1476375"/>
          </a:xfrm>
          <a:prstGeom prst="rect">
            <a:avLst/>
          </a:prstGeom>
          <a:noFill/>
          <a:ln>
            <a:noFill/>
          </a:ln>
        </p:spPr>
      </p:pic>
      <p:pic>
        <p:nvPicPr>
          <p:cNvPr id="4" name="Google Shape;86;p13" descr="image.png">
            <a:extLst>
              <a:ext uri="{FF2B5EF4-FFF2-40B4-BE49-F238E27FC236}">
                <a16:creationId xmlns:a16="http://schemas.microsoft.com/office/drawing/2014/main" id="{E90B8599-E6AF-E557-EF57-3C2B3E02518E}"/>
              </a:ext>
            </a:extLst>
          </p:cNvPr>
          <p:cNvPicPr preferRelativeResize="0"/>
          <p:nvPr/>
        </p:nvPicPr>
        <p:blipFill rotWithShape="1">
          <a:blip r:embed="rId5">
            <a:alphaModFix/>
          </a:blip>
          <a:srcRect/>
          <a:stretch/>
        </p:blipFill>
        <p:spPr>
          <a:xfrm>
            <a:off x="482600" y="3268544"/>
            <a:ext cx="3429000" cy="1476375"/>
          </a:xfrm>
          <a:prstGeom prst="rect">
            <a:avLst/>
          </a:prstGeom>
          <a:noFill/>
          <a:ln>
            <a:noFill/>
          </a:ln>
        </p:spPr>
      </p:pic>
      <p:pic>
        <p:nvPicPr>
          <p:cNvPr id="5" name="Google Shape;87;p13" descr="image.png">
            <a:extLst>
              <a:ext uri="{FF2B5EF4-FFF2-40B4-BE49-F238E27FC236}">
                <a16:creationId xmlns:a16="http://schemas.microsoft.com/office/drawing/2014/main" id="{FD2409DC-B028-16D3-3151-9059E5286B0A}"/>
              </a:ext>
            </a:extLst>
          </p:cNvPr>
          <p:cNvPicPr preferRelativeResize="0"/>
          <p:nvPr/>
        </p:nvPicPr>
        <p:blipFill rotWithShape="1">
          <a:blip r:embed="rId6">
            <a:alphaModFix/>
          </a:blip>
          <a:srcRect/>
          <a:stretch/>
        </p:blipFill>
        <p:spPr>
          <a:xfrm>
            <a:off x="482600" y="4887794"/>
            <a:ext cx="3429000" cy="1476375"/>
          </a:xfrm>
          <a:prstGeom prst="rect">
            <a:avLst/>
          </a:prstGeom>
          <a:noFill/>
          <a:ln>
            <a:noFill/>
          </a:ln>
        </p:spPr>
      </p:pic>
      <p:sp>
        <p:nvSpPr>
          <p:cNvPr id="7" name="Google Shape;93;p13">
            <a:extLst>
              <a:ext uri="{FF2B5EF4-FFF2-40B4-BE49-F238E27FC236}">
                <a16:creationId xmlns:a16="http://schemas.microsoft.com/office/drawing/2014/main" id="{20FACC74-4EA2-3034-A483-3B3E46275560}"/>
              </a:ext>
            </a:extLst>
          </p:cNvPr>
          <p:cNvSpPr txBox="1"/>
          <p:nvPr/>
        </p:nvSpPr>
        <p:spPr>
          <a:xfrm>
            <a:off x="911225" y="1935490"/>
            <a:ext cx="2950368" cy="22860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350" b="1" i="0" u="none" strike="noStrike" cap="none" dirty="0">
                <a:solidFill>
                  <a:srgbClr val="003366"/>
                </a:solidFill>
                <a:latin typeface="DM Sans"/>
                <a:ea typeface="DM Sans"/>
                <a:cs typeface="DM Sans"/>
                <a:sym typeface="DM Sans"/>
              </a:rPr>
              <a:t>Sub-rock Type (Nano-scale)</a:t>
            </a:r>
            <a:endParaRPr dirty="0"/>
          </a:p>
        </p:txBody>
      </p:sp>
      <p:sp>
        <p:nvSpPr>
          <p:cNvPr id="8" name="Google Shape;94;p13">
            <a:extLst>
              <a:ext uri="{FF2B5EF4-FFF2-40B4-BE49-F238E27FC236}">
                <a16:creationId xmlns:a16="http://schemas.microsoft.com/office/drawing/2014/main" id="{EB03B020-8D05-B664-0977-00B6C7F20336}"/>
              </a:ext>
            </a:extLst>
          </p:cNvPr>
          <p:cNvSpPr txBox="1"/>
          <p:nvPr/>
        </p:nvSpPr>
        <p:spPr>
          <a:xfrm>
            <a:off x="730250" y="2259340"/>
            <a:ext cx="2990850" cy="705450"/>
          </a:xfrm>
          <a:prstGeom prst="rect">
            <a:avLst/>
          </a:prstGeom>
          <a:noFill/>
          <a:ln>
            <a:noFill/>
          </a:ln>
        </p:spPr>
        <p:txBody>
          <a:bodyPr spcFirstLastPara="1" wrap="square" lIns="0" tIns="0" rIns="0" bIns="0" anchor="t" anchorCtr="0">
            <a:spAutoFit/>
          </a:bodyPr>
          <a:lstStyle/>
          <a:p>
            <a:pPr lvl="0">
              <a:lnSpc>
                <a:spcPct val="140018"/>
              </a:lnSpc>
            </a:pPr>
            <a:r>
              <a:rPr lang="en-US" sz="1087" b="0" i="0" u="none" strike="noStrike" cap="none" dirty="0">
                <a:solidFill>
                  <a:srgbClr val="475569"/>
                </a:solidFill>
                <a:latin typeface="DM Sans"/>
                <a:ea typeface="DM Sans"/>
                <a:cs typeface="DM Sans"/>
                <a:sym typeface="DM Sans"/>
              </a:rPr>
              <a:t>Reconstruct 3D units via </a:t>
            </a:r>
            <a:r>
              <a:rPr lang="en-US" sz="1087" b="0" i="0" u="none" strike="noStrike" cap="none" dirty="0" err="1">
                <a:solidFill>
                  <a:srgbClr val="475569"/>
                </a:solidFill>
                <a:latin typeface="DM Sans"/>
                <a:ea typeface="DM Sans"/>
                <a:cs typeface="DM Sans"/>
                <a:sym typeface="DM Sans"/>
              </a:rPr>
              <a:t>SliceGAN</a:t>
            </a:r>
            <a:r>
              <a:rPr lang="en-US" sz="1087" b="0" i="0" u="none" strike="noStrike" cap="none" dirty="0">
                <a:solidFill>
                  <a:srgbClr val="475569"/>
                </a:solidFill>
                <a:latin typeface="DM Sans"/>
                <a:ea typeface="DM Sans"/>
                <a:cs typeface="DM Sans"/>
                <a:sym typeface="DM Sans"/>
              </a:rPr>
              <a:t> &amp; FIB-SEM. Calculate </a:t>
            </a:r>
            <a:r>
              <a:rPr lang="en-US" altLang="zh-CN" sz="1100" b="1" dirty="0"/>
              <a:t>intrinsic</a:t>
            </a:r>
            <a:r>
              <a:rPr lang="en-US" sz="1087" b="0" i="0" u="none" strike="noStrike" cap="none" dirty="0">
                <a:solidFill>
                  <a:srgbClr val="475569"/>
                </a:solidFill>
                <a:latin typeface="DM Sans"/>
                <a:ea typeface="DM Sans"/>
                <a:cs typeface="DM Sans"/>
                <a:sym typeface="DM Sans"/>
              </a:rPr>
              <a:t> permeability using a hybrid PNM-Continuum model.</a:t>
            </a:r>
            <a:endParaRPr dirty="0"/>
          </a:p>
        </p:txBody>
      </p:sp>
      <p:sp>
        <p:nvSpPr>
          <p:cNvPr id="9" name="Google Shape;95;p13">
            <a:extLst>
              <a:ext uri="{FF2B5EF4-FFF2-40B4-BE49-F238E27FC236}">
                <a16:creationId xmlns:a16="http://schemas.microsoft.com/office/drawing/2014/main" id="{1FD57D92-152D-DF87-A3FE-EC28C0437420}"/>
              </a:ext>
            </a:extLst>
          </p:cNvPr>
          <p:cNvSpPr txBox="1"/>
          <p:nvPr/>
        </p:nvSpPr>
        <p:spPr>
          <a:xfrm>
            <a:off x="482600" y="3526249"/>
            <a:ext cx="2860357" cy="2286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r>
              <a:rPr lang="en-US" sz="1350" b="1" i="0" u="none" strike="noStrike" cap="none" dirty="0">
                <a:solidFill>
                  <a:srgbClr val="003366"/>
                </a:solidFill>
                <a:latin typeface="DM Sans"/>
                <a:ea typeface="DM Sans"/>
                <a:cs typeface="DM Sans"/>
                <a:sym typeface="DM Sans"/>
              </a:rPr>
              <a:t>Coarse-graining</a:t>
            </a:r>
            <a:endParaRPr dirty="0"/>
          </a:p>
        </p:txBody>
      </p:sp>
      <p:sp>
        <p:nvSpPr>
          <p:cNvPr id="10" name="Google Shape;96;p13">
            <a:extLst>
              <a:ext uri="{FF2B5EF4-FFF2-40B4-BE49-F238E27FC236}">
                <a16:creationId xmlns:a16="http://schemas.microsoft.com/office/drawing/2014/main" id="{703AEA1B-4E6B-55CE-1BA7-BB6B3D9CD3CC}"/>
              </a:ext>
            </a:extLst>
          </p:cNvPr>
          <p:cNvSpPr txBox="1"/>
          <p:nvPr/>
        </p:nvSpPr>
        <p:spPr>
          <a:xfrm>
            <a:off x="673100" y="3878590"/>
            <a:ext cx="2990850" cy="579983"/>
          </a:xfrm>
          <a:prstGeom prst="rect">
            <a:avLst/>
          </a:prstGeom>
          <a:noFill/>
          <a:ln>
            <a:noFill/>
          </a:ln>
        </p:spPr>
        <p:txBody>
          <a:bodyPr spcFirstLastPara="1" wrap="square" lIns="0" tIns="0" rIns="0" bIns="0" anchor="t" anchorCtr="0">
            <a:spAutoFit/>
          </a:bodyPr>
          <a:lstStyle/>
          <a:p>
            <a:pPr marL="0" marR="0" lvl="0" indent="0" algn="r" rtl="0">
              <a:lnSpc>
                <a:spcPct val="140018"/>
              </a:lnSpc>
              <a:spcBef>
                <a:spcPts val="0"/>
              </a:spcBef>
              <a:spcAft>
                <a:spcPts val="0"/>
              </a:spcAft>
              <a:buNone/>
            </a:pPr>
            <a:r>
              <a:rPr lang="en-US" sz="1087" b="0" i="0" u="none" strike="noStrike" cap="none" dirty="0">
                <a:solidFill>
                  <a:srgbClr val="475569"/>
                </a:solidFill>
                <a:latin typeface="DM Sans"/>
                <a:ea typeface="DM Sans"/>
                <a:cs typeface="DM Sans"/>
                <a:sym typeface="DM Sans"/>
              </a:rPr>
              <a:t>Categorize units to bridge the scale gap while strictly preserving critical connectivity information.</a:t>
            </a:r>
            <a:endParaRPr dirty="0"/>
          </a:p>
        </p:txBody>
      </p:sp>
      <p:sp>
        <p:nvSpPr>
          <p:cNvPr id="11" name="Google Shape;97;p13">
            <a:extLst>
              <a:ext uri="{FF2B5EF4-FFF2-40B4-BE49-F238E27FC236}">
                <a16:creationId xmlns:a16="http://schemas.microsoft.com/office/drawing/2014/main" id="{521BA1CA-F29E-AE79-E3FF-66BCD400B14F}"/>
              </a:ext>
            </a:extLst>
          </p:cNvPr>
          <p:cNvSpPr txBox="1"/>
          <p:nvPr/>
        </p:nvSpPr>
        <p:spPr>
          <a:xfrm>
            <a:off x="939800" y="5173990"/>
            <a:ext cx="2920365" cy="22860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350" b="1" i="0" u="none" strike="noStrike" cap="none">
                <a:solidFill>
                  <a:srgbClr val="003366"/>
                </a:solidFill>
                <a:latin typeface="DM Sans"/>
                <a:ea typeface="DM Sans"/>
                <a:cs typeface="DM Sans"/>
                <a:sym typeface="DM Sans"/>
              </a:rPr>
              <a:t>REV-scale (Micro-scale)</a:t>
            </a:r>
            <a:endParaRPr/>
          </a:p>
        </p:txBody>
      </p:sp>
      <p:sp>
        <p:nvSpPr>
          <p:cNvPr id="13" name="Google Shape;98;p13">
            <a:extLst>
              <a:ext uri="{FF2B5EF4-FFF2-40B4-BE49-F238E27FC236}">
                <a16:creationId xmlns:a16="http://schemas.microsoft.com/office/drawing/2014/main" id="{698AF1AC-E269-C6AA-3A53-A93B808E7FD5}"/>
              </a:ext>
            </a:extLst>
          </p:cNvPr>
          <p:cNvSpPr txBox="1"/>
          <p:nvPr/>
        </p:nvSpPr>
        <p:spPr>
          <a:xfrm>
            <a:off x="730250" y="5497840"/>
            <a:ext cx="2990850" cy="579983"/>
          </a:xfrm>
          <a:prstGeom prst="rect">
            <a:avLst/>
          </a:prstGeom>
          <a:noFill/>
          <a:ln>
            <a:noFill/>
          </a:ln>
        </p:spPr>
        <p:txBody>
          <a:bodyPr spcFirstLastPara="1" wrap="square" lIns="0" tIns="0" rIns="0" bIns="0" anchor="t" anchorCtr="0">
            <a:spAutoFit/>
          </a:bodyPr>
          <a:lstStyle/>
          <a:p>
            <a:pPr marL="0" marR="0" lvl="0" indent="0" algn="l" rtl="0">
              <a:lnSpc>
                <a:spcPct val="140018"/>
              </a:lnSpc>
              <a:spcBef>
                <a:spcPts val="0"/>
              </a:spcBef>
              <a:spcAft>
                <a:spcPts val="0"/>
              </a:spcAft>
              <a:buNone/>
            </a:pPr>
            <a:r>
              <a:rPr lang="en-US" sz="1087" b="0" i="0" u="none" strike="noStrike" cap="none">
                <a:solidFill>
                  <a:srgbClr val="475569"/>
                </a:solidFill>
                <a:latin typeface="DM Sans"/>
                <a:ea typeface="DM Sans"/>
                <a:cs typeface="DM Sans"/>
                <a:sym typeface="DM Sans"/>
              </a:rPr>
              <a:t>Assemble the 122 μm digital core. Predict macroscopic permeability across lithofacies using Multiscale PNM.</a:t>
            </a:r>
            <a:endParaRPr/>
          </a:p>
        </p:txBody>
      </p:sp>
      <p:pic>
        <p:nvPicPr>
          <p:cNvPr id="14" name="Google Shape;101;p13" descr="image.png">
            <a:extLst>
              <a:ext uri="{FF2B5EF4-FFF2-40B4-BE49-F238E27FC236}">
                <a16:creationId xmlns:a16="http://schemas.microsoft.com/office/drawing/2014/main" id="{08668367-EB35-D6CB-072E-AC47B3130772}"/>
              </a:ext>
            </a:extLst>
          </p:cNvPr>
          <p:cNvPicPr preferRelativeResize="0"/>
          <p:nvPr/>
        </p:nvPicPr>
        <p:blipFill rotWithShape="1">
          <a:blip r:embed="rId7">
            <a:alphaModFix/>
          </a:blip>
          <a:srcRect/>
          <a:stretch/>
        </p:blipFill>
        <p:spPr>
          <a:xfrm>
            <a:off x="730250" y="1964065"/>
            <a:ext cx="85725" cy="171450"/>
          </a:xfrm>
          <a:prstGeom prst="rect">
            <a:avLst/>
          </a:prstGeom>
          <a:noFill/>
          <a:ln>
            <a:noFill/>
          </a:ln>
        </p:spPr>
      </p:pic>
      <p:pic>
        <p:nvPicPr>
          <p:cNvPr id="15" name="Google Shape;102;p13" descr="image.png">
            <a:extLst>
              <a:ext uri="{FF2B5EF4-FFF2-40B4-BE49-F238E27FC236}">
                <a16:creationId xmlns:a16="http://schemas.microsoft.com/office/drawing/2014/main" id="{1671C225-C49E-B5AD-AF1F-F1F758B27D62}"/>
              </a:ext>
            </a:extLst>
          </p:cNvPr>
          <p:cNvPicPr preferRelativeResize="0"/>
          <p:nvPr/>
        </p:nvPicPr>
        <p:blipFill rotWithShape="1">
          <a:blip r:embed="rId8">
            <a:alphaModFix/>
          </a:blip>
          <a:srcRect/>
          <a:stretch/>
        </p:blipFill>
        <p:spPr>
          <a:xfrm>
            <a:off x="3502025" y="3592840"/>
            <a:ext cx="171450" cy="152400"/>
          </a:xfrm>
          <a:prstGeom prst="rect">
            <a:avLst/>
          </a:prstGeom>
          <a:noFill/>
          <a:ln>
            <a:noFill/>
          </a:ln>
        </p:spPr>
      </p:pic>
      <p:pic>
        <p:nvPicPr>
          <p:cNvPr id="16" name="Google Shape;103;p13" descr="image.png">
            <a:extLst>
              <a:ext uri="{FF2B5EF4-FFF2-40B4-BE49-F238E27FC236}">
                <a16:creationId xmlns:a16="http://schemas.microsoft.com/office/drawing/2014/main" id="{2F4E98A5-EF3A-ADEB-724E-904B56E7689A}"/>
              </a:ext>
            </a:extLst>
          </p:cNvPr>
          <p:cNvPicPr preferRelativeResize="0"/>
          <p:nvPr/>
        </p:nvPicPr>
        <p:blipFill rotWithShape="1">
          <a:blip r:embed="rId9">
            <a:alphaModFix/>
          </a:blip>
          <a:srcRect/>
          <a:stretch/>
        </p:blipFill>
        <p:spPr>
          <a:xfrm>
            <a:off x="730250" y="5202565"/>
            <a:ext cx="114300" cy="171450"/>
          </a:xfrm>
          <a:prstGeom prst="rect">
            <a:avLst/>
          </a:prstGeom>
          <a:noFill/>
          <a:ln>
            <a:noFill/>
          </a:ln>
        </p:spPr>
      </p:pic>
      <p:sp>
        <p:nvSpPr>
          <p:cNvPr id="19" name="文本框 18">
            <a:extLst>
              <a:ext uri="{FF2B5EF4-FFF2-40B4-BE49-F238E27FC236}">
                <a16:creationId xmlns:a16="http://schemas.microsoft.com/office/drawing/2014/main" id="{5D172BF5-4BAD-5C27-D7C8-4DB972532F88}"/>
              </a:ext>
            </a:extLst>
          </p:cNvPr>
          <p:cNvSpPr txBox="1"/>
          <p:nvPr/>
        </p:nvSpPr>
        <p:spPr>
          <a:xfrm>
            <a:off x="482600" y="821941"/>
            <a:ext cx="7856637" cy="30777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lang="zh-CN"/>
            </a:defPPr>
            <a:lvl1pPr marR="0" lvl="0" indent="0">
              <a:lnSpc>
                <a:spcPct val="100000"/>
              </a:lnSpc>
              <a:spcBef>
                <a:spcPts val="0"/>
              </a:spcBef>
              <a:spcAft>
                <a:spcPts val="0"/>
              </a:spcAft>
              <a:buClr>
                <a:srgbClr val="000000"/>
              </a:buClr>
              <a:buFont typeface="Arial"/>
              <a:buNone/>
              <a:defRPr sz="2000" b="0" i="0" u="none" strike="noStrike" cap="none">
                <a:solidFill>
                  <a:srgbClr val="475569"/>
                </a:solidFill>
                <a:latin typeface="DM Sans"/>
                <a:ea typeface="DM Sans"/>
                <a:cs typeface="DM Sans"/>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zh-CN" dirty="0"/>
              <a:t>Upscaling sub-rock type information to the REV scale</a:t>
            </a:r>
            <a:endParaRPr lang="zh-CN" altLang="en-US" dirty="0"/>
          </a:p>
        </p:txBody>
      </p:sp>
      <p:sp>
        <p:nvSpPr>
          <p:cNvPr id="2" name="文本框 1">
            <a:extLst>
              <a:ext uri="{FF2B5EF4-FFF2-40B4-BE49-F238E27FC236}">
                <a16:creationId xmlns:a16="http://schemas.microsoft.com/office/drawing/2014/main" id="{9218B384-35DF-9AD0-92DB-2F3136DDD638}"/>
              </a:ext>
            </a:extLst>
          </p:cNvPr>
          <p:cNvSpPr txBox="1"/>
          <p:nvPr/>
        </p:nvSpPr>
        <p:spPr>
          <a:xfrm>
            <a:off x="0" y="211033"/>
            <a:ext cx="12192000" cy="438582"/>
          </a:xfrm>
          <a:prstGeom prst="rect">
            <a:avLst/>
          </a:prstGeom>
          <a:noFill/>
          <a:ln>
            <a:noFill/>
          </a:ln>
        </p:spPr>
        <p:txBody>
          <a:bodyPr spcFirstLastPara="1" wrap="square" lIns="0" tIns="0" rIns="0" bIns="0" anchor="t" anchorCtr="0">
            <a:spAutoFit/>
          </a:bodyPr>
          <a:lstStyle>
            <a:defPPr>
              <a:defRPr lang="zh-CN"/>
            </a:defPPr>
            <a:lvl1pPr marR="0" lvl="0" indent="0">
              <a:spcBef>
                <a:spcPts val="0"/>
              </a:spcBef>
              <a:spcAft>
                <a:spcPts val="0"/>
              </a:spcAft>
              <a:buNone/>
              <a:defRPr sz="2850" b="1" i="0" u="none" strike="noStrike" cap="none">
                <a:solidFill>
                  <a:srgbClr val="003366"/>
                </a:solidFill>
                <a:latin typeface="Merriweather"/>
                <a:ea typeface="Merriweather"/>
                <a:cs typeface="Merriweather"/>
              </a:defRPr>
            </a:lvl1pPr>
          </a:lstStyle>
          <a:p>
            <a:pPr indent="457200"/>
            <a:r>
              <a:rPr lang="en-US" altLang="zh-CN" dirty="0"/>
              <a:t>Proposed Multiscale Workflow</a:t>
            </a:r>
          </a:p>
        </p:txBody>
      </p:sp>
    </p:spTree>
    <p:extLst>
      <p:ext uri="{BB962C8B-B14F-4D97-AF65-F5344CB8AC3E}">
        <p14:creationId xmlns:p14="http://schemas.microsoft.com/office/powerpoint/2010/main" val="188106227"/>
      </p:ext>
    </p:extLst>
  </p:cSld>
  <p:clrMapOvr>
    <a:masterClrMapping/>
  </p:clrMapOvr>
  <mc:AlternateContent xmlns:mc="http://schemas.openxmlformats.org/markup-compatibility/2006" xmlns:p14="http://schemas.microsoft.com/office/powerpoint/2010/main">
    <mc:Choice Requires="p14">
      <p:transition spd="slow" p14:dur="2000" advTm="192"/>
    </mc:Choice>
    <mc:Fallback xmlns="">
      <p:transition spd="slow" advTm="19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F8FC1-B060-F736-3DE6-6D975752F281}"/>
            </a:ext>
          </a:extLst>
        </p:cNvPr>
        <p:cNvGrpSpPr/>
        <p:nvPr/>
      </p:nvGrpSpPr>
      <p:grpSpPr>
        <a:xfrm>
          <a:off x="0" y="0"/>
          <a:ext cx="0" cy="0"/>
          <a:chOff x="0" y="0"/>
          <a:chExt cx="0" cy="0"/>
        </a:xfrm>
      </p:grpSpPr>
      <p:pic>
        <p:nvPicPr>
          <p:cNvPr id="4" name="Google Shape;84;p13">
            <a:extLst>
              <a:ext uri="{FF2B5EF4-FFF2-40B4-BE49-F238E27FC236}">
                <a16:creationId xmlns:a16="http://schemas.microsoft.com/office/drawing/2014/main" id="{AF1BCB29-D91A-D362-F660-7D489A872E47}"/>
              </a:ext>
            </a:extLst>
          </p:cNvPr>
          <p:cNvPicPr preferRelativeResize="0"/>
          <p:nvPr/>
        </p:nvPicPr>
        <p:blipFill rotWithShape="1">
          <a:blip r:embed="rId3">
            <a:alphaModFix/>
          </a:blip>
          <a:srcRect/>
          <a:stretch/>
        </p:blipFill>
        <p:spPr>
          <a:xfrm>
            <a:off x="242888" y="1628775"/>
            <a:ext cx="5467350" cy="4838700"/>
          </a:xfrm>
          <a:prstGeom prst="rect">
            <a:avLst/>
          </a:prstGeom>
          <a:noFill/>
          <a:ln>
            <a:noFill/>
          </a:ln>
        </p:spPr>
      </p:pic>
      <p:pic>
        <p:nvPicPr>
          <p:cNvPr id="5" name="Google Shape;85;p13">
            <a:extLst>
              <a:ext uri="{FF2B5EF4-FFF2-40B4-BE49-F238E27FC236}">
                <a16:creationId xmlns:a16="http://schemas.microsoft.com/office/drawing/2014/main" id="{36BCEA19-2E21-B1C0-5692-BDB6AB57E942}"/>
              </a:ext>
            </a:extLst>
          </p:cNvPr>
          <p:cNvPicPr preferRelativeResize="0"/>
          <p:nvPr/>
        </p:nvPicPr>
        <p:blipFill rotWithShape="1">
          <a:blip r:embed="rId4">
            <a:alphaModFix/>
          </a:blip>
          <a:srcRect/>
          <a:stretch/>
        </p:blipFill>
        <p:spPr>
          <a:xfrm>
            <a:off x="5995988" y="1628775"/>
            <a:ext cx="5467350" cy="1343025"/>
          </a:xfrm>
          <a:prstGeom prst="rect">
            <a:avLst/>
          </a:prstGeom>
          <a:noFill/>
          <a:ln>
            <a:noFill/>
          </a:ln>
        </p:spPr>
      </p:pic>
      <p:pic>
        <p:nvPicPr>
          <p:cNvPr id="6" name="Google Shape;86;p13">
            <a:extLst>
              <a:ext uri="{FF2B5EF4-FFF2-40B4-BE49-F238E27FC236}">
                <a16:creationId xmlns:a16="http://schemas.microsoft.com/office/drawing/2014/main" id="{74690D83-73F6-76C2-0A92-2894824106C2}"/>
              </a:ext>
            </a:extLst>
          </p:cNvPr>
          <p:cNvPicPr preferRelativeResize="0"/>
          <p:nvPr/>
        </p:nvPicPr>
        <p:blipFill rotWithShape="1">
          <a:blip r:embed="rId5">
            <a:alphaModFix/>
          </a:blip>
          <a:srcRect/>
          <a:stretch/>
        </p:blipFill>
        <p:spPr>
          <a:xfrm>
            <a:off x="5995988" y="3162300"/>
            <a:ext cx="5467350" cy="3305175"/>
          </a:xfrm>
          <a:prstGeom prst="rect">
            <a:avLst/>
          </a:prstGeom>
          <a:noFill/>
          <a:ln>
            <a:noFill/>
          </a:ln>
        </p:spPr>
      </p:pic>
      <p:sp>
        <p:nvSpPr>
          <p:cNvPr id="13" name="Google Shape;93;p13">
            <a:extLst>
              <a:ext uri="{FF2B5EF4-FFF2-40B4-BE49-F238E27FC236}">
                <a16:creationId xmlns:a16="http://schemas.microsoft.com/office/drawing/2014/main" id="{70C9514E-1D63-3941-5282-69CAB4059EE0}"/>
              </a:ext>
            </a:extLst>
          </p:cNvPr>
          <p:cNvSpPr txBox="1"/>
          <p:nvPr/>
        </p:nvSpPr>
        <p:spPr>
          <a:xfrm>
            <a:off x="747713" y="1866900"/>
            <a:ext cx="5010626" cy="247650"/>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500" b="1" i="0" u="none" strike="noStrike" cap="none">
                <a:solidFill>
                  <a:srgbClr val="003366"/>
                </a:solidFill>
                <a:latin typeface="DM Sans"/>
                <a:ea typeface="DM Sans"/>
                <a:cs typeface="DM Sans"/>
                <a:sym typeface="DM Sans"/>
              </a:rPr>
              <a:t>Study Area &amp; Sampling</a:t>
            </a:r>
            <a:endParaRPr/>
          </a:p>
        </p:txBody>
      </p:sp>
      <p:sp>
        <p:nvSpPr>
          <p:cNvPr id="14" name="Google Shape;94;p13">
            <a:extLst>
              <a:ext uri="{FF2B5EF4-FFF2-40B4-BE49-F238E27FC236}">
                <a16:creationId xmlns:a16="http://schemas.microsoft.com/office/drawing/2014/main" id="{85B1E102-FB39-02C0-EFBC-647D3C174E85}"/>
              </a:ext>
            </a:extLst>
          </p:cNvPr>
          <p:cNvSpPr/>
          <p:nvPr/>
        </p:nvSpPr>
        <p:spPr>
          <a:xfrm>
            <a:off x="433388" y="2257425"/>
            <a:ext cx="5086350" cy="617041"/>
          </a:xfrm>
          <a:prstGeom prst="rect">
            <a:avLst/>
          </a:prstGeom>
          <a:solidFill>
            <a:srgbClr val="F8FAFC"/>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 name="Google Shape;95;p13">
            <a:extLst>
              <a:ext uri="{FF2B5EF4-FFF2-40B4-BE49-F238E27FC236}">
                <a16:creationId xmlns:a16="http://schemas.microsoft.com/office/drawing/2014/main" id="{78021FFE-6172-6A03-67DB-B76FDA11386E}"/>
              </a:ext>
            </a:extLst>
          </p:cNvPr>
          <p:cNvSpPr txBox="1"/>
          <p:nvPr/>
        </p:nvSpPr>
        <p:spPr>
          <a:xfrm>
            <a:off x="528638" y="2352675"/>
            <a:ext cx="4895850" cy="51706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39916"/>
              </a:lnSpc>
              <a:spcBef>
                <a:spcPts val="0"/>
              </a:spcBef>
              <a:spcAft>
                <a:spcPts val="0"/>
              </a:spcAft>
              <a:buNone/>
            </a:pPr>
            <a:r>
              <a:rPr lang="en-US" sz="1200" b="1" i="0" u="none" strike="noStrike" cap="none" dirty="0">
                <a:solidFill>
                  <a:srgbClr val="334155"/>
                </a:solidFill>
                <a:latin typeface="DM Sans"/>
                <a:ea typeface="DM Sans"/>
                <a:cs typeface="DM Sans"/>
                <a:sym typeface="DM Sans"/>
              </a:rPr>
              <a:t>12 shale samples</a:t>
            </a:r>
            <a:r>
              <a:rPr lang="en-US" sz="1200" b="0" i="0" u="none" strike="noStrike" cap="none" dirty="0">
                <a:solidFill>
                  <a:srgbClr val="334155"/>
                </a:solidFill>
                <a:latin typeface="DM Sans"/>
                <a:ea typeface="DM Sans"/>
                <a:cs typeface="DM Sans"/>
                <a:sym typeface="DM Sans"/>
              </a:rPr>
              <a:t> collected from various depths of Well H in the </a:t>
            </a:r>
            <a:r>
              <a:rPr lang="en-US" sz="1200" b="0" i="0" u="none" strike="noStrike" cap="none" dirty="0" err="1">
                <a:solidFill>
                  <a:srgbClr val="334155"/>
                </a:solidFill>
                <a:latin typeface="DM Sans"/>
                <a:ea typeface="DM Sans"/>
                <a:cs typeface="DM Sans"/>
                <a:sym typeface="DM Sans"/>
              </a:rPr>
              <a:t>Wufeng</a:t>
            </a:r>
            <a:r>
              <a:rPr lang="en-US" sz="1200" b="0" i="0" u="none" strike="noStrike" cap="none" dirty="0">
                <a:solidFill>
                  <a:srgbClr val="334155"/>
                </a:solidFill>
                <a:latin typeface="DM Sans"/>
                <a:ea typeface="DM Sans"/>
                <a:cs typeface="DM Sans"/>
                <a:sym typeface="DM Sans"/>
              </a:rPr>
              <a:t>–</a:t>
            </a:r>
            <a:r>
              <a:rPr lang="en-US" sz="1200" b="0" i="0" u="none" strike="noStrike" cap="none" dirty="0" err="1">
                <a:solidFill>
                  <a:srgbClr val="334155"/>
                </a:solidFill>
                <a:latin typeface="DM Sans"/>
                <a:ea typeface="DM Sans"/>
                <a:cs typeface="DM Sans"/>
                <a:sym typeface="DM Sans"/>
              </a:rPr>
              <a:t>Longmaxi</a:t>
            </a:r>
            <a:r>
              <a:rPr lang="en-US" sz="1200" b="0" i="0" u="none" strike="noStrike" cap="none" dirty="0">
                <a:solidFill>
                  <a:srgbClr val="334155"/>
                </a:solidFill>
                <a:latin typeface="DM Sans"/>
                <a:ea typeface="DM Sans"/>
                <a:cs typeface="DM Sans"/>
                <a:sym typeface="DM Sans"/>
              </a:rPr>
              <a:t> Formation, </a:t>
            </a:r>
            <a:r>
              <a:rPr lang="en-US" sz="1200" b="0" i="0" u="none" strike="noStrike" cap="none" dirty="0" err="1">
                <a:solidFill>
                  <a:srgbClr val="334155"/>
                </a:solidFill>
                <a:latin typeface="DM Sans"/>
                <a:ea typeface="DM Sans"/>
                <a:cs typeface="DM Sans"/>
                <a:sym typeface="DM Sans"/>
              </a:rPr>
              <a:t>Luzhou</a:t>
            </a:r>
            <a:r>
              <a:rPr lang="en-US" sz="1200" b="0" i="0" u="none" strike="noStrike" cap="none" dirty="0">
                <a:solidFill>
                  <a:srgbClr val="334155"/>
                </a:solidFill>
                <a:latin typeface="DM Sans"/>
                <a:ea typeface="DM Sans"/>
                <a:cs typeface="DM Sans"/>
                <a:sym typeface="DM Sans"/>
              </a:rPr>
              <a:t> Block, Sichuan Basin, China.</a:t>
            </a:r>
            <a:endParaRPr dirty="0"/>
          </a:p>
        </p:txBody>
      </p:sp>
      <p:sp>
        <p:nvSpPr>
          <p:cNvPr id="16" name="Google Shape;96;p13">
            <a:extLst>
              <a:ext uri="{FF2B5EF4-FFF2-40B4-BE49-F238E27FC236}">
                <a16:creationId xmlns:a16="http://schemas.microsoft.com/office/drawing/2014/main" id="{6C14C184-70FC-C4A0-BE1A-E7062501AB3D}"/>
              </a:ext>
            </a:extLst>
          </p:cNvPr>
          <p:cNvSpPr/>
          <p:nvPr/>
        </p:nvSpPr>
        <p:spPr>
          <a:xfrm>
            <a:off x="433388" y="2257425"/>
            <a:ext cx="38100" cy="617041"/>
          </a:xfrm>
          <a:prstGeom prst="rect">
            <a:avLst/>
          </a:prstGeom>
          <a:solidFill>
            <a:srgbClr val="0050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7" name="Google Shape;97;p13">
            <a:extLst>
              <a:ext uri="{FF2B5EF4-FFF2-40B4-BE49-F238E27FC236}">
                <a16:creationId xmlns:a16="http://schemas.microsoft.com/office/drawing/2014/main" id="{C11A5513-6F5E-3847-D6BC-6A4FE29FC96D}"/>
              </a:ext>
            </a:extLst>
          </p:cNvPr>
          <p:cNvSpPr txBox="1"/>
          <p:nvPr/>
        </p:nvSpPr>
        <p:spPr>
          <a:xfrm>
            <a:off x="6472238" y="1866900"/>
            <a:ext cx="5040630" cy="247650"/>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500" b="1" i="0" u="none" strike="noStrike" cap="none">
                <a:solidFill>
                  <a:srgbClr val="003366"/>
                </a:solidFill>
                <a:latin typeface="DM Sans"/>
                <a:ea typeface="DM Sans"/>
                <a:cs typeface="DM Sans"/>
                <a:sym typeface="DM Sans"/>
              </a:rPr>
              <a:t>Multiscale Experimental Suite</a:t>
            </a:r>
            <a:endParaRPr/>
          </a:p>
        </p:txBody>
      </p:sp>
      <p:sp>
        <p:nvSpPr>
          <p:cNvPr id="18" name="Google Shape;98;p13">
            <a:extLst>
              <a:ext uri="{FF2B5EF4-FFF2-40B4-BE49-F238E27FC236}">
                <a16:creationId xmlns:a16="http://schemas.microsoft.com/office/drawing/2014/main" id="{5D25E618-535A-3028-26B2-5609F8CB1026}"/>
              </a:ext>
            </a:extLst>
          </p:cNvPr>
          <p:cNvSpPr txBox="1"/>
          <p:nvPr/>
        </p:nvSpPr>
        <p:spPr>
          <a:xfrm>
            <a:off x="6472238" y="3400425"/>
            <a:ext cx="5040630" cy="247650"/>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500" b="1" i="0" u="none" strike="noStrike" cap="none">
                <a:solidFill>
                  <a:srgbClr val="003366"/>
                </a:solidFill>
                <a:latin typeface="DM Sans"/>
                <a:ea typeface="DM Sans"/>
                <a:cs typeface="DM Sans"/>
                <a:sym typeface="DM Sans"/>
              </a:rPr>
              <a:t>Lithofacies Classification</a:t>
            </a:r>
            <a:endParaRPr/>
          </a:p>
        </p:txBody>
      </p:sp>
      <p:pic>
        <p:nvPicPr>
          <p:cNvPr id="19" name="Google Shape;99;p13">
            <a:extLst>
              <a:ext uri="{FF2B5EF4-FFF2-40B4-BE49-F238E27FC236}">
                <a16:creationId xmlns:a16="http://schemas.microsoft.com/office/drawing/2014/main" id="{E71B6524-8DB6-AE68-8E27-394B7235E974}"/>
              </a:ext>
            </a:extLst>
          </p:cNvPr>
          <p:cNvPicPr preferRelativeResize="0"/>
          <p:nvPr/>
        </p:nvPicPr>
        <p:blipFill rotWithShape="1">
          <a:blip r:embed="rId6">
            <a:alphaModFix/>
          </a:blip>
          <a:srcRect/>
          <a:stretch/>
        </p:blipFill>
        <p:spPr>
          <a:xfrm>
            <a:off x="433388" y="1895475"/>
            <a:ext cx="219075" cy="190500"/>
          </a:xfrm>
          <a:prstGeom prst="rect">
            <a:avLst/>
          </a:prstGeom>
          <a:noFill/>
          <a:ln>
            <a:noFill/>
          </a:ln>
        </p:spPr>
      </p:pic>
      <p:pic>
        <p:nvPicPr>
          <p:cNvPr id="20" name="Google Shape;100;p13">
            <a:extLst>
              <a:ext uri="{FF2B5EF4-FFF2-40B4-BE49-F238E27FC236}">
                <a16:creationId xmlns:a16="http://schemas.microsoft.com/office/drawing/2014/main" id="{3CE5A85D-C772-423F-3964-5C14464F3879}"/>
              </a:ext>
            </a:extLst>
          </p:cNvPr>
          <p:cNvPicPr preferRelativeResize="0"/>
          <p:nvPr/>
        </p:nvPicPr>
        <p:blipFill rotWithShape="1">
          <a:blip r:embed="rId7">
            <a:alphaModFix/>
          </a:blip>
          <a:srcRect/>
          <a:stretch/>
        </p:blipFill>
        <p:spPr>
          <a:xfrm>
            <a:off x="6186488" y="1895475"/>
            <a:ext cx="190500" cy="190500"/>
          </a:xfrm>
          <a:prstGeom prst="rect">
            <a:avLst/>
          </a:prstGeom>
          <a:noFill/>
          <a:ln>
            <a:noFill/>
          </a:ln>
        </p:spPr>
      </p:pic>
      <p:sp>
        <p:nvSpPr>
          <p:cNvPr id="21" name="Google Shape;101;p13">
            <a:extLst>
              <a:ext uri="{FF2B5EF4-FFF2-40B4-BE49-F238E27FC236}">
                <a16:creationId xmlns:a16="http://schemas.microsoft.com/office/drawing/2014/main" id="{0470CF0C-1AFB-10DA-FBEE-7F9126988732}"/>
              </a:ext>
            </a:extLst>
          </p:cNvPr>
          <p:cNvSpPr txBox="1"/>
          <p:nvPr/>
        </p:nvSpPr>
        <p:spPr>
          <a:xfrm>
            <a:off x="6510338" y="2257425"/>
            <a:ext cx="2147887" cy="190500"/>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125" b="0" i="0" u="none" strike="noStrike" cap="none">
                <a:solidFill>
                  <a:srgbClr val="334155"/>
                </a:solidFill>
                <a:latin typeface="DM Sans"/>
                <a:ea typeface="DM Sans"/>
                <a:cs typeface="DM Sans"/>
                <a:sym typeface="DM Sans"/>
              </a:rPr>
              <a:t>Crushed-shale Poro-Perm</a:t>
            </a:r>
            <a:endParaRPr/>
          </a:p>
        </p:txBody>
      </p:sp>
      <p:sp>
        <p:nvSpPr>
          <p:cNvPr id="22" name="Google Shape;102;p13">
            <a:extLst>
              <a:ext uri="{FF2B5EF4-FFF2-40B4-BE49-F238E27FC236}">
                <a16:creationId xmlns:a16="http://schemas.microsoft.com/office/drawing/2014/main" id="{0B2DF8C0-1C78-B367-E920-30CF6CAB9740}"/>
              </a:ext>
            </a:extLst>
          </p:cNvPr>
          <p:cNvSpPr txBox="1"/>
          <p:nvPr/>
        </p:nvSpPr>
        <p:spPr>
          <a:xfrm>
            <a:off x="9124950" y="2257425"/>
            <a:ext cx="2147887" cy="190500"/>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125" b="0" i="0" u="none" strike="noStrike" cap="none">
                <a:solidFill>
                  <a:srgbClr val="334155"/>
                </a:solidFill>
                <a:latin typeface="DM Sans"/>
                <a:ea typeface="DM Sans"/>
                <a:cs typeface="DM Sans"/>
                <a:sym typeface="DM Sans"/>
              </a:rPr>
              <a:t>MAPS (2D Large FOV)</a:t>
            </a:r>
            <a:endParaRPr/>
          </a:p>
        </p:txBody>
      </p:sp>
      <p:sp>
        <p:nvSpPr>
          <p:cNvPr id="23" name="Google Shape;103;p13">
            <a:extLst>
              <a:ext uri="{FF2B5EF4-FFF2-40B4-BE49-F238E27FC236}">
                <a16:creationId xmlns:a16="http://schemas.microsoft.com/office/drawing/2014/main" id="{5118A9C6-54A5-D6B2-85D6-53257AC31881}"/>
              </a:ext>
            </a:extLst>
          </p:cNvPr>
          <p:cNvSpPr txBox="1"/>
          <p:nvPr/>
        </p:nvSpPr>
        <p:spPr>
          <a:xfrm>
            <a:off x="6510338" y="2590800"/>
            <a:ext cx="2147887" cy="190500"/>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125" b="0" i="0" u="none" strike="noStrike" cap="none">
                <a:solidFill>
                  <a:srgbClr val="334155"/>
                </a:solidFill>
                <a:latin typeface="DM Sans"/>
                <a:ea typeface="DM Sans"/>
                <a:cs typeface="DM Sans"/>
                <a:sym typeface="DM Sans"/>
              </a:rPr>
              <a:t>QEMSCAN (Mineralogy)</a:t>
            </a:r>
            <a:endParaRPr/>
          </a:p>
        </p:txBody>
      </p:sp>
      <p:sp>
        <p:nvSpPr>
          <p:cNvPr id="24" name="Google Shape;104;p13">
            <a:extLst>
              <a:ext uri="{FF2B5EF4-FFF2-40B4-BE49-F238E27FC236}">
                <a16:creationId xmlns:a16="http://schemas.microsoft.com/office/drawing/2014/main" id="{09D200CA-6E08-49BC-ADAC-C41CB6F7C2BE}"/>
              </a:ext>
            </a:extLst>
          </p:cNvPr>
          <p:cNvSpPr txBox="1"/>
          <p:nvPr/>
        </p:nvSpPr>
        <p:spPr>
          <a:xfrm>
            <a:off x="9124950" y="2507155"/>
            <a:ext cx="2147887" cy="357790"/>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en-US" sz="1125" b="0" i="0" u="none" strike="noStrike" cap="none" dirty="0">
                <a:solidFill>
                  <a:srgbClr val="334155"/>
                </a:solidFill>
                <a:latin typeface="DM Sans"/>
                <a:ea typeface="DM Sans"/>
                <a:cs typeface="DM Sans"/>
                <a:sym typeface="DM Sans"/>
              </a:rPr>
              <a:t>FIB-SEM (3D </a:t>
            </a:r>
            <a:r>
              <a:rPr lang="en-US" altLang="zh-CN" sz="1125" dirty="0">
                <a:solidFill>
                  <a:srgbClr val="334155"/>
                </a:solidFill>
                <a:latin typeface="DM Sans"/>
                <a:sym typeface="DM Sans"/>
              </a:rPr>
              <a:t>Sub-rock Type </a:t>
            </a:r>
            <a:r>
              <a:rPr lang="en-US" sz="1125" dirty="0">
                <a:solidFill>
                  <a:srgbClr val="334155"/>
                </a:solidFill>
                <a:latin typeface="DM Sans"/>
                <a:sym typeface="DM Sans"/>
              </a:rPr>
              <a:t>-scale)</a:t>
            </a:r>
            <a:endParaRPr sz="1125" dirty="0">
              <a:solidFill>
                <a:srgbClr val="334155"/>
              </a:solidFill>
              <a:latin typeface="DM Sans"/>
            </a:endParaRPr>
          </a:p>
        </p:txBody>
      </p:sp>
      <p:pic>
        <p:nvPicPr>
          <p:cNvPr id="25" name="Google Shape;105;p13">
            <a:extLst>
              <a:ext uri="{FF2B5EF4-FFF2-40B4-BE49-F238E27FC236}">
                <a16:creationId xmlns:a16="http://schemas.microsoft.com/office/drawing/2014/main" id="{2DA3798C-C362-B7C8-9B0E-F8486A5F7072}"/>
              </a:ext>
            </a:extLst>
          </p:cNvPr>
          <p:cNvPicPr preferRelativeResize="0"/>
          <p:nvPr/>
        </p:nvPicPr>
        <p:blipFill rotWithShape="1">
          <a:blip r:embed="rId8">
            <a:alphaModFix/>
          </a:blip>
          <a:srcRect/>
          <a:stretch/>
        </p:blipFill>
        <p:spPr>
          <a:xfrm>
            <a:off x="6186488" y="3429000"/>
            <a:ext cx="190500" cy="190500"/>
          </a:xfrm>
          <a:prstGeom prst="rect">
            <a:avLst/>
          </a:prstGeom>
          <a:noFill/>
          <a:ln>
            <a:noFill/>
          </a:ln>
        </p:spPr>
      </p:pic>
      <p:sp>
        <p:nvSpPr>
          <p:cNvPr id="26" name="Google Shape;106;p13">
            <a:extLst>
              <a:ext uri="{FF2B5EF4-FFF2-40B4-BE49-F238E27FC236}">
                <a16:creationId xmlns:a16="http://schemas.microsoft.com/office/drawing/2014/main" id="{D3B59AAF-C2AF-882D-092B-8D2D13B442E5}"/>
              </a:ext>
            </a:extLst>
          </p:cNvPr>
          <p:cNvSpPr txBox="1"/>
          <p:nvPr/>
        </p:nvSpPr>
        <p:spPr>
          <a:xfrm>
            <a:off x="8834438" y="4140993"/>
            <a:ext cx="2438400" cy="40005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b="1" i="0" u="none" strike="noStrike" cap="none">
                <a:solidFill>
                  <a:srgbClr val="003366"/>
                </a:solidFill>
                <a:latin typeface="DM Sans"/>
                <a:ea typeface="DM Sans"/>
                <a:cs typeface="DM Sans"/>
                <a:sym typeface="DM Sans"/>
              </a:rPr>
              <a:t>Samples cover three distinct facies:</a:t>
            </a:r>
            <a:endParaRPr/>
          </a:p>
        </p:txBody>
      </p:sp>
      <p:pic>
        <p:nvPicPr>
          <p:cNvPr id="28" name="Google Shape;108;p13">
            <a:extLst>
              <a:ext uri="{FF2B5EF4-FFF2-40B4-BE49-F238E27FC236}">
                <a16:creationId xmlns:a16="http://schemas.microsoft.com/office/drawing/2014/main" id="{C8EE260B-401B-B72E-406F-C9AB28A4C01C}"/>
              </a:ext>
            </a:extLst>
          </p:cNvPr>
          <p:cNvPicPr preferRelativeResize="0"/>
          <p:nvPr/>
        </p:nvPicPr>
        <p:blipFill rotWithShape="1">
          <a:blip r:embed="rId9">
            <a:alphaModFix/>
          </a:blip>
          <a:srcRect/>
          <a:stretch/>
        </p:blipFill>
        <p:spPr>
          <a:xfrm>
            <a:off x="6186488" y="2262187"/>
            <a:ext cx="152400" cy="180975"/>
          </a:xfrm>
          <a:prstGeom prst="rect">
            <a:avLst/>
          </a:prstGeom>
          <a:noFill/>
          <a:ln>
            <a:noFill/>
          </a:ln>
        </p:spPr>
      </p:pic>
      <p:pic>
        <p:nvPicPr>
          <p:cNvPr id="29" name="Google Shape;109;p13">
            <a:extLst>
              <a:ext uri="{FF2B5EF4-FFF2-40B4-BE49-F238E27FC236}">
                <a16:creationId xmlns:a16="http://schemas.microsoft.com/office/drawing/2014/main" id="{613E46FA-E0EF-6667-CC26-0EBED406251E}"/>
              </a:ext>
            </a:extLst>
          </p:cNvPr>
          <p:cNvPicPr preferRelativeResize="0"/>
          <p:nvPr/>
        </p:nvPicPr>
        <p:blipFill rotWithShape="1">
          <a:blip r:embed="rId10">
            <a:alphaModFix/>
          </a:blip>
          <a:srcRect/>
          <a:stretch/>
        </p:blipFill>
        <p:spPr>
          <a:xfrm>
            <a:off x="8801100" y="2262187"/>
            <a:ext cx="152400" cy="180975"/>
          </a:xfrm>
          <a:prstGeom prst="rect">
            <a:avLst/>
          </a:prstGeom>
          <a:noFill/>
          <a:ln>
            <a:noFill/>
          </a:ln>
        </p:spPr>
      </p:pic>
      <p:pic>
        <p:nvPicPr>
          <p:cNvPr id="30" name="Google Shape;110;p13">
            <a:extLst>
              <a:ext uri="{FF2B5EF4-FFF2-40B4-BE49-F238E27FC236}">
                <a16:creationId xmlns:a16="http://schemas.microsoft.com/office/drawing/2014/main" id="{BC1A3930-36CF-2959-699A-6227AD3E11A0}"/>
              </a:ext>
            </a:extLst>
          </p:cNvPr>
          <p:cNvPicPr preferRelativeResize="0"/>
          <p:nvPr/>
        </p:nvPicPr>
        <p:blipFill rotWithShape="1">
          <a:blip r:embed="rId11">
            <a:alphaModFix/>
          </a:blip>
          <a:srcRect/>
          <a:stretch/>
        </p:blipFill>
        <p:spPr>
          <a:xfrm>
            <a:off x="6186488" y="2595562"/>
            <a:ext cx="190500" cy="180975"/>
          </a:xfrm>
          <a:prstGeom prst="rect">
            <a:avLst/>
          </a:prstGeom>
          <a:noFill/>
          <a:ln>
            <a:noFill/>
          </a:ln>
        </p:spPr>
      </p:pic>
      <p:pic>
        <p:nvPicPr>
          <p:cNvPr id="31" name="Google Shape;111;p13">
            <a:extLst>
              <a:ext uri="{FF2B5EF4-FFF2-40B4-BE49-F238E27FC236}">
                <a16:creationId xmlns:a16="http://schemas.microsoft.com/office/drawing/2014/main" id="{6F368C52-FBF5-55E0-F1DA-D34300F2E30D}"/>
              </a:ext>
            </a:extLst>
          </p:cNvPr>
          <p:cNvPicPr preferRelativeResize="0"/>
          <p:nvPr/>
        </p:nvPicPr>
        <p:blipFill rotWithShape="1">
          <a:blip r:embed="rId12">
            <a:alphaModFix/>
          </a:blip>
          <a:srcRect/>
          <a:stretch/>
        </p:blipFill>
        <p:spPr>
          <a:xfrm>
            <a:off x="8801100" y="2595562"/>
            <a:ext cx="171450" cy="180975"/>
          </a:xfrm>
          <a:prstGeom prst="rect">
            <a:avLst/>
          </a:prstGeom>
          <a:noFill/>
          <a:ln>
            <a:noFill/>
          </a:ln>
        </p:spPr>
      </p:pic>
      <p:sp>
        <p:nvSpPr>
          <p:cNvPr id="32" name="Google Shape;112;p13">
            <a:extLst>
              <a:ext uri="{FF2B5EF4-FFF2-40B4-BE49-F238E27FC236}">
                <a16:creationId xmlns:a16="http://schemas.microsoft.com/office/drawing/2014/main" id="{FE8CC7BB-21AD-17DB-52C6-DF14904863C4}"/>
              </a:ext>
            </a:extLst>
          </p:cNvPr>
          <p:cNvSpPr txBox="1"/>
          <p:nvPr/>
        </p:nvSpPr>
        <p:spPr>
          <a:xfrm>
            <a:off x="8977313" y="4691062"/>
            <a:ext cx="47625" cy="21907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125" b="0" i="0" u="none" strike="noStrike" cap="none">
                <a:solidFill>
                  <a:srgbClr val="334155"/>
                </a:solidFill>
                <a:latin typeface="DM Sans"/>
                <a:ea typeface="DM Sans"/>
                <a:cs typeface="DM Sans"/>
                <a:sym typeface="DM Sans"/>
              </a:rPr>
              <a:t>•</a:t>
            </a:r>
            <a:endParaRPr/>
          </a:p>
        </p:txBody>
      </p:sp>
      <p:sp>
        <p:nvSpPr>
          <p:cNvPr id="33" name="Google Shape;113;p13">
            <a:extLst>
              <a:ext uri="{FF2B5EF4-FFF2-40B4-BE49-F238E27FC236}">
                <a16:creationId xmlns:a16="http://schemas.microsoft.com/office/drawing/2014/main" id="{D8B0E956-118C-9857-68C7-02DFB9191772}"/>
              </a:ext>
            </a:extLst>
          </p:cNvPr>
          <p:cNvSpPr txBox="1"/>
          <p:nvPr/>
        </p:nvSpPr>
        <p:spPr>
          <a:xfrm>
            <a:off x="9024938" y="4693443"/>
            <a:ext cx="2247900" cy="214312"/>
          </a:xfrm>
          <a:prstGeom prst="rect">
            <a:avLst/>
          </a:prstGeom>
          <a:noFill/>
          <a:ln>
            <a:noFill/>
          </a:ln>
        </p:spPr>
        <p:txBody>
          <a:bodyPr spcFirstLastPara="1" wrap="square" lIns="47625"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49955"/>
              </a:lnSpc>
              <a:spcBef>
                <a:spcPts val="0"/>
              </a:spcBef>
              <a:spcAft>
                <a:spcPts val="0"/>
              </a:spcAft>
              <a:buNone/>
            </a:pPr>
            <a:r>
              <a:rPr lang="en-US" sz="1125" b="1" i="0" u="none" strike="noStrike" cap="none">
                <a:solidFill>
                  <a:srgbClr val="334155"/>
                </a:solidFill>
                <a:latin typeface="DM Sans"/>
                <a:ea typeface="DM Sans"/>
                <a:cs typeface="DM Sans"/>
                <a:sym typeface="DM Sans"/>
              </a:rPr>
              <a:t>Mixed-facies</a:t>
            </a:r>
            <a:r>
              <a:rPr lang="en-US" sz="1125" b="0" i="0" u="none" strike="noStrike" cap="none">
                <a:solidFill>
                  <a:srgbClr val="334155"/>
                </a:solidFill>
                <a:latin typeface="DM Sans"/>
                <a:ea typeface="DM Sans"/>
                <a:cs typeface="DM Sans"/>
                <a:sym typeface="DM Sans"/>
              </a:rPr>
              <a:t> shale</a:t>
            </a:r>
            <a:endParaRPr/>
          </a:p>
        </p:txBody>
      </p:sp>
      <p:sp>
        <p:nvSpPr>
          <p:cNvPr id="34" name="Google Shape;114;p13">
            <a:extLst>
              <a:ext uri="{FF2B5EF4-FFF2-40B4-BE49-F238E27FC236}">
                <a16:creationId xmlns:a16="http://schemas.microsoft.com/office/drawing/2014/main" id="{7EC7EE8A-06DE-0471-1A98-3B23EECB4724}"/>
              </a:ext>
            </a:extLst>
          </p:cNvPr>
          <p:cNvSpPr txBox="1"/>
          <p:nvPr/>
        </p:nvSpPr>
        <p:spPr>
          <a:xfrm>
            <a:off x="8977313" y="4905375"/>
            <a:ext cx="47625" cy="21907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125" b="0" i="0" u="none" strike="noStrike" cap="none">
                <a:solidFill>
                  <a:srgbClr val="334155"/>
                </a:solidFill>
                <a:latin typeface="DM Sans"/>
                <a:ea typeface="DM Sans"/>
                <a:cs typeface="DM Sans"/>
                <a:sym typeface="DM Sans"/>
              </a:rPr>
              <a:t>•</a:t>
            </a:r>
            <a:endParaRPr/>
          </a:p>
        </p:txBody>
      </p:sp>
      <p:sp>
        <p:nvSpPr>
          <p:cNvPr id="35" name="Google Shape;115;p13">
            <a:extLst>
              <a:ext uri="{FF2B5EF4-FFF2-40B4-BE49-F238E27FC236}">
                <a16:creationId xmlns:a16="http://schemas.microsoft.com/office/drawing/2014/main" id="{5C70241B-3E8C-1742-9E16-90E3666F4936}"/>
              </a:ext>
            </a:extLst>
          </p:cNvPr>
          <p:cNvSpPr txBox="1"/>
          <p:nvPr/>
        </p:nvSpPr>
        <p:spPr>
          <a:xfrm>
            <a:off x="9024938" y="4907756"/>
            <a:ext cx="2247900" cy="214312"/>
          </a:xfrm>
          <a:prstGeom prst="rect">
            <a:avLst/>
          </a:prstGeom>
          <a:noFill/>
          <a:ln>
            <a:noFill/>
          </a:ln>
        </p:spPr>
        <p:txBody>
          <a:bodyPr spcFirstLastPara="1" wrap="square" lIns="47625"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49955"/>
              </a:lnSpc>
              <a:spcBef>
                <a:spcPts val="0"/>
              </a:spcBef>
              <a:spcAft>
                <a:spcPts val="0"/>
              </a:spcAft>
              <a:buNone/>
            </a:pPr>
            <a:r>
              <a:rPr lang="en-US" sz="1125" b="1" i="0" u="none" strike="noStrike" cap="none">
                <a:solidFill>
                  <a:srgbClr val="334155"/>
                </a:solidFill>
                <a:latin typeface="DM Sans"/>
                <a:ea typeface="DM Sans"/>
                <a:cs typeface="DM Sans"/>
                <a:sym typeface="DM Sans"/>
              </a:rPr>
              <a:t>Siliceous</a:t>
            </a:r>
            <a:r>
              <a:rPr lang="en-US" sz="1125" b="0" i="0" u="none" strike="noStrike" cap="none">
                <a:solidFill>
                  <a:srgbClr val="334155"/>
                </a:solidFill>
                <a:latin typeface="DM Sans"/>
                <a:ea typeface="DM Sans"/>
                <a:cs typeface="DM Sans"/>
                <a:sym typeface="DM Sans"/>
              </a:rPr>
              <a:t> shale</a:t>
            </a:r>
            <a:endParaRPr/>
          </a:p>
        </p:txBody>
      </p:sp>
      <p:sp>
        <p:nvSpPr>
          <p:cNvPr id="36" name="Google Shape;116;p13">
            <a:extLst>
              <a:ext uri="{FF2B5EF4-FFF2-40B4-BE49-F238E27FC236}">
                <a16:creationId xmlns:a16="http://schemas.microsoft.com/office/drawing/2014/main" id="{FC32BFEA-8B45-F003-F727-93F7B18D5133}"/>
              </a:ext>
            </a:extLst>
          </p:cNvPr>
          <p:cNvSpPr txBox="1"/>
          <p:nvPr/>
        </p:nvSpPr>
        <p:spPr>
          <a:xfrm>
            <a:off x="8977313" y="5119687"/>
            <a:ext cx="47625" cy="21907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125" b="0" i="0" u="none" strike="noStrike" cap="none">
                <a:solidFill>
                  <a:srgbClr val="334155"/>
                </a:solidFill>
                <a:latin typeface="DM Sans"/>
                <a:ea typeface="DM Sans"/>
                <a:cs typeface="DM Sans"/>
                <a:sym typeface="DM Sans"/>
              </a:rPr>
              <a:t>•</a:t>
            </a:r>
            <a:endParaRPr/>
          </a:p>
        </p:txBody>
      </p:sp>
      <p:sp>
        <p:nvSpPr>
          <p:cNvPr id="37" name="Google Shape;117;p13">
            <a:extLst>
              <a:ext uri="{FF2B5EF4-FFF2-40B4-BE49-F238E27FC236}">
                <a16:creationId xmlns:a16="http://schemas.microsoft.com/office/drawing/2014/main" id="{B60F9C27-4D04-8D44-D0EA-63A07E4415F5}"/>
              </a:ext>
            </a:extLst>
          </p:cNvPr>
          <p:cNvSpPr txBox="1"/>
          <p:nvPr/>
        </p:nvSpPr>
        <p:spPr>
          <a:xfrm>
            <a:off x="9024938" y="5122068"/>
            <a:ext cx="2247900" cy="214312"/>
          </a:xfrm>
          <a:prstGeom prst="rect">
            <a:avLst/>
          </a:prstGeom>
          <a:noFill/>
          <a:ln>
            <a:noFill/>
          </a:ln>
        </p:spPr>
        <p:txBody>
          <a:bodyPr spcFirstLastPara="1" wrap="square" lIns="47625"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49955"/>
              </a:lnSpc>
              <a:spcBef>
                <a:spcPts val="0"/>
              </a:spcBef>
              <a:spcAft>
                <a:spcPts val="0"/>
              </a:spcAft>
              <a:buNone/>
            </a:pPr>
            <a:r>
              <a:rPr lang="en-US" sz="1125" b="1" i="0" u="none" strike="noStrike" cap="none">
                <a:solidFill>
                  <a:srgbClr val="334155"/>
                </a:solidFill>
                <a:latin typeface="DM Sans"/>
                <a:ea typeface="DM Sans"/>
                <a:cs typeface="DM Sans"/>
                <a:sym typeface="DM Sans"/>
              </a:rPr>
              <a:t>Calcareous</a:t>
            </a:r>
            <a:r>
              <a:rPr lang="en-US" sz="1125" b="0" i="0" u="none" strike="noStrike" cap="none">
                <a:solidFill>
                  <a:srgbClr val="334155"/>
                </a:solidFill>
                <a:latin typeface="DM Sans"/>
                <a:ea typeface="DM Sans"/>
                <a:cs typeface="DM Sans"/>
                <a:sym typeface="DM Sans"/>
              </a:rPr>
              <a:t> shale</a:t>
            </a:r>
            <a:endParaRPr/>
          </a:p>
        </p:txBody>
      </p:sp>
      <p:pic>
        <p:nvPicPr>
          <p:cNvPr id="38" name="图片 37">
            <a:extLst>
              <a:ext uri="{FF2B5EF4-FFF2-40B4-BE49-F238E27FC236}">
                <a16:creationId xmlns:a16="http://schemas.microsoft.com/office/drawing/2014/main" id="{ACCA5AB5-6869-64A2-0673-FB2EC61771DD}"/>
              </a:ext>
            </a:extLst>
          </p:cNvPr>
          <p:cNvPicPr>
            <a:picLocks noChangeAspect="1"/>
          </p:cNvPicPr>
          <p:nvPr/>
        </p:nvPicPr>
        <p:blipFill rotWithShape="1">
          <a:blip r:embed="rId13">
            <a:extLst>
              <a:ext uri="{28A0092B-C50C-407E-A947-70E740481C1C}">
                <a14:useLocalDpi xmlns:a14="http://schemas.microsoft.com/office/drawing/2010/main" val="0"/>
              </a:ext>
            </a:extLst>
          </a:blip>
          <a:srcRect r="7503"/>
          <a:stretch>
            <a:fillRect/>
          </a:stretch>
        </p:blipFill>
        <p:spPr bwMode="auto">
          <a:xfrm>
            <a:off x="325469" y="3154565"/>
            <a:ext cx="5302187" cy="3177772"/>
          </a:xfrm>
          <a:prstGeom prst="rect">
            <a:avLst/>
          </a:prstGeom>
          <a:noFill/>
          <a:ln>
            <a:noFill/>
          </a:ln>
          <a:extLst>
            <a:ext uri="{53640926-AAD7-44D8-BBD7-CCE9431645EC}">
              <a14:shadowObscured xmlns:a14="http://schemas.microsoft.com/office/drawing/2010/main"/>
            </a:ext>
          </a:extLst>
        </p:spPr>
      </p:pic>
      <p:pic>
        <p:nvPicPr>
          <p:cNvPr id="39" name="图片 38">
            <a:extLst>
              <a:ext uri="{FF2B5EF4-FFF2-40B4-BE49-F238E27FC236}">
                <a16:creationId xmlns:a16="http://schemas.microsoft.com/office/drawing/2014/main" id="{448F64BF-D19C-D068-E5C3-382AC1708235}"/>
              </a:ext>
            </a:extLst>
          </p:cNvPr>
          <p:cNvPicPr>
            <a:picLocks noChangeAspect="1"/>
          </p:cNvPicPr>
          <p:nvPr/>
        </p:nvPicPr>
        <p:blipFill>
          <a:blip r:embed="rId14"/>
          <a:srcRect l="8497" r="10883"/>
          <a:stretch/>
        </p:blipFill>
        <p:spPr>
          <a:xfrm>
            <a:off x="5839136" y="3678237"/>
            <a:ext cx="3114364" cy="2955038"/>
          </a:xfrm>
          <a:prstGeom prst="rect">
            <a:avLst/>
          </a:prstGeom>
        </p:spPr>
      </p:pic>
      <p:sp>
        <p:nvSpPr>
          <p:cNvPr id="2" name="Google Shape;92;p13">
            <a:extLst>
              <a:ext uri="{FF2B5EF4-FFF2-40B4-BE49-F238E27FC236}">
                <a16:creationId xmlns:a16="http://schemas.microsoft.com/office/drawing/2014/main" id="{7109458F-DDA2-678D-6D17-71C20D485CD1}"/>
              </a:ext>
            </a:extLst>
          </p:cNvPr>
          <p:cNvSpPr txBox="1"/>
          <p:nvPr/>
        </p:nvSpPr>
        <p:spPr>
          <a:xfrm>
            <a:off x="487368" y="906787"/>
            <a:ext cx="11220450" cy="30777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2000" b="0" i="0" u="none" strike="noStrike" cap="none" dirty="0">
                <a:solidFill>
                  <a:srgbClr val="475569"/>
                </a:solidFill>
                <a:latin typeface="DM Sans"/>
                <a:ea typeface="DM Sans"/>
                <a:cs typeface="DM Sans"/>
                <a:sym typeface="DM Sans"/>
              </a:rPr>
              <a:t>Experimental and imaging constraints for reconstruction and validation.</a:t>
            </a:r>
            <a:endParaRPr sz="2400" dirty="0"/>
          </a:p>
        </p:txBody>
      </p:sp>
      <p:sp>
        <p:nvSpPr>
          <p:cNvPr id="3" name="文本框 2">
            <a:extLst>
              <a:ext uri="{FF2B5EF4-FFF2-40B4-BE49-F238E27FC236}">
                <a16:creationId xmlns:a16="http://schemas.microsoft.com/office/drawing/2014/main" id="{2649E70D-AD00-DD72-0060-823048AC0A29}"/>
              </a:ext>
            </a:extLst>
          </p:cNvPr>
          <p:cNvSpPr txBox="1"/>
          <p:nvPr/>
        </p:nvSpPr>
        <p:spPr>
          <a:xfrm>
            <a:off x="0" y="302405"/>
            <a:ext cx="12192000" cy="438582"/>
          </a:xfrm>
          <a:prstGeom prst="rect">
            <a:avLst/>
          </a:prstGeom>
          <a:noFill/>
          <a:ln>
            <a:noFill/>
          </a:ln>
        </p:spPr>
        <p:txBody>
          <a:bodyPr spcFirstLastPara="1" wrap="square" lIns="0" tIns="0" rIns="0" bIns="0" anchor="t" anchorCtr="0">
            <a:spAutoFit/>
          </a:bodyPr>
          <a:lstStyle>
            <a:defPPr>
              <a:defRPr lang="zh-CN"/>
            </a:defPPr>
            <a:lvl1pPr marR="0" lvl="0" indent="0">
              <a:spcBef>
                <a:spcPts val="0"/>
              </a:spcBef>
              <a:spcAft>
                <a:spcPts val="0"/>
              </a:spcAft>
              <a:buNone/>
              <a:defRPr sz="2850" b="1" i="0" u="none" strike="noStrike" cap="none">
                <a:solidFill>
                  <a:srgbClr val="003366"/>
                </a:solidFill>
                <a:latin typeface="Merriweather"/>
                <a:ea typeface="Merriweather"/>
                <a:cs typeface="Merriweather"/>
              </a:defRPr>
            </a:lvl1pPr>
          </a:lstStyle>
          <a:p>
            <a:pPr indent="457200"/>
            <a:r>
              <a:rPr lang="en-US" altLang="zh-CN" dirty="0"/>
              <a:t>Geological Setting and Multiscale Dataset</a:t>
            </a:r>
          </a:p>
        </p:txBody>
      </p:sp>
    </p:spTree>
    <p:extLst>
      <p:ext uri="{BB962C8B-B14F-4D97-AF65-F5344CB8AC3E}">
        <p14:creationId xmlns:p14="http://schemas.microsoft.com/office/powerpoint/2010/main" val="1885308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9;p13" descr="image.png">
            <a:extLst>
              <a:ext uri="{FF2B5EF4-FFF2-40B4-BE49-F238E27FC236}">
                <a16:creationId xmlns:a16="http://schemas.microsoft.com/office/drawing/2014/main" id="{34F5D44A-51A6-51BB-CE2B-7F43829C6494}"/>
              </a:ext>
            </a:extLst>
          </p:cNvPr>
          <p:cNvPicPr preferRelativeResize="0"/>
          <p:nvPr/>
        </p:nvPicPr>
        <p:blipFill rotWithShape="1">
          <a:blip r:embed="rId3">
            <a:alphaModFix/>
          </a:blip>
          <a:srcRect/>
          <a:stretch/>
        </p:blipFill>
        <p:spPr>
          <a:xfrm>
            <a:off x="6681217" y="5134751"/>
            <a:ext cx="4861419" cy="1200766"/>
          </a:xfrm>
          <a:prstGeom prst="rect">
            <a:avLst/>
          </a:prstGeom>
          <a:noFill/>
          <a:ln>
            <a:noFill/>
          </a:ln>
        </p:spPr>
      </p:pic>
      <p:pic>
        <p:nvPicPr>
          <p:cNvPr id="4" name="Google Shape;84;p13">
            <a:extLst>
              <a:ext uri="{FF2B5EF4-FFF2-40B4-BE49-F238E27FC236}">
                <a16:creationId xmlns:a16="http://schemas.microsoft.com/office/drawing/2014/main" id="{D397AAD1-97BD-C3C3-7C79-4EF47A69EB9A}"/>
              </a:ext>
            </a:extLst>
          </p:cNvPr>
          <p:cNvPicPr preferRelativeResize="0"/>
          <p:nvPr/>
        </p:nvPicPr>
        <p:blipFill rotWithShape="1">
          <a:blip r:embed="rId4">
            <a:alphaModFix/>
          </a:blip>
          <a:srcRect/>
          <a:stretch/>
        </p:blipFill>
        <p:spPr>
          <a:xfrm>
            <a:off x="242888" y="1609725"/>
            <a:ext cx="5964287" cy="4857750"/>
          </a:xfrm>
          <a:prstGeom prst="rect">
            <a:avLst/>
          </a:prstGeom>
          <a:noFill/>
          <a:ln>
            <a:noFill/>
          </a:ln>
        </p:spPr>
      </p:pic>
      <p:pic>
        <p:nvPicPr>
          <p:cNvPr id="5" name="Google Shape;85;p13">
            <a:extLst>
              <a:ext uri="{FF2B5EF4-FFF2-40B4-BE49-F238E27FC236}">
                <a16:creationId xmlns:a16="http://schemas.microsoft.com/office/drawing/2014/main" id="{97188A34-D9FB-7142-352B-F76C48722524}"/>
              </a:ext>
            </a:extLst>
          </p:cNvPr>
          <p:cNvPicPr preferRelativeResize="0"/>
          <p:nvPr/>
        </p:nvPicPr>
        <p:blipFill rotWithShape="1">
          <a:blip r:embed="rId5">
            <a:alphaModFix/>
          </a:blip>
          <a:srcRect/>
          <a:stretch/>
        </p:blipFill>
        <p:spPr>
          <a:xfrm>
            <a:off x="6492925" y="1609725"/>
            <a:ext cx="4970412" cy="3480775"/>
          </a:xfrm>
          <a:prstGeom prst="rect">
            <a:avLst/>
          </a:prstGeom>
          <a:noFill/>
          <a:ln>
            <a:noFill/>
          </a:ln>
        </p:spPr>
      </p:pic>
      <p:sp>
        <p:nvSpPr>
          <p:cNvPr id="16" name="Google Shape;96;p13">
            <a:extLst>
              <a:ext uri="{FF2B5EF4-FFF2-40B4-BE49-F238E27FC236}">
                <a16:creationId xmlns:a16="http://schemas.microsoft.com/office/drawing/2014/main" id="{B6079B75-BFE7-B70E-6A4B-CAF8FC0609E7}"/>
              </a:ext>
            </a:extLst>
          </p:cNvPr>
          <p:cNvSpPr txBox="1"/>
          <p:nvPr/>
        </p:nvSpPr>
        <p:spPr>
          <a:xfrm>
            <a:off x="1" y="187336"/>
            <a:ext cx="12192000" cy="4154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457200" algn="l" rtl="0">
              <a:spcBef>
                <a:spcPts val="0"/>
              </a:spcBef>
              <a:spcAft>
                <a:spcPts val="0"/>
              </a:spcAft>
              <a:buNone/>
            </a:pPr>
            <a:r>
              <a:rPr lang="en-US" sz="2700" b="1" i="0" u="none" strike="noStrike" cap="none" dirty="0">
                <a:solidFill>
                  <a:srgbClr val="003366"/>
                </a:solidFill>
                <a:latin typeface="Merriweather"/>
                <a:ea typeface="Merriweather"/>
                <a:cs typeface="Merriweather"/>
                <a:sym typeface="Merriweather"/>
              </a:rPr>
              <a:t>Sub-rock type scale: Pore-bearing Components</a:t>
            </a:r>
          </a:p>
        </p:txBody>
      </p:sp>
      <p:sp>
        <p:nvSpPr>
          <p:cNvPr id="18" name="Google Shape;98;p13">
            <a:extLst>
              <a:ext uri="{FF2B5EF4-FFF2-40B4-BE49-F238E27FC236}">
                <a16:creationId xmlns:a16="http://schemas.microsoft.com/office/drawing/2014/main" id="{F41C0F4E-2204-11B7-DF73-500B3D46008E}"/>
              </a:ext>
            </a:extLst>
          </p:cNvPr>
          <p:cNvSpPr txBox="1"/>
          <p:nvPr/>
        </p:nvSpPr>
        <p:spPr>
          <a:xfrm>
            <a:off x="509587" y="798502"/>
            <a:ext cx="10953750" cy="30777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lang="zh-CN"/>
            </a:defPPr>
            <a:lvl1pPr marR="0" lvl="0" indent="0">
              <a:lnSpc>
                <a:spcPct val="100000"/>
              </a:lnSpc>
              <a:spcBef>
                <a:spcPts val="0"/>
              </a:spcBef>
              <a:spcAft>
                <a:spcPts val="0"/>
              </a:spcAft>
              <a:buClr>
                <a:srgbClr val="000000"/>
              </a:buClr>
              <a:buFont typeface="Arial"/>
              <a:buNone/>
              <a:defRPr sz="2000" b="0" i="0" u="none" strike="noStrike" cap="none">
                <a:solidFill>
                  <a:srgbClr val="475569"/>
                </a:solidFill>
                <a:latin typeface="DM Sans"/>
                <a:ea typeface="DM Sans"/>
                <a:cs typeface="DM Sans"/>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dirty="0">
                <a:sym typeface="DM Sans"/>
              </a:rPr>
              <a:t>Resolved pores are mainly hosted in organic matter and clay minerals.</a:t>
            </a:r>
            <a:endParaRPr dirty="0"/>
          </a:p>
        </p:txBody>
      </p:sp>
      <p:sp>
        <p:nvSpPr>
          <p:cNvPr id="20" name="Google Shape;100;p13">
            <a:extLst>
              <a:ext uri="{FF2B5EF4-FFF2-40B4-BE49-F238E27FC236}">
                <a16:creationId xmlns:a16="http://schemas.microsoft.com/office/drawing/2014/main" id="{662C1F6C-A26C-84AA-2B7F-DC450DA75C28}"/>
              </a:ext>
            </a:extLst>
          </p:cNvPr>
          <p:cNvSpPr txBox="1"/>
          <p:nvPr/>
        </p:nvSpPr>
        <p:spPr>
          <a:xfrm>
            <a:off x="719138" y="1847850"/>
            <a:ext cx="5562413" cy="228600"/>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350" b="1" i="0" u="none" strike="noStrike" cap="none">
                <a:solidFill>
                  <a:srgbClr val="003366"/>
                </a:solidFill>
                <a:latin typeface="DM Sans"/>
                <a:ea typeface="DM Sans"/>
                <a:cs typeface="DM Sans"/>
                <a:sym typeface="DM Sans"/>
              </a:rPr>
              <a:t>Mineral &amp; Pore Distribution (MAPS + QEMSCAN)</a:t>
            </a:r>
            <a:endParaRPr/>
          </a:p>
        </p:txBody>
      </p:sp>
      <p:sp>
        <p:nvSpPr>
          <p:cNvPr id="21" name="Google Shape;101;p13">
            <a:extLst>
              <a:ext uri="{FF2B5EF4-FFF2-40B4-BE49-F238E27FC236}">
                <a16:creationId xmlns:a16="http://schemas.microsoft.com/office/drawing/2014/main" id="{25484509-45A8-0802-EDB2-622DAFB600D2}"/>
              </a:ext>
            </a:extLst>
          </p:cNvPr>
          <p:cNvSpPr txBox="1"/>
          <p:nvPr/>
        </p:nvSpPr>
        <p:spPr>
          <a:xfrm>
            <a:off x="6778675" y="1847850"/>
            <a:ext cx="4718871" cy="228600"/>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350" b="1" i="0" u="none" strike="noStrike" cap="none">
                <a:solidFill>
                  <a:srgbClr val="003366"/>
                </a:solidFill>
                <a:latin typeface="DM Sans"/>
                <a:ea typeface="DM Sans"/>
                <a:cs typeface="DM Sans"/>
                <a:sym typeface="DM Sans"/>
              </a:rPr>
              <a:t>Statistical Correlation</a:t>
            </a:r>
            <a:endParaRPr/>
          </a:p>
        </p:txBody>
      </p:sp>
      <p:pic>
        <p:nvPicPr>
          <p:cNvPr id="22" name="Google Shape;102;p13">
            <a:extLst>
              <a:ext uri="{FF2B5EF4-FFF2-40B4-BE49-F238E27FC236}">
                <a16:creationId xmlns:a16="http://schemas.microsoft.com/office/drawing/2014/main" id="{8B8527D0-9AF2-3BD2-B237-354093B70468}"/>
              </a:ext>
            </a:extLst>
          </p:cNvPr>
          <p:cNvPicPr preferRelativeResize="0"/>
          <p:nvPr/>
        </p:nvPicPr>
        <p:blipFill rotWithShape="1">
          <a:blip r:embed="rId6">
            <a:alphaModFix/>
          </a:blip>
          <a:srcRect/>
          <a:stretch/>
        </p:blipFill>
        <p:spPr>
          <a:xfrm>
            <a:off x="433388" y="1876425"/>
            <a:ext cx="190500" cy="171450"/>
          </a:xfrm>
          <a:prstGeom prst="rect">
            <a:avLst/>
          </a:prstGeom>
          <a:noFill/>
          <a:ln>
            <a:noFill/>
          </a:ln>
        </p:spPr>
      </p:pic>
      <p:sp>
        <p:nvSpPr>
          <p:cNvPr id="24" name="Google Shape;104;p13">
            <a:extLst>
              <a:ext uri="{FF2B5EF4-FFF2-40B4-BE49-F238E27FC236}">
                <a16:creationId xmlns:a16="http://schemas.microsoft.com/office/drawing/2014/main" id="{26642FC5-F6D5-E5D4-C511-2BC063EBE1E1}"/>
              </a:ext>
            </a:extLst>
          </p:cNvPr>
          <p:cNvSpPr txBox="1"/>
          <p:nvPr/>
        </p:nvSpPr>
        <p:spPr>
          <a:xfrm>
            <a:off x="6956996" y="5345054"/>
            <a:ext cx="4475820" cy="86786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3722"/>
              </a:lnSpc>
              <a:spcBef>
                <a:spcPts val="0"/>
              </a:spcBef>
              <a:spcAft>
                <a:spcPts val="0"/>
              </a:spcAft>
              <a:buNone/>
            </a:pPr>
            <a:r>
              <a:rPr lang="en-US" sz="1200" b="1" i="0" u="none" strike="noStrike" cap="none" dirty="0">
                <a:solidFill>
                  <a:schemeClr val="tx1"/>
                </a:solidFill>
                <a:latin typeface="DM Sans"/>
                <a:ea typeface="DM Sans"/>
                <a:cs typeface="DM Sans"/>
                <a:sym typeface="DM Sans"/>
              </a:rPr>
              <a:t>1.</a:t>
            </a:r>
            <a:r>
              <a:rPr lang="en-US" sz="1200" b="0" i="0" u="none" strike="noStrike" cap="none" dirty="0">
                <a:solidFill>
                  <a:schemeClr val="tx1"/>
                </a:solidFill>
                <a:latin typeface="DM Sans"/>
                <a:ea typeface="DM Sans"/>
                <a:cs typeface="DM Sans"/>
                <a:sym typeface="DM Sans"/>
              </a:rPr>
              <a:t> The </a:t>
            </a:r>
            <a:r>
              <a:rPr lang="en-US" sz="1200" b="1" i="0" u="none" strike="noStrike" cap="none" dirty="0">
                <a:solidFill>
                  <a:schemeClr val="tx1"/>
                </a:solidFill>
                <a:latin typeface="DM Sans"/>
                <a:ea typeface="DM Sans"/>
                <a:cs typeface="DM Sans"/>
                <a:sym typeface="DM Sans"/>
              </a:rPr>
              <a:t>resolvable pores</a:t>
            </a:r>
            <a:r>
              <a:rPr lang="en-US" sz="1200" b="0" i="0" u="none" strike="noStrike" cap="none" dirty="0">
                <a:solidFill>
                  <a:schemeClr val="tx1"/>
                </a:solidFill>
                <a:latin typeface="DM Sans"/>
                <a:ea typeface="DM Sans"/>
                <a:cs typeface="DM Sans"/>
                <a:sym typeface="DM Sans"/>
              </a:rPr>
              <a:t> are predominantly hosted within Organic Matter (OM) and Clay minerals.</a:t>
            </a:r>
            <a:br>
              <a:rPr lang="en-US" sz="2000" b="0" i="0" u="none" strike="noStrike" cap="none" dirty="0">
                <a:solidFill>
                  <a:schemeClr val="tx1"/>
                </a:solidFill>
                <a:latin typeface="Calibri"/>
                <a:ea typeface="Calibri"/>
                <a:cs typeface="Calibri"/>
                <a:sym typeface="Calibri"/>
              </a:rPr>
            </a:br>
            <a:r>
              <a:rPr lang="en-US" sz="1200" b="1" i="0" u="none" strike="noStrike" cap="none" dirty="0">
                <a:solidFill>
                  <a:schemeClr val="tx1"/>
                </a:solidFill>
                <a:latin typeface="DM Sans"/>
                <a:ea typeface="DM Sans"/>
                <a:cs typeface="DM Sans"/>
                <a:sym typeface="DM Sans"/>
              </a:rPr>
              <a:t>2.</a:t>
            </a:r>
            <a:r>
              <a:rPr lang="en-US" sz="1200" b="0" i="0" u="none" strike="noStrike" cap="none" dirty="0">
                <a:solidFill>
                  <a:schemeClr val="tx1"/>
                </a:solidFill>
                <a:latin typeface="DM Sans"/>
                <a:ea typeface="DM Sans"/>
                <a:cs typeface="DM Sans"/>
                <a:sym typeface="DM Sans"/>
              </a:rPr>
              <a:t> Dissolution pores in calcite/dolomite are isolated and do not contribute to the global connected pore system</a:t>
            </a:r>
            <a:r>
              <a:rPr lang="en-US" sz="1200" dirty="0">
                <a:solidFill>
                  <a:schemeClr val="tx1"/>
                </a:solidFill>
                <a:latin typeface="DM Sans"/>
                <a:ea typeface="DM Sans"/>
                <a:cs typeface="DM Sans"/>
                <a:sym typeface="DM Sans"/>
              </a:rPr>
              <a:t>(Ma et al., 2021)</a:t>
            </a:r>
            <a:r>
              <a:rPr lang="en-US" sz="1200" b="0" i="0" u="none" strike="noStrike" cap="none" dirty="0">
                <a:solidFill>
                  <a:schemeClr val="tx1"/>
                </a:solidFill>
                <a:latin typeface="DM Sans"/>
                <a:ea typeface="DM Sans"/>
                <a:cs typeface="DM Sans"/>
                <a:sym typeface="DM Sans"/>
              </a:rPr>
              <a:t>.</a:t>
            </a:r>
            <a:endParaRPr sz="1600" dirty="0">
              <a:solidFill>
                <a:schemeClr val="tx1"/>
              </a:solidFill>
            </a:endParaRPr>
          </a:p>
        </p:txBody>
      </p:sp>
      <p:pic>
        <p:nvPicPr>
          <p:cNvPr id="37" name="图片 36">
            <a:extLst>
              <a:ext uri="{FF2B5EF4-FFF2-40B4-BE49-F238E27FC236}">
                <a16:creationId xmlns:a16="http://schemas.microsoft.com/office/drawing/2014/main" id="{B4452399-6488-28C5-2761-37D52C60955E}"/>
              </a:ext>
            </a:extLst>
          </p:cNvPr>
          <p:cNvPicPr>
            <a:picLocks noChangeAspect="1"/>
          </p:cNvPicPr>
          <p:nvPr/>
        </p:nvPicPr>
        <p:blipFill>
          <a:blip r:embed="rId7"/>
          <a:stretch>
            <a:fillRect/>
          </a:stretch>
        </p:blipFill>
        <p:spPr>
          <a:xfrm>
            <a:off x="359305" y="2352639"/>
            <a:ext cx="5793346" cy="4183846"/>
          </a:xfrm>
          <a:prstGeom prst="rect">
            <a:avLst/>
          </a:prstGeom>
        </p:spPr>
      </p:pic>
      <p:pic>
        <p:nvPicPr>
          <p:cNvPr id="38" name="图形 1">
            <a:extLst>
              <a:ext uri="{FF2B5EF4-FFF2-40B4-BE49-F238E27FC236}">
                <a16:creationId xmlns:a16="http://schemas.microsoft.com/office/drawing/2014/main" id="{0621E924-6BB8-4B05-601C-41CEE1692B7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01918" y="2120701"/>
            <a:ext cx="4861419" cy="2969799"/>
          </a:xfrm>
          <a:prstGeom prst="rect">
            <a:avLst/>
          </a:prstGeom>
        </p:spPr>
      </p:pic>
    </p:spTree>
    <p:extLst>
      <p:ext uri="{BB962C8B-B14F-4D97-AF65-F5344CB8AC3E}">
        <p14:creationId xmlns:p14="http://schemas.microsoft.com/office/powerpoint/2010/main" val="1533127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C02B7-CF78-3C15-8237-73839918AD26}"/>
            </a:ext>
          </a:extLst>
        </p:cNvPr>
        <p:cNvGrpSpPr/>
        <p:nvPr/>
      </p:nvGrpSpPr>
      <p:grpSpPr>
        <a:xfrm>
          <a:off x="0" y="0"/>
          <a:ext cx="0" cy="0"/>
          <a:chOff x="0" y="0"/>
          <a:chExt cx="0" cy="0"/>
        </a:xfrm>
      </p:grpSpPr>
      <p:pic>
        <p:nvPicPr>
          <p:cNvPr id="4" name="Google Shape;85;p13" descr="image.png">
            <a:extLst>
              <a:ext uri="{FF2B5EF4-FFF2-40B4-BE49-F238E27FC236}">
                <a16:creationId xmlns:a16="http://schemas.microsoft.com/office/drawing/2014/main" id="{00317808-CF04-FFF0-8F0D-FB1B2AADB4B0}"/>
              </a:ext>
            </a:extLst>
          </p:cNvPr>
          <p:cNvPicPr preferRelativeResize="0"/>
          <p:nvPr/>
        </p:nvPicPr>
        <p:blipFill rotWithShape="1">
          <a:blip r:embed="rId3">
            <a:alphaModFix/>
          </a:blip>
          <a:srcRect/>
          <a:stretch/>
        </p:blipFill>
        <p:spPr>
          <a:xfrm>
            <a:off x="476250" y="1235075"/>
            <a:ext cx="6638925" cy="5622925"/>
          </a:xfrm>
          <a:prstGeom prst="rect">
            <a:avLst/>
          </a:prstGeom>
          <a:noFill/>
          <a:ln>
            <a:noFill/>
          </a:ln>
        </p:spPr>
      </p:pic>
      <p:pic>
        <p:nvPicPr>
          <p:cNvPr id="5" name="Google Shape;86;p13" descr="image.png">
            <a:extLst>
              <a:ext uri="{FF2B5EF4-FFF2-40B4-BE49-F238E27FC236}">
                <a16:creationId xmlns:a16="http://schemas.microsoft.com/office/drawing/2014/main" id="{D01014FD-88EB-F413-5F38-67214DB35201}"/>
              </a:ext>
            </a:extLst>
          </p:cNvPr>
          <p:cNvPicPr preferRelativeResize="0"/>
          <p:nvPr/>
        </p:nvPicPr>
        <p:blipFill rotWithShape="1">
          <a:blip r:embed="rId4">
            <a:alphaModFix/>
          </a:blip>
          <a:srcRect/>
          <a:stretch/>
        </p:blipFill>
        <p:spPr>
          <a:xfrm>
            <a:off x="7400925" y="1235075"/>
            <a:ext cx="4314676" cy="5360937"/>
          </a:xfrm>
          <a:prstGeom prst="rect">
            <a:avLst/>
          </a:prstGeom>
          <a:noFill/>
          <a:ln>
            <a:noFill/>
          </a:ln>
        </p:spPr>
      </p:pic>
      <p:pic>
        <p:nvPicPr>
          <p:cNvPr id="7" name="Google Shape;88;p13" descr="image.png">
            <a:extLst>
              <a:ext uri="{FF2B5EF4-FFF2-40B4-BE49-F238E27FC236}">
                <a16:creationId xmlns:a16="http://schemas.microsoft.com/office/drawing/2014/main" id="{C67D5DDF-1E08-8FB3-70C3-4267651E3BE8}"/>
              </a:ext>
            </a:extLst>
          </p:cNvPr>
          <p:cNvPicPr preferRelativeResize="0"/>
          <p:nvPr/>
        </p:nvPicPr>
        <p:blipFill rotWithShape="1">
          <a:blip r:embed="rId5">
            <a:alphaModFix/>
          </a:blip>
          <a:srcRect/>
          <a:stretch/>
        </p:blipFill>
        <p:spPr>
          <a:xfrm>
            <a:off x="549102" y="5574874"/>
            <a:ext cx="5270714" cy="1257300"/>
          </a:xfrm>
          <a:prstGeom prst="rect">
            <a:avLst/>
          </a:prstGeom>
          <a:noFill/>
          <a:ln>
            <a:noFill/>
          </a:ln>
        </p:spPr>
      </p:pic>
      <p:pic>
        <p:nvPicPr>
          <p:cNvPr id="8" name="Google Shape;89;p13" descr="image.png">
            <a:extLst>
              <a:ext uri="{FF2B5EF4-FFF2-40B4-BE49-F238E27FC236}">
                <a16:creationId xmlns:a16="http://schemas.microsoft.com/office/drawing/2014/main" id="{E3B974AF-6952-5DF5-F032-9E4A186D3134}"/>
              </a:ext>
            </a:extLst>
          </p:cNvPr>
          <p:cNvPicPr preferRelativeResize="0"/>
          <p:nvPr/>
        </p:nvPicPr>
        <p:blipFill rotWithShape="1">
          <a:blip r:embed="rId5">
            <a:alphaModFix/>
          </a:blip>
          <a:srcRect/>
          <a:stretch/>
        </p:blipFill>
        <p:spPr>
          <a:xfrm>
            <a:off x="1855153" y="2122710"/>
            <a:ext cx="4972050" cy="1257300"/>
          </a:xfrm>
          <a:prstGeom prst="rect">
            <a:avLst/>
          </a:prstGeom>
          <a:noFill/>
          <a:ln>
            <a:noFill/>
          </a:ln>
        </p:spPr>
      </p:pic>
      <p:pic>
        <p:nvPicPr>
          <p:cNvPr id="9" name="Google Shape;90;p13" descr="image.png">
            <a:extLst>
              <a:ext uri="{FF2B5EF4-FFF2-40B4-BE49-F238E27FC236}">
                <a16:creationId xmlns:a16="http://schemas.microsoft.com/office/drawing/2014/main" id="{A2E86E0C-3453-A605-6CE7-5CE4FD7A07DB}"/>
              </a:ext>
            </a:extLst>
          </p:cNvPr>
          <p:cNvPicPr preferRelativeResize="0"/>
          <p:nvPr/>
        </p:nvPicPr>
        <p:blipFill rotWithShape="1">
          <a:blip r:embed="rId6">
            <a:alphaModFix/>
          </a:blip>
          <a:srcRect/>
          <a:stretch/>
        </p:blipFill>
        <p:spPr>
          <a:xfrm>
            <a:off x="7788101" y="4229050"/>
            <a:ext cx="3540174" cy="2333625"/>
          </a:xfrm>
          <a:prstGeom prst="rect">
            <a:avLst/>
          </a:prstGeom>
          <a:noFill/>
          <a:ln>
            <a:noFill/>
          </a:ln>
        </p:spPr>
      </p:pic>
      <p:sp>
        <p:nvSpPr>
          <p:cNvPr id="24" name="Google Shape;105;p13">
            <a:extLst>
              <a:ext uri="{FF2B5EF4-FFF2-40B4-BE49-F238E27FC236}">
                <a16:creationId xmlns:a16="http://schemas.microsoft.com/office/drawing/2014/main" id="{C1692A90-118E-4357-B1E7-9296C99C8B8D}"/>
              </a:ext>
            </a:extLst>
          </p:cNvPr>
          <p:cNvSpPr txBox="1"/>
          <p:nvPr/>
        </p:nvSpPr>
        <p:spPr>
          <a:xfrm>
            <a:off x="981075" y="1473200"/>
            <a:ext cx="6240780" cy="24765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500" b="1" i="0" u="none" strike="noStrike" cap="none">
                <a:solidFill>
                  <a:srgbClr val="003366"/>
                </a:solidFill>
                <a:latin typeface="DM Sans"/>
                <a:ea typeface="DM Sans"/>
                <a:cs typeface="DM Sans"/>
                <a:sym typeface="DM Sans"/>
              </a:rPr>
              <a:t>1. 3D Structure Generation</a:t>
            </a:r>
            <a:endParaRPr/>
          </a:p>
        </p:txBody>
      </p:sp>
      <p:sp>
        <p:nvSpPr>
          <p:cNvPr id="25" name="Google Shape;106;p13">
            <a:extLst>
              <a:ext uri="{FF2B5EF4-FFF2-40B4-BE49-F238E27FC236}">
                <a16:creationId xmlns:a16="http://schemas.microsoft.com/office/drawing/2014/main" id="{31CCA881-020B-F015-B764-92E6E0F4641C}"/>
              </a:ext>
            </a:extLst>
          </p:cNvPr>
          <p:cNvSpPr txBox="1"/>
          <p:nvPr/>
        </p:nvSpPr>
        <p:spPr>
          <a:xfrm>
            <a:off x="7905750" y="1473200"/>
            <a:ext cx="3800318" cy="24765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500" b="1" i="0" u="none" strike="noStrike" cap="none">
                <a:solidFill>
                  <a:srgbClr val="003366"/>
                </a:solidFill>
                <a:latin typeface="DM Sans"/>
                <a:ea typeface="DM Sans"/>
                <a:cs typeface="DM Sans"/>
                <a:sym typeface="DM Sans"/>
              </a:rPr>
              <a:t>2. Hybrid Flow Simulation</a:t>
            </a:r>
            <a:endParaRPr/>
          </a:p>
        </p:txBody>
      </p:sp>
      <p:pic>
        <p:nvPicPr>
          <p:cNvPr id="26" name="Google Shape;107;p13" descr="image.png">
            <a:extLst>
              <a:ext uri="{FF2B5EF4-FFF2-40B4-BE49-F238E27FC236}">
                <a16:creationId xmlns:a16="http://schemas.microsoft.com/office/drawing/2014/main" id="{E7ED01C1-57E9-EF28-57D8-E904E705C4D2}"/>
              </a:ext>
            </a:extLst>
          </p:cNvPr>
          <p:cNvPicPr preferRelativeResize="0"/>
          <p:nvPr/>
        </p:nvPicPr>
        <p:blipFill rotWithShape="1">
          <a:blip r:embed="rId7">
            <a:alphaModFix/>
          </a:blip>
          <a:srcRect/>
          <a:stretch/>
        </p:blipFill>
        <p:spPr>
          <a:xfrm>
            <a:off x="666750" y="1501775"/>
            <a:ext cx="219075" cy="190500"/>
          </a:xfrm>
          <a:prstGeom prst="rect">
            <a:avLst/>
          </a:prstGeom>
          <a:noFill/>
          <a:ln>
            <a:noFill/>
          </a:ln>
        </p:spPr>
      </p:pic>
      <p:pic>
        <p:nvPicPr>
          <p:cNvPr id="30" name="Google Shape;111;p13" descr="image.png">
            <a:extLst>
              <a:ext uri="{FF2B5EF4-FFF2-40B4-BE49-F238E27FC236}">
                <a16:creationId xmlns:a16="http://schemas.microsoft.com/office/drawing/2014/main" id="{CAB14DAF-7A4C-7CF3-43D0-03CBB1B490CA}"/>
              </a:ext>
            </a:extLst>
          </p:cNvPr>
          <p:cNvPicPr preferRelativeResize="0"/>
          <p:nvPr/>
        </p:nvPicPr>
        <p:blipFill rotWithShape="1">
          <a:blip r:embed="rId8">
            <a:alphaModFix/>
          </a:blip>
          <a:srcRect/>
          <a:stretch/>
        </p:blipFill>
        <p:spPr>
          <a:xfrm>
            <a:off x="7591425" y="1501775"/>
            <a:ext cx="219075" cy="190500"/>
          </a:xfrm>
          <a:prstGeom prst="rect">
            <a:avLst/>
          </a:prstGeom>
          <a:noFill/>
          <a:ln>
            <a:noFill/>
          </a:ln>
        </p:spPr>
      </p:pic>
      <p:pic>
        <p:nvPicPr>
          <p:cNvPr id="37" name="Google Shape;118;p13" descr="image.png">
            <a:extLst>
              <a:ext uri="{FF2B5EF4-FFF2-40B4-BE49-F238E27FC236}">
                <a16:creationId xmlns:a16="http://schemas.microsoft.com/office/drawing/2014/main" id="{513F4039-83B3-A951-E869-28117A2BB72D}"/>
              </a:ext>
            </a:extLst>
          </p:cNvPr>
          <p:cNvPicPr preferRelativeResize="0"/>
          <p:nvPr/>
        </p:nvPicPr>
        <p:blipFill rotWithShape="1">
          <a:blip r:embed="rId9">
            <a:alphaModFix/>
          </a:blip>
          <a:srcRect/>
          <a:stretch/>
        </p:blipFill>
        <p:spPr>
          <a:xfrm>
            <a:off x="5369878" y="2684685"/>
            <a:ext cx="114300" cy="133350"/>
          </a:xfrm>
          <a:prstGeom prst="rect">
            <a:avLst/>
          </a:prstGeom>
          <a:noFill/>
          <a:ln>
            <a:noFill/>
          </a:ln>
        </p:spPr>
      </p:pic>
      <p:pic>
        <p:nvPicPr>
          <p:cNvPr id="38" name="Google Shape;119;p13" descr="image.png">
            <a:extLst>
              <a:ext uri="{FF2B5EF4-FFF2-40B4-BE49-F238E27FC236}">
                <a16:creationId xmlns:a16="http://schemas.microsoft.com/office/drawing/2014/main" id="{0FC53031-0BDD-6C69-9D28-F1E122A8C149}"/>
              </a:ext>
            </a:extLst>
          </p:cNvPr>
          <p:cNvPicPr preferRelativeResize="0"/>
          <p:nvPr/>
        </p:nvPicPr>
        <p:blipFill rotWithShape="1">
          <a:blip r:embed="rId10">
            <a:alphaModFix/>
          </a:blip>
          <a:srcRect/>
          <a:stretch/>
        </p:blipFill>
        <p:spPr>
          <a:xfrm>
            <a:off x="9458176" y="3730625"/>
            <a:ext cx="200025" cy="266700"/>
          </a:xfrm>
          <a:prstGeom prst="rect">
            <a:avLst/>
          </a:prstGeom>
          <a:noFill/>
          <a:ln>
            <a:noFill/>
          </a:ln>
        </p:spPr>
      </p:pic>
      <p:sp>
        <p:nvSpPr>
          <p:cNvPr id="39" name="Google Shape;120;p13">
            <a:extLst>
              <a:ext uri="{FF2B5EF4-FFF2-40B4-BE49-F238E27FC236}">
                <a16:creationId xmlns:a16="http://schemas.microsoft.com/office/drawing/2014/main" id="{C1375CB5-C0F6-4592-3C7F-A6E5A9E154DC}"/>
              </a:ext>
            </a:extLst>
          </p:cNvPr>
          <p:cNvSpPr txBox="1"/>
          <p:nvPr/>
        </p:nvSpPr>
        <p:spPr>
          <a:xfrm>
            <a:off x="9262913" y="4035425"/>
            <a:ext cx="590550" cy="171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50" b="1" i="0" u="none" strike="noStrike" cap="none">
                <a:solidFill>
                  <a:srgbClr val="475569"/>
                </a:solidFill>
                <a:latin typeface="DM Sans"/>
                <a:ea typeface="DM Sans"/>
                <a:cs typeface="DM Sans"/>
                <a:sym typeface="DM Sans"/>
              </a:rPr>
              <a:t>Coupling</a:t>
            </a:r>
            <a:endParaRPr/>
          </a:p>
        </p:txBody>
      </p:sp>
      <p:sp>
        <p:nvSpPr>
          <p:cNvPr id="40" name="Google Shape;121;p13">
            <a:extLst>
              <a:ext uri="{FF2B5EF4-FFF2-40B4-BE49-F238E27FC236}">
                <a16:creationId xmlns:a16="http://schemas.microsoft.com/office/drawing/2014/main" id="{D3E442FB-9E5E-B41F-3117-015BB978C512}"/>
              </a:ext>
            </a:extLst>
          </p:cNvPr>
          <p:cNvSpPr txBox="1"/>
          <p:nvPr/>
        </p:nvSpPr>
        <p:spPr>
          <a:xfrm>
            <a:off x="8426743" y="4351139"/>
            <a:ext cx="2295525" cy="184666"/>
          </a:xfrm>
          <a:prstGeom prst="rect">
            <a:avLst/>
          </a:prstGeom>
          <a:noFill/>
          <a:ln>
            <a:noFill/>
          </a:ln>
        </p:spPr>
        <p:txBody>
          <a:bodyPr spcFirstLastPara="1" wrap="square" lIns="0" tIns="0" rIns="0" bIns="0" anchor="t" anchorCtr="0">
            <a:spAutoFit/>
          </a:bodyPr>
          <a:lstStyle/>
          <a:p>
            <a:pPr lvl="0"/>
            <a:r>
              <a:rPr lang="en-US" altLang="zh-CN" sz="1200" b="1" dirty="0">
                <a:solidFill>
                  <a:srgbClr val="00006F"/>
                </a:solidFill>
                <a:latin typeface="Times New Roman" panose="02020603050405020304" pitchFamily="18" charset="0"/>
                <a:ea typeface="微软雅黑" panose="020B0503020204020204" pitchFamily="34" charset="-122"/>
                <a:cs typeface="Times New Roman" panose="02020603050405020304" pitchFamily="18" charset="0"/>
              </a:rPr>
              <a:t>Pore-Network-Continuum Model</a:t>
            </a:r>
            <a:endParaRPr dirty="0"/>
          </a:p>
        </p:txBody>
      </p:sp>
      <p:pic>
        <p:nvPicPr>
          <p:cNvPr id="41" name="Google Shape;122;p13" descr="image.png">
            <a:extLst>
              <a:ext uri="{FF2B5EF4-FFF2-40B4-BE49-F238E27FC236}">
                <a16:creationId xmlns:a16="http://schemas.microsoft.com/office/drawing/2014/main" id="{87466627-227E-1F28-AA31-085BD5EBD0C7}"/>
              </a:ext>
            </a:extLst>
          </p:cNvPr>
          <p:cNvPicPr preferRelativeResize="0"/>
          <p:nvPr/>
        </p:nvPicPr>
        <p:blipFill rotWithShape="1">
          <a:blip r:embed="rId11">
            <a:alphaModFix/>
          </a:blip>
          <a:srcRect/>
          <a:stretch/>
        </p:blipFill>
        <p:spPr>
          <a:xfrm>
            <a:off x="8196113" y="1863725"/>
            <a:ext cx="1114425" cy="247650"/>
          </a:xfrm>
          <a:prstGeom prst="rect">
            <a:avLst/>
          </a:prstGeom>
          <a:noFill/>
          <a:ln>
            <a:noFill/>
          </a:ln>
        </p:spPr>
      </p:pic>
      <p:pic>
        <p:nvPicPr>
          <p:cNvPr id="42" name="Google Shape;123;p13" descr="image.png">
            <a:extLst>
              <a:ext uri="{FF2B5EF4-FFF2-40B4-BE49-F238E27FC236}">
                <a16:creationId xmlns:a16="http://schemas.microsoft.com/office/drawing/2014/main" id="{E827BE70-53F5-0EA4-9B20-B682126A2F06}"/>
              </a:ext>
            </a:extLst>
          </p:cNvPr>
          <p:cNvPicPr preferRelativeResize="0"/>
          <p:nvPr/>
        </p:nvPicPr>
        <p:blipFill rotWithShape="1">
          <a:blip r:embed="rId12">
            <a:alphaModFix/>
          </a:blip>
          <a:srcRect/>
          <a:stretch/>
        </p:blipFill>
        <p:spPr>
          <a:xfrm>
            <a:off x="9610576" y="1863725"/>
            <a:ext cx="1419225" cy="247650"/>
          </a:xfrm>
          <a:prstGeom prst="rect">
            <a:avLst/>
          </a:prstGeom>
          <a:noFill/>
          <a:ln>
            <a:noFill/>
          </a:ln>
        </p:spPr>
      </p:pic>
      <p:sp>
        <p:nvSpPr>
          <p:cNvPr id="43" name="Google Shape;124;p13">
            <a:extLst>
              <a:ext uri="{FF2B5EF4-FFF2-40B4-BE49-F238E27FC236}">
                <a16:creationId xmlns:a16="http://schemas.microsoft.com/office/drawing/2014/main" id="{07F9C4E4-9963-5E5E-49E5-CD23D83BC464}"/>
              </a:ext>
            </a:extLst>
          </p:cNvPr>
          <p:cNvSpPr txBox="1"/>
          <p:nvPr/>
        </p:nvSpPr>
        <p:spPr>
          <a:xfrm>
            <a:off x="0" y="182413"/>
            <a:ext cx="12192000" cy="430887"/>
          </a:xfrm>
          <a:prstGeom prst="rect">
            <a:avLst/>
          </a:prstGeom>
          <a:noFill/>
          <a:ln>
            <a:noFill/>
          </a:ln>
        </p:spPr>
        <p:txBody>
          <a:bodyPr spcFirstLastPara="1" wrap="square" lIns="0" tIns="0" rIns="0" bIns="0" anchor="t" anchorCtr="0">
            <a:spAutoFit/>
          </a:bodyPr>
          <a:lstStyle/>
          <a:p>
            <a:pPr marL="0" marR="0" lvl="0" indent="457200" rtl="0">
              <a:spcBef>
                <a:spcPts val="0"/>
              </a:spcBef>
              <a:spcAft>
                <a:spcPts val="0"/>
              </a:spcAft>
              <a:buNone/>
            </a:pPr>
            <a:r>
              <a:rPr lang="en-US" sz="2800" b="1" i="0" u="none" strike="noStrike" cap="none" dirty="0">
                <a:solidFill>
                  <a:srgbClr val="003366"/>
                </a:solidFill>
                <a:latin typeface="Merriweather"/>
                <a:ea typeface="Merriweather"/>
                <a:cs typeface="Merriweather"/>
                <a:sym typeface="Merriweather"/>
              </a:rPr>
              <a:t>Sub-rock type scale: Sub-unit Simulation</a:t>
            </a:r>
          </a:p>
        </p:txBody>
      </p:sp>
      <p:sp>
        <p:nvSpPr>
          <p:cNvPr id="45" name="Google Shape;126;p13">
            <a:extLst>
              <a:ext uri="{FF2B5EF4-FFF2-40B4-BE49-F238E27FC236}">
                <a16:creationId xmlns:a16="http://schemas.microsoft.com/office/drawing/2014/main" id="{8827C30F-7468-1833-A448-B69F2AFB61F8}"/>
              </a:ext>
            </a:extLst>
          </p:cNvPr>
          <p:cNvSpPr txBox="1"/>
          <p:nvPr/>
        </p:nvSpPr>
        <p:spPr>
          <a:xfrm>
            <a:off x="493775" y="783941"/>
            <a:ext cx="10972800" cy="30777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lang="zh-CN"/>
            </a:defPPr>
            <a:lvl1pPr marR="0" lvl="0" indent="0">
              <a:lnSpc>
                <a:spcPct val="100000"/>
              </a:lnSpc>
              <a:spcBef>
                <a:spcPts val="0"/>
              </a:spcBef>
              <a:spcAft>
                <a:spcPts val="0"/>
              </a:spcAft>
              <a:buClr>
                <a:srgbClr val="000000"/>
              </a:buClr>
              <a:buFont typeface="Arial"/>
              <a:buNone/>
              <a:defRPr sz="2000" b="0" i="0" u="none" strike="noStrike" cap="none">
                <a:solidFill>
                  <a:srgbClr val="475569"/>
                </a:solidFill>
                <a:latin typeface="DM Sans"/>
                <a:ea typeface="DM Sans"/>
                <a:cs typeface="DM Sans"/>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dirty="0">
                <a:sym typeface="DM Sans"/>
              </a:rPr>
              <a:t>Acquiring intrinsic porosity–permeability parameters for OM and Clay </a:t>
            </a:r>
            <a:r>
              <a:rPr lang="en-US" altLang="zh-CN" dirty="0">
                <a:sym typeface="DM Sans"/>
              </a:rPr>
              <a:t>element</a:t>
            </a:r>
            <a:r>
              <a:rPr lang="en-US" dirty="0">
                <a:sym typeface="DM Sans"/>
              </a:rPr>
              <a:t> classes.</a:t>
            </a:r>
            <a:endParaRPr dirty="0"/>
          </a:p>
        </p:txBody>
      </p:sp>
      <p:pic>
        <p:nvPicPr>
          <p:cNvPr id="46" name="图片 45" descr="macropore">
            <a:extLst>
              <a:ext uri="{FF2B5EF4-FFF2-40B4-BE49-F238E27FC236}">
                <a16:creationId xmlns:a16="http://schemas.microsoft.com/office/drawing/2014/main" id="{A84A9CC0-A249-FFB7-0F99-C0A75F5200D4}"/>
              </a:ext>
            </a:extLst>
          </p:cNvPr>
          <p:cNvPicPr>
            <a:picLocks noChangeAspect="1"/>
          </p:cNvPicPr>
          <p:nvPr/>
        </p:nvPicPr>
        <p:blipFill>
          <a:blip r:embed="rId13"/>
          <a:srcRect l="8966" r="15636"/>
          <a:stretch>
            <a:fillRect/>
          </a:stretch>
        </p:blipFill>
        <p:spPr>
          <a:xfrm>
            <a:off x="8058150" y="2295425"/>
            <a:ext cx="1326265" cy="1293959"/>
          </a:xfrm>
          <a:prstGeom prst="rect">
            <a:avLst/>
          </a:prstGeom>
        </p:spPr>
      </p:pic>
      <p:pic>
        <p:nvPicPr>
          <p:cNvPr id="47" name="图片 46" descr="micropore">
            <a:extLst>
              <a:ext uri="{FF2B5EF4-FFF2-40B4-BE49-F238E27FC236}">
                <a16:creationId xmlns:a16="http://schemas.microsoft.com/office/drawing/2014/main" id="{A101422A-B8EC-92B3-5C66-8906AE113CFA}"/>
              </a:ext>
            </a:extLst>
          </p:cNvPr>
          <p:cNvPicPr>
            <a:picLocks noChangeAspect="1"/>
          </p:cNvPicPr>
          <p:nvPr/>
        </p:nvPicPr>
        <p:blipFill>
          <a:blip r:embed="rId14"/>
          <a:srcRect l="8966" r="15636"/>
          <a:stretch>
            <a:fillRect/>
          </a:stretch>
        </p:blipFill>
        <p:spPr>
          <a:xfrm>
            <a:off x="9703536" y="2295425"/>
            <a:ext cx="1326265" cy="1293959"/>
          </a:xfrm>
          <a:prstGeom prst="rect">
            <a:avLst/>
          </a:prstGeom>
        </p:spPr>
      </p:pic>
      <p:pic>
        <p:nvPicPr>
          <p:cNvPr id="48" name="图片 47">
            <a:extLst>
              <a:ext uri="{FF2B5EF4-FFF2-40B4-BE49-F238E27FC236}">
                <a16:creationId xmlns:a16="http://schemas.microsoft.com/office/drawing/2014/main" id="{F6995BA9-9DD2-6089-649A-2B45CA139E55}"/>
              </a:ext>
            </a:extLst>
          </p:cNvPr>
          <p:cNvPicPr>
            <a:picLocks noChangeAspect="1"/>
          </p:cNvPicPr>
          <p:nvPr/>
        </p:nvPicPr>
        <p:blipFill>
          <a:blip r:embed="rId15"/>
          <a:stretch>
            <a:fillRect/>
          </a:stretch>
        </p:blipFill>
        <p:spPr>
          <a:xfrm>
            <a:off x="8590025" y="4542548"/>
            <a:ext cx="1936326" cy="1881964"/>
          </a:xfrm>
          <a:prstGeom prst="rect">
            <a:avLst/>
          </a:prstGeom>
        </p:spPr>
      </p:pic>
      <p:pic>
        <p:nvPicPr>
          <p:cNvPr id="57" name="图片 56">
            <a:extLst>
              <a:ext uri="{FF2B5EF4-FFF2-40B4-BE49-F238E27FC236}">
                <a16:creationId xmlns:a16="http://schemas.microsoft.com/office/drawing/2014/main" id="{6E38FAD0-9CEE-BBFF-08B0-46A7B732F934}"/>
              </a:ext>
            </a:extLst>
          </p:cNvPr>
          <p:cNvPicPr>
            <a:picLocks noChangeAspect="1"/>
          </p:cNvPicPr>
          <p:nvPr/>
        </p:nvPicPr>
        <p:blipFill>
          <a:blip r:embed="rId16"/>
          <a:srcRect r="16881" b="50926"/>
          <a:stretch>
            <a:fillRect/>
          </a:stretch>
        </p:blipFill>
        <p:spPr>
          <a:xfrm>
            <a:off x="3207809" y="2237555"/>
            <a:ext cx="3554537" cy="1109118"/>
          </a:xfrm>
          <a:prstGeom prst="rect">
            <a:avLst/>
          </a:prstGeom>
        </p:spPr>
      </p:pic>
      <p:pic>
        <p:nvPicPr>
          <p:cNvPr id="58" name="Google Shape;96;p13" descr="image.png">
            <a:extLst>
              <a:ext uri="{FF2B5EF4-FFF2-40B4-BE49-F238E27FC236}">
                <a16:creationId xmlns:a16="http://schemas.microsoft.com/office/drawing/2014/main" id="{EC2DE8E1-2F64-667E-54DA-7888421F140F}"/>
              </a:ext>
            </a:extLst>
          </p:cNvPr>
          <p:cNvPicPr preferRelativeResize="0"/>
          <p:nvPr/>
        </p:nvPicPr>
        <p:blipFill rotWithShape="1">
          <a:blip r:embed="rId17">
            <a:alphaModFix/>
          </a:blip>
          <a:srcRect/>
          <a:stretch/>
        </p:blipFill>
        <p:spPr>
          <a:xfrm>
            <a:off x="7513003" y="2120081"/>
            <a:ext cx="923925" cy="228600"/>
          </a:xfrm>
          <a:prstGeom prst="rect">
            <a:avLst/>
          </a:prstGeom>
          <a:noFill/>
          <a:ln>
            <a:noFill/>
          </a:ln>
        </p:spPr>
      </p:pic>
      <p:pic>
        <p:nvPicPr>
          <p:cNvPr id="59" name="Google Shape;97;p13" descr="image.png">
            <a:extLst>
              <a:ext uri="{FF2B5EF4-FFF2-40B4-BE49-F238E27FC236}">
                <a16:creationId xmlns:a16="http://schemas.microsoft.com/office/drawing/2014/main" id="{648571ED-3446-D7B1-4ECC-57B2A4B752AD}"/>
              </a:ext>
            </a:extLst>
          </p:cNvPr>
          <p:cNvPicPr preferRelativeResize="0"/>
          <p:nvPr/>
        </p:nvPicPr>
        <p:blipFill rotWithShape="1">
          <a:blip r:embed="rId18">
            <a:alphaModFix/>
          </a:blip>
          <a:srcRect/>
          <a:stretch/>
        </p:blipFill>
        <p:spPr>
          <a:xfrm>
            <a:off x="10860607" y="2157313"/>
            <a:ext cx="885825" cy="228600"/>
          </a:xfrm>
          <a:prstGeom prst="rect">
            <a:avLst/>
          </a:prstGeom>
          <a:noFill/>
          <a:ln>
            <a:noFill/>
          </a:ln>
        </p:spPr>
      </p:pic>
      <p:pic>
        <p:nvPicPr>
          <p:cNvPr id="60" name="Google Shape;88;p13" descr="image.png">
            <a:extLst>
              <a:ext uri="{FF2B5EF4-FFF2-40B4-BE49-F238E27FC236}">
                <a16:creationId xmlns:a16="http://schemas.microsoft.com/office/drawing/2014/main" id="{6E960AA5-DFF8-666B-737F-AE8989E9FF39}"/>
              </a:ext>
            </a:extLst>
          </p:cNvPr>
          <p:cNvPicPr preferRelativeResize="0"/>
          <p:nvPr/>
        </p:nvPicPr>
        <p:blipFill rotWithShape="1">
          <a:blip r:embed="rId19">
            <a:alphaModFix/>
          </a:blip>
          <a:srcRect/>
          <a:stretch/>
        </p:blipFill>
        <p:spPr>
          <a:xfrm>
            <a:off x="573064" y="3637513"/>
            <a:ext cx="6186338" cy="276225"/>
          </a:xfrm>
          <a:prstGeom prst="rect">
            <a:avLst/>
          </a:prstGeom>
          <a:noFill/>
          <a:ln>
            <a:noFill/>
          </a:ln>
        </p:spPr>
      </p:pic>
      <p:pic>
        <p:nvPicPr>
          <p:cNvPr id="61" name="Google Shape;90;p13" descr="image.png">
            <a:extLst>
              <a:ext uri="{FF2B5EF4-FFF2-40B4-BE49-F238E27FC236}">
                <a16:creationId xmlns:a16="http://schemas.microsoft.com/office/drawing/2014/main" id="{A21F73C4-FCE4-6919-C6D8-6D3C6A10F7F2}"/>
              </a:ext>
            </a:extLst>
          </p:cNvPr>
          <p:cNvPicPr preferRelativeResize="0"/>
          <p:nvPr/>
        </p:nvPicPr>
        <p:blipFill rotWithShape="1">
          <a:blip r:embed="rId20">
            <a:alphaModFix/>
          </a:blip>
          <a:srcRect/>
          <a:stretch/>
        </p:blipFill>
        <p:spPr>
          <a:xfrm>
            <a:off x="606252" y="5275990"/>
            <a:ext cx="6186338" cy="276225"/>
          </a:xfrm>
          <a:prstGeom prst="rect">
            <a:avLst/>
          </a:prstGeom>
          <a:noFill/>
          <a:ln>
            <a:noFill/>
          </a:ln>
        </p:spPr>
      </p:pic>
      <p:pic>
        <p:nvPicPr>
          <p:cNvPr id="63" name="图片 62">
            <a:extLst>
              <a:ext uri="{FF2B5EF4-FFF2-40B4-BE49-F238E27FC236}">
                <a16:creationId xmlns:a16="http://schemas.microsoft.com/office/drawing/2014/main" id="{2C64981E-E013-BAC9-0B15-2FC0F55D7594}"/>
              </a:ext>
            </a:extLst>
          </p:cNvPr>
          <p:cNvPicPr>
            <a:picLocks noChangeAspect="1"/>
          </p:cNvPicPr>
          <p:nvPr/>
        </p:nvPicPr>
        <p:blipFill>
          <a:blip r:embed="rId21"/>
          <a:stretch>
            <a:fillRect/>
          </a:stretch>
        </p:blipFill>
        <p:spPr>
          <a:xfrm>
            <a:off x="553081" y="3923113"/>
            <a:ext cx="5270714" cy="1330597"/>
          </a:xfrm>
          <a:prstGeom prst="rect">
            <a:avLst/>
          </a:prstGeom>
        </p:spPr>
      </p:pic>
      <p:pic>
        <p:nvPicPr>
          <p:cNvPr id="3" name="图片 2">
            <a:extLst>
              <a:ext uri="{FF2B5EF4-FFF2-40B4-BE49-F238E27FC236}">
                <a16:creationId xmlns:a16="http://schemas.microsoft.com/office/drawing/2014/main" id="{05530110-9342-FB0D-4C02-BA4B568C870E}"/>
              </a:ext>
            </a:extLst>
          </p:cNvPr>
          <p:cNvPicPr>
            <a:picLocks noChangeAspect="1"/>
          </p:cNvPicPr>
          <p:nvPr/>
        </p:nvPicPr>
        <p:blipFill>
          <a:blip r:embed="rId22"/>
          <a:stretch>
            <a:fillRect/>
          </a:stretch>
        </p:blipFill>
        <p:spPr>
          <a:xfrm>
            <a:off x="612982" y="5640675"/>
            <a:ext cx="5117719" cy="1133713"/>
          </a:xfrm>
          <a:prstGeom prst="rect">
            <a:avLst/>
          </a:prstGeom>
        </p:spPr>
      </p:pic>
      <p:pic>
        <p:nvPicPr>
          <p:cNvPr id="10" name="Google Shape;92;p13" descr="image.png">
            <a:extLst>
              <a:ext uri="{FF2B5EF4-FFF2-40B4-BE49-F238E27FC236}">
                <a16:creationId xmlns:a16="http://schemas.microsoft.com/office/drawing/2014/main" id="{DC311CF1-E8BF-4C9E-41E2-9A84A0D953D0}"/>
              </a:ext>
            </a:extLst>
          </p:cNvPr>
          <p:cNvPicPr preferRelativeResize="0"/>
          <p:nvPr/>
        </p:nvPicPr>
        <p:blipFill rotWithShape="1">
          <a:blip r:embed="rId23">
            <a:alphaModFix/>
          </a:blip>
          <a:srcRect/>
          <a:stretch/>
        </p:blipFill>
        <p:spPr>
          <a:xfrm>
            <a:off x="576008" y="1818252"/>
            <a:ext cx="6186338" cy="276225"/>
          </a:xfrm>
          <a:prstGeom prst="rect">
            <a:avLst/>
          </a:prstGeom>
          <a:noFill/>
          <a:ln>
            <a:noFill/>
          </a:ln>
        </p:spPr>
      </p:pic>
      <p:pic>
        <p:nvPicPr>
          <p:cNvPr id="11" name="Google Shape;95;p13" descr="image.png">
            <a:extLst>
              <a:ext uri="{FF2B5EF4-FFF2-40B4-BE49-F238E27FC236}">
                <a16:creationId xmlns:a16="http://schemas.microsoft.com/office/drawing/2014/main" id="{4F7F6AEA-08AC-631C-0C5D-F51827E56422}"/>
              </a:ext>
            </a:extLst>
          </p:cNvPr>
          <p:cNvPicPr preferRelativeResize="0"/>
          <p:nvPr/>
        </p:nvPicPr>
        <p:blipFill rotWithShape="1">
          <a:blip r:embed="rId24">
            <a:alphaModFix/>
          </a:blip>
          <a:srcRect/>
          <a:stretch/>
        </p:blipFill>
        <p:spPr>
          <a:xfrm>
            <a:off x="597093" y="2135385"/>
            <a:ext cx="2747813" cy="1419225"/>
          </a:xfrm>
          <a:prstGeom prst="rect">
            <a:avLst/>
          </a:prstGeom>
          <a:noFill/>
          <a:ln>
            <a:noFill/>
          </a:ln>
        </p:spPr>
      </p:pic>
      <p:sp>
        <p:nvSpPr>
          <p:cNvPr id="12" name="Google Shape;139;p13">
            <a:extLst>
              <a:ext uri="{FF2B5EF4-FFF2-40B4-BE49-F238E27FC236}">
                <a16:creationId xmlns:a16="http://schemas.microsoft.com/office/drawing/2014/main" id="{F9319436-2562-35EC-2AA4-974349EBC667}"/>
              </a:ext>
            </a:extLst>
          </p:cNvPr>
          <p:cNvSpPr txBox="1"/>
          <p:nvPr/>
        </p:nvSpPr>
        <p:spPr>
          <a:xfrm>
            <a:off x="778068" y="2500162"/>
            <a:ext cx="2423963" cy="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50" b="1" i="0" u="none" strike="noStrike" cap="none" dirty="0">
                <a:solidFill>
                  <a:srgbClr val="047857"/>
                </a:solidFill>
                <a:latin typeface="DM Sans"/>
                <a:ea typeface="DM Sans"/>
                <a:cs typeface="DM Sans"/>
                <a:sym typeface="DM Sans"/>
              </a:rPr>
              <a:t>Validation Benchmark</a:t>
            </a:r>
            <a:endParaRPr dirty="0"/>
          </a:p>
        </p:txBody>
      </p:sp>
      <p:sp>
        <p:nvSpPr>
          <p:cNvPr id="13" name="Google Shape;140;p13">
            <a:extLst>
              <a:ext uri="{FF2B5EF4-FFF2-40B4-BE49-F238E27FC236}">
                <a16:creationId xmlns:a16="http://schemas.microsoft.com/office/drawing/2014/main" id="{4CE188BF-C1E2-BE9B-AF1A-5F634C629F5D}"/>
              </a:ext>
            </a:extLst>
          </p:cNvPr>
          <p:cNvSpPr txBox="1"/>
          <p:nvPr/>
        </p:nvSpPr>
        <p:spPr>
          <a:xfrm>
            <a:off x="778068" y="2709712"/>
            <a:ext cx="2423963" cy="58169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900" b="0" i="0" u="none" strike="noStrike" cap="none" dirty="0">
                <a:solidFill>
                  <a:srgbClr val="475569"/>
                </a:solidFill>
                <a:latin typeface="DM Sans"/>
                <a:ea typeface="DM Sans"/>
                <a:cs typeface="DM Sans"/>
                <a:sym typeface="DM Sans"/>
              </a:rPr>
              <a:t>Experimental 3D volume extracted to verify the </a:t>
            </a:r>
            <a:r>
              <a:rPr lang="en-US" sz="900" b="0" i="0" u="none" strike="noStrike" cap="none" dirty="0" err="1">
                <a:solidFill>
                  <a:srgbClr val="475569"/>
                </a:solidFill>
                <a:latin typeface="DM Sans"/>
                <a:ea typeface="DM Sans"/>
                <a:cs typeface="DM Sans"/>
                <a:sym typeface="DM Sans"/>
              </a:rPr>
              <a:t>SliceGAN</a:t>
            </a:r>
            <a:r>
              <a:rPr lang="en-US" sz="900" b="0" i="0" u="none" strike="noStrike" cap="none" dirty="0">
                <a:solidFill>
                  <a:srgbClr val="475569"/>
                </a:solidFill>
                <a:latin typeface="DM Sans"/>
                <a:ea typeface="DM Sans"/>
                <a:cs typeface="DM Sans"/>
                <a:sym typeface="DM Sans"/>
              </a:rPr>
              <a:t> porosity &amp; geometry accuracy (Error &lt; 10%).</a:t>
            </a:r>
            <a:endParaRPr dirty="0"/>
          </a:p>
        </p:txBody>
      </p:sp>
      <p:pic>
        <p:nvPicPr>
          <p:cNvPr id="14" name="Google Shape;99;p13" descr="image.png">
            <a:extLst>
              <a:ext uri="{FF2B5EF4-FFF2-40B4-BE49-F238E27FC236}">
                <a16:creationId xmlns:a16="http://schemas.microsoft.com/office/drawing/2014/main" id="{B396EEB9-93D0-B70C-688E-B58EF90E392E}"/>
              </a:ext>
            </a:extLst>
          </p:cNvPr>
          <p:cNvPicPr preferRelativeResize="0"/>
          <p:nvPr/>
        </p:nvPicPr>
        <p:blipFill rotWithShape="1">
          <a:blip r:embed="rId25">
            <a:alphaModFix/>
          </a:blip>
          <a:srcRect/>
          <a:stretch/>
        </p:blipFill>
        <p:spPr>
          <a:xfrm>
            <a:off x="9893670" y="6217419"/>
            <a:ext cx="1390650" cy="276225"/>
          </a:xfrm>
          <a:prstGeom prst="rect">
            <a:avLst/>
          </a:prstGeom>
          <a:noFill/>
          <a:ln>
            <a:noFill/>
          </a:ln>
        </p:spPr>
      </p:pic>
      <p:sp>
        <p:nvSpPr>
          <p:cNvPr id="16" name="文本框 15">
            <a:extLst>
              <a:ext uri="{FF2B5EF4-FFF2-40B4-BE49-F238E27FC236}">
                <a16:creationId xmlns:a16="http://schemas.microsoft.com/office/drawing/2014/main" id="{811A95E7-3B0D-A503-AAC0-2839CBAAB48B}"/>
              </a:ext>
            </a:extLst>
          </p:cNvPr>
          <p:cNvSpPr txBox="1"/>
          <p:nvPr/>
        </p:nvSpPr>
        <p:spPr>
          <a:xfrm>
            <a:off x="1865457" y="3609280"/>
            <a:ext cx="3954359" cy="307777"/>
          </a:xfrm>
          <a:prstGeom prst="rect">
            <a:avLst/>
          </a:prstGeom>
          <a:noFill/>
        </p:spPr>
        <p:txBody>
          <a:bodyPr wrap="square">
            <a:spAutoFit/>
          </a:bodyPr>
          <a:lstStyle/>
          <a:p>
            <a:r>
              <a:rPr lang="en-US" altLang="zh-CN" sz="1400" dirty="0"/>
              <a:t>Method based on </a:t>
            </a:r>
            <a:r>
              <a:rPr lang="en-US" altLang="zh-CN" sz="1400" dirty="0" err="1"/>
              <a:t>SliceGAN</a:t>
            </a:r>
            <a:r>
              <a:rPr lang="en-US" altLang="zh-CN" sz="1400" dirty="0"/>
              <a:t>: Kench et al. (2021)</a:t>
            </a:r>
            <a:endParaRPr lang="zh-CN" altLang="en-US" sz="1400" dirty="0"/>
          </a:p>
        </p:txBody>
      </p:sp>
    </p:spTree>
    <p:extLst>
      <p:ext uri="{BB962C8B-B14F-4D97-AF65-F5344CB8AC3E}">
        <p14:creationId xmlns:p14="http://schemas.microsoft.com/office/powerpoint/2010/main" val="2395253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3E9B5-D112-1B40-F3B2-7664168B1161}"/>
            </a:ext>
          </a:extLst>
        </p:cNvPr>
        <p:cNvGrpSpPr/>
        <p:nvPr/>
      </p:nvGrpSpPr>
      <p:grpSpPr>
        <a:xfrm>
          <a:off x="0" y="0"/>
          <a:ext cx="0" cy="0"/>
          <a:chOff x="0" y="0"/>
          <a:chExt cx="0" cy="0"/>
        </a:xfrm>
      </p:grpSpPr>
      <p:pic>
        <p:nvPicPr>
          <p:cNvPr id="2" name="Google Shape;89;p13" descr="image.png">
            <a:extLst>
              <a:ext uri="{FF2B5EF4-FFF2-40B4-BE49-F238E27FC236}">
                <a16:creationId xmlns:a16="http://schemas.microsoft.com/office/drawing/2014/main" id="{A82E2783-1A82-C30B-DF68-C4B65033481F}"/>
              </a:ext>
            </a:extLst>
          </p:cNvPr>
          <p:cNvPicPr preferRelativeResize="0"/>
          <p:nvPr/>
        </p:nvPicPr>
        <p:blipFill rotWithShape="1">
          <a:blip r:embed="rId3">
            <a:alphaModFix/>
          </a:blip>
          <a:srcRect/>
          <a:stretch/>
        </p:blipFill>
        <p:spPr>
          <a:xfrm>
            <a:off x="6204966" y="4020404"/>
            <a:ext cx="5510783" cy="2277790"/>
          </a:xfrm>
          <a:prstGeom prst="rect">
            <a:avLst/>
          </a:prstGeom>
          <a:noFill/>
          <a:ln>
            <a:noFill/>
          </a:ln>
        </p:spPr>
      </p:pic>
      <p:pic>
        <p:nvPicPr>
          <p:cNvPr id="5" name="Google Shape;85;p13">
            <a:extLst>
              <a:ext uri="{FF2B5EF4-FFF2-40B4-BE49-F238E27FC236}">
                <a16:creationId xmlns:a16="http://schemas.microsoft.com/office/drawing/2014/main" id="{ACB4B791-3392-819B-E10A-4D5107CFE2BA}"/>
              </a:ext>
            </a:extLst>
          </p:cNvPr>
          <p:cNvPicPr preferRelativeResize="0"/>
          <p:nvPr/>
        </p:nvPicPr>
        <p:blipFill rotWithShape="1">
          <a:blip r:embed="rId4">
            <a:alphaModFix/>
          </a:blip>
          <a:srcRect/>
          <a:stretch/>
        </p:blipFill>
        <p:spPr>
          <a:xfrm>
            <a:off x="476250" y="1486100"/>
            <a:ext cx="5193357" cy="5192315"/>
          </a:xfrm>
          <a:prstGeom prst="rect">
            <a:avLst/>
          </a:prstGeom>
          <a:noFill/>
          <a:ln>
            <a:noFill/>
          </a:ln>
        </p:spPr>
      </p:pic>
      <p:pic>
        <p:nvPicPr>
          <p:cNvPr id="7" name="Google Shape;87;p13">
            <a:extLst>
              <a:ext uri="{FF2B5EF4-FFF2-40B4-BE49-F238E27FC236}">
                <a16:creationId xmlns:a16="http://schemas.microsoft.com/office/drawing/2014/main" id="{57738863-7DD5-817F-B442-AEAD2D7A9098}"/>
              </a:ext>
            </a:extLst>
          </p:cNvPr>
          <p:cNvPicPr preferRelativeResize="0"/>
          <p:nvPr/>
        </p:nvPicPr>
        <p:blipFill rotWithShape="1">
          <a:blip r:embed="rId5">
            <a:alphaModFix/>
          </a:blip>
          <a:srcRect/>
          <a:stretch/>
        </p:blipFill>
        <p:spPr>
          <a:xfrm>
            <a:off x="6002982" y="1466850"/>
            <a:ext cx="5712767" cy="2148576"/>
          </a:xfrm>
          <a:prstGeom prst="rect">
            <a:avLst/>
          </a:prstGeom>
          <a:noFill/>
          <a:ln>
            <a:noFill/>
          </a:ln>
        </p:spPr>
      </p:pic>
      <p:pic>
        <p:nvPicPr>
          <p:cNvPr id="9" name="Google Shape;89;p13">
            <a:extLst>
              <a:ext uri="{FF2B5EF4-FFF2-40B4-BE49-F238E27FC236}">
                <a16:creationId xmlns:a16="http://schemas.microsoft.com/office/drawing/2014/main" id="{161581F7-5680-E817-B347-FDE5C7C86BFE}"/>
              </a:ext>
            </a:extLst>
          </p:cNvPr>
          <p:cNvPicPr preferRelativeResize="0"/>
          <p:nvPr/>
        </p:nvPicPr>
        <p:blipFill rotWithShape="1">
          <a:blip r:embed="rId6">
            <a:alphaModFix/>
          </a:blip>
          <a:srcRect/>
          <a:stretch/>
        </p:blipFill>
        <p:spPr>
          <a:xfrm>
            <a:off x="6383984" y="4618779"/>
            <a:ext cx="809625" cy="266700"/>
          </a:xfrm>
          <a:prstGeom prst="rect">
            <a:avLst/>
          </a:prstGeom>
          <a:noFill/>
          <a:ln>
            <a:noFill/>
          </a:ln>
        </p:spPr>
      </p:pic>
      <p:pic>
        <p:nvPicPr>
          <p:cNvPr id="10" name="Google Shape;90;p13">
            <a:extLst>
              <a:ext uri="{FF2B5EF4-FFF2-40B4-BE49-F238E27FC236}">
                <a16:creationId xmlns:a16="http://schemas.microsoft.com/office/drawing/2014/main" id="{E100F1A8-0611-FE80-2DBF-18AE3CB30A3B}"/>
              </a:ext>
            </a:extLst>
          </p:cNvPr>
          <p:cNvPicPr preferRelativeResize="0"/>
          <p:nvPr/>
        </p:nvPicPr>
        <p:blipFill rotWithShape="1">
          <a:blip r:embed="rId7">
            <a:alphaModFix/>
          </a:blip>
          <a:srcRect/>
          <a:stretch/>
        </p:blipFill>
        <p:spPr>
          <a:xfrm>
            <a:off x="6383984" y="5174800"/>
            <a:ext cx="809625" cy="266700"/>
          </a:xfrm>
          <a:prstGeom prst="rect">
            <a:avLst/>
          </a:prstGeom>
          <a:noFill/>
          <a:ln>
            <a:noFill/>
          </a:ln>
        </p:spPr>
      </p:pic>
      <p:pic>
        <p:nvPicPr>
          <p:cNvPr id="11" name="Google Shape;91;p13">
            <a:extLst>
              <a:ext uri="{FF2B5EF4-FFF2-40B4-BE49-F238E27FC236}">
                <a16:creationId xmlns:a16="http://schemas.microsoft.com/office/drawing/2014/main" id="{0FA1D8F4-7920-9388-D479-B14664635302}"/>
              </a:ext>
            </a:extLst>
          </p:cNvPr>
          <p:cNvPicPr preferRelativeResize="0"/>
          <p:nvPr/>
        </p:nvPicPr>
        <p:blipFill rotWithShape="1">
          <a:blip r:embed="rId8">
            <a:alphaModFix/>
          </a:blip>
          <a:srcRect/>
          <a:stretch/>
        </p:blipFill>
        <p:spPr>
          <a:xfrm>
            <a:off x="6383984" y="5730822"/>
            <a:ext cx="809625" cy="266700"/>
          </a:xfrm>
          <a:prstGeom prst="rect">
            <a:avLst/>
          </a:prstGeom>
          <a:noFill/>
          <a:ln>
            <a:noFill/>
          </a:ln>
        </p:spPr>
      </p:pic>
      <p:sp>
        <p:nvSpPr>
          <p:cNvPr id="13" name="Google Shape;93;p13">
            <a:extLst>
              <a:ext uri="{FF2B5EF4-FFF2-40B4-BE49-F238E27FC236}">
                <a16:creationId xmlns:a16="http://schemas.microsoft.com/office/drawing/2014/main" id="{07A17207-481B-F72F-33A8-A412B5ED2D87}"/>
              </a:ext>
            </a:extLst>
          </p:cNvPr>
          <p:cNvSpPr txBox="1"/>
          <p:nvPr/>
        </p:nvSpPr>
        <p:spPr>
          <a:xfrm>
            <a:off x="666750" y="1704975"/>
            <a:ext cx="5052975" cy="2308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500" b="1" i="0" u="none" strike="noStrike" cap="none" dirty="0">
                <a:solidFill>
                  <a:srgbClr val="003366"/>
                </a:solidFill>
                <a:latin typeface="DM Sans"/>
                <a:ea typeface="DM Sans"/>
                <a:cs typeface="DM Sans"/>
                <a:sym typeface="DM Sans"/>
              </a:rPr>
              <a:t>Simulated Permeability </a:t>
            </a:r>
            <a:endParaRPr dirty="0"/>
          </a:p>
        </p:txBody>
      </p:sp>
      <p:sp>
        <p:nvSpPr>
          <p:cNvPr id="15" name="Google Shape;95;p13">
            <a:extLst>
              <a:ext uri="{FF2B5EF4-FFF2-40B4-BE49-F238E27FC236}">
                <a16:creationId xmlns:a16="http://schemas.microsoft.com/office/drawing/2014/main" id="{E1083822-5236-971C-23FF-233A4A423477}"/>
              </a:ext>
            </a:extLst>
          </p:cNvPr>
          <p:cNvSpPr txBox="1"/>
          <p:nvPr/>
        </p:nvSpPr>
        <p:spPr>
          <a:xfrm>
            <a:off x="6383984" y="4094904"/>
            <a:ext cx="5498343" cy="28575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650" b="1" i="0" u="none" strike="noStrike" cap="none">
                <a:solidFill>
                  <a:srgbClr val="FBBF24"/>
                </a:solidFill>
                <a:latin typeface="DM Sans"/>
                <a:ea typeface="DM Sans"/>
                <a:cs typeface="DM Sans"/>
                <a:sym typeface="DM Sans"/>
              </a:rPr>
              <a:t>Defined Sub-rock Types</a:t>
            </a:r>
            <a:endParaRPr/>
          </a:p>
        </p:txBody>
      </p:sp>
      <p:sp>
        <p:nvSpPr>
          <p:cNvPr id="16" name="Google Shape;96;p13">
            <a:extLst>
              <a:ext uri="{FF2B5EF4-FFF2-40B4-BE49-F238E27FC236}">
                <a16:creationId xmlns:a16="http://schemas.microsoft.com/office/drawing/2014/main" id="{B1395280-D4DB-4E94-945B-3F9A54A6AC8F}"/>
              </a:ext>
            </a:extLst>
          </p:cNvPr>
          <p:cNvSpPr/>
          <p:nvPr/>
        </p:nvSpPr>
        <p:spPr>
          <a:xfrm>
            <a:off x="6383984" y="4466379"/>
            <a:ext cx="5236517" cy="9525"/>
          </a:xfrm>
          <a:prstGeom prst="rect">
            <a:avLst/>
          </a:pr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7" name="Google Shape;97;p13">
            <a:extLst>
              <a:ext uri="{FF2B5EF4-FFF2-40B4-BE49-F238E27FC236}">
                <a16:creationId xmlns:a16="http://schemas.microsoft.com/office/drawing/2014/main" id="{746AE601-D5EF-1769-808F-651D85171D62}"/>
              </a:ext>
            </a:extLst>
          </p:cNvPr>
          <p:cNvSpPr txBox="1"/>
          <p:nvPr/>
        </p:nvSpPr>
        <p:spPr>
          <a:xfrm>
            <a:off x="7336484" y="4618779"/>
            <a:ext cx="4284017" cy="50077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40017"/>
              </a:lnSpc>
              <a:spcBef>
                <a:spcPts val="0"/>
              </a:spcBef>
              <a:spcAft>
                <a:spcPts val="0"/>
              </a:spcAft>
              <a:buNone/>
            </a:pPr>
            <a:r>
              <a:rPr lang="en-US" sz="1162" b="0" i="0" u="none" strike="noStrike" cap="none" dirty="0">
                <a:solidFill>
                  <a:schemeClr val="tx1"/>
                </a:solidFill>
                <a:latin typeface="DM Sans"/>
                <a:ea typeface="DM Sans"/>
                <a:cs typeface="DM Sans"/>
                <a:sym typeface="DM Sans"/>
              </a:rPr>
              <a:t>Surface porosity </a:t>
            </a:r>
            <a:r>
              <a:rPr lang="en-US" sz="1162" b="1" i="0" u="none" strike="noStrike" cap="none" dirty="0">
                <a:solidFill>
                  <a:srgbClr val="FF0000"/>
                </a:solidFill>
                <a:latin typeface="DM Sans"/>
                <a:ea typeface="DM Sans"/>
                <a:cs typeface="DM Sans"/>
                <a:sym typeface="DM Sans"/>
              </a:rPr>
              <a:t>&gt; 20%</a:t>
            </a:r>
            <a:r>
              <a:rPr lang="en-US" sz="1162" b="0" i="0" u="none" strike="noStrike" cap="none" dirty="0">
                <a:solidFill>
                  <a:srgbClr val="FF0000"/>
                </a:solidFill>
                <a:latin typeface="DM Sans"/>
                <a:ea typeface="DM Sans"/>
                <a:cs typeface="DM Sans"/>
                <a:sym typeface="DM Sans"/>
              </a:rPr>
              <a:t>. </a:t>
            </a:r>
            <a:r>
              <a:rPr lang="en-US" sz="1162" b="0" i="0" u="none" strike="noStrike" cap="none" dirty="0">
                <a:solidFill>
                  <a:schemeClr val="tx1"/>
                </a:solidFill>
                <a:latin typeface="DM Sans"/>
                <a:ea typeface="DM Sans"/>
                <a:cs typeface="DM Sans"/>
                <a:sym typeface="DM Sans"/>
              </a:rPr>
              <a:t>Highly connected resolvable pores. Permeability is 2 orders of magnitude higher.</a:t>
            </a:r>
            <a:endParaRPr dirty="0">
              <a:solidFill>
                <a:schemeClr val="tx1"/>
              </a:solidFill>
            </a:endParaRPr>
          </a:p>
        </p:txBody>
      </p:sp>
      <p:sp>
        <p:nvSpPr>
          <p:cNvPr id="18" name="Google Shape;98;p13">
            <a:extLst>
              <a:ext uri="{FF2B5EF4-FFF2-40B4-BE49-F238E27FC236}">
                <a16:creationId xmlns:a16="http://schemas.microsoft.com/office/drawing/2014/main" id="{66DA3EC1-2A0E-1958-EEF4-496EF99D83E3}"/>
              </a:ext>
            </a:extLst>
          </p:cNvPr>
          <p:cNvSpPr txBox="1"/>
          <p:nvPr/>
        </p:nvSpPr>
        <p:spPr>
          <a:xfrm>
            <a:off x="7336484" y="5174800"/>
            <a:ext cx="4284017" cy="50077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140017"/>
              </a:lnSpc>
            </a:pPr>
            <a:r>
              <a:rPr lang="en-US" sz="1162" b="0" i="0" u="none" strike="noStrike" cap="none" dirty="0">
                <a:solidFill>
                  <a:schemeClr val="tx1"/>
                </a:solidFill>
                <a:latin typeface="DM Sans"/>
                <a:ea typeface="DM Sans"/>
                <a:cs typeface="DM Sans"/>
                <a:sym typeface="DM Sans"/>
              </a:rPr>
              <a:t>Surface porosity </a:t>
            </a:r>
            <a:r>
              <a:rPr lang="en-US" sz="1162" b="1" i="0" u="none" strike="noStrike" cap="none" dirty="0">
                <a:solidFill>
                  <a:schemeClr val="tx1"/>
                </a:solidFill>
                <a:latin typeface="DM Sans"/>
                <a:ea typeface="DM Sans"/>
                <a:cs typeface="DM Sans"/>
                <a:sym typeface="DM Sans"/>
              </a:rPr>
              <a:t>&lt; </a:t>
            </a:r>
            <a:r>
              <a:rPr lang="en-US" sz="1162" b="1" i="0" u="none" strike="noStrike" cap="none" dirty="0">
                <a:solidFill>
                  <a:srgbClr val="FF0000"/>
                </a:solidFill>
                <a:latin typeface="DM Sans"/>
                <a:ea typeface="DM Sans"/>
                <a:cs typeface="DM Sans"/>
                <a:sym typeface="DM Sans"/>
              </a:rPr>
              <a:t>20%</a:t>
            </a:r>
            <a:r>
              <a:rPr lang="en-US" sz="1162" b="0" i="0" u="none" strike="noStrike" cap="none" dirty="0">
                <a:solidFill>
                  <a:schemeClr val="tx1"/>
                </a:solidFill>
                <a:latin typeface="DM Sans"/>
                <a:ea typeface="DM Sans"/>
                <a:cs typeface="DM Sans"/>
                <a:sym typeface="DM Sans"/>
              </a:rPr>
              <a:t>. </a:t>
            </a:r>
            <a:r>
              <a:rPr lang="en-US" altLang="zh-CN" sz="1162" dirty="0">
                <a:solidFill>
                  <a:schemeClr val="tx1"/>
                </a:solidFill>
                <a:latin typeface="DM Sans"/>
                <a:ea typeface="DM Sans"/>
                <a:cs typeface="DM Sans"/>
                <a:sym typeface="DM Sans"/>
              </a:rPr>
              <a:t>permeability shows a linear relationship with porosity</a:t>
            </a:r>
            <a:r>
              <a:rPr lang="en-US" sz="1162" b="0" i="0" u="none" strike="noStrike" cap="none" dirty="0">
                <a:solidFill>
                  <a:schemeClr val="tx1"/>
                </a:solidFill>
                <a:latin typeface="DM Sans"/>
                <a:ea typeface="DM Sans"/>
                <a:cs typeface="DM Sans"/>
                <a:sym typeface="DM Sans"/>
              </a:rPr>
              <a:t>. </a:t>
            </a:r>
            <a:endParaRPr dirty="0">
              <a:solidFill>
                <a:schemeClr val="tx1"/>
              </a:solidFill>
            </a:endParaRPr>
          </a:p>
        </p:txBody>
      </p:sp>
      <p:sp>
        <p:nvSpPr>
          <p:cNvPr id="19" name="Google Shape;99;p13">
            <a:extLst>
              <a:ext uri="{FF2B5EF4-FFF2-40B4-BE49-F238E27FC236}">
                <a16:creationId xmlns:a16="http://schemas.microsoft.com/office/drawing/2014/main" id="{B121FC10-6AD2-F655-3170-15AB17022AC7}"/>
              </a:ext>
            </a:extLst>
          </p:cNvPr>
          <p:cNvSpPr txBox="1"/>
          <p:nvPr/>
        </p:nvSpPr>
        <p:spPr>
          <a:xfrm>
            <a:off x="7336484" y="5730822"/>
            <a:ext cx="4284017" cy="50077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40017"/>
              </a:lnSpc>
              <a:spcBef>
                <a:spcPts val="0"/>
              </a:spcBef>
              <a:spcAft>
                <a:spcPts val="0"/>
              </a:spcAft>
              <a:buNone/>
            </a:pPr>
            <a:r>
              <a:rPr lang="en-US" sz="1162" b="0" i="0" u="none" strike="noStrike" cap="none" dirty="0">
                <a:solidFill>
                  <a:schemeClr val="tx1"/>
                </a:solidFill>
                <a:latin typeface="DM Sans"/>
                <a:ea typeface="DM Sans"/>
                <a:cs typeface="DM Sans"/>
                <a:sym typeface="DM Sans"/>
              </a:rPr>
              <a:t>Surface porosity consistently </a:t>
            </a:r>
            <a:r>
              <a:rPr lang="en-US" sz="1162" b="1" i="0" u="none" strike="noStrike" cap="none" dirty="0">
                <a:solidFill>
                  <a:schemeClr val="tx1"/>
                </a:solidFill>
                <a:latin typeface="DM Sans"/>
                <a:ea typeface="DM Sans"/>
                <a:cs typeface="DM Sans"/>
                <a:sym typeface="DM Sans"/>
              </a:rPr>
              <a:t>&lt; </a:t>
            </a:r>
            <a:r>
              <a:rPr lang="en-US" sz="1162" b="1" i="0" u="none" strike="noStrike" cap="none" dirty="0">
                <a:solidFill>
                  <a:srgbClr val="FF0000"/>
                </a:solidFill>
                <a:latin typeface="DM Sans"/>
                <a:ea typeface="DM Sans"/>
                <a:cs typeface="DM Sans"/>
                <a:sym typeface="DM Sans"/>
              </a:rPr>
              <a:t>5%</a:t>
            </a:r>
            <a:r>
              <a:rPr lang="en-US" sz="1162" b="0" i="0" u="none" strike="noStrike" cap="none" dirty="0">
                <a:solidFill>
                  <a:schemeClr val="tx1"/>
                </a:solidFill>
                <a:latin typeface="DM Sans"/>
                <a:ea typeface="DM Sans"/>
                <a:cs typeface="DM Sans"/>
                <a:sym typeface="DM Sans"/>
              </a:rPr>
              <a:t>. Treated as a single uniform unit driven by sub-resolution pathways.</a:t>
            </a:r>
            <a:endParaRPr dirty="0">
              <a:solidFill>
                <a:schemeClr val="tx1"/>
              </a:solidFill>
            </a:endParaRPr>
          </a:p>
        </p:txBody>
      </p:sp>
      <p:sp>
        <p:nvSpPr>
          <p:cNvPr id="20" name="Google Shape;100;p13">
            <a:extLst>
              <a:ext uri="{FF2B5EF4-FFF2-40B4-BE49-F238E27FC236}">
                <a16:creationId xmlns:a16="http://schemas.microsoft.com/office/drawing/2014/main" id="{2F387FD1-93FE-1127-EB0E-0E692C9803FA}"/>
              </a:ext>
            </a:extLst>
          </p:cNvPr>
          <p:cNvSpPr txBox="1"/>
          <p:nvPr/>
        </p:nvSpPr>
        <p:spPr>
          <a:xfrm>
            <a:off x="0" y="241368"/>
            <a:ext cx="12192000" cy="438582"/>
          </a:xfrm>
          <a:prstGeom prst="rect">
            <a:avLst/>
          </a:prstGeom>
          <a:noFill/>
          <a:ln>
            <a:noFill/>
          </a:ln>
        </p:spPr>
        <p:txBody>
          <a:bodyPr spcFirstLastPara="1" wrap="square" lIns="0" tIns="0" rIns="0" bIns="0" anchor="t" anchorCtr="0">
            <a:spAutoFit/>
          </a:bodyPr>
          <a:lstStyle>
            <a:defPPr>
              <a:defRPr lang="zh-CN"/>
            </a:defPPr>
            <a:lvl1pPr marR="0" lvl="0" indent="0">
              <a:spcBef>
                <a:spcPts val="0"/>
              </a:spcBef>
              <a:spcAft>
                <a:spcPts val="0"/>
              </a:spcAft>
              <a:buNone/>
              <a:defRPr sz="2850" b="1" i="0" u="none" strike="noStrike" cap="none">
                <a:solidFill>
                  <a:srgbClr val="003366"/>
                </a:solidFill>
                <a:latin typeface="Merriweather"/>
                <a:ea typeface="Merriweather"/>
                <a:cs typeface="Merriweather"/>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r>
              <a:rPr lang="en-US" altLang="zh-CN" dirty="0"/>
              <a:t>Sub-rock-type scale: Transport-based Typing</a:t>
            </a:r>
            <a:endParaRPr dirty="0"/>
          </a:p>
        </p:txBody>
      </p:sp>
      <p:sp>
        <p:nvSpPr>
          <p:cNvPr id="22" name="Google Shape;102;p13">
            <a:extLst>
              <a:ext uri="{FF2B5EF4-FFF2-40B4-BE49-F238E27FC236}">
                <a16:creationId xmlns:a16="http://schemas.microsoft.com/office/drawing/2014/main" id="{5EFC815E-6B8C-0A36-C05A-0C44571209CE}"/>
              </a:ext>
            </a:extLst>
          </p:cNvPr>
          <p:cNvSpPr txBox="1"/>
          <p:nvPr/>
        </p:nvSpPr>
        <p:spPr>
          <a:xfrm>
            <a:off x="417427" y="839063"/>
            <a:ext cx="11614150" cy="400110"/>
          </a:xfrm>
          <a:prstGeom prst="rect">
            <a:avLst/>
          </a:prstGeom>
          <a:noFill/>
        </p:spPr>
        <p:txBody>
          <a:bodyPr wrap="square">
            <a:spAutoFit/>
          </a:bodyPr>
          <a:lstStyle>
            <a:defPPr>
              <a:defRPr lang="zh-CN"/>
            </a:defPPr>
            <a:lvl1pPr marR="0" lvl="0" indent="0">
              <a:spcBef>
                <a:spcPts val="0"/>
              </a:spcBef>
              <a:spcAft>
                <a:spcPts val="0"/>
              </a:spcAft>
              <a:buNone/>
              <a:defRPr sz="2000" b="0" i="0" u="none" strike="noStrike" cap="none">
                <a:solidFill>
                  <a:srgbClr val="64748B"/>
                </a:solidFill>
                <a:latin typeface="DM Sans Medium"/>
                <a:ea typeface="DM Sans Medium"/>
                <a:cs typeface="DM Sans Medium"/>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ym typeface="DM Sans"/>
              </a:rPr>
              <a:t>Quantifying intrinsic permeability of OM and clay sub-</a:t>
            </a:r>
            <a:r>
              <a:rPr lang="en-US" altLang="zh-CN" dirty="0">
                <a:sym typeface="DM Sans"/>
              </a:rPr>
              <a:t>elements</a:t>
            </a:r>
            <a:r>
              <a:rPr lang="en-US" dirty="0">
                <a:sym typeface="DM Sans"/>
              </a:rPr>
              <a:t>.</a:t>
            </a:r>
            <a:endParaRPr dirty="0"/>
          </a:p>
        </p:txBody>
      </p:sp>
      <p:pic>
        <p:nvPicPr>
          <p:cNvPr id="24" name="图片 23">
            <a:extLst>
              <a:ext uri="{FF2B5EF4-FFF2-40B4-BE49-F238E27FC236}">
                <a16:creationId xmlns:a16="http://schemas.microsoft.com/office/drawing/2014/main" id="{DC624163-79A7-DEE7-EF91-EB2FF40F855E}"/>
              </a:ext>
            </a:extLst>
          </p:cNvPr>
          <p:cNvPicPr>
            <a:picLocks noChangeAspect="1"/>
          </p:cNvPicPr>
          <p:nvPr/>
        </p:nvPicPr>
        <p:blipFill>
          <a:blip r:embed="rId9"/>
          <a:stretch>
            <a:fillRect/>
          </a:stretch>
        </p:blipFill>
        <p:spPr>
          <a:xfrm>
            <a:off x="224409" y="2202450"/>
            <a:ext cx="5728716" cy="4039733"/>
          </a:xfrm>
          <a:prstGeom prst="rect">
            <a:avLst/>
          </a:prstGeom>
        </p:spPr>
      </p:pic>
      <p:pic>
        <p:nvPicPr>
          <p:cNvPr id="25" name="图片 24">
            <a:extLst>
              <a:ext uri="{FF2B5EF4-FFF2-40B4-BE49-F238E27FC236}">
                <a16:creationId xmlns:a16="http://schemas.microsoft.com/office/drawing/2014/main" id="{8ADCDD66-9956-9C4C-05D8-F5DD1785942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53100" y="1659360"/>
            <a:ext cx="5961052" cy="1918180"/>
          </a:xfrm>
          <a:prstGeom prst="rect">
            <a:avLst/>
          </a:prstGeom>
          <a:noFill/>
        </p:spPr>
      </p:pic>
      <p:sp>
        <p:nvSpPr>
          <p:cNvPr id="3" name="文本框 2">
            <a:extLst>
              <a:ext uri="{FF2B5EF4-FFF2-40B4-BE49-F238E27FC236}">
                <a16:creationId xmlns:a16="http://schemas.microsoft.com/office/drawing/2014/main" id="{48EDC943-6F9D-640D-985C-8ED3F1666081}"/>
              </a:ext>
            </a:extLst>
          </p:cNvPr>
          <p:cNvSpPr txBox="1"/>
          <p:nvPr/>
        </p:nvSpPr>
        <p:spPr>
          <a:xfrm>
            <a:off x="3156966" y="1489525"/>
            <a:ext cx="2562498" cy="646331"/>
          </a:xfrm>
          <a:prstGeom prst="rect">
            <a:avLst/>
          </a:prstGeom>
          <a:noFill/>
        </p:spPr>
        <p:txBody>
          <a:bodyPr wrap="square">
            <a:spAutoFit/>
          </a:bodyPr>
          <a:lstStyle/>
          <a:p>
            <a:r>
              <a:rPr lang="en-US" altLang="zh-CN" sz="1200" b="1" dirty="0"/>
              <a:t>30 sub-units simulated:</a:t>
            </a:r>
            <a:br>
              <a:rPr lang="en-US" altLang="zh-CN" sz="1200" dirty="0"/>
            </a:br>
            <a:r>
              <a:rPr lang="en-US" altLang="zh-CN" sz="1200" b="1" dirty="0"/>
              <a:t>20 </a:t>
            </a:r>
            <a:r>
              <a:rPr lang="en-US" altLang="zh-CN" sz="1200" b="1" dirty="0" err="1"/>
              <a:t>SliceGAN</a:t>
            </a:r>
            <a:r>
              <a:rPr lang="en-US" altLang="zh-CN" sz="1200" b="1" dirty="0"/>
              <a:t> OM + 5 </a:t>
            </a:r>
            <a:r>
              <a:rPr lang="en-US" altLang="zh-CN" sz="1200" b="1" dirty="0" err="1"/>
              <a:t>SliceGAN</a:t>
            </a:r>
            <a:r>
              <a:rPr lang="en-US" altLang="zh-CN" sz="1200" b="1" dirty="0"/>
              <a:t> clay + 5 FIB-SEM OM</a:t>
            </a:r>
            <a:endParaRPr lang="zh-CN" altLang="en-US" sz="1200" dirty="0"/>
          </a:p>
        </p:txBody>
      </p:sp>
      <p:cxnSp>
        <p:nvCxnSpPr>
          <p:cNvPr id="6" name="直接箭头连接符 5">
            <a:extLst>
              <a:ext uri="{FF2B5EF4-FFF2-40B4-BE49-F238E27FC236}">
                <a16:creationId xmlns:a16="http://schemas.microsoft.com/office/drawing/2014/main" id="{9FD22FF0-C0B6-6F4C-7A9A-4D267AD525E9}"/>
              </a:ext>
            </a:extLst>
          </p:cNvPr>
          <p:cNvCxnSpPr/>
          <p:nvPr/>
        </p:nvCxnSpPr>
        <p:spPr>
          <a:xfrm flipV="1">
            <a:off x="7488455" y="1857676"/>
            <a:ext cx="731520" cy="10780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848B9809-E9A4-7625-EE39-1BBE98ADFE34}"/>
              </a:ext>
            </a:extLst>
          </p:cNvPr>
          <p:cNvCxnSpPr>
            <a:cxnSpLocks/>
          </p:cNvCxnSpPr>
          <p:nvPr/>
        </p:nvCxnSpPr>
        <p:spPr>
          <a:xfrm>
            <a:off x="7488455" y="3224463"/>
            <a:ext cx="808522" cy="673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661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7D4A1-DAFB-D852-D80B-77A23EF0B1B6}"/>
            </a:ext>
          </a:extLst>
        </p:cNvPr>
        <p:cNvGrpSpPr/>
        <p:nvPr/>
      </p:nvGrpSpPr>
      <p:grpSpPr>
        <a:xfrm>
          <a:off x="0" y="0"/>
          <a:ext cx="0" cy="0"/>
          <a:chOff x="0" y="0"/>
          <a:chExt cx="0" cy="0"/>
        </a:xfrm>
      </p:grpSpPr>
      <p:pic>
        <p:nvPicPr>
          <p:cNvPr id="41" name="图片 40">
            <a:extLst>
              <a:ext uri="{FF2B5EF4-FFF2-40B4-BE49-F238E27FC236}">
                <a16:creationId xmlns:a16="http://schemas.microsoft.com/office/drawing/2014/main" id="{8138BC7A-F1AE-9AE1-3CA1-5DB98B80C3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426" y="1528822"/>
            <a:ext cx="11437148" cy="3568155"/>
          </a:xfrm>
          <a:prstGeom prst="rect">
            <a:avLst/>
          </a:prstGeom>
          <a:noFill/>
        </p:spPr>
      </p:pic>
      <p:pic>
        <p:nvPicPr>
          <p:cNvPr id="2" name="Google Shape;85;p13" descr="image.png">
            <a:extLst>
              <a:ext uri="{FF2B5EF4-FFF2-40B4-BE49-F238E27FC236}">
                <a16:creationId xmlns:a16="http://schemas.microsoft.com/office/drawing/2014/main" id="{C649B24A-3424-3B39-A7F8-951B7080A608}"/>
              </a:ext>
            </a:extLst>
          </p:cNvPr>
          <p:cNvPicPr preferRelativeResize="0"/>
          <p:nvPr/>
        </p:nvPicPr>
        <p:blipFill rotWithShape="1">
          <a:blip r:embed="rId4">
            <a:alphaModFix/>
          </a:blip>
          <a:srcRect/>
          <a:stretch/>
        </p:blipFill>
        <p:spPr>
          <a:xfrm>
            <a:off x="466725" y="5329178"/>
            <a:ext cx="3549550" cy="1362075"/>
          </a:xfrm>
          <a:prstGeom prst="rect">
            <a:avLst/>
          </a:prstGeom>
          <a:noFill/>
          <a:ln>
            <a:noFill/>
          </a:ln>
        </p:spPr>
      </p:pic>
      <p:pic>
        <p:nvPicPr>
          <p:cNvPr id="3" name="Google Shape;86;p13" descr="image.png">
            <a:extLst>
              <a:ext uri="{FF2B5EF4-FFF2-40B4-BE49-F238E27FC236}">
                <a16:creationId xmlns:a16="http://schemas.microsoft.com/office/drawing/2014/main" id="{254BFEE9-6497-119F-9415-22329499D87C}"/>
              </a:ext>
            </a:extLst>
          </p:cNvPr>
          <p:cNvPicPr preferRelativeResize="0"/>
          <p:nvPr/>
        </p:nvPicPr>
        <p:blipFill rotWithShape="1">
          <a:blip r:embed="rId5">
            <a:alphaModFix/>
          </a:blip>
          <a:srcRect/>
          <a:stretch/>
        </p:blipFill>
        <p:spPr>
          <a:xfrm>
            <a:off x="4206775" y="5329178"/>
            <a:ext cx="3549699" cy="1362075"/>
          </a:xfrm>
          <a:prstGeom prst="rect">
            <a:avLst/>
          </a:prstGeom>
          <a:noFill/>
          <a:ln>
            <a:noFill/>
          </a:ln>
        </p:spPr>
      </p:pic>
      <p:pic>
        <p:nvPicPr>
          <p:cNvPr id="4" name="Google Shape;87;p13" descr="image.png">
            <a:extLst>
              <a:ext uri="{FF2B5EF4-FFF2-40B4-BE49-F238E27FC236}">
                <a16:creationId xmlns:a16="http://schemas.microsoft.com/office/drawing/2014/main" id="{BDF7BC53-0196-4362-EBAD-4488D39B6731}"/>
              </a:ext>
            </a:extLst>
          </p:cNvPr>
          <p:cNvPicPr preferRelativeResize="0"/>
          <p:nvPr/>
        </p:nvPicPr>
        <p:blipFill rotWithShape="1">
          <a:blip r:embed="rId6">
            <a:alphaModFix/>
          </a:blip>
          <a:srcRect/>
          <a:stretch/>
        </p:blipFill>
        <p:spPr>
          <a:xfrm>
            <a:off x="7946975" y="5329178"/>
            <a:ext cx="3549550" cy="1362075"/>
          </a:xfrm>
          <a:prstGeom prst="rect">
            <a:avLst/>
          </a:prstGeom>
          <a:noFill/>
          <a:ln>
            <a:noFill/>
          </a:ln>
        </p:spPr>
      </p:pic>
      <p:sp>
        <p:nvSpPr>
          <p:cNvPr id="5" name="Google Shape;96;p13">
            <a:extLst>
              <a:ext uri="{FF2B5EF4-FFF2-40B4-BE49-F238E27FC236}">
                <a16:creationId xmlns:a16="http://schemas.microsoft.com/office/drawing/2014/main" id="{67E7D2F4-5C50-8B34-BE32-6D2FFD4F6A07}"/>
              </a:ext>
            </a:extLst>
          </p:cNvPr>
          <p:cNvSpPr txBox="1"/>
          <p:nvPr/>
        </p:nvSpPr>
        <p:spPr>
          <a:xfrm>
            <a:off x="657225" y="5900678"/>
            <a:ext cx="3168550" cy="6000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125" b="0" i="0" u="none" strike="noStrike" cap="none">
                <a:solidFill>
                  <a:srgbClr val="475569"/>
                </a:solidFill>
                <a:latin typeface="DM Sans"/>
                <a:ea typeface="DM Sans"/>
                <a:cs typeface="DM Sans"/>
                <a:sym typeface="DM Sans"/>
              </a:rPr>
              <a:t>High-resolution MAPS mosaic (16 nm) captures mineralogical heterogeneity and complex organic matter (OM) distribution.</a:t>
            </a:r>
            <a:endParaRPr/>
          </a:p>
        </p:txBody>
      </p:sp>
      <p:sp>
        <p:nvSpPr>
          <p:cNvPr id="6" name="Google Shape;97;p13">
            <a:extLst>
              <a:ext uri="{FF2B5EF4-FFF2-40B4-BE49-F238E27FC236}">
                <a16:creationId xmlns:a16="http://schemas.microsoft.com/office/drawing/2014/main" id="{FE9382DA-2006-A8A0-3E36-78A8C32DAE17}"/>
              </a:ext>
            </a:extLst>
          </p:cNvPr>
          <p:cNvSpPr txBox="1"/>
          <p:nvPr/>
        </p:nvSpPr>
        <p:spPr>
          <a:xfrm>
            <a:off x="4397275" y="5900678"/>
            <a:ext cx="3168699" cy="6000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125" b="0" i="0" u="none" strike="noStrike" cap="none">
                <a:solidFill>
                  <a:srgbClr val="475569"/>
                </a:solidFill>
                <a:latin typeface="DM Sans"/>
                <a:ea typeface="DM Sans"/>
                <a:cs typeface="DM Sans"/>
                <a:sym typeface="DM Sans"/>
              </a:rPr>
              <a:t>Trainable Weka Segmentation used to isolate OM, organic pores, and inorganic pores from solid minerals.</a:t>
            </a:r>
            <a:endParaRPr/>
          </a:p>
        </p:txBody>
      </p:sp>
      <p:sp>
        <p:nvSpPr>
          <p:cNvPr id="7" name="Google Shape;98;p13">
            <a:extLst>
              <a:ext uri="{FF2B5EF4-FFF2-40B4-BE49-F238E27FC236}">
                <a16:creationId xmlns:a16="http://schemas.microsoft.com/office/drawing/2014/main" id="{F7485C8A-F468-1761-E678-21EA0410DB80}"/>
              </a:ext>
            </a:extLst>
          </p:cNvPr>
          <p:cNvSpPr txBox="1"/>
          <p:nvPr/>
        </p:nvSpPr>
        <p:spPr>
          <a:xfrm>
            <a:off x="8137475" y="5900678"/>
            <a:ext cx="3168550" cy="6000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125" b="0" i="0" u="none" strike="noStrike" cap="none">
                <a:solidFill>
                  <a:srgbClr val="475569"/>
                </a:solidFill>
                <a:latin typeface="DM Sans"/>
                <a:ea typeface="DM Sans"/>
                <a:cs typeface="DM Sans"/>
                <a:sym typeface="DM Sans"/>
              </a:rPr>
              <a:t>Watershed subdivision enables the automated calculation of surface porosity and pore diameter for every individual OM element.</a:t>
            </a:r>
            <a:endParaRPr/>
          </a:p>
        </p:txBody>
      </p:sp>
      <p:pic>
        <p:nvPicPr>
          <p:cNvPr id="9" name="Google Shape;104;p13" descr="image.png">
            <a:extLst>
              <a:ext uri="{FF2B5EF4-FFF2-40B4-BE49-F238E27FC236}">
                <a16:creationId xmlns:a16="http://schemas.microsoft.com/office/drawing/2014/main" id="{912491EB-27D9-041C-495C-5A5CFA83FF37}"/>
              </a:ext>
            </a:extLst>
          </p:cNvPr>
          <p:cNvPicPr preferRelativeResize="0"/>
          <p:nvPr/>
        </p:nvPicPr>
        <p:blipFill rotWithShape="1">
          <a:blip r:embed="rId7">
            <a:alphaModFix/>
          </a:blip>
          <a:srcRect/>
          <a:stretch/>
        </p:blipFill>
        <p:spPr>
          <a:xfrm>
            <a:off x="657225" y="5600640"/>
            <a:ext cx="180975" cy="180975"/>
          </a:xfrm>
          <a:prstGeom prst="rect">
            <a:avLst/>
          </a:prstGeom>
          <a:noFill/>
          <a:ln>
            <a:noFill/>
          </a:ln>
        </p:spPr>
      </p:pic>
      <p:pic>
        <p:nvPicPr>
          <p:cNvPr id="35" name="Google Shape;105;p13" descr="image.png">
            <a:extLst>
              <a:ext uri="{FF2B5EF4-FFF2-40B4-BE49-F238E27FC236}">
                <a16:creationId xmlns:a16="http://schemas.microsoft.com/office/drawing/2014/main" id="{92184C52-25C4-3A96-5203-C9DBEB77F6B8}"/>
              </a:ext>
            </a:extLst>
          </p:cNvPr>
          <p:cNvPicPr preferRelativeResize="0"/>
          <p:nvPr/>
        </p:nvPicPr>
        <p:blipFill rotWithShape="1">
          <a:blip r:embed="rId8">
            <a:alphaModFix/>
          </a:blip>
          <a:srcRect/>
          <a:stretch/>
        </p:blipFill>
        <p:spPr>
          <a:xfrm>
            <a:off x="4397275" y="5600640"/>
            <a:ext cx="200025" cy="180975"/>
          </a:xfrm>
          <a:prstGeom prst="rect">
            <a:avLst/>
          </a:prstGeom>
          <a:noFill/>
          <a:ln>
            <a:noFill/>
          </a:ln>
        </p:spPr>
      </p:pic>
      <p:pic>
        <p:nvPicPr>
          <p:cNvPr id="36" name="Google Shape;106;p13" descr="image.png">
            <a:extLst>
              <a:ext uri="{FF2B5EF4-FFF2-40B4-BE49-F238E27FC236}">
                <a16:creationId xmlns:a16="http://schemas.microsoft.com/office/drawing/2014/main" id="{6E380FA4-89EA-13C0-AFF8-13568290CCF1}"/>
              </a:ext>
            </a:extLst>
          </p:cNvPr>
          <p:cNvPicPr preferRelativeResize="0"/>
          <p:nvPr/>
        </p:nvPicPr>
        <p:blipFill rotWithShape="1">
          <a:blip r:embed="rId9">
            <a:alphaModFix/>
          </a:blip>
          <a:srcRect/>
          <a:stretch/>
        </p:blipFill>
        <p:spPr>
          <a:xfrm>
            <a:off x="8137475" y="5600640"/>
            <a:ext cx="180975" cy="180975"/>
          </a:xfrm>
          <a:prstGeom prst="rect">
            <a:avLst/>
          </a:prstGeom>
          <a:noFill/>
          <a:ln>
            <a:noFill/>
          </a:ln>
        </p:spPr>
      </p:pic>
      <p:sp>
        <p:nvSpPr>
          <p:cNvPr id="37" name="Google Shape;109;p13">
            <a:extLst>
              <a:ext uri="{FF2B5EF4-FFF2-40B4-BE49-F238E27FC236}">
                <a16:creationId xmlns:a16="http://schemas.microsoft.com/office/drawing/2014/main" id="{EE82F37F-19F9-CD9B-BE7C-09B26E805C96}"/>
              </a:ext>
            </a:extLst>
          </p:cNvPr>
          <p:cNvSpPr txBox="1"/>
          <p:nvPr/>
        </p:nvSpPr>
        <p:spPr>
          <a:xfrm>
            <a:off x="933450" y="5576828"/>
            <a:ext cx="3036942" cy="22860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425" b="1" i="0" u="none" strike="noStrike" cap="none" dirty="0">
                <a:solidFill>
                  <a:srgbClr val="003366"/>
                </a:solidFill>
                <a:latin typeface="Merriweather"/>
                <a:ea typeface="Merriweather"/>
                <a:cs typeface="Merriweather"/>
                <a:sym typeface="Merriweather"/>
              </a:rPr>
              <a:t>1. Raw Data Input</a:t>
            </a:r>
            <a:endParaRPr dirty="0"/>
          </a:p>
        </p:txBody>
      </p:sp>
      <p:sp>
        <p:nvSpPr>
          <p:cNvPr id="38" name="Google Shape;110;p13">
            <a:extLst>
              <a:ext uri="{FF2B5EF4-FFF2-40B4-BE49-F238E27FC236}">
                <a16:creationId xmlns:a16="http://schemas.microsoft.com/office/drawing/2014/main" id="{44563B69-16F0-8964-ABFE-139E8D887843}"/>
              </a:ext>
            </a:extLst>
          </p:cNvPr>
          <p:cNvSpPr txBox="1"/>
          <p:nvPr/>
        </p:nvSpPr>
        <p:spPr>
          <a:xfrm>
            <a:off x="4692550" y="5576828"/>
            <a:ext cx="3017095" cy="22860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425" b="1" i="0" u="none" strike="noStrike" cap="none">
                <a:solidFill>
                  <a:srgbClr val="003366"/>
                </a:solidFill>
                <a:latin typeface="Merriweather"/>
                <a:ea typeface="Merriweather"/>
                <a:cs typeface="Merriweather"/>
                <a:sym typeface="Merriweather"/>
              </a:rPr>
              <a:t>2. Deep Learning</a:t>
            </a:r>
            <a:endParaRPr/>
          </a:p>
        </p:txBody>
      </p:sp>
      <p:sp>
        <p:nvSpPr>
          <p:cNvPr id="39" name="Google Shape;111;p13">
            <a:extLst>
              <a:ext uri="{FF2B5EF4-FFF2-40B4-BE49-F238E27FC236}">
                <a16:creationId xmlns:a16="http://schemas.microsoft.com/office/drawing/2014/main" id="{CF46489A-1A70-DF35-8F87-484FF7A9A481}"/>
              </a:ext>
            </a:extLst>
          </p:cNvPr>
          <p:cNvSpPr txBox="1"/>
          <p:nvPr/>
        </p:nvSpPr>
        <p:spPr>
          <a:xfrm>
            <a:off x="8413700" y="5576828"/>
            <a:ext cx="3036942" cy="22860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425" b="1" i="0" u="none" strike="noStrike" cap="none">
                <a:solidFill>
                  <a:srgbClr val="003366"/>
                </a:solidFill>
                <a:latin typeface="Merriweather"/>
                <a:ea typeface="Merriweather"/>
                <a:cs typeface="Merriweather"/>
                <a:sym typeface="Merriweather"/>
              </a:rPr>
              <a:t>3. Feature Extraction</a:t>
            </a:r>
            <a:endParaRPr/>
          </a:p>
        </p:txBody>
      </p:sp>
      <p:sp>
        <p:nvSpPr>
          <p:cNvPr id="42" name="文本框 41">
            <a:extLst>
              <a:ext uri="{FF2B5EF4-FFF2-40B4-BE49-F238E27FC236}">
                <a16:creationId xmlns:a16="http://schemas.microsoft.com/office/drawing/2014/main" id="{43485F48-DD60-924C-ED2F-CE1A83607724}"/>
              </a:ext>
            </a:extLst>
          </p:cNvPr>
          <p:cNvSpPr txBox="1"/>
          <p:nvPr/>
        </p:nvSpPr>
        <p:spPr>
          <a:xfrm>
            <a:off x="377426" y="842962"/>
            <a:ext cx="11928575" cy="400110"/>
          </a:xfrm>
          <a:prstGeom prst="rect">
            <a:avLst/>
          </a:prstGeom>
          <a:noFill/>
        </p:spPr>
        <p:txBody>
          <a:bodyPr wrap="square">
            <a:spAutoFit/>
          </a:bodyPr>
          <a:lstStyle/>
          <a:p>
            <a:pPr marL="0" marR="0" lvl="0" indent="0" algn="l" rtl="0">
              <a:spcBef>
                <a:spcPts val="0"/>
              </a:spcBef>
              <a:spcAft>
                <a:spcPts val="0"/>
              </a:spcAft>
              <a:buNone/>
            </a:pPr>
            <a:r>
              <a:rPr lang="en-US" altLang="zh-CN" sz="2000" b="0" i="0" u="none" strike="noStrike" cap="none" dirty="0">
                <a:solidFill>
                  <a:srgbClr val="64748B"/>
                </a:solidFill>
                <a:latin typeface="DM Sans Medium"/>
                <a:ea typeface="DM Sans Medium"/>
                <a:cs typeface="DM Sans Medium"/>
                <a:sym typeface="DM Sans Medium"/>
              </a:rPr>
              <a:t>Automated segmentation and watershed analysis for element-level pore feature extraction.</a:t>
            </a:r>
            <a:endParaRPr lang="en-US" altLang="zh-CN" sz="2000" dirty="0"/>
          </a:p>
        </p:txBody>
      </p:sp>
      <p:sp>
        <p:nvSpPr>
          <p:cNvPr id="43" name="Google Shape;107;p13">
            <a:extLst>
              <a:ext uri="{FF2B5EF4-FFF2-40B4-BE49-F238E27FC236}">
                <a16:creationId xmlns:a16="http://schemas.microsoft.com/office/drawing/2014/main" id="{E6771976-4990-2FDD-9AE0-3B975EAA0FC3}"/>
              </a:ext>
            </a:extLst>
          </p:cNvPr>
          <p:cNvSpPr txBox="1"/>
          <p:nvPr/>
        </p:nvSpPr>
        <p:spPr>
          <a:xfrm>
            <a:off x="0" y="257175"/>
            <a:ext cx="11958873" cy="276999"/>
          </a:xfrm>
          <a:prstGeom prst="rect">
            <a:avLst/>
          </a:prstGeom>
          <a:noFill/>
          <a:ln>
            <a:noFill/>
          </a:ln>
        </p:spPr>
        <p:txBody>
          <a:bodyPr spcFirstLastPara="1" wrap="square" lIns="0" tIns="0" rIns="0" bIns="0" anchor="t" anchorCtr="0">
            <a:spAutoFit/>
          </a:bodyPr>
          <a:lstStyle>
            <a:defPPr>
              <a:defRPr lang="zh-CN"/>
            </a:defPPr>
            <a:lvl1pPr marR="0" lvl="0" indent="457200">
              <a:spcBef>
                <a:spcPts val="0"/>
              </a:spcBef>
              <a:spcAft>
                <a:spcPts val="0"/>
              </a:spcAft>
              <a:buNone/>
              <a:defRPr sz="2850" b="1" i="0" u="none" strike="noStrike" cap="none">
                <a:solidFill>
                  <a:srgbClr val="003366"/>
                </a:solidFill>
                <a:latin typeface="Merriweather"/>
                <a:ea typeface="Merriweather"/>
                <a:cs typeface="Merriweather"/>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zh-CN" dirty="0"/>
              <a:t>Sub-rock type scale: Feature Extraction</a:t>
            </a:r>
          </a:p>
        </p:txBody>
      </p:sp>
    </p:spTree>
    <p:extLst>
      <p:ext uri="{BB962C8B-B14F-4D97-AF65-F5344CB8AC3E}">
        <p14:creationId xmlns:p14="http://schemas.microsoft.com/office/powerpoint/2010/main" val="112867805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15147</TotalTime>
  <Words>3252</Words>
  <Application>Microsoft Office PowerPoint</Application>
  <PresentationFormat>宽屏</PresentationFormat>
  <Paragraphs>276</Paragraphs>
  <Slides>17</Slides>
  <Notes>14</Notes>
  <HiddenSlides>0</HiddenSlides>
  <MMClips>1</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17</vt:i4>
      </vt:variant>
    </vt:vector>
  </HeadingPairs>
  <TitlesOfParts>
    <vt:vector size="32" baseType="lpstr">
      <vt:lpstr>DM Sans Black</vt:lpstr>
      <vt:lpstr>Google Sans Text</vt:lpstr>
      <vt:lpstr>等线</vt:lpstr>
      <vt:lpstr>等线 Light</vt:lpstr>
      <vt:lpstr>微软雅黑</vt:lpstr>
      <vt:lpstr>Arial</vt:lpstr>
      <vt:lpstr>Calibri</vt:lpstr>
      <vt:lpstr>Cambria Math</vt:lpstr>
      <vt:lpstr>DM Sans</vt:lpstr>
      <vt:lpstr>DM Sans Medium</vt:lpstr>
      <vt:lpstr>Merriweather</vt:lpstr>
      <vt:lpstr>Roboto</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zw w</dc:creator>
  <cp:lastModifiedBy>zw w</cp:lastModifiedBy>
  <cp:revision>91</cp:revision>
  <dcterms:created xsi:type="dcterms:W3CDTF">2023-11-11T15:21:17Z</dcterms:created>
  <dcterms:modified xsi:type="dcterms:W3CDTF">2026-05-22T02:43:25Z</dcterms:modified>
</cp:coreProperties>
</file>