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68" r:id="rId6"/>
    <p:sldId id="270" r:id="rId7"/>
    <p:sldId id="267" r:id="rId8"/>
    <p:sldId id="258" r:id="rId9"/>
    <p:sldId id="260" r:id="rId10"/>
    <p:sldId id="261" r:id="rId11"/>
    <p:sldId id="262" r:id="rId12"/>
    <p:sldId id="263" r:id="rId1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363" autoAdjust="0"/>
  </p:normalViewPr>
  <p:slideViewPr>
    <p:cSldViewPr snapToGrid="0">
      <p:cViewPr varScale="1">
        <p:scale>
          <a:sx n="68" d="100"/>
          <a:sy n="68" d="100"/>
        </p:scale>
        <p:origin x="61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5AC47-B3DD-43EC-903C-3520B28C7B4D}" type="datetimeFigureOut">
              <a:rPr lang="nb-NO" smtClean="0"/>
              <a:t>15.05.2026</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CEA69-34FB-4B11-B9A1-909D3DFDC19D}" type="slidenum">
              <a:rPr lang="nb-NO" smtClean="0"/>
              <a:t>‹#›</a:t>
            </a:fld>
            <a:endParaRPr lang="nb-NO"/>
          </a:p>
        </p:txBody>
      </p:sp>
    </p:spTree>
    <p:extLst>
      <p:ext uri="{BB962C8B-B14F-4D97-AF65-F5344CB8AC3E}">
        <p14:creationId xmlns:p14="http://schemas.microsoft.com/office/powerpoint/2010/main" val="666450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07ACEA69-34FB-4B11-B9A1-909D3DFDC19D}" type="slidenum">
              <a:rPr lang="nb-NO" smtClean="0"/>
              <a:t>1</a:t>
            </a:fld>
            <a:endParaRPr lang="nb-NO"/>
          </a:p>
        </p:txBody>
      </p:sp>
    </p:spTree>
    <p:extLst>
      <p:ext uri="{BB962C8B-B14F-4D97-AF65-F5344CB8AC3E}">
        <p14:creationId xmlns:p14="http://schemas.microsoft.com/office/powerpoint/2010/main" val="394747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65817-B566-9C78-71F2-607EF5526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972C6-370E-A77B-9EC3-633D60A2A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8E84DE-C009-3F82-4620-E61C87DFC4BF}"/>
              </a:ext>
            </a:extLst>
          </p:cNvPr>
          <p:cNvSpPr>
            <a:spLocks noGrp="1"/>
          </p:cNvSpPr>
          <p:nvPr>
            <p:ph type="body" idx="1"/>
          </p:nvPr>
        </p:nvSpPr>
        <p:spPr/>
        <p:txBody>
          <a:bodyPr/>
          <a:lstStyle/>
          <a:p>
            <a:r>
              <a:rPr lang="nb-NO" dirty="0"/>
              <a:t>The system </a:t>
            </a:r>
            <a:r>
              <a:rPr lang="nb-NO" dirty="0" err="1"/>
              <a:t>we</a:t>
            </a:r>
            <a:r>
              <a:rPr lang="nb-NO" dirty="0"/>
              <a:t> have in </a:t>
            </a:r>
            <a:r>
              <a:rPr lang="nb-NO" dirty="0" err="1"/>
              <a:t>mind</a:t>
            </a:r>
            <a:r>
              <a:rPr lang="nb-NO" dirty="0"/>
              <a:t> is not given. </a:t>
            </a:r>
            <a:r>
              <a:rPr lang="nb-NO" dirty="0" err="1"/>
              <a:t>Explain</a:t>
            </a:r>
            <a:r>
              <a:rPr lang="nb-NO" dirty="0"/>
              <a:t> </a:t>
            </a:r>
            <a:r>
              <a:rPr lang="nb-NO" dirty="0" err="1"/>
              <a:t>the</a:t>
            </a:r>
            <a:r>
              <a:rPr lang="nb-NO" dirty="0"/>
              <a:t> relevant </a:t>
            </a:r>
            <a:r>
              <a:rPr lang="nb-NO" dirty="0" err="1"/>
              <a:t>sizes</a:t>
            </a:r>
            <a:r>
              <a:rPr lang="nb-NO" dirty="0"/>
              <a:t>, </a:t>
            </a:r>
            <a:r>
              <a:rPr lang="nb-NO" dirty="0" err="1"/>
              <a:t>qt.s</a:t>
            </a:r>
            <a:r>
              <a:rPr lang="nb-NO" dirty="0"/>
              <a:t> etc. </a:t>
            </a:r>
            <a:r>
              <a:rPr lang="nb-NO" dirty="0" err="1"/>
              <a:t>Many</a:t>
            </a:r>
            <a:r>
              <a:rPr lang="nb-NO" dirty="0"/>
              <a:t> different </a:t>
            </a:r>
            <a:r>
              <a:rPr lang="nb-NO" dirty="0" err="1"/>
              <a:t>fields</a:t>
            </a:r>
            <a:r>
              <a:rPr lang="nb-NO" dirty="0"/>
              <a:t> </a:t>
            </a:r>
            <a:r>
              <a:rPr lang="nb-NO" dirty="0" err="1"/>
              <a:t>represented</a:t>
            </a:r>
            <a:r>
              <a:rPr lang="nb-NO" dirty="0"/>
              <a:t> at Interpore. </a:t>
            </a:r>
          </a:p>
          <a:p>
            <a:r>
              <a:rPr lang="nb-NO" dirty="0" err="1"/>
              <a:t>Specifically</a:t>
            </a:r>
            <a:r>
              <a:rPr lang="nb-NO" dirty="0"/>
              <a:t> </a:t>
            </a:r>
            <a:r>
              <a:rPr lang="nb-NO" dirty="0" err="1"/>
              <a:t>talking</a:t>
            </a:r>
            <a:r>
              <a:rPr lang="nb-NO" dirty="0"/>
              <a:t> </a:t>
            </a:r>
            <a:r>
              <a:rPr lang="nb-NO" dirty="0" err="1"/>
              <a:t>about</a:t>
            </a:r>
            <a:r>
              <a:rPr lang="nb-NO" dirty="0"/>
              <a:t> pore </a:t>
            </a:r>
            <a:r>
              <a:rPr lang="nb-NO" dirty="0" err="1"/>
              <a:t>scale</a:t>
            </a:r>
            <a:r>
              <a:rPr lang="nb-NO" dirty="0"/>
              <a:t> -&gt; </a:t>
            </a:r>
            <a:r>
              <a:rPr lang="nb-NO" dirty="0" err="1"/>
              <a:t>darcy</a:t>
            </a:r>
            <a:r>
              <a:rPr lang="nb-NO" dirty="0"/>
              <a:t> </a:t>
            </a:r>
            <a:r>
              <a:rPr lang="nb-NO" dirty="0" err="1"/>
              <a:t>scale</a:t>
            </a:r>
            <a:r>
              <a:rPr lang="nb-NO" dirty="0"/>
              <a:t>.</a:t>
            </a:r>
          </a:p>
          <a:p>
            <a:endParaRPr lang="nb-NO" dirty="0"/>
          </a:p>
        </p:txBody>
      </p:sp>
      <p:sp>
        <p:nvSpPr>
          <p:cNvPr id="4" name="Slide Number Placeholder 3">
            <a:extLst>
              <a:ext uri="{FF2B5EF4-FFF2-40B4-BE49-F238E27FC236}">
                <a16:creationId xmlns:a16="http://schemas.microsoft.com/office/drawing/2014/main" id="{47635AEF-08B4-A11B-416A-4DEFFD9A1B47}"/>
              </a:ext>
            </a:extLst>
          </p:cNvPr>
          <p:cNvSpPr>
            <a:spLocks noGrp="1"/>
          </p:cNvSpPr>
          <p:nvPr>
            <p:ph type="sldNum" sz="quarter" idx="5"/>
          </p:nvPr>
        </p:nvSpPr>
        <p:spPr/>
        <p:txBody>
          <a:bodyPr/>
          <a:lstStyle/>
          <a:p>
            <a:fld id="{07ACEA69-34FB-4B11-B9A1-909D3DFDC19D}" type="slidenum">
              <a:rPr lang="nb-NO" smtClean="0"/>
              <a:t>2</a:t>
            </a:fld>
            <a:endParaRPr lang="nb-NO"/>
          </a:p>
        </p:txBody>
      </p:sp>
    </p:spTree>
    <p:extLst>
      <p:ext uri="{BB962C8B-B14F-4D97-AF65-F5344CB8AC3E}">
        <p14:creationId xmlns:p14="http://schemas.microsoft.com/office/powerpoint/2010/main" val="118262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65817-B566-9C78-71F2-607EF5526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972C6-370E-A77B-9EC3-633D60A2A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8E84DE-C009-3F82-4620-E61C87DFC4BF}"/>
              </a:ext>
            </a:extLst>
          </p:cNvPr>
          <p:cNvSpPr>
            <a:spLocks noGrp="1"/>
          </p:cNvSpPr>
          <p:nvPr>
            <p:ph type="body" idx="1"/>
          </p:nvPr>
        </p:nvSpPr>
        <p:spPr/>
        <p:txBody>
          <a:bodyPr/>
          <a:lstStyle/>
          <a:p>
            <a:r>
              <a:rPr lang="nb-NO" dirty="0" err="1"/>
              <a:t>Quickly</a:t>
            </a:r>
            <a:r>
              <a:rPr lang="nb-NO" dirty="0"/>
              <a:t> </a:t>
            </a:r>
            <a:r>
              <a:rPr lang="nb-NO" dirty="0" err="1"/>
              <a:t>address</a:t>
            </a:r>
            <a:r>
              <a:rPr lang="nb-NO" dirty="0"/>
              <a:t> </a:t>
            </a:r>
            <a:r>
              <a:rPr lang="nb-NO" dirty="0" err="1"/>
              <a:t>the</a:t>
            </a:r>
            <a:r>
              <a:rPr lang="nb-NO" dirty="0"/>
              <a:t> </a:t>
            </a:r>
            <a:r>
              <a:rPr lang="nb-NO" dirty="0" err="1"/>
              <a:t>issue</a:t>
            </a:r>
            <a:r>
              <a:rPr lang="nb-NO" dirty="0"/>
              <a:t> </a:t>
            </a:r>
            <a:r>
              <a:rPr lang="nb-NO" dirty="0" err="1"/>
              <a:t>of</a:t>
            </a:r>
            <a:r>
              <a:rPr lang="nb-NO" dirty="0"/>
              <a:t> </a:t>
            </a:r>
            <a:r>
              <a:rPr lang="nb-NO" dirty="0" err="1"/>
              <a:t>the</a:t>
            </a:r>
            <a:r>
              <a:rPr lang="nb-NO" dirty="0"/>
              <a:t> invariant (</a:t>
            </a:r>
            <a:r>
              <a:rPr lang="nb-NO" dirty="0" err="1"/>
              <a:t>reference</a:t>
            </a:r>
            <a:r>
              <a:rPr lang="nb-NO" dirty="0"/>
              <a:t>) </a:t>
            </a:r>
            <a:r>
              <a:rPr lang="nb-NO" dirty="0" err="1"/>
              <a:t>measure</a:t>
            </a:r>
            <a:endParaRPr lang="nb-NO" dirty="0"/>
          </a:p>
        </p:txBody>
      </p:sp>
      <p:sp>
        <p:nvSpPr>
          <p:cNvPr id="4" name="Slide Number Placeholder 3">
            <a:extLst>
              <a:ext uri="{FF2B5EF4-FFF2-40B4-BE49-F238E27FC236}">
                <a16:creationId xmlns:a16="http://schemas.microsoft.com/office/drawing/2014/main" id="{47635AEF-08B4-A11B-416A-4DEFFD9A1B47}"/>
              </a:ext>
            </a:extLst>
          </p:cNvPr>
          <p:cNvSpPr>
            <a:spLocks noGrp="1"/>
          </p:cNvSpPr>
          <p:nvPr>
            <p:ph type="sldNum" sz="quarter" idx="5"/>
          </p:nvPr>
        </p:nvSpPr>
        <p:spPr/>
        <p:txBody>
          <a:bodyPr/>
          <a:lstStyle/>
          <a:p>
            <a:fld id="{07ACEA69-34FB-4B11-B9A1-909D3DFDC19D}" type="slidenum">
              <a:rPr lang="nb-NO" smtClean="0"/>
              <a:t>3</a:t>
            </a:fld>
            <a:endParaRPr lang="nb-NO"/>
          </a:p>
        </p:txBody>
      </p:sp>
    </p:spTree>
    <p:extLst>
      <p:ext uri="{BB962C8B-B14F-4D97-AF65-F5344CB8AC3E}">
        <p14:creationId xmlns:p14="http://schemas.microsoft.com/office/powerpoint/2010/main" val="2330485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07ACEA69-34FB-4B11-B9A1-909D3DFDC19D}" type="slidenum">
              <a:rPr lang="nb-NO" smtClean="0"/>
              <a:t>4</a:t>
            </a:fld>
            <a:endParaRPr lang="nb-NO"/>
          </a:p>
        </p:txBody>
      </p:sp>
    </p:spTree>
    <p:extLst>
      <p:ext uri="{BB962C8B-B14F-4D97-AF65-F5344CB8AC3E}">
        <p14:creationId xmlns:p14="http://schemas.microsoft.com/office/powerpoint/2010/main" val="2026162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Add</a:t>
            </a:r>
            <a:r>
              <a:rPr lang="nb-NO" dirty="0"/>
              <a:t> a line and an </a:t>
            </a:r>
            <a:r>
              <a:rPr lang="nb-NO" dirty="0" err="1"/>
              <a:t>explanation</a:t>
            </a:r>
            <a:r>
              <a:rPr lang="nb-NO" dirty="0"/>
              <a:t> </a:t>
            </a:r>
            <a:r>
              <a:rPr lang="nb-NO" dirty="0" err="1"/>
              <a:t>that</a:t>
            </a:r>
            <a:r>
              <a:rPr lang="nb-NO" dirty="0"/>
              <a:t> a </a:t>
            </a:r>
            <a:r>
              <a:rPr lang="nb-NO" dirty="0" err="1"/>
              <a:t>row</a:t>
            </a:r>
            <a:r>
              <a:rPr lang="nb-NO" dirty="0"/>
              <a:t> </a:t>
            </a:r>
            <a:r>
              <a:rPr lang="nb-NO" dirty="0" err="1"/>
              <a:t>becomes</a:t>
            </a:r>
            <a:r>
              <a:rPr lang="nb-NO" dirty="0"/>
              <a:t> </a:t>
            </a:r>
            <a:r>
              <a:rPr lang="nb-NO" dirty="0" err="1"/>
              <a:t>our</a:t>
            </a:r>
            <a:r>
              <a:rPr lang="nb-NO" dirty="0"/>
              <a:t> REA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latin typeface="Arial" panose="020B0604020202020204" pitchFamily="34" charset="0"/>
                <a:cs typeface="Arial" panose="020B0604020202020204" pitchFamily="34" charset="0"/>
              </a:rPr>
              <a:t>Just form a bit </a:t>
            </a:r>
            <a:r>
              <a:rPr lang="nb-NO" dirty="0" err="1">
                <a:latin typeface="Arial" panose="020B0604020202020204" pitchFamily="34" charset="0"/>
                <a:cs typeface="Arial" panose="020B0604020202020204" pitchFamily="34" charset="0"/>
              </a:rPr>
              <a:t>of</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intuition</a:t>
            </a:r>
            <a:endParaRPr lang="nb-NO" dirty="0">
              <a:latin typeface="Arial" panose="020B0604020202020204" pitchFamily="34" charset="0"/>
              <a:cs typeface="Arial" panose="020B0604020202020204" pitchFamily="34" charset="0"/>
            </a:endParaRPr>
          </a:p>
          <a:p>
            <a:endParaRPr lang="nb-NO" dirty="0"/>
          </a:p>
          <a:p>
            <a:r>
              <a:rPr lang="en-US" dirty="0"/>
              <a:t>Mention that we have the pore network model at our hands, so we used this to test. There are many ways of testing of course, experimental etc., but we use the PN model and might move on to other methods later.</a:t>
            </a:r>
            <a:endParaRPr lang="nb-NO" dirty="0"/>
          </a:p>
        </p:txBody>
      </p:sp>
      <p:sp>
        <p:nvSpPr>
          <p:cNvPr id="4" name="Slide Number Placeholder 3"/>
          <p:cNvSpPr>
            <a:spLocks noGrp="1"/>
          </p:cNvSpPr>
          <p:nvPr>
            <p:ph type="sldNum" sz="quarter" idx="5"/>
          </p:nvPr>
        </p:nvSpPr>
        <p:spPr/>
        <p:txBody>
          <a:bodyPr/>
          <a:lstStyle/>
          <a:p>
            <a:fld id="{07ACEA69-34FB-4B11-B9A1-909D3DFDC19D}" type="slidenum">
              <a:rPr lang="nb-NO" smtClean="0"/>
              <a:t>5</a:t>
            </a:fld>
            <a:endParaRPr lang="nb-NO"/>
          </a:p>
        </p:txBody>
      </p:sp>
    </p:spTree>
    <p:extLst>
      <p:ext uri="{BB962C8B-B14F-4D97-AF65-F5344CB8AC3E}">
        <p14:creationId xmlns:p14="http://schemas.microsoft.com/office/powerpoint/2010/main" val="3377421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latin typeface="Arial" panose="020B0604020202020204" pitchFamily="34" charset="0"/>
                <a:cs typeface="Arial" panose="020B0604020202020204" pitchFamily="34" charset="0"/>
              </a:rPr>
              <a:t>Orthonormal</a:t>
            </a:r>
            <a:r>
              <a:rPr lang="nb-NO" dirty="0">
                <a:latin typeface="Arial" panose="020B0604020202020204" pitchFamily="34" charset="0"/>
                <a:cs typeface="Arial" panose="020B0604020202020204" pitchFamily="34" charset="0"/>
              </a:rPr>
              <a:t> basis, </a:t>
            </a:r>
            <a:r>
              <a:rPr lang="nb-NO" dirty="0" err="1">
                <a:latin typeface="Arial" panose="020B0604020202020204" pitchFamily="34" charset="0"/>
                <a:cs typeface="Arial" panose="020B0604020202020204" pitchFamily="34" charset="0"/>
              </a:rPr>
              <a:t>invertible</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transformation</a:t>
            </a:r>
            <a:r>
              <a:rPr lang="nb-NO" dirty="0">
                <a:latin typeface="Arial" panose="020B0604020202020204" pitchFamily="34" charset="0"/>
                <a:cs typeface="Arial" panose="020B0604020202020204" pitchFamily="34" charset="0"/>
              </a:rPr>
              <a:t> </a:t>
            </a:r>
          </a:p>
          <a:p>
            <a:r>
              <a:rPr lang="nb-NO" dirty="0">
                <a:latin typeface="Arial" panose="020B0604020202020204" pitchFamily="34" charset="0"/>
                <a:cs typeface="Arial" panose="020B0604020202020204" pitchFamily="34" charset="0"/>
              </a:rPr>
              <a:t>Information is </a:t>
            </a:r>
            <a:r>
              <a:rPr lang="nb-NO" dirty="0" err="1">
                <a:latin typeface="Arial" panose="020B0604020202020204" pitchFamily="34" charset="0"/>
                <a:cs typeface="Arial" panose="020B0604020202020204" pitchFamily="34" charset="0"/>
              </a:rPr>
              <a:t>preserved</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particularly</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this</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means</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information</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on</a:t>
            </a:r>
            <a:r>
              <a:rPr lang="nb-NO" dirty="0">
                <a:latin typeface="Arial" panose="020B0604020202020204" pitchFamily="34" charset="0"/>
                <a:cs typeface="Arial" panose="020B0604020202020204" pitchFamily="34" charset="0"/>
              </a:rPr>
              <a:t> spatial </a:t>
            </a:r>
            <a:r>
              <a:rPr lang="nb-NO" dirty="0" err="1">
                <a:latin typeface="Arial" panose="020B0604020202020204" pitchFamily="34" charset="0"/>
                <a:cs typeface="Arial" panose="020B0604020202020204" pitchFamily="34" charset="0"/>
              </a:rPr>
              <a:t>correlations</a:t>
            </a:r>
            <a:endParaRPr lang="nb-NO" dirty="0">
              <a:latin typeface="Arial" panose="020B0604020202020204" pitchFamily="34" charset="0"/>
              <a:cs typeface="Arial" panose="020B0604020202020204" pitchFamily="34" charset="0"/>
            </a:endParaRPr>
          </a:p>
          <a:p>
            <a:endParaRPr lang="nb-NO" dirty="0"/>
          </a:p>
        </p:txBody>
      </p:sp>
      <p:sp>
        <p:nvSpPr>
          <p:cNvPr id="4" name="Slide Number Placeholder 3"/>
          <p:cNvSpPr>
            <a:spLocks noGrp="1"/>
          </p:cNvSpPr>
          <p:nvPr>
            <p:ph type="sldNum" sz="quarter" idx="5"/>
          </p:nvPr>
        </p:nvSpPr>
        <p:spPr/>
        <p:txBody>
          <a:bodyPr/>
          <a:lstStyle/>
          <a:p>
            <a:fld id="{07ACEA69-34FB-4B11-B9A1-909D3DFDC19D}" type="slidenum">
              <a:rPr lang="nb-NO" smtClean="0"/>
              <a:t>6</a:t>
            </a:fld>
            <a:endParaRPr lang="nb-NO"/>
          </a:p>
        </p:txBody>
      </p:sp>
    </p:spTree>
    <p:extLst>
      <p:ext uri="{BB962C8B-B14F-4D97-AF65-F5344CB8AC3E}">
        <p14:creationId xmlns:p14="http://schemas.microsoft.com/office/powerpoint/2010/main" val="2176690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Have </a:t>
            </a:r>
            <a:r>
              <a:rPr lang="nb-NO" dirty="0" err="1"/>
              <a:t>equations</a:t>
            </a:r>
            <a:r>
              <a:rPr lang="nb-NO" dirty="0"/>
              <a:t> </a:t>
            </a:r>
            <a:r>
              <a:rPr lang="nb-NO" dirty="0" err="1"/>
              <a:t>on</a:t>
            </a:r>
            <a:r>
              <a:rPr lang="nb-NO" dirty="0"/>
              <a:t> slide and POINT</a:t>
            </a:r>
          </a:p>
          <a:p>
            <a:r>
              <a:rPr lang="nb-NO" dirty="0"/>
              <a:t>This is </a:t>
            </a:r>
            <a:r>
              <a:rPr lang="nb-NO" dirty="0" err="1"/>
              <a:t>where</a:t>
            </a:r>
            <a:r>
              <a:rPr lang="nb-NO" dirty="0"/>
              <a:t> </a:t>
            </a:r>
            <a:r>
              <a:rPr lang="nb-NO" dirty="0" err="1"/>
              <a:t>we’re</a:t>
            </a:r>
            <a:r>
              <a:rPr lang="nb-NO" dirty="0"/>
              <a:t> </a:t>
            </a:r>
            <a:r>
              <a:rPr lang="nb-NO" dirty="0" err="1"/>
              <a:t>bringing</a:t>
            </a:r>
            <a:r>
              <a:rPr lang="nb-NO" dirty="0"/>
              <a:t> it </a:t>
            </a:r>
            <a:r>
              <a:rPr lang="nb-NO" dirty="0" err="1"/>
              <a:t>home</a:t>
            </a:r>
            <a:endParaRPr lang="nb-NO" dirty="0"/>
          </a:p>
          <a:p>
            <a:r>
              <a:rPr lang="nb-NO" dirty="0" err="1">
                <a:latin typeface="Arial" panose="020B0604020202020204" pitchFamily="34" charset="0"/>
                <a:cs typeface="Arial" panose="020B0604020202020204" pitchFamily="34" charset="0"/>
              </a:rPr>
              <a:t>Also</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h</a:t>
            </a:r>
            <a:r>
              <a:rPr lang="nb-NO" dirty="0" err="1"/>
              <a:t>ighlight</a:t>
            </a:r>
            <a:r>
              <a:rPr lang="nb-NO" dirty="0"/>
              <a:t> </a:t>
            </a:r>
            <a:r>
              <a:rPr lang="nb-NO" dirty="0" err="1"/>
              <a:t>remaining</a:t>
            </a:r>
            <a:r>
              <a:rPr lang="nb-NO" dirty="0"/>
              <a:t> </a:t>
            </a:r>
            <a:r>
              <a:rPr lang="nb-NO" dirty="0" err="1"/>
              <a:t>challenges</a:t>
            </a:r>
            <a:r>
              <a:rPr lang="nb-NO" dirty="0"/>
              <a:t> and </a:t>
            </a:r>
            <a:r>
              <a:rPr lang="nb-NO" dirty="0" err="1"/>
              <a:t>further</a:t>
            </a:r>
            <a:r>
              <a:rPr lang="nb-NO" dirty="0"/>
              <a:t> </a:t>
            </a:r>
            <a:r>
              <a:rPr lang="nb-NO" dirty="0" err="1"/>
              <a:t>work</a:t>
            </a:r>
            <a:endParaRPr lang="nb-NO" dirty="0"/>
          </a:p>
          <a:p>
            <a:pPr lvl="1"/>
            <a:r>
              <a:rPr lang="nb-NO" dirty="0"/>
              <a:t>Estimators: </a:t>
            </a:r>
            <a:r>
              <a:rPr lang="nb-NO" dirty="0" err="1"/>
              <a:t>balance</a:t>
            </a:r>
            <a:r>
              <a:rPr lang="nb-NO" dirty="0"/>
              <a:t> </a:t>
            </a:r>
            <a:r>
              <a:rPr lang="nb-NO" dirty="0" err="1"/>
              <a:t>of</a:t>
            </a:r>
            <a:r>
              <a:rPr lang="nb-NO" dirty="0"/>
              <a:t> </a:t>
            </a:r>
            <a:r>
              <a:rPr lang="nb-NO" dirty="0" err="1"/>
              <a:t>detail</a:t>
            </a:r>
            <a:r>
              <a:rPr lang="nb-NO" dirty="0"/>
              <a:t> </a:t>
            </a:r>
            <a:r>
              <a:rPr lang="nb-NO" dirty="0" err="1"/>
              <a:t>captured</a:t>
            </a:r>
            <a:r>
              <a:rPr lang="nb-NO" dirty="0"/>
              <a:t> and </a:t>
            </a:r>
            <a:r>
              <a:rPr lang="nb-NO" dirty="0" err="1"/>
              <a:t>accuracy</a:t>
            </a:r>
            <a:r>
              <a:rPr lang="nb-NO" dirty="0"/>
              <a:t> </a:t>
            </a:r>
          </a:p>
          <a:p>
            <a:pPr lvl="1"/>
            <a:r>
              <a:rPr lang="nb-NO" dirty="0"/>
              <a:t>Jaynes’ </a:t>
            </a:r>
            <a:r>
              <a:rPr lang="nb-NO" dirty="0" err="1"/>
              <a:t>correction</a:t>
            </a:r>
            <a:r>
              <a:rPr lang="nb-NO" dirty="0"/>
              <a:t> to </a:t>
            </a:r>
            <a:r>
              <a:rPr lang="nb-NO" dirty="0" err="1"/>
              <a:t>differential</a:t>
            </a:r>
            <a:r>
              <a:rPr lang="nb-NO" dirty="0"/>
              <a:t> </a:t>
            </a:r>
            <a:r>
              <a:rPr lang="nb-NO" dirty="0" err="1"/>
              <a:t>entropy</a:t>
            </a:r>
            <a:r>
              <a:rPr lang="nb-NO" dirty="0"/>
              <a:t> </a:t>
            </a:r>
            <a:r>
              <a:rPr lang="nb-NO" dirty="0">
                <a:sym typeface="Wingdings" panose="05000000000000000000" pitchFamily="2" charset="2"/>
              </a:rPr>
              <a:t> </a:t>
            </a:r>
            <a:r>
              <a:rPr lang="nb-NO" dirty="0" err="1">
                <a:sym typeface="Wingdings" panose="05000000000000000000" pitchFamily="2" charset="2"/>
              </a:rPr>
              <a:t>choice</a:t>
            </a:r>
            <a:r>
              <a:rPr lang="nb-NO" dirty="0">
                <a:sym typeface="Wingdings" panose="05000000000000000000" pitchFamily="2" charset="2"/>
              </a:rPr>
              <a:t> </a:t>
            </a:r>
            <a:r>
              <a:rPr lang="nb-NO" dirty="0" err="1">
                <a:sym typeface="Wingdings" panose="05000000000000000000" pitchFamily="2" charset="2"/>
              </a:rPr>
              <a:t>of</a:t>
            </a:r>
            <a:r>
              <a:rPr lang="nb-NO" dirty="0">
                <a:sym typeface="Wingdings" panose="05000000000000000000" pitchFamily="2" charset="2"/>
              </a:rPr>
              <a:t> invariant </a:t>
            </a:r>
            <a:r>
              <a:rPr lang="nb-NO" dirty="0" err="1">
                <a:sym typeface="Wingdings" panose="05000000000000000000" pitchFamily="2" charset="2"/>
              </a:rPr>
              <a:t>measure</a:t>
            </a:r>
            <a:endParaRPr lang="nb-NO" dirty="0">
              <a:latin typeface="Arial" panose="020B0604020202020204" pitchFamily="34" charset="0"/>
              <a:cs typeface="Arial" panose="020B0604020202020204" pitchFamily="34" charset="0"/>
            </a:endParaRPr>
          </a:p>
          <a:p>
            <a:endParaRPr lang="nb-NO" dirty="0"/>
          </a:p>
        </p:txBody>
      </p:sp>
      <p:sp>
        <p:nvSpPr>
          <p:cNvPr id="4" name="Slide Number Placeholder 3"/>
          <p:cNvSpPr>
            <a:spLocks noGrp="1"/>
          </p:cNvSpPr>
          <p:nvPr>
            <p:ph type="sldNum" sz="quarter" idx="5"/>
          </p:nvPr>
        </p:nvSpPr>
        <p:spPr/>
        <p:txBody>
          <a:bodyPr/>
          <a:lstStyle/>
          <a:p>
            <a:fld id="{07ACEA69-34FB-4B11-B9A1-909D3DFDC19D}" type="slidenum">
              <a:rPr lang="nb-NO" smtClean="0"/>
              <a:t>8</a:t>
            </a:fld>
            <a:endParaRPr lang="nb-NO"/>
          </a:p>
        </p:txBody>
      </p:sp>
    </p:spTree>
    <p:extLst>
      <p:ext uri="{BB962C8B-B14F-4D97-AF65-F5344CB8AC3E}">
        <p14:creationId xmlns:p14="http://schemas.microsoft.com/office/powerpoint/2010/main" val="3540483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D93E-7236-96A3-7B61-F4CBB23752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D25CF67A-7C6C-A375-8815-AA12DE0FE5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2592D06C-61D5-D2F2-8D97-5DDDAABD1435}"/>
              </a:ext>
            </a:extLst>
          </p:cNvPr>
          <p:cNvSpPr>
            <a:spLocks noGrp="1"/>
          </p:cNvSpPr>
          <p:nvPr>
            <p:ph type="dt" sz="half" idx="10"/>
          </p:nvPr>
        </p:nvSpPr>
        <p:spPr/>
        <p:txBody>
          <a:bodyPr/>
          <a:lstStyle/>
          <a:p>
            <a:fld id="{DD68F585-0664-4EC7-B90E-DE19236F1CB7}" type="datetimeFigureOut">
              <a:rPr lang="nb-NO" smtClean="0"/>
              <a:t>15.05.2026</a:t>
            </a:fld>
            <a:endParaRPr lang="nb-NO"/>
          </a:p>
        </p:txBody>
      </p:sp>
      <p:sp>
        <p:nvSpPr>
          <p:cNvPr id="5" name="Footer Placeholder 4">
            <a:extLst>
              <a:ext uri="{FF2B5EF4-FFF2-40B4-BE49-F238E27FC236}">
                <a16:creationId xmlns:a16="http://schemas.microsoft.com/office/drawing/2014/main" id="{E16D9771-2E6F-6E1D-DDE7-13D6C1A8485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A87F54BD-356B-E745-7ED2-F0BE80ED3FBB}"/>
              </a:ext>
            </a:extLst>
          </p:cNvPr>
          <p:cNvSpPr>
            <a:spLocks noGrp="1"/>
          </p:cNvSpPr>
          <p:nvPr>
            <p:ph type="sldNum" sz="quarter" idx="12"/>
          </p:nvPr>
        </p:nvSpPr>
        <p:spPr/>
        <p:txBody>
          <a:bodyPr/>
          <a:lstStyle/>
          <a:p>
            <a:fld id="{5070E80C-3B3E-4405-8EC1-DBFC8CA5C8BB}" type="slidenum">
              <a:rPr lang="nb-NO" smtClean="0"/>
              <a:t>‹#›</a:t>
            </a:fld>
            <a:endParaRPr lang="nb-NO"/>
          </a:p>
        </p:txBody>
      </p:sp>
    </p:spTree>
    <p:extLst>
      <p:ext uri="{BB962C8B-B14F-4D97-AF65-F5344CB8AC3E}">
        <p14:creationId xmlns:p14="http://schemas.microsoft.com/office/powerpoint/2010/main" val="4185348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D19A-D5AA-F276-7BC4-7047EDCBA781}"/>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2F9A3811-6EDE-433D-A5F5-0DDA07026F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85D8FDE7-69E6-05B1-05D8-3976B267EF23}"/>
              </a:ext>
            </a:extLst>
          </p:cNvPr>
          <p:cNvSpPr>
            <a:spLocks noGrp="1"/>
          </p:cNvSpPr>
          <p:nvPr>
            <p:ph type="dt" sz="half" idx="10"/>
          </p:nvPr>
        </p:nvSpPr>
        <p:spPr/>
        <p:txBody>
          <a:bodyPr/>
          <a:lstStyle/>
          <a:p>
            <a:fld id="{DD68F585-0664-4EC7-B90E-DE19236F1CB7}" type="datetimeFigureOut">
              <a:rPr lang="nb-NO" smtClean="0"/>
              <a:t>15.05.2026</a:t>
            </a:fld>
            <a:endParaRPr lang="nb-NO"/>
          </a:p>
        </p:txBody>
      </p:sp>
      <p:sp>
        <p:nvSpPr>
          <p:cNvPr id="5" name="Footer Placeholder 4">
            <a:extLst>
              <a:ext uri="{FF2B5EF4-FFF2-40B4-BE49-F238E27FC236}">
                <a16:creationId xmlns:a16="http://schemas.microsoft.com/office/drawing/2014/main" id="{EF660BB2-0029-3E22-3F23-70806FF18F23}"/>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1A27B571-4B97-7D1E-0EC0-7E7E7AFC57FB}"/>
              </a:ext>
            </a:extLst>
          </p:cNvPr>
          <p:cNvSpPr>
            <a:spLocks noGrp="1"/>
          </p:cNvSpPr>
          <p:nvPr>
            <p:ph type="sldNum" sz="quarter" idx="12"/>
          </p:nvPr>
        </p:nvSpPr>
        <p:spPr/>
        <p:txBody>
          <a:bodyPr/>
          <a:lstStyle/>
          <a:p>
            <a:fld id="{5070E80C-3B3E-4405-8EC1-DBFC8CA5C8BB}" type="slidenum">
              <a:rPr lang="nb-NO" smtClean="0"/>
              <a:t>‹#›</a:t>
            </a:fld>
            <a:endParaRPr lang="nb-NO"/>
          </a:p>
        </p:txBody>
      </p:sp>
    </p:spTree>
    <p:extLst>
      <p:ext uri="{BB962C8B-B14F-4D97-AF65-F5344CB8AC3E}">
        <p14:creationId xmlns:p14="http://schemas.microsoft.com/office/powerpoint/2010/main" val="21271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FF3D3A-5AC1-1692-0963-A4CCB7E077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CCCB8F37-C9E1-ADAF-4D87-6DB091D466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11DB2E01-808A-830B-5E9D-FBA99887068A}"/>
              </a:ext>
            </a:extLst>
          </p:cNvPr>
          <p:cNvSpPr>
            <a:spLocks noGrp="1"/>
          </p:cNvSpPr>
          <p:nvPr>
            <p:ph type="dt" sz="half" idx="10"/>
          </p:nvPr>
        </p:nvSpPr>
        <p:spPr/>
        <p:txBody>
          <a:bodyPr/>
          <a:lstStyle/>
          <a:p>
            <a:fld id="{DD68F585-0664-4EC7-B90E-DE19236F1CB7}" type="datetimeFigureOut">
              <a:rPr lang="nb-NO" smtClean="0"/>
              <a:t>15.05.2026</a:t>
            </a:fld>
            <a:endParaRPr lang="nb-NO"/>
          </a:p>
        </p:txBody>
      </p:sp>
      <p:sp>
        <p:nvSpPr>
          <p:cNvPr id="5" name="Footer Placeholder 4">
            <a:extLst>
              <a:ext uri="{FF2B5EF4-FFF2-40B4-BE49-F238E27FC236}">
                <a16:creationId xmlns:a16="http://schemas.microsoft.com/office/drawing/2014/main" id="{06313C38-B530-198E-3F15-B97CBF27D445}"/>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14B4D5F4-7360-33BB-FE3E-8D4C35BD0CE5}"/>
              </a:ext>
            </a:extLst>
          </p:cNvPr>
          <p:cNvSpPr>
            <a:spLocks noGrp="1"/>
          </p:cNvSpPr>
          <p:nvPr>
            <p:ph type="sldNum" sz="quarter" idx="12"/>
          </p:nvPr>
        </p:nvSpPr>
        <p:spPr/>
        <p:txBody>
          <a:bodyPr/>
          <a:lstStyle/>
          <a:p>
            <a:fld id="{5070E80C-3B3E-4405-8EC1-DBFC8CA5C8BB}" type="slidenum">
              <a:rPr lang="nb-NO" smtClean="0"/>
              <a:t>‹#›</a:t>
            </a:fld>
            <a:endParaRPr lang="nb-NO"/>
          </a:p>
        </p:txBody>
      </p:sp>
    </p:spTree>
    <p:extLst>
      <p:ext uri="{BB962C8B-B14F-4D97-AF65-F5344CB8AC3E}">
        <p14:creationId xmlns:p14="http://schemas.microsoft.com/office/powerpoint/2010/main" val="4097078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21E40-FD13-73B7-0BB3-1CF616E4DBF5}"/>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032E767E-A137-31FC-BD45-8343842E71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A4A89F0B-204A-C15B-750A-645EBCE4C765}"/>
              </a:ext>
            </a:extLst>
          </p:cNvPr>
          <p:cNvSpPr>
            <a:spLocks noGrp="1"/>
          </p:cNvSpPr>
          <p:nvPr>
            <p:ph type="dt" sz="half" idx="10"/>
          </p:nvPr>
        </p:nvSpPr>
        <p:spPr/>
        <p:txBody>
          <a:bodyPr/>
          <a:lstStyle/>
          <a:p>
            <a:fld id="{DD68F585-0664-4EC7-B90E-DE19236F1CB7}" type="datetimeFigureOut">
              <a:rPr lang="nb-NO" smtClean="0"/>
              <a:t>15.05.2026</a:t>
            </a:fld>
            <a:endParaRPr lang="nb-NO"/>
          </a:p>
        </p:txBody>
      </p:sp>
      <p:sp>
        <p:nvSpPr>
          <p:cNvPr id="5" name="Footer Placeholder 4">
            <a:extLst>
              <a:ext uri="{FF2B5EF4-FFF2-40B4-BE49-F238E27FC236}">
                <a16:creationId xmlns:a16="http://schemas.microsoft.com/office/drawing/2014/main" id="{6804D65A-6352-A6E2-BF28-5EBC6423BFA3}"/>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63A5559-5BF0-2C16-8B88-DF2E8EE1EE45}"/>
              </a:ext>
            </a:extLst>
          </p:cNvPr>
          <p:cNvSpPr>
            <a:spLocks noGrp="1"/>
          </p:cNvSpPr>
          <p:nvPr>
            <p:ph type="sldNum" sz="quarter" idx="12"/>
          </p:nvPr>
        </p:nvSpPr>
        <p:spPr/>
        <p:txBody>
          <a:bodyPr/>
          <a:lstStyle/>
          <a:p>
            <a:fld id="{5070E80C-3B3E-4405-8EC1-DBFC8CA5C8BB}" type="slidenum">
              <a:rPr lang="nb-NO" smtClean="0"/>
              <a:t>‹#›</a:t>
            </a:fld>
            <a:endParaRPr lang="nb-NO"/>
          </a:p>
        </p:txBody>
      </p:sp>
    </p:spTree>
    <p:extLst>
      <p:ext uri="{BB962C8B-B14F-4D97-AF65-F5344CB8AC3E}">
        <p14:creationId xmlns:p14="http://schemas.microsoft.com/office/powerpoint/2010/main" val="829325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48A4F-0CE3-C11B-4313-476FC8B93E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21B7A769-3AB3-BF18-E925-14ADBEC00B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F9EC9D-1E83-ACFC-A7D2-B7059F5F94F6}"/>
              </a:ext>
            </a:extLst>
          </p:cNvPr>
          <p:cNvSpPr>
            <a:spLocks noGrp="1"/>
          </p:cNvSpPr>
          <p:nvPr>
            <p:ph type="dt" sz="half" idx="10"/>
          </p:nvPr>
        </p:nvSpPr>
        <p:spPr/>
        <p:txBody>
          <a:bodyPr/>
          <a:lstStyle/>
          <a:p>
            <a:fld id="{DD68F585-0664-4EC7-B90E-DE19236F1CB7}" type="datetimeFigureOut">
              <a:rPr lang="nb-NO" smtClean="0"/>
              <a:t>15.05.2026</a:t>
            </a:fld>
            <a:endParaRPr lang="nb-NO"/>
          </a:p>
        </p:txBody>
      </p:sp>
      <p:sp>
        <p:nvSpPr>
          <p:cNvPr id="5" name="Footer Placeholder 4">
            <a:extLst>
              <a:ext uri="{FF2B5EF4-FFF2-40B4-BE49-F238E27FC236}">
                <a16:creationId xmlns:a16="http://schemas.microsoft.com/office/drawing/2014/main" id="{B0F24D7A-4DE1-1495-CF8E-0C69CD04002F}"/>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44D0C85-12E9-76B2-159C-93CD46D333DA}"/>
              </a:ext>
            </a:extLst>
          </p:cNvPr>
          <p:cNvSpPr>
            <a:spLocks noGrp="1"/>
          </p:cNvSpPr>
          <p:nvPr>
            <p:ph type="sldNum" sz="quarter" idx="12"/>
          </p:nvPr>
        </p:nvSpPr>
        <p:spPr/>
        <p:txBody>
          <a:bodyPr/>
          <a:lstStyle/>
          <a:p>
            <a:fld id="{5070E80C-3B3E-4405-8EC1-DBFC8CA5C8BB}" type="slidenum">
              <a:rPr lang="nb-NO" smtClean="0"/>
              <a:t>‹#›</a:t>
            </a:fld>
            <a:endParaRPr lang="nb-NO"/>
          </a:p>
        </p:txBody>
      </p:sp>
    </p:spTree>
    <p:extLst>
      <p:ext uri="{BB962C8B-B14F-4D97-AF65-F5344CB8AC3E}">
        <p14:creationId xmlns:p14="http://schemas.microsoft.com/office/powerpoint/2010/main" val="3970336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64ED7-EFAD-77D8-AF0C-5A95FFD686AE}"/>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C5150D2A-977C-ED0F-65C6-F069866BF8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FBE8A798-2BDC-0CF9-EF70-B985218584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BC8BBCD5-F49E-AFBE-A7FF-2829AD71C040}"/>
              </a:ext>
            </a:extLst>
          </p:cNvPr>
          <p:cNvSpPr>
            <a:spLocks noGrp="1"/>
          </p:cNvSpPr>
          <p:nvPr>
            <p:ph type="dt" sz="half" idx="10"/>
          </p:nvPr>
        </p:nvSpPr>
        <p:spPr/>
        <p:txBody>
          <a:bodyPr/>
          <a:lstStyle/>
          <a:p>
            <a:fld id="{DD68F585-0664-4EC7-B90E-DE19236F1CB7}" type="datetimeFigureOut">
              <a:rPr lang="nb-NO" smtClean="0"/>
              <a:t>15.05.2026</a:t>
            </a:fld>
            <a:endParaRPr lang="nb-NO"/>
          </a:p>
        </p:txBody>
      </p:sp>
      <p:sp>
        <p:nvSpPr>
          <p:cNvPr id="6" name="Footer Placeholder 5">
            <a:extLst>
              <a:ext uri="{FF2B5EF4-FFF2-40B4-BE49-F238E27FC236}">
                <a16:creationId xmlns:a16="http://schemas.microsoft.com/office/drawing/2014/main" id="{4ABD12F9-09F1-29DE-DBA6-B352F6463F3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7E7BEF78-8695-6011-912F-9303BE838544}"/>
              </a:ext>
            </a:extLst>
          </p:cNvPr>
          <p:cNvSpPr>
            <a:spLocks noGrp="1"/>
          </p:cNvSpPr>
          <p:nvPr>
            <p:ph type="sldNum" sz="quarter" idx="12"/>
          </p:nvPr>
        </p:nvSpPr>
        <p:spPr/>
        <p:txBody>
          <a:bodyPr/>
          <a:lstStyle/>
          <a:p>
            <a:fld id="{5070E80C-3B3E-4405-8EC1-DBFC8CA5C8BB}" type="slidenum">
              <a:rPr lang="nb-NO" smtClean="0"/>
              <a:t>‹#›</a:t>
            </a:fld>
            <a:endParaRPr lang="nb-NO"/>
          </a:p>
        </p:txBody>
      </p:sp>
    </p:spTree>
    <p:extLst>
      <p:ext uri="{BB962C8B-B14F-4D97-AF65-F5344CB8AC3E}">
        <p14:creationId xmlns:p14="http://schemas.microsoft.com/office/powerpoint/2010/main" val="3678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D03CE-4A78-96AC-83F7-0C785DEE2A78}"/>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A43D5F75-031D-1264-911B-8B8EA4E70A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23F2CA-14F0-40A2-B972-E9852BE96A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F9811417-96B4-1BCC-0A44-B80F44A37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760958-D842-D415-5108-F760A274D1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EABFFCE2-715C-560F-3CE7-BEB052DFB11B}"/>
              </a:ext>
            </a:extLst>
          </p:cNvPr>
          <p:cNvSpPr>
            <a:spLocks noGrp="1"/>
          </p:cNvSpPr>
          <p:nvPr>
            <p:ph type="dt" sz="half" idx="10"/>
          </p:nvPr>
        </p:nvSpPr>
        <p:spPr/>
        <p:txBody>
          <a:bodyPr/>
          <a:lstStyle/>
          <a:p>
            <a:fld id="{DD68F585-0664-4EC7-B90E-DE19236F1CB7}" type="datetimeFigureOut">
              <a:rPr lang="nb-NO" smtClean="0"/>
              <a:t>15.05.2026</a:t>
            </a:fld>
            <a:endParaRPr lang="nb-NO"/>
          </a:p>
        </p:txBody>
      </p:sp>
      <p:sp>
        <p:nvSpPr>
          <p:cNvPr id="8" name="Footer Placeholder 7">
            <a:extLst>
              <a:ext uri="{FF2B5EF4-FFF2-40B4-BE49-F238E27FC236}">
                <a16:creationId xmlns:a16="http://schemas.microsoft.com/office/drawing/2014/main" id="{945E088F-EB22-C935-F326-E509F564907E}"/>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B8C4579B-6551-1337-FF79-50712F9FE014}"/>
              </a:ext>
            </a:extLst>
          </p:cNvPr>
          <p:cNvSpPr>
            <a:spLocks noGrp="1"/>
          </p:cNvSpPr>
          <p:nvPr>
            <p:ph type="sldNum" sz="quarter" idx="12"/>
          </p:nvPr>
        </p:nvSpPr>
        <p:spPr/>
        <p:txBody>
          <a:bodyPr/>
          <a:lstStyle/>
          <a:p>
            <a:fld id="{5070E80C-3B3E-4405-8EC1-DBFC8CA5C8BB}" type="slidenum">
              <a:rPr lang="nb-NO" smtClean="0"/>
              <a:t>‹#›</a:t>
            </a:fld>
            <a:endParaRPr lang="nb-NO"/>
          </a:p>
        </p:txBody>
      </p:sp>
    </p:spTree>
    <p:extLst>
      <p:ext uri="{BB962C8B-B14F-4D97-AF65-F5344CB8AC3E}">
        <p14:creationId xmlns:p14="http://schemas.microsoft.com/office/powerpoint/2010/main" val="997486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9574-959F-4EE4-B971-49D3139625E0}"/>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55F0CFED-608B-F743-5F15-ABAEACC28168}"/>
              </a:ext>
            </a:extLst>
          </p:cNvPr>
          <p:cNvSpPr>
            <a:spLocks noGrp="1"/>
          </p:cNvSpPr>
          <p:nvPr>
            <p:ph type="dt" sz="half" idx="10"/>
          </p:nvPr>
        </p:nvSpPr>
        <p:spPr/>
        <p:txBody>
          <a:bodyPr/>
          <a:lstStyle/>
          <a:p>
            <a:fld id="{DD68F585-0664-4EC7-B90E-DE19236F1CB7}" type="datetimeFigureOut">
              <a:rPr lang="nb-NO" smtClean="0"/>
              <a:t>15.05.2026</a:t>
            </a:fld>
            <a:endParaRPr lang="nb-NO"/>
          </a:p>
        </p:txBody>
      </p:sp>
      <p:sp>
        <p:nvSpPr>
          <p:cNvPr id="4" name="Footer Placeholder 3">
            <a:extLst>
              <a:ext uri="{FF2B5EF4-FFF2-40B4-BE49-F238E27FC236}">
                <a16:creationId xmlns:a16="http://schemas.microsoft.com/office/drawing/2014/main" id="{B705149A-3677-E9A5-9780-16CDBBE9B363}"/>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C77DCA6E-50B2-E294-1420-514E0DCFDC72}"/>
              </a:ext>
            </a:extLst>
          </p:cNvPr>
          <p:cNvSpPr>
            <a:spLocks noGrp="1"/>
          </p:cNvSpPr>
          <p:nvPr>
            <p:ph type="sldNum" sz="quarter" idx="12"/>
          </p:nvPr>
        </p:nvSpPr>
        <p:spPr/>
        <p:txBody>
          <a:bodyPr/>
          <a:lstStyle/>
          <a:p>
            <a:fld id="{5070E80C-3B3E-4405-8EC1-DBFC8CA5C8BB}" type="slidenum">
              <a:rPr lang="nb-NO" smtClean="0"/>
              <a:t>‹#›</a:t>
            </a:fld>
            <a:endParaRPr lang="nb-NO"/>
          </a:p>
        </p:txBody>
      </p:sp>
    </p:spTree>
    <p:extLst>
      <p:ext uri="{BB962C8B-B14F-4D97-AF65-F5344CB8AC3E}">
        <p14:creationId xmlns:p14="http://schemas.microsoft.com/office/powerpoint/2010/main" val="2027643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26EF27-DC56-2383-CFE0-32EDBAFD078C}"/>
              </a:ext>
            </a:extLst>
          </p:cNvPr>
          <p:cNvSpPr>
            <a:spLocks noGrp="1"/>
          </p:cNvSpPr>
          <p:nvPr>
            <p:ph type="dt" sz="half" idx="10"/>
          </p:nvPr>
        </p:nvSpPr>
        <p:spPr/>
        <p:txBody>
          <a:bodyPr/>
          <a:lstStyle/>
          <a:p>
            <a:fld id="{DD68F585-0664-4EC7-B90E-DE19236F1CB7}" type="datetimeFigureOut">
              <a:rPr lang="nb-NO" smtClean="0"/>
              <a:t>15.05.2026</a:t>
            </a:fld>
            <a:endParaRPr lang="nb-NO"/>
          </a:p>
        </p:txBody>
      </p:sp>
      <p:sp>
        <p:nvSpPr>
          <p:cNvPr id="3" name="Footer Placeholder 2">
            <a:extLst>
              <a:ext uri="{FF2B5EF4-FFF2-40B4-BE49-F238E27FC236}">
                <a16:creationId xmlns:a16="http://schemas.microsoft.com/office/drawing/2014/main" id="{2A104D78-E14B-8B8C-1DDB-E1AA41DE0F70}"/>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5630AEAD-0A8B-9BBA-43E4-ED3A6A82EA84}"/>
              </a:ext>
            </a:extLst>
          </p:cNvPr>
          <p:cNvSpPr>
            <a:spLocks noGrp="1"/>
          </p:cNvSpPr>
          <p:nvPr>
            <p:ph type="sldNum" sz="quarter" idx="12"/>
          </p:nvPr>
        </p:nvSpPr>
        <p:spPr/>
        <p:txBody>
          <a:bodyPr/>
          <a:lstStyle/>
          <a:p>
            <a:fld id="{5070E80C-3B3E-4405-8EC1-DBFC8CA5C8BB}" type="slidenum">
              <a:rPr lang="nb-NO" smtClean="0"/>
              <a:t>‹#›</a:t>
            </a:fld>
            <a:endParaRPr lang="nb-NO"/>
          </a:p>
        </p:txBody>
      </p:sp>
    </p:spTree>
    <p:extLst>
      <p:ext uri="{BB962C8B-B14F-4D97-AF65-F5344CB8AC3E}">
        <p14:creationId xmlns:p14="http://schemas.microsoft.com/office/powerpoint/2010/main" val="1908692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E667A-E944-D4C0-2F14-0DED4AFB3B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27DB7E49-12F5-4037-F2A2-CD2A8A34F3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6FBE9172-0F9F-12E0-7F83-1201A79F7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561DD2-6BF9-A41C-BDCF-EDF097A2E4A7}"/>
              </a:ext>
            </a:extLst>
          </p:cNvPr>
          <p:cNvSpPr>
            <a:spLocks noGrp="1"/>
          </p:cNvSpPr>
          <p:nvPr>
            <p:ph type="dt" sz="half" idx="10"/>
          </p:nvPr>
        </p:nvSpPr>
        <p:spPr/>
        <p:txBody>
          <a:bodyPr/>
          <a:lstStyle/>
          <a:p>
            <a:fld id="{DD68F585-0664-4EC7-B90E-DE19236F1CB7}" type="datetimeFigureOut">
              <a:rPr lang="nb-NO" smtClean="0"/>
              <a:t>15.05.2026</a:t>
            </a:fld>
            <a:endParaRPr lang="nb-NO"/>
          </a:p>
        </p:txBody>
      </p:sp>
      <p:sp>
        <p:nvSpPr>
          <p:cNvPr id="6" name="Footer Placeholder 5">
            <a:extLst>
              <a:ext uri="{FF2B5EF4-FFF2-40B4-BE49-F238E27FC236}">
                <a16:creationId xmlns:a16="http://schemas.microsoft.com/office/drawing/2014/main" id="{2436AA19-4BA1-0A8E-4D34-68693AD48E87}"/>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D187A6B9-6FDB-4B4C-CD40-C4D83A6A7F28}"/>
              </a:ext>
            </a:extLst>
          </p:cNvPr>
          <p:cNvSpPr>
            <a:spLocks noGrp="1"/>
          </p:cNvSpPr>
          <p:nvPr>
            <p:ph type="sldNum" sz="quarter" idx="12"/>
          </p:nvPr>
        </p:nvSpPr>
        <p:spPr/>
        <p:txBody>
          <a:bodyPr/>
          <a:lstStyle/>
          <a:p>
            <a:fld id="{5070E80C-3B3E-4405-8EC1-DBFC8CA5C8BB}" type="slidenum">
              <a:rPr lang="nb-NO" smtClean="0"/>
              <a:t>‹#›</a:t>
            </a:fld>
            <a:endParaRPr lang="nb-NO"/>
          </a:p>
        </p:txBody>
      </p:sp>
    </p:spTree>
    <p:extLst>
      <p:ext uri="{BB962C8B-B14F-4D97-AF65-F5344CB8AC3E}">
        <p14:creationId xmlns:p14="http://schemas.microsoft.com/office/powerpoint/2010/main" val="213547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53DFD-49D9-4363-98FD-CD851FBD8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55522BF0-1897-1505-0384-E5A75130A4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966558B8-413F-3856-ACAC-AAF2485E7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40ADC4-1482-6969-BCB4-259E776F4E79}"/>
              </a:ext>
            </a:extLst>
          </p:cNvPr>
          <p:cNvSpPr>
            <a:spLocks noGrp="1"/>
          </p:cNvSpPr>
          <p:nvPr>
            <p:ph type="dt" sz="half" idx="10"/>
          </p:nvPr>
        </p:nvSpPr>
        <p:spPr/>
        <p:txBody>
          <a:bodyPr/>
          <a:lstStyle/>
          <a:p>
            <a:fld id="{DD68F585-0664-4EC7-B90E-DE19236F1CB7}" type="datetimeFigureOut">
              <a:rPr lang="nb-NO" smtClean="0"/>
              <a:t>15.05.2026</a:t>
            </a:fld>
            <a:endParaRPr lang="nb-NO"/>
          </a:p>
        </p:txBody>
      </p:sp>
      <p:sp>
        <p:nvSpPr>
          <p:cNvPr id="6" name="Footer Placeholder 5">
            <a:extLst>
              <a:ext uri="{FF2B5EF4-FFF2-40B4-BE49-F238E27FC236}">
                <a16:creationId xmlns:a16="http://schemas.microsoft.com/office/drawing/2014/main" id="{D9D79FC8-8632-D56D-082E-5FF662334E2E}"/>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F29CDCBC-AE6B-4A73-D431-523CA691C7BD}"/>
              </a:ext>
            </a:extLst>
          </p:cNvPr>
          <p:cNvSpPr>
            <a:spLocks noGrp="1"/>
          </p:cNvSpPr>
          <p:nvPr>
            <p:ph type="sldNum" sz="quarter" idx="12"/>
          </p:nvPr>
        </p:nvSpPr>
        <p:spPr/>
        <p:txBody>
          <a:bodyPr/>
          <a:lstStyle/>
          <a:p>
            <a:fld id="{5070E80C-3B3E-4405-8EC1-DBFC8CA5C8BB}" type="slidenum">
              <a:rPr lang="nb-NO" smtClean="0"/>
              <a:t>‹#›</a:t>
            </a:fld>
            <a:endParaRPr lang="nb-NO"/>
          </a:p>
        </p:txBody>
      </p:sp>
    </p:spTree>
    <p:extLst>
      <p:ext uri="{BB962C8B-B14F-4D97-AF65-F5344CB8AC3E}">
        <p14:creationId xmlns:p14="http://schemas.microsoft.com/office/powerpoint/2010/main" val="1003864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F0D372-10ED-C697-9F55-19B6F817BD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005A44A5-43CE-C706-5CA7-A6E319E452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B267E02F-E213-4C49-D6D2-3665E62053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D68F585-0664-4EC7-B90E-DE19236F1CB7}" type="datetimeFigureOut">
              <a:rPr lang="nb-NO" smtClean="0"/>
              <a:t>15.05.2026</a:t>
            </a:fld>
            <a:endParaRPr lang="nb-NO"/>
          </a:p>
        </p:txBody>
      </p:sp>
      <p:sp>
        <p:nvSpPr>
          <p:cNvPr id="5" name="Footer Placeholder 4">
            <a:extLst>
              <a:ext uri="{FF2B5EF4-FFF2-40B4-BE49-F238E27FC236}">
                <a16:creationId xmlns:a16="http://schemas.microsoft.com/office/drawing/2014/main" id="{E978FEA5-770A-1891-824B-9B7DB04EEE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Slide Number Placeholder 5">
            <a:extLst>
              <a:ext uri="{FF2B5EF4-FFF2-40B4-BE49-F238E27FC236}">
                <a16:creationId xmlns:a16="http://schemas.microsoft.com/office/drawing/2014/main" id="{807A4557-B5E3-54D1-439C-99E1E27B4D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070E80C-3B3E-4405-8EC1-DBFC8CA5C8BB}" type="slidenum">
              <a:rPr lang="nb-NO" smtClean="0"/>
              <a:t>‹#›</a:t>
            </a:fld>
            <a:endParaRPr lang="nb-NO"/>
          </a:p>
        </p:txBody>
      </p:sp>
    </p:spTree>
    <p:extLst>
      <p:ext uri="{BB962C8B-B14F-4D97-AF65-F5344CB8AC3E}">
        <p14:creationId xmlns:p14="http://schemas.microsoft.com/office/powerpoint/2010/main" val="565417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8.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2.png"/><Relationship Id="rId5" Type="http://schemas.openxmlformats.org/officeDocument/2006/relationships/image" Target="../media/image20.png"/><Relationship Id="rId10" Type="http://schemas.openxmlformats.org/officeDocument/2006/relationships/image" Target="../media/image10.png"/><Relationship Id="rId4" Type="http://schemas.openxmlformats.org/officeDocument/2006/relationships/image" Target="../media/image19.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13" Type="http://schemas.openxmlformats.org/officeDocument/2006/relationships/image" Target="../media/image1.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2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gif"/><Relationship Id="rId11" Type="http://schemas.openxmlformats.org/officeDocument/2006/relationships/image" Target="../media/image230.png"/><Relationship Id="rId5" Type="http://schemas.microsoft.com/office/2007/relationships/hdphoto" Target="../media/hdphoto1.wdp"/><Relationship Id="rId15" Type="http://schemas.openxmlformats.org/officeDocument/2006/relationships/image" Target="../media/image27.png"/><Relationship Id="rId4" Type="http://schemas.openxmlformats.org/officeDocument/2006/relationships/image" Target="../media/image24.png"/><Relationship Id="rId1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38.png"/><Relationship Id="rId5" Type="http://schemas.openxmlformats.org/officeDocument/2006/relationships/image" Target="../media/image21.pn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3140-60A4-FDBF-5002-BEF803EBE2FC}"/>
              </a:ext>
            </a:extLst>
          </p:cNvPr>
          <p:cNvSpPr>
            <a:spLocks noGrp="1"/>
          </p:cNvSpPr>
          <p:nvPr>
            <p:ph type="ctrTitle"/>
          </p:nvPr>
        </p:nvSpPr>
        <p:spPr>
          <a:xfrm>
            <a:off x="467635" y="383094"/>
            <a:ext cx="10410941" cy="2387600"/>
          </a:xfrm>
        </p:spPr>
        <p:txBody>
          <a:bodyPr>
            <a:noAutofit/>
          </a:bodyPr>
          <a:lstStyle/>
          <a:p>
            <a:pPr algn="l"/>
            <a:r>
              <a:rPr lang="en-GB" sz="4000" dirty="0">
                <a:solidFill>
                  <a:schemeClr val="bg1">
                    <a:lumMod val="10000"/>
                  </a:schemeClr>
                </a:solidFill>
                <a:latin typeface="Arial" panose="020B0604020202020204" pitchFamily="34" charset="0"/>
                <a:ea typeface="Calibri" panose="020F0502020204030204" pitchFamily="34" charset="0"/>
                <a:cs typeface="Arial" panose="020B0604020202020204" pitchFamily="34" charset="0"/>
              </a:rPr>
              <a:t>Configurational entropy</a:t>
            </a:r>
            <a:br>
              <a:rPr lang="en-GB" sz="4000" dirty="0">
                <a:solidFill>
                  <a:schemeClr val="bg1">
                    <a:lumMod val="10000"/>
                  </a:schemeClr>
                </a:solidFill>
                <a:latin typeface="Arial" panose="020B0604020202020204" pitchFamily="34" charset="0"/>
                <a:ea typeface="Calibri" panose="020F0502020204030204" pitchFamily="34" charset="0"/>
                <a:cs typeface="Arial" panose="020B0604020202020204" pitchFamily="34" charset="0"/>
              </a:rPr>
            </a:br>
            <a:r>
              <a:rPr lang="en-GB" sz="4000" dirty="0">
                <a:solidFill>
                  <a:schemeClr val="bg1">
                    <a:lumMod val="10000"/>
                  </a:schemeClr>
                </a:solidFill>
                <a:latin typeface="Arial" panose="020B0604020202020204" pitchFamily="34" charset="0"/>
                <a:ea typeface="Calibri" panose="020F0502020204030204" pitchFamily="34" charset="0"/>
                <a:cs typeface="Arial" panose="020B0604020202020204" pitchFamily="34" charset="0"/>
              </a:rPr>
              <a:t>in immiscible, steady-state, two-phase flow</a:t>
            </a:r>
            <a:br>
              <a:rPr lang="en-GB" sz="4000" dirty="0">
                <a:solidFill>
                  <a:schemeClr val="bg1">
                    <a:lumMod val="10000"/>
                  </a:schemeClr>
                </a:solidFill>
                <a:latin typeface="Arial" panose="020B0604020202020204" pitchFamily="34" charset="0"/>
                <a:ea typeface="Calibri" panose="020F0502020204030204" pitchFamily="34" charset="0"/>
                <a:cs typeface="Arial" panose="020B0604020202020204" pitchFamily="34" charset="0"/>
              </a:rPr>
            </a:br>
            <a:r>
              <a:rPr lang="en-GB" sz="4000" dirty="0">
                <a:solidFill>
                  <a:schemeClr val="bg1">
                    <a:lumMod val="10000"/>
                  </a:schemeClr>
                </a:solidFill>
                <a:latin typeface="Arial" panose="020B0604020202020204" pitchFamily="34" charset="0"/>
                <a:ea typeface="Calibri" panose="020F0502020204030204" pitchFamily="34" charset="0"/>
                <a:cs typeface="Arial" panose="020B0604020202020204" pitchFamily="34" charset="0"/>
              </a:rPr>
              <a:t>in porous media</a:t>
            </a:r>
            <a:endParaRPr lang="nb-NO" sz="4000" dirty="0">
              <a:solidFill>
                <a:schemeClr val="bg1">
                  <a:lumMod val="1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C2CC64C-5BD4-C46B-1904-5FC840037DCC}"/>
              </a:ext>
            </a:extLst>
          </p:cNvPr>
          <p:cNvSpPr>
            <a:spLocks noGrp="1"/>
          </p:cNvSpPr>
          <p:nvPr>
            <p:ph type="subTitle" idx="1"/>
          </p:nvPr>
        </p:nvSpPr>
        <p:spPr>
          <a:xfrm>
            <a:off x="295002" y="3785403"/>
            <a:ext cx="11896998" cy="1655762"/>
          </a:xfrm>
        </p:spPr>
        <p:txBody>
          <a:bodyPr/>
          <a:lstStyle/>
          <a:p>
            <a:r>
              <a:rPr lang="nb-NO" b="1" dirty="0">
                <a:latin typeface="Arial" panose="020B0604020202020204" pitchFamily="34" charset="0"/>
                <a:cs typeface="Arial" panose="020B0604020202020204" pitchFamily="34" charset="0"/>
              </a:rPr>
              <a:t>Anders Daltveit </a:t>
            </a:r>
            <a:r>
              <a:rPr lang="nb-NO" b="1" dirty="0" err="1">
                <a:latin typeface="Arial" panose="020B0604020202020204" pitchFamily="34" charset="0"/>
                <a:cs typeface="Arial" panose="020B0604020202020204" pitchFamily="34" charset="0"/>
              </a:rPr>
              <a:t>Melve</a:t>
            </a:r>
            <a:r>
              <a:rPr lang="nb-NO" b="1" baseline="30000" dirty="0" err="1">
                <a:latin typeface="Arial" panose="020B0604020202020204" pitchFamily="34" charset="0"/>
                <a:cs typeface="Arial" panose="020B0604020202020204" pitchFamily="34" charset="0"/>
              </a:rPr>
              <a:t>a</a:t>
            </a:r>
            <a:r>
              <a:rPr lang="nb-NO" dirty="0">
                <a:latin typeface="Arial" panose="020B0604020202020204" pitchFamily="34" charset="0"/>
                <a:cs typeface="Arial" panose="020B0604020202020204" pitchFamily="34" charset="0"/>
              </a:rPr>
              <a:t>, Amalie </a:t>
            </a:r>
            <a:r>
              <a:rPr lang="nb-NO" dirty="0" err="1">
                <a:latin typeface="Arial" panose="020B0604020202020204" pitchFamily="34" charset="0"/>
                <a:cs typeface="Arial" panose="020B0604020202020204" pitchFamily="34" charset="0"/>
              </a:rPr>
              <a:t>Hermundstad</a:t>
            </a:r>
            <a:r>
              <a:rPr lang="nb-NO" baseline="30000" dirty="0" err="1">
                <a:latin typeface="Arial" panose="020B0604020202020204" pitchFamily="34" charset="0"/>
                <a:cs typeface="Arial" panose="020B0604020202020204" pitchFamily="34" charset="0"/>
              </a:rPr>
              <a:t>b</a:t>
            </a:r>
            <a:r>
              <a:rPr lang="nb-NO">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Santanu</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Sinha</a:t>
            </a:r>
            <a:r>
              <a:rPr lang="nb-NO" baseline="30000" dirty="0" err="1">
                <a:latin typeface="Arial" panose="020B0604020202020204" pitchFamily="34" charset="0"/>
                <a:cs typeface="Arial" panose="020B0604020202020204" pitchFamily="34" charset="0"/>
              </a:rPr>
              <a:t>a</a:t>
            </a:r>
            <a:r>
              <a:rPr lang="nb-NO" dirty="0">
                <a:latin typeface="Arial" panose="020B0604020202020204" pitchFamily="34" charset="0"/>
                <a:cs typeface="Arial" panose="020B0604020202020204" pitchFamily="34" charset="0"/>
              </a:rPr>
              <a:t> and Alex </a:t>
            </a:r>
            <a:r>
              <a:rPr lang="nb-NO" dirty="0" err="1">
                <a:latin typeface="Arial" panose="020B0604020202020204" pitchFamily="34" charset="0"/>
                <a:cs typeface="Arial" panose="020B0604020202020204" pitchFamily="34" charset="0"/>
              </a:rPr>
              <a:t>Hansen</a:t>
            </a:r>
            <a:r>
              <a:rPr lang="nb-NO" baseline="30000" dirty="0" err="1">
                <a:latin typeface="Arial" panose="020B0604020202020204" pitchFamily="34" charset="0"/>
                <a:cs typeface="Arial" panose="020B0604020202020204" pitchFamily="34" charset="0"/>
              </a:rPr>
              <a:t>a</a:t>
            </a:r>
            <a:endParaRPr lang="nb-NO"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F7A2D69-A7E2-8A31-015F-77EC14521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8466" y="5792526"/>
            <a:ext cx="656032" cy="878950"/>
          </a:xfrm>
          <a:prstGeom prst="rect">
            <a:avLst/>
          </a:prstGeom>
        </p:spPr>
      </p:pic>
      <p:pic>
        <p:nvPicPr>
          <p:cNvPr id="7" name="Picture 6">
            <a:extLst>
              <a:ext uri="{FF2B5EF4-FFF2-40B4-BE49-F238E27FC236}">
                <a16:creationId xmlns:a16="http://schemas.microsoft.com/office/drawing/2014/main" id="{1A208590-D414-5CF1-0231-F3B14CDAF1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01" y="5979051"/>
            <a:ext cx="1954676" cy="878949"/>
          </a:xfrm>
          <a:prstGeom prst="rect">
            <a:avLst/>
          </a:prstGeom>
        </p:spPr>
      </p:pic>
      <p:sp>
        <p:nvSpPr>
          <p:cNvPr id="8" name="TextBox 8">
            <a:extLst>
              <a:ext uri="{FF2B5EF4-FFF2-40B4-BE49-F238E27FC236}">
                <a16:creationId xmlns:a16="http://schemas.microsoft.com/office/drawing/2014/main" id="{6256DFA0-B640-AAA2-BDEA-ABE9ADAC598F}"/>
              </a:ext>
            </a:extLst>
          </p:cNvPr>
          <p:cNvSpPr txBox="1"/>
          <p:nvPr/>
        </p:nvSpPr>
        <p:spPr>
          <a:xfrm>
            <a:off x="467635" y="4531078"/>
            <a:ext cx="8788947"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aseline="30000" dirty="0">
                <a:solidFill>
                  <a:schemeClr val="tx1">
                    <a:lumMod val="75000"/>
                    <a:lumOff val="25000"/>
                  </a:schemeClr>
                </a:solidFill>
                <a:latin typeface="Calibri" panose="020F0502020204030204" pitchFamily="34" charset="0"/>
                <a:cs typeface="Calibri" panose="020F0502020204030204" pitchFamily="34" charset="0"/>
              </a:rPr>
              <a:t>a</a:t>
            </a:r>
            <a:r>
              <a:rPr lang="pt-BR" sz="1600" dirty="0">
                <a:solidFill>
                  <a:schemeClr val="tx1">
                    <a:lumMod val="75000"/>
                    <a:lumOff val="25000"/>
                  </a:schemeClr>
                </a:solidFill>
                <a:latin typeface="Calibri" panose="020F0502020204030204" pitchFamily="34" charset="0"/>
                <a:cs typeface="Calibri" panose="020F0502020204030204" pitchFamily="34" charset="0"/>
              </a:rPr>
              <a:t>PoreLab, Department of Physics, Norwegian University of Science and University, Trondheim, Norway</a:t>
            </a:r>
          </a:p>
          <a:p>
            <a:r>
              <a:rPr lang="pt-BR" sz="1600" baseline="30000" dirty="0" err="1">
                <a:solidFill>
                  <a:schemeClr val="tx1">
                    <a:lumMod val="75000"/>
                    <a:lumOff val="25000"/>
                  </a:schemeClr>
                </a:solidFill>
                <a:latin typeface="Calibri" panose="020F0502020204030204" pitchFamily="34" charset="0"/>
                <a:cs typeface="Calibri" panose="020F0502020204030204" pitchFamily="34" charset="0"/>
              </a:rPr>
              <a:t>b</a:t>
            </a:r>
            <a:r>
              <a:rPr lang="pt-BR" sz="1600" dirty="0" err="1">
                <a:solidFill>
                  <a:schemeClr val="tx1">
                    <a:lumMod val="75000"/>
                    <a:lumOff val="25000"/>
                  </a:schemeClr>
                </a:solidFill>
                <a:latin typeface="Calibri" panose="020F0502020204030204" pitchFamily="34" charset="0"/>
                <a:cs typeface="Calibri" panose="020F0502020204030204" pitchFamily="34" charset="0"/>
              </a:rPr>
              <a:t>Department</a:t>
            </a:r>
            <a:r>
              <a:rPr lang="pt-BR" sz="1600" dirty="0">
                <a:solidFill>
                  <a:schemeClr val="tx1">
                    <a:lumMod val="75000"/>
                    <a:lumOff val="25000"/>
                  </a:schemeClr>
                </a:solidFill>
                <a:latin typeface="Calibri" panose="020F0502020204030204" pitchFamily="34" charset="0"/>
                <a:cs typeface="Calibri" panose="020F0502020204030204" pitchFamily="34" charset="0"/>
              </a:rPr>
              <a:t> </a:t>
            </a:r>
            <a:r>
              <a:rPr lang="pt-BR" sz="1600" dirty="0" err="1">
                <a:solidFill>
                  <a:schemeClr val="tx1">
                    <a:lumMod val="75000"/>
                    <a:lumOff val="25000"/>
                  </a:schemeClr>
                </a:solidFill>
                <a:latin typeface="Calibri" panose="020F0502020204030204" pitchFamily="34" charset="0"/>
                <a:cs typeface="Calibri" panose="020F0502020204030204" pitchFamily="34" charset="0"/>
              </a:rPr>
              <a:t>of</a:t>
            </a:r>
            <a:r>
              <a:rPr lang="pt-BR" sz="1600" dirty="0">
                <a:solidFill>
                  <a:schemeClr val="tx1">
                    <a:lumMod val="75000"/>
                    <a:lumOff val="25000"/>
                  </a:schemeClr>
                </a:solidFill>
                <a:latin typeface="Calibri" panose="020F0502020204030204" pitchFamily="34" charset="0"/>
                <a:cs typeface="Calibri" panose="020F0502020204030204" pitchFamily="34" charset="0"/>
              </a:rPr>
              <a:t> </a:t>
            </a:r>
            <a:r>
              <a:rPr lang="pt-BR" sz="1600" dirty="0" err="1">
                <a:solidFill>
                  <a:schemeClr val="tx1">
                    <a:lumMod val="75000"/>
                    <a:lumOff val="25000"/>
                  </a:schemeClr>
                </a:solidFill>
                <a:latin typeface="Calibri" panose="020F0502020204030204" pitchFamily="34" charset="0"/>
                <a:cs typeface="Calibri" panose="020F0502020204030204" pitchFamily="34" charset="0"/>
              </a:rPr>
              <a:t>Mathematics</a:t>
            </a:r>
            <a:r>
              <a:rPr lang="pt-BR" sz="1600" dirty="0">
                <a:solidFill>
                  <a:schemeClr val="tx1">
                    <a:lumMod val="75000"/>
                    <a:lumOff val="25000"/>
                  </a:schemeClr>
                </a:solidFill>
                <a:latin typeface="Calibri" panose="020F0502020204030204" pitchFamily="34" charset="0"/>
                <a:cs typeface="Calibri" panose="020F0502020204030204" pitchFamily="34" charset="0"/>
              </a:rPr>
              <a:t>, </a:t>
            </a:r>
            <a:r>
              <a:rPr lang="pt-BR" sz="1600" dirty="0" err="1">
                <a:solidFill>
                  <a:schemeClr val="tx1">
                    <a:lumMod val="75000"/>
                    <a:lumOff val="25000"/>
                  </a:schemeClr>
                </a:solidFill>
                <a:latin typeface="Calibri" panose="020F0502020204030204" pitchFamily="34" charset="0"/>
                <a:cs typeface="Calibri" panose="020F0502020204030204" pitchFamily="34" charset="0"/>
              </a:rPr>
              <a:t>University</a:t>
            </a:r>
            <a:r>
              <a:rPr lang="pt-BR" sz="1600" dirty="0">
                <a:solidFill>
                  <a:schemeClr val="tx1">
                    <a:lumMod val="75000"/>
                    <a:lumOff val="25000"/>
                  </a:schemeClr>
                </a:solidFill>
                <a:latin typeface="Calibri" panose="020F0502020204030204" pitchFamily="34" charset="0"/>
                <a:cs typeface="Calibri" panose="020F0502020204030204" pitchFamily="34" charset="0"/>
              </a:rPr>
              <a:t> </a:t>
            </a:r>
            <a:r>
              <a:rPr lang="pt-BR" sz="1600" dirty="0" err="1">
                <a:solidFill>
                  <a:schemeClr val="tx1">
                    <a:lumMod val="75000"/>
                    <a:lumOff val="25000"/>
                  </a:schemeClr>
                </a:solidFill>
                <a:latin typeface="Calibri" panose="020F0502020204030204" pitchFamily="34" charset="0"/>
                <a:cs typeface="Calibri" panose="020F0502020204030204" pitchFamily="34" charset="0"/>
              </a:rPr>
              <a:t>of</a:t>
            </a:r>
            <a:r>
              <a:rPr lang="pt-BR" sz="1600" dirty="0">
                <a:solidFill>
                  <a:schemeClr val="tx1">
                    <a:lumMod val="75000"/>
                    <a:lumOff val="25000"/>
                  </a:schemeClr>
                </a:solidFill>
                <a:latin typeface="Calibri" panose="020F0502020204030204" pitchFamily="34" charset="0"/>
                <a:cs typeface="Calibri" panose="020F0502020204030204" pitchFamily="34" charset="0"/>
              </a:rPr>
              <a:t> Oslo, </a:t>
            </a:r>
            <a:r>
              <a:rPr lang="pt-BR" sz="1600" dirty="0" err="1">
                <a:solidFill>
                  <a:schemeClr val="tx1">
                    <a:lumMod val="75000"/>
                    <a:lumOff val="25000"/>
                  </a:schemeClr>
                </a:solidFill>
                <a:latin typeface="Calibri" panose="020F0502020204030204" pitchFamily="34" charset="0"/>
                <a:cs typeface="Calibri" panose="020F0502020204030204" pitchFamily="34" charset="0"/>
              </a:rPr>
              <a:t>Norway</a:t>
            </a:r>
            <a:endParaRPr lang="pt-BR"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FA1580A5-6376-7395-A282-2551414D588B}"/>
              </a:ext>
            </a:extLst>
          </p:cNvPr>
          <p:cNvSpPr/>
          <p:nvPr/>
        </p:nvSpPr>
        <p:spPr>
          <a:xfrm>
            <a:off x="10455007" y="0"/>
            <a:ext cx="1421176" cy="29745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10" name="TextBox 9">
            <a:extLst>
              <a:ext uri="{FF2B5EF4-FFF2-40B4-BE49-F238E27FC236}">
                <a16:creationId xmlns:a16="http://schemas.microsoft.com/office/drawing/2014/main" id="{05F90F1A-41E6-CE46-B3C4-45242E99D0E3}"/>
              </a:ext>
            </a:extLst>
          </p:cNvPr>
          <p:cNvSpPr txBox="1"/>
          <p:nvPr/>
        </p:nvSpPr>
        <p:spPr>
          <a:xfrm>
            <a:off x="10490245" y="-29057"/>
            <a:ext cx="1350699" cy="369332"/>
          </a:xfrm>
          <a:prstGeom prst="rect">
            <a:avLst/>
          </a:prstGeom>
          <a:noFill/>
        </p:spPr>
        <p:txBody>
          <a:bodyPr wrap="square" rtlCol="0">
            <a:spAutoFit/>
          </a:bodyPr>
          <a:lstStyle/>
          <a:p>
            <a:r>
              <a:rPr lang="nb-NO" b="1" dirty="0">
                <a:solidFill>
                  <a:schemeClr val="bg1"/>
                </a:solidFill>
              </a:rPr>
              <a:t>Porelab.no</a:t>
            </a:r>
            <a:endParaRPr lang="nb-NO" dirty="0">
              <a:solidFill>
                <a:schemeClr val="bg1"/>
              </a:solidFill>
            </a:endParaRPr>
          </a:p>
        </p:txBody>
      </p:sp>
    </p:spTree>
    <p:extLst>
      <p:ext uri="{BB962C8B-B14F-4D97-AF65-F5344CB8AC3E}">
        <p14:creationId xmlns:p14="http://schemas.microsoft.com/office/powerpoint/2010/main" val="3550185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00B4D-754F-DD65-788F-BA9FCE4082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4D08C9-84E0-3D26-E19B-9DC494F6FBA7}"/>
              </a:ext>
            </a:extLst>
          </p:cNvPr>
          <p:cNvSpPr>
            <a:spLocks noGrp="1"/>
          </p:cNvSpPr>
          <p:nvPr>
            <p:ph type="title"/>
          </p:nvPr>
        </p:nvSpPr>
        <p:spPr/>
        <p:txBody>
          <a:bodyPr/>
          <a:lstStyle/>
          <a:p>
            <a:r>
              <a:rPr lang="nb-NO" dirty="0" err="1">
                <a:latin typeface="Arial" panose="020B0604020202020204" pitchFamily="34" charset="0"/>
                <a:ea typeface="Calibri" panose="020F0502020204030204" pitchFamily="34" charset="0"/>
                <a:cs typeface="Arial" panose="020B0604020202020204" pitchFamily="34" charset="0"/>
              </a:rPr>
              <a:t>Thermodynamics</a:t>
            </a:r>
            <a:r>
              <a:rPr lang="nb-NO" dirty="0">
                <a:latin typeface="Arial" panose="020B0604020202020204" pitchFamily="34" charset="0"/>
                <a:ea typeface="Calibri" panose="020F0502020204030204" pitchFamily="34" charset="0"/>
                <a:cs typeface="Arial" panose="020B0604020202020204" pitchFamily="34" charset="0"/>
              </a:rPr>
              <a:t>-like </a:t>
            </a:r>
            <a:r>
              <a:rPr lang="nb-NO" dirty="0" err="1">
                <a:latin typeface="Arial" panose="020B0604020202020204" pitchFamily="34" charset="0"/>
                <a:ea typeface="Calibri" panose="020F0502020204030204" pitchFamily="34" charset="0"/>
                <a:cs typeface="Arial" panose="020B0604020202020204" pitchFamily="34" charset="0"/>
              </a:rPr>
              <a:t>formalism</a:t>
            </a:r>
            <a:r>
              <a:rPr lang="nb-NO" dirty="0">
                <a:latin typeface="Arial" panose="020B0604020202020204" pitchFamily="34" charset="0"/>
                <a:ea typeface="Calibri" panose="020F0502020204030204" pitchFamily="34" charset="0"/>
                <a:cs typeface="Arial" panose="020B0604020202020204" pitchFamily="34" charset="0"/>
              </a:rPr>
              <a:t> I</a:t>
            </a:r>
          </a:p>
        </p:txBody>
      </p:sp>
      <p:sp>
        <p:nvSpPr>
          <p:cNvPr id="3" name="Content Placeholder 2">
            <a:extLst>
              <a:ext uri="{FF2B5EF4-FFF2-40B4-BE49-F238E27FC236}">
                <a16:creationId xmlns:a16="http://schemas.microsoft.com/office/drawing/2014/main" id="{CFEA1DBE-415C-C33B-90DE-A2BA3CAECE24}"/>
              </a:ext>
            </a:extLst>
          </p:cNvPr>
          <p:cNvSpPr>
            <a:spLocks noGrp="1"/>
          </p:cNvSpPr>
          <p:nvPr>
            <p:ph idx="1"/>
          </p:nvPr>
        </p:nvSpPr>
        <p:spPr>
          <a:xfrm>
            <a:off x="843914" y="2320138"/>
            <a:ext cx="6267450" cy="4351338"/>
          </a:xfrm>
        </p:spPr>
        <p:txBody>
          <a:bodyPr/>
          <a:lstStyle/>
          <a:p>
            <a:r>
              <a:rPr lang="nb-NO" dirty="0">
                <a:latin typeface="Arial" panose="020B0604020202020204" pitchFamily="34" charset="0"/>
                <a:cs typeface="Arial" panose="020B0604020202020204" pitchFamily="34" charset="0"/>
              </a:rPr>
              <a:t>Systems at pore </a:t>
            </a:r>
            <a:r>
              <a:rPr lang="nb-NO" dirty="0" err="1">
                <a:latin typeface="Arial" panose="020B0604020202020204" pitchFamily="34" charset="0"/>
                <a:cs typeface="Arial" panose="020B0604020202020204" pitchFamily="34" charset="0"/>
              </a:rPr>
              <a:t>scale</a:t>
            </a:r>
            <a:r>
              <a:rPr lang="nb-NO" dirty="0">
                <a:latin typeface="Arial" panose="020B0604020202020204" pitchFamily="34" charset="0"/>
                <a:cs typeface="Arial" panose="020B0604020202020204" pitchFamily="34" charset="0"/>
              </a:rPr>
              <a:t> – </a:t>
            </a:r>
            <a:r>
              <a:rPr lang="nb-NO" dirty="0" err="1">
                <a:latin typeface="Arial" panose="020B0604020202020204" pitchFamily="34" charset="0"/>
                <a:cs typeface="Arial" panose="020B0604020202020204" pitchFamily="34" charset="0"/>
              </a:rPr>
              <a:t>Darcy</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scale</a:t>
            </a:r>
            <a:endParaRPr lang="nb-NO" dirty="0">
              <a:latin typeface="Arial" panose="020B0604020202020204" pitchFamily="34" charset="0"/>
              <a:cs typeface="Arial" panose="020B0604020202020204" pitchFamily="34" charset="0"/>
            </a:endParaRPr>
          </a:p>
          <a:p>
            <a:endParaRPr lang="nb-NO" dirty="0">
              <a:latin typeface="Arial" panose="020B0604020202020204" pitchFamily="34" charset="0"/>
              <a:cs typeface="Arial" panose="020B0604020202020204" pitchFamily="34" charset="0"/>
            </a:endParaRPr>
          </a:p>
          <a:p>
            <a:r>
              <a:rPr lang="nb-NO" b="1" dirty="0">
                <a:latin typeface="Arial" panose="020B0604020202020204" pitchFamily="34" charset="0"/>
                <a:cs typeface="Arial" panose="020B0604020202020204" pitchFamily="34" charset="0"/>
              </a:rPr>
              <a:t>Steady </a:t>
            </a:r>
            <a:r>
              <a:rPr lang="nb-NO" b="1" dirty="0" err="1">
                <a:latin typeface="Arial" panose="020B0604020202020204" pitchFamily="34" charset="0"/>
                <a:cs typeface="Arial" panose="020B0604020202020204" pitchFamily="34" charset="0"/>
              </a:rPr>
              <a:t>state</a:t>
            </a:r>
            <a:r>
              <a:rPr lang="nb-NO" dirty="0">
                <a:latin typeface="Arial" panose="020B0604020202020204" pitchFamily="34" charset="0"/>
                <a:cs typeface="Arial" panose="020B0604020202020204" pitchFamily="34" charset="0"/>
              </a:rPr>
              <a:t>: relevant </a:t>
            </a:r>
            <a:br>
              <a:rPr lang="nb-NO" dirty="0">
                <a:latin typeface="Arial" panose="020B0604020202020204" pitchFamily="34" charset="0"/>
                <a:cs typeface="Arial" panose="020B0604020202020204" pitchFamily="34" charset="0"/>
              </a:rPr>
            </a:br>
            <a:r>
              <a:rPr lang="nb-NO" dirty="0" err="1">
                <a:latin typeface="Arial" panose="020B0604020202020204" pitchFamily="34" charset="0"/>
                <a:cs typeface="Arial" panose="020B0604020202020204" pitchFamily="34" charset="0"/>
              </a:rPr>
              <a:t>quantities</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fluctuating</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around</a:t>
            </a:r>
            <a:r>
              <a:rPr lang="nb-NO" dirty="0">
                <a:latin typeface="Arial" panose="020B0604020202020204" pitchFamily="34" charset="0"/>
                <a:cs typeface="Arial" panose="020B0604020202020204" pitchFamily="34" charset="0"/>
              </a:rPr>
              <a:t> </a:t>
            </a:r>
            <a:br>
              <a:rPr lang="nb-NO" dirty="0">
                <a:latin typeface="Arial" panose="020B0604020202020204" pitchFamily="34" charset="0"/>
                <a:cs typeface="Arial" panose="020B0604020202020204" pitchFamily="34" charset="0"/>
              </a:rPr>
            </a:br>
            <a:r>
              <a:rPr lang="nb-NO" dirty="0" err="1">
                <a:latin typeface="Arial" panose="020B0604020202020204" pitchFamily="34" charset="0"/>
                <a:cs typeface="Arial" panose="020B0604020202020204" pitchFamily="34" charset="0"/>
              </a:rPr>
              <a:t>well-defined</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averages</a:t>
            </a:r>
            <a:endParaRPr lang="nb-NO"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5071E44-CD91-0594-04BC-E9A1812A927B}"/>
              </a:ext>
            </a:extLst>
          </p:cNvPr>
          <p:cNvSpPr/>
          <p:nvPr/>
        </p:nvSpPr>
        <p:spPr>
          <a:xfrm>
            <a:off x="10455007" y="0"/>
            <a:ext cx="1421176" cy="29745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17" name="TextBox 16">
            <a:extLst>
              <a:ext uri="{FF2B5EF4-FFF2-40B4-BE49-F238E27FC236}">
                <a16:creationId xmlns:a16="http://schemas.microsoft.com/office/drawing/2014/main" id="{33C8611C-64AC-9CC5-DF15-6A61D9041BD3}"/>
              </a:ext>
            </a:extLst>
          </p:cNvPr>
          <p:cNvSpPr txBox="1"/>
          <p:nvPr/>
        </p:nvSpPr>
        <p:spPr>
          <a:xfrm>
            <a:off x="10878576" y="-29057"/>
            <a:ext cx="1350699" cy="369332"/>
          </a:xfrm>
          <a:prstGeom prst="rect">
            <a:avLst/>
          </a:prstGeom>
          <a:noFill/>
        </p:spPr>
        <p:txBody>
          <a:bodyPr wrap="square" rtlCol="0">
            <a:spAutoFit/>
          </a:bodyPr>
          <a:lstStyle/>
          <a:p>
            <a:r>
              <a:rPr lang="nb-NO" b="1" dirty="0">
                <a:solidFill>
                  <a:schemeClr val="bg1"/>
                </a:solidFill>
              </a:rPr>
              <a:t>1</a:t>
            </a:r>
            <a:r>
              <a:rPr lang="nb-NO" dirty="0">
                <a:solidFill>
                  <a:schemeClr val="bg1"/>
                </a:solidFill>
              </a:rPr>
              <a:t> / 8</a:t>
            </a:r>
          </a:p>
        </p:txBody>
      </p:sp>
      <p:sp>
        <p:nvSpPr>
          <p:cNvPr id="6" name="TextBox 5">
            <a:extLst>
              <a:ext uri="{FF2B5EF4-FFF2-40B4-BE49-F238E27FC236}">
                <a16:creationId xmlns:a16="http://schemas.microsoft.com/office/drawing/2014/main" id="{03BD0A87-C9C1-87A8-839A-DD45B1D1F2E2}"/>
              </a:ext>
            </a:extLst>
          </p:cNvPr>
          <p:cNvSpPr txBox="1"/>
          <p:nvPr/>
        </p:nvSpPr>
        <p:spPr>
          <a:xfrm>
            <a:off x="7844300" y="2822118"/>
            <a:ext cx="1929503" cy="369332"/>
          </a:xfrm>
          <a:prstGeom prst="rect">
            <a:avLst/>
          </a:prstGeom>
          <a:noFill/>
        </p:spPr>
        <p:txBody>
          <a:bodyPr wrap="none" rtlCol="0">
            <a:spAutoFit/>
          </a:bodyPr>
          <a:lstStyle/>
          <a:p>
            <a:r>
              <a:rPr lang="nb-NO" dirty="0"/>
              <a:t>Steady </a:t>
            </a:r>
            <a:r>
              <a:rPr lang="nb-NO" dirty="0" err="1"/>
              <a:t>state</a:t>
            </a:r>
            <a:r>
              <a:rPr lang="nb-NO" dirty="0"/>
              <a:t> </a:t>
            </a:r>
            <a:r>
              <a:rPr lang="nb-NO" dirty="0" err="1"/>
              <a:t>flow</a:t>
            </a:r>
            <a:r>
              <a:rPr lang="nb-NO" dirty="0"/>
              <a:t> </a:t>
            </a:r>
          </a:p>
        </p:txBody>
      </p:sp>
      <p:pic>
        <p:nvPicPr>
          <p:cNvPr id="4" name="Picture 3">
            <a:extLst>
              <a:ext uri="{FF2B5EF4-FFF2-40B4-BE49-F238E27FC236}">
                <a16:creationId xmlns:a16="http://schemas.microsoft.com/office/drawing/2014/main" id="{2BFEDBA9-3E66-C4AF-717E-78A548A3C2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8466" y="5792526"/>
            <a:ext cx="656032" cy="878950"/>
          </a:xfrm>
          <a:prstGeom prst="rect">
            <a:avLst/>
          </a:prstGeom>
        </p:spPr>
      </p:pic>
      <p:pic>
        <p:nvPicPr>
          <p:cNvPr id="5" name="Picture 4">
            <a:extLst>
              <a:ext uri="{FF2B5EF4-FFF2-40B4-BE49-F238E27FC236}">
                <a16:creationId xmlns:a16="http://schemas.microsoft.com/office/drawing/2014/main" id="{EA9402F6-6146-2116-887B-777844D269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01" y="5979051"/>
            <a:ext cx="1954676" cy="878949"/>
          </a:xfrm>
          <a:prstGeom prst="rect">
            <a:avLst/>
          </a:prstGeom>
        </p:spPr>
      </p:pic>
      <p:pic>
        <p:nvPicPr>
          <p:cNvPr id="11" name="video exp9 water silicon oil">
            <a:hlinkClick r:id="" action="ppaction://media"/>
            <a:extLst>
              <a:ext uri="{FF2B5EF4-FFF2-40B4-BE49-F238E27FC236}">
                <a16:creationId xmlns:a16="http://schemas.microsoft.com/office/drawing/2014/main" id="{43B634CD-2229-7174-4892-8BCC027CEB3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379279" y="3191450"/>
            <a:ext cx="4968807" cy="2797856"/>
          </a:xfrm>
          <a:prstGeom prst="rect">
            <a:avLst/>
          </a:prstGeom>
        </p:spPr>
      </p:pic>
      <p:sp>
        <p:nvSpPr>
          <p:cNvPr id="7" name="TextBox 6">
            <a:extLst>
              <a:ext uri="{FF2B5EF4-FFF2-40B4-BE49-F238E27FC236}">
                <a16:creationId xmlns:a16="http://schemas.microsoft.com/office/drawing/2014/main" id="{626BC202-E834-F783-084B-A717E5FE2271}"/>
              </a:ext>
            </a:extLst>
          </p:cNvPr>
          <p:cNvSpPr txBox="1"/>
          <p:nvPr/>
        </p:nvSpPr>
        <p:spPr>
          <a:xfrm>
            <a:off x="6312170" y="6020084"/>
            <a:ext cx="5035916" cy="338554"/>
          </a:xfrm>
          <a:prstGeom prst="rect">
            <a:avLst/>
          </a:prstGeom>
          <a:noFill/>
        </p:spPr>
        <p:txBody>
          <a:bodyPr wrap="square">
            <a:spAutoFit/>
          </a:bodyPr>
          <a:lstStyle/>
          <a:p>
            <a:r>
              <a:rPr lang="nb-NO" sz="1600" dirty="0"/>
              <a:t>Marcel </a:t>
            </a:r>
            <a:r>
              <a:rPr lang="nb-NO" sz="1600" dirty="0" err="1"/>
              <a:t>Moura</a:t>
            </a:r>
            <a:r>
              <a:rPr lang="nb-NO" sz="1600" dirty="0"/>
              <a:t>, </a:t>
            </a:r>
            <a:r>
              <a:rPr lang="nb-NO" sz="1600" dirty="0" err="1"/>
              <a:t>University</a:t>
            </a:r>
            <a:r>
              <a:rPr lang="nb-NO" sz="1600" dirty="0"/>
              <a:t> </a:t>
            </a:r>
            <a:r>
              <a:rPr lang="nb-NO" sz="1600" dirty="0" err="1"/>
              <a:t>of</a:t>
            </a:r>
            <a:r>
              <a:rPr lang="nb-NO" sz="1600" dirty="0"/>
              <a:t> Oslo</a:t>
            </a:r>
          </a:p>
        </p:txBody>
      </p:sp>
    </p:spTree>
    <p:extLst>
      <p:ext uri="{BB962C8B-B14F-4D97-AF65-F5344CB8AC3E}">
        <p14:creationId xmlns:p14="http://schemas.microsoft.com/office/powerpoint/2010/main" val="18613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2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00B4D-754F-DD65-788F-BA9FCE4082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4D08C9-84E0-3D26-E19B-9DC494F6FBA7}"/>
              </a:ext>
            </a:extLst>
          </p:cNvPr>
          <p:cNvSpPr>
            <a:spLocks noGrp="1"/>
          </p:cNvSpPr>
          <p:nvPr>
            <p:ph type="title"/>
          </p:nvPr>
        </p:nvSpPr>
        <p:spPr/>
        <p:txBody>
          <a:bodyPr/>
          <a:lstStyle/>
          <a:p>
            <a:r>
              <a:rPr lang="nb-NO" dirty="0" err="1">
                <a:latin typeface="Arial" panose="020B0604020202020204" pitchFamily="34" charset="0"/>
                <a:ea typeface="Calibri" panose="020F0502020204030204" pitchFamily="34" charset="0"/>
                <a:cs typeface="Arial" panose="020B0604020202020204" pitchFamily="34" charset="0"/>
              </a:rPr>
              <a:t>Thermodynamics</a:t>
            </a:r>
            <a:r>
              <a:rPr lang="nb-NO" dirty="0">
                <a:latin typeface="Arial" panose="020B0604020202020204" pitchFamily="34" charset="0"/>
                <a:ea typeface="Calibri" panose="020F0502020204030204" pitchFamily="34" charset="0"/>
                <a:cs typeface="Arial" panose="020B0604020202020204" pitchFamily="34" charset="0"/>
              </a:rPr>
              <a:t>-like </a:t>
            </a:r>
            <a:r>
              <a:rPr lang="nb-NO" dirty="0" err="1">
                <a:latin typeface="Arial" panose="020B0604020202020204" pitchFamily="34" charset="0"/>
                <a:ea typeface="Calibri" panose="020F0502020204030204" pitchFamily="34" charset="0"/>
                <a:cs typeface="Arial" panose="020B0604020202020204" pitchFamily="34" charset="0"/>
              </a:rPr>
              <a:t>formalism</a:t>
            </a:r>
            <a:r>
              <a:rPr lang="nb-NO" dirty="0">
                <a:latin typeface="Arial" panose="020B0604020202020204" pitchFamily="34" charset="0"/>
                <a:ea typeface="Calibri" panose="020F0502020204030204" pitchFamily="34" charset="0"/>
                <a:cs typeface="Arial" panose="020B0604020202020204" pitchFamily="34" charset="0"/>
              </a:rPr>
              <a:t> I</a:t>
            </a:r>
          </a:p>
        </p:txBody>
      </p:sp>
      <p:sp>
        <p:nvSpPr>
          <p:cNvPr id="16" name="Rectangle 15">
            <a:extLst>
              <a:ext uri="{FF2B5EF4-FFF2-40B4-BE49-F238E27FC236}">
                <a16:creationId xmlns:a16="http://schemas.microsoft.com/office/drawing/2014/main" id="{A5071E44-CD91-0594-04BC-E9A1812A927B}"/>
              </a:ext>
            </a:extLst>
          </p:cNvPr>
          <p:cNvSpPr/>
          <p:nvPr/>
        </p:nvSpPr>
        <p:spPr>
          <a:xfrm>
            <a:off x="10455007" y="0"/>
            <a:ext cx="1421176" cy="29745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17" name="TextBox 16">
            <a:extLst>
              <a:ext uri="{FF2B5EF4-FFF2-40B4-BE49-F238E27FC236}">
                <a16:creationId xmlns:a16="http://schemas.microsoft.com/office/drawing/2014/main" id="{33C8611C-64AC-9CC5-DF15-6A61D9041BD3}"/>
              </a:ext>
            </a:extLst>
          </p:cNvPr>
          <p:cNvSpPr txBox="1"/>
          <p:nvPr/>
        </p:nvSpPr>
        <p:spPr>
          <a:xfrm>
            <a:off x="10878576" y="-29057"/>
            <a:ext cx="1350699" cy="369332"/>
          </a:xfrm>
          <a:prstGeom prst="rect">
            <a:avLst/>
          </a:prstGeom>
          <a:noFill/>
        </p:spPr>
        <p:txBody>
          <a:bodyPr wrap="square" rtlCol="0">
            <a:spAutoFit/>
          </a:bodyPr>
          <a:lstStyle/>
          <a:p>
            <a:r>
              <a:rPr lang="nb-NO" b="1" dirty="0">
                <a:solidFill>
                  <a:schemeClr val="bg1"/>
                </a:solidFill>
              </a:rPr>
              <a:t>2</a:t>
            </a:r>
            <a:r>
              <a:rPr lang="nb-NO" dirty="0">
                <a:solidFill>
                  <a:schemeClr val="bg1"/>
                </a:solidFill>
              </a:rPr>
              <a:t> / 8</a:t>
            </a:r>
          </a:p>
        </p:txBody>
      </p:sp>
      <p:pic>
        <p:nvPicPr>
          <p:cNvPr id="4" name="Picture 3">
            <a:extLst>
              <a:ext uri="{FF2B5EF4-FFF2-40B4-BE49-F238E27FC236}">
                <a16:creationId xmlns:a16="http://schemas.microsoft.com/office/drawing/2014/main" id="{2BFEDBA9-3E66-C4AF-717E-78A548A3C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8466" y="5792526"/>
            <a:ext cx="656032" cy="878950"/>
          </a:xfrm>
          <a:prstGeom prst="rect">
            <a:avLst/>
          </a:prstGeom>
        </p:spPr>
      </p:pic>
      <p:pic>
        <p:nvPicPr>
          <p:cNvPr id="5" name="Picture 4">
            <a:extLst>
              <a:ext uri="{FF2B5EF4-FFF2-40B4-BE49-F238E27FC236}">
                <a16:creationId xmlns:a16="http://schemas.microsoft.com/office/drawing/2014/main" id="{EA9402F6-6146-2116-887B-777844D26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01" y="5979051"/>
            <a:ext cx="1954676" cy="878949"/>
          </a:xfrm>
          <a:prstGeom prst="rect">
            <a:avLst/>
          </a:prstGeom>
        </p:spPr>
      </p:pic>
      <p:pic>
        <p:nvPicPr>
          <p:cNvPr id="10" name="Picture 9">
            <a:extLst>
              <a:ext uri="{FF2B5EF4-FFF2-40B4-BE49-F238E27FC236}">
                <a16:creationId xmlns:a16="http://schemas.microsoft.com/office/drawing/2014/main" id="{01AC07F7-A97A-62F7-7C41-883239385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7535" y="2411023"/>
            <a:ext cx="3218543" cy="698942"/>
          </a:xfrm>
          <a:prstGeom prst="rect">
            <a:avLst/>
          </a:prstGeom>
        </p:spPr>
      </p:pic>
      <p:sp>
        <p:nvSpPr>
          <p:cNvPr id="7" name="Content Placeholder 6">
            <a:extLst>
              <a:ext uri="{FF2B5EF4-FFF2-40B4-BE49-F238E27FC236}">
                <a16:creationId xmlns:a16="http://schemas.microsoft.com/office/drawing/2014/main" id="{234BA156-35EC-5F32-278D-01FE934FA607}"/>
              </a:ext>
            </a:extLst>
          </p:cNvPr>
          <p:cNvSpPr>
            <a:spLocks noGrp="1"/>
          </p:cNvSpPr>
          <p:nvPr>
            <p:ph idx="1"/>
          </p:nvPr>
        </p:nvSpPr>
        <p:spPr>
          <a:xfrm>
            <a:off x="147501" y="1700506"/>
            <a:ext cx="10515600" cy="521649"/>
          </a:xfrm>
        </p:spPr>
        <p:txBody>
          <a:bodyPr/>
          <a:lstStyle/>
          <a:p>
            <a:pPr marL="457200" lvl="1" indent="0">
              <a:buNone/>
            </a:pPr>
            <a:r>
              <a:rPr lang="nb-NO" b="1" dirty="0" err="1"/>
              <a:t>Thermodynamics</a:t>
            </a:r>
            <a:r>
              <a:rPr lang="nb-NO" b="1" dirty="0"/>
              <a:t>, </a:t>
            </a:r>
            <a:r>
              <a:rPr lang="nb-NO" b="1" dirty="0" err="1"/>
              <a:t>binary</a:t>
            </a:r>
            <a:r>
              <a:rPr lang="nb-NO" b="1" dirty="0"/>
              <a:t> </a:t>
            </a:r>
            <a:r>
              <a:rPr lang="nb-NO" b="1" dirty="0" err="1"/>
              <a:t>mixes</a:t>
            </a:r>
            <a:r>
              <a:rPr lang="nb-NO" b="1" dirty="0"/>
              <a:t>      This </a:t>
            </a:r>
            <a:r>
              <a:rPr lang="nb-NO" b="1" dirty="0" err="1"/>
              <a:t>formalism</a:t>
            </a:r>
            <a:endParaRPr lang="nb-NO" b="1" dirty="0"/>
          </a:p>
        </p:txBody>
      </p:sp>
      <p:sp>
        <p:nvSpPr>
          <p:cNvPr id="8" name="Rectangle 7">
            <a:extLst>
              <a:ext uri="{FF2B5EF4-FFF2-40B4-BE49-F238E27FC236}">
                <a16:creationId xmlns:a16="http://schemas.microsoft.com/office/drawing/2014/main" id="{8A856860-934A-74F1-773E-9EBEC137203B}"/>
              </a:ext>
            </a:extLst>
          </p:cNvPr>
          <p:cNvSpPr/>
          <p:nvPr/>
        </p:nvSpPr>
        <p:spPr>
          <a:xfrm>
            <a:off x="5199219" y="1609183"/>
            <a:ext cx="45719" cy="4288364"/>
          </a:xfrm>
          <a:prstGeom prst="rect">
            <a:avLst/>
          </a:prstGeom>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15A51A65-2FD8-5613-AE81-DC8C4E6F2BB5}"/>
              </a:ext>
            </a:extLst>
          </p:cNvPr>
          <p:cNvSpPr/>
          <p:nvPr/>
        </p:nvSpPr>
        <p:spPr>
          <a:xfrm rot="16200000">
            <a:off x="5784363" y="-3061197"/>
            <a:ext cx="45719" cy="10479066"/>
          </a:xfrm>
          <a:prstGeom prst="rect">
            <a:avLst/>
          </a:prstGeom>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xtBox 10">
            <a:extLst>
              <a:ext uri="{FF2B5EF4-FFF2-40B4-BE49-F238E27FC236}">
                <a16:creationId xmlns:a16="http://schemas.microsoft.com/office/drawing/2014/main" id="{9D31881E-ED56-2492-99BA-1F535AC6E371}"/>
              </a:ext>
            </a:extLst>
          </p:cNvPr>
          <p:cNvSpPr txBox="1"/>
          <p:nvPr/>
        </p:nvSpPr>
        <p:spPr>
          <a:xfrm>
            <a:off x="1487977" y="2497294"/>
            <a:ext cx="1696825" cy="461665"/>
          </a:xfrm>
          <a:prstGeom prst="rect">
            <a:avLst/>
          </a:prstGeom>
          <a:noFill/>
        </p:spPr>
        <p:txBody>
          <a:bodyPr wrap="square" rtlCol="0">
            <a:spAutoFit/>
          </a:bodyPr>
          <a:lstStyle/>
          <a:p>
            <a:r>
              <a:rPr lang="nb-NO" sz="2400" dirty="0" err="1"/>
              <a:t>Entropy</a:t>
            </a:r>
            <a:r>
              <a:rPr lang="nb-NO" sz="2400" dirty="0"/>
              <a:t> </a:t>
            </a:r>
          </a:p>
        </p:txBody>
      </p:sp>
      <p:sp>
        <p:nvSpPr>
          <p:cNvPr id="12" name="TextBox 11">
            <a:extLst>
              <a:ext uri="{FF2B5EF4-FFF2-40B4-BE49-F238E27FC236}">
                <a16:creationId xmlns:a16="http://schemas.microsoft.com/office/drawing/2014/main" id="{E3E954A6-D8A3-BED6-027F-BB9EF5F35D9E}"/>
              </a:ext>
            </a:extLst>
          </p:cNvPr>
          <p:cNvSpPr txBox="1"/>
          <p:nvPr/>
        </p:nvSpPr>
        <p:spPr>
          <a:xfrm>
            <a:off x="5362814" y="2272214"/>
            <a:ext cx="2239611" cy="830997"/>
          </a:xfrm>
          <a:prstGeom prst="rect">
            <a:avLst/>
          </a:prstGeom>
          <a:noFill/>
        </p:spPr>
        <p:txBody>
          <a:bodyPr wrap="square" rtlCol="0">
            <a:spAutoFit/>
          </a:bodyPr>
          <a:lstStyle/>
          <a:p>
            <a:r>
              <a:rPr lang="nb-NO" sz="2400" dirty="0" err="1"/>
              <a:t>Configurational</a:t>
            </a:r>
            <a:r>
              <a:rPr lang="nb-NO" sz="2400" dirty="0"/>
              <a:t> </a:t>
            </a:r>
            <a:r>
              <a:rPr lang="nb-NO" sz="2400" dirty="0" err="1"/>
              <a:t>entropy</a:t>
            </a:r>
            <a:endParaRPr lang="nb-NO" sz="2400" dirty="0"/>
          </a:p>
        </p:txBody>
      </p:sp>
      <p:sp>
        <p:nvSpPr>
          <p:cNvPr id="13" name="Rectangle 12">
            <a:extLst>
              <a:ext uri="{FF2B5EF4-FFF2-40B4-BE49-F238E27FC236}">
                <a16:creationId xmlns:a16="http://schemas.microsoft.com/office/drawing/2014/main" id="{9B477E41-2551-C5BA-5649-3E665853A4DC}"/>
              </a:ext>
            </a:extLst>
          </p:cNvPr>
          <p:cNvSpPr/>
          <p:nvPr/>
        </p:nvSpPr>
        <p:spPr>
          <a:xfrm rot="16200000" flipH="1">
            <a:off x="5791473" y="-2029509"/>
            <a:ext cx="45719" cy="10479066"/>
          </a:xfrm>
          <a:prstGeom prst="rect">
            <a:avLst/>
          </a:prstGeom>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Picture 14">
            <a:extLst>
              <a:ext uri="{FF2B5EF4-FFF2-40B4-BE49-F238E27FC236}">
                <a16:creationId xmlns:a16="http://schemas.microsoft.com/office/drawing/2014/main" id="{3868FD94-5E1F-8721-CD5F-7C5F31EABEA0}"/>
              </a:ext>
            </a:extLst>
          </p:cNvPr>
          <p:cNvPicPr>
            <a:picLocks noChangeAspect="1"/>
          </p:cNvPicPr>
          <p:nvPr/>
        </p:nvPicPr>
        <p:blipFill>
          <a:blip r:embed="rId6"/>
          <a:stretch>
            <a:fillRect/>
          </a:stretch>
        </p:blipFill>
        <p:spPr>
          <a:xfrm>
            <a:off x="2723226" y="2577442"/>
            <a:ext cx="262024" cy="324410"/>
          </a:xfrm>
          <a:prstGeom prst="rect">
            <a:avLst/>
          </a:prstGeom>
        </p:spPr>
      </p:pic>
      <p:sp>
        <p:nvSpPr>
          <p:cNvPr id="20" name="TextBox 19">
            <a:extLst>
              <a:ext uri="{FF2B5EF4-FFF2-40B4-BE49-F238E27FC236}">
                <a16:creationId xmlns:a16="http://schemas.microsoft.com/office/drawing/2014/main" id="{C9DA13D1-01D6-C6AB-FF19-15A29C84F3B9}"/>
              </a:ext>
            </a:extLst>
          </p:cNvPr>
          <p:cNvSpPr txBox="1"/>
          <p:nvPr/>
        </p:nvSpPr>
        <p:spPr>
          <a:xfrm>
            <a:off x="1490327" y="3390607"/>
            <a:ext cx="2081736" cy="461665"/>
          </a:xfrm>
          <a:prstGeom prst="rect">
            <a:avLst/>
          </a:prstGeom>
          <a:noFill/>
        </p:spPr>
        <p:txBody>
          <a:bodyPr wrap="square" rtlCol="0">
            <a:spAutoFit/>
          </a:bodyPr>
          <a:lstStyle/>
          <a:p>
            <a:r>
              <a:rPr lang="nb-NO" sz="2400" dirty="0" err="1"/>
              <a:t>Temperature</a:t>
            </a:r>
            <a:r>
              <a:rPr lang="nb-NO" sz="2400" dirty="0"/>
              <a:t>  </a:t>
            </a:r>
          </a:p>
        </p:txBody>
      </p:sp>
      <p:sp>
        <p:nvSpPr>
          <p:cNvPr id="21" name="Rectangle 20">
            <a:extLst>
              <a:ext uri="{FF2B5EF4-FFF2-40B4-BE49-F238E27FC236}">
                <a16:creationId xmlns:a16="http://schemas.microsoft.com/office/drawing/2014/main" id="{80765F0D-DAD6-42C2-67BC-32AB5685E07B}"/>
              </a:ext>
            </a:extLst>
          </p:cNvPr>
          <p:cNvSpPr/>
          <p:nvPr/>
        </p:nvSpPr>
        <p:spPr>
          <a:xfrm rot="16200000">
            <a:off x="5791473" y="-1273218"/>
            <a:ext cx="45719" cy="10479066"/>
          </a:xfrm>
          <a:prstGeom prst="rect">
            <a:avLst/>
          </a:prstGeom>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extBox 21">
            <a:extLst>
              <a:ext uri="{FF2B5EF4-FFF2-40B4-BE49-F238E27FC236}">
                <a16:creationId xmlns:a16="http://schemas.microsoft.com/office/drawing/2014/main" id="{97317296-C3FC-FB35-B0AB-2A89CCAF8F15}"/>
              </a:ext>
            </a:extLst>
          </p:cNvPr>
          <p:cNvSpPr txBox="1"/>
          <p:nvPr/>
        </p:nvSpPr>
        <p:spPr>
          <a:xfrm>
            <a:off x="1487977" y="4133837"/>
            <a:ext cx="2615991" cy="461665"/>
          </a:xfrm>
          <a:prstGeom prst="rect">
            <a:avLst/>
          </a:prstGeom>
          <a:noFill/>
        </p:spPr>
        <p:txBody>
          <a:bodyPr wrap="square" rtlCol="0">
            <a:spAutoFit/>
          </a:bodyPr>
          <a:lstStyle/>
          <a:p>
            <a:r>
              <a:rPr lang="nb-NO" sz="2400" dirty="0"/>
              <a:t>Gibbs </a:t>
            </a:r>
            <a:r>
              <a:rPr lang="nb-NO" sz="2400" dirty="0" err="1"/>
              <a:t>free</a:t>
            </a:r>
            <a:r>
              <a:rPr lang="nb-NO" sz="2400" dirty="0"/>
              <a:t> </a:t>
            </a:r>
            <a:r>
              <a:rPr lang="nb-NO" sz="2400" dirty="0" err="1"/>
              <a:t>energy</a:t>
            </a:r>
            <a:r>
              <a:rPr lang="nb-NO" sz="2400" dirty="0"/>
              <a:t>  </a:t>
            </a:r>
          </a:p>
        </p:txBody>
      </p:sp>
      <p:sp>
        <p:nvSpPr>
          <p:cNvPr id="23" name="Rectangle 22">
            <a:extLst>
              <a:ext uri="{FF2B5EF4-FFF2-40B4-BE49-F238E27FC236}">
                <a16:creationId xmlns:a16="http://schemas.microsoft.com/office/drawing/2014/main" id="{00E77895-0038-B757-01E8-3C34AA8FA8B7}"/>
              </a:ext>
            </a:extLst>
          </p:cNvPr>
          <p:cNvSpPr/>
          <p:nvPr/>
        </p:nvSpPr>
        <p:spPr>
          <a:xfrm rot="16200000" flipH="1">
            <a:off x="5784362" y="-482779"/>
            <a:ext cx="45719" cy="10479065"/>
          </a:xfrm>
          <a:prstGeom prst="rect">
            <a:avLst/>
          </a:prstGeom>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6" name="Picture 25">
            <a:extLst>
              <a:ext uri="{FF2B5EF4-FFF2-40B4-BE49-F238E27FC236}">
                <a16:creationId xmlns:a16="http://schemas.microsoft.com/office/drawing/2014/main" id="{E41689BA-77F3-D19F-2592-7578809D74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1168" y="3437994"/>
            <a:ext cx="328826" cy="338975"/>
          </a:xfrm>
          <a:prstGeom prst="rect">
            <a:avLst/>
          </a:prstGeom>
        </p:spPr>
      </p:pic>
      <p:sp>
        <p:nvSpPr>
          <p:cNvPr id="27" name="TextBox 26">
            <a:extLst>
              <a:ext uri="{FF2B5EF4-FFF2-40B4-BE49-F238E27FC236}">
                <a16:creationId xmlns:a16="http://schemas.microsoft.com/office/drawing/2014/main" id="{A969A2F9-7D61-34DB-D8A7-786F26D9D7FF}"/>
              </a:ext>
            </a:extLst>
          </p:cNvPr>
          <p:cNvSpPr txBox="1"/>
          <p:nvPr/>
        </p:nvSpPr>
        <p:spPr>
          <a:xfrm>
            <a:off x="5365164" y="3390606"/>
            <a:ext cx="2081736" cy="461665"/>
          </a:xfrm>
          <a:prstGeom prst="rect">
            <a:avLst/>
          </a:prstGeom>
          <a:noFill/>
        </p:spPr>
        <p:txBody>
          <a:bodyPr wrap="square" rtlCol="0">
            <a:spAutoFit/>
          </a:bodyPr>
          <a:lstStyle/>
          <a:p>
            <a:r>
              <a:rPr lang="nb-NO" sz="2400" dirty="0" err="1"/>
              <a:t>Agiture</a:t>
            </a:r>
            <a:r>
              <a:rPr lang="nb-NO" sz="2400" dirty="0"/>
              <a:t>  </a:t>
            </a:r>
          </a:p>
        </p:txBody>
      </p:sp>
      <p:pic>
        <p:nvPicPr>
          <p:cNvPr id="29" name="Picture 28">
            <a:extLst>
              <a:ext uri="{FF2B5EF4-FFF2-40B4-BE49-F238E27FC236}">
                <a16:creationId xmlns:a16="http://schemas.microsoft.com/office/drawing/2014/main" id="{6F883BE0-07FB-F168-F647-C77D3EA82A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4969" y="3428961"/>
            <a:ext cx="303095" cy="384953"/>
          </a:xfrm>
          <a:prstGeom prst="rect">
            <a:avLst/>
          </a:prstGeom>
        </p:spPr>
      </p:pic>
      <p:pic>
        <p:nvPicPr>
          <p:cNvPr id="31" name="Picture 30">
            <a:extLst>
              <a:ext uri="{FF2B5EF4-FFF2-40B4-BE49-F238E27FC236}">
                <a16:creationId xmlns:a16="http://schemas.microsoft.com/office/drawing/2014/main" id="{7D10BF36-AF5C-68E2-C59D-3A9A1440F5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4248" y="4190665"/>
            <a:ext cx="346008" cy="348008"/>
          </a:xfrm>
          <a:prstGeom prst="rect">
            <a:avLst/>
          </a:prstGeom>
        </p:spPr>
      </p:pic>
      <p:pic>
        <p:nvPicPr>
          <p:cNvPr id="35" name="Picture 34">
            <a:extLst>
              <a:ext uri="{FF2B5EF4-FFF2-40B4-BE49-F238E27FC236}">
                <a16:creationId xmlns:a16="http://schemas.microsoft.com/office/drawing/2014/main" id="{1A886818-830A-1DCA-6E96-72DC393E90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14522" y="2554777"/>
            <a:ext cx="306361" cy="352604"/>
          </a:xfrm>
          <a:prstGeom prst="rect">
            <a:avLst/>
          </a:prstGeom>
        </p:spPr>
      </p:pic>
      <p:pic>
        <p:nvPicPr>
          <p:cNvPr id="37" name="Picture 36">
            <a:extLst>
              <a:ext uri="{FF2B5EF4-FFF2-40B4-BE49-F238E27FC236}">
                <a16:creationId xmlns:a16="http://schemas.microsoft.com/office/drawing/2014/main" id="{6B2B23C9-C360-AE31-2AAE-D51E13241B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02425" y="2544180"/>
            <a:ext cx="418458" cy="425262"/>
          </a:xfrm>
          <a:prstGeom prst="rect">
            <a:avLst/>
          </a:prstGeom>
        </p:spPr>
      </p:pic>
      <p:sp>
        <p:nvSpPr>
          <p:cNvPr id="39" name="TextBox 38">
            <a:extLst>
              <a:ext uri="{FF2B5EF4-FFF2-40B4-BE49-F238E27FC236}">
                <a16:creationId xmlns:a16="http://schemas.microsoft.com/office/drawing/2014/main" id="{EFEF8D55-25EF-423A-41BF-888E82CE1FF9}"/>
              </a:ext>
            </a:extLst>
          </p:cNvPr>
          <p:cNvSpPr txBox="1"/>
          <p:nvPr/>
        </p:nvSpPr>
        <p:spPr>
          <a:xfrm>
            <a:off x="6129679" y="6330981"/>
            <a:ext cx="5035916" cy="369332"/>
          </a:xfrm>
          <a:prstGeom prst="rect">
            <a:avLst/>
          </a:prstGeom>
          <a:noFill/>
        </p:spPr>
        <p:txBody>
          <a:bodyPr wrap="square">
            <a:spAutoFit/>
          </a:bodyPr>
          <a:lstStyle/>
          <a:p>
            <a:r>
              <a:rPr lang="nb-NO" dirty="0" err="1"/>
              <a:t>Details</a:t>
            </a:r>
            <a:r>
              <a:rPr lang="nb-NO" dirty="0"/>
              <a:t>: Hansen &amp; </a:t>
            </a:r>
            <a:r>
              <a:rPr lang="nb-NO" dirty="0" err="1"/>
              <a:t>Sinha</a:t>
            </a:r>
            <a:r>
              <a:rPr lang="nb-NO" dirty="0"/>
              <a:t>, </a:t>
            </a:r>
            <a:r>
              <a:rPr lang="nb-NO" dirty="0" err="1"/>
              <a:t>Entropy</a:t>
            </a:r>
            <a:r>
              <a:rPr lang="nb-NO" dirty="0"/>
              <a:t>, </a:t>
            </a:r>
            <a:r>
              <a:rPr lang="nb-NO" b="1" dirty="0"/>
              <a:t>27</a:t>
            </a:r>
            <a:r>
              <a:rPr lang="nb-NO" dirty="0"/>
              <a:t>, 121 (2025)</a:t>
            </a:r>
          </a:p>
        </p:txBody>
      </p:sp>
      <p:sp>
        <p:nvSpPr>
          <p:cNvPr id="40" name="TextBox 39">
            <a:extLst>
              <a:ext uri="{FF2B5EF4-FFF2-40B4-BE49-F238E27FC236}">
                <a16:creationId xmlns:a16="http://schemas.microsoft.com/office/drawing/2014/main" id="{B5A44DE4-E8F2-0D25-B041-0FD88D8F5A22}"/>
              </a:ext>
            </a:extLst>
          </p:cNvPr>
          <p:cNvSpPr txBox="1"/>
          <p:nvPr/>
        </p:nvSpPr>
        <p:spPr>
          <a:xfrm>
            <a:off x="5338028" y="4155661"/>
            <a:ext cx="3653758" cy="461665"/>
          </a:xfrm>
          <a:prstGeom prst="rect">
            <a:avLst/>
          </a:prstGeom>
          <a:noFill/>
        </p:spPr>
        <p:txBody>
          <a:bodyPr wrap="square" rtlCol="0">
            <a:spAutoFit/>
          </a:bodyPr>
          <a:lstStyle/>
          <a:p>
            <a:r>
              <a:rPr lang="nb-NO" sz="2400" dirty="0" err="1"/>
              <a:t>Volumetric</a:t>
            </a:r>
            <a:r>
              <a:rPr lang="nb-NO" sz="2400" dirty="0"/>
              <a:t> </a:t>
            </a:r>
            <a:r>
              <a:rPr lang="nb-NO" sz="2400" dirty="0" err="1"/>
              <a:t>flow</a:t>
            </a:r>
            <a:r>
              <a:rPr lang="nb-NO" sz="2400" dirty="0"/>
              <a:t> rate </a:t>
            </a:r>
          </a:p>
        </p:txBody>
      </p:sp>
      <p:pic>
        <p:nvPicPr>
          <p:cNvPr id="42" name="Picture 41">
            <a:extLst>
              <a:ext uri="{FF2B5EF4-FFF2-40B4-BE49-F238E27FC236}">
                <a16:creationId xmlns:a16="http://schemas.microsoft.com/office/drawing/2014/main" id="{76328A25-F0E7-6CAD-098C-2C6B175717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95309" y="4184395"/>
            <a:ext cx="525965" cy="454794"/>
          </a:xfrm>
          <a:prstGeom prst="rect">
            <a:avLst/>
          </a:prstGeom>
        </p:spPr>
      </p:pic>
      <p:sp>
        <p:nvSpPr>
          <p:cNvPr id="45" name="TextBox 44">
            <a:extLst>
              <a:ext uri="{FF2B5EF4-FFF2-40B4-BE49-F238E27FC236}">
                <a16:creationId xmlns:a16="http://schemas.microsoft.com/office/drawing/2014/main" id="{B7315DE7-3BE4-DEF8-A463-A72C49EDFCC9}"/>
              </a:ext>
            </a:extLst>
          </p:cNvPr>
          <p:cNvSpPr txBox="1"/>
          <p:nvPr/>
        </p:nvSpPr>
        <p:spPr>
          <a:xfrm>
            <a:off x="1487977" y="4866807"/>
            <a:ext cx="2615991" cy="830997"/>
          </a:xfrm>
          <a:prstGeom prst="rect">
            <a:avLst/>
          </a:prstGeom>
          <a:noFill/>
        </p:spPr>
        <p:txBody>
          <a:bodyPr wrap="square" rtlCol="0">
            <a:spAutoFit/>
          </a:bodyPr>
          <a:lstStyle/>
          <a:p>
            <a:r>
              <a:rPr lang="nb-NO" sz="2400" dirty="0" err="1"/>
              <a:t>Other</a:t>
            </a:r>
            <a:r>
              <a:rPr lang="nb-NO" sz="2400" dirty="0"/>
              <a:t> </a:t>
            </a:r>
            <a:r>
              <a:rPr lang="nb-NO" sz="2400" dirty="0" err="1"/>
              <a:t>quantities</a:t>
            </a:r>
            <a:r>
              <a:rPr lang="nb-NO" sz="2400" dirty="0"/>
              <a:t>:</a:t>
            </a:r>
          </a:p>
          <a:p>
            <a:r>
              <a:rPr lang="nb-NO" sz="2400" dirty="0"/>
              <a:t>        ,         ,       … </a:t>
            </a:r>
          </a:p>
        </p:txBody>
      </p:sp>
      <p:pic>
        <p:nvPicPr>
          <p:cNvPr id="49" name="Picture 48">
            <a:extLst>
              <a:ext uri="{FF2B5EF4-FFF2-40B4-BE49-F238E27FC236}">
                <a16:creationId xmlns:a16="http://schemas.microsoft.com/office/drawing/2014/main" id="{23CFF653-A9A2-C4CD-A786-E4DCAC00480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59173" y="5252168"/>
            <a:ext cx="469852" cy="390831"/>
          </a:xfrm>
          <a:prstGeom prst="rect">
            <a:avLst/>
          </a:prstGeom>
        </p:spPr>
      </p:pic>
      <p:pic>
        <p:nvPicPr>
          <p:cNvPr id="51" name="Picture 50">
            <a:extLst>
              <a:ext uri="{FF2B5EF4-FFF2-40B4-BE49-F238E27FC236}">
                <a16:creationId xmlns:a16="http://schemas.microsoft.com/office/drawing/2014/main" id="{3B58DF7D-C4FC-4F27-67AC-C47A4645912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04037" y="5228662"/>
            <a:ext cx="543115" cy="437842"/>
          </a:xfrm>
          <a:prstGeom prst="rect">
            <a:avLst/>
          </a:prstGeom>
        </p:spPr>
      </p:pic>
      <p:pic>
        <p:nvPicPr>
          <p:cNvPr id="53" name="Picture 52">
            <a:extLst>
              <a:ext uri="{FF2B5EF4-FFF2-40B4-BE49-F238E27FC236}">
                <a16:creationId xmlns:a16="http://schemas.microsoft.com/office/drawing/2014/main" id="{C7A53D0F-C9E0-81A1-7DD5-DD02C145F3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40242" y="5252168"/>
            <a:ext cx="409226" cy="365896"/>
          </a:xfrm>
          <a:prstGeom prst="rect">
            <a:avLst/>
          </a:prstGeom>
        </p:spPr>
      </p:pic>
      <p:sp>
        <p:nvSpPr>
          <p:cNvPr id="55" name="TextBox 54">
            <a:extLst>
              <a:ext uri="{FF2B5EF4-FFF2-40B4-BE49-F238E27FC236}">
                <a16:creationId xmlns:a16="http://schemas.microsoft.com/office/drawing/2014/main" id="{DDF3A1AC-EC44-6641-A6BE-0282C22F13F7}"/>
              </a:ext>
            </a:extLst>
          </p:cNvPr>
          <p:cNvSpPr txBox="1"/>
          <p:nvPr/>
        </p:nvSpPr>
        <p:spPr>
          <a:xfrm>
            <a:off x="5338028" y="4973451"/>
            <a:ext cx="6115050" cy="461665"/>
          </a:xfrm>
          <a:prstGeom prst="rect">
            <a:avLst/>
          </a:prstGeom>
          <a:noFill/>
        </p:spPr>
        <p:txBody>
          <a:bodyPr wrap="square">
            <a:spAutoFit/>
          </a:bodyPr>
          <a:lstStyle/>
          <a:p>
            <a:r>
              <a:rPr lang="nb-NO" sz="2400" dirty="0"/>
              <a:t>        ,           ,         …</a:t>
            </a:r>
          </a:p>
        </p:txBody>
      </p:sp>
      <p:pic>
        <p:nvPicPr>
          <p:cNvPr id="57" name="Picture 56">
            <a:extLst>
              <a:ext uri="{FF2B5EF4-FFF2-40B4-BE49-F238E27FC236}">
                <a16:creationId xmlns:a16="http://schemas.microsoft.com/office/drawing/2014/main" id="{F8881E5C-AD4F-6822-BEC7-8278E72E40C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38028" y="4949122"/>
            <a:ext cx="578478" cy="454341"/>
          </a:xfrm>
          <a:prstGeom prst="rect">
            <a:avLst/>
          </a:prstGeom>
        </p:spPr>
      </p:pic>
      <p:pic>
        <p:nvPicPr>
          <p:cNvPr id="59" name="Picture 58">
            <a:extLst>
              <a:ext uri="{FF2B5EF4-FFF2-40B4-BE49-F238E27FC236}">
                <a16:creationId xmlns:a16="http://schemas.microsoft.com/office/drawing/2014/main" id="{AE928BBA-1C7E-FD7D-7B6E-ACA6A32B062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43902" y="5012511"/>
            <a:ext cx="640649" cy="354097"/>
          </a:xfrm>
          <a:prstGeom prst="rect">
            <a:avLst/>
          </a:prstGeom>
        </p:spPr>
      </p:pic>
      <p:pic>
        <p:nvPicPr>
          <p:cNvPr id="61" name="Picture 60">
            <a:extLst>
              <a:ext uri="{FF2B5EF4-FFF2-40B4-BE49-F238E27FC236}">
                <a16:creationId xmlns:a16="http://schemas.microsoft.com/office/drawing/2014/main" id="{6DB7E143-6CA3-4711-9D10-B9EA792B8AE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05397" y="5012510"/>
            <a:ext cx="491893" cy="404445"/>
          </a:xfrm>
          <a:prstGeom prst="rect">
            <a:avLst/>
          </a:prstGeom>
        </p:spPr>
      </p:pic>
    </p:spTree>
    <p:extLst>
      <p:ext uri="{BB962C8B-B14F-4D97-AF65-F5344CB8AC3E}">
        <p14:creationId xmlns:p14="http://schemas.microsoft.com/office/powerpoint/2010/main" val="1953028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30A00-091D-61B8-A30F-B6B4105300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8D1E0D-6ECF-CCEF-DD21-3CEDAD06CE41}"/>
              </a:ext>
            </a:extLst>
          </p:cNvPr>
          <p:cNvSpPr>
            <a:spLocks noGrp="1"/>
          </p:cNvSpPr>
          <p:nvPr>
            <p:ph type="title"/>
          </p:nvPr>
        </p:nvSpPr>
        <p:spPr/>
        <p:txBody>
          <a:bodyPr/>
          <a:lstStyle/>
          <a:p>
            <a:r>
              <a:rPr lang="nb-NO" dirty="0" err="1">
                <a:latin typeface="Arial" panose="020B0604020202020204" pitchFamily="34" charset="0"/>
                <a:ea typeface="Calibri" panose="020F0502020204030204" pitchFamily="34" charset="0"/>
                <a:cs typeface="Arial" panose="020B0604020202020204" pitchFamily="34" charset="0"/>
              </a:rPr>
              <a:t>Thermodynamics</a:t>
            </a:r>
            <a:r>
              <a:rPr lang="nb-NO" dirty="0">
                <a:latin typeface="Arial" panose="020B0604020202020204" pitchFamily="34" charset="0"/>
                <a:ea typeface="Calibri" panose="020F0502020204030204" pitchFamily="34" charset="0"/>
                <a:cs typeface="Arial" panose="020B0604020202020204" pitchFamily="34" charset="0"/>
              </a:rPr>
              <a:t>-like </a:t>
            </a:r>
            <a:r>
              <a:rPr lang="nb-NO" dirty="0" err="1">
                <a:latin typeface="Arial" panose="020B0604020202020204" pitchFamily="34" charset="0"/>
                <a:ea typeface="Calibri" panose="020F0502020204030204" pitchFamily="34" charset="0"/>
                <a:cs typeface="Arial" panose="020B0604020202020204" pitchFamily="34" charset="0"/>
              </a:rPr>
              <a:t>formalism</a:t>
            </a:r>
            <a:r>
              <a:rPr lang="nb-NO" dirty="0">
                <a:latin typeface="Arial" panose="020B0604020202020204" pitchFamily="34" charset="0"/>
                <a:ea typeface="Calibri" panose="020F0502020204030204" pitchFamily="34" charset="0"/>
                <a:cs typeface="Arial" panose="020B0604020202020204" pitchFamily="34" charset="0"/>
              </a:rPr>
              <a:t> III</a:t>
            </a:r>
          </a:p>
        </p:txBody>
      </p:sp>
      <p:sp>
        <p:nvSpPr>
          <p:cNvPr id="3" name="Content Placeholder 2">
            <a:extLst>
              <a:ext uri="{FF2B5EF4-FFF2-40B4-BE49-F238E27FC236}">
                <a16:creationId xmlns:a16="http://schemas.microsoft.com/office/drawing/2014/main" id="{9F057A70-D992-613C-6B87-777AA128FE52}"/>
              </a:ext>
            </a:extLst>
          </p:cNvPr>
          <p:cNvSpPr>
            <a:spLocks noGrp="1"/>
          </p:cNvSpPr>
          <p:nvPr>
            <p:ph idx="1"/>
          </p:nvPr>
        </p:nvSpPr>
        <p:spPr>
          <a:xfrm>
            <a:off x="838200" y="1825625"/>
            <a:ext cx="9804094" cy="4351338"/>
          </a:xfrm>
        </p:spPr>
        <p:txBody>
          <a:bodyPr/>
          <a:lstStyle/>
          <a:p>
            <a:r>
              <a:rPr lang="nb-NO" dirty="0"/>
              <a:t>Hansen &amp; </a:t>
            </a:r>
            <a:r>
              <a:rPr lang="nb-NO" dirty="0" err="1"/>
              <a:t>Sinha</a:t>
            </a:r>
            <a:r>
              <a:rPr lang="nb-NO" dirty="0"/>
              <a:t>, </a:t>
            </a:r>
            <a:r>
              <a:rPr lang="nb-NO" dirty="0" err="1"/>
              <a:t>Entropy</a:t>
            </a:r>
            <a:r>
              <a:rPr lang="nb-NO" dirty="0"/>
              <a:t>, </a:t>
            </a:r>
            <a:r>
              <a:rPr lang="nb-NO" b="1" dirty="0"/>
              <a:t>27</a:t>
            </a:r>
            <a:r>
              <a:rPr lang="nb-NO" dirty="0"/>
              <a:t>, 121 (2025): </a:t>
            </a:r>
          </a:p>
          <a:p>
            <a:pPr lvl="1"/>
            <a:r>
              <a:rPr lang="nb-NO" dirty="0">
                <a:latin typeface="Arial" panose="020B0604020202020204" pitchFamily="34" charset="0"/>
                <a:cs typeface="Arial" panose="020B0604020202020204" pitchFamily="34" charset="0"/>
              </a:rPr>
              <a:t> </a:t>
            </a:r>
          </a:p>
          <a:p>
            <a:pPr lvl="1"/>
            <a:endParaRPr lang="nb-NO" dirty="0">
              <a:latin typeface="Arial" panose="020B0604020202020204" pitchFamily="34" charset="0"/>
              <a:cs typeface="Arial" panose="020B0604020202020204" pitchFamily="34" charset="0"/>
            </a:endParaRPr>
          </a:p>
          <a:p>
            <a:pPr lvl="1"/>
            <a:endParaRPr lang="nb-NO" dirty="0">
              <a:latin typeface="Arial" panose="020B0604020202020204" pitchFamily="34" charset="0"/>
              <a:cs typeface="Arial" panose="020B0604020202020204" pitchFamily="34" charset="0"/>
            </a:endParaRPr>
          </a:p>
          <a:p>
            <a:pPr lvl="1"/>
            <a:endParaRPr lang="nb-NO" dirty="0">
              <a:latin typeface="Arial" panose="020B0604020202020204" pitchFamily="34" charset="0"/>
              <a:cs typeface="Arial" panose="020B0604020202020204" pitchFamily="34" charset="0"/>
            </a:endParaRPr>
          </a:p>
          <a:p>
            <a:pPr marL="457200" lvl="1" indent="0">
              <a:buNone/>
            </a:pPr>
            <a:endParaRPr lang="nb-NO" dirty="0">
              <a:latin typeface="Arial" panose="020B0604020202020204" pitchFamily="34" charset="0"/>
              <a:cs typeface="Arial" panose="020B0604020202020204" pitchFamily="34" charset="0"/>
            </a:endParaRPr>
          </a:p>
          <a:p>
            <a:pPr marL="457200" lvl="1" indent="0">
              <a:buNone/>
            </a:pPr>
            <a:r>
              <a:rPr lang="nb-NO" dirty="0" err="1">
                <a:latin typeface="Arial" panose="020B0604020202020204" pitchFamily="34" charset="0"/>
                <a:cs typeface="Arial" panose="020B0604020202020204" pitchFamily="34" charset="0"/>
              </a:rPr>
              <a:t>Differential</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conductivity</a:t>
            </a:r>
            <a:r>
              <a:rPr lang="nb-NO" dirty="0">
                <a:latin typeface="Arial" panose="020B0604020202020204" pitchFamily="34" charset="0"/>
                <a:cs typeface="Arial" panose="020B0604020202020204" pitchFamily="34" charset="0"/>
              </a:rPr>
              <a:t>: </a:t>
            </a:r>
          </a:p>
          <a:p>
            <a:pPr marL="457200" lvl="1" indent="0">
              <a:buNone/>
            </a:pPr>
            <a:endParaRPr lang="nb-NO" dirty="0">
              <a:latin typeface="Arial" panose="020B0604020202020204" pitchFamily="34" charset="0"/>
              <a:cs typeface="Arial" panose="020B0604020202020204" pitchFamily="34" charset="0"/>
            </a:endParaRPr>
          </a:p>
          <a:p>
            <a:pPr marL="457200" lvl="1" indent="0">
              <a:buNone/>
            </a:pPr>
            <a:r>
              <a:rPr lang="nb-NO" dirty="0">
                <a:latin typeface="Arial" panose="020B0604020202020204" pitchFamily="34" charset="0"/>
                <a:cs typeface="Arial" panose="020B0604020202020204" pitchFamily="34" charset="0"/>
              </a:rPr>
              <a:t>									</a:t>
            </a:r>
          </a:p>
        </p:txBody>
      </p:sp>
      <p:sp>
        <p:nvSpPr>
          <p:cNvPr id="5" name="Rectangle 4">
            <a:extLst>
              <a:ext uri="{FF2B5EF4-FFF2-40B4-BE49-F238E27FC236}">
                <a16:creationId xmlns:a16="http://schemas.microsoft.com/office/drawing/2014/main" id="{E7409087-6889-68A4-2A18-202809F29BC7}"/>
              </a:ext>
            </a:extLst>
          </p:cNvPr>
          <p:cNvSpPr/>
          <p:nvPr/>
        </p:nvSpPr>
        <p:spPr>
          <a:xfrm>
            <a:off x="10455007" y="0"/>
            <a:ext cx="1421176" cy="29745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6" name="TextBox 5">
            <a:extLst>
              <a:ext uri="{FF2B5EF4-FFF2-40B4-BE49-F238E27FC236}">
                <a16:creationId xmlns:a16="http://schemas.microsoft.com/office/drawing/2014/main" id="{050B4A27-5D0A-2A62-3DCB-6344854A5E0D}"/>
              </a:ext>
            </a:extLst>
          </p:cNvPr>
          <p:cNvSpPr txBox="1"/>
          <p:nvPr/>
        </p:nvSpPr>
        <p:spPr>
          <a:xfrm>
            <a:off x="10878576" y="-29057"/>
            <a:ext cx="1350699" cy="369332"/>
          </a:xfrm>
          <a:prstGeom prst="rect">
            <a:avLst/>
          </a:prstGeom>
          <a:noFill/>
        </p:spPr>
        <p:txBody>
          <a:bodyPr wrap="square" rtlCol="0">
            <a:spAutoFit/>
          </a:bodyPr>
          <a:lstStyle/>
          <a:p>
            <a:r>
              <a:rPr lang="nb-NO" b="1" dirty="0">
                <a:solidFill>
                  <a:schemeClr val="bg1"/>
                </a:solidFill>
              </a:rPr>
              <a:t>3</a:t>
            </a:r>
            <a:r>
              <a:rPr lang="nb-NO" dirty="0">
                <a:solidFill>
                  <a:schemeClr val="bg1"/>
                </a:solidFill>
              </a:rPr>
              <a:t> / 8</a:t>
            </a:r>
          </a:p>
        </p:txBody>
      </p:sp>
      <p:pic>
        <p:nvPicPr>
          <p:cNvPr id="8" name="Picture 7">
            <a:extLst>
              <a:ext uri="{FF2B5EF4-FFF2-40B4-BE49-F238E27FC236}">
                <a16:creationId xmlns:a16="http://schemas.microsoft.com/office/drawing/2014/main" id="{5D05C2BB-6DFF-62AA-9106-332A9331C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581" y="4645065"/>
            <a:ext cx="1771300" cy="829669"/>
          </a:xfrm>
          <a:prstGeom prst="rect">
            <a:avLst/>
          </a:prstGeom>
        </p:spPr>
      </p:pic>
      <p:pic>
        <p:nvPicPr>
          <p:cNvPr id="14" name="Picture 13">
            <a:extLst>
              <a:ext uri="{FF2B5EF4-FFF2-40B4-BE49-F238E27FC236}">
                <a16:creationId xmlns:a16="http://schemas.microsoft.com/office/drawing/2014/main" id="{7671CC55-B375-3CF7-682B-92EC8CB41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7841" y="2256455"/>
            <a:ext cx="1755354" cy="513938"/>
          </a:xfrm>
          <a:prstGeom prst="rect">
            <a:avLst/>
          </a:prstGeom>
        </p:spPr>
      </p:pic>
      <p:pic>
        <p:nvPicPr>
          <p:cNvPr id="16" name="Picture 15">
            <a:extLst>
              <a:ext uri="{FF2B5EF4-FFF2-40B4-BE49-F238E27FC236}">
                <a16:creationId xmlns:a16="http://schemas.microsoft.com/office/drawing/2014/main" id="{885EE153-3E49-8B2A-3805-F9573068FF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9706" y="2800049"/>
            <a:ext cx="2933458" cy="1037187"/>
          </a:xfrm>
          <a:prstGeom prst="rect">
            <a:avLst/>
          </a:prstGeom>
        </p:spPr>
      </p:pic>
      <p:sp>
        <p:nvSpPr>
          <p:cNvPr id="17" name="Rectangle 16">
            <a:extLst>
              <a:ext uri="{FF2B5EF4-FFF2-40B4-BE49-F238E27FC236}">
                <a16:creationId xmlns:a16="http://schemas.microsoft.com/office/drawing/2014/main" id="{5C55BA10-E1C4-0E6D-667B-95D43BC801E6}"/>
              </a:ext>
            </a:extLst>
          </p:cNvPr>
          <p:cNvSpPr/>
          <p:nvPr/>
        </p:nvSpPr>
        <p:spPr>
          <a:xfrm>
            <a:off x="1269999" y="4229100"/>
            <a:ext cx="3451525" cy="1355686"/>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b-NO"/>
          </a:p>
        </p:txBody>
      </p:sp>
      <p:pic>
        <p:nvPicPr>
          <p:cNvPr id="19" name="Picture 18">
            <a:extLst>
              <a:ext uri="{FF2B5EF4-FFF2-40B4-BE49-F238E27FC236}">
                <a16:creationId xmlns:a16="http://schemas.microsoft.com/office/drawing/2014/main" id="{E849D626-96D8-D69A-E9B7-F4DEA3F251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5182" y="4531223"/>
            <a:ext cx="2015094" cy="699853"/>
          </a:xfrm>
          <a:prstGeom prst="rect">
            <a:avLst/>
          </a:prstGeom>
        </p:spPr>
      </p:pic>
      <p:sp>
        <p:nvSpPr>
          <p:cNvPr id="21" name="TextBox 20">
            <a:extLst>
              <a:ext uri="{FF2B5EF4-FFF2-40B4-BE49-F238E27FC236}">
                <a16:creationId xmlns:a16="http://schemas.microsoft.com/office/drawing/2014/main" id="{E0869C75-3B1E-C4B5-7B95-A3815D48E23E}"/>
              </a:ext>
            </a:extLst>
          </p:cNvPr>
          <p:cNvSpPr txBox="1"/>
          <p:nvPr/>
        </p:nvSpPr>
        <p:spPr>
          <a:xfrm>
            <a:off x="8514552" y="4583079"/>
            <a:ext cx="6115050" cy="707886"/>
          </a:xfrm>
          <a:prstGeom prst="rect">
            <a:avLst/>
          </a:prstGeom>
          <a:noFill/>
        </p:spPr>
        <p:txBody>
          <a:bodyPr wrap="square">
            <a:spAutoFit/>
          </a:bodyPr>
          <a:lstStyle/>
          <a:p>
            <a:r>
              <a:rPr lang="nb-NO" sz="4000" dirty="0">
                <a:latin typeface="Arial" panose="020B0604020202020204" pitchFamily="34" charset="0"/>
                <a:cs typeface="Arial" panose="020B0604020202020204" pitchFamily="34" charset="0"/>
              </a:rPr>
              <a:t>?</a:t>
            </a:r>
            <a:endParaRPr lang="nb-NO" sz="4000" dirty="0"/>
          </a:p>
        </p:txBody>
      </p:sp>
      <p:sp>
        <p:nvSpPr>
          <p:cNvPr id="22" name="Flowchart: Process 21">
            <a:extLst>
              <a:ext uri="{FF2B5EF4-FFF2-40B4-BE49-F238E27FC236}">
                <a16:creationId xmlns:a16="http://schemas.microsoft.com/office/drawing/2014/main" id="{D60DE029-6256-D3CF-0C12-2F31212DFA8D}"/>
              </a:ext>
            </a:extLst>
          </p:cNvPr>
          <p:cNvSpPr/>
          <p:nvPr/>
        </p:nvSpPr>
        <p:spPr>
          <a:xfrm>
            <a:off x="6499458" y="4531223"/>
            <a:ext cx="2501900" cy="773166"/>
          </a:xfrm>
          <a:prstGeom prst="flowChartProcess">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b-NO"/>
          </a:p>
        </p:txBody>
      </p:sp>
      <p:cxnSp>
        <p:nvCxnSpPr>
          <p:cNvPr id="26" name="Straight Arrow Connector 25">
            <a:extLst>
              <a:ext uri="{FF2B5EF4-FFF2-40B4-BE49-F238E27FC236}">
                <a16:creationId xmlns:a16="http://schemas.microsoft.com/office/drawing/2014/main" id="{E84975D2-8AC7-E63E-B89D-DFF6A8634C37}"/>
              </a:ext>
            </a:extLst>
          </p:cNvPr>
          <p:cNvCxnSpPr>
            <a:cxnSpLocks/>
            <a:stCxn id="17" idx="3"/>
            <a:endCxn id="22" idx="1"/>
          </p:cNvCxnSpPr>
          <p:nvPr/>
        </p:nvCxnSpPr>
        <p:spPr>
          <a:xfrm>
            <a:off x="4721524" y="4906943"/>
            <a:ext cx="1777934" cy="108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4282FD5-0B61-4293-3369-3F9C34A3DA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8466" y="5792526"/>
            <a:ext cx="656032" cy="878950"/>
          </a:xfrm>
          <a:prstGeom prst="rect">
            <a:avLst/>
          </a:prstGeom>
        </p:spPr>
      </p:pic>
      <p:pic>
        <p:nvPicPr>
          <p:cNvPr id="7" name="Picture 6">
            <a:extLst>
              <a:ext uri="{FF2B5EF4-FFF2-40B4-BE49-F238E27FC236}">
                <a16:creationId xmlns:a16="http://schemas.microsoft.com/office/drawing/2014/main" id="{82944CCF-566B-1740-4625-89A629923B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501" y="5979051"/>
            <a:ext cx="1954676" cy="878949"/>
          </a:xfrm>
          <a:prstGeom prst="rect">
            <a:avLst/>
          </a:prstGeom>
        </p:spPr>
      </p:pic>
      <p:pic>
        <p:nvPicPr>
          <p:cNvPr id="10" name="Picture 9">
            <a:extLst>
              <a:ext uri="{FF2B5EF4-FFF2-40B4-BE49-F238E27FC236}">
                <a16:creationId xmlns:a16="http://schemas.microsoft.com/office/drawing/2014/main" id="{765ED1AE-3871-8097-9451-F2BBD91710B3}"/>
              </a:ext>
            </a:extLst>
          </p:cNvPr>
          <p:cNvPicPr>
            <a:picLocks noChangeAspect="1"/>
          </p:cNvPicPr>
          <p:nvPr/>
        </p:nvPicPr>
        <p:blipFill>
          <a:blip r:embed="rId9"/>
          <a:stretch>
            <a:fillRect/>
          </a:stretch>
        </p:blipFill>
        <p:spPr>
          <a:xfrm>
            <a:off x="6611499" y="4627253"/>
            <a:ext cx="504895" cy="581106"/>
          </a:xfrm>
          <a:prstGeom prst="rect">
            <a:avLst/>
          </a:prstGeom>
        </p:spPr>
      </p:pic>
      <p:pic>
        <p:nvPicPr>
          <p:cNvPr id="12" name="Picture 11">
            <a:extLst>
              <a:ext uri="{FF2B5EF4-FFF2-40B4-BE49-F238E27FC236}">
                <a16:creationId xmlns:a16="http://schemas.microsoft.com/office/drawing/2014/main" id="{55390A51-CEA2-19CC-1A5E-9128721CECEF}"/>
              </a:ext>
            </a:extLst>
          </p:cNvPr>
          <p:cNvPicPr>
            <a:picLocks noChangeAspect="1"/>
          </p:cNvPicPr>
          <p:nvPr/>
        </p:nvPicPr>
        <p:blipFill>
          <a:blip r:embed="rId9"/>
          <a:stretch>
            <a:fillRect/>
          </a:stretch>
        </p:blipFill>
        <p:spPr>
          <a:xfrm>
            <a:off x="1381104" y="2963211"/>
            <a:ext cx="504895" cy="581106"/>
          </a:xfrm>
          <a:prstGeom prst="rect">
            <a:avLst/>
          </a:prstGeom>
        </p:spPr>
      </p:pic>
      <p:pic>
        <p:nvPicPr>
          <p:cNvPr id="15" name="Picture 14">
            <a:extLst>
              <a:ext uri="{FF2B5EF4-FFF2-40B4-BE49-F238E27FC236}">
                <a16:creationId xmlns:a16="http://schemas.microsoft.com/office/drawing/2014/main" id="{2ABD423B-5BC8-0AAC-4400-A64B6EE03F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3150" y="3030679"/>
            <a:ext cx="571809" cy="581106"/>
          </a:xfrm>
          <a:prstGeom prst="rect">
            <a:avLst/>
          </a:prstGeom>
        </p:spPr>
      </p:pic>
      <p:pic>
        <p:nvPicPr>
          <p:cNvPr id="23" name="Picture 22">
            <a:extLst>
              <a:ext uri="{FF2B5EF4-FFF2-40B4-BE49-F238E27FC236}">
                <a16:creationId xmlns:a16="http://schemas.microsoft.com/office/drawing/2014/main" id="{3679194F-38BF-9204-7F35-E84EE3A653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11499" y="4640161"/>
            <a:ext cx="617531" cy="627571"/>
          </a:xfrm>
          <a:prstGeom prst="rect">
            <a:avLst/>
          </a:prstGeom>
        </p:spPr>
      </p:pic>
      <p:pic>
        <p:nvPicPr>
          <p:cNvPr id="29" name="Picture 28">
            <a:extLst>
              <a:ext uri="{FF2B5EF4-FFF2-40B4-BE49-F238E27FC236}">
                <a16:creationId xmlns:a16="http://schemas.microsoft.com/office/drawing/2014/main" id="{ED116D24-6DE7-4A77-0BCE-57EAAE2B6316}"/>
              </a:ext>
            </a:extLst>
          </p:cNvPr>
          <p:cNvPicPr>
            <a:picLocks noChangeAspect="1"/>
          </p:cNvPicPr>
          <p:nvPr/>
        </p:nvPicPr>
        <p:blipFill>
          <a:blip r:embed="rId11"/>
          <a:stretch>
            <a:fillRect/>
          </a:stretch>
        </p:blipFill>
        <p:spPr>
          <a:xfrm>
            <a:off x="3370970" y="4854191"/>
            <a:ext cx="185947" cy="165662"/>
          </a:xfrm>
          <a:prstGeom prst="rect">
            <a:avLst/>
          </a:prstGeom>
        </p:spPr>
      </p:pic>
    </p:spTree>
    <p:extLst>
      <p:ext uri="{BB962C8B-B14F-4D97-AF65-F5344CB8AC3E}">
        <p14:creationId xmlns:p14="http://schemas.microsoft.com/office/powerpoint/2010/main" val="1040880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08C8CE80-4824-35ED-B5B8-3F6DBB32B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5911" y="1551087"/>
            <a:ext cx="3515589" cy="3680382"/>
          </a:xfrm>
          <a:prstGeom prst="rect">
            <a:avLst/>
          </a:prstGeom>
        </p:spPr>
      </p:pic>
      <p:cxnSp>
        <p:nvCxnSpPr>
          <p:cNvPr id="50" name="Straight Arrow Connector 49">
            <a:extLst>
              <a:ext uri="{FF2B5EF4-FFF2-40B4-BE49-F238E27FC236}">
                <a16:creationId xmlns:a16="http://schemas.microsoft.com/office/drawing/2014/main" id="{4ABF7CFD-FEB4-4B8B-9218-229AD41E1FE5}"/>
              </a:ext>
            </a:extLst>
          </p:cNvPr>
          <p:cNvCxnSpPr>
            <a:cxnSpLocks/>
          </p:cNvCxnSpPr>
          <p:nvPr/>
        </p:nvCxnSpPr>
        <p:spPr>
          <a:xfrm>
            <a:off x="3182238" y="3156879"/>
            <a:ext cx="2665187" cy="0"/>
          </a:xfrm>
          <a:prstGeom prst="straightConnector1">
            <a:avLst/>
          </a:prstGeom>
          <a:ln>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7BE849E-9C25-2E7B-A634-BAF77DD5CF2E}"/>
              </a:ext>
            </a:extLst>
          </p:cNvPr>
          <p:cNvSpPr>
            <a:spLocks noGrp="1"/>
          </p:cNvSpPr>
          <p:nvPr>
            <p:ph type="title"/>
          </p:nvPr>
        </p:nvSpPr>
        <p:spPr/>
        <p:txBody>
          <a:bodyPr/>
          <a:lstStyle/>
          <a:p>
            <a:r>
              <a:rPr lang="nb-NO" dirty="0">
                <a:latin typeface="Arial" panose="020B0604020202020204" pitchFamily="34" charset="0"/>
                <a:cs typeface="Arial" panose="020B0604020202020204" pitchFamily="34" charset="0"/>
              </a:rPr>
              <a:t>Pore </a:t>
            </a:r>
            <a:r>
              <a:rPr lang="nb-NO" dirty="0" err="1">
                <a:latin typeface="Arial" panose="020B0604020202020204" pitchFamily="34" charset="0"/>
                <a:cs typeface="Arial" panose="020B0604020202020204" pitchFamily="34" charset="0"/>
              </a:rPr>
              <a:t>network</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model</a:t>
            </a:r>
            <a:endParaRPr lang="nb-NO" dirty="0">
              <a:latin typeface="Arial" panose="020B0604020202020204" pitchFamily="34" charset="0"/>
              <a:cs typeface="Arial" panose="020B0604020202020204" pitchFamily="34" charset="0"/>
            </a:endParaRPr>
          </a:p>
        </p:txBody>
      </p:sp>
      <p:sp>
        <p:nvSpPr>
          <p:cNvPr id="5" name="Arrow: Right 4">
            <a:extLst>
              <a:ext uri="{FF2B5EF4-FFF2-40B4-BE49-F238E27FC236}">
                <a16:creationId xmlns:a16="http://schemas.microsoft.com/office/drawing/2014/main" id="{ECA6ED38-4355-3203-C896-65B76C545027}"/>
              </a:ext>
            </a:extLst>
          </p:cNvPr>
          <p:cNvSpPr/>
          <p:nvPr/>
        </p:nvSpPr>
        <p:spPr>
          <a:xfrm rot="16200000">
            <a:off x="9073564" y="879919"/>
            <a:ext cx="987459" cy="274303"/>
          </a:xfrm>
          <a:prstGeom prst="rightArrow">
            <a:avLst>
              <a:gd name="adj1" fmla="val 29796"/>
              <a:gd name="adj2" fmla="val 110613"/>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6" name="Picture 5">
            <a:extLst>
              <a:ext uri="{FF2B5EF4-FFF2-40B4-BE49-F238E27FC236}">
                <a16:creationId xmlns:a16="http://schemas.microsoft.com/office/drawing/2014/main" id="{4120F386-5DB7-B515-9A9D-4556A099CB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24" b="91667" l="9859" r="88732">
                        <a14:foregroundMark x1="67606" y1="90476" x2="78873" y2="88095"/>
                        <a14:foregroundMark x1="81690" y1="84524" x2="74648" y2="91667"/>
                        <a14:backgroundMark x1="74648" y1="78571" x2="74648" y2="79669"/>
                        <a14:backgroundMark x1="73239" y1="78571" x2="74609" y2="79729"/>
                        <a14:backgroundMark x1="73014" y1="79429" x2="75207" y2="78811"/>
                        <a14:backgroundMark x1="84278" y1="79801" x2="84507" y2="79762"/>
                      </a14:backgroundRemoval>
                    </a14:imgEffect>
                  </a14:imgLayer>
                </a14:imgProps>
              </a:ext>
            </a:extLst>
          </a:blip>
          <a:stretch>
            <a:fillRect/>
          </a:stretch>
        </p:blipFill>
        <p:spPr>
          <a:xfrm>
            <a:off x="9704445" y="818115"/>
            <a:ext cx="390436" cy="461925"/>
          </a:xfrm>
          <a:prstGeom prst="rect">
            <a:avLst/>
          </a:prstGeom>
        </p:spPr>
      </p:pic>
      <p:sp>
        <p:nvSpPr>
          <p:cNvPr id="15" name="Rectangle 14">
            <a:extLst>
              <a:ext uri="{FF2B5EF4-FFF2-40B4-BE49-F238E27FC236}">
                <a16:creationId xmlns:a16="http://schemas.microsoft.com/office/drawing/2014/main" id="{1AF1C865-0975-1954-652D-B1DEA475EBA3}"/>
              </a:ext>
            </a:extLst>
          </p:cNvPr>
          <p:cNvSpPr/>
          <p:nvPr/>
        </p:nvSpPr>
        <p:spPr>
          <a:xfrm>
            <a:off x="10455007" y="0"/>
            <a:ext cx="1421176" cy="29745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16" name="TextBox 15">
            <a:extLst>
              <a:ext uri="{FF2B5EF4-FFF2-40B4-BE49-F238E27FC236}">
                <a16:creationId xmlns:a16="http://schemas.microsoft.com/office/drawing/2014/main" id="{A2DCD0A4-17A3-45B4-B845-C02999A0EDB3}"/>
              </a:ext>
            </a:extLst>
          </p:cNvPr>
          <p:cNvSpPr txBox="1"/>
          <p:nvPr/>
        </p:nvSpPr>
        <p:spPr>
          <a:xfrm>
            <a:off x="10888736" y="-29057"/>
            <a:ext cx="1350699" cy="369332"/>
          </a:xfrm>
          <a:prstGeom prst="rect">
            <a:avLst/>
          </a:prstGeom>
          <a:noFill/>
        </p:spPr>
        <p:txBody>
          <a:bodyPr wrap="square" rtlCol="0">
            <a:spAutoFit/>
          </a:bodyPr>
          <a:lstStyle/>
          <a:p>
            <a:r>
              <a:rPr lang="nb-NO" b="1" dirty="0">
                <a:solidFill>
                  <a:schemeClr val="bg1"/>
                </a:solidFill>
              </a:rPr>
              <a:t>4</a:t>
            </a:r>
            <a:r>
              <a:rPr lang="nb-NO" dirty="0">
                <a:solidFill>
                  <a:schemeClr val="bg1"/>
                </a:solidFill>
              </a:rPr>
              <a:t> / 8</a:t>
            </a:r>
          </a:p>
        </p:txBody>
      </p:sp>
      <p:pic>
        <p:nvPicPr>
          <p:cNvPr id="18" name="Picture 17">
            <a:extLst>
              <a:ext uri="{FF2B5EF4-FFF2-40B4-BE49-F238E27FC236}">
                <a16:creationId xmlns:a16="http://schemas.microsoft.com/office/drawing/2014/main" id="{562AC61F-E460-BB17-FD67-14581B3EE7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4036" y="1283642"/>
            <a:ext cx="3887476" cy="3887476"/>
          </a:xfrm>
          <a:prstGeom prst="rect">
            <a:avLst/>
          </a:prstGeom>
        </p:spPr>
      </p:pic>
      <p:pic>
        <p:nvPicPr>
          <p:cNvPr id="20" name="Picture 19">
            <a:extLst>
              <a:ext uri="{FF2B5EF4-FFF2-40B4-BE49-F238E27FC236}">
                <a16:creationId xmlns:a16="http://schemas.microsoft.com/office/drawing/2014/main" id="{16EE20C4-C0A6-54DA-01EF-201B173685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4035" y="1281438"/>
            <a:ext cx="3887475" cy="3887475"/>
          </a:xfrm>
          <a:prstGeom prst="rect">
            <a:avLst/>
          </a:prstGeom>
        </p:spPr>
      </p:pic>
      <p:cxnSp>
        <p:nvCxnSpPr>
          <p:cNvPr id="22" name="Straight Connector 21">
            <a:extLst>
              <a:ext uri="{FF2B5EF4-FFF2-40B4-BE49-F238E27FC236}">
                <a16:creationId xmlns:a16="http://schemas.microsoft.com/office/drawing/2014/main" id="{54E35FED-E95C-8203-FF21-E2DC74F3DC32}"/>
              </a:ext>
            </a:extLst>
          </p:cNvPr>
          <p:cNvCxnSpPr/>
          <p:nvPr/>
        </p:nvCxnSpPr>
        <p:spPr>
          <a:xfrm>
            <a:off x="7654036" y="4465374"/>
            <a:ext cx="3887475" cy="0"/>
          </a:xfrm>
          <a:prstGeom prst="line">
            <a:avLst/>
          </a:prstGeom>
          <a:ln w="571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39" name="Group 38">
            <a:extLst>
              <a:ext uri="{FF2B5EF4-FFF2-40B4-BE49-F238E27FC236}">
                <a16:creationId xmlns:a16="http://schemas.microsoft.com/office/drawing/2014/main" id="{633C535A-5776-52AC-CE2C-DC68749CA794}"/>
              </a:ext>
            </a:extLst>
          </p:cNvPr>
          <p:cNvGrpSpPr/>
          <p:nvPr/>
        </p:nvGrpSpPr>
        <p:grpSpPr>
          <a:xfrm>
            <a:off x="2232492" y="1336150"/>
            <a:ext cx="6342468" cy="3317157"/>
            <a:chOff x="2616531" y="1618010"/>
            <a:chExt cx="4909315" cy="2136292"/>
          </a:xfrm>
        </p:grpSpPr>
        <p:grpSp>
          <p:nvGrpSpPr>
            <p:cNvPr id="40" name="Group 39">
              <a:extLst>
                <a:ext uri="{FF2B5EF4-FFF2-40B4-BE49-F238E27FC236}">
                  <a16:creationId xmlns:a16="http://schemas.microsoft.com/office/drawing/2014/main" id="{D623A270-921B-DE2E-F505-B8AC11A74A95}"/>
                </a:ext>
              </a:extLst>
            </p:cNvPr>
            <p:cNvGrpSpPr/>
            <p:nvPr/>
          </p:nvGrpSpPr>
          <p:grpSpPr>
            <a:xfrm>
              <a:off x="4285929" y="3429213"/>
              <a:ext cx="527014" cy="325089"/>
              <a:chOff x="4285929" y="3429213"/>
              <a:chExt cx="527014" cy="325089"/>
            </a:xfrm>
          </p:grpSpPr>
          <p:cxnSp>
            <p:nvCxnSpPr>
              <p:cNvPr id="44" name="Straight Arrow Connector 43">
                <a:extLst>
                  <a:ext uri="{FF2B5EF4-FFF2-40B4-BE49-F238E27FC236}">
                    <a16:creationId xmlns:a16="http://schemas.microsoft.com/office/drawing/2014/main" id="{04A77815-D402-A886-B172-9FB660278174}"/>
                  </a:ext>
                </a:extLst>
              </p:cNvPr>
              <p:cNvCxnSpPr>
                <a:cxnSpLocks/>
              </p:cNvCxnSpPr>
              <p:nvPr/>
            </p:nvCxnSpPr>
            <p:spPr>
              <a:xfrm>
                <a:off x="4285929" y="3460597"/>
                <a:ext cx="527014"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2018D4A-1FD1-BE7F-E721-6E8CB2DE4711}"/>
                      </a:ext>
                    </a:extLst>
                  </p:cNvPr>
                  <p:cNvSpPr txBox="1"/>
                  <p:nvPr/>
                </p:nvSpPr>
                <p:spPr>
                  <a:xfrm>
                    <a:off x="4360676" y="3429213"/>
                    <a:ext cx="368300" cy="3250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n>
                                    <a:noFill/>
                                  </a:ln>
                                  <a:solidFill>
                                    <a:srgbClr val="EE6112"/>
                                  </a:solidFill>
                                  <a:latin typeface="Cambria Math" panose="02040503050406030204" pitchFamily="18" charset="0"/>
                                </a:rPr>
                              </m:ctrlPr>
                            </m:sSubPr>
                            <m:e>
                              <m:r>
                                <a:rPr lang="en-US" sz="1400" b="0" i="1" smtClean="0">
                                  <a:ln>
                                    <a:noFill/>
                                  </a:ln>
                                  <a:solidFill>
                                    <a:srgbClr val="EE6112"/>
                                  </a:solidFill>
                                  <a:latin typeface="Cambria Math" panose="02040503050406030204" pitchFamily="18" charset="0"/>
                                </a:rPr>
                                <m:t>𝑞</m:t>
                              </m:r>
                            </m:e>
                            <m:sub>
                              <m:r>
                                <a:rPr lang="en-US" sz="1400" b="0" i="1" smtClean="0">
                                  <a:ln>
                                    <a:noFill/>
                                  </a:ln>
                                  <a:solidFill>
                                    <a:srgbClr val="EE6112"/>
                                  </a:solidFill>
                                  <a:latin typeface="Cambria Math" panose="02040503050406030204" pitchFamily="18" charset="0"/>
                                </a:rPr>
                                <m:t>𝑖𝑗</m:t>
                              </m:r>
                            </m:sub>
                          </m:sSub>
                        </m:oMath>
                      </m:oMathPara>
                    </a14:m>
                    <a:endParaRPr lang="en-US" sz="1400" dirty="0">
                      <a:ln>
                        <a:noFill/>
                      </a:ln>
                      <a:solidFill>
                        <a:srgbClr val="EE6112"/>
                      </a:solidFill>
                    </a:endParaRPr>
                  </a:p>
                </p:txBody>
              </p:sp>
            </mc:Choice>
            <mc:Fallback xmlns="">
              <p:sp>
                <p:nvSpPr>
                  <p:cNvPr id="45" name="TextBox 44">
                    <a:extLst>
                      <a:ext uri="{FF2B5EF4-FFF2-40B4-BE49-F238E27FC236}">
                        <a16:creationId xmlns:a16="http://schemas.microsoft.com/office/drawing/2014/main" id="{02018D4A-1FD1-BE7F-E721-6E8CB2DE4711}"/>
                      </a:ext>
                    </a:extLst>
                  </p:cNvPr>
                  <p:cNvSpPr txBox="1">
                    <a:spLocks noRot="1" noChangeAspect="1" noMove="1" noResize="1" noEditPoints="1" noAdjustHandles="1" noChangeArrowheads="1" noChangeShapeType="1" noTextEdit="1"/>
                  </p:cNvSpPr>
                  <p:nvPr/>
                </p:nvSpPr>
                <p:spPr>
                  <a:xfrm>
                    <a:off x="4360676" y="3429213"/>
                    <a:ext cx="368300" cy="325089"/>
                  </a:xfrm>
                  <a:prstGeom prst="rect">
                    <a:avLst/>
                  </a:prstGeom>
                  <a:blipFill>
                    <a:blip r:embed="rId11"/>
                    <a:stretch>
                      <a:fillRect/>
                    </a:stretch>
                  </a:blipFill>
                </p:spPr>
                <p:txBody>
                  <a:bodyPr/>
                  <a:lstStyle/>
                  <a:p>
                    <a:r>
                      <a:rPr lang="nb-NO">
                        <a:noFill/>
                      </a:rPr>
                      <a:t> </a:t>
                    </a:r>
                  </a:p>
                </p:txBody>
              </p:sp>
            </mc:Fallback>
          </mc:AlternateContent>
        </p:grpSp>
        <p:sp>
          <p:nvSpPr>
            <p:cNvPr id="42" name="Freeform: Shape 41">
              <a:extLst>
                <a:ext uri="{FF2B5EF4-FFF2-40B4-BE49-F238E27FC236}">
                  <a16:creationId xmlns:a16="http://schemas.microsoft.com/office/drawing/2014/main" id="{92BE8F72-8B2F-310E-73CA-68CD111DDB9D}"/>
                </a:ext>
              </a:extLst>
            </p:cNvPr>
            <p:cNvSpPr/>
            <p:nvPr/>
          </p:nvSpPr>
          <p:spPr>
            <a:xfrm>
              <a:off x="2616531" y="1618010"/>
              <a:ext cx="772429" cy="1569864"/>
            </a:xfrm>
            <a:custGeom>
              <a:avLst/>
              <a:gdLst>
                <a:gd name="connsiteX0" fmla="*/ 0 w 645319"/>
                <a:gd name="connsiteY0" fmla="*/ 0 h 78581"/>
                <a:gd name="connsiteX1" fmla="*/ 247650 w 645319"/>
                <a:gd name="connsiteY1" fmla="*/ 78581 h 78581"/>
                <a:gd name="connsiteX2" fmla="*/ 645319 w 645319"/>
                <a:gd name="connsiteY2" fmla="*/ 78581 h 78581"/>
              </a:gdLst>
              <a:ahLst/>
              <a:cxnLst>
                <a:cxn ang="0">
                  <a:pos x="connsiteX0" y="connsiteY0"/>
                </a:cxn>
                <a:cxn ang="0">
                  <a:pos x="connsiteX1" y="connsiteY1"/>
                </a:cxn>
                <a:cxn ang="0">
                  <a:pos x="connsiteX2" y="connsiteY2"/>
                </a:cxn>
              </a:cxnLst>
              <a:rect l="l" t="t" r="r" b="b"/>
              <a:pathLst>
                <a:path w="645319" h="78581">
                  <a:moveTo>
                    <a:pt x="0" y="0"/>
                  </a:moveTo>
                  <a:lnTo>
                    <a:pt x="247650" y="78581"/>
                  </a:lnTo>
                  <a:lnTo>
                    <a:pt x="645319" y="78581"/>
                  </a:lnTo>
                </a:path>
              </a:pathLst>
            </a:custGeom>
            <a:noFill/>
            <a:ln w="9525">
              <a:solidFill>
                <a:srgbClr val="EE6112"/>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6350">
                  <a:solidFill>
                    <a:schemeClr val="tx1"/>
                  </a:solidFill>
                </a:ln>
              </a:endParaRPr>
            </a:p>
          </p:txBody>
        </p:sp>
        <p:sp>
          <p:nvSpPr>
            <p:cNvPr id="41" name="Rectangle 40">
              <a:extLst>
                <a:ext uri="{FF2B5EF4-FFF2-40B4-BE49-F238E27FC236}">
                  <a16:creationId xmlns:a16="http://schemas.microsoft.com/office/drawing/2014/main" id="{64199225-9192-3C5E-7655-02F0C24821ED}"/>
                </a:ext>
              </a:extLst>
            </p:cNvPr>
            <p:cNvSpPr/>
            <p:nvPr/>
          </p:nvSpPr>
          <p:spPr>
            <a:xfrm rot="8104311">
              <a:off x="7355897" y="1921196"/>
              <a:ext cx="169949" cy="71465"/>
            </a:xfrm>
            <a:prstGeom prst="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solidFill>
                  <a:srgbClr val="EE6112"/>
                </a:solidFill>
              </a:endParaRPr>
            </a:p>
          </p:txBody>
        </p:sp>
      </p:grpSp>
      <p:cxnSp>
        <p:nvCxnSpPr>
          <p:cNvPr id="55" name="Straight Connector 54">
            <a:extLst>
              <a:ext uri="{FF2B5EF4-FFF2-40B4-BE49-F238E27FC236}">
                <a16:creationId xmlns:a16="http://schemas.microsoft.com/office/drawing/2014/main" id="{3275E81F-AE18-48E0-830C-4C2CA0901E74}"/>
              </a:ext>
            </a:extLst>
          </p:cNvPr>
          <p:cNvCxnSpPr>
            <a:cxnSpLocks/>
            <a:stCxn id="42" idx="0"/>
            <a:endCxn id="41" idx="3"/>
          </p:cNvCxnSpPr>
          <p:nvPr/>
        </p:nvCxnSpPr>
        <p:spPr>
          <a:xfrm>
            <a:off x="2232492" y="1336150"/>
            <a:ext cx="6154964" cy="603789"/>
          </a:xfrm>
          <a:prstGeom prst="line">
            <a:avLst/>
          </a:prstGeom>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98383AE-9436-070C-45F9-E74421ED7591}"/>
                  </a:ext>
                </a:extLst>
              </p:cNvPr>
              <p:cNvSpPr txBox="1"/>
              <p:nvPr/>
            </p:nvSpPr>
            <p:spPr>
              <a:xfrm>
                <a:off x="150940" y="4611512"/>
                <a:ext cx="3031298" cy="5585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b-NO" sz="1600" i="1" smtClean="0">
                              <a:solidFill>
                                <a:schemeClr val="accent2"/>
                              </a:solidFill>
                              <a:latin typeface="Cambria Math" panose="02040503050406030204" pitchFamily="18" charset="0"/>
                            </a:rPr>
                          </m:ctrlPr>
                        </m:sSubPr>
                        <m:e>
                          <m:r>
                            <a:rPr lang="en-US" sz="1600" b="0" i="1" smtClean="0">
                              <a:solidFill>
                                <a:schemeClr val="accent2"/>
                              </a:solidFill>
                              <a:latin typeface="Cambria Math" panose="02040503050406030204" pitchFamily="18" charset="0"/>
                            </a:rPr>
                            <m:t>𝑞</m:t>
                          </m:r>
                        </m:e>
                        <m:sub>
                          <m:r>
                            <a:rPr lang="en-US" sz="1600" b="0" i="1" smtClean="0">
                              <a:solidFill>
                                <a:schemeClr val="accent2"/>
                              </a:solidFill>
                              <a:latin typeface="Cambria Math" panose="02040503050406030204" pitchFamily="18" charset="0"/>
                            </a:rPr>
                            <m:t>𝑖𝑗</m:t>
                          </m:r>
                        </m:sub>
                      </m:sSub>
                      <m:d>
                        <m:dPr>
                          <m:ctrlPr>
                            <a:rPr lang="nb-NO" sz="1600" i="1" smtClean="0">
                              <a:solidFill>
                                <a:schemeClr val="accent2"/>
                              </a:solidFill>
                              <a:latin typeface="Cambria Math" panose="02040503050406030204" pitchFamily="18" charset="0"/>
                            </a:rPr>
                          </m:ctrlPr>
                        </m:dPr>
                        <m:e>
                          <m:r>
                            <a:rPr lang="nb-NO" sz="1600" b="0" i="1" smtClean="0">
                              <a:solidFill>
                                <a:schemeClr val="accent2"/>
                              </a:solidFill>
                              <a:latin typeface="Cambria Math" panose="02040503050406030204" pitchFamily="18" charset="0"/>
                            </a:rPr>
                            <m:t>𝑡</m:t>
                          </m:r>
                        </m:e>
                      </m:d>
                      <m:r>
                        <a:rPr lang="nb-NO" sz="1600" b="0" i="1" smtClean="0">
                          <a:solidFill>
                            <a:schemeClr val="tx1"/>
                          </a:solidFill>
                          <a:latin typeface="Cambria Math" panose="02040503050406030204" pitchFamily="18" charset="0"/>
                        </a:rPr>
                        <m:t>=−</m:t>
                      </m:r>
                      <m:f>
                        <m:fPr>
                          <m:ctrlPr>
                            <a:rPr lang="nb-NO" sz="1600" b="0" i="1" smtClean="0">
                              <a:solidFill>
                                <a:schemeClr val="tx1"/>
                              </a:solidFill>
                              <a:latin typeface="Cambria Math" panose="02040503050406030204" pitchFamily="18" charset="0"/>
                            </a:rPr>
                          </m:ctrlPr>
                        </m:fPr>
                        <m:num>
                          <m:sSub>
                            <m:sSubPr>
                              <m:ctrlPr>
                                <a:rPr lang="nb-NO"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𝑔</m:t>
                              </m:r>
                            </m:e>
                            <m:sub>
                              <m:r>
                                <a:rPr lang="en-US" sz="1600" b="0" i="1" smtClean="0">
                                  <a:solidFill>
                                    <a:schemeClr val="tx1"/>
                                  </a:solidFill>
                                  <a:latin typeface="Cambria Math" panose="02040503050406030204" pitchFamily="18" charset="0"/>
                                </a:rPr>
                                <m:t>𝑖𝑗</m:t>
                              </m:r>
                            </m:sub>
                          </m:sSub>
                        </m:num>
                        <m:den>
                          <m:sSub>
                            <m:sSubPr>
                              <m:ctrlPr>
                                <a:rPr lang="nb-NO" sz="1600" b="0" i="1" smtClean="0">
                                  <a:solidFill>
                                    <a:schemeClr val="tx1"/>
                                  </a:solidFill>
                                  <a:latin typeface="Cambria Math" panose="02040503050406030204" pitchFamily="18" charset="0"/>
                                  <a:ea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𝑙</m:t>
                              </m:r>
                            </m:e>
                            <m:sub>
                              <m:r>
                                <a:rPr lang="en-US" sz="1600" b="0" i="1" smtClean="0">
                                  <a:solidFill>
                                    <a:schemeClr val="tx1"/>
                                  </a:solidFill>
                                  <a:latin typeface="Cambria Math" panose="02040503050406030204" pitchFamily="18" charset="0"/>
                                  <a:ea typeface="Cambria Math" panose="02040503050406030204" pitchFamily="18" charset="0"/>
                                </a:rPr>
                                <m:t>𝑖𝑗</m:t>
                              </m:r>
                            </m:sub>
                          </m:sSub>
                          <m:sSub>
                            <m:sSubPr>
                              <m:ctrlPr>
                                <a:rPr lang="en-US" sz="1600" b="0" i="1" smtClean="0">
                                  <a:solidFill>
                                    <a:schemeClr val="tx1"/>
                                  </a:solidFill>
                                  <a:latin typeface="Cambria Math" panose="02040503050406030204" pitchFamily="18" charset="0"/>
                                  <a:ea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𝜇</m:t>
                              </m:r>
                            </m:e>
                            <m:sub>
                              <m:r>
                                <a:rPr lang="en-US" sz="1600" b="0" i="1" smtClean="0">
                                  <a:solidFill>
                                    <a:schemeClr val="tx1"/>
                                  </a:solidFill>
                                  <a:latin typeface="Cambria Math" panose="02040503050406030204" pitchFamily="18" charset="0"/>
                                  <a:ea typeface="Cambria Math" panose="02040503050406030204" pitchFamily="18" charset="0"/>
                                </a:rPr>
                                <m:t>𝑖𝑗</m:t>
                              </m:r>
                            </m:sub>
                          </m:sSub>
                        </m:den>
                      </m:f>
                      <m:d>
                        <m:dPr>
                          <m:ctrlPr>
                            <a:rPr lang="nb-NO" sz="1600" b="0" i="1" smtClean="0">
                              <a:solidFill>
                                <a:schemeClr val="tx1"/>
                              </a:solidFill>
                              <a:latin typeface="Cambria Math" panose="02040503050406030204" pitchFamily="18" charset="0"/>
                            </a:rPr>
                          </m:ctrlPr>
                        </m:dPr>
                        <m:e>
                          <m:r>
                            <a:rPr lang="nb-NO" sz="1600" b="0" i="1" smtClean="0">
                              <a:solidFill>
                                <a:schemeClr val="tx1"/>
                              </a:solidFill>
                              <a:latin typeface="Cambria Math" panose="02040503050406030204" pitchFamily="18" charset="0"/>
                              <a:ea typeface="Cambria Math" panose="02040503050406030204" pitchFamily="18" charset="0"/>
                            </a:rPr>
                            <m:t>∆</m:t>
                          </m:r>
                          <m:sSub>
                            <m:sSubPr>
                              <m:ctrlPr>
                                <a:rPr lang="nb-NO" sz="1600" b="0" i="1" smtClean="0">
                                  <a:solidFill>
                                    <a:schemeClr val="tx1"/>
                                  </a:solidFill>
                                  <a:latin typeface="Cambria Math" panose="02040503050406030204" pitchFamily="18" charset="0"/>
                                  <a:ea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𝑝</m:t>
                              </m:r>
                            </m:e>
                            <m:sub>
                              <m:r>
                                <a:rPr lang="en-US" sz="1600" b="0" i="1" smtClean="0">
                                  <a:solidFill>
                                    <a:schemeClr val="tx1"/>
                                  </a:solidFill>
                                  <a:latin typeface="Cambria Math" panose="02040503050406030204" pitchFamily="18" charset="0"/>
                                  <a:ea typeface="Cambria Math" panose="02040503050406030204" pitchFamily="18" charset="0"/>
                                </a:rPr>
                                <m:t>𝑖𝑗</m:t>
                              </m:r>
                            </m:sub>
                          </m:sSub>
                          <m:r>
                            <a:rPr lang="nb-NO" sz="1600" b="0" i="1" smtClean="0">
                              <a:solidFill>
                                <a:schemeClr val="tx1"/>
                              </a:solidFill>
                              <a:latin typeface="Cambria Math" panose="02040503050406030204" pitchFamily="18" charset="0"/>
                              <a:ea typeface="Cambria Math" panose="02040503050406030204" pitchFamily="18" charset="0"/>
                            </a:rPr>
                            <m:t>−</m:t>
                          </m:r>
                          <m:nary>
                            <m:naryPr>
                              <m:chr m:val="∑"/>
                              <m:limLoc m:val="subSup"/>
                              <m:supHide m:val="on"/>
                              <m:ctrlPr>
                                <a:rPr lang="nb-NO" sz="1600" b="0" i="1" smtClean="0">
                                  <a:solidFill>
                                    <a:schemeClr val="tx1"/>
                                  </a:solidFill>
                                  <a:latin typeface="Cambria Math" panose="02040503050406030204" pitchFamily="18" charset="0"/>
                                  <a:ea typeface="Cambria Math" panose="02040503050406030204" pitchFamily="18" charset="0"/>
                                </a:rPr>
                              </m:ctrlPr>
                            </m:naryPr>
                            <m:sub>
                              <m:r>
                                <m:rPr>
                                  <m:brk m:alnAt="9"/>
                                </m:rPr>
                                <a:rPr lang="en-US" sz="1600" b="0" i="1" smtClean="0">
                                  <a:solidFill>
                                    <a:schemeClr val="tx1"/>
                                  </a:solidFill>
                                  <a:latin typeface="Cambria Math" panose="02040503050406030204" pitchFamily="18" charset="0"/>
                                  <a:ea typeface="Cambria Math" panose="02040503050406030204" pitchFamily="18" charset="0"/>
                                </a:rPr>
                                <m:t>𝑘</m:t>
                              </m:r>
                            </m:sub>
                            <m:sup/>
                            <m:e>
                              <m:sSubSup>
                                <m:sSubSupPr>
                                  <m:ctrlPr>
                                    <a:rPr lang="nb-NO" sz="1600" b="0" i="1" smtClean="0">
                                      <a:solidFill>
                                        <a:schemeClr val="tx1"/>
                                      </a:solidFill>
                                      <a:latin typeface="Cambria Math" panose="02040503050406030204" pitchFamily="18" charset="0"/>
                                      <a:ea typeface="Cambria Math" panose="02040503050406030204" pitchFamily="18" charset="0"/>
                                    </a:rPr>
                                  </m:ctrlPr>
                                </m:sSubSupPr>
                                <m:e>
                                  <m:r>
                                    <a:rPr lang="en-US" sz="1600" b="0" i="1" smtClean="0">
                                      <a:solidFill>
                                        <a:schemeClr val="tx1"/>
                                      </a:solidFill>
                                      <a:latin typeface="Cambria Math" panose="02040503050406030204" pitchFamily="18" charset="0"/>
                                      <a:ea typeface="Cambria Math" panose="02040503050406030204" pitchFamily="18" charset="0"/>
                                    </a:rPr>
                                    <m:t>𝑝</m:t>
                                  </m:r>
                                </m:e>
                                <m:sub>
                                  <m:r>
                                    <a:rPr lang="en-US" sz="1600" b="0" i="1" smtClean="0">
                                      <a:solidFill>
                                        <a:schemeClr val="tx1"/>
                                      </a:solidFill>
                                      <a:latin typeface="Cambria Math" panose="02040503050406030204" pitchFamily="18" charset="0"/>
                                      <a:ea typeface="Cambria Math" panose="02040503050406030204" pitchFamily="18" charset="0"/>
                                    </a:rPr>
                                    <m:t>𝑘</m:t>
                                  </m:r>
                                </m:sub>
                                <m:sup>
                                  <m:r>
                                    <a:rPr lang="en-US" sz="1600" b="0" i="1" smtClean="0">
                                      <a:solidFill>
                                        <a:schemeClr val="tx1"/>
                                      </a:solidFill>
                                      <a:latin typeface="Cambria Math" panose="02040503050406030204" pitchFamily="18" charset="0"/>
                                      <a:ea typeface="Cambria Math" panose="02040503050406030204" pitchFamily="18" charset="0"/>
                                    </a:rPr>
                                    <m:t>𝑐</m:t>
                                  </m:r>
                                </m:sup>
                              </m:sSubSup>
                            </m:e>
                          </m:nary>
                        </m:e>
                      </m:d>
                    </m:oMath>
                  </m:oMathPara>
                </a14:m>
                <a:endParaRPr lang="en-US" sz="1600" dirty="0">
                  <a:solidFill>
                    <a:schemeClr val="tx1"/>
                  </a:solidFill>
                </a:endParaRPr>
              </a:p>
            </p:txBody>
          </p:sp>
        </mc:Choice>
        <mc:Fallback xmlns="">
          <p:sp>
            <p:nvSpPr>
              <p:cNvPr id="66" name="TextBox 65">
                <a:extLst>
                  <a:ext uri="{FF2B5EF4-FFF2-40B4-BE49-F238E27FC236}">
                    <a16:creationId xmlns:a16="http://schemas.microsoft.com/office/drawing/2014/main" id="{F98383AE-9436-070C-45F9-E74421ED7591}"/>
                  </a:ext>
                </a:extLst>
              </p:cNvPr>
              <p:cNvSpPr txBox="1">
                <a:spLocks noRot="1" noChangeAspect="1" noMove="1" noResize="1" noEditPoints="1" noAdjustHandles="1" noChangeArrowheads="1" noChangeShapeType="1" noTextEdit="1"/>
              </p:cNvSpPr>
              <p:nvPr/>
            </p:nvSpPr>
            <p:spPr>
              <a:xfrm>
                <a:off x="150940" y="4611512"/>
                <a:ext cx="3031298" cy="558551"/>
              </a:xfrm>
              <a:prstGeom prst="rect">
                <a:avLst/>
              </a:prstGeom>
              <a:blipFill>
                <a:blip r:embed="rId12"/>
                <a:stretch>
                  <a:fillRect/>
                </a:stretch>
              </a:blipFill>
            </p:spPr>
            <p:txBody>
              <a:bodyPr/>
              <a:lstStyle/>
              <a:p>
                <a:r>
                  <a:rPr lang="nb-NO">
                    <a:noFill/>
                  </a:rPr>
                  <a:t> </a:t>
                </a:r>
              </a:p>
            </p:txBody>
          </p:sp>
        </mc:Fallback>
      </mc:AlternateContent>
      <p:sp>
        <p:nvSpPr>
          <p:cNvPr id="68" name="TextBox 67">
            <a:extLst>
              <a:ext uri="{FF2B5EF4-FFF2-40B4-BE49-F238E27FC236}">
                <a16:creationId xmlns:a16="http://schemas.microsoft.com/office/drawing/2014/main" id="{2119E002-4882-EB7F-680B-4932D37AD084}"/>
              </a:ext>
            </a:extLst>
          </p:cNvPr>
          <p:cNvSpPr txBox="1"/>
          <p:nvPr/>
        </p:nvSpPr>
        <p:spPr>
          <a:xfrm>
            <a:off x="776442" y="4234541"/>
            <a:ext cx="2194866" cy="400110"/>
          </a:xfrm>
          <a:prstGeom prst="rect">
            <a:avLst/>
          </a:prstGeom>
          <a:noFill/>
        </p:spPr>
        <p:txBody>
          <a:bodyPr wrap="square" rtlCol="0">
            <a:spAutoFit/>
          </a:bodyPr>
          <a:lstStyle/>
          <a:p>
            <a:r>
              <a:rPr lang="nb-NO" sz="2000" dirty="0">
                <a:latin typeface="Arial" panose="020B0604020202020204" pitchFamily="34" charset="0"/>
                <a:cs typeface="Arial" panose="020B0604020202020204" pitchFamily="34" charset="0"/>
              </a:rPr>
              <a:t>Link </a:t>
            </a:r>
            <a:r>
              <a:rPr lang="nb-NO" sz="2000" dirty="0" err="1">
                <a:latin typeface="Arial" panose="020B0604020202020204" pitchFamily="34" charset="0"/>
                <a:cs typeface="Arial" panose="020B0604020202020204" pitchFamily="34" charset="0"/>
              </a:rPr>
              <a:t>flow</a:t>
            </a:r>
            <a:r>
              <a:rPr lang="nb-NO" sz="2000" dirty="0">
                <a:latin typeface="Arial" panose="020B0604020202020204" pitchFamily="34" charset="0"/>
                <a:cs typeface="Arial" panose="020B0604020202020204" pitchFamily="34" charset="0"/>
              </a:rPr>
              <a:t> rate</a:t>
            </a:r>
          </a:p>
        </p:txBody>
      </p:sp>
      <p:sp>
        <p:nvSpPr>
          <p:cNvPr id="69" name="Rectangle 68">
            <a:extLst>
              <a:ext uri="{FF2B5EF4-FFF2-40B4-BE49-F238E27FC236}">
                <a16:creationId xmlns:a16="http://schemas.microsoft.com/office/drawing/2014/main" id="{DA09833D-FE5F-F88E-6496-B4E0C95F2478}"/>
              </a:ext>
            </a:extLst>
          </p:cNvPr>
          <p:cNvSpPr/>
          <p:nvPr/>
        </p:nvSpPr>
        <p:spPr>
          <a:xfrm>
            <a:off x="173269" y="4215650"/>
            <a:ext cx="2943581" cy="118720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b-NO"/>
          </a:p>
        </p:txBody>
      </p:sp>
      <p:pic>
        <p:nvPicPr>
          <p:cNvPr id="3" name="Picture 2">
            <a:extLst>
              <a:ext uri="{FF2B5EF4-FFF2-40B4-BE49-F238E27FC236}">
                <a16:creationId xmlns:a16="http://schemas.microsoft.com/office/drawing/2014/main" id="{F8CC6271-5175-95E1-78A2-44F5EE257F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88466" y="5792526"/>
            <a:ext cx="656032" cy="878950"/>
          </a:xfrm>
          <a:prstGeom prst="rect">
            <a:avLst/>
          </a:prstGeom>
        </p:spPr>
      </p:pic>
      <p:pic>
        <p:nvPicPr>
          <p:cNvPr id="4" name="Picture 3">
            <a:extLst>
              <a:ext uri="{FF2B5EF4-FFF2-40B4-BE49-F238E27FC236}">
                <a16:creationId xmlns:a16="http://schemas.microsoft.com/office/drawing/2014/main" id="{7DA1E4F6-4B7C-9083-71C0-0CB19276938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7501" y="5979051"/>
            <a:ext cx="1954676" cy="878949"/>
          </a:xfrm>
          <a:prstGeom prst="rect">
            <a:avLst/>
          </a:prstGeom>
        </p:spPr>
      </p:pic>
      <p:pic>
        <p:nvPicPr>
          <p:cNvPr id="9" name="Picture 8">
            <a:extLst>
              <a:ext uri="{FF2B5EF4-FFF2-40B4-BE49-F238E27FC236}">
                <a16:creationId xmlns:a16="http://schemas.microsoft.com/office/drawing/2014/main" id="{B8546EFD-B35C-71C3-7E5C-61020A05424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71874" y="5888016"/>
            <a:ext cx="4586609" cy="444119"/>
          </a:xfrm>
          <a:prstGeom prst="rect">
            <a:avLst/>
          </a:prstGeom>
        </p:spPr>
      </p:pic>
      <p:cxnSp>
        <p:nvCxnSpPr>
          <p:cNvPr id="32" name="Connector: Elbow 31">
            <a:extLst>
              <a:ext uri="{FF2B5EF4-FFF2-40B4-BE49-F238E27FC236}">
                <a16:creationId xmlns:a16="http://schemas.microsoft.com/office/drawing/2014/main" id="{12BB1583-5F49-0DCE-7BA8-E9AAED825EF0}"/>
              </a:ext>
            </a:extLst>
          </p:cNvPr>
          <p:cNvCxnSpPr>
            <a:cxnSpLocks/>
          </p:cNvCxnSpPr>
          <p:nvPr/>
        </p:nvCxnSpPr>
        <p:spPr>
          <a:xfrm rot="16200000" flipV="1">
            <a:off x="7339424" y="4148555"/>
            <a:ext cx="393287" cy="235940"/>
          </a:xfrm>
          <a:prstGeom prst="bentConnector3">
            <a:avLst>
              <a:gd name="adj1" fmla="val 178"/>
            </a:avLst>
          </a:prstGeom>
          <a:ln w="412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Connector: Elbow 32">
            <a:extLst>
              <a:ext uri="{FF2B5EF4-FFF2-40B4-BE49-F238E27FC236}">
                <a16:creationId xmlns:a16="http://schemas.microsoft.com/office/drawing/2014/main" id="{ED9BB6AE-881F-5CE7-EB03-A40BBB9A94B3}"/>
              </a:ext>
            </a:extLst>
          </p:cNvPr>
          <p:cNvCxnSpPr>
            <a:cxnSpLocks/>
          </p:cNvCxnSpPr>
          <p:nvPr/>
        </p:nvCxnSpPr>
        <p:spPr>
          <a:xfrm rot="5400000" flipH="1" flipV="1">
            <a:off x="11428977" y="4139486"/>
            <a:ext cx="418077" cy="278866"/>
          </a:xfrm>
          <a:prstGeom prst="bentConnector3">
            <a:avLst>
              <a:gd name="adj1" fmla="val 5783"/>
            </a:avLst>
          </a:prstGeom>
          <a:ln w="412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4" name="Connector: Elbow 53">
            <a:extLst>
              <a:ext uri="{FF2B5EF4-FFF2-40B4-BE49-F238E27FC236}">
                <a16:creationId xmlns:a16="http://schemas.microsoft.com/office/drawing/2014/main" id="{37C861F3-AC71-3728-825D-FB8D0AF8D93B}"/>
              </a:ext>
            </a:extLst>
          </p:cNvPr>
          <p:cNvCxnSpPr>
            <a:cxnSpLocks/>
            <a:endCxn id="57" idx="0"/>
          </p:cNvCxnSpPr>
          <p:nvPr/>
        </p:nvCxnSpPr>
        <p:spPr>
          <a:xfrm rot="16200000" flipH="1">
            <a:off x="7392661" y="4780292"/>
            <a:ext cx="1316538" cy="793794"/>
          </a:xfrm>
          <a:prstGeom prst="bentConnector3">
            <a:avLst>
              <a:gd name="adj1" fmla="val 50000"/>
            </a:avLst>
          </a:prstGeom>
          <a:ln>
            <a:tailEnd type="triangle"/>
          </a:ln>
        </p:spPr>
        <p:style>
          <a:lnRef idx="1">
            <a:schemeClr val="accent2"/>
          </a:lnRef>
          <a:fillRef idx="0">
            <a:schemeClr val="accent2"/>
          </a:fillRef>
          <a:effectRef idx="0">
            <a:schemeClr val="accent2"/>
          </a:effectRef>
          <a:fontRef idx="minor">
            <a:schemeClr val="tx1"/>
          </a:fontRef>
        </p:style>
      </p:cxnSp>
      <p:sp>
        <p:nvSpPr>
          <p:cNvPr id="57" name="Rectangle 56">
            <a:extLst>
              <a:ext uri="{FF2B5EF4-FFF2-40B4-BE49-F238E27FC236}">
                <a16:creationId xmlns:a16="http://schemas.microsoft.com/office/drawing/2014/main" id="{C51DA7E5-B457-105C-1BA0-840F897D69AA}"/>
              </a:ext>
            </a:extLst>
          </p:cNvPr>
          <p:cNvSpPr/>
          <p:nvPr/>
        </p:nvSpPr>
        <p:spPr>
          <a:xfrm>
            <a:off x="6017078" y="5835458"/>
            <a:ext cx="4861498" cy="603771"/>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nb-NO"/>
          </a:p>
        </p:txBody>
      </p:sp>
    </p:spTree>
    <p:extLst>
      <p:ext uri="{BB962C8B-B14F-4D97-AF65-F5344CB8AC3E}">
        <p14:creationId xmlns:p14="http://schemas.microsoft.com/office/powerpoint/2010/main" val="256201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p:bldP spid="69" grpId="0" animBg="1"/>
      <p:bldP spid="5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5664-D137-1D9C-F7B9-2FF02F8F43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0B6E19-7C67-FD25-D854-68EAFBC28F2A}"/>
              </a:ext>
            </a:extLst>
          </p:cNvPr>
          <p:cNvSpPr>
            <a:spLocks noGrp="1"/>
          </p:cNvSpPr>
          <p:nvPr>
            <p:ph type="title"/>
          </p:nvPr>
        </p:nvSpPr>
        <p:spPr/>
        <p:txBody>
          <a:bodyPr/>
          <a:lstStyle/>
          <a:p>
            <a:r>
              <a:rPr lang="nb-NO" dirty="0" err="1">
                <a:latin typeface="Arial" panose="020B0604020202020204" pitchFamily="34" charset="0"/>
                <a:cs typeface="Arial" panose="020B0604020202020204" pitchFamily="34" charset="0"/>
              </a:rPr>
              <a:t>Wavelet</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transformation</a:t>
            </a:r>
            <a:r>
              <a:rPr lang="nb-NO" dirty="0">
                <a:latin typeface="Arial" panose="020B0604020202020204" pitchFamily="34" charset="0"/>
                <a:cs typeface="Arial" panose="020B0604020202020204" pitchFamily="34" charset="0"/>
              </a:rPr>
              <a:t>	</a:t>
            </a:r>
          </a:p>
        </p:txBody>
      </p:sp>
      <p:sp>
        <p:nvSpPr>
          <p:cNvPr id="10" name="Rectangle 9">
            <a:extLst>
              <a:ext uri="{FF2B5EF4-FFF2-40B4-BE49-F238E27FC236}">
                <a16:creationId xmlns:a16="http://schemas.microsoft.com/office/drawing/2014/main" id="{0F7C04BF-3D68-7003-995E-BEFEDBD6FA88}"/>
              </a:ext>
            </a:extLst>
          </p:cNvPr>
          <p:cNvSpPr/>
          <p:nvPr/>
        </p:nvSpPr>
        <p:spPr>
          <a:xfrm>
            <a:off x="10455007" y="0"/>
            <a:ext cx="1421176" cy="29745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11" name="TextBox 10">
            <a:extLst>
              <a:ext uri="{FF2B5EF4-FFF2-40B4-BE49-F238E27FC236}">
                <a16:creationId xmlns:a16="http://schemas.microsoft.com/office/drawing/2014/main" id="{9D652DD5-5413-4796-899C-0AF510C9537A}"/>
              </a:ext>
            </a:extLst>
          </p:cNvPr>
          <p:cNvSpPr txBox="1"/>
          <p:nvPr/>
        </p:nvSpPr>
        <p:spPr>
          <a:xfrm>
            <a:off x="10878576" y="-29057"/>
            <a:ext cx="1350699" cy="369332"/>
          </a:xfrm>
          <a:prstGeom prst="rect">
            <a:avLst/>
          </a:prstGeom>
          <a:noFill/>
        </p:spPr>
        <p:txBody>
          <a:bodyPr wrap="square" rtlCol="0">
            <a:spAutoFit/>
          </a:bodyPr>
          <a:lstStyle/>
          <a:p>
            <a:r>
              <a:rPr lang="nb-NO" b="1" dirty="0">
                <a:solidFill>
                  <a:schemeClr val="bg1"/>
                </a:solidFill>
              </a:rPr>
              <a:t>5</a:t>
            </a:r>
            <a:r>
              <a:rPr lang="nb-NO" dirty="0">
                <a:solidFill>
                  <a:schemeClr val="bg1"/>
                </a:solidFill>
              </a:rPr>
              <a:t> / 8</a:t>
            </a:r>
          </a:p>
        </p:txBody>
      </p:sp>
      <p:pic>
        <p:nvPicPr>
          <p:cNvPr id="6" name="Picture 5">
            <a:extLst>
              <a:ext uri="{FF2B5EF4-FFF2-40B4-BE49-F238E27FC236}">
                <a16:creationId xmlns:a16="http://schemas.microsoft.com/office/drawing/2014/main" id="{384585BA-7DED-5C60-4A13-B01BA0803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8466" y="5792526"/>
            <a:ext cx="656032" cy="878950"/>
          </a:xfrm>
          <a:prstGeom prst="rect">
            <a:avLst/>
          </a:prstGeom>
        </p:spPr>
      </p:pic>
      <p:pic>
        <p:nvPicPr>
          <p:cNvPr id="7" name="Picture 6">
            <a:extLst>
              <a:ext uri="{FF2B5EF4-FFF2-40B4-BE49-F238E27FC236}">
                <a16:creationId xmlns:a16="http://schemas.microsoft.com/office/drawing/2014/main" id="{A98D7976-E5AA-0A5B-0132-7D4A8C7815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01" y="5979051"/>
            <a:ext cx="1954676" cy="878949"/>
          </a:xfrm>
          <a:prstGeom prst="rect">
            <a:avLst/>
          </a:prstGeom>
        </p:spPr>
      </p:pic>
      <p:sp>
        <p:nvSpPr>
          <p:cNvPr id="3" name="Content Placeholder 2">
            <a:extLst>
              <a:ext uri="{FF2B5EF4-FFF2-40B4-BE49-F238E27FC236}">
                <a16:creationId xmlns:a16="http://schemas.microsoft.com/office/drawing/2014/main" id="{8AFCB4F3-8E31-459E-FFF7-97282426CD0C}"/>
              </a:ext>
            </a:extLst>
          </p:cNvPr>
          <p:cNvSpPr>
            <a:spLocks noGrp="1"/>
          </p:cNvSpPr>
          <p:nvPr>
            <p:ph idx="1"/>
          </p:nvPr>
        </p:nvSpPr>
        <p:spPr>
          <a:xfrm>
            <a:off x="838200" y="1825625"/>
            <a:ext cx="9804094" cy="4351338"/>
          </a:xfrm>
        </p:spPr>
        <p:txBody>
          <a:bodyPr/>
          <a:lstStyle/>
          <a:p>
            <a:r>
              <a:rPr lang="nb-NO" dirty="0" err="1">
                <a:latin typeface="Arial" panose="020B0604020202020204" pitchFamily="34" charset="0"/>
                <a:cs typeface="Arial" panose="020B0604020202020204" pitchFamily="34" charset="0"/>
              </a:rPr>
              <a:t>Multiscale</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decomposition</a:t>
            </a:r>
            <a:endParaRPr lang="nb-NO" dirty="0">
              <a:latin typeface="Arial" panose="020B0604020202020204" pitchFamily="34" charset="0"/>
              <a:cs typeface="Arial" panose="020B0604020202020204" pitchFamily="34" charset="0"/>
            </a:endParaRPr>
          </a:p>
          <a:p>
            <a:endParaRPr lang="nb-NO" dirty="0">
              <a:latin typeface="Arial" panose="020B0604020202020204" pitchFamily="34" charset="0"/>
              <a:cs typeface="Arial" panose="020B0604020202020204" pitchFamily="34" charset="0"/>
            </a:endParaRPr>
          </a:p>
          <a:p>
            <a:r>
              <a:rPr lang="nb-NO" dirty="0" err="1">
                <a:latin typeface="Arial" panose="020B0604020202020204" pitchFamily="34" charset="0"/>
                <a:cs typeface="Arial" panose="020B0604020202020204" pitchFamily="34" charset="0"/>
              </a:rPr>
              <a:t>Approximately</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decorrelates</a:t>
            </a:r>
            <a:r>
              <a:rPr lang="nb-NO" dirty="0">
                <a:latin typeface="Arial" panose="020B0604020202020204" pitchFamily="34" charset="0"/>
                <a:cs typeface="Arial" panose="020B0604020202020204" pitchFamily="34" charset="0"/>
              </a:rPr>
              <a:t> data</a:t>
            </a:r>
          </a:p>
          <a:p>
            <a:endParaRPr lang="nb-NO" dirty="0">
              <a:latin typeface="Arial" panose="020B0604020202020204" pitchFamily="34" charset="0"/>
              <a:cs typeface="Arial" panose="020B0604020202020204" pitchFamily="34" charset="0"/>
            </a:endParaRPr>
          </a:p>
          <a:p>
            <a:r>
              <a:rPr lang="nb-NO" dirty="0" err="1">
                <a:latin typeface="Arial" panose="020B0604020202020204" pitchFamily="34" charset="0"/>
                <a:cs typeface="Arial" panose="020B0604020202020204" pitchFamily="34" charset="0"/>
              </a:rPr>
              <a:t>Orthogonal</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transformation</a:t>
            </a:r>
            <a:endParaRPr lang="nb-NO" dirty="0">
              <a:latin typeface="Arial" panose="020B0604020202020204" pitchFamily="34" charset="0"/>
              <a:cs typeface="Arial" panose="020B0604020202020204" pitchFamily="34" charset="0"/>
            </a:endParaRPr>
          </a:p>
          <a:p>
            <a:pPr lvl="1"/>
            <a:r>
              <a:rPr lang="nb-NO" dirty="0">
                <a:latin typeface="Arial" panose="020B0604020202020204" pitchFamily="34" charset="0"/>
                <a:cs typeface="Arial" panose="020B0604020202020204" pitchFamily="34" charset="0"/>
              </a:rPr>
              <a:t>Preserves </a:t>
            </a:r>
            <a:r>
              <a:rPr lang="nb-NO" dirty="0" err="1">
                <a:latin typeface="Arial" panose="020B0604020202020204" pitchFamily="34" charset="0"/>
                <a:cs typeface="Arial" panose="020B0604020202020204" pitchFamily="34" charset="0"/>
              </a:rPr>
              <a:t>information</a:t>
            </a:r>
            <a:r>
              <a:rPr lang="nb-NO" dirty="0">
                <a:latin typeface="Arial" panose="020B0604020202020204" pitchFamily="34" charset="0"/>
                <a:cs typeface="Arial" panose="020B0604020202020204" pitchFamily="34" charset="0"/>
              </a:rPr>
              <a:t>	</a:t>
            </a:r>
          </a:p>
        </p:txBody>
      </p:sp>
      <p:pic>
        <p:nvPicPr>
          <p:cNvPr id="25" name="Picture 24">
            <a:extLst>
              <a:ext uri="{FF2B5EF4-FFF2-40B4-BE49-F238E27FC236}">
                <a16:creationId xmlns:a16="http://schemas.microsoft.com/office/drawing/2014/main" id="{357ECF41-96EE-A34D-177D-F16DC5E29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5670" y="3823290"/>
            <a:ext cx="2429706" cy="454955"/>
          </a:xfrm>
          <a:prstGeom prst="rect">
            <a:avLst/>
          </a:prstGeom>
        </p:spPr>
      </p:pic>
      <p:pic>
        <p:nvPicPr>
          <p:cNvPr id="27" name="Picture 26">
            <a:extLst>
              <a:ext uri="{FF2B5EF4-FFF2-40B4-BE49-F238E27FC236}">
                <a16:creationId xmlns:a16="http://schemas.microsoft.com/office/drawing/2014/main" id="{3F04840F-806E-2622-3A33-F846F90ADA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3967" y="5263592"/>
            <a:ext cx="84084" cy="535167"/>
          </a:xfrm>
          <a:prstGeom prst="rect">
            <a:avLst/>
          </a:prstGeom>
        </p:spPr>
      </p:pic>
      <p:sp>
        <p:nvSpPr>
          <p:cNvPr id="29" name="TextBox 28">
            <a:extLst>
              <a:ext uri="{FF2B5EF4-FFF2-40B4-BE49-F238E27FC236}">
                <a16:creationId xmlns:a16="http://schemas.microsoft.com/office/drawing/2014/main" id="{8C5A2C73-915D-9BA6-80B9-303A78672D82}"/>
              </a:ext>
            </a:extLst>
          </p:cNvPr>
          <p:cNvSpPr txBox="1"/>
          <p:nvPr/>
        </p:nvSpPr>
        <p:spPr>
          <a:xfrm>
            <a:off x="5583967" y="5300340"/>
            <a:ext cx="5294609" cy="461665"/>
          </a:xfrm>
          <a:prstGeom prst="rect">
            <a:avLst/>
          </a:prstGeom>
          <a:noFill/>
        </p:spPr>
        <p:txBody>
          <a:bodyPr wrap="square">
            <a:spAutoFit/>
          </a:bodyPr>
          <a:lstStyle/>
          <a:p>
            <a:r>
              <a:rPr lang="nb-NO" sz="2400" dirty="0">
                <a:latin typeface="Arial" panose="020B0604020202020204" pitchFamily="34" charset="0"/>
                <a:cs typeface="Arial" panose="020B0604020202020204" pitchFamily="34" charset="0"/>
              </a:rPr>
              <a:t>Fine </a:t>
            </a:r>
            <a:r>
              <a:rPr lang="nb-NO" sz="2400" dirty="0" err="1">
                <a:latin typeface="Arial" panose="020B0604020202020204" pitchFamily="34" charset="0"/>
                <a:cs typeface="Arial" panose="020B0604020202020204" pitchFamily="34" charset="0"/>
              </a:rPr>
              <a:t>details</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Coarse</a:t>
            </a:r>
            <a:r>
              <a:rPr lang="nb-NO" sz="2400" dirty="0">
                <a:latin typeface="Arial" panose="020B0604020202020204" pitchFamily="34" charset="0"/>
                <a:cs typeface="Arial" panose="020B0604020202020204" pitchFamily="34" charset="0"/>
              </a:rPr>
              <a:t> data</a:t>
            </a:r>
            <a:endParaRPr lang="nb-NO" sz="2400" dirty="0"/>
          </a:p>
        </p:txBody>
      </p:sp>
      <p:pic>
        <p:nvPicPr>
          <p:cNvPr id="30" name="Picture 29">
            <a:extLst>
              <a:ext uri="{FF2B5EF4-FFF2-40B4-BE49-F238E27FC236}">
                <a16:creationId xmlns:a16="http://schemas.microsoft.com/office/drawing/2014/main" id="{B7C8B7BB-573B-A116-A038-C59A3C2AF7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0450248" y="5263592"/>
            <a:ext cx="84084" cy="535171"/>
          </a:xfrm>
          <a:prstGeom prst="rect">
            <a:avLst/>
          </a:prstGeom>
        </p:spPr>
      </p:pic>
      <p:sp>
        <p:nvSpPr>
          <p:cNvPr id="31" name="Arrow: Down 30">
            <a:extLst>
              <a:ext uri="{FF2B5EF4-FFF2-40B4-BE49-F238E27FC236}">
                <a16:creationId xmlns:a16="http://schemas.microsoft.com/office/drawing/2014/main" id="{F36BE8B8-096E-F3EA-FD72-1BC829C87C0E}"/>
              </a:ext>
            </a:extLst>
          </p:cNvPr>
          <p:cNvSpPr/>
          <p:nvPr/>
        </p:nvSpPr>
        <p:spPr>
          <a:xfrm rot="16200000">
            <a:off x="7995265" y="5082325"/>
            <a:ext cx="45719" cy="897692"/>
          </a:xfrm>
          <a:prstGeom prst="downArrow">
            <a:avLst/>
          </a:prstGeom>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nb-NO"/>
          </a:p>
        </p:txBody>
      </p:sp>
      <p:cxnSp>
        <p:nvCxnSpPr>
          <p:cNvPr id="33" name="Connector: Elbow 32">
            <a:extLst>
              <a:ext uri="{FF2B5EF4-FFF2-40B4-BE49-F238E27FC236}">
                <a16:creationId xmlns:a16="http://schemas.microsoft.com/office/drawing/2014/main" id="{47773914-17A2-EAB1-7299-31258E7C79AB}"/>
              </a:ext>
            </a:extLst>
          </p:cNvPr>
          <p:cNvCxnSpPr>
            <a:cxnSpLocks/>
            <a:stCxn id="25" idx="2"/>
            <a:endCxn id="29" idx="0"/>
          </p:cNvCxnSpPr>
          <p:nvPr/>
        </p:nvCxnSpPr>
        <p:spPr>
          <a:xfrm rot="5400000">
            <a:off x="8039851" y="4469667"/>
            <a:ext cx="1022095" cy="639251"/>
          </a:xfrm>
          <a:prstGeom prst="bentConnector3">
            <a:avLst>
              <a:gd name="adj1" fmla="val 50000"/>
            </a:avLst>
          </a:prstGeom>
          <a:ln>
            <a:tailEnd type="triangle"/>
          </a:ln>
        </p:spPr>
        <p:style>
          <a:lnRef idx="1">
            <a:schemeClr val="accent2"/>
          </a:lnRef>
          <a:fillRef idx="0">
            <a:schemeClr val="accent2"/>
          </a:fillRef>
          <a:effectRef idx="0">
            <a:schemeClr val="accent2"/>
          </a:effectRef>
          <a:fontRef idx="minor">
            <a:schemeClr val="tx1"/>
          </a:fontRef>
        </p:style>
      </p:cxnSp>
      <p:sp>
        <p:nvSpPr>
          <p:cNvPr id="36" name="Rectangle 35">
            <a:extLst>
              <a:ext uri="{FF2B5EF4-FFF2-40B4-BE49-F238E27FC236}">
                <a16:creationId xmlns:a16="http://schemas.microsoft.com/office/drawing/2014/main" id="{1CCBFEA2-329C-4B94-93AD-ACE055C8D753}"/>
              </a:ext>
            </a:extLst>
          </p:cNvPr>
          <p:cNvSpPr/>
          <p:nvPr/>
        </p:nvSpPr>
        <p:spPr>
          <a:xfrm>
            <a:off x="7563203" y="3719067"/>
            <a:ext cx="2603973" cy="603771"/>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nb-NO"/>
          </a:p>
        </p:txBody>
      </p:sp>
    </p:spTree>
    <p:extLst>
      <p:ext uri="{BB962C8B-B14F-4D97-AF65-F5344CB8AC3E}">
        <p14:creationId xmlns:p14="http://schemas.microsoft.com/office/powerpoint/2010/main" val="2205672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D447-2178-7B93-BCB4-B7BF4A2FA8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972E57-53E5-A477-B235-224BDCD4CF10}"/>
              </a:ext>
            </a:extLst>
          </p:cNvPr>
          <p:cNvSpPr>
            <a:spLocks noGrp="1"/>
          </p:cNvSpPr>
          <p:nvPr>
            <p:ph type="title"/>
          </p:nvPr>
        </p:nvSpPr>
        <p:spPr/>
        <p:txBody>
          <a:bodyPr/>
          <a:lstStyle/>
          <a:p>
            <a:r>
              <a:rPr lang="nb-NO" dirty="0">
                <a:latin typeface="Arial" panose="020B0604020202020204" pitchFamily="34" charset="0"/>
                <a:cs typeface="Arial" panose="020B0604020202020204" pitchFamily="34" charset="0"/>
              </a:rPr>
              <a:t>Order </a:t>
            </a:r>
            <a:r>
              <a:rPr lang="nb-NO" dirty="0" err="1">
                <a:latin typeface="Arial" panose="020B0604020202020204" pitchFamily="34" charset="0"/>
                <a:cs typeface="Arial" panose="020B0604020202020204" pitchFamily="34" charset="0"/>
              </a:rPr>
              <a:t>statistics</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entropy</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estimation</a:t>
            </a:r>
            <a:endParaRPr lang="nb-NO"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63EFA01-B0E6-72A5-7188-EACECF4D592E}"/>
              </a:ext>
            </a:extLst>
          </p:cNvPr>
          <p:cNvSpPr>
            <a:spLocks noGrp="1"/>
          </p:cNvSpPr>
          <p:nvPr>
            <p:ph idx="1"/>
          </p:nvPr>
        </p:nvSpPr>
        <p:spPr>
          <a:xfrm>
            <a:off x="838199" y="1690688"/>
            <a:ext cx="10086157" cy="4351338"/>
          </a:xfrm>
        </p:spPr>
        <p:txBody>
          <a:bodyPr>
            <a:normAutofit/>
          </a:bodyPr>
          <a:lstStyle/>
          <a:p>
            <a:r>
              <a:rPr lang="nb-NO" dirty="0">
                <a:latin typeface="Arial" panose="020B0604020202020204" pitchFamily="34" charset="0"/>
                <a:cs typeface="Arial" panose="020B0604020202020204" pitchFamily="34" charset="0"/>
              </a:rPr>
              <a:t> </a:t>
            </a:r>
          </a:p>
          <a:p>
            <a:endParaRPr lang="nb-NO" dirty="0">
              <a:latin typeface="Arial" panose="020B0604020202020204" pitchFamily="34" charset="0"/>
              <a:cs typeface="Arial" panose="020B0604020202020204" pitchFamily="34" charset="0"/>
            </a:endParaRPr>
          </a:p>
          <a:p>
            <a:r>
              <a:rPr lang="nb-NO" dirty="0">
                <a:latin typeface="Arial" panose="020B0604020202020204" pitchFamily="34" charset="0"/>
                <a:cs typeface="Arial" panose="020B0604020202020204" pitchFamily="34" charset="0"/>
              </a:rPr>
              <a:t>Sort variables       order </a:t>
            </a:r>
            <a:r>
              <a:rPr lang="nb-NO" dirty="0" err="1">
                <a:latin typeface="Arial" panose="020B0604020202020204" pitchFamily="34" charset="0"/>
                <a:cs typeface="Arial" panose="020B0604020202020204" pitchFamily="34" charset="0"/>
              </a:rPr>
              <a:t>statistics</a:t>
            </a:r>
            <a:r>
              <a:rPr lang="nb-NO" dirty="0">
                <a:latin typeface="Arial" panose="020B0604020202020204" pitchFamily="34" charset="0"/>
                <a:cs typeface="Arial" panose="020B0604020202020204" pitchFamily="34" charset="0"/>
              </a:rPr>
              <a:t>    </a:t>
            </a:r>
          </a:p>
          <a:p>
            <a:endParaRPr lang="nb-NO" dirty="0">
              <a:latin typeface="Arial" panose="020B0604020202020204" pitchFamily="34" charset="0"/>
              <a:cs typeface="Arial" panose="020B0604020202020204" pitchFamily="34" charset="0"/>
            </a:endParaRPr>
          </a:p>
          <a:p>
            <a:endParaRPr lang="nb-NO" dirty="0">
              <a:latin typeface="Arial" panose="020B0604020202020204" pitchFamily="34" charset="0"/>
              <a:cs typeface="Arial" panose="020B0604020202020204" pitchFamily="34" charset="0"/>
            </a:endParaRPr>
          </a:p>
          <a:p>
            <a:r>
              <a:rPr lang="nb-NO" dirty="0">
                <a:latin typeface="Arial" panose="020B0604020202020204" pitchFamily="34" charset="0"/>
                <a:cs typeface="Arial" panose="020B0604020202020204" pitchFamily="34" charset="0"/>
              </a:rPr>
              <a:t>Central </a:t>
            </a:r>
            <a:r>
              <a:rPr lang="nb-NO" dirty="0" err="1">
                <a:latin typeface="Arial" panose="020B0604020202020204" pitchFamily="34" charset="0"/>
                <a:cs typeface="Arial" panose="020B0604020202020204" pitchFamily="34" charset="0"/>
              </a:rPr>
              <a:t>differences</a:t>
            </a:r>
            <a:r>
              <a:rPr lang="nb-NO" dirty="0">
                <a:latin typeface="Arial" panose="020B0604020202020204" pitchFamily="34" charset="0"/>
                <a:cs typeface="Arial" panose="020B0604020202020204" pitchFamily="34" charset="0"/>
              </a:rPr>
              <a:t>: </a:t>
            </a:r>
          </a:p>
          <a:p>
            <a:endParaRPr lang="nb-NO" dirty="0">
              <a:latin typeface="Arial" panose="020B0604020202020204" pitchFamily="34" charset="0"/>
              <a:cs typeface="Arial" panose="020B0604020202020204" pitchFamily="34" charset="0"/>
            </a:endParaRPr>
          </a:p>
          <a:p>
            <a:r>
              <a:rPr lang="nb-NO" dirty="0" err="1">
                <a:latin typeface="Arial" panose="020B0604020202020204" pitchFamily="34" charset="0"/>
                <a:cs typeface="Arial" panose="020B0604020202020204" pitchFamily="34" charset="0"/>
              </a:rPr>
              <a:t>Integrate</a:t>
            </a:r>
            <a:r>
              <a:rPr lang="nb-NO" dirty="0">
                <a:latin typeface="Arial" panose="020B0604020202020204" pitchFamily="34" charset="0"/>
                <a:cs typeface="Arial" panose="020B0604020202020204" pitchFamily="34" charset="0"/>
              </a:rPr>
              <a:t> per-</a:t>
            </a:r>
            <a:r>
              <a:rPr lang="nb-NO" dirty="0" err="1">
                <a:latin typeface="Arial" panose="020B0604020202020204" pitchFamily="34" charset="0"/>
                <a:cs typeface="Arial" panose="020B0604020202020204" pitchFamily="34" charset="0"/>
              </a:rPr>
              <a:t>scale</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add</a:t>
            </a:r>
            <a:r>
              <a:rPr lang="nb-NO" dirty="0">
                <a:latin typeface="Arial" panose="020B0604020202020204" pitchFamily="34" charset="0"/>
                <a:cs typeface="Arial" panose="020B0604020202020204" pitchFamily="34" charset="0"/>
              </a:rPr>
              <a:t> up </a:t>
            </a:r>
            <a:r>
              <a:rPr lang="nb-NO" dirty="0" err="1">
                <a:latin typeface="Arial" panose="020B0604020202020204" pitchFamily="34" charset="0"/>
                <a:cs typeface="Arial" panose="020B0604020202020204" pitchFamily="34" charset="0"/>
              </a:rPr>
              <a:t>contributions</a:t>
            </a:r>
            <a:r>
              <a:rPr lang="nb-NO" dirty="0">
                <a:latin typeface="Arial" panose="020B0604020202020204" pitchFamily="34" charset="0"/>
                <a:cs typeface="Arial" panose="020B0604020202020204" pitchFamily="34" charset="0"/>
              </a:rPr>
              <a:t> from    , </a:t>
            </a:r>
          </a:p>
        </p:txBody>
      </p:sp>
      <p:sp>
        <p:nvSpPr>
          <p:cNvPr id="9" name="Rectangle 8">
            <a:extLst>
              <a:ext uri="{FF2B5EF4-FFF2-40B4-BE49-F238E27FC236}">
                <a16:creationId xmlns:a16="http://schemas.microsoft.com/office/drawing/2014/main" id="{02D28FCF-6F39-610F-9F5A-720EA7E9A8BF}"/>
              </a:ext>
            </a:extLst>
          </p:cNvPr>
          <p:cNvSpPr/>
          <p:nvPr/>
        </p:nvSpPr>
        <p:spPr>
          <a:xfrm>
            <a:off x="10455007" y="0"/>
            <a:ext cx="1421176" cy="29745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10" name="TextBox 9">
            <a:extLst>
              <a:ext uri="{FF2B5EF4-FFF2-40B4-BE49-F238E27FC236}">
                <a16:creationId xmlns:a16="http://schemas.microsoft.com/office/drawing/2014/main" id="{7E2FBAE4-EB92-2411-0222-FC2711E7C646}"/>
              </a:ext>
            </a:extLst>
          </p:cNvPr>
          <p:cNvSpPr txBox="1"/>
          <p:nvPr/>
        </p:nvSpPr>
        <p:spPr>
          <a:xfrm>
            <a:off x="10878576" y="-29057"/>
            <a:ext cx="1350699" cy="369332"/>
          </a:xfrm>
          <a:prstGeom prst="rect">
            <a:avLst/>
          </a:prstGeom>
          <a:noFill/>
        </p:spPr>
        <p:txBody>
          <a:bodyPr wrap="square" rtlCol="0">
            <a:spAutoFit/>
          </a:bodyPr>
          <a:lstStyle/>
          <a:p>
            <a:r>
              <a:rPr lang="nb-NO" b="1" dirty="0">
                <a:solidFill>
                  <a:schemeClr val="bg1"/>
                </a:solidFill>
              </a:rPr>
              <a:t>6</a:t>
            </a:r>
            <a:r>
              <a:rPr lang="nb-NO" dirty="0">
                <a:solidFill>
                  <a:schemeClr val="bg1"/>
                </a:solidFill>
              </a:rPr>
              <a:t> / 8</a:t>
            </a:r>
          </a:p>
        </p:txBody>
      </p:sp>
      <p:pic>
        <p:nvPicPr>
          <p:cNvPr id="6" name="Picture 5">
            <a:extLst>
              <a:ext uri="{FF2B5EF4-FFF2-40B4-BE49-F238E27FC236}">
                <a16:creationId xmlns:a16="http://schemas.microsoft.com/office/drawing/2014/main" id="{E17A4766-5BE8-29CE-509C-1108AD1A8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8466" y="5792526"/>
            <a:ext cx="656032" cy="878950"/>
          </a:xfrm>
          <a:prstGeom prst="rect">
            <a:avLst/>
          </a:prstGeom>
        </p:spPr>
      </p:pic>
      <p:pic>
        <p:nvPicPr>
          <p:cNvPr id="7" name="Picture 6">
            <a:extLst>
              <a:ext uri="{FF2B5EF4-FFF2-40B4-BE49-F238E27FC236}">
                <a16:creationId xmlns:a16="http://schemas.microsoft.com/office/drawing/2014/main" id="{7F177FCC-6408-1007-C2E5-4F34C41C8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01" y="5979051"/>
            <a:ext cx="1954676" cy="878949"/>
          </a:xfrm>
          <a:prstGeom prst="rect">
            <a:avLst/>
          </a:prstGeom>
        </p:spPr>
      </p:pic>
      <p:pic>
        <p:nvPicPr>
          <p:cNvPr id="5" name="Picture 4">
            <a:extLst>
              <a:ext uri="{FF2B5EF4-FFF2-40B4-BE49-F238E27FC236}">
                <a16:creationId xmlns:a16="http://schemas.microsoft.com/office/drawing/2014/main" id="{A2C76F42-BA1D-0F4F-F9C4-86A8F344AE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839" y="1719252"/>
            <a:ext cx="4300601" cy="513788"/>
          </a:xfrm>
          <a:prstGeom prst="rect">
            <a:avLst/>
          </a:prstGeom>
        </p:spPr>
      </p:pic>
      <p:cxnSp>
        <p:nvCxnSpPr>
          <p:cNvPr id="11" name="Straight Arrow Connector 10">
            <a:extLst>
              <a:ext uri="{FF2B5EF4-FFF2-40B4-BE49-F238E27FC236}">
                <a16:creationId xmlns:a16="http://schemas.microsoft.com/office/drawing/2014/main" id="{45D35DFB-EB2B-11D0-9D1D-DCB475FF56A8}"/>
              </a:ext>
            </a:extLst>
          </p:cNvPr>
          <p:cNvCxnSpPr>
            <a:cxnSpLocks/>
          </p:cNvCxnSpPr>
          <p:nvPr/>
        </p:nvCxnSpPr>
        <p:spPr>
          <a:xfrm>
            <a:off x="3431969" y="2956956"/>
            <a:ext cx="515081" cy="0"/>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a16="http://schemas.microsoft.com/office/drawing/2014/main" id="{F50D8C89-A269-A9E4-4BC0-C61F56AA8635}"/>
              </a:ext>
            </a:extLst>
          </p:cNvPr>
          <p:cNvCxnSpPr>
            <a:cxnSpLocks/>
          </p:cNvCxnSpPr>
          <p:nvPr/>
        </p:nvCxnSpPr>
        <p:spPr>
          <a:xfrm>
            <a:off x="6449489" y="2956956"/>
            <a:ext cx="515081" cy="0"/>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pic>
        <p:nvPicPr>
          <p:cNvPr id="15" name="Picture 14">
            <a:extLst>
              <a:ext uri="{FF2B5EF4-FFF2-40B4-BE49-F238E27FC236}">
                <a16:creationId xmlns:a16="http://schemas.microsoft.com/office/drawing/2014/main" id="{0211761A-F7D3-FA15-52E2-EB4D7B644C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4793" y="2554217"/>
            <a:ext cx="2632075" cy="805478"/>
          </a:xfrm>
          <a:prstGeom prst="rect">
            <a:avLst/>
          </a:prstGeom>
        </p:spPr>
      </p:pic>
      <p:sp>
        <p:nvSpPr>
          <p:cNvPr id="16" name="Rectangle 15">
            <a:extLst>
              <a:ext uri="{FF2B5EF4-FFF2-40B4-BE49-F238E27FC236}">
                <a16:creationId xmlns:a16="http://schemas.microsoft.com/office/drawing/2014/main" id="{7BD87BC5-3B0A-B5AA-3295-06A98F50DE26}"/>
              </a:ext>
            </a:extLst>
          </p:cNvPr>
          <p:cNvSpPr/>
          <p:nvPr/>
        </p:nvSpPr>
        <p:spPr>
          <a:xfrm>
            <a:off x="6964570" y="2465857"/>
            <a:ext cx="2872523" cy="963143"/>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nb-NO"/>
          </a:p>
        </p:txBody>
      </p:sp>
      <p:pic>
        <p:nvPicPr>
          <p:cNvPr id="18" name="Picture 17">
            <a:extLst>
              <a:ext uri="{FF2B5EF4-FFF2-40B4-BE49-F238E27FC236}">
                <a16:creationId xmlns:a16="http://schemas.microsoft.com/office/drawing/2014/main" id="{9EF8C5C8-BD2E-04F8-801D-BA737ED7C7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7192" y="4034659"/>
            <a:ext cx="3406345" cy="910607"/>
          </a:xfrm>
          <a:prstGeom prst="rect">
            <a:avLst/>
          </a:prstGeom>
        </p:spPr>
      </p:pic>
      <p:cxnSp>
        <p:nvCxnSpPr>
          <p:cNvPr id="19" name="Connector: Elbow 18">
            <a:extLst>
              <a:ext uri="{FF2B5EF4-FFF2-40B4-BE49-F238E27FC236}">
                <a16:creationId xmlns:a16="http://schemas.microsoft.com/office/drawing/2014/main" id="{F4D67299-2DFC-7DCF-727C-E4F1B83AC57D}"/>
              </a:ext>
            </a:extLst>
          </p:cNvPr>
          <p:cNvCxnSpPr>
            <a:cxnSpLocks/>
            <a:stCxn id="16" idx="2"/>
            <a:endCxn id="18" idx="3"/>
          </p:cNvCxnSpPr>
          <p:nvPr/>
        </p:nvCxnSpPr>
        <p:spPr>
          <a:xfrm rot="5400000">
            <a:off x="7531704" y="3620834"/>
            <a:ext cx="1060963" cy="677295"/>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sp>
        <p:nvSpPr>
          <p:cNvPr id="22" name="Rectangle 21">
            <a:extLst>
              <a:ext uri="{FF2B5EF4-FFF2-40B4-BE49-F238E27FC236}">
                <a16:creationId xmlns:a16="http://schemas.microsoft.com/office/drawing/2014/main" id="{9221C963-5E6F-D7D9-EAD2-69C70239953B}"/>
              </a:ext>
            </a:extLst>
          </p:cNvPr>
          <p:cNvSpPr/>
          <p:nvPr/>
        </p:nvSpPr>
        <p:spPr>
          <a:xfrm>
            <a:off x="4317192" y="4034659"/>
            <a:ext cx="3365512" cy="963143"/>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nb-NO"/>
          </a:p>
        </p:txBody>
      </p:sp>
      <p:pic>
        <p:nvPicPr>
          <p:cNvPr id="25" name="Picture 24">
            <a:extLst>
              <a:ext uri="{FF2B5EF4-FFF2-40B4-BE49-F238E27FC236}">
                <a16:creationId xmlns:a16="http://schemas.microsoft.com/office/drawing/2014/main" id="{DF77E702-26D6-9F56-C2F8-FB2D4D18A6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0830" y="5350914"/>
            <a:ext cx="302381" cy="328571"/>
          </a:xfrm>
          <a:prstGeom prst="rect">
            <a:avLst/>
          </a:prstGeom>
        </p:spPr>
      </p:pic>
      <p:pic>
        <p:nvPicPr>
          <p:cNvPr id="27" name="Picture 26">
            <a:extLst>
              <a:ext uri="{FF2B5EF4-FFF2-40B4-BE49-F238E27FC236}">
                <a16:creationId xmlns:a16="http://schemas.microsoft.com/office/drawing/2014/main" id="{F2801264-2673-E972-AD1C-491154F2AA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1144" y="5389056"/>
            <a:ext cx="333476" cy="328572"/>
          </a:xfrm>
          <a:prstGeom prst="rect">
            <a:avLst/>
          </a:prstGeom>
        </p:spPr>
      </p:pic>
    </p:spTree>
    <p:extLst>
      <p:ext uri="{BB962C8B-B14F-4D97-AF65-F5344CB8AC3E}">
        <p14:creationId xmlns:p14="http://schemas.microsoft.com/office/powerpoint/2010/main" val="3676948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34A06-F6A1-F24C-E1BC-732E6491F6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32A8CD-CF7C-B986-A670-CC295DC90097}"/>
              </a:ext>
            </a:extLst>
          </p:cNvPr>
          <p:cNvSpPr>
            <a:spLocks noGrp="1"/>
          </p:cNvSpPr>
          <p:nvPr>
            <p:ph type="title"/>
          </p:nvPr>
        </p:nvSpPr>
        <p:spPr/>
        <p:txBody>
          <a:bodyPr/>
          <a:lstStyle/>
          <a:p>
            <a:r>
              <a:rPr lang="nb-NO" dirty="0" err="1">
                <a:latin typeface="Arial" panose="020B0604020202020204" pitchFamily="34" charset="0"/>
                <a:cs typeface="Arial" panose="020B0604020202020204" pitchFamily="34" charset="0"/>
              </a:rPr>
              <a:t>Results</a:t>
            </a:r>
            <a:endParaRPr lang="nb-NO"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F5B8906-95A8-A253-BAA3-0FFB9806FBC4}"/>
              </a:ext>
            </a:extLst>
          </p:cNvPr>
          <p:cNvSpPr/>
          <p:nvPr/>
        </p:nvSpPr>
        <p:spPr>
          <a:xfrm>
            <a:off x="10455007" y="0"/>
            <a:ext cx="1421176" cy="29745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12" name="TextBox 11">
            <a:extLst>
              <a:ext uri="{FF2B5EF4-FFF2-40B4-BE49-F238E27FC236}">
                <a16:creationId xmlns:a16="http://schemas.microsoft.com/office/drawing/2014/main" id="{50266FE6-19B6-8696-CF2D-1AF82C37C06E}"/>
              </a:ext>
            </a:extLst>
          </p:cNvPr>
          <p:cNvSpPr txBox="1"/>
          <p:nvPr/>
        </p:nvSpPr>
        <p:spPr>
          <a:xfrm>
            <a:off x="10878576" y="-29057"/>
            <a:ext cx="1350699" cy="369332"/>
          </a:xfrm>
          <a:prstGeom prst="rect">
            <a:avLst/>
          </a:prstGeom>
          <a:noFill/>
        </p:spPr>
        <p:txBody>
          <a:bodyPr wrap="square" rtlCol="0">
            <a:spAutoFit/>
          </a:bodyPr>
          <a:lstStyle/>
          <a:p>
            <a:r>
              <a:rPr lang="nb-NO" b="1" dirty="0">
                <a:solidFill>
                  <a:schemeClr val="bg1"/>
                </a:solidFill>
              </a:rPr>
              <a:t>7</a:t>
            </a:r>
            <a:r>
              <a:rPr lang="nb-NO" dirty="0">
                <a:solidFill>
                  <a:schemeClr val="bg1"/>
                </a:solidFill>
              </a:rPr>
              <a:t> / 8</a:t>
            </a:r>
          </a:p>
        </p:txBody>
      </p:sp>
      <p:pic>
        <p:nvPicPr>
          <p:cNvPr id="8" name="Picture 7">
            <a:extLst>
              <a:ext uri="{FF2B5EF4-FFF2-40B4-BE49-F238E27FC236}">
                <a16:creationId xmlns:a16="http://schemas.microsoft.com/office/drawing/2014/main" id="{81B8EDEB-3CFE-4BBD-2E78-F07CF0D61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8466" y="5792526"/>
            <a:ext cx="656032" cy="878950"/>
          </a:xfrm>
          <a:prstGeom prst="rect">
            <a:avLst/>
          </a:prstGeom>
        </p:spPr>
      </p:pic>
      <p:pic>
        <p:nvPicPr>
          <p:cNvPr id="9" name="Picture 8">
            <a:extLst>
              <a:ext uri="{FF2B5EF4-FFF2-40B4-BE49-F238E27FC236}">
                <a16:creationId xmlns:a16="http://schemas.microsoft.com/office/drawing/2014/main" id="{2AD82B9C-8794-309F-0BBE-C06CC7685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01" y="5979051"/>
            <a:ext cx="1954676" cy="878949"/>
          </a:xfrm>
          <a:prstGeom prst="rect">
            <a:avLst/>
          </a:prstGeom>
        </p:spPr>
      </p:pic>
      <p:pic>
        <p:nvPicPr>
          <p:cNvPr id="4" name="Picture 3">
            <a:extLst>
              <a:ext uri="{FF2B5EF4-FFF2-40B4-BE49-F238E27FC236}">
                <a16:creationId xmlns:a16="http://schemas.microsoft.com/office/drawing/2014/main" id="{4E50B3EF-1FB6-CFB3-1516-A8AF169EC0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092" y="4313583"/>
            <a:ext cx="1411619" cy="490263"/>
          </a:xfrm>
          <a:prstGeom prst="rect">
            <a:avLst/>
          </a:prstGeom>
        </p:spPr>
      </p:pic>
      <p:pic>
        <p:nvPicPr>
          <p:cNvPr id="5" name="Picture 4">
            <a:extLst>
              <a:ext uri="{FF2B5EF4-FFF2-40B4-BE49-F238E27FC236}">
                <a16:creationId xmlns:a16="http://schemas.microsoft.com/office/drawing/2014/main" id="{65405464-AF8A-C603-52DF-4ED5E4991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564" y="1791355"/>
            <a:ext cx="1674491" cy="490263"/>
          </a:xfrm>
          <a:prstGeom prst="rect">
            <a:avLst/>
          </a:prstGeom>
        </p:spPr>
      </p:pic>
      <p:pic>
        <p:nvPicPr>
          <p:cNvPr id="3" name="Picture 2">
            <a:extLst>
              <a:ext uri="{FF2B5EF4-FFF2-40B4-BE49-F238E27FC236}">
                <a16:creationId xmlns:a16="http://schemas.microsoft.com/office/drawing/2014/main" id="{0AA125BD-5A3D-EB43-2134-613D3006B8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564" y="2470512"/>
            <a:ext cx="1954676" cy="915561"/>
          </a:xfrm>
          <a:prstGeom prst="rect">
            <a:avLst/>
          </a:prstGeom>
        </p:spPr>
      </p:pic>
      <p:sp>
        <p:nvSpPr>
          <p:cNvPr id="10" name="Arrow: Down 9">
            <a:extLst>
              <a:ext uri="{FF2B5EF4-FFF2-40B4-BE49-F238E27FC236}">
                <a16:creationId xmlns:a16="http://schemas.microsoft.com/office/drawing/2014/main" id="{E7E127C0-EB04-5600-5B51-9E80CF7FD51A}"/>
              </a:ext>
            </a:extLst>
          </p:cNvPr>
          <p:cNvSpPr/>
          <p:nvPr/>
        </p:nvSpPr>
        <p:spPr>
          <a:xfrm>
            <a:off x="1551810" y="3529667"/>
            <a:ext cx="120631" cy="72208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12AF98AA-A73F-AB4C-CD51-A7B300C25D86}"/>
              </a:ext>
            </a:extLst>
          </p:cNvPr>
          <p:cNvSpPr/>
          <p:nvPr/>
        </p:nvSpPr>
        <p:spPr>
          <a:xfrm>
            <a:off x="555585" y="1715538"/>
            <a:ext cx="2044311" cy="1713462"/>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nb-NO"/>
          </a:p>
        </p:txBody>
      </p:sp>
      <p:sp>
        <p:nvSpPr>
          <p:cNvPr id="14" name="Rectangle 13">
            <a:extLst>
              <a:ext uri="{FF2B5EF4-FFF2-40B4-BE49-F238E27FC236}">
                <a16:creationId xmlns:a16="http://schemas.microsoft.com/office/drawing/2014/main" id="{9AB995BB-D9B1-6696-05E0-6458C94FE1DD}"/>
              </a:ext>
            </a:extLst>
          </p:cNvPr>
          <p:cNvSpPr/>
          <p:nvPr/>
        </p:nvSpPr>
        <p:spPr>
          <a:xfrm>
            <a:off x="714564" y="4322326"/>
            <a:ext cx="2044311" cy="51326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nb-NO"/>
          </a:p>
        </p:txBody>
      </p:sp>
      <p:sp>
        <p:nvSpPr>
          <p:cNvPr id="15" name="TextBox 14">
            <a:extLst>
              <a:ext uri="{FF2B5EF4-FFF2-40B4-BE49-F238E27FC236}">
                <a16:creationId xmlns:a16="http://schemas.microsoft.com/office/drawing/2014/main" id="{F36930B9-87BC-C519-BE12-76295D4AA4F9}"/>
              </a:ext>
            </a:extLst>
          </p:cNvPr>
          <p:cNvSpPr txBox="1"/>
          <p:nvPr/>
        </p:nvSpPr>
        <p:spPr>
          <a:xfrm>
            <a:off x="2319711" y="4363927"/>
            <a:ext cx="6115050" cy="523220"/>
          </a:xfrm>
          <a:prstGeom prst="rect">
            <a:avLst/>
          </a:prstGeom>
          <a:noFill/>
        </p:spPr>
        <p:txBody>
          <a:bodyPr wrap="square">
            <a:spAutoFit/>
          </a:bodyPr>
          <a:lstStyle/>
          <a:p>
            <a:r>
              <a:rPr lang="nb-NO" sz="2800" dirty="0">
                <a:latin typeface="Arial" panose="020B0604020202020204" pitchFamily="34" charset="0"/>
                <a:cs typeface="Arial" panose="020B0604020202020204" pitchFamily="34" charset="0"/>
              </a:rPr>
              <a:t>?</a:t>
            </a:r>
            <a:endParaRPr lang="nb-NO" sz="2800" dirty="0"/>
          </a:p>
        </p:txBody>
      </p:sp>
      <p:pic>
        <p:nvPicPr>
          <p:cNvPr id="21" name="Picture 20">
            <a:extLst>
              <a:ext uri="{FF2B5EF4-FFF2-40B4-BE49-F238E27FC236}">
                <a16:creationId xmlns:a16="http://schemas.microsoft.com/office/drawing/2014/main" id="{B8617A01-9144-E1A2-C57B-49DED1C29C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7873" y="3771350"/>
            <a:ext cx="4050048" cy="2953589"/>
          </a:xfrm>
          <a:prstGeom prst="rect">
            <a:avLst/>
          </a:prstGeom>
        </p:spPr>
      </p:pic>
      <p:pic>
        <p:nvPicPr>
          <p:cNvPr id="23" name="Picture 22">
            <a:extLst>
              <a:ext uri="{FF2B5EF4-FFF2-40B4-BE49-F238E27FC236}">
                <a16:creationId xmlns:a16="http://schemas.microsoft.com/office/drawing/2014/main" id="{A1A28CDA-5DA3-0CAC-9EF5-3B7D1DCB21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7921" y="494029"/>
            <a:ext cx="4022947" cy="2954301"/>
          </a:xfrm>
          <a:prstGeom prst="rect">
            <a:avLst/>
          </a:prstGeom>
        </p:spPr>
      </p:pic>
      <p:pic>
        <p:nvPicPr>
          <p:cNvPr id="25" name="Picture 24">
            <a:extLst>
              <a:ext uri="{FF2B5EF4-FFF2-40B4-BE49-F238E27FC236}">
                <a16:creationId xmlns:a16="http://schemas.microsoft.com/office/drawing/2014/main" id="{7A64A423-94ED-5F87-FBA2-9A0A525021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26955" y="3717886"/>
            <a:ext cx="4269574" cy="3140113"/>
          </a:xfrm>
          <a:prstGeom prst="rect">
            <a:avLst/>
          </a:prstGeom>
        </p:spPr>
      </p:pic>
      <p:sp>
        <p:nvSpPr>
          <p:cNvPr id="6" name="TextBox 5">
            <a:extLst>
              <a:ext uri="{FF2B5EF4-FFF2-40B4-BE49-F238E27FC236}">
                <a16:creationId xmlns:a16="http://schemas.microsoft.com/office/drawing/2014/main" id="{BEC182B1-F1BF-7E56-39CA-45E653516B44}"/>
              </a:ext>
            </a:extLst>
          </p:cNvPr>
          <p:cNvSpPr txBox="1"/>
          <p:nvPr/>
        </p:nvSpPr>
        <p:spPr>
          <a:xfrm>
            <a:off x="5332759" y="3468387"/>
            <a:ext cx="908501" cy="369332"/>
          </a:xfrm>
          <a:prstGeom prst="rect">
            <a:avLst/>
          </a:prstGeom>
          <a:noFill/>
        </p:spPr>
        <p:txBody>
          <a:bodyPr wrap="square" rtlCol="0">
            <a:spAutoFit/>
          </a:bodyPr>
          <a:lstStyle/>
          <a:p>
            <a:r>
              <a:rPr lang="nb-NO" dirty="0"/>
              <a:t> = 0.7</a:t>
            </a:r>
          </a:p>
        </p:txBody>
      </p:sp>
      <p:pic>
        <p:nvPicPr>
          <p:cNvPr id="7" name="Picture 6">
            <a:extLst>
              <a:ext uri="{FF2B5EF4-FFF2-40B4-BE49-F238E27FC236}">
                <a16:creationId xmlns:a16="http://schemas.microsoft.com/office/drawing/2014/main" id="{23D2BC66-0D4A-9693-B2CD-34539E95A9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9220" y="3511033"/>
            <a:ext cx="444971" cy="276547"/>
          </a:xfrm>
          <a:prstGeom prst="rect">
            <a:avLst/>
          </a:prstGeom>
        </p:spPr>
      </p:pic>
      <p:sp>
        <p:nvSpPr>
          <p:cNvPr id="16" name="TextBox 15">
            <a:extLst>
              <a:ext uri="{FF2B5EF4-FFF2-40B4-BE49-F238E27FC236}">
                <a16:creationId xmlns:a16="http://schemas.microsoft.com/office/drawing/2014/main" id="{0138C902-72B6-C6AB-CC01-E37070883A9D}"/>
              </a:ext>
            </a:extLst>
          </p:cNvPr>
          <p:cNvSpPr txBox="1"/>
          <p:nvPr/>
        </p:nvSpPr>
        <p:spPr>
          <a:xfrm>
            <a:off x="9473715" y="3448850"/>
            <a:ext cx="908501" cy="369332"/>
          </a:xfrm>
          <a:prstGeom prst="rect">
            <a:avLst/>
          </a:prstGeom>
          <a:noFill/>
        </p:spPr>
        <p:txBody>
          <a:bodyPr wrap="square" rtlCol="0">
            <a:spAutoFit/>
          </a:bodyPr>
          <a:lstStyle/>
          <a:p>
            <a:r>
              <a:rPr lang="nb-NO" dirty="0"/>
              <a:t> = 0.5</a:t>
            </a:r>
          </a:p>
        </p:txBody>
      </p:sp>
      <p:pic>
        <p:nvPicPr>
          <p:cNvPr id="17" name="Picture 16">
            <a:extLst>
              <a:ext uri="{FF2B5EF4-FFF2-40B4-BE49-F238E27FC236}">
                <a16:creationId xmlns:a16="http://schemas.microsoft.com/office/drawing/2014/main" id="{37523D77-D59E-346C-5777-A081F30A4A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20176" y="3491496"/>
            <a:ext cx="444971" cy="276547"/>
          </a:xfrm>
          <a:prstGeom prst="rect">
            <a:avLst/>
          </a:prstGeom>
        </p:spPr>
      </p:pic>
      <p:sp>
        <p:nvSpPr>
          <p:cNvPr id="18" name="TextBox 17">
            <a:extLst>
              <a:ext uri="{FF2B5EF4-FFF2-40B4-BE49-F238E27FC236}">
                <a16:creationId xmlns:a16="http://schemas.microsoft.com/office/drawing/2014/main" id="{B704F9A4-05D5-2EAF-7D53-ABA679287F7A}"/>
              </a:ext>
            </a:extLst>
          </p:cNvPr>
          <p:cNvSpPr txBox="1"/>
          <p:nvPr/>
        </p:nvSpPr>
        <p:spPr>
          <a:xfrm>
            <a:off x="9473715" y="266457"/>
            <a:ext cx="908501" cy="369332"/>
          </a:xfrm>
          <a:prstGeom prst="rect">
            <a:avLst/>
          </a:prstGeom>
          <a:noFill/>
        </p:spPr>
        <p:txBody>
          <a:bodyPr wrap="square" rtlCol="0">
            <a:spAutoFit/>
          </a:bodyPr>
          <a:lstStyle/>
          <a:p>
            <a:r>
              <a:rPr lang="nb-NO" dirty="0"/>
              <a:t> = 0.3</a:t>
            </a:r>
          </a:p>
        </p:txBody>
      </p:sp>
      <p:pic>
        <p:nvPicPr>
          <p:cNvPr id="19" name="Picture 18">
            <a:extLst>
              <a:ext uri="{FF2B5EF4-FFF2-40B4-BE49-F238E27FC236}">
                <a16:creationId xmlns:a16="http://schemas.microsoft.com/office/drawing/2014/main" id="{1509D8FE-6E47-2B66-6646-13DBB9C27D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20176" y="309103"/>
            <a:ext cx="444971" cy="276547"/>
          </a:xfrm>
          <a:prstGeom prst="rect">
            <a:avLst/>
          </a:prstGeom>
        </p:spPr>
      </p:pic>
    </p:spTree>
    <p:extLst>
      <p:ext uri="{BB962C8B-B14F-4D97-AF65-F5344CB8AC3E}">
        <p14:creationId xmlns:p14="http://schemas.microsoft.com/office/powerpoint/2010/main" val="4046465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05057-B8BF-773A-B1CB-F539B1B677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0E3B61-5A9F-669C-7B80-443D366AF5C3}"/>
              </a:ext>
            </a:extLst>
          </p:cNvPr>
          <p:cNvSpPr>
            <a:spLocks noGrp="1"/>
          </p:cNvSpPr>
          <p:nvPr>
            <p:ph type="title"/>
          </p:nvPr>
        </p:nvSpPr>
        <p:spPr>
          <a:xfrm>
            <a:off x="4249986" y="2766218"/>
            <a:ext cx="3692028" cy="1325563"/>
          </a:xfrm>
        </p:spPr>
        <p:txBody>
          <a:bodyPr/>
          <a:lstStyle/>
          <a:p>
            <a:r>
              <a:rPr lang="nb-NO" dirty="0">
                <a:latin typeface="Arial" panose="020B0604020202020204" pitchFamily="34" charset="0"/>
                <a:cs typeface="Arial" panose="020B0604020202020204" pitchFamily="34" charset="0"/>
              </a:rPr>
              <a:t>THANK YOU!</a:t>
            </a:r>
          </a:p>
        </p:txBody>
      </p:sp>
      <p:sp>
        <p:nvSpPr>
          <p:cNvPr id="9" name="Rectangle 8">
            <a:extLst>
              <a:ext uri="{FF2B5EF4-FFF2-40B4-BE49-F238E27FC236}">
                <a16:creationId xmlns:a16="http://schemas.microsoft.com/office/drawing/2014/main" id="{07F72A90-9846-C3ED-2AAC-01015E300CDF}"/>
              </a:ext>
            </a:extLst>
          </p:cNvPr>
          <p:cNvSpPr/>
          <p:nvPr/>
        </p:nvSpPr>
        <p:spPr>
          <a:xfrm>
            <a:off x="10455007" y="0"/>
            <a:ext cx="1421176" cy="29745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10" name="TextBox 9">
            <a:extLst>
              <a:ext uri="{FF2B5EF4-FFF2-40B4-BE49-F238E27FC236}">
                <a16:creationId xmlns:a16="http://schemas.microsoft.com/office/drawing/2014/main" id="{C88A7429-83F9-B51C-7847-2B882DC3F16E}"/>
              </a:ext>
            </a:extLst>
          </p:cNvPr>
          <p:cNvSpPr txBox="1"/>
          <p:nvPr/>
        </p:nvSpPr>
        <p:spPr>
          <a:xfrm>
            <a:off x="10878576" y="-29057"/>
            <a:ext cx="1350699" cy="369332"/>
          </a:xfrm>
          <a:prstGeom prst="rect">
            <a:avLst/>
          </a:prstGeom>
          <a:noFill/>
        </p:spPr>
        <p:txBody>
          <a:bodyPr wrap="square" rtlCol="0">
            <a:spAutoFit/>
          </a:bodyPr>
          <a:lstStyle/>
          <a:p>
            <a:r>
              <a:rPr lang="nb-NO" b="1" dirty="0">
                <a:solidFill>
                  <a:schemeClr val="bg1"/>
                </a:solidFill>
              </a:rPr>
              <a:t>8 </a:t>
            </a:r>
            <a:r>
              <a:rPr lang="nb-NO" dirty="0">
                <a:solidFill>
                  <a:schemeClr val="bg1"/>
                </a:solidFill>
              </a:rPr>
              <a:t>/ 8</a:t>
            </a:r>
          </a:p>
        </p:txBody>
      </p:sp>
      <p:pic>
        <p:nvPicPr>
          <p:cNvPr id="3" name="Picture 2">
            <a:extLst>
              <a:ext uri="{FF2B5EF4-FFF2-40B4-BE49-F238E27FC236}">
                <a16:creationId xmlns:a16="http://schemas.microsoft.com/office/drawing/2014/main" id="{1748A6BC-3972-2433-A26B-2678D938D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8466" y="5792526"/>
            <a:ext cx="656032" cy="878950"/>
          </a:xfrm>
          <a:prstGeom prst="rect">
            <a:avLst/>
          </a:prstGeom>
        </p:spPr>
      </p:pic>
      <p:pic>
        <p:nvPicPr>
          <p:cNvPr id="6" name="Picture 5">
            <a:extLst>
              <a:ext uri="{FF2B5EF4-FFF2-40B4-BE49-F238E27FC236}">
                <a16:creationId xmlns:a16="http://schemas.microsoft.com/office/drawing/2014/main" id="{3E4F6B9C-A578-D54E-C333-E3130614F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01" y="5979051"/>
            <a:ext cx="1954676" cy="878949"/>
          </a:xfrm>
          <a:prstGeom prst="rect">
            <a:avLst/>
          </a:prstGeom>
        </p:spPr>
      </p:pic>
    </p:spTree>
    <p:extLst>
      <p:ext uri="{BB962C8B-B14F-4D97-AF65-F5344CB8AC3E}">
        <p14:creationId xmlns:p14="http://schemas.microsoft.com/office/powerpoint/2010/main" val="1024721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81b1a9de-7be1-4ec5-9274-851ca9889b3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62E37D7FFF7A468EE87DAD356D7454" ma:contentTypeVersion="15" ma:contentTypeDescription="Create a new document." ma:contentTypeScope="" ma:versionID="641cfcfd4a92e2668c777b781c118639">
  <xsd:schema xmlns:xsd="http://www.w3.org/2001/XMLSchema" xmlns:xs="http://www.w3.org/2001/XMLSchema" xmlns:p="http://schemas.microsoft.com/office/2006/metadata/properties" xmlns:ns3="81b1a9de-7be1-4ec5-9274-851ca9889b37" xmlns:ns4="1a605afe-426d-48e2-82c6-5baef4773ef2" targetNamespace="http://schemas.microsoft.com/office/2006/metadata/properties" ma:root="true" ma:fieldsID="7c1230b0be32875d67d4a51c18738e4f" ns3:_="" ns4:_="">
    <xsd:import namespace="81b1a9de-7be1-4ec5-9274-851ca9889b37"/>
    <xsd:import namespace="1a605afe-426d-48e2-82c6-5baef4773ef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ServiceSearchProperties" minOccurs="0"/>
                <xsd:element ref="ns3:MediaServiceDateTaken"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1a9de-7be1-4ec5-9274-851ca9889b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a605afe-426d-48e2-82c6-5baef4773ef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52B0B2-447C-4B8B-80F8-3BA47EF5B51C}">
  <ds:schemaRefs>
    <ds:schemaRef ds:uri="http://schemas.microsoft.com/sharepoint/v3/contenttype/forms"/>
  </ds:schemaRefs>
</ds:datastoreItem>
</file>

<file path=customXml/itemProps2.xml><?xml version="1.0" encoding="utf-8"?>
<ds:datastoreItem xmlns:ds="http://schemas.openxmlformats.org/officeDocument/2006/customXml" ds:itemID="{C877E5D8-425F-4CEF-9BFD-5F9125430E5D}">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 ds:uri="http://purl.org/dc/terms/"/>
    <ds:schemaRef ds:uri="http://schemas.openxmlformats.org/package/2006/metadata/core-properties"/>
    <ds:schemaRef ds:uri="1a605afe-426d-48e2-82c6-5baef4773ef2"/>
    <ds:schemaRef ds:uri="81b1a9de-7be1-4ec5-9274-851ca9889b37"/>
  </ds:schemaRefs>
</ds:datastoreItem>
</file>

<file path=customXml/itemProps3.xml><?xml version="1.0" encoding="utf-8"?>
<ds:datastoreItem xmlns:ds="http://schemas.openxmlformats.org/officeDocument/2006/customXml" ds:itemID="{0A99A7B2-BA72-4529-9FAB-E328D3A356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b1a9de-7be1-4ec5-9274-851ca9889b37"/>
    <ds:schemaRef ds:uri="1a605afe-426d-48e2-82c6-5baef4773e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9a10672-822f-4467-a5ba-5bb375967c05}" enabled="0" method="" siteId="{09a10672-822f-4467-a5ba-5bb375967c05}" removed="1"/>
</clbl:labelList>
</file>

<file path=docProps/app.xml><?xml version="1.0" encoding="utf-8"?>
<Properties xmlns="http://schemas.openxmlformats.org/officeDocument/2006/extended-properties" xmlns:vt="http://schemas.openxmlformats.org/officeDocument/2006/docPropsVTypes">
  <TotalTime>0</TotalTime>
  <Words>421</Words>
  <Application>Microsoft Office PowerPoint</Application>
  <PresentationFormat>Widescreen</PresentationFormat>
  <Paragraphs>91</Paragraphs>
  <Slides>9</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Aptos</vt:lpstr>
      <vt:lpstr>Aptos Display</vt:lpstr>
      <vt:lpstr>Arial</vt:lpstr>
      <vt:lpstr>Calibri</vt:lpstr>
      <vt:lpstr>Cambria Math</vt:lpstr>
      <vt:lpstr>Wingdings</vt:lpstr>
      <vt:lpstr>Office Theme</vt:lpstr>
      <vt:lpstr>Configurational entropy in immiscible, steady-state, two-phase flow in porous media</vt:lpstr>
      <vt:lpstr>Thermodynamics-like formalism I</vt:lpstr>
      <vt:lpstr>Thermodynamics-like formalism I</vt:lpstr>
      <vt:lpstr>Thermodynamics-like formalism III</vt:lpstr>
      <vt:lpstr>Pore network model</vt:lpstr>
      <vt:lpstr>Wavelet transformation </vt:lpstr>
      <vt:lpstr>Order statistics entropy estimation</vt:lpstr>
      <vt:lpstr>Results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Anders Daltveit Melve</dc:creator>
  <cp:lastModifiedBy>Anders Daltveit Melve</cp:lastModifiedBy>
  <cp:revision>9</cp:revision>
  <dcterms:created xsi:type="dcterms:W3CDTF">2026-05-07T09:34:49Z</dcterms:created>
  <dcterms:modified xsi:type="dcterms:W3CDTF">2026-05-15T13:35:02Z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0x0101004C62E37D7FFF7A468EE87DAD356D7454</vt:lpwstr>
  </property>
</Properties>
</file>