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2" r:id="rId3"/>
    <p:sldId id="259" r:id="rId4"/>
    <p:sldId id="260" r:id="rId5"/>
    <p:sldId id="258" r:id="rId6"/>
    <p:sldId id="261" r:id="rId7"/>
    <p:sldId id="263" r:id="rId8"/>
    <p:sldId id="265" r:id="rId9"/>
    <p:sldId id="267" r:id="rId10"/>
    <p:sldId id="268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33CC"/>
    <a:srgbClr val="E97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376862-5789-B01C-C3AB-DE9AA15C1E15}" v="26" dt="2026-01-12T19:35:05.471"/>
    <p1510:client id="{CA258D7B-71C1-4498-9E33-9F10C6AD93A4}" v="16" dt="2026-01-13T10:32:38.2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3" autoAdjust="0"/>
    <p:restoredTop sz="96233" autoAdjust="0"/>
  </p:normalViewPr>
  <p:slideViewPr>
    <p:cSldViewPr snapToGrid="0">
      <p:cViewPr>
        <p:scale>
          <a:sx n="100" d="100"/>
          <a:sy n="100" d="100"/>
        </p:scale>
        <p:origin x="564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E9A06-22E4-402D-B08E-C2A3529B12B0}" type="datetimeFigureOut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C19AE-1F40-431D-96F0-7A75704FC3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178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C19AE-1F40-431D-96F0-7A75704FC36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303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B64F0-C161-1DBC-270D-E481D2C0B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349DE03-11D2-04DC-887E-26601C681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B0BA03B-9C6C-5FAF-B694-6DF110318A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0A6B3F-4FF9-5809-AE3D-D89CE7D68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C19AE-1F40-431D-96F0-7A75704FC36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376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C19AE-1F40-431D-96F0-7A75704FC36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165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C19AE-1F40-431D-96F0-7A75704FC36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390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C19AE-1F40-431D-96F0-7A75704FC36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742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C19AE-1F40-431D-96F0-7A75704FC36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13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C73CFE-33FC-99BD-99EF-6FFD94D97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5472CB0-8B1E-177F-2329-D3CA61716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F05FA4-6CFE-AA80-AD05-27F521FD6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33966-9AA8-46C9-AB78-E7ACE969CEF7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FDA643-C8EC-3036-5CFF-3BFD70267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E461D8-8C17-3671-AC66-6D4E4B32D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5C9F-7418-4A45-9ED6-2D918947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4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B22022-CAEB-A6D5-A57F-B209AC865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C8B8F9-C015-2DB6-26DE-D462073AE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2861C7-F5E3-92B1-C8EB-1EE9FD57D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866F2-F828-4383-8A43-9412CC9EFE7B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F47BEA-50D8-A974-C7E9-4001D188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6CCB1B-3FFE-EB02-AF84-0EA293D26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5C9F-7418-4A45-9ED6-2D918947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143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BE7FC0-B8F4-3C25-4FDE-CDC9218698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83A9753-CB99-860F-6DE8-934976F8A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7FCAF1-0366-A926-718E-588E8C7E5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F5CF8-80EF-4209-AD01-23C8C37C6140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E7C77E-9F73-6190-5E55-E2D17E0FA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D234F6-0D4C-355C-C147-F0C33BB55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5C9F-7418-4A45-9ED6-2D918947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34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2DFEB7-A8A5-6FFF-1D0A-1840D302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F01024-7F5D-DD10-5503-5F79750A3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12CC09-D704-059E-553A-4F8580435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C823-1803-4543-AA3E-75972F710797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6AE43A-FFBD-B594-9709-645248F3E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7DB759-D28B-B52B-B901-2BE5FFFB7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5C9F-7418-4A45-9ED6-2D918947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07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3EE264-5D88-5127-6403-7E462DB2D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6E6480-4FC1-079C-D59B-5A4BB4B79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A29B5D-AB83-23B2-B098-4E10DC43B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7ED0A-682C-4A6C-ABBA-194E699BB232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126343-E314-BE66-9431-101B6782B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E723FC-0D42-B387-CCE0-BED09B30A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5C9F-7418-4A45-9ED6-2D918947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67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545C2A-C6D0-1407-986C-7C94962BF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D6C7E1-BF57-9CBC-1F7C-986984F213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92E9F8-A389-DDF6-9E86-871E796DE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194051-1B9B-25BE-92F6-2C37CE028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051C2-112B-477C-BCCA-1370DF3F3A25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634A167-F2FD-4A7D-FF9A-1167D6AC5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CE6736-CC20-0B55-B17D-D065B06C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5C9F-7418-4A45-9ED6-2D918947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497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3C26E-F4FB-E485-6F16-380C1E37C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19122A-7116-D804-CB75-D89EFC83F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31CACD-D264-0D06-7DA0-54DA81514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8E25FA-41C8-EAF6-56D5-AF50D329B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BAC31C3-76B4-20A2-B312-16D05636EC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993C9D5-6847-DF46-4BF6-9198CE7F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FC50C-F6FA-4345-BB80-B5AFC606A983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82FA9AB-8B12-9B0E-37EC-AEAA855E3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163480-11E1-D9B0-6A75-BB2C7AA87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5C9F-7418-4A45-9ED6-2D918947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82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79F73-0200-A312-B2DD-A2E711078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B81825-9E2C-1B9D-AD8F-E235B0FC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54B7-E072-412E-A2E9-90A4AD1636A6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B6ADA69-599B-D3A5-FCD6-C1C58B3EE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B9DBE16-F3E8-1A61-97F9-24AB33740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5C9F-7418-4A45-9ED6-2D918947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535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4F32554-DC27-230E-1BCB-E0E192AB6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7FBD9-D470-4890-92AC-3E3018CDB5D3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3BCB31-CB69-5988-00B3-37CFE58B9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3B926D-102B-B618-B3D6-0482C2F0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5C9F-7418-4A45-9ED6-2D918947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82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A8E31A-BAE4-693F-F9F7-61E7412E3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30373E-96F4-7DC5-D253-C483661C0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3744D88-9DA3-CA0B-979B-5AB92AB04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0C7796-BB26-A1DC-EA6C-1A4B4E982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2231C-7D36-4308-B8CF-45670861A774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F89FBFC-8EA6-6930-6FF7-63449821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D9E9893-C4AE-9876-8C66-CF1A3D508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5C9F-7418-4A45-9ED6-2D918947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817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893714-2D3D-BF59-016D-04874262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3BC4E59-6A84-C969-801B-C5F4F2AB85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6F5C6A-AF7C-ECA8-7421-FD73BB8B6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CF19BA-5077-377D-7CFC-279B7F8BD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5D07-6116-4790-AD49-7CB32F88D839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897AB2-A9AD-3449-E662-3215DB0D3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773553-ED46-BCD9-1E29-25907850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5C9F-7418-4A45-9ED6-2D918947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26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FB3A69-3D94-88A3-8E36-84755E2B4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29398B-CC8B-35EE-4FAC-BBA755CE4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BF15D-DD34-4891-0689-C3957EB12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C7789E-7B48-44ED-89CB-737914535F4E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32783-E997-5AE5-EA10-5C96D335A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06FEB9-0AF6-3A2E-E045-9FC27766E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1C5C9F-7418-4A45-9ED6-2D918947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1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.chai@imperial.ac.uk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ImperialCollegeLondon/pnflow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B9F820A-1776-07DE-C047-96FCAF1CD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4" y="1330068"/>
            <a:ext cx="77343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Pore-scale Imaging and Modeling of CO</a:t>
            </a:r>
            <a:r>
              <a:rPr kumimoji="0" lang="en-US" altLang="zh-CN" sz="40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2</a:t>
            </a:r>
            <a:r>
              <a:rPr kumimoji="0" lang="en-US" altLang="zh-CN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-Brine Relative Permeability and Hysteresis in a Reservoir Carbonate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876C096-051B-8B44-D994-14479E091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20" y="309247"/>
            <a:ext cx="4951522" cy="54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C887592-F154-54F7-3B13-98A04C4B2407}"/>
              </a:ext>
            </a:extLst>
          </p:cNvPr>
          <p:cNvSpPr txBox="1"/>
          <p:nvPr/>
        </p:nvSpPr>
        <p:spPr>
          <a:xfrm>
            <a:off x="4367214" y="4231578"/>
            <a:ext cx="784542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/>
            <a:r>
              <a:rPr lang="en-US" altLang="zh-CN" sz="3200" b="1" u="sng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Rukuan Chai</a:t>
            </a:r>
            <a:r>
              <a:rPr lang="en-US" altLang="zh-CN" sz="3200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, Sajjad Foroughi,</a:t>
            </a:r>
            <a:r>
              <a:rPr lang="zh-CN" altLang="en-US" sz="3200" dirty="0"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altLang="zh-CN" sz="3200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Branko Bijeljic, Martin J. Blunt</a:t>
            </a:r>
          </a:p>
          <a:p>
            <a:pPr lvl="0" eaLnBrk="0" fontAlgn="base" hangingPunct="0">
              <a:spcBef>
                <a:spcPts val="600"/>
              </a:spcBef>
            </a:pPr>
            <a:r>
              <a:rPr lang="en-US" altLang="zh-CN" sz="3200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Imperial College London</a:t>
            </a:r>
          </a:p>
          <a:p>
            <a:pPr marL="0" marR="0" lvl="0" indent="0" defTabSz="914400" rtl="0" eaLnBrk="0" fontAlgn="base" latinLnBrk="0" hangingPunct="0">
              <a:spcBef>
                <a:spcPts val="600"/>
              </a:spcBef>
              <a:buClrTx/>
              <a:buSzTx/>
              <a:buFontTx/>
              <a:buNone/>
              <a:tabLst/>
            </a:pPr>
            <a:r>
              <a:rPr lang="en-US" altLang="zh-CN" sz="3200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22</a:t>
            </a:r>
            <a:r>
              <a:rPr lang="en-US" altLang="zh-CN" sz="3200" baseline="30000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nd</a:t>
            </a:r>
            <a:r>
              <a:rPr kumimoji="0" lang="zh-C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altLang="zh-CN" sz="3200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May</a:t>
            </a:r>
            <a:r>
              <a:rPr kumimoji="0" lang="zh-C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kumimoji="0" lang="en-US" altLang="zh-C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2026</a:t>
            </a:r>
            <a:endParaRPr lang="zh-CN" altLang="en-US" sz="320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E1CD92A-5289-9674-C031-74C8C4100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51C5C9F-7418-4A45-9ED6-2D9189476F5B}" type="slidenum">
              <a:rPr lang="zh-CN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98DA897-D75C-88AD-EBB6-B29FB1AA8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88032" cy="1179871"/>
          </a:xfrm>
          <a:prstGeom prst="rect">
            <a:avLst/>
          </a:prstGeom>
        </p:spPr>
      </p:pic>
      <p:pic>
        <p:nvPicPr>
          <p:cNvPr id="2" name="图片 1" descr="日程表&#10;&#10;AI 生成的内容可能不正确。">
            <a:extLst>
              <a:ext uri="{FF2B5EF4-FFF2-40B4-BE49-F238E27FC236}">
                <a16:creationId xmlns:a16="http://schemas.microsoft.com/office/drawing/2014/main" id="{CECDC21F-D03B-48A6-3979-AD3A5B12D4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59" r="40948" b="66801"/>
          <a:stretch>
            <a:fillRect/>
          </a:stretch>
        </p:blipFill>
        <p:spPr>
          <a:xfrm>
            <a:off x="118758" y="1293263"/>
            <a:ext cx="1836000" cy="519961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5F86AF6-6163-39B9-C8B3-F9F830A117B1}"/>
              </a:ext>
            </a:extLst>
          </p:cNvPr>
          <p:cNvSpPr/>
          <p:nvPr/>
        </p:nvSpPr>
        <p:spPr>
          <a:xfrm>
            <a:off x="1945972" y="1330809"/>
            <a:ext cx="444501" cy="403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日程表&#10;&#10;AI 生成的内容可能不正确。">
            <a:extLst>
              <a:ext uri="{FF2B5EF4-FFF2-40B4-BE49-F238E27FC236}">
                <a16:creationId xmlns:a16="http://schemas.microsoft.com/office/drawing/2014/main" id="{7DD2B448-953D-77DB-5B0A-154C5C0A0D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72" r="20135" b="66801"/>
          <a:stretch>
            <a:fillRect/>
          </a:stretch>
        </p:blipFill>
        <p:spPr>
          <a:xfrm>
            <a:off x="2044774" y="1293262"/>
            <a:ext cx="1836000" cy="519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6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87"/>
    </mc:Choice>
    <mc:Fallback xmlns="">
      <p:transition spd="slow" advTm="1708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Petronas - Wikipedia">
            <a:extLst>
              <a:ext uri="{FF2B5EF4-FFF2-40B4-BE49-F238E27FC236}">
                <a16:creationId xmlns:a16="http://schemas.microsoft.com/office/drawing/2014/main" id="{A4FB30A1-12E2-821D-6065-18E852227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187" y="1510495"/>
            <a:ext cx="2165646" cy="216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940E97C3-4590-C8B2-8D5F-C77381BF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51C5C9F-7418-4A45-9ED6-2D9189476F5B}" type="slidenum">
              <a:rPr lang="zh-CN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4C0BC8A-56BA-8228-43B2-4A7C15D97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20" y="309247"/>
            <a:ext cx="4951522" cy="54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1F93D76-701B-8978-D9F7-B0BE8B9F0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88032" cy="117987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CE6B535-4FCA-762F-DF3D-8C5B83CB9A3B}"/>
              </a:ext>
            </a:extLst>
          </p:cNvPr>
          <p:cNvSpPr txBox="1"/>
          <p:nvPr/>
        </p:nvSpPr>
        <p:spPr>
          <a:xfrm>
            <a:off x="0" y="5967551"/>
            <a:ext cx="713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Thanks to Martin Blunt, Branko </a:t>
            </a:r>
            <a:r>
              <a:rPr lang="en-US" altLang="zh-C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Bijeljic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all </a:t>
            </a:r>
            <a:r>
              <a:rPr lang="en-US" altLang="zh-CN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Pore-Scale Modelling and Imaging 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 members. 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B108792-A8CA-CB9A-0F17-801D07057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" b="2420"/>
          <a:stretch>
            <a:fillRect/>
          </a:stretch>
        </p:blipFill>
        <p:spPr>
          <a:xfrm>
            <a:off x="0" y="1386422"/>
            <a:ext cx="8345347" cy="449367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A8BFD02-AB5D-3BE1-CB4C-2A2A42002A95}"/>
              </a:ext>
            </a:extLst>
          </p:cNvPr>
          <p:cNvSpPr txBox="1"/>
          <p:nvPr/>
        </p:nvSpPr>
        <p:spPr>
          <a:xfrm>
            <a:off x="8872065" y="4498515"/>
            <a:ext cx="321177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Rukuan Chai</a:t>
            </a:r>
          </a:p>
          <a:p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 Associate</a:t>
            </a:r>
          </a:p>
          <a:p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Imperial College London</a:t>
            </a:r>
          </a:p>
          <a:p>
            <a:r>
              <a:rPr lang="en-GB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r.chai@imperial.ac.uk</a:t>
            </a:r>
            <a:endParaRPr lang="en-GB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50070A8-D4C2-01BE-CCC8-EB1A4C7C39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787" y="1305401"/>
            <a:ext cx="1420438" cy="142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40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396D6-C032-DBAD-B39D-453F4BAFD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4205335-95BB-B50B-0E82-7AFA14BC33F0}"/>
              </a:ext>
            </a:extLst>
          </p:cNvPr>
          <p:cNvSpPr txBox="1"/>
          <p:nvPr/>
        </p:nvSpPr>
        <p:spPr>
          <a:xfrm>
            <a:off x="4606" y="5784"/>
            <a:ext cx="12187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Why Carbonates Matter for CO₂ Storage — and What We Don't Yet Know</a:t>
            </a:r>
            <a:endParaRPr lang="zh-CN" altLang="en-US" sz="360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A349C2-997B-BBE0-AD50-C47852CFD1D3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1C5C9F-7418-4A45-9ED6-2D9189476F5B}" type="slidenum">
              <a:rPr lang="zh-CN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 descr="碗里的水果&#10;&#10;AI 生成的内容可能不正确。">
            <a:extLst>
              <a:ext uri="{FF2B5EF4-FFF2-40B4-BE49-F238E27FC236}">
                <a16:creationId xmlns:a16="http://schemas.microsoft.com/office/drawing/2014/main" id="{78442220-2689-E798-F176-82F0A2569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1" y="1627893"/>
            <a:ext cx="6022795" cy="335476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37F19E4-5289-2276-F4EF-8C4F36142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6AFBDB0-98F1-8F4E-5EEB-757B03F70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900" y="1507304"/>
            <a:ext cx="5283200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800"/>
              </a:spcAft>
            </a:pPr>
            <a:r>
              <a:rPr lang="en-GB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Context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zh-CN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Carbonates host ~60% of the world's hydrocarbon reserves and are prime targets for CCS. </a:t>
            </a:r>
          </a:p>
          <a:p>
            <a:pPr eaLnBrk="0" fontAlgn="base" hangingPunct="0">
              <a:spcBef>
                <a:spcPct val="0"/>
              </a:spcBef>
              <a:spcAft>
                <a:spcPts val="1800"/>
              </a:spcAft>
            </a:pPr>
            <a:r>
              <a:rPr lang="en-GB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zh-CN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Their extreme pore heterogeneity makes injectivity and trapping hard to predict. </a:t>
            </a:r>
          </a:p>
          <a:p>
            <a:pPr eaLnBrk="0" fontAlgn="base" hangingPunct="0">
              <a:spcBef>
                <a:spcPct val="0"/>
              </a:spcBef>
              <a:spcAft>
                <a:spcPts val="1800"/>
              </a:spcAft>
            </a:pPr>
            <a:r>
              <a:rPr lang="en-GB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</a:t>
            </a:r>
            <a:r>
              <a:rPr lang="en-GB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zh-CN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situ</a:t>
            </a:r>
            <a:r>
              <a:rPr lang="en-GB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pore-scale multiphase flow under reservoir conditions are scarce.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A77F9D7-CF92-814F-F4C7-C204D7465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417" y="5307051"/>
            <a:ext cx="10851265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altLang="zh-CN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combine</a:t>
            </a:r>
            <a:r>
              <a:rPr kumimoji="0" lang="zh-CN" altLang="zh-CN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steady-state relative permeability measurements, </a:t>
            </a:r>
            <a:r>
              <a:rPr kumimoji="0" lang="zh-CN" altLang="zh-CN" sz="2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kumimoji="0" lang="en-US" altLang="zh-CN" sz="2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zh-CN" altLang="zh-CN" sz="2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situ </a:t>
            </a:r>
            <a:r>
              <a:rPr kumimoji="0" lang="zh-CN" altLang="zh-CN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micro-CT imaging, and pore-network modeling </a:t>
            </a:r>
            <a:r>
              <a:rPr kumimoji="0" lang="en-US" altLang="zh-CN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unravel the pore-scale controls of flow hysteresis and residual trapping.</a:t>
            </a:r>
            <a:endParaRPr kumimoji="0" lang="zh-CN" altLang="zh-CN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46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14"/>
    </mc:Choice>
    <mc:Fallback xmlns="">
      <p:transition spd="slow" advTm="8851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42604-3453-F0C1-2072-B46B2D3E9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示&#10;&#10;AI 生成的内容可能不正确。">
            <a:extLst>
              <a:ext uri="{FF2B5EF4-FFF2-40B4-BE49-F238E27FC236}">
                <a16:creationId xmlns:a16="http://schemas.microsoft.com/office/drawing/2014/main" id="{00E9FE61-38C5-AD06-799F-1EAFFBF69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1652" r="2369"/>
          <a:stretch>
            <a:fillRect/>
          </a:stretch>
        </p:blipFill>
        <p:spPr>
          <a:xfrm>
            <a:off x="113976" y="1197500"/>
            <a:ext cx="8507904" cy="507859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C00558F-E81D-A802-869F-F63C77593D33}"/>
              </a:ext>
            </a:extLst>
          </p:cNvPr>
          <p:cNvSpPr txBox="1"/>
          <p:nvPr/>
        </p:nvSpPr>
        <p:spPr>
          <a:xfrm>
            <a:off x="4606" y="0"/>
            <a:ext cx="11506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Experimental Workflow: From Reservoir Conditions to Pore-Scale Imaging</a:t>
            </a:r>
            <a:endParaRPr lang="zh-CN" altLang="en-US" sz="360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A9074CB3-927C-7515-1892-CB5BC08E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51C5C9F-7418-4A45-9ED6-2D9189476F5B}" type="slidenum">
              <a:rPr lang="zh-CN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02B74A5-C523-BBA0-3F35-67C51BF7A006}"/>
              </a:ext>
            </a:extLst>
          </p:cNvPr>
          <p:cNvSpPr txBox="1"/>
          <p:nvPr/>
        </p:nvSpPr>
        <p:spPr>
          <a:xfrm>
            <a:off x="5839737" y="3651431"/>
            <a:ext cx="2632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latin typeface="Arial" panose="020B0604020202020204" pitchFamily="34" charset="0"/>
                <a:ea typeface="ADLaM Display" panose="02010000000000000000" pitchFamily="2" charset="0"/>
                <a:cs typeface="Arial" panose="020B0604020202020204" pitchFamily="34" charset="0"/>
              </a:rPr>
              <a:t> </a:t>
            </a:r>
            <a:endParaRPr lang="zh-CN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873092A-D376-E2B2-5941-1D183C663181}"/>
              </a:ext>
            </a:extLst>
          </p:cNvPr>
          <p:cNvSpPr txBox="1"/>
          <p:nvPr/>
        </p:nvSpPr>
        <p:spPr>
          <a:xfrm>
            <a:off x="8680450" y="1272793"/>
            <a:ext cx="34607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spcBef>
                <a:spcPts val="120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Drainage</a:t>
            </a:r>
          </a:p>
          <a:p>
            <a:pPr algn="ctr"/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100%, 50%, 25%, 10%, 5%, 0%Brine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90A0517-CABB-6EC9-E96B-05587B1A8CAE}"/>
              </a:ext>
            </a:extLst>
          </p:cNvPr>
          <p:cNvSpPr txBox="1"/>
          <p:nvPr/>
        </p:nvSpPr>
        <p:spPr>
          <a:xfrm>
            <a:off x="8680450" y="3189774"/>
            <a:ext cx="3460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Bump Flow</a:t>
            </a:r>
          </a:p>
          <a:p>
            <a:pPr algn="ctr"/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0%Brine (3.2 and 6.4mL/min)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C69768A-0DF0-AFCB-24D6-503B9E519167}"/>
              </a:ext>
            </a:extLst>
          </p:cNvPr>
          <p:cNvSpPr txBox="1"/>
          <p:nvPr/>
        </p:nvSpPr>
        <p:spPr>
          <a:xfrm>
            <a:off x="8680450" y="4715221"/>
            <a:ext cx="34607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Imbibition</a:t>
            </a:r>
          </a:p>
          <a:p>
            <a:pPr algn="ctr"/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0%, 10%, 25%, 50%, 100%Brine</a:t>
            </a:r>
            <a:endParaRPr lang="zh-CN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2A955261-71E6-F6EF-CE5A-17B0329A238A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10410825" y="2473122"/>
            <a:ext cx="0" cy="716652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7213471C-0EA9-DC77-F52C-2519ACF13695}"/>
              </a:ext>
            </a:extLst>
          </p:cNvPr>
          <p:cNvCxnSpPr>
            <a:stCxn id="13" idx="2"/>
            <a:endCxn id="19" idx="0"/>
          </p:cNvCxnSpPr>
          <p:nvPr/>
        </p:nvCxnSpPr>
        <p:spPr>
          <a:xfrm>
            <a:off x="10410825" y="4051548"/>
            <a:ext cx="0" cy="663673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77FD156C-95C6-AAAA-9A7D-6F8605EF4A61}"/>
              </a:ext>
            </a:extLst>
          </p:cNvPr>
          <p:cNvSpPr txBox="1"/>
          <p:nvPr/>
        </p:nvSpPr>
        <p:spPr>
          <a:xfrm>
            <a:off x="4480436" y="6253459"/>
            <a:ext cx="439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℃ 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8.0MPa &amp; </a:t>
            </a:r>
            <a:r>
              <a:rPr lang="en-US" altLang="zh-CN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=5.89×10</a:t>
            </a:r>
            <a:r>
              <a:rPr lang="en-US" altLang="zh-CN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-8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8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"/>
    </mc:Choice>
    <mc:Fallback xmlns="">
      <p:transition spd="slow" advTm="149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E888F-111F-8A0F-BBC1-9329E8F04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514C629-CC60-94D4-063B-09C568000E16}"/>
              </a:ext>
            </a:extLst>
          </p:cNvPr>
          <p:cNvSpPr txBox="1"/>
          <p:nvPr/>
        </p:nvSpPr>
        <p:spPr>
          <a:xfrm>
            <a:off x="4606" y="0"/>
            <a:ext cx="12187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Drainage vs. Imbibition: Two Distinct Pressure Signatures</a:t>
            </a:r>
            <a:endParaRPr lang="zh-CN" altLang="en-US" sz="360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4E4E62C5-6764-A1DB-8D5C-1F5FEC5B5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51C5C9F-7418-4A45-9ED6-2D9189476F5B}" type="slidenum">
              <a:rPr lang="zh-CN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08477AC-B4E2-8796-93E4-5836C8FD7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15463" r="35759" b="9537"/>
          <a:stretch>
            <a:fillRect/>
          </a:stretch>
        </p:blipFill>
        <p:spPr>
          <a:xfrm>
            <a:off x="283340" y="853736"/>
            <a:ext cx="4844079" cy="380365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E5F394B-0CF5-3BA4-643F-E2A1FE469C55}"/>
              </a:ext>
            </a:extLst>
          </p:cNvPr>
          <p:cNvSpPr txBox="1"/>
          <p:nvPr/>
        </p:nvSpPr>
        <p:spPr>
          <a:xfrm>
            <a:off x="451849" y="4811414"/>
            <a:ext cx="5022850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8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Drainage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High initial hump; Minimal </a:t>
            </a:r>
            <a:r>
              <a:rPr lang="el-GR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 fluctuations</a:t>
            </a:r>
          </a:p>
          <a:p>
            <a:pPr marL="285750" indent="-285750">
              <a:lnSpc>
                <a:spcPts val="28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Imbibition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No initial hump; Pronounced </a:t>
            </a:r>
            <a:r>
              <a:rPr lang="el-GR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 fluctuations-Rearrangement events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0D5E88A-7C4F-233C-E04D-D721A0543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52"/>
          <a:stretch>
            <a:fillRect/>
          </a:stretch>
        </p:blipFill>
        <p:spPr>
          <a:xfrm>
            <a:off x="5921942" y="596900"/>
            <a:ext cx="6005768" cy="6261100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CDD9BDAC-C700-32EF-3CED-7F1012CC6ADF}"/>
              </a:ext>
            </a:extLst>
          </p:cNvPr>
          <p:cNvCxnSpPr>
            <a:cxnSpLocks/>
          </p:cNvCxnSpPr>
          <p:nvPr/>
        </p:nvCxnSpPr>
        <p:spPr>
          <a:xfrm flipH="1" flipV="1">
            <a:off x="5108369" y="901700"/>
            <a:ext cx="1171781" cy="269875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00AD6071-53A6-C91B-A328-A5D33DB75BC2}"/>
              </a:ext>
            </a:extLst>
          </p:cNvPr>
          <p:cNvCxnSpPr>
            <a:cxnSpLocks/>
          </p:cNvCxnSpPr>
          <p:nvPr/>
        </p:nvCxnSpPr>
        <p:spPr>
          <a:xfrm flipH="1" flipV="1">
            <a:off x="5095669" y="4191000"/>
            <a:ext cx="1178131" cy="94615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177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7B60B-425E-ACE2-1745-A7261CB95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BA8AA70-725F-6EC4-B763-8D97ABC036D8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Low CO₂ Mobility and Strong Hysteresis</a:t>
            </a:r>
            <a:endParaRPr lang="zh-CN" altLang="en-US" sz="360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4E2BAF9F-E445-3EF2-6B8D-031FA749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51C5C9F-7418-4A45-9ED6-2D9189476F5B}" type="slidenum">
              <a:rPr lang="zh-CN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C9CDE78-A782-25C9-1DDA-0C95E2CE3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655" y="5486408"/>
            <a:ext cx="1075926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CO</a:t>
            </a:r>
            <a:r>
              <a:rPr kumimoji="0" lang="en-US" altLang="zh-CN" sz="24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Mobility: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Low CO₂ </a:t>
            </a: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relative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permeability</a:t>
            </a: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despite high saturation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 </a:t>
            </a: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Hysteresis: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Pronounced drainage-imbibition cycle disparity</a:t>
            </a:r>
            <a:endParaRPr kumimoji="0" lang="en-US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Residual Trapping: 63%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initial saturation</a:t>
            </a:r>
            <a:endParaRPr kumimoji="0" lang="zh-CN" altLang="zh-CN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576D04D-052E-DC68-60B6-9F7947293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0" y="871886"/>
            <a:ext cx="10440000" cy="4506042"/>
          </a:xfrm>
          <a:prstGeom prst="rect">
            <a:avLst/>
          </a:prstGeom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9647C5CC-7D37-7627-0AC8-2308A7781827}"/>
              </a:ext>
            </a:extLst>
          </p:cNvPr>
          <p:cNvCxnSpPr/>
          <p:nvPr/>
        </p:nvCxnSpPr>
        <p:spPr>
          <a:xfrm flipH="1">
            <a:off x="8772341" y="985192"/>
            <a:ext cx="2312547" cy="607634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4348738B-4BA9-200F-702E-E3D5CB791F56}"/>
              </a:ext>
            </a:extLst>
          </p:cNvPr>
          <p:cNvCxnSpPr/>
          <p:nvPr/>
        </p:nvCxnSpPr>
        <p:spPr>
          <a:xfrm flipV="1">
            <a:off x="8512769" y="3592707"/>
            <a:ext cx="1168072" cy="879004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41A755DD-2FC3-D01C-1FE7-8BD7701C4809}"/>
              </a:ext>
            </a:extLst>
          </p:cNvPr>
          <p:cNvCxnSpPr/>
          <p:nvPr/>
        </p:nvCxnSpPr>
        <p:spPr>
          <a:xfrm flipH="1">
            <a:off x="3533714" y="1055985"/>
            <a:ext cx="2448232" cy="2766797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星形: 五角 12">
            <a:extLst>
              <a:ext uri="{FF2B5EF4-FFF2-40B4-BE49-F238E27FC236}">
                <a16:creationId xmlns:a16="http://schemas.microsoft.com/office/drawing/2014/main" id="{1C34301D-5548-68B5-3987-18D448891021}"/>
              </a:ext>
            </a:extLst>
          </p:cNvPr>
          <p:cNvSpPr/>
          <p:nvPr/>
        </p:nvSpPr>
        <p:spPr>
          <a:xfrm>
            <a:off x="4586749" y="2383339"/>
            <a:ext cx="233024" cy="209426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4" name="星形: 五角 13">
            <a:extLst>
              <a:ext uri="{FF2B5EF4-FFF2-40B4-BE49-F238E27FC236}">
                <a16:creationId xmlns:a16="http://schemas.microsoft.com/office/drawing/2014/main" id="{AE605B04-3C34-DB42-2028-88B2AB477256}"/>
              </a:ext>
            </a:extLst>
          </p:cNvPr>
          <p:cNvSpPr/>
          <p:nvPr/>
        </p:nvSpPr>
        <p:spPr>
          <a:xfrm>
            <a:off x="9812102" y="1184296"/>
            <a:ext cx="233024" cy="209426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5" name="星形: 五角 14">
            <a:extLst>
              <a:ext uri="{FF2B5EF4-FFF2-40B4-BE49-F238E27FC236}">
                <a16:creationId xmlns:a16="http://schemas.microsoft.com/office/drawing/2014/main" id="{2ECE3A05-A5AE-8B5B-1694-AF75F2D49322}"/>
              </a:ext>
            </a:extLst>
          </p:cNvPr>
          <p:cNvSpPr/>
          <p:nvPr/>
        </p:nvSpPr>
        <p:spPr>
          <a:xfrm>
            <a:off x="8932115" y="3927496"/>
            <a:ext cx="233024" cy="209426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095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4"/>
    </mc:Choice>
    <mc:Fallback xmlns="">
      <p:transition spd="slow" advTm="2905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45A54-5789-D668-C4F1-4D64359E9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日程表&#10;&#10;AI 生成的内容可能不正确。">
            <a:extLst>
              <a:ext uri="{FF2B5EF4-FFF2-40B4-BE49-F238E27FC236}">
                <a16:creationId xmlns:a16="http://schemas.microsoft.com/office/drawing/2014/main" id="{53D7AE65-51AA-658C-55E3-CC8B5F2FC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7" r="38201"/>
          <a:stretch>
            <a:fillRect/>
          </a:stretch>
        </p:blipFill>
        <p:spPr>
          <a:xfrm>
            <a:off x="7744205" y="526927"/>
            <a:ext cx="4295395" cy="6331074"/>
          </a:xfrm>
          <a:prstGeom prst="rect">
            <a:avLst/>
          </a:prstGeom>
        </p:spPr>
      </p:pic>
      <p:pic>
        <p:nvPicPr>
          <p:cNvPr id="8" name="图片 7" descr="日程表&#10;&#10;AI 生成的内容可能不正确。">
            <a:extLst>
              <a:ext uri="{FF2B5EF4-FFF2-40B4-BE49-F238E27FC236}">
                <a16:creationId xmlns:a16="http://schemas.microsoft.com/office/drawing/2014/main" id="{369C4CD0-C4D3-BD12-D143-ECC115EEE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01"/>
          <a:stretch>
            <a:fillRect/>
          </a:stretch>
        </p:blipFill>
        <p:spPr>
          <a:xfrm>
            <a:off x="303693" y="636716"/>
            <a:ext cx="7038067" cy="320757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34B69EA-9FB5-23BF-9A56-731599C5ECAC}"/>
              </a:ext>
            </a:extLst>
          </p:cNvPr>
          <p:cNvSpPr txBox="1"/>
          <p:nvPr/>
        </p:nvSpPr>
        <p:spPr>
          <a:xfrm>
            <a:off x="1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Drainage Builds a Spanning Cluster; Imbibition Breaks It Apart</a:t>
            </a:r>
            <a:endParaRPr lang="zh-CN" altLang="en-US" sz="360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D57A8DB7-B655-CC36-2B86-974EB62D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51C5C9F-7418-4A45-9ED6-2D9189476F5B}" type="slidenum">
              <a:rPr lang="zh-CN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5161B32-3283-C9D3-2DB6-72645711B5F3}"/>
              </a:ext>
            </a:extLst>
          </p:cNvPr>
          <p:cNvSpPr txBox="1"/>
          <p:nvPr/>
        </p:nvSpPr>
        <p:spPr>
          <a:xfrm>
            <a:off x="-25477" y="3794100"/>
            <a:ext cx="1856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drainage </a:t>
            </a:r>
          </a:p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(25%brine/75%CO</a:t>
            </a:r>
            <a:r>
              <a:rPr lang="en-GB" altLang="zh-CN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BE4075C-72C5-D981-16EB-0D57CCDF7795}"/>
              </a:ext>
            </a:extLst>
          </p:cNvPr>
          <p:cNvSpPr txBox="1"/>
          <p:nvPr/>
        </p:nvSpPr>
        <p:spPr>
          <a:xfrm>
            <a:off x="1424049" y="3794100"/>
            <a:ext cx="1856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drainage </a:t>
            </a:r>
          </a:p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(0%brine/100%CO</a:t>
            </a:r>
            <a:r>
              <a:rPr lang="en-GB" altLang="zh-CN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9212D0A-38B5-01AC-6B3D-81C5ACFACCFD}"/>
              </a:ext>
            </a:extLst>
          </p:cNvPr>
          <p:cNvSpPr txBox="1"/>
          <p:nvPr/>
        </p:nvSpPr>
        <p:spPr>
          <a:xfrm>
            <a:off x="2897755" y="3794100"/>
            <a:ext cx="1856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drainage </a:t>
            </a:r>
          </a:p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(0%brine/100%CO</a:t>
            </a:r>
            <a:r>
              <a:rPr lang="en-GB" altLang="zh-CN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6.4mL/min 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E66AC0B-C999-884D-3B9B-18280A7F9E3A}"/>
              </a:ext>
            </a:extLst>
          </p:cNvPr>
          <p:cNvSpPr txBox="1"/>
          <p:nvPr/>
        </p:nvSpPr>
        <p:spPr>
          <a:xfrm>
            <a:off x="4342329" y="3824922"/>
            <a:ext cx="1856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imbibition </a:t>
            </a:r>
          </a:p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(5%brine/95%CO</a:t>
            </a:r>
            <a:r>
              <a:rPr lang="en-GB" altLang="zh-CN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5069653-64EC-86F3-9507-88ED37D06BE1}"/>
              </a:ext>
            </a:extLst>
          </p:cNvPr>
          <p:cNvSpPr txBox="1"/>
          <p:nvPr/>
        </p:nvSpPr>
        <p:spPr>
          <a:xfrm>
            <a:off x="5757768" y="3824922"/>
            <a:ext cx="1856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imbibition </a:t>
            </a:r>
          </a:p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(100%brine/0%CO</a:t>
            </a:r>
            <a:r>
              <a:rPr lang="en-GB" altLang="zh-CN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3940688-AED3-4828-D94F-1D7747AD1844}"/>
              </a:ext>
            </a:extLst>
          </p:cNvPr>
          <p:cNvSpPr txBox="1"/>
          <p:nvPr/>
        </p:nvSpPr>
        <p:spPr>
          <a:xfrm>
            <a:off x="9109981" y="1363646"/>
            <a:ext cx="1856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drainage </a:t>
            </a:r>
          </a:p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(25%brine/75%CO</a:t>
            </a:r>
            <a:r>
              <a:rPr lang="en-GB" altLang="zh-CN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8F8A5AD-DD52-F423-1FAE-EE3565CA1306}"/>
              </a:ext>
            </a:extLst>
          </p:cNvPr>
          <p:cNvSpPr txBox="1"/>
          <p:nvPr/>
        </p:nvSpPr>
        <p:spPr>
          <a:xfrm>
            <a:off x="9159644" y="2457047"/>
            <a:ext cx="1856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drainage </a:t>
            </a:r>
          </a:p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(0%brine/100%CO</a:t>
            </a:r>
            <a:r>
              <a:rPr lang="en-GB" altLang="zh-CN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DDE39E5-CC36-B3FA-EA6A-9D0EBA90DDF8}"/>
              </a:ext>
            </a:extLst>
          </p:cNvPr>
          <p:cNvSpPr txBox="1"/>
          <p:nvPr/>
        </p:nvSpPr>
        <p:spPr>
          <a:xfrm>
            <a:off x="9032540" y="3687233"/>
            <a:ext cx="2570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drainage </a:t>
            </a:r>
          </a:p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(0%brine/100%CO</a:t>
            </a:r>
            <a:r>
              <a:rPr lang="en-GB" altLang="zh-CN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), 6.4mL/min 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852252A-EE7F-F9EC-7925-3C011E02F5B8}"/>
              </a:ext>
            </a:extLst>
          </p:cNvPr>
          <p:cNvSpPr txBox="1"/>
          <p:nvPr/>
        </p:nvSpPr>
        <p:spPr>
          <a:xfrm>
            <a:off x="10250791" y="4265341"/>
            <a:ext cx="1856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imbibition </a:t>
            </a:r>
          </a:p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(5%brine/95%CO</a:t>
            </a:r>
            <a:r>
              <a:rPr lang="en-GB" altLang="zh-CN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4962FFA-A7FE-6E25-C809-30A6B777D07D}"/>
              </a:ext>
            </a:extLst>
          </p:cNvPr>
          <p:cNvSpPr txBox="1"/>
          <p:nvPr/>
        </p:nvSpPr>
        <p:spPr>
          <a:xfrm>
            <a:off x="10250791" y="5379108"/>
            <a:ext cx="1856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imbibition </a:t>
            </a:r>
          </a:p>
          <a:p>
            <a:pPr algn="ctr"/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(100%brine/0%CO</a:t>
            </a:r>
            <a:r>
              <a:rPr lang="en-GB" altLang="zh-CN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A26586D-F27F-059B-4F5D-B707FC52BB71}"/>
              </a:ext>
            </a:extLst>
          </p:cNvPr>
          <p:cNvSpPr txBox="1"/>
          <p:nvPr/>
        </p:nvSpPr>
        <p:spPr>
          <a:xfrm>
            <a:off x="83874" y="4440431"/>
            <a:ext cx="7484465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Drainage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-Coalescence into a spanning cluster; Normalized Euler characteristic </a:t>
            </a:r>
            <a:r>
              <a:rPr lang="el-GR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χ 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drops from 5 (early) to -16 mm</a:t>
            </a:r>
            <a:r>
              <a:rPr lang="en-US" altLang="zh-CN" sz="22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-3 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(end)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Imbibition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-Fragmentation into dispersed, isolated ganglia; Normalized </a:t>
            </a:r>
            <a:r>
              <a:rPr lang="el-GR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χ 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rises to 19 mm</a:t>
            </a:r>
            <a:r>
              <a:rPr lang="en-US" altLang="zh-CN" sz="22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-3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Topological changes, not just saturation change, governs hysteresis.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67AED92-44F4-6413-F157-44B87413A8B8}"/>
              </a:ext>
            </a:extLst>
          </p:cNvPr>
          <p:cNvSpPr/>
          <p:nvPr/>
        </p:nvSpPr>
        <p:spPr>
          <a:xfrm>
            <a:off x="7333185" y="1391577"/>
            <a:ext cx="150549" cy="229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46D9CF2-6863-4A2C-ADF2-21E23B6785B4}"/>
              </a:ext>
            </a:extLst>
          </p:cNvPr>
          <p:cNvSpPr/>
          <p:nvPr/>
        </p:nvSpPr>
        <p:spPr>
          <a:xfrm>
            <a:off x="7333185" y="2649411"/>
            <a:ext cx="150549" cy="229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49E3FDC-CE55-4610-4ECB-28F50CA5076E}"/>
              </a:ext>
            </a:extLst>
          </p:cNvPr>
          <p:cNvSpPr/>
          <p:nvPr/>
        </p:nvSpPr>
        <p:spPr>
          <a:xfrm>
            <a:off x="7341761" y="3979775"/>
            <a:ext cx="150549" cy="229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BFAD85B-F2E2-A64D-F939-331062619780}"/>
              </a:ext>
            </a:extLst>
          </p:cNvPr>
          <p:cNvSpPr/>
          <p:nvPr/>
        </p:nvSpPr>
        <p:spPr>
          <a:xfrm>
            <a:off x="7283847" y="5405284"/>
            <a:ext cx="150549" cy="229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85AD553-6543-D910-C69B-F44574AF347A}"/>
              </a:ext>
            </a:extLst>
          </p:cNvPr>
          <p:cNvCxnSpPr>
            <a:cxnSpLocks/>
          </p:cNvCxnSpPr>
          <p:nvPr/>
        </p:nvCxnSpPr>
        <p:spPr>
          <a:xfrm>
            <a:off x="2333352" y="4209438"/>
            <a:ext cx="0" cy="18466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A8DCBB0-6248-F041-EAC9-E445923791F9}"/>
              </a:ext>
            </a:extLst>
          </p:cNvPr>
          <p:cNvCxnSpPr/>
          <p:nvPr/>
        </p:nvCxnSpPr>
        <p:spPr>
          <a:xfrm>
            <a:off x="5292452" y="4209438"/>
            <a:ext cx="0" cy="18466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F79F6C81-F3A1-6E65-9FBA-A3748952FE8F}"/>
              </a:ext>
            </a:extLst>
          </p:cNvPr>
          <p:cNvCxnSpPr>
            <a:cxnSpLocks/>
          </p:cNvCxnSpPr>
          <p:nvPr/>
        </p:nvCxnSpPr>
        <p:spPr>
          <a:xfrm>
            <a:off x="2330451" y="4394104"/>
            <a:ext cx="2962001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99095953-0306-61C3-2A8A-3F4EFFF47DB0}"/>
              </a:ext>
            </a:extLst>
          </p:cNvPr>
          <p:cNvCxnSpPr>
            <a:cxnSpLocks/>
          </p:cNvCxnSpPr>
          <p:nvPr/>
        </p:nvCxnSpPr>
        <p:spPr>
          <a:xfrm rot="16200000">
            <a:off x="7694426" y="2150370"/>
            <a:ext cx="0" cy="2520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1FAA7A6C-2BB0-DCBF-0550-DD863BF85FC8}"/>
              </a:ext>
            </a:extLst>
          </p:cNvPr>
          <p:cNvCxnSpPr>
            <a:cxnSpLocks/>
          </p:cNvCxnSpPr>
          <p:nvPr/>
        </p:nvCxnSpPr>
        <p:spPr>
          <a:xfrm rot="16200000">
            <a:off x="7707126" y="4662988"/>
            <a:ext cx="0" cy="2520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2438714C-D6B1-BA04-F654-B963DF6D098F}"/>
              </a:ext>
            </a:extLst>
          </p:cNvPr>
          <p:cNvCxnSpPr>
            <a:cxnSpLocks/>
          </p:cNvCxnSpPr>
          <p:nvPr/>
        </p:nvCxnSpPr>
        <p:spPr>
          <a:xfrm rot="16200000">
            <a:off x="6320793" y="3528987"/>
            <a:ext cx="2520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414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图表&#10;&#10;AI 生成的内容可能不正确。">
            <a:extLst>
              <a:ext uri="{FF2B5EF4-FFF2-40B4-BE49-F238E27FC236}">
                <a16:creationId xmlns:a16="http://schemas.microsoft.com/office/drawing/2014/main" id="{155E3602-DD25-0290-E935-D2CED04DC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62"/>
          <a:stretch>
            <a:fillRect/>
          </a:stretch>
        </p:blipFill>
        <p:spPr>
          <a:xfrm>
            <a:off x="48825" y="727914"/>
            <a:ext cx="6065302" cy="398215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CFA3CDC-A2A8-F4A9-FDFA-2BACC5B0D411}"/>
              </a:ext>
            </a:extLst>
          </p:cNvPr>
          <p:cNvSpPr txBox="1"/>
          <p:nvPr/>
        </p:nvSpPr>
        <p:spPr>
          <a:xfrm>
            <a:off x="0" y="0"/>
            <a:ext cx="1234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Structure Wins Over Wettability: What Really Controls the Flow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CB7FCE7-DB63-9008-ACF2-B9D39A3D1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51C5C9F-7418-4A45-9ED6-2D9189476F5B}" type="slidenum">
              <a:rPr lang="zh-CN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14DDC53-9DC6-585D-4E6D-24949059F6E9}"/>
              </a:ext>
            </a:extLst>
          </p:cNvPr>
          <p:cNvSpPr txBox="1"/>
          <p:nvPr/>
        </p:nvSpPr>
        <p:spPr>
          <a:xfrm>
            <a:off x="0" y="4849678"/>
            <a:ext cx="6114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Structural Heterogeneity</a:t>
            </a:r>
          </a:p>
          <a:p>
            <a:pPr marL="252000" indent="-180000" algn="just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Skewed, multimodal pore-throat distributions</a:t>
            </a:r>
          </a:p>
          <a:p>
            <a:pPr marL="252000" indent="-180000" algn="just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coordination number </a:t>
            </a:r>
          </a:p>
          <a:p>
            <a:pPr marL="252000" indent="-180000" algn="just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Limits flow pathways and promotes multiphases rearrangement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图片 7" descr="图片包含 图表&#10;&#10;AI 生成的内容可能不正确。">
            <a:extLst>
              <a:ext uri="{FF2B5EF4-FFF2-40B4-BE49-F238E27FC236}">
                <a16:creationId xmlns:a16="http://schemas.microsoft.com/office/drawing/2014/main" id="{503268EB-4D25-C448-8302-CE0D654C5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5" b="1"/>
          <a:stretch>
            <a:fillRect/>
          </a:stretch>
        </p:blipFill>
        <p:spPr>
          <a:xfrm>
            <a:off x="6223001" y="2147763"/>
            <a:ext cx="5614384" cy="471023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B192FA1-A29D-4DCF-1C19-5605648ED2E8}"/>
              </a:ext>
            </a:extLst>
          </p:cNvPr>
          <p:cNvSpPr txBox="1"/>
          <p:nvPr/>
        </p:nvSpPr>
        <p:spPr>
          <a:xfrm>
            <a:off x="6700913" y="652683"/>
            <a:ext cx="4897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Wettability</a:t>
            </a:r>
          </a:p>
          <a:p>
            <a:pPr marL="252000" indent="-180000" algn="just">
              <a:buFont typeface="Arial" panose="020B0604020202020204" pitchFamily="34" charset="0"/>
              <a:buChar char="•"/>
            </a:pPr>
            <a:r>
              <a:rPr lang="en-US" altLang="zh-CN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situ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strong water-wet</a:t>
            </a:r>
          </a:p>
          <a:p>
            <a:pPr marL="252000" indent="-180000" algn="just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Contact angle hysteresis is minor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F88DB62-0992-BB4B-1C66-FFA03D43F428}"/>
              </a:ext>
            </a:extLst>
          </p:cNvPr>
          <p:cNvSpPr/>
          <p:nvPr/>
        </p:nvSpPr>
        <p:spPr>
          <a:xfrm>
            <a:off x="2951979" y="885267"/>
            <a:ext cx="16510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41455C7-5B1A-2204-BA85-A539B61AEAB2}"/>
              </a:ext>
            </a:extLst>
          </p:cNvPr>
          <p:cNvSpPr/>
          <p:nvPr/>
        </p:nvSpPr>
        <p:spPr>
          <a:xfrm>
            <a:off x="2961010" y="2952384"/>
            <a:ext cx="16510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2E7FB6-E000-DB0B-331E-81089D991CE9}"/>
              </a:ext>
            </a:extLst>
          </p:cNvPr>
          <p:cNvSpPr/>
          <p:nvPr/>
        </p:nvSpPr>
        <p:spPr>
          <a:xfrm>
            <a:off x="4506703" y="814719"/>
            <a:ext cx="16510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249DC74-4E64-B6AC-D3A5-2CBD4B281602}"/>
              </a:ext>
            </a:extLst>
          </p:cNvPr>
          <p:cNvSpPr/>
          <p:nvPr/>
        </p:nvSpPr>
        <p:spPr>
          <a:xfrm>
            <a:off x="6535813" y="2869834"/>
            <a:ext cx="16510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C360B8B-85EF-4767-0B68-81176F777D47}"/>
              </a:ext>
            </a:extLst>
          </p:cNvPr>
          <p:cNvSpPr/>
          <p:nvPr/>
        </p:nvSpPr>
        <p:spPr>
          <a:xfrm>
            <a:off x="8559322" y="2888177"/>
            <a:ext cx="16510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5E8A36A-E972-DCF2-5BBA-501FBBD730FB}"/>
              </a:ext>
            </a:extLst>
          </p:cNvPr>
          <p:cNvSpPr/>
          <p:nvPr/>
        </p:nvSpPr>
        <p:spPr>
          <a:xfrm>
            <a:off x="10760289" y="2906520"/>
            <a:ext cx="16510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F4B5BE0-4474-A219-B73B-CED6EE78C5C3}"/>
              </a:ext>
            </a:extLst>
          </p:cNvPr>
          <p:cNvSpPr/>
          <p:nvPr/>
        </p:nvSpPr>
        <p:spPr>
          <a:xfrm>
            <a:off x="6599952" y="4544968"/>
            <a:ext cx="16510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930DD2F-A3F5-96E2-9EFE-4668AD7CE018}"/>
              </a:ext>
            </a:extLst>
          </p:cNvPr>
          <p:cNvSpPr/>
          <p:nvPr/>
        </p:nvSpPr>
        <p:spPr>
          <a:xfrm>
            <a:off x="11936720" y="4547474"/>
            <a:ext cx="16510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672D188-47BC-0BDC-0C30-FF7DFC292464}"/>
              </a:ext>
            </a:extLst>
          </p:cNvPr>
          <p:cNvSpPr txBox="1"/>
          <p:nvPr/>
        </p:nvSpPr>
        <p:spPr>
          <a:xfrm>
            <a:off x="6106592" y="1852075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Drainage_100%CO</a:t>
            </a:r>
            <a:r>
              <a:rPr lang="en-US" altLang="zh-CN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00D5D16-0F3E-F541-4277-2A18D3AE33C6}"/>
              </a:ext>
            </a:extLst>
          </p:cNvPr>
          <p:cNvSpPr txBox="1"/>
          <p:nvPr/>
        </p:nvSpPr>
        <p:spPr>
          <a:xfrm>
            <a:off x="8121558" y="1846973"/>
            <a:ext cx="1872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Drainage_100%CO</a:t>
            </a:r>
            <a:r>
              <a:rPr lang="en-US" altLang="zh-CN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2_</a:t>
            </a:r>
          </a:p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6.4mL/min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19A649A-A5D3-3D53-2A75-0777D5710E43}"/>
              </a:ext>
            </a:extLst>
          </p:cNvPr>
          <p:cNvSpPr txBox="1"/>
          <p:nvPr/>
        </p:nvSpPr>
        <p:spPr>
          <a:xfrm>
            <a:off x="10203851" y="1852075"/>
            <a:ext cx="1927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Imbibition_100%Brine</a:t>
            </a:r>
            <a:endParaRPr lang="zh-CN" alt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947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, 图示, 地图&#10;&#10;AI 生成的内容可能不正确。">
            <a:extLst>
              <a:ext uri="{FF2B5EF4-FFF2-40B4-BE49-F238E27FC236}">
                <a16:creationId xmlns:a16="http://schemas.microsoft.com/office/drawing/2014/main" id="{F339C010-A085-74EE-2D1E-4AE2340AA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59"/>
          <a:stretch>
            <a:fillRect/>
          </a:stretch>
        </p:blipFill>
        <p:spPr>
          <a:xfrm>
            <a:off x="1" y="-2"/>
            <a:ext cx="5614857" cy="5259336"/>
          </a:xfrm>
          <a:prstGeom prst="rect">
            <a:avLst/>
          </a:prstGeom>
        </p:spPr>
      </p:pic>
      <p:pic>
        <p:nvPicPr>
          <p:cNvPr id="7" name="图片 6" descr="图表, 图示, 地图&#10;&#10;AI 生成的内容可能不正确。">
            <a:extLst>
              <a:ext uri="{FF2B5EF4-FFF2-40B4-BE49-F238E27FC236}">
                <a16:creationId xmlns:a16="http://schemas.microsoft.com/office/drawing/2014/main" id="{80AB5723-8572-EF4A-4732-DE7FDA24D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56"/>
          <a:stretch>
            <a:fillRect/>
          </a:stretch>
        </p:blipFill>
        <p:spPr>
          <a:xfrm>
            <a:off x="5567423" y="4342127"/>
            <a:ext cx="6624576" cy="251587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C364CF-121F-A40B-3CFE-613160F85080}"/>
              </a:ext>
            </a:extLst>
          </p:cNvPr>
          <p:cNvSpPr txBox="1"/>
          <p:nvPr/>
        </p:nvSpPr>
        <p:spPr>
          <a:xfrm>
            <a:off x="5759450" y="-34848"/>
            <a:ext cx="643255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3600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Pore-Network Model Reproduces the Data and Pinpoints the Mechanism</a:t>
            </a:r>
            <a:endParaRPr lang="zh-CN" altLang="en-US" sz="3600" dirty="0">
              <a:latin typeface="Calibri bold" panose="020F0702030404030204" pitchFamily="34" charset="0"/>
              <a:ea typeface="等线"/>
              <a:cs typeface="Calibri bold" panose="020F0702030404030204" pitchFamily="34" charset="0"/>
            </a:endParaRPr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99762CD4-8C26-8499-AEA8-CC918A98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51C5C9F-7418-4A45-9ED6-2D9189476F5B}" type="slidenum">
              <a:rPr lang="zh-CN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214CB44-EF46-7FB2-3831-DF33C80834B1}"/>
              </a:ext>
            </a:extLst>
          </p:cNvPr>
          <p:cNvSpPr txBox="1"/>
          <p:nvPr/>
        </p:nvSpPr>
        <p:spPr>
          <a:xfrm>
            <a:off x="0" y="5384879"/>
            <a:ext cx="47929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Validation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PNM reproduces experimental relative permeability and hysteresis.</a:t>
            </a:r>
            <a:endParaRPr lang="zh-CN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0195D98-BE40-E7DF-5DA8-5CBACE2CF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668" y="1789198"/>
            <a:ext cx="651933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Mechanism: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zh-CN" altLang="zh-CN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Snap-off 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dominates the</a:t>
            </a:r>
            <a:r>
              <a:rPr kumimoji="0" lang="zh-CN" altLang="zh-CN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throat-filling events during imbibition.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Sensitivity: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Varying contact angles</a:t>
            </a: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showed modest impact on 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relative permeability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5F07AC1-7DE5-F111-D564-AE20583D0168}"/>
              </a:ext>
            </a:extLst>
          </p:cNvPr>
          <p:cNvSpPr txBox="1"/>
          <p:nvPr/>
        </p:nvSpPr>
        <p:spPr>
          <a:xfrm>
            <a:off x="486137" y="6550223"/>
            <a:ext cx="4108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https://github.com/ImperialCollegeLondon/pnflow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F613775-B1A4-CC02-35DD-5B5EB13F4AF6}"/>
              </a:ext>
            </a:extLst>
          </p:cNvPr>
          <p:cNvSpPr/>
          <p:nvPr/>
        </p:nvSpPr>
        <p:spPr>
          <a:xfrm>
            <a:off x="486137" y="109959"/>
            <a:ext cx="179407" cy="115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722741C-8D1D-A608-721A-27D4061925A1}"/>
              </a:ext>
            </a:extLst>
          </p:cNvPr>
          <p:cNvSpPr/>
          <p:nvPr/>
        </p:nvSpPr>
        <p:spPr>
          <a:xfrm>
            <a:off x="3300715" y="109958"/>
            <a:ext cx="179407" cy="115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68E7F51-A9FC-5FCF-BD96-49B6D1E01091}"/>
              </a:ext>
            </a:extLst>
          </p:cNvPr>
          <p:cNvSpPr/>
          <p:nvPr/>
        </p:nvSpPr>
        <p:spPr>
          <a:xfrm>
            <a:off x="486137" y="1853877"/>
            <a:ext cx="179407" cy="115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858DAFB-EB13-7885-4336-222602610963}"/>
              </a:ext>
            </a:extLst>
          </p:cNvPr>
          <p:cNvSpPr/>
          <p:nvPr/>
        </p:nvSpPr>
        <p:spPr>
          <a:xfrm>
            <a:off x="3300715" y="1853876"/>
            <a:ext cx="179407" cy="115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461B02F-1CAA-160D-4137-F484C1A2A110}"/>
              </a:ext>
            </a:extLst>
          </p:cNvPr>
          <p:cNvSpPr/>
          <p:nvPr/>
        </p:nvSpPr>
        <p:spPr>
          <a:xfrm>
            <a:off x="871960" y="4147592"/>
            <a:ext cx="179407" cy="115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682F76B-38DF-D214-7157-516C31A167CA}"/>
              </a:ext>
            </a:extLst>
          </p:cNvPr>
          <p:cNvSpPr/>
          <p:nvPr/>
        </p:nvSpPr>
        <p:spPr>
          <a:xfrm>
            <a:off x="2155277" y="4089718"/>
            <a:ext cx="179407" cy="115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3B9DFF0-AB25-3E5C-8B79-9FCAD8FFDAC3}"/>
              </a:ext>
            </a:extLst>
          </p:cNvPr>
          <p:cNvSpPr/>
          <p:nvPr/>
        </p:nvSpPr>
        <p:spPr>
          <a:xfrm>
            <a:off x="3667702" y="4174596"/>
            <a:ext cx="179407" cy="115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29CD4B6-DFBF-59EA-701D-92026FD3EB22}"/>
              </a:ext>
            </a:extLst>
          </p:cNvPr>
          <p:cNvSpPr/>
          <p:nvPr/>
        </p:nvSpPr>
        <p:spPr>
          <a:xfrm>
            <a:off x="7594961" y="4453421"/>
            <a:ext cx="179407" cy="115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A3958B4-AE81-4981-1F46-9F7AC148A683}"/>
              </a:ext>
            </a:extLst>
          </p:cNvPr>
          <p:cNvSpPr/>
          <p:nvPr/>
        </p:nvSpPr>
        <p:spPr>
          <a:xfrm>
            <a:off x="10820400" y="4453421"/>
            <a:ext cx="179407" cy="189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883B893-FADB-DE67-C8CD-563E8C14EA29}"/>
              </a:ext>
            </a:extLst>
          </p:cNvPr>
          <p:cNvSpPr txBox="1"/>
          <p:nvPr/>
        </p:nvSpPr>
        <p:spPr>
          <a:xfrm>
            <a:off x="5807297" y="3424618"/>
            <a:ext cx="60842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Relative permeability shape is set by geometry, not by wettability.</a:t>
            </a:r>
          </a:p>
        </p:txBody>
      </p:sp>
    </p:spTree>
    <p:extLst>
      <p:ext uri="{BB962C8B-B14F-4D97-AF65-F5344CB8AC3E}">
        <p14:creationId xmlns:p14="http://schemas.microsoft.com/office/powerpoint/2010/main" val="3089904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8108A5B-4EB7-8E82-862B-409099BB33E0}"/>
              </a:ext>
            </a:extLst>
          </p:cNvPr>
          <p:cNvSpPr txBox="1"/>
          <p:nvPr/>
        </p:nvSpPr>
        <p:spPr>
          <a:xfrm>
            <a:off x="0" y="0"/>
            <a:ext cx="6413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Conclusions and Future Work</a:t>
            </a:r>
            <a:endParaRPr lang="zh-CN" altLang="en-US" sz="400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D966002-67A8-536B-930D-6DF550DE6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51C5C9F-7418-4A45-9ED6-2D9189476F5B}" type="slidenum">
              <a:rPr lang="zh-CN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FAE1FE8-3292-4EF2-DBA4-ED9AC669E3E7}"/>
              </a:ext>
            </a:extLst>
          </p:cNvPr>
          <p:cNvSpPr txBox="1"/>
          <p:nvPr/>
        </p:nvSpPr>
        <p:spPr>
          <a:xfrm>
            <a:off x="162041" y="1248166"/>
            <a:ext cx="8245359" cy="2759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CO</a:t>
            </a:r>
            <a:r>
              <a:rPr lang="en-US" altLang="zh-CN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relative permeability— caused by poorly-connected ganglia in heterogeneous pore space.</a:t>
            </a:r>
          </a:p>
          <a:p>
            <a:pPr marL="342900" indent="-342900">
              <a:lnSpc>
                <a:spcPts val="28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 hysteresis — driven by changes in topology (coalescence ↔ fragmentation), with snap-off as the dominant imbibition mechanism.</a:t>
            </a:r>
          </a:p>
          <a:p>
            <a:pPr marL="342900" indent="-342900">
              <a:lnSpc>
                <a:spcPts val="28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residual trapping — favorable for long-term CO₂ security in carbonates.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16A2880-4CFA-994E-657D-0CCEE4676B29}"/>
              </a:ext>
            </a:extLst>
          </p:cNvPr>
          <p:cNvSpPr txBox="1"/>
          <p:nvPr/>
        </p:nvSpPr>
        <p:spPr>
          <a:xfrm>
            <a:off x="162041" y="4730768"/>
            <a:ext cx="12029959" cy="964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Aft>
                <a:spcPts val="1200"/>
              </a:spcAft>
            </a:pPr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 work: </a:t>
            </a:r>
            <a:r>
              <a:rPr lang="zh-CN" altLang="en-US" sz="2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zh-CN" sz="24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</a:t>
            </a:r>
            <a:r>
              <a:rPr lang="zh-CN" altLang="en-US" sz="2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altLang="zh-CN" sz="24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altLang="zh-CN" sz="2400" b="1" baseline="-25000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24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Storage</a:t>
            </a:r>
          </a:p>
          <a:p>
            <a:pPr>
              <a:lnSpc>
                <a:spcPts val="2800"/>
              </a:lnSpc>
              <a:spcAft>
                <a:spcPts val="1200"/>
              </a:spcAft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Tailored pore structure + engineered wettability → </a:t>
            </a:r>
            <a:r>
              <a:rPr lang="en-US" altLang="zh-CN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optimzed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trapping &amp; injectivity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C61A87C-29B6-4B01-C21E-550254E9F271}"/>
              </a:ext>
            </a:extLst>
          </p:cNvPr>
          <p:cNvSpPr txBox="1"/>
          <p:nvPr/>
        </p:nvSpPr>
        <p:spPr>
          <a:xfrm>
            <a:off x="8809700" y="1912335"/>
            <a:ext cx="3382300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Rukuan Chai, Sajjad Foroughi, Qianqian Ma, Foo Yoong Yow, Branko </a:t>
            </a:r>
            <a:r>
              <a:rPr lang="en-GB" altLang="zh-CN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Bijeljic</a:t>
            </a:r>
            <a:r>
              <a:rPr lang="en-GB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Martin J. Blunt</a:t>
            </a:r>
          </a:p>
          <a:p>
            <a:pPr>
              <a:spcAft>
                <a:spcPts val="600"/>
              </a:spcAft>
            </a:pPr>
            <a:r>
              <a:rPr lang="en-GB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Pore-Network Topology Dominates CO</a:t>
            </a:r>
            <a:r>
              <a:rPr lang="en-GB" altLang="zh-CN" sz="1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Flow Hysteresis and Trapping for Secure Geological Carbon Storage in Reservoir Carbonates</a:t>
            </a:r>
          </a:p>
          <a:p>
            <a:pPr>
              <a:spcAft>
                <a:spcPts val="600"/>
              </a:spcAft>
            </a:pPr>
            <a:r>
              <a:rPr lang="en-GB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FUEL</a:t>
            </a:r>
          </a:p>
          <a:p>
            <a:r>
              <a:rPr lang="en-GB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Review</a:t>
            </a:r>
          </a:p>
        </p:txBody>
      </p:sp>
    </p:spTree>
    <p:extLst>
      <p:ext uri="{BB962C8B-B14F-4D97-AF65-F5344CB8AC3E}">
        <p14:creationId xmlns:p14="http://schemas.microsoft.com/office/powerpoint/2010/main" val="4046900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696</Words>
  <Application>Microsoft Office PowerPoint</Application>
  <PresentationFormat>宽屏</PresentationFormat>
  <Paragraphs>100</Paragraphs>
  <Slides>10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7" baseType="lpstr">
      <vt:lpstr>等线</vt:lpstr>
      <vt:lpstr>等线 Light</vt:lpstr>
      <vt:lpstr>Arial</vt:lpstr>
      <vt:lpstr>Calibri</vt:lpstr>
      <vt:lpstr>Calibri bold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Chai, Rukuan</dc:creator>
  <cp:lastModifiedBy>Chai, Rukuan</cp:lastModifiedBy>
  <cp:revision>423</cp:revision>
  <dcterms:created xsi:type="dcterms:W3CDTF">2026-01-09T19:45:35Z</dcterms:created>
  <dcterms:modified xsi:type="dcterms:W3CDTF">2026-05-21T21:08:53Z</dcterms:modified>
</cp:coreProperties>
</file>