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5"/>
  </p:sldMasterIdLst>
  <p:notesMasterIdLst>
    <p:notesMasterId r:id="rId25"/>
  </p:notesMasterIdLst>
  <p:handoutMasterIdLst>
    <p:handoutMasterId r:id="rId26"/>
  </p:handoutMasterIdLst>
  <p:sldIdLst>
    <p:sldId id="1030" r:id="rId6"/>
    <p:sldId id="1041" r:id="rId7"/>
    <p:sldId id="1032" r:id="rId8"/>
    <p:sldId id="1040" r:id="rId9"/>
    <p:sldId id="1034" r:id="rId10"/>
    <p:sldId id="1039" r:id="rId11"/>
    <p:sldId id="1038" r:id="rId12"/>
    <p:sldId id="1015" r:id="rId13"/>
    <p:sldId id="1016" r:id="rId14"/>
    <p:sldId id="1037" r:id="rId15"/>
    <p:sldId id="1027" r:id="rId16"/>
    <p:sldId id="452" r:id="rId17"/>
    <p:sldId id="1026" r:id="rId18"/>
    <p:sldId id="488" r:id="rId19"/>
    <p:sldId id="1003" r:id="rId20"/>
    <p:sldId id="1006" r:id="rId21"/>
    <p:sldId id="1018" r:id="rId22"/>
    <p:sldId id="1020" r:id="rId23"/>
    <p:sldId id="433" r:id="rId2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663" userDrawn="1">
          <p15:clr>
            <a:srgbClr val="A4A3A4"/>
          </p15:clr>
        </p15:guide>
        <p15:guide id="2" pos="3840" userDrawn="1">
          <p15:clr>
            <a:srgbClr val="A4A3A4"/>
          </p15:clr>
        </p15:guide>
        <p15:guide id="3" orient="horz" pos="2205" userDrawn="1">
          <p15:clr>
            <a:srgbClr val="A4A3A4"/>
          </p15:clr>
        </p15:guide>
        <p15:guide id="4" orient="horz" pos="3884" userDrawn="1">
          <p15:clr>
            <a:srgbClr val="A4A3A4"/>
          </p15:clr>
        </p15:guide>
        <p15:guide id="5" orient="horz" pos="164" userDrawn="1">
          <p15:clr>
            <a:srgbClr val="A4A3A4"/>
          </p15:clr>
        </p15:guide>
        <p15:guide id="6" pos="7469" userDrawn="1">
          <p15:clr>
            <a:srgbClr val="A4A3A4"/>
          </p15:clr>
        </p15:guide>
        <p15:guide id="7" pos="211" userDrawn="1">
          <p15:clr>
            <a:srgbClr val="A4A3A4"/>
          </p15:clr>
        </p15:guide>
        <p15:guide id="8" pos="5049" userDrawn="1">
          <p15:clr>
            <a:srgbClr val="A4A3A4"/>
          </p15:clr>
        </p15:guide>
        <p15:guide id="9" pos="263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048D63-BC86-B248-AEAA-9DB1A67FFA7F}" name="Eric Mathew" initials="EM" userId="S::z3486812@ad.unsw.edu.au::18454bb8-94b6-48e0-be27-431ff1a8c139" providerId="AD"/>
  <p188:author id="{1E7585FB-A3FA-631F-9082-6482C7700EF6}" name="Ryan Armstrong" initials="RA" userId="S::z3495853@ad.unsw.edu.au::c13fcc0c-b408-484a-9857-cf0dd65cf9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63"/>
    <a:srgbClr val="202020"/>
    <a:srgbClr val="166A3E"/>
    <a:srgbClr val="0083E6"/>
    <a:srgbClr val="FFF7CD"/>
    <a:srgbClr val="FFF2AF"/>
    <a:srgbClr val="FFE357"/>
    <a:srgbClr val="FFEA81"/>
    <a:srgbClr val="00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8" autoAdjust="0"/>
    <p:restoredTop sz="73850" autoAdjust="0"/>
  </p:normalViewPr>
  <p:slideViewPr>
    <p:cSldViewPr>
      <p:cViewPr varScale="1">
        <p:scale>
          <a:sx n="78" d="100"/>
          <a:sy n="78" d="100"/>
        </p:scale>
        <p:origin x="1434" y="102"/>
      </p:cViewPr>
      <p:guideLst>
        <p:guide orient="horz" pos="663"/>
        <p:guide pos="3840"/>
        <p:guide orient="horz" pos="2205"/>
        <p:guide orient="horz" pos="3884"/>
        <p:guide orient="horz" pos="164"/>
        <p:guide pos="7469"/>
        <p:guide pos="211"/>
        <p:guide pos="5049"/>
        <p:guide pos="2631"/>
      </p:guideLst>
    </p:cSldViewPr>
  </p:slideViewPr>
  <p:notesTextViewPr>
    <p:cViewPr>
      <p:scale>
        <a:sx n="3" d="2"/>
        <a:sy n="3" d="2"/>
      </p:scale>
      <p:origin x="0" y="0"/>
    </p:cViewPr>
  </p:notesTextViewPr>
  <p:sorterViewPr>
    <p:cViewPr>
      <p:scale>
        <a:sx n="80" d="100"/>
        <a:sy n="8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dw\Google%20Drive\ncmas-2021\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dirty="0"/>
              <a:t>CNN Scaling on Gadi (Australia)  </a:t>
            </a:r>
            <a:endParaRPr lang="en-AU" b="1" baseline="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barChart>
        <c:barDir val="col"/>
        <c:grouping val="clustered"/>
        <c:varyColors val="0"/>
        <c:ser>
          <c:idx val="0"/>
          <c:order val="0"/>
          <c:tx>
            <c:v>OmegaNet</c:v>
          </c:tx>
          <c:spPr>
            <a:solidFill>
              <a:schemeClr val="accent1"/>
            </a:solidFill>
            <a:ln>
              <a:noFill/>
            </a:ln>
            <a:effectLst/>
          </c:spPr>
          <c:invertIfNegative val="0"/>
          <c:val>
            <c:numRef>
              <c:f>Sheet3!$B$4:$B$7</c:f>
              <c:numCache>
                <c:formatCode>General</c:formatCode>
                <c:ptCount val="4"/>
                <c:pt idx="0">
                  <c:v>2.1</c:v>
                </c:pt>
                <c:pt idx="1">
                  <c:v>4</c:v>
                </c:pt>
                <c:pt idx="2">
                  <c:v>5.8</c:v>
                </c:pt>
                <c:pt idx="3">
                  <c:v>7.7</c:v>
                </c:pt>
              </c:numCache>
            </c:numRef>
          </c:val>
          <c:extLst>
            <c:ext xmlns:c16="http://schemas.microsoft.com/office/drawing/2014/chart" uri="{C3380CC4-5D6E-409C-BE32-E72D297353CC}">
              <c16:uniqueId val="{00000000-B721-EB49-90B3-4258ABCE289A}"/>
            </c:ext>
          </c:extLst>
        </c:ser>
        <c:ser>
          <c:idx val="1"/>
          <c:order val="1"/>
          <c:tx>
            <c:v>Ideal Scaling</c:v>
          </c:tx>
          <c:spPr>
            <a:solidFill>
              <a:schemeClr val="accent2"/>
            </a:solidFill>
            <a:ln>
              <a:noFill/>
            </a:ln>
            <a:effectLst/>
          </c:spPr>
          <c:invertIfNegative val="0"/>
          <c:val>
            <c:numRef>
              <c:f>Sheet3!$C$4:$C$7</c:f>
              <c:numCache>
                <c:formatCode>General</c:formatCode>
                <c:ptCount val="4"/>
                <c:pt idx="0">
                  <c:v>2.1</c:v>
                </c:pt>
                <c:pt idx="1">
                  <c:v>4.2</c:v>
                </c:pt>
                <c:pt idx="2">
                  <c:v>6.3</c:v>
                </c:pt>
                <c:pt idx="3">
                  <c:v>8.4</c:v>
                </c:pt>
              </c:numCache>
            </c:numRef>
          </c:val>
          <c:extLst>
            <c:ext xmlns:c16="http://schemas.microsoft.com/office/drawing/2014/chart" uri="{C3380CC4-5D6E-409C-BE32-E72D297353CC}">
              <c16:uniqueId val="{00000001-B721-EB49-90B3-4258ABCE289A}"/>
            </c:ext>
          </c:extLst>
        </c:ser>
        <c:dLbls>
          <c:showLegendKey val="0"/>
          <c:showVal val="0"/>
          <c:showCatName val="0"/>
          <c:showSerName val="0"/>
          <c:showPercent val="0"/>
          <c:showBubbleSize val="0"/>
        </c:dLbls>
        <c:gapWidth val="219"/>
        <c:overlap val="-27"/>
        <c:axId val="84108719"/>
        <c:axId val="87299807"/>
      </c:barChart>
      <c:catAx>
        <c:axId val="841087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V100 GPUs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299807"/>
        <c:crosses val="autoZero"/>
        <c:auto val="1"/>
        <c:lblAlgn val="ctr"/>
        <c:lblOffset val="100"/>
        <c:noMultiLvlLbl val="0"/>
      </c:catAx>
      <c:valAx>
        <c:axId val="872998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Batches/second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10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A2B5B2F-03F9-724E-B798-CFF5CCE84D03}" type="datetime1">
              <a:rPr lang="en-US" altLang="en-US"/>
              <a:pPr/>
              <a:t>5/15/2026</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1033444-1731-E843-8BF6-09FF96577FFE}" type="slidenum">
              <a:rPr lang="en-US" altLang="en-US"/>
              <a:pPr/>
              <a:t>‹#›</a:t>
            </a:fld>
            <a:endParaRPr lang="en-US" altLang="en-US"/>
          </a:p>
        </p:txBody>
      </p:sp>
    </p:spTree>
    <p:extLst>
      <p:ext uri="{BB962C8B-B14F-4D97-AF65-F5344CB8AC3E}">
        <p14:creationId xmlns:p14="http://schemas.microsoft.com/office/powerpoint/2010/main" val="37195714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E5B23B26-4293-5446-92C4-FBA6152EFAB2}" type="datetime1">
              <a:rPr lang="en-US" altLang="en-US"/>
              <a:pPr/>
              <a:t>5/15/2026</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5821E9A2-B3A0-A346-B2EE-FDFF26B32B26}" type="slidenum">
              <a:rPr lang="en-US" altLang="en-US"/>
              <a:pPr/>
              <a:t>‹#›</a:t>
            </a:fld>
            <a:endParaRPr lang="en-US" altLang="en-US"/>
          </a:p>
        </p:txBody>
      </p:sp>
    </p:spTree>
    <p:extLst>
      <p:ext uri="{BB962C8B-B14F-4D97-AF65-F5344CB8AC3E}">
        <p14:creationId xmlns:p14="http://schemas.microsoft.com/office/powerpoint/2010/main" val="25010873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Good afternoon, as introduced by the chair, my name is Eric and I am a final year PhD student at University of New south </a:t>
            </a:r>
            <a:r>
              <a:rPr lang="en-AU" dirty="0" err="1"/>
              <a:t>wales</a:t>
            </a:r>
            <a:r>
              <a:rPr lang="en-AU" dirty="0"/>
              <a:t>, Sydney Australia under the supervision of Ryan Armstrong and Samuel Jackson who is from CSIRO. Today I am going to talk about my research project titled ____. I would also like to mention the other collaborators in this work – Michael, Quan, </a:t>
            </a:r>
            <a:r>
              <a:rPr lang="en-AU" dirty="0" err="1"/>
              <a:t>Yufu</a:t>
            </a:r>
            <a:r>
              <a:rPr lang="en-AU" dirty="0"/>
              <a:t>, Bianca, Kunning, Mohammad and Peyman.</a:t>
            </a:r>
          </a:p>
          <a:p>
            <a:endParaRPr lang="en-AU" dirty="0"/>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0</a:t>
            </a:fld>
            <a:endParaRPr lang="en-US" altLang="en-US"/>
          </a:p>
        </p:txBody>
      </p:sp>
    </p:spTree>
    <p:extLst>
      <p:ext uri="{BB962C8B-B14F-4D97-AF65-F5344CB8AC3E}">
        <p14:creationId xmlns:p14="http://schemas.microsoft.com/office/powerpoint/2010/main" val="1596756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18115-EDEA-B8CC-D296-27FB3C1C4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E6CEB-2A06-33AD-E147-474C4F00B0C2}"/>
              </a:ext>
            </a:extLst>
          </p:cNvPr>
          <p:cNvSpPr>
            <a:spLocks noGrp="1" noRot="1" noChangeAspect="1"/>
          </p:cNvSpPr>
          <p:nvPr>
            <p:ph type="sldImg"/>
          </p:nvPr>
        </p:nvSpPr>
        <p:spPr/>
        <p:txBody>
          <a:bodyPr/>
          <a:lstStyle/>
          <a:p>
            <a:endParaRPr lang="en-AU"/>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DC58DDA8-0A1D-DCB9-8ED7-A777C50F8489}"/>
                  </a:ext>
                </a:extLst>
              </p:cNvPr>
              <p:cNvSpPr>
                <a:spLocks noGrp="1"/>
              </p:cNvSpPr>
              <p:nvPr>
                <p:ph type="body" idx="1"/>
              </p:nvPr>
            </p:nvSpPr>
            <p:spPr/>
            <p:txBody>
              <a:bodyPr>
                <a:normAutofit fontScale="55000" lnSpcReduction="20000"/>
              </a:bodyPr>
              <a:lstStyle/>
              <a:p>
                <a:r>
                  <a:rPr lang="en-GB" b="0" dirty="0"/>
                  <a:t>“Additionally, we also explored ANN-based estimation of relative permeability.”</a:t>
                </a:r>
              </a:p>
              <a:p>
                <a:endParaRPr lang="en-GB" b="0" dirty="0"/>
              </a:p>
              <a:p>
                <a:r>
                  <a:rPr lang="en-GB" b="0" dirty="0"/>
                  <a:t>“The ANN predictions which was based on phase saturation and specific interfacial area, show good agreement with the PFVS-derived relative permeability behaviour.”</a:t>
                </a:r>
              </a:p>
              <a:p>
                <a:endParaRPr lang="en-GB" b="0" dirty="0"/>
              </a:p>
              <a:p>
                <a:r>
                  <a:rPr lang="en-GB" b="0" dirty="0"/>
                  <a:t>“This provided an efficient framework for further investigating the relationship between pore-scale morphology and flow response.”</a:t>
                </a:r>
              </a:p>
              <a:p>
                <a:endParaRPr lang="en-GB" b="0" dirty="0"/>
              </a:p>
              <a:p>
                <a:r>
                  <a:rPr lang="en-GB" b="0" dirty="0"/>
                  <a:t>“Using this approach, we observed that changes in interfacial area are strongly correlated with changes in relative permeability.”</a:t>
                </a:r>
              </a:p>
              <a:p>
                <a:r>
                  <a:rPr lang="en-GB" b="0" dirty="0"/>
                  <a:t>(point to slope/1:1 trend)</a:t>
                </a:r>
              </a:p>
              <a:p>
                <a:endParaRPr lang="en-GB" b="0" dirty="0"/>
              </a:p>
              <a:p>
                <a:r>
                  <a:rPr lang="en-GB" b="0" dirty="0"/>
                  <a:t>“Interestingly, approximately a 5% change in interfacial area corresponded to a similar change in relative permeability, suggesting a near-linear relationship.”</a:t>
                </a:r>
              </a:p>
              <a:p>
                <a:endParaRPr lang="en-GB" b="0" dirty="0"/>
              </a:p>
              <a:p>
                <a:r>
                  <a:rPr lang="en-GB" b="0" dirty="0"/>
                  <a:t>And after 15% we see that it deviates from the 1:1 trend. These 2 plots estimate the expected differences between drainage and imbibition </a:t>
                </a:r>
                <a:r>
                  <a:rPr lang="en-GB" b="0" dirty="0" err="1"/>
                  <a:t>rel</a:t>
                </a:r>
                <a:r>
                  <a:rPr lang="en-GB" b="0" dirty="0"/>
                  <a:t> perm curves based on variations observed in IFA variations</a:t>
                </a:r>
              </a:p>
              <a:p>
                <a:endParaRPr lang="en-GB" b="0" dirty="0"/>
              </a:p>
              <a:p>
                <a:r>
                  <a:rPr lang="en-GB" b="0" dirty="0"/>
                  <a:t>This again offers insight into the role of geometric hysteresis in multiphase flow</a:t>
                </a:r>
              </a:p>
              <a:p>
                <a:endParaRPr lang="en-GB" b="0" dirty="0"/>
              </a:p>
              <a:p>
                <a:endParaRPr lang="en-GB" b="0" dirty="0"/>
              </a:p>
              <a:p>
                <a:endParaRPr lang="en-GB" b="0" dirty="0"/>
              </a:p>
              <a:p>
                <a:endParaRPr lang="en-GB" b="0" dirty="0"/>
              </a:p>
              <a:p>
                <a:endParaRPr lang="en-GB" b="0" dirty="0"/>
              </a:p>
              <a:p>
                <a:endParaRPr lang="en-GB" b="0" dirty="0"/>
              </a:p>
              <a:p>
                <a:endParaRPr lang="en-GB" b="0" dirty="0"/>
              </a:p>
              <a:p>
                <a:endParaRPr lang="en-GB" b="0" dirty="0"/>
              </a:p>
              <a:p>
                <a:endParaRPr lang="en-GB" b="0" dirty="0"/>
              </a:p>
              <a:p>
                <a:endParaRPr lang="en-GB"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mn-lt"/>
                    <a:ea typeface="ＭＳ Ｐゴシック" charset="-128"/>
                    <a:cs typeface="ＭＳ Ｐゴシック" charset="-128"/>
                  </a:rPr>
                  <a:t>This linear trend is evident till about 15% variation in </a:t>
                </a:r>
                <a14:m>
                  <m:oMath xmlns:m="http://schemas.openxmlformats.org/officeDocument/2006/math">
                    <m:sSub>
                      <m:sSubPr>
                        <m:ctrlPr>
                          <a:rPr lang="en-AU" sz="1200" i="1" kern="1200">
                            <a:solidFill>
                              <a:schemeClr val="tx1"/>
                            </a:solidFill>
                            <a:effectLst/>
                            <a:latin typeface="Cambria Math" panose="02040503050406030204" pitchFamily="18" charset="0"/>
                            <a:ea typeface="ＭＳ Ｐゴシック" charset="-128"/>
                            <a:cs typeface="ＭＳ Ｐゴシック" charset="-128"/>
                          </a:rPr>
                        </m:ctrlPr>
                      </m:sSubPr>
                      <m:e>
                        <m:r>
                          <a:rPr lang="en-AU" sz="1200" i="1" kern="1200">
                            <a:solidFill>
                              <a:schemeClr val="tx1"/>
                            </a:solidFill>
                            <a:effectLst/>
                            <a:latin typeface="Cambria Math" panose="02040503050406030204" pitchFamily="18" charset="0"/>
                            <a:ea typeface="ＭＳ Ｐゴシック" charset="-128"/>
                            <a:cs typeface="ＭＳ Ｐゴシック" charset="-128"/>
                          </a:rPr>
                          <m:t>𝑎</m:t>
                        </m:r>
                      </m:e>
                      <m:sub>
                        <m:r>
                          <a:rPr lang="en-AU" sz="1200" i="1" kern="1200">
                            <a:solidFill>
                              <a:schemeClr val="tx1"/>
                            </a:solidFill>
                            <a:effectLst/>
                            <a:latin typeface="Cambria Math" panose="02040503050406030204" pitchFamily="18" charset="0"/>
                            <a:ea typeface="ＭＳ Ｐゴシック" charset="-128"/>
                            <a:cs typeface="ＭＳ Ｐゴシック" charset="-128"/>
                          </a:rPr>
                          <m:t>𝑥</m:t>
                        </m:r>
                      </m:sub>
                    </m:sSub>
                  </m:oMath>
                </a14:m>
                <a:r>
                  <a:rPr lang="en-AU" sz="1200" kern="1200" dirty="0">
                    <a:solidFill>
                      <a:schemeClr val="tx1"/>
                    </a:solidFill>
                    <a:effectLst/>
                    <a:latin typeface="+mn-lt"/>
                    <a:ea typeface="ＭＳ Ｐゴシック" charset="-128"/>
                    <a:cs typeface="ＭＳ Ｐゴシック" charset="-128"/>
                  </a:rPr>
                  <a:t> beyond which it deviates from the 1:1 trend and exhibits a nonlinear increase. These plots estimate the expected differences between drainage and imbibition </a:t>
                </a:r>
                <a14:m>
                  <m:oMath xmlns:m="http://schemas.openxmlformats.org/officeDocument/2006/math">
                    <m:sSub>
                      <m:sSubPr>
                        <m:ctrlPr>
                          <a:rPr lang="en-AU" sz="1200" i="1" kern="1200">
                            <a:solidFill>
                              <a:schemeClr val="tx1"/>
                            </a:solidFill>
                            <a:effectLst/>
                            <a:latin typeface="Cambria Math" panose="02040503050406030204" pitchFamily="18" charset="0"/>
                            <a:ea typeface="ＭＳ Ｐゴシック" charset="-128"/>
                            <a:cs typeface="ＭＳ Ｐゴシック" charset="-128"/>
                          </a:rPr>
                        </m:ctrlPr>
                      </m:sSubPr>
                      <m:e>
                        <m:r>
                          <a:rPr lang="en-AU" sz="1200" i="1" kern="1200">
                            <a:solidFill>
                              <a:schemeClr val="tx1"/>
                            </a:solidFill>
                            <a:effectLst/>
                            <a:latin typeface="Cambria Math" panose="02040503050406030204" pitchFamily="18" charset="0"/>
                            <a:ea typeface="ＭＳ Ｐゴシック" charset="-128"/>
                            <a:cs typeface="ＭＳ Ｐゴシック" charset="-128"/>
                          </a:rPr>
                          <m:t>𝑘</m:t>
                        </m:r>
                      </m:e>
                      <m:sub>
                        <m:r>
                          <a:rPr lang="en-AU" sz="1200" i="1" kern="1200">
                            <a:solidFill>
                              <a:schemeClr val="tx1"/>
                            </a:solidFill>
                            <a:effectLst/>
                            <a:latin typeface="Cambria Math" panose="02040503050406030204" pitchFamily="18" charset="0"/>
                            <a:ea typeface="ＭＳ Ｐゴシック" charset="-128"/>
                            <a:cs typeface="ＭＳ Ｐゴシック" charset="-128"/>
                          </a:rPr>
                          <m:t>𝑟</m:t>
                        </m:r>
                      </m:sub>
                    </m:sSub>
                  </m:oMath>
                </a14:m>
                <a:r>
                  <a:rPr lang="en-AU" sz="1200" kern="1200" dirty="0">
                    <a:solidFill>
                      <a:schemeClr val="tx1"/>
                    </a:solidFill>
                    <a:effectLst/>
                    <a:latin typeface="+mn-lt"/>
                    <a:ea typeface="ＭＳ Ｐゴシック" charset="-128"/>
                    <a:cs typeface="ＭＳ Ｐゴシック" charset="-128"/>
                  </a:rPr>
                  <a:t> curves based on observed variations in </a:t>
                </a:r>
                <a14:m>
                  <m:oMath xmlns:m="http://schemas.openxmlformats.org/officeDocument/2006/math">
                    <m:sSub>
                      <m:sSubPr>
                        <m:ctrlPr>
                          <a:rPr lang="en-AU" sz="1200" i="1" kern="1200">
                            <a:solidFill>
                              <a:schemeClr val="tx1"/>
                            </a:solidFill>
                            <a:effectLst/>
                            <a:latin typeface="Cambria Math" panose="02040503050406030204" pitchFamily="18" charset="0"/>
                            <a:ea typeface="ＭＳ Ｐゴシック" charset="-128"/>
                            <a:cs typeface="ＭＳ Ｐゴシック" charset="-128"/>
                          </a:rPr>
                        </m:ctrlPr>
                      </m:sSubPr>
                      <m:e>
                        <m:r>
                          <a:rPr lang="en-AU" sz="1200" i="1" kern="1200">
                            <a:solidFill>
                              <a:schemeClr val="tx1"/>
                            </a:solidFill>
                            <a:effectLst/>
                            <a:latin typeface="Cambria Math" panose="02040503050406030204" pitchFamily="18" charset="0"/>
                            <a:ea typeface="ＭＳ Ｐゴシック" charset="-128"/>
                            <a:cs typeface="ＭＳ Ｐゴシック" charset="-128"/>
                          </a:rPr>
                          <m:t>𝑎</m:t>
                        </m:r>
                      </m:e>
                      <m:sub>
                        <m:r>
                          <a:rPr lang="en-AU" sz="1200" i="1" kern="1200">
                            <a:solidFill>
                              <a:schemeClr val="tx1"/>
                            </a:solidFill>
                            <a:effectLst/>
                            <a:latin typeface="Cambria Math" panose="02040503050406030204" pitchFamily="18" charset="0"/>
                            <a:ea typeface="ＭＳ Ｐゴシック" charset="-128"/>
                            <a:cs typeface="ＭＳ Ｐゴシック" charset="-128"/>
                          </a:rPr>
                          <m:t>𝑥</m:t>
                        </m:r>
                      </m:sub>
                    </m:sSub>
                  </m:oMath>
                </a14:m>
                <a:r>
                  <a:rPr lang="en-AU" sz="1200" kern="1200" dirty="0">
                    <a:solidFill>
                      <a:schemeClr val="tx1"/>
                    </a:solidFill>
                    <a:effectLst/>
                    <a:latin typeface="+mn-lt"/>
                    <a:ea typeface="ＭＳ Ｐゴシック" charset="-128"/>
                    <a:cs typeface="ＭＳ Ｐゴシック" charset="-128"/>
                  </a:rPr>
                  <a:t>, offering insight into the role of geometric hysteresis in multiphase flow. Overall, relative permeability hysteresis is expected to be minimal for a 5% variation in </a:t>
                </a:r>
                <a14:m>
                  <m:oMath xmlns:m="http://schemas.openxmlformats.org/officeDocument/2006/math">
                    <m:sSub>
                      <m:sSubPr>
                        <m:ctrlPr>
                          <a:rPr lang="en-AU" sz="1200" i="1" kern="1200">
                            <a:solidFill>
                              <a:schemeClr val="tx1"/>
                            </a:solidFill>
                            <a:effectLst/>
                            <a:latin typeface="Cambria Math" panose="02040503050406030204" pitchFamily="18" charset="0"/>
                            <a:ea typeface="ＭＳ Ｐゴシック" charset="-128"/>
                            <a:cs typeface="ＭＳ Ｐゴシック" charset="-128"/>
                          </a:rPr>
                        </m:ctrlPr>
                      </m:sSubPr>
                      <m:e>
                        <m:r>
                          <a:rPr lang="en-AU" sz="1200" i="1" kern="1200">
                            <a:solidFill>
                              <a:schemeClr val="tx1"/>
                            </a:solidFill>
                            <a:effectLst/>
                            <a:latin typeface="Cambria Math" panose="02040503050406030204" pitchFamily="18" charset="0"/>
                            <a:ea typeface="ＭＳ Ｐゴシック" charset="-128"/>
                            <a:cs typeface="ＭＳ Ｐゴシック" charset="-128"/>
                          </a:rPr>
                          <m:t>𝑎</m:t>
                        </m:r>
                      </m:e>
                      <m:sub>
                        <m:r>
                          <a:rPr lang="en-AU" sz="1200" i="1" kern="1200">
                            <a:solidFill>
                              <a:schemeClr val="tx1"/>
                            </a:solidFill>
                            <a:effectLst/>
                            <a:latin typeface="Cambria Math" panose="02040503050406030204" pitchFamily="18" charset="0"/>
                            <a:ea typeface="ＭＳ Ｐゴシック" charset="-128"/>
                            <a:cs typeface="ＭＳ Ｐゴシック" charset="-128"/>
                          </a:rPr>
                          <m:t>𝑥</m:t>
                        </m:r>
                      </m:sub>
                    </m:sSub>
                  </m:oMath>
                </a14:m>
                <a:r>
                  <a:rPr lang="en-AU" sz="1200" kern="1200" dirty="0">
                    <a:solidFill>
                      <a:schemeClr val="tx1"/>
                    </a:solidFill>
                    <a:effectLst/>
                    <a:latin typeface="+mn-lt"/>
                    <a:ea typeface="ＭＳ Ｐゴシック" charset="-128"/>
                    <a:cs typeface="ＭＳ Ｐゴシック" charset="-128"/>
                  </a:rPr>
                  <a:t> between drainage and imbibition. Moreover, an increase in </a:t>
                </a:r>
                <a14:m>
                  <m:oMath xmlns:m="http://schemas.openxmlformats.org/officeDocument/2006/math">
                    <m:sSub>
                      <m:sSubPr>
                        <m:ctrlPr>
                          <a:rPr lang="en-AU" sz="1200" i="1" kern="1200">
                            <a:solidFill>
                              <a:schemeClr val="tx1"/>
                            </a:solidFill>
                            <a:effectLst/>
                            <a:latin typeface="Cambria Math" panose="02040503050406030204" pitchFamily="18" charset="0"/>
                            <a:ea typeface="ＭＳ Ｐゴシック" charset="-128"/>
                            <a:cs typeface="ＭＳ Ｐゴシック" charset="-128"/>
                          </a:rPr>
                        </m:ctrlPr>
                      </m:sSubPr>
                      <m:e>
                        <m:r>
                          <a:rPr lang="en-AU" sz="1200" i="1" kern="1200">
                            <a:solidFill>
                              <a:schemeClr val="tx1"/>
                            </a:solidFill>
                            <a:effectLst/>
                            <a:latin typeface="Cambria Math" panose="02040503050406030204" pitchFamily="18" charset="0"/>
                            <a:ea typeface="ＭＳ Ｐゴシック" charset="-128"/>
                            <a:cs typeface="ＭＳ Ｐゴシック" charset="-128"/>
                          </a:rPr>
                          <m:t>𝑎</m:t>
                        </m:r>
                      </m:e>
                      <m:sub>
                        <m:r>
                          <a:rPr lang="en-AU" sz="1200" i="1" kern="1200">
                            <a:solidFill>
                              <a:schemeClr val="tx1"/>
                            </a:solidFill>
                            <a:effectLst/>
                            <a:latin typeface="Cambria Math" panose="02040503050406030204" pitchFamily="18" charset="0"/>
                            <a:ea typeface="ＭＳ Ｐゴシック" charset="-128"/>
                            <a:cs typeface="ＭＳ Ｐゴシック" charset="-128"/>
                          </a:rPr>
                          <m:t>𝑥</m:t>
                        </m:r>
                      </m:sub>
                    </m:sSub>
                  </m:oMath>
                </a14:m>
                <a:r>
                  <a:rPr lang="en-AU" sz="1200" kern="1200" dirty="0">
                    <a:solidFill>
                      <a:schemeClr val="tx1"/>
                    </a:solidFill>
                    <a:effectLst/>
                    <a:latin typeface="+mn-lt"/>
                    <a:ea typeface="ＭＳ Ｐゴシック" charset="-128"/>
                    <a:cs typeface="ＭＳ Ｐゴシック" charset="-128"/>
                  </a:rPr>
                  <a:t> leads to a reduction in </a:t>
                </a:r>
                <a14:m>
                  <m:oMath xmlns:m="http://schemas.openxmlformats.org/officeDocument/2006/math">
                    <m:sSub>
                      <m:sSubPr>
                        <m:ctrlPr>
                          <a:rPr lang="en-AU" sz="1200" i="1" kern="1200">
                            <a:solidFill>
                              <a:schemeClr val="tx1"/>
                            </a:solidFill>
                            <a:effectLst/>
                            <a:latin typeface="Cambria Math" panose="02040503050406030204" pitchFamily="18" charset="0"/>
                            <a:ea typeface="ＭＳ Ｐゴシック" charset="-128"/>
                            <a:cs typeface="ＭＳ Ｐゴシック" charset="-128"/>
                          </a:rPr>
                        </m:ctrlPr>
                      </m:sSubPr>
                      <m:e>
                        <m:r>
                          <a:rPr lang="en-AU" sz="1200" i="1" kern="1200">
                            <a:solidFill>
                              <a:schemeClr val="tx1"/>
                            </a:solidFill>
                            <a:effectLst/>
                            <a:latin typeface="Cambria Math" panose="02040503050406030204" pitchFamily="18" charset="0"/>
                            <a:ea typeface="ＭＳ Ｐゴシック" charset="-128"/>
                            <a:cs typeface="ＭＳ Ｐゴシック" charset="-128"/>
                          </a:rPr>
                          <m:t>𝑘</m:t>
                        </m:r>
                      </m:e>
                      <m:sub>
                        <m:r>
                          <a:rPr lang="en-AU" sz="1200" i="1" kern="1200">
                            <a:solidFill>
                              <a:schemeClr val="tx1"/>
                            </a:solidFill>
                            <a:effectLst/>
                            <a:latin typeface="Cambria Math" panose="02040503050406030204" pitchFamily="18" charset="0"/>
                            <a:ea typeface="ＭＳ Ｐゴシック" charset="-128"/>
                            <a:cs typeface="ＭＳ Ｐゴシック" charset="-128"/>
                          </a:rPr>
                          <m:t>𝑟</m:t>
                        </m:r>
                      </m:sub>
                    </m:sSub>
                  </m:oMath>
                </a14:m>
                <a:r>
                  <a:rPr lang="en-AU" sz="1200" kern="1200" dirty="0">
                    <a:solidFill>
                      <a:schemeClr val="tx1"/>
                    </a:solidFill>
                    <a:effectLst/>
                    <a:latin typeface="+mn-lt"/>
                    <a:ea typeface="ＭＳ Ｐゴシック" charset="-128"/>
                    <a:cs typeface="ＭＳ Ｐゴシック" charset="-128"/>
                  </a:rPr>
                  <a:t>for phase </a:t>
                </a:r>
                <a14:m>
                  <m:oMath xmlns:m="http://schemas.openxmlformats.org/officeDocument/2006/math">
                    <m:r>
                      <a:rPr lang="en-AU" sz="1200" i="1" kern="1200">
                        <a:solidFill>
                          <a:schemeClr val="tx1"/>
                        </a:solidFill>
                        <a:effectLst/>
                        <a:latin typeface="Cambria Math" panose="02040503050406030204" pitchFamily="18" charset="0"/>
                        <a:ea typeface="ＭＳ Ｐゴシック" charset="-128"/>
                        <a:cs typeface="ＭＳ Ｐゴシック" charset="-128"/>
                      </a:rPr>
                      <m:t>𝑥</m:t>
                    </m:r>
                  </m:oMath>
                </a14:m>
                <a:r>
                  <a:rPr lang="en-AU" sz="1200" kern="1200" dirty="0">
                    <a:solidFill>
                      <a:schemeClr val="tx1"/>
                    </a:solidFill>
                    <a:effectLst/>
                    <a:latin typeface="+mn-lt"/>
                    <a:ea typeface="ＭＳ Ｐゴシック" charset="-128"/>
                    <a:cs typeface="ＭＳ Ｐゴシック" charset="-128"/>
                  </a:rPr>
                  <a:t>, as the additional surface area contributes to increased frictional drag. </a:t>
                </a:r>
              </a:p>
              <a:p>
                <a:endParaRPr lang="en-GB" b="0" dirty="0"/>
              </a:p>
              <a:p>
                <a:endParaRPr lang="en-GB" dirty="0"/>
              </a:p>
              <a:p>
                <a:endParaRPr lang="en-GB" dirty="0"/>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AU" dirty="0"/>
              </a:p>
            </p:txBody>
          </p:sp>
        </mc:Choice>
        <mc:Fallback xmlns="">
          <p:sp>
            <p:nvSpPr>
              <p:cNvPr id="3" name="Notes Placeholder 2">
                <a:extLst>
                  <a:ext uri="{FF2B5EF4-FFF2-40B4-BE49-F238E27FC236}">
                    <a16:creationId xmlns:a16="http://schemas.microsoft.com/office/drawing/2014/main" id="{DC58DDA8-0A1D-DCB9-8ED7-A777C50F8489}"/>
                  </a:ext>
                </a:extLst>
              </p:cNvPr>
              <p:cNvSpPr>
                <a:spLocks noGrp="1"/>
              </p:cNvSpPr>
              <p:nvPr>
                <p:ph type="body" idx="1"/>
              </p:nvPr>
            </p:nvSpPr>
            <p:spPr/>
            <p:txBody>
              <a:bodyPr>
                <a:normAutofit fontScale="55000" lnSpcReduction="20000"/>
              </a:bodyPr>
              <a:lstStyle/>
              <a:p>
                <a:r>
                  <a:rPr lang="en-GB" b="0" dirty="0"/>
                  <a:t>“Additionally, we also explored ANN-based estimation of relative permeability.”</a:t>
                </a:r>
              </a:p>
              <a:p>
                <a:endParaRPr lang="en-GB" b="0" dirty="0"/>
              </a:p>
              <a:p>
                <a:r>
                  <a:rPr lang="en-GB" b="0" dirty="0"/>
                  <a:t>“The ANN predictions which was based on phase saturation and specific interfacial area, show good agreement with the PFVS-derived relative permeability behaviour.”</a:t>
                </a:r>
              </a:p>
              <a:p>
                <a:endParaRPr lang="en-GB" b="0" dirty="0"/>
              </a:p>
              <a:p>
                <a:r>
                  <a:rPr lang="en-GB" b="0" dirty="0"/>
                  <a:t>“This provided an efficient framework for further investigating the relationship between pore-scale morphology and flow response.”</a:t>
                </a:r>
              </a:p>
              <a:p>
                <a:endParaRPr lang="en-GB" b="0" dirty="0"/>
              </a:p>
              <a:p>
                <a:r>
                  <a:rPr lang="en-GB" b="0" dirty="0"/>
                  <a:t>“Using this approach, we observed that changes in interfacial area are strongly correlated with changes in relative permeability.”</a:t>
                </a:r>
              </a:p>
              <a:p>
                <a:r>
                  <a:rPr lang="en-GB" b="0" dirty="0"/>
                  <a:t>(point to slope/1:1 trend)</a:t>
                </a:r>
              </a:p>
              <a:p>
                <a:endParaRPr lang="en-GB" b="0" dirty="0"/>
              </a:p>
              <a:p>
                <a:r>
                  <a:rPr lang="en-GB" b="0" dirty="0"/>
                  <a:t>“Interestingly, approximately a 5% change in interfacial area corresponded to a similar change in relative permeability, suggesting a near-linear relationship.”</a:t>
                </a:r>
              </a:p>
              <a:p>
                <a:endParaRPr lang="en-GB" b="0" dirty="0"/>
              </a:p>
              <a:p>
                <a:r>
                  <a:rPr lang="en-GB" b="0" dirty="0"/>
                  <a:t>And after 15% we see that it deviates from the 1:1 trend. These 2 plots estimate the expected differences between drainage and imbibition </a:t>
                </a:r>
                <a:r>
                  <a:rPr lang="en-GB" b="0" dirty="0" err="1"/>
                  <a:t>rel</a:t>
                </a:r>
                <a:r>
                  <a:rPr lang="en-GB" b="0" dirty="0"/>
                  <a:t> perm curves based on variations observed in IFA variations</a:t>
                </a:r>
              </a:p>
              <a:p>
                <a:endParaRPr lang="en-GB" b="0" dirty="0"/>
              </a:p>
              <a:p>
                <a:r>
                  <a:rPr lang="en-GB" b="0" dirty="0"/>
                  <a:t>This again offers insight into the role of geometric hysteresis in multiphase flow</a:t>
                </a:r>
              </a:p>
              <a:p>
                <a:endParaRPr lang="en-GB" b="0" dirty="0"/>
              </a:p>
              <a:p>
                <a:endParaRPr lang="en-GB" b="0" dirty="0"/>
              </a:p>
              <a:p>
                <a:endParaRPr lang="en-GB" b="0" dirty="0"/>
              </a:p>
              <a:p>
                <a:endParaRPr lang="en-GB" b="0" dirty="0"/>
              </a:p>
              <a:p>
                <a:endParaRPr lang="en-GB" b="0" dirty="0"/>
              </a:p>
              <a:p>
                <a:endParaRPr lang="en-GB" b="0" dirty="0"/>
              </a:p>
              <a:p>
                <a:endParaRPr lang="en-GB" b="0" dirty="0"/>
              </a:p>
              <a:p>
                <a:endParaRPr lang="en-GB" b="0" dirty="0"/>
              </a:p>
              <a:p>
                <a:endParaRPr lang="en-GB" b="0" dirty="0"/>
              </a:p>
              <a:p>
                <a:endParaRPr lang="en-GB"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mn-lt"/>
                    <a:ea typeface="ＭＳ Ｐゴシック" charset="-128"/>
                    <a:cs typeface="ＭＳ Ｐゴシック" charset="-128"/>
                  </a:rPr>
                  <a:t>This linear trend is evident till about 15% variation in </a:t>
                </a:r>
                <a:r>
                  <a:rPr lang="en-AU" sz="1200" i="0" kern="1200">
                    <a:solidFill>
                      <a:schemeClr val="tx1"/>
                    </a:solidFill>
                    <a:effectLst/>
                    <a:latin typeface="Cambria Math" panose="02040503050406030204" pitchFamily="18" charset="0"/>
                    <a:ea typeface="ＭＳ Ｐゴシック" charset="-128"/>
                    <a:cs typeface="ＭＳ Ｐゴシック" charset="-128"/>
                  </a:rPr>
                  <a:t>𝑎_𝑥</a:t>
                </a:r>
                <a:r>
                  <a:rPr lang="en-AU" sz="1200" kern="1200" dirty="0">
                    <a:solidFill>
                      <a:schemeClr val="tx1"/>
                    </a:solidFill>
                    <a:effectLst/>
                    <a:latin typeface="+mn-lt"/>
                    <a:ea typeface="ＭＳ Ｐゴシック" charset="-128"/>
                    <a:cs typeface="ＭＳ Ｐゴシック" charset="-128"/>
                  </a:rPr>
                  <a:t> beyond which it deviates from the 1:1 trend and exhibits a nonlinear increase. These plots estimate the expected differences between drainage and imbibition </a:t>
                </a:r>
                <a:r>
                  <a:rPr lang="en-AU" sz="1200" i="0" kern="1200">
                    <a:solidFill>
                      <a:schemeClr val="tx1"/>
                    </a:solidFill>
                    <a:effectLst/>
                    <a:latin typeface="Cambria Math" panose="02040503050406030204" pitchFamily="18" charset="0"/>
                    <a:ea typeface="ＭＳ Ｐゴシック" charset="-128"/>
                    <a:cs typeface="ＭＳ Ｐゴシック" charset="-128"/>
                  </a:rPr>
                  <a:t>𝑘_𝑟</a:t>
                </a:r>
                <a:r>
                  <a:rPr lang="en-AU" sz="1200" kern="1200" dirty="0">
                    <a:solidFill>
                      <a:schemeClr val="tx1"/>
                    </a:solidFill>
                    <a:effectLst/>
                    <a:latin typeface="+mn-lt"/>
                    <a:ea typeface="ＭＳ Ｐゴシック" charset="-128"/>
                    <a:cs typeface="ＭＳ Ｐゴシック" charset="-128"/>
                  </a:rPr>
                  <a:t> curves based on observed variations in </a:t>
                </a:r>
                <a:r>
                  <a:rPr lang="en-AU" sz="1200" i="0" kern="1200">
                    <a:solidFill>
                      <a:schemeClr val="tx1"/>
                    </a:solidFill>
                    <a:effectLst/>
                    <a:latin typeface="Cambria Math" panose="02040503050406030204" pitchFamily="18" charset="0"/>
                    <a:ea typeface="ＭＳ Ｐゴシック" charset="-128"/>
                    <a:cs typeface="ＭＳ Ｐゴシック" charset="-128"/>
                  </a:rPr>
                  <a:t>𝑎_𝑥</a:t>
                </a:r>
                <a:r>
                  <a:rPr lang="en-AU" sz="1200" kern="1200" dirty="0">
                    <a:solidFill>
                      <a:schemeClr val="tx1"/>
                    </a:solidFill>
                    <a:effectLst/>
                    <a:latin typeface="+mn-lt"/>
                    <a:ea typeface="ＭＳ Ｐゴシック" charset="-128"/>
                    <a:cs typeface="ＭＳ Ｐゴシック" charset="-128"/>
                  </a:rPr>
                  <a:t>, offering insight into the role of geometric hysteresis in multiphase flow. Overall, relative permeability hysteresis is expected to be minimal for a 5% variation in </a:t>
                </a:r>
                <a:r>
                  <a:rPr lang="en-AU" sz="1200" i="0" kern="1200">
                    <a:solidFill>
                      <a:schemeClr val="tx1"/>
                    </a:solidFill>
                    <a:effectLst/>
                    <a:latin typeface="Cambria Math" panose="02040503050406030204" pitchFamily="18" charset="0"/>
                    <a:ea typeface="ＭＳ Ｐゴシック" charset="-128"/>
                    <a:cs typeface="ＭＳ Ｐゴシック" charset="-128"/>
                  </a:rPr>
                  <a:t>𝑎_𝑥</a:t>
                </a:r>
                <a:r>
                  <a:rPr lang="en-AU" sz="1200" kern="1200" dirty="0">
                    <a:solidFill>
                      <a:schemeClr val="tx1"/>
                    </a:solidFill>
                    <a:effectLst/>
                    <a:latin typeface="+mn-lt"/>
                    <a:ea typeface="ＭＳ Ｐゴシック" charset="-128"/>
                    <a:cs typeface="ＭＳ Ｐゴシック" charset="-128"/>
                  </a:rPr>
                  <a:t> between drainage and imbibition. Moreover, an increase in </a:t>
                </a:r>
                <a:r>
                  <a:rPr lang="en-AU" sz="1200" i="0" kern="1200">
                    <a:solidFill>
                      <a:schemeClr val="tx1"/>
                    </a:solidFill>
                    <a:effectLst/>
                    <a:latin typeface="Cambria Math" panose="02040503050406030204" pitchFamily="18" charset="0"/>
                    <a:ea typeface="ＭＳ Ｐゴシック" charset="-128"/>
                    <a:cs typeface="ＭＳ Ｐゴシック" charset="-128"/>
                  </a:rPr>
                  <a:t>𝑎_𝑥</a:t>
                </a:r>
                <a:r>
                  <a:rPr lang="en-AU" sz="1200" kern="1200" dirty="0">
                    <a:solidFill>
                      <a:schemeClr val="tx1"/>
                    </a:solidFill>
                    <a:effectLst/>
                    <a:latin typeface="+mn-lt"/>
                    <a:ea typeface="ＭＳ Ｐゴシック" charset="-128"/>
                    <a:cs typeface="ＭＳ Ｐゴシック" charset="-128"/>
                  </a:rPr>
                  <a:t> leads to a reduction in </a:t>
                </a:r>
                <a:r>
                  <a:rPr lang="en-AU" sz="1200" i="0" kern="1200">
                    <a:solidFill>
                      <a:schemeClr val="tx1"/>
                    </a:solidFill>
                    <a:effectLst/>
                    <a:latin typeface="Cambria Math" panose="02040503050406030204" pitchFamily="18" charset="0"/>
                    <a:ea typeface="ＭＳ Ｐゴシック" charset="-128"/>
                    <a:cs typeface="ＭＳ Ｐゴシック" charset="-128"/>
                  </a:rPr>
                  <a:t>𝑘_𝑟</a:t>
                </a:r>
                <a:r>
                  <a:rPr lang="en-AU" sz="1200" kern="1200" dirty="0">
                    <a:solidFill>
                      <a:schemeClr val="tx1"/>
                    </a:solidFill>
                    <a:effectLst/>
                    <a:latin typeface="+mn-lt"/>
                    <a:ea typeface="ＭＳ Ｐゴシック" charset="-128"/>
                    <a:cs typeface="ＭＳ Ｐゴシック" charset="-128"/>
                  </a:rPr>
                  <a:t>for phase </a:t>
                </a:r>
                <a:r>
                  <a:rPr lang="en-AU" sz="1200" i="0" kern="1200">
                    <a:solidFill>
                      <a:schemeClr val="tx1"/>
                    </a:solidFill>
                    <a:effectLst/>
                    <a:latin typeface="Cambria Math" panose="02040503050406030204" pitchFamily="18" charset="0"/>
                    <a:ea typeface="ＭＳ Ｐゴシック" charset="-128"/>
                    <a:cs typeface="ＭＳ Ｐゴシック" charset="-128"/>
                  </a:rPr>
                  <a:t>𝑥</a:t>
                </a:r>
                <a:r>
                  <a:rPr lang="en-AU" sz="1200" kern="1200" dirty="0">
                    <a:solidFill>
                      <a:schemeClr val="tx1"/>
                    </a:solidFill>
                    <a:effectLst/>
                    <a:latin typeface="+mn-lt"/>
                    <a:ea typeface="ＭＳ Ｐゴシック" charset="-128"/>
                    <a:cs typeface="ＭＳ Ｐゴシック" charset="-128"/>
                  </a:rPr>
                  <a:t>, as the additional surface area contributes to increased frictional drag. </a:t>
                </a:r>
              </a:p>
              <a:p>
                <a:endParaRPr lang="en-GB" b="0" dirty="0"/>
              </a:p>
              <a:p>
                <a:endParaRPr lang="en-GB" dirty="0"/>
              </a:p>
              <a:p>
                <a:endParaRPr lang="en-GB" dirty="0"/>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AU" dirty="0"/>
              </a:p>
            </p:txBody>
          </p:sp>
        </mc:Fallback>
      </mc:AlternateContent>
      <p:sp>
        <p:nvSpPr>
          <p:cNvPr id="4" name="Slide Number Placeholder 3">
            <a:extLst>
              <a:ext uri="{FF2B5EF4-FFF2-40B4-BE49-F238E27FC236}">
                <a16:creationId xmlns:a16="http://schemas.microsoft.com/office/drawing/2014/main" id="{65C399A3-7AF5-CFF0-80C4-B6652B36FD7F}"/>
              </a:ext>
            </a:extLst>
          </p:cNvPr>
          <p:cNvSpPr>
            <a:spLocks noGrp="1"/>
          </p:cNvSpPr>
          <p:nvPr>
            <p:ph type="sldNum" sz="quarter" idx="5"/>
          </p:nvPr>
        </p:nvSpPr>
        <p:spPr/>
        <p:txBody>
          <a:bodyPr/>
          <a:lstStyle/>
          <a:p>
            <a:fld id="{5821E9A2-B3A0-A346-B2EE-FDFF26B32B26}" type="slidenum">
              <a:rPr lang="en-US" altLang="en-US" smtClean="0"/>
              <a:pPr/>
              <a:t>9</a:t>
            </a:fld>
            <a:endParaRPr lang="en-US" altLang="en-US"/>
          </a:p>
        </p:txBody>
      </p:sp>
    </p:spTree>
    <p:extLst>
      <p:ext uri="{BB962C8B-B14F-4D97-AF65-F5344CB8AC3E}">
        <p14:creationId xmlns:p14="http://schemas.microsoft.com/office/powerpoint/2010/main" val="246935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45EEC-A227-8B7A-2DF3-0084F005C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FF729-6110-7BDA-389D-C3CE833592D7}"/>
              </a:ext>
            </a:extLst>
          </p:cNvPr>
          <p:cNvSpPr>
            <a:spLocks noGrp="1" noRot="1" noChangeAspect="1"/>
          </p:cNvSpPr>
          <p:nvPr>
            <p:ph type="sldImg"/>
          </p:nvPr>
        </p:nvSpPr>
        <p:spPr>
          <a:xfrm>
            <a:off x="381000" y="685800"/>
            <a:ext cx="6096000" cy="3429000"/>
          </a:xfrm>
        </p:spPr>
        <p:txBody>
          <a:bodyPr/>
          <a:lstStyle/>
          <a:p>
            <a:endParaRPr lang="en-AU"/>
          </a:p>
        </p:txBody>
      </p:sp>
      <p:sp>
        <p:nvSpPr>
          <p:cNvPr id="3" name="Notes Placeholder 2">
            <a:extLst>
              <a:ext uri="{FF2B5EF4-FFF2-40B4-BE49-F238E27FC236}">
                <a16:creationId xmlns:a16="http://schemas.microsoft.com/office/drawing/2014/main" id="{7A3D22E0-1964-22AE-A261-AB60CB0A70C8}"/>
              </a:ext>
            </a:extLst>
          </p:cNvPr>
          <p:cNvSpPr>
            <a:spLocks noGrp="1"/>
          </p:cNvSpPr>
          <p:nvPr>
            <p:ph type="body" idx="1"/>
          </p:nvPr>
        </p:nvSpPr>
        <p:spPr/>
        <p:txBody>
          <a:bodyPr>
            <a:normAutofit/>
          </a:bodyPr>
          <a:lstStyle/>
          <a:p>
            <a:r>
              <a:rPr lang="en-GB" dirty="0"/>
              <a:t>“This work investigated pore-scale hysteresis specifically within intermediate saturation regimes relevant to subsurface gas storage.”</a:t>
            </a:r>
          </a:p>
          <a:p>
            <a:endParaRPr lang="en-GB" dirty="0"/>
          </a:p>
          <a:p>
            <a:r>
              <a:rPr lang="en-GB" dirty="0"/>
              <a:t>“The results showed strong hysteresis during the first drainage–imbibition cycle, followed by increasing reversibility during subsequent cycling.”</a:t>
            </a:r>
          </a:p>
          <a:p>
            <a:endParaRPr lang="en-GB" dirty="0"/>
          </a:p>
          <a:p>
            <a:r>
              <a:rPr lang="en-GB" dirty="0"/>
              <a:t>We saw a strong relation between geometric hysteresis and macroscopic flow behaviours</a:t>
            </a:r>
          </a:p>
          <a:p>
            <a:endParaRPr lang="en-GB" dirty="0"/>
          </a:p>
          <a:p>
            <a:r>
              <a:rPr lang="en-GB" dirty="0"/>
              <a:t>“Water-wet conditions exhibited greater trapping behaviour, consistent across topology, interfacial structure, and flow measurements.”</a:t>
            </a:r>
          </a:p>
          <a:p>
            <a:endParaRPr lang="en-GB" dirty="0"/>
          </a:p>
          <a:p>
            <a:r>
              <a:rPr lang="en-GB" dirty="0"/>
              <a:t>Overall, our results suggest that while hysteresis strongly influences the initial displacement cycle, subsequent cyclic flow behaviour may become increasingly stable and predictable within intermediate saturation regimes., thereby </a:t>
            </a:r>
            <a:r>
              <a:rPr lang="en-GB" b="0" dirty="0"/>
              <a:t>governing pore-scale flow and trapping behaviour.”</a:t>
            </a:r>
          </a:p>
          <a:p>
            <a:endParaRPr lang="en-GB" b="0" dirty="0"/>
          </a:p>
          <a:p>
            <a:endParaRPr lang="en-GB" b="0" dirty="0"/>
          </a:p>
          <a:p>
            <a:endParaRPr lang="en-AU" dirty="0"/>
          </a:p>
        </p:txBody>
      </p:sp>
      <p:sp>
        <p:nvSpPr>
          <p:cNvPr id="4" name="Slide Number Placeholder 3">
            <a:extLst>
              <a:ext uri="{FF2B5EF4-FFF2-40B4-BE49-F238E27FC236}">
                <a16:creationId xmlns:a16="http://schemas.microsoft.com/office/drawing/2014/main" id="{A68E063B-1054-FD6D-43CB-34DD89F69620}"/>
              </a:ext>
            </a:extLst>
          </p:cNvPr>
          <p:cNvSpPr>
            <a:spLocks noGrp="1"/>
          </p:cNvSpPr>
          <p:nvPr>
            <p:ph type="sldNum" sz="quarter" idx="5"/>
          </p:nvPr>
        </p:nvSpPr>
        <p:spPr/>
        <p:txBody>
          <a:bodyPr/>
          <a:lstStyle/>
          <a:p>
            <a:fld id="{5821E9A2-B3A0-A346-B2EE-FDFF26B32B26}" type="slidenum">
              <a:rPr lang="en-US" altLang="en-US" smtClean="0"/>
              <a:pPr/>
              <a:t>10</a:t>
            </a:fld>
            <a:endParaRPr lang="en-US" altLang="en-US"/>
          </a:p>
        </p:txBody>
      </p:sp>
    </p:spTree>
    <p:extLst>
      <p:ext uri="{BB962C8B-B14F-4D97-AF65-F5344CB8AC3E}">
        <p14:creationId xmlns:p14="http://schemas.microsoft.com/office/powerpoint/2010/main" val="3642457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AU"/>
          </a:p>
        </p:txBody>
      </p:sp>
      <p:sp>
        <p:nvSpPr>
          <p:cNvPr id="3" name="Notes Placeholder 2"/>
          <p:cNvSpPr>
            <a:spLocks noGrp="1"/>
          </p:cNvSpPr>
          <p:nvPr>
            <p:ph type="body" idx="1"/>
          </p:nvPr>
        </p:nvSpPr>
        <p:spPr/>
        <p:txBody>
          <a:bodyPr>
            <a:normAutofit/>
          </a:bodyPr>
          <a:lstStyle/>
          <a:p>
            <a:r>
              <a:rPr lang="en-AU" dirty="0"/>
              <a:t>And that’s the end of my presentation. Thank you all for listening. And I have also included a QR code here if you would like to connect with me on </a:t>
            </a:r>
            <a:r>
              <a:rPr lang="en-AU" dirty="0" err="1"/>
              <a:t>Linkedin</a:t>
            </a:r>
            <a:r>
              <a:rPr lang="en-AU" dirty="0"/>
              <a:t> for further discussions or collaborations. </a:t>
            </a:r>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11</a:t>
            </a:fld>
            <a:endParaRPr lang="en-US" altLang="en-US"/>
          </a:p>
        </p:txBody>
      </p:sp>
    </p:spTree>
    <p:extLst>
      <p:ext uri="{BB962C8B-B14F-4D97-AF65-F5344CB8AC3E}">
        <p14:creationId xmlns:p14="http://schemas.microsoft.com/office/powerpoint/2010/main" val="3358461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909E-A108-C489-8ACE-4D5A74446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78B85-3C26-20E4-8BC8-7A91C8FCDD9B}"/>
              </a:ext>
            </a:extLst>
          </p:cNvPr>
          <p:cNvSpPr>
            <a:spLocks noGrp="1" noRot="1" noChangeAspect="1"/>
          </p:cNvSpPr>
          <p:nvPr>
            <p:ph type="sldImg"/>
          </p:nvPr>
        </p:nvSpPr>
        <p:spPr>
          <a:xfrm>
            <a:off x="381000" y="685800"/>
            <a:ext cx="6096000" cy="3429000"/>
          </a:xfrm>
        </p:spPr>
        <p:txBody>
          <a:bodyPr/>
          <a:lstStyle/>
          <a:p>
            <a:endParaRPr lang="en-AU"/>
          </a:p>
        </p:txBody>
      </p:sp>
      <p:sp>
        <p:nvSpPr>
          <p:cNvPr id="3" name="Notes Placeholder 2">
            <a:extLst>
              <a:ext uri="{FF2B5EF4-FFF2-40B4-BE49-F238E27FC236}">
                <a16:creationId xmlns:a16="http://schemas.microsoft.com/office/drawing/2014/main" id="{BA99EEBD-230B-C55B-A38F-364DBF6BBF94}"/>
              </a:ext>
            </a:extLst>
          </p:cNvPr>
          <p:cNvSpPr>
            <a:spLocks noGrp="1"/>
          </p:cNvSpPr>
          <p:nvPr>
            <p:ph type="body" idx="1"/>
          </p:nvPr>
        </p:nvSpPr>
        <p:spPr/>
        <p:txBody>
          <a:bodyPr>
            <a:normAutofit/>
          </a:bodyPr>
          <a:lstStyle/>
          <a:p>
            <a:r>
              <a:rPr lang="en-AU" dirty="0"/>
              <a:t>These are the references I used for putting together my slides</a:t>
            </a:r>
          </a:p>
        </p:txBody>
      </p:sp>
      <p:sp>
        <p:nvSpPr>
          <p:cNvPr id="4" name="Slide Number Placeholder 3">
            <a:extLst>
              <a:ext uri="{FF2B5EF4-FFF2-40B4-BE49-F238E27FC236}">
                <a16:creationId xmlns:a16="http://schemas.microsoft.com/office/drawing/2014/main" id="{6378AEDC-CB97-818F-E950-A603B31745D2}"/>
              </a:ext>
            </a:extLst>
          </p:cNvPr>
          <p:cNvSpPr>
            <a:spLocks noGrp="1"/>
          </p:cNvSpPr>
          <p:nvPr>
            <p:ph type="sldNum" sz="quarter" idx="5"/>
          </p:nvPr>
        </p:nvSpPr>
        <p:spPr/>
        <p:txBody>
          <a:bodyPr/>
          <a:lstStyle/>
          <a:p>
            <a:fld id="{5821E9A2-B3A0-A346-B2EE-FDFF26B32B26}" type="slidenum">
              <a:rPr lang="en-US" altLang="en-US" smtClean="0"/>
              <a:pPr/>
              <a:t>12</a:t>
            </a:fld>
            <a:endParaRPr lang="en-US" altLang="en-US"/>
          </a:p>
        </p:txBody>
      </p:sp>
    </p:spTree>
    <p:extLst>
      <p:ext uri="{BB962C8B-B14F-4D97-AF65-F5344CB8AC3E}">
        <p14:creationId xmlns:p14="http://schemas.microsoft.com/office/powerpoint/2010/main" val="2496519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EAD25-390B-DE8B-BC20-F2822CE8E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835DE-B616-AF1C-0887-ED0C9EC8A37D}"/>
              </a:ext>
            </a:extLst>
          </p:cNvPr>
          <p:cNvSpPr>
            <a:spLocks noGrp="1" noRot="1" noChangeAspect="1"/>
          </p:cNvSpPr>
          <p:nvPr>
            <p:ph type="sldImg"/>
          </p:nvPr>
        </p:nvSpPr>
        <p:spPr>
          <a:xfrm>
            <a:off x="381000" y="685800"/>
            <a:ext cx="6096000" cy="3429000"/>
          </a:xfrm>
        </p:spPr>
        <p:txBody>
          <a:bodyPr/>
          <a:lstStyle/>
          <a:p>
            <a:endParaRPr lang="en-AU"/>
          </a:p>
        </p:txBody>
      </p:sp>
      <p:sp>
        <p:nvSpPr>
          <p:cNvPr id="3" name="Notes Placeholder 2">
            <a:extLst>
              <a:ext uri="{FF2B5EF4-FFF2-40B4-BE49-F238E27FC236}">
                <a16:creationId xmlns:a16="http://schemas.microsoft.com/office/drawing/2014/main" id="{EBF00C5D-5A7D-5EA5-A2F2-12EE186C9C3B}"/>
              </a:ext>
            </a:extLst>
          </p:cNvPr>
          <p:cNvSpPr>
            <a:spLocks noGrp="1"/>
          </p:cNvSpPr>
          <p:nvPr>
            <p:ph type="body" idx="1"/>
          </p:nvPr>
        </p:nvSpPr>
        <p:spPr/>
        <p:txBody>
          <a:bodyPr>
            <a:normAutofit fontScale="25000" lnSpcReduction="20000"/>
          </a:bodyPr>
          <a:lstStyle/>
          <a:p>
            <a:r>
              <a:rPr lang="en-GB" dirty="0"/>
              <a:t>“Here are examples of segmentation results generated by the model.”</a:t>
            </a:r>
          </a:p>
          <a:p>
            <a:endParaRPr lang="en-GB" dirty="0"/>
          </a:p>
          <a:p>
            <a:r>
              <a:rPr lang="en-GB" dirty="0"/>
              <a:t>“The model is able to capture fluid distribution and pore structure consistently across the datasets.”</a:t>
            </a:r>
          </a:p>
          <a:p>
            <a:endParaRPr lang="en-GB" dirty="0"/>
          </a:p>
          <a:p>
            <a:r>
              <a:rPr lang="en-GB" dirty="0"/>
              <a:t>“The results show clear and physically meaningful segmentation of the pore space.”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Here I’ve illustrated a few representative slices from the inference output of the trained and tested UResNet model.</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On the left, we see a slice from a </a:t>
            </a:r>
            <a:r>
              <a:rPr lang="en-GB" b="1" dirty="0"/>
              <a:t>water-wet sample</a:t>
            </a:r>
            <a:r>
              <a:rPr lang="en-GB" dirty="0"/>
              <a:t>, still fully saturated—</a:t>
            </a:r>
            <a:r>
              <a:rPr lang="en-GB" dirty="0" err="1"/>
              <a:t>decane</a:t>
            </a:r>
            <a:r>
              <a:rPr lang="en-GB" dirty="0"/>
              <a:t> hasn’t yet broken through, so the pore space is dominated by water.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In the middle, we have a slice from another </a:t>
            </a:r>
            <a:r>
              <a:rPr lang="en-GB" b="1" dirty="0"/>
              <a:t>fast batch scan </a:t>
            </a:r>
            <a:r>
              <a:rPr lang="en-GB" b="0" dirty="0"/>
              <a:t>of the water wet sample</a:t>
            </a:r>
            <a:r>
              <a:rPr lang="en-GB" dirty="0"/>
              <a:t>, where </a:t>
            </a:r>
            <a:r>
              <a:rPr lang="en-GB" dirty="0" err="1"/>
              <a:t>decane</a:t>
            </a:r>
            <a:r>
              <a:rPr lang="en-GB" dirty="0"/>
              <a:t> has displaced most of the water and now occupies the majority of the pore space.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And on the right, a slice from a </a:t>
            </a:r>
            <a:r>
              <a:rPr lang="en-GB" b="1" dirty="0"/>
              <a:t>mixed-wet sample</a:t>
            </a:r>
            <a:r>
              <a:rPr lang="en-GB" dirty="0"/>
              <a:t>, showing co-occupancy of both water and </a:t>
            </a:r>
            <a:r>
              <a:rPr lang="en-GB" dirty="0" err="1"/>
              <a:t>decane</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Visually, the UResNet model has performed well in </a:t>
            </a:r>
            <a:r>
              <a:rPr lang="en-GB" dirty="0" err="1"/>
              <a:t>labeling</a:t>
            </a:r>
            <a:r>
              <a:rPr lang="en-GB" dirty="0"/>
              <a:t> the fluid phases with clarity and consistency.</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GB" dirty="0"/>
            </a:br>
            <a:r>
              <a:rPr lang="en-GB" dirty="0"/>
              <a:t>Notably, it has also </a:t>
            </a:r>
            <a:r>
              <a:rPr lang="en-GB" b="1" dirty="0"/>
              <a:t>mitigated the impact of streak artifacts</a:t>
            </a:r>
            <a:r>
              <a:rPr lang="en-GB" dirty="0"/>
              <a:t> in this region, preserving segmentation accuracy. In the next slide we shall take a closer look at artifact filled regions</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dirty="0"/>
              <a:t>Now lets  move on and take a look at some of the results from the 2</a:t>
            </a:r>
            <a:r>
              <a:rPr lang="en-AU" baseline="30000" dirty="0"/>
              <a:t>nd</a:t>
            </a:r>
            <a:r>
              <a:rPr lang="en-AU" dirty="0"/>
              <a:t> objective which uses the U-ResNet model. </a:t>
            </a:r>
          </a:p>
          <a:p>
            <a:endParaRPr lang="en-AU" dirty="0"/>
          </a:p>
          <a:p>
            <a:r>
              <a:rPr lang="en-AU" dirty="0"/>
              <a:t>On the left hand side of the slide, I have showed a slice each from both the mixed-wet sample and the water-wet sample after segmentation using the trained and tested U-ResNet model. Visually in comparison to the </a:t>
            </a:r>
            <a:r>
              <a:rPr lang="en-AU" dirty="0" err="1"/>
              <a:t>gray</a:t>
            </a:r>
            <a:r>
              <a:rPr lang="en-AU" dirty="0"/>
              <a:t> scale images our U-ResNet model has done a good classification of the nonwetting phase which is decane. This is also substantiated by the phase accuracy calculations in the form of confusion matrices in which we can see high scores of 93% and 95% accuracy for the decane phase. </a:t>
            </a:r>
          </a:p>
          <a:p>
            <a:endParaRPr lang="en-AU" dirty="0"/>
          </a:p>
          <a:p>
            <a:r>
              <a:rPr lang="en-AU" dirty="0"/>
              <a:t>Apart from pixel wise accuracy, we also calculated mean intersection over union which basically measures how well the predicted image overlaps the ground truth image. This metric too gave high scores which averaged between 93 and 96% for both samples. </a:t>
            </a:r>
          </a:p>
          <a:p>
            <a:endParaRPr lang="en-AU" dirty="0"/>
          </a:p>
          <a:p>
            <a:r>
              <a:rPr lang="en-AU" dirty="0"/>
              <a:t>I must add at this point that the ground truth images used for training the model as well as for segmentation accuracy calculations were 2d Slices that were segmented using WEKA segmentation which is a plugin available in ImageJ software that helps in manually segmenting images using random forest classifier or algorithm. </a:t>
            </a:r>
          </a:p>
          <a:p>
            <a:endParaRPr lang="en-AU" dirty="0"/>
          </a:p>
          <a:p>
            <a:endParaRPr lang="en-AU" dirty="0"/>
          </a:p>
          <a:p>
            <a:endParaRPr lang="en-AU" dirty="0"/>
          </a:p>
          <a:p>
            <a:endParaRPr lang="en-AU" dirty="0"/>
          </a:p>
          <a:p>
            <a:endParaRPr lang="en-AU" dirty="0"/>
          </a:p>
          <a:p>
            <a:r>
              <a:rPr lang="en-AU" dirty="0"/>
              <a:t>Now we shall look at the results from the U-ResNet model. Here I have showed U-ResNet segmented images from both the mixed wet sample on the left and the water-wet sample on the right. </a:t>
            </a:r>
            <a:r>
              <a:rPr lang="en-AU" dirty="0" err="1"/>
              <a:t>Ofcourse</a:t>
            </a:r>
            <a:r>
              <a:rPr lang="en-AU" dirty="0"/>
              <a:t> in the mixed wet sample a bright region or a minor streak artifact is visible and that is minimized by the U-ResNet model on segmentation. We shall take a closer look at streak artifacts mitigation in the coming slides. On the other half of the slide, I have showed examples of segmentation accuracy measurements done in the form of phase accuracy calculations visualized as confusion matrices. For these calculations, I chose a few 2D slices that were WEKA segmented and not used for training the model and so they acted as ground truth slices. In both examples shown here, one each from either sample, we can see that the accuracy is 93% in the water-wet sample and 95% in the mixed-wet sample. On an average for some of the other slices calculated also, the value ranged from 93 to 95%. </a:t>
            </a:r>
          </a:p>
          <a:p>
            <a:endParaRPr lang="en-AU" dirty="0"/>
          </a:p>
          <a:p>
            <a:r>
              <a:rPr lang="en-AU" dirty="0"/>
              <a:t>Here I have showed 2 reconstructed images of fast scans conducted at ANSTO synchrotron in Melbourne in December 2023. The resolution of these scans was 3.6 microns and we were able to capture fast scans at 20seconds which includes 16seconds for the rotating stage to come back to the initial position between each fast scan. The yellow arrows in the figures show the interface between the nonwetting phase (</a:t>
            </a:r>
            <a:r>
              <a:rPr lang="en-AU" dirty="0" err="1"/>
              <a:t>decane</a:t>
            </a:r>
            <a:r>
              <a:rPr lang="en-AU" dirty="0"/>
              <a:t>) and wetting phase (brine) in the pore spaces. On the left is a water wet sample and on the right is a mixed wet sample.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sz="1200" dirty="0">
                <a:effectLst/>
                <a:latin typeface="Aptos" panose="020B0004020202020204" pitchFamily="34" charset="0"/>
                <a:ea typeface="Aptos" panose="020B0004020202020204" pitchFamily="34" charset="0"/>
                <a:cs typeface="Aptos" panose="020B0004020202020204" pitchFamily="34" charset="0"/>
              </a:rPr>
              <a:t>(we had exposure set to 0.001s, 1001 projects and flyer speed mode set to 1000 Hz. We used effective 23.5 keV with a magnification of 1.806 to get a 3.6um resolution. We did 50 flats/darks at the start of each batch scan, and then set a new set of stacked scans off, with a traverse of 0 to do repeated scans at the same location. These stacked scans didn’t have any pre/post darks/flats, to maximise scanning times. So basically we had 1 sec scans.</a:t>
            </a:r>
          </a:p>
          <a:p>
            <a:endParaRPr lang="en-AU" sz="1200" dirty="0">
              <a:effectLst/>
              <a:latin typeface="Aptos" panose="020B0004020202020204" pitchFamily="34" charset="0"/>
              <a:ea typeface="Aptos" panose="020B0004020202020204" pitchFamily="34" charset="0"/>
              <a:cs typeface="Aptos" panose="020B0004020202020204" pitchFamily="34" charset="0"/>
            </a:endParaRPr>
          </a:p>
          <a:p>
            <a:r>
              <a:rPr lang="en-AU" sz="1200" dirty="0">
                <a:effectLst/>
                <a:latin typeface="Aptos" panose="020B0004020202020204" pitchFamily="34" charset="0"/>
                <a:ea typeface="Aptos" panose="020B0004020202020204" pitchFamily="34" charset="0"/>
                <a:cs typeface="Aptos" panose="020B0004020202020204" pitchFamily="34" charset="0"/>
              </a:rPr>
              <a:t>In mixed wet sample, in some pores we can see that oil is at the corners and in crevices showing that those pores are oil wet. Mixed wet means the same sample has some pores that are water wet and some that are oil wet. If its oil wet the contact angle between water and the rock surface is obtuse and greater than 90 degrees and is 90 to 180 degrees. In the water wet sample, contact angle between water and rock surface is acute angle is 0 to 90 degrees. The liquid tends to spread out on the surface. If the contact angle is 90 degrees then it is intermediate wet.)</a:t>
            </a:r>
          </a:p>
          <a:p>
            <a:endParaRPr lang="en-AU" dirty="0"/>
          </a:p>
        </p:txBody>
      </p:sp>
      <p:sp>
        <p:nvSpPr>
          <p:cNvPr id="4" name="Slide Number Placeholder 3">
            <a:extLst>
              <a:ext uri="{FF2B5EF4-FFF2-40B4-BE49-F238E27FC236}">
                <a16:creationId xmlns:a16="http://schemas.microsoft.com/office/drawing/2014/main" id="{834EE79A-0B5C-D462-F247-DF1E8AEB3DC4}"/>
              </a:ext>
            </a:extLst>
          </p:cNvPr>
          <p:cNvSpPr>
            <a:spLocks noGrp="1"/>
          </p:cNvSpPr>
          <p:nvPr>
            <p:ph type="sldNum" sz="quarter" idx="5"/>
          </p:nvPr>
        </p:nvSpPr>
        <p:spPr/>
        <p:txBody>
          <a:bodyPr/>
          <a:lstStyle/>
          <a:p>
            <a:fld id="{5821E9A2-B3A0-A346-B2EE-FDFF26B32B26}" type="slidenum">
              <a:rPr lang="en-US" altLang="en-US" smtClean="0"/>
              <a:pPr/>
              <a:t>13</a:t>
            </a:fld>
            <a:endParaRPr lang="en-US" altLang="en-US"/>
          </a:p>
        </p:txBody>
      </p:sp>
    </p:spTree>
    <p:extLst>
      <p:ext uri="{BB962C8B-B14F-4D97-AF65-F5344CB8AC3E}">
        <p14:creationId xmlns:p14="http://schemas.microsoft.com/office/powerpoint/2010/main" val="296431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8A209-8F6C-DF1F-ED22-A32FD39D1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35E85-2877-1A27-A725-9EFF6E5D7E5B}"/>
              </a:ext>
            </a:extLst>
          </p:cNvPr>
          <p:cNvSpPr>
            <a:spLocks noGrp="1" noRot="1" noChangeAspect="1"/>
          </p:cNvSpPr>
          <p:nvPr>
            <p:ph type="sldImg"/>
          </p:nvPr>
        </p:nvSpPr>
        <p:spPr>
          <a:xfrm>
            <a:off x="381000" y="685800"/>
            <a:ext cx="6096000" cy="3429000"/>
          </a:xfrm>
        </p:spPr>
        <p:txBody>
          <a:bodyPr/>
          <a:lstStyle/>
          <a:p>
            <a:endParaRPr lang="en-AU"/>
          </a:p>
        </p:txBody>
      </p:sp>
      <p:sp>
        <p:nvSpPr>
          <p:cNvPr id="3" name="Notes Placeholder 2">
            <a:extLst>
              <a:ext uri="{FF2B5EF4-FFF2-40B4-BE49-F238E27FC236}">
                <a16:creationId xmlns:a16="http://schemas.microsoft.com/office/drawing/2014/main" id="{D720918D-B1C3-3136-B34C-5D423F26BAFB}"/>
              </a:ext>
            </a:extLst>
          </p:cNvPr>
          <p:cNvSpPr>
            <a:spLocks noGrp="1"/>
          </p:cNvSpPr>
          <p:nvPr>
            <p:ph type="body" idx="1"/>
          </p:nvPr>
        </p:nvSpPr>
        <p:spPr/>
        <p:txBody>
          <a:bodyPr>
            <a:normAutofit fontScale="40000" lnSpcReduction="20000"/>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dirty="0">
                <a:highlight>
                  <a:srgbClr val="FFFF00"/>
                </a:highlight>
              </a:rPr>
              <a:t>Now lets see how our model compares with traditional methods.</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dirty="0">
                <a:highlight>
                  <a:srgbClr val="FFFF00"/>
                </a:highlight>
              </a:rPr>
              <a:t>The U-ResNet model captures pore structures more accurately compared to watershed segmentation.</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r>
              <a:rPr lang="en-GB" dirty="0"/>
              <a:t>This is also reflected quantitatively. “We observe lower errors in area, perimeter, and Euler characteristic.</a:t>
            </a:r>
          </a:p>
          <a:p>
            <a:endParaRPr lang="en-GB" dirty="0"/>
          </a:p>
          <a:p>
            <a:r>
              <a:rPr lang="en-GB" dirty="0"/>
              <a:t>Importantly, there is a significant difference in computation time.”</a:t>
            </a:r>
          </a:p>
          <a:p>
            <a:endParaRPr lang="en-GB" dirty="0"/>
          </a:p>
          <a:p>
            <a:r>
              <a:rPr lang="en-GB" b="0" dirty="0"/>
              <a:t>“watershed-based segmentation takes 2 mins for a 3D volume of this size”</a:t>
            </a:r>
          </a:p>
          <a:p>
            <a:endParaRPr lang="en-GB" b="0" dirty="0"/>
          </a:p>
          <a:p>
            <a:r>
              <a:rPr lang="en-GB" b="0" dirty="0"/>
              <a:t>“…whereas the deep learning model performs segmentation in a fraction of that time.”</a:t>
            </a:r>
          </a:p>
          <a:p>
            <a:endParaRPr lang="en-GB" b="1" dirty="0"/>
          </a:p>
          <a:p>
            <a:r>
              <a:rPr lang="en-GB" dirty="0"/>
              <a:t>This demonstrates that the model is not only more accurate—but also significantly quicker. Moreover, this time is when the model is run on a single GPU, so lets see how this scales up when run in parallel on multiple GPUs</a:t>
            </a:r>
          </a:p>
          <a:p>
            <a:endParaRPr lang="en-GB" dirty="0"/>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GB" dirty="0">
              <a:highlight>
                <a:srgbClr val="FFFF00"/>
              </a:highlight>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dirty="0">
                <a:highlight>
                  <a:srgbClr val="FFFF00"/>
                </a:highlight>
              </a:rPr>
              <a:t>Deep learning outperforms traditional segmentation methods</a:t>
            </a:r>
            <a:endPar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rPr>
              <a:t>To further validate our U-ResNet model’s performance, we compared it with traditional methods like watershed-based segmentation.</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endParaRPr>
          </a:p>
          <a:p>
            <a:r>
              <a:rPr lang="en-AU" dirty="0">
                <a:highlight>
                  <a:srgbClr val="FFFF00"/>
                </a:highlight>
              </a:rPr>
              <a:t>Segmentation accuracy was  also validated by visualizing phase wise mean Intersection over Union and  it was seen that our U-</a:t>
            </a:r>
            <a:r>
              <a:rPr lang="en-AU" dirty="0" err="1">
                <a:highlight>
                  <a:srgbClr val="FFFF00"/>
                </a:highlight>
              </a:rPr>
              <a:t>ResNet</a:t>
            </a:r>
            <a:r>
              <a:rPr lang="en-AU" dirty="0">
                <a:highlight>
                  <a:srgbClr val="FFFF00"/>
                </a:highlight>
              </a:rPr>
              <a:t> model outperforms watershed in classifying the </a:t>
            </a:r>
            <a:r>
              <a:rPr lang="en-AU" dirty="0" err="1">
                <a:highlight>
                  <a:srgbClr val="FFFF00"/>
                </a:highlight>
              </a:rPr>
              <a:t>decane</a:t>
            </a:r>
            <a:r>
              <a:rPr lang="en-AU" dirty="0">
                <a:highlight>
                  <a:srgbClr val="FFFF00"/>
                </a:highlight>
              </a:rPr>
              <a:t> phase at  96% in comparison to 90%.</a:t>
            </a:r>
          </a:p>
          <a:p>
            <a:endParaRPr lang="en-AU" dirty="0">
              <a:highlight>
                <a:srgbClr val="FFFF00"/>
              </a:highlight>
            </a:endParaRPr>
          </a:p>
          <a:p>
            <a:r>
              <a:rPr lang="en-AU" dirty="0">
                <a:highlight>
                  <a:srgbClr val="FFFF00"/>
                </a:highlight>
              </a:rPr>
              <a:t>But the biggest advantage of our U-ResNet model apart from accuracy was in terms of speed. </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rPr>
              <a:t>I would like to draw your attention to the fact that this segmentation time of 33mins is using 1 GPU, this can be scaled by using multiple GPUs. </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rPr>
              <a:t>For the watershed segmentation, even though the non local means filter uses GPU, the watershed segmentation itself runs on CPU, so when scaled to multiple GPUs, much improvement will not be observed. </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rPr>
              <a:t>So lets take a closer look at how scaling helps in reducing segmentation time for a U-</a:t>
            </a:r>
            <a:r>
              <a:rPr kumimoji="0" lang="en-AU" sz="1200" b="0" i="0" u="none" strike="noStrike" kern="1200" cap="none" spc="0" normalizeH="0" baseline="0" noProof="0" dirty="0" err="1">
                <a:ln>
                  <a:noFill/>
                </a:ln>
                <a:solidFill>
                  <a:schemeClr val="tx1"/>
                </a:solidFill>
                <a:effectLst/>
                <a:highlight>
                  <a:srgbClr val="FFFF00"/>
                </a:highlight>
                <a:uLnTx/>
                <a:uFillTx/>
                <a:latin typeface="Sommet bold"/>
                <a:ea typeface="+mn-ea"/>
                <a:cs typeface="+mn-cs"/>
              </a:rPr>
              <a:t>ResNet</a:t>
            </a:r>
            <a:r>
              <a:rPr kumimoji="0" lang="en-AU" sz="1200" b="0" i="0" u="none" strike="noStrike" kern="1200" cap="none" spc="0" normalizeH="0" baseline="0" noProof="0" dirty="0">
                <a:ln>
                  <a:noFill/>
                </a:ln>
                <a:solidFill>
                  <a:schemeClr val="tx1"/>
                </a:solidFill>
                <a:effectLst/>
                <a:highlight>
                  <a:srgbClr val="FFFF00"/>
                </a:highlight>
                <a:uLnTx/>
                <a:uFillTx/>
                <a:latin typeface="Sommet bold"/>
                <a:ea typeface="+mn-ea"/>
                <a:cs typeface="+mn-cs"/>
              </a:rPr>
              <a:t> model. </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1" i="0" u="none" strike="noStrike" kern="1200" cap="none" spc="0" normalizeH="0" baseline="0" noProof="0" dirty="0">
              <a:ln>
                <a:noFill/>
              </a:ln>
              <a:solidFill>
                <a:schemeClr val="tx1"/>
              </a:solidFill>
              <a:effectLst/>
              <a:uLnTx/>
              <a:uFillTx/>
              <a:latin typeface="Sommet bold"/>
              <a:ea typeface="+mn-ea"/>
              <a:cs typeface="+mn-cs"/>
            </a:endParaRPr>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72254459-3EFF-9BE4-A118-35D412B13C04}"/>
              </a:ext>
            </a:extLst>
          </p:cNvPr>
          <p:cNvSpPr>
            <a:spLocks noGrp="1"/>
          </p:cNvSpPr>
          <p:nvPr>
            <p:ph type="sldNum" sz="quarter" idx="5"/>
          </p:nvPr>
        </p:nvSpPr>
        <p:spPr/>
        <p:txBody>
          <a:bodyPr/>
          <a:lstStyle/>
          <a:p>
            <a:fld id="{5821E9A2-B3A0-A346-B2EE-FDFF26B32B26}" type="slidenum">
              <a:rPr lang="en-US" altLang="en-US" smtClean="0"/>
              <a:pPr/>
              <a:t>14</a:t>
            </a:fld>
            <a:endParaRPr lang="en-US" altLang="en-US"/>
          </a:p>
        </p:txBody>
      </p:sp>
    </p:spTree>
    <p:extLst>
      <p:ext uri="{BB962C8B-B14F-4D97-AF65-F5344CB8AC3E}">
        <p14:creationId xmlns:p14="http://schemas.microsoft.com/office/powerpoint/2010/main" val="3449255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93AAA-D79B-2220-7D78-C9F5B0086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7DFF5-375D-ACA3-2C4A-C5CB7B1C0166}"/>
              </a:ext>
            </a:extLst>
          </p:cNvPr>
          <p:cNvSpPr>
            <a:spLocks noGrp="1" noRot="1" noChangeAspect="1"/>
          </p:cNvSpPr>
          <p:nvPr>
            <p:ph type="sldImg"/>
          </p:nvPr>
        </p:nvSpPr>
        <p:spPr>
          <a:xfrm>
            <a:off x="381000" y="685800"/>
            <a:ext cx="6096000" cy="3429000"/>
          </a:xfrm>
        </p:spPr>
        <p:txBody>
          <a:bodyPr/>
          <a:lstStyle/>
          <a:p>
            <a:endParaRPr lang="en-AU"/>
          </a:p>
        </p:txBody>
      </p:sp>
      <p:sp>
        <p:nvSpPr>
          <p:cNvPr id="3" name="Notes Placeholder 2">
            <a:extLst>
              <a:ext uri="{FF2B5EF4-FFF2-40B4-BE49-F238E27FC236}">
                <a16:creationId xmlns:a16="http://schemas.microsoft.com/office/drawing/2014/main" id="{66EE495A-9604-C0CA-FF33-48547C36EB15}"/>
              </a:ext>
            </a:extLst>
          </p:cNvPr>
          <p:cNvSpPr>
            <a:spLocks noGrp="1"/>
          </p:cNvSpPr>
          <p:nvPr>
            <p:ph type="body" idx="1"/>
          </p:nvPr>
        </p:nvSpPr>
        <p:spPr/>
        <p:txBody>
          <a:bodyPr>
            <a:normAutofit/>
          </a:bodyPr>
          <a:lstStyle/>
          <a:p>
            <a:r>
              <a:rPr lang="en-GB" dirty="0"/>
              <a:t>This slide demonstrates the scalability of the U-ResNet model when deployed on multi-GPU systems. </a:t>
            </a:r>
          </a:p>
          <a:p>
            <a:endParaRPr lang="en-GB" dirty="0"/>
          </a:p>
          <a:p>
            <a:r>
              <a:rPr lang="en-GB" dirty="0"/>
              <a:t>On the left, we see a performance benchmark from the Gadi supercomputer in Australia.</a:t>
            </a:r>
            <a:br>
              <a:rPr lang="en-GB" dirty="0"/>
            </a:br>
            <a:endParaRPr lang="en-GB" dirty="0"/>
          </a:p>
          <a:p>
            <a:r>
              <a:rPr lang="en-GB" dirty="0"/>
              <a:t>As we increase the number of GPUs from 1 to 4, we observe a near-linear speedup—reaching </a:t>
            </a:r>
            <a:r>
              <a:rPr lang="en-GB" b="1" dirty="0"/>
              <a:t>~7× faster</a:t>
            </a:r>
            <a:r>
              <a:rPr lang="en-GB" dirty="0"/>
              <a:t> with 4 GPUs</a:t>
            </a:r>
          </a:p>
          <a:p>
            <a:endParaRPr lang="en-GB" dirty="0"/>
          </a:p>
          <a:p>
            <a:r>
              <a:rPr lang="en-GB" dirty="0"/>
              <a:t>So while imaging time for a fast batch of 50 scans takes typically 13mins, processing time would be approx. 5 mins then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This means image processing is now actually faster than acquisition time  enabling real-time analysis.</a:t>
            </a:r>
          </a:p>
          <a:p>
            <a:endParaRPr lang="en-AU" dirty="0"/>
          </a:p>
          <a:p>
            <a:r>
              <a:rPr lang="en-GB" dirty="0"/>
              <a:t>This makes it feasible to analyse time-resolved datasets at scale</a:t>
            </a:r>
            <a:endParaRPr lang="en-AU" dirty="0"/>
          </a:p>
        </p:txBody>
      </p:sp>
      <p:sp>
        <p:nvSpPr>
          <p:cNvPr id="4" name="Slide Number Placeholder 3">
            <a:extLst>
              <a:ext uri="{FF2B5EF4-FFF2-40B4-BE49-F238E27FC236}">
                <a16:creationId xmlns:a16="http://schemas.microsoft.com/office/drawing/2014/main" id="{BC95E33C-E035-DD4D-48BC-3682EBFD8E1D}"/>
              </a:ext>
            </a:extLst>
          </p:cNvPr>
          <p:cNvSpPr>
            <a:spLocks noGrp="1"/>
          </p:cNvSpPr>
          <p:nvPr>
            <p:ph type="sldNum" sz="quarter" idx="5"/>
          </p:nvPr>
        </p:nvSpPr>
        <p:spPr/>
        <p:txBody>
          <a:bodyPr/>
          <a:lstStyle/>
          <a:p>
            <a:fld id="{5821E9A2-B3A0-A346-B2EE-FDFF26B32B26}" type="slidenum">
              <a:rPr lang="en-US" altLang="en-US" smtClean="0"/>
              <a:pPr/>
              <a:t>15</a:t>
            </a:fld>
            <a:endParaRPr lang="en-US" altLang="en-US"/>
          </a:p>
        </p:txBody>
      </p:sp>
    </p:spTree>
    <p:extLst>
      <p:ext uri="{BB962C8B-B14F-4D97-AF65-F5344CB8AC3E}">
        <p14:creationId xmlns:p14="http://schemas.microsoft.com/office/powerpoint/2010/main" val="1260592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E489E-B218-4688-0029-F004F1EA1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A609C-8B3E-7500-45C2-EAA3175FA4B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29D0E9F-AFEE-59C2-FD57-A88388269415}"/>
              </a:ext>
            </a:extLst>
          </p:cNvPr>
          <p:cNvSpPr>
            <a:spLocks noGrp="1"/>
          </p:cNvSpPr>
          <p:nvPr>
            <p:ph type="body" idx="1"/>
          </p:nvPr>
        </p:nvSpPr>
        <p:spPr/>
        <p:txBody>
          <a:bodyPr>
            <a:normAutofit/>
          </a:bodyPr>
          <a:lstStyle/>
          <a:p>
            <a:r>
              <a:rPr lang="en-GB" dirty="0"/>
              <a:t>“Here, lets take a closer look at the limitation of discrete imaging.”</a:t>
            </a:r>
          </a:p>
          <a:p>
            <a:endParaRPr lang="en-GB" dirty="0"/>
          </a:p>
          <a:p>
            <a:r>
              <a:rPr lang="en-GB" dirty="0"/>
              <a:t>“We observe the system at time t0 and t2…”</a:t>
            </a:r>
          </a:p>
          <a:p>
            <a:r>
              <a:rPr lang="en-GB" b="0" dirty="0"/>
              <a:t>“…but the intermediate state at t1 is missing.”</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r>
              <a:rPr lang="en-GB" dirty="0"/>
              <a:t>“But by Using deep learning, we can reconstruct this intermediate state…”</a:t>
            </a:r>
          </a:p>
          <a:p>
            <a:endParaRPr lang="en-GB" dirty="0"/>
          </a:p>
          <a:p>
            <a:r>
              <a:rPr lang="en-GB" dirty="0"/>
              <a:t>“Thereby, providing a continuous representation of fluid evolution.”</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p:txBody>
      </p:sp>
      <p:sp>
        <p:nvSpPr>
          <p:cNvPr id="4" name="Slide Number Placeholder 3">
            <a:extLst>
              <a:ext uri="{FF2B5EF4-FFF2-40B4-BE49-F238E27FC236}">
                <a16:creationId xmlns:a16="http://schemas.microsoft.com/office/drawing/2014/main" id="{52EC21F0-C320-52A0-7631-7B738CC74107}"/>
              </a:ext>
            </a:extLst>
          </p:cNvPr>
          <p:cNvSpPr>
            <a:spLocks noGrp="1"/>
          </p:cNvSpPr>
          <p:nvPr>
            <p:ph type="sldNum" sz="quarter" idx="5"/>
          </p:nvPr>
        </p:nvSpPr>
        <p:spPr/>
        <p:txBody>
          <a:bodyPr/>
          <a:lstStyle/>
          <a:p>
            <a:fld id="{5821E9A2-B3A0-A346-B2EE-FDFF26B32B26}" type="slidenum">
              <a:rPr lang="en-US" altLang="en-US" smtClean="0"/>
              <a:pPr/>
              <a:t>16</a:t>
            </a:fld>
            <a:endParaRPr lang="en-US" altLang="en-US"/>
          </a:p>
        </p:txBody>
      </p:sp>
    </p:spTree>
    <p:extLst>
      <p:ext uri="{BB962C8B-B14F-4D97-AF65-F5344CB8AC3E}">
        <p14:creationId xmlns:p14="http://schemas.microsoft.com/office/powerpoint/2010/main" val="347056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D2E70-F1B6-AB38-8748-815C990B2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AF023-73A9-2D2B-D6F7-9AFC4AF880E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150E490-2475-6D70-6F43-CA2060667572}"/>
              </a:ext>
            </a:extLst>
          </p:cNvPr>
          <p:cNvSpPr>
            <a:spLocks noGrp="1"/>
          </p:cNvSpPr>
          <p:nvPr>
            <p:ph type="body" idx="1"/>
          </p:nvPr>
        </p:nvSpPr>
        <p:spPr/>
        <p:txBody>
          <a:bodyPr>
            <a:normAutofit/>
          </a:bodyPr>
          <a:lstStyle/>
          <a:p>
            <a:r>
              <a:rPr lang="en-GB" dirty="0"/>
              <a:t>“So how do we go about this, to reconstruct the missing states, we develop a time-series interpolation framework.”</a:t>
            </a:r>
          </a:p>
          <a:p>
            <a:endParaRPr lang="en-GB" dirty="0"/>
          </a:p>
          <a:p>
            <a:r>
              <a:rPr lang="en-GB" dirty="0"/>
              <a:t>“The model takes known states at two time steps—for example, t0 and t2…”</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dirty="0"/>
              <a:t>“It then learns the spatial and temporal relationships between these states…”</a:t>
            </a: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dirty="0"/>
              <a:t>“And predicts the intermediate state at t1.”</a:t>
            </a: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p:txBody>
      </p:sp>
      <p:sp>
        <p:nvSpPr>
          <p:cNvPr id="4" name="Slide Number Placeholder 3">
            <a:extLst>
              <a:ext uri="{FF2B5EF4-FFF2-40B4-BE49-F238E27FC236}">
                <a16:creationId xmlns:a16="http://schemas.microsoft.com/office/drawing/2014/main" id="{9A00B287-89EA-C6A9-11AF-8B09671E7054}"/>
              </a:ext>
            </a:extLst>
          </p:cNvPr>
          <p:cNvSpPr>
            <a:spLocks noGrp="1"/>
          </p:cNvSpPr>
          <p:nvPr>
            <p:ph type="sldNum" sz="quarter" idx="5"/>
          </p:nvPr>
        </p:nvSpPr>
        <p:spPr/>
        <p:txBody>
          <a:bodyPr/>
          <a:lstStyle/>
          <a:p>
            <a:fld id="{5821E9A2-B3A0-A346-B2EE-FDFF26B32B26}" type="slidenum">
              <a:rPr lang="en-US" altLang="en-US" smtClean="0"/>
              <a:pPr/>
              <a:t>17</a:t>
            </a:fld>
            <a:endParaRPr lang="en-US" altLang="en-US"/>
          </a:p>
        </p:txBody>
      </p:sp>
    </p:spTree>
    <p:extLst>
      <p:ext uri="{BB962C8B-B14F-4D97-AF65-F5344CB8AC3E}">
        <p14:creationId xmlns:p14="http://schemas.microsoft.com/office/powerpoint/2010/main" val="1658233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normAutofit/>
          </a:bodyPr>
          <a:lstStyle/>
          <a:p>
            <a:r>
              <a:rPr lang="en-GB" dirty="0"/>
              <a:t>“This framework enables reconstruction of missing states between scans…”</a:t>
            </a:r>
          </a:p>
          <a:p>
            <a:endParaRPr lang="en-GB" dirty="0"/>
          </a:p>
          <a:p>
            <a:r>
              <a:rPr lang="en-GB" dirty="0"/>
              <a:t>“Providing a more continuous representation of fluid evolution…”</a:t>
            </a:r>
          </a:p>
          <a:p>
            <a:endParaRPr lang="en-GB" dirty="0"/>
          </a:p>
          <a:p>
            <a:r>
              <a:rPr lang="en-GB" dirty="0"/>
              <a:t>“This allows us to better capture rapid pore-scale events…”</a:t>
            </a:r>
          </a:p>
          <a:p>
            <a:endParaRPr lang="en-AU" dirty="0"/>
          </a:p>
          <a:p>
            <a:r>
              <a:rPr lang="en-GB" dirty="0"/>
              <a:t>“And ultimately, it improves our ability to analyse and understand flow behaviour in porous media.”</a:t>
            </a:r>
          </a:p>
          <a:p>
            <a:endParaRPr lang="en-GB" dirty="0"/>
          </a:p>
          <a:p>
            <a:r>
              <a:rPr lang="en-GB" dirty="0"/>
              <a:t>This is currently work in progress and so </a:t>
            </a:r>
            <a:endParaRPr lang="en-AU" dirty="0"/>
          </a:p>
        </p:txBody>
      </p:sp>
      <p:sp>
        <p:nvSpPr>
          <p:cNvPr id="4" name="Slide Number Placeholder 3"/>
          <p:cNvSpPr>
            <a:spLocks noGrp="1"/>
          </p:cNvSpPr>
          <p:nvPr>
            <p:ph type="sldNum" sz="quarter" idx="5"/>
          </p:nvPr>
        </p:nvSpPr>
        <p:spPr/>
        <p:txBody>
          <a:bodyPr/>
          <a:lstStyle/>
          <a:p>
            <a:fld id="{5821E9A2-B3A0-A346-B2EE-FDFF26B32B26}" type="slidenum">
              <a:rPr lang="en-US" altLang="en-US" smtClean="0"/>
              <a:pPr/>
              <a:t>18</a:t>
            </a:fld>
            <a:endParaRPr lang="en-US" altLang="en-US"/>
          </a:p>
        </p:txBody>
      </p:sp>
    </p:spTree>
    <p:extLst>
      <p:ext uri="{BB962C8B-B14F-4D97-AF65-F5344CB8AC3E}">
        <p14:creationId xmlns:p14="http://schemas.microsoft.com/office/powerpoint/2010/main" val="396674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A5AA9-247E-F6F5-A0A5-4DDD6810C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4B1B4-2909-E66B-9B9A-6DEEF663D82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6468DDE-EF5E-093F-1C01-1D70EF319F66}"/>
              </a:ext>
            </a:extLst>
          </p:cNvPr>
          <p:cNvSpPr>
            <a:spLocks noGrp="1"/>
          </p:cNvSpPr>
          <p:nvPr>
            <p:ph type="body" idx="1"/>
          </p:nvPr>
        </p:nvSpPr>
        <p:spPr/>
        <p:txBody>
          <a:bodyPr>
            <a:normAutofit/>
          </a:bodyPr>
          <a:lstStyle/>
          <a:p>
            <a:r>
              <a:rPr lang="en-GB" dirty="0"/>
              <a:t>Subsurface gas storage processes are fundamentally hysteretic.</a:t>
            </a:r>
          </a:p>
          <a:p>
            <a:r>
              <a:rPr lang="en-GB" dirty="0"/>
              <a:t>What we observe at the continuum scale — such as hysteresis in relative permeability — originates from irreversible pore-scale fluid rearrangements during drainage and imbibition cycles.</a:t>
            </a:r>
          </a:p>
          <a:p>
            <a:r>
              <a:rPr lang="en-GB" dirty="0"/>
              <a:t>On the left is a relative permeability hysteresis loop, showing how flow </a:t>
            </a:r>
            <a:r>
              <a:rPr lang="en-GB" dirty="0" err="1"/>
              <a:t>behavior</a:t>
            </a:r>
            <a:r>
              <a:rPr lang="en-GB" dirty="0"/>
              <a:t> changes depending on the saturation path.</a:t>
            </a:r>
          </a:p>
          <a:p>
            <a:r>
              <a:rPr lang="en-GB" dirty="0"/>
              <a:t>On the right are synchrotron micro-CT images of the central slice shown as a timelapse. After drainage, the non-wetting phase remains relatively connected, whereas after imbibition, the same phase becomes disconnected and trapped within the pore space.</a:t>
            </a:r>
          </a:p>
          <a:p>
            <a:r>
              <a:rPr lang="en-GB" dirty="0"/>
              <a:t>These different pore-scale configurations at similar saturations are what govern residual trapping, phase mobility, and ultimately storage security and recovery efficiency.”</a:t>
            </a:r>
          </a:p>
        </p:txBody>
      </p:sp>
      <p:sp>
        <p:nvSpPr>
          <p:cNvPr id="4" name="Slide Number Placeholder 3">
            <a:extLst>
              <a:ext uri="{FF2B5EF4-FFF2-40B4-BE49-F238E27FC236}">
                <a16:creationId xmlns:a16="http://schemas.microsoft.com/office/drawing/2014/main" id="{B7257132-396A-6986-C68E-238A855F2E97}"/>
              </a:ext>
            </a:extLst>
          </p:cNvPr>
          <p:cNvSpPr>
            <a:spLocks noGrp="1"/>
          </p:cNvSpPr>
          <p:nvPr>
            <p:ph type="sldNum" sz="quarter" idx="5"/>
          </p:nvPr>
        </p:nvSpPr>
        <p:spPr/>
        <p:txBody>
          <a:bodyPr/>
          <a:lstStyle/>
          <a:p>
            <a:fld id="{5821E9A2-B3A0-A346-B2EE-FDFF26B32B26}" type="slidenum">
              <a:rPr lang="en-US" altLang="en-US" smtClean="0"/>
              <a:pPr/>
              <a:t>1</a:t>
            </a:fld>
            <a:endParaRPr lang="en-US" altLang="en-US"/>
          </a:p>
        </p:txBody>
      </p:sp>
    </p:spTree>
    <p:extLst>
      <p:ext uri="{BB962C8B-B14F-4D97-AF65-F5344CB8AC3E}">
        <p14:creationId xmlns:p14="http://schemas.microsoft.com/office/powerpoint/2010/main" val="259624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F4927-DDA7-BC8A-EF85-539F896CD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5BBE7-6CCF-A403-92A9-C15FCE29951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A66B9C6-82BF-DF3E-550E-3727AF02F79E}"/>
              </a:ext>
            </a:extLst>
          </p:cNvPr>
          <p:cNvSpPr>
            <a:spLocks noGrp="1"/>
          </p:cNvSpPr>
          <p:nvPr>
            <p:ph type="body" idx="1"/>
          </p:nvPr>
        </p:nvSpPr>
        <p:spPr/>
        <p:txBody>
          <a:bodyPr>
            <a:normAutofit/>
          </a:bodyPr>
          <a:lstStyle/>
          <a:p>
            <a:r>
              <a:rPr lang="en-GB" dirty="0"/>
              <a:t>“Several pore-scale studies have characterised hysteresis using metrics such as Euler characteristic, interfacial area, relative permeability, and capillary pressure.”</a:t>
            </a:r>
          </a:p>
          <a:p>
            <a:endParaRPr lang="en-GB" dirty="0"/>
          </a:p>
          <a:p>
            <a:r>
              <a:rPr lang="en-GB" dirty="0"/>
              <a:t>“And, these behaviours are typically analysed across complete drainage–imbibition saturation pathways.”</a:t>
            </a:r>
          </a:p>
          <a:p>
            <a:endParaRPr lang="en-GB" dirty="0"/>
          </a:p>
          <a:p>
            <a:r>
              <a:rPr lang="en-GB" b="0" dirty="0"/>
              <a:t>“However, In practical subsurface storage systems, many flow reversals occur within intermediate saturation ranges.”</a:t>
            </a:r>
          </a:p>
          <a:p>
            <a:endParaRPr lang="en-GB" b="0" dirty="0"/>
          </a:p>
          <a:p>
            <a:endParaRPr lang="en-GB" b="1" dirty="0"/>
          </a:p>
          <a:p>
            <a:endParaRPr lang="en-GB" dirty="0"/>
          </a:p>
        </p:txBody>
      </p:sp>
      <p:sp>
        <p:nvSpPr>
          <p:cNvPr id="4" name="Slide Number Placeholder 3">
            <a:extLst>
              <a:ext uri="{FF2B5EF4-FFF2-40B4-BE49-F238E27FC236}">
                <a16:creationId xmlns:a16="http://schemas.microsoft.com/office/drawing/2014/main" id="{13330B26-5570-E450-C9D8-57F1BF00ACCE}"/>
              </a:ext>
            </a:extLst>
          </p:cNvPr>
          <p:cNvSpPr>
            <a:spLocks noGrp="1"/>
          </p:cNvSpPr>
          <p:nvPr>
            <p:ph type="sldNum" sz="quarter" idx="5"/>
          </p:nvPr>
        </p:nvSpPr>
        <p:spPr/>
        <p:txBody>
          <a:bodyPr/>
          <a:lstStyle/>
          <a:p>
            <a:fld id="{5821E9A2-B3A0-A346-B2EE-FDFF26B32B26}" type="slidenum">
              <a:rPr lang="en-US" altLang="en-US" smtClean="0"/>
              <a:pPr/>
              <a:t>2</a:t>
            </a:fld>
            <a:endParaRPr lang="en-US" altLang="en-US"/>
          </a:p>
        </p:txBody>
      </p:sp>
    </p:spTree>
    <p:extLst>
      <p:ext uri="{BB962C8B-B14F-4D97-AF65-F5344CB8AC3E}">
        <p14:creationId xmlns:p14="http://schemas.microsoft.com/office/powerpoint/2010/main" val="64786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29FE4-AA76-B908-B0F4-FCE28737C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28566-7F94-277A-0181-CB876DD6EA3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26B0A37-4C93-B3D0-5D9B-13DEE5537560}"/>
              </a:ext>
            </a:extLst>
          </p:cNvPr>
          <p:cNvSpPr>
            <a:spLocks noGrp="1"/>
          </p:cNvSpPr>
          <p:nvPr>
            <p:ph type="body" idx="1"/>
          </p:nvPr>
        </p:nvSpPr>
        <p:spPr/>
        <p:txBody>
          <a:bodyPr>
            <a:normAutofit fontScale="70000" lnSpcReduction="20000"/>
          </a:bodyPr>
          <a:lstStyle/>
          <a:p>
            <a:r>
              <a:rPr lang="en-GB" b="0" dirty="0"/>
              <a:t>So what does this mean, </a:t>
            </a:r>
          </a:p>
          <a:p>
            <a:r>
              <a:rPr lang="en-GB" b="0" dirty="0"/>
              <a:t>“Most pore-scale hysteresis studies characterise drainage–imbibition behaviour across the full saturation pathway…”</a:t>
            </a:r>
          </a:p>
          <a:p>
            <a:endParaRPr lang="en-GB" b="0" dirty="0"/>
          </a:p>
          <a:p>
            <a:r>
              <a:rPr lang="en-GB" b="0" dirty="0"/>
              <a:t>“…from fully saturated to endpoint conditions.”</a:t>
            </a:r>
          </a:p>
          <a:p>
            <a:r>
              <a:rPr lang="en-GB" b="0" dirty="0"/>
              <a:t>(point to literature range)</a:t>
            </a:r>
          </a:p>
          <a:p>
            <a:r>
              <a:rPr lang="en-GB" b="0" dirty="0"/>
              <a:t>“However, practical subsurface storage systems rarely experience complete saturation cycling.”</a:t>
            </a:r>
          </a:p>
          <a:p>
            <a:r>
              <a:rPr lang="en-GB" b="0" dirty="0"/>
              <a:t>(move to highlighted intermediate range)</a:t>
            </a:r>
          </a:p>
          <a:p>
            <a:r>
              <a:rPr lang="en-GB" b="0" dirty="0"/>
              <a:t>“During repeated injection and withdrawal, flow reversals typically occur within intermediate saturation regimes…”</a:t>
            </a:r>
          </a:p>
          <a:p>
            <a:endParaRPr lang="en-GB" b="0" dirty="0"/>
          </a:p>
          <a:p>
            <a:r>
              <a:rPr lang="en-GB" b="0" dirty="0"/>
              <a:t>“…where local trapping, remobilisation, and pore-scale rearrangement dominate the displacement behaviour.”</a:t>
            </a:r>
          </a:p>
          <a:p>
            <a:r>
              <a:rPr lang="en-GB" b="0" dirty="0"/>
              <a:t>(pause briefly)</a:t>
            </a:r>
          </a:p>
          <a:p>
            <a:endParaRPr lang="en-GB" b="0" dirty="0"/>
          </a:p>
          <a:p>
            <a:r>
              <a:rPr lang="en-GB" b="0" dirty="0"/>
              <a:t>“Despite this, hysteresis evolution within these intermediate saturation ranges remains relatively uncharacterised.” </a:t>
            </a:r>
          </a:p>
          <a:p>
            <a:endParaRPr lang="en-GB" b="0" dirty="0"/>
          </a:p>
          <a:p>
            <a:r>
              <a:rPr lang="en-GB" b="0" dirty="0"/>
              <a:t>And so this is the region that we wanted to probe into</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b="1" dirty="0"/>
              <a:t>Connect to the physics (30 seconds)</a:t>
            </a:r>
            <a:r>
              <a:rPr lang="en-GB" dirty="0"/>
              <a:t> This matters because snap-off, Haines jumps, and pore-scale fluid redistribution — the events that control trapping — are not uniformly distributed across saturation. They are concentrated in this intermediate regime, where connected ganglia are breaking up or reconnecting. The Euler characteristic and interfacial area changes you saw on the previous slide are most dynamic precisely here. So the hysteresis in </a:t>
            </a:r>
            <a:r>
              <a:rPr lang="en-GB" dirty="0" err="1"/>
              <a:t>kr</a:t>
            </a:r>
            <a:r>
              <a:rPr lang="en-GB" dirty="0"/>
              <a:t>, topology, and fluid-fluid interfaces is most consequential in the window that nobody has actually studied in isolation.</a:t>
            </a:r>
          </a:p>
          <a:p>
            <a:r>
              <a:rPr lang="en-GB" b="1" dirty="0"/>
              <a:t>Land the gap (10 seconds)</a:t>
            </a:r>
            <a:r>
              <a:rPr lang="en-GB" dirty="0"/>
              <a:t> So we have a situation where the most trapping-relevant part of the saturation space has been passed through in full-range experiments but never deliberately characterised. That is the gap this work addresses.</a:t>
            </a:r>
          </a:p>
          <a:p>
            <a:r>
              <a:rPr lang="en-GB" dirty="0"/>
              <a:t>The through-line for the audience is: </a:t>
            </a:r>
            <a:r>
              <a:rPr lang="en-GB" i="1" dirty="0"/>
              <a:t>the literature gives you the full picture but the reservoir only cares about the middle — and the middle is where all the interesting physics happens.</a:t>
            </a:r>
            <a:endParaRPr lang="en-GB" dirty="0"/>
          </a:p>
          <a:p>
            <a:endParaRPr lang="en-GB" b="1" dirty="0"/>
          </a:p>
          <a:p>
            <a:endParaRPr lang="en-GB" b="1" dirty="0"/>
          </a:p>
          <a:p>
            <a:endParaRPr lang="en-GB" dirty="0"/>
          </a:p>
        </p:txBody>
      </p:sp>
      <p:sp>
        <p:nvSpPr>
          <p:cNvPr id="4" name="Slide Number Placeholder 3">
            <a:extLst>
              <a:ext uri="{FF2B5EF4-FFF2-40B4-BE49-F238E27FC236}">
                <a16:creationId xmlns:a16="http://schemas.microsoft.com/office/drawing/2014/main" id="{8A5A9D3E-D7CC-9595-BEAB-9A9B1B654628}"/>
              </a:ext>
            </a:extLst>
          </p:cNvPr>
          <p:cNvSpPr>
            <a:spLocks noGrp="1"/>
          </p:cNvSpPr>
          <p:nvPr>
            <p:ph type="sldNum" sz="quarter" idx="5"/>
          </p:nvPr>
        </p:nvSpPr>
        <p:spPr/>
        <p:txBody>
          <a:bodyPr/>
          <a:lstStyle/>
          <a:p>
            <a:fld id="{5821E9A2-B3A0-A346-B2EE-FDFF26B32B26}" type="slidenum">
              <a:rPr lang="en-US" altLang="en-US" smtClean="0"/>
              <a:pPr/>
              <a:t>3</a:t>
            </a:fld>
            <a:endParaRPr lang="en-US" altLang="en-US"/>
          </a:p>
        </p:txBody>
      </p:sp>
    </p:spTree>
    <p:extLst>
      <p:ext uri="{BB962C8B-B14F-4D97-AF65-F5344CB8AC3E}">
        <p14:creationId xmlns:p14="http://schemas.microsoft.com/office/powerpoint/2010/main" val="2264958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B500E-824F-756C-F5EC-1D725E0E5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6C3BE-F948-66A0-4DDC-21EB7DE34F3A}"/>
              </a:ext>
            </a:extLst>
          </p:cNvPr>
          <p:cNvSpPr>
            <a:spLocks noGrp="1" noRot="1" noChangeAspect="1"/>
          </p:cNvSpPr>
          <p:nvPr>
            <p:ph type="sldImg"/>
          </p:nvPr>
        </p:nvSpPr>
        <p:spPr>
          <a:xfrm>
            <a:off x="381000" y="685800"/>
            <a:ext cx="6096000" cy="3429000"/>
          </a:xfrm>
        </p:spPr>
        <p:txBody>
          <a:bodyPr/>
          <a:lstStyle/>
          <a:p>
            <a:endParaRPr lang="en-AU"/>
          </a:p>
        </p:txBody>
      </p:sp>
      <p:sp>
        <p:nvSpPr>
          <p:cNvPr id="3" name="Notes Placeholder 2">
            <a:extLst>
              <a:ext uri="{FF2B5EF4-FFF2-40B4-BE49-F238E27FC236}">
                <a16:creationId xmlns:a16="http://schemas.microsoft.com/office/drawing/2014/main" id="{E7048583-6D30-267E-DD6C-2BC3A754D7F5}"/>
              </a:ext>
            </a:extLst>
          </p:cNvPr>
          <p:cNvSpPr>
            <a:spLocks noGrp="1"/>
          </p:cNvSpPr>
          <p:nvPr>
            <p:ph type="body" idx="1"/>
          </p:nvPr>
        </p:nvSpPr>
        <p:spPr/>
        <p:txBody>
          <a:bodyPr>
            <a:normAutofit/>
          </a:bodyPr>
          <a:lstStyle/>
          <a:p>
            <a:r>
              <a:rPr lang="en-GB" dirty="0">
                <a:highlight>
                  <a:srgbClr val="FFFFFF"/>
                </a:highlight>
              </a:rPr>
              <a:t>So how did we go about this</a:t>
            </a:r>
          </a:p>
          <a:p>
            <a:endParaRPr lang="en-GB" dirty="0">
              <a:highlight>
                <a:srgbClr val="FFFFFF"/>
              </a:highlight>
            </a:endParaRPr>
          </a:p>
          <a:p>
            <a:r>
              <a:rPr lang="en-GB" dirty="0">
                <a:highlight>
                  <a:srgbClr val="FFFFFF"/>
                </a:highlight>
              </a:rPr>
              <a:t>“The workflow begins with image acquisition – multiple drainage imbibition fast scans were conducted on a water wet and a mixed wet </a:t>
            </a:r>
            <a:r>
              <a:rPr lang="en-GB" dirty="0" err="1">
                <a:highlight>
                  <a:srgbClr val="FFFFFF"/>
                </a:highlight>
              </a:rPr>
              <a:t>Bentheimer</a:t>
            </a:r>
            <a:r>
              <a:rPr lang="en-GB" dirty="0">
                <a:highlight>
                  <a:srgbClr val="FFFFFF"/>
                </a:highlight>
              </a:rPr>
              <a:t> sandstone samples at the Australian Synchrotron facility in Melbourne”</a:t>
            </a:r>
          </a:p>
          <a:p>
            <a:endParaRPr lang="en-GB" dirty="0">
              <a:highlight>
                <a:srgbClr val="FFFFFF"/>
              </a:highlight>
            </a:endParaRPr>
          </a:p>
          <a:p>
            <a:r>
              <a:rPr lang="en-GB" dirty="0">
                <a:highlight>
                  <a:srgbClr val="FFFFFF"/>
                </a:highlight>
              </a:rPr>
              <a:t>“Followed by preprocessing steps to prepare the data…”</a:t>
            </a:r>
          </a:p>
          <a:p>
            <a:endParaRPr lang="en-GB" dirty="0">
              <a:highlight>
                <a:srgbClr val="FFFFFF"/>
              </a:highlight>
            </a:endParaRPr>
          </a:p>
          <a:p>
            <a:r>
              <a:rPr lang="en-GB" dirty="0">
                <a:highlight>
                  <a:srgbClr val="FFFFFF"/>
                </a:highlight>
              </a:rPr>
              <a:t>“We then train a 2D U-ResNet model for segmentation…”</a:t>
            </a:r>
          </a:p>
          <a:p>
            <a:endParaRPr lang="en-GB" dirty="0">
              <a:highlight>
                <a:srgbClr val="FFFFFF"/>
              </a:highlight>
            </a:endParaRPr>
          </a:p>
          <a:p>
            <a:r>
              <a:rPr lang="en-GB" dirty="0">
                <a:highlight>
                  <a:srgbClr val="FFFFFF"/>
                </a:highlight>
              </a:rPr>
              <a:t>“Which generates segmentation results for the full dataset…and also verified to ensure accuracy”</a:t>
            </a:r>
          </a:p>
          <a:p>
            <a:endParaRPr lang="en-GB" dirty="0">
              <a:highlight>
                <a:srgbClr val="FFFFFF"/>
              </a:highlight>
            </a:endParaRPr>
          </a:p>
          <a:p>
            <a:r>
              <a:rPr lang="en-GB" b="1" dirty="0">
                <a:highlight>
                  <a:srgbClr val="FFFFFF"/>
                </a:highlight>
              </a:rPr>
              <a:t>“</a:t>
            </a:r>
            <a:r>
              <a:rPr lang="en-GB" b="0" dirty="0">
                <a:highlight>
                  <a:srgbClr val="FFFFFF"/>
                </a:highlight>
              </a:rPr>
              <a:t>And finally, </a:t>
            </a:r>
          </a:p>
          <a:p>
            <a:endParaRPr lang="en-GB" b="0" dirty="0">
              <a:highlight>
                <a:srgbClr val="FFFFFF"/>
              </a:highlight>
            </a:endParaRPr>
          </a:p>
          <a:p>
            <a:r>
              <a:rPr lang="en-GB" dirty="0"/>
              <a:t>“The segmented time-resolved datasets were used to quantify connectivity through Euler characteristic, fluid-fluid interfacial area, and relative permeability behaviour.”</a:t>
            </a:r>
          </a:p>
          <a:p>
            <a:endParaRPr lang="en-GB" b="0" dirty="0">
              <a:highlight>
                <a:srgbClr val="FFFFFF"/>
              </a:highlight>
            </a:endParaRPr>
          </a:p>
          <a:p>
            <a:endParaRPr lang="en-GB" b="1" dirty="0">
              <a:highlight>
                <a:srgbClr val="FFFFFF"/>
              </a:highlight>
            </a:endParaRPr>
          </a:p>
          <a:p>
            <a:endParaRPr lang="en-AU" sz="1200" kern="1200" dirty="0">
              <a:solidFill>
                <a:schemeClr val="tx1"/>
              </a:solidFill>
              <a:effectLst/>
              <a:highlight>
                <a:srgbClr val="FFFFFF"/>
              </a:highlight>
              <a:latin typeface="+mn-lt"/>
              <a:ea typeface="ＭＳ Ｐゴシック" charset="-128"/>
            </a:endParaRPr>
          </a:p>
          <a:p>
            <a:endParaRPr lang="en-AU" sz="1200" kern="1200" dirty="0">
              <a:solidFill>
                <a:schemeClr val="tx1"/>
              </a:solidFill>
              <a:effectLst/>
              <a:highlight>
                <a:srgbClr val="FFFFFF"/>
              </a:highlight>
              <a:latin typeface="+mn-lt"/>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a:extLst>
              <a:ext uri="{FF2B5EF4-FFF2-40B4-BE49-F238E27FC236}">
                <a16:creationId xmlns:a16="http://schemas.microsoft.com/office/drawing/2014/main" id="{0D6590E8-1ADA-E453-3C54-6A556E760B45}"/>
              </a:ext>
            </a:extLst>
          </p:cNvPr>
          <p:cNvSpPr>
            <a:spLocks noGrp="1"/>
          </p:cNvSpPr>
          <p:nvPr>
            <p:ph type="sldNum" sz="quarter" idx="5"/>
          </p:nvPr>
        </p:nvSpPr>
        <p:spPr/>
        <p:txBody>
          <a:bodyPr/>
          <a:lstStyle/>
          <a:p>
            <a:fld id="{5821E9A2-B3A0-A346-B2EE-FDFF26B32B26}" type="slidenum">
              <a:rPr lang="en-US" altLang="en-US" smtClean="0"/>
              <a:pPr/>
              <a:t>4</a:t>
            </a:fld>
            <a:endParaRPr lang="en-US" altLang="en-US"/>
          </a:p>
        </p:txBody>
      </p:sp>
    </p:spTree>
    <p:extLst>
      <p:ext uri="{BB962C8B-B14F-4D97-AF65-F5344CB8AC3E}">
        <p14:creationId xmlns:p14="http://schemas.microsoft.com/office/powerpoint/2010/main" val="200901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D958-A38A-D361-FD21-F7F627BD0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1D911-DBC6-64A8-5FFC-E3BBF268572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E431649-BBB2-30A7-306E-C91A58CC23B5}"/>
              </a:ext>
            </a:extLst>
          </p:cNvPr>
          <p:cNvSpPr>
            <a:spLocks noGrp="1"/>
          </p:cNvSpPr>
          <p:nvPr>
            <p:ph type="body" idx="1"/>
          </p:nvPr>
        </p:nvSpPr>
        <p:spPr/>
        <p:txBody>
          <a:bodyPr>
            <a:normAutofit fontScale="47500" lnSpcReduction="20000"/>
          </a:bodyPr>
          <a:lstStyle/>
          <a:p>
            <a:r>
              <a:rPr lang="en-GB" b="0" dirty="0"/>
              <a:t>Now,  why did we include a deep learning network to segment our datasets</a:t>
            </a:r>
          </a:p>
          <a:p>
            <a:endParaRPr lang="en-GB" b="0" dirty="0"/>
          </a:p>
          <a:p>
            <a:r>
              <a:rPr lang="en-GB" b="0" dirty="0"/>
              <a:t>“So Time-resolved synchrotron imaging during drainage–imbibition cycling generates very large dynamic datasets.”</a:t>
            </a:r>
          </a:p>
          <a:p>
            <a:endParaRPr lang="en-GB" b="0" dirty="0"/>
          </a:p>
          <a:p>
            <a:r>
              <a:rPr lang="en-GB" b="0" dirty="0"/>
              <a:t>“These datasets contain substantial image artifacts and require segmentation across many sequential timesteps.”</a:t>
            </a:r>
          </a:p>
          <a:p>
            <a:endParaRPr lang="en-GB" b="0" dirty="0"/>
          </a:p>
          <a:p>
            <a:r>
              <a:rPr lang="en-GB" b="0" dirty="0"/>
              <a:t>“Using conventional segmentation workflows, processing the full experimental dataset becomes computationally expensive and difficult to scale.”</a:t>
            </a:r>
          </a:p>
          <a:p>
            <a:endParaRPr lang="en-GB" b="0" dirty="0"/>
          </a:p>
          <a:p>
            <a:r>
              <a:rPr lang="en-GB" b="0" dirty="0"/>
              <a:t>“To address this, we implemented an automated U-</a:t>
            </a:r>
            <a:r>
              <a:rPr lang="en-GB" b="0" dirty="0" err="1"/>
              <a:t>ResNet</a:t>
            </a:r>
            <a:r>
              <a:rPr lang="en-GB" b="0" dirty="0"/>
              <a:t> segmentation workflow capable of robust artifact mitigation across the dynamic image sequences.”</a:t>
            </a:r>
          </a:p>
          <a:p>
            <a:endParaRPr lang="en-GB" b="0" dirty="0"/>
          </a:p>
          <a:p>
            <a:r>
              <a:rPr lang="en-GB" b="0" dirty="0"/>
              <a:t>But more importantly, </a:t>
            </a:r>
          </a:p>
          <a:p>
            <a:endParaRPr lang="en-GB" b="0" dirty="0"/>
          </a:p>
          <a:p>
            <a:r>
              <a:rPr lang="en-GB" b="0" dirty="0"/>
              <a:t>“The workflow significantly reduced segmentation time while maintaining consistent segmentation quality across the drainage–imbibition cycles.”</a:t>
            </a:r>
          </a:p>
          <a:p>
            <a:endParaRPr lang="en-GB" b="0" dirty="0"/>
          </a:p>
          <a:p>
            <a:r>
              <a:rPr lang="en-GB" b="0" dirty="0"/>
              <a:t>So while watershed segmentation for a 3D dataset of say 1000x1000x100 voxels takes 2mins, our model needed only 40s. This meant for a fast batch of say 50scans, while watershed requires an 1hr and a half, we required only 33mins. And this was just on a system with a single GPU. This scales beautifully, </a:t>
            </a:r>
            <a:r>
              <a:rPr lang="en-GB" b="0" dirty="0" err="1"/>
              <a:t>infact</a:t>
            </a:r>
            <a:r>
              <a:rPr lang="en-GB" b="0" dirty="0"/>
              <a:t> nearly linearly when run on a system in parallel with multiple GPUs</a:t>
            </a:r>
          </a:p>
          <a:p>
            <a:endParaRPr lang="en-GB" b="0" dirty="0"/>
          </a:p>
          <a:p>
            <a:r>
              <a:rPr lang="en-GB" b="0" dirty="0"/>
              <a:t>“This enabled large-scale pore-scale quantification of connectivity, interfacial structure, and flow hysteresis.”</a:t>
            </a:r>
          </a:p>
          <a:p>
            <a:endParaRPr lang="en-GB" dirty="0"/>
          </a:p>
          <a:p>
            <a:endParaRPr lang="en-GB" dirty="0"/>
          </a:p>
          <a:p>
            <a:endParaRPr lang="en-GB" dirty="0"/>
          </a:p>
          <a:p>
            <a:endParaRPr lang="en-GB" dirty="0"/>
          </a:p>
          <a:p>
            <a:endParaRPr lang="en-GB" dirty="0"/>
          </a:p>
          <a:p>
            <a:endParaRPr lang="en-GB" dirty="0"/>
          </a:p>
          <a:p>
            <a:r>
              <a:rPr lang="en-GB" dirty="0"/>
              <a:t>“Fast synchrotron imaging generates large dynamic datasets with substantial artifact contamination and significant processing requirements.”</a:t>
            </a:r>
          </a:p>
          <a:p>
            <a:r>
              <a:rPr lang="en-GB" dirty="0"/>
              <a:t>(point to bar graph)</a:t>
            </a:r>
          </a:p>
          <a:p>
            <a:r>
              <a:rPr lang="en-GB" dirty="0"/>
              <a:t>“Conventional workflows become increasingly impractical at the scale of full drainage–imbibition experiments.”</a:t>
            </a:r>
          </a:p>
          <a:p>
            <a:br>
              <a:rPr lang="en-GB" dirty="0"/>
            </a:br>
            <a:endParaRPr lang="en-GB" dirty="0"/>
          </a:p>
          <a:p>
            <a:r>
              <a:rPr lang="en-GB" b="1" dirty="0"/>
              <a:t>2. Solution (~10–15 sec)</a:t>
            </a:r>
          </a:p>
          <a:p>
            <a:r>
              <a:rPr lang="en-GB" dirty="0"/>
              <a:t>(point right)</a:t>
            </a:r>
          </a:p>
          <a:p>
            <a:r>
              <a:rPr lang="en-GB" dirty="0"/>
              <a:t>“The U-</a:t>
            </a:r>
            <a:r>
              <a:rPr lang="en-GB" dirty="0" err="1"/>
              <a:t>ResNet</a:t>
            </a:r>
            <a:r>
              <a:rPr lang="en-GB" dirty="0"/>
              <a:t> workflow provided robust segmentation despite streak artifacts while significantly reducing segmentation time.”</a:t>
            </a:r>
          </a:p>
          <a:p>
            <a:r>
              <a:rPr lang="en-GB" dirty="0"/>
              <a:t>(point to timing table)</a:t>
            </a:r>
          </a:p>
          <a:p>
            <a:r>
              <a:rPr lang="en-GB" b="1" dirty="0"/>
              <a:t>“This enabled scalable and consistent quantification of pore-scale hysteresis metrics across the full dataset.”</a:t>
            </a:r>
            <a:endParaRPr lang="en-GB" dirty="0"/>
          </a:p>
          <a:p>
            <a:r>
              <a:rPr lang="en-GB" dirty="0"/>
              <a:t>Then immediately:</a:t>
            </a:r>
          </a:p>
          <a:p>
            <a:r>
              <a:rPr lang="en-GB" dirty="0"/>
              <a:t>“Using these segmented datasets, we first analysed hysteresis in topology and interfacial structure.”</a:t>
            </a:r>
          </a:p>
        </p:txBody>
      </p:sp>
      <p:sp>
        <p:nvSpPr>
          <p:cNvPr id="4" name="Slide Number Placeholder 3">
            <a:extLst>
              <a:ext uri="{FF2B5EF4-FFF2-40B4-BE49-F238E27FC236}">
                <a16:creationId xmlns:a16="http://schemas.microsoft.com/office/drawing/2014/main" id="{4625195F-AD49-E478-35C1-0320B7C24164}"/>
              </a:ext>
            </a:extLst>
          </p:cNvPr>
          <p:cNvSpPr>
            <a:spLocks noGrp="1"/>
          </p:cNvSpPr>
          <p:nvPr>
            <p:ph type="sldNum" sz="quarter" idx="5"/>
          </p:nvPr>
        </p:nvSpPr>
        <p:spPr/>
        <p:txBody>
          <a:bodyPr/>
          <a:lstStyle/>
          <a:p>
            <a:fld id="{5821E9A2-B3A0-A346-B2EE-FDFF26B32B26}" type="slidenum">
              <a:rPr lang="en-US" altLang="en-US" smtClean="0"/>
              <a:pPr/>
              <a:t>5</a:t>
            </a:fld>
            <a:endParaRPr lang="en-US" altLang="en-US"/>
          </a:p>
        </p:txBody>
      </p:sp>
    </p:spTree>
    <p:extLst>
      <p:ext uri="{BB962C8B-B14F-4D97-AF65-F5344CB8AC3E}">
        <p14:creationId xmlns:p14="http://schemas.microsoft.com/office/powerpoint/2010/main" val="383233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5F83-EB84-EF19-339E-372571F8C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B602C-E727-D355-366E-B640FCF1DC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B5F721F-FC76-B5FF-AE63-27F7CCA8DF93}"/>
              </a:ext>
            </a:extLst>
          </p:cNvPr>
          <p:cNvSpPr>
            <a:spLocks noGrp="1"/>
          </p:cNvSpPr>
          <p:nvPr>
            <p:ph type="body" idx="1"/>
          </p:nvPr>
        </p:nvSpPr>
        <p:spPr/>
        <p:txBody>
          <a:bodyPr>
            <a:normAutofit fontScale="85000" lnSpcReduction="20000"/>
          </a:bodyPr>
          <a:lstStyle/>
          <a:p>
            <a:r>
              <a:rPr lang="en-GB" b="0" dirty="0"/>
              <a:t>Before examining the hysteresis evolution, we first qualitatively characterised the displacement behaviour of the two samples.”</a:t>
            </a:r>
          </a:p>
          <a:p>
            <a:endParaRPr lang="en-GB" b="0" dirty="0"/>
          </a:p>
          <a:p>
            <a:r>
              <a:rPr lang="en-GB" b="0" dirty="0"/>
              <a:t>“The mixed-wet sample shows altered fluid occupancy behaviour, consistent with wettability modification following ageing.”</a:t>
            </a:r>
          </a:p>
          <a:p>
            <a:endParaRPr lang="en-GB" b="0" dirty="0"/>
          </a:p>
          <a:p>
            <a:r>
              <a:rPr lang="en-AU" sz="1200" kern="1200" dirty="0">
                <a:solidFill>
                  <a:schemeClr val="tx1"/>
                </a:solidFill>
                <a:effectLst/>
                <a:latin typeface="+mn-lt"/>
                <a:ea typeface="ＭＳ Ｐゴシック" charset="-128"/>
                <a:cs typeface="ＭＳ Ｐゴシック" charset="-128"/>
              </a:rPr>
              <a:t>For the points available, the Spiteri model indicates a near linear trend for the water-wet sample and a parabolic behaviour for the mixed-wet sample.</a:t>
            </a:r>
            <a:endParaRPr lang="en-GB" b="0" dirty="0"/>
          </a:p>
          <a:p>
            <a:endParaRPr lang="en-GB" b="0" dirty="0"/>
          </a:p>
          <a:p>
            <a:r>
              <a:rPr lang="en-GB" b="0" dirty="0"/>
              <a:t>“These wettability differences are also reflected in the expected trapping behaviour, where water-wet systems generally exhibit stronger residual trapping of the non-wetting phase.”</a:t>
            </a:r>
          </a:p>
          <a:p>
            <a:endParaRPr lang="en-GB" b="0" dirty="0"/>
          </a:p>
          <a:p>
            <a:r>
              <a:rPr lang="en-GB" b="0" dirty="0"/>
              <a:t>“We then investigated how these wettability-dependent displacement behaviours influence pore-scale hysteresis evolution.”</a:t>
            </a:r>
          </a:p>
          <a:p>
            <a:endParaRPr lang="en-GB" b="0" dirty="0"/>
          </a:p>
          <a:p>
            <a:endParaRPr lang="en-GB" b="0" dirty="0"/>
          </a:p>
          <a:p>
            <a:endParaRPr lang="en-GB" b="0" dirty="0"/>
          </a:p>
          <a:p>
            <a:endParaRPr lang="en-GB" b="0" dirty="0"/>
          </a:p>
          <a:p>
            <a:endParaRPr lang="en-GB" b="0" dirty="0"/>
          </a:p>
          <a:p>
            <a:endParaRPr lang="en-GB" b="0" dirty="0"/>
          </a:p>
          <a:p>
            <a:endParaRPr lang="en-GB" b="0" dirty="0"/>
          </a:p>
          <a:p>
            <a:r>
              <a:rPr lang="en-AU" sz="1200" kern="1200" dirty="0">
                <a:solidFill>
                  <a:schemeClr val="tx1"/>
                </a:solidFill>
                <a:effectLst/>
                <a:latin typeface="+mn-lt"/>
                <a:ea typeface="ＭＳ Ｐゴシック" charset="-128"/>
                <a:cs typeface="ＭＳ Ｐゴシック" charset="-128"/>
              </a:rPr>
              <a:t>Notably, we did not measure the contact angles explicitly in our dataset as these are fast scans which meant there could be unresolved interfaces that could lead to unreliable measurements. While visual inspection suggests the difference in wettability between the two samples, the extend of </a:t>
            </a:r>
            <a:r>
              <a:rPr lang="en-AU" sz="1200" kern="1200" dirty="0" err="1">
                <a:solidFill>
                  <a:schemeClr val="tx1"/>
                </a:solidFill>
                <a:effectLst/>
                <a:latin typeface="+mn-lt"/>
                <a:ea typeface="ＭＳ Ｐゴシック" charset="-128"/>
                <a:cs typeface="ＭＳ Ｐゴシック" charset="-128"/>
              </a:rPr>
              <a:t>decane</a:t>
            </a:r>
            <a:r>
              <a:rPr lang="en-AU" sz="1200" kern="1200" dirty="0">
                <a:solidFill>
                  <a:schemeClr val="tx1"/>
                </a:solidFill>
                <a:effectLst/>
                <a:latin typeface="+mn-lt"/>
                <a:ea typeface="ＭＳ Ｐゴシック" charset="-128"/>
                <a:cs typeface="ＭＳ Ｐゴシック" charset="-128"/>
              </a:rPr>
              <a:t> trapping at the end of the injection cycles were further used to verify this characterization. </a:t>
            </a:r>
          </a:p>
          <a:p>
            <a:endParaRPr lang="en-AU" sz="1200" b="0" kern="1200" dirty="0">
              <a:solidFill>
                <a:schemeClr val="tx1"/>
              </a:solidFill>
              <a:effectLst/>
              <a:latin typeface="+mn-lt"/>
              <a:ea typeface="ＭＳ Ｐゴシック" charset="-128"/>
            </a:endParaRPr>
          </a:p>
          <a:p>
            <a:endParaRPr lang="en-AU" sz="1200" b="0" kern="1200" dirty="0">
              <a:solidFill>
                <a:schemeClr val="tx1"/>
              </a:solidFill>
              <a:effectLst/>
              <a:latin typeface="+mn-lt"/>
              <a:ea typeface="ＭＳ Ｐゴシック" charset="-128"/>
            </a:endParaRPr>
          </a:p>
          <a:p>
            <a:r>
              <a:rPr lang="en-AU" sz="1200" kern="1200" dirty="0">
                <a:solidFill>
                  <a:schemeClr val="tx1"/>
                </a:solidFill>
                <a:effectLst/>
                <a:latin typeface="+mn-lt"/>
                <a:ea typeface="ＭＳ Ｐゴシック" charset="-128"/>
                <a:cs typeface="ＭＳ Ｐゴシック" charset="-128"/>
              </a:rPr>
              <a:t>Snap-off is the dominant mechanism of nonwetting phase displacement in water-wet rocks and this leads to increased trapping and relative permeability hysteresis </a:t>
            </a:r>
          </a:p>
          <a:p>
            <a:endParaRPr lang="en-AU" sz="1200" b="0" kern="1200" dirty="0">
              <a:solidFill>
                <a:schemeClr val="tx1"/>
              </a:solidFill>
              <a:effectLst/>
              <a:latin typeface="+mn-lt"/>
              <a:ea typeface="ＭＳ Ｐゴシック" charset="-128"/>
            </a:endParaRPr>
          </a:p>
          <a:p>
            <a:endParaRPr lang="en-AU" sz="1200" b="0" kern="1200" dirty="0">
              <a:solidFill>
                <a:schemeClr val="tx1"/>
              </a:solidFill>
              <a:effectLst/>
              <a:latin typeface="+mn-lt"/>
              <a:ea typeface="ＭＳ Ｐゴシック" charset="-128"/>
            </a:endParaRPr>
          </a:p>
          <a:p>
            <a:endParaRPr lang="en-GB" b="0" dirty="0"/>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AU" dirty="0"/>
          </a:p>
        </p:txBody>
      </p:sp>
      <p:sp>
        <p:nvSpPr>
          <p:cNvPr id="4" name="Slide Number Placeholder 3">
            <a:extLst>
              <a:ext uri="{FF2B5EF4-FFF2-40B4-BE49-F238E27FC236}">
                <a16:creationId xmlns:a16="http://schemas.microsoft.com/office/drawing/2014/main" id="{FF3770B5-9753-4821-75C1-5734242C7ABC}"/>
              </a:ext>
            </a:extLst>
          </p:cNvPr>
          <p:cNvSpPr>
            <a:spLocks noGrp="1"/>
          </p:cNvSpPr>
          <p:nvPr>
            <p:ph type="sldNum" sz="quarter" idx="5"/>
          </p:nvPr>
        </p:nvSpPr>
        <p:spPr/>
        <p:txBody>
          <a:bodyPr/>
          <a:lstStyle/>
          <a:p>
            <a:fld id="{5821E9A2-B3A0-A346-B2EE-FDFF26B32B26}" type="slidenum">
              <a:rPr lang="en-US" altLang="en-US" smtClean="0"/>
              <a:pPr/>
              <a:t>6</a:t>
            </a:fld>
            <a:endParaRPr lang="en-US" altLang="en-US"/>
          </a:p>
        </p:txBody>
      </p:sp>
    </p:spTree>
    <p:extLst>
      <p:ext uri="{BB962C8B-B14F-4D97-AF65-F5344CB8AC3E}">
        <p14:creationId xmlns:p14="http://schemas.microsoft.com/office/powerpoint/2010/main" val="318283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D7999-AAF3-C8A2-C0DB-49179F580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68E6E-B9A9-1B6C-A001-C33CA4AB2D0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53CFF5-2BB9-1E78-CAC5-8131F2F1E246}"/>
              </a:ext>
            </a:extLst>
          </p:cNvPr>
          <p:cNvSpPr>
            <a:spLocks noGrp="1"/>
          </p:cNvSpPr>
          <p:nvPr>
            <p:ph type="body" idx="1"/>
          </p:nvPr>
        </p:nvSpPr>
        <p:spPr/>
        <p:txBody>
          <a:bodyPr>
            <a:normAutofit fontScale="92500" lnSpcReduction="20000"/>
          </a:bodyPr>
          <a:lstStyle/>
          <a:p>
            <a:r>
              <a:rPr lang="en-GB" b="0" dirty="0"/>
              <a:t>So for our datasets, by using morphological descriptors we quantify hysteresis occurring at the pore scale.</a:t>
            </a:r>
          </a:p>
          <a:p>
            <a:endParaRPr lang="en-GB" b="0" dirty="0"/>
          </a:p>
          <a:p>
            <a:r>
              <a:rPr lang="en-GB" b="0" dirty="0"/>
              <a:t>“First we look at The Euler characteristic which reflects the connectivity of the fluid phases.”</a:t>
            </a:r>
          </a:p>
          <a:p>
            <a:r>
              <a:rPr lang="en-GB" b="0" dirty="0"/>
              <a:t>“We observe different flow paths during drainage and imbibition…” </a:t>
            </a:r>
          </a:p>
          <a:p>
            <a:r>
              <a:rPr lang="en-GB" b="0" dirty="0"/>
              <a:t>“…indicating that the connectivity of the fluid structure depends on flow history.”</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r>
              <a:rPr lang="en-GB" b="0" dirty="0"/>
              <a:t>Similarly, interfacial area also shows distinct flow paths.”</a:t>
            </a:r>
          </a:p>
          <a:p>
            <a:r>
              <a:rPr lang="en-GB" b="0" dirty="0"/>
              <a:t>“For the same saturation, the interfacial area differs between drainage and imbibition.”</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b="0" dirty="0"/>
              <a:t>Both samples exhibit clear hysteresis during the first drainage–imbibition cycle, indicating irreversible rearrangement of the non-wetting phase</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b="0" dirty="0"/>
              <a:t>Interestingly, subsequent cycles show increasing reversibility, suggesting stabilization of the pore-scale flow configuration.</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mn-ea"/>
              <a:cs typeface="+mn-cs"/>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b="0" dirty="0"/>
              <a:t>“This behaviour is consistent across both samples.”</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GB" sz="1200" b="0" i="0" u="none" strike="noStrike" kern="1200" cap="none" spc="0" normalizeH="0" baseline="0" noProof="0" dirty="0">
              <a:ln>
                <a:noFill/>
              </a:ln>
              <a:solidFill>
                <a:schemeClr val="tx1"/>
              </a:solidFill>
              <a:effectLst/>
              <a:uLnTx/>
              <a:uFillTx/>
              <a:latin typeface="Sommet bold"/>
              <a:ea typeface="+mn-ea"/>
              <a:cs typeface="+mn-cs"/>
            </a:endParaRPr>
          </a:p>
        </p:txBody>
      </p:sp>
      <p:sp>
        <p:nvSpPr>
          <p:cNvPr id="4" name="Slide Number Placeholder 3">
            <a:extLst>
              <a:ext uri="{FF2B5EF4-FFF2-40B4-BE49-F238E27FC236}">
                <a16:creationId xmlns:a16="http://schemas.microsoft.com/office/drawing/2014/main" id="{C1E3D0C5-BE56-AA0C-7697-3608DF3FE65B}"/>
              </a:ext>
            </a:extLst>
          </p:cNvPr>
          <p:cNvSpPr>
            <a:spLocks noGrp="1"/>
          </p:cNvSpPr>
          <p:nvPr>
            <p:ph type="sldNum" sz="quarter" idx="5"/>
          </p:nvPr>
        </p:nvSpPr>
        <p:spPr/>
        <p:txBody>
          <a:bodyPr/>
          <a:lstStyle/>
          <a:p>
            <a:fld id="{5821E9A2-B3A0-A346-B2EE-FDFF26B32B26}" type="slidenum">
              <a:rPr lang="en-US" altLang="en-US" smtClean="0"/>
              <a:pPr/>
              <a:t>7</a:t>
            </a:fld>
            <a:endParaRPr lang="en-US" altLang="en-US"/>
          </a:p>
        </p:txBody>
      </p:sp>
    </p:spTree>
    <p:extLst>
      <p:ext uri="{BB962C8B-B14F-4D97-AF65-F5344CB8AC3E}">
        <p14:creationId xmlns:p14="http://schemas.microsoft.com/office/powerpoint/2010/main" val="425552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1F999-86E0-9FB0-BB56-6CECEEEC5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98A50-14DB-639D-12E8-B4384ADEC1C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D3F46F-AF13-E993-7950-934BA78EE1ED}"/>
              </a:ext>
            </a:extLst>
          </p:cNvPr>
          <p:cNvSpPr>
            <a:spLocks noGrp="1"/>
          </p:cNvSpPr>
          <p:nvPr>
            <p:ph type="body" idx="1"/>
          </p:nvPr>
        </p:nvSpPr>
        <p:spPr/>
        <p:txBody>
          <a:bodyPr>
            <a:normAutofit fontScale="40000" lnSpcReduction="20000"/>
          </a:bodyPr>
          <a:lstStyle/>
          <a:p>
            <a:r>
              <a:rPr lang="en-GB" dirty="0"/>
              <a:t>Lets see how this pore-scale hysteresis translates to macroscopic flow behaviour through relative permeability.”</a:t>
            </a:r>
          </a:p>
          <a:p>
            <a:endParaRPr lang="en-GB" dirty="0"/>
          </a:p>
          <a:p>
            <a:r>
              <a:rPr lang="en-GB" dirty="0"/>
              <a:t>This was calculated using PFVS (pore finite volume solver)</a:t>
            </a:r>
          </a:p>
          <a:p>
            <a:endParaRPr lang="en-GB" dirty="0"/>
          </a:p>
          <a:p>
            <a:r>
              <a:rPr lang="en-GB" dirty="0"/>
              <a:t>“We observe distinct differences between drainage and imbibition curves like that seen in both Euler and IFA and exactly similar trends as well. </a:t>
            </a:r>
          </a:p>
          <a:p>
            <a:endParaRPr lang="en-GB" dirty="0"/>
          </a:p>
          <a:p>
            <a:r>
              <a:rPr lang="en-GB" dirty="0"/>
              <a:t>So Across all these results, the common observations are</a:t>
            </a:r>
          </a:p>
          <a:p>
            <a:endParaRPr lang="en-GB" dirty="0"/>
          </a:p>
          <a:p>
            <a:r>
              <a:rPr lang="en-GB" dirty="0"/>
              <a:t>Hysteresis is most prominent in the first drainage–imbibition cycle.”</a:t>
            </a:r>
          </a:p>
          <a:p>
            <a:endParaRPr lang="en-GB" dirty="0"/>
          </a:p>
          <a:p>
            <a:r>
              <a:rPr lang="en-GB" dirty="0"/>
              <a:t>In subsequent cycles, the curves become more reversible…”</a:t>
            </a:r>
          </a:p>
          <a:p>
            <a:r>
              <a:rPr lang="en-GB" b="0" dirty="0"/>
              <a:t>“…indicating that the fluid configurations are stable and similar.”</a:t>
            </a:r>
          </a:p>
          <a:p>
            <a:endParaRPr lang="en-GB" b="1" dirty="0"/>
          </a:p>
          <a:p>
            <a:r>
              <a:rPr lang="en-GB" dirty="0"/>
              <a:t>“And as expected water wet sample shows increased fluid trapping…”</a:t>
            </a:r>
          </a:p>
          <a:p>
            <a:r>
              <a:rPr lang="en-GB" b="0" dirty="0"/>
              <a:t>“…which influences flow behaviour and residual saturation.”</a:t>
            </a:r>
          </a:p>
          <a:p>
            <a:endParaRPr lang="en-GB" dirty="0"/>
          </a:p>
          <a:p>
            <a:r>
              <a:rPr lang="en-GB" dirty="0"/>
              <a:t>These results highlight how pore-scale processes directly impact macroscopic flow behaviour.</a:t>
            </a:r>
          </a:p>
          <a:p>
            <a:endParaRPr lang="en-GB" dirty="0"/>
          </a:p>
          <a:p>
            <a:r>
              <a:rPr lang="en-GB" dirty="0"/>
              <a:t>Our results show that trapping is most established in the first cycle, subsequent cycles show little additional trapping and are governed by stable configuration.</a:t>
            </a:r>
          </a:p>
          <a:p>
            <a:endParaRPr lang="en-GB" dirty="0"/>
          </a:p>
          <a:p>
            <a:r>
              <a:rPr lang="en-GB" dirty="0"/>
              <a:t>This is complimentary to gas storage studies which focus on conditions where trapping continues across cycles and they observe irreversible flow. In their conditions pore scale configuration keeps changing </a:t>
            </a:r>
          </a:p>
          <a:p>
            <a:r>
              <a:rPr lang="en-GB" dirty="0"/>
              <a:t>because of large saturation range, , </a:t>
            </a:r>
          </a:p>
          <a:p>
            <a:endParaRPr lang="en-GB" dirty="0"/>
          </a:p>
          <a:p>
            <a:endParaRPr lang="en-GB" dirty="0"/>
          </a:p>
          <a:p>
            <a:endParaRPr lang="en-GB" dirty="0"/>
          </a:p>
          <a:p>
            <a:endParaRPr lang="en-GB" dirty="0"/>
          </a:p>
          <a:p>
            <a:endParaRPr lang="en-GB" dirty="0"/>
          </a:p>
          <a:p>
            <a:r>
              <a:rPr lang="en-GB" dirty="0"/>
              <a:t>Snap off is the dominant mechanism of decane displacement in water-wet rocks thereby leading to increased trapping and relative permeability hysteresis. </a:t>
            </a:r>
          </a:p>
          <a:p>
            <a:endParaRPr lang="en-GB" dirty="0"/>
          </a:p>
          <a:p>
            <a:endParaRPr lang="en-GB" dirty="0"/>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lang="en-GB" dirty="0"/>
              <a:t>These differences in connectivity and interfacial structure influence how fluids flow through the pore space. “As a result, relative permeability differs between drainage and imbibition, even at the same saturation.”</a:t>
            </a:r>
            <a:endParaRPr kumimoji="0" lang="en-AU" sz="1200" b="0" i="0" u="none" strike="noStrike" kern="1200" cap="none" spc="0" normalizeH="0" baseline="0" noProof="0" dirty="0">
              <a:ln>
                <a:noFill/>
              </a:ln>
              <a:solidFill>
                <a:schemeClr val="tx1"/>
              </a:solidFill>
              <a:effectLst/>
              <a:uLnTx/>
              <a:uFillTx/>
              <a:latin typeface="Sommet bold"/>
              <a:ea typeface="ＭＳ Ｐゴシック" charset="-128"/>
              <a:cs typeface="ＭＳ Ｐゴシック" charset="-128"/>
            </a:endParaRP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ＭＳ Ｐゴシック" charset="-128"/>
              <a:cs typeface="ＭＳ Ｐゴシック" charset="-128"/>
            </a:endParaRPr>
          </a:p>
          <a:p>
            <a:r>
              <a:rPr lang="en-GB" dirty="0"/>
              <a:t>The relative permeability behaviour reflects the pore-scale hysteresis observed in connectivity and interfacial structure.”</a:t>
            </a:r>
          </a:p>
          <a:p>
            <a:r>
              <a:rPr lang="en-GB" dirty="0"/>
              <a:t>(point first cycle)</a:t>
            </a:r>
          </a:p>
          <a:p>
            <a:r>
              <a:rPr lang="en-GB" dirty="0"/>
              <a:t>“Strong hysteresis is observed during the first drainage–imbibition cycle, indicating irreversible redistribution of the non-wetting phase.”</a:t>
            </a:r>
          </a:p>
          <a:p>
            <a:r>
              <a:rPr lang="en-GB" dirty="0"/>
              <a:t>(point later cycles)</a:t>
            </a:r>
          </a:p>
          <a:p>
            <a:r>
              <a:rPr lang="en-GB" dirty="0"/>
              <a:t>“However, subsequent cycles exhibit increasing reversibility, suggesting stabilization of the flow pathways.”</a:t>
            </a:r>
          </a:p>
          <a:p>
            <a:r>
              <a:rPr lang="en-GB" dirty="0"/>
              <a:t>(point WW sample)</a:t>
            </a:r>
          </a:p>
          <a:p>
            <a:r>
              <a:rPr lang="en-GB" b="1" dirty="0"/>
              <a:t>“The water-wet sample also exhibits greater non-wetting phase trapping, consistent with the stronger hysteresis observed in the EC and IFA measurements.”</a:t>
            </a:r>
            <a:endParaRPr lang="en-GB" dirty="0"/>
          </a:p>
          <a:p>
            <a:r>
              <a:rPr lang="en-GB" dirty="0"/>
              <a:t>That last line is VERY important because it connects all your results together.</a:t>
            </a:r>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200" b="0" i="0" u="none" strike="noStrike" kern="1200" cap="none" spc="0" normalizeH="0" baseline="0" noProof="0" dirty="0">
              <a:ln>
                <a:noFill/>
              </a:ln>
              <a:solidFill>
                <a:schemeClr val="tx1"/>
              </a:solidFill>
              <a:effectLst/>
              <a:uLnTx/>
              <a:uFillTx/>
              <a:latin typeface="Sommet bold"/>
              <a:ea typeface="ＭＳ Ｐゴシック" charset="-128"/>
              <a:cs typeface="ＭＳ Ｐゴシック" charset="-128"/>
            </a:endParaRPr>
          </a:p>
          <a:p>
            <a:endParaRPr lang="en-GB" dirty="0"/>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lang="en-AU" dirty="0"/>
          </a:p>
        </p:txBody>
      </p:sp>
      <p:sp>
        <p:nvSpPr>
          <p:cNvPr id="4" name="Slide Number Placeholder 3">
            <a:extLst>
              <a:ext uri="{FF2B5EF4-FFF2-40B4-BE49-F238E27FC236}">
                <a16:creationId xmlns:a16="http://schemas.microsoft.com/office/drawing/2014/main" id="{8828B035-A68E-C698-E8C9-5280FE49FF22}"/>
              </a:ext>
            </a:extLst>
          </p:cNvPr>
          <p:cNvSpPr>
            <a:spLocks noGrp="1"/>
          </p:cNvSpPr>
          <p:nvPr>
            <p:ph type="sldNum" sz="quarter" idx="5"/>
          </p:nvPr>
        </p:nvSpPr>
        <p:spPr/>
        <p:txBody>
          <a:bodyPr/>
          <a:lstStyle/>
          <a:p>
            <a:fld id="{5821E9A2-B3A0-A346-B2EE-FDFF26B32B26}" type="slidenum">
              <a:rPr lang="en-US" altLang="en-US" smtClean="0"/>
              <a:pPr/>
              <a:t>8</a:t>
            </a:fld>
            <a:endParaRPr lang="en-US" altLang="en-US"/>
          </a:p>
        </p:txBody>
      </p:sp>
    </p:spTree>
    <p:extLst>
      <p:ext uri="{BB962C8B-B14F-4D97-AF65-F5344CB8AC3E}">
        <p14:creationId xmlns:p14="http://schemas.microsoft.com/office/powerpoint/2010/main" val="3959969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36"/>
            <a:ext cx="12192000" cy="6857464"/>
          </a:xfrm>
          <a:prstGeom prst="rect">
            <a:avLst/>
          </a:prstGeom>
        </p:spPr>
      </p:pic>
      <p:sp>
        <p:nvSpPr>
          <p:cNvPr id="7" name="Text Placeholder 6"/>
          <p:cNvSpPr>
            <a:spLocks noGrp="1"/>
          </p:cNvSpPr>
          <p:nvPr>
            <p:ph type="body" sz="quarter" idx="10"/>
          </p:nvPr>
        </p:nvSpPr>
        <p:spPr>
          <a:xfrm>
            <a:off x="2637797" y="980728"/>
            <a:ext cx="9122833" cy="719138"/>
          </a:xfrm>
        </p:spPr>
        <p:txBody>
          <a:bodyPr anchor="ctr"/>
          <a:lstStyle>
            <a:lvl1pPr>
              <a:spcBef>
                <a:spcPts val="600"/>
              </a:spcBef>
              <a:defRPr sz="1800" b="1" baseline="0"/>
            </a:lvl1pPr>
          </a:lstStyle>
          <a:p>
            <a:pPr lvl="0"/>
            <a:r>
              <a:rPr lang="en-US"/>
              <a:t>Click to edit Master text styles</a:t>
            </a:r>
          </a:p>
          <a:p>
            <a:pPr lvl="1"/>
            <a:r>
              <a:rPr lang="en-US"/>
              <a:t>Second level</a:t>
            </a:r>
          </a:p>
        </p:txBody>
      </p:sp>
      <p:sp>
        <p:nvSpPr>
          <p:cNvPr id="9" name="Rectangle 8">
            <a:extLst>
              <a:ext uri="{FF2B5EF4-FFF2-40B4-BE49-F238E27FC236}">
                <a16:creationId xmlns:a16="http://schemas.microsoft.com/office/drawing/2014/main" id="{81A61072-BABF-C966-61AF-9171B1BCBB9A}"/>
              </a:ext>
            </a:extLst>
          </p:cNvPr>
          <p:cNvSpPr/>
          <p:nvPr userDrawn="1"/>
        </p:nvSpPr>
        <p:spPr>
          <a:xfrm>
            <a:off x="574600" y="1052736"/>
            <a:ext cx="576064" cy="522000"/>
          </a:xfrm>
          <a:prstGeom prst="rect">
            <a:avLst/>
          </a:prstGeom>
          <a:solidFill>
            <a:srgbClr val="FFE600"/>
          </a:solidFill>
          <a:ln w="9525">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4" name="Rectangle 3">
            <a:extLst>
              <a:ext uri="{FF2B5EF4-FFF2-40B4-BE49-F238E27FC236}">
                <a16:creationId xmlns:a16="http://schemas.microsoft.com/office/drawing/2014/main" id="{41418A92-BA5C-2FDE-3822-0FFC0D166725}"/>
              </a:ext>
            </a:extLst>
          </p:cNvPr>
          <p:cNvSpPr/>
          <p:nvPr userDrawn="1"/>
        </p:nvSpPr>
        <p:spPr>
          <a:xfrm>
            <a:off x="0" y="692696"/>
            <a:ext cx="2495600" cy="1584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862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F44916-7BA9-7D80-79B1-7FFB61D21878}"/>
              </a:ext>
            </a:extLst>
          </p:cNvPr>
          <p:cNvSpPr/>
          <p:nvPr userDrawn="1"/>
        </p:nvSpPr>
        <p:spPr>
          <a:xfrm>
            <a:off x="-1" y="-74236"/>
            <a:ext cx="12192000" cy="570917"/>
          </a:xfrm>
          <a:prstGeom prst="rect">
            <a:avLst/>
          </a:prstGeom>
          <a:solidFill>
            <a:schemeClr val="tx1">
              <a:lumMod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sz="2400" dirty="0"/>
          </a:p>
        </p:txBody>
      </p:sp>
      <p:sp>
        <p:nvSpPr>
          <p:cNvPr id="8" name="Title 7"/>
          <p:cNvSpPr>
            <a:spLocks noGrp="1"/>
          </p:cNvSpPr>
          <p:nvPr>
            <p:ph type="title"/>
          </p:nvPr>
        </p:nvSpPr>
        <p:spPr>
          <a:xfrm>
            <a:off x="623358" y="108955"/>
            <a:ext cx="10945283" cy="461962"/>
          </a:xfrm>
        </p:spPr>
        <p:txBody>
          <a:bodyPr/>
          <a:lstStyle>
            <a:lvl1pPr>
              <a:defRPr>
                <a:solidFill>
                  <a:schemeClr val="bg1"/>
                </a:solidFill>
              </a:defRPr>
            </a:lvl1pPr>
          </a:lstStyle>
          <a:p>
            <a:r>
              <a:rPr lang="en-US" dirty="0"/>
              <a:t>Click to edit Master title style</a:t>
            </a:r>
          </a:p>
        </p:txBody>
      </p:sp>
      <p:sp>
        <p:nvSpPr>
          <p:cNvPr id="10" name="Text Placeholder 9"/>
          <p:cNvSpPr>
            <a:spLocks noGrp="1"/>
          </p:cNvSpPr>
          <p:nvPr>
            <p:ph type="body" idx="10"/>
          </p:nvPr>
        </p:nvSpPr>
        <p:spPr>
          <a:xfrm>
            <a:off x="624417" y="1227138"/>
            <a:ext cx="10945283" cy="460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6E71E44F-3280-7210-47CD-8C50E153A997}"/>
              </a:ext>
            </a:extLst>
          </p:cNvPr>
          <p:cNvPicPr>
            <a:picLocks noChangeAspect="1"/>
          </p:cNvPicPr>
          <p:nvPr userDrawn="1"/>
        </p:nvPicPr>
        <p:blipFill>
          <a:blip r:embed="rId2"/>
          <a:stretch>
            <a:fillRect/>
          </a:stretch>
        </p:blipFill>
        <p:spPr>
          <a:xfrm>
            <a:off x="11085740" y="6637170"/>
            <a:ext cx="965802" cy="219689"/>
          </a:xfrm>
          <a:prstGeom prst="rect">
            <a:avLst/>
          </a:prstGeom>
        </p:spPr>
      </p:pic>
      <p:pic>
        <p:nvPicPr>
          <p:cNvPr id="12" name="Picture 11">
            <a:extLst>
              <a:ext uri="{FF2B5EF4-FFF2-40B4-BE49-F238E27FC236}">
                <a16:creationId xmlns:a16="http://schemas.microsoft.com/office/drawing/2014/main" id="{AD01410F-01A3-0D77-8ACB-30D6668000B0}"/>
              </a:ext>
            </a:extLst>
          </p:cNvPr>
          <p:cNvPicPr>
            <a:picLocks noChangeAspect="1"/>
          </p:cNvPicPr>
          <p:nvPr userDrawn="1"/>
        </p:nvPicPr>
        <p:blipFill>
          <a:blip r:embed="rId3"/>
          <a:stretch>
            <a:fillRect/>
          </a:stretch>
        </p:blipFill>
        <p:spPr>
          <a:xfrm>
            <a:off x="10906210" y="6637169"/>
            <a:ext cx="144481" cy="219690"/>
          </a:xfrm>
          <a:prstGeom prst="rect">
            <a:avLst/>
          </a:prstGeom>
        </p:spPr>
      </p:pic>
      <p:sp>
        <p:nvSpPr>
          <p:cNvPr id="13" name="TextBox 12">
            <a:extLst>
              <a:ext uri="{FF2B5EF4-FFF2-40B4-BE49-F238E27FC236}">
                <a16:creationId xmlns:a16="http://schemas.microsoft.com/office/drawing/2014/main" id="{DD20F5D3-8006-6D59-BFF7-34997D003BC0}"/>
              </a:ext>
            </a:extLst>
          </p:cNvPr>
          <p:cNvSpPr txBox="1"/>
          <p:nvPr userDrawn="1"/>
        </p:nvSpPr>
        <p:spPr>
          <a:xfrm>
            <a:off x="9336360" y="6612362"/>
            <a:ext cx="1364476" cy="269304"/>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150" b="1" i="0" u="none" strike="noStrike" kern="1200" cap="none" spc="0" normalizeH="0" baseline="0" noProof="0" dirty="0">
                <a:ln>
                  <a:noFill/>
                </a:ln>
                <a:solidFill>
                  <a:schemeClr val="tx1"/>
                </a:solidFill>
                <a:effectLst/>
                <a:uLnTx/>
                <a:uFillTx/>
                <a:latin typeface="Sommet bold"/>
                <a:ea typeface="+mn-ea"/>
                <a:cs typeface="+mn-cs"/>
              </a:rPr>
              <a:t>Eric Sonny Mathew</a:t>
            </a:r>
          </a:p>
        </p:txBody>
      </p:sp>
    </p:spTree>
    <p:extLst>
      <p:ext uri="{BB962C8B-B14F-4D97-AF65-F5344CB8AC3E}">
        <p14:creationId xmlns:p14="http://schemas.microsoft.com/office/powerpoint/2010/main" val="110539595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and Content x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16A3BB-0014-8F99-5ACC-2586E621A7E7}"/>
              </a:ext>
            </a:extLst>
          </p:cNvPr>
          <p:cNvSpPr/>
          <p:nvPr userDrawn="1"/>
        </p:nvSpPr>
        <p:spPr>
          <a:xfrm>
            <a:off x="0" y="0"/>
            <a:ext cx="12192000" cy="895350"/>
          </a:xfrm>
          <a:prstGeom prst="rect">
            <a:avLst/>
          </a:prstGeom>
          <a:solidFill>
            <a:schemeClr val="tx1">
              <a:lumMod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Content Placeholder 5"/>
          <p:cNvSpPr>
            <a:spLocks noGrp="1"/>
          </p:cNvSpPr>
          <p:nvPr>
            <p:ph sz="quarter" idx="10"/>
          </p:nvPr>
        </p:nvSpPr>
        <p:spPr>
          <a:xfrm>
            <a:off x="621296" y="1227138"/>
            <a:ext cx="5280000" cy="460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1"/>
          </p:nvPr>
        </p:nvSpPr>
        <p:spPr>
          <a:xfrm>
            <a:off x="6289700" y="1227137"/>
            <a:ext cx="5280000" cy="460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3CE3F59-12D3-FD08-E287-4AC6FABBB980}"/>
              </a:ext>
            </a:extLst>
          </p:cNvPr>
          <p:cNvSpPr/>
          <p:nvPr userDrawn="1"/>
        </p:nvSpPr>
        <p:spPr>
          <a:xfrm>
            <a:off x="10636203" y="6381328"/>
            <a:ext cx="384043" cy="432048"/>
          </a:xfrm>
          <a:prstGeom prst="rect">
            <a:avLst/>
          </a:prstGeom>
          <a:solidFill>
            <a:srgbClr val="FFE600"/>
          </a:solidFill>
          <a:ln>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grpSp>
        <p:nvGrpSpPr>
          <p:cNvPr id="9" name="Group 8">
            <a:extLst>
              <a:ext uri="{FF2B5EF4-FFF2-40B4-BE49-F238E27FC236}">
                <a16:creationId xmlns:a16="http://schemas.microsoft.com/office/drawing/2014/main" id="{100A5E37-27EA-AE98-1A5F-28BC7514F3E6}"/>
              </a:ext>
            </a:extLst>
          </p:cNvPr>
          <p:cNvGrpSpPr/>
          <p:nvPr userDrawn="1"/>
        </p:nvGrpSpPr>
        <p:grpSpPr>
          <a:xfrm>
            <a:off x="10416480" y="6381328"/>
            <a:ext cx="960107" cy="720080"/>
            <a:chOff x="611560" y="969516"/>
            <a:chExt cx="1224136" cy="1276450"/>
          </a:xfrm>
        </p:grpSpPr>
        <p:sp>
          <p:nvSpPr>
            <p:cNvPr id="10" name="Oval 9">
              <a:extLst>
                <a:ext uri="{FF2B5EF4-FFF2-40B4-BE49-F238E27FC236}">
                  <a16:creationId xmlns:a16="http://schemas.microsoft.com/office/drawing/2014/main" id="{98F3AB73-6D9A-F757-CE49-39A32D87A5C4}"/>
                </a:ext>
              </a:extLst>
            </p:cNvPr>
            <p:cNvSpPr/>
            <p:nvPr userDrawn="1"/>
          </p:nvSpPr>
          <p:spPr>
            <a:xfrm>
              <a:off x="1007604" y="1124273"/>
              <a:ext cx="432048" cy="43204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11" name="Picture 10">
              <a:extLst>
                <a:ext uri="{FF2B5EF4-FFF2-40B4-BE49-F238E27FC236}">
                  <a16:creationId xmlns:a16="http://schemas.microsoft.com/office/drawing/2014/main" id="{0E8EAB03-FEF8-5AA6-BD17-8AC7B6C2B7CC}"/>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176" b="90000" l="9816" r="89980">
                          <a14:foregroundMark x1="32106" y1="4510" x2="48671" y2="4314"/>
                          <a14:foregroundMark x1="48671" y1="4314" x2="40082" y2="36275"/>
                          <a14:foregroundMark x1="40082" y1="36275" x2="60123" y2="19804"/>
                          <a14:foregroundMark x1="60123" y1="19804" x2="39468" y2="14706"/>
                          <a14:foregroundMark x1="33947" y1="49020" x2="49284" y2="54510"/>
                          <a14:foregroundMark x1="49284" y1="54510" x2="63190" y2="50980"/>
                          <a14:foregroundMark x1="67894" y1="46275" x2="54397" y2="57059"/>
                          <a14:foregroundMark x1="54397" y1="57059" x2="34765" y2="53137"/>
                          <a14:foregroundMark x1="34765" y1="53137" x2="41104" y2="50000"/>
                          <a14:foregroundMark x1="61554" y1="5490" x2="39264" y2="1569"/>
                          <a14:foregroundMark x1="39264" y1="1569" x2="34356" y2="2745"/>
                          <a14:foregroundMark x1="30675" y1="12157" x2="50307" y2="3529"/>
                          <a14:foregroundMark x1="50307" y1="3529" x2="61145" y2="3529"/>
                          <a14:foregroundMark x1="59714" y1="2941" x2="54192" y2="5686"/>
                          <a14:foregroundMark x1="65031" y1="6078" x2="70757" y2="13137"/>
                          <a14:foregroundMark x1="67076" y1="7647" x2="46217" y2="1569"/>
                          <a14:foregroundMark x1="46217" y1="1569" x2="45603" y2="1765"/>
                          <a14:foregroundMark x1="47853" y1="784" x2="68303" y2="1765"/>
                          <a14:foregroundMark x1="68303" y1="1765" x2="68712" y2="37255"/>
                          <a14:foregroundMark x1="68712" y1="37255" x2="53988" y2="44118"/>
                          <a14:foregroundMark x1="53988" y1="44118" x2="36810" y2="43725"/>
                          <a14:foregroundMark x1="36810" y1="43725" x2="30061" y2="27647"/>
                          <a14:foregroundMark x1="30061" y1="27647" x2="30879" y2="8824"/>
                          <a14:foregroundMark x1="30879" y1="8824" x2="46626" y2="1176"/>
                          <a14:foregroundMark x1="46626" y1="1176" x2="50920" y2="1373"/>
                          <a14:foregroundMark x1="61145" y1="7255" x2="63190" y2="6667"/>
                          <a14:foregroundMark x1="51534" y1="9216" x2="44785" y2="9804"/>
                          <a14:foregroundMark x1="69325" y1="13137" x2="67280" y2="31765"/>
                          <a14:foregroundMark x1="67280" y1="31765" x2="57669" y2="44510"/>
                          <a14:foregroundMark x1="57669" y1="44510" x2="67280" y2="22549"/>
                          <a14:foregroundMark x1="67280" y1="22549" x2="64213" y2="42745"/>
                          <a14:foregroundMark x1="64213" y1="42745" x2="66667" y2="41765"/>
                          <a14:foregroundMark x1="33333" y1="42353" x2="49898" y2="49216"/>
                          <a14:foregroundMark x1="49898" y1="49216" x2="32311" y2="42549"/>
                          <a14:foregroundMark x1="32311" y1="42549" x2="30675" y2="39804"/>
                          <a14:foregroundMark x1="30675" y1="31176" x2="31084" y2="39216"/>
                          <a14:foregroundMark x1="51125" y1="48627" x2="50716" y2="49216"/>
                          <a14:foregroundMark x1="50511" y1="49608" x2="66871" y2="42353"/>
                          <a14:foregroundMark x1="66871" y1="42353" x2="69121" y2="38431"/>
                          <a14:foregroundMark x1="69530" y1="15098" x2="69734" y2="38431"/>
                          <a14:foregroundMark x1="54397" y1="50196" x2="54601" y2="53333"/>
                          <a14:foregroundMark x1="54601" y1="50196" x2="69734" y2="45098"/>
                          <a14:foregroundMark x1="69734" y1="45098" x2="57669" y2="57647"/>
                          <a14:foregroundMark x1="57669" y1="57647" x2="40491" y2="55882"/>
                          <a14:foregroundMark x1="40491" y1="55882" x2="46012" y2="50784"/>
                          <a14:foregroundMark x1="58691" y1="48235" x2="69530" y2="43922"/>
                          <a14:foregroundMark x1="69939" y1="45098" x2="69939" y2="51569"/>
                          <a14:foregroundMark x1="69734" y1="51765" x2="66667" y2="53137"/>
                          <a14:foregroundMark x1="65849" y1="53137" x2="60736" y2="55098"/>
                          <a14:foregroundMark x1="57873" y1="57843" x2="42331" y2="56863"/>
                          <a14:foregroundMark x1="42127" y1="58824" x2="57464" y2="58627"/>
                          <a14:foregroundMark x1="57873" y1="59020" x2="43967" y2="59608"/>
                          <a14:foregroundMark x1="47853" y1="60000" x2="52965" y2="60000"/>
                          <a14:foregroundMark x1="41104" y1="56078" x2="30266" y2="51176"/>
                          <a14:foregroundMark x1="30470" y1="50980" x2="30470" y2="43529"/>
                          <a14:foregroundMark x1="38446" y1="46863" x2="44581" y2="49608"/>
                          <a14:foregroundMark x1="40900" y1="19020" x2="46012" y2="35098"/>
                          <a14:foregroundMark x1="46012" y1="35098" x2="59509" y2="25294"/>
                          <a14:foregroundMark x1="59509" y1="25294" x2="39877" y2="33529"/>
                          <a14:foregroundMark x1="39877" y1="33529" x2="57669" y2="21569"/>
                          <a14:foregroundMark x1="57669" y1="21569" x2="62372" y2="36078"/>
                          <a14:foregroundMark x1="37832" y1="24314" x2="61350" y2="39412"/>
                          <a14:foregroundMark x1="64417" y1="36863" x2="62986" y2="40000"/>
                          <a14:foregroundMark x1="36401" y1="21569" x2="64008" y2="41176"/>
                        </a14:backgroundRemoval>
                      </a14:imgEffect>
                    </a14:imgLayer>
                  </a14:imgProps>
                </a:ext>
                <a:ext uri="{28A0092B-C50C-407E-A947-70E740481C1C}">
                  <a14:useLocalDpi xmlns:a14="http://schemas.microsoft.com/office/drawing/2010/main" val="0"/>
                </a:ext>
              </a:extLst>
            </a:blip>
            <a:srcRect/>
            <a:stretch>
              <a:fillRect/>
            </a:stretch>
          </p:blipFill>
          <p:spPr bwMode="auto">
            <a:xfrm>
              <a:off x="611560" y="969516"/>
              <a:ext cx="1224136" cy="1276450"/>
            </a:xfrm>
            <a:prstGeom prst="rect">
              <a:avLst/>
            </a:prstGeom>
            <a:noFill/>
            <a:ln>
              <a:noFill/>
            </a:ln>
          </p:spPr>
        </p:pic>
      </p:grpSp>
    </p:spTree>
    <p:extLst>
      <p:ext uri="{BB962C8B-B14F-4D97-AF65-F5344CB8AC3E}">
        <p14:creationId xmlns:p14="http://schemas.microsoft.com/office/powerpoint/2010/main" val="50876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5927D8-F584-5FDD-FF90-0B1B1172001C}"/>
              </a:ext>
            </a:extLst>
          </p:cNvPr>
          <p:cNvSpPr/>
          <p:nvPr userDrawn="1"/>
        </p:nvSpPr>
        <p:spPr>
          <a:xfrm>
            <a:off x="0" y="0"/>
            <a:ext cx="12192000" cy="895350"/>
          </a:xfrm>
          <a:prstGeom prst="rect">
            <a:avLst/>
          </a:prstGeom>
          <a:solidFill>
            <a:schemeClr val="tx1">
              <a:lumMod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sz="2400"/>
          </a:p>
        </p:txBody>
      </p:sp>
      <p:sp>
        <p:nvSpPr>
          <p:cNvPr id="12" name="Title 11"/>
          <p:cNvSpPr>
            <a:spLocks noGrp="1"/>
          </p:cNvSpPr>
          <p:nvPr>
            <p:ph type="title"/>
          </p:nvPr>
        </p:nvSpPr>
        <p:spPr>
          <a:xfrm>
            <a:off x="609600" y="475201"/>
            <a:ext cx="10972800" cy="461665"/>
          </a:xfrm>
          <a:prstGeom prst="rect">
            <a:avLst/>
          </a:prstGeom>
        </p:spPr>
        <p:txBody>
          <a:bodyPr/>
          <a:lstStyle>
            <a:lvl1pPr algn="l">
              <a:defRPr sz="3000">
                <a:solidFill>
                  <a:schemeClr val="bg1"/>
                </a:solidFill>
                <a:latin typeface="+mj-lt"/>
                <a:cs typeface="Microsoft Sans Serif" pitchFamily="34" charset="0"/>
              </a:defRPr>
            </a:lvl1pPr>
          </a:lstStyle>
          <a:p>
            <a:r>
              <a:rPr lang="en-US" dirty="0"/>
              <a:t>Click to edit Master title style</a:t>
            </a:r>
          </a:p>
        </p:txBody>
      </p:sp>
      <p:sp>
        <p:nvSpPr>
          <p:cNvPr id="5" name="Rectangle 4">
            <a:extLst>
              <a:ext uri="{FF2B5EF4-FFF2-40B4-BE49-F238E27FC236}">
                <a16:creationId xmlns:a16="http://schemas.microsoft.com/office/drawing/2014/main" id="{4BABCE6C-9261-F34D-D25B-77D9A8A1192A}"/>
              </a:ext>
            </a:extLst>
          </p:cNvPr>
          <p:cNvSpPr/>
          <p:nvPr userDrawn="1"/>
        </p:nvSpPr>
        <p:spPr>
          <a:xfrm>
            <a:off x="10608502" y="6381328"/>
            <a:ext cx="480053" cy="432048"/>
          </a:xfrm>
          <a:prstGeom prst="rect">
            <a:avLst/>
          </a:prstGeom>
          <a:solidFill>
            <a:srgbClr val="FFE600"/>
          </a:solidFill>
          <a:ln>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grpSp>
        <p:nvGrpSpPr>
          <p:cNvPr id="6" name="Group 5">
            <a:extLst>
              <a:ext uri="{FF2B5EF4-FFF2-40B4-BE49-F238E27FC236}">
                <a16:creationId xmlns:a16="http://schemas.microsoft.com/office/drawing/2014/main" id="{3EAEA8B8-6CCC-6C90-931A-E12C883202F7}"/>
              </a:ext>
            </a:extLst>
          </p:cNvPr>
          <p:cNvGrpSpPr/>
          <p:nvPr userDrawn="1"/>
        </p:nvGrpSpPr>
        <p:grpSpPr>
          <a:xfrm>
            <a:off x="10416480" y="6381328"/>
            <a:ext cx="960107" cy="720080"/>
            <a:chOff x="611560" y="969516"/>
            <a:chExt cx="1224136" cy="1276450"/>
          </a:xfrm>
        </p:grpSpPr>
        <p:sp>
          <p:nvSpPr>
            <p:cNvPr id="7" name="Oval 6">
              <a:extLst>
                <a:ext uri="{FF2B5EF4-FFF2-40B4-BE49-F238E27FC236}">
                  <a16:creationId xmlns:a16="http://schemas.microsoft.com/office/drawing/2014/main" id="{757C718A-BB70-1B47-8EFD-7FE6908D4D0F}"/>
                </a:ext>
              </a:extLst>
            </p:cNvPr>
            <p:cNvSpPr/>
            <p:nvPr userDrawn="1"/>
          </p:nvSpPr>
          <p:spPr>
            <a:xfrm>
              <a:off x="1007604" y="1124273"/>
              <a:ext cx="432048" cy="43204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8" name="Picture 7">
              <a:extLst>
                <a:ext uri="{FF2B5EF4-FFF2-40B4-BE49-F238E27FC236}">
                  <a16:creationId xmlns:a16="http://schemas.microsoft.com/office/drawing/2014/main" id="{F32B2200-D7B1-9753-AB55-3F09A83B71D3}"/>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176" b="90000" l="9816" r="89980">
                          <a14:foregroundMark x1="32106" y1="4510" x2="48671" y2="4314"/>
                          <a14:foregroundMark x1="48671" y1="4314" x2="40082" y2="36275"/>
                          <a14:foregroundMark x1="40082" y1="36275" x2="60123" y2="19804"/>
                          <a14:foregroundMark x1="60123" y1="19804" x2="39468" y2="14706"/>
                          <a14:foregroundMark x1="33947" y1="49020" x2="49284" y2="54510"/>
                          <a14:foregroundMark x1="49284" y1="54510" x2="63190" y2="50980"/>
                          <a14:foregroundMark x1="67894" y1="46275" x2="54397" y2="57059"/>
                          <a14:foregroundMark x1="54397" y1="57059" x2="34765" y2="53137"/>
                          <a14:foregroundMark x1="34765" y1="53137" x2="41104" y2="50000"/>
                          <a14:foregroundMark x1="61554" y1="5490" x2="39264" y2="1569"/>
                          <a14:foregroundMark x1="39264" y1="1569" x2="34356" y2="2745"/>
                          <a14:foregroundMark x1="30675" y1="12157" x2="50307" y2="3529"/>
                          <a14:foregroundMark x1="50307" y1="3529" x2="61145" y2="3529"/>
                          <a14:foregroundMark x1="59714" y1="2941" x2="54192" y2="5686"/>
                          <a14:foregroundMark x1="65031" y1="6078" x2="70757" y2="13137"/>
                          <a14:foregroundMark x1="67076" y1="7647" x2="46217" y2="1569"/>
                          <a14:foregroundMark x1="46217" y1="1569" x2="45603" y2="1765"/>
                          <a14:foregroundMark x1="47853" y1="784" x2="68303" y2="1765"/>
                          <a14:foregroundMark x1="68303" y1="1765" x2="68712" y2="37255"/>
                          <a14:foregroundMark x1="68712" y1="37255" x2="53988" y2="44118"/>
                          <a14:foregroundMark x1="53988" y1="44118" x2="36810" y2="43725"/>
                          <a14:foregroundMark x1="36810" y1="43725" x2="30061" y2="27647"/>
                          <a14:foregroundMark x1="30061" y1="27647" x2="30879" y2="8824"/>
                          <a14:foregroundMark x1="30879" y1="8824" x2="46626" y2="1176"/>
                          <a14:foregroundMark x1="46626" y1="1176" x2="50920" y2="1373"/>
                          <a14:foregroundMark x1="61145" y1="7255" x2="63190" y2="6667"/>
                          <a14:foregroundMark x1="51534" y1="9216" x2="44785" y2="9804"/>
                          <a14:foregroundMark x1="69325" y1="13137" x2="67280" y2="31765"/>
                          <a14:foregroundMark x1="67280" y1="31765" x2="57669" y2="44510"/>
                          <a14:foregroundMark x1="57669" y1="44510" x2="67280" y2="22549"/>
                          <a14:foregroundMark x1="67280" y1="22549" x2="64213" y2="42745"/>
                          <a14:foregroundMark x1="64213" y1="42745" x2="66667" y2="41765"/>
                          <a14:foregroundMark x1="33333" y1="42353" x2="49898" y2="49216"/>
                          <a14:foregroundMark x1="49898" y1="49216" x2="32311" y2="42549"/>
                          <a14:foregroundMark x1="32311" y1="42549" x2="30675" y2="39804"/>
                          <a14:foregroundMark x1="30675" y1="31176" x2="31084" y2="39216"/>
                          <a14:foregroundMark x1="51125" y1="48627" x2="50716" y2="49216"/>
                          <a14:foregroundMark x1="50511" y1="49608" x2="66871" y2="42353"/>
                          <a14:foregroundMark x1="66871" y1="42353" x2="69121" y2="38431"/>
                          <a14:foregroundMark x1="69530" y1="15098" x2="69734" y2="38431"/>
                          <a14:foregroundMark x1="54397" y1="50196" x2="54601" y2="53333"/>
                          <a14:foregroundMark x1="54601" y1="50196" x2="69734" y2="45098"/>
                          <a14:foregroundMark x1="69734" y1="45098" x2="57669" y2="57647"/>
                          <a14:foregroundMark x1="57669" y1="57647" x2="40491" y2="55882"/>
                          <a14:foregroundMark x1="40491" y1="55882" x2="46012" y2="50784"/>
                          <a14:foregroundMark x1="58691" y1="48235" x2="69530" y2="43922"/>
                          <a14:foregroundMark x1="69939" y1="45098" x2="69939" y2="51569"/>
                          <a14:foregroundMark x1="69734" y1="51765" x2="66667" y2="53137"/>
                          <a14:foregroundMark x1="65849" y1="53137" x2="60736" y2="55098"/>
                          <a14:foregroundMark x1="57873" y1="57843" x2="42331" y2="56863"/>
                          <a14:foregroundMark x1="42127" y1="58824" x2="57464" y2="58627"/>
                          <a14:foregroundMark x1="57873" y1="59020" x2="43967" y2="59608"/>
                          <a14:foregroundMark x1="47853" y1="60000" x2="52965" y2="60000"/>
                          <a14:foregroundMark x1="41104" y1="56078" x2="30266" y2="51176"/>
                          <a14:foregroundMark x1="30470" y1="50980" x2="30470" y2="43529"/>
                          <a14:foregroundMark x1="38446" y1="46863" x2="44581" y2="49608"/>
                          <a14:foregroundMark x1="40900" y1="19020" x2="46012" y2="35098"/>
                          <a14:foregroundMark x1="46012" y1="35098" x2="59509" y2="25294"/>
                          <a14:foregroundMark x1="59509" y1="25294" x2="39877" y2="33529"/>
                          <a14:foregroundMark x1="39877" y1="33529" x2="57669" y2="21569"/>
                          <a14:foregroundMark x1="57669" y1="21569" x2="62372" y2="36078"/>
                          <a14:foregroundMark x1="37832" y1="24314" x2="61350" y2="39412"/>
                          <a14:foregroundMark x1="64417" y1="36863" x2="62986" y2="40000"/>
                          <a14:foregroundMark x1="36401" y1="21569" x2="64008" y2="41176"/>
                        </a14:backgroundRemoval>
                      </a14:imgEffect>
                    </a14:imgLayer>
                  </a14:imgProps>
                </a:ext>
                <a:ext uri="{28A0092B-C50C-407E-A947-70E740481C1C}">
                  <a14:useLocalDpi xmlns:a14="http://schemas.microsoft.com/office/drawing/2010/main" val="0"/>
                </a:ext>
              </a:extLst>
            </a:blip>
            <a:srcRect/>
            <a:stretch>
              <a:fillRect/>
            </a:stretch>
          </p:blipFill>
          <p:spPr bwMode="auto">
            <a:xfrm>
              <a:off x="611560" y="969516"/>
              <a:ext cx="1224136" cy="1276450"/>
            </a:xfrm>
            <a:prstGeom prst="rect">
              <a:avLst/>
            </a:prstGeom>
            <a:noFill/>
            <a:ln>
              <a:noFill/>
            </a:ln>
          </p:spPr>
        </p:pic>
      </p:grpSp>
    </p:spTree>
    <p:extLst>
      <p:ext uri="{BB962C8B-B14F-4D97-AF65-F5344CB8AC3E}">
        <p14:creationId xmlns:p14="http://schemas.microsoft.com/office/powerpoint/2010/main" val="174282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D13329-7DBF-6424-625F-96532FA30C0E}"/>
              </a:ext>
            </a:extLst>
          </p:cNvPr>
          <p:cNvSpPr/>
          <p:nvPr userDrawn="1"/>
        </p:nvSpPr>
        <p:spPr>
          <a:xfrm>
            <a:off x="0" y="0"/>
            <a:ext cx="12192000" cy="895350"/>
          </a:xfrm>
          <a:prstGeom prst="rect">
            <a:avLst/>
          </a:prstGeom>
          <a:solidFill>
            <a:schemeClr val="tx1">
              <a:lumMod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209434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Title Placeholder 2"/>
          <p:cNvSpPr>
            <a:spLocks noGrp="1"/>
          </p:cNvSpPr>
          <p:nvPr>
            <p:ph type="title"/>
          </p:nvPr>
        </p:nvSpPr>
        <p:spPr bwMode="auto">
          <a:xfrm>
            <a:off x="624417" y="433388"/>
            <a:ext cx="1094528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9" y="-99392"/>
            <a:ext cx="12192000" cy="6957392"/>
          </a:xfrm>
          <a:prstGeom prst="rect">
            <a:avLst/>
          </a:prstGeom>
        </p:spPr>
      </p:pic>
      <p:sp>
        <p:nvSpPr>
          <p:cNvPr id="1030" name="Text Placeholder 3"/>
          <p:cNvSpPr>
            <a:spLocks noGrp="1"/>
          </p:cNvSpPr>
          <p:nvPr>
            <p:ph type="body" idx="1"/>
          </p:nvPr>
        </p:nvSpPr>
        <p:spPr bwMode="auto">
          <a:xfrm>
            <a:off x="624417" y="1225551"/>
            <a:ext cx="109728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 </a:t>
            </a:r>
          </a:p>
          <a:p>
            <a:pPr lvl="4"/>
            <a:r>
              <a:rPr lang="en-US" altLang="en-US"/>
              <a:t>Fifth level</a:t>
            </a:r>
          </a:p>
          <a:p>
            <a:pPr lvl="3"/>
            <a:endParaRPr lang="en-US" altLang="en-US"/>
          </a:p>
        </p:txBody>
      </p:sp>
      <p:pic>
        <p:nvPicPr>
          <p:cNvPr id="6" name="Picture 5">
            <a:extLst>
              <a:ext uri="{FF2B5EF4-FFF2-40B4-BE49-F238E27FC236}">
                <a16:creationId xmlns:a16="http://schemas.microsoft.com/office/drawing/2014/main" id="{C35460FF-D532-06F4-0A00-E00FE41CB401}"/>
              </a:ext>
            </a:extLst>
          </p:cNvPr>
          <p:cNvPicPr>
            <a:picLocks noChangeAspect="1"/>
          </p:cNvPicPr>
          <p:nvPr userDrawn="1"/>
        </p:nvPicPr>
        <p:blipFill>
          <a:blip r:embed="rId8"/>
          <a:stretch>
            <a:fillRect/>
          </a:stretch>
        </p:blipFill>
        <p:spPr>
          <a:xfrm>
            <a:off x="10268803" y="6337472"/>
            <a:ext cx="1888057" cy="461961"/>
          </a:xfrm>
          <a:prstGeom prst="rect">
            <a:avLst/>
          </a:prstGeom>
        </p:spPr>
      </p:pic>
      <p:sp>
        <p:nvSpPr>
          <p:cNvPr id="3" name="Rectangle 2">
            <a:extLst>
              <a:ext uri="{FF2B5EF4-FFF2-40B4-BE49-F238E27FC236}">
                <a16:creationId xmlns:a16="http://schemas.microsoft.com/office/drawing/2014/main" id="{0EDEE70E-2E1B-AC45-B94E-BDE78E1DB805}"/>
              </a:ext>
            </a:extLst>
          </p:cNvPr>
          <p:cNvSpPr/>
          <p:nvPr userDrawn="1"/>
        </p:nvSpPr>
        <p:spPr>
          <a:xfrm>
            <a:off x="-5918" y="6135774"/>
            <a:ext cx="12177866" cy="461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 bg1="lt1" tx1="dk1" bg2="lt2" tx2="dk2" accent1="accent1" accent2="accent2" accent3="accent3" accent4="accent4" accent5="accent5" accent6="accent6" hlink="hlink" folHlink="folHlink"/>
  <p:sldLayoutIdLst>
    <p:sldLayoutId id="2147484094" r:id="rId1"/>
    <p:sldLayoutId id="2147484090" r:id="rId2"/>
    <p:sldLayoutId id="2147484091" r:id="rId3"/>
    <p:sldLayoutId id="2147484092" r:id="rId4"/>
    <p:sldLayoutId id="2147484093" r:id="rId5"/>
  </p:sldLayoutIdLst>
  <p:hf hdr="0" ftr="0" dt="0"/>
  <p:txStyles>
    <p:titleStyle>
      <a:lvl1pPr algn="l" rtl="0" eaLnBrk="1" fontAlgn="base" hangingPunct="1">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p:titleStyle>
    <p:bodyStyle>
      <a:lvl1pPr marL="342900" indent="-342900" algn="l" rtl="0" eaLnBrk="1" fontAlgn="base" hangingPunct="1">
        <a:spcBef>
          <a:spcPts val="1200"/>
        </a:spcBef>
        <a:spcAft>
          <a:spcPct val="0"/>
        </a:spcAft>
        <a:buFont typeface="Arial" charset="0"/>
        <a:defRPr sz="1600" kern="1200">
          <a:solidFill>
            <a:schemeClr val="tx1"/>
          </a:solidFill>
          <a:latin typeface="+mn-lt"/>
          <a:ea typeface="ＭＳ Ｐゴシック" charset="-128"/>
          <a:cs typeface="ＭＳ Ｐゴシック" charset="-128"/>
        </a:defRPr>
      </a:lvl1pPr>
      <a:lvl2pPr marL="269875" indent="-269875" algn="l" rtl="0" eaLnBrk="1" fontAlgn="base" hangingPunct="1">
        <a:spcBef>
          <a:spcPts val="900"/>
        </a:spcBef>
        <a:spcAft>
          <a:spcPct val="0"/>
        </a:spcAft>
        <a:buFont typeface="Arial" charset="0"/>
        <a:buChar char="•"/>
        <a:defRPr sz="1600" kern="1200">
          <a:solidFill>
            <a:schemeClr val="tx1"/>
          </a:solidFill>
          <a:latin typeface="+mn-lt"/>
          <a:ea typeface="ＭＳ Ｐゴシック" charset="-128"/>
          <a:cs typeface="+mn-cs"/>
        </a:defRPr>
      </a:lvl2pPr>
      <a:lvl3pPr marL="539750"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3pPr>
      <a:lvl4pPr marL="809625" indent="-269875" algn="l" rtl="0" eaLnBrk="1" fontAlgn="base" hangingPunct="1">
        <a:spcBef>
          <a:spcPts val="600"/>
        </a:spcBef>
        <a:spcAft>
          <a:spcPct val="0"/>
        </a:spcAft>
        <a:buFont typeface="Lucida Grande" charset="0"/>
        <a:buChar char="»"/>
        <a:defRPr sz="1600" kern="1200">
          <a:solidFill>
            <a:schemeClr val="tx1"/>
          </a:solidFill>
          <a:latin typeface="+mn-lt"/>
          <a:ea typeface="ヒラギノ角ゴ Pro W3" pitchFamily="-60" charset="-128"/>
          <a:cs typeface="ヒラギノ角ゴ Pro W3" charset="-128"/>
        </a:defRPr>
      </a:lvl4pPr>
      <a:lvl5pPr marL="1095375" indent="-285750" algn="l" rtl="0" eaLnBrk="1" fontAlgn="base" hangingPunct="1">
        <a:spcBef>
          <a:spcPts val="600"/>
        </a:spcBef>
        <a:spcAft>
          <a:spcPct val="0"/>
        </a:spcAft>
        <a:buFont typeface="Wingdings"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svg"/></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tif"/><Relationship Id="rId4" Type="http://schemas.openxmlformats.org/officeDocument/2006/relationships/image" Target="../media/image73.tif"/></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sv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3.png"/><Relationship Id="rId5" Type="http://schemas.microsoft.com/office/2007/relationships/media" Target="../media/media3.mp4"/><Relationship Id="rId10" Type="http://schemas.openxmlformats.org/officeDocument/2006/relationships/image" Target="../media/image12.png"/><Relationship Id="rId4" Type="http://schemas.openxmlformats.org/officeDocument/2006/relationships/video" Target="../media/media2.mp4"/><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notesSlide" Target="../notesSlides/notesSlide6.xml"/><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73CD38-7991-4456-8BA4-66F19537CAF7}"/>
              </a:ext>
            </a:extLst>
          </p:cNvPr>
          <p:cNvPicPr>
            <a:picLocks noChangeAspect="1"/>
          </p:cNvPicPr>
          <p:nvPr/>
        </p:nvPicPr>
        <p:blipFill>
          <a:blip r:embed="rId3"/>
          <a:stretch>
            <a:fillRect/>
          </a:stretch>
        </p:blipFill>
        <p:spPr>
          <a:xfrm>
            <a:off x="7868315" y="780161"/>
            <a:ext cx="3625244" cy="3777516"/>
          </a:xfrm>
          <a:prstGeom prst="rect">
            <a:avLst/>
          </a:prstGeom>
        </p:spPr>
      </p:pic>
      <p:sp>
        <p:nvSpPr>
          <p:cNvPr id="9217" name="Text Placeholder 2"/>
          <p:cNvSpPr>
            <a:spLocks noGrp="1"/>
          </p:cNvSpPr>
          <p:nvPr>
            <p:ph type="body" sz="quarter" idx="10"/>
          </p:nvPr>
        </p:nvSpPr>
        <p:spPr>
          <a:xfrm>
            <a:off x="335360" y="2564904"/>
            <a:ext cx="7416824" cy="1728192"/>
          </a:xfrm>
        </p:spPr>
        <p:txBody>
          <a:bodyPr anchor="b">
            <a:normAutofit/>
          </a:bodyPr>
          <a:lstStyle/>
          <a:p>
            <a:pPr marL="0" indent="0"/>
            <a:r>
              <a:rPr lang="en-US" i="1" dirty="0"/>
              <a:t>Eric Sonny Mathew</a:t>
            </a:r>
            <a:r>
              <a:rPr lang="en-US" i="1" baseline="30000" dirty="0"/>
              <a:t>1</a:t>
            </a:r>
            <a:r>
              <a:rPr lang="en-US" i="1" dirty="0"/>
              <a:t>, </a:t>
            </a:r>
            <a:r>
              <a:rPr lang="en-US" b="0" i="1" dirty="0"/>
              <a:t>Michael Camilleri</a:t>
            </a:r>
            <a:r>
              <a:rPr lang="en-US" b="0" i="1" baseline="30000" dirty="0"/>
              <a:t>2</a:t>
            </a:r>
            <a:r>
              <a:rPr lang="en-US" b="0" i="1" dirty="0"/>
              <a:t>, Quan Zheng</a:t>
            </a:r>
            <a:r>
              <a:rPr lang="en-US" b="0" i="1" baseline="30000" dirty="0"/>
              <a:t>3</a:t>
            </a:r>
            <a:r>
              <a:rPr lang="en-US" b="0" i="1" dirty="0"/>
              <a:t>, Yufu Niu</a:t>
            </a:r>
            <a:r>
              <a:rPr lang="en-US" b="0" i="1" baseline="30000" dirty="0"/>
              <a:t>4</a:t>
            </a:r>
            <a:r>
              <a:rPr lang="en-US" b="0" i="1" dirty="0"/>
              <a:t>, Bianca Brandstätter</a:t>
            </a:r>
            <a:r>
              <a:rPr lang="en-US" b="0" i="1" baseline="30000" dirty="0"/>
              <a:t>5</a:t>
            </a:r>
            <a:r>
              <a:rPr lang="en-US" b="0" i="1" dirty="0"/>
              <a:t>, Kunning Tang</a:t>
            </a:r>
            <a:r>
              <a:rPr lang="en-US" b="0" i="1" baseline="30000" dirty="0"/>
              <a:t>3</a:t>
            </a:r>
            <a:r>
              <a:rPr lang="en-US" b="0" i="1" dirty="0"/>
              <a:t>, Mohammad Ebadi</a:t>
            </a:r>
            <a:r>
              <a:rPr lang="en-US" b="0" i="1" baseline="30000" dirty="0"/>
              <a:t>1</a:t>
            </a:r>
            <a:r>
              <a:rPr lang="en-US" b="0" i="1" dirty="0"/>
              <a:t>, Peyman Mostaghimi</a:t>
            </a:r>
            <a:r>
              <a:rPr lang="en-US" b="0" i="1" baseline="30000" dirty="0"/>
              <a:t>1</a:t>
            </a:r>
            <a:r>
              <a:rPr lang="en-US" b="0" i="1" dirty="0"/>
              <a:t>, Ryan T. Armstrong</a:t>
            </a:r>
            <a:r>
              <a:rPr lang="en-US" b="0" i="1" baseline="30000" dirty="0"/>
              <a:t>1</a:t>
            </a:r>
            <a:r>
              <a:rPr lang="en-US" b="0" i="1" dirty="0"/>
              <a:t>, Samuel Jackson</a:t>
            </a:r>
            <a:r>
              <a:rPr lang="en-US" b="0" i="1" baseline="30000" dirty="0"/>
              <a:t>2</a:t>
            </a:r>
          </a:p>
          <a:p>
            <a:pPr marL="0" indent="0"/>
            <a:endParaRPr lang="en-AU" b="0" i="1" dirty="0"/>
          </a:p>
          <a:p>
            <a:pPr marL="0" indent="0">
              <a:lnSpc>
                <a:spcPct val="150000"/>
              </a:lnSpc>
              <a:spcBef>
                <a:spcPct val="0"/>
              </a:spcBef>
            </a:pPr>
            <a:endParaRPr lang="en-AU" altLang="en-US" dirty="0">
              <a:solidFill>
                <a:srgbClr val="000000"/>
              </a:solidFill>
              <a:latin typeface="Arial" charset="0"/>
              <a:ea typeface="Microsoft Sans Serif" charset="0"/>
              <a:cs typeface="Arial" charset="0"/>
            </a:endParaRPr>
          </a:p>
          <a:p>
            <a:pPr marL="0" indent="0">
              <a:lnSpc>
                <a:spcPct val="150000"/>
              </a:lnSpc>
              <a:spcBef>
                <a:spcPct val="0"/>
              </a:spcBef>
            </a:pPr>
            <a:endParaRPr lang="en-AU" altLang="en-US" dirty="0">
              <a:solidFill>
                <a:srgbClr val="000000"/>
              </a:solidFill>
              <a:latin typeface="Arial" charset="0"/>
              <a:ea typeface="Microsoft Sans Serif" charset="0"/>
              <a:cs typeface="Arial" charset="0"/>
            </a:endParaRPr>
          </a:p>
        </p:txBody>
      </p:sp>
      <p:sp>
        <p:nvSpPr>
          <p:cNvPr id="2" name="TextBox 1">
            <a:extLst>
              <a:ext uri="{FF2B5EF4-FFF2-40B4-BE49-F238E27FC236}">
                <a16:creationId xmlns:a16="http://schemas.microsoft.com/office/drawing/2014/main" id="{8C5D15D1-D1B5-144D-A9F3-2FC9765D1937}"/>
              </a:ext>
            </a:extLst>
          </p:cNvPr>
          <p:cNvSpPr txBox="1"/>
          <p:nvPr/>
        </p:nvSpPr>
        <p:spPr>
          <a:xfrm>
            <a:off x="191344" y="780161"/>
            <a:ext cx="7992888" cy="1200329"/>
          </a:xfrm>
          <a:prstGeom prst="rect">
            <a:avLst/>
          </a:prstGeom>
        </p:spPr>
        <p:txBody>
          <a:bodyPr wrap="square" rtlCol="0">
            <a:spAutoFit/>
          </a:bodyPr>
          <a:lstStyle/>
          <a:p>
            <a:r>
              <a:rPr lang="en-GB" b="1" dirty="0"/>
              <a:t>A study of Hysteresis in Geometric, Topological and Macroscopic measurements of micro-CT images of fast, dynamic multiphase flow in porous media</a:t>
            </a:r>
            <a:endParaRPr lang="en-AU" b="1" dirty="0"/>
          </a:p>
        </p:txBody>
      </p:sp>
      <p:pic>
        <p:nvPicPr>
          <p:cNvPr id="3" name="Picture 2">
            <a:extLst>
              <a:ext uri="{FF2B5EF4-FFF2-40B4-BE49-F238E27FC236}">
                <a16:creationId xmlns:a16="http://schemas.microsoft.com/office/drawing/2014/main" id="{BE93B9BA-4F23-B21D-28D2-9BFB6580B387}"/>
              </a:ext>
            </a:extLst>
          </p:cNvPr>
          <p:cNvPicPr>
            <a:picLocks noChangeAspect="1"/>
          </p:cNvPicPr>
          <p:nvPr/>
        </p:nvPicPr>
        <p:blipFill>
          <a:blip r:embed="rId4"/>
          <a:stretch>
            <a:fillRect/>
          </a:stretch>
        </p:blipFill>
        <p:spPr>
          <a:xfrm>
            <a:off x="1775520" y="5709449"/>
            <a:ext cx="1007165" cy="1007165"/>
          </a:xfrm>
          <a:prstGeom prst="rect">
            <a:avLst/>
          </a:prstGeom>
        </p:spPr>
      </p:pic>
      <p:sp>
        <p:nvSpPr>
          <p:cNvPr id="4" name="TextBox 3">
            <a:extLst>
              <a:ext uri="{FF2B5EF4-FFF2-40B4-BE49-F238E27FC236}">
                <a16:creationId xmlns:a16="http://schemas.microsoft.com/office/drawing/2014/main" id="{5586DCB5-0744-F2BA-2B3B-2418C438FB41}"/>
              </a:ext>
            </a:extLst>
          </p:cNvPr>
          <p:cNvSpPr txBox="1"/>
          <p:nvPr/>
        </p:nvSpPr>
        <p:spPr>
          <a:xfrm>
            <a:off x="219229" y="3501008"/>
            <a:ext cx="6853158" cy="1151084"/>
          </a:xfrm>
          <a:prstGeom prst="rect">
            <a:avLst/>
          </a:prstGeom>
        </p:spPr>
        <p:txBody>
          <a:bodyPr wrap="none" rtlCol="0">
            <a:spAutoFit/>
          </a:bodyPr>
          <a:lstStyle/>
          <a:p>
            <a:pPr marL="92075" indent="-92075"/>
            <a:r>
              <a:rPr lang="en-GB" sz="1100" baseline="30000" dirty="0"/>
              <a:t>1</a:t>
            </a:r>
            <a:r>
              <a:rPr lang="en-GB" sz="1100" dirty="0"/>
              <a:t>School of Civil and Environmental Engineering, University of New South Wales, Sydney, Australia</a:t>
            </a:r>
            <a:endParaRPr lang="en-AU" sz="1100" dirty="0"/>
          </a:p>
          <a:p>
            <a:pPr marL="92075" indent="-92075"/>
            <a:r>
              <a:rPr lang="en-GB" sz="1100" baseline="30000" dirty="0"/>
              <a:t>2</a:t>
            </a:r>
            <a:r>
              <a:rPr lang="en-GB" sz="1100" dirty="0"/>
              <a:t>CSIRO Energy, Clayton South, Australia</a:t>
            </a:r>
            <a:endParaRPr lang="en-AU" sz="1100" dirty="0"/>
          </a:p>
          <a:p>
            <a:pPr marL="92075" indent="-92075"/>
            <a:r>
              <a:rPr lang="en-GB" sz="1100" baseline="30000" dirty="0"/>
              <a:t>3</a:t>
            </a:r>
            <a:r>
              <a:rPr lang="en-GB" sz="1100" dirty="0"/>
              <a:t>School of Minerals and Energy Resources Engineering, University of New South Wales, Sydney, Australia</a:t>
            </a:r>
            <a:endParaRPr lang="en-AU" sz="1100" dirty="0"/>
          </a:p>
          <a:p>
            <a:pPr marL="92075" indent="-92075"/>
            <a:r>
              <a:rPr lang="en-GB" sz="1100" baseline="30000" dirty="0"/>
              <a:t>4</a:t>
            </a:r>
            <a:r>
              <a:rPr lang="en-GB" sz="1100" dirty="0"/>
              <a:t>CSIRO Mineral Resources, Lucas Heights, Australia</a:t>
            </a:r>
            <a:endParaRPr lang="en-AU" sz="1100" dirty="0"/>
          </a:p>
          <a:p>
            <a:pPr marL="92075" indent="-92075"/>
            <a:r>
              <a:rPr lang="en-GB" sz="1100" baseline="30000" dirty="0"/>
              <a:t>5</a:t>
            </a:r>
            <a:r>
              <a:rPr lang="en-GB" sz="1100" dirty="0"/>
              <a:t>Department Geoenergy, University of Leoben, Leoben, Austria</a:t>
            </a:r>
            <a:endParaRPr lang="en-AU" sz="1100" dirty="0"/>
          </a:p>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endParaRPr kumimoji="0" lang="en-AU" sz="1150" b="1" i="0" u="none" strike="noStrike" kern="1200" cap="none" spc="0" normalizeH="0" baseline="0" noProof="0" dirty="0">
              <a:ln>
                <a:noFill/>
              </a:ln>
              <a:solidFill>
                <a:schemeClr val="tx1"/>
              </a:solidFill>
              <a:effectLst/>
              <a:uLnTx/>
              <a:uFillTx/>
              <a:latin typeface="Sommet bold"/>
              <a:ea typeface="+mn-ea"/>
              <a:cs typeface="+mn-cs"/>
            </a:endParaRPr>
          </a:p>
        </p:txBody>
      </p:sp>
      <p:pic>
        <p:nvPicPr>
          <p:cNvPr id="8" name="Picture 7">
            <a:extLst>
              <a:ext uri="{FF2B5EF4-FFF2-40B4-BE49-F238E27FC236}">
                <a16:creationId xmlns:a16="http://schemas.microsoft.com/office/drawing/2014/main" id="{5303F5B2-ED4C-BE7C-2A67-F4720E17794A}"/>
              </a:ext>
            </a:extLst>
          </p:cNvPr>
          <p:cNvPicPr>
            <a:picLocks noChangeAspect="1"/>
          </p:cNvPicPr>
          <p:nvPr/>
        </p:nvPicPr>
        <p:blipFill>
          <a:blip r:embed="rId5"/>
          <a:stretch>
            <a:fillRect/>
          </a:stretch>
        </p:blipFill>
        <p:spPr>
          <a:xfrm>
            <a:off x="335360" y="5709449"/>
            <a:ext cx="1369099" cy="981188"/>
          </a:xfrm>
          <a:prstGeom prst="rect">
            <a:avLst/>
          </a:prstGeom>
        </p:spPr>
      </p:pic>
      <p:pic>
        <p:nvPicPr>
          <p:cNvPr id="7" name="Picture 6">
            <a:extLst>
              <a:ext uri="{FF2B5EF4-FFF2-40B4-BE49-F238E27FC236}">
                <a16:creationId xmlns:a16="http://schemas.microsoft.com/office/drawing/2014/main" id="{B8D54FCA-F709-28AD-E99C-599F63402387}"/>
              </a:ext>
            </a:extLst>
          </p:cNvPr>
          <p:cNvPicPr>
            <a:picLocks noChangeAspect="1"/>
          </p:cNvPicPr>
          <p:nvPr/>
        </p:nvPicPr>
        <p:blipFill>
          <a:blip r:embed="rId6"/>
          <a:stretch>
            <a:fillRect/>
          </a:stretch>
        </p:blipFill>
        <p:spPr>
          <a:xfrm>
            <a:off x="7320135" y="5792376"/>
            <a:ext cx="3994571" cy="8120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B5C21-9E2B-FFB6-970C-54FD4EF3A368}"/>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13D1CA04-76F2-8D11-5417-D4AB97EA8755}"/>
              </a:ext>
            </a:extLst>
          </p:cNvPr>
          <p:cNvSpPr txBox="1">
            <a:spLocks/>
          </p:cNvSpPr>
          <p:nvPr/>
        </p:nvSpPr>
        <p:spPr bwMode="auto">
          <a:xfrm>
            <a:off x="335360" y="-36049"/>
            <a:ext cx="105851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dirty="0"/>
              <a:t>Influence of interfacial area on flow </a:t>
            </a:r>
            <a:r>
              <a:rPr lang="en-US" dirty="0" err="1"/>
              <a:t>behaviour</a:t>
            </a:r>
            <a:endParaRPr lang="en-US" dirty="0"/>
          </a:p>
        </p:txBody>
      </p:sp>
      <p:sp>
        <p:nvSpPr>
          <p:cNvPr id="4" name="TextBox 3">
            <a:extLst>
              <a:ext uri="{FF2B5EF4-FFF2-40B4-BE49-F238E27FC236}">
                <a16:creationId xmlns:a16="http://schemas.microsoft.com/office/drawing/2014/main" id="{C15C1D20-6651-920E-9E71-833B131B39B9}"/>
              </a:ext>
            </a:extLst>
          </p:cNvPr>
          <p:cNvSpPr txBox="1"/>
          <p:nvPr/>
        </p:nvSpPr>
        <p:spPr>
          <a:xfrm>
            <a:off x="10582586" y="1739738"/>
            <a:ext cx="1598124" cy="707886"/>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latin typeface="+mn-lt"/>
                <a:ea typeface="+mn-ea"/>
              </a:rPr>
              <a:t>Percentage relative difference of K</a:t>
            </a:r>
            <a:r>
              <a:rPr lang="en-AU" sz="1000" baseline="-25000" dirty="0">
                <a:solidFill>
                  <a:schemeClr val="tx1">
                    <a:lumMod val="50000"/>
                  </a:schemeClr>
                </a:solidFill>
                <a:latin typeface="+mn-lt"/>
                <a:ea typeface="+mn-ea"/>
              </a:rPr>
              <a:t>r</a:t>
            </a:r>
            <a:r>
              <a:rPr lang="en-AU" sz="1000" dirty="0">
                <a:solidFill>
                  <a:schemeClr val="tx1">
                    <a:lumMod val="50000"/>
                  </a:schemeClr>
                </a:solidFill>
                <a:latin typeface="+mn-lt"/>
                <a:ea typeface="+mn-ea"/>
              </a:rPr>
              <a:t> vs Percentage specific IFA for </a:t>
            </a:r>
            <a:r>
              <a:rPr lang="en-AU" sz="1000" dirty="0">
                <a:solidFill>
                  <a:schemeClr val="tx2">
                    <a:lumMod val="60000"/>
                    <a:lumOff val="40000"/>
                  </a:schemeClr>
                </a:solidFill>
                <a:latin typeface="+mn-lt"/>
                <a:ea typeface="+mn-ea"/>
              </a:rPr>
              <a:t>Water-wet</a:t>
            </a:r>
          </a:p>
        </p:txBody>
      </p:sp>
      <p:sp>
        <p:nvSpPr>
          <p:cNvPr id="5" name="TextBox 4">
            <a:extLst>
              <a:ext uri="{FF2B5EF4-FFF2-40B4-BE49-F238E27FC236}">
                <a16:creationId xmlns:a16="http://schemas.microsoft.com/office/drawing/2014/main" id="{705C2AFF-21F7-4136-FD8B-AB0A6A306D49}"/>
              </a:ext>
            </a:extLst>
          </p:cNvPr>
          <p:cNvSpPr txBox="1"/>
          <p:nvPr/>
        </p:nvSpPr>
        <p:spPr>
          <a:xfrm>
            <a:off x="10595012" y="4826591"/>
            <a:ext cx="1631504" cy="707886"/>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rPr>
              <a:t>Percentage relative difference of K</a:t>
            </a:r>
            <a:r>
              <a:rPr lang="en-AU" sz="1000" baseline="-25000" dirty="0">
                <a:solidFill>
                  <a:schemeClr val="tx1">
                    <a:lumMod val="50000"/>
                  </a:schemeClr>
                </a:solidFill>
              </a:rPr>
              <a:t>r</a:t>
            </a:r>
            <a:r>
              <a:rPr lang="en-AU" sz="1000" dirty="0">
                <a:solidFill>
                  <a:schemeClr val="tx1">
                    <a:lumMod val="50000"/>
                  </a:schemeClr>
                </a:solidFill>
              </a:rPr>
              <a:t> vs Percentage specific IFA for </a:t>
            </a:r>
            <a:r>
              <a:rPr lang="en-AU" sz="1000" dirty="0">
                <a:solidFill>
                  <a:srgbClr val="7030A0"/>
                </a:solidFill>
              </a:rPr>
              <a:t>Mixed-wet</a:t>
            </a:r>
            <a:endParaRPr lang="en-AU" sz="1000" dirty="0">
              <a:solidFill>
                <a:schemeClr val="tx2">
                  <a:lumMod val="60000"/>
                  <a:lumOff val="40000"/>
                </a:schemeClr>
              </a:solidFill>
              <a:latin typeface="+mn-lt"/>
              <a:ea typeface="+mn-ea"/>
            </a:endParaRPr>
          </a:p>
        </p:txBody>
      </p:sp>
      <p:sp>
        <p:nvSpPr>
          <p:cNvPr id="7" name="Slide Number Placeholder 2">
            <a:extLst>
              <a:ext uri="{FF2B5EF4-FFF2-40B4-BE49-F238E27FC236}">
                <a16:creationId xmlns:a16="http://schemas.microsoft.com/office/drawing/2014/main" id="{E2FE3E75-4CE4-F5C6-C607-7CA36773451B}"/>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9</a:t>
            </a:fld>
            <a:endParaRPr lang="en-US" altLang="en-US" sz="1200">
              <a:solidFill>
                <a:srgbClr val="000000"/>
              </a:solidFill>
            </a:endParaRPr>
          </a:p>
        </p:txBody>
      </p:sp>
      <p:pic>
        <p:nvPicPr>
          <p:cNvPr id="13" name="Picture 12">
            <a:extLst>
              <a:ext uri="{FF2B5EF4-FFF2-40B4-BE49-F238E27FC236}">
                <a16:creationId xmlns:a16="http://schemas.microsoft.com/office/drawing/2014/main" id="{18956EF4-8E35-AAAB-6869-3A370069FB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040" y="686481"/>
            <a:ext cx="4137836" cy="2742519"/>
          </a:xfrm>
          <a:prstGeom prst="rect">
            <a:avLst/>
          </a:prstGeom>
          <a:noFill/>
          <a:ln>
            <a:noFill/>
          </a:ln>
        </p:spPr>
      </p:pic>
      <p:pic>
        <p:nvPicPr>
          <p:cNvPr id="14" name="Picture 13">
            <a:extLst>
              <a:ext uri="{FF2B5EF4-FFF2-40B4-BE49-F238E27FC236}">
                <a16:creationId xmlns:a16="http://schemas.microsoft.com/office/drawing/2014/main" id="{F591C3FE-A8FD-2657-A7F2-667E886002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40" y="3797654"/>
            <a:ext cx="4137836" cy="2741717"/>
          </a:xfrm>
          <a:prstGeom prst="rect">
            <a:avLst/>
          </a:prstGeom>
          <a:noFill/>
          <a:ln>
            <a:noFill/>
          </a:ln>
        </p:spPr>
      </p:pic>
      <p:pic>
        <p:nvPicPr>
          <p:cNvPr id="15" name="Picture 14">
            <a:extLst>
              <a:ext uri="{FF2B5EF4-FFF2-40B4-BE49-F238E27FC236}">
                <a16:creationId xmlns:a16="http://schemas.microsoft.com/office/drawing/2014/main" id="{CFFC0861-2EE2-8CB9-1A59-9742BF458B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424" y="1810846"/>
            <a:ext cx="4278908" cy="3401275"/>
          </a:xfrm>
          <a:prstGeom prst="rect">
            <a:avLst/>
          </a:prstGeom>
          <a:noFill/>
          <a:ln>
            <a:noFill/>
          </a:ln>
        </p:spPr>
      </p:pic>
      <p:sp>
        <p:nvSpPr>
          <p:cNvPr id="16" name="TextBox 15">
            <a:extLst>
              <a:ext uri="{FF2B5EF4-FFF2-40B4-BE49-F238E27FC236}">
                <a16:creationId xmlns:a16="http://schemas.microsoft.com/office/drawing/2014/main" id="{EFD44AF1-D05F-541B-D0E4-6A74AE656F32}"/>
              </a:ext>
            </a:extLst>
          </p:cNvPr>
          <p:cNvSpPr txBox="1"/>
          <p:nvPr/>
        </p:nvSpPr>
        <p:spPr>
          <a:xfrm>
            <a:off x="911424" y="5231756"/>
            <a:ext cx="3888110" cy="415498"/>
          </a:xfrm>
          <a:prstGeom prst="rect">
            <a:avLst/>
          </a:prstGeom>
        </p:spPr>
        <p:txBody>
          <a:bodyPr wrap="square" rtlCol="0">
            <a:spAutoFit/>
          </a:bodyPr>
          <a:lstStyle/>
          <a:p>
            <a:pPr fontAlgn="auto">
              <a:spcBef>
                <a:spcPct val="20000"/>
              </a:spcBef>
              <a:spcAft>
                <a:spcPts val="0"/>
              </a:spcAft>
            </a:pPr>
            <a:r>
              <a:rPr lang="en-AU" sz="1050" dirty="0">
                <a:solidFill>
                  <a:schemeClr val="tx1">
                    <a:lumMod val="50000"/>
                  </a:schemeClr>
                </a:solidFill>
                <a:latin typeface="+mn-lt"/>
                <a:ea typeface="+mn-ea"/>
              </a:rPr>
              <a:t>Cross plot between ANN predicted relative permeability and PFVS estimates for relative permeability</a:t>
            </a:r>
            <a:endParaRPr lang="en-AU" sz="1200" dirty="0">
              <a:solidFill>
                <a:schemeClr val="tx2">
                  <a:lumMod val="60000"/>
                  <a:lumOff val="40000"/>
                </a:schemeClr>
              </a:solidFill>
              <a:latin typeface="+mn-lt"/>
              <a:ea typeface="+mn-ea"/>
            </a:endParaRPr>
          </a:p>
        </p:txBody>
      </p:sp>
    </p:spTree>
    <p:extLst>
      <p:ext uri="{BB962C8B-B14F-4D97-AF65-F5344CB8AC3E}">
        <p14:creationId xmlns:p14="http://schemas.microsoft.com/office/powerpoint/2010/main" val="243854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B03F0-F4F7-2885-F596-9DE36579435C}"/>
            </a:ext>
          </a:extLst>
        </p:cNvPr>
        <p:cNvGrpSpPr/>
        <p:nvPr/>
      </p:nvGrpSpPr>
      <p:grpSpPr>
        <a:xfrm>
          <a:off x="0" y="0"/>
          <a:ext cx="0" cy="0"/>
          <a:chOff x="0" y="0"/>
          <a:chExt cx="0" cy="0"/>
        </a:xfrm>
      </p:grpSpPr>
      <p:sp>
        <p:nvSpPr>
          <p:cNvPr id="10241" name="Title 2">
            <a:extLst>
              <a:ext uri="{FF2B5EF4-FFF2-40B4-BE49-F238E27FC236}">
                <a16:creationId xmlns:a16="http://schemas.microsoft.com/office/drawing/2014/main" id="{36919426-7956-F5A3-3494-40013DAC4797}"/>
              </a:ext>
            </a:extLst>
          </p:cNvPr>
          <p:cNvSpPr>
            <a:spLocks noGrp="1"/>
          </p:cNvSpPr>
          <p:nvPr>
            <p:ph type="title"/>
          </p:nvPr>
        </p:nvSpPr>
        <p:spPr>
          <a:xfrm>
            <a:off x="429473" y="-23927"/>
            <a:ext cx="8208962" cy="461962"/>
          </a:xfrm>
        </p:spPr>
        <p:txBody>
          <a:bodyPr/>
          <a:lstStyle/>
          <a:p>
            <a:r>
              <a:rPr lang="en-US" altLang="en-US" dirty="0"/>
              <a:t>Key Conclusions</a:t>
            </a:r>
          </a:p>
        </p:txBody>
      </p:sp>
      <p:sp>
        <p:nvSpPr>
          <p:cNvPr id="10243" name="Slide Number Placeholder 2">
            <a:extLst>
              <a:ext uri="{FF2B5EF4-FFF2-40B4-BE49-F238E27FC236}">
                <a16:creationId xmlns:a16="http://schemas.microsoft.com/office/drawing/2014/main" id="{02B22CAF-1305-6D41-96E4-D8E6E22AB3F9}"/>
              </a:ext>
            </a:extLst>
          </p:cNvPr>
          <p:cNvSpPr>
            <a:spLocks noGrp="1"/>
          </p:cNvSpPr>
          <p:nvPr>
            <p:ph type="sldNum" sz="quarter" idx="4294967295"/>
          </p:nvPr>
        </p:nvSpPr>
        <p:spPr bwMode="auto">
          <a:xfrm>
            <a:off x="429473"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A329C87-AE6F-7945-9A58-63524BAAE814}" type="slidenum">
              <a:rPr lang="en-US" altLang="en-US" sz="1200">
                <a:solidFill>
                  <a:srgbClr val="000000"/>
                </a:solidFill>
              </a:rPr>
              <a:pPr eaLnBrk="1" hangingPunct="1"/>
              <a:t>10</a:t>
            </a:fld>
            <a:endParaRPr lang="en-US" altLang="en-US" sz="1200">
              <a:solidFill>
                <a:srgbClr val="000000"/>
              </a:solidFill>
            </a:endParaRPr>
          </a:p>
        </p:txBody>
      </p:sp>
      <p:sp>
        <p:nvSpPr>
          <p:cNvPr id="9" name="TextBox 8">
            <a:extLst>
              <a:ext uri="{FF2B5EF4-FFF2-40B4-BE49-F238E27FC236}">
                <a16:creationId xmlns:a16="http://schemas.microsoft.com/office/drawing/2014/main" id="{D1A842D6-2990-58CE-ACEC-A109501113A9}"/>
              </a:ext>
            </a:extLst>
          </p:cNvPr>
          <p:cNvSpPr txBox="1"/>
          <p:nvPr/>
        </p:nvSpPr>
        <p:spPr>
          <a:xfrm>
            <a:off x="3108395" y="2433657"/>
            <a:ext cx="2592845" cy="1154675"/>
          </a:xfrm>
          <a:prstGeom prst="rect">
            <a:avLst/>
          </a:prstGeom>
          <a:noFill/>
        </p:spPr>
        <p:txBody>
          <a:bodyPr wrap="square" lIns="72000" rIns="72000">
            <a:spAutoFit/>
          </a:bodyPr>
          <a:lstStyle/>
          <a:p>
            <a:pPr marL="93663" algn="ctr">
              <a:lnSpc>
                <a:spcPct val="150000"/>
              </a:lnSpc>
              <a:spcAft>
                <a:spcPts val="800"/>
              </a:spcAft>
            </a:pPr>
            <a:r>
              <a:rPr lang="en-AU" sz="1600"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Subsequent cycles exhibit increasing reversibility . </a:t>
            </a:r>
          </a:p>
        </p:txBody>
      </p:sp>
      <p:cxnSp>
        <p:nvCxnSpPr>
          <p:cNvPr id="3" name="Straight Connector 2">
            <a:extLst>
              <a:ext uri="{FF2B5EF4-FFF2-40B4-BE49-F238E27FC236}">
                <a16:creationId xmlns:a16="http://schemas.microsoft.com/office/drawing/2014/main" id="{0940751D-D8E6-C91B-2976-B186D51234D5}"/>
              </a:ext>
            </a:extLst>
          </p:cNvPr>
          <p:cNvCxnSpPr>
            <a:cxnSpLocks/>
          </p:cNvCxnSpPr>
          <p:nvPr/>
        </p:nvCxnSpPr>
        <p:spPr>
          <a:xfrm>
            <a:off x="2999656" y="1100780"/>
            <a:ext cx="0" cy="4919574"/>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B4467524-D939-4AFF-0805-9A4D92BE0665}"/>
              </a:ext>
            </a:extLst>
          </p:cNvPr>
          <p:cNvCxnSpPr>
            <a:cxnSpLocks/>
          </p:cNvCxnSpPr>
          <p:nvPr/>
        </p:nvCxnSpPr>
        <p:spPr>
          <a:xfrm>
            <a:off x="5879976" y="1100780"/>
            <a:ext cx="0" cy="4919574"/>
          </a:xfrm>
          <a:prstGeom prst="line">
            <a:avLst/>
          </a:prstGeom>
          <a:ln/>
        </p:spPr>
        <p:style>
          <a:lnRef idx="1">
            <a:schemeClr val="accent2"/>
          </a:lnRef>
          <a:fillRef idx="0">
            <a:schemeClr val="accent2"/>
          </a:fillRef>
          <a:effectRef idx="0">
            <a:schemeClr val="accent2"/>
          </a:effectRef>
          <a:fontRef idx="minor">
            <a:schemeClr val="tx1"/>
          </a:fontRef>
        </p:style>
      </p:cxnSp>
      <p:sp>
        <p:nvSpPr>
          <p:cNvPr id="5" name="Freeform 2">
            <a:extLst>
              <a:ext uri="{FF2B5EF4-FFF2-40B4-BE49-F238E27FC236}">
                <a16:creationId xmlns:a16="http://schemas.microsoft.com/office/drawing/2014/main" id="{6489600C-2AC8-CC63-5074-FDB65B1C4238}"/>
              </a:ext>
            </a:extLst>
          </p:cNvPr>
          <p:cNvSpPr/>
          <p:nvPr/>
        </p:nvSpPr>
        <p:spPr>
          <a:xfrm>
            <a:off x="1122871" y="1235888"/>
            <a:ext cx="1071150" cy="960140"/>
          </a:xfrm>
          <a:custGeom>
            <a:avLst/>
            <a:gdLst/>
            <a:ahLst/>
            <a:cxnLst/>
            <a:rect l="l" t="t" r="r" b="b"/>
            <a:pathLst>
              <a:path w="4590548" h="4114800">
                <a:moveTo>
                  <a:pt x="0" y="0"/>
                </a:moveTo>
                <a:lnTo>
                  <a:pt x="4590547" y="0"/>
                </a:lnTo>
                <a:lnTo>
                  <a:pt x="4590547"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592357E8-87B2-1D75-12D2-D4039F1BD7E0}"/>
              </a:ext>
            </a:extLst>
          </p:cNvPr>
          <p:cNvSpPr/>
          <p:nvPr/>
        </p:nvSpPr>
        <p:spPr>
          <a:xfrm>
            <a:off x="3983744" y="1235888"/>
            <a:ext cx="925072" cy="9250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080E3878-2446-BF49-4CB7-11F03D366E78}"/>
              </a:ext>
            </a:extLst>
          </p:cNvPr>
          <p:cNvSpPr/>
          <p:nvPr/>
        </p:nvSpPr>
        <p:spPr>
          <a:xfrm>
            <a:off x="6835029" y="1235888"/>
            <a:ext cx="1114319" cy="779454"/>
          </a:xfrm>
          <a:custGeom>
            <a:avLst/>
            <a:gdLst/>
            <a:ahLst/>
            <a:cxnLst/>
            <a:rect l="l" t="t" r="r" b="b"/>
            <a:pathLst>
              <a:path w="5686281" h="4114800">
                <a:moveTo>
                  <a:pt x="0" y="0"/>
                </a:moveTo>
                <a:lnTo>
                  <a:pt x="5686281" y="0"/>
                </a:lnTo>
                <a:lnTo>
                  <a:pt x="5686281"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cxnSp>
        <p:nvCxnSpPr>
          <p:cNvPr id="2" name="Straight Connector 1">
            <a:extLst>
              <a:ext uri="{FF2B5EF4-FFF2-40B4-BE49-F238E27FC236}">
                <a16:creationId xmlns:a16="http://schemas.microsoft.com/office/drawing/2014/main" id="{66A30AA3-7FCC-EAAE-60A5-90D149AB6DE4}"/>
              </a:ext>
            </a:extLst>
          </p:cNvPr>
          <p:cNvCxnSpPr>
            <a:cxnSpLocks/>
          </p:cNvCxnSpPr>
          <p:nvPr/>
        </p:nvCxnSpPr>
        <p:spPr>
          <a:xfrm>
            <a:off x="8904312" y="1100780"/>
            <a:ext cx="0" cy="4919574"/>
          </a:xfrm>
          <a:prstGeom prst="line">
            <a:avLst/>
          </a:prstGeom>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6F7CB231-B4B8-6342-8469-727AEB8677CB}"/>
              </a:ext>
            </a:extLst>
          </p:cNvPr>
          <p:cNvSpPr txBox="1"/>
          <p:nvPr/>
        </p:nvSpPr>
        <p:spPr>
          <a:xfrm>
            <a:off x="9333713" y="2433657"/>
            <a:ext cx="2665688" cy="1893339"/>
          </a:xfrm>
          <a:prstGeom prst="rect">
            <a:avLst/>
          </a:prstGeom>
          <a:noFill/>
        </p:spPr>
        <p:txBody>
          <a:bodyPr wrap="square" lIns="72000" rIns="72000">
            <a:spAutoFit/>
          </a:bodyPr>
          <a:lstStyle/>
          <a:p>
            <a:pPr marL="93663" algn="ctr">
              <a:lnSpc>
                <a:spcPct val="150000"/>
              </a:lnSpc>
              <a:spcAft>
                <a:spcPts val="800"/>
              </a:spcAft>
            </a:pPr>
            <a:r>
              <a:rPr lang="en-AU" sz="1600"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2x more trapping of </a:t>
            </a:r>
            <a:r>
              <a:rPr lang="en-AU" sz="1600" b="1" kern="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decane</a:t>
            </a:r>
            <a:r>
              <a:rPr lang="en-AU" sz="1600"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 observed in the water-wet sample in comparison to the mixed-wet sample. </a:t>
            </a:r>
          </a:p>
        </p:txBody>
      </p:sp>
      <p:sp>
        <p:nvSpPr>
          <p:cNvPr id="11" name="Freeform 3">
            <a:extLst>
              <a:ext uri="{FF2B5EF4-FFF2-40B4-BE49-F238E27FC236}">
                <a16:creationId xmlns:a16="http://schemas.microsoft.com/office/drawing/2014/main" id="{AF546BED-DC36-D85A-8FFF-33BE65ABC066}"/>
              </a:ext>
            </a:extLst>
          </p:cNvPr>
          <p:cNvSpPr/>
          <p:nvPr/>
        </p:nvSpPr>
        <p:spPr>
          <a:xfrm>
            <a:off x="10204021" y="1235888"/>
            <a:ext cx="925072" cy="9250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BE6F03C4-0D5E-25B6-28E3-64976FF1B610}"/>
              </a:ext>
            </a:extLst>
          </p:cNvPr>
          <p:cNvSpPr txBox="1"/>
          <p:nvPr/>
        </p:nvSpPr>
        <p:spPr>
          <a:xfrm>
            <a:off x="305959" y="2433657"/>
            <a:ext cx="2592845" cy="1524007"/>
          </a:xfrm>
          <a:prstGeom prst="rect">
            <a:avLst/>
          </a:prstGeom>
          <a:noFill/>
        </p:spPr>
        <p:txBody>
          <a:bodyPr wrap="square" lIns="72000" rIns="72000">
            <a:spAutoFit/>
          </a:bodyPr>
          <a:lstStyle/>
          <a:p>
            <a:pPr marL="93663" algn="ctr">
              <a:lnSpc>
                <a:spcPct val="150000"/>
              </a:lnSpc>
              <a:spcAft>
                <a:spcPts val="800"/>
              </a:spcAft>
            </a:pPr>
            <a:r>
              <a:rPr lang="en-AU" sz="1600"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Hysteresis was strongest in the 1</a:t>
            </a:r>
            <a:r>
              <a:rPr lang="en-AU" sz="1600" b="1" kern="100" baseline="30000" dirty="0">
                <a:solidFill>
                  <a:srgbClr val="000000"/>
                </a:solidFill>
                <a:latin typeface="Arial" panose="020B0604020202020204" pitchFamily="34" charset="0"/>
                <a:ea typeface="Calibri" panose="020F0502020204030204" pitchFamily="34" charset="0"/>
                <a:cs typeface="Times New Roman" panose="02020603050405020304" pitchFamily="18" charset="0"/>
              </a:rPr>
              <a:t>st</a:t>
            </a:r>
            <a:r>
              <a:rPr lang="en-AU" sz="1600"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 drainage-imbibition cycle. </a:t>
            </a:r>
          </a:p>
        </p:txBody>
      </p:sp>
      <p:sp>
        <p:nvSpPr>
          <p:cNvPr id="12" name="TextBox 11">
            <a:extLst>
              <a:ext uri="{FF2B5EF4-FFF2-40B4-BE49-F238E27FC236}">
                <a16:creationId xmlns:a16="http://schemas.microsoft.com/office/drawing/2014/main" id="{FA1DC95E-E1A7-998F-4789-38B3D4B09269}"/>
              </a:ext>
            </a:extLst>
          </p:cNvPr>
          <p:cNvSpPr txBox="1"/>
          <p:nvPr/>
        </p:nvSpPr>
        <p:spPr>
          <a:xfrm>
            <a:off x="6032783" y="2433656"/>
            <a:ext cx="2665688" cy="1524007"/>
          </a:xfrm>
          <a:prstGeom prst="rect">
            <a:avLst/>
          </a:prstGeom>
          <a:noFill/>
        </p:spPr>
        <p:txBody>
          <a:bodyPr wrap="square" lIns="72000" rIns="72000">
            <a:spAutoFit/>
          </a:bodyPr>
          <a:lstStyle/>
          <a:p>
            <a:pPr marL="93663" algn="ctr">
              <a:lnSpc>
                <a:spcPct val="150000"/>
              </a:lnSpc>
              <a:spcAft>
                <a:spcPts val="800"/>
              </a:spcAft>
            </a:pPr>
            <a:r>
              <a:rPr lang="en-AU" sz="1600"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1:1 linear trend between interfacial area and relative permeability behaviour. </a:t>
            </a:r>
          </a:p>
        </p:txBody>
      </p:sp>
    </p:spTree>
    <p:extLst>
      <p:ext uri="{BB962C8B-B14F-4D97-AF65-F5344CB8AC3E}">
        <p14:creationId xmlns:p14="http://schemas.microsoft.com/office/powerpoint/2010/main" val="374235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P spid="7" grpId="0"/>
      <p:bldP spid="11"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2"/>
          <p:cNvSpPr>
            <a:spLocks noGrp="1"/>
          </p:cNvSpPr>
          <p:nvPr>
            <p:ph type="sldNum" sz="quarter" idx="4294967295"/>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A329C87-AE6F-7945-9A58-63524BAAE814}" type="slidenum">
              <a:rPr lang="en-US" altLang="en-US" sz="1200">
                <a:solidFill>
                  <a:srgbClr val="000000"/>
                </a:solidFill>
              </a:rPr>
              <a:pPr eaLnBrk="1" hangingPunct="1"/>
              <a:t>11</a:t>
            </a:fld>
            <a:endParaRPr lang="en-US" altLang="en-US" sz="1200">
              <a:solidFill>
                <a:srgbClr val="000000"/>
              </a:solidFill>
            </a:endParaRPr>
          </a:p>
        </p:txBody>
      </p:sp>
      <p:pic>
        <p:nvPicPr>
          <p:cNvPr id="4" name="Picture 3" descr="A yellow ball with a smiley face&#10;&#10;Description automatically generated">
            <a:extLst>
              <a:ext uri="{FF2B5EF4-FFF2-40B4-BE49-F238E27FC236}">
                <a16:creationId xmlns:a16="http://schemas.microsoft.com/office/drawing/2014/main" id="{0D478C62-689F-EBA1-3061-9A661D9D959C}"/>
              </a:ext>
            </a:extLst>
          </p:cNvPr>
          <p:cNvPicPr>
            <a:picLocks noChangeAspect="1"/>
          </p:cNvPicPr>
          <p:nvPr/>
        </p:nvPicPr>
        <p:blipFill rotWithShape="1">
          <a:blip r:embed="rId3">
            <a:extLst>
              <a:ext uri="{28A0092B-C50C-407E-A947-70E740481C1C}">
                <a14:useLocalDpi xmlns:a14="http://schemas.microsoft.com/office/drawing/2010/main" val="0"/>
              </a:ext>
            </a:extLst>
          </a:blip>
          <a:srcRect l="8447" t="19840" r="44639" b="13809"/>
          <a:stretch/>
        </p:blipFill>
        <p:spPr>
          <a:xfrm>
            <a:off x="1991544" y="3068960"/>
            <a:ext cx="2088232" cy="1968904"/>
          </a:xfrm>
          <a:prstGeom prst="rect">
            <a:avLst/>
          </a:prstGeom>
        </p:spPr>
      </p:pic>
      <p:sp>
        <p:nvSpPr>
          <p:cNvPr id="2" name="TextBox 1">
            <a:extLst>
              <a:ext uri="{FF2B5EF4-FFF2-40B4-BE49-F238E27FC236}">
                <a16:creationId xmlns:a16="http://schemas.microsoft.com/office/drawing/2014/main" id="{02D94BBF-A6DD-BBB5-504F-B065977C2D9B}"/>
              </a:ext>
            </a:extLst>
          </p:cNvPr>
          <p:cNvSpPr txBox="1"/>
          <p:nvPr/>
        </p:nvSpPr>
        <p:spPr>
          <a:xfrm>
            <a:off x="947081" y="1988841"/>
            <a:ext cx="4177159" cy="982513"/>
          </a:xfrm>
          <a:prstGeom prst="rect">
            <a:avLst/>
          </a:prstGeom>
          <a:noFill/>
        </p:spPr>
        <p:txBody>
          <a:bodyPr wrap="square">
            <a:spAutoFit/>
          </a:bodyPr>
          <a:lstStyle/>
          <a:p>
            <a:pPr algn="ctr">
              <a:lnSpc>
                <a:spcPct val="150000"/>
              </a:lnSpc>
              <a:spcAft>
                <a:spcPts val="800"/>
              </a:spcAft>
            </a:pPr>
            <a:r>
              <a:rPr lang="en-US" sz="4400"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THANK YOU</a:t>
            </a:r>
          </a:p>
        </p:txBody>
      </p:sp>
      <p:cxnSp>
        <p:nvCxnSpPr>
          <p:cNvPr id="3" name="Straight Connector 2">
            <a:extLst>
              <a:ext uri="{FF2B5EF4-FFF2-40B4-BE49-F238E27FC236}">
                <a16:creationId xmlns:a16="http://schemas.microsoft.com/office/drawing/2014/main" id="{DC68DA50-F488-FC8C-BE74-D47319B1EA26}"/>
              </a:ext>
            </a:extLst>
          </p:cNvPr>
          <p:cNvCxnSpPr>
            <a:cxnSpLocks/>
          </p:cNvCxnSpPr>
          <p:nvPr/>
        </p:nvCxnSpPr>
        <p:spPr>
          <a:xfrm>
            <a:off x="6167105" y="1196752"/>
            <a:ext cx="0" cy="4919574"/>
          </a:xfrm>
          <a:prstGeom prst="line">
            <a:avLst/>
          </a:prstGeom>
          <a:ln/>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90721B64-2A11-8BD2-DF8E-C98D7FC2A842}"/>
              </a:ext>
            </a:extLst>
          </p:cNvPr>
          <p:cNvPicPr>
            <a:picLocks noChangeAspect="1"/>
          </p:cNvPicPr>
          <p:nvPr/>
        </p:nvPicPr>
        <p:blipFill>
          <a:blip r:embed="rId4"/>
          <a:stretch>
            <a:fillRect/>
          </a:stretch>
        </p:blipFill>
        <p:spPr>
          <a:xfrm>
            <a:off x="7608167" y="1620081"/>
            <a:ext cx="3168352" cy="3181950"/>
          </a:xfrm>
          <a:prstGeom prst="rect">
            <a:avLst/>
          </a:prstGeom>
        </p:spPr>
      </p:pic>
      <p:sp>
        <p:nvSpPr>
          <p:cNvPr id="7" name="TextBox 6">
            <a:extLst>
              <a:ext uri="{FF2B5EF4-FFF2-40B4-BE49-F238E27FC236}">
                <a16:creationId xmlns:a16="http://schemas.microsoft.com/office/drawing/2014/main" id="{1A14EC47-57D6-2462-3D73-A2C48BE133FB}"/>
              </a:ext>
            </a:extLst>
          </p:cNvPr>
          <p:cNvSpPr txBox="1"/>
          <p:nvPr/>
        </p:nvSpPr>
        <p:spPr>
          <a:xfrm>
            <a:off x="7848363" y="5003086"/>
            <a:ext cx="2687959" cy="400110"/>
          </a:xfrm>
          <a:prstGeom prst="rect">
            <a:avLst/>
          </a:prstGeom>
        </p:spPr>
        <p:txBody>
          <a:bodyPr wrap="square" rtlCol="0">
            <a:spAutoFit/>
          </a:bodyPr>
          <a:lstStyle/>
          <a:p>
            <a:pPr algn="ctr" fontAlgn="auto">
              <a:spcBef>
                <a:spcPct val="20000"/>
              </a:spcBef>
              <a:spcAft>
                <a:spcPts val="0"/>
              </a:spcAft>
            </a:pPr>
            <a:r>
              <a:rPr lang="en-AU" sz="2000" dirty="0">
                <a:solidFill>
                  <a:schemeClr val="bg2">
                    <a:lumMod val="50000"/>
                  </a:schemeClr>
                </a:solidFill>
              </a:rPr>
              <a:t>Connect on LinkedIn</a:t>
            </a:r>
            <a:endParaRPr lang="en-AU" sz="2000" dirty="0">
              <a:solidFill>
                <a:schemeClr val="bg2">
                  <a:lumMod val="50000"/>
                </a:schemeClr>
              </a:solidFill>
              <a:latin typeface="+mn-lt"/>
              <a:ea typeface="+mn-ea"/>
            </a:endParaRPr>
          </a:p>
        </p:txBody>
      </p:sp>
    </p:spTree>
    <p:extLst>
      <p:ext uri="{BB962C8B-B14F-4D97-AF65-F5344CB8AC3E}">
        <p14:creationId xmlns:p14="http://schemas.microsoft.com/office/powerpoint/2010/main" val="2118715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A1497-6E34-2F36-B081-56EBCB9B748D}"/>
            </a:ext>
          </a:extLst>
        </p:cNvPr>
        <p:cNvGrpSpPr/>
        <p:nvPr/>
      </p:nvGrpSpPr>
      <p:grpSpPr>
        <a:xfrm>
          <a:off x="0" y="0"/>
          <a:ext cx="0" cy="0"/>
          <a:chOff x="0" y="0"/>
          <a:chExt cx="0" cy="0"/>
        </a:xfrm>
      </p:grpSpPr>
      <p:sp>
        <p:nvSpPr>
          <p:cNvPr id="10241" name="Title 2">
            <a:extLst>
              <a:ext uri="{FF2B5EF4-FFF2-40B4-BE49-F238E27FC236}">
                <a16:creationId xmlns:a16="http://schemas.microsoft.com/office/drawing/2014/main" id="{72E78735-59AF-0018-2A9E-F4D12004C5EC}"/>
              </a:ext>
            </a:extLst>
          </p:cNvPr>
          <p:cNvSpPr>
            <a:spLocks noGrp="1"/>
          </p:cNvSpPr>
          <p:nvPr>
            <p:ph type="title"/>
          </p:nvPr>
        </p:nvSpPr>
        <p:spPr>
          <a:xfrm>
            <a:off x="479376" y="0"/>
            <a:ext cx="8208962" cy="461962"/>
          </a:xfrm>
        </p:spPr>
        <p:txBody>
          <a:bodyPr/>
          <a:lstStyle/>
          <a:p>
            <a:r>
              <a:rPr lang="en-US" altLang="en-US" dirty="0"/>
              <a:t>References</a:t>
            </a:r>
          </a:p>
        </p:txBody>
      </p:sp>
      <p:sp>
        <p:nvSpPr>
          <p:cNvPr id="4" name="TextBox 3">
            <a:extLst>
              <a:ext uri="{FF2B5EF4-FFF2-40B4-BE49-F238E27FC236}">
                <a16:creationId xmlns:a16="http://schemas.microsoft.com/office/drawing/2014/main" id="{A42EA245-378C-F20A-FE77-D743F1E17082}"/>
              </a:ext>
            </a:extLst>
          </p:cNvPr>
          <p:cNvSpPr txBox="1"/>
          <p:nvPr/>
        </p:nvSpPr>
        <p:spPr>
          <a:xfrm>
            <a:off x="479376" y="594747"/>
            <a:ext cx="11305256" cy="2539157"/>
          </a:xfrm>
          <a:prstGeom prst="rect">
            <a:avLst/>
          </a:prstGeom>
          <a:noFill/>
        </p:spPr>
        <p:txBody>
          <a:bodyPr wrap="square">
            <a:spAutoFit/>
          </a:bodyPr>
          <a:lstStyle/>
          <a:p>
            <a:pPr marL="457200" indent="-457200"/>
            <a:r>
              <a:rPr lang="en-US" sz="1100" dirty="0">
                <a:latin typeface="Calibri" panose="020F0502020204030204" pitchFamily="34" charset="0"/>
                <a:ea typeface="Calibri" panose="020F0502020204030204" pitchFamily="34" charset="0"/>
                <a:cs typeface="Calibri" panose="020F0502020204030204" pitchFamily="34" charset="0"/>
              </a:rPr>
              <a:t>CARLSON, F. M. 1980. Simulation of relative permeability </a:t>
            </a:r>
            <a:r>
              <a:rPr lang="en-US" sz="1100" dirty="0" err="1">
                <a:latin typeface="Calibri" panose="020F0502020204030204" pitchFamily="34" charset="0"/>
                <a:ea typeface="Calibri" panose="020F0502020204030204" pitchFamily="34" charset="0"/>
                <a:cs typeface="Calibri" panose="020F0502020204030204" pitchFamily="34" charset="0"/>
              </a:rPr>
              <a:t>hystersis</a:t>
            </a:r>
            <a:r>
              <a:rPr lang="en-US" sz="1100" dirty="0">
                <a:latin typeface="Calibri" panose="020F0502020204030204" pitchFamily="34" charset="0"/>
                <a:ea typeface="Calibri" panose="020F0502020204030204" pitchFamily="34" charset="0"/>
                <a:cs typeface="Calibri" panose="020F0502020204030204" pitchFamily="34" charset="0"/>
              </a:rPr>
              <a:t> to the nonwetting phase</a:t>
            </a:r>
            <a:r>
              <a:rPr lang="en-US" sz="1100" i="1" dirty="0">
                <a:latin typeface="Calibri" panose="020F0502020204030204" pitchFamily="34" charset="0"/>
                <a:ea typeface="Calibri" panose="020F0502020204030204" pitchFamily="34" charset="0"/>
                <a:cs typeface="Calibri" panose="020F0502020204030204" pitchFamily="34" charset="0"/>
              </a:rPr>
              <a:t>. Journal Name: Soc. Pet. Eng. AIME, Pap.; (United States). </a:t>
            </a:r>
            <a:r>
              <a:rPr lang="en-US" sz="1100" dirty="0">
                <a:latin typeface="Calibri" panose="020F0502020204030204" pitchFamily="34" charset="0"/>
                <a:ea typeface="Calibri" panose="020F0502020204030204" pitchFamily="34" charset="0"/>
                <a:cs typeface="Calibri" panose="020F0502020204030204" pitchFamily="34" charset="0"/>
              </a:rPr>
              <a:t>United States: Amoco Prod Co.</a:t>
            </a:r>
          </a:p>
          <a:p>
            <a:pPr marL="457200" indent="-457200"/>
            <a:r>
              <a:rPr lang="en-US" sz="1100" dirty="0">
                <a:latin typeface="Calibri" panose="020F0502020204030204" pitchFamily="34" charset="0"/>
                <a:ea typeface="Calibri" panose="020F0502020204030204" pitchFamily="34" charset="0"/>
                <a:cs typeface="Calibri" panose="020F0502020204030204" pitchFamily="34" charset="0"/>
              </a:rPr>
              <a:t>FATEMI, S. M. &amp; SOHRABI, M. 2018. Relative permeabilities hysteresis for oil/water, gas/water and gas/oil systems in mixed-wet rocks. </a:t>
            </a:r>
            <a:r>
              <a:rPr lang="en-US" sz="1100" i="1" dirty="0">
                <a:latin typeface="Calibri" panose="020F0502020204030204" pitchFamily="34" charset="0"/>
                <a:ea typeface="Calibri" panose="020F0502020204030204" pitchFamily="34" charset="0"/>
                <a:cs typeface="Calibri" panose="020F0502020204030204" pitchFamily="34" charset="0"/>
              </a:rPr>
              <a:t>Journal of Petroleum Science and Engineering</a:t>
            </a:r>
            <a:r>
              <a:rPr lang="en-US" sz="1100" dirty="0">
                <a:latin typeface="Calibri" panose="020F0502020204030204" pitchFamily="34" charset="0"/>
                <a:ea typeface="Calibri" panose="020F0502020204030204" pitchFamily="34" charset="0"/>
                <a:cs typeface="Calibri" panose="020F0502020204030204" pitchFamily="34" charset="0"/>
              </a:rPr>
              <a:t>, 161, 559-581.</a:t>
            </a:r>
          </a:p>
          <a:p>
            <a:pPr marL="457200" indent="-457200"/>
            <a:r>
              <a:rPr lang="en-US" sz="1100" dirty="0">
                <a:latin typeface="Calibri" panose="020F0502020204030204" pitchFamily="34" charset="0"/>
                <a:ea typeface="Calibri" panose="020F0502020204030204" pitchFamily="34" charset="0"/>
                <a:cs typeface="Calibri" panose="020F0502020204030204" pitchFamily="34" charset="0"/>
              </a:rPr>
              <a:t>HERRING, A. L., HARPER, E. J., ANDERSSON, L., SHEPPARD, A., BAY, B. K. &amp; WILDENSCHILD, D. 2013. Effect of fluid topology on residual nonwetting phase trapping: Implications for geologic CO2 sequestration. </a:t>
            </a:r>
            <a:r>
              <a:rPr lang="en-US" sz="1100" i="1" dirty="0">
                <a:latin typeface="Calibri" panose="020F0502020204030204" pitchFamily="34" charset="0"/>
                <a:ea typeface="Calibri" panose="020F0502020204030204" pitchFamily="34" charset="0"/>
                <a:cs typeface="Calibri" panose="020F0502020204030204" pitchFamily="34" charset="0"/>
              </a:rPr>
              <a:t>Advances in Water Resources</a:t>
            </a:r>
            <a:r>
              <a:rPr lang="en-US" sz="1100" dirty="0">
                <a:latin typeface="Calibri" panose="020F0502020204030204" pitchFamily="34" charset="0"/>
                <a:ea typeface="Calibri" panose="020F0502020204030204" pitchFamily="34" charset="0"/>
                <a:cs typeface="Calibri" panose="020F0502020204030204" pitchFamily="34" charset="0"/>
              </a:rPr>
              <a:t>, 62, 47-58.</a:t>
            </a:r>
          </a:p>
          <a:p>
            <a:pPr marL="457200" indent="-457200"/>
            <a:r>
              <a:rPr lang="en-US" sz="1100" dirty="0">
                <a:latin typeface="Calibri" panose="020F0502020204030204" pitchFamily="34" charset="0"/>
                <a:ea typeface="Calibri" panose="020F0502020204030204" pitchFamily="34" charset="0"/>
                <a:cs typeface="Calibri" panose="020F0502020204030204" pitchFamily="34" charset="0"/>
              </a:rPr>
              <a:t>KILLOUGH, J. E. 1976. Reservoir Simulation With History-Dependent Saturation Functions. </a:t>
            </a:r>
            <a:r>
              <a:rPr lang="en-US" sz="1100" i="1" dirty="0">
                <a:latin typeface="Calibri" panose="020F0502020204030204" pitchFamily="34" charset="0"/>
                <a:ea typeface="Calibri" panose="020F0502020204030204" pitchFamily="34" charset="0"/>
                <a:cs typeface="Calibri" panose="020F0502020204030204" pitchFamily="34" charset="0"/>
              </a:rPr>
              <a:t>Society of Petroleum Engineers Journal</a:t>
            </a:r>
            <a:r>
              <a:rPr lang="en-US" sz="1100" dirty="0">
                <a:latin typeface="Calibri" panose="020F0502020204030204" pitchFamily="34" charset="0"/>
                <a:ea typeface="Calibri" panose="020F0502020204030204" pitchFamily="34" charset="0"/>
                <a:cs typeface="Calibri" panose="020F0502020204030204" pitchFamily="34" charset="0"/>
              </a:rPr>
              <a:t>, 16, 37-48.</a:t>
            </a:r>
          </a:p>
          <a:p>
            <a:pPr marL="457200" indent="-457200"/>
            <a:r>
              <a:rPr lang="en-US" sz="1100" dirty="0">
                <a:latin typeface="Calibri" panose="020F0502020204030204" pitchFamily="34" charset="0"/>
                <a:ea typeface="Calibri" panose="020F0502020204030204" pitchFamily="34" charset="0"/>
                <a:cs typeface="Calibri" panose="020F0502020204030204" pitchFamily="34" charset="0"/>
              </a:rPr>
              <a:t>SCHLÜTER, S., BERG, S., RÜCKER, M., ARMSTRONG, R. T., VOGEL, H.-J., HILFER, R. &amp; WILDENSCHILD, D. 2016. Pore-scale displacement mechanisms as a source of hysteresis for two-phase flow in porous media. </a:t>
            </a:r>
            <a:r>
              <a:rPr lang="en-US" sz="1100" i="1" dirty="0">
                <a:latin typeface="Calibri" panose="020F0502020204030204" pitchFamily="34" charset="0"/>
                <a:ea typeface="Calibri" panose="020F0502020204030204" pitchFamily="34" charset="0"/>
                <a:cs typeface="Calibri" panose="020F0502020204030204" pitchFamily="34" charset="0"/>
              </a:rPr>
              <a:t>Water Resources Research</a:t>
            </a:r>
            <a:r>
              <a:rPr lang="en-US" sz="1100" dirty="0">
                <a:latin typeface="Calibri" panose="020F0502020204030204" pitchFamily="34" charset="0"/>
                <a:ea typeface="Calibri" panose="020F0502020204030204" pitchFamily="34" charset="0"/>
                <a:cs typeface="Calibri" panose="020F0502020204030204" pitchFamily="34" charset="0"/>
              </a:rPr>
              <a:t>, 52, 2194-2205.</a:t>
            </a:r>
          </a:p>
          <a:p>
            <a:pPr marL="457200" indent="-457200"/>
            <a:r>
              <a:rPr lang="en-US" sz="1100" dirty="0">
                <a:latin typeface="Calibri" panose="020F0502020204030204" pitchFamily="34" charset="0"/>
                <a:ea typeface="Calibri" panose="020F0502020204030204" pitchFamily="34" charset="0"/>
                <a:cs typeface="Calibri" panose="020F0502020204030204" pitchFamily="34" charset="0"/>
              </a:rPr>
              <a:t>SPITERI, E. J., JUANES, R., BLUNT, M. J. &amp; ORR, F. M. 2008. A New Model of Trapping and Relative Permeability Hysteresis for All Wettability Characteristics. </a:t>
            </a:r>
            <a:r>
              <a:rPr lang="en-US" sz="1100" i="1" dirty="0">
                <a:latin typeface="Calibri" panose="020F0502020204030204" pitchFamily="34" charset="0"/>
                <a:ea typeface="Calibri" panose="020F0502020204030204" pitchFamily="34" charset="0"/>
                <a:cs typeface="Calibri" panose="020F0502020204030204" pitchFamily="34" charset="0"/>
              </a:rPr>
              <a:t>SPE Journal</a:t>
            </a:r>
            <a:r>
              <a:rPr lang="en-US" sz="1100" dirty="0">
                <a:latin typeface="Calibri" panose="020F0502020204030204" pitchFamily="34" charset="0"/>
                <a:ea typeface="Calibri" panose="020F0502020204030204" pitchFamily="34" charset="0"/>
                <a:cs typeface="Calibri" panose="020F0502020204030204" pitchFamily="34" charset="0"/>
              </a:rPr>
              <a:t>, 13, 277-288.</a:t>
            </a:r>
            <a:endParaRPr lang="en-AU" sz="1100" dirty="0">
              <a:latin typeface="Calibri" panose="020F0502020204030204" pitchFamily="34" charset="0"/>
              <a:ea typeface="Calibri" panose="020F0502020204030204" pitchFamily="34" charset="0"/>
              <a:cs typeface="Calibri" panose="020F0502020204030204" pitchFamily="34" charset="0"/>
            </a:endParaRPr>
          </a:p>
          <a:p>
            <a:pPr marL="457200" indent="-457200"/>
            <a:endParaRPr lang="en-AU" sz="1100" dirty="0">
              <a:latin typeface="Calibri" panose="020F0502020204030204" pitchFamily="34" charset="0"/>
              <a:ea typeface="Calibri" panose="020F0502020204030204" pitchFamily="34" charset="0"/>
              <a:cs typeface="Calibri" panose="020F0502020204030204" pitchFamily="34" charset="0"/>
            </a:endParaRPr>
          </a:p>
          <a:p>
            <a:pPr marL="457200" indent="-457200"/>
            <a:endParaRPr lang="en-AU" sz="1100" dirty="0">
              <a:latin typeface="Calibri" panose="020F0502020204030204" pitchFamily="34" charset="0"/>
              <a:ea typeface="Calibri" panose="020F0502020204030204" pitchFamily="34" charset="0"/>
              <a:cs typeface="Calibri" panose="020F0502020204030204" pitchFamily="34" charset="0"/>
            </a:endParaRPr>
          </a:p>
          <a:p>
            <a:pPr marL="457200" indent="-457200"/>
            <a:endParaRPr lang="en-AU" sz="1100" dirty="0">
              <a:latin typeface="Calibri" panose="020F0502020204030204" pitchFamily="34" charset="0"/>
              <a:ea typeface="Calibri" panose="020F0502020204030204" pitchFamily="34" charset="0"/>
              <a:cs typeface="Calibri" panose="020F0502020204030204" pitchFamily="34" charset="0"/>
            </a:endParaRPr>
          </a:p>
          <a:p>
            <a:pPr marL="457200" indent="-457200"/>
            <a:endParaRPr lang="en-US" sz="1100" kern="100"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pPr marL="457200" indent="-457200"/>
            <a:endParaRPr lang="en-US" sz="900" kern="1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457200" indent="-457200"/>
            <a:endParaRPr lang="en-US" sz="900" kern="1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457200" indent="-457200"/>
            <a:endParaRPr lang="en-AU" sz="900" kern="1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2">
            <a:extLst>
              <a:ext uri="{FF2B5EF4-FFF2-40B4-BE49-F238E27FC236}">
                <a16:creationId xmlns:a16="http://schemas.microsoft.com/office/drawing/2014/main" id="{2604E5BA-C73A-604E-7F02-BB40A4FD7954}"/>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12</a:t>
            </a:fld>
            <a:endParaRPr lang="en-US" altLang="en-US" sz="1200">
              <a:solidFill>
                <a:srgbClr val="000000"/>
              </a:solidFill>
            </a:endParaRPr>
          </a:p>
        </p:txBody>
      </p:sp>
    </p:spTree>
    <p:extLst>
      <p:ext uri="{BB962C8B-B14F-4D97-AF65-F5344CB8AC3E}">
        <p14:creationId xmlns:p14="http://schemas.microsoft.com/office/powerpoint/2010/main" val="2143870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8AFE2-13F3-7421-7199-26128241F401}"/>
            </a:ext>
          </a:extLst>
        </p:cNvPr>
        <p:cNvGrpSpPr/>
        <p:nvPr/>
      </p:nvGrpSpPr>
      <p:grpSpPr>
        <a:xfrm>
          <a:off x="0" y="0"/>
          <a:ext cx="0" cy="0"/>
          <a:chOff x="0" y="0"/>
          <a:chExt cx="0" cy="0"/>
        </a:xfrm>
      </p:grpSpPr>
      <p:sp>
        <p:nvSpPr>
          <p:cNvPr id="10241" name="Title 2">
            <a:extLst>
              <a:ext uri="{FF2B5EF4-FFF2-40B4-BE49-F238E27FC236}">
                <a16:creationId xmlns:a16="http://schemas.microsoft.com/office/drawing/2014/main" id="{68E12FB3-3719-0953-522E-434587A89AC3}"/>
              </a:ext>
            </a:extLst>
          </p:cNvPr>
          <p:cNvSpPr>
            <a:spLocks noGrp="1"/>
          </p:cNvSpPr>
          <p:nvPr>
            <p:ph type="title"/>
          </p:nvPr>
        </p:nvSpPr>
        <p:spPr>
          <a:xfrm>
            <a:off x="322412" y="-6350"/>
            <a:ext cx="8208962" cy="461962"/>
          </a:xfrm>
        </p:spPr>
        <p:txBody>
          <a:bodyPr/>
          <a:lstStyle/>
          <a:p>
            <a:r>
              <a:rPr lang="en-US" altLang="en-US" dirty="0"/>
              <a:t>Automated Segmentation Results</a:t>
            </a:r>
          </a:p>
        </p:txBody>
      </p:sp>
      <p:pic>
        <p:nvPicPr>
          <p:cNvPr id="10" name="Picture 9">
            <a:extLst>
              <a:ext uri="{FF2B5EF4-FFF2-40B4-BE49-F238E27FC236}">
                <a16:creationId xmlns:a16="http://schemas.microsoft.com/office/drawing/2014/main" id="{DC5242FB-91E0-91BD-1EE5-9B40A83D2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626" y="906139"/>
            <a:ext cx="2520000" cy="2520000"/>
          </a:xfrm>
          <a:prstGeom prst="rect">
            <a:avLst/>
          </a:prstGeom>
        </p:spPr>
      </p:pic>
      <p:sp>
        <p:nvSpPr>
          <p:cNvPr id="10251" name="TextBox 10250">
            <a:extLst>
              <a:ext uri="{FF2B5EF4-FFF2-40B4-BE49-F238E27FC236}">
                <a16:creationId xmlns:a16="http://schemas.microsoft.com/office/drawing/2014/main" id="{52B5F806-E8F6-C8A6-492E-75CC8BFF8302}"/>
              </a:ext>
            </a:extLst>
          </p:cNvPr>
          <p:cNvSpPr txBox="1"/>
          <p:nvPr/>
        </p:nvSpPr>
        <p:spPr>
          <a:xfrm>
            <a:off x="9068868" y="6172272"/>
            <a:ext cx="1512430" cy="369332"/>
          </a:xfrm>
          <a:prstGeom prst="rect">
            <a:avLst/>
          </a:prstGeom>
        </p:spPr>
        <p:txBody>
          <a:bodyPr wrap="square" rtlCol="0">
            <a:spAutoFit/>
          </a:bodyPr>
          <a:lstStyle/>
          <a:p>
            <a:pPr algn="ctr" fontAlgn="auto">
              <a:spcBef>
                <a:spcPct val="20000"/>
              </a:spcBef>
              <a:spcAft>
                <a:spcPts val="0"/>
              </a:spcAft>
            </a:pPr>
            <a:r>
              <a:rPr lang="en-AU" sz="800" dirty="0">
                <a:solidFill>
                  <a:schemeClr val="tx1">
                    <a:lumMod val="50000"/>
                  </a:schemeClr>
                </a:solidFill>
                <a:latin typeface="+mn-lt"/>
                <a:ea typeface="+mn-ea"/>
              </a:rPr>
              <a:t>Fast batch scan 44 – </a:t>
            </a:r>
            <a:r>
              <a:rPr lang="en-AU" sz="1000" dirty="0">
                <a:solidFill>
                  <a:srgbClr val="7030A0"/>
                </a:solidFill>
                <a:latin typeface="+mn-lt"/>
                <a:ea typeface="+mn-ea"/>
              </a:rPr>
              <a:t>Mixed-wet </a:t>
            </a:r>
          </a:p>
        </p:txBody>
      </p:sp>
      <p:sp>
        <p:nvSpPr>
          <p:cNvPr id="10252" name="TextBox 10251">
            <a:extLst>
              <a:ext uri="{FF2B5EF4-FFF2-40B4-BE49-F238E27FC236}">
                <a16:creationId xmlns:a16="http://schemas.microsoft.com/office/drawing/2014/main" id="{C288F5C3-8C8F-D532-F692-07DB3BEBFB4A}"/>
              </a:ext>
            </a:extLst>
          </p:cNvPr>
          <p:cNvSpPr txBox="1"/>
          <p:nvPr/>
        </p:nvSpPr>
        <p:spPr>
          <a:xfrm>
            <a:off x="1420887" y="6174156"/>
            <a:ext cx="1512430" cy="369332"/>
          </a:xfrm>
          <a:prstGeom prst="rect">
            <a:avLst/>
          </a:prstGeom>
        </p:spPr>
        <p:txBody>
          <a:bodyPr wrap="square" rtlCol="0">
            <a:spAutoFit/>
          </a:bodyPr>
          <a:lstStyle/>
          <a:p>
            <a:pPr algn="ctr" fontAlgn="auto">
              <a:spcBef>
                <a:spcPct val="20000"/>
              </a:spcBef>
              <a:spcAft>
                <a:spcPts val="0"/>
              </a:spcAft>
            </a:pPr>
            <a:r>
              <a:rPr lang="en-AU" sz="800" dirty="0">
                <a:solidFill>
                  <a:schemeClr val="tx1">
                    <a:lumMod val="50000"/>
                  </a:schemeClr>
                </a:solidFill>
                <a:latin typeface="+mn-lt"/>
                <a:ea typeface="+mn-ea"/>
              </a:rPr>
              <a:t>Fast batch scan 13 – </a:t>
            </a:r>
            <a:r>
              <a:rPr lang="en-AU" sz="1000" dirty="0">
                <a:solidFill>
                  <a:schemeClr val="tx2">
                    <a:lumMod val="60000"/>
                    <a:lumOff val="40000"/>
                  </a:schemeClr>
                </a:solidFill>
                <a:latin typeface="+mn-lt"/>
                <a:ea typeface="+mn-ea"/>
              </a:rPr>
              <a:t>Water-wet</a:t>
            </a:r>
          </a:p>
        </p:txBody>
      </p:sp>
      <p:grpSp>
        <p:nvGrpSpPr>
          <p:cNvPr id="8" name="Group 7">
            <a:extLst>
              <a:ext uri="{FF2B5EF4-FFF2-40B4-BE49-F238E27FC236}">
                <a16:creationId xmlns:a16="http://schemas.microsoft.com/office/drawing/2014/main" id="{7B7027D3-62F0-727F-A501-1E3E8C683BFE}"/>
              </a:ext>
            </a:extLst>
          </p:cNvPr>
          <p:cNvGrpSpPr/>
          <p:nvPr/>
        </p:nvGrpSpPr>
        <p:grpSpPr>
          <a:xfrm>
            <a:off x="8539627" y="3638398"/>
            <a:ext cx="2519999" cy="2520000"/>
            <a:chOff x="251783" y="3573016"/>
            <a:chExt cx="2376000" cy="2376000"/>
          </a:xfrm>
        </p:grpSpPr>
        <p:pic>
          <p:nvPicPr>
            <p:cNvPr id="12" name="Picture 11">
              <a:extLst>
                <a:ext uri="{FF2B5EF4-FFF2-40B4-BE49-F238E27FC236}">
                  <a16:creationId xmlns:a16="http://schemas.microsoft.com/office/drawing/2014/main" id="{50B83FF0-D29A-31C3-5B18-DFC81D0CD0EF}"/>
                </a:ext>
              </a:extLst>
            </p:cNvPr>
            <p:cNvPicPr>
              <a:picLocks noChangeAspect="1"/>
            </p:cNvPicPr>
            <p:nvPr/>
          </p:nvPicPr>
          <p:blipFill>
            <a:blip r:embed="rId4"/>
            <a:stretch>
              <a:fillRect/>
            </a:stretch>
          </p:blipFill>
          <p:spPr>
            <a:xfrm>
              <a:off x="251783" y="3573016"/>
              <a:ext cx="2376000" cy="2376000"/>
            </a:xfrm>
            <a:prstGeom prst="rect">
              <a:avLst/>
            </a:prstGeom>
          </p:spPr>
        </p:pic>
        <p:pic>
          <p:nvPicPr>
            <p:cNvPr id="5" name="Picture 4">
              <a:extLst>
                <a:ext uri="{FF2B5EF4-FFF2-40B4-BE49-F238E27FC236}">
                  <a16:creationId xmlns:a16="http://schemas.microsoft.com/office/drawing/2014/main" id="{A23BDA70-D772-A56E-0330-049E1052BE86}"/>
                </a:ext>
              </a:extLst>
            </p:cNvPr>
            <p:cNvPicPr>
              <a:picLocks noChangeAspect="1"/>
            </p:cNvPicPr>
            <p:nvPr/>
          </p:nvPicPr>
          <p:blipFill>
            <a:blip r:embed="rId5"/>
            <a:stretch>
              <a:fillRect/>
            </a:stretch>
          </p:blipFill>
          <p:spPr>
            <a:xfrm>
              <a:off x="2151372" y="5779162"/>
              <a:ext cx="454831" cy="144280"/>
            </a:xfrm>
            <a:prstGeom prst="rect">
              <a:avLst/>
            </a:prstGeom>
          </p:spPr>
        </p:pic>
      </p:grpSp>
      <p:pic>
        <p:nvPicPr>
          <p:cNvPr id="2" name="Picture 1">
            <a:extLst>
              <a:ext uri="{FF2B5EF4-FFF2-40B4-BE49-F238E27FC236}">
                <a16:creationId xmlns:a16="http://schemas.microsoft.com/office/drawing/2014/main" id="{ECD0EF01-FE9D-BEA2-3A49-543C1CD03D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2584" y="5700266"/>
            <a:ext cx="589056" cy="429772"/>
          </a:xfrm>
          <a:prstGeom prst="rect">
            <a:avLst/>
          </a:prstGeom>
        </p:spPr>
      </p:pic>
      <p:pic>
        <p:nvPicPr>
          <p:cNvPr id="16" name="Picture 15">
            <a:extLst>
              <a:ext uri="{FF2B5EF4-FFF2-40B4-BE49-F238E27FC236}">
                <a16:creationId xmlns:a16="http://schemas.microsoft.com/office/drawing/2014/main" id="{EF024877-B22B-CA3F-DC0F-9EEFDA74434D}"/>
              </a:ext>
            </a:extLst>
          </p:cNvPr>
          <p:cNvPicPr>
            <a:picLocks noGrp="1" noRot="1" noChangeAspect="1" noMove="1" noResize="1" noEditPoints="1" noAdjustHandles="1" noChangeArrowheads="1" noChangeShapeType="1" noCrop="1"/>
          </p:cNvPicPr>
          <p:nvPr/>
        </p:nvPicPr>
        <p:blipFill>
          <a:blip r:embed="rId7"/>
          <a:stretch>
            <a:fillRect/>
          </a:stretch>
        </p:blipFill>
        <p:spPr>
          <a:xfrm>
            <a:off x="4727848" y="3639682"/>
            <a:ext cx="2520000" cy="2520000"/>
          </a:xfrm>
          <a:prstGeom prst="rect">
            <a:avLst/>
          </a:prstGeom>
        </p:spPr>
      </p:pic>
      <p:pic>
        <p:nvPicPr>
          <p:cNvPr id="18" name="Picture 17">
            <a:extLst>
              <a:ext uri="{FF2B5EF4-FFF2-40B4-BE49-F238E27FC236}">
                <a16:creationId xmlns:a16="http://schemas.microsoft.com/office/drawing/2014/main" id="{643B89F2-F9A9-02F7-BB08-7AEE46DA439D}"/>
              </a:ext>
            </a:extLst>
          </p:cNvPr>
          <p:cNvPicPr>
            <a:picLocks noGrp="1" noRot="1" noChangeAspect="1" noMove="1" noResize="1" noEditPoints="1" noAdjustHandles="1" noChangeArrowheads="1" noChangeShapeType="1" noCrop="1"/>
          </p:cNvPicPr>
          <p:nvPr/>
        </p:nvPicPr>
        <p:blipFill>
          <a:blip r:embed="rId8"/>
          <a:stretch>
            <a:fillRect/>
          </a:stretch>
        </p:blipFill>
        <p:spPr>
          <a:xfrm>
            <a:off x="4727848" y="906139"/>
            <a:ext cx="2516000" cy="2520000"/>
          </a:xfrm>
          <a:prstGeom prst="rect">
            <a:avLst/>
          </a:prstGeom>
        </p:spPr>
      </p:pic>
      <p:sp>
        <p:nvSpPr>
          <p:cNvPr id="19" name="TextBox 18">
            <a:extLst>
              <a:ext uri="{FF2B5EF4-FFF2-40B4-BE49-F238E27FC236}">
                <a16:creationId xmlns:a16="http://schemas.microsoft.com/office/drawing/2014/main" id="{2507A5E8-F012-2944-CE08-74C0A8268FCD}"/>
              </a:ext>
            </a:extLst>
          </p:cNvPr>
          <p:cNvSpPr txBox="1"/>
          <p:nvPr/>
        </p:nvSpPr>
        <p:spPr>
          <a:xfrm>
            <a:off x="5341200" y="6174156"/>
            <a:ext cx="1512430" cy="369332"/>
          </a:xfrm>
          <a:prstGeom prst="rect">
            <a:avLst/>
          </a:prstGeom>
        </p:spPr>
        <p:txBody>
          <a:bodyPr wrap="square" rtlCol="0">
            <a:spAutoFit/>
          </a:bodyPr>
          <a:lstStyle/>
          <a:p>
            <a:pPr algn="ctr" fontAlgn="auto">
              <a:spcBef>
                <a:spcPct val="20000"/>
              </a:spcBef>
              <a:spcAft>
                <a:spcPts val="0"/>
              </a:spcAft>
            </a:pPr>
            <a:r>
              <a:rPr lang="en-AU" sz="800" dirty="0">
                <a:solidFill>
                  <a:schemeClr val="tx1">
                    <a:lumMod val="50000"/>
                  </a:schemeClr>
                </a:solidFill>
                <a:latin typeface="+mn-lt"/>
                <a:ea typeface="+mn-ea"/>
              </a:rPr>
              <a:t>Fast batch scan 49 – </a:t>
            </a:r>
            <a:r>
              <a:rPr lang="en-AU" sz="1000" dirty="0">
                <a:solidFill>
                  <a:schemeClr val="tx2">
                    <a:lumMod val="60000"/>
                    <a:lumOff val="40000"/>
                  </a:schemeClr>
                </a:solidFill>
                <a:latin typeface="+mn-lt"/>
                <a:ea typeface="+mn-ea"/>
              </a:rPr>
              <a:t>Water-wet</a:t>
            </a:r>
          </a:p>
        </p:txBody>
      </p:sp>
      <p:pic>
        <p:nvPicPr>
          <p:cNvPr id="21" name="Picture 20">
            <a:extLst>
              <a:ext uri="{FF2B5EF4-FFF2-40B4-BE49-F238E27FC236}">
                <a16:creationId xmlns:a16="http://schemas.microsoft.com/office/drawing/2014/main" id="{8EE764AA-04CD-6841-7997-32A0B652F87A}"/>
              </a:ext>
            </a:extLst>
          </p:cNvPr>
          <p:cNvPicPr>
            <a:picLocks noGrp="1" noRot="1" noChangeAspect="1" noMove="1" noResize="1" noEditPoints="1" noAdjustHandles="1" noChangeArrowheads="1" noChangeShapeType="1" noCrop="1"/>
          </p:cNvPicPr>
          <p:nvPr/>
        </p:nvPicPr>
        <p:blipFill>
          <a:blip r:embed="rId9"/>
          <a:stretch>
            <a:fillRect/>
          </a:stretch>
        </p:blipFill>
        <p:spPr>
          <a:xfrm>
            <a:off x="908062" y="3639682"/>
            <a:ext cx="2528007" cy="2520000"/>
          </a:xfrm>
          <a:prstGeom prst="rect">
            <a:avLst/>
          </a:prstGeom>
        </p:spPr>
      </p:pic>
      <p:pic>
        <p:nvPicPr>
          <p:cNvPr id="23" name="Picture 22">
            <a:extLst>
              <a:ext uri="{FF2B5EF4-FFF2-40B4-BE49-F238E27FC236}">
                <a16:creationId xmlns:a16="http://schemas.microsoft.com/office/drawing/2014/main" id="{821440B4-E3D5-0546-CA0D-F3BC54EF5ABF}"/>
              </a:ext>
            </a:extLst>
          </p:cNvPr>
          <p:cNvPicPr>
            <a:picLocks noGrp="1" noRot="1" noChangeAspect="1" noMove="1" noResize="1" noEditPoints="1" noAdjustHandles="1" noChangeArrowheads="1" noChangeShapeType="1" noCrop="1"/>
          </p:cNvPicPr>
          <p:nvPr/>
        </p:nvPicPr>
        <p:blipFill>
          <a:blip r:embed="rId10"/>
          <a:stretch>
            <a:fillRect/>
          </a:stretch>
        </p:blipFill>
        <p:spPr>
          <a:xfrm>
            <a:off x="917102" y="906139"/>
            <a:ext cx="2520000" cy="2520000"/>
          </a:xfrm>
          <a:prstGeom prst="rect">
            <a:avLst/>
          </a:prstGeom>
        </p:spPr>
      </p:pic>
      <p:pic>
        <p:nvPicPr>
          <p:cNvPr id="25" name="Picture 24">
            <a:extLst>
              <a:ext uri="{FF2B5EF4-FFF2-40B4-BE49-F238E27FC236}">
                <a16:creationId xmlns:a16="http://schemas.microsoft.com/office/drawing/2014/main" id="{31DA78C6-7B9D-A208-AD82-7770719ADCED}"/>
              </a:ext>
            </a:extLst>
          </p:cNvPr>
          <p:cNvPicPr>
            <a:picLocks noGrp="1" noRot="1" noChangeAspect="1" noMove="1" noResize="1" noEditPoints="1" noAdjustHandles="1" noChangeArrowheads="1" noChangeShapeType="1" noCrop="1"/>
          </p:cNvPicPr>
          <p:nvPr/>
        </p:nvPicPr>
        <p:blipFill>
          <a:blip r:embed="rId11"/>
          <a:stretch>
            <a:fillRect/>
          </a:stretch>
        </p:blipFill>
        <p:spPr>
          <a:xfrm>
            <a:off x="6725237" y="3216173"/>
            <a:ext cx="495369" cy="142895"/>
          </a:xfrm>
          <a:prstGeom prst="rect">
            <a:avLst/>
          </a:prstGeom>
        </p:spPr>
      </p:pic>
      <p:pic>
        <p:nvPicPr>
          <p:cNvPr id="27" name="Picture 26">
            <a:extLst>
              <a:ext uri="{FF2B5EF4-FFF2-40B4-BE49-F238E27FC236}">
                <a16:creationId xmlns:a16="http://schemas.microsoft.com/office/drawing/2014/main" id="{08514FF8-1B5B-CB8C-04AD-B8F2E7DFEAB5}"/>
              </a:ext>
            </a:extLst>
          </p:cNvPr>
          <p:cNvPicPr>
            <a:picLocks noGrp="1" noRot="1" noChangeAspect="1" noMove="1" noResize="1" noEditPoints="1" noAdjustHandles="1" noChangeArrowheads="1" noChangeShapeType="1" noCrop="1"/>
          </p:cNvPicPr>
          <p:nvPr/>
        </p:nvPicPr>
        <p:blipFill>
          <a:blip r:embed="rId11"/>
          <a:stretch>
            <a:fillRect/>
          </a:stretch>
        </p:blipFill>
        <p:spPr>
          <a:xfrm>
            <a:off x="6725236" y="5994439"/>
            <a:ext cx="495369" cy="142895"/>
          </a:xfrm>
          <a:prstGeom prst="rect">
            <a:avLst/>
          </a:prstGeom>
        </p:spPr>
      </p:pic>
      <p:pic>
        <p:nvPicPr>
          <p:cNvPr id="29" name="Picture 28">
            <a:extLst>
              <a:ext uri="{FF2B5EF4-FFF2-40B4-BE49-F238E27FC236}">
                <a16:creationId xmlns:a16="http://schemas.microsoft.com/office/drawing/2014/main" id="{C47A0B0A-0D32-F4D9-094B-51F72A6951C4}"/>
              </a:ext>
            </a:extLst>
          </p:cNvPr>
          <p:cNvPicPr>
            <a:picLocks noGrp="1" noRot="1" noChangeAspect="1" noMove="1" noResize="1" noEditPoints="1" noAdjustHandles="1" noChangeArrowheads="1" noChangeShapeType="1" noCrop="1"/>
          </p:cNvPicPr>
          <p:nvPr/>
        </p:nvPicPr>
        <p:blipFill>
          <a:blip r:embed="rId11"/>
          <a:stretch>
            <a:fillRect/>
          </a:stretch>
        </p:blipFill>
        <p:spPr>
          <a:xfrm>
            <a:off x="2895217" y="3216173"/>
            <a:ext cx="495369" cy="142895"/>
          </a:xfrm>
          <a:prstGeom prst="rect">
            <a:avLst/>
          </a:prstGeom>
        </p:spPr>
      </p:pic>
      <p:pic>
        <p:nvPicPr>
          <p:cNvPr id="31" name="Picture 30">
            <a:extLst>
              <a:ext uri="{FF2B5EF4-FFF2-40B4-BE49-F238E27FC236}">
                <a16:creationId xmlns:a16="http://schemas.microsoft.com/office/drawing/2014/main" id="{3747185A-A8CB-97EC-FE31-B1CF7CA36F98}"/>
              </a:ext>
            </a:extLst>
          </p:cNvPr>
          <p:cNvPicPr>
            <a:picLocks noGrp="1" noRot="1" noChangeAspect="1" noMove="1" noResize="1" noEditPoints="1" noAdjustHandles="1" noChangeArrowheads="1" noChangeShapeType="1" noCrop="1"/>
          </p:cNvPicPr>
          <p:nvPr/>
        </p:nvPicPr>
        <p:blipFill>
          <a:blip r:embed="rId11"/>
          <a:stretch>
            <a:fillRect/>
          </a:stretch>
        </p:blipFill>
        <p:spPr>
          <a:xfrm>
            <a:off x="2895217" y="5978250"/>
            <a:ext cx="495369" cy="142895"/>
          </a:xfrm>
          <a:prstGeom prst="rect">
            <a:avLst/>
          </a:prstGeom>
        </p:spPr>
      </p:pic>
      <p:sp>
        <p:nvSpPr>
          <p:cNvPr id="3" name="Slide Number Placeholder 2">
            <a:extLst>
              <a:ext uri="{FF2B5EF4-FFF2-40B4-BE49-F238E27FC236}">
                <a16:creationId xmlns:a16="http://schemas.microsoft.com/office/drawing/2014/main" id="{931F4B24-A8FA-2599-FB0E-78DD28B2DA8F}"/>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13</a:t>
            </a:fld>
            <a:endParaRPr lang="en-US" altLang="en-US" sz="1200">
              <a:solidFill>
                <a:srgbClr val="000000"/>
              </a:solidFill>
            </a:endParaRPr>
          </a:p>
        </p:txBody>
      </p:sp>
    </p:spTree>
    <p:extLst>
      <p:ext uri="{BB962C8B-B14F-4D97-AF65-F5344CB8AC3E}">
        <p14:creationId xmlns:p14="http://schemas.microsoft.com/office/powerpoint/2010/main" val="188258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4B947-0B78-998A-2016-E839B6DA39E7}"/>
            </a:ext>
          </a:extLst>
        </p:cNvPr>
        <p:cNvGrpSpPr/>
        <p:nvPr/>
      </p:nvGrpSpPr>
      <p:grpSpPr>
        <a:xfrm>
          <a:off x="0" y="0"/>
          <a:ext cx="0" cy="0"/>
          <a:chOff x="0" y="0"/>
          <a:chExt cx="0" cy="0"/>
        </a:xfrm>
      </p:grpSpPr>
      <p:sp>
        <p:nvSpPr>
          <p:cNvPr id="10241" name="Title 2">
            <a:extLst>
              <a:ext uri="{FF2B5EF4-FFF2-40B4-BE49-F238E27FC236}">
                <a16:creationId xmlns:a16="http://schemas.microsoft.com/office/drawing/2014/main" id="{AEE3CAC3-1304-69E0-B040-F0F05F757C57}"/>
              </a:ext>
            </a:extLst>
          </p:cNvPr>
          <p:cNvSpPr>
            <a:spLocks noGrp="1"/>
          </p:cNvSpPr>
          <p:nvPr>
            <p:ph type="title"/>
          </p:nvPr>
        </p:nvSpPr>
        <p:spPr>
          <a:xfrm>
            <a:off x="334963" y="-3969"/>
            <a:ext cx="8208962" cy="461962"/>
          </a:xfrm>
        </p:spPr>
        <p:txBody>
          <a:bodyPr/>
          <a:lstStyle/>
          <a:p>
            <a:r>
              <a:rPr lang="en-US" altLang="en-US" dirty="0"/>
              <a:t>Comparison with Watershed Segmentation</a:t>
            </a:r>
          </a:p>
        </p:txBody>
      </p:sp>
      <p:sp>
        <p:nvSpPr>
          <p:cNvPr id="2" name="TextBox 1">
            <a:extLst>
              <a:ext uri="{FF2B5EF4-FFF2-40B4-BE49-F238E27FC236}">
                <a16:creationId xmlns:a16="http://schemas.microsoft.com/office/drawing/2014/main" id="{F7B0DD79-4940-6EB2-4F5D-6F50113BAB10}"/>
              </a:ext>
            </a:extLst>
          </p:cNvPr>
          <p:cNvSpPr txBox="1"/>
          <p:nvPr/>
        </p:nvSpPr>
        <p:spPr>
          <a:xfrm>
            <a:off x="2252195" y="2524084"/>
            <a:ext cx="966958" cy="276999"/>
          </a:xfrm>
          <a:prstGeom prst="rect">
            <a:avLst/>
          </a:prstGeom>
        </p:spPr>
        <p:txBody>
          <a:bodyPr wrap="square" rtlCol="0">
            <a:spAutoFit/>
          </a:bodyPr>
          <a:lstStyle/>
          <a:p>
            <a:pPr algn="ctr" fontAlgn="auto">
              <a:spcBef>
                <a:spcPct val="20000"/>
              </a:spcBef>
              <a:spcAft>
                <a:spcPts val="0"/>
              </a:spcAft>
            </a:pPr>
            <a:r>
              <a:rPr lang="en-AU" sz="1200" dirty="0">
                <a:solidFill>
                  <a:schemeClr val="tx2">
                    <a:lumMod val="75000"/>
                  </a:schemeClr>
                </a:solidFill>
                <a:latin typeface="+mn-lt"/>
                <a:ea typeface="+mn-ea"/>
              </a:rPr>
              <a:t>Watershed</a:t>
            </a:r>
          </a:p>
        </p:txBody>
      </p:sp>
      <p:pic>
        <p:nvPicPr>
          <p:cNvPr id="3" name="Picture 2" descr="A close-up of a white object&#10;&#10;AI-generated content may be incorrect.">
            <a:extLst>
              <a:ext uri="{FF2B5EF4-FFF2-40B4-BE49-F238E27FC236}">
                <a16:creationId xmlns:a16="http://schemas.microsoft.com/office/drawing/2014/main" id="{BE22E6EA-C1C2-3C03-E4DB-56B3872656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17" y="966813"/>
            <a:ext cx="1397624" cy="1548000"/>
          </a:xfrm>
          <a:prstGeom prst="rect">
            <a:avLst/>
          </a:prstGeom>
          <a:noFill/>
          <a:ln>
            <a:noFill/>
          </a:ln>
        </p:spPr>
      </p:pic>
      <p:pic>
        <p:nvPicPr>
          <p:cNvPr id="4" name="Picture 3" descr="A red and grey background&#10;&#10;AI-generated content may be incorrect.">
            <a:extLst>
              <a:ext uri="{FF2B5EF4-FFF2-40B4-BE49-F238E27FC236}">
                <a16:creationId xmlns:a16="http://schemas.microsoft.com/office/drawing/2014/main" id="{1647ECC1-E14D-CDEE-985D-FAF6387148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5341" y="969861"/>
            <a:ext cx="1400667" cy="1548000"/>
          </a:xfrm>
          <a:prstGeom prst="rect">
            <a:avLst/>
          </a:prstGeom>
          <a:noFill/>
          <a:ln>
            <a:noFill/>
          </a:ln>
        </p:spPr>
      </p:pic>
      <p:pic>
        <p:nvPicPr>
          <p:cNvPr id="5" name="Picture 4" descr="A red and grey background&#10;&#10;AI-generated content may be incorrect.">
            <a:extLst>
              <a:ext uri="{FF2B5EF4-FFF2-40B4-BE49-F238E27FC236}">
                <a16:creationId xmlns:a16="http://schemas.microsoft.com/office/drawing/2014/main" id="{1824DE61-B6E5-9815-D5C1-7F497974D8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4077" y="974753"/>
            <a:ext cx="1405577" cy="1548000"/>
          </a:xfrm>
          <a:prstGeom prst="rect">
            <a:avLst/>
          </a:prstGeom>
          <a:noFill/>
          <a:ln>
            <a:noFill/>
          </a:ln>
        </p:spPr>
      </p:pic>
      <p:pic>
        <p:nvPicPr>
          <p:cNvPr id="6" name="Picture 5">
            <a:extLst>
              <a:ext uri="{FF2B5EF4-FFF2-40B4-BE49-F238E27FC236}">
                <a16:creationId xmlns:a16="http://schemas.microsoft.com/office/drawing/2014/main" id="{57230697-EC19-4849-0FAA-24338134A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0413" y="2247122"/>
            <a:ext cx="418034" cy="216000"/>
          </a:xfrm>
          <a:prstGeom prst="rect">
            <a:avLst/>
          </a:prstGeom>
        </p:spPr>
      </p:pic>
      <p:sp>
        <p:nvSpPr>
          <p:cNvPr id="7" name="TextBox 6">
            <a:extLst>
              <a:ext uri="{FF2B5EF4-FFF2-40B4-BE49-F238E27FC236}">
                <a16:creationId xmlns:a16="http://schemas.microsoft.com/office/drawing/2014/main" id="{51BA1B5F-F1F2-D93A-D9FC-5E080F6748D6}"/>
              </a:ext>
            </a:extLst>
          </p:cNvPr>
          <p:cNvSpPr txBox="1"/>
          <p:nvPr/>
        </p:nvSpPr>
        <p:spPr>
          <a:xfrm>
            <a:off x="4913766" y="5990041"/>
            <a:ext cx="2940934" cy="307777"/>
          </a:xfrm>
          <a:prstGeom prst="rect">
            <a:avLst/>
          </a:prstGeom>
        </p:spPr>
        <p:txBody>
          <a:bodyPr wrap="square" rtlCol="0">
            <a:spAutoFit/>
          </a:bodyPr>
          <a:lstStyle/>
          <a:p>
            <a:pPr algn="ctr" fontAlgn="auto">
              <a:spcBef>
                <a:spcPct val="20000"/>
              </a:spcBef>
              <a:spcAft>
                <a:spcPts val="0"/>
              </a:spcAft>
            </a:pPr>
            <a:r>
              <a:rPr lang="en-AU" sz="1400" dirty="0">
                <a:latin typeface="+mn-lt"/>
                <a:ea typeface="+mn-ea"/>
              </a:rPr>
              <a:t>Comparison of segmentation time</a:t>
            </a:r>
          </a:p>
        </p:txBody>
      </p:sp>
      <p:sp>
        <p:nvSpPr>
          <p:cNvPr id="8" name="TextBox 7">
            <a:extLst>
              <a:ext uri="{FF2B5EF4-FFF2-40B4-BE49-F238E27FC236}">
                <a16:creationId xmlns:a16="http://schemas.microsoft.com/office/drawing/2014/main" id="{8241A929-55F8-2381-89F7-38197DDBAB54}"/>
              </a:ext>
            </a:extLst>
          </p:cNvPr>
          <p:cNvSpPr txBox="1"/>
          <p:nvPr/>
        </p:nvSpPr>
        <p:spPr>
          <a:xfrm>
            <a:off x="3711413" y="2524084"/>
            <a:ext cx="966958" cy="276999"/>
          </a:xfrm>
          <a:prstGeom prst="rect">
            <a:avLst/>
          </a:prstGeom>
        </p:spPr>
        <p:txBody>
          <a:bodyPr wrap="square" rtlCol="0">
            <a:spAutoFit/>
          </a:bodyPr>
          <a:lstStyle/>
          <a:p>
            <a:pPr algn="ctr" fontAlgn="auto">
              <a:spcBef>
                <a:spcPct val="20000"/>
              </a:spcBef>
              <a:spcAft>
                <a:spcPts val="0"/>
              </a:spcAft>
            </a:pPr>
            <a:r>
              <a:rPr lang="en-AU" sz="1200" dirty="0">
                <a:solidFill>
                  <a:srgbClr val="00B050"/>
                </a:solidFill>
                <a:latin typeface="+mn-lt"/>
                <a:ea typeface="+mn-ea"/>
              </a:rPr>
              <a:t>U-ResNet</a:t>
            </a:r>
          </a:p>
        </p:txBody>
      </p:sp>
      <p:pic>
        <p:nvPicPr>
          <p:cNvPr id="10" name="Picture 9">
            <a:extLst>
              <a:ext uri="{FF2B5EF4-FFF2-40B4-BE49-F238E27FC236}">
                <a16:creationId xmlns:a16="http://schemas.microsoft.com/office/drawing/2014/main" id="{866D5C84-6C71-4E56-55F4-0E545432779F}"/>
              </a:ext>
            </a:extLst>
          </p:cNvPr>
          <p:cNvPicPr>
            <a:picLocks noChangeAspect="1"/>
          </p:cNvPicPr>
          <p:nvPr/>
        </p:nvPicPr>
        <p:blipFill>
          <a:blip r:embed="rId7"/>
          <a:stretch>
            <a:fillRect/>
          </a:stretch>
        </p:blipFill>
        <p:spPr>
          <a:xfrm>
            <a:off x="5994308" y="933870"/>
            <a:ext cx="5408682" cy="1585384"/>
          </a:xfrm>
          <a:prstGeom prst="rect">
            <a:avLst/>
          </a:prstGeom>
        </p:spPr>
      </p:pic>
      <p:sp>
        <p:nvSpPr>
          <p:cNvPr id="15" name="TextBox 14">
            <a:extLst>
              <a:ext uri="{FF2B5EF4-FFF2-40B4-BE49-F238E27FC236}">
                <a16:creationId xmlns:a16="http://schemas.microsoft.com/office/drawing/2014/main" id="{8601D88F-2862-9182-C891-B8F8CD877B85}"/>
              </a:ext>
            </a:extLst>
          </p:cNvPr>
          <p:cNvSpPr txBox="1"/>
          <p:nvPr/>
        </p:nvSpPr>
        <p:spPr>
          <a:xfrm>
            <a:off x="7381687" y="2495230"/>
            <a:ext cx="2858651" cy="307777"/>
          </a:xfrm>
          <a:prstGeom prst="rect">
            <a:avLst/>
          </a:prstGeom>
        </p:spPr>
        <p:txBody>
          <a:bodyPr wrap="square" rtlCol="0">
            <a:spAutoFit/>
          </a:bodyPr>
          <a:lstStyle/>
          <a:p>
            <a:pPr algn="ctr" fontAlgn="auto">
              <a:spcBef>
                <a:spcPct val="20000"/>
              </a:spcBef>
              <a:spcAft>
                <a:spcPts val="0"/>
              </a:spcAft>
            </a:pPr>
            <a:r>
              <a:rPr lang="en-AU" sz="1400" dirty="0">
                <a:latin typeface="+mn-lt"/>
                <a:ea typeface="+mn-ea"/>
              </a:rPr>
              <a:t>2D Minkowski functionals</a:t>
            </a:r>
          </a:p>
        </p:txBody>
      </p:sp>
      <p:pic>
        <p:nvPicPr>
          <p:cNvPr id="24" name="Picture 23" descr="A table with numbers and symbols&#10;&#10;Description automatically generated">
            <a:extLst>
              <a:ext uri="{FF2B5EF4-FFF2-40B4-BE49-F238E27FC236}">
                <a16:creationId xmlns:a16="http://schemas.microsoft.com/office/drawing/2014/main" id="{79CECA57-58D3-54EE-28EF-199E1A5C45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4077" y="3429000"/>
            <a:ext cx="5319811" cy="2582526"/>
          </a:xfrm>
          <a:prstGeom prst="rect">
            <a:avLst/>
          </a:prstGeom>
        </p:spPr>
      </p:pic>
      <p:sp>
        <p:nvSpPr>
          <p:cNvPr id="13" name="Oval 12">
            <a:extLst>
              <a:ext uri="{FF2B5EF4-FFF2-40B4-BE49-F238E27FC236}">
                <a16:creationId xmlns:a16="http://schemas.microsoft.com/office/drawing/2014/main" id="{679EE3E0-8675-F2B2-CE0D-921C24997048}"/>
              </a:ext>
            </a:extLst>
          </p:cNvPr>
          <p:cNvSpPr/>
          <p:nvPr/>
        </p:nvSpPr>
        <p:spPr>
          <a:xfrm>
            <a:off x="8019274" y="2045985"/>
            <a:ext cx="503709" cy="402274"/>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620E360B-2F3A-1C13-0E67-841672E92D65}"/>
              </a:ext>
            </a:extLst>
          </p:cNvPr>
          <p:cNvSpPr/>
          <p:nvPr/>
        </p:nvSpPr>
        <p:spPr>
          <a:xfrm>
            <a:off x="9469748" y="2047927"/>
            <a:ext cx="503709" cy="402274"/>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DFEEC190-1D02-1DF1-A145-0097CA53A0C9}"/>
              </a:ext>
            </a:extLst>
          </p:cNvPr>
          <p:cNvSpPr/>
          <p:nvPr/>
        </p:nvSpPr>
        <p:spPr>
          <a:xfrm>
            <a:off x="10838844" y="2045985"/>
            <a:ext cx="503709" cy="402274"/>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11590C0A-D977-F8CF-F481-25644A7D29A1}"/>
              </a:ext>
            </a:extLst>
          </p:cNvPr>
          <p:cNvSpPr/>
          <p:nvPr/>
        </p:nvSpPr>
        <p:spPr>
          <a:xfrm>
            <a:off x="5231904" y="5072672"/>
            <a:ext cx="503709" cy="402274"/>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FA427A4D-2F6E-4CE0-2958-D4FCD811C0C4}"/>
              </a:ext>
            </a:extLst>
          </p:cNvPr>
          <p:cNvSpPr/>
          <p:nvPr/>
        </p:nvSpPr>
        <p:spPr>
          <a:xfrm>
            <a:off x="6859794" y="5072672"/>
            <a:ext cx="521893" cy="402274"/>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 name="Slide Number Placeholder 2">
            <a:extLst>
              <a:ext uri="{FF2B5EF4-FFF2-40B4-BE49-F238E27FC236}">
                <a16:creationId xmlns:a16="http://schemas.microsoft.com/office/drawing/2014/main" id="{124BA8F5-AFA6-5D01-D131-B0364929AAD7}"/>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14</a:t>
            </a:fld>
            <a:endParaRPr lang="en-US" altLang="en-US" sz="1200">
              <a:solidFill>
                <a:srgbClr val="000000"/>
              </a:solidFill>
            </a:endParaRPr>
          </a:p>
        </p:txBody>
      </p:sp>
    </p:spTree>
    <p:extLst>
      <p:ext uri="{BB962C8B-B14F-4D97-AF65-F5344CB8AC3E}">
        <p14:creationId xmlns:p14="http://schemas.microsoft.com/office/powerpoint/2010/main" val="267958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B015-954F-459C-9A3D-CD8E75B2C9E2}"/>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BB9107F-5256-7B72-CC1A-A2BA8E7B08E3}"/>
              </a:ext>
            </a:extLst>
          </p:cNvPr>
          <p:cNvGraphicFramePr/>
          <p:nvPr>
            <p:extLst>
              <p:ext uri="{D42A27DB-BD31-4B8C-83A1-F6EECF244321}">
                <p14:modId xmlns:p14="http://schemas.microsoft.com/office/powerpoint/2010/main" val="2795528084"/>
              </p:ext>
            </p:extLst>
          </p:nvPr>
        </p:nvGraphicFramePr>
        <p:xfrm>
          <a:off x="419696" y="1292250"/>
          <a:ext cx="4524464" cy="3936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6693C208-2FB4-BA05-5485-E36B472A4C8A}"/>
              </a:ext>
            </a:extLst>
          </p:cNvPr>
          <p:cNvGraphicFramePr>
            <a:graphicFrameLocks noGrp="1"/>
          </p:cNvGraphicFramePr>
          <p:nvPr>
            <p:extLst>
              <p:ext uri="{D42A27DB-BD31-4B8C-83A1-F6EECF244321}">
                <p14:modId xmlns:p14="http://schemas.microsoft.com/office/powerpoint/2010/main" val="4256647593"/>
              </p:ext>
            </p:extLst>
          </p:nvPr>
        </p:nvGraphicFramePr>
        <p:xfrm>
          <a:off x="5363880" y="3015221"/>
          <a:ext cx="6408424" cy="2347446"/>
        </p:xfrm>
        <a:graphic>
          <a:graphicData uri="http://schemas.openxmlformats.org/drawingml/2006/table">
            <a:tbl>
              <a:tblPr firstRow="1" bandRow="1">
                <a:tableStyleId>{5C22544A-7EE6-4342-B048-85BDC9FD1C3A}</a:tableStyleId>
              </a:tblPr>
              <a:tblGrid>
                <a:gridCol w="648906">
                  <a:extLst>
                    <a:ext uri="{9D8B030D-6E8A-4147-A177-3AD203B41FA5}">
                      <a16:colId xmlns:a16="http://schemas.microsoft.com/office/drawing/2014/main" val="1612460157"/>
                    </a:ext>
                  </a:extLst>
                </a:gridCol>
                <a:gridCol w="903204">
                  <a:extLst>
                    <a:ext uri="{9D8B030D-6E8A-4147-A177-3AD203B41FA5}">
                      <a16:colId xmlns:a16="http://schemas.microsoft.com/office/drawing/2014/main" val="1901932163"/>
                    </a:ext>
                  </a:extLst>
                </a:gridCol>
                <a:gridCol w="1114564">
                  <a:extLst>
                    <a:ext uri="{9D8B030D-6E8A-4147-A177-3AD203B41FA5}">
                      <a16:colId xmlns:a16="http://schemas.microsoft.com/office/drawing/2014/main" val="2196125052"/>
                    </a:ext>
                  </a:extLst>
                </a:gridCol>
                <a:gridCol w="1034952">
                  <a:extLst>
                    <a:ext uri="{9D8B030D-6E8A-4147-A177-3AD203B41FA5}">
                      <a16:colId xmlns:a16="http://schemas.microsoft.com/office/drawing/2014/main" val="3241953942"/>
                    </a:ext>
                  </a:extLst>
                </a:gridCol>
                <a:gridCol w="1592234">
                  <a:extLst>
                    <a:ext uri="{9D8B030D-6E8A-4147-A177-3AD203B41FA5}">
                      <a16:colId xmlns:a16="http://schemas.microsoft.com/office/drawing/2014/main" val="143548434"/>
                    </a:ext>
                  </a:extLst>
                </a:gridCol>
                <a:gridCol w="1114564">
                  <a:extLst>
                    <a:ext uri="{9D8B030D-6E8A-4147-A177-3AD203B41FA5}">
                      <a16:colId xmlns:a16="http://schemas.microsoft.com/office/drawing/2014/main" val="3449851236"/>
                    </a:ext>
                  </a:extLst>
                </a:gridCol>
              </a:tblGrid>
              <a:tr h="1058454">
                <a:tc>
                  <a:txBody>
                    <a:bodyPr/>
                    <a:lstStyle/>
                    <a:p>
                      <a:pPr algn="ctr"/>
                      <a:r>
                        <a:rPr lang="en-AU" sz="1400" dirty="0">
                          <a:solidFill>
                            <a:schemeClr val="tx1"/>
                          </a:solidFill>
                        </a:rPr>
                        <a:t>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rPr>
                        <a:t>No. of scans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rPr>
                        <a:t>Resolution</a:t>
                      </a:r>
                    </a:p>
                    <a:p>
                      <a:pPr algn="ctr"/>
                      <a:r>
                        <a:rPr lang="en-US" sz="1400" b="1" kern="1200" dirty="0">
                          <a:solidFill>
                            <a:schemeClr val="tx1"/>
                          </a:solidFill>
                          <a:effectLst/>
                          <a:latin typeface="+mn-lt"/>
                          <a:ea typeface="+mn-ea"/>
                          <a:cs typeface="+mn-cs"/>
                        </a:rPr>
                        <a:t>µm</a:t>
                      </a:r>
                      <a:endParaRPr lang="en-AU"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rPr>
                        <a:t>Imaging Time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rPr>
                        <a:t>U-ResNet Segmentation Time </a:t>
                      </a:r>
                    </a:p>
                    <a:p>
                      <a:pPr algn="ctr"/>
                      <a:r>
                        <a:rPr lang="en-AU" sz="1400" dirty="0">
                          <a:solidFill>
                            <a:schemeClr val="tx1"/>
                          </a:solidFill>
                        </a:rPr>
                        <a:t>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rPr>
                        <a:t>GPU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0348206"/>
                  </a:ext>
                </a:extLst>
              </a:tr>
              <a:tr h="676093">
                <a:tc rowSpan="2">
                  <a:txBody>
                    <a:bodyPr/>
                    <a:lstStyle/>
                    <a:p>
                      <a:endParaRPr lang="en-AU" sz="1400" dirty="0">
                        <a:solidFill>
                          <a:schemeClr val="tx1"/>
                        </a:solidFill>
                      </a:endParaRPr>
                    </a:p>
                    <a:p>
                      <a:r>
                        <a:rPr lang="en-AU" sz="1400" dirty="0">
                          <a:solidFill>
                            <a:schemeClr val="tx1"/>
                          </a:solidFill>
                        </a:rPr>
                        <a:t>Fast batch scans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lang="en-AU" sz="1400" dirty="0">
                        <a:solidFill>
                          <a:schemeClr val="tx1"/>
                        </a:solidFill>
                      </a:endParaRPr>
                    </a:p>
                    <a:p>
                      <a:pPr algn="ctr"/>
                      <a:endParaRPr lang="en-AU" sz="1400" dirty="0">
                        <a:solidFill>
                          <a:schemeClr val="tx1"/>
                        </a:solidFill>
                      </a:endParaRPr>
                    </a:p>
                    <a:p>
                      <a:pPr algn="ctr"/>
                      <a:r>
                        <a:rPr lang="en-AU" sz="14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lang="en-AU" sz="1400" dirty="0">
                        <a:solidFill>
                          <a:schemeClr val="tx1"/>
                        </a:solidFill>
                      </a:endParaRPr>
                    </a:p>
                    <a:p>
                      <a:pPr algn="ctr"/>
                      <a:endParaRPr lang="en-AU" sz="1400" dirty="0">
                        <a:solidFill>
                          <a:schemeClr val="tx1"/>
                        </a:solidFill>
                      </a:endParaRPr>
                    </a:p>
                    <a:p>
                      <a:pPr algn="ctr"/>
                      <a:r>
                        <a:rPr lang="en-AU" sz="1400" dirty="0">
                          <a:solidFill>
                            <a:schemeClr val="tx1"/>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lang="en-AU" sz="1400" dirty="0">
                        <a:solidFill>
                          <a:schemeClr val="tx1"/>
                        </a:solidFill>
                      </a:endParaRPr>
                    </a:p>
                    <a:p>
                      <a:pPr algn="ctr"/>
                      <a:endParaRPr lang="en-AU" sz="1400" dirty="0">
                        <a:solidFill>
                          <a:schemeClr val="tx1"/>
                        </a:solidFill>
                      </a:endParaRPr>
                    </a:p>
                    <a:p>
                      <a:pPr algn="ctr"/>
                      <a:r>
                        <a:rPr lang="en-AU" sz="1400" dirty="0">
                          <a:solidFill>
                            <a:schemeClr val="tx1"/>
                          </a:solidFill>
                        </a:rPr>
                        <a:t>13 approx.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AU" sz="1400" dirty="0">
                        <a:solidFill>
                          <a:schemeClr val="tx1"/>
                        </a:solidFill>
                      </a:endParaRPr>
                    </a:p>
                    <a:p>
                      <a:pPr algn="ctr"/>
                      <a:r>
                        <a:rPr lang="en-AU" sz="1400" dirty="0">
                          <a:solidFill>
                            <a:schemeClr val="tx1"/>
                          </a:solidFill>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1563034"/>
                  </a:ext>
                </a:extLst>
              </a:tr>
              <a:tr h="61289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AU"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AU"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AU"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rPr>
                        <a:t>5 mins approx. (7 x speedup)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4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011342"/>
                  </a:ext>
                </a:extLst>
              </a:tr>
            </a:tbl>
          </a:graphicData>
        </a:graphic>
      </p:graphicFrame>
      <p:sp>
        <p:nvSpPr>
          <p:cNvPr id="7" name="Title 2">
            <a:extLst>
              <a:ext uri="{FF2B5EF4-FFF2-40B4-BE49-F238E27FC236}">
                <a16:creationId xmlns:a16="http://schemas.microsoft.com/office/drawing/2014/main" id="{47F798F3-CF67-29A6-30D2-35B5059A33D2}"/>
              </a:ext>
            </a:extLst>
          </p:cNvPr>
          <p:cNvSpPr>
            <a:spLocks noGrp="1"/>
          </p:cNvSpPr>
          <p:nvPr>
            <p:ph type="title"/>
          </p:nvPr>
        </p:nvSpPr>
        <p:spPr>
          <a:xfrm>
            <a:off x="429473" y="-23927"/>
            <a:ext cx="8208962" cy="461962"/>
          </a:xfrm>
        </p:spPr>
        <p:txBody>
          <a:bodyPr/>
          <a:lstStyle/>
          <a:p>
            <a:r>
              <a:rPr lang="en-US" altLang="en-US" dirty="0"/>
              <a:t>Scalability Potential</a:t>
            </a:r>
          </a:p>
        </p:txBody>
      </p:sp>
      <p:sp>
        <p:nvSpPr>
          <p:cNvPr id="8" name="Rounded Rectangle 7">
            <a:extLst>
              <a:ext uri="{FF2B5EF4-FFF2-40B4-BE49-F238E27FC236}">
                <a16:creationId xmlns:a16="http://schemas.microsoft.com/office/drawing/2014/main" id="{1E5C6DC5-84A6-50AF-157E-47787910F233}"/>
              </a:ext>
            </a:extLst>
          </p:cNvPr>
          <p:cNvSpPr/>
          <p:nvPr/>
        </p:nvSpPr>
        <p:spPr>
          <a:xfrm>
            <a:off x="7846347" y="677115"/>
            <a:ext cx="792088" cy="3115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GPU 1</a:t>
            </a:r>
          </a:p>
        </p:txBody>
      </p:sp>
      <p:sp>
        <p:nvSpPr>
          <p:cNvPr id="9" name="Rounded Rectangle 8">
            <a:extLst>
              <a:ext uri="{FF2B5EF4-FFF2-40B4-BE49-F238E27FC236}">
                <a16:creationId xmlns:a16="http://schemas.microsoft.com/office/drawing/2014/main" id="{FCE1D5D7-BA32-E943-0C60-8F6EBEA8A676}"/>
              </a:ext>
            </a:extLst>
          </p:cNvPr>
          <p:cNvSpPr/>
          <p:nvPr/>
        </p:nvSpPr>
        <p:spPr>
          <a:xfrm>
            <a:off x="7846347" y="1183155"/>
            <a:ext cx="792088" cy="3115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GPU 2</a:t>
            </a:r>
          </a:p>
        </p:txBody>
      </p:sp>
      <p:sp>
        <p:nvSpPr>
          <p:cNvPr id="10" name="Rounded Rectangle 9">
            <a:extLst>
              <a:ext uri="{FF2B5EF4-FFF2-40B4-BE49-F238E27FC236}">
                <a16:creationId xmlns:a16="http://schemas.microsoft.com/office/drawing/2014/main" id="{1975502E-BB35-9994-0434-FEFC3DCEA251}"/>
              </a:ext>
            </a:extLst>
          </p:cNvPr>
          <p:cNvSpPr/>
          <p:nvPr/>
        </p:nvSpPr>
        <p:spPr>
          <a:xfrm>
            <a:off x="7846347" y="1689195"/>
            <a:ext cx="792088" cy="3115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GPU 3</a:t>
            </a:r>
          </a:p>
        </p:txBody>
      </p:sp>
      <p:sp>
        <p:nvSpPr>
          <p:cNvPr id="11" name="Rounded Rectangle 10">
            <a:extLst>
              <a:ext uri="{FF2B5EF4-FFF2-40B4-BE49-F238E27FC236}">
                <a16:creationId xmlns:a16="http://schemas.microsoft.com/office/drawing/2014/main" id="{18CADE6C-23BB-2621-2DBD-67646EE0B5AB}"/>
              </a:ext>
            </a:extLst>
          </p:cNvPr>
          <p:cNvSpPr/>
          <p:nvPr/>
        </p:nvSpPr>
        <p:spPr>
          <a:xfrm>
            <a:off x="7846347" y="2195235"/>
            <a:ext cx="792088" cy="3115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GPU 4</a:t>
            </a:r>
          </a:p>
        </p:txBody>
      </p:sp>
      <p:sp>
        <p:nvSpPr>
          <p:cNvPr id="12" name="Rectangle 11">
            <a:extLst>
              <a:ext uri="{FF2B5EF4-FFF2-40B4-BE49-F238E27FC236}">
                <a16:creationId xmlns:a16="http://schemas.microsoft.com/office/drawing/2014/main" id="{1BCBE209-FEB1-95CD-8A5D-493D0A93954B}"/>
              </a:ext>
            </a:extLst>
          </p:cNvPr>
          <p:cNvSpPr/>
          <p:nvPr/>
        </p:nvSpPr>
        <p:spPr>
          <a:xfrm>
            <a:off x="9480376" y="1336492"/>
            <a:ext cx="1440160" cy="6642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Image </a:t>
            </a:r>
          </a:p>
          <a:p>
            <a:pPr algn="ctr"/>
            <a:r>
              <a:rPr lang="en-US" sz="1600" dirty="0">
                <a:solidFill>
                  <a:schemeClr val="tx1"/>
                </a:solidFill>
              </a:rPr>
              <a:t>Segmentation</a:t>
            </a:r>
          </a:p>
        </p:txBody>
      </p:sp>
      <p:cxnSp>
        <p:nvCxnSpPr>
          <p:cNvPr id="14" name="Curved Connector 13">
            <a:extLst>
              <a:ext uri="{FF2B5EF4-FFF2-40B4-BE49-F238E27FC236}">
                <a16:creationId xmlns:a16="http://schemas.microsoft.com/office/drawing/2014/main" id="{3A1F3C69-565B-3C8A-DBD1-0FAE50FD74C7}"/>
              </a:ext>
            </a:extLst>
          </p:cNvPr>
          <p:cNvCxnSpPr>
            <a:cxnSpLocks/>
            <a:stCxn id="8" idx="3"/>
            <a:endCxn id="12" idx="0"/>
          </p:cNvCxnSpPr>
          <p:nvPr/>
        </p:nvCxnSpPr>
        <p:spPr>
          <a:xfrm>
            <a:off x="8638435" y="832876"/>
            <a:ext cx="1562021" cy="503616"/>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428A651D-E34C-5511-D728-5162E18E64E4}"/>
              </a:ext>
            </a:extLst>
          </p:cNvPr>
          <p:cNvCxnSpPr>
            <a:cxnSpLocks/>
            <a:stCxn id="11" idx="3"/>
            <a:endCxn id="12" idx="2"/>
          </p:cNvCxnSpPr>
          <p:nvPr/>
        </p:nvCxnSpPr>
        <p:spPr>
          <a:xfrm flipV="1">
            <a:off x="8638435" y="2000717"/>
            <a:ext cx="1562021" cy="350279"/>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70B434-6833-132A-443A-03FF0563CAEC}"/>
              </a:ext>
            </a:extLst>
          </p:cNvPr>
          <p:cNvSpPr txBox="1"/>
          <p:nvPr/>
        </p:nvSpPr>
        <p:spPr>
          <a:xfrm>
            <a:off x="3719736" y="5735240"/>
            <a:ext cx="5562675" cy="369332"/>
          </a:xfrm>
          <a:prstGeom prst="rect">
            <a:avLst/>
          </a:prstGeom>
        </p:spPr>
        <p:txBody>
          <a:bodyPr wrap="square" rtlCol="0">
            <a:spAutoFit/>
          </a:bodyPr>
          <a:lstStyle/>
          <a:p>
            <a:pPr fontAlgn="auto">
              <a:spcBef>
                <a:spcPct val="20000"/>
              </a:spcBef>
              <a:spcAft>
                <a:spcPts val="0"/>
              </a:spcAft>
            </a:pPr>
            <a:r>
              <a:rPr lang="en-AU" sz="1800" b="1" i="1" dirty="0">
                <a:solidFill>
                  <a:schemeClr val="accent1"/>
                </a:solidFill>
              </a:rPr>
              <a:t>Image Processing Time </a:t>
            </a:r>
            <a:r>
              <a:rPr lang="en-AU" sz="1800" b="1" i="1" dirty="0">
                <a:solidFill>
                  <a:srgbClr val="FF0000"/>
                </a:solidFill>
              </a:rPr>
              <a:t>&lt;</a:t>
            </a:r>
            <a:r>
              <a:rPr lang="en-AU" sz="1800" b="1" i="1" dirty="0">
                <a:solidFill>
                  <a:schemeClr val="accent1"/>
                </a:solidFill>
              </a:rPr>
              <a:t> Image Acquisition Time</a:t>
            </a:r>
            <a:endParaRPr kumimoji="0" lang="en-AU" sz="1800" b="1" i="1" u="none" strike="noStrike" kern="1200" cap="none" spc="0" normalizeH="0" baseline="0" noProof="0" dirty="0">
              <a:ln>
                <a:noFill/>
              </a:ln>
              <a:solidFill>
                <a:schemeClr val="accent1"/>
              </a:solidFill>
              <a:effectLst/>
              <a:uLnTx/>
              <a:uFillTx/>
              <a:latin typeface="Sommet bold"/>
              <a:ea typeface="+mn-ea"/>
            </a:endParaRPr>
          </a:p>
        </p:txBody>
      </p:sp>
      <p:sp>
        <p:nvSpPr>
          <p:cNvPr id="4" name="Oval 3">
            <a:extLst>
              <a:ext uri="{FF2B5EF4-FFF2-40B4-BE49-F238E27FC236}">
                <a16:creationId xmlns:a16="http://schemas.microsoft.com/office/drawing/2014/main" id="{DD381531-C414-2A7F-E6BD-0C781ED91A97}"/>
              </a:ext>
            </a:extLst>
          </p:cNvPr>
          <p:cNvSpPr/>
          <p:nvPr/>
        </p:nvSpPr>
        <p:spPr>
          <a:xfrm>
            <a:off x="7990536" y="4376766"/>
            <a:ext cx="553736" cy="551416"/>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0A881892-9F6D-D274-0AB6-4DD07B1C09E3}"/>
              </a:ext>
            </a:extLst>
          </p:cNvPr>
          <p:cNvSpPr/>
          <p:nvPr/>
        </p:nvSpPr>
        <p:spPr>
          <a:xfrm>
            <a:off x="9048328" y="4727045"/>
            <a:ext cx="720080" cy="402274"/>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Slide Number Placeholder 2">
            <a:extLst>
              <a:ext uri="{FF2B5EF4-FFF2-40B4-BE49-F238E27FC236}">
                <a16:creationId xmlns:a16="http://schemas.microsoft.com/office/drawing/2014/main" id="{9CBCE093-DA9F-6D83-F1EB-697901CEE688}"/>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15</a:t>
            </a:fld>
            <a:endParaRPr lang="en-US" altLang="en-US" sz="1200">
              <a:solidFill>
                <a:srgbClr val="000000"/>
              </a:solidFill>
            </a:endParaRPr>
          </a:p>
        </p:txBody>
      </p:sp>
    </p:spTree>
    <p:extLst>
      <p:ext uri="{BB962C8B-B14F-4D97-AF65-F5344CB8AC3E}">
        <p14:creationId xmlns:p14="http://schemas.microsoft.com/office/powerpoint/2010/main" val="2194498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EC69C-238C-C168-C6B5-D9FEE6EDCD1A}"/>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81464095-CD9D-0186-A283-A37584AA6DB0}"/>
              </a:ext>
            </a:extLst>
          </p:cNvPr>
          <p:cNvSpPr txBox="1">
            <a:spLocks/>
          </p:cNvSpPr>
          <p:nvPr/>
        </p:nvSpPr>
        <p:spPr bwMode="auto">
          <a:xfrm>
            <a:off x="335360" y="-36049"/>
            <a:ext cx="8301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dirty="0"/>
              <a:t>Missing states</a:t>
            </a:r>
          </a:p>
        </p:txBody>
      </p:sp>
      <p:cxnSp>
        <p:nvCxnSpPr>
          <p:cNvPr id="8" name="Straight Connector 7">
            <a:extLst>
              <a:ext uri="{FF2B5EF4-FFF2-40B4-BE49-F238E27FC236}">
                <a16:creationId xmlns:a16="http://schemas.microsoft.com/office/drawing/2014/main" id="{CE31AFFE-33F9-5F5C-3A8F-497449703B8F}"/>
              </a:ext>
            </a:extLst>
          </p:cNvPr>
          <p:cNvCxnSpPr>
            <a:cxnSpLocks/>
          </p:cNvCxnSpPr>
          <p:nvPr/>
        </p:nvCxnSpPr>
        <p:spPr>
          <a:xfrm>
            <a:off x="6148972" y="1196752"/>
            <a:ext cx="0" cy="4919574"/>
          </a:xfrm>
          <a:prstGeom prst="line">
            <a:avLst/>
          </a:prstGeom>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F2777212-CEE4-C45C-428D-CFA8740ADC23}"/>
              </a:ext>
            </a:extLst>
          </p:cNvPr>
          <p:cNvSpPr txBox="1"/>
          <p:nvPr/>
        </p:nvSpPr>
        <p:spPr>
          <a:xfrm>
            <a:off x="1631504" y="6225939"/>
            <a:ext cx="2933945" cy="338554"/>
          </a:xfrm>
          <a:prstGeom prst="rect">
            <a:avLst/>
          </a:prstGeom>
        </p:spPr>
        <p:txBody>
          <a:bodyPr wrap="square" rtlCol="0">
            <a:spAutoFit/>
          </a:bodyPr>
          <a:lstStyle/>
          <a:p>
            <a:pPr algn="ctr" fontAlgn="auto">
              <a:spcBef>
                <a:spcPct val="20000"/>
              </a:spcBef>
              <a:spcAft>
                <a:spcPts val="0"/>
              </a:spcAft>
            </a:pPr>
            <a:r>
              <a:rPr lang="en-AU" sz="1600" dirty="0">
                <a:solidFill>
                  <a:srgbClr val="C00000"/>
                </a:solidFill>
                <a:latin typeface="+mn-lt"/>
                <a:ea typeface="+mn-ea"/>
              </a:rPr>
              <a:t>Without Deep Learning</a:t>
            </a:r>
          </a:p>
        </p:txBody>
      </p:sp>
      <p:sp>
        <p:nvSpPr>
          <p:cNvPr id="10" name="TextBox 9">
            <a:extLst>
              <a:ext uri="{FF2B5EF4-FFF2-40B4-BE49-F238E27FC236}">
                <a16:creationId xmlns:a16="http://schemas.microsoft.com/office/drawing/2014/main" id="{71E585E1-E7AD-5AB9-3214-931412FC285D}"/>
              </a:ext>
            </a:extLst>
          </p:cNvPr>
          <p:cNvSpPr txBox="1"/>
          <p:nvPr/>
        </p:nvSpPr>
        <p:spPr>
          <a:xfrm>
            <a:off x="7968208" y="6225939"/>
            <a:ext cx="2933945" cy="338554"/>
          </a:xfrm>
          <a:prstGeom prst="rect">
            <a:avLst/>
          </a:prstGeom>
        </p:spPr>
        <p:txBody>
          <a:bodyPr wrap="square" rtlCol="0">
            <a:spAutoFit/>
          </a:bodyPr>
          <a:lstStyle/>
          <a:p>
            <a:pPr algn="ctr" fontAlgn="auto">
              <a:spcBef>
                <a:spcPct val="20000"/>
              </a:spcBef>
              <a:spcAft>
                <a:spcPts val="0"/>
              </a:spcAft>
            </a:pPr>
            <a:r>
              <a:rPr lang="en-AU" sz="1600" dirty="0">
                <a:solidFill>
                  <a:srgbClr val="00B050"/>
                </a:solidFill>
                <a:latin typeface="+mn-lt"/>
                <a:ea typeface="+mn-ea"/>
              </a:rPr>
              <a:t>With Deep Learning</a:t>
            </a:r>
          </a:p>
        </p:txBody>
      </p:sp>
      <p:pic>
        <p:nvPicPr>
          <p:cNvPr id="12" name="Picture 11">
            <a:extLst>
              <a:ext uri="{FF2B5EF4-FFF2-40B4-BE49-F238E27FC236}">
                <a16:creationId xmlns:a16="http://schemas.microsoft.com/office/drawing/2014/main" id="{499665C3-0039-54C1-0E6C-66E66ED04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10" y="1197120"/>
            <a:ext cx="5511304" cy="720080"/>
          </a:xfrm>
          <a:prstGeom prst="rect">
            <a:avLst/>
          </a:prstGeom>
        </p:spPr>
      </p:pic>
      <p:pic>
        <p:nvPicPr>
          <p:cNvPr id="13" name="Picture 12">
            <a:extLst>
              <a:ext uri="{FF2B5EF4-FFF2-40B4-BE49-F238E27FC236}">
                <a16:creationId xmlns:a16="http://schemas.microsoft.com/office/drawing/2014/main" id="{93A00A9E-B417-38C4-74E7-7D4C5227A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331" y="1196752"/>
            <a:ext cx="5511304" cy="720080"/>
          </a:xfrm>
          <a:prstGeom prst="rect">
            <a:avLst/>
          </a:prstGeom>
        </p:spPr>
      </p:pic>
      <p:pic>
        <p:nvPicPr>
          <p:cNvPr id="15" name="Picture 14">
            <a:extLst>
              <a:ext uri="{FF2B5EF4-FFF2-40B4-BE49-F238E27FC236}">
                <a16:creationId xmlns:a16="http://schemas.microsoft.com/office/drawing/2014/main" id="{0FF18AC2-3D45-73F4-CD2B-D79C67A61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47" y="5129353"/>
            <a:ext cx="5511304" cy="720000"/>
          </a:xfrm>
          <a:prstGeom prst="rect">
            <a:avLst/>
          </a:prstGeom>
        </p:spPr>
      </p:pic>
      <p:pic>
        <p:nvPicPr>
          <p:cNvPr id="16" name="Picture 15">
            <a:extLst>
              <a:ext uri="{FF2B5EF4-FFF2-40B4-BE49-F238E27FC236}">
                <a16:creationId xmlns:a16="http://schemas.microsoft.com/office/drawing/2014/main" id="{96543B6C-10D5-E47C-C030-11DB4E016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6594" y="5129353"/>
            <a:ext cx="5511304" cy="720000"/>
          </a:xfrm>
          <a:prstGeom prst="rect">
            <a:avLst/>
          </a:prstGeom>
        </p:spPr>
      </p:pic>
      <p:pic>
        <p:nvPicPr>
          <p:cNvPr id="18" name="Picture 17">
            <a:extLst>
              <a:ext uri="{FF2B5EF4-FFF2-40B4-BE49-F238E27FC236}">
                <a16:creationId xmlns:a16="http://schemas.microsoft.com/office/drawing/2014/main" id="{C54B0113-3A69-9C40-628D-D63A84CB74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594" y="3151484"/>
            <a:ext cx="5511304" cy="720000"/>
          </a:xfrm>
          <a:prstGeom prst="rect">
            <a:avLst/>
          </a:prstGeom>
        </p:spPr>
      </p:pic>
      <p:sp>
        <p:nvSpPr>
          <p:cNvPr id="20" name="Rectangle 19">
            <a:extLst>
              <a:ext uri="{FF2B5EF4-FFF2-40B4-BE49-F238E27FC236}">
                <a16:creationId xmlns:a16="http://schemas.microsoft.com/office/drawing/2014/main" id="{A8E67185-8ACE-2FCF-F564-1C38B88051D6}"/>
              </a:ext>
            </a:extLst>
          </p:cNvPr>
          <p:cNvSpPr/>
          <p:nvPr/>
        </p:nvSpPr>
        <p:spPr>
          <a:xfrm>
            <a:off x="376310" y="3155951"/>
            <a:ext cx="5511299" cy="720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dirty="0">
                <a:solidFill>
                  <a:srgbClr val="C00000"/>
                </a:solidFill>
              </a:rPr>
              <a:t>?</a:t>
            </a:r>
          </a:p>
        </p:txBody>
      </p:sp>
      <p:cxnSp>
        <p:nvCxnSpPr>
          <p:cNvPr id="22" name="Straight Arrow Connector 21">
            <a:extLst>
              <a:ext uri="{FF2B5EF4-FFF2-40B4-BE49-F238E27FC236}">
                <a16:creationId xmlns:a16="http://schemas.microsoft.com/office/drawing/2014/main" id="{C9903690-668F-2426-DE67-0FEAEE187176}"/>
              </a:ext>
            </a:extLst>
          </p:cNvPr>
          <p:cNvCxnSpPr/>
          <p:nvPr/>
        </p:nvCxnSpPr>
        <p:spPr>
          <a:xfrm>
            <a:off x="3143672" y="1988840"/>
            <a:ext cx="0"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6F96DC-86CE-F517-2D32-3E697860DA8C}"/>
              </a:ext>
            </a:extLst>
          </p:cNvPr>
          <p:cNvCxnSpPr/>
          <p:nvPr/>
        </p:nvCxnSpPr>
        <p:spPr>
          <a:xfrm>
            <a:off x="3143672" y="4005064"/>
            <a:ext cx="0"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ABA6231-51AC-5F27-BCBC-D1867F26BDCA}"/>
              </a:ext>
            </a:extLst>
          </p:cNvPr>
          <p:cNvCxnSpPr/>
          <p:nvPr/>
        </p:nvCxnSpPr>
        <p:spPr>
          <a:xfrm>
            <a:off x="9264352" y="1988840"/>
            <a:ext cx="0"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BA9E8E-B811-DD1D-B4C2-257F05C70E05}"/>
              </a:ext>
            </a:extLst>
          </p:cNvPr>
          <p:cNvCxnSpPr/>
          <p:nvPr/>
        </p:nvCxnSpPr>
        <p:spPr>
          <a:xfrm>
            <a:off x="9264352" y="4005064"/>
            <a:ext cx="0"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8F7AFAE4-DFA2-CB06-2E85-C09C05E0D087}"/>
              </a:ext>
            </a:extLst>
          </p:cNvPr>
          <p:cNvPicPr>
            <a:picLocks noChangeAspect="1"/>
          </p:cNvPicPr>
          <p:nvPr/>
        </p:nvPicPr>
        <p:blipFill>
          <a:blip r:embed="rId6"/>
          <a:stretch>
            <a:fillRect/>
          </a:stretch>
        </p:blipFill>
        <p:spPr>
          <a:xfrm>
            <a:off x="5586232" y="5965529"/>
            <a:ext cx="288039" cy="126333"/>
          </a:xfrm>
          <a:prstGeom prst="rect">
            <a:avLst/>
          </a:prstGeom>
        </p:spPr>
      </p:pic>
      <p:pic>
        <p:nvPicPr>
          <p:cNvPr id="27" name="Picture 26">
            <a:extLst>
              <a:ext uri="{FF2B5EF4-FFF2-40B4-BE49-F238E27FC236}">
                <a16:creationId xmlns:a16="http://schemas.microsoft.com/office/drawing/2014/main" id="{FDF01F8C-AD42-A86A-4E1A-9088330F01AD}"/>
              </a:ext>
            </a:extLst>
          </p:cNvPr>
          <p:cNvPicPr>
            <a:picLocks noChangeAspect="1"/>
          </p:cNvPicPr>
          <p:nvPr/>
        </p:nvPicPr>
        <p:blipFill>
          <a:blip r:embed="rId6"/>
          <a:stretch>
            <a:fillRect/>
          </a:stretch>
        </p:blipFill>
        <p:spPr>
          <a:xfrm>
            <a:off x="11629859" y="5965530"/>
            <a:ext cx="288039" cy="126333"/>
          </a:xfrm>
          <a:prstGeom prst="rect">
            <a:avLst/>
          </a:prstGeom>
        </p:spPr>
      </p:pic>
      <p:sp>
        <p:nvSpPr>
          <p:cNvPr id="28" name="TextBox 27">
            <a:extLst>
              <a:ext uri="{FF2B5EF4-FFF2-40B4-BE49-F238E27FC236}">
                <a16:creationId xmlns:a16="http://schemas.microsoft.com/office/drawing/2014/main" id="{B7E66E3D-5C77-7FE5-7A03-F2E8C6C47148}"/>
              </a:ext>
            </a:extLst>
          </p:cNvPr>
          <p:cNvSpPr txBox="1"/>
          <p:nvPr/>
        </p:nvSpPr>
        <p:spPr>
          <a:xfrm>
            <a:off x="293048" y="1916832"/>
            <a:ext cx="402674" cy="400110"/>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2000" i="0" u="none" strike="noStrike" kern="1200" cap="none" spc="0" normalizeH="0" baseline="0" noProof="0" dirty="0">
                <a:ln>
                  <a:noFill/>
                </a:ln>
                <a:solidFill>
                  <a:schemeClr val="tx1"/>
                </a:solidFill>
                <a:effectLst/>
                <a:uLnTx/>
                <a:uFillTx/>
                <a:latin typeface="Sommet bold"/>
                <a:ea typeface="+mn-ea"/>
                <a:cs typeface="+mn-cs"/>
              </a:rPr>
              <a:t>t0</a:t>
            </a:r>
          </a:p>
        </p:txBody>
      </p:sp>
      <p:sp>
        <p:nvSpPr>
          <p:cNvPr id="29" name="TextBox 28">
            <a:extLst>
              <a:ext uri="{FF2B5EF4-FFF2-40B4-BE49-F238E27FC236}">
                <a16:creationId xmlns:a16="http://schemas.microsoft.com/office/drawing/2014/main" id="{07D8875E-1471-B43A-606C-8684AF83EF01}"/>
              </a:ext>
            </a:extLst>
          </p:cNvPr>
          <p:cNvSpPr txBox="1"/>
          <p:nvPr/>
        </p:nvSpPr>
        <p:spPr>
          <a:xfrm>
            <a:off x="6301631" y="1914613"/>
            <a:ext cx="402674" cy="400110"/>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2000" i="0" u="none" strike="noStrike" kern="1200" cap="none" spc="0" normalizeH="0" baseline="0" noProof="0" dirty="0">
                <a:ln>
                  <a:noFill/>
                </a:ln>
                <a:solidFill>
                  <a:schemeClr val="tx1"/>
                </a:solidFill>
                <a:effectLst/>
                <a:uLnTx/>
                <a:uFillTx/>
                <a:latin typeface="Sommet bold"/>
                <a:ea typeface="+mn-ea"/>
                <a:cs typeface="+mn-cs"/>
              </a:rPr>
              <a:t>t0</a:t>
            </a:r>
          </a:p>
        </p:txBody>
      </p:sp>
      <p:sp>
        <p:nvSpPr>
          <p:cNvPr id="30" name="TextBox 29">
            <a:extLst>
              <a:ext uri="{FF2B5EF4-FFF2-40B4-BE49-F238E27FC236}">
                <a16:creationId xmlns:a16="http://schemas.microsoft.com/office/drawing/2014/main" id="{1AA991A4-BE89-79BB-ACBB-B7BD72166EAA}"/>
              </a:ext>
            </a:extLst>
          </p:cNvPr>
          <p:cNvSpPr txBox="1"/>
          <p:nvPr/>
        </p:nvSpPr>
        <p:spPr>
          <a:xfrm>
            <a:off x="300001" y="3874175"/>
            <a:ext cx="401072" cy="400110"/>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2000" i="0" u="none" strike="noStrike" kern="1200" cap="none" spc="0" normalizeH="0" baseline="0" noProof="0" dirty="0">
                <a:ln>
                  <a:noFill/>
                </a:ln>
                <a:solidFill>
                  <a:schemeClr val="tx1"/>
                </a:solidFill>
                <a:effectLst/>
                <a:uLnTx/>
                <a:uFillTx/>
                <a:latin typeface="Sommet bold"/>
                <a:ea typeface="+mn-ea"/>
                <a:cs typeface="+mn-cs"/>
              </a:rPr>
              <a:t>t1</a:t>
            </a:r>
          </a:p>
        </p:txBody>
      </p:sp>
      <p:sp>
        <p:nvSpPr>
          <p:cNvPr id="31" name="TextBox 30">
            <a:extLst>
              <a:ext uri="{FF2B5EF4-FFF2-40B4-BE49-F238E27FC236}">
                <a16:creationId xmlns:a16="http://schemas.microsoft.com/office/drawing/2014/main" id="{E05D006F-C6DA-063E-8673-F74DC2EA9EDC}"/>
              </a:ext>
            </a:extLst>
          </p:cNvPr>
          <p:cNvSpPr txBox="1"/>
          <p:nvPr/>
        </p:nvSpPr>
        <p:spPr>
          <a:xfrm>
            <a:off x="293048" y="5849353"/>
            <a:ext cx="401072" cy="400110"/>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2000" i="0" u="none" strike="noStrike" kern="1200" cap="none" spc="0" normalizeH="0" baseline="0" noProof="0" dirty="0">
                <a:ln>
                  <a:noFill/>
                </a:ln>
                <a:solidFill>
                  <a:schemeClr val="tx1"/>
                </a:solidFill>
                <a:effectLst/>
                <a:uLnTx/>
                <a:uFillTx/>
                <a:latin typeface="Sommet bold"/>
                <a:ea typeface="+mn-ea"/>
                <a:cs typeface="+mn-cs"/>
              </a:rPr>
              <a:t>t2</a:t>
            </a:r>
          </a:p>
        </p:txBody>
      </p:sp>
      <p:sp>
        <p:nvSpPr>
          <p:cNvPr id="32" name="TextBox 31">
            <a:extLst>
              <a:ext uri="{FF2B5EF4-FFF2-40B4-BE49-F238E27FC236}">
                <a16:creationId xmlns:a16="http://schemas.microsoft.com/office/drawing/2014/main" id="{367C235E-0BEF-6189-9DBD-A64FE65C1513}"/>
              </a:ext>
            </a:extLst>
          </p:cNvPr>
          <p:cNvSpPr txBox="1"/>
          <p:nvPr/>
        </p:nvSpPr>
        <p:spPr>
          <a:xfrm>
            <a:off x="6326850" y="3848342"/>
            <a:ext cx="401072" cy="400110"/>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2000" i="0" u="none" strike="noStrike" kern="1200" cap="none" spc="0" normalizeH="0" baseline="0" noProof="0" dirty="0">
                <a:ln>
                  <a:noFill/>
                </a:ln>
                <a:solidFill>
                  <a:schemeClr val="tx1"/>
                </a:solidFill>
                <a:effectLst/>
                <a:uLnTx/>
                <a:uFillTx/>
                <a:latin typeface="Sommet bold"/>
                <a:ea typeface="+mn-ea"/>
                <a:cs typeface="+mn-cs"/>
              </a:rPr>
              <a:t>t1</a:t>
            </a:r>
          </a:p>
        </p:txBody>
      </p:sp>
      <p:sp>
        <p:nvSpPr>
          <p:cNvPr id="33" name="TextBox 32">
            <a:extLst>
              <a:ext uri="{FF2B5EF4-FFF2-40B4-BE49-F238E27FC236}">
                <a16:creationId xmlns:a16="http://schemas.microsoft.com/office/drawing/2014/main" id="{A847AD74-EC8F-C913-9C62-F9B6CA01EA7E}"/>
              </a:ext>
            </a:extLst>
          </p:cNvPr>
          <p:cNvSpPr txBox="1"/>
          <p:nvPr/>
        </p:nvSpPr>
        <p:spPr>
          <a:xfrm>
            <a:off x="6319897" y="5823520"/>
            <a:ext cx="401072" cy="400110"/>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2000" i="0" u="none" strike="noStrike" kern="1200" cap="none" spc="0" normalizeH="0" baseline="0" noProof="0" dirty="0">
                <a:ln>
                  <a:noFill/>
                </a:ln>
                <a:solidFill>
                  <a:schemeClr val="tx1"/>
                </a:solidFill>
                <a:effectLst/>
                <a:uLnTx/>
                <a:uFillTx/>
                <a:latin typeface="Sommet bold"/>
                <a:ea typeface="+mn-ea"/>
                <a:cs typeface="+mn-cs"/>
              </a:rPr>
              <a:t>t2</a:t>
            </a:r>
          </a:p>
        </p:txBody>
      </p:sp>
      <p:sp>
        <p:nvSpPr>
          <p:cNvPr id="2" name="Slide Number Placeholder 2">
            <a:extLst>
              <a:ext uri="{FF2B5EF4-FFF2-40B4-BE49-F238E27FC236}">
                <a16:creationId xmlns:a16="http://schemas.microsoft.com/office/drawing/2014/main" id="{315F5E2A-5732-5669-57BB-34C1D0A3268A}"/>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16</a:t>
            </a:fld>
            <a:endParaRPr lang="en-US" altLang="en-US" sz="1200">
              <a:solidFill>
                <a:srgbClr val="000000"/>
              </a:solidFill>
            </a:endParaRPr>
          </a:p>
        </p:txBody>
      </p:sp>
    </p:spTree>
    <p:extLst>
      <p:ext uri="{BB962C8B-B14F-4D97-AF65-F5344CB8AC3E}">
        <p14:creationId xmlns:p14="http://schemas.microsoft.com/office/powerpoint/2010/main" val="3905464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DE7E9-7032-CF3F-075F-9A1DCB6DE62C}"/>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4CC76047-8FBB-456B-7113-D461BEC74E65}"/>
              </a:ext>
            </a:extLst>
          </p:cNvPr>
          <p:cNvSpPr txBox="1">
            <a:spLocks/>
          </p:cNvSpPr>
          <p:nvPr/>
        </p:nvSpPr>
        <p:spPr bwMode="auto">
          <a:xfrm>
            <a:off x="335360" y="-36049"/>
            <a:ext cx="8301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dirty="0"/>
              <a:t>Time-series interpolation framework</a:t>
            </a:r>
          </a:p>
        </p:txBody>
      </p:sp>
      <p:sp>
        <p:nvSpPr>
          <p:cNvPr id="8" name="TextBox 7">
            <a:extLst>
              <a:ext uri="{FF2B5EF4-FFF2-40B4-BE49-F238E27FC236}">
                <a16:creationId xmlns:a16="http://schemas.microsoft.com/office/drawing/2014/main" id="{3B3DC4D5-3ADE-620A-510D-FFDD46168E91}"/>
              </a:ext>
            </a:extLst>
          </p:cNvPr>
          <p:cNvSpPr txBox="1"/>
          <p:nvPr/>
        </p:nvSpPr>
        <p:spPr>
          <a:xfrm>
            <a:off x="678403" y="2841226"/>
            <a:ext cx="969161" cy="295915"/>
          </a:xfrm>
          <a:prstGeom prst="rect">
            <a:avLst/>
          </a:prstGeom>
          <a:noFill/>
        </p:spPr>
        <p:txBody>
          <a:bodyPr wrap="square" rtlCol="0">
            <a:spAutoFit/>
          </a:bodyPr>
          <a:lstStyle/>
          <a:p>
            <a:pPr defTabSz="336083"/>
            <a:r>
              <a:rPr lang="en-AU" sz="1323" dirty="0">
                <a:solidFill>
                  <a:srgbClr val="00B050"/>
                </a:solidFill>
                <a:latin typeface="Calibri" panose="020F0502020204030204"/>
              </a:rPr>
              <a:t>t0_decane</a:t>
            </a:r>
          </a:p>
        </p:txBody>
      </p:sp>
      <p:sp>
        <p:nvSpPr>
          <p:cNvPr id="9" name="TextBox 8">
            <a:extLst>
              <a:ext uri="{FF2B5EF4-FFF2-40B4-BE49-F238E27FC236}">
                <a16:creationId xmlns:a16="http://schemas.microsoft.com/office/drawing/2014/main" id="{97880128-8020-38FB-4B46-E7EDB2A63AC1}"/>
              </a:ext>
            </a:extLst>
          </p:cNvPr>
          <p:cNvSpPr txBox="1"/>
          <p:nvPr/>
        </p:nvSpPr>
        <p:spPr>
          <a:xfrm>
            <a:off x="2100281" y="2026272"/>
            <a:ext cx="341063" cy="363946"/>
          </a:xfrm>
          <a:prstGeom prst="rect">
            <a:avLst/>
          </a:prstGeom>
          <a:noFill/>
        </p:spPr>
        <p:txBody>
          <a:bodyPr wrap="square" rtlCol="0">
            <a:spAutoFit/>
          </a:bodyPr>
          <a:lstStyle/>
          <a:p>
            <a:pPr defTabSz="336083"/>
            <a:r>
              <a:rPr lang="en-AU" sz="1765" dirty="0">
                <a:solidFill>
                  <a:prstClr val="black"/>
                </a:solidFill>
                <a:latin typeface="Calibri" panose="020F0502020204030204"/>
              </a:rPr>
              <a:t>+</a:t>
            </a:r>
          </a:p>
        </p:txBody>
      </p:sp>
      <p:sp>
        <p:nvSpPr>
          <p:cNvPr id="10" name="TextBox 9">
            <a:extLst>
              <a:ext uri="{FF2B5EF4-FFF2-40B4-BE49-F238E27FC236}">
                <a16:creationId xmlns:a16="http://schemas.microsoft.com/office/drawing/2014/main" id="{0D508879-2F7C-175F-8381-C72839A20CCF}"/>
              </a:ext>
            </a:extLst>
          </p:cNvPr>
          <p:cNvSpPr txBox="1"/>
          <p:nvPr/>
        </p:nvSpPr>
        <p:spPr>
          <a:xfrm>
            <a:off x="2100280" y="3138215"/>
            <a:ext cx="341063" cy="363946"/>
          </a:xfrm>
          <a:prstGeom prst="rect">
            <a:avLst/>
          </a:prstGeom>
          <a:noFill/>
        </p:spPr>
        <p:txBody>
          <a:bodyPr wrap="square" rtlCol="0">
            <a:spAutoFit/>
          </a:bodyPr>
          <a:lstStyle/>
          <a:p>
            <a:pPr defTabSz="336083"/>
            <a:r>
              <a:rPr lang="en-AU" sz="1765" dirty="0">
                <a:solidFill>
                  <a:prstClr val="black"/>
                </a:solidFill>
                <a:latin typeface="Calibri" panose="020F0502020204030204"/>
              </a:rPr>
              <a:t>+</a:t>
            </a:r>
          </a:p>
        </p:txBody>
      </p:sp>
      <p:pic>
        <p:nvPicPr>
          <p:cNvPr id="11" name="Picture 10">
            <a:extLst>
              <a:ext uri="{FF2B5EF4-FFF2-40B4-BE49-F238E27FC236}">
                <a16:creationId xmlns:a16="http://schemas.microsoft.com/office/drawing/2014/main" id="{9A21BACA-937C-D58E-9C5E-E2917B1E4BB6}"/>
              </a:ext>
            </a:extLst>
          </p:cNvPr>
          <p:cNvPicPr>
            <a:picLocks noChangeAspect="1"/>
          </p:cNvPicPr>
          <p:nvPr/>
        </p:nvPicPr>
        <p:blipFill>
          <a:blip r:embed="rId3"/>
          <a:stretch>
            <a:fillRect/>
          </a:stretch>
        </p:blipFill>
        <p:spPr>
          <a:xfrm>
            <a:off x="481975" y="3563510"/>
            <a:ext cx="1460538" cy="1512000"/>
          </a:xfrm>
          <a:prstGeom prst="rect">
            <a:avLst/>
          </a:prstGeom>
        </p:spPr>
      </p:pic>
      <p:sp>
        <p:nvSpPr>
          <p:cNvPr id="12" name="TextBox 11">
            <a:extLst>
              <a:ext uri="{FF2B5EF4-FFF2-40B4-BE49-F238E27FC236}">
                <a16:creationId xmlns:a16="http://schemas.microsoft.com/office/drawing/2014/main" id="{7CD54A33-BE09-9CF3-28E1-83FEE781F95F}"/>
              </a:ext>
            </a:extLst>
          </p:cNvPr>
          <p:cNvSpPr txBox="1"/>
          <p:nvPr/>
        </p:nvSpPr>
        <p:spPr>
          <a:xfrm>
            <a:off x="2097787" y="4137537"/>
            <a:ext cx="341063" cy="363946"/>
          </a:xfrm>
          <a:prstGeom prst="rect">
            <a:avLst/>
          </a:prstGeom>
          <a:noFill/>
        </p:spPr>
        <p:txBody>
          <a:bodyPr wrap="square" rtlCol="0">
            <a:spAutoFit/>
          </a:bodyPr>
          <a:lstStyle/>
          <a:p>
            <a:pPr defTabSz="336083"/>
            <a:r>
              <a:rPr lang="en-AU" sz="1765" dirty="0">
                <a:solidFill>
                  <a:prstClr val="black"/>
                </a:solidFill>
                <a:latin typeface="Calibri" panose="020F0502020204030204"/>
              </a:rPr>
              <a:t>+</a:t>
            </a:r>
          </a:p>
        </p:txBody>
      </p:sp>
      <p:pic>
        <p:nvPicPr>
          <p:cNvPr id="13" name="Picture 12">
            <a:extLst>
              <a:ext uri="{FF2B5EF4-FFF2-40B4-BE49-F238E27FC236}">
                <a16:creationId xmlns:a16="http://schemas.microsoft.com/office/drawing/2014/main" id="{9AB2CD38-DC30-A8E4-9109-4CCA21ADBF9F}"/>
              </a:ext>
            </a:extLst>
          </p:cNvPr>
          <p:cNvPicPr>
            <a:picLocks noChangeAspect="1"/>
          </p:cNvPicPr>
          <p:nvPr/>
        </p:nvPicPr>
        <p:blipFill>
          <a:blip r:embed="rId4"/>
          <a:stretch>
            <a:fillRect/>
          </a:stretch>
        </p:blipFill>
        <p:spPr>
          <a:xfrm>
            <a:off x="2585633" y="3577733"/>
            <a:ext cx="1465289" cy="1512000"/>
          </a:xfrm>
          <a:prstGeom prst="rect">
            <a:avLst/>
          </a:prstGeom>
        </p:spPr>
      </p:pic>
      <p:sp>
        <p:nvSpPr>
          <p:cNvPr id="14" name="TextBox 13">
            <a:extLst>
              <a:ext uri="{FF2B5EF4-FFF2-40B4-BE49-F238E27FC236}">
                <a16:creationId xmlns:a16="http://schemas.microsoft.com/office/drawing/2014/main" id="{42FEFAC1-CBFB-F76E-639C-9E556D759925}"/>
              </a:ext>
            </a:extLst>
          </p:cNvPr>
          <p:cNvSpPr txBox="1"/>
          <p:nvPr/>
        </p:nvSpPr>
        <p:spPr>
          <a:xfrm>
            <a:off x="484699" y="5061290"/>
            <a:ext cx="1568098" cy="499496"/>
          </a:xfrm>
          <a:prstGeom prst="rect">
            <a:avLst/>
          </a:prstGeom>
          <a:noFill/>
        </p:spPr>
        <p:txBody>
          <a:bodyPr wrap="square" rtlCol="0">
            <a:spAutoFit/>
          </a:bodyPr>
          <a:lstStyle/>
          <a:p>
            <a:pPr defTabSz="336083"/>
            <a:r>
              <a:rPr lang="en-AU" sz="1323" dirty="0">
                <a:solidFill>
                  <a:srgbClr val="00B050"/>
                </a:solidFill>
                <a:latin typeface="Calibri" panose="020F0502020204030204"/>
              </a:rPr>
              <a:t>Euclidean distance transform map</a:t>
            </a:r>
          </a:p>
        </p:txBody>
      </p:sp>
      <p:sp>
        <p:nvSpPr>
          <p:cNvPr id="15" name="TextBox 14">
            <a:extLst>
              <a:ext uri="{FF2B5EF4-FFF2-40B4-BE49-F238E27FC236}">
                <a16:creationId xmlns:a16="http://schemas.microsoft.com/office/drawing/2014/main" id="{67B77052-7FFA-1FCA-6FF2-76AC09BF75F2}"/>
              </a:ext>
            </a:extLst>
          </p:cNvPr>
          <p:cNvSpPr txBox="1"/>
          <p:nvPr/>
        </p:nvSpPr>
        <p:spPr>
          <a:xfrm>
            <a:off x="2798945" y="5109434"/>
            <a:ext cx="1199575" cy="499496"/>
          </a:xfrm>
          <a:prstGeom prst="rect">
            <a:avLst/>
          </a:prstGeom>
          <a:noFill/>
        </p:spPr>
        <p:txBody>
          <a:bodyPr wrap="square" rtlCol="0">
            <a:spAutoFit/>
          </a:bodyPr>
          <a:lstStyle/>
          <a:p>
            <a:pPr defTabSz="336083"/>
            <a:r>
              <a:rPr lang="en-AU" sz="1323" dirty="0">
                <a:solidFill>
                  <a:srgbClr val="00B050"/>
                </a:solidFill>
                <a:latin typeface="Calibri" panose="020F0502020204030204"/>
              </a:rPr>
              <a:t>Pore mask</a:t>
            </a:r>
          </a:p>
          <a:p>
            <a:pPr defTabSz="336083"/>
            <a:endParaRPr lang="en-AU" sz="1323" dirty="0">
              <a:solidFill>
                <a:srgbClr val="00B050"/>
              </a:solidFill>
              <a:latin typeface="Calibri" panose="020F0502020204030204"/>
            </a:endParaRPr>
          </a:p>
        </p:txBody>
      </p:sp>
      <p:sp>
        <p:nvSpPr>
          <p:cNvPr id="16" name="TextBox 15">
            <a:extLst>
              <a:ext uri="{FF2B5EF4-FFF2-40B4-BE49-F238E27FC236}">
                <a16:creationId xmlns:a16="http://schemas.microsoft.com/office/drawing/2014/main" id="{BF8988A0-D6A5-84E1-D3BE-801C5FF2A32A}"/>
              </a:ext>
            </a:extLst>
          </p:cNvPr>
          <p:cNvSpPr txBox="1"/>
          <p:nvPr/>
        </p:nvSpPr>
        <p:spPr>
          <a:xfrm>
            <a:off x="2798945" y="2806413"/>
            <a:ext cx="969161" cy="499496"/>
          </a:xfrm>
          <a:prstGeom prst="rect">
            <a:avLst/>
          </a:prstGeom>
          <a:noFill/>
        </p:spPr>
        <p:txBody>
          <a:bodyPr wrap="square" rtlCol="0">
            <a:spAutoFit/>
          </a:bodyPr>
          <a:lstStyle/>
          <a:p>
            <a:pPr defTabSz="336083"/>
            <a:r>
              <a:rPr lang="en-AU" sz="1323" dirty="0">
                <a:solidFill>
                  <a:srgbClr val="00B050"/>
                </a:solidFill>
                <a:latin typeface="Calibri" panose="020F0502020204030204"/>
              </a:rPr>
              <a:t>t2_decane</a:t>
            </a:r>
          </a:p>
          <a:p>
            <a:pPr defTabSz="336083"/>
            <a:endParaRPr lang="en-AU" sz="1323" dirty="0">
              <a:solidFill>
                <a:srgbClr val="00B050"/>
              </a:solidFill>
              <a:latin typeface="Calibri" panose="020F0502020204030204"/>
            </a:endParaRPr>
          </a:p>
        </p:txBody>
      </p:sp>
      <p:pic>
        <p:nvPicPr>
          <p:cNvPr id="17" name="Picture 16">
            <a:extLst>
              <a:ext uri="{FF2B5EF4-FFF2-40B4-BE49-F238E27FC236}">
                <a16:creationId xmlns:a16="http://schemas.microsoft.com/office/drawing/2014/main" id="{C2859311-5774-ADCA-91A9-AF192EA7627F}"/>
              </a:ext>
            </a:extLst>
          </p:cNvPr>
          <p:cNvPicPr>
            <a:picLocks noChangeAspect="1"/>
          </p:cNvPicPr>
          <p:nvPr/>
        </p:nvPicPr>
        <p:blipFill>
          <a:blip r:embed="rId5"/>
          <a:stretch>
            <a:fillRect/>
          </a:stretch>
        </p:blipFill>
        <p:spPr>
          <a:xfrm>
            <a:off x="478443" y="1384349"/>
            <a:ext cx="1467603" cy="1512000"/>
          </a:xfrm>
          <a:prstGeom prst="rect">
            <a:avLst/>
          </a:prstGeom>
        </p:spPr>
      </p:pic>
      <p:pic>
        <p:nvPicPr>
          <p:cNvPr id="18" name="Picture 17">
            <a:extLst>
              <a:ext uri="{FF2B5EF4-FFF2-40B4-BE49-F238E27FC236}">
                <a16:creationId xmlns:a16="http://schemas.microsoft.com/office/drawing/2014/main" id="{FCD4E1AD-48DB-5935-157C-D85EFED586D9}"/>
              </a:ext>
            </a:extLst>
          </p:cNvPr>
          <p:cNvPicPr>
            <a:picLocks noChangeAspect="1"/>
          </p:cNvPicPr>
          <p:nvPr/>
        </p:nvPicPr>
        <p:blipFill>
          <a:blip r:embed="rId6"/>
          <a:stretch>
            <a:fillRect/>
          </a:stretch>
        </p:blipFill>
        <p:spPr>
          <a:xfrm>
            <a:off x="2589228" y="1389216"/>
            <a:ext cx="1455548" cy="1512000"/>
          </a:xfrm>
          <a:prstGeom prst="rect">
            <a:avLst/>
          </a:prstGeom>
        </p:spPr>
      </p:pic>
      <p:pic>
        <p:nvPicPr>
          <p:cNvPr id="19" name="Picture 18">
            <a:extLst>
              <a:ext uri="{FF2B5EF4-FFF2-40B4-BE49-F238E27FC236}">
                <a16:creationId xmlns:a16="http://schemas.microsoft.com/office/drawing/2014/main" id="{516FF1AD-5EB5-6983-957D-2D07C73BDB24}"/>
              </a:ext>
            </a:extLst>
          </p:cNvPr>
          <p:cNvPicPr>
            <a:picLocks noChangeAspect="1"/>
          </p:cNvPicPr>
          <p:nvPr/>
        </p:nvPicPr>
        <p:blipFill>
          <a:blip r:embed="rId7"/>
          <a:stretch>
            <a:fillRect/>
          </a:stretch>
        </p:blipFill>
        <p:spPr>
          <a:xfrm>
            <a:off x="10092856" y="2233183"/>
            <a:ext cx="1458001" cy="1512000"/>
          </a:xfrm>
          <a:prstGeom prst="rect">
            <a:avLst/>
          </a:prstGeom>
        </p:spPr>
      </p:pic>
      <p:sp>
        <p:nvSpPr>
          <p:cNvPr id="20" name="TextBox 19">
            <a:extLst>
              <a:ext uri="{FF2B5EF4-FFF2-40B4-BE49-F238E27FC236}">
                <a16:creationId xmlns:a16="http://schemas.microsoft.com/office/drawing/2014/main" id="{4F703299-B886-CC04-254E-1F345545C11D}"/>
              </a:ext>
            </a:extLst>
          </p:cNvPr>
          <p:cNvSpPr txBox="1"/>
          <p:nvPr/>
        </p:nvSpPr>
        <p:spPr>
          <a:xfrm>
            <a:off x="10337275" y="3718932"/>
            <a:ext cx="969161" cy="499496"/>
          </a:xfrm>
          <a:prstGeom prst="rect">
            <a:avLst/>
          </a:prstGeom>
          <a:noFill/>
        </p:spPr>
        <p:txBody>
          <a:bodyPr wrap="square" rtlCol="0">
            <a:spAutoFit/>
          </a:bodyPr>
          <a:lstStyle/>
          <a:p>
            <a:pPr defTabSz="336083"/>
            <a:r>
              <a:rPr lang="en-AU" sz="1323" dirty="0">
                <a:solidFill>
                  <a:srgbClr val="00B050"/>
                </a:solidFill>
                <a:latin typeface="Calibri" panose="020F0502020204030204"/>
              </a:rPr>
              <a:t>t1_decane</a:t>
            </a:r>
          </a:p>
          <a:p>
            <a:pPr defTabSz="336083"/>
            <a:endParaRPr lang="en-AU" sz="1323" dirty="0">
              <a:solidFill>
                <a:srgbClr val="00B050"/>
              </a:solidFill>
              <a:latin typeface="Calibri" panose="020F0502020204030204"/>
            </a:endParaRPr>
          </a:p>
        </p:txBody>
      </p:sp>
      <p:pic>
        <p:nvPicPr>
          <p:cNvPr id="22" name="Picture 21">
            <a:extLst>
              <a:ext uri="{FF2B5EF4-FFF2-40B4-BE49-F238E27FC236}">
                <a16:creationId xmlns:a16="http://schemas.microsoft.com/office/drawing/2014/main" id="{9EAECC64-005E-687C-BF73-C024F65BEC8B}"/>
              </a:ext>
            </a:extLst>
          </p:cNvPr>
          <p:cNvPicPr>
            <a:picLocks noChangeAspect="1"/>
          </p:cNvPicPr>
          <p:nvPr/>
        </p:nvPicPr>
        <p:blipFill>
          <a:blip r:embed="rId8"/>
          <a:stretch>
            <a:fillRect/>
          </a:stretch>
        </p:blipFill>
        <p:spPr>
          <a:xfrm>
            <a:off x="4151784" y="2272849"/>
            <a:ext cx="5688632" cy="2966967"/>
          </a:xfrm>
          <a:prstGeom prst="rect">
            <a:avLst/>
          </a:prstGeom>
        </p:spPr>
      </p:pic>
      <p:sp>
        <p:nvSpPr>
          <p:cNvPr id="2" name="TextBox 1">
            <a:extLst>
              <a:ext uri="{FF2B5EF4-FFF2-40B4-BE49-F238E27FC236}">
                <a16:creationId xmlns:a16="http://schemas.microsoft.com/office/drawing/2014/main" id="{F4507D72-1A57-93F2-4406-8D2D86DBCCA1}"/>
              </a:ext>
            </a:extLst>
          </p:cNvPr>
          <p:cNvSpPr txBox="1"/>
          <p:nvPr/>
        </p:nvSpPr>
        <p:spPr>
          <a:xfrm>
            <a:off x="2915796" y="5359182"/>
            <a:ext cx="7885732" cy="246221"/>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latin typeface="+mn-lt"/>
                <a:ea typeface="+mn-ea"/>
              </a:rPr>
              <a:t>A simple 3D U-ResNet schematic</a:t>
            </a:r>
            <a:endParaRPr lang="en-AU" sz="900" dirty="0">
              <a:solidFill>
                <a:schemeClr val="tx1">
                  <a:lumMod val="50000"/>
                </a:schemeClr>
              </a:solidFill>
              <a:latin typeface="+mn-lt"/>
              <a:ea typeface="+mn-ea"/>
            </a:endParaRPr>
          </a:p>
        </p:txBody>
      </p:sp>
      <p:sp>
        <p:nvSpPr>
          <p:cNvPr id="3" name="TextBox 2">
            <a:extLst>
              <a:ext uri="{FF2B5EF4-FFF2-40B4-BE49-F238E27FC236}">
                <a16:creationId xmlns:a16="http://schemas.microsoft.com/office/drawing/2014/main" id="{612B51F1-6759-6E11-B8BC-8EC98F59D6B2}"/>
              </a:ext>
            </a:extLst>
          </p:cNvPr>
          <p:cNvSpPr txBox="1"/>
          <p:nvPr/>
        </p:nvSpPr>
        <p:spPr>
          <a:xfrm>
            <a:off x="478443" y="5789581"/>
            <a:ext cx="6480398" cy="369332"/>
          </a:xfrm>
          <a:prstGeom prst="rect">
            <a:avLst/>
          </a:prstGeom>
          <a:noFill/>
        </p:spPr>
        <p:txBody>
          <a:bodyPr wrap="square">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Model targets the moving phase - decane</a:t>
            </a:r>
          </a:p>
        </p:txBody>
      </p:sp>
      <p:sp>
        <p:nvSpPr>
          <p:cNvPr id="4" name="Slide Number Placeholder 2">
            <a:extLst>
              <a:ext uri="{FF2B5EF4-FFF2-40B4-BE49-F238E27FC236}">
                <a16:creationId xmlns:a16="http://schemas.microsoft.com/office/drawing/2014/main" id="{EEAEF15C-A02C-DCBC-AD55-34A352C91034}"/>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17</a:t>
            </a:fld>
            <a:endParaRPr lang="en-US" altLang="en-US" sz="1200">
              <a:solidFill>
                <a:srgbClr val="000000"/>
              </a:solidFill>
            </a:endParaRPr>
          </a:p>
        </p:txBody>
      </p:sp>
    </p:spTree>
    <p:extLst>
      <p:ext uri="{BB962C8B-B14F-4D97-AF65-F5344CB8AC3E}">
        <p14:creationId xmlns:p14="http://schemas.microsoft.com/office/powerpoint/2010/main" val="3430486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2"/>
          <p:cNvSpPr>
            <a:spLocks noGrp="1"/>
          </p:cNvSpPr>
          <p:nvPr>
            <p:ph type="title"/>
          </p:nvPr>
        </p:nvSpPr>
        <p:spPr>
          <a:xfrm>
            <a:off x="421869" y="12427"/>
            <a:ext cx="8208962" cy="461962"/>
          </a:xfrm>
        </p:spPr>
        <p:txBody>
          <a:bodyPr/>
          <a:lstStyle/>
          <a:p>
            <a:r>
              <a:rPr lang="en-US" altLang="en-US" dirty="0"/>
              <a:t>Impact of the Time-series framework</a:t>
            </a:r>
          </a:p>
        </p:txBody>
      </p:sp>
      <p:sp>
        <p:nvSpPr>
          <p:cNvPr id="9" name="TextBox 8">
            <a:extLst>
              <a:ext uri="{FF2B5EF4-FFF2-40B4-BE49-F238E27FC236}">
                <a16:creationId xmlns:a16="http://schemas.microsoft.com/office/drawing/2014/main" id="{923930BB-B8C4-1717-6F5B-9AEDA3BD3346}"/>
              </a:ext>
            </a:extLst>
          </p:cNvPr>
          <p:cNvSpPr txBox="1"/>
          <p:nvPr/>
        </p:nvSpPr>
        <p:spPr>
          <a:xfrm>
            <a:off x="695891" y="2413636"/>
            <a:ext cx="2592845" cy="2793842"/>
          </a:xfrm>
          <a:prstGeom prst="rect">
            <a:avLst/>
          </a:prstGeom>
          <a:noFill/>
        </p:spPr>
        <p:txBody>
          <a:bodyPr wrap="square" lIns="72000" rIns="72000">
            <a:spAutoFit/>
          </a:bodyPr>
          <a:lstStyle/>
          <a:p>
            <a:pPr marL="93663" algn="ctr">
              <a:lnSpc>
                <a:spcPct val="150000"/>
              </a:lnSpc>
              <a:spcAft>
                <a:spcPts val="800"/>
              </a:spcAft>
            </a:pPr>
            <a:r>
              <a:rPr lang="en-AU"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Enables continuous reconstruction of fluid evolution</a:t>
            </a:r>
          </a:p>
        </p:txBody>
      </p:sp>
      <p:sp>
        <p:nvSpPr>
          <p:cNvPr id="18" name="TextBox 17">
            <a:extLst>
              <a:ext uri="{FF2B5EF4-FFF2-40B4-BE49-F238E27FC236}">
                <a16:creationId xmlns:a16="http://schemas.microsoft.com/office/drawing/2014/main" id="{A14C9A4B-4411-2CFF-423F-86254F1446A2}"/>
              </a:ext>
            </a:extLst>
          </p:cNvPr>
          <p:cNvSpPr txBox="1"/>
          <p:nvPr/>
        </p:nvSpPr>
        <p:spPr>
          <a:xfrm>
            <a:off x="4679045" y="2413636"/>
            <a:ext cx="2736164" cy="2239844"/>
          </a:xfrm>
          <a:prstGeom prst="rect">
            <a:avLst/>
          </a:prstGeom>
          <a:noFill/>
        </p:spPr>
        <p:txBody>
          <a:bodyPr wrap="square" lIns="72000" rIns="72000">
            <a:spAutoFit/>
          </a:bodyPr>
          <a:lstStyle/>
          <a:p>
            <a:pPr marL="93663" algn="ctr">
              <a:lnSpc>
                <a:spcPct val="150000"/>
              </a:lnSpc>
              <a:spcAft>
                <a:spcPts val="800"/>
              </a:spcAft>
            </a:pPr>
            <a:r>
              <a:rPr lang="en-AU"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Improves effective temporal resolution</a:t>
            </a:r>
          </a:p>
        </p:txBody>
      </p:sp>
      <p:sp>
        <p:nvSpPr>
          <p:cNvPr id="20" name="TextBox 19">
            <a:extLst>
              <a:ext uri="{FF2B5EF4-FFF2-40B4-BE49-F238E27FC236}">
                <a16:creationId xmlns:a16="http://schemas.microsoft.com/office/drawing/2014/main" id="{DAE1A6F8-0BF1-0E3E-D17B-1C05D93BCA6D}"/>
              </a:ext>
            </a:extLst>
          </p:cNvPr>
          <p:cNvSpPr txBox="1"/>
          <p:nvPr/>
        </p:nvSpPr>
        <p:spPr>
          <a:xfrm>
            <a:off x="8708650" y="2417472"/>
            <a:ext cx="2665688" cy="1685846"/>
          </a:xfrm>
          <a:prstGeom prst="rect">
            <a:avLst/>
          </a:prstGeom>
          <a:noFill/>
        </p:spPr>
        <p:txBody>
          <a:bodyPr wrap="square" lIns="72000" rIns="72000">
            <a:spAutoFit/>
          </a:bodyPr>
          <a:lstStyle/>
          <a:p>
            <a:pPr marL="93663" algn="ctr">
              <a:lnSpc>
                <a:spcPct val="150000"/>
              </a:lnSpc>
              <a:spcAft>
                <a:spcPts val="800"/>
              </a:spcAft>
            </a:pPr>
            <a:r>
              <a:rPr lang="en-AU" b="1"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Captures dynamic pore-scale transitions</a:t>
            </a:r>
          </a:p>
        </p:txBody>
      </p:sp>
      <p:cxnSp>
        <p:nvCxnSpPr>
          <p:cNvPr id="3" name="Straight Connector 2">
            <a:extLst>
              <a:ext uri="{FF2B5EF4-FFF2-40B4-BE49-F238E27FC236}">
                <a16:creationId xmlns:a16="http://schemas.microsoft.com/office/drawing/2014/main" id="{27471DDF-C881-ACB2-0D41-1C3D1E8C17FB}"/>
              </a:ext>
            </a:extLst>
          </p:cNvPr>
          <p:cNvCxnSpPr>
            <a:cxnSpLocks/>
          </p:cNvCxnSpPr>
          <p:nvPr/>
        </p:nvCxnSpPr>
        <p:spPr>
          <a:xfrm>
            <a:off x="3863752" y="1173722"/>
            <a:ext cx="0" cy="4919574"/>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38A25DC5-C340-B876-63F7-BB8D43460344}"/>
              </a:ext>
            </a:extLst>
          </p:cNvPr>
          <p:cNvCxnSpPr>
            <a:cxnSpLocks/>
          </p:cNvCxnSpPr>
          <p:nvPr/>
        </p:nvCxnSpPr>
        <p:spPr>
          <a:xfrm>
            <a:off x="7968208" y="1173722"/>
            <a:ext cx="0" cy="4919574"/>
          </a:xfrm>
          <a:prstGeom prst="line">
            <a:avLst/>
          </a:prstGeom>
          <a:ln/>
        </p:spPr>
        <p:style>
          <a:lnRef idx="1">
            <a:schemeClr val="accent2"/>
          </a:lnRef>
          <a:fillRef idx="0">
            <a:schemeClr val="accent2"/>
          </a:fillRef>
          <a:effectRef idx="0">
            <a:schemeClr val="accent2"/>
          </a:effectRef>
          <a:fontRef idx="minor">
            <a:schemeClr val="tx1"/>
          </a:fontRef>
        </p:style>
      </p:cxnSp>
      <p:sp>
        <p:nvSpPr>
          <p:cNvPr id="5" name="Freeform 2">
            <a:extLst>
              <a:ext uri="{FF2B5EF4-FFF2-40B4-BE49-F238E27FC236}">
                <a16:creationId xmlns:a16="http://schemas.microsoft.com/office/drawing/2014/main" id="{725EF114-95D0-B44F-1B39-A0525637F8BB}"/>
              </a:ext>
            </a:extLst>
          </p:cNvPr>
          <p:cNvSpPr/>
          <p:nvPr/>
        </p:nvSpPr>
        <p:spPr>
          <a:xfrm>
            <a:off x="1593346" y="1206189"/>
            <a:ext cx="1071150" cy="960140"/>
          </a:xfrm>
          <a:custGeom>
            <a:avLst/>
            <a:gdLst/>
            <a:ahLst/>
            <a:cxnLst/>
            <a:rect l="l" t="t" r="r" b="b"/>
            <a:pathLst>
              <a:path w="4590548" h="4114800">
                <a:moveTo>
                  <a:pt x="0" y="0"/>
                </a:moveTo>
                <a:lnTo>
                  <a:pt x="4590547" y="0"/>
                </a:lnTo>
                <a:lnTo>
                  <a:pt x="4590547"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1F17579A-FD36-0B00-B469-33929AC28625}"/>
              </a:ext>
            </a:extLst>
          </p:cNvPr>
          <p:cNvSpPr/>
          <p:nvPr/>
        </p:nvSpPr>
        <p:spPr>
          <a:xfrm>
            <a:off x="5558499" y="1223723"/>
            <a:ext cx="925072" cy="9250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02DD584D-1DD9-C6A3-59E8-34A7242307AD}"/>
              </a:ext>
            </a:extLst>
          </p:cNvPr>
          <p:cNvSpPr/>
          <p:nvPr/>
        </p:nvSpPr>
        <p:spPr>
          <a:xfrm>
            <a:off x="9484335" y="1296532"/>
            <a:ext cx="1114319" cy="779454"/>
          </a:xfrm>
          <a:custGeom>
            <a:avLst/>
            <a:gdLst/>
            <a:ahLst/>
            <a:cxnLst/>
            <a:rect l="l" t="t" r="r" b="b"/>
            <a:pathLst>
              <a:path w="5686281" h="4114800">
                <a:moveTo>
                  <a:pt x="0" y="0"/>
                </a:moveTo>
                <a:lnTo>
                  <a:pt x="5686281" y="0"/>
                </a:lnTo>
                <a:lnTo>
                  <a:pt x="5686281"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Slide Number Placeholder 2">
            <a:extLst>
              <a:ext uri="{FF2B5EF4-FFF2-40B4-BE49-F238E27FC236}">
                <a16:creationId xmlns:a16="http://schemas.microsoft.com/office/drawing/2014/main" id="{8B0C0C5D-C295-6455-4A81-27516BAB4693}"/>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18</a:t>
            </a:fld>
            <a:endParaRPr lang="en-US" altLang="en-US" sz="1200">
              <a:solidFill>
                <a:srgbClr val="000000"/>
              </a:solidFill>
            </a:endParaRPr>
          </a:p>
        </p:txBody>
      </p:sp>
    </p:spTree>
    <p:extLst>
      <p:ext uri="{BB962C8B-B14F-4D97-AF65-F5344CB8AC3E}">
        <p14:creationId xmlns:p14="http://schemas.microsoft.com/office/powerpoint/2010/main" val="123137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FFDC4-8736-5015-6807-AF406A6ED455}"/>
            </a:ext>
          </a:extLst>
        </p:cNvPr>
        <p:cNvGrpSpPr/>
        <p:nvPr/>
      </p:nvGrpSpPr>
      <p:grpSpPr>
        <a:xfrm>
          <a:off x="0" y="0"/>
          <a:ext cx="0" cy="0"/>
          <a:chOff x="0" y="0"/>
          <a:chExt cx="0" cy="0"/>
        </a:xfrm>
      </p:grpSpPr>
      <p:sp>
        <p:nvSpPr>
          <p:cNvPr id="10241" name="Title 2">
            <a:extLst>
              <a:ext uri="{FF2B5EF4-FFF2-40B4-BE49-F238E27FC236}">
                <a16:creationId xmlns:a16="http://schemas.microsoft.com/office/drawing/2014/main" id="{ACD3E850-53AD-3FCD-E2AB-739AA92CDB13}"/>
              </a:ext>
            </a:extLst>
          </p:cNvPr>
          <p:cNvSpPr>
            <a:spLocks noGrp="1" noRot="1" noMove="1" noResize="1" noEditPoints="1" noAdjustHandles="1" noChangeArrowheads="1" noChangeShapeType="1"/>
          </p:cNvSpPr>
          <p:nvPr>
            <p:ph type="title"/>
          </p:nvPr>
        </p:nvSpPr>
        <p:spPr>
          <a:xfrm>
            <a:off x="407368" y="-3821"/>
            <a:ext cx="8410040" cy="461665"/>
          </a:xfrm>
        </p:spPr>
        <p:txBody>
          <a:bodyPr/>
          <a:lstStyle/>
          <a:p>
            <a:r>
              <a:rPr lang="en-US" altLang="en-US" dirty="0"/>
              <a:t>Hysteresis governs subsurface gas storage</a:t>
            </a:r>
          </a:p>
        </p:txBody>
      </p:sp>
      <p:sp>
        <p:nvSpPr>
          <p:cNvPr id="10243" name="Slide Number Placeholder 2">
            <a:extLst>
              <a:ext uri="{FF2B5EF4-FFF2-40B4-BE49-F238E27FC236}">
                <a16:creationId xmlns:a16="http://schemas.microsoft.com/office/drawing/2014/main" id="{817F57F8-CA1F-EF61-E6E8-CF77AF472F8D}"/>
              </a:ext>
            </a:extLst>
          </p:cNvPr>
          <p:cNvSpPr>
            <a:spLocks noGrp="1" noRot="1" noMove="1" noResize="1" noEditPoints="1" noAdjustHandles="1" noChangeArrowheads="1" noChangeShapeType="1"/>
          </p:cNvSpPr>
          <p:nvPr>
            <p:ph type="sldNum" sz="quarter" idx="4294967295"/>
          </p:nvPr>
        </p:nvSpPr>
        <p:spPr bwMode="auto">
          <a:xfrm>
            <a:off x="384895"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A329C87-AE6F-7945-9A58-63524BAAE814}" type="slidenum">
              <a:rPr lang="en-US" altLang="en-US" sz="1200">
                <a:solidFill>
                  <a:srgbClr val="000000"/>
                </a:solidFill>
              </a:rPr>
              <a:pPr eaLnBrk="1" hangingPunct="1"/>
              <a:t>1</a:t>
            </a:fld>
            <a:endParaRPr lang="en-US" altLang="en-US" sz="1200">
              <a:solidFill>
                <a:srgbClr val="000000"/>
              </a:solidFill>
            </a:endParaRPr>
          </a:p>
        </p:txBody>
      </p:sp>
      <p:sp>
        <p:nvSpPr>
          <p:cNvPr id="8" name="TextBox 7">
            <a:extLst>
              <a:ext uri="{FF2B5EF4-FFF2-40B4-BE49-F238E27FC236}">
                <a16:creationId xmlns:a16="http://schemas.microsoft.com/office/drawing/2014/main" id="{F32722BC-3345-8FA5-CFC5-497EF0084016}"/>
              </a:ext>
            </a:extLst>
          </p:cNvPr>
          <p:cNvSpPr txBox="1">
            <a:spLocks/>
          </p:cNvSpPr>
          <p:nvPr/>
        </p:nvSpPr>
        <p:spPr>
          <a:xfrm>
            <a:off x="1343472" y="5791683"/>
            <a:ext cx="2788118" cy="307777"/>
          </a:xfrm>
          <a:prstGeom prst="rect">
            <a:avLst/>
          </a:prstGeom>
        </p:spPr>
        <p:txBody>
          <a:bodyPr wrap="square" rtlCol="0">
            <a:spAutoFit/>
          </a:bodyPr>
          <a:lstStyle/>
          <a:p>
            <a:pPr fontAlgn="auto">
              <a:spcBef>
                <a:spcPct val="20000"/>
              </a:spcBef>
              <a:spcAft>
                <a:spcPts val="0"/>
              </a:spcAft>
            </a:pPr>
            <a:r>
              <a:rPr lang="en-AU" sz="1400" dirty="0">
                <a:latin typeface="+mn-lt"/>
                <a:ea typeface="+mn-ea"/>
              </a:rPr>
              <a:t>Relative Permeability Hysteresis</a:t>
            </a:r>
          </a:p>
        </p:txBody>
      </p:sp>
      <p:pic>
        <p:nvPicPr>
          <p:cNvPr id="15" name="relperm_drainage_animation">
            <a:hlinkClick r:id="" action="ppaction://media"/>
            <a:extLst>
              <a:ext uri="{FF2B5EF4-FFF2-40B4-BE49-F238E27FC236}">
                <a16:creationId xmlns:a16="http://schemas.microsoft.com/office/drawing/2014/main" id="{7F9DA029-A5DC-83B3-A6AB-F469A7D7EBC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6325" y="1484784"/>
            <a:ext cx="4176464" cy="4176464"/>
          </a:xfrm>
          <a:prstGeom prst="rect">
            <a:avLst/>
          </a:prstGeom>
        </p:spPr>
      </p:pic>
      <p:sp>
        <p:nvSpPr>
          <p:cNvPr id="25" name="TextBox 24">
            <a:extLst>
              <a:ext uri="{FF2B5EF4-FFF2-40B4-BE49-F238E27FC236}">
                <a16:creationId xmlns:a16="http://schemas.microsoft.com/office/drawing/2014/main" id="{70D0B4E8-B95E-B868-4480-44C5DD6CAF55}"/>
              </a:ext>
            </a:extLst>
          </p:cNvPr>
          <p:cNvSpPr txBox="1"/>
          <p:nvPr/>
        </p:nvSpPr>
        <p:spPr>
          <a:xfrm>
            <a:off x="384895" y="821569"/>
            <a:ext cx="7583313" cy="748923"/>
          </a:xfrm>
          <a:prstGeom prst="rect">
            <a:avLst/>
          </a:prstGeom>
          <a:noFill/>
        </p:spPr>
        <p:txBody>
          <a:bodyPr wrap="square">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Fluid configuration depends on saturation history.</a:t>
            </a:r>
          </a:p>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Hysteresis governs trapping, mobility  and recovery efficiency. </a:t>
            </a:r>
          </a:p>
        </p:txBody>
      </p:sp>
      <p:sp>
        <p:nvSpPr>
          <p:cNvPr id="7" name="TextBox 6">
            <a:extLst>
              <a:ext uri="{FF2B5EF4-FFF2-40B4-BE49-F238E27FC236}">
                <a16:creationId xmlns:a16="http://schemas.microsoft.com/office/drawing/2014/main" id="{1E607FAC-4677-E9DC-570B-2BFFD6005B57}"/>
              </a:ext>
            </a:extLst>
          </p:cNvPr>
          <p:cNvSpPr txBox="1">
            <a:spLocks/>
          </p:cNvSpPr>
          <p:nvPr/>
        </p:nvSpPr>
        <p:spPr>
          <a:xfrm>
            <a:off x="4941286" y="5533150"/>
            <a:ext cx="2879998" cy="566309"/>
          </a:xfrm>
          <a:prstGeom prst="rect">
            <a:avLst/>
          </a:prstGeom>
        </p:spPr>
        <p:txBody>
          <a:bodyPr wrap="square" rtlCol="0">
            <a:spAutoFit/>
          </a:bodyPr>
          <a:lstStyle/>
          <a:p>
            <a:pPr algn="ctr" fontAlgn="auto">
              <a:spcBef>
                <a:spcPct val="20000"/>
              </a:spcBef>
              <a:spcAft>
                <a:spcPts val="0"/>
              </a:spcAft>
            </a:pPr>
            <a:r>
              <a:rPr lang="en-AU" sz="1400" dirty="0">
                <a:latin typeface="+mn-lt"/>
                <a:ea typeface="+mn-ea"/>
              </a:rPr>
              <a:t>After </a:t>
            </a:r>
            <a:r>
              <a:rPr lang="en-AU" sz="1400" dirty="0">
                <a:solidFill>
                  <a:srgbClr val="FFC000"/>
                </a:solidFill>
                <a:latin typeface="+mn-lt"/>
                <a:ea typeface="+mn-ea"/>
              </a:rPr>
              <a:t>Drainage</a:t>
            </a:r>
            <a:r>
              <a:rPr lang="en-AU" sz="1400" dirty="0">
                <a:latin typeface="+mn-lt"/>
                <a:ea typeface="+mn-ea"/>
              </a:rPr>
              <a:t> – </a:t>
            </a:r>
          </a:p>
          <a:p>
            <a:pPr algn="ctr" fontAlgn="auto">
              <a:spcBef>
                <a:spcPct val="20000"/>
              </a:spcBef>
              <a:spcAft>
                <a:spcPts val="0"/>
              </a:spcAft>
            </a:pPr>
            <a:r>
              <a:rPr lang="en-AU" sz="1400" u="sng" dirty="0">
                <a:latin typeface="+mn-lt"/>
                <a:ea typeface="+mn-ea"/>
              </a:rPr>
              <a:t>connected</a:t>
            </a:r>
            <a:r>
              <a:rPr lang="en-AU" sz="1400" dirty="0">
                <a:latin typeface="+mn-lt"/>
                <a:ea typeface="+mn-ea"/>
              </a:rPr>
              <a:t> gas pathways</a:t>
            </a:r>
          </a:p>
        </p:txBody>
      </p:sp>
      <p:sp>
        <p:nvSpPr>
          <p:cNvPr id="9" name="TextBox 8">
            <a:extLst>
              <a:ext uri="{FF2B5EF4-FFF2-40B4-BE49-F238E27FC236}">
                <a16:creationId xmlns:a16="http://schemas.microsoft.com/office/drawing/2014/main" id="{98AED651-0AE0-027F-F53C-599E428808A8}"/>
              </a:ext>
            </a:extLst>
          </p:cNvPr>
          <p:cNvSpPr txBox="1">
            <a:spLocks/>
          </p:cNvSpPr>
          <p:nvPr/>
        </p:nvSpPr>
        <p:spPr>
          <a:xfrm>
            <a:off x="8723103" y="5533150"/>
            <a:ext cx="2879998" cy="566309"/>
          </a:xfrm>
          <a:prstGeom prst="rect">
            <a:avLst/>
          </a:prstGeom>
        </p:spPr>
        <p:txBody>
          <a:bodyPr wrap="square" rtlCol="0">
            <a:spAutoFit/>
          </a:bodyPr>
          <a:lstStyle/>
          <a:p>
            <a:pPr algn="ctr" fontAlgn="auto">
              <a:spcBef>
                <a:spcPct val="20000"/>
              </a:spcBef>
              <a:spcAft>
                <a:spcPts val="0"/>
              </a:spcAft>
            </a:pPr>
            <a:r>
              <a:rPr lang="en-AU" sz="1400" dirty="0">
                <a:latin typeface="+mn-lt"/>
                <a:ea typeface="+mn-ea"/>
              </a:rPr>
              <a:t>After </a:t>
            </a:r>
            <a:r>
              <a:rPr lang="en-AU" sz="1400" dirty="0">
                <a:solidFill>
                  <a:srgbClr val="00B0F0"/>
                </a:solidFill>
                <a:latin typeface="+mn-lt"/>
                <a:ea typeface="+mn-ea"/>
              </a:rPr>
              <a:t>Imbibition</a:t>
            </a:r>
            <a:r>
              <a:rPr lang="en-AU" sz="1400" dirty="0">
                <a:latin typeface="+mn-lt"/>
                <a:ea typeface="+mn-ea"/>
              </a:rPr>
              <a:t> – </a:t>
            </a:r>
          </a:p>
          <a:p>
            <a:pPr algn="ctr" fontAlgn="auto">
              <a:spcBef>
                <a:spcPct val="20000"/>
              </a:spcBef>
              <a:spcAft>
                <a:spcPts val="0"/>
              </a:spcAft>
            </a:pPr>
            <a:r>
              <a:rPr lang="en-AU" sz="1400" u="sng" dirty="0">
                <a:latin typeface="+mn-lt"/>
                <a:ea typeface="+mn-ea"/>
              </a:rPr>
              <a:t>disconnected</a:t>
            </a:r>
            <a:r>
              <a:rPr lang="en-AU" sz="1400" dirty="0">
                <a:latin typeface="+mn-lt"/>
                <a:ea typeface="+mn-ea"/>
              </a:rPr>
              <a:t> ganglia</a:t>
            </a:r>
          </a:p>
        </p:txBody>
      </p:sp>
      <p:pic>
        <p:nvPicPr>
          <p:cNvPr id="2" name="imb1_xy_timelapse">
            <a:hlinkClick r:id="" action="ppaction://media"/>
            <a:extLst>
              <a:ext uri="{FF2B5EF4-FFF2-40B4-BE49-F238E27FC236}">
                <a16:creationId xmlns:a16="http://schemas.microsoft.com/office/drawing/2014/main" id="{28227E39-5322-2F75-718A-C650B9851A57}"/>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8364219" y="1809813"/>
            <a:ext cx="3600000" cy="3600000"/>
          </a:xfrm>
          <a:prstGeom prst="rect">
            <a:avLst/>
          </a:prstGeom>
        </p:spPr>
      </p:pic>
      <p:pic>
        <p:nvPicPr>
          <p:cNvPr id="14" name="Picture 13">
            <a:extLst>
              <a:ext uri="{FF2B5EF4-FFF2-40B4-BE49-F238E27FC236}">
                <a16:creationId xmlns:a16="http://schemas.microsoft.com/office/drawing/2014/main" id="{944FE6DB-AA48-F8E6-D9DC-7F8F952E6685}"/>
              </a:ext>
            </a:extLst>
          </p:cNvPr>
          <p:cNvPicPr>
            <a:picLocks noGrp="1" noRot="1" noChangeAspect="1" noMove="1" noResize="1" noEditPoints="1" noAdjustHandles="1" noChangeArrowheads="1" noChangeShapeType="1" noCrop="1"/>
          </p:cNvPicPr>
          <p:nvPr/>
        </p:nvPicPr>
        <p:blipFill>
          <a:blip r:embed="rId11"/>
          <a:stretch>
            <a:fillRect/>
          </a:stretch>
        </p:blipFill>
        <p:spPr>
          <a:xfrm>
            <a:off x="11306756" y="5157114"/>
            <a:ext cx="647790" cy="209579"/>
          </a:xfrm>
          <a:prstGeom prst="rect">
            <a:avLst/>
          </a:prstGeom>
        </p:spPr>
      </p:pic>
      <p:pic>
        <p:nvPicPr>
          <p:cNvPr id="4" name="dra1_xy_timelapse">
            <a:hlinkClick r:id="" action="ppaction://media"/>
            <a:extLst>
              <a:ext uri="{FF2B5EF4-FFF2-40B4-BE49-F238E27FC236}">
                <a16:creationId xmlns:a16="http://schemas.microsoft.com/office/drawing/2014/main" id="{D7E40144-2C84-7676-CDA4-A07AF2C093C9}"/>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4581285" y="1809813"/>
            <a:ext cx="3600000" cy="3600000"/>
          </a:xfrm>
          <a:prstGeom prst="rect">
            <a:avLst/>
          </a:prstGeom>
        </p:spPr>
      </p:pic>
      <p:pic>
        <p:nvPicPr>
          <p:cNvPr id="13" name="Picture 12">
            <a:extLst>
              <a:ext uri="{FF2B5EF4-FFF2-40B4-BE49-F238E27FC236}">
                <a16:creationId xmlns:a16="http://schemas.microsoft.com/office/drawing/2014/main" id="{51F4BDA5-4BFA-F101-C3DD-18373BD88A74}"/>
              </a:ext>
            </a:extLst>
          </p:cNvPr>
          <p:cNvPicPr>
            <a:picLocks noGrp="1" noRot="1" noChangeAspect="1" noMove="1" noResize="1" noEditPoints="1" noAdjustHandles="1" noChangeArrowheads="1" noChangeShapeType="1" noCrop="1"/>
          </p:cNvPicPr>
          <p:nvPr/>
        </p:nvPicPr>
        <p:blipFill>
          <a:blip r:embed="rId11"/>
          <a:stretch>
            <a:fillRect/>
          </a:stretch>
        </p:blipFill>
        <p:spPr>
          <a:xfrm>
            <a:off x="7529213" y="5157113"/>
            <a:ext cx="647790" cy="209579"/>
          </a:xfrm>
          <a:prstGeom prst="rect">
            <a:avLst/>
          </a:prstGeom>
        </p:spPr>
      </p:pic>
    </p:spTree>
    <p:extLst>
      <p:ext uri="{BB962C8B-B14F-4D97-AF65-F5344CB8AC3E}">
        <p14:creationId xmlns:p14="http://schemas.microsoft.com/office/powerpoint/2010/main" val="319023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5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5"/>
                </p:tgtEl>
              </p:cMediaNode>
            </p:video>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F535-3163-BFD5-99AB-54230994CFA0}"/>
            </a:ext>
          </a:extLst>
        </p:cNvPr>
        <p:cNvGrpSpPr/>
        <p:nvPr/>
      </p:nvGrpSpPr>
      <p:grpSpPr>
        <a:xfrm>
          <a:off x="0" y="0"/>
          <a:ext cx="0" cy="0"/>
          <a:chOff x="0" y="0"/>
          <a:chExt cx="0" cy="0"/>
        </a:xfrm>
      </p:grpSpPr>
      <p:sp>
        <p:nvSpPr>
          <p:cNvPr id="10241" name="Title 2">
            <a:extLst>
              <a:ext uri="{FF2B5EF4-FFF2-40B4-BE49-F238E27FC236}">
                <a16:creationId xmlns:a16="http://schemas.microsoft.com/office/drawing/2014/main" id="{5AD4A9EA-5875-EFCC-D1A9-587C8A0E9397}"/>
              </a:ext>
            </a:extLst>
          </p:cNvPr>
          <p:cNvSpPr>
            <a:spLocks noGrp="1"/>
          </p:cNvSpPr>
          <p:nvPr>
            <p:ph type="title"/>
          </p:nvPr>
        </p:nvSpPr>
        <p:spPr>
          <a:xfrm>
            <a:off x="407368" y="-3821"/>
            <a:ext cx="10513168" cy="923330"/>
          </a:xfrm>
        </p:spPr>
        <p:txBody>
          <a:bodyPr/>
          <a:lstStyle/>
          <a:p>
            <a:r>
              <a:rPr lang="en-US" altLang="en-US" dirty="0"/>
              <a:t>Hysteresis commonly characterized across full saturation range</a:t>
            </a:r>
          </a:p>
        </p:txBody>
      </p:sp>
      <p:sp>
        <p:nvSpPr>
          <p:cNvPr id="10243" name="Slide Number Placeholder 2">
            <a:extLst>
              <a:ext uri="{FF2B5EF4-FFF2-40B4-BE49-F238E27FC236}">
                <a16:creationId xmlns:a16="http://schemas.microsoft.com/office/drawing/2014/main" id="{5A364ABE-FA87-65F4-E833-9BF8442D3D49}"/>
              </a:ext>
            </a:extLst>
          </p:cNvPr>
          <p:cNvSpPr>
            <a:spLocks noGrp="1" noRot="1" noMove="1" noResize="1" noEditPoints="1" noAdjustHandles="1" noChangeArrowheads="1" noChangeShapeType="1"/>
          </p:cNvSpPr>
          <p:nvPr>
            <p:ph type="sldNum" sz="quarter" idx="4294967295"/>
          </p:nvPr>
        </p:nvSpPr>
        <p:spPr bwMode="auto">
          <a:xfrm>
            <a:off x="384895"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A329C87-AE6F-7945-9A58-63524BAAE814}" type="slidenum">
              <a:rPr lang="en-US" altLang="en-US" sz="1200">
                <a:solidFill>
                  <a:srgbClr val="000000"/>
                </a:solidFill>
              </a:rPr>
              <a:pPr eaLnBrk="1" hangingPunct="1"/>
              <a:t>2</a:t>
            </a:fld>
            <a:endParaRPr lang="en-US" altLang="en-US" sz="1200">
              <a:solidFill>
                <a:srgbClr val="000000"/>
              </a:solidFill>
            </a:endParaRPr>
          </a:p>
        </p:txBody>
      </p:sp>
      <p:pic>
        <p:nvPicPr>
          <p:cNvPr id="3" name="Picture 2">
            <a:extLst>
              <a:ext uri="{FF2B5EF4-FFF2-40B4-BE49-F238E27FC236}">
                <a16:creationId xmlns:a16="http://schemas.microsoft.com/office/drawing/2014/main" id="{D22C119C-73B3-9ACD-DF2F-D5F270395366}"/>
              </a:ext>
            </a:extLst>
          </p:cNvPr>
          <p:cNvPicPr>
            <a:picLocks noChangeAspect="1"/>
          </p:cNvPicPr>
          <p:nvPr/>
        </p:nvPicPr>
        <p:blipFill>
          <a:blip r:embed="rId3"/>
          <a:stretch>
            <a:fillRect/>
          </a:stretch>
        </p:blipFill>
        <p:spPr>
          <a:xfrm>
            <a:off x="7245379" y="773768"/>
            <a:ext cx="3955869" cy="2328997"/>
          </a:xfrm>
          <a:prstGeom prst="rect">
            <a:avLst/>
          </a:prstGeom>
        </p:spPr>
      </p:pic>
      <p:sp>
        <p:nvSpPr>
          <p:cNvPr id="4" name="TextBox 3">
            <a:extLst>
              <a:ext uri="{FF2B5EF4-FFF2-40B4-BE49-F238E27FC236}">
                <a16:creationId xmlns:a16="http://schemas.microsoft.com/office/drawing/2014/main" id="{F63CA7CE-08EF-224A-046B-80A2AF5C41EC}"/>
              </a:ext>
            </a:extLst>
          </p:cNvPr>
          <p:cNvSpPr txBox="1">
            <a:spLocks/>
          </p:cNvSpPr>
          <p:nvPr/>
        </p:nvSpPr>
        <p:spPr>
          <a:xfrm>
            <a:off x="7233460" y="3102765"/>
            <a:ext cx="3967788" cy="430887"/>
          </a:xfrm>
          <a:prstGeom prst="rect">
            <a:avLst/>
          </a:prstGeom>
        </p:spPr>
        <p:txBody>
          <a:bodyPr wrap="square" rtlCol="0">
            <a:spAutoFit/>
          </a:bodyPr>
          <a:lstStyle/>
          <a:p>
            <a:pPr fontAlgn="auto">
              <a:spcBef>
                <a:spcPct val="20000"/>
              </a:spcBef>
              <a:spcAft>
                <a:spcPts val="0"/>
              </a:spcAft>
            </a:pPr>
            <a:r>
              <a:rPr lang="en-AU" sz="1100" dirty="0">
                <a:latin typeface="+mn-lt"/>
                <a:ea typeface="+mn-ea"/>
              </a:rPr>
              <a:t>Euler characteristic and Interfacial area hysteresis relation (Schlüter et al., 2016)</a:t>
            </a:r>
          </a:p>
        </p:txBody>
      </p:sp>
      <p:sp>
        <p:nvSpPr>
          <p:cNvPr id="9" name="TextBox 8">
            <a:extLst>
              <a:ext uri="{FF2B5EF4-FFF2-40B4-BE49-F238E27FC236}">
                <a16:creationId xmlns:a16="http://schemas.microsoft.com/office/drawing/2014/main" id="{71CE13BE-FF50-2D47-D725-7408FE8A1F9E}"/>
              </a:ext>
            </a:extLst>
          </p:cNvPr>
          <p:cNvSpPr txBox="1">
            <a:spLocks/>
          </p:cNvSpPr>
          <p:nvPr/>
        </p:nvSpPr>
        <p:spPr>
          <a:xfrm>
            <a:off x="1038655" y="6197659"/>
            <a:ext cx="4569675" cy="261610"/>
          </a:xfrm>
          <a:prstGeom prst="rect">
            <a:avLst/>
          </a:prstGeom>
        </p:spPr>
        <p:txBody>
          <a:bodyPr wrap="square" rtlCol="0">
            <a:spAutoFit/>
          </a:bodyPr>
          <a:lstStyle/>
          <a:p>
            <a:pPr fontAlgn="auto">
              <a:spcBef>
                <a:spcPct val="20000"/>
              </a:spcBef>
              <a:spcAft>
                <a:spcPts val="0"/>
              </a:spcAft>
            </a:pPr>
            <a:r>
              <a:rPr lang="en-AU" sz="1100" dirty="0">
                <a:latin typeface="+mn-lt"/>
                <a:ea typeface="+mn-ea"/>
              </a:rPr>
              <a:t>Gas relative permeability hysteresis (Fatemi and Sohrabi, 2018)</a:t>
            </a:r>
          </a:p>
        </p:txBody>
      </p:sp>
      <p:pic>
        <p:nvPicPr>
          <p:cNvPr id="11" name="Picture 10">
            <a:extLst>
              <a:ext uri="{FF2B5EF4-FFF2-40B4-BE49-F238E27FC236}">
                <a16:creationId xmlns:a16="http://schemas.microsoft.com/office/drawing/2014/main" id="{D225D5E4-B852-6B01-1BF4-9EEB6853C4A2}"/>
              </a:ext>
            </a:extLst>
          </p:cNvPr>
          <p:cNvPicPr>
            <a:picLocks noChangeAspect="1"/>
          </p:cNvPicPr>
          <p:nvPr/>
        </p:nvPicPr>
        <p:blipFill>
          <a:blip r:embed="rId4"/>
          <a:stretch>
            <a:fillRect/>
          </a:stretch>
        </p:blipFill>
        <p:spPr>
          <a:xfrm>
            <a:off x="7818693" y="2182538"/>
            <a:ext cx="590632" cy="485843"/>
          </a:xfrm>
          <a:prstGeom prst="rect">
            <a:avLst/>
          </a:prstGeom>
        </p:spPr>
      </p:pic>
      <p:pic>
        <p:nvPicPr>
          <p:cNvPr id="13" name="Picture 12">
            <a:extLst>
              <a:ext uri="{FF2B5EF4-FFF2-40B4-BE49-F238E27FC236}">
                <a16:creationId xmlns:a16="http://schemas.microsoft.com/office/drawing/2014/main" id="{6C33C862-B760-A05E-E7C4-0E2B20FB492D}"/>
              </a:ext>
            </a:extLst>
          </p:cNvPr>
          <p:cNvPicPr>
            <a:picLocks noChangeAspect="1"/>
          </p:cNvPicPr>
          <p:nvPr/>
        </p:nvPicPr>
        <p:blipFill>
          <a:blip r:embed="rId5"/>
          <a:stretch>
            <a:fillRect/>
          </a:stretch>
        </p:blipFill>
        <p:spPr>
          <a:xfrm>
            <a:off x="7213487" y="3724229"/>
            <a:ext cx="3974659" cy="2222106"/>
          </a:xfrm>
          <a:prstGeom prst="rect">
            <a:avLst/>
          </a:prstGeom>
        </p:spPr>
      </p:pic>
      <p:sp>
        <p:nvSpPr>
          <p:cNvPr id="14" name="TextBox 13">
            <a:extLst>
              <a:ext uri="{FF2B5EF4-FFF2-40B4-BE49-F238E27FC236}">
                <a16:creationId xmlns:a16="http://schemas.microsoft.com/office/drawing/2014/main" id="{A7101020-60CF-1B4C-29D6-113321AADC9A}"/>
              </a:ext>
            </a:extLst>
          </p:cNvPr>
          <p:cNvSpPr txBox="1">
            <a:spLocks/>
          </p:cNvSpPr>
          <p:nvPr/>
        </p:nvSpPr>
        <p:spPr>
          <a:xfrm>
            <a:off x="7278074" y="6038389"/>
            <a:ext cx="4072934" cy="430887"/>
          </a:xfrm>
          <a:prstGeom prst="rect">
            <a:avLst/>
          </a:prstGeom>
        </p:spPr>
        <p:txBody>
          <a:bodyPr wrap="square" rtlCol="0">
            <a:spAutoFit/>
          </a:bodyPr>
          <a:lstStyle/>
          <a:p>
            <a:pPr fontAlgn="auto">
              <a:spcBef>
                <a:spcPct val="20000"/>
              </a:spcBef>
              <a:spcAft>
                <a:spcPts val="0"/>
              </a:spcAft>
            </a:pPr>
            <a:r>
              <a:rPr lang="en-AU" sz="1100" dirty="0">
                <a:latin typeface="+mn-lt"/>
                <a:ea typeface="+mn-ea"/>
              </a:rPr>
              <a:t>Normalized Euler as a function of NW saturation over multiple drainage-imbibition cycles (Herring et al., 2013)</a:t>
            </a:r>
          </a:p>
        </p:txBody>
      </p:sp>
      <p:sp>
        <p:nvSpPr>
          <p:cNvPr id="18" name="Rectangle 17">
            <a:extLst>
              <a:ext uri="{FF2B5EF4-FFF2-40B4-BE49-F238E27FC236}">
                <a16:creationId xmlns:a16="http://schemas.microsoft.com/office/drawing/2014/main" id="{82D17A29-82AA-CC04-0721-CD041C612327}"/>
              </a:ext>
            </a:extLst>
          </p:cNvPr>
          <p:cNvSpPr/>
          <p:nvPr/>
        </p:nvSpPr>
        <p:spPr>
          <a:xfrm>
            <a:off x="7220156" y="672923"/>
            <a:ext cx="4126929" cy="284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ABB37A58-C842-D765-0A4B-1D2C697580C8}"/>
              </a:ext>
            </a:extLst>
          </p:cNvPr>
          <p:cNvSpPr/>
          <p:nvPr/>
        </p:nvSpPr>
        <p:spPr>
          <a:xfrm>
            <a:off x="7218054" y="3671224"/>
            <a:ext cx="4126929" cy="284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06E4287D-370E-F422-4C79-8D00E4BE57D7}"/>
              </a:ext>
            </a:extLst>
          </p:cNvPr>
          <p:cNvPicPr>
            <a:picLocks noChangeAspect="1"/>
          </p:cNvPicPr>
          <p:nvPr/>
        </p:nvPicPr>
        <p:blipFill>
          <a:blip r:embed="rId6"/>
          <a:stretch>
            <a:fillRect/>
          </a:stretch>
        </p:blipFill>
        <p:spPr>
          <a:xfrm>
            <a:off x="1038655" y="3443584"/>
            <a:ext cx="4002962" cy="2707723"/>
          </a:xfrm>
          <a:prstGeom prst="rect">
            <a:avLst/>
          </a:prstGeom>
        </p:spPr>
      </p:pic>
      <p:sp>
        <p:nvSpPr>
          <p:cNvPr id="24" name="Rectangle 23">
            <a:extLst>
              <a:ext uri="{FF2B5EF4-FFF2-40B4-BE49-F238E27FC236}">
                <a16:creationId xmlns:a16="http://schemas.microsoft.com/office/drawing/2014/main" id="{CAEC9668-E1FD-C920-9693-BFF984932B27}"/>
              </a:ext>
            </a:extLst>
          </p:cNvPr>
          <p:cNvSpPr/>
          <p:nvPr/>
        </p:nvSpPr>
        <p:spPr>
          <a:xfrm>
            <a:off x="891759" y="3429000"/>
            <a:ext cx="4536505" cy="30896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65E6CD93-AAB3-75D3-E06B-37DC1817400C}"/>
              </a:ext>
            </a:extLst>
          </p:cNvPr>
          <p:cNvSpPr txBox="1"/>
          <p:nvPr/>
        </p:nvSpPr>
        <p:spPr>
          <a:xfrm>
            <a:off x="376469" y="881075"/>
            <a:ext cx="5567089" cy="1025922"/>
          </a:xfrm>
          <a:prstGeom prst="rect">
            <a:avLst/>
          </a:prstGeom>
          <a:noFill/>
        </p:spPr>
        <p:txBody>
          <a:bodyPr wrap="square">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Most studies characterise hysteresis across complete drainage-imbibition saturation pathways.</a:t>
            </a:r>
          </a:p>
          <a:p>
            <a:pPr marL="7938" lvl="1" algn="just">
              <a:spcAft>
                <a:spcPts val="800"/>
              </a:spcAft>
            </a:pPr>
            <a:endPar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776D8D98-EB0F-D896-477E-95CDC4781F9E}"/>
              </a:ext>
            </a:extLst>
          </p:cNvPr>
          <p:cNvSpPr txBox="1"/>
          <p:nvPr/>
        </p:nvSpPr>
        <p:spPr>
          <a:xfrm>
            <a:off x="376468" y="1853177"/>
            <a:ext cx="5567089" cy="1025922"/>
          </a:xfrm>
          <a:prstGeom prst="rect">
            <a:avLst/>
          </a:prstGeom>
          <a:noFill/>
        </p:spPr>
        <p:txBody>
          <a:bodyPr wrap="square">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Practical flow reversals often occur within </a:t>
            </a:r>
            <a:r>
              <a:rPr lang="en-AU" sz="1800" kern="100" dirty="0">
                <a:solidFill>
                  <a:srgbClr val="00B050"/>
                </a:solidFill>
                <a:latin typeface="Arial" panose="020B0604020202020204" pitchFamily="34" charset="0"/>
                <a:ea typeface="Calibri" panose="020F0502020204030204" pitchFamily="34" charset="0"/>
                <a:cs typeface="Times New Roman" panose="02020603050405020304" pitchFamily="18" charset="0"/>
              </a:rPr>
              <a:t>intermediate</a:t>
            </a: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 saturation ranges.</a:t>
            </a:r>
          </a:p>
          <a:p>
            <a:pPr marL="7938" lvl="1" algn="just">
              <a:spcAft>
                <a:spcPts val="800"/>
              </a:spcAft>
            </a:pPr>
            <a:endPar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135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animBg="1"/>
      <p:bldP spid="20" grpId="0" animBg="1"/>
      <p:bldP spid="24" grpId="0" animBg="1"/>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B32CE-93B2-D7C7-19BD-683C7249CEED}"/>
            </a:ext>
          </a:extLst>
        </p:cNvPr>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CBEACF35-1690-7D2F-69F0-13E50928D868}"/>
              </a:ext>
            </a:extLst>
          </p:cNvPr>
          <p:cNvCxnSpPr/>
          <p:nvPr/>
        </p:nvCxnSpPr>
        <p:spPr>
          <a:xfrm>
            <a:off x="2291715" y="4234289"/>
            <a:ext cx="705954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41" name="Title 2">
            <a:extLst>
              <a:ext uri="{FF2B5EF4-FFF2-40B4-BE49-F238E27FC236}">
                <a16:creationId xmlns:a16="http://schemas.microsoft.com/office/drawing/2014/main" id="{C2A13396-8A22-11E0-8748-E54FA652C462}"/>
              </a:ext>
            </a:extLst>
          </p:cNvPr>
          <p:cNvSpPr>
            <a:spLocks noGrp="1"/>
          </p:cNvSpPr>
          <p:nvPr>
            <p:ph type="title"/>
          </p:nvPr>
        </p:nvSpPr>
        <p:spPr>
          <a:xfrm>
            <a:off x="407368" y="-3821"/>
            <a:ext cx="11089232" cy="461665"/>
          </a:xfrm>
        </p:spPr>
        <p:txBody>
          <a:bodyPr/>
          <a:lstStyle/>
          <a:p>
            <a:r>
              <a:rPr lang="en-US" altLang="en-US" dirty="0"/>
              <a:t>Hysteresis at intermediate saturations - uncharacterized</a:t>
            </a:r>
          </a:p>
        </p:txBody>
      </p:sp>
      <p:sp>
        <p:nvSpPr>
          <p:cNvPr id="10243" name="Slide Number Placeholder 2">
            <a:extLst>
              <a:ext uri="{FF2B5EF4-FFF2-40B4-BE49-F238E27FC236}">
                <a16:creationId xmlns:a16="http://schemas.microsoft.com/office/drawing/2014/main" id="{B990E351-35AF-E589-0615-F5358466390D}"/>
              </a:ext>
            </a:extLst>
          </p:cNvPr>
          <p:cNvSpPr>
            <a:spLocks noGrp="1" noRot="1" noMove="1" noResize="1" noEditPoints="1" noAdjustHandles="1" noChangeArrowheads="1" noChangeShapeType="1"/>
          </p:cNvSpPr>
          <p:nvPr>
            <p:ph type="sldNum" sz="quarter" idx="4294967295"/>
          </p:nvPr>
        </p:nvSpPr>
        <p:spPr bwMode="auto">
          <a:xfrm>
            <a:off x="384895"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A329C87-AE6F-7945-9A58-63524BAAE814}" type="slidenum">
              <a:rPr lang="en-US" altLang="en-US" sz="1200">
                <a:solidFill>
                  <a:srgbClr val="000000"/>
                </a:solidFill>
              </a:rPr>
              <a:pPr eaLnBrk="1" hangingPunct="1"/>
              <a:t>3</a:t>
            </a:fld>
            <a:endParaRPr lang="en-US" altLang="en-US" sz="1200">
              <a:solidFill>
                <a:srgbClr val="000000"/>
              </a:solidFill>
            </a:endParaRPr>
          </a:p>
        </p:txBody>
      </p:sp>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53F18D26-B3B1-7A32-0221-A82570973753}"/>
                  </a:ext>
                </a:extLst>
              </p:cNvPr>
              <p:cNvSpPr/>
              <p:nvPr/>
            </p:nvSpPr>
            <p:spPr>
              <a:xfrm>
                <a:off x="2279576" y="1196752"/>
                <a:ext cx="7071680" cy="46166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AU" sz="2000" i="1" smtClean="0">
                            <a:solidFill>
                              <a:schemeClr val="tx1"/>
                            </a:solidFill>
                            <a:latin typeface="Cambria Math" panose="02040503050406030204" pitchFamily="18" charset="0"/>
                          </a:rPr>
                        </m:ctrlPr>
                      </m:sSubPr>
                      <m:e>
                        <m:r>
                          <a:rPr lang="en-AU" sz="2000" b="0" i="1" smtClean="0">
                            <a:solidFill>
                              <a:schemeClr val="tx1"/>
                            </a:solidFill>
                            <a:latin typeface="Cambria Math" panose="02040503050406030204" pitchFamily="18" charset="0"/>
                          </a:rPr>
                          <m:t>𝐾</m:t>
                        </m:r>
                      </m:e>
                      <m:sub>
                        <m:r>
                          <a:rPr lang="en-AU" sz="2000" b="0" i="1" smtClean="0">
                            <a:solidFill>
                              <a:schemeClr val="tx1"/>
                            </a:solidFill>
                            <a:latin typeface="Cambria Math" panose="02040503050406030204" pitchFamily="18" charset="0"/>
                          </a:rPr>
                          <m:t>𝑟</m:t>
                        </m:r>
                      </m:sub>
                    </m:sSub>
                  </m:oMath>
                </a14:m>
                <a:r>
                  <a:rPr lang="en-AU" sz="2000" dirty="0">
                    <a:solidFill>
                      <a:schemeClr val="tx1"/>
                    </a:solidFill>
                  </a:rPr>
                  <a:t> , </a:t>
                </a:r>
                <a14:m>
                  <m:oMath xmlns:m="http://schemas.openxmlformats.org/officeDocument/2006/math">
                    <m:sSub>
                      <m:sSubPr>
                        <m:ctrlPr>
                          <a:rPr lang="en-AU" sz="2000" i="1" smtClean="0">
                            <a:solidFill>
                              <a:schemeClr val="tx1"/>
                            </a:solidFill>
                            <a:latin typeface="Cambria Math" panose="02040503050406030204" pitchFamily="18" charset="0"/>
                          </a:rPr>
                        </m:ctrlPr>
                      </m:sSubPr>
                      <m:e>
                        <m:r>
                          <a:rPr lang="en-AU" sz="2000" i="1" smtClean="0">
                            <a:solidFill>
                              <a:schemeClr val="tx1"/>
                            </a:solidFill>
                            <a:latin typeface="Cambria Math" panose="02040503050406030204" pitchFamily="18" charset="0"/>
                            <a:ea typeface="Cambria Math" panose="02040503050406030204" pitchFamily="18" charset="0"/>
                          </a:rPr>
                          <m:t>𝜒</m:t>
                        </m:r>
                      </m:e>
                      <m:sub>
                        <m:r>
                          <a:rPr lang="en-AU" sz="2000" b="0" i="1" smtClean="0">
                            <a:solidFill>
                              <a:schemeClr val="tx1"/>
                            </a:solidFill>
                            <a:latin typeface="Cambria Math" panose="02040503050406030204" pitchFamily="18" charset="0"/>
                          </a:rPr>
                          <m:t>𝑛</m:t>
                        </m:r>
                      </m:sub>
                    </m:sSub>
                  </m:oMath>
                </a14:m>
                <a:r>
                  <a:rPr lang="en-AU" sz="2000" dirty="0">
                    <a:solidFill>
                      <a:schemeClr val="tx1"/>
                    </a:solidFill>
                  </a:rPr>
                  <a:t> , </a:t>
                </a:r>
                <a14:m>
                  <m:oMath xmlns:m="http://schemas.openxmlformats.org/officeDocument/2006/math">
                    <m:sSub>
                      <m:sSubPr>
                        <m:ctrlPr>
                          <a:rPr lang="en-AU" sz="2000" i="1" smtClean="0">
                            <a:solidFill>
                              <a:schemeClr val="tx1"/>
                            </a:solidFill>
                            <a:latin typeface="Cambria Math" panose="02040503050406030204" pitchFamily="18" charset="0"/>
                          </a:rPr>
                        </m:ctrlPr>
                      </m:sSubPr>
                      <m:e>
                        <m:r>
                          <a:rPr lang="en-AU" sz="2000" b="0" i="1" smtClean="0">
                            <a:solidFill>
                              <a:schemeClr val="tx1"/>
                            </a:solidFill>
                            <a:latin typeface="Cambria Math" panose="02040503050406030204" pitchFamily="18" charset="0"/>
                          </a:rPr>
                          <m:t>𝐴</m:t>
                        </m:r>
                      </m:e>
                      <m:sub>
                        <m:r>
                          <a:rPr lang="en-AU" sz="2000" b="0" i="1" smtClean="0">
                            <a:solidFill>
                              <a:schemeClr val="tx1"/>
                            </a:solidFill>
                            <a:latin typeface="Cambria Math" panose="02040503050406030204" pitchFamily="18" charset="0"/>
                          </a:rPr>
                          <m:t>𝑛𝑤</m:t>
                        </m:r>
                      </m:sub>
                    </m:sSub>
                  </m:oMath>
                </a14:m>
                <a:r>
                  <a:rPr lang="en-AU" sz="2000" dirty="0">
                    <a:solidFill>
                      <a:schemeClr val="tx1"/>
                    </a:solidFill>
                  </a:rPr>
                  <a:t> - full range </a:t>
                </a:r>
              </a:p>
            </p:txBody>
          </p:sp>
        </mc:Choice>
        <mc:Fallback xmlns="">
          <p:sp>
            <p:nvSpPr>
              <p:cNvPr id="2" name="Rectangle: Rounded Corners 1">
                <a:extLst>
                  <a:ext uri="{FF2B5EF4-FFF2-40B4-BE49-F238E27FC236}">
                    <a16:creationId xmlns:a16="http://schemas.microsoft.com/office/drawing/2014/main" id="{2AD582AB-29EF-98AB-3B12-E74BF62AFC58}"/>
                  </a:ext>
                </a:extLst>
              </p:cNvPr>
              <p:cNvSpPr>
                <a:spLocks noRot="1" noChangeAspect="1" noMove="1" noResize="1" noEditPoints="1" noAdjustHandles="1" noChangeArrowheads="1" noChangeShapeType="1" noTextEdit="1"/>
              </p:cNvSpPr>
              <p:nvPr/>
            </p:nvSpPr>
            <p:spPr>
              <a:xfrm>
                <a:off x="2279576" y="1196752"/>
                <a:ext cx="7071680" cy="461665"/>
              </a:xfrm>
              <a:prstGeom prst="roundRect">
                <a:avLst/>
              </a:prstGeom>
              <a:blipFill>
                <a:blip r:embed="rId3"/>
                <a:stretch>
                  <a:fillRect b="-15000"/>
                </a:stretch>
              </a:blipFill>
            </p:spPr>
            <p:txBody>
              <a:bodyPr/>
              <a:lstStyle/>
              <a:p>
                <a:r>
                  <a:rPr lang="en-AU">
                    <a:noFill/>
                  </a:rPr>
                  <a:t> </a:t>
                </a:r>
              </a:p>
            </p:txBody>
          </p:sp>
        </mc:Fallback>
      </mc:AlternateContent>
      <p:sp>
        <p:nvSpPr>
          <p:cNvPr id="3" name="Rectangle: Rounded Corners 2">
            <a:extLst>
              <a:ext uri="{FF2B5EF4-FFF2-40B4-BE49-F238E27FC236}">
                <a16:creationId xmlns:a16="http://schemas.microsoft.com/office/drawing/2014/main" id="{F7A53AA6-A2CA-5AD5-9095-6CE34389F421}"/>
              </a:ext>
            </a:extLst>
          </p:cNvPr>
          <p:cNvSpPr/>
          <p:nvPr/>
        </p:nvSpPr>
        <p:spPr>
          <a:xfrm>
            <a:off x="2279576" y="2564904"/>
            <a:ext cx="7071680" cy="461665"/>
          </a:xfrm>
          <a:prstGeom prst="roundRect">
            <a:avLst/>
          </a:prstGeom>
          <a:pattFill prst="wdUpDiag">
            <a:fgClr>
              <a:schemeClr val="bg2">
                <a:lumMod val="90000"/>
              </a:schemeClr>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CC02EF97-E56F-B926-52A7-A38D2BBF4B76}"/>
              </a:ext>
            </a:extLst>
          </p:cNvPr>
          <p:cNvSpPr/>
          <p:nvPr/>
        </p:nvSpPr>
        <p:spPr>
          <a:xfrm>
            <a:off x="4111307" y="2574099"/>
            <a:ext cx="3496860" cy="46166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chemeClr val="tx1"/>
                </a:solidFill>
              </a:rPr>
              <a:t>Flow reversals + gas trapping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74497A8-5F36-3869-4171-42F5270C39DF}"/>
                  </a:ext>
                </a:extLst>
              </p:cNvPr>
              <p:cNvSpPr txBox="1"/>
              <p:nvPr/>
            </p:nvSpPr>
            <p:spPr>
              <a:xfrm>
                <a:off x="2968341" y="3035764"/>
                <a:ext cx="575222" cy="307777"/>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400" b="1" i="0" u="none" strike="noStrike" kern="1200" cap="none" spc="0" normalizeH="0" baseline="0" noProof="0" dirty="0">
                    <a:ln>
                      <a:noFill/>
                    </a:ln>
                    <a:solidFill>
                      <a:schemeClr val="tx1"/>
                    </a:solidFill>
                    <a:effectLst/>
                    <a:uLnTx/>
                    <a:uFillTx/>
                    <a:latin typeface="Sommet bold"/>
                    <a:ea typeface="+mn-ea"/>
                    <a:cs typeface="+mn-cs"/>
                  </a:rPr>
                  <a:t>= </a:t>
                </a:r>
                <a14:m>
                  <m:oMath xmlns:m="http://schemas.openxmlformats.org/officeDocument/2006/math">
                    <m:sSub>
                      <m:sSubPr>
                        <m:ctrlPr>
                          <a:rPr kumimoji="0" lang="en-AU" sz="14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en-AU" sz="14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𝑺</m:t>
                        </m:r>
                      </m:e>
                      <m:sub>
                        <m:r>
                          <a:rPr kumimoji="0" lang="en-AU" sz="14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𝒘𝒊</m:t>
                        </m:r>
                      </m:sub>
                    </m:sSub>
                  </m:oMath>
                </a14:m>
                <a:endParaRPr kumimoji="0" lang="en-AU" sz="1400" b="1" i="0" u="none" strike="noStrike" kern="1200" cap="none" spc="0" normalizeH="0" baseline="0" noProof="0" dirty="0">
                  <a:ln>
                    <a:noFill/>
                  </a:ln>
                  <a:solidFill>
                    <a:schemeClr val="tx1"/>
                  </a:solidFill>
                  <a:effectLst/>
                  <a:uLnTx/>
                  <a:uFillTx/>
                  <a:latin typeface="Sommet bold"/>
                  <a:ea typeface="+mn-ea"/>
                  <a:cs typeface="+mn-cs"/>
                </a:endParaRPr>
              </a:p>
            </p:txBody>
          </p:sp>
        </mc:Choice>
        <mc:Fallback xmlns="">
          <p:sp>
            <p:nvSpPr>
              <p:cNvPr id="10" name="TextBox 9">
                <a:extLst>
                  <a:ext uri="{FF2B5EF4-FFF2-40B4-BE49-F238E27FC236}">
                    <a16:creationId xmlns:a16="http://schemas.microsoft.com/office/drawing/2014/main" id="{5BFE540D-2BAA-338A-6F7E-A8374561B888}"/>
                  </a:ext>
                </a:extLst>
              </p:cNvPr>
              <p:cNvSpPr txBox="1">
                <a:spLocks noRot="1" noChangeAspect="1" noMove="1" noResize="1" noEditPoints="1" noAdjustHandles="1" noChangeArrowheads="1" noChangeShapeType="1" noTextEdit="1"/>
              </p:cNvSpPr>
              <p:nvPr/>
            </p:nvSpPr>
            <p:spPr>
              <a:xfrm>
                <a:off x="2968341" y="3035764"/>
                <a:ext cx="575222" cy="307777"/>
              </a:xfrm>
              <a:prstGeom prst="rect">
                <a:avLst/>
              </a:prstGeom>
              <a:blipFill>
                <a:blip r:embed="rId4"/>
                <a:stretch>
                  <a:fillRect l="-3191" t="-4000" b="-2000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A39BE13-0139-52EC-BCCD-7189D992B80C}"/>
                  </a:ext>
                </a:extLst>
              </p:cNvPr>
              <p:cNvSpPr txBox="1"/>
              <p:nvPr/>
            </p:nvSpPr>
            <p:spPr>
              <a:xfrm>
                <a:off x="8080694" y="3014839"/>
                <a:ext cx="583237" cy="328167"/>
              </a:xfrm>
              <a:prstGeom prst="rect">
                <a:avLst/>
              </a:prstGeom>
            </p:spPr>
            <p:txBody>
              <a:bodyPr wrap="none" rtlCol="0">
                <a:spAutoFit/>
              </a:bodyPr>
              <a:lstStyle/>
              <a:p>
                <a:pPr marL="342900" indent="-342900" fontAlgn="auto">
                  <a:spcBef>
                    <a:spcPct val="20000"/>
                  </a:spcBef>
                  <a:spcAft>
                    <a:spcPts val="0"/>
                  </a:spcAft>
                </a:pPr>
                <a:r>
                  <a:rPr kumimoji="0" lang="en-AU" sz="1400" b="1" i="0" u="none" strike="noStrike" kern="1200" cap="none" spc="0" normalizeH="0" baseline="0" noProof="0" dirty="0">
                    <a:ln>
                      <a:noFill/>
                    </a:ln>
                    <a:solidFill>
                      <a:schemeClr val="tx1"/>
                    </a:solidFill>
                    <a:effectLst/>
                    <a:uLnTx/>
                    <a:uFillTx/>
                    <a:latin typeface="Sommet bold"/>
                    <a:ea typeface="+mn-ea"/>
                  </a:rPr>
                  <a:t>= </a:t>
                </a:r>
                <a14:m>
                  <m:oMath xmlns:m="http://schemas.openxmlformats.org/officeDocument/2006/math">
                    <m:sSub>
                      <m:sSubPr>
                        <m:ctrlPr>
                          <a:rPr kumimoji="0" lang="en-AU" sz="1400" b="1" i="1" u="none" strike="noStrike" kern="1200" cap="none" spc="0" normalizeH="0" baseline="0" noProof="0" smtClean="0">
                            <a:ln>
                              <a:noFill/>
                            </a:ln>
                            <a:solidFill>
                              <a:schemeClr val="tx1"/>
                            </a:solidFill>
                            <a:effectLst/>
                            <a:uLnTx/>
                            <a:uFillTx/>
                            <a:latin typeface="Cambria Math" panose="02040503050406030204" pitchFamily="18" charset="0"/>
                            <a:ea typeface="+mn-ea"/>
                          </a:rPr>
                        </m:ctrlPr>
                      </m:sSubPr>
                      <m:e>
                        <m:r>
                          <a:rPr kumimoji="0" lang="en-AU" sz="1400" b="1" i="1" u="none" strike="noStrike" kern="1200" cap="none" spc="0" normalizeH="0" baseline="0" noProof="0" smtClean="0">
                            <a:ln>
                              <a:noFill/>
                            </a:ln>
                            <a:solidFill>
                              <a:schemeClr val="tx1"/>
                            </a:solidFill>
                            <a:effectLst/>
                            <a:uLnTx/>
                            <a:uFillTx/>
                            <a:latin typeface="Cambria Math" panose="02040503050406030204" pitchFamily="18" charset="0"/>
                            <a:ea typeface="+mn-ea"/>
                          </a:rPr>
                          <m:t>𝑺</m:t>
                        </m:r>
                      </m:e>
                      <m:sub>
                        <m:r>
                          <a:rPr kumimoji="0" lang="en-AU" sz="1400" b="1" i="1" u="none" strike="noStrike" kern="1200" cap="none" spc="0" normalizeH="0" baseline="0" noProof="0" smtClean="0">
                            <a:ln>
                              <a:noFill/>
                            </a:ln>
                            <a:solidFill>
                              <a:schemeClr val="tx1"/>
                            </a:solidFill>
                            <a:effectLst/>
                            <a:uLnTx/>
                            <a:uFillTx/>
                            <a:latin typeface="Cambria Math" panose="02040503050406030204" pitchFamily="18" charset="0"/>
                            <a:ea typeface="+mn-ea"/>
                          </a:rPr>
                          <m:t>𝒈𝒓</m:t>
                        </m:r>
                      </m:sub>
                    </m:sSub>
                  </m:oMath>
                </a14:m>
                <a:endParaRPr kumimoji="0" lang="en-AU" sz="1400" b="1" i="0" u="none" strike="noStrike" kern="1200" cap="none" spc="0" normalizeH="0" baseline="0" noProof="0" dirty="0">
                  <a:ln>
                    <a:noFill/>
                  </a:ln>
                  <a:solidFill>
                    <a:schemeClr val="tx1"/>
                  </a:solidFill>
                  <a:effectLst/>
                  <a:uLnTx/>
                  <a:uFillTx/>
                  <a:latin typeface="Sommet bold"/>
                  <a:ea typeface="+mn-ea"/>
                </a:endParaRPr>
              </a:p>
            </p:txBody>
          </p:sp>
        </mc:Choice>
        <mc:Fallback xmlns="">
          <p:sp>
            <p:nvSpPr>
              <p:cNvPr id="11" name="TextBox 10">
                <a:extLst>
                  <a:ext uri="{FF2B5EF4-FFF2-40B4-BE49-F238E27FC236}">
                    <a16:creationId xmlns:a16="http://schemas.microsoft.com/office/drawing/2014/main" id="{E728AF50-2235-C182-66D9-68C7623D81D1}"/>
                  </a:ext>
                </a:extLst>
              </p:cNvPr>
              <p:cNvSpPr txBox="1">
                <a:spLocks noRot="1" noChangeAspect="1" noMove="1" noResize="1" noEditPoints="1" noAdjustHandles="1" noChangeArrowheads="1" noChangeShapeType="1" noTextEdit="1"/>
              </p:cNvSpPr>
              <p:nvPr/>
            </p:nvSpPr>
            <p:spPr>
              <a:xfrm>
                <a:off x="8080694" y="3014839"/>
                <a:ext cx="583237" cy="328167"/>
              </a:xfrm>
              <a:prstGeom prst="rect">
                <a:avLst/>
              </a:prstGeom>
              <a:blipFill>
                <a:blip r:embed="rId5"/>
                <a:stretch>
                  <a:fillRect l="-3158" t="-1887" b="-15094"/>
                </a:stretch>
              </a:blipFill>
            </p:spPr>
            <p:txBody>
              <a:bodyPr/>
              <a:lstStyle/>
              <a:p>
                <a:r>
                  <a:rPr lang="en-AU">
                    <a:noFill/>
                  </a:rPr>
                  <a:t> </a:t>
                </a:r>
              </a:p>
            </p:txBody>
          </p:sp>
        </mc:Fallback>
      </mc:AlternateContent>
      <p:sp>
        <p:nvSpPr>
          <p:cNvPr id="12" name="TextBox 11">
            <a:extLst>
              <a:ext uri="{FF2B5EF4-FFF2-40B4-BE49-F238E27FC236}">
                <a16:creationId xmlns:a16="http://schemas.microsoft.com/office/drawing/2014/main" id="{3A936027-5182-AE19-A3D9-B3816AEBBD49}"/>
              </a:ext>
            </a:extLst>
          </p:cNvPr>
          <p:cNvSpPr txBox="1"/>
          <p:nvPr/>
        </p:nvSpPr>
        <p:spPr>
          <a:xfrm>
            <a:off x="9408368" y="1292932"/>
            <a:ext cx="881780" cy="307777"/>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400" b="1" i="0" u="none" strike="noStrike" kern="1200" cap="none" spc="0" normalizeH="0" baseline="0" noProof="0" dirty="0">
                <a:ln>
                  <a:noFill/>
                </a:ln>
                <a:solidFill>
                  <a:schemeClr val="tx1"/>
                </a:solidFill>
                <a:effectLst/>
                <a:uLnTx/>
                <a:uFillTx/>
                <a:latin typeface="Sommet bold"/>
                <a:ea typeface="+mn-ea"/>
                <a:cs typeface="+mn-cs"/>
              </a:rPr>
              <a:t>literature</a:t>
            </a:r>
          </a:p>
        </p:txBody>
      </p:sp>
      <p:sp>
        <p:nvSpPr>
          <p:cNvPr id="13" name="TextBox 12">
            <a:extLst>
              <a:ext uri="{FF2B5EF4-FFF2-40B4-BE49-F238E27FC236}">
                <a16:creationId xmlns:a16="http://schemas.microsoft.com/office/drawing/2014/main" id="{04FF1C22-50DB-27DD-FFDC-DAA241FF1D11}"/>
              </a:ext>
            </a:extLst>
          </p:cNvPr>
          <p:cNvSpPr txBox="1"/>
          <p:nvPr/>
        </p:nvSpPr>
        <p:spPr>
          <a:xfrm>
            <a:off x="9408368" y="2641847"/>
            <a:ext cx="852669" cy="307777"/>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400" b="1" i="0" u="none" strike="noStrike" kern="1200" cap="none" spc="0" normalizeH="0" baseline="0" noProof="0" dirty="0">
                <a:ln>
                  <a:noFill/>
                </a:ln>
                <a:solidFill>
                  <a:schemeClr val="tx1"/>
                </a:solidFill>
                <a:effectLst/>
                <a:uLnTx/>
                <a:uFillTx/>
                <a:latin typeface="Sommet bold"/>
                <a:ea typeface="+mn-ea"/>
                <a:cs typeface="+mn-cs"/>
              </a:rPr>
              <a:t>reservoir</a:t>
            </a:r>
          </a:p>
        </p:txBody>
      </p:sp>
      <p:cxnSp>
        <p:nvCxnSpPr>
          <p:cNvPr id="16" name="Straight Connector 15">
            <a:extLst>
              <a:ext uri="{FF2B5EF4-FFF2-40B4-BE49-F238E27FC236}">
                <a16:creationId xmlns:a16="http://schemas.microsoft.com/office/drawing/2014/main" id="{728F68CB-D9F8-A624-6D3B-B8074EAED256}"/>
              </a:ext>
            </a:extLst>
          </p:cNvPr>
          <p:cNvCxnSpPr>
            <a:cxnSpLocks noGrp="1" noRot="1" noMove="1" noResize="1" noEditPoints="1" noAdjustHandles="1" noChangeArrowheads="1" noChangeShapeType="1"/>
          </p:cNvCxnSpPr>
          <p:nvPr/>
        </p:nvCxnSpPr>
        <p:spPr>
          <a:xfrm>
            <a:off x="2279576" y="3686144"/>
            <a:ext cx="707168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F64AF85-0891-414C-1A6F-A1367FFD143C}"/>
              </a:ext>
            </a:extLst>
          </p:cNvPr>
          <p:cNvSpPr txBox="1">
            <a:spLocks noGrp="1" noRot="1" noMove="1" noResize="1" noEditPoints="1" noAdjustHandles="1" noChangeArrowheads="1" noChangeShapeType="1"/>
          </p:cNvSpPr>
          <p:nvPr/>
        </p:nvSpPr>
        <p:spPr>
          <a:xfrm>
            <a:off x="2164116" y="3551492"/>
            <a:ext cx="255198" cy="269304"/>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150" b="1" i="0" u="none" strike="noStrike" kern="1200" cap="none" spc="0" normalizeH="0" baseline="0" noProof="0" dirty="0">
                <a:ln>
                  <a:noFill/>
                </a:ln>
                <a:solidFill>
                  <a:schemeClr val="tx1"/>
                </a:solidFill>
                <a:effectLst/>
                <a:uLnTx/>
                <a:uFillTx/>
                <a:latin typeface="Sommet bold"/>
                <a:ea typeface="+mn-ea"/>
                <a:cs typeface="+mn-cs"/>
              </a:rPr>
              <a:t>|</a:t>
            </a:r>
          </a:p>
        </p:txBody>
      </p:sp>
      <p:sp>
        <p:nvSpPr>
          <p:cNvPr id="20" name="TextBox 19">
            <a:extLst>
              <a:ext uri="{FF2B5EF4-FFF2-40B4-BE49-F238E27FC236}">
                <a16:creationId xmlns:a16="http://schemas.microsoft.com/office/drawing/2014/main" id="{703740FD-CBA9-2673-3E95-D696CD747CF8}"/>
              </a:ext>
            </a:extLst>
          </p:cNvPr>
          <p:cNvSpPr txBox="1">
            <a:spLocks noGrp="1" noRot="1" noMove="1" noResize="1" noEditPoints="1" noAdjustHandles="1" noChangeArrowheads="1" noChangeShapeType="1"/>
          </p:cNvSpPr>
          <p:nvPr/>
        </p:nvSpPr>
        <p:spPr>
          <a:xfrm>
            <a:off x="5687817" y="3551492"/>
            <a:ext cx="255198" cy="269304"/>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150" b="1" i="0" u="none" strike="noStrike" kern="1200" cap="none" spc="0" normalizeH="0" baseline="0" noProof="0" dirty="0">
                <a:ln>
                  <a:noFill/>
                </a:ln>
                <a:solidFill>
                  <a:schemeClr val="tx1"/>
                </a:solidFill>
                <a:effectLst/>
                <a:uLnTx/>
                <a:uFillTx/>
                <a:latin typeface="Sommet bold"/>
                <a:ea typeface="+mn-ea"/>
                <a:cs typeface="+mn-cs"/>
              </a:rPr>
              <a:t>|</a:t>
            </a:r>
          </a:p>
        </p:txBody>
      </p:sp>
      <p:sp>
        <p:nvSpPr>
          <p:cNvPr id="21" name="TextBox 20">
            <a:extLst>
              <a:ext uri="{FF2B5EF4-FFF2-40B4-BE49-F238E27FC236}">
                <a16:creationId xmlns:a16="http://schemas.microsoft.com/office/drawing/2014/main" id="{744BE8BC-BB5D-AE45-8DFB-12E47C776634}"/>
              </a:ext>
            </a:extLst>
          </p:cNvPr>
          <p:cNvSpPr txBox="1">
            <a:spLocks noGrp="1" noRot="1" noMove="1" noResize="1" noEditPoints="1" noAdjustHandles="1" noChangeArrowheads="1" noChangeShapeType="1"/>
          </p:cNvSpPr>
          <p:nvPr/>
        </p:nvSpPr>
        <p:spPr>
          <a:xfrm>
            <a:off x="9223657" y="3551492"/>
            <a:ext cx="255198" cy="269304"/>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150" b="1" i="0" u="none" strike="noStrike" kern="1200" cap="none" spc="0" normalizeH="0" baseline="0" noProof="0" dirty="0">
                <a:ln>
                  <a:noFill/>
                </a:ln>
                <a:solidFill>
                  <a:schemeClr val="tx1"/>
                </a:solidFill>
                <a:effectLst/>
                <a:uLnTx/>
                <a:uFillTx/>
                <a:latin typeface="Sommet bold"/>
                <a:ea typeface="+mn-ea"/>
                <a:cs typeface="+mn-cs"/>
              </a:rPr>
              <a:t>|</a:t>
            </a:r>
          </a:p>
        </p:txBody>
      </p:sp>
      <p:sp>
        <p:nvSpPr>
          <p:cNvPr id="22" name="TextBox 21">
            <a:extLst>
              <a:ext uri="{FF2B5EF4-FFF2-40B4-BE49-F238E27FC236}">
                <a16:creationId xmlns:a16="http://schemas.microsoft.com/office/drawing/2014/main" id="{37DF9C57-D037-85E1-9DD3-695964E5D004}"/>
              </a:ext>
            </a:extLst>
          </p:cNvPr>
          <p:cNvSpPr txBox="1">
            <a:spLocks noGrp="1" noRot="1" noMove="1" noResize="1" noEditPoints="1" noAdjustHandles="1" noChangeArrowheads="1" noChangeShapeType="1"/>
          </p:cNvSpPr>
          <p:nvPr/>
        </p:nvSpPr>
        <p:spPr>
          <a:xfrm>
            <a:off x="3996066" y="3539372"/>
            <a:ext cx="255198" cy="269304"/>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150" b="1" i="0" u="none" strike="noStrike" kern="1200" cap="none" spc="0" normalizeH="0" baseline="0" noProof="0" dirty="0">
                <a:ln>
                  <a:noFill/>
                </a:ln>
                <a:solidFill>
                  <a:schemeClr val="tx1"/>
                </a:solidFill>
                <a:effectLst/>
                <a:uLnTx/>
                <a:uFillTx/>
                <a:latin typeface="Sommet bold"/>
                <a:ea typeface="+mn-ea"/>
                <a:cs typeface="+mn-cs"/>
              </a:rPr>
              <a:t>|</a:t>
            </a:r>
          </a:p>
        </p:txBody>
      </p:sp>
      <p:sp>
        <p:nvSpPr>
          <p:cNvPr id="24" name="TextBox 23">
            <a:extLst>
              <a:ext uri="{FF2B5EF4-FFF2-40B4-BE49-F238E27FC236}">
                <a16:creationId xmlns:a16="http://schemas.microsoft.com/office/drawing/2014/main" id="{5E234D15-6612-A817-41E0-F899906D70E0}"/>
              </a:ext>
            </a:extLst>
          </p:cNvPr>
          <p:cNvSpPr txBox="1">
            <a:spLocks noGrp="1" noRot="1" noMove="1" noResize="1" noEditPoints="1" noAdjustHandles="1" noChangeArrowheads="1" noChangeShapeType="1"/>
          </p:cNvSpPr>
          <p:nvPr/>
        </p:nvSpPr>
        <p:spPr>
          <a:xfrm>
            <a:off x="7471182" y="3551492"/>
            <a:ext cx="255198" cy="269304"/>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150" b="1" i="0" u="none" strike="noStrike" kern="1200" cap="none" spc="0" normalizeH="0" baseline="0" noProof="0" dirty="0">
                <a:ln>
                  <a:noFill/>
                </a:ln>
                <a:solidFill>
                  <a:schemeClr val="tx1"/>
                </a:solidFill>
                <a:effectLst/>
                <a:uLnTx/>
                <a:uFillTx/>
                <a:latin typeface="Sommet bold"/>
                <a:ea typeface="+mn-ea"/>
                <a:cs typeface="+mn-cs"/>
              </a:rPr>
              <a:t>|</a:t>
            </a:r>
          </a:p>
        </p:txBody>
      </p:sp>
      <p:sp>
        <p:nvSpPr>
          <p:cNvPr id="26" name="TextBox 25">
            <a:extLst>
              <a:ext uri="{FF2B5EF4-FFF2-40B4-BE49-F238E27FC236}">
                <a16:creationId xmlns:a16="http://schemas.microsoft.com/office/drawing/2014/main" id="{4980ECEF-E5D0-6E73-22B6-7015979B9D7F}"/>
              </a:ext>
            </a:extLst>
          </p:cNvPr>
          <p:cNvSpPr txBox="1">
            <a:spLocks noGrp="1" noRot="1" noMove="1" noResize="1" noEditPoints="1" noAdjustHandles="1" noChangeArrowheads="1" noChangeShapeType="1"/>
          </p:cNvSpPr>
          <p:nvPr/>
        </p:nvSpPr>
        <p:spPr>
          <a:xfrm>
            <a:off x="2149572" y="3820796"/>
            <a:ext cx="263214" cy="276999"/>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1" i="0" u="none" strike="noStrike" kern="1200" cap="none" spc="0" normalizeH="0" baseline="0" noProof="0" dirty="0">
                <a:ln>
                  <a:noFill/>
                </a:ln>
                <a:solidFill>
                  <a:schemeClr val="tx1"/>
                </a:solidFill>
                <a:effectLst/>
                <a:uLnTx/>
                <a:uFillTx/>
                <a:latin typeface="Sommet bold"/>
                <a:ea typeface="+mn-ea"/>
                <a:cs typeface="+mn-cs"/>
              </a:rPr>
              <a:t>0</a:t>
            </a:r>
          </a:p>
        </p:txBody>
      </p:sp>
      <p:sp>
        <p:nvSpPr>
          <p:cNvPr id="27" name="TextBox 26">
            <a:extLst>
              <a:ext uri="{FF2B5EF4-FFF2-40B4-BE49-F238E27FC236}">
                <a16:creationId xmlns:a16="http://schemas.microsoft.com/office/drawing/2014/main" id="{ACD063C9-F29C-BE0D-5C68-E7E222CE4C07}"/>
              </a:ext>
            </a:extLst>
          </p:cNvPr>
          <p:cNvSpPr txBox="1">
            <a:spLocks noGrp="1" noRot="1" noMove="1" noResize="1" noEditPoints="1" noAdjustHandles="1" noChangeArrowheads="1" noChangeShapeType="1"/>
          </p:cNvSpPr>
          <p:nvPr/>
        </p:nvSpPr>
        <p:spPr>
          <a:xfrm>
            <a:off x="3848783" y="3815657"/>
            <a:ext cx="461986" cy="276999"/>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1" i="0" u="none" strike="noStrike" kern="1200" cap="none" spc="0" normalizeH="0" baseline="0" noProof="0" dirty="0">
                <a:ln>
                  <a:noFill/>
                </a:ln>
                <a:solidFill>
                  <a:schemeClr val="tx1"/>
                </a:solidFill>
                <a:effectLst/>
                <a:uLnTx/>
                <a:uFillTx/>
                <a:latin typeface="Sommet bold"/>
                <a:ea typeface="+mn-ea"/>
                <a:cs typeface="+mn-cs"/>
              </a:rPr>
              <a:t>0.25</a:t>
            </a:r>
          </a:p>
        </p:txBody>
      </p:sp>
      <p:sp>
        <p:nvSpPr>
          <p:cNvPr id="28" name="TextBox 27">
            <a:extLst>
              <a:ext uri="{FF2B5EF4-FFF2-40B4-BE49-F238E27FC236}">
                <a16:creationId xmlns:a16="http://schemas.microsoft.com/office/drawing/2014/main" id="{630E2992-7608-1FC2-9301-2EBEDFD3303C}"/>
              </a:ext>
            </a:extLst>
          </p:cNvPr>
          <p:cNvSpPr txBox="1">
            <a:spLocks noGrp="1" noRot="1" noMove="1" noResize="1" noEditPoints="1" noAdjustHandles="1" noChangeArrowheads="1" noChangeShapeType="1"/>
          </p:cNvSpPr>
          <p:nvPr/>
        </p:nvSpPr>
        <p:spPr>
          <a:xfrm>
            <a:off x="5589478" y="3815657"/>
            <a:ext cx="461986" cy="276999"/>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1" i="0" u="none" strike="noStrike" kern="1200" cap="none" spc="0" normalizeH="0" baseline="0" noProof="0" dirty="0">
                <a:ln>
                  <a:noFill/>
                </a:ln>
                <a:solidFill>
                  <a:schemeClr val="tx1"/>
                </a:solidFill>
                <a:effectLst/>
                <a:uLnTx/>
                <a:uFillTx/>
                <a:latin typeface="Sommet bold"/>
                <a:ea typeface="+mn-ea"/>
                <a:cs typeface="+mn-cs"/>
              </a:rPr>
              <a:t>0.50</a:t>
            </a:r>
          </a:p>
        </p:txBody>
      </p:sp>
      <p:sp>
        <p:nvSpPr>
          <p:cNvPr id="29" name="TextBox 28">
            <a:extLst>
              <a:ext uri="{FF2B5EF4-FFF2-40B4-BE49-F238E27FC236}">
                <a16:creationId xmlns:a16="http://schemas.microsoft.com/office/drawing/2014/main" id="{46B3C504-60B1-25D4-4547-A702D28A15E5}"/>
              </a:ext>
            </a:extLst>
          </p:cNvPr>
          <p:cNvSpPr txBox="1">
            <a:spLocks noGrp="1" noRot="1" noMove="1" noResize="1" noEditPoints="1" noAdjustHandles="1" noChangeArrowheads="1" noChangeShapeType="1"/>
          </p:cNvSpPr>
          <p:nvPr/>
        </p:nvSpPr>
        <p:spPr>
          <a:xfrm>
            <a:off x="7379568" y="3815657"/>
            <a:ext cx="461986" cy="276999"/>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1" i="0" u="none" strike="noStrike" kern="1200" cap="none" spc="0" normalizeH="0" baseline="0" noProof="0" dirty="0">
                <a:ln>
                  <a:noFill/>
                </a:ln>
                <a:solidFill>
                  <a:schemeClr val="tx1"/>
                </a:solidFill>
                <a:effectLst/>
                <a:uLnTx/>
                <a:uFillTx/>
                <a:latin typeface="Sommet bold"/>
                <a:ea typeface="+mn-ea"/>
                <a:cs typeface="+mn-cs"/>
              </a:rPr>
              <a:t>0.75</a:t>
            </a:r>
          </a:p>
        </p:txBody>
      </p:sp>
      <p:sp>
        <p:nvSpPr>
          <p:cNvPr id="30" name="TextBox 29">
            <a:extLst>
              <a:ext uri="{FF2B5EF4-FFF2-40B4-BE49-F238E27FC236}">
                <a16:creationId xmlns:a16="http://schemas.microsoft.com/office/drawing/2014/main" id="{B674C73F-BC05-9E82-7C5A-A37B46C70C1A}"/>
              </a:ext>
            </a:extLst>
          </p:cNvPr>
          <p:cNvSpPr txBox="1">
            <a:spLocks noGrp="1" noRot="1" noMove="1" noResize="1" noEditPoints="1" noAdjustHandles="1" noChangeArrowheads="1" noChangeShapeType="1"/>
          </p:cNvSpPr>
          <p:nvPr/>
        </p:nvSpPr>
        <p:spPr>
          <a:xfrm>
            <a:off x="9159537" y="3808017"/>
            <a:ext cx="383438" cy="276999"/>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1" i="0" u="none" strike="noStrike" kern="1200" cap="none" spc="0" normalizeH="0" baseline="0" noProof="0" dirty="0">
                <a:ln>
                  <a:noFill/>
                </a:ln>
                <a:solidFill>
                  <a:schemeClr val="tx1"/>
                </a:solidFill>
                <a:effectLst/>
                <a:uLnTx/>
                <a:uFillTx/>
                <a:latin typeface="Sommet bold"/>
                <a:ea typeface="+mn-ea"/>
                <a:cs typeface="+mn-cs"/>
              </a:rPr>
              <a:t>1.0</a:t>
            </a:r>
          </a:p>
        </p:txBody>
      </p:sp>
      <p:cxnSp>
        <p:nvCxnSpPr>
          <p:cNvPr id="36" name="Straight Connector 35">
            <a:extLst>
              <a:ext uri="{FF2B5EF4-FFF2-40B4-BE49-F238E27FC236}">
                <a16:creationId xmlns:a16="http://schemas.microsoft.com/office/drawing/2014/main" id="{396387BE-6085-6440-4BE2-9268277AA4A0}"/>
              </a:ext>
            </a:extLst>
          </p:cNvPr>
          <p:cNvCxnSpPr/>
          <p:nvPr/>
        </p:nvCxnSpPr>
        <p:spPr>
          <a:xfrm>
            <a:off x="4111307" y="1658417"/>
            <a:ext cx="0" cy="91568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123D995-90E9-ED54-F084-D326EFB3D883}"/>
              </a:ext>
            </a:extLst>
          </p:cNvPr>
          <p:cNvCxnSpPr/>
          <p:nvPr/>
        </p:nvCxnSpPr>
        <p:spPr>
          <a:xfrm>
            <a:off x="7608167" y="1658417"/>
            <a:ext cx="0" cy="9156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A90901F-EED6-DB6E-6ABF-8EE9A4482BB1}"/>
              </a:ext>
            </a:extLst>
          </p:cNvPr>
          <p:cNvSpPr txBox="1"/>
          <p:nvPr/>
        </p:nvSpPr>
        <p:spPr>
          <a:xfrm>
            <a:off x="4556180" y="1957772"/>
            <a:ext cx="2656240" cy="307777"/>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400" i="0" u="none" strike="noStrike" kern="1200" cap="none" spc="0" normalizeH="0" baseline="0" noProof="0" dirty="0">
                <a:ln>
                  <a:noFill/>
                </a:ln>
                <a:solidFill>
                  <a:srgbClr val="DA3E63"/>
                </a:solidFill>
                <a:effectLst/>
                <a:uLnTx/>
                <a:uFillTx/>
                <a:latin typeface="Sommet bold"/>
                <a:ea typeface="+mn-ea"/>
                <a:cs typeface="+mn-cs"/>
              </a:rPr>
              <a:t>Uncharacterized saturation range</a:t>
            </a:r>
          </a:p>
        </p:txBody>
      </p:sp>
      <p:cxnSp>
        <p:nvCxnSpPr>
          <p:cNvPr id="41" name="Straight Arrow Connector 40">
            <a:extLst>
              <a:ext uri="{FF2B5EF4-FFF2-40B4-BE49-F238E27FC236}">
                <a16:creationId xmlns:a16="http://schemas.microsoft.com/office/drawing/2014/main" id="{23E710CD-A1E7-C056-7CCD-6CF5B6E57A0C}"/>
              </a:ext>
            </a:extLst>
          </p:cNvPr>
          <p:cNvCxnSpPr>
            <a:stCxn id="39" idx="1"/>
          </p:cNvCxnSpPr>
          <p:nvPr/>
        </p:nvCxnSpPr>
        <p:spPr>
          <a:xfrm flipH="1" flipV="1">
            <a:off x="4111307" y="2111660"/>
            <a:ext cx="444873" cy="1"/>
          </a:xfrm>
          <a:prstGeom prst="straightConnector1">
            <a:avLst/>
          </a:prstGeom>
          <a:ln>
            <a:solidFill>
              <a:srgbClr val="DA3E63"/>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D43E13A-F0A9-FC2B-9131-D28DCB4D4C8F}"/>
              </a:ext>
            </a:extLst>
          </p:cNvPr>
          <p:cNvCxnSpPr>
            <a:cxnSpLocks/>
          </p:cNvCxnSpPr>
          <p:nvPr/>
        </p:nvCxnSpPr>
        <p:spPr>
          <a:xfrm>
            <a:off x="7129749" y="2111660"/>
            <a:ext cx="478418" cy="0"/>
          </a:xfrm>
          <a:prstGeom prst="straightConnector1">
            <a:avLst/>
          </a:prstGeom>
          <a:ln>
            <a:solidFill>
              <a:srgbClr val="DA3E6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092EA27-E426-00BC-8DC6-90CDC47C1A62}"/>
                  </a:ext>
                </a:extLst>
              </p:cNvPr>
              <p:cNvSpPr txBox="1"/>
              <p:nvPr/>
            </p:nvSpPr>
            <p:spPr>
              <a:xfrm>
                <a:off x="4959540" y="4080401"/>
                <a:ext cx="1711751" cy="307777"/>
              </a:xfrm>
              <a:prstGeom prst="rect">
                <a:avLst/>
              </a:prstGeom>
              <a:solidFill>
                <a:schemeClr val="bg1"/>
              </a:solidFill>
            </p:spPr>
            <p:txBody>
              <a:bodyPr wrap="none" rtlCol="0">
                <a:spAutoFit/>
              </a:bodyPr>
              <a:lstStyle/>
              <a:p>
                <a:pPr marL="342900" indent="-342900" fontAlgn="auto">
                  <a:spcBef>
                    <a:spcPct val="20000"/>
                  </a:spcBef>
                  <a:spcAft>
                    <a:spcPts val="0"/>
                  </a:spcAft>
                </a:pPr>
                <a:r>
                  <a:rPr lang="en-AU" sz="1400" dirty="0">
                    <a:latin typeface="Sommet bold"/>
                    <a:ea typeface="+mn-ea"/>
                  </a:rPr>
                  <a:t>Water Saturation </a:t>
                </a:r>
                <a14:m>
                  <m:oMath xmlns:m="http://schemas.openxmlformats.org/officeDocument/2006/math">
                    <m:sSub>
                      <m:sSubPr>
                        <m:ctrlPr>
                          <a:rPr kumimoji="0" lang="en-AU" sz="1400" i="1" u="none" strike="noStrike" kern="1200" cap="none" spc="0" normalizeH="0" baseline="0" noProof="0" smtClean="0">
                            <a:ln>
                              <a:noFill/>
                            </a:ln>
                            <a:solidFill>
                              <a:schemeClr val="tx1"/>
                            </a:solidFill>
                            <a:effectLst/>
                            <a:uLnTx/>
                            <a:uFillTx/>
                            <a:latin typeface="Cambria Math" panose="02040503050406030204" pitchFamily="18" charset="0"/>
                            <a:ea typeface="+mn-ea"/>
                          </a:rPr>
                        </m:ctrlPr>
                      </m:sSubPr>
                      <m:e>
                        <m:r>
                          <a:rPr kumimoji="0" lang="en-AU" sz="1400" b="0" i="1" u="none" strike="noStrike" kern="1200" cap="none" spc="0" normalizeH="0" baseline="0" noProof="0" smtClean="0">
                            <a:ln>
                              <a:noFill/>
                            </a:ln>
                            <a:solidFill>
                              <a:schemeClr val="tx1"/>
                            </a:solidFill>
                            <a:effectLst/>
                            <a:uLnTx/>
                            <a:uFillTx/>
                            <a:latin typeface="Cambria Math" panose="02040503050406030204" pitchFamily="18" charset="0"/>
                            <a:ea typeface="+mn-ea"/>
                          </a:rPr>
                          <m:t>𝑆</m:t>
                        </m:r>
                      </m:e>
                      <m:sub>
                        <m:r>
                          <a:rPr kumimoji="0" lang="en-AU" sz="1400" b="0" i="1" u="none" strike="noStrike" kern="1200" cap="none" spc="0" normalizeH="0" baseline="0" noProof="0" smtClean="0">
                            <a:ln>
                              <a:noFill/>
                            </a:ln>
                            <a:solidFill>
                              <a:schemeClr val="tx1"/>
                            </a:solidFill>
                            <a:effectLst/>
                            <a:uLnTx/>
                            <a:uFillTx/>
                            <a:latin typeface="Cambria Math" panose="02040503050406030204" pitchFamily="18" charset="0"/>
                            <a:ea typeface="+mn-ea"/>
                          </a:rPr>
                          <m:t>𝑤</m:t>
                        </m:r>
                      </m:sub>
                    </m:sSub>
                  </m:oMath>
                </a14:m>
                <a:endParaRPr kumimoji="0" lang="en-AU" sz="1400" i="0" u="none" strike="noStrike" kern="1200" cap="none" spc="0" normalizeH="0" baseline="0" noProof="0" dirty="0">
                  <a:ln>
                    <a:noFill/>
                  </a:ln>
                  <a:solidFill>
                    <a:schemeClr val="tx1"/>
                  </a:solidFill>
                  <a:effectLst/>
                  <a:uLnTx/>
                  <a:uFillTx/>
                  <a:latin typeface="Sommet bold"/>
                  <a:ea typeface="+mn-ea"/>
                </a:endParaRPr>
              </a:p>
            </p:txBody>
          </p:sp>
        </mc:Choice>
        <mc:Fallback xmlns="">
          <p:sp>
            <p:nvSpPr>
              <p:cNvPr id="4" name="TextBox 3">
                <a:extLst>
                  <a:ext uri="{FF2B5EF4-FFF2-40B4-BE49-F238E27FC236}">
                    <a16:creationId xmlns:a16="http://schemas.microsoft.com/office/drawing/2014/main" id="{7C666531-519E-AA7E-77FE-EE079BCBD72F}"/>
                  </a:ext>
                </a:extLst>
              </p:cNvPr>
              <p:cNvSpPr txBox="1">
                <a:spLocks noRot="1" noChangeAspect="1" noMove="1" noResize="1" noEditPoints="1" noAdjustHandles="1" noChangeArrowheads="1" noChangeShapeType="1" noTextEdit="1"/>
              </p:cNvSpPr>
              <p:nvPr/>
            </p:nvSpPr>
            <p:spPr>
              <a:xfrm>
                <a:off x="4959540" y="4080401"/>
                <a:ext cx="1711751" cy="307777"/>
              </a:xfrm>
              <a:prstGeom prst="rect">
                <a:avLst/>
              </a:prstGeom>
              <a:blipFill>
                <a:blip r:embed="rId6"/>
                <a:stretch>
                  <a:fillRect l="-1071" t="-1961" b="-19608"/>
                </a:stretch>
              </a:blipFill>
            </p:spPr>
            <p:txBody>
              <a:bodyPr/>
              <a:lstStyle/>
              <a:p>
                <a:r>
                  <a:rPr lang="en-AU">
                    <a:noFill/>
                  </a:rPr>
                  <a:t> </a:t>
                </a:r>
              </a:p>
            </p:txBody>
          </p:sp>
        </mc:Fallback>
      </mc:AlternateContent>
      <p:cxnSp>
        <p:nvCxnSpPr>
          <p:cNvPr id="7" name="Straight Connector 6">
            <a:extLst>
              <a:ext uri="{FF2B5EF4-FFF2-40B4-BE49-F238E27FC236}">
                <a16:creationId xmlns:a16="http://schemas.microsoft.com/office/drawing/2014/main" id="{2A083B82-FB4E-FA0E-B23C-9C9B8E64AF93}"/>
              </a:ext>
            </a:extLst>
          </p:cNvPr>
          <p:cNvCxnSpPr/>
          <p:nvPr/>
        </p:nvCxnSpPr>
        <p:spPr>
          <a:xfrm>
            <a:off x="4111307" y="2770462"/>
            <a:ext cx="0" cy="91568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2520D1-8827-FC88-24BF-D09E4B77D9B8}"/>
              </a:ext>
            </a:extLst>
          </p:cNvPr>
          <p:cNvCxnSpPr/>
          <p:nvPr/>
        </p:nvCxnSpPr>
        <p:spPr>
          <a:xfrm>
            <a:off x="7598781" y="2770462"/>
            <a:ext cx="0" cy="9156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77571D-0773-142F-F209-52FC66B30E20}"/>
              </a:ext>
            </a:extLst>
          </p:cNvPr>
          <p:cNvSpPr txBox="1"/>
          <p:nvPr/>
        </p:nvSpPr>
        <p:spPr>
          <a:xfrm>
            <a:off x="379180" y="5592324"/>
            <a:ext cx="5918480" cy="369332"/>
          </a:xfrm>
          <a:prstGeom prst="rect">
            <a:avLst/>
          </a:prstGeom>
          <a:noFill/>
        </p:spPr>
        <p:txBody>
          <a:bodyPr wrap="square" lIns="72000" rIns="72000">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Saturation  history dependent pore scale processes.</a:t>
            </a:r>
          </a:p>
        </p:txBody>
      </p:sp>
      <p:sp>
        <p:nvSpPr>
          <p:cNvPr id="14" name="TextBox 13">
            <a:extLst>
              <a:ext uri="{FF2B5EF4-FFF2-40B4-BE49-F238E27FC236}">
                <a16:creationId xmlns:a16="http://schemas.microsoft.com/office/drawing/2014/main" id="{42C44235-23B1-19C9-46EC-6FEE75B7066F}"/>
              </a:ext>
            </a:extLst>
          </p:cNvPr>
          <p:cNvSpPr txBox="1"/>
          <p:nvPr/>
        </p:nvSpPr>
        <p:spPr>
          <a:xfrm>
            <a:off x="379180" y="5172865"/>
            <a:ext cx="5918480" cy="369332"/>
          </a:xfrm>
          <a:prstGeom prst="rect">
            <a:avLst/>
          </a:prstGeom>
          <a:noFill/>
        </p:spPr>
        <p:txBody>
          <a:bodyPr wrap="square" lIns="72000" rIns="72000">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Gas trapping due to snap-off.</a:t>
            </a:r>
          </a:p>
        </p:txBody>
      </p:sp>
      <p:sp>
        <p:nvSpPr>
          <p:cNvPr id="15" name="TextBox 14">
            <a:extLst>
              <a:ext uri="{FF2B5EF4-FFF2-40B4-BE49-F238E27FC236}">
                <a16:creationId xmlns:a16="http://schemas.microsoft.com/office/drawing/2014/main" id="{A641957C-A757-8E95-CDFA-7D7614915607}"/>
              </a:ext>
            </a:extLst>
          </p:cNvPr>
          <p:cNvSpPr txBox="1"/>
          <p:nvPr/>
        </p:nvSpPr>
        <p:spPr>
          <a:xfrm>
            <a:off x="379180" y="5993227"/>
            <a:ext cx="5918480" cy="369332"/>
          </a:xfrm>
          <a:prstGeom prst="rect">
            <a:avLst/>
          </a:prstGeom>
          <a:noFill/>
        </p:spPr>
        <p:txBody>
          <a:bodyPr wrap="square" lIns="72000" rIns="72000">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Fluid rearrangement in pore spaces.</a:t>
            </a:r>
          </a:p>
        </p:txBody>
      </p:sp>
    </p:spTree>
    <p:extLst>
      <p:ext uri="{BB962C8B-B14F-4D97-AF65-F5344CB8AC3E}">
        <p14:creationId xmlns:p14="http://schemas.microsoft.com/office/powerpoint/2010/main" val="227828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par>
                                <p:cTn id="84" presetID="10" presetClass="entr" presetSubtype="0" fill="hold"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p:bldP spid="11" grpId="0"/>
      <p:bldP spid="12" grpId="0"/>
      <p:bldP spid="13" grpId="0"/>
      <p:bldP spid="18" grpId="0"/>
      <p:bldP spid="20" grpId="0"/>
      <p:bldP spid="21" grpId="0"/>
      <p:bldP spid="22" grpId="0"/>
      <p:bldP spid="24" grpId="0"/>
      <p:bldP spid="26" grpId="0"/>
      <p:bldP spid="27" grpId="0"/>
      <p:bldP spid="28" grpId="0"/>
      <p:bldP spid="29" grpId="0"/>
      <p:bldP spid="30" grpId="0"/>
      <p:bldP spid="39" grpId="0"/>
      <p:bldP spid="4" grpId="0" animBg="1"/>
      <p:bldP spid="5"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1A946-A596-E721-671B-5C6EB8512D58}"/>
            </a:ext>
          </a:extLst>
        </p:cNvPr>
        <p:cNvGrpSpPr/>
        <p:nvPr/>
      </p:nvGrpSpPr>
      <p:grpSpPr>
        <a:xfrm>
          <a:off x="0" y="0"/>
          <a:ext cx="0" cy="0"/>
          <a:chOff x="0" y="0"/>
          <a:chExt cx="0" cy="0"/>
        </a:xfrm>
      </p:grpSpPr>
      <p:sp>
        <p:nvSpPr>
          <p:cNvPr id="10241" name="Title 2">
            <a:extLst>
              <a:ext uri="{FF2B5EF4-FFF2-40B4-BE49-F238E27FC236}">
                <a16:creationId xmlns:a16="http://schemas.microsoft.com/office/drawing/2014/main" id="{54D7CEA4-E754-A0E6-3003-795E12A10B37}"/>
              </a:ext>
            </a:extLst>
          </p:cNvPr>
          <p:cNvSpPr>
            <a:spLocks noGrp="1"/>
          </p:cNvSpPr>
          <p:nvPr>
            <p:ph type="title"/>
          </p:nvPr>
        </p:nvSpPr>
        <p:spPr>
          <a:xfrm>
            <a:off x="259670" y="-13275"/>
            <a:ext cx="9508737" cy="923330"/>
          </a:xfrm>
        </p:spPr>
        <p:txBody>
          <a:bodyPr/>
          <a:lstStyle/>
          <a:p>
            <a:r>
              <a:rPr lang="en-US" altLang="en-US" dirty="0"/>
              <a:t>Workflow for pore-scale hysteresis characterization</a:t>
            </a:r>
          </a:p>
        </p:txBody>
      </p:sp>
      <p:sp>
        <p:nvSpPr>
          <p:cNvPr id="21" name="Arrow: Right 20">
            <a:extLst>
              <a:ext uri="{FF2B5EF4-FFF2-40B4-BE49-F238E27FC236}">
                <a16:creationId xmlns:a16="http://schemas.microsoft.com/office/drawing/2014/main" id="{72C3A024-DA3E-5468-EC43-895F8FC5A2E8}"/>
              </a:ext>
            </a:extLst>
          </p:cNvPr>
          <p:cNvSpPr/>
          <p:nvPr/>
        </p:nvSpPr>
        <p:spPr>
          <a:xfrm>
            <a:off x="2409743" y="1982122"/>
            <a:ext cx="820948" cy="323332"/>
          </a:xfrm>
          <a:prstGeom prst="rightArrow">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6" name="TextBox 25">
            <a:extLst>
              <a:ext uri="{FF2B5EF4-FFF2-40B4-BE49-F238E27FC236}">
                <a16:creationId xmlns:a16="http://schemas.microsoft.com/office/drawing/2014/main" id="{A3316297-6653-99CA-F020-2215FEB02582}"/>
              </a:ext>
            </a:extLst>
          </p:cNvPr>
          <p:cNvSpPr txBox="1"/>
          <p:nvPr/>
        </p:nvSpPr>
        <p:spPr>
          <a:xfrm>
            <a:off x="291844" y="705412"/>
            <a:ext cx="1992918" cy="369332"/>
          </a:xfrm>
          <a:prstGeom prst="rect">
            <a:avLst/>
          </a:prstGeom>
        </p:spPr>
        <p:txBody>
          <a:bodyPr wrap="none" rtlCol="0">
            <a:spAutoFit/>
          </a:bodyPr>
          <a:lstStyle/>
          <a:p>
            <a:pPr marL="342900" indent="-342900" fontAlgn="auto">
              <a:spcBef>
                <a:spcPct val="20000"/>
              </a:spcBef>
              <a:spcAft>
                <a:spcPts val="0"/>
              </a:spcAft>
            </a:pPr>
            <a:r>
              <a:rPr lang="en-AU" sz="1800" dirty="0">
                <a:solidFill>
                  <a:srgbClr val="000000"/>
                </a:solidFill>
                <a:latin typeface="+mj-lt"/>
                <a:ea typeface="+mn-ea"/>
                <a:cs typeface="Arial" panose="020B0604020202020204" pitchFamily="34" charset="0"/>
              </a:rPr>
              <a:t>Image Acquisition</a:t>
            </a:r>
          </a:p>
        </p:txBody>
      </p:sp>
      <p:sp>
        <p:nvSpPr>
          <p:cNvPr id="27" name="TextBox 26">
            <a:extLst>
              <a:ext uri="{FF2B5EF4-FFF2-40B4-BE49-F238E27FC236}">
                <a16:creationId xmlns:a16="http://schemas.microsoft.com/office/drawing/2014/main" id="{17473927-CE0E-C15E-15E2-601FA11E58BE}"/>
              </a:ext>
            </a:extLst>
          </p:cNvPr>
          <p:cNvSpPr txBox="1"/>
          <p:nvPr/>
        </p:nvSpPr>
        <p:spPr>
          <a:xfrm>
            <a:off x="3418268" y="693463"/>
            <a:ext cx="2468741" cy="369332"/>
          </a:xfrm>
          <a:prstGeom prst="rect">
            <a:avLst/>
          </a:prstGeom>
        </p:spPr>
        <p:txBody>
          <a:bodyPr wrap="square" rtlCol="0">
            <a:spAutoFit/>
          </a:bodyPr>
          <a:lstStyle/>
          <a:p>
            <a:pPr fontAlgn="auto">
              <a:spcBef>
                <a:spcPct val="20000"/>
              </a:spcBef>
              <a:spcAft>
                <a:spcPts val="0"/>
              </a:spcAft>
            </a:pPr>
            <a:r>
              <a:rPr lang="en-AU" sz="1800" dirty="0">
                <a:solidFill>
                  <a:srgbClr val="000000"/>
                </a:solidFill>
                <a:latin typeface="+mj-lt"/>
                <a:ea typeface="+mn-ea"/>
              </a:rPr>
              <a:t>Image Preprocessing</a:t>
            </a:r>
          </a:p>
        </p:txBody>
      </p:sp>
      <p:sp>
        <p:nvSpPr>
          <p:cNvPr id="28" name="TextBox 27">
            <a:extLst>
              <a:ext uri="{FF2B5EF4-FFF2-40B4-BE49-F238E27FC236}">
                <a16:creationId xmlns:a16="http://schemas.microsoft.com/office/drawing/2014/main" id="{6CF22F96-D56E-AD0B-2052-6157F9C47F55}"/>
              </a:ext>
            </a:extLst>
          </p:cNvPr>
          <p:cNvSpPr txBox="1"/>
          <p:nvPr/>
        </p:nvSpPr>
        <p:spPr>
          <a:xfrm>
            <a:off x="7968208" y="693463"/>
            <a:ext cx="3365995" cy="646331"/>
          </a:xfrm>
          <a:prstGeom prst="rect">
            <a:avLst/>
          </a:prstGeom>
        </p:spPr>
        <p:txBody>
          <a:bodyPr wrap="square" rtlCol="0">
            <a:spAutoFit/>
          </a:bodyPr>
          <a:lstStyle/>
          <a:p>
            <a:pPr algn="ctr" fontAlgn="auto">
              <a:spcBef>
                <a:spcPct val="20000"/>
              </a:spcBef>
              <a:spcAft>
                <a:spcPts val="0"/>
              </a:spcAft>
            </a:pPr>
            <a:r>
              <a:rPr lang="en-AU" sz="1800" dirty="0">
                <a:solidFill>
                  <a:srgbClr val="000000"/>
                </a:solidFill>
                <a:latin typeface="+mj-lt"/>
                <a:ea typeface="+mn-ea"/>
              </a:rPr>
              <a:t>Training and Testing U-ResNet Model</a:t>
            </a:r>
          </a:p>
        </p:txBody>
      </p:sp>
      <p:sp>
        <p:nvSpPr>
          <p:cNvPr id="3" name="Arrow: Right 20">
            <a:extLst>
              <a:ext uri="{FF2B5EF4-FFF2-40B4-BE49-F238E27FC236}">
                <a16:creationId xmlns:a16="http://schemas.microsoft.com/office/drawing/2014/main" id="{5859FFA9-121F-6A9A-94EF-300426A4A0EE}"/>
              </a:ext>
            </a:extLst>
          </p:cNvPr>
          <p:cNvSpPr/>
          <p:nvPr/>
        </p:nvSpPr>
        <p:spPr>
          <a:xfrm>
            <a:off x="5807503" y="1982122"/>
            <a:ext cx="820948" cy="323332"/>
          </a:xfrm>
          <a:prstGeom prst="rightArrow">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TextBox 3">
            <a:extLst>
              <a:ext uri="{FF2B5EF4-FFF2-40B4-BE49-F238E27FC236}">
                <a16:creationId xmlns:a16="http://schemas.microsoft.com/office/drawing/2014/main" id="{46058AED-E7B4-890E-5F2D-2FFBB652CBCD}"/>
              </a:ext>
            </a:extLst>
          </p:cNvPr>
          <p:cNvSpPr txBox="1"/>
          <p:nvPr/>
        </p:nvSpPr>
        <p:spPr>
          <a:xfrm>
            <a:off x="1410085" y="3846007"/>
            <a:ext cx="1586462" cy="369332"/>
          </a:xfrm>
          <a:prstGeom prst="rect">
            <a:avLst/>
          </a:prstGeom>
        </p:spPr>
        <p:txBody>
          <a:bodyPr wrap="square" rtlCol="0">
            <a:spAutoFit/>
          </a:bodyPr>
          <a:lstStyle/>
          <a:p>
            <a:pPr fontAlgn="auto">
              <a:spcBef>
                <a:spcPct val="20000"/>
              </a:spcBef>
              <a:spcAft>
                <a:spcPts val="0"/>
              </a:spcAft>
            </a:pPr>
            <a:r>
              <a:rPr lang="en-AU" sz="1800" dirty="0">
                <a:solidFill>
                  <a:srgbClr val="000000"/>
                </a:solidFill>
                <a:latin typeface="+mj-lt"/>
                <a:ea typeface="+mn-ea"/>
              </a:rPr>
              <a:t>Quantification</a:t>
            </a:r>
          </a:p>
        </p:txBody>
      </p:sp>
      <p:pic>
        <p:nvPicPr>
          <p:cNvPr id="5" name="Picture 4">
            <a:extLst>
              <a:ext uri="{FF2B5EF4-FFF2-40B4-BE49-F238E27FC236}">
                <a16:creationId xmlns:a16="http://schemas.microsoft.com/office/drawing/2014/main" id="{440DA590-E077-8E34-DD40-80A73C7C5233}"/>
              </a:ext>
            </a:extLst>
          </p:cNvPr>
          <p:cNvPicPr>
            <a:picLocks noChangeAspect="1"/>
          </p:cNvPicPr>
          <p:nvPr/>
        </p:nvPicPr>
        <p:blipFill>
          <a:blip r:embed="rId3"/>
          <a:stretch>
            <a:fillRect/>
          </a:stretch>
        </p:blipFill>
        <p:spPr>
          <a:xfrm>
            <a:off x="3612799" y="1203855"/>
            <a:ext cx="1910251" cy="1919547"/>
          </a:xfrm>
          <a:prstGeom prst="rect">
            <a:avLst/>
          </a:prstGeom>
        </p:spPr>
      </p:pic>
      <p:pic>
        <p:nvPicPr>
          <p:cNvPr id="13" name="Picture 12">
            <a:extLst>
              <a:ext uri="{FF2B5EF4-FFF2-40B4-BE49-F238E27FC236}">
                <a16:creationId xmlns:a16="http://schemas.microsoft.com/office/drawing/2014/main" id="{A3660A8D-58C0-1C7A-A864-504F1763F2EB}"/>
              </a:ext>
            </a:extLst>
          </p:cNvPr>
          <p:cNvPicPr>
            <a:picLocks noChangeAspect="1"/>
          </p:cNvPicPr>
          <p:nvPr/>
        </p:nvPicPr>
        <p:blipFill>
          <a:blip r:embed="rId4"/>
          <a:stretch>
            <a:fillRect/>
          </a:stretch>
        </p:blipFill>
        <p:spPr>
          <a:xfrm>
            <a:off x="6872254" y="1424598"/>
            <a:ext cx="5144157" cy="1751382"/>
          </a:xfrm>
          <a:prstGeom prst="rect">
            <a:avLst/>
          </a:prstGeom>
        </p:spPr>
      </p:pic>
      <p:pic>
        <p:nvPicPr>
          <p:cNvPr id="36" name="Picture 35">
            <a:extLst>
              <a:ext uri="{FF2B5EF4-FFF2-40B4-BE49-F238E27FC236}">
                <a16:creationId xmlns:a16="http://schemas.microsoft.com/office/drawing/2014/main" id="{4FD0414D-BC0C-5EE2-40E7-06EECB10674D}"/>
              </a:ext>
            </a:extLst>
          </p:cNvPr>
          <p:cNvPicPr>
            <a:picLocks noChangeAspect="1"/>
          </p:cNvPicPr>
          <p:nvPr/>
        </p:nvPicPr>
        <p:blipFill>
          <a:blip r:embed="rId5"/>
          <a:stretch>
            <a:fillRect/>
          </a:stretch>
        </p:blipFill>
        <p:spPr>
          <a:xfrm>
            <a:off x="6528764" y="4327394"/>
            <a:ext cx="1915898" cy="1918800"/>
          </a:xfrm>
          <a:prstGeom prst="rect">
            <a:avLst/>
          </a:prstGeom>
        </p:spPr>
      </p:pic>
      <p:sp>
        <p:nvSpPr>
          <p:cNvPr id="37" name="TextBox 36">
            <a:extLst>
              <a:ext uri="{FF2B5EF4-FFF2-40B4-BE49-F238E27FC236}">
                <a16:creationId xmlns:a16="http://schemas.microsoft.com/office/drawing/2014/main" id="{075A8852-3DBE-B19D-53C5-7B4FEDF0816B}"/>
              </a:ext>
            </a:extLst>
          </p:cNvPr>
          <p:cNvSpPr txBox="1"/>
          <p:nvPr/>
        </p:nvSpPr>
        <p:spPr>
          <a:xfrm>
            <a:off x="6061706" y="3838889"/>
            <a:ext cx="2850013" cy="369332"/>
          </a:xfrm>
          <a:prstGeom prst="rect">
            <a:avLst/>
          </a:prstGeom>
        </p:spPr>
        <p:txBody>
          <a:bodyPr wrap="square" rtlCol="0">
            <a:spAutoFit/>
          </a:bodyPr>
          <a:lstStyle/>
          <a:p>
            <a:pPr fontAlgn="auto">
              <a:spcBef>
                <a:spcPct val="20000"/>
              </a:spcBef>
              <a:spcAft>
                <a:spcPts val="0"/>
              </a:spcAft>
            </a:pPr>
            <a:r>
              <a:rPr lang="en-AU" sz="1800" dirty="0">
                <a:solidFill>
                  <a:srgbClr val="000000"/>
                </a:solidFill>
                <a:latin typeface="+mj-lt"/>
                <a:ea typeface="+mn-ea"/>
              </a:rPr>
              <a:t>U-ResNet Segmentation</a:t>
            </a:r>
          </a:p>
        </p:txBody>
      </p:sp>
      <p:sp>
        <p:nvSpPr>
          <p:cNvPr id="38" name="Arrow: Right 20">
            <a:extLst>
              <a:ext uri="{FF2B5EF4-FFF2-40B4-BE49-F238E27FC236}">
                <a16:creationId xmlns:a16="http://schemas.microsoft.com/office/drawing/2014/main" id="{56A7AE2B-8DD9-34CA-6B44-E6110EAE9DBC}"/>
              </a:ext>
            </a:extLst>
          </p:cNvPr>
          <p:cNvSpPr/>
          <p:nvPr/>
        </p:nvSpPr>
        <p:spPr>
          <a:xfrm rot="10800000">
            <a:off x="4986555" y="5150224"/>
            <a:ext cx="820948" cy="323332"/>
          </a:xfrm>
          <a:prstGeom prst="rightArrow">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Bent Arrow 1">
            <a:extLst>
              <a:ext uri="{FF2B5EF4-FFF2-40B4-BE49-F238E27FC236}">
                <a16:creationId xmlns:a16="http://schemas.microsoft.com/office/drawing/2014/main" id="{9A9962A8-CDF4-C0CF-AF7F-53DF4113690E}"/>
              </a:ext>
            </a:extLst>
          </p:cNvPr>
          <p:cNvSpPr/>
          <p:nvPr/>
        </p:nvSpPr>
        <p:spPr>
          <a:xfrm rot="10800000">
            <a:off x="8810174" y="3385323"/>
            <a:ext cx="782626" cy="2088232"/>
          </a:xfrm>
          <a:prstGeom prst="bentArrow">
            <a:avLst>
              <a:gd name="adj1" fmla="val 25000"/>
              <a:gd name="adj2" fmla="val 25000"/>
              <a:gd name="adj3" fmla="val 25000"/>
              <a:gd name="adj4" fmla="val 43750"/>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2">
            <a:extLst>
              <a:ext uri="{FF2B5EF4-FFF2-40B4-BE49-F238E27FC236}">
                <a16:creationId xmlns:a16="http://schemas.microsoft.com/office/drawing/2014/main" id="{68CB0AD2-5AB4-AB46-EE62-F063AFA16A9B}"/>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4</a:t>
            </a:fld>
            <a:endParaRPr lang="en-US" altLang="en-US" sz="1200">
              <a:solidFill>
                <a:srgbClr val="000000"/>
              </a:solidFill>
            </a:endParaRPr>
          </a:p>
        </p:txBody>
      </p:sp>
      <p:pic>
        <p:nvPicPr>
          <p:cNvPr id="8" name="Picture 7" descr="A machine with many parts&#10;&#10;Description automatically generated with medium confidence">
            <a:extLst>
              <a:ext uri="{FF2B5EF4-FFF2-40B4-BE49-F238E27FC236}">
                <a16:creationId xmlns:a16="http://schemas.microsoft.com/office/drawing/2014/main" id="{4E5A3908-A66B-BBCD-00A5-821C11C5D865}"/>
              </a:ext>
            </a:extLst>
          </p:cNvPr>
          <p:cNvPicPr>
            <a:picLocks noChangeAspect="1"/>
          </p:cNvPicPr>
          <p:nvPr/>
        </p:nvPicPr>
        <p:blipFill rotWithShape="1">
          <a:blip r:embed="rId6">
            <a:extLst>
              <a:ext uri="{28A0092B-C50C-407E-A947-70E740481C1C}">
                <a14:useLocalDpi xmlns:a14="http://schemas.microsoft.com/office/drawing/2010/main" val="0"/>
              </a:ext>
            </a:extLst>
          </a:blip>
          <a:srcRect l="23692"/>
          <a:stretch/>
        </p:blipFill>
        <p:spPr>
          <a:xfrm>
            <a:off x="482953" y="1233913"/>
            <a:ext cx="1586462" cy="189456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EF1805E-A801-7AE5-F6E9-18A66E3DB799}"/>
                  </a:ext>
                </a:extLst>
              </p:cNvPr>
              <p:cNvSpPr txBox="1"/>
              <p:nvPr/>
            </p:nvSpPr>
            <p:spPr>
              <a:xfrm>
                <a:off x="2744834" y="5861597"/>
                <a:ext cx="386596" cy="276999"/>
              </a:xfrm>
              <a:prstGeom prst="rect">
                <a:avLst/>
              </a:prstGeom>
              <a:noFill/>
            </p:spPr>
            <p:txBody>
              <a:bodyPr wrap="square">
                <a:spAutoFit/>
              </a:bodyPr>
              <a:lstStyle/>
              <a:p>
                <a14:m>
                  <m:oMath xmlns:m="http://schemas.openxmlformats.org/officeDocument/2006/math">
                    <m:sSub>
                      <m:sSubPr>
                        <m:ctrlPr>
                          <a:rPr lang="en-AU" sz="1200" i="1" smtClean="0">
                            <a:solidFill>
                              <a:schemeClr val="tx1"/>
                            </a:solidFill>
                            <a:latin typeface="Cambria Math" panose="02040503050406030204" pitchFamily="18" charset="0"/>
                          </a:rPr>
                        </m:ctrlPr>
                      </m:sSubPr>
                      <m:e>
                        <m:r>
                          <a:rPr lang="en-AU" sz="1200" b="0" i="1" smtClean="0">
                            <a:solidFill>
                              <a:schemeClr val="tx1"/>
                            </a:solidFill>
                            <a:latin typeface="Cambria Math" panose="02040503050406030204" pitchFamily="18" charset="0"/>
                          </a:rPr>
                          <m:t>𝐾</m:t>
                        </m:r>
                      </m:e>
                      <m:sub>
                        <m:r>
                          <a:rPr lang="en-AU" sz="1200" b="0" i="1" smtClean="0">
                            <a:solidFill>
                              <a:schemeClr val="tx1"/>
                            </a:solidFill>
                            <a:latin typeface="Cambria Math" panose="02040503050406030204" pitchFamily="18" charset="0"/>
                          </a:rPr>
                          <m:t>𝑟</m:t>
                        </m:r>
                      </m:sub>
                    </m:sSub>
                  </m:oMath>
                </a14:m>
                <a:r>
                  <a:rPr lang="en-AU" sz="1200" dirty="0">
                    <a:solidFill>
                      <a:schemeClr val="tx1"/>
                    </a:solidFill>
                  </a:rPr>
                  <a:t> </a:t>
                </a:r>
                <a:endParaRPr lang="en-AU" sz="1200" dirty="0"/>
              </a:p>
            </p:txBody>
          </p:sp>
        </mc:Choice>
        <mc:Fallback xmlns="">
          <p:sp>
            <p:nvSpPr>
              <p:cNvPr id="18" name="TextBox 17">
                <a:extLst>
                  <a:ext uri="{FF2B5EF4-FFF2-40B4-BE49-F238E27FC236}">
                    <a16:creationId xmlns:a16="http://schemas.microsoft.com/office/drawing/2014/main" id="{0EF1805E-A801-7AE5-F6E9-18A66E3DB799}"/>
                  </a:ext>
                </a:extLst>
              </p:cNvPr>
              <p:cNvSpPr txBox="1">
                <a:spLocks noRot="1" noChangeAspect="1" noMove="1" noResize="1" noEditPoints="1" noAdjustHandles="1" noChangeArrowheads="1" noChangeShapeType="1" noTextEdit="1"/>
              </p:cNvSpPr>
              <p:nvPr/>
            </p:nvSpPr>
            <p:spPr>
              <a:xfrm>
                <a:off x="2744834" y="5861597"/>
                <a:ext cx="386596" cy="276999"/>
              </a:xfrm>
              <a:prstGeom prst="rect">
                <a:avLst/>
              </a:prstGeom>
              <a:blipFill>
                <a:blip r:embed="rId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6D23925-A295-BB27-E99F-9E409B890F60}"/>
                  </a:ext>
                </a:extLst>
              </p:cNvPr>
              <p:cNvSpPr txBox="1"/>
              <p:nvPr/>
            </p:nvSpPr>
            <p:spPr>
              <a:xfrm>
                <a:off x="2046406" y="4761468"/>
                <a:ext cx="350155" cy="276999"/>
              </a:xfrm>
              <a:prstGeom prst="rect">
                <a:avLst/>
              </a:prstGeom>
              <a:noFill/>
            </p:spPr>
            <p:txBody>
              <a:bodyPr wrap="square">
                <a:spAutoFit/>
              </a:bodyPr>
              <a:lstStyle/>
              <a:p>
                <a14:m>
                  <m:oMath xmlns:m="http://schemas.openxmlformats.org/officeDocument/2006/math">
                    <m:sSub>
                      <m:sSubPr>
                        <m:ctrlPr>
                          <a:rPr lang="en-AU" sz="1200" i="1" smtClean="0">
                            <a:solidFill>
                              <a:schemeClr val="tx1"/>
                            </a:solidFill>
                            <a:latin typeface="Cambria Math" panose="02040503050406030204" pitchFamily="18" charset="0"/>
                          </a:rPr>
                        </m:ctrlPr>
                      </m:sSubPr>
                      <m:e>
                        <m:r>
                          <a:rPr lang="en-AU" sz="1200" i="1" smtClean="0">
                            <a:solidFill>
                              <a:schemeClr val="tx1"/>
                            </a:solidFill>
                            <a:latin typeface="Cambria Math" panose="02040503050406030204" pitchFamily="18" charset="0"/>
                            <a:ea typeface="Cambria Math" panose="02040503050406030204" pitchFamily="18" charset="0"/>
                          </a:rPr>
                          <m:t>𝜒</m:t>
                        </m:r>
                      </m:e>
                      <m:sub>
                        <m:r>
                          <a:rPr lang="en-AU" sz="1200" b="0" i="1" smtClean="0">
                            <a:solidFill>
                              <a:schemeClr val="tx1"/>
                            </a:solidFill>
                            <a:latin typeface="Cambria Math" panose="02040503050406030204" pitchFamily="18" charset="0"/>
                          </a:rPr>
                          <m:t>𝑛</m:t>
                        </m:r>
                      </m:sub>
                    </m:sSub>
                  </m:oMath>
                </a14:m>
                <a:r>
                  <a:rPr lang="en-AU" sz="1200" dirty="0">
                    <a:solidFill>
                      <a:schemeClr val="tx1"/>
                    </a:solidFill>
                  </a:rPr>
                  <a:t> </a:t>
                </a:r>
                <a:endParaRPr lang="en-AU" sz="1200" dirty="0"/>
              </a:p>
            </p:txBody>
          </p:sp>
        </mc:Choice>
        <mc:Fallback xmlns="">
          <p:sp>
            <p:nvSpPr>
              <p:cNvPr id="24" name="TextBox 23">
                <a:extLst>
                  <a:ext uri="{FF2B5EF4-FFF2-40B4-BE49-F238E27FC236}">
                    <a16:creationId xmlns:a16="http://schemas.microsoft.com/office/drawing/2014/main" id="{B6D23925-A295-BB27-E99F-9E409B890F60}"/>
                  </a:ext>
                </a:extLst>
              </p:cNvPr>
              <p:cNvSpPr txBox="1">
                <a:spLocks noRot="1" noChangeAspect="1" noMove="1" noResize="1" noEditPoints="1" noAdjustHandles="1" noChangeArrowheads="1" noChangeShapeType="1" noTextEdit="1"/>
              </p:cNvSpPr>
              <p:nvPr/>
            </p:nvSpPr>
            <p:spPr>
              <a:xfrm>
                <a:off x="2046406" y="4761468"/>
                <a:ext cx="350155" cy="276999"/>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03EAF4B-CADC-58FC-C9A0-A13E157D151A}"/>
                  </a:ext>
                </a:extLst>
              </p:cNvPr>
              <p:cNvSpPr txBox="1"/>
              <p:nvPr/>
            </p:nvSpPr>
            <p:spPr>
              <a:xfrm>
                <a:off x="3866045" y="4771424"/>
                <a:ext cx="386596"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AU" sz="1200" i="1" smtClean="0">
                              <a:solidFill>
                                <a:schemeClr val="tx1"/>
                              </a:solidFill>
                              <a:latin typeface="Cambria Math" panose="02040503050406030204" pitchFamily="18" charset="0"/>
                            </a:rPr>
                          </m:ctrlPr>
                        </m:sSubPr>
                        <m:e>
                          <m:r>
                            <a:rPr lang="en-AU" sz="1200" b="0" i="1" smtClean="0">
                              <a:solidFill>
                                <a:schemeClr val="tx1"/>
                              </a:solidFill>
                              <a:latin typeface="Cambria Math" panose="02040503050406030204" pitchFamily="18" charset="0"/>
                            </a:rPr>
                            <m:t>𝐴</m:t>
                          </m:r>
                        </m:e>
                        <m:sub>
                          <m:r>
                            <a:rPr lang="en-AU" sz="1200" b="0" i="1" smtClean="0">
                              <a:solidFill>
                                <a:schemeClr val="tx1"/>
                              </a:solidFill>
                              <a:latin typeface="Cambria Math" panose="02040503050406030204" pitchFamily="18" charset="0"/>
                            </a:rPr>
                            <m:t>𝑛𝑤</m:t>
                          </m:r>
                        </m:sub>
                      </m:sSub>
                    </m:oMath>
                  </m:oMathPara>
                </a14:m>
                <a:endParaRPr lang="en-AU" sz="1200" dirty="0"/>
              </a:p>
            </p:txBody>
          </p:sp>
        </mc:Choice>
        <mc:Fallback xmlns="">
          <p:sp>
            <p:nvSpPr>
              <p:cNvPr id="30" name="TextBox 29">
                <a:extLst>
                  <a:ext uri="{FF2B5EF4-FFF2-40B4-BE49-F238E27FC236}">
                    <a16:creationId xmlns:a16="http://schemas.microsoft.com/office/drawing/2014/main" id="{C03EAF4B-CADC-58FC-C9A0-A13E157D151A}"/>
                  </a:ext>
                </a:extLst>
              </p:cNvPr>
              <p:cNvSpPr txBox="1">
                <a:spLocks noRot="1" noChangeAspect="1" noMove="1" noResize="1" noEditPoints="1" noAdjustHandles="1" noChangeArrowheads="1" noChangeShapeType="1" noTextEdit="1"/>
              </p:cNvSpPr>
              <p:nvPr/>
            </p:nvSpPr>
            <p:spPr>
              <a:xfrm>
                <a:off x="3866045" y="4771424"/>
                <a:ext cx="386596" cy="276999"/>
              </a:xfrm>
              <a:prstGeom prst="rect">
                <a:avLst/>
              </a:prstGeom>
              <a:blipFill>
                <a:blip r:embed="rId9"/>
                <a:stretch>
                  <a:fillRect/>
                </a:stretch>
              </a:blipFill>
            </p:spPr>
            <p:txBody>
              <a:bodyPr/>
              <a:lstStyle/>
              <a:p>
                <a:r>
                  <a:rPr lang="en-AU">
                    <a:noFill/>
                  </a:rPr>
                  <a:t> </a:t>
                </a:r>
              </a:p>
            </p:txBody>
          </p:sp>
        </mc:Fallback>
      </mc:AlternateContent>
      <p:pic>
        <p:nvPicPr>
          <p:cNvPr id="32" name="Picture 31">
            <a:extLst>
              <a:ext uri="{FF2B5EF4-FFF2-40B4-BE49-F238E27FC236}">
                <a16:creationId xmlns:a16="http://schemas.microsoft.com/office/drawing/2014/main" id="{071F811C-9447-534A-08A7-E16B66D6C61D}"/>
              </a:ext>
            </a:extLst>
          </p:cNvPr>
          <p:cNvPicPr>
            <a:picLocks noChangeAspect="1"/>
          </p:cNvPicPr>
          <p:nvPr/>
        </p:nvPicPr>
        <p:blipFill>
          <a:blip r:embed="rId10"/>
          <a:stretch>
            <a:fillRect/>
          </a:stretch>
        </p:blipFill>
        <p:spPr>
          <a:xfrm>
            <a:off x="2864449" y="4371724"/>
            <a:ext cx="1040876" cy="1076400"/>
          </a:xfrm>
          <a:prstGeom prst="rect">
            <a:avLst/>
          </a:prstGeom>
        </p:spPr>
      </p:pic>
      <p:pic>
        <p:nvPicPr>
          <p:cNvPr id="34" name="Picture 33">
            <a:extLst>
              <a:ext uri="{FF2B5EF4-FFF2-40B4-BE49-F238E27FC236}">
                <a16:creationId xmlns:a16="http://schemas.microsoft.com/office/drawing/2014/main" id="{B3D68253-6CF7-2236-CFD5-8C9DAD7F740D}"/>
              </a:ext>
            </a:extLst>
          </p:cNvPr>
          <p:cNvPicPr>
            <a:picLocks noChangeAspect="1"/>
          </p:cNvPicPr>
          <p:nvPr/>
        </p:nvPicPr>
        <p:blipFill>
          <a:blip r:embed="rId11"/>
          <a:stretch>
            <a:fillRect/>
          </a:stretch>
        </p:blipFill>
        <p:spPr>
          <a:xfrm>
            <a:off x="1525537" y="5520989"/>
            <a:ext cx="1234868" cy="1076363"/>
          </a:xfrm>
          <a:prstGeom prst="rect">
            <a:avLst/>
          </a:prstGeom>
        </p:spPr>
      </p:pic>
      <p:pic>
        <p:nvPicPr>
          <p:cNvPr id="39" name="Picture 38">
            <a:extLst>
              <a:ext uri="{FF2B5EF4-FFF2-40B4-BE49-F238E27FC236}">
                <a16:creationId xmlns:a16="http://schemas.microsoft.com/office/drawing/2014/main" id="{4C03EC47-B05E-B478-E7FB-4DDF7BB73EA0}"/>
              </a:ext>
            </a:extLst>
          </p:cNvPr>
          <p:cNvPicPr>
            <a:picLocks noChangeAspect="1"/>
          </p:cNvPicPr>
          <p:nvPr/>
        </p:nvPicPr>
        <p:blipFill>
          <a:blip r:embed="rId12"/>
          <a:stretch>
            <a:fillRect/>
          </a:stretch>
        </p:blipFill>
        <p:spPr>
          <a:xfrm>
            <a:off x="385950" y="4360518"/>
            <a:ext cx="1716422" cy="1076400"/>
          </a:xfrm>
          <a:prstGeom prst="rect">
            <a:avLst/>
          </a:prstGeom>
        </p:spPr>
      </p:pic>
    </p:spTree>
    <p:extLst>
      <p:ext uri="{BB962C8B-B14F-4D97-AF65-F5344CB8AC3E}">
        <p14:creationId xmlns:p14="http://schemas.microsoft.com/office/powerpoint/2010/main" val="14709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P spid="27" grpId="0"/>
      <p:bldP spid="28" grpId="0"/>
      <p:bldP spid="3" grpId="0" animBg="1"/>
      <p:bldP spid="4" grpId="0"/>
      <p:bldP spid="37" grpId="0"/>
      <p:bldP spid="38" grpId="0" animBg="1"/>
      <p:bldP spid="2" grpId="0" animBg="1"/>
      <p:bldP spid="18" grpId="0"/>
      <p:bldP spid="24"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28F61-AA62-AB7E-A820-21D3AB1BA2BD}"/>
            </a:ext>
          </a:extLst>
        </p:cNvPr>
        <p:cNvGrpSpPr/>
        <p:nvPr/>
      </p:nvGrpSpPr>
      <p:grpSpPr>
        <a:xfrm>
          <a:off x="0" y="0"/>
          <a:ext cx="0" cy="0"/>
          <a:chOff x="0" y="0"/>
          <a:chExt cx="0" cy="0"/>
        </a:xfrm>
      </p:grpSpPr>
      <p:pic>
        <p:nvPicPr>
          <p:cNvPr id="2" name="MW2_xy_all_cycles">
            <a:hlinkClick r:id="" action="ppaction://media"/>
            <a:extLst>
              <a:ext uri="{FF2B5EF4-FFF2-40B4-BE49-F238E27FC236}">
                <a16:creationId xmlns:a16="http://schemas.microsoft.com/office/drawing/2014/main" id="{A96FD6FC-9C94-5514-5153-02221C788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479" y="504946"/>
            <a:ext cx="3020400" cy="3020400"/>
          </a:xfrm>
          <a:prstGeom prst="rect">
            <a:avLst/>
          </a:prstGeom>
        </p:spPr>
      </p:pic>
      <p:sp>
        <p:nvSpPr>
          <p:cNvPr id="10241" name="Title 2">
            <a:extLst>
              <a:ext uri="{FF2B5EF4-FFF2-40B4-BE49-F238E27FC236}">
                <a16:creationId xmlns:a16="http://schemas.microsoft.com/office/drawing/2014/main" id="{4F452A42-9398-012B-6968-CAEEB7FB8FFF}"/>
              </a:ext>
            </a:extLst>
          </p:cNvPr>
          <p:cNvSpPr>
            <a:spLocks noGrp="1"/>
          </p:cNvSpPr>
          <p:nvPr>
            <p:ph type="title"/>
          </p:nvPr>
        </p:nvSpPr>
        <p:spPr>
          <a:xfrm>
            <a:off x="407368" y="-3821"/>
            <a:ext cx="11881320" cy="923330"/>
          </a:xfrm>
        </p:spPr>
        <p:txBody>
          <a:bodyPr/>
          <a:lstStyle/>
          <a:p>
            <a:r>
              <a:rPr lang="en-US" altLang="en-US" dirty="0"/>
              <a:t>Automated segmentation for time-resolved hysteresis analysis</a:t>
            </a:r>
          </a:p>
        </p:txBody>
      </p:sp>
      <p:sp>
        <p:nvSpPr>
          <p:cNvPr id="10243" name="Slide Number Placeholder 2">
            <a:extLst>
              <a:ext uri="{FF2B5EF4-FFF2-40B4-BE49-F238E27FC236}">
                <a16:creationId xmlns:a16="http://schemas.microsoft.com/office/drawing/2014/main" id="{9C97DC47-7EF7-4FF9-3B7B-082F149B27EA}"/>
              </a:ext>
            </a:extLst>
          </p:cNvPr>
          <p:cNvSpPr>
            <a:spLocks noGrp="1" noRot="1" noMove="1" noResize="1" noEditPoints="1" noAdjustHandles="1" noChangeArrowheads="1" noChangeShapeType="1"/>
          </p:cNvSpPr>
          <p:nvPr>
            <p:ph type="sldNum" sz="quarter" idx="4294967295"/>
          </p:nvPr>
        </p:nvSpPr>
        <p:spPr bwMode="auto">
          <a:xfrm>
            <a:off x="384895"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A329C87-AE6F-7945-9A58-63524BAAE814}" type="slidenum">
              <a:rPr lang="en-US" altLang="en-US" sz="1200">
                <a:solidFill>
                  <a:srgbClr val="000000"/>
                </a:solidFill>
              </a:rPr>
              <a:pPr eaLnBrk="1" hangingPunct="1"/>
              <a:t>5</a:t>
            </a:fld>
            <a:endParaRPr lang="en-US" altLang="en-US" sz="1200">
              <a:solidFill>
                <a:srgbClr val="000000"/>
              </a:solidFill>
            </a:endParaRPr>
          </a:p>
        </p:txBody>
      </p:sp>
      <p:cxnSp>
        <p:nvCxnSpPr>
          <p:cNvPr id="14" name="Straight Connector 13">
            <a:extLst>
              <a:ext uri="{FF2B5EF4-FFF2-40B4-BE49-F238E27FC236}">
                <a16:creationId xmlns:a16="http://schemas.microsoft.com/office/drawing/2014/main" id="{B22F1D42-BF7C-9679-1C3A-6927F505AE1A}"/>
              </a:ext>
            </a:extLst>
          </p:cNvPr>
          <p:cNvCxnSpPr>
            <a:cxnSpLocks/>
          </p:cNvCxnSpPr>
          <p:nvPr/>
        </p:nvCxnSpPr>
        <p:spPr>
          <a:xfrm>
            <a:off x="6240016" y="836712"/>
            <a:ext cx="0" cy="5760640"/>
          </a:xfrm>
          <a:prstGeom prst="line">
            <a:avLst/>
          </a:prstGeom>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3AFB2133-8933-3F50-BCB8-E1108F5B1342}"/>
              </a:ext>
            </a:extLst>
          </p:cNvPr>
          <p:cNvSpPr txBox="1">
            <a:spLocks/>
          </p:cNvSpPr>
          <p:nvPr/>
        </p:nvSpPr>
        <p:spPr>
          <a:xfrm>
            <a:off x="839416" y="3321043"/>
            <a:ext cx="1657074" cy="261610"/>
          </a:xfrm>
          <a:prstGeom prst="rect">
            <a:avLst/>
          </a:prstGeom>
        </p:spPr>
        <p:txBody>
          <a:bodyPr wrap="square" rtlCol="0">
            <a:spAutoFit/>
          </a:bodyPr>
          <a:lstStyle/>
          <a:p>
            <a:pPr fontAlgn="auto">
              <a:spcBef>
                <a:spcPct val="20000"/>
              </a:spcBef>
              <a:spcAft>
                <a:spcPts val="0"/>
              </a:spcAft>
            </a:pPr>
            <a:r>
              <a:rPr lang="en-AU" sz="1100" dirty="0">
                <a:latin typeface="+mn-lt"/>
                <a:ea typeface="+mn-ea"/>
              </a:rPr>
              <a:t>1536x1536x160 voxels</a:t>
            </a:r>
          </a:p>
        </p:txBody>
      </p:sp>
      <p:sp>
        <p:nvSpPr>
          <p:cNvPr id="19" name="TextBox 18">
            <a:extLst>
              <a:ext uri="{FF2B5EF4-FFF2-40B4-BE49-F238E27FC236}">
                <a16:creationId xmlns:a16="http://schemas.microsoft.com/office/drawing/2014/main" id="{D5EEEE0E-FDEA-F230-358D-89A4C276F5EB}"/>
              </a:ext>
            </a:extLst>
          </p:cNvPr>
          <p:cNvSpPr txBox="1"/>
          <p:nvPr/>
        </p:nvSpPr>
        <p:spPr>
          <a:xfrm>
            <a:off x="3134488" y="837726"/>
            <a:ext cx="3147015" cy="369332"/>
          </a:xfrm>
          <a:prstGeom prst="rect">
            <a:avLst/>
          </a:prstGeom>
        </p:spPr>
        <p:txBody>
          <a:bodyPr wrap="none" rtlCol="0">
            <a:spAutoFit/>
          </a:bodyPr>
          <a:lstStyle/>
          <a:p>
            <a:pPr marL="342900" marR="0" indent="-342900" defTabSz="914400" eaLnBrk="1" fontAlgn="auto" latinLnBrk="0" hangingPunct="1">
              <a:lnSpc>
                <a:spcPct val="100000"/>
              </a:lnSpc>
              <a:spcBef>
                <a:spcPct val="20000"/>
              </a:spcBef>
              <a:spcAft>
                <a:spcPts val="0"/>
              </a:spcAft>
              <a:buClrTx/>
              <a:buSzTx/>
              <a:buFont typeface="Arial" pitchFamily="34" charset="0"/>
              <a:buNone/>
              <a:tabLst/>
            </a:pPr>
            <a:r>
              <a:rPr lang="en-AU" sz="1800" dirty="0"/>
              <a:t>50 fast scans per experiment</a:t>
            </a:r>
          </a:p>
        </p:txBody>
      </p:sp>
      <p:sp>
        <p:nvSpPr>
          <p:cNvPr id="23" name="TextBox 22">
            <a:extLst>
              <a:ext uri="{FF2B5EF4-FFF2-40B4-BE49-F238E27FC236}">
                <a16:creationId xmlns:a16="http://schemas.microsoft.com/office/drawing/2014/main" id="{D71B168B-AD73-C0C6-2592-759F054FB6CE}"/>
              </a:ext>
            </a:extLst>
          </p:cNvPr>
          <p:cNvSpPr txBox="1"/>
          <p:nvPr/>
        </p:nvSpPr>
        <p:spPr>
          <a:xfrm>
            <a:off x="3136216" y="1758350"/>
            <a:ext cx="2815835" cy="369332"/>
          </a:xfrm>
          <a:prstGeom prst="rect">
            <a:avLst/>
          </a:prstGeom>
        </p:spPr>
        <p:txBody>
          <a:bodyPr wrap="none" rtlCol="0">
            <a:spAutoFit/>
          </a:bodyPr>
          <a:lstStyle/>
          <a:p>
            <a:pPr marL="342900" indent="-342900" fontAlgn="auto">
              <a:spcBef>
                <a:spcPct val="20000"/>
              </a:spcBef>
              <a:spcAft>
                <a:spcPts val="0"/>
              </a:spcAft>
            </a:pPr>
            <a:r>
              <a:rPr lang="en-AU" sz="1800" dirty="0"/>
              <a:t>~7 TBs of data to process</a:t>
            </a:r>
          </a:p>
        </p:txBody>
      </p:sp>
      <p:sp>
        <p:nvSpPr>
          <p:cNvPr id="44" name="TextBox 43">
            <a:extLst>
              <a:ext uri="{FF2B5EF4-FFF2-40B4-BE49-F238E27FC236}">
                <a16:creationId xmlns:a16="http://schemas.microsoft.com/office/drawing/2014/main" id="{A8634374-F7AB-1625-0907-19844B8B188C}"/>
              </a:ext>
            </a:extLst>
          </p:cNvPr>
          <p:cNvSpPr txBox="1"/>
          <p:nvPr/>
        </p:nvSpPr>
        <p:spPr>
          <a:xfrm>
            <a:off x="3174870" y="2603613"/>
            <a:ext cx="2866552" cy="646331"/>
          </a:xfrm>
          <a:prstGeom prst="rect">
            <a:avLst/>
          </a:prstGeom>
        </p:spPr>
        <p:txBody>
          <a:bodyPr wrap="square" rtlCol="0">
            <a:sp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lang="en-AU" sz="1800" dirty="0"/>
              <a:t>Streak artifacts and beam hardening</a:t>
            </a:r>
          </a:p>
        </p:txBody>
      </p:sp>
      <p:pic>
        <p:nvPicPr>
          <p:cNvPr id="46" name="Picture 45" descr="A graph of volume and time&#10;&#10;AI-generated content may be incorrect.">
            <a:extLst>
              <a:ext uri="{FF2B5EF4-FFF2-40B4-BE49-F238E27FC236}">
                <a16:creationId xmlns:a16="http://schemas.microsoft.com/office/drawing/2014/main" id="{8C4EC1A4-082C-CA21-02C6-BCFD1C799183}"/>
              </a:ext>
            </a:extLst>
          </p:cNvPr>
          <p:cNvPicPr>
            <a:picLocks noChangeAspect="1"/>
          </p:cNvPicPr>
          <p:nvPr/>
        </p:nvPicPr>
        <p:blipFill>
          <a:blip r:embed="rId6"/>
          <a:stretch>
            <a:fillRect/>
          </a:stretch>
        </p:blipFill>
        <p:spPr>
          <a:xfrm>
            <a:off x="359631" y="3965563"/>
            <a:ext cx="2616644" cy="2616644"/>
          </a:xfrm>
          <a:prstGeom prst="rect">
            <a:avLst/>
          </a:prstGeom>
        </p:spPr>
      </p:pic>
      <p:sp>
        <p:nvSpPr>
          <p:cNvPr id="48" name="TextBox 47">
            <a:extLst>
              <a:ext uri="{FF2B5EF4-FFF2-40B4-BE49-F238E27FC236}">
                <a16:creationId xmlns:a16="http://schemas.microsoft.com/office/drawing/2014/main" id="{0F51239F-C588-52B5-3C1C-C50CAB3A3DAC}"/>
              </a:ext>
            </a:extLst>
          </p:cNvPr>
          <p:cNvSpPr txBox="1"/>
          <p:nvPr/>
        </p:nvSpPr>
        <p:spPr>
          <a:xfrm>
            <a:off x="1547916" y="3644698"/>
            <a:ext cx="3816285" cy="338554"/>
          </a:xfrm>
          <a:prstGeom prst="rect">
            <a:avLst/>
          </a:prstGeom>
        </p:spPr>
        <p:txBody>
          <a:bodyPr wrap="squar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US" sz="1600" b="1" i="0" u="none" strike="noStrike" kern="1200" cap="none" spc="0" normalizeH="0" baseline="0" noProof="0" dirty="0">
                <a:ln>
                  <a:noFill/>
                </a:ln>
                <a:solidFill>
                  <a:schemeClr val="accent1"/>
                </a:solidFill>
                <a:effectLst/>
                <a:uLnTx/>
                <a:uFillTx/>
                <a:latin typeface="Sommet bold"/>
                <a:ea typeface="+mn-ea"/>
                <a:cs typeface="+mn-cs"/>
              </a:rPr>
              <a:t>Time cost with Conventional workflow</a:t>
            </a:r>
          </a:p>
        </p:txBody>
      </p:sp>
      <p:sp>
        <p:nvSpPr>
          <p:cNvPr id="50" name="Rectangle 49">
            <a:extLst>
              <a:ext uri="{FF2B5EF4-FFF2-40B4-BE49-F238E27FC236}">
                <a16:creationId xmlns:a16="http://schemas.microsoft.com/office/drawing/2014/main" id="{49581F91-624A-CD1D-6030-6E74EFCFF577}"/>
              </a:ext>
            </a:extLst>
          </p:cNvPr>
          <p:cNvSpPr/>
          <p:nvPr/>
        </p:nvSpPr>
        <p:spPr>
          <a:xfrm>
            <a:off x="359631" y="3685716"/>
            <a:ext cx="5736349" cy="27676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Oval 50">
            <a:extLst>
              <a:ext uri="{FF2B5EF4-FFF2-40B4-BE49-F238E27FC236}">
                <a16:creationId xmlns:a16="http://schemas.microsoft.com/office/drawing/2014/main" id="{51E00AC5-847D-0A79-5A5E-20F25B4DAB67}"/>
              </a:ext>
            </a:extLst>
          </p:cNvPr>
          <p:cNvSpPr/>
          <p:nvPr/>
        </p:nvSpPr>
        <p:spPr>
          <a:xfrm>
            <a:off x="1804467" y="4160101"/>
            <a:ext cx="865852" cy="28803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2" name="Straight Arrow Connector 51">
            <a:extLst>
              <a:ext uri="{FF2B5EF4-FFF2-40B4-BE49-F238E27FC236}">
                <a16:creationId xmlns:a16="http://schemas.microsoft.com/office/drawing/2014/main" id="{AA35E095-43FE-78E5-C57C-37B7A4C208EE}"/>
              </a:ext>
            </a:extLst>
          </p:cNvPr>
          <p:cNvCxnSpPr>
            <a:cxnSpLocks/>
          </p:cNvCxnSpPr>
          <p:nvPr/>
        </p:nvCxnSpPr>
        <p:spPr>
          <a:xfrm flipV="1">
            <a:off x="2674662" y="4144956"/>
            <a:ext cx="553143" cy="978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012F2DF-1684-1A9F-B6D1-B879093D14C9}"/>
              </a:ext>
            </a:extLst>
          </p:cNvPr>
          <p:cNvSpPr txBox="1"/>
          <p:nvPr/>
        </p:nvSpPr>
        <p:spPr>
          <a:xfrm>
            <a:off x="3191595" y="4006456"/>
            <a:ext cx="2727399" cy="276999"/>
          </a:xfrm>
          <a:prstGeom prst="rect">
            <a:avLst/>
          </a:prstGeom>
        </p:spPr>
        <p:txBody>
          <a:bodyPr wrap="square" rtlCol="0">
            <a:spAutoFit/>
          </a:bodyPr>
          <a:lstStyle/>
          <a:p>
            <a:pPr marR="0" algn="l" defTabSz="914400" rtl="0" eaLnBrk="1" fontAlgn="auto" latinLnBrk="0" hangingPunct="1">
              <a:lnSpc>
                <a:spcPct val="100000"/>
              </a:lnSpc>
              <a:spcBef>
                <a:spcPct val="20000"/>
              </a:spcBef>
              <a:spcAft>
                <a:spcPts val="0"/>
              </a:spcAft>
              <a:buClrTx/>
              <a:buSzTx/>
              <a:buFont typeface="Arial" pitchFamily="34" charset="0"/>
              <a:buNone/>
              <a:tabLst/>
            </a:pPr>
            <a:r>
              <a:rPr kumimoji="0" lang="en-AU" sz="1200" b="1" i="0" u="none" strike="noStrike" kern="1200" cap="none" spc="0" normalizeH="0" baseline="0" noProof="0" dirty="0">
                <a:ln>
                  <a:noFill/>
                </a:ln>
                <a:solidFill>
                  <a:srgbClr val="C00000"/>
                </a:solidFill>
                <a:effectLst/>
                <a:uLnTx/>
                <a:uFillTx/>
                <a:latin typeface="Sommet bold"/>
                <a:ea typeface="+mn-ea"/>
                <a:cs typeface="+mn-cs"/>
              </a:rPr>
              <a:t>Multiplies if the image has artifacts</a:t>
            </a:r>
          </a:p>
        </p:txBody>
      </p:sp>
      <p:sp>
        <p:nvSpPr>
          <p:cNvPr id="55" name="TextBox 54">
            <a:extLst>
              <a:ext uri="{FF2B5EF4-FFF2-40B4-BE49-F238E27FC236}">
                <a16:creationId xmlns:a16="http://schemas.microsoft.com/office/drawing/2014/main" id="{0392617B-3040-4CFF-1F6F-5A28350E2337}"/>
              </a:ext>
            </a:extLst>
          </p:cNvPr>
          <p:cNvSpPr txBox="1"/>
          <p:nvPr/>
        </p:nvSpPr>
        <p:spPr>
          <a:xfrm>
            <a:off x="3218339" y="5730544"/>
            <a:ext cx="3021677" cy="646331"/>
          </a:xfrm>
          <a:prstGeom prst="rect">
            <a:avLst/>
          </a:prstGeom>
        </p:spPr>
        <p:txBody>
          <a:bodyPr wrap="square" rtlCol="0">
            <a:spAutoFit/>
          </a:bodyPr>
          <a:lstStyle/>
          <a:p>
            <a:pPr fontAlgn="auto">
              <a:spcBef>
                <a:spcPct val="20000"/>
              </a:spcBef>
              <a:spcAft>
                <a:spcPts val="0"/>
              </a:spcAft>
            </a:pPr>
            <a:r>
              <a:rPr lang="en-AU" sz="1800" dirty="0">
                <a:solidFill>
                  <a:srgbClr val="C00000"/>
                </a:solidFill>
              </a:rPr>
              <a:t>~</a:t>
            </a:r>
            <a:r>
              <a:rPr lang="en-AU" sz="1800" b="1" i="1" dirty="0">
                <a:solidFill>
                  <a:srgbClr val="C00000"/>
                </a:solidFill>
                <a:latin typeface="Sommet bold"/>
                <a:ea typeface="+mn-ea"/>
              </a:rPr>
              <a:t>7 TBs of Data </a:t>
            </a:r>
            <a:r>
              <a:rPr lang="en-AU" sz="1800" b="1" i="1" dirty="0">
                <a:latin typeface="Sommet bold"/>
                <a:ea typeface="+mn-ea"/>
              </a:rPr>
              <a:t>=</a:t>
            </a:r>
            <a:r>
              <a:rPr lang="en-AU" sz="1800" b="1" i="1" dirty="0">
                <a:solidFill>
                  <a:srgbClr val="C00000"/>
                </a:solidFill>
                <a:latin typeface="Sommet bold"/>
                <a:ea typeface="+mn-ea"/>
              </a:rPr>
              <a:t> </a:t>
            </a:r>
            <a:r>
              <a:rPr lang="en-AU" sz="1800" b="1" i="1" dirty="0">
                <a:solidFill>
                  <a:schemeClr val="bg2">
                    <a:lumMod val="10000"/>
                  </a:schemeClr>
                </a:solidFill>
                <a:latin typeface="Sommet bold"/>
                <a:ea typeface="+mn-ea"/>
              </a:rPr>
              <a:t>months of computational time </a:t>
            </a:r>
            <a:endParaRPr kumimoji="0" lang="en-AU" sz="1800" b="1" i="1" u="none" strike="noStrike" kern="1200" cap="none" spc="0" normalizeH="0" baseline="0" noProof="0" dirty="0">
              <a:ln>
                <a:noFill/>
              </a:ln>
              <a:solidFill>
                <a:schemeClr val="bg2">
                  <a:lumMod val="10000"/>
                </a:schemeClr>
              </a:solidFill>
              <a:effectLst/>
              <a:uLnTx/>
              <a:uFillTx/>
              <a:latin typeface="Sommet bold"/>
              <a:ea typeface="+mn-ea"/>
              <a:cs typeface="+mn-cs"/>
            </a:endParaRPr>
          </a:p>
        </p:txBody>
      </p:sp>
      <p:pic>
        <p:nvPicPr>
          <p:cNvPr id="59" name="Picture 58" descr="A table with numbers and symbols&#10;&#10;Description automatically generated">
            <a:extLst>
              <a:ext uri="{FF2B5EF4-FFF2-40B4-BE49-F238E27FC236}">
                <a16:creationId xmlns:a16="http://schemas.microsoft.com/office/drawing/2014/main" id="{4FA401EC-D816-8FAC-1F66-BC9A5E9353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9801" y="3766708"/>
            <a:ext cx="5141612" cy="2496018"/>
          </a:xfrm>
          <a:prstGeom prst="rect">
            <a:avLst/>
          </a:prstGeom>
        </p:spPr>
      </p:pic>
      <p:sp>
        <p:nvSpPr>
          <p:cNvPr id="60" name="Oval 59">
            <a:extLst>
              <a:ext uri="{FF2B5EF4-FFF2-40B4-BE49-F238E27FC236}">
                <a16:creationId xmlns:a16="http://schemas.microsoft.com/office/drawing/2014/main" id="{A5829FBF-AE73-F692-1E50-8690DB69756E}"/>
              </a:ext>
            </a:extLst>
          </p:cNvPr>
          <p:cNvSpPr/>
          <p:nvPr/>
        </p:nvSpPr>
        <p:spPr>
          <a:xfrm>
            <a:off x="8400256" y="5314243"/>
            <a:ext cx="503709" cy="402274"/>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3BFD2B62-CAA8-1927-0C66-B6E83C7FDBEB}"/>
              </a:ext>
            </a:extLst>
          </p:cNvPr>
          <p:cNvSpPr/>
          <p:nvPr/>
        </p:nvSpPr>
        <p:spPr>
          <a:xfrm>
            <a:off x="9983542" y="5328270"/>
            <a:ext cx="521893" cy="402274"/>
          </a:xfrm>
          <a:prstGeom prst="ellipse">
            <a:avLst/>
          </a:prstGeom>
          <a:noFill/>
          <a:ln>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62" name="TextBox 61">
            <a:extLst>
              <a:ext uri="{FF2B5EF4-FFF2-40B4-BE49-F238E27FC236}">
                <a16:creationId xmlns:a16="http://schemas.microsoft.com/office/drawing/2014/main" id="{D78E90CB-A5BC-0638-EC44-F6A4E2028FF7}"/>
              </a:ext>
            </a:extLst>
          </p:cNvPr>
          <p:cNvSpPr txBox="1"/>
          <p:nvPr/>
        </p:nvSpPr>
        <p:spPr>
          <a:xfrm>
            <a:off x="7834696" y="6211573"/>
            <a:ext cx="2940934" cy="307777"/>
          </a:xfrm>
          <a:prstGeom prst="rect">
            <a:avLst/>
          </a:prstGeom>
        </p:spPr>
        <p:txBody>
          <a:bodyPr wrap="square" rtlCol="0">
            <a:spAutoFit/>
          </a:bodyPr>
          <a:lstStyle/>
          <a:p>
            <a:pPr algn="ctr" fontAlgn="auto">
              <a:spcBef>
                <a:spcPct val="20000"/>
              </a:spcBef>
              <a:spcAft>
                <a:spcPts val="0"/>
              </a:spcAft>
            </a:pPr>
            <a:r>
              <a:rPr lang="en-AU" sz="1400" dirty="0">
                <a:latin typeface="+mn-lt"/>
                <a:ea typeface="+mn-ea"/>
              </a:rPr>
              <a:t>Comparison of segmentation time</a:t>
            </a:r>
          </a:p>
        </p:txBody>
      </p:sp>
      <p:pic>
        <p:nvPicPr>
          <p:cNvPr id="63" name="Picture 62">
            <a:extLst>
              <a:ext uri="{FF2B5EF4-FFF2-40B4-BE49-F238E27FC236}">
                <a16:creationId xmlns:a16="http://schemas.microsoft.com/office/drawing/2014/main" id="{8FA9069C-2BBF-AE60-837C-F025F4EC12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8664" y="1227875"/>
            <a:ext cx="1738847" cy="2097308"/>
          </a:xfrm>
          <a:prstGeom prst="rect">
            <a:avLst/>
          </a:prstGeom>
          <a:noFill/>
          <a:ln>
            <a:noFill/>
          </a:ln>
        </p:spPr>
      </p:pic>
      <p:grpSp>
        <p:nvGrpSpPr>
          <p:cNvPr id="10240" name="Group 10239">
            <a:extLst>
              <a:ext uri="{FF2B5EF4-FFF2-40B4-BE49-F238E27FC236}">
                <a16:creationId xmlns:a16="http://schemas.microsoft.com/office/drawing/2014/main" id="{A350490F-6EDF-A8BB-8091-DF3E09A8996B}"/>
              </a:ext>
            </a:extLst>
          </p:cNvPr>
          <p:cNvGrpSpPr/>
          <p:nvPr/>
        </p:nvGrpSpPr>
        <p:grpSpPr>
          <a:xfrm>
            <a:off x="9291891" y="1216727"/>
            <a:ext cx="1738848" cy="2097241"/>
            <a:chOff x="5888441" y="2585528"/>
            <a:chExt cx="1893325" cy="2303025"/>
          </a:xfrm>
        </p:grpSpPr>
        <p:pic>
          <p:nvPicPr>
            <p:cNvPr id="10242" name="Picture 10241">
              <a:extLst>
                <a:ext uri="{FF2B5EF4-FFF2-40B4-BE49-F238E27FC236}">
                  <a16:creationId xmlns:a16="http://schemas.microsoft.com/office/drawing/2014/main" id="{73A46BCC-59B1-467F-35C3-5C109159C9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8441" y="2585528"/>
              <a:ext cx="1893325" cy="2303025"/>
            </a:xfrm>
            <a:prstGeom prst="rect">
              <a:avLst/>
            </a:prstGeom>
          </p:spPr>
        </p:pic>
        <p:pic>
          <p:nvPicPr>
            <p:cNvPr id="10244" name="Picture 10243">
              <a:extLst>
                <a:ext uri="{FF2B5EF4-FFF2-40B4-BE49-F238E27FC236}">
                  <a16:creationId xmlns:a16="http://schemas.microsoft.com/office/drawing/2014/main" id="{7A507878-8848-840C-672D-5460CFC62DE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392143" y="4693211"/>
              <a:ext cx="304115" cy="144000"/>
            </a:xfrm>
            <a:prstGeom prst="rect">
              <a:avLst/>
            </a:prstGeom>
          </p:spPr>
        </p:pic>
      </p:grpSp>
      <p:pic>
        <p:nvPicPr>
          <p:cNvPr id="10245" name="Picture 10244">
            <a:extLst>
              <a:ext uri="{FF2B5EF4-FFF2-40B4-BE49-F238E27FC236}">
                <a16:creationId xmlns:a16="http://schemas.microsoft.com/office/drawing/2014/main" id="{6A187A9B-7CC8-C075-03F1-67416B4CE6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47064" y="2898646"/>
            <a:ext cx="569250" cy="415322"/>
          </a:xfrm>
          <a:prstGeom prst="rect">
            <a:avLst/>
          </a:prstGeom>
        </p:spPr>
      </p:pic>
      <p:sp>
        <p:nvSpPr>
          <p:cNvPr id="10246" name="TextBox 10245">
            <a:extLst>
              <a:ext uri="{FF2B5EF4-FFF2-40B4-BE49-F238E27FC236}">
                <a16:creationId xmlns:a16="http://schemas.microsoft.com/office/drawing/2014/main" id="{0030070E-6161-C2A8-231F-9F0B9B3D94AA}"/>
              </a:ext>
            </a:extLst>
          </p:cNvPr>
          <p:cNvSpPr txBox="1"/>
          <p:nvPr/>
        </p:nvSpPr>
        <p:spPr>
          <a:xfrm>
            <a:off x="7990014" y="836712"/>
            <a:ext cx="2850013" cy="369332"/>
          </a:xfrm>
          <a:prstGeom prst="rect">
            <a:avLst/>
          </a:prstGeom>
        </p:spPr>
        <p:txBody>
          <a:bodyPr wrap="square" rtlCol="0">
            <a:spAutoFit/>
          </a:bodyPr>
          <a:lstStyle/>
          <a:p>
            <a:pPr fontAlgn="auto">
              <a:spcBef>
                <a:spcPct val="20000"/>
              </a:spcBef>
              <a:spcAft>
                <a:spcPts val="0"/>
              </a:spcAft>
            </a:pPr>
            <a:r>
              <a:rPr lang="en-AU" sz="1800" dirty="0">
                <a:solidFill>
                  <a:srgbClr val="00B050"/>
                </a:solidFill>
                <a:latin typeface="+mj-lt"/>
                <a:ea typeface="+mn-ea"/>
              </a:rPr>
              <a:t>U-ResNet Segmentation</a:t>
            </a:r>
          </a:p>
        </p:txBody>
      </p:sp>
    </p:spTree>
    <p:extLst>
      <p:ext uri="{BB962C8B-B14F-4D97-AF65-F5344CB8AC3E}">
        <p14:creationId xmlns:p14="http://schemas.microsoft.com/office/powerpoint/2010/main" val="19540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50"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2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indefinite" fill="remove" display="0">
                  <p:stCondLst>
                    <p:cond delay="indefinite"/>
                  </p:stCondLst>
                </p:cTn>
                <p:tgtEl>
                  <p:spTgt spid="2"/>
                </p:tgtEl>
              </p:cMediaNode>
            </p:video>
            <p:seq concurrent="1" nextAc="seek">
              <p:cTn id="66" restart="whenNotActive" fill="hold" evtFilter="cancelBubble" nodeType="interactiveSeq">
                <p:stCondLst>
                  <p:cond evt="onClick" delay="0">
                    <p:tgtEl>
                      <p:spTgt spid="2"/>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p:bldP spid="19" grpId="0"/>
      <p:bldP spid="23" grpId="0"/>
      <p:bldP spid="44" grpId="0"/>
      <p:bldP spid="48" grpId="0"/>
      <p:bldP spid="50" grpId="0" animBg="1"/>
      <p:bldP spid="51" grpId="0" animBg="1"/>
      <p:bldP spid="53" grpId="0"/>
      <p:bldP spid="55" grpId="0"/>
      <p:bldP spid="60" grpId="0" animBg="1"/>
      <p:bldP spid="61" grpId="0" animBg="1"/>
      <p:bldP spid="62" grpId="0"/>
      <p:bldP spid="102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86525-5225-241E-5F7E-FB38ABD5E81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115C212-BD87-9E85-F87E-EBFA3791DAFB}"/>
              </a:ext>
            </a:extLst>
          </p:cNvPr>
          <p:cNvPicPr>
            <a:picLocks noChangeAspect="1"/>
          </p:cNvPicPr>
          <p:nvPr/>
        </p:nvPicPr>
        <p:blipFill>
          <a:blip r:embed="rId3"/>
          <a:stretch>
            <a:fillRect/>
          </a:stretch>
        </p:blipFill>
        <p:spPr>
          <a:xfrm>
            <a:off x="4799856" y="980728"/>
            <a:ext cx="2016760" cy="2051685"/>
          </a:xfrm>
          <a:prstGeom prst="rect">
            <a:avLst/>
          </a:prstGeom>
        </p:spPr>
      </p:pic>
      <p:sp>
        <p:nvSpPr>
          <p:cNvPr id="36" name="Title 1">
            <a:extLst>
              <a:ext uri="{FF2B5EF4-FFF2-40B4-BE49-F238E27FC236}">
                <a16:creationId xmlns:a16="http://schemas.microsoft.com/office/drawing/2014/main" id="{C53F7B9E-1D84-703C-AF19-AD3017D8F135}"/>
              </a:ext>
            </a:extLst>
          </p:cNvPr>
          <p:cNvSpPr txBox="1">
            <a:spLocks/>
          </p:cNvSpPr>
          <p:nvPr/>
        </p:nvSpPr>
        <p:spPr bwMode="auto">
          <a:xfrm>
            <a:off x="335360" y="-36049"/>
            <a:ext cx="11233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dirty="0"/>
              <a:t>Sample characterization – wettability &amp; trapping </a:t>
            </a:r>
            <a:r>
              <a:rPr lang="en-US" dirty="0" err="1"/>
              <a:t>behaviour</a:t>
            </a:r>
            <a:endParaRPr lang="en-US" dirty="0"/>
          </a:p>
        </p:txBody>
      </p:sp>
      <p:sp>
        <p:nvSpPr>
          <p:cNvPr id="7" name="Slide Number Placeholder 2">
            <a:extLst>
              <a:ext uri="{FF2B5EF4-FFF2-40B4-BE49-F238E27FC236}">
                <a16:creationId xmlns:a16="http://schemas.microsoft.com/office/drawing/2014/main" id="{330E2170-9F15-2F5A-52BF-E5C5C562986C}"/>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6</a:t>
            </a:fld>
            <a:endParaRPr lang="en-US" altLang="en-US" sz="1200">
              <a:solidFill>
                <a:srgbClr val="000000"/>
              </a:solidFill>
            </a:endParaRPr>
          </a:p>
        </p:txBody>
      </p:sp>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D83EBF93-E13D-94F8-A1B8-A10E0BB556F4}"/>
                  </a:ext>
                </a:extLst>
              </p:cNvPr>
              <p:cNvSpPr txBox="1">
                <a:spLocks noChangeArrowheads="1"/>
              </p:cNvSpPr>
              <p:nvPr/>
            </p:nvSpPr>
            <p:spPr bwMode="auto">
              <a:xfrm>
                <a:off x="5443746" y="544795"/>
                <a:ext cx="822960" cy="316753"/>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buNone/>
                </a:pPr>
                <a14:m>
                  <m:oMath xmlns:m="http://schemas.openxmlformats.org/officeDocument/2006/math">
                    <m:sSub>
                      <m:sSubPr>
                        <m:ctrlPr>
                          <a:rPr lang="en-AU" sz="1400" i="1" kern="100">
                            <a:effectLst/>
                            <a:latin typeface="Cambria Math" panose="02040503050406030204" pitchFamily="18" charset="0"/>
                            <a:ea typeface="Aptos" panose="020B0004020202020204" pitchFamily="34" charset="0"/>
                            <a:cs typeface="Times New Roman" panose="02020603050405020304" pitchFamily="18" charset="0"/>
                          </a:rPr>
                        </m:ctrlPr>
                      </m:sSubPr>
                      <m:e>
                        <m:r>
                          <a:rPr lang="en-AU" sz="1400" i="1" kern="100">
                            <a:effectLst/>
                            <a:latin typeface="Cambria Math" panose="02040503050406030204" pitchFamily="18" charset="0"/>
                            <a:ea typeface="Aptos" panose="020B0004020202020204" pitchFamily="34" charset="0"/>
                            <a:cs typeface="Times New Roman" panose="02020603050405020304" pitchFamily="18" charset="0"/>
                          </a:rPr>
                          <m:t>𝜃</m:t>
                        </m:r>
                      </m:e>
                      <m:sub>
                        <m:r>
                          <a:rPr lang="en-AU" sz="1400" i="1" kern="100">
                            <a:effectLst/>
                            <a:latin typeface="Cambria Math" panose="02040503050406030204" pitchFamily="18" charset="0"/>
                            <a:ea typeface="Aptos" panose="020B0004020202020204" pitchFamily="34" charset="0"/>
                            <a:cs typeface="Times New Roman" panose="02020603050405020304" pitchFamily="18" charset="0"/>
                          </a:rPr>
                          <m:t>𝑐</m:t>
                        </m:r>
                      </m:sub>
                    </m:sSub>
                  </m:oMath>
                </a14:m>
                <a:r>
                  <a:rPr lang="en-AU" sz="1400" kern="100" dirty="0">
                    <a:effectLst/>
                    <a:latin typeface="Aptos" panose="020B0004020202020204" pitchFamily="34" charset="0"/>
                    <a:ea typeface="Aptos" panose="020B0004020202020204" pitchFamily="34" charset="0"/>
                    <a:cs typeface="Times New Roman" panose="02020603050405020304" pitchFamily="18" charset="0"/>
                  </a:rPr>
                  <a:t> &lt; </a:t>
                </a:r>
                <a14:m>
                  <m:oMath xmlns:m="http://schemas.openxmlformats.org/officeDocument/2006/math">
                    <m:sSup>
                      <m:sSupPr>
                        <m:ctrlPr>
                          <a:rPr lang="en-AU" sz="14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AU" sz="1400" i="1" kern="100">
                            <a:effectLst/>
                            <a:latin typeface="Cambria Math" panose="02040503050406030204" pitchFamily="18" charset="0"/>
                            <a:ea typeface="Aptos" panose="020B0004020202020204" pitchFamily="34" charset="0"/>
                            <a:cs typeface="Times New Roman" panose="02020603050405020304" pitchFamily="18" charset="0"/>
                          </a:rPr>
                          <m:t>90</m:t>
                        </m:r>
                      </m:e>
                      <m:sup>
                        <m:r>
                          <a:rPr lang="en-AU" sz="1400" i="1" kern="100">
                            <a:effectLst/>
                            <a:latin typeface="Cambria Math" panose="02040503050406030204" pitchFamily="18" charset="0"/>
                            <a:ea typeface="Aptos" panose="020B0004020202020204" pitchFamily="34" charset="0"/>
                            <a:cs typeface="Times New Roman" panose="02020603050405020304" pitchFamily="18" charset="0"/>
                          </a:rPr>
                          <m:t>°</m:t>
                        </m:r>
                      </m:sup>
                    </m:sSup>
                  </m:oMath>
                </a14:m>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6" name="Text Box 2">
                <a:extLst>
                  <a:ext uri="{FF2B5EF4-FFF2-40B4-BE49-F238E27FC236}">
                    <a16:creationId xmlns:a16="http://schemas.microsoft.com/office/drawing/2014/main" id="{D83EBF93-E13D-94F8-A1B8-A10E0BB556F4}"/>
                  </a:ext>
                </a:extLst>
              </p:cNvPr>
              <p:cNvSpPr txBox="1">
                <a:spLocks noRot="1" noChangeAspect="1" noMove="1" noResize="1" noEditPoints="1" noAdjustHandles="1" noChangeArrowheads="1" noChangeShapeType="1" noTextEdit="1"/>
              </p:cNvSpPr>
              <p:nvPr/>
            </p:nvSpPr>
            <p:spPr bwMode="auto">
              <a:xfrm>
                <a:off x="5443746" y="544795"/>
                <a:ext cx="822960" cy="316753"/>
              </a:xfrm>
              <a:prstGeom prst="rect">
                <a:avLst/>
              </a:prstGeom>
              <a:blipFill>
                <a:blip r:embed="rId4"/>
                <a:stretch>
                  <a:fillRect b="-21154"/>
                </a:stretch>
              </a:blipFill>
              <a:ln w="9525">
                <a:noFill/>
                <a:miter lim="800000"/>
                <a:headEnd/>
                <a:tailEnd/>
              </a:ln>
            </p:spPr>
            <p:txBody>
              <a:bodyPr/>
              <a:lstStyle/>
              <a:p>
                <a:r>
                  <a:rPr lang="en-AU">
                    <a:noFill/>
                  </a:rPr>
                  <a:t> </a:t>
                </a:r>
              </a:p>
            </p:txBody>
          </p:sp>
        </mc:Fallback>
      </mc:AlternateContent>
      <p:cxnSp>
        <p:nvCxnSpPr>
          <p:cNvPr id="11" name="Straight Arrow Connector 10">
            <a:extLst>
              <a:ext uri="{FF2B5EF4-FFF2-40B4-BE49-F238E27FC236}">
                <a16:creationId xmlns:a16="http://schemas.microsoft.com/office/drawing/2014/main" id="{2B7A1E5C-4F12-1208-273C-5B120031EA7E}"/>
              </a:ext>
            </a:extLst>
          </p:cNvPr>
          <p:cNvCxnSpPr>
            <a:cxnSpLocks/>
            <a:stCxn id="6" idx="2"/>
          </p:cNvCxnSpPr>
          <p:nvPr/>
        </p:nvCxnSpPr>
        <p:spPr>
          <a:xfrm flipH="1">
            <a:off x="5337066" y="861548"/>
            <a:ext cx="518160" cy="868868"/>
          </a:xfrm>
          <a:prstGeom prst="straightConnector1">
            <a:avLst/>
          </a:prstGeom>
          <a:ln>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1D089124-7E69-9BF6-C5E7-D93CEC4AFFC5}"/>
              </a:ext>
            </a:extLst>
          </p:cNvPr>
          <p:cNvCxnSpPr>
            <a:cxnSpLocks/>
            <a:stCxn id="6" idx="2"/>
          </p:cNvCxnSpPr>
          <p:nvPr/>
        </p:nvCxnSpPr>
        <p:spPr>
          <a:xfrm>
            <a:off x="5855226" y="861548"/>
            <a:ext cx="222250" cy="757108"/>
          </a:xfrm>
          <a:prstGeom prst="straightConnector1">
            <a:avLst/>
          </a:prstGeom>
          <a:ln>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BF614A53-50DA-072F-C4D6-25DEB750425E}"/>
              </a:ext>
            </a:extLst>
          </p:cNvPr>
          <p:cNvCxnSpPr>
            <a:cxnSpLocks/>
            <a:stCxn id="6" idx="2"/>
          </p:cNvCxnSpPr>
          <p:nvPr/>
        </p:nvCxnSpPr>
        <p:spPr>
          <a:xfrm flipH="1">
            <a:off x="5680601" y="861548"/>
            <a:ext cx="174625" cy="1199300"/>
          </a:xfrm>
          <a:prstGeom prst="straightConnector1">
            <a:avLst/>
          </a:prstGeom>
          <a:ln>
            <a:solidFill>
              <a:srgbClr val="00B050"/>
            </a:solidFill>
            <a:tailEnd type="triangle"/>
          </a:ln>
        </p:spPr>
        <p:style>
          <a:lnRef idx="1">
            <a:schemeClr val="accent2"/>
          </a:lnRef>
          <a:fillRef idx="0">
            <a:schemeClr val="accent2"/>
          </a:fillRef>
          <a:effectRef idx="0">
            <a:schemeClr val="accent2"/>
          </a:effectRef>
          <a:fontRef idx="minor">
            <a:schemeClr val="tx1"/>
          </a:fontRef>
        </p:style>
      </p:cxnSp>
      <p:pic>
        <p:nvPicPr>
          <p:cNvPr id="15" name="Picture 14">
            <a:extLst>
              <a:ext uri="{FF2B5EF4-FFF2-40B4-BE49-F238E27FC236}">
                <a16:creationId xmlns:a16="http://schemas.microsoft.com/office/drawing/2014/main" id="{543F3EE2-451C-2DFD-07A5-0BDF7EFCACB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0216" y="1640337"/>
            <a:ext cx="3600400" cy="3402000"/>
          </a:xfrm>
          <a:prstGeom prst="rect">
            <a:avLst/>
          </a:prstGeom>
          <a:noFill/>
          <a:ln>
            <a:noFill/>
          </a:ln>
        </p:spPr>
      </p:pic>
      <p:pic>
        <p:nvPicPr>
          <p:cNvPr id="18" name="Picture 17">
            <a:extLst>
              <a:ext uri="{FF2B5EF4-FFF2-40B4-BE49-F238E27FC236}">
                <a16:creationId xmlns:a16="http://schemas.microsoft.com/office/drawing/2014/main" id="{8339D70A-B242-3000-8F5F-EB3F4485889F}"/>
              </a:ext>
            </a:extLst>
          </p:cNvPr>
          <p:cNvPicPr>
            <a:picLocks noChangeAspect="1"/>
          </p:cNvPicPr>
          <p:nvPr/>
        </p:nvPicPr>
        <p:blipFill>
          <a:blip r:embed="rId6"/>
          <a:stretch>
            <a:fillRect/>
          </a:stretch>
        </p:blipFill>
        <p:spPr>
          <a:xfrm>
            <a:off x="4795367" y="4054150"/>
            <a:ext cx="2016760" cy="2051685"/>
          </a:xfrm>
          <a:prstGeom prst="rect">
            <a:avLst/>
          </a:prstGeom>
        </p:spPr>
      </p:pic>
      <mc:AlternateContent xmlns:mc="http://schemas.openxmlformats.org/markup-compatibility/2006" xmlns:a14="http://schemas.microsoft.com/office/drawing/2010/main">
        <mc:Choice Requires="a14">
          <p:sp>
            <p:nvSpPr>
              <p:cNvPr id="19" name="Text Box 2">
                <a:extLst>
                  <a:ext uri="{FF2B5EF4-FFF2-40B4-BE49-F238E27FC236}">
                    <a16:creationId xmlns:a16="http://schemas.microsoft.com/office/drawing/2014/main" id="{F28B7DA0-E309-884B-5E17-A8D261AA43E6}"/>
                  </a:ext>
                </a:extLst>
              </p:cNvPr>
              <p:cNvSpPr txBox="1">
                <a:spLocks noChangeArrowheads="1"/>
              </p:cNvSpPr>
              <p:nvPr/>
            </p:nvSpPr>
            <p:spPr bwMode="auto">
              <a:xfrm>
                <a:off x="5439257" y="3626191"/>
                <a:ext cx="822960" cy="316753"/>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buNone/>
                </a:pPr>
                <a14:m>
                  <m:oMath xmlns:m="http://schemas.openxmlformats.org/officeDocument/2006/math">
                    <m:sSub>
                      <m:sSubPr>
                        <m:ctrlPr>
                          <a:rPr lang="en-AU" sz="1400" i="1" kern="100">
                            <a:effectLst/>
                            <a:latin typeface="Cambria Math" panose="02040503050406030204" pitchFamily="18" charset="0"/>
                            <a:ea typeface="Aptos" panose="020B0004020202020204" pitchFamily="34" charset="0"/>
                            <a:cs typeface="Times New Roman" panose="02020603050405020304" pitchFamily="18" charset="0"/>
                          </a:rPr>
                        </m:ctrlPr>
                      </m:sSubPr>
                      <m:e>
                        <m:r>
                          <a:rPr lang="en-AU" sz="1400" i="1" kern="100">
                            <a:effectLst/>
                            <a:latin typeface="Cambria Math" panose="02040503050406030204" pitchFamily="18" charset="0"/>
                            <a:ea typeface="Aptos" panose="020B0004020202020204" pitchFamily="34" charset="0"/>
                            <a:cs typeface="Times New Roman" panose="02020603050405020304" pitchFamily="18" charset="0"/>
                          </a:rPr>
                          <m:t>𝜃</m:t>
                        </m:r>
                      </m:e>
                      <m:sub>
                        <m:r>
                          <a:rPr lang="en-AU" sz="1400" i="1" kern="100">
                            <a:effectLst/>
                            <a:latin typeface="Cambria Math" panose="02040503050406030204" pitchFamily="18" charset="0"/>
                            <a:ea typeface="Aptos" panose="020B0004020202020204" pitchFamily="34" charset="0"/>
                            <a:cs typeface="Times New Roman" panose="02020603050405020304" pitchFamily="18" charset="0"/>
                          </a:rPr>
                          <m:t>𝑐</m:t>
                        </m:r>
                      </m:sub>
                    </m:sSub>
                  </m:oMath>
                </a14:m>
                <a:r>
                  <a:rPr lang="en-AU" sz="1400" kern="100" dirty="0">
                    <a:effectLst/>
                    <a:latin typeface="Aptos" panose="020B0004020202020204" pitchFamily="34" charset="0"/>
                    <a:ea typeface="Aptos" panose="020B0004020202020204" pitchFamily="34" charset="0"/>
                    <a:cs typeface="Times New Roman" panose="02020603050405020304" pitchFamily="18" charset="0"/>
                  </a:rPr>
                  <a:t> &gt; </a:t>
                </a:r>
                <a14:m>
                  <m:oMath xmlns:m="http://schemas.openxmlformats.org/officeDocument/2006/math">
                    <m:sSup>
                      <m:sSupPr>
                        <m:ctrlPr>
                          <a:rPr lang="en-AU" sz="1400" i="1" kern="100">
                            <a:effectLst/>
                            <a:latin typeface="Cambria Math" panose="02040503050406030204" pitchFamily="18" charset="0"/>
                            <a:ea typeface="Aptos" panose="020B0004020202020204" pitchFamily="34" charset="0"/>
                            <a:cs typeface="Times New Roman" panose="02020603050405020304" pitchFamily="18" charset="0"/>
                          </a:rPr>
                        </m:ctrlPr>
                      </m:sSupPr>
                      <m:e>
                        <m:r>
                          <a:rPr lang="en-AU" sz="1400" i="1" kern="100">
                            <a:effectLst/>
                            <a:latin typeface="Cambria Math" panose="02040503050406030204" pitchFamily="18" charset="0"/>
                            <a:ea typeface="Aptos" panose="020B0004020202020204" pitchFamily="34" charset="0"/>
                            <a:cs typeface="Times New Roman" panose="02020603050405020304" pitchFamily="18" charset="0"/>
                          </a:rPr>
                          <m:t>90</m:t>
                        </m:r>
                      </m:e>
                      <m:sup>
                        <m:r>
                          <a:rPr lang="en-AU" sz="1400" i="1" kern="100">
                            <a:effectLst/>
                            <a:latin typeface="Cambria Math" panose="02040503050406030204" pitchFamily="18" charset="0"/>
                            <a:ea typeface="Aptos" panose="020B0004020202020204" pitchFamily="34" charset="0"/>
                            <a:cs typeface="Times New Roman" panose="02020603050405020304" pitchFamily="18" charset="0"/>
                          </a:rPr>
                          <m:t>°</m:t>
                        </m:r>
                      </m:sup>
                    </m:sSup>
                  </m:oMath>
                </a14:m>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9" name="Text Box 2">
                <a:extLst>
                  <a:ext uri="{FF2B5EF4-FFF2-40B4-BE49-F238E27FC236}">
                    <a16:creationId xmlns:a16="http://schemas.microsoft.com/office/drawing/2014/main" id="{F28B7DA0-E309-884B-5E17-A8D261AA43E6}"/>
                  </a:ext>
                </a:extLst>
              </p:cNvPr>
              <p:cNvSpPr txBox="1">
                <a:spLocks noRot="1" noChangeAspect="1" noMove="1" noResize="1" noEditPoints="1" noAdjustHandles="1" noChangeArrowheads="1" noChangeShapeType="1" noTextEdit="1"/>
              </p:cNvSpPr>
              <p:nvPr/>
            </p:nvSpPr>
            <p:spPr bwMode="auto">
              <a:xfrm>
                <a:off x="5439257" y="3626191"/>
                <a:ext cx="822960" cy="316753"/>
              </a:xfrm>
              <a:prstGeom prst="rect">
                <a:avLst/>
              </a:prstGeom>
              <a:blipFill>
                <a:blip r:embed="rId7"/>
                <a:stretch>
                  <a:fillRect b="-19231"/>
                </a:stretch>
              </a:blipFill>
              <a:ln w="9525">
                <a:noFill/>
                <a:miter lim="800000"/>
                <a:headEnd/>
                <a:tailEnd/>
              </a:ln>
            </p:spPr>
            <p:txBody>
              <a:bodyPr/>
              <a:lstStyle/>
              <a:p>
                <a:r>
                  <a:rPr lang="en-AU">
                    <a:noFill/>
                  </a:rPr>
                  <a:t> </a:t>
                </a:r>
              </a:p>
            </p:txBody>
          </p:sp>
        </mc:Fallback>
      </mc:AlternateContent>
      <p:cxnSp>
        <p:nvCxnSpPr>
          <p:cNvPr id="20" name="Straight Arrow Connector 19">
            <a:extLst>
              <a:ext uri="{FF2B5EF4-FFF2-40B4-BE49-F238E27FC236}">
                <a16:creationId xmlns:a16="http://schemas.microsoft.com/office/drawing/2014/main" id="{3A25F6A0-2BDA-94ED-8060-E02F7E53F39B}"/>
              </a:ext>
            </a:extLst>
          </p:cNvPr>
          <p:cNvCxnSpPr>
            <a:cxnSpLocks/>
            <a:stCxn id="19" idx="2"/>
          </p:cNvCxnSpPr>
          <p:nvPr/>
        </p:nvCxnSpPr>
        <p:spPr>
          <a:xfrm flipH="1">
            <a:off x="5191411" y="3942944"/>
            <a:ext cx="659326" cy="1086884"/>
          </a:xfrm>
          <a:prstGeom prst="straightConnector1">
            <a:avLst/>
          </a:prstGeom>
          <a:ln>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22F050B2-8C24-2538-21E7-0AB574C2D6B7}"/>
              </a:ext>
            </a:extLst>
          </p:cNvPr>
          <p:cNvCxnSpPr>
            <a:cxnSpLocks/>
            <a:stCxn id="19" idx="2"/>
          </p:cNvCxnSpPr>
          <p:nvPr/>
        </p:nvCxnSpPr>
        <p:spPr>
          <a:xfrm>
            <a:off x="5850737" y="3942944"/>
            <a:ext cx="397996" cy="1709891"/>
          </a:xfrm>
          <a:prstGeom prst="straightConnector1">
            <a:avLst/>
          </a:prstGeom>
          <a:ln>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AF08327F-A28A-C8CF-5307-416E84945839}"/>
              </a:ext>
            </a:extLst>
          </p:cNvPr>
          <p:cNvCxnSpPr>
            <a:cxnSpLocks/>
            <a:stCxn id="19" idx="2"/>
          </p:cNvCxnSpPr>
          <p:nvPr/>
        </p:nvCxnSpPr>
        <p:spPr>
          <a:xfrm flipH="1">
            <a:off x="5676112" y="3942944"/>
            <a:ext cx="174625" cy="1086884"/>
          </a:xfrm>
          <a:prstGeom prst="straightConnector1">
            <a:avLst/>
          </a:prstGeom>
          <a:ln>
            <a:solidFill>
              <a:srgbClr val="00B050"/>
            </a:solidFill>
            <a:tailEnd type="triangle"/>
          </a:ln>
        </p:spPr>
        <p:style>
          <a:lnRef idx="1">
            <a:schemeClr val="accent2"/>
          </a:lnRef>
          <a:fillRef idx="0">
            <a:schemeClr val="accent2"/>
          </a:fillRef>
          <a:effectRef idx="0">
            <a:schemeClr val="accent2"/>
          </a:effectRef>
          <a:fontRef idx="minor">
            <a:schemeClr val="tx1"/>
          </a:fontRef>
        </p:style>
      </p:cxnSp>
      <p:pic>
        <p:nvPicPr>
          <p:cNvPr id="24" name="Picture 23">
            <a:extLst>
              <a:ext uri="{FF2B5EF4-FFF2-40B4-BE49-F238E27FC236}">
                <a16:creationId xmlns:a16="http://schemas.microsoft.com/office/drawing/2014/main" id="{6AF175B9-1334-5705-8BBF-459D5FD208DC}"/>
              </a:ext>
            </a:extLst>
          </p:cNvPr>
          <p:cNvPicPr>
            <a:picLocks noChangeAspect="1"/>
          </p:cNvPicPr>
          <p:nvPr/>
        </p:nvPicPr>
        <p:blipFill>
          <a:blip r:embed="rId8"/>
          <a:stretch>
            <a:fillRect/>
          </a:stretch>
        </p:blipFill>
        <p:spPr>
          <a:xfrm>
            <a:off x="397844" y="3590089"/>
            <a:ext cx="2962162" cy="2967442"/>
          </a:xfrm>
          <a:prstGeom prst="rect">
            <a:avLst/>
          </a:prstGeom>
        </p:spPr>
      </p:pic>
      <p:sp>
        <p:nvSpPr>
          <p:cNvPr id="25" name="Rectangle 24">
            <a:extLst>
              <a:ext uri="{FF2B5EF4-FFF2-40B4-BE49-F238E27FC236}">
                <a16:creationId xmlns:a16="http://schemas.microsoft.com/office/drawing/2014/main" id="{4601D0A0-EC14-4DC0-9D52-3A35F3AE6D3F}"/>
              </a:ext>
            </a:extLst>
          </p:cNvPr>
          <p:cNvSpPr/>
          <p:nvPr/>
        </p:nvSpPr>
        <p:spPr>
          <a:xfrm>
            <a:off x="1868560" y="3999937"/>
            <a:ext cx="766567" cy="81470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cxnSp>
        <p:nvCxnSpPr>
          <p:cNvPr id="27" name="Straight Connector 26">
            <a:extLst>
              <a:ext uri="{FF2B5EF4-FFF2-40B4-BE49-F238E27FC236}">
                <a16:creationId xmlns:a16="http://schemas.microsoft.com/office/drawing/2014/main" id="{B5B236C1-E9EF-8D9E-F620-D0A66A215576}"/>
              </a:ext>
            </a:extLst>
          </p:cNvPr>
          <p:cNvCxnSpPr>
            <a:cxnSpLocks/>
          </p:cNvCxnSpPr>
          <p:nvPr/>
        </p:nvCxnSpPr>
        <p:spPr>
          <a:xfrm>
            <a:off x="1867925" y="3999937"/>
            <a:ext cx="2926807" cy="54213"/>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1435D02-1E9E-80C0-F7A9-1D4A937FDA8F}"/>
              </a:ext>
            </a:extLst>
          </p:cNvPr>
          <p:cNvCxnSpPr>
            <a:cxnSpLocks/>
          </p:cNvCxnSpPr>
          <p:nvPr/>
        </p:nvCxnSpPr>
        <p:spPr>
          <a:xfrm>
            <a:off x="1867925" y="4814642"/>
            <a:ext cx="2926807" cy="1291193"/>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AB28B944-C72F-EDAC-68E2-18ADE0A4500E}"/>
              </a:ext>
            </a:extLst>
          </p:cNvPr>
          <p:cNvCxnSpPr>
            <a:cxnSpLocks/>
          </p:cNvCxnSpPr>
          <p:nvPr/>
        </p:nvCxnSpPr>
        <p:spPr>
          <a:xfrm>
            <a:off x="2635127" y="4814642"/>
            <a:ext cx="2159605" cy="694177"/>
          </a:xfrm>
          <a:prstGeom prst="line">
            <a:avLst/>
          </a:prstGeom>
        </p:spPr>
        <p:style>
          <a:lnRef idx="1">
            <a:schemeClr val="accent2"/>
          </a:lnRef>
          <a:fillRef idx="0">
            <a:schemeClr val="accent2"/>
          </a:fillRef>
          <a:effectRef idx="0">
            <a:schemeClr val="accent2"/>
          </a:effectRef>
          <a:fontRef idx="minor">
            <a:schemeClr val="tx1"/>
          </a:fontRef>
        </p:style>
      </p:cxnSp>
      <p:pic>
        <p:nvPicPr>
          <p:cNvPr id="49" name="Picture 48">
            <a:extLst>
              <a:ext uri="{FF2B5EF4-FFF2-40B4-BE49-F238E27FC236}">
                <a16:creationId xmlns:a16="http://schemas.microsoft.com/office/drawing/2014/main" id="{17B72C34-3666-1BB1-5AD2-FD4110B9DA03}"/>
              </a:ext>
            </a:extLst>
          </p:cNvPr>
          <p:cNvPicPr>
            <a:picLocks noChangeAspect="1"/>
          </p:cNvPicPr>
          <p:nvPr/>
        </p:nvPicPr>
        <p:blipFill>
          <a:blip r:embed="rId9"/>
          <a:stretch>
            <a:fillRect/>
          </a:stretch>
        </p:blipFill>
        <p:spPr>
          <a:xfrm>
            <a:off x="397844" y="527295"/>
            <a:ext cx="2971139" cy="2966400"/>
          </a:xfrm>
          <a:prstGeom prst="rect">
            <a:avLst/>
          </a:prstGeom>
        </p:spPr>
      </p:pic>
      <p:sp>
        <p:nvSpPr>
          <p:cNvPr id="50" name="Rectangle 49">
            <a:extLst>
              <a:ext uri="{FF2B5EF4-FFF2-40B4-BE49-F238E27FC236}">
                <a16:creationId xmlns:a16="http://schemas.microsoft.com/office/drawing/2014/main" id="{DEEDD96A-8A46-B528-F10A-94CFB1BFC72B}"/>
              </a:ext>
            </a:extLst>
          </p:cNvPr>
          <p:cNvSpPr/>
          <p:nvPr/>
        </p:nvSpPr>
        <p:spPr>
          <a:xfrm>
            <a:off x="1878925" y="980728"/>
            <a:ext cx="792088" cy="81470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cxnSp>
        <p:nvCxnSpPr>
          <p:cNvPr id="51" name="Straight Connector 50">
            <a:extLst>
              <a:ext uri="{FF2B5EF4-FFF2-40B4-BE49-F238E27FC236}">
                <a16:creationId xmlns:a16="http://schemas.microsoft.com/office/drawing/2014/main" id="{F563A4E8-A2BF-F519-40B8-4ECB55F85C06}"/>
              </a:ext>
            </a:extLst>
          </p:cNvPr>
          <p:cNvCxnSpPr>
            <a:cxnSpLocks/>
          </p:cNvCxnSpPr>
          <p:nvPr/>
        </p:nvCxnSpPr>
        <p:spPr>
          <a:xfrm>
            <a:off x="1878925" y="980728"/>
            <a:ext cx="2915807" cy="11371"/>
          </a:xfrm>
          <a:prstGeom prst="line">
            <a:avLst/>
          </a:prstGeom>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99B913E1-A867-B175-39A0-8B1F880B5F99}"/>
              </a:ext>
            </a:extLst>
          </p:cNvPr>
          <p:cNvCxnSpPr>
            <a:cxnSpLocks/>
          </p:cNvCxnSpPr>
          <p:nvPr/>
        </p:nvCxnSpPr>
        <p:spPr>
          <a:xfrm>
            <a:off x="2671013" y="1795433"/>
            <a:ext cx="2123719" cy="656413"/>
          </a:xfrm>
          <a:prstGeom prst="line">
            <a:avLst/>
          </a:prstGeom>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66399D79-C42C-9BA5-7C2D-98358922647B}"/>
              </a:ext>
            </a:extLst>
          </p:cNvPr>
          <p:cNvCxnSpPr>
            <a:cxnSpLocks/>
          </p:cNvCxnSpPr>
          <p:nvPr/>
        </p:nvCxnSpPr>
        <p:spPr>
          <a:xfrm>
            <a:off x="1878925" y="1795433"/>
            <a:ext cx="2922893" cy="1227850"/>
          </a:xfrm>
          <a:prstGeom prst="line">
            <a:avLst/>
          </a:prstGeom>
        </p:spPr>
        <p:style>
          <a:lnRef idx="1">
            <a:schemeClr val="accent2"/>
          </a:lnRef>
          <a:fillRef idx="0">
            <a:schemeClr val="accent2"/>
          </a:fillRef>
          <a:effectRef idx="0">
            <a:schemeClr val="accent2"/>
          </a:effectRef>
          <a:fontRef idx="minor">
            <a:schemeClr val="tx1"/>
          </a:fontRef>
        </p:style>
      </p:cxnSp>
      <p:sp>
        <p:nvSpPr>
          <p:cNvPr id="65" name="TextBox 64">
            <a:extLst>
              <a:ext uri="{FF2B5EF4-FFF2-40B4-BE49-F238E27FC236}">
                <a16:creationId xmlns:a16="http://schemas.microsoft.com/office/drawing/2014/main" id="{469E551E-F8BE-53C6-90BC-D25ED569A911}"/>
              </a:ext>
            </a:extLst>
          </p:cNvPr>
          <p:cNvSpPr txBox="1"/>
          <p:nvPr/>
        </p:nvSpPr>
        <p:spPr>
          <a:xfrm>
            <a:off x="5119671" y="3056327"/>
            <a:ext cx="1368152" cy="247456"/>
          </a:xfrm>
          <a:prstGeom prst="rect">
            <a:avLst/>
          </a:prstGeom>
        </p:spPr>
        <p:txBody>
          <a:bodyPr wrap="square" rtlCol="0">
            <a:spAutoFit/>
          </a:bodyPr>
          <a:lstStyle/>
          <a:p>
            <a:pPr algn="ctr" fontAlgn="auto">
              <a:spcBef>
                <a:spcPct val="20000"/>
              </a:spcBef>
              <a:spcAft>
                <a:spcPts val="0"/>
              </a:spcAft>
            </a:pPr>
            <a:r>
              <a:rPr lang="en-AU" sz="1000" dirty="0">
                <a:solidFill>
                  <a:schemeClr val="tx2">
                    <a:lumMod val="60000"/>
                    <a:lumOff val="40000"/>
                  </a:schemeClr>
                </a:solidFill>
                <a:latin typeface="+mn-lt"/>
                <a:ea typeface="+mn-ea"/>
              </a:rPr>
              <a:t>Water-wet </a:t>
            </a:r>
            <a:r>
              <a:rPr lang="en-AU" sz="1000" dirty="0">
                <a:latin typeface="+mn-lt"/>
                <a:ea typeface="+mn-ea"/>
              </a:rPr>
              <a:t>sample</a:t>
            </a:r>
          </a:p>
        </p:txBody>
      </p:sp>
      <p:sp>
        <p:nvSpPr>
          <p:cNvPr id="66" name="TextBox 65">
            <a:extLst>
              <a:ext uri="{FF2B5EF4-FFF2-40B4-BE49-F238E27FC236}">
                <a16:creationId xmlns:a16="http://schemas.microsoft.com/office/drawing/2014/main" id="{730B7C36-8552-831C-1AE2-956AFF9D3192}"/>
              </a:ext>
            </a:extLst>
          </p:cNvPr>
          <p:cNvSpPr txBox="1"/>
          <p:nvPr/>
        </p:nvSpPr>
        <p:spPr>
          <a:xfrm>
            <a:off x="5194796" y="6105835"/>
            <a:ext cx="1386939" cy="246221"/>
          </a:xfrm>
          <a:prstGeom prst="rect">
            <a:avLst/>
          </a:prstGeom>
        </p:spPr>
        <p:txBody>
          <a:bodyPr wrap="square" rtlCol="0">
            <a:spAutoFit/>
          </a:bodyPr>
          <a:lstStyle/>
          <a:p>
            <a:pPr algn="ctr" fontAlgn="auto">
              <a:spcBef>
                <a:spcPct val="20000"/>
              </a:spcBef>
              <a:spcAft>
                <a:spcPts val="0"/>
              </a:spcAft>
            </a:pPr>
            <a:r>
              <a:rPr lang="en-AU" sz="1000" dirty="0">
                <a:solidFill>
                  <a:srgbClr val="7030A0"/>
                </a:solidFill>
              </a:rPr>
              <a:t>Mixed-wet </a:t>
            </a:r>
            <a:r>
              <a:rPr lang="en-AU" sz="1000" dirty="0"/>
              <a:t>sample</a:t>
            </a:r>
            <a:endParaRPr lang="en-AU" sz="1000" dirty="0">
              <a:latin typeface="+mn-lt"/>
              <a:ea typeface="+mn-ea"/>
            </a:endParaRPr>
          </a:p>
        </p:txBody>
      </p:sp>
      <p:sp>
        <p:nvSpPr>
          <p:cNvPr id="67" name="TextBox 66">
            <a:extLst>
              <a:ext uri="{FF2B5EF4-FFF2-40B4-BE49-F238E27FC236}">
                <a16:creationId xmlns:a16="http://schemas.microsoft.com/office/drawing/2014/main" id="{F517BF7C-5D8A-99E8-46B8-2FA08BC0CE27}"/>
              </a:ext>
            </a:extLst>
          </p:cNvPr>
          <p:cNvSpPr txBox="1"/>
          <p:nvPr/>
        </p:nvSpPr>
        <p:spPr>
          <a:xfrm>
            <a:off x="8581337" y="5018836"/>
            <a:ext cx="2831847" cy="400110"/>
          </a:xfrm>
          <a:prstGeom prst="rect">
            <a:avLst/>
          </a:prstGeom>
        </p:spPr>
        <p:txBody>
          <a:bodyPr wrap="square" rtlCol="0">
            <a:spAutoFit/>
          </a:bodyPr>
          <a:lstStyle/>
          <a:p>
            <a:pPr fontAlgn="auto">
              <a:spcBef>
                <a:spcPct val="20000"/>
              </a:spcBef>
              <a:spcAft>
                <a:spcPts val="0"/>
              </a:spcAft>
            </a:pPr>
            <a:r>
              <a:rPr lang="en-AU" sz="1000" dirty="0">
                <a:solidFill>
                  <a:schemeClr val="tx1">
                    <a:lumMod val="50000"/>
                  </a:schemeClr>
                </a:solidFill>
                <a:latin typeface="+mn-lt"/>
                <a:ea typeface="+mn-ea"/>
              </a:rPr>
              <a:t>Relation between trapped and initial </a:t>
            </a:r>
            <a:r>
              <a:rPr lang="en-AU" sz="1000" dirty="0" err="1">
                <a:solidFill>
                  <a:schemeClr val="tx1">
                    <a:lumMod val="50000"/>
                  </a:schemeClr>
                </a:solidFill>
                <a:latin typeface="+mn-lt"/>
                <a:ea typeface="+mn-ea"/>
              </a:rPr>
              <a:t>decane</a:t>
            </a:r>
            <a:r>
              <a:rPr lang="en-AU" sz="1000" dirty="0">
                <a:solidFill>
                  <a:schemeClr val="tx1">
                    <a:lumMod val="50000"/>
                  </a:schemeClr>
                </a:solidFill>
                <a:latin typeface="+mn-lt"/>
                <a:ea typeface="+mn-ea"/>
              </a:rPr>
              <a:t> saturation after imbibition1 and imbibition2 </a:t>
            </a:r>
            <a:endParaRPr lang="en-AU" sz="1000" dirty="0">
              <a:solidFill>
                <a:schemeClr val="tx2">
                  <a:lumMod val="60000"/>
                  <a:lumOff val="40000"/>
                </a:schemeClr>
              </a:solidFill>
              <a:latin typeface="+mn-lt"/>
              <a:ea typeface="+mn-ea"/>
            </a:endParaRPr>
          </a:p>
        </p:txBody>
      </p:sp>
      <p:pic>
        <p:nvPicPr>
          <p:cNvPr id="3" name="Picture 2">
            <a:extLst>
              <a:ext uri="{FF2B5EF4-FFF2-40B4-BE49-F238E27FC236}">
                <a16:creationId xmlns:a16="http://schemas.microsoft.com/office/drawing/2014/main" id="{29FB3217-01C3-9E8D-4A85-97D9E2ACC86F}"/>
              </a:ext>
            </a:extLst>
          </p:cNvPr>
          <p:cNvPicPr>
            <a:picLocks noGrp="1" noRot="1" noChangeAspect="1" noMove="1" noResize="1" noEditPoints="1" noAdjustHandles="1" noChangeArrowheads="1" noChangeShapeType="1" noCrop="1"/>
          </p:cNvPicPr>
          <p:nvPr/>
        </p:nvPicPr>
        <p:blipFill>
          <a:blip r:embed="rId10"/>
          <a:stretch>
            <a:fillRect/>
          </a:stretch>
        </p:blipFill>
        <p:spPr>
          <a:xfrm>
            <a:off x="2752305" y="3289902"/>
            <a:ext cx="543001" cy="190527"/>
          </a:xfrm>
          <a:prstGeom prst="rect">
            <a:avLst/>
          </a:prstGeom>
        </p:spPr>
      </p:pic>
      <p:pic>
        <p:nvPicPr>
          <p:cNvPr id="5" name="Picture 4">
            <a:extLst>
              <a:ext uri="{FF2B5EF4-FFF2-40B4-BE49-F238E27FC236}">
                <a16:creationId xmlns:a16="http://schemas.microsoft.com/office/drawing/2014/main" id="{D69480AA-7572-0F99-4475-7B1267AF19C6}"/>
              </a:ext>
            </a:extLst>
          </p:cNvPr>
          <p:cNvPicPr>
            <a:picLocks noGrp="1" noRot="1" noChangeAspect="1" noMove="1" noResize="1" noEditPoints="1" noAdjustHandles="1" noChangeArrowheads="1" noChangeShapeType="1" noCrop="1"/>
          </p:cNvPicPr>
          <p:nvPr/>
        </p:nvPicPr>
        <p:blipFill>
          <a:blip r:embed="rId10"/>
          <a:stretch>
            <a:fillRect/>
          </a:stretch>
        </p:blipFill>
        <p:spPr>
          <a:xfrm>
            <a:off x="2752304" y="6352056"/>
            <a:ext cx="543001" cy="190527"/>
          </a:xfrm>
          <a:prstGeom prst="rect">
            <a:avLst/>
          </a:prstGeom>
        </p:spPr>
      </p:pic>
    </p:spTree>
    <p:extLst>
      <p:ext uri="{BB962C8B-B14F-4D97-AF65-F5344CB8AC3E}">
        <p14:creationId xmlns:p14="http://schemas.microsoft.com/office/powerpoint/2010/main" val="48166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500" fill="hold"/>
                                        <p:tgtEl>
                                          <p:spTgt spid="54"/>
                                        </p:tgtEl>
                                        <p:attrNameLst>
                                          <p:attrName>ppt_w</p:attrName>
                                        </p:attrNameLst>
                                      </p:cBhvr>
                                      <p:tavLst>
                                        <p:tav tm="0">
                                          <p:val>
                                            <p:fltVal val="0"/>
                                          </p:val>
                                        </p:tav>
                                        <p:tav tm="100000">
                                          <p:val>
                                            <p:strVal val="#ppt_w"/>
                                          </p:val>
                                        </p:tav>
                                      </p:tavLst>
                                    </p:anim>
                                    <p:anim calcmode="lin" valueType="num">
                                      <p:cBhvr>
                                        <p:cTn id="29" dur="500" fill="hold"/>
                                        <p:tgtEl>
                                          <p:spTgt spid="54"/>
                                        </p:tgtEl>
                                        <p:attrNameLst>
                                          <p:attrName>ppt_h</p:attrName>
                                        </p:attrNameLst>
                                      </p:cBhvr>
                                      <p:tavLst>
                                        <p:tav tm="0">
                                          <p:val>
                                            <p:fltVal val="0"/>
                                          </p:val>
                                        </p:tav>
                                        <p:tav tm="100000">
                                          <p:val>
                                            <p:strVal val="#ppt_h"/>
                                          </p:val>
                                        </p:tav>
                                      </p:tavLst>
                                    </p:anim>
                                    <p:animEffect transition="in" filter="fade">
                                      <p:cBhvr>
                                        <p:cTn id="30" dur="500"/>
                                        <p:tgtEl>
                                          <p:spTgt spid="54"/>
                                        </p:tgtEl>
                                      </p:cBhvr>
                                    </p:animEffect>
                                  </p:childTnLst>
                                </p:cTn>
                              </p:par>
                              <p:par>
                                <p:cTn id="31" presetID="53" presetClass="entr" presetSubtype="16"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p:cTn id="33" dur="500" fill="hold"/>
                                        <p:tgtEl>
                                          <p:spTgt spid="59"/>
                                        </p:tgtEl>
                                        <p:attrNameLst>
                                          <p:attrName>ppt_w</p:attrName>
                                        </p:attrNameLst>
                                      </p:cBhvr>
                                      <p:tavLst>
                                        <p:tav tm="0">
                                          <p:val>
                                            <p:fltVal val="0"/>
                                          </p:val>
                                        </p:tav>
                                        <p:tav tm="100000">
                                          <p:val>
                                            <p:strVal val="#ppt_w"/>
                                          </p:val>
                                        </p:tav>
                                      </p:tavLst>
                                    </p:anim>
                                    <p:anim calcmode="lin" valueType="num">
                                      <p:cBhvr>
                                        <p:cTn id="34" dur="500" fill="hold"/>
                                        <p:tgtEl>
                                          <p:spTgt spid="59"/>
                                        </p:tgtEl>
                                        <p:attrNameLst>
                                          <p:attrName>ppt_h</p:attrName>
                                        </p:attrNameLst>
                                      </p:cBhvr>
                                      <p:tavLst>
                                        <p:tav tm="0">
                                          <p:val>
                                            <p:fltVal val="0"/>
                                          </p:val>
                                        </p:tav>
                                        <p:tav tm="100000">
                                          <p:val>
                                            <p:strVal val="#ppt_h"/>
                                          </p:val>
                                        </p:tav>
                                      </p:tavLst>
                                    </p:anim>
                                    <p:animEffect transition="in" filter="fade">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Effect transition="in" filter="fade">
                                      <p:cBhvr>
                                        <p:cTn id="76" dur="500"/>
                                        <p:tgtEl>
                                          <p:spTgt spid="30"/>
                                        </p:tgtEl>
                                      </p:cBhvr>
                                    </p:animEffect>
                                  </p:childTnLst>
                                </p:cTn>
                              </p:par>
                              <p:par>
                                <p:cTn id="77" presetID="53" presetClass="entr" presetSubtype="16"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8"/>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5" grpId="0" animBg="1"/>
      <p:bldP spid="50" grpId="0" animBg="1"/>
      <p:bldP spid="65" grpId="0"/>
      <p:bldP spid="66" grpId="0"/>
      <p:bldP spid="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C54F1-AAE9-AE9B-C59F-CA82414DBBB6}"/>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6E5FA47A-17B4-4732-2BD0-79BCEBCD5D97}"/>
              </a:ext>
            </a:extLst>
          </p:cNvPr>
          <p:cNvSpPr txBox="1">
            <a:spLocks/>
          </p:cNvSpPr>
          <p:nvPr/>
        </p:nvSpPr>
        <p:spPr bwMode="auto">
          <a:xfrm>
            <a:off x="335360" y="-36049"/>
            <a:ext cx="1159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dirty="0"/>
              <a:t>Pore-scale hysteresis in connectivity and interfacial structure</a:t>
            </a:r>
          </a:p>
        </p:txBody>
      </p:sp>
      <p:pic>
        <p:nvPicPr>
          <p:cNvPr id="2" name="Picture 1">
            <a:extLst>
              <a:ext uri="{FF2B5EF4-FFF2-40B4-BE49-F238E27FC236}">
                <a16:creationId xmlns:a16="http://schemas.microsoft.com/office/drawing/2014/main" id="{B6ACF3DC-D876-7B1C-44A9-BBC1FB7D0F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496" y="615234"/>
            <a:ext cx="3911966" cy="2771173"/>
          </a:xfrm>
          <a:prstGeom prst="rect">
            <a:avLst/>
          </a:prstGeom>
          <a:noFill/>
          <a:ln>
            <a:noFill/>
          </a:ln>
        </p:spPr>
      </p:pic>
      <p:pic>
        <p:nvPicPr>
          <p:cNvPr id="3" name="Picture 2">
            <a:extLst>
              <a:ext uri="{FF2B5EF4-FFF2-40B4-BE49-F238E27FC236}">
                <a16:creationId xmlns:a16="http://schemas.microsoft.com/office/drawing/2014/main" id="{4D177E04-FD9E-C839-8751-B6EACDD370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8168" y="608876"/>
            <a:ext cx="3911966" cy="2772000"/>
          </a:xfrm>
          <a:prstGeom prst="rect">
            <a:avLst/>
          </a:prstGeom>
          <a:noFill/>
          <a:ln>
            <a:noFill/>
          </a:ln>
        </p:spPr>
      </p:pic>
      <p:pic>
        <p:nvPicPr>
          <p:cNvPr id="4" name="Picture 3">
            <a:extLst>
              <a:ext uri="{FF2B5EF4-FFF2-40B4-BE49-F238E27FC236}">
                <a16:creationId xmlns:a16="http://schemas.microsoft.com/office/drawing/2014/main" id="{22751271-F713-6D03-DF77-ABB595538F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9496" y="3820558"/>
            <a:ext cx="3911967" cy="2772000"/>
          </a:xfrm>
          <a:prstGeom prst="rect">
            <a:avLst/>
          </a:prstGeom>
          <a:noFill/>
          <a:ln>
            <a:noFill/>
          </a:ln>
        </p:spPr>
      </p:pic>
      <p:pic>
        <p:nvPicPr>
          <p:cNvPr id="5" name="Picture 4">
            <a:extLst>
              <a:ext uri="{FF2B5EF4-FFF2-40B4-BE49-F238E27FC236}">
                <a16:creationId xmlns:a16="http://schemas.microsoft.com/office/drawing/2014/main" id="{9E5A24A5-22C0-EA8A-6AC5-92FEC4B518F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0176" y="3818032"/>
            <a:ext cx="3911967" cy="2772000"/>
          </a:xfrm>
          <a:prstGeom prst="rect">
            <a:avLst/>
          </a:prstGeom>
          <a:noFill/>
          <a:ln>
            <a:noFill/>
          </a:ln>
        </p:spPr>
      </p:pic>
      <p:sp>
        <p:nvSpPr>
          <p:cNvPr id="6" name="TextBox 5">
            <a:extLst>
              <a:ext uri="{FF2B5EF4-FFF2-40B4-BE49-F238E27FC236}">
                <a16:creationId xmlns:a16="http://schemas.microsoft.com/office/drawing/2014/main" id="{0A0F0840-C58F-ACFF-B5A1-768CC5EF7BB5}"/>
              </a:ext>
            </a:extLst>
          </p:cNvPr>
          <p:cNvSpPr txBox="1"/>
          <p:nvPr/>
        </p:nvSpPr>
        <p:spPr>
          <a:xfrm>
            <a:off x="72266" y="1748654"/>
            <a:ext cx="1355683" cy="553998"/>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latin typeface="+mn-lt"/>
                <a:ea typeface="+mn-ea"/>
              </a:rPr>
              <a:t>Pore connectivity vs decane saturation for </a:t>
            </a:r>
            <a:r>
              <a:rPr lang="en-AU" sz="1000" dirty="0">
                <a:solidFill>
                  <a:schemeClr val="tx2">
                    <a:lumMod val="60000"/>
                    <a:lumOff val="40000"/>
                  </a:schemeClr>
                </a:solidFill>
                <a:latin typeface="+mn-lt"/>
                <a:ea typeface="+mn-ea"/>
              </a:rPr>
              <a:t>Water-wet</a:t>
            </a:r>
          </a:p>
        </p:txBody>
      </p:sp>
      <p:sp>
        <p:nvSpPr>
          <p:cNvPr id="7" name="TextBox 6">
            <a:extLst>
              <a:ext uri="{FF2B5EF4-FFF2-40B4-BE49-F238E27FC236}">
                <a16:creationId xmlns:a16="http://schemas.microsoft.com/office/drawing/2014/main" id="{87956F3D-045C-1F77-B150-6D7D3D2F7C77}"/>
              </a:ext>
            </a:extLst>
          </p:cNvPr>
          <p:cNvSpPr txBox="1"/>
          <p:nvPr/>
        </p:nvSpPr>
        <p:spPr>
          <a:xfrm>
            <a:off x="72267" y="4784510"/>
            <a:ext cx="1199197" cy="707886"/>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latin typeface="+mn-lt"/>
                <a:ea typeface="+mn-ea"/>
              </a:rPr>
              <a:t>Fluid-fluid interfacial area vs brine saturation for </a:t>
            </a:r>
            <a:r>
              <a:rPr lang="en-AU" sz="1000" dirty="0">
                <a:solidFill>
                  <a:schemeClr val="tx2">
                    <a:lumMod val="60000"/>
                    <a:lumOff val="40000"/>
                  </a:schemeClr>
                </a:solidFill>
                <a:latin typeface="+mn-lt"/>
                <a:ea typeface="+mn-ea"/>
              </a:rPr>
              <a:t>Water-wet</a:t>
            </a:r>
          </a:p>
        </p:txBody>
      </p:sp>
      <p:sp>
        <p:nvSpPr>
          <p:cNvPr id="8" name="TextBox 7">
            <a:extLst>
              <a:ext uri="{FF2B5EF4-FFF2-40B4-BE49-F238E27FC236}">
                <a16:creationId xmlns:a16="http://schemas.microsoft.com/office/drawing/2014/main" id="{192FCF4A-9A6B-97BC-844E-76CF79CC2E1C}"/>
              </a:ext>
            </a:extLst>
          </p:cNvPr>
          <p:cNvSpPr txBox="1"/>
          <p:nvPr/>
        </p:nvSpPr>
        <p:spPr>
          <a:xfrm>
            <a:off x="6248439" y="1748654"/>
            <a:ext cx="1355683" cy="553998"/>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latin typeface="+mn-lt"/>
                <a:ea typeface="+mn-ea"/>
              </a:rPr>
              <a:t>Pore connectivity vs decane saturation for </a:t>
            </a:r>
            <a:r>
              <a:rPr lang="en-AU" sz="1000" dirty="0">
                <a:solidFill>
                  <a:srgbClr val="7030A0"/>
                </a:solidFill>
              </a:rPr>
              <a:t>Mixed-wet</a:t>
            </a:r>
            <a:endParaRPr lang="en-AU" sz="1000" dirty="0">
              <a:solidFill>
                <a:schemeClr val="tx2">
                  <a:lumMod val="60000"/>
                  <a:lumOff val="40000"/>
                </a:schemeClr>
              </a:solidFill>
              <a:latin typeface="+mn-lt"/>
              <a:ea typeface="+mn-ea"/>
            </a:endParaRPr>
          </a:p>
        </p:txBody>
      </p:sp>
      <p:sp>
        <p:nvSpPr>
          <p:cNvPr id="9" name="TextBox 8">
            <a:extLst>
              <a:ext uri="{FF2B5EF4-FFF2-40B4-BE49-F238E27FC236}">
                <a16:creationId xmlns:a16="http://schemas.microsoft.com/office/drawing/2014/main" id="{ACF5563E-800D-7775-8AB8-E5993D86C6BF}"/>
              </a:ext>
            </a:extLst>
          </p:cNvPr>
          <p:cNvSpPr txBox="1"/>
          <p:nvPr/>
        </p:nvSpPr>
        <p:spPr>
          <a:xfrm>
            <a:off x="6176432" y="4784510"/>
            <a:ext cx="1503744" cy="553998"/>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latin typeface="+mn-lt"/>
                <a:ea typeface="+mn-ea"/>
              </a:rPr>
              <a:t>Fluid-fluid interfacial area vs brine saturation for</a:t>
            </a:r>
            <a:r>
              <a:rPr lang="en-AU" sz="800" dirty="0">
                <a:solidFill>
                  <a:schemeClr val="tx1">
                    <a:lumMod val="50000"/>
                  </a:schemeClr>
                </a:solidFill>
                <a:latin typeface="+mn-lt"/>
                <a:ea typeface="+mn-ea"/>
              </a:rPr>
              <a:t> </a:t>
            </a:r>
            <a:r>
              <a:rPr lang="en-AU" sz="1000" dirty="0">
                <a:solidFill>
                  <a:srgbClr val="7030A0"/>
                </a:solidFill>
              </a:rPr>
              <a:t>Mixed-wet</a:t>
            </a:r>
            <a:endParaRPr lang="en-AU" sz="1000" dirty="0">
              <a:solidFill>
                <a:schemeClr val="tx2">
                  <a:lumMod val="60000"/>
                  <a:lumOff val="40000"/>
                </a:schemeClr>
              </a:solidFill>
              <a:latin typeface="+mn-lt"/>
              <a:ea typeface="+mn-ea"/>
            </a:endParaRPr>
          </a:p>
        </p:txBody>
      </p:sp>
      <p:cxnSp>
        <p:nvCxnSpPr>
          <p:cNvPr id="10" name="Straight Connector 9">
            <a:extLst>
              <a:ext uri="{FF2B5EF4-FFF2-40B4-BE49-F238E27FC236}">
                <a16:creationId xmlns:a16="http://schemas.microsoft.com/office/drawing/2014/main" id="{1C626E01-2263-21E0-1A7B-E0A19439BAA5}"/>
              </a:ext>
            </a:extLst>
          </p:cNvPr>
          <p:cNvCxnSpPr>
            <a:cxnSpLocks/>
          </p:cNvCxnSpPr>
          <p:nvPr/>
        </p:nvCxnSpPr>
        <p:spPr>
          <a:xfrm flipH="1">
            <a:off x="924421" y="3573016"/>
            <a:ext cx="10667722" cy="0"/>
          </a:xfrm>
          <a:prstGeom prst="line">
            <a:avLst/>
          </a:prstGeom>
          <a:ln/>
        </p:spPr>
        <p:style>
          <a:lnRef idx="1">
            <a:schemeClr val="accent2"/>
          </a:lnRef>
          <a:fillRef idx="0">
            <a:schemeClr val="accent2"/>
          </a:fillRef>
          <a:effectRef idx="0">
            <a:schemeClr val="accent2"/>
          </a:effectRef>
          <a:fontRef idx="minor">
            <a:schemeClr val="tx1"/>
          </a:fontRef>
        </p:style>
      </p:cxnSp>
      <p:sp>
        <p:nvSpPr>
          <p:cNvPr id="11" name="Slide Number Placeholder 2">
            <a:extLst>
              <a:ext uri="{FF2B5EF4-FFF2-40B4-BE49-F238E27FC236}">
                <a16:creationId xmlns:a16="http://schemas.microsoft.com/office/drawing/2014/main" id="{D46675B5-1064-6E43-23F6-3DABA41D5E09}"/>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7</a:t>
            </a:fld>
            <a:endParaRPr lang="en-US" altLang="en-US" sz="1200">
              <a:solidFill>
                <a:srgbClr val="000000"/>
              </a:solidFill>
            </a:endParaRPr>
          </a:p>
        </p:txBody>
      </p:sp>
    </p:spTree>
    <p:extLst>
      <p:ext uri="{BB962C8B-B14F-4D97-AF65-F5344CB8AC3E}">
        <p14:creationId xmlns:p14="http://schemas.microsoft.com/office/powerpoint/2010/main" val="3709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C802-B172-B13C-6F31-59A44F3E24D3}"/>
            </a:ext>
          </a:extLst>
        </p:cNvPr>
        <p:cNvGrpSpPr/>
        <p:nvPr/>
      </p:nvGrpSpPr>
      <p:grpSpPr>
        <a:xfrm>
          <a:off x="0" y="0"/>
          <a:ext cx="0" cy="0"/>
          <a:chOff x="0" y="0"/>
          <a:chExt cx="0" cy="0"/>
        </a:xfrm>
      </p:grpSpPr>
      <p:sp>
        <p:nvSpPr>
          <p:cNvPr id="36" name="Title 1">
            <a:extLst>
              <a:ext uri="{FF2B5EF4-FFF2-40B4-BE49-F238E27FC236}">
                <a16:creationId xmlns:a16="http://schemas.microsoft.com/office/drawing/2014/main" id="{FCD5F1A0-7E04-6F79-C697-7DE3EB968BA2}"/>
              </a:ext>
            </a:extLst>
          </p:cNvPr>
          <p:cNvSpPr txBox="1">
            <a:spLocks/>
          </p:cNvSpPr>
          <p:nvPr/>
        </p:nvSpPr>
        <p:spPr bwMode="auto">
          <a:xfrm>
            <a:off x="335360" y="-36049"/>
            <a:ext cx="9721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3000" b="1" kern="1200">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1" fontAlgn="base" hangingPunct="1">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a:lstStyle>
          <a:p>
            <a:r>
              <a:rPr lang="en-US" dirty="0"/>
              <a:t>Implications of pore-scale hysteresis on  Fluid Flow</a:t>
            </a:r>
          </a:p>
        </p:txBody>
      </p:sp>
      <p:pic>
        <p:nvPicPr>
          <p:cNvPr id="2" name="Picture 1">
            <a:extLst>
              <a:ext uri="{FF2B5EF4-FFF2-40B4-BE49-F238E27FC236}">
                <a16:creationId xmlns:a16="http://schemas.microsoft.com/office/drawing/2014/main" id="{BCF09B0C-0A86-7D1C-0537-DD3CEF23DA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0" y="822811"/>
            <a:ext cx="5472608" cy="3708859"/>
          </a:xfrm>
          <a:prstGeom prst="rect">
            <a:avLst/>
          </a:prstGeom>
          <a:noFill/>
          <a:ln>
            <a:noFill/>
          </a:ln>
        </p:spPr>
      </p:pic>
      <p:pic>
        <p:nvPicPr>
          <p:cNvPr id="3" name="Picture 2">
            <a:extLst>
              <a:ext uri="{FF2B5EF4-FFF2-40B4-BE49-F238E27FC236}">
                <a16:creationId xmlns:a16="http://schemas.microsoft.com/office/drawing/2014/main" id="{1B13804E-5F7B-5DBE-4EB5-5C84736E53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4322" y="809699"/>
            <a:ext cx="5491064" cy="3708858"/>
          </a:xfrm>
          <a:prstGeom prst="rect">
            <a:avLst/>
          </a:prstGeom>
          <a:noFill/>
          <a:ln>
            <a:noFill/>
          </a:ln>
        </p:spPr>
      </p:pic>
      <p:sp>
        <p:nvSpPr>
          <p:cNvPr id="4" name="TextBox 3">
            <a:extLst>
              <a:ext uri="{FF2B5EF4-FFF2-40B4-BE49-F238E27FC236}">
                <a16:creationId xmlns:a16="http://schemas.microsoft.com/office/drawing/2014/main" id="{E10C9404-DEB1-B758-AF9E-D44221F94887}"/>
              </a:ext>
            </a:extLst>
          </p:cNvPr>
          <p:cNvSpPr txBox="1"/>
          <p:nvPr/>
        </p:nvSpPr>
        <p:spPr>
          <a:xfrm>
            <a:off x="767408" y="4600797"/>
            <a:ext cx="3888110" cy="246221"/>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latin typeface="+mn-lt"/>
                <a:ea typeface="+mn-ea"/>
              </a:rPr>
              <a:t>Relative permeability vs brine saturation for </a:t>
            </a:r>
            <a:r>
              <a:rPr lang="en-AU" sz="1000" dirty="0">
                <a:solidFill>
                  <a:schemeClr val="tx2">
                    <a:lumMod val="60000"/>
                    <a:lumOff val="40000"/>
                  </a:schemeClr>
                </a:solidFill>
                <a:latin typeface="+mn-lt"/>
                <a:ea typeface="+mn-ea"/>
              </a:rPr>
              <a:t>Water-wet</a:t>
            </a:r>
          </a:p>
        </p:txBody>
      </p:sp>
      <p:sp>
        <p:nvSpPr>
          <p:cNvPr id="5" name="TextBox 4">
            <a:extLst>
              <a:ext uri="{FF2B5EF4-FFF2-40B4-BE49-F238E27FC236}">
                <a16:creationId xmlns:a16="http://schemas.microsoft.com/office/drawing/2014/main" id="{012F4305-B1CF-CC92-5346-8578C78EFEEF}"/>
              </a:ext>
            </a:extLst>
          </p:cNvPr>
          <p:cNvSpPr txBox="1"/>
          <p:nvPr/>
        </p:nvSpPr>
        <p:spPr>
          <a:xfrm>
            <a:off x="6630346" y="4602032"/>
            <a:ext cx="4032448" cy="246221"/>
          </a:xfrm>
          <a:prstGeom prst="rect">
            <a:avLst/>
          </a:prstGeom>
        </p:spPr>
        <p:txBody>
          <a:bodyPr wrap="square" rtlCol="0">
            <a:spAutoFit/>
          </a:bodyPr>
          <a:lstStyle/>
          <a:p>
            <a:pPr algn="ctr" fontAlgn="auto">
              <a:spcBef>
                <a:spcPct val="20000"/>
              </a:spcBef>
              <a:spcAft>
                <a:spcPts val="0"/>
              </a:spcAft>
            </a:pPr>
            <a:r>
              <a:rPr lang="en-AU" sz="1000" dirty="0">
                <a:solidFill>
                  <a:schemeClr val="tx1">
                    <a:lumMod val="50000"/>
                  </a:schemeClr>
                </a:solidFill>
                <a:latin typeface="+mn-lt"/>
                <a:ea typeface="+mn-ea"/>
              </a:rPr>
              <a:t>Relative permeability vs brine saturation for </a:t>
            </a:r>
            <a:r>
              <a:rPr lang="en-AU" sz="1000" dirty="0">
                <a:solidFill>
                  <a:srgbClr val="7030A0"/>
                </a:solidFill>
              </a:rPr>
              <a:t>Mixed-wet</a:t>
            </a:r>
            <a:endParaRPr lang="en-AU" sz="1000" dirty="0">
              <a:solidFill>
                <a:schemeClr val="tx2">
                  <a:lumMod val="60000"/>
                  <a:lumOff val="40000"/>
                </a:schemeClr>
              </a:solidFill>
              <a:latin typeface="+mn-lt"/>
              <a:ea typeface="+mn-ea"/>
            </a:endParaRPr>
          </a:p>
        </p:txBody>
      </p:sp>
      <p:sp>
        <p:nvSpPr>
          <p:cNvPr id="7" name="Slide Number Placeholder 2">
            <a:extLst>
              <a:ext uri="{FF2B5EF4-FFF2-40B4-BE49-F238E27FC236}">
                <a16:creationId xmlns:a16="http://schemas.microsoft.com/office/drawing/2014/main" id="{8C22071E-C02B-C3D1-23E8-C399454FE612}"/>
              </a:ext>
            </a:extLst>
          </p:cNvPr>
          <p:cNvSpPr txBox="1">
            <a:spLocks/>
          </p:cNvSpPr>
          <p:nvPr/>
        </p:nvSpPr>
        <p:spPr bwMode="auto">
          <a:xfrm>
            <a:off x="407368" y="6597352"/>
            <a:ext cx="720725" cy="184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128"/>
                <a:cs typeface="+mn-cs"/>
              </a:defRPr>
            </a:lvl9pPr>
          </a:lstStyle>
          <a:p>
            <a:pPr eaLnBrk="1" hangingPunct="1"/>
            <a:fld id="{EA329C87-AE6F-7945-9A58-63524BAAE814}" type="slidenum">
              <a:rPr lang="en-US" altLang="en-US" sz="1200" smtClean="0">
                <a:solidFill>
                  <a:srgbClr val="000000"/>
                </a:solidFill>
              </a:rPr>
              <a:pPr eaLnBrk="1" hangingPunct="1"/>
              <a:t>8</a:t>
            </a:fld>
            <a:endParaRPr lang="en-US" altLang="en-US" sz="1200">
              <a:solidFill>
                <a:srgbClr val="000000"/>
              </a:solidFill>
            </a:endParaRPr>
          </a:p>
        </p:txBody>
      </p:sp>
      <p:sp>
        <p:nvSpPr>
          <p:cNvPr id="8" name="TextBox 7">
            <a:extLst>
              <a:ext uri="{FF2B5EF4-FFF2-40B4-BE49-F238E27FC236}">
                <a16:creationId xmlns:a16="http://schemas.microsoft.com/office/drawing/2014/main" id="{4B6C5DF3-1F7B-0510-F663-23C103760AA7}"/>
              </a:ext>
            </a:extLst>
          </p:cNvPr>
          <p:cNvSpPr txBox="1"/>
          <p:nvPr/>
        </p:nvSpPr>
        <p:spPr>
          <a:xfrm>
            <a:off x="365650" y="5081811"/>
            <a:ext cx="5918480" cy="369332"/>
          </a:xfrm>
          <a:prstGeom prst="rect">
            <a:avLst/>
          </a:prstGeom>
          <a:noFill/>
        </p:spPr>
        <p:txBody>
          <a:bodyPr wrap="square" lIns="72000" rIns="72000">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lang="en-AU" sz="1800" kern="100" baseline="30000" dirty="0">
                <a:solidFill>
                  <a:srgbClr val="000000"/>
                </a:solidFill>
                <a:latin typeface="Arial" panose="020B0604020202020204" pitchFamily="34" charset="0"/>
                <a:ea typeface="Calibri" panose="020F0502020204030204" pitchFamily="34" charset="0"/>
                <a:cs typeface="Times New Roman" panose="02020603050405020304" pitchFamily="18" charset="0"/>
              </a:rPr>
              <a:t>st</a:t>
            </a: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 drainage-imbibition cycle shows strong hysteresis</a:t>
            </a:r>
          </a:p>
        </p:txBody>
      </p:sp>
      <p:sp>
        <p:nvSpPr>
          <p:cNvPr id="9" name="TextBox 8">
            <a:extLst>
              <a:ext uri="{FF2B5EF4-FFF2-40B4-BE49-F238E27FC236}">
                <a16:creationId xmlns:a16="http://schemas.microsoft.com/office/drawing/2014/main" id="{551E5BA0-A480-8E43-6841-BCD2EEB48F78}"/>
              </a:ext>
            </a:extLst>
          </p:cNvPr>
          <p:cNvSpPr txBox="1"/>
          <p:nvPr/>
        </p:nvSpPr>
        <p:spPr>
          <a:xfrm>
            <a:off x="365650" y="5536001"/>
            <a:ext cx="5918480" cy="369332"/>
          </a:xfrm>
          <a:prstGeom prst="rect">
            <a:avLst/>
          </a:prstGeom>
          <a:noFill/>
        </p:spPr>
        <p:txBody>
          <a:bodyPr wrap="square" lIns="72000" rIns="72000">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2</a:t>
            </a:r>
            <a:r>
              <a:rPr lang="en-AU" sz="1800" kern="100" baseline="30000" dirty="0">
                <a:solidFill>
                  <a:srgbClr val="000000"/>
                </a:solidFill>
                <a:latin typeface="Arial" panose="020B0604020202020204" pitchFamily="34" charset="0"/>
                <a:ea typeface="Calibri" panose="020F0502020204030204" pitchFamily="34" charset="0"/>
                <a:cs typeface="Times New Roman" panose="02020603050405020304" pitchFamily="18" charset="0"/>
              </a:rPr>
              <a:t>nd</a:t>
            </a: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 drainage-imbibition cycle shows full reversibility </a:t>
            </a:r>
          </a:p>
        </p:txBody>
      </p:sp>
      <p:sp>
        <p:nvSpPr>
          <p:cNvPr id="10" name="TextBox 9">
            <a:extLst>
              <a:ext uri="{FF2B5EF4-FFF2-40B4-BE49-F238E27FC236}">
                <a16:creationId xmlns:a16="http://schemas.microsoft.com/office/drawing/2014/main" id="{E8E0029B-0DF3-DFB3-BB9A-FC595AA55BB7}"/>
              </a:ext>
            </a:extLst>
          </p:cNvPr>
          <p:cNvSpPr txBox="1"/>
          <p:nvPr/>
        </p:nvSpPr>
        <p:spPr>
          <a:xfrm>
            <a:off x="379180" y="5993227"/>
            <a:ext cx="5918480" cy="369332"/>
          </a:xfrm>
          <a:prstGeom prst="rect">
            <a:avLst/>
          </a:prstGeom>
          <a:noFill/>
        </p:spPr>
        <p:txBody>
          <a:bodyPr wrap="square" lIns="72000" rIns="72000">
            <a:spAutoFit/>
          </a:bodyPr>
          <a:lstStyle/>
          <a:p>
            <a:pPr marL="271463" lvl="1" indent="-263525" algn="just">
              <a:spcAft>
                <a:spcPts val="800"/>
              </a:spcAft>
              <a:buFont typeface="Arial" panose="020B0604020202020204" pitchFamily="34" charset="0"/>
              <a:buChar char="•"/>
            </a:pPr>
            <a:r>
              <a:rPr lang="en-AU" sz="1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Greater fluid trapping observed in water-wet sample</a:t>
            </a:r>
          </a:p>
        </p:txBody>
      </p:sp>
    </p:spTree>
    <p:extLst>
      <p:ext uri="{BB962C8B-B14F-4D97-AF65-F5344CB8AC3E}">
        <p14:creationId xmlns:p14="http://schemas.microsoft.com/office/powerpoint/2010/main" val="304137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UNSW_PowerPoint_4x3 (1)">
  <a:themeElements>
    <a:clrScheme name="AGSM">
      <a:dk1>
        <a:srgbClr val="404040"/>
      </a:dk1>
      <a:lt1>
        <a:sysClr val="window" lastClr="FFFFFF"/>
      </a:lt1>
      <a:dk2>
        <a:srgbClr val="063E8D"/>
      </a:dk2>
      <a:lt2>
        <a:srgbClr val="CCCCCC"/>
      </a:lt2>
      <a:accent1>
        <a:srgbClr val="063E8D"/>
      </a:accent1>
      <a:accent2>
        <a:srgbClr val="FFD700"/>
      </a:accent2>
      <a:accent3>
        <a:srgbClr val="0067A8"/>
      </a:accent3>
      <a:accent4>
        <a:srgbClr val="00568E"/>
      </a:accent4>
      <a:accent5>
        <a:srgbClr val="004372"/>
      </a:accent5>
      <a:accent6>
        <a:srgbClr val="002E52"/>
      </a:accent6>
      <a:hlink>
        <a:srgbClr val="33CCFF"/>
      </a:hlink>
      <a:folHlink>
        <a:srgbClr val="063E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1150" b="1" i="0" u="none" strike="noStrike" kern="1200" cap="none" spc="0" normalizeH="0" baseline="0" noProof="0" dirty="0" smtClean="0">
            <a:ln>
              <a:noFill/>
            </a:ln>
            <a:solidFill>
              <a:schemeClr val="tx1"/>
            </a:solidFill>
            <a:effectLst/>
            <a:uLnTx/>
            <a:uFillTx/>
            <a:latin typeface="Sommet bold"/>
            <a:ea typeface="+mn-ea"/>
            <a:cs typeface="+mn-cs"/>
          </a:defRPr>
        </a:defPPr>
      </a:lstStyle>
    </a:txDef>
  </a:objectDefaults>
  <a:extraClrSchemeLst/>
  <a:extLst>
    <a:ext uri="{05A4C25C-085E-4340-85A3-A5531E510DB2}">
      <thm15:themeFamily xmlns:thm15="http://schemas.microsoft.com/office/thememl/2012/main" name="Presentation11" id="{CECED6B6-01E3-AF4C-9FB0-716A457DCAD8}" vid="{E23210A9-B5CC-594D-AEAD-3AB1506EAE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Resource Document" ma:contentTypeID="0x01010008768CDC8BD8F24E88688A23E1BBFFD40083F9DB452809BE4E9E961773873B9725" ma:contentTypeVersion="12" ma:contentTypeDescription="" ma:contentTypeScope="" ma:versionID="ccf7c8939642961021bbb5e2375da5c4">
  <xsd:schema xmlns:xsd="http://www.w3.org/2001/XMLSchema" xmlns:xs="http://www.w3.org/2001/XMLSchema" xmlns:p="http://schemas.microsoft.com/office/2006/metadata/properties" xmlns:ns2="e2a6d7fd-cfb8-4aa2-8f9d-00d20bdc3a83" xmlns:ns4="78237fa5-fae7-4a08-ad29-c8feb430a382" targetNamespace="http://schemas.microsoft.com/office/2006/metadata/properties" ma:root="true" ma:fieldsID="7ba22b555d239708a9679c6b61f18d10" ns2:_="" ns4:_="">
    <xsd:import namespace="e2a6d7fd-cfb8-4aa2-8f9d-00d20bdc3a83"/>
    <xsd:import namespace="78237fa5-fae7-4a08-ad29-c8feb430a382"/>
    <xsd:element name="properties">
      <xsd:complexType>
        <xsd:sequence>
          <xsd:element name="documentManagement">
            <xsd:complexType>
              <xsd:all>
                <xsd:element ref="ns2:TaxCatchAll" minOccurs="0"/>
                <xsd:element ref="ns2:TaxCatchAllLabel" minOccurs="0"/>
                <xsd:element ref="ns4:UnswBus_ResourceType"/>
                <xsd:element ref="ns4:UnswBus_Description" minOccurs="0"/>
                <xsd:element ref="ns2:l106d6d0667840b48999320499b4dd29" minOccurs="0"/>
                <xsd:element ref="ns2:cfdce602ab9848b4bf80c62eae0cddb3" minOccurs="0"/>
                <xsd:element ref="ns2:i7e4caf4883549738b3fce866cf588f7"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a6d7fd-cfb8-4aa2-8f9d-00d20bdc3a83"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2cec8c26-97b4-48cb-a8fc-0ef68138d153}" ma:internalName="TaxCatchAll" ma:showField="CatchAllData"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2cec8c26-97b4-48cb-a8fc-0ef68138d153}" ma:internalName="TaxCatchAllLabel" ma:readOnly="true" ma:showField="CatchAllDataLabel"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l106d6d0667840b48999320499b4dd29" ma:index="15" nillable="true" ma:taxonomy="true" ma:internalName="l106d6d0667840b48999320499b4dd29" ma:taxonomyFieldName="UnswBus_EnterpriseKeywords" ma:displayName="Enterprise Keywords" ma:default="" ma:fieldId="{5106d6d0-6678-40b4-8999-320499b4dd29}" ma:taxonomyMulti="true" ma:sspId="2b026aac-6b52-4d7e-a64d-f3ee90946f56" ma:termSetId="6b154277-0339-4047-8b7c-9c64337183f8" ma:anchorId="00000000-0000-0000-0000-000000000000" ma:open="false" ma:isKeyword="false">
      <xsd:complexType>
        <xsd:sequence>
          <xsd:element ref="pc:Terms" minOccurs="0" maxOccurs="1"/>
        </xsd:sequence>
      </xsd:complexType>
    </xsd:element>
    <xsd:element name="cfdce602ab9848b4bf80c62eae0cddb3" ma:index="16" nillable="true" ma:taxonomy="true" ma:internalName="cfdce602ab9848b4bf80c62eae0cddb3" ma:taxonomyFieldName="UnswBus_SchoolUnit" ma:displayName="School or Unit" ma:default="" ma:fieldId="{cfdce602-ab98-48b4-bf80-c62eae0cddb3}" ma:sspId="2b026aac-6b52-4d7e-a64d-f3ee90946f56" ma:termSetId="99342006-19d9-4d76-ae6d-6a49808a1b3d" ma:anchorId="00000000-0000-0000-0000-000000000000" ma:open="false" ma:isKeyword="false">
      <xsd:complexType>
        <xsd:sequence>
          <xsd:element ref="pc:Terms" minOccurs="0" maxOccurs="1"/>
        </xsd:sequence>
      </xsd:complexType>
    </xsd:element>
    <xsd:element name="i7e4caf4883549738b3fce866cf588f7" ma:index="17" ma:taxonomy="true" ma:internalName="i7e4caf4883549738b3fce866cf588f7" ma:taxonomyFieldName="UnswBus_ResourceCategory" ma:displayName="Resource Category" ma:default="" ma:fieldId="{27e4caf4-8835-4973-8b3f-ce866cf588f7}" ma:taxonomyMulti="true" ma:sspId="2b026aac-6b52-4d7e-a64d-f3ee90946f56" ma:termSetId="59e748ed-3424-4b0f-8a51-22a7215e5980" ma:anchorId="00000000-0000-0000-0000-000000000000" ma:open="false" ma:isKeyword="false">
      <xsd:complexType>
        <xsd:sequence>
          <xsd:element ref="pc:Terms" minOccurs="0" maxOccurs="1"/>
        </xsd:sequence>
      </xsd:complexType>
    </xsd:element>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237fa5-fae7-4a08-ad29-c8feb430a382" elementFormDefault="qualified">
    <xsd:import namespace="http://schemas.microsoft.com/office/2006/documentManagement/types"/>
    <xsd:import namespace="http://schemas.microsoft.com/office/infopath/2007/PartnerControls"/>
    <xsd:element name="UnswBus_ResourceType" ma:index="11" ma:displayName="Resource Type" ma:default="Brochure" ma:format="Dropdown" ma:internalName="UnswBus_ResourceType" ma:readOnly="false">
      <xsd:simpleType>
        <xsd:restriction base="dms:Choice">
          <xsd:enumeration value="Brochure"/>
          <xsd:enumeration value="Form"/>
          <xsd:enumeration value="Guidelines"/>
          <xsd:enumeration value="Manuals"/>
          <xsd:enumeration value="Minutes"/>
          <xsd:enumeration value="Newsletter"/>
          <xsd:enumeration value="Policy"/>
          <xsd:enumeration value="Procedure"/>
          <xsd:enumeration value="Protocol"/>
          <xsd:enumeration value="Reference"/>
          <xsd:enumeration value="Report"/>
          <xsd:enumeration value="Template"/>
        </xsd:restriction>
      </xsd:simpleType>
    </xsd:element>
    <xsd:element name="UnswBus_Description" ma:index="13" nillable="true" ma:displayName="Description" ma:internalName="UnswBus_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fdce602ab9848b4bf80c62eae0cddb3 xmlns="e2a6d7fd-cfb8-4aa2-8f9d-00d20bdc3a83">
      <Terms xmlns="http://schemas.microsoft.com/office/infopath/2007/PartnerControls"/>
    </cfdce602ab9848b4bf80c62eae0cddb3>
    <i7e4caf4883549738b3fce866cf588f7 xmlns="e2a6d7fd-cfb8-4aa2-8f9d-00d20bdc3a83">
      <Terms xmlns="http://schemas.microsoft.com/office/infopath/2007/PartnerControls">
        <TermInfo xmlns="http://schemas.microsoft.com/office/infopath/2007/PartnerControls">
          <TermName xmlns="http://schemas.microsoft.com/office/infopath/2007/PartnerControls">AGSM</TermName>
          <TermId xmlns="http://schemas.microsoft.com/office/infopath/2007/PartnerControls">e641e8a1-99e5-404f-bd7c-35803f4d985d</TermId>
        </TermInfo>
      </Terms>
    </i7e4caf4883549738b3fce866cf588f7>
    <l106d6d0667840b48999320499b4dd29 xmlns="e2a6d7fd-cfb8-4aa2-8f9d-00d20bdc3a83">
      <Terms xmlns="http://schemas.microsoft.com/office/infopath/2007/PartnerControls"/>
    </l106d6d0667840b48999320499b4dd29>
    <UnswBus_Description xmlns="78237fa5-fae7-4a08-ad29-c8feb430a382">Branded templates produced by the UNSW Business School Marketing team</UnswBus_Description>
    <TaxCatchAll xmlns="e2a6d7fd-cfb8-4aa2-8f9d-00d20bdc3a83">
      <Value>78</Value>
    </TaxCatchAll>
    <UnswBus_ResourceType xmlns="78237fa5-fae7-4a08-ad29-c8feb430a382">Template</UnswBus_ResourceType>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72AF81F6-8F2A-47D5-9E54-F37BF3E413E5}">
  <ds:schemaRefs>
    <ds:schemaRef ds:uri="http://schemas.microsoft.com/sharepoint/v3/contenttype/forms"/>
  </ds:schemaRefs>
</ds:datastoreItem>
</file>

<file path=customXml/itemProps2.xml><?xml version="1.0" encoding="utf-8"?>
<ds:datastoreItem xmlns:ds="http://schemas.openxmlformats.org/officeDocument/2006/customXml" ds:itemID="{2E48C029-ECC1-452C-8742-C4F7F6B2C8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a6d7fd-cfb8-4aa2-8f9d-00d20bdc3a83"/>
    <ds:schemaRef ds:uri="78237fa5-fae7-4a08-ad29-c8feb430a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47EBA5-8965-4DE3-8637-F0B507B2CBB7}">
  <ds:schemaRefs>
    <ds:schemaRef ds:uri="http://schemas.microsoft.com/office/2006/metadata/properties"/>
    <ds:schemaRef ds:uri="http://schemas.microsoft.com/office/infopath/2007/PartnerControls"/>
    <ds:schemaRef ds:uri="e2a6d7fd-cfb8-4aa2-8f9d-00d20bdc3a83"/>
    <ds:schemaRef ds:uri="78237fa5-fae7-4a08-ad29-c8feb430a382"/>
  </ds:schemaRefs>
</ds:datastoreItem>
</file>

<file path=customXml/itemProps4.xml><?xml version="1.0" encoding="utf-8"?>
<ds:datastoreItem xmlns:ds="http://schemas.openxmlformats.org/officeDocument/2006/customXml" ds:itemID="{F77A88D3-C8FA-43F4-B901-104849B358DC}">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UNSW_PowerPoint_4x3 (1)</Template>
  <TotalTime>49279</TotalTime>
  <Words>4590</Words>
  <Application>Microsoft Office PowerPoint</Application>
  <PresentationFormat>Widescreen</PresentationFormat>
  <Paragraphs>568</Paragraphs>
  <Slides>19</Slides>
  <Notes>19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Arial</vt:lpstr>
      <vt:lpstr>Calibri</vt:lpstr>
      <vt:lpstr>Cambria Math</vt:lpstr>
      <vt:lpstr>Lucida Grande</vt:lpstr>
      <vt:lpstr>Sommet</vt:lpstr>
      <vt:lpstr>Sommet bold</vt:lpstr>
      <vt:lpstr>Wingdings</vt:lpstr>
      <vt:lpstr>UNSW_PowerPoint_4x3 (1)</vt:lpstr>
      <vt:lpstr>PowerPoint Presentation</vt:lpstr>
      <vt:lpstr>Hysteresis governs subsurface gas storage</vt:lpstr>
      <vt:lpstr>Hysteresis commonly characterized across full saturation range</vt:lpstr>
      <vt:lpstr>Hysteresis at intermediate saturations - uncharacterized</vt:lpstr>
      <vt:lpstr>Workflow for pore-scale hysteresis characterization</vt:lpstr>
      <vt:lpstr>Automated segmentation for time-resolved hysteresis analysis</vt:lpstr>
      <vt:lpstr>PowerPoint Presentation</vt:lpstr>
      <vt:lpstr>PowerPoint Presentation</vt:lpstr>
      <vt:lpstr>PowerPoint Presentation</vt:lpstr>
      <vt:lpstr>PowerPoint Presentation</vt:lpstr>
      <vt:lpstr>Key Conclusions</vt:lpstr>
      <vt:lpstr>PowerPoint Presentation</vt:lpstr>
      <vt:lpstr>References</vt:lpstr>
      <vt:lpstr>Automated Segmentation Results</vt:lpstr>
      <vt:lpstr>Comparison with Watershed Segmentation</vt:lpstr>
      <vt:lpstr>Scalability Potential</vt:lpstr>
      <vt:lpstr>PowerPoint Presentation</vt:lpstr>
      <vt:lpstr>PowerPoint Presentation</vt:lpstr>
      <vt:lpstr>Impact of the Time-series framework</vt:lpstr>
    </vt:vector>
  </TitlesOfParts>
  <Company>University of New South Wales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Meredith Hudson</dc:creator>
  <cp:lastModifiedBy>Eric Mathew</cp:lastModifiedBy>
  <cp:revision>642</cp:revision>
  <dcterms:created xsi:type="dcterms:W3CDTF">2017-01-16T00:04:13Z</dcterms:created>
  <dcterms:modified xsi:type="dcterms:W3CDTF">2026-05-15T11:53:20Z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15500.0000000000</vt:lpwstr>
  </property>
  <property fmtid="{D5CDD505-2E9C-101B-9397-08002B2CF9AE}" pid="3" name="OHS Newsletter?">
    <vt:lpwstr>0</vt:lpwstr>
  </property>
  <property fmtid="{D5CDD505-2E9C-101B-9397-08002B2CF9AE}" pid="4" name="Category">
    <vt:lpwstr>AGSM</vt:lpwstr>
  </property>
  <property fmtid="{D5CDD505-2E9C-101B-9397-08002B2CF9AE}" pid="5" name="ContentType">
    <vt:lpwstr>Document</vt:lpwstr>
  </property>
  <property fmtid="{D5CDD505-2E9C-101B-9397-08002B2CF9AE}" pid="6" name="Date">
    <vt:lpwstr/>
  </property>
  <property fmtid="{D5CDD505-2E9C-101B-9397-08002B2CF9AE}" pid="7" name="PublishingExpirationDate">
    <vt:lpwstr/>
  </property>
  <property fmtid="{D5CDD505-2E9C-101B-9397-08002B2CF9AE}" pid="8" name="PublishingStartDate">
    <vt:lpwstr/>
  </property>
  <property fmtid="{D5CDD505-2E9C-101B-9397-08002B2CF9AE}" pid="9" name="ASBDocumentType">
    <vt:lpwstr>16</vt:lpwstr>
  </property>
  <property fmtid="{D5CDD505-2E9C-101B-9397-08002B2CF9AE}" pid="10" name="ASBDepartment">
    <vt:lpwstr>8</vt:lpwstr>
  </property>
  <property fmtid="{D5CDD505-2E9C-101B-9397-08002B2CF9AE}" pid="11" name="ASBUpdatedDate">
    <vt:lpwstr>2015-08-04T00:00:00Z</vt:lpwstr>
  </property>
  <property fmtid="{D5CDD505-2E9C-101B-9397-08002B2CF9AE}" pid="12" name="ASBTopic">
    <vt:lpwstr>1</vt:lpwstr>
  </property>
  <property fmtid="{D5CDD505-2E9C-101B-9397-08002B2CF9AE}" pid="13" name="ASBProgram">
    <vt:lpwstr>5</vt:lpwstr>
  </property>
  <property fmtid="{D5CDD505-2E9C-101B-9397-08002B2CF9AE}" pid="14" name="Format">
    <vt:lpwstr>PowerPoint</vt:lpwstr>
  </property>
  <property fmtid="{D5CDD505-2E9C-101B-9397-08002B2CF9AE}" pid="15" name="UnswBus_ResourceCategory">
    <vt:lpwstr>78;#AGSM|e641e8a1-99e5-404f-bd7c-35803f4d985d</vt:lpwstr>
  </property>
  <property fmtid="{D5CDD505-2E9C-101B-9397-08002B2CF9AE}" pid="16" name="UnswBus_ResourceType">
    <vt:lpwstr>Template</vt:lpwstr>
  </property>
  <property fmtid="{D5CDD505-2E9C-101B-9397-08002B2CF9AE}" pid="17" name="ContentTypeId">
    <vt:lpwstr>0x01010008768CDC8BD8F24E88688A23E1BBFFD40083F9DB452809BE4E9E961773873B9725</vt:lpwstr>
  </property>
  <property fmtid="{D5CDD505-2E9C-101B-9397-08002B2CF9AE}" pid="18" name="i7e4caf4883549738b3fce866cf588f7">
    <vt:lpwstr>AGSM|e641e8a1-99e5-404f-bd7c-35803f4d985d</vt:lpwstr>
  </property>
  <property fmtid="{D5CDD505-2E9C-101B-9397-08002B2CF9AE}" pid="19" name="TaxCatchAll">
    <vt:lpwstr>78;#AGSM|e641e8a1-99e5-404f-bd7c-35803f4d985d</vt:lpwstr>
  </property>
  <property fmtid="{D5CDD505-2E9C-101B-9397-08002B2CF9AE}" pid="20" name="l106d6d0667840b48999320499b4dd29">
    <vt:lpwstr/>
  </property>
  <property fmtid="{D5CDD505-2E9C-101B-9397-08002B2CF9AE}" pid="21" name="UnswBus_EnterpriseKeywords">
    <vt:lpwstr/>
  </property>
  <property fmtid="{D5CDD505-2E9C-101B-9397-08002B2CF9AE}" pid="22" name="cfdce602ab9848b4bf80c62eae0cddb3">
    <vt:lpwstr/>
  </property>
  <property fmtid="{D5CDD505-2E9C-101B-9397-08002B2CF9AE}" pid="23" name="UnswBus_SchoolUnit">
    <vt:lpwstr/>
  </property>
  <property fmtid="{D5CDD505-2E9C-101B-9397-08002B2CF9AE}" pid="24" name="UnswBus_Description">
    <vt:lpwstr>Branded templates produced by the UNSW Business School Marketing team</vt:lpwstr>
  </property>
</Properties>
</file>