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1"/>
  </p:notesMasterIdLst>
  <p:sldIdLst>
    <p:sldId id="256" r:id="rId2"/>
    <p:sldId id="259" r:id="rId3"/>
    <p:sldId id="274" r:id="rId4"/>
    <p:sldId id="279" r:id="rId5"/>
    <p:sldId id="262" r:id="rId6"/>
    <p:sldId id="263" r:id="rId7"/>
    <p:sldId id="264" r:id="rId8"/>
    <p:sldId id="280" r:id="rId9"/>
    <p:sldId id="281" r:id="rId10"/>
    <p:sldId id="284" r:id="rId11"/>
    <p:sldId id="285" r:id="rId12"/>
    <p:sldId id="286" r:id="rId13"/>
    <p:sldId id="272" r:id="rId14"/>
    <p:sldId id="273" r:id="rId15"/>
    <p:sldId id="277" r:id="rId16"/>
    <p:sldId id="287" r:id="rId17"/>
    <p:sldId id="288" r:id="rId18"/>
    <p:sldId id="289" r:id="rId19"/>
    <p:sldId id="278" r:id="rId20"/>
  </p:sldIdLst>
  <p:sldSz cx="12192000" cy="6858000"/>
  <p:notesSz cx="12192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0FA858-C1C4-1A3D-8B44-F7A4CF05038B}">
  <a:tblStyle styleId="{D10FA858-C1C4-1A3D-8B44-F7A4CF05038B}"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1" autoAdjust="0"/>
    <p:restoredTop sz="94660"/>
  </p:normalViewPr>
  <p:slideViewPr>
    <p:cSldViewPr>
      <p:cViewPr varScale="1">
        <p:scale>
          <a:sx n="95" d="100"/>
          <a:sy n="95" d="100"/>
        </p:scale>
        <p:origin x="20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evin\Downloads\Air%20relative%20perm%20P2040%20_replica%231_vGS%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evin\Downloads\Air%20relative%20perm%20P100_vG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evin\Downloads\Air%20relative%20perm%20P2040%20_aged_vGS%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hernandez\Downloads\Air%20relative%20perm%20P100%20_aged%20vG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P2040</a:t>
            </a:r>
          </a:p>
        </c:rich>
      </c:tx>
      <c:layout>
        <c:manualLayout>
          <c:xMode val="edge"/>
          <c:yMode val="edge"/>
          <c:x val="0.50561391222939822"/>
          <c:y val="2.855491784121503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2108133891024349"/>
          <c:y val="7.6051974883968435E-2"/>
          <c:w val="0.85708997943006693"/>
          <c:h val="0.8190591346415409"/>
        </c:manualLayout>
      </c:layout>
      <c:scatterChart>
        <c:scatterStyle val="lineMarker"/>
        <c:varyColors val="0"/>
        <c:ser>
          <c:idx val="0"/>
          <c:order val="0"/>
          <c:tx>
            <c:strRef>
              <c:f>Drainage_main!$A$2</c:f>
              <c:strCache>
                <c:ptCount val="1"/>
                <c:pt idx="0">
                  <c:v>Main drainage</c:v>
                </c:pt>
              </c:strCache>
            </c:strRef>
          </c:tx>
          <c:spPr>
            <a:ln w="19050" cap="rnd">
              <a:noFill/>
              <a:round/>
            </a:ln>
            <a:effectLst/>
          </c:spPr>
          <c:marker>
            <c:symbol val="circle"/>
            <c:size val="8"/>
            <c:spPr>
              <a:solidFill>
                <a:srgbClr val="FF0000"/>
              </a:solidFill>
              <a:ln w="9525">
                <a:noFill/>
              </a:ln>
              <a:effectLst/>
            </c:spPr>
          </c:marker>
          <c:xVal>
            <c:numRef>
              <c:f>Drainage_main!$D$5:$D$74</c:f>
              <c:numCache>
                <c:formatCode>General</c:formatCode>
                <c:ptCount val="70"/>
                <c:pt idx="0">
                  <c:v>0.9858474410758209</c:v>
                </c:pt>
                <c:pt idx="1">
                  <c:v>0.97735590572131359</c:v>
                </c:pt>
                <c:pt idx="2">
                  <c:v>0.94622027608811954</c:v>
                </c:pt>
                <c:pt idx="3">
                  <c:v>0.88394901682173155</c:v>
                </c:pt>
                <c:pt idx="8">
                  <c:v>0.81035571041600041</c:v>
                </c:pt>
                <c:pt idx="17">
                  <c:v>0.70279626259223937</c:v>
                </c:pt>
                <c:pt idx="24">
                  <c:v>0.60089783833814991</c:v>
                </c:pt>
                <c:pt idx="33">
                  <c:v>0.45937224909635915</c:v>
                </c:pt>
                <c:pt idx="42">
                  <c:v>0.30935512450006097</c:v>
                </c:pt>
                <c:pt idx="51">
                  <c:v>0.15084646454925524</c:v>
                </c:pt>
                <c:pt idx="60">
                  <c:v>9.9897252422210522E-2</c:v>
                </c:pt>
                <c:pt idx="69">
                  <c:v>1.2151387092300295E-2</c:v>
                </c:pt>
              </c:numCache>
            </c:numRef>
          </c:xVal>
          <c:yVal>
            <c:numRef>
              <c:f>Drainage_main!$E$5:$E$74</c:f>
              <c:numCache>
                <c:formatCode>General</c:formatCode>
                <c:ptCount val="70"/>
                <c:pt idx="0">
                  <c:v>0</c:v>
                </c:pt>
                <c:pt idx="1">
                  <c:v>3.5</c:v>
                </c:pt>
                <c:pt idx="2">
                  <c:v>8.5</c:v>
                </c:pt>
                <c:pt idx="3">
                  <c:v>11.5</c:v>
                </c:pt>
                <c:pt idx="8">
                  <c:v>14.5</c:v>
                </c:pt>
                <c:pt idx="17">
                  <c:v>18.5</c:v>
                </c:pt>
                <c:pt idx="24">
                  <c:v>23.5</c:v>
                </c:pt>
                <c:pt idx="33">
                  <c:v>28.5</c:v>
                </c:pt>
                <c:pt idx="42">
                  <c:v>33.5</c:v>
                </c:pt>
                <c:pt idx="51">
                  <c:v>38.5</c:v>
                </c:pt>
                <c:pt idx="60">
                  <c:v>43.5</c:v>
                </c:pt>
                <c:pt idx="69">
                  <c:v>98.5</c:v>
                </c:pt>
              </c:numCache>
            </c:numRef>
          </c:yVal>
          <c:smooth val="0"/>
          <c:extLst>
            <c:ext xmlns:c16="http://schemas.microsoft.com/office/drawing/2014/chart" uri="{C3380CC4-5D6E-409C-BE32-E72D297353CC}">
              <c16:uniqueId val="{00000000-5168-4B2E-A155-DCB50E85411F}"/>
            </c:ext>
          </c:extLst>
        </c:ser>
        <c:ser>
          <c:idx val="1"/>
          <c:order val="1"/>
          <c:tx>
            <c:strRef>
              <c:f>Imbibition_main!$A$2</c:f>
              <c:strCache>
                <c:ptCount val="1"/>
                <c:pt idx="0">
                  <c:v>Main imbibition</c:v>
                </c:pt>
              </c:strCache>
            </c:strRef>
          </c:tx>
          <c:spPr>
            <a:ln w="25400" cap="rnd">
              <a:noFill/>
              <a:round/>
            </a:ln>
            <a:effectLst/>
          </c:spPr>
          <c:marker>
            <c:symbol val="circle"/>
            <c:size val="9"/>
            <c:spPr>
              <a:noFill/>
              <a:ln w="9525">
                <a:solidFill>
                  <a:srgbClr val="0070C0"/>
                </a:solidFill>
              </a:ln>
              <a:effectLst/>
            </c:spPr>
          </c:marker>
          <c:xVal>
            <c:numRef>
              <c:f>Imbibition_main!$D$5:$D$97</c:f>
              <c:numCache>
                <c:formatCode>General</c:formatCode>
                <c:ptCount val="93"/>
                <c:pt idx="0">
                  <c:v>1.2151387092300295E-2</c:v>
                </c:pt>
                <c:pt idx="1">
                  <c:v>1.4981898877136152E-2</c:v>
                </c:pt>
                <c:pt idx="2">
                  <c:v>1.4981898877136152E-2</c:v>
                </c:pt>
                <c:pt idx="3">
                  <c:v>1.7812410661971808E-2</c:v>
                </c:pt>
                <c:pt idx="4">
                  <c:v>2.0642922446807665E-2</c:v>
                </c:pt>
                <c:pt idx="5">
                  <c:v>2.3473434231643518E-2</c:v>
                </c:pt>
                <c:pt idx="6">
                  <c:v>3.7625993155822601E-2</c:v>
                </c:pt>
                <c:pt idx="9">
                  <c:v>8.0083669928359844E-2</c:v>
                </c:pt>
                <c:pt idx="18">
                  <c:v>0.15084646454925524</c:v>
                </c:pt>
                <c:pt idx="27">
                  <c:v>0.23576181809432972</c:v>
                </c:pt>
                <c:pt idx="36">
                  <c:v>0.32067717163940418</c:v>
                </c:pt>
                <c:pt idx="45">
                  <c:v>0.40559252518447869</c:v>
                </c:pt>
                <c:pt idx="54">
                  <c:v>0.51032146122340383</c:v>
                </c:pt>
                <c:pt idx="63">
                  <c:v>0.61505039726232902</c:v>
                </c:pt>
                <c:pt idx="72">
                  <c:v>0.71694882151641837</c:v>
                </c:pt>
                <c:pt idx="81">
                  <c:v>0.80186417506149288</c:v>
                </c:pt>
                <c:pt idx="86">
                  <c:v>0.90093208753074649</c:v>
                </c:pt>
                <c:pt idx="92">
                  <c:v>0.9858474410758209</c:v>
                </c:pt>
              </c:numCache>
            </c:numRef>
          </c:xVal>
          <c:yVal>
            <c:numRef>
              <c:f>Imbibition_main!$E$5:$E$97</c:f>
              <c:numCache>
                <c:formatCode>General</c:formatCode>
                <c:ptCount val="93"/>
                <c:pt idx="0">
                  <c:v>98.5</c:v>
                </c:pt>
                <c:pt idx="1">
                  <c:v>58.5</c:v>
                </c:pt>
                <c:pt idx="2">
                  <c:v>38.5</c:v>
                </c:pt>
                <c:pt idx="3">
                  <c:v>28.5</c:v>
                </c:pt>
                <c:pt idx="4">
                  <c:v>18.5</c:v>
                </c:pt>
                <c:pt idx="5">
                  <c:v>13.5</c:v>
                </c:pt>
                <c:pt idx="6">
                  <c:v>8.5</c:v>
                </c:pt>
                <c:pt idx="9">
                  <c:v>6.5</c:v>
                </c:pt>
                <c:pt idx="18">
                  <c:v>5.3999999999999986</c:v>
                </c:pt>
                <c:pt idx="27">
                  <c:v>4.5</c:v>
                </c:pt>
                <c:pt idx="36">
                  <c:v>3.5</c:v>
                </c:pt>
                <c:pt idx="45">
                  <c:v>2.5</c:v>
                </c:pt>
                <c:pt idx="54">
                  <c:v>1.5</c:v>
                </c:pt>
                <c:pt idx="63">
                  <c:v>0.5</c:v>
                </c:pt>
                <c:pt idx="72">
                  <c:v>0.19999999999999929</c:v>
                </c:pt>
                <c:pt idx="81">
                  <c:v>0</c:v>
                </c:pt>
                <c:pt idx="86">
                  <c:v>0</c:v>
                </c:pt>
                <c:pt idx="92">
                  <c:v>0</c:v>
                </c:pt>
              </c:numCache>
            </c:numRef>
          </c:yVal>
          <c:smooth val="0"/>
          <c:extLst>
            <c:ext xmlns:c16="http://schemas.microsoft.com/office/drawing/2014/chart" uri="{C3380CC4-5D6E-409C-BE32-E72D297353CC}">
              <c16:uniqueId val="{00000001-5168-4B2E-A155-DCB50E85411F}"/>
            </c:ext>
          </c:extLst>
        </c:ser>
        <c:dLbls>
          <c:showLegendKey val="0"/>
          <c:showVal val="0"/>
          <c:showCatName val="0"/>
          <c:showSerName val="0"/>
          <c:showPercent val="0"/>
          <c:showBubbleSize val="0"/>
        </c:dLbls>
        <c:axId val="603093616"/>
        <c:axId val="689294912"/>
      </c:scatterChart>
      <c:valAx>
        <c:axId val="60309361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S</a:t>
                </a:r>
                <a:r>
                  <a:rPr lang="en-US" sz="1000" dirty="0"/>
                  <a:t>w </a:t>
                </a:r>
                <a:r>
                  <a:rPr lang="en-US" sz="1400" dirty="0"/>
                  <a:t>[-]</a:t>
                </a:r>
              </a:p>
            </c:rich>
          </c:tx>
          <c:layout>
            <c:manualLayout>
              <c:xMode val="edge"/>
              <c:yMode val="edge"/>
              <c:x val="0.50601553419702738"/>
              <c:y val="0.9419933976291207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689294912"/>
        <c:crosses val="autoZero"/>
        <c:crossBetween val="midCat"/>
        <c:majorUnit val="0.1"/>
      </c:valAx>
      <c:valAx>
        <c:axId val="689294912"/>
        <c:scaling>
          <c:orientation val="minMax"/>
          <c:max val="1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Capillary pressure [cm of water]</a:t>
                </a:r>
              </a:p>
            </c:rich>
          </c:tx>
          <c:layout>
            <c:manualLayout>
              <c:xMode val="edge"/>
              <c:yMode val="edge"/>
              <c:x val="5.1888669427717377E-3"/>
              <c:y val="0.2432817381746916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603093616"/>
        <c:crosses val="autoZero"/>
        <c:crossBetween val="midCat"/>
      </c:valAx>
      <c:spPr>
        <a:noFill/>
        <a:ln>
          <a:noFill/>
        </a:ln>
        <a:effectLst/>
      </c:spPr>
    </c:plotArea>
    <c:legend>
      <c:legendPos val="r"/>
      <c:layout>
        <c:manualLayout>
          <c:xMode val="edge"/>
          <c:yMode val="edge"/>
          <c:x val="0.63939846694840086"/>
          <c:y val="0.19170777102027434"/>
          <c:w val="0.24680679057756719"/>
          <c:h val="0.17473685368765501"/>
        </c:manualLayout>
      </c:layout>
      <c:overlay val="0"/>
      <c:spPr>
        <a:solidFill>
          <a:schemeClr val="lt1"/>
        </a:solidFill>
        <a:ln w="15875" cap="flat" cmpd="sng" algn="ctr">
          <a:solidFill>
            <a:schemeClr val="dk1"/>
          </a:solidFill>
          <a:prstDash val="solid"/>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P</a:t>
            </a:r>
            <a:r>
              <a:rPr lang="en-US" sz="1800" b="1" baseline="0" dirty="0"/>
              <a:t>100</a:t>
            </a:r>
            <a:endParaRPr lang="en-US" sz="1800" b="1" dirty="0"/>
          </a:p>
        </c:rich>
      </c:tx>
      <c:layout>
        <c:manualLayout>
          <c:xMode val="edge"/>
          <c:yMode val="edge"/>
          <c:x val="0.49265313249395759"/>
          <c:y val="2.937098788173197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848165423603572"/>
          <c:y val="8.1722273064204126E-2"/>
          <c:w val="0.87751910349110063"/>
          <c:h val="0.81212242482728936"/>
        </c:manualLayout>
      </c:layout>
      <c:scatterChart>
        <c:scatterStyle val="lineMarker"/>
        <c:varyColors val="0"/>
        <c:ser>
          <c:idx val="2"/>
          <c:order val="2"/>
          <c:tx>
            <c:strRef>
              <c:f>Drainage_main!$M$3</c:f>
              <c:strCache>
                <c:ptCount val="1"/>
                <c:pt idx="0">
                  <c:v>Main drainage</c:v>
                </c:pt>
              </c:strCache>
            </c:strRef>
          </c:tx>
          <c:spPr>
            <a:ln w="25400" cap="rnd">
              <a:noFill/>
              <a:round/>
            </a:ln>
            <a:effectLst/>
          </c:spPr>
          <c:marker>
            <c:symbol val="circle"/>
            <c:size val="8"/>
            <c:spPr>
              <a:solidFill>
                <a:srgbClr val="FF0000"/>
              </a:solidFill>
              <a:ln w="9525">
                <a:noFill/>
              </a:ln>
              <a:effectLst/>
            </c:spPr>
          </c:marker>
          <c:xVal>
            <c:numRef>
              <c:f>Drainage_main!$N$5:$N$121</c:f>
              <c:numCache>
                <c:formatCode>General</c:formatCode>
                <c:ptCount val="117"/>
                <c:pt idx="0">
                  <c:v>1</c:v>
                </c:pt>
                <c:pt idx="1">
                  <c:v>1</c:v>
                </c:pt>
                <c:pt idx="2">
                  <c:v>1</c:v>
                </c:pt>
                <c:pt idx="3">
                  <c:v>0.72926875490700382</c:v>
                </c:pt>
                <c:pt idx="7">
                  <c:v>0.47748869697051732</c:v>
                </c:pt>
                <c:pt idx="19">
                  <c:v>0.28526951295449005</c:v>
                </c:pt>
                <c:pt idx="35">
                  <c:v>0.22300132658310093</c:v>
                </c:pt>
                <c:pt idx="51">
                  <c:v>0.17426970246636159</c:v>
                </c:pt>
                <c:pt idx="67">
                  <c:v>0.15261120285892188</c:v>
                </c:pt>
                <c:pt idx="83">
                  <c:v>0.13636732815334215</c:v>
                </c:pt>
                <c:pt idx="100">
                  <c:v>0.11200151609497254</c:v>
                </c:pt>
                <c:pt idx="116">
                  <c:v>1</c:v>
                </c:pt>
              </c:numCache>
            </c:numRef>
          </c:xVal>
          <c:yVal>
            <c:numRef>
              <c:f>Drainage_main!$M$5:$M$121</c:f>
              <c:numCache>
                <c:formatCode>General</c:formatCode>
                <c:ptCount val="117"/>
                <c:pt idx="0">
                  <c:v>8.8000000000000007</c:v>
                </c:pt>
                <c:pt idx="1">
                  <c:v>18.8</c:v>
                </c:pt>
                <c:pt idx="2">
                  <c:v>29.000000000000004</c:v>
                </c:pt>
                <c:pt idx="3">
                  <c:v>39</c:v>
                </c:pt>
                <c:pt idx="7">
                  <c:v>49.099999999999994</c:v>
                </c:pt>
                <c:pt idx="19">
                  <c:v>53.8</c:v>
                </c:pt>
                <c:pt idx="35">
                  <c:v>59</c:v>
                </c:pt>
                <c:pt idx="51">
                  <c:v>69.099999999999994</c:v>
                </c:pt>
                <c:pt idx="67">
                  <c:v>78.899999999999991</c:v>
                </c:pt>
                <c:pt idx="83">
                  <c:v>98.8</c:v>
                </c:pt>
                <c:pt idx="100">
                  <c:v>128.80000000000001</c:v>
                </c:pt>
                <c:pt idx="116">
                  <c:v>0</c:v>
                </c:pt>
              </c:numCache>
            </c:numRef>
          </c:yVal>
          <c:smooth val="0"/>
          <c:extLst>
            <c:ext xmlns:c16="http://schemas.microsoft.com/office/drawing/2014/chart" uri="{C3380CC4-5D6E-409C-BE32-E72D297353CC}">
              <c16:uniqueId val="{00000000-3C66-4950-B243-8EAF54ACF619}"/>
            </c:ext>
          </c:extLst>
        </c:ser>
        <c:ser>
          <c:idx val="3"/>
          <c:order val="3"/>
          <c:tx>
            <c:strRef>
              <c:f>Imbibition_main!$M$3</c:f>
              <c:strCache>
                <c:ptCount val="1"/>
                <c:pt idx="0">
                  <c:v>Main imbibition</c:v>
                </c:pt>
              </c:strCache>
            </c:strRef>
          </c:tx>
          <c:spPr>
            <a:ln w="25400" cap="rnd">
              <a:noFill/>
              <a:round/>
            </a:ln>
            <a:effectLst/>
          </c:spPr>
          <c:marker>
            <c:symbol val="circle"/>
            <c:size val="9"/>
            <c:spPr>
              <a:noFill/>
              <a:ln w="9525">
                <a:solidFill>
                  <a:srgbClr val="0070C0"/>
                </a:solidFill>
              </a:ln>
              <a:effectLst/>
            </c:spPr>
          </c:marker>
          <c:xVal>
            <c:numRef>
              <c:f>Imbibition_main!$N$5:$N$102</c:f>
              <c:numCache>
                <c:formatCode>General</c:formatCode>
                <c:ptCount val="98"/>
                <c:pt idx="0">
                  <c:v>0.11200151609497254</c:v>
                </c:pt>
                <c:pt idx="1">
                  <c:v>0.11200151609497254</c:v>
                </c:pt>
                <c:pt idx="2">
                  <c:v>0.11200151609497254</c:v>
                </c:pt>
                <c:pt idx="3">
                  <c:v>0.11200151609497254</c:v>
                </c:pt>
                <c:pt idx="4">
                  <c:v>0.11200151609497254</c:v>
                </c:pt>
                <c:pt idx="5">
                  <c:v>0.11200151609497254</c:v>
                </c:pt>
                <c:pt idx="6">
                  <c:v>0.11200151609497254</c:v>
                </c:pt>
                <c:pt idx="7">
                  <c:v>0.11200151609497254</c:v>
                </c:pt>
                <c:pt idx="8">
                  <c:v>0.16614776511357168</c:v>
                </c:pt>
                <c:pt idx="24">
                  <c:v>0.35024501177680911</c:v>
                </c:pt>
                <c:pt idx="40">
                  <c:v>0.45853750981400759</c:v>
                </c:pt>
                <c:pt idx="56">
                  <c:v>0.56683000785120607</c:v>
                </c:pt>
                <c:pt idx="72">
                  <c:v>0.67512250588840461</c:v>
                </c:pt>
                <c:pt idx="84">
                  <c:v>0.72926875490700382</c:v>
                </c:pt>
                <c:pt idx="92">
                  <c:v>0.78341500392560304</c:v>
                </c:pt>
                <c:pt idx="96">
                  <c:v>0.92960987627582092</c:v>
                </c:pt>
              </c:numCache>
            </c:numRef>
          </c:xVal>
          <c:yVal>
            <c:numRef>
              <c:f>Imbibition_main!$M$5:$M$102</c:f>
              <c:numCache>
                <c:formatCode>General</c:formatCode>
                <c:ptCount val="98"/>
                <c:pt idx="0">
                  <c:v>118.8</c:v>
                </c:pt>
                <c:pt idx="1">
                  <c:v>108.8</c:v>
                </c:pt>
                <c:pt idx="2">
                  <c:v>88.8</c:v>
                </c:pt>
                <c:pt idx="3">
                  <c:v>78.8</c:v>
                </c:pt>
                <c:pt idx="4">
                  <c:v>58.8</c:v>
                </c:pt>
                <c:pt idx="5">
                  <c:v>48.8</c:v>
                </c:pt>
                <c:pt idx="6">
                  <c:v>38.799999999999997</c:v>
                </c:pt>
                <c:pt idx="7">
                  <c:v>35</c:v>
                </c:pt>
                <c:pt idx="8">
                  <c:v>13.8</c:v>
                </c:pt>
                <c:pt idx="24">
                  <c:v>10.8</c:v>
                </c:pt>
                <c:pt idx="40">
                  <c:v>8.8000000000000007</c:v>
                </c:pt>
                <c:pt idx="56">
                  <c:v>6.8000000000000007</c:v>
                </c:pt>
                <c:pt idx="72">
                  <c:v>4.8000000000000007</c:v>
                </c:pt>
                <c:pt idx="84">
                  <c:v>2.8000000000000007</c:v>
                </c:pt>
                <c:pt idx="92">
                  <c:v>0.80000000000000071</c:v>
                </c:pt>
                <c:pt idx="96">
                  <c:v>0</c:v>
                </c:pt>
              </c:numCache>
            </c:numRef>
          </c:yVal>
          <c:smooth val="0"/>
          <c:extLst>
            <c:ext xmlns:c16="http://schemas.microsoft.com/office/drawing/2014/chart" uri="{C3380CC4-5D6E-409C-BE32-E72D297353CC}">
              <c16:uniqueId val="{00000001-3C66-4950-B243-8EAF54ACF619}"/>
            </c:ext>
          </c:extLst>
        </c:ser>
        <c:dLbls>
          <c:showLegendKey val="0"/>
          <c:showVal val="0"/>
          <c:showCatName val="0"/>
          <c:showSerName val="0"/>
          <c:showPercent val="0"/>
          <c:showBubbleSize val="0"/>
        </c:dLbls>
        <c:axId val="135737824"/>
        <c:axId val="135736992"/>
        <c:extLst>
          <c:ext xmlns:c15="http://schemas.microsoft.com/office/drawing/2012/chart" uri="{02D57815-91ED-43cb-92C2-25804820EDAC}">
            <c15:filteredScatterSeries>
              <c15:ser>
                <c:idx val="0"/>
                <c:order val="0"/>
                <c:tx>
                  <c:strRef>
                    <c:extLst>
                      <c:ext uri="{02D57815-91ED-43cb-92C2-25804820EDAC}">
                        <c15:formulaRef>
                          <c15:sqref>Drainage!$M$3</c15:sqref>
                        </c15:formulaRef>
                      </c:ext>
                    </c:extLst>
                    <c:strCache>
                      <c:ptCount val="1"/>
                      <c:pt idx="0">
                        <c:v>Primary drainage</c:v>
                      </c:pt>
                    </c:strCache>
                  </c:strRef>
                </c:tx>
                <c:spPr>
                  <a:ln w="25400" cap="rnd">
                    <a:no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Drainage!$N$5:$N$16</c15:sqref>
                        </c15:formulaRef>
                      </c:ext>
                    </c:extLst>
                    <c:numCache>
                      <c:formatCode>General</c:formatCode>
                      <c:ptCount val="12"/>
                      <c:pt idx="0">
                        <c:v>1</c:v>
                      </c:pt>
                      <c:pt idx="1">
                        <c:v>1</c:v>
                      </c:pt>
                      <c:pt idx="2">
                        <c:v>0.93773181362861091</c:v>
                      </c:pt>
                      <c:pt idx="3">
                        <c:v>0.74009800471072362</c:v>
                      </c:pt>
                      <c:pt idx="4">
                        <c:v>0.48831794677423723</c:v>
                      </c:pt>
                      <c:pt idx="5">
                        <c:v>0.16073314021171178</c:v>
                      </c:pt>
                      <c:pt idx="6">
                        <c:v>0.10117226629125253</c:v>
                      </c:pt>
                      <c:pt idx="7">
                        <c:v>8.4928391585672919E-2</c:v>
                      </c:pt>
                      <c:pt idx="8">
                        <c:v>7.9513766683812923E-2</c:v>
                      </c:pt>
                      <c:pt idx="9">
                        <c:v>7.6806454232882918E-2</c:v>
                      </c:pt>
                      <c:pt idx="10">
                        <c:v>7.1391829331023116E-2</c:v>
                      </c:pt>
                      <c:pt idx="11">
                        <c:v>6.8684516880093111E-2</c:v>
                      </c:pt>
                    </c:numCache>
                  </c:numRef>
                </c:xVal>
                <c:yVal>
                  <c:numRef>
                    <c:extLst>
                      <c:ext uri="{02D57815-91ED-43cb-92C2-25804820EDAC}">
                        <c15:formulaRef>
                          <c15:sqref>Drainage!$M$5:$M$16</c15:sqref>
                        </c15:formulaRef>
                      </c:ext>
                    </c:extLst>
                    <c:numCache>
                      <c:formatCode>General</c:formatCode>
                      <c:ptCount val="12"/>
                      <c:pt idx="0">
                        <c:v>8.8000000000000007</c:v>
                      </c:pt>
                      <c:pt idx="1">
                        <c:v>18.8</c:v>
                      </c:pt>
                      <c:pt idx="2">
                        <c:v>28.3</c:v>
                      </c:pt>
                      <c:pt idx="3">
                        <c:v>38.799999999999997</c:v>
                      </c:pt>
                      <c:pt idx="4">
                        <c:v>49</c:v>
                      </c:pt>
                      <c:pt idx="5">
                        <c:v>68.8</c:v>
                      </c:pt>
                      <c:pt idx="6">
                        <c:v>79.3</c:v>
                      </c:pt>
                      <c:pt idx="7">
                        <c:v>89</c:v>
                      </c:pt>
                      <c:pt idx="8">
                        <c:v>99</c:v>
                      </c:pt>
                      <c:pt idx="9">
                        <c:v>108.8</c:v>
                      </c:pt>
                      <c:pt idx="10">
                        <c:v>119.10000000000001</c:v>
                      </c:pt>
                      <c:pt idx="11">
                        <c:v>129</c:v>
                      </c:pt>
                    </c:numCache>
                  </c:numRef>
                </c:yVal>
                <c:smooth val="0"/>
                <c:extLst>
                  <c:ext xmlns:c16="http://schemas.microsoft.com/office/drawing/2014/chart" uri="{C3380CC4-5D6E-409C-BE32-E72D297353CC}">
                    <c16:uniqueId val="{00000002-3C66-4950-B243-8EAF54ACF619}"/>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Imbibition!$M$3</c15:sqref>
                        </c15:formulaRef>
                      </c:ext>
                    </c:extLst>
                    <c:strCache>
                      <c:ptCount val="1"/>
                      <c:pt idx="0">
                        <c:v>Secondary imbibition</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Imbibition!$N$5:$N$21</c15:sqref>
                        </c15:formulaRef>
                      </c:ext>
                    </c:extLst>
                    <c:numCache>
                      <c:formatCode>General</c:formatCode>
                      <c:ptCount val="17"/>
                      <c:pt idx="0">
                        <c:v>7.1391829331023116E-2</c:v>
                      </c:pt>
                      <c:pt idx="1">
                        <c:v>7.4099141781952912E-2</c:v>
                      </c:pt>
                      <c:pt idx="2">
                        <c:v>7.4099141781952912E-2</c:v>
                      </c:pt>
                      <c:pt idx="3">
                        <c:v>7.4099141781952912E-2</c:v>
                      </c:pt>
                      <c:pt idx="4">
                        <c:v>7.4099141781952912E-2</c:v>
                      </c:pt>
                      <c:pt idx="5">
                        <c:v>7.6806454232882918E-2</c:v>
                      </c:pt>
                      <c:pt idx="6">
                        <c:v>7.9513766683812923E-2</c:v>
                      </c:pt>
                      <c:pt idx="7">
                        <c:v>8.4928391585672919E-2</c:v>
                      </c:pt>
                      <c:pt idx="8">
                        <c:v>0.10117226629125253</c:v>
                      </c:pt>
                      <c:pt idx="9">
                        <c:v>0.13366001570241215</c:v>
                      </c:pt>
                      <c:pt idx="10">
                        <c:v>0.22570863903403082</c:v>
                      </c:pt>
                      <c:pt idx="11">
                        <c:v>0.33941576197308931</c:v>
                      </c:pt>
                      <c:pt idx="12">
                        <c:v>0.45041557246121772</c:v>
                      </c:pt>
                      <c:pt idx="13">
                        <c:v>0.56141538294934612</c:v>
                      </c:pt>
                      <c:pt idx="14">
                        <c:v>0.76717112922002328</c:v>
                      </c:pt>
                      <c:pt idx="15">
                        <c:v>0.93773181362861091</c:v>
                      </c:pt>
                      <c:pt idx="16">
                        <c:v>0.99972926875490709</c:v>
                      </c:pt>
                    </c:numCache>
                  </c:numRef>
                </c:xVal>
                <c:yVal>
                  <c:numRef>
                    <c:extLst xmlns:c15="http://schemas.microsoft.com/office/drawing/2012/chart">
                      <c:ext xmlns:c15="http://schemas.microsoft.com/office/drawing/2012/chart" uri="{02D57815-91ED-43cb-92C2-25804820EDAC}">
                        <c15:formulaRef>
                          <c15:sqref>Imbibition!$M$5:$M$21</c15:sqref>
                        </c15:formulaRef>
                      </c:ext>
                    </c:extLst>
                    <c:numCache>
                      <c:formatCode>General</c:formatCode>
                      <c:ptCount val="17"/>
                      <c:pt idx="0">
                        <c:v>119.10000000000001</c:v>
                      </c:pt>
                      <c:pt idx="1">
                        <c:v>108.8</c:v>
                      </c:pt>
                      <c:pt idx="2">
                        <c:v>98.899999999999991</c:v>
                      </c:pt>
                      <c:pt idx="3">
                        <c:v>89</c:v>
                      </c:pt>
                      <c:pt idx="4">
                        <c:v>79</c:v>
                      </c:pt>
                      <c:pt idx="5">
                        <c:v>68.7</c:v>
                      </c:pt>
                      <c:pt idx="6">
                        <c:v>58.8</c:v>
                      </c:pt>
                      <c:pt idx="7">
                        <c:v>48.8</c:v>
                      </c:pt>
                      <c:pt idx="8">
                        <c:v>39</c:v>
                      </c:pt>
                      <c:pt idx="9">
                        <c:v>33.599999999999994</c:v>
                      </c:pt>
                      <c:pt idx="10">
                        <c:v>28.8</c:v>
                      </c:pt>
                      <c:pt idx="11">
                        <c:v>23.8</c:v>
                      </c:pt>
                      <c:pt idx="12">
                        <c:v>19.000000000000004</c:v>
                      </c:pt>
                      <c:pt idx="13">
                        <c:v>13.8</c:v>
                      </c:pt>
                      <c:pt idx="14">
                        <c:v>8.6999999999999993</c:v>
                      </c:pt>
                      <c:pt idx="15">
                        <c:v>3.3000000000000007</c:v>
                      </c:pt>
                      <c:pt idx="16">
                        <c:v>0</c:v>
                      </c:pt>
                    </c:numCache>
                  </c:numRef>
                </c:yVal>
                <c:smooth val="0"/>
                <c:extLst xmlns:c15="http://schemas.microsoft.com/office/drawing/2012/chart">
                  <c:ext xmlns:c16="http://schemas.microsoft.com/office/drawing/2014/chart" uri="{C3380CC4-5D6E-409C-BE32-E72D297353CC}">
                    <c16:uniqueId val="{00000003-3C66-4950-B243-8EAF54ACF619}"/>
                  </c:ext>
                </c:extLst>
              </c15:ser>
            </c15:filteredScatterSeries>
          </c:ext>
        </c:extLst>
      </c:scatterChart>
      <c:valAx>
        <c:axId val="135737824"/>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S</a:t>
                </a:r>
                <a:r>
                  <a:rPr lang="en-US" sz="1000" dirty="0"/>
                  <a:t>w</a:t>
                </a:r>
                <a:r>
                  <a:rPr lang="en-US" sz="1400" dirty="0"/>
                  <a:t>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5736992"/>
        <c:crosses val="autoZero"/>
        <c:crossBetween val="midCat"/>
        <c:majorUnit val="0.1"/>
      </c:valAx>
      <c:valAx>
        <c:axId val="135736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Capillary</a:t>
                </a:r>
                <a:r>
                  <a:rPr lang="en-US" sz="1400" baseline="0" dirty="0"/>
                  <a:t> pressure [</a:t>
                </a:r>
                <a:r>
                  <a:rPr lang="en-US" sz="1400" dirty="0"/>
                  <a:t>cm of water]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5737824"/>
        <c:crosses val="autoZero"/>
        <c:crossBetween val="midCat"/>
      </c:valAx>
      <c:spPr>
        <a:noFill/>
        <a:ln>
          <a:noFill/>
        </a:ln>
        <a:effectLst/>
      </c:spPr>
    </c:plotArea>
    <c:legend>
      <c:legendPos val="r"/>
      <c:layout>
        <c:manualLayout>
          <c:xMode val="edge"/>
          <c:yMode val="edge"/>
          <c:x val="0.62404332406708074"/>
          <c:y val="0.20537420083657457"/>
          <c:w val="0.26061710539252947"/>
          <c:h val="0.17675347295803762"/>
        </c:manualLayout>
      </c:layout>
      <c:overlay val="0"/>
      <c:spPr>
        <a:solidFill>
          <a:schemeClr val="lt1"/>
        </a:solidFill>
        <a:ln w="15875" cap="flat" cmpd="sng" algn="ctr">
          <a:solidFill>
            <a:schemeClr val="dk1"/>
          </a:solidFill>
          <a:prstDash val="solid"/>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s-MX" sz="1800" b="1" dirty="0"/>
              <a:t>P2040</a:t>
            </a:r>
            <a:r>
              <a:rPr lang="es-MX" sz="1800" b="1" baseline="0" dirty="0"/>
              <a:t> </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680604542892382E-2"/>
          <c:y val="5.9957843223015207E-2"/>
          <c:w val="0.8800416811487114"/>
          <c:h val="0.85780614623819185"/>
        </c:manualLayout>
      </c:layout>
      <c:scatterChart>
        <c:scatterStyle val="lineMarker"/>
        <c:varyColors val="0"/>
        <c:ser>
          <c:idx val="0"/>
          <c:order val="0"/>
          <c:tx>
            <c:v>Main drainage</c:v>
          </c:tx>
          <c:spPr>
            <a:ln w="25400" cap="rnd">
              <a:noFill/>
              <a:round/>
            </a:ln>
            <a:effectLst/>
          </c:spPr>
          <c:marker>
            <c:symbol val="circle"/>
            <c:size val="8"/>
            <c:spPr>
              <a:solidFill>
                <a:srgbClr val="FF0000"/>
              </a:solidFill>
              <a:ln w="9525">
                <a:noFill/>
              </a:ln>
              <a:effectLst/>
            </c:spPr>
          </c:marker>
          <c:xVal>
            <c:numRef>
              <c:f>Drainage_main!$M$6:$M$19</c:f>
              <c:numCache>
                <c:formatCode>General</c:formatCode>
                <c:ptCount val="14"/>
                <c:pt idx="0">
                  <c:v>0.93570030752026845</c:v>
                </c:pt>
                <c:pt idx="1">
                  <c:v>0.93290466871680189</c:v>
                </c:pt>
                <c:pt idx="2">
                  <c:v>0.92731339110986855</c:v>
                </c:pt>
                <c:pt idx="3">
                  <c:v>0.92172211350293554</c:v>
                </c:pt>
                <c:pt idx="4">
                  <c:v>0.89376572546826949</c:v>
                </c:pt>
                <c:pt idx="5">
                  <c:v>0.85742242102320376</c:v>
                </c:pt>
                <c:pt idx="6">
                  <c:v>0.77634889572267263</c:v>
                </c:pt>
                <c:pt idx="7">
                  <c:v>0.664523343584009</c:v>
                </c:pt>
                <c:pt idx="8">
                  <c:v>0.52753704221414599</c:v>
                </c:pt>
                <c:pt idx="9">
                  <c:v>0.33463796477495111</c:v>
                </c:pt>
                <c:pt idx="10">
                  <c:v>0.21722113502935428</c:v>
                </c:pt>
                <c:pt idx="11">
                  <c:v>9.7008666480290912E-2</c:v>
                </c:pt>
                <c:pt idx="12">
                  <c:v>6.905227844562499E-2</c:v>
                </c:pt>
                <c:pt idx="13">
                  <c:v>5.7869723231758458E-2</c:v>
                </c:pt>
              </c:numCache>
            </c:numRef>
          </c:xVal>
          <c:yVal>
            <c:numRef>
              <c:f>Drainage_main!$O$6:$O$19</c:f>
              <c:numCache>
                <c:formatCode>General</c:formatCode>
                <c:ptCount val="14"/>
                <c:pt idx="0">
                  <c:v>0.5</c:v>
                </c:pt>
                <c:pt idx="1">
                  <c:v>2</c:v>
                </c:pt>
                <c:pt idx="2">
                  <c:v>3</c:v>
                </c:pt>
                <c:pt idx="3">
                  <c:v>4</c:v>
                </c:pt>
                <c:pt idx="4">
                  <c:v>6</c:v>
                </c:pt>
                <c:pt idx="5">
                  <c:v>8</c:v>
                </c:pt>
                <c:pt idx="6">
                  <c:v>10</c:v>
                </c:pt>
                <c:pt idx="7">
                  <c:v>12</c:v>
                </c:pt>
                <c:pt idx="8">
                  <c:v>14</c:v>
                </c:pt>
                <c:pt idx="9">
                  <c:v>16</c:v>
                </c:pt>
                <c:pt idx="10">
                  <c:v>18</c:v>
                </c:pt>
                <c:pt idx="11">
                  <c:v>20</c:v>
                </c:pt>
                <c:pt idx="12">
                  <c:v>29</c:v>
                </c:pt>
                <c:pt idx="13">
                  <c:v>99</c:v>
                </c:pt>
              </c:numCache>
            </c:numRef>
          </c:yVal>
          <c:smooth val="0"/>
          <c:extLst>
            <c:ext xmlns:c16="http://schemas.microsoft.com/office/drawing/2014/chart" uri="{C3380CC4-5D6E-409C-BE32-E72D297353CC}">
              <c16:uniqueId val="{00000000-9BC9-437D-97FA-0EAEAD8F3820}"/>
            </c:ext>
          </c:extLst>
        </c:ser>
        <c:ser>
          <c:idx val="1"/>
          <c:order val="1"/>
          <c:tx>
            <c:v>Main imbibition</c:v>
          </c:tx>
          <c:spPr>
            <a:ln w="25400" cap="rnd">
              <a:noFill/>
              <a:round/>
            </a:ln>
            <a:effectLst/>
          </c:spPr>
          <c:marker>
            <c:symbol val="circle"/>
            <c:size val="9"/>
            <c:spPr>
              <a:noFill/>
              <a:ln w="9525">
                <a:solidFill>
                  <a:srgbClr val="0070C0"/>
                </a:solidFill>
              </a:ln>
              <a:effectLst/>
            </c:spPr>
          </c:marker>
          <c:xVal>
            <c:numRef>
              <c:f>Imbibition_main!$M$6:$M$15</c:f>
              <c:numCache>
                <c:formatCode>General</c:formatCode>
                <c:ptCount val="10"/>
                <c:pt idx="0">
                  <c:v>5.7869723231758458E-2</c:v>
                </c:pt>
                <c:pt idx="1">
                  <c:v>8.0234833659491314E-2</c:v>
                </c:pt>
                <c:pt idx="2">
                  <c:v>9.4213027676824268E-2</c:v>
                </c:pt>
                <c:pt idx="3">
                  <c:v>0.12216941571149019</c:v>
                </c:pt>
                <c:pt idx="4">
                  <c:v>0.20603857981548795</c:v>
                </c:pt>
                <c:pt idx="5">
                  <c:v>0.34022924199999999</c:v>
                </c:pt>
                <c:pt idx="6">
                  <c:v>0.48839809896561365</c:v>
                </c:pt>
                <c:pt idx="7">
                  <c:v>0.6561364271736092</c:v>
                </c:pt>
                <c:pt idx="8">
                  <c:v>0.72602739726027399</c:v>
                </c:pt>
                <c:pt idx="9">
                  <c:v>0.94129158512720157</c:v>
                </c:pt>
              </c:numCache>
            </c:numRef>
          </c:xVal>
          <c:yVal>
            <c:numRef>
              <c:f>Imbibition_main!$O$6:$O$15</c:f>
              <c:numCache>
                <c:formatCode>General</c:formatCode>
                <c:ptCount val="10"/>
                <c:pt idx="0">
                  <c:v>99</c:v>
                </c:pt>
                <c:pt idx="1">
                  <c:v>6</c:v>
                </c:pt>
                <c:pt idx="2">
                  <c:v>5</c:v>
                </c:pt>
                <c:pt idx="3">
                  <c:v>4</c:v>
                </c:pt>
                <c:pt idx="4">
                  <c:v>3</c:v>
                </c:pt>
                <c:pt idx="5">
                  <c:v>2</c:v>
                </c:pt>
                <c:pt idx="6">
                  <c:v>1</c:v>
                </c:pt>
                <c:pt idx="7">
                  <c:v>0.10000000000000142</c:v>
                </c:pt>
                <c:pt idx="8">
                  <c:v>0</c:v>
                </c:pt>
                <c:pt idx="9">
                  <c:v>-1</c:v>
                </c:pt>
              </c:numCache>
            </c:numRef>
          </c:yVal>
          <c:smooth val="0"/>
          <c:extLst>
            <c:ext xmlns:c16="http://schemas.microsoft.com/office/drawing/2014/chart" uri="{C3380CC4-5D6E-409C-BE32-E72D297353CC}">
              <c16:uniqueId val="{00000001-9BC9-437D-97FA-0EAEAD8F3820}"/>
            </c:ext>
          </c:extLst>
        </c:ser>
        <c:dLbls>
          <c:showLegendKey val="0"/>
          <c:showVal val="0"/>
          <c:showCatName val="0"/>
          <c:showSerName val="0"/>
          <c:showPercent val="0"/>
          <c:showBubbleSize val="0"/>
        </c:dLbls>
        <c:axId val="915240456"/>
        <c:axId val="915242504"/>
      </c:scatterChart>
      <c:valAx>
        <c:axId val="9152404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S</a:t>
                </a:r>
                <a:r>
                  <a:rPr lang="en-US" sz="1000" dirty="0"/>
                  <a:t>w </a:t>
                </a:r>
                <a:r>
                  <a:rPr lang="en-US" sz="1400" dirty="0"/>
                  <a:t>[-]</a:t>
                </a:r>
              </a:p>
            </c:rich>
          </c:tx>
          <c:layout>
            <c:manualLayout>
              <c:xMode val="edge"/>
              <c:yMode val="edge"/>
              <c:x val="0.5018200304619107"/>
              <c:y val="0.9477309734740538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915242504"/>
        <c:crosses val="autoZero"/>
        <c:crossBetween val="midCat"/>
        <c:majorUnit val="0.1"/>
      </c:valAx>
      <c:valAx>
        <c:axId val="915242504"/>
        <c:scaling>
          <c:orientation val="minMax"/>
          <c:max val="140"/>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Capillary pressure [cm of</a:t>
                </a:r>
                <a:r>
                  <a:rPr lang="en-US" sz="1400" baseline="0" dirty="0"/>
                  <a:t> water</a:t>
                </a:r>
                <a:r>
                  <a:rPr lang="en-US" sz="1400" dirty="0"/>
                  <a:t>]</a:t>
                </a:r>
              </a:p>
            </c:rich>
          </c:tx>
          <c:layout>
            <c:manualLayout>
              <c:xMode val="edge"/>
              <c:yMode val="edge"/>
              <c:x val="6.3576813190187121E-3"/>
              <c:y val="0.2655537882113504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915240456"/>
        <c:crosses val="autoZero"/>
        <c:crossBetween val="midCat"/>
      </c:valAx>
      <c:spPr>
        <a:noFill/>
        <a:ln>
          <a:noFill/>
        </a:ln>
        <a:effectLst/>
      </c:spPr>
    </c:plotArea>
    <c:legend>
      <c:legendPos val="b"/>
      <c:layout>
        <c:manualLayout>
          <c:xMode val="edge"/>
          <c:yMode val="edge"/>
          <c:x val="0.62026373521241152"/>
          <c:y val="0.19002490243270204"/>
          <c:w val="0.26436266874020709"/>
          <c:h val="0.18549523579465885"/>
        </c:manualLayout>
      </c:layout>
      <c:overlay val="0"/>
      <c:spPr>
        <a:solidFill>
          <a:schemeClr val="lt1"/>
        </a:solidFill>
        <a:ln w="15875" cap="flat" cmpd="sng" algn="ctr">
          <a:solidFill>
            <a:schemeClr val="dk1"/>
          </a:solidFill>
          <a:prstDash val="solid"/>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fr-FR" sz="1800" b="1" dirty="0"/>
              <a:t>P100 </a:t>
            </a:r>
          </a:p>
        </c:rich>
      </c:tx>
      <c:layout>
        <c:manualLayout>
          <c:xMode val="edge"/>
          <c:yMode val="edge"/>
          <c:x val="0.4441313148594378"/>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1130744128209492"/>
          <c:y val="4.2416578373843127E-2"/>
          <c:w val="0.85901877819540529"/>
          <c:h val="0.84008901262529667"/>
        </c:manualLayout>
      </c:layout>
      <c:scatterChart>
        <c:scatterStyle val="lineMarker"/>
        <c:varyColors val="0"/>
        <c:ser>
          <c:idx val="0"/>
          <c:order val="0"/>
          <c:tx>
            <c:v>Main drainage</c:v>
          </c:tx>
          <c:spPr>
            <a:ln w="25400" cap="rnd">
              <a:noFill/>
              <a:round/>
            </a:ln>
            <a:effectLst/>
          </c:spPr>
          <c:marker>
            <c:symbol val="circle"/>
            <c:size val="8"/>
            <c:spPr>
              <a:solidFill>
                <a:srgbClr val="FF0000"/>
              </a:solidFill>
              <a:ln w="9525">
                <a:noFill/>
              </a:ln>
              <a:effectLst/>
            </c:spPr>
          </c:marker>
          <c:xVal>
            <c:numRef>
              <c:f>Drainage_main!$O$5:$O$20</c:f>
              <c:numCache>
                <c:formatCode>General</c:formatCode>
                <c:ptCount val="16"/>
                <c:pt idx="0">
                  <c:v>0.98958333333333326</c:v>
                </c:pt>
                <c:pt idx="1">
                  <c:v>0.98611111111111116</c:v>
                </c:pt>
                <c:pt idx="2">
                  <c:v>0.97916666666666663</c:v>
                </c:pt>
                <c:pt idx="3">
                  <c:v>0.96875</c:v>
                </c:pt>
                <c:pt idx="4">
                  <c:v>0.89236111111111105</c:v>
                </c:pt>
                <c:pt idx="5">
                  <c:v>0.82986111111111105</c:v>
                </c:pt>
                <c:pt idx="6">
                  <c:v>0.75694444444444442</c:v>
                </c:pt>
                <c:pt idx="7">
                  <c:v>0.65972222222222221</c:v>
                </c:pt>
                <c:pt idx="8">
                  <c:v>0.57638888888888895</c:v>
                </c:pt>
                <c:pt idx="9">
                  <c:v>0.47222222222222227</c:v>
                </c:pt>
                <c:pt idx="10">
                  <c:v>0.36111111111111116</c:v>
                </c:pt>
                <c:pt idx="11">
                  <c:v>0.26041666666666669</c:v>
                </c:pt>
                <c:pt idx="12">
                  <c:v>0.18402777777777779</c:v>
                </c:pt>
                <c:pt idx="13">
                  <c:v>0.12847222222222218</c:v>
                </c:pt>
                <c:pt idx="14">
                  <c:v>0.10069444444444452</c:v>
                </c:pt>
                <c:pt idx="15">
                  <c:v>2.4305555555555532E-2</c:v>
                </c:pt>
              </c:numCache>
            </c:numRef>
          </c:xVal>
          <c:yVal>
            <c:numRef>
              <c:f>Drainage_main!$Q$5:$Q$20</c:f>
              <c:numCache>
                <c:formatCode>General</c:formatCode>
                <c:ptCount val="16"/>
                <c:pt idx="0">
                  <c:v>0</c:v>
                </c:pt>
                <c:pt idx="1">
                  <c:v>3.5</c:v>
                </c:pt>
                <c:pt idx="2">
                  <c:v>8.5</c:v>
                </c:pt>
                <c:pt idx="3">
                  <c:v>13.5</c:v>
                </c:pt>
                <c:pt idx="4">
                  <c:v>18.5</c:v>
                </c:pt>
                <c:pt idx="5">
                  <c:v>20.5</c:v>
                </c:pt>
                <c:pt idx="6">
                  <c:v>22.5</c:v>
                </c:pt>
                <c:pt idx="7">
                  <c:v>24.5</c:v>
                </c:pt>
                <c:pt idx="8">
                  <c:v>26.5</c:v>
                </c:pt>
                <c:pt idx="9">
                  <c:v>28.5</c:v>
                </c:pt>
                <c:pt idx="10">
                  <c:v>30.5</c:v>
                </c:pt>
                <c:pt idx="11">
                  <c:v>33.5</c:v>
                </c:pt>
                <c:pt idx="12">
                  <c:v>38.5</c:v>
                </c:pt>
                <c:pt idx="13">
                  <c:v>48.5</c:v>
                </c:pt>
                <c:pt idx="14">
                  <c:v>98.5</c:v>
                </c:pt>
                <c:pt idx="15">
                  <c:v>128.5</c:v>
                </c:pt>
              </c:numCache>
            </c:numRef>
          </c:yVal>
          <c:smooth val="0"/>
          <c:extLst>
            <c:ext xmlns:c16="http://schemas.microsoft.com/office/drawing/2014/chart" uri="{C3380CC4-5D6E-409C-BE32-E72D297353CC}">
              <c16:uniqueId val="{00000000-2774-40B3-8D95-85826D0F3F93}"/>
            </c:ext>
          </c:extLst>
        </c:ser>
        <c:ser>
          <c:idx val="1"/>
          <c:order val="1"/>
          <c:tx>
            <c:v>Main imbibition</c:v>
          </c:tx>
          <c:spPr>
            <a:ln w="25400" cap="rnd">
              <a:noFill/>
              <a:round/>
            </a:ln>
            <a:effectLst/>
          </c:spPr>
          <c:marker>
            <c:symbol val="circle"/>
            <c:size val="8"/>
            <c:spPr>
              <a:noFill/>
              <a:ln w="9525">
                <a:solidFill>
                  <a:srgbClr val="0070C0"/>
                </a:solidFill>
              </a:ln>
              <a:effectLst/>
            </c:spPr>
          </c:marker>
          <c:xVal>
            <c:numRef>
              <c:f>Imbibition_main!$O$5:$O$19</c:f>
              <c:numCache>
                <c:formatCode>General</c:formatCode>
                <c:ptCount val="15"/>
                <c:pt idx="0">
                  <c:v>2.4305555555555532E-2</c:v>
                </c:pt>
                <c:pt idx="1">
                  <c:v>2.4305555555555532E-2</c:v>
                </c:pt>
                <c:pt idx="2">
                  <c:v>2.7777777777777801E-2</c:v>
                </c:pt>
                <c:pt idx="3">
                  <c:v>3.1250000000000076E-2</c:v>
                </c:pt>
                <c:pt idx="4">
                  <c:v>3.1250000000000076E-2</c:v>
                </c:pt>
                <c:pt idx="5">
                  <c:v>4.5138888888888916E-2</c:v>
                </c:pt>
                <c:pt idx="6">
                  <c:v>7.2916666666666713E-2</c:v>
                </c:pt>
                <c:pt idx="7">
                  <c:v>0.11458333333333336</c:v>
                </c:pt>
                <c:pt idx="8">
                  <c:v>0.19444444444444448</c:v>
                </c:pt>
                <c:pt idx="9">
                  <c:v>0.30208333333333331</c:v>
                </c:pt>
                <c:pt idx="10">
                  <c:v>0.40624999999999994</c:v>
                </c:pt>
                <c:pt idx="11">
                  <c:v>0.49305555555555558</c:v>
                </c:pt>
                <c:pt idx="12">
                  <c:v>0.60416666666666663</c:v>
                </c:pt>
                <c:pt idx="13">
                  <c:v>0.74305555555555547</c:v>
                </c:pt>
                <c:pt idx="14">
                  <c:v>1</c:v>
                </c:pt>
              </c:numCache>
            </c:numRef>
          </c:xVal>
          <c:yVal>
            <c:numRef>
              <c:f>Imbibition_main!$Q$5:$Q$19</c:f>
              <c:numCache>
                <c:formatCode>General</c:formatCode>
                <c:ptCount val="15"/>
                <c:pt idx="0">
                  <c:v>128.5</c:v>
                </c:pt>
                <c:pt idx="1">
                  <c:v>78.5</c:v>
                </c:pt>
                <c:pt idx="2">
                  <c:v>58.5</c:v>
                </c:pt>
                <c:pt idx="3">
                  <c:v>38.5</c:v>
                </c:pt>
                <c:pt idx="4">
                  <c:v>23.5</c:v>
                </c:pt>
                <c:pt idx="5">
                  <c:v>18.5</c:v>
                </c:pt>
                <c:pt idx="6">
                  <c:v>15.5</c:v>
                </c:pt>
                <c:pt idx="7">
                  <c:v>13.5</c:v>
                </c:pt>
                <c:pt idx="8">
                  <c:v>10.5</c:v>
                </c:pt>
                <c:pt idx="9">
                  <c:v>8.5</c:v>
                </c:pt>
                <c:pt idx="10">
                  <c:v>6.5</c:v>
                </c:pt>
                <c:pt idx="11">
                  <c:v>4.5</c:v>
                </c:pt>
                <c:pt idx="12">
                  <c:v>2.5</c:v>
                </c:pt>
                <c:pt idx="13">
                  <c:v>0.5</c:v>
                </c:pt>
                <c:pt idx="14">
                  <c:v>0</c:v>
                </c:pt>
              </c:numCache>
            </c:numRef>
          </c:yVal>
          <c:smooth val="0"/>
          <c:extLst>
            <c:ext xmlns:c16="http://schemas.microsoft.com/office/drawing/2014/chart" uri="{C3380CC4-5D6E-409C-BE32-E72D297353CC}">
              <c16:uniqueId val="{00000001-2774-40B3-8D95-85826D0F3F93}"/>
            </c:ext>
          </c:extLst>
        </c:ser>
        <c:dLbls>
          <c:showLegendKey val="0"/>
          <c:showVal val="0"/>
          <c:showCatName val="0"/>
          <c:showSerName val="0"/>
          <c:showPercent val="0"/>
          <c:showBubbleSize val="0"/>
        </c:dLbls>
        <c:axId val="1888180671"/>
        <c:axId val="1957387679"/>
      </c:scatterChart>
      <c:valAx>
        <c:axId val="1888180671"/>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400" dirty="0"/>
                  <a:t>S</a:t>
                </a:r>
                <a:r>
                  <a:rPr lang="fr-FR" sz="1000" dirty="0"/>
                  <a:t>w </a:t>
                </a:r>
                <a:r>
                  <a:rPr lang="fr-FR" sz="1400" dirty="0"/>
                  <a:t>[-]</a:t>
                </a:r>
              </a:p>
            </c:rich>
          </c:tx>
          <c:layout>
            <c:manualLayout>
              <c:xMode val="edge"/>
              <c:yMode val="edge"/>
              <c:x val="0.49299682500616743"/>
              <c:y val="0.924970068188516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957387679"/>
        <c:crosses val="autoZero"/>
        <c:crossBetween val="midCat"/>
        <c:majorUnit val="0.1"/>
      </c:valAx>
      <c:valAx>
        <c:axId val="19573876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ZA" sz="1400" b="0" i="0" u="none" strike="noStrike" kern="1200" baseline="0" noProof="0">
                    <a:solidFill>
                      <a:schemeClr val="tx1">
                        <a:lumMod val="65000"/>
                        <a:lumOff val="35000"/>
                      </a:schemeClr>
                    </a:solidFill>
                    <a:latin typeface="+mn-lt"/>
                    <a:ea typeface="+mn-ea"/>
                    <a:cs typeface="+mn-cs"/>
                  </a:defRPr>
                </a:pPr>
                <a:r>
                  <a:rPr lang="en-ZA" sz="1400" noProof="0" dirty="0"/>
                  <a:t>Capillary pressure [cm of water]</a:t>
                </a:r>
              </a:p>
            </c:rich>
          </c:tx>
          <c:layout>
            <c:manualLayout>
              <c:xMode val="edge"/>
              <c:yMode val="edge"/>
              <c:x val="2.6482391909696782E-3"/>
              <c:y val="0.24632698225388469"/>
            </c:manualLayout>
          </c:layout>
          <c:overlay val="0"/>
          <c:spPr>
            <a:noFill/>
            <a:ln>
              <a:noFill/>
            </a:ln>
            <a:effectLst/>
          </c:spPr>
          <c:txPr>
            <a:bodyPr rot="-5400000" spcFirstLastPara="1" vertOverflow="ellipsis" vert="horz" wrap="square" anchor="ctr" anchorCtr="1"/>
            <a:lstStyle/>
            <a:p>
              <a:pPr>
                <a:defRPr lang="en-ZA" sz="1400" b="0" i="0" u="none" strike="noStrike" kern="1200" baseline="0" noProof="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888180671"/>
        <c:crosses val="autoZero"/>
        <c:crossBetween val="midCat"/>
      </c:valAx>
      <c:spPr>
        <a:noFill/>
        <a:ln>
          <a:noFill/>
        </a:ln>
        <a:effectLst/>
      </c:spPr>
    </c:plotArea>
    <c:legend>
      <c:legendPos val="r"/>
      <c:layout>
        <c:manualLayout>
          <c:xMode val="edge"/>
          <c:yMode val="edge"/>
          <c:x val="0.62219984388311722"/>
          <c:y val="0.15918874449089399"/>
          <c:w val="0.2683541974591177"/>
          <c:h val="0.16783289726278061"/>
        </c:manualLayout>
      </c:layout>
      <c:overlay val="0"/>
      <c:spPr>
        <a:solidFill>
          <a:schemeClr val="lt1"/>
        </a:solidFill>
        <a:ln w="15875" cap="flat" cmpd="sng" algn="ctr">
          <a:solidFill>
            <a:schemeClr val="dk1"/>
          </a:solidFill>
          <a:prstDash val="solid"/>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F5F22E6-E964-4941-928A-302E33E63CBF}" type="datetimeFigureOut">
              <a:rPr lang="en-GB" smtClean="0"/>
              <a:t>15/05/2026</a:t>
            </a:fld>
            <a:endParaRPr lang="en-GB"/>
          </a:p>
        </p:txBody>
      </p:sp>
      <p:sp>
        <p:nvSpPr>
          <p:cNvPr id="4" name="Espace réservé de l'image des diapositive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8691FEF-9585-46A2-8A21-3ABE32443FE6}" type="slidenum">
              <a:rPr lang="en-GB" smtClean="0"/>
              <a:t>‹Nº›</a:t>
            </a:fld>
            <a:endParaRPr lang="en-GB"/>
          </a:p>
        </p:txBody>
      </p:sp>
    </p:spTree>
    <p:extLst>
      <p:ext uri="{BB962C8B-B14F-4D97-AF65-F5344CB8AC3E}">
        <p14:creationId xmlns:p14="http://schemas.microsoft.com/office/powerpoint/2010/main" val="175136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8691FEF-9585-46A2-8A21-3ABE32443FE6}" type="slidenum">
              <a:rPr lang="en-GB" smtClean="0"/>
              <a:t>13</a:t>
            </a:fld>
            <a:endParaRPr lang="en-GB"/>
          </a:p>
        </p:txBody>
      </p:sp>
    </p:spTree>
    <p:extLst>
      <p:ext uri="{BB962C8B-B14F-4D97-AF65-F5344CB8AC3E}">
        <p14:creationId xmlns:p14="http://schemas.microsoft.com/office/powerpoint/2010/main" val="4162290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Diapositive de titre">
    <p:spTree>
      <p:nvGrpSpPr>
        <p:cNvPr id="1" name=""/>
        <p:cNvGrpSpPr/>
        <p:nvPr/>
      </p:nvGrpSpPr>
      <p:grpSpPr bwMode="auto">
        <a:xfrm>
          <a:off x="0" y="0"/>
          <a:ext cx="0" cy="0"/>
          <a:chOff x="0" y="0"/>
          <a:chExt cx="0" cy="0"/>
        </a:xfrm>
      </p:grpSpPr>
      <p:grpSp>
        <p:nvGrpSpPr>
          <p:cNvPr id="7" name="Group 6"/>
          <p:cNvGrpSpPr/>
          <p:nvPr/>
        </p:nvGrpSpPr>
        <p:grpSpPr bwMode="auto">
          <a:xfrm>
            <a:off x="-16934" y="0"/>
            <a:ext cx="12231160" cy="6856214"/>
            <a:chOff x="-16934" y="0"/>
            <a:chExt cx="12231160" cy="6856214"/>
          </a:xfrm>
        </p:grpSpPr>
        <p:pic>
          <p:nvPicPr>
            <p:cNvPr id="16" name="Picture 15" descr="HD-PanelTitleR1.png"/>
            <p:cNvPicPr>
              <a:picLocks noChangeAspect="1"/>
            </p:cNvPicPr>
            <p:nvPr/>
          </p:nvPicPr>
          <p:blipFill>
            <a:blip r:embed="rId2"/>
            <a:stretch/>
          </p:blipFill>
          <p:spPr bwMode="auto">
            <a:xfrm>
              <a:off x="0" y="0"/>
              <a:ext cx="12188825" cy="6856214"/>
            </a:xfrm>
            <a:prstGeom prst="rect">
              <a:avLst/>
            </a:prstGeom>
          </p:spPr>
        </p:pic>
        <p:sp>
          <p:nvSpPr>
            <p:cNvPr id="26" name="Rectangle 25"/>
            <p:cNvSpPr/>
            <p:nvPr/>
          </p:nvSpPr>
          <p:spPr bwMode="auto">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7" name="Picture 16" descr="HDRibbonTitle-UniformTrim.png"/>
            <p:cNvPicPr>
              <a:picLocks noChangeAspect="1"/>
            </p:cNvPicPr>
            <p:nvPr/>
          </p:nvPicPr>
          <p:blipFill>
            <a:blip r:embed="rId3"/>
            <a:stretch/>
          </p:blipFill>
          <p:spPr bwMode="auto">
            <a:xfrm>
              <a:off x="-16934" y="3147609"/>
              <a:ext cx="2478024" cy="612648"/>
            </a:xfrm>
            <a:prstGeom prst="rect">
              <a:avLst/>
            </a:prstGeom>
          </p:spPr>
        </p:pic>
        <p:pic>
          <p:nvPicPr>
            <p:cNvPr id="20" name="Picture 19" descr="HDRibbonTitle-UniformTrim.png"/>
            <p:cNvPicPr>
              <a:picLocks noChangeAspect="1"/>
            </p:cNvPicPr>
            <p:nvPr/>
          </p:nvPicPr>
          <p:blipFill>
            <a:blip r:embed="rId3"/>
            <a:stretch/>
          </p:blipFill>
          <p:spPr bwMode="auto">
            <a:xfrm>
              <a:off x="9736202" y="3147609"/>
              <a:ext cx="2478024" cy="612648"/>
            </a:xfrm>
            <a:prstGeom prst="rect">
              <a:avLst/>
            </a:prstGeom>
          </p:spPr>
        </p:pic>
      </p:grpSp>
      <p:sp>
        <p:nvSpPr>
          <p:cNvPr id="2" name="Title 1"/>
          <p:cNvSpPr>
            <a:spLocks noGrp="1"/>
          </p:cNvSpPr>
          <p:nvPr>
            <p:ph type="ctrTitle"/>
          </p:nvPr>
        </p:nvSpPr>
        <p:spPr bwMode="auto">
          <a:xfrm>
            <a:off x="2692398" y="1871131"/>
            <a:ext cx="6815669" cy="1515533"/>
          </a:xfrm>
        </p:spPr>
        <p:txBody>
          <a:bodyPr anchor="b">
            <a:noAutofit/>
          </a:bodyPr>
          <a:lstStyle>
            <a:lvl1pPr algn="ctr">
              <a:defRPr sz="5400"/>
            </a:lvl1pPr>
          </a:lstStyle>
          <a:p>
            <a:pPr>
              <a:defRPr/>
            </a:pPr>
            <a:r>
              <a:rPr lang="fr-FR"/>
              <a:t>Modifiez le style du titre</a:t>
            </a:r>
            <a:endParaRPr lang="en-US"/>
          </a:p>
        </p:txBody>
      </p:sp>
      <p:sp>
        <p:nvSpPr>
          <p:cNvPr id="3" name="Subtitle 2"/>
          <p:cNvSpPr>
            <a:spLocks noGrp="1"/>
          </p:cNvSpPr>
          <p:nvPr>
            <p:ph type="subTitle" idx="1"/>
          </p:nvPr>
        </p:nvSpPr>
        <p:spPr bwMode="auto">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fr-FR"/>
              <a:t>Modifiez le style des sous-titres du masque</a:t>
            </a:r>
            <a:endParaRPr lang="en-US"/>
          </a:p>
        </p:txBody>
      </p:sp>
      <p:sp>
        <p:nvSpPr>
          <p:cNvPr id="4" name="Date Placeholder 3"/>
          <p:cNvSpPr>
            <a:spLocks noGrp="1"/>
          </p:cNvSpPr>
          <p:nvPr>
            <p:ph type="dt" sz="half" idx="10"/>
          </p:nvPr>
        </p:nvSpPr>
        <p:spPr bwMode="auto">
          <a:xfrm>
            <a:off x="7983232" y="5037663"/>
            <a:ext cx="897467" cy="279400"/>
          </a:xfrm>
        </p:spPr>
        <p:txBody>
          <a:bodyPr/>
          <a:lstStyle/>
          <a:p>
            <a:pPr>
              <a:defRPr/>
            </a:pPr>
            <a:fld id="{93EDD0CF-D7FE-4096-AEFA-2D5D845B63EB}" type="datetime1">
              <a:rPr lang="en-US"/>
              <a:t>5/15/2026</a:t>
            </a:fld>
            <a:endParaRPr lang="en-US"/>
          </a:p>
        </p:txBody>
      </p:sp>
      <p:sp>
        <p:nvSpPr>
          <p:cNvPr id="5" name="Footer Placeholder 4"/>
          <p:cNvSpPr>
            <a:spLocks noGrp="1"/>
          </p:cNvSpPr>
          <p:nvPr>
            <p:ph type="ftr" sz="quarter" idx="11"/>
          </p:nvPr>
        </p:nvSpPr>
        <p:spPr bwMode="auto">
          <a:xfrm>
            <a:off x="2692397" y="5037663"/>
            <a:ext cx="5214635" cy="279400"/>
          </a:xfrm>
        </p:spPr>
        <p:txBody>
          <a:bodyPr/>
          <a:lstStyle/>
          <a:p>
            <a:pPr>
              <a:defRPr/>
            </a:pPr>
            <a:endParaRPr lang="en-US"/>
          </a:p>
        </p:txBody>
      </p:sp>
      <p:sp>
        <p:nvSpPr>
          <p:cNvPr id="6" name="Slide Number Placeholder 5"/>
          <p:cNvSpPr>
            <a:spLocks noGrp="1"/>
          </p:cNvSpPr>
          <p:nvPr>
            <p:ph type="sldNum" sz="quarter" idx="12"/>
          </p:nvPr>
        </p:nvSpPr>
        <p:spPr bwMode="auto">
          <a:xfrm>
            <a:off x="8956900" y="5037663"/>
            <a:ext cx="551167" cy="279400"/>
          </a:xfrm>
        </p:spPr>
        <p:txBody>
          <a:bodyPr/>
          <a:lstStyle/>
          <a:p>
            <a:pPr>
              <a:defRPr/>
            </a:pPr>
            <a:fld id="{D57F1E4F-1CFF-5643-939E-217C01CDF565}" type="slidenum">
              <a:rPr lang="en-US"/>
              <a:t>‹Nº›</a:t>
            </a:fld>
            <a:endParaRPr lang="en-US"/>
          </a:p>
        </p:txBody>
      </p:sp>
      <p:cxnSp>
        <p:nvCxnSpPr>
          <p:cNvPr id="15" name="Straight Connector 14"/>
          <p:cNvCxnSpPr>
            <a:cxnSpLocks/>
          </p:cNvCxnSpPr>
          <p:nvPr/>
        </p:nvCxnSpPr>
        <p:spPr bwMode="auto">
          <a:xfrm>
            <a:off x="2692399" y="3522130"/>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panoramique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295401" y="4815415"/>
            <a:ext cx="9609666" cy="566738"/>
          </a:xfrm>
        </p:spPr>
        <p:txBody>
          <a:bodyPr anchor="b">
            <a:normAutofit/>
          </a:bodyPr>
          <a:lstStyle>
            <a:lvl1pPr algn="ctr">
              <a:defRPr sz="2400" b="0"/>
            </a:lvl1pPr>
          </a:lstStyle>
          <a:p>
            <a:pPr>
              <a:defRPr/>
            </a:pPr>
            <a:r>
              <a:rPr lang="fr-FR"/>
              <a:t>Modifiez le style du titre</a:t>
            </a:r>
            <a:endParaRPr lang="en-US"/>
          </a:p>
        </p:txBody>
      </p:sp>
      <p:sp>
        <p:nvSpPr>
          <p:cNvPr id="3" name="Picture Placeholder 2"/>
          <p:cNvSpPr>
            <a:spLocks noGrp="1" noChangeAspect="1"/>
          </p:cNvSpPr>
          <p:nvPr>
            <p:ph type="pic" idx="1"/>
          </p:nvPr>
        </p:nvSpPr>
        <p:spPr bwMode="auto">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fr-FR"/>
              <a:t>Cliquez sur l'icône pour ajouter une image</a:t>
            </a:r>
            <a:endParaRPr lang="en-US"/>
          </a:p>
        </p:txBody>
      </p:sp>
      <p:sp>
        <p:nvSpPr>
          <p:cNvPr id="4" name="Text Placeholder 3"/>
          <p:cNvSpPr>
            <a:spLocks noGrp="1"/>
          </p:cNvSpPr>
          <p:nvPr>
            <p:ph type="body" sz="half" idx="2"/>
          </p:nvPr>
        </p:nvSpPr>
        <p:spPr bwMode="auto">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fr-FR"/>
              <a:t>Modifier les styles du texte du masque</a:t>
            </a:r>
            <a:endParaRPr/>
          </a:p>
        </p:txBody>
      </p:sp>
      <p:sp>
        <p:nvSpPr>
          <p:cNvPr id="5" name="Date Placeholder 4"/>
          <p:cNvSpPr>
            <a:spLocks noGrp="1"/>
          </p:cNvSpPr>
          <p:nvPr>
            <p:ph type="dt" sz="half" idx="10"/>
          </p:nvPr>
        </p:nvSpPr>
        <p:spPr bwMode="auto"/>
        <p:txBody>
          <a:bodyPr/>
          <a:lstStyle/>
          <a:p>
            <a:pPr>
              <a:defRPr/>
            </a:pPr>
            <a:fld id="{C56E59B4-6EBC-445F-A166-12CC5097194F}" type="datetime1">
              <a:rPr lang="en-US"/>
              <a:t>5/15/2026</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57F1E4F-1CFF-5643-939E-217C01CDF565}" type="slidenum">
              <a:rPr lang="en-US"/>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itre et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03868" y="982132"/>
            <a:ext cx="9592732" cy="2954868"/>
          </a:xfrm>
        </p:spPr>
        <p:txBody>
          <a:bodyPr anchor="ctr">
            <a:normAutofit/>
          </a:bodyPr>
          <a:lstStyle>
            <a:lvl1pPr algn="ctr">
              <a:defRPr sz="3200" b="0" cap="none"/>
            </a:lvl1pPr>
          </a:lstStyle>
          <a:p>
            <a:pPr>
              <a:defRPr/>
            </a:pPr>
            <a:r>
              <a:rPr lang="fr-FR"/>
              <a:t>Modifiez le style du titre</a:t>
            </a:r>
            <a:endParaRPr lang="en-US"/>
          </a:p>
        </p:txBody>
      </p:sp>
      <p:sp>
        <p:nvSpPr>
          <p:cNvPr id="3" name="Text Placeholder 2"/>
          <p:cNvSpPr>
            <a:spLocks noGrp="1"/>
          </p:cNvSpPr>
          <p:nvPr>
            <p:ph type="body" idx="1"/>
          </p:nvPr>
        </p:nvSpPr>
        <p:spPr bwMode="auto">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4" name="Date Placeholder 3"/>
          <p:cNvSpPr>
            <a:spLocks noGrp="1"/>
          </p:cNvSpPr>
          <p:nvPr>
            <p:ph type="dt" sz="half" idx="10"/>
          </p:nvPr>
        </p:nvSpPr>
        <p:spPr bwMode="auto"/>
        <p:txBody>
          <a:bodyPr/>
          <a:lstStyle/>
          <a:p>
            <a:pPr>
              <a:defRPr/>
            </a:pPr>
            <a:fld id="{97E760E2-A955-4194-957C-E9B607F11583}"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5" name="Straight Connector 14"/>
          <p:cNvCxnSpPr>
            <a:cxnSpLocks/>
          </p:cNvCxnSpPr>
          <p:nvPr/>
        </p:nvCxnSpPr>
        <p:spPr bwMode="auto">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Citation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446213" y="982132"/>
            <a:ext cx="9296398" cy="2370668"/>
          </a:xfrm>
        </p:spPr>
        <p:txBody>
          <a:bodyPr anchor="ctr">
            <a:normAutofit/>
          </a:bodyPr>
          <a:lstStyle>
            <a:lvl1pPr algn="ctr">
              <a:defRPr sz="3200" b="0" cap="none">
                <a:solidFill>
                  <a:schemeClr val="tx1"/>
                </a:solidFill>
              </a:defRPr>
            </a:lvl1pPr>
          </a:lstStyle>
          <a:p>
            <a:pPr>
              <a:defRPr/>
            </a:pPr>
            <a:r>
              <a:rPr lang="fr-FR"/>
              <a:t>Modifiez le style du titre</a:t>
            </a:r>
            <a:endParaRPr lang="en-US"/>
          </a:p>
        </p:txBody>
      </p:sp>
      <p:sp>
        <p:nvSpPr>
          <p:cNvPr id="10" name="Text Placeholder 9"/>
          <p:cNvSpPr>
            <a:spLocks noGrp="1"/>
          </p:cNvSpPr>
          <p:nvPr>
            <p:ph type="body" sz="quarter" idx="13"/>
          </p:nvPr>
        </p:nvSpPr>
        <p:spPr bwMode="auto">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defRPr/>
            </a:pPr>
            <a:r>
              <a:rPr lang="fr-FR"/>
              <a:t>Modifier les styles du texte du masque</a:t>
            </a:r>
            <a:endParaRPr/>
          </a:p>
        </p:txBody>
      </p:sp>
      <p:sp>
        <p:nvSpPr>
          <p:cNvPr id="3" name="Text Placeholder 2"/>
          <p:cNvSpPr>
            <a:spLocks noGrp="1"/>
          </p:cNvSpPr>
          <p:nvPr>
            <p:ph type="body" idx="1"/>
          </p:nvPr>
        </p:nvSpPr>
        <p:spPr bwMode="auto">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4" name="Date Placeholder 3"/>
          <p:cNvSpPr>
            <a:spLocks noGrp="1"/>
          </p:cNvSpPr>
          <p:nvPr>
            <p:ph type="dt" sz="half" idx="10"/>
          </p:nvPr>
        </p:nvSpPr>
        <p:spPr bwMode="auto"/>
        <p:txBody>
          <a:bodyPr/>
          <a:lstStyle/>
          <a:p>
            <a:pPr>
              <a:defRPr/>
            </a:pPr>
            <a:fld id="{39D94CE3-AF9E-4FC8-8608-4B6A3C1DEA80}"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sp>
        <p:nvSpPr>
          <p:cNvPr id="14" name="TextBox 13"/>
          <p:cNvSpPr txBox="1"/>
          <p:nvPr/>
        </p:nvSpPr>
        <p:spPr bwMode="auto">
          <a:xfrm>
            <a:off x="862013" y="879961"/>
            <a:ext cx="609600" cy="584775"/>
          </a:xfrm>
          <a:prstGeom prst="rect">
            <a:avLst/>
          </a:prstGeom>
        </p:spPr>
        <p:txBody>
          <a:bodyPr vert="horz" lIns="91440" tIns="45720" rIns="91440" bIns="45720" rtlCol="0" anchor="ctr">
            <a:noAutofit/>
          </a:bodyPr>
          <a:lstStyle/>
          <a:p>
            <a:pPr lvl="0">
              <a:defRPr/>
            </a:pPr>
            <a:r>
              <a:rPr lang="en-US" sz="8000">
                <a:solidFill>
                  <a:schemeClr val="tx1"/>
                </a:solidFill>
              </a:rPr>
              <a:t>“</a:t>
            </a:r>
            <a:endParaRPr/>
          </a:p>
        </p:txBody>
      </p:sp>
      <p:sp>
        <p:nvSpPr>
          <p:cNvPr id="15" name="TextBox 14"/>
          <p:cNvSpPr txBox="1"/>
          <p:nvPr/>
        </p:nvSpPr>
        <p:spPr bwMode="auto">
          <a:xfrm>
            <a:off x="10600267" y="2827870"/>
            <a:ext cx="609600" cy="584775"/>
          </a:xfrm>
          <a:prstGeom prst="rect">
            <a:avLst/>
          </a:prstGeom>
        </p:spPr>
        <p:txBody>
          <a:bodyPr vert="horz" lIns="91440" tIns="45720" rIns="91440" bIns="45720" rtlCol="0" anchor="ctr">
            <a:noAutofit/>
          </a:bodyPr>
          <a:lstStyle/>
          <a:p>
            <a:pPr lvl="0" algn="r">
              <a:defRPr/>
            </a:pPr>
            <a:r>
              <a:rPr lang="en-US" sz="8000">
                <a:solidFill>
                  <a:schemeClr val="tx1"/>
                </a:solidFill>
              </a:rPr>
              <a:t>”</a:t>
            </a:r>
            <a:endParaRPr/>
          </a:p>
        </p:txBody>
      </p:sp>
      <p:cxnSp>
        <p:nvCxnSpPr>
          <p:cNvPr id="19" name="Straight Connector 18"/>
          <p:cNvCxnSpPr>
            <a:cxnSpLocks/>
          </p:cNvCxnSpPr>
          <p:nvPr/>
        </p:nvCxnSpPr>
        <p:spPr bwMode="auto">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Carte nom">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295402" y="3308581"/>
            <a:ext cx="9609667" cy="1468800"/>
          </a:xfrm>
        </p:spPr>
        <p:txBody>
          <a:bodyPr anchor="b">
            <a:normAutofit/>
          </a:bodyPr>
          <a:lstStyle>
            <a:lvl1pPr algn="l">
              <a:defRPr sz="3200" b="0" cap="none"/>
            </a:lvl1pPr>
          </a:lstStyle>
          <a:p>
            <a:pPr>
              <a:defRPr/>
            </a:pPr>
            <a:r>
              <a:rPr lang="fr-FR"/>
              <a:t>Modifiez le style du titre</a:t>
            </a:r>
            <a:endParaRPr lang="en-US"/>
          </a:p>
        </p:txBody>
      </p:sp>
      <p:sp>
        <p:nvSpPr>
          <p:cNvPr id="3" name="Text Placeholder 2"/>
          <p:cNvSpPr>
            <a:spLocks noGrp="1"/>
          </p:cNvSpPr>
          <p:nvPr>
            <p:ph type="body" idx="1"/>
          </p:nvPr>
        </p:nvSpPr>
        <p:spPr bwMode="auto">
          <a:xfrm>
            <a:off x="1295401" y="4777381"/>
            <a:ext cx="9609667"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4" name="Date Placeholder 3"/>
          <p:cNvSpPr>
            <a:spLocks noGrp="1"/>
          </p:cNvSpPr>
          <p:nvPr>
            <p:ph type="dt" sz="half" idx="10"/>
          </p:nvPr>
        </p:nvSpPr>
        <p:spPr bwMode="auto"/>
        <p:txBody>
          <a:bodyPr/>
          <a:lstStyle/>
          <a:p>
            <a:pPr>
              <a:defRPr/>
            </a:pPr>
            <a:fld id="{A1D80E64-5504-4953-ACC9-A6D596372B97}"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Carte nom cita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446213" y="982132"/>
            <a:ext cx="9296398" cy="2243668"/>
          </a:xfrm>
        </p:spPr>
        <p:txBody>
          <a:bodyPr anchor="ctr">
            <a:normAutofit/>
          </a:bodyPr>
          <a:lstStyle>
            <a:lvl1pPr algn="ctr">
              <a:defRPr sz="3200" b="0" cap="none">
                <a:solidFill>
                  <a:schemeClr val="tx1"/>
                </a:solidFill>
              </a:defRPr>
            </a:lvl1pPr>
          </a:lstStyle>
          <a:p>
            <a:pPr>
              <a:defRPr/>
            </a:pPr>
            <a:r>
              <a:rPr lang="fr-FR"/>
              <a:t>Modifiez le style du titre</a:t>
            </a:r>
            <a:endParaRPr lang="en-US"/>
          </a:p>
        </p:txBody>
      </p:sp>
      <p:sp>
        <p:nvSpPr>
          <p:cNvPr id="23" name="Text Placeholder 2"/>
          <p:cNvSpPr>
            <a:spLocks noGrp="1"/>
          </p:cNvSpPr>
          <p:nvPr>
            <p:ph type="body" idx="13"/>
          </p:nvPr>
        </p:nvSpPr>
        <p:spPr bwMode="auto">
          <a:xfrm>
            <a:off x="1295401" y="3639312"/>
            <a:ext cx="9609667"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3" name="Text Placeholder 2"/>
          <p:cNvSpPr>
            <a:spLocks noGrp="1"/>
          </p:cNvSpPr>
          <p:nvPr>
            <p:ph type="body" idx="1"/>
          </p:nvPr>
        </p:nvSpPr>
        <p:spPr bwMode="auto">
          <a:xfrm>
            <a:off x="1295401" y="4529667"/>
            <a:ext cx="9609667"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4" name="Date Placeholder 3"/>
          <p:cNvSpPr>
            <a:spLocks noGrp="1"/>
          </p:cNvSpPr>
          <p:nvPr>
            <p:ph type="dt" sz="half" idx="10"/>
          </p:nvPr>
        </p:nvSpPr>
        <p:spPr bwMode="auto"/>
        <p:txBody>
          <a:bodyPr/>
          <a:lstStyle/>
          <a:p>
            <a:pPr>
              <a:defRPr/>
            </a:pPr>
            <a:fld id="{751B379B-46D1-4EDF-9F49-4D273E75A4D5}"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sp>
        <p:nvSpPr>
          <p:cNvPr id="12" name="TextBox 11"/>
          <p:cNvSpPr txBox="1"/>
          <p:nvPr/>
        </p:nvSpPr>
        <p:spPr bwMode="auto">
          <a:xfrm>
            <a:off x="862013" y="879961"/>
            <a:ext cx="609600" cy="584775"/>
          </a:xfrm>
          <a:prstGeom prst="rect">
            <a:avLst/>
          </a:prstGeom>
        </p:spPr>
        <p:txBody>
          <a:bodyPr vert="horz" lIns="91440" tIns="45720" rIns="91440" bIns="45720" rtlCol="0" anchor="ctr">
            <a:noAutofit/>
          </a:bodyPr>
          <a:lstStyle/>
          <a:p>
            <a:pPr lvl="0">
              <a:defRPr/>
            </a:pPr>
            <a:r>
              <a:rPr lang="en-US" sz="8000">
                <a:solidFill>
                  <a:schemeClr val="tx1"/>
                </a:solidFill>
              </a:rPr>
              <a:t>“</a:t>
            </a:r>
            <a:endParaRPr/>
          </a:p>
        </p:txBody>
      </p:sp>
      <p:sp>
        <p:nvSpPr>
          <p:cNvPr id="13" name="TextBox 12"/>
          <p:cNvSpPr txBox="1"/>
          <p:nvPr/>
        </p:nvSpPr>
        <p:spPr bwMode="auto">
          <a:xfrm>
            <a:off x="10600267" y="2599261"/>
            <a:ext cx="609600" cy="584775"/>
          </a:xfrm>
          <a:prstGeom prst="rect">
            <a:avLst/>
          </a:prstGeom>
        </p:spPr>
        <p:txBody>
          <a:bodyPr vert="horz" lIns="91440" tIns="45720" rIns="91440" bIns="45720" rtlCol="0" anchor="ctr">
            <a:noAutofit/>
          </a:bodyPr>
          <a:lstStyle/>
          <a:p>
            <a:pPr lvl="0" algn="r">
              <a:defRPr/>
            </a:pPr>
            <a:r>
              <a:rPr lang="en-US" sz="8000">
                <a:solidFill>
                  <a:schemeClr val="tx1"/>
                </a:solidFill>
              </a:rPr>
              <a:t>”</a:t>
            </a:r>
            <a:endParaRPr/>
          </a:p>
        </p:txBody>
      </p:sp>
      <p:cxnSp>
        <p:nvCxnSpPr>
          <p:cNvPr id="26" name="Straight Connector 25"/>
          <p:cNvCxnSpPr>
            <a:cxnSpLocks/>
          </p:cNvCxnSpPr>
          <p:nvPr/>
        </p:nvCxnSpPr>
        <p:spPr bwMode="auto">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Vrai ou faux">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295401" y="982132"/>
            <a:ext cx="9609666" cy="2243668"/>
          </a:xfrm>
        </p:spPr>
        <p:txBody>
          <a:bodyPr vert="horz" lIns="91440" tIns="45720" rIns="91440" bIns="45720" rtlCol="0" anchor="ctr">
            <a:normAutofit/>
          </a:bodyPr>
          <a:lstStyle>
            <a:lvl1pPr>
              <a:defRPr lang="en-US" b="0"/>
            </a:lvl1pPr>
          </a:lstStyle>
          <a:p>
            <a:pPr marL="0" lvl="0">
              <a:defRPr/>
            </a:pPr>
            <a:r>
              <a:rPr lang="fr-FR"/>
              <a:t>Modifiez le style du titre</a:t>
            </a:r>
            <a:endParaRPr lang="en-US"/>
          </a:p>
        </p:txBody>
      </p:sp>
      <p:sp>
        <p:nvSpPr>
          <p:cNvPr id="20" name="Text Placeholder 2"/>
          <p:cNvSpPr>
            <a:spLocks noGrp="1"/>
          </p:cNvSpPr>
          <p:nvPr>
            <p:ph type="body" idx="13"/>
          </p:nvPr>
        </p:nvSpPr>
        <p:spPr bwMode="auto">
          <a:xfrm>
            <a:off x="1295401" y="3630168"/>
            <a:ext cx="9609667"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3" name="Text Placeholder 2"/>
          <p:cNvSpPr>
            <a:spLocks noGrp="1"/>
          </p:cNvSpPr>
          <p:nvPr>
            <p:ph type="body" idx="1"/>
          </p:nvPr>
        </p:nvSpPr>
        <p:spPr bwMode="auto">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4" name="Date Placeholder 3"/>
          <p:cNvSpPr>
            <a:spLocks noGrp="1"/>
          </p:cNvSpPr>
          <p:nvPr>
            <p:ph type="dt" sz="half" idx="10"/>
          </p:nvPr>
        </p:nvSpPr>
        <p:spPr bwMode="auto"/>
        <p:txBody>
          <a:bodyPr/>
          <a:lstStyle/>
          <a:p>
            <a:pPr>
              <a:defRPr/>
            </a:pPr>
            <a:fld id="{FAF56C76-79DC-41AD-AE61-933BB92A9145}"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5" name="Straight Connector 14"/>
          <p:cNvCxnSpPr>
            <a:cxnSpLocks/>
          </p:cNvCxnSpPr>
          <p:nvPr/>
        </p:nvCxnSpPr>
        <p:spPr bwMode="auto">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lgn="ctr">
              <a:defRPr/>
            </a:lvl1pPr>
          </a:lstStyle>
          <a:p>
            <a:pPr>
              <a:defRPr/>
            </a:pPr>
            <a:r>
              <a:rPr lang="fr-FR"/>
              <a:t>Modifiez le style du titre</a:t>
            </a:r>
            <a:endParaRPr lang="en-US"/>
          </a:p>
        </p:txBody>
      </p:sp>
      <p:sp>
        <p:nvSpPr>
          <p:cNvPr id="3" name="Vertical Text Placeholder 2"/>
          <p:cNvSpPr>
            <a:spLocks noGrp="1"/>
          </p:cNvSpPr>
          <p:nvPr>
            <p:ph type="body" orient="vert" idx="1"/>
          </p:nvPr>
        </p:nvSpPr>
        <p:spPr bwMode="auto"/>
        <p:txBody>
          <a:bodyPr vert="eaVert" ancho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fld id="{8960319D-7503-47D7-8CCE-C83CE08E31D6}"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4" name="Straight Connector 13"/>
          <p:cNvCxnSpPr>
            <a:cxnSpLocks/>
          </p:cNvCxnSpPr>
          <p:nvPr/>
        </p:nvCxnSpPr>
        <p:spPr bwMode="auto">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999356" y="982131"/>
            <a:ext cx="1890895" cy="4893735"/>
          </a:xfrm>
        </p:spPr>
        <p:txBody>
          <a:bodyPr vert="eaVert"/>
          <a:lstStyle/>
          <a:p>
            <a:pPr>
              <a:defRPr/>
            </a:pPr>
            <a:r>
              <a:rPr lang="fr-FR"/>
              <a:t>Modifiez le style du titre</a:t>
            </a:r>
            <a:endParaRPr lang="en-US"/>
          </a:p>
        </p:txBody>
      </p:sp>
      <p:sp>
        <p:nvSpPr>
          <p:cNvPr id="3" name="Vertical Text Placeholder 2"/>
          <p:cNvSpPr>
            <a:spLocks noGrp="1"/>
          </p:cNvSpPr>
          <p:nvPr>
            <p:ph type="body" orient="vert" idx="1"/>
          </p:nvPr>
        </p:nvSpPr>
        <p:spPr bwMode="auto">
          <a:xfrm>
            <a:off x="1295398" y="982132"/>
            <a:ext cx="7433025" cy="4893734"/>
          </a:xfrm>
        </p:spPr>
        <p:txBody>
          <a:bodyPr vert="eaVert" ancho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fld id="{FA59C68E-877A-4B4E-81F9-34A36982D9C1}"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4" name="Straight Connector 13"/>
          <p:cNvCxnSpPr>
            <a:cxnSpLocks/>
          </p:cNvCxnSpPr>
          <p:nvPr/>
        </p:nvCxnSpPr>
        <p:spPr bwMode="auto">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cxnSp>
        <p:nvCxnSpPr>
          <p:cNvPr id="7" name="Straight Connector 6"/>
          <p:cNvCxnSpPr>
            <a:cxnSpLocks/>
          </p:cNvCxnSpPr>
          <p:nvPr/>
        </p:nvCxnSpPr>
        <p:spPr bwMode="auto">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fld id="{2A7E4205-100A-4A02-999A-38F2013DA76B}"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E97799C9-84D9-46D2-A11E-BCF8A720529D}" type="slidenum">
              <a:rPr lang="en-US"/>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2015069" y="1752606"/>
            <a:ext cx="8158688" cy="1822514"/>
          </a:xfrm>
        </p:spPr>
        <p:txBody>
          <a:bodyPr anchor="b">
            <a:normAutofit/>
          </a:bodyPr>
          <a:lstStyle>
            <a:lvl1pPr algn="ctr">
              <a:defRPr sz="4400" b="0" cap="none"/>
            </a:lvl1pPr>
          </a:lstStyle>
          <a:p>
            <a:pPr>
              <a:defRPr/>
            </a:pPr>
            <a:r>
              <a:rPr lang="fr-FR"/>
              <a:t>Modifiez le style du titre</a:t>
            </a:r>
            <a:endParaRPr lang="en-US"/>
          </a:p>
        </p:txBody>
      </p:sp>
      <p:sp>
        <p:nvSpPr>
          <p:cNvPr id="3" name="Text Placeholder 2"/>
          <p:cNvSpPr>
            <a:spLocks noGrp="1"/>
          </p:cNvSpPr>
          <p:nvPr>
            <p:ph type="body" idx="1"/>
          </p:nvPr>
        </p:nvSpPr>
        <p:spPr bwMode="auto">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Modifier les styles du texte du masque</a:t>
            </a:r>
            <a:endParaRPr/>
          </a:p>
        </p:txBody>
      </p:sp>
      <p:sp>
        <p:nvSpPr>
          <p:cNvPr id="4" name="Date Placeholder 3"/>
          <p:cNvSpPr>
            <a:spLocks noGrp="1"/>
          </p:cNvSpPr>
          <p:nvPr>
            <p:ph type="dt" sz="half" idx="10"/>
          </p:nvPr>
        </p:nvSpPr>
        <p:spPr bwMode="auto"/>
        <p:txBody>
          <a:bodyPr/>
          <a:lstStyle/>
          <a:p>
            <a:pPr>
              <a:defRPr/>
            </a:pPr>
            <a:fld id="{9D3ACDAD-19C6-4CAB-A67D-A9811E07A9CF}" type="datetime1">
              <a:rPr lang="en-US"/>
              <a:t>5/15/2026</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6" name="Straight Connector 15"/>
          <p:cNvCxnSpPr>
            <a:cxnSpLocks/>
          </p:cNvCxnSpPr>
          <p:nvPr/>
        </p:nvCxnSpPr>
        <p:spPr bwMode="auto">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cxnSp>
        <p:nvCxnSpPr>
          <p:cNvPr id="8" name="Straight Connector 7"/>
          <p:cNvCxnSpPr>
            <a:cxnSpLocks/>
          </p:cNvCxnSpPr>
          <p:nvPr/>
        </p:nvCxnSpPr>
        <p:spPr bwMode="auto">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sz="half" idx="1"/>
          </p:nvPr>
        </p:nvSpPr>
        <p:spPr bwMode="auto">
          <a:xfrm>
            <a:off x="1298448" y="2560320"/>
            <a:ext cx="4718304" cy="3310127"/>
          </a:xfrm>
        </p:spPr>
        <p:txBody>
          <a:bodyPr>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Content Placeholder 3"/>
          <p:cNvSpPr>
            <a:spLocks noGrp="1"/>
          </p:cNvSpPr>
          <p:nvPr>
            <p:ph sz="half" idx="2"/>
          </p:nvPr>
        </p:nvSpPr>
        <p:spPr bwMode="auto">
          <a:xfrm>
            <a:off x="6181344" y="2560320"/>
            <a:ext cx="4718304" cy="3310127"/>
          </a:xfrm>
        </p:spPr>
        <p:txBody>
          <a:bodyPr>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Date Placeholder 4"/>
          <p:cNvSpPr>
            <a:spLocks noGrp="1"/>
          </p:cNvSpPr>
          <p:nvPr>
            <p:ph type="dt" sz="half" idx="10"/>
          </p:nvPr>
        </p:nvSpPr>
        <p:spPr bwMode="auto"/>
        <p:txBody>
          <a:bodyPr/>
          <a:lstStyle/>
          <a:p>
            <a:pPr>
              <a:defRPr/>
            </a:pPr>
            <a:fld id="{BA75BCB3-D722-47AF-A139-F2E55563E2E7}" type="datetime1">
              <a:rPr lang="en-US"/>
              <a:t>5/15/2026</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5D84065D-F351-4B03-BD91-D8A6B8D4B362}" type="slidenum">
              <a:rPr lang="en-US"/>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a:lvl1pPr>
          </a:lstStyle>
          <a:p>
            <a:pPr>
              <a:defRPr/>
            </a:pPr>
            <a:r>
              <a:rPr lang="fr-FR"/>
              <a:t>Modifiez le style du titre</a:t>
            </a:r>
            <a:endParaRPr lang="en-US"/>
          </a:p>
        </p:txBody>
      </p:sp>
      <p:sp>
        <p:nvSpPr>
          <p:cNvPr id="3" name="Text Placeholder 2"/>
          <p:cNvSpPr>
            <a:spLocks noGrp="1"/>
          </p:cNvSpPr>
          <p:nvPr>
            <p:ph type="body" idx="1"/>
          </p:nvPr>
        </p:nvSpPr>
        <p:spPr bwMode="auto">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Content Placeholder 3"/>
          <p:cNvSpPr>
            <a:spLocks noGrp="1"/>
          </p:cNvSpPr>
          <p:nvPr>
            <p:ph sz="half" idx="2"/>
          </p:nvPr>
        </p:nvSpPr>
        <p:spPr bwMode="auto">
          <a:xfrm>
            <a:off x="1295400" y="3243262"/>
            <a:ext cx="4718304" cy="2632605"/>
          </a:xfrm>
        </p:spPr>
        <p:txBody>
          <a:bodyPr anchor="t">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Text Placeholder 4"/>
          <p:cNvSpPr>
            <a:spLocks noGrp="1"/>
          </p:cNvSpPr>
          <p:nvPr>
            <p:ph type="body" sz="quarter" idx="3"/>
          </p:nvPr>
        </p:nvSpPr>
        <p:spPr bwMode="auto">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Content Placeholder 5"/>
          <p:cNvSpPr>
            <a:spLocks noGrp="1"/>
          </p:cNvSpPr>
          <p:nvPr>
            <p:ph sz="quarter" idx="4"/>
          </p:nvPr>
        </p:nvSpPr>
        <p:spPr bwMode="auto">
          <a:xfrm>
            <a:off x="6180670" y="3243262"/>
            <a:ext cx="4718304" cy="2632605"/>
          </a:xfrm>
        </p:spPr>
        <p:txBody>
          <a:bodyPr anchor="t">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7" name="Date Placeholder 6"/>
          <p:cNvSpPr>
            <a:spLocks noGrp="1"/>
          </p:cNvSpPr>
          <p:nvPr>
            <p:ph type="dt" sz="half" idx="10"/>
          </p:nvPr>
        </p:nvSpPr>
        <p:spPr bwMode="auto"/>
        <p:txBody>
          <a:bodyPr/>
          <a:lstStyle/>
          <a:p>
            <a:pPr>
              <a:defRPr/>
            </a:pPr>
            <a:fld id="{F9B87744-BC1B-48F2-9DBB-31E9D1F5A9ED}" type="datetime1">
              <a:rPr lang="en-US"/>
              <a:t>5/15/2026</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8" name="Straight Connector 17"/>
          <p:cNvCxnSpPr>
            <a:cxnSpLocks/>
          </p:cNvCxnSpPr>
          <p:nvPr/>
        </p:nvCxnSpPr>
        <p:spPr bwMode="auto">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Date Placeholder 2"/>
          <p:cNvSpPr>
            <a:spLocks noGrp="1"/>
          </p:cNvSpPr>
          <p:nvPr>
            <p:ph type="dt" sz="half" idx="10"/>
          </p:nvPr>
        </p:nvSpPr>
        <p:spPr bwMode="auto"/>
        <p:txBody>
          <a:bodyPr/>
          <a:lstStyle/>
          <a:p>
            <a:pPr>
              <a:defRPr/>
            </a:pPr>
            <a:fld id="{BB94DC77-2B44-4A71-A95A-89EF9EC8A062}" type="datetime1">
              <a:rPr lang="en-US"/>
              <a:t>5/15/2026</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4" name="Straight Connector 13"/>
          <p:cNvCxnSpPr>
            <a:cxnSpLocks/>
          </p:cNvCxnSpPr>
          <p:nvPr/>
        </p:nvCxnSpPr>
        <p:spPr bwMode="auto">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76949264-42CD-48C7-9331-CDF744331324}" type="datetime1">
              <a:rPr lang="en-US"/>
              <a:t>5/15/2026</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D57F1E4F-1CFF-5643-939E-217C01CDF565}" type="slidenum">
              <a:rPr lang="en-US"/>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293811" y="1388533"/>
            <a:ext cx="3718455" cy="1371600"/>
          </a:xfrm>
        </p:spPr>
        <p:txBody>
          <a:bodyPr anchor="b">
            <a:normAutofit/>
          </a:bodyPr>
          <a:lstStyle>
            <a:lvl1pPr algn="ctr">
              <a:defRPr sz="2400" b="0"/>
            </a:lvl1pPr>
          </a:lstStyle>
          <a:p>
            <a:pPr>
              <a:defRPr/>
            </a:pPr>
            <a:r>
              <a:rPr lang="fr-FR"/>
              <a:t>Modifiez le style du titre</a:t>
            </a:r>
            <a:endParaRPr lang="en-US"/>
          </a:p>
        </p:txBody>
      </p:sp>
      <p:sp>
        <p:nvSpPr>
          <p:cNvPr id="3" name="Content Placeholder 2"/>
          <p:cNvSpPr>
            <a:spLocks noGrp="1"/>
          </p:cNvSpPr>
          <p:nvPr>
            <p:ph idx="1"/>
          </p:nvPr>
        </p:nvSpPr>
        <p:spPr bwMode="auto">
          <a:xfrm>
            <a:off x="5418668" y="982131"/>
            <a:ext cx="5469466" cy="4893735"/>
          </a:xfrm>
        </p:spPr>
        <p:txBody>
          <a:bodyPr anchor="ctr">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Text Placeholder 3"/>
          <p:cNvSpPr>
            <a:spLocks noGrp="1"/>
          </p:cNvSpPr>
          <p:nvPr>
            <p:ph type="body" sz="half" idx="2"/>
          </p:nvPr>
        </p:nvSpPr>
        <p:spPr bwMode="auto">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fr-FR"/>
              <a:t>Modifier les styles du texte du masque</a:t>
            </a:r>
            <a:endParaRPr/>
          </a:p>
        </p:txBody>
      </p:sp>
      <p:sp>
        <p:nvSpPr>
          <p:cNvPr id="5" name="Date Placeholder 4"/>
          <p:cNvSpPr>
            <a:spLocks noGrp="1"/>
          </p:cNvSpPr>
          <p:nvPr>
            <p:ph type="dt" sz="half" idx="10"/>
          </p:nvPr>
        </p:nvSpPr>
        <p:spPr bwMode="auto"/>
        <p:txBody>
          <a:bodyPr/>
          <a:lstStyle/>
          <a:p>
            <a:pPr>
              <a:defRPr/>
            </a:pPr>
            <a:fld id="{827F3ACE-DD54-4482-92B3-F0FC03D3EA65}" type="datetime1">
              <a:rPr lang="en-US"/>
              <a:t>5/15/2026</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57F1E4F-1CFF-5643-939E-217C01CDF565}" type="slidenum">
              <a:rPr lang="en-US"/>
              <a:t>‹Nº›</a:t>
            </a:fld>
            <a:endParaRPr lang="en-US"/>
          </a:p>
        </p:txBody>
      </p:sp>
      <p:cxnSp>
        <p:nvCxnSpPr>
          <p:cNvPr id="16" name="Straight Connector 15"/>
          <p:cNvCxnSpPr>
            <a:cxnSpLocks/>
          </p:cNvCxnSpPr>
          <p:nvPr/>
        </p:nvCxnSpPr>
        <p:spPr bwMode="auto">
          <a:xfrm>
            <a:off x="1396169" y="2912533"/>
            <a:ext cx="3514497"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295399" y="1883831"/>
            <a:ext cx="6241816" cy="1371600"/>
          </a:xfrm>
        </p:spPr>
        <p:txBody>
          <a:bodyPr anchor="b">
            <a:normAutofit/>
          </a:bodyPr>
          <a:lstStyle>
            <a:lvl1pPr algn="ctr">
              <a:defRPr sz="2800" b="0"/>
            </a:lvl1pPr>
          </a:lstStyle>
          <a:p>
            <a:pPr>
              <a:defRPr/>
            </a:pPr>
            <a:r>
              <a:rPr lang="fr-FR"/>
              <a:t>Modifiez le style du titre</a:t>
            </a:r>
            <a:endParaRPr lang="en-US"/>
          </a:p>
        </p:txBody>
      </p:sp>
      <p:sp>
        <p:nvSpPr>
          <p:cNvPr id="17" name="Picture Placeholder 2"/>
          <p:cNvSpPr>
            <a:spLocks noGrp="1" noChangeAspect="1"/>
          </p:cNvSpPr>
          <p:nvPr>
            <p:ph type="pic" idx="1"/>
          </p:nvPr>
        </p:nvSpPr>
        <p:spPr bwMode="auto">
          <a:xfrm>
            <a:off x="8094831" y="1041400"/>
            <a:ext cx="3063346"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fr-FR"/>
              <a:t>Cliquez sur l'icône pour ajouter une image</a:t>
            </a:r>
            <a:endParaRPr lang="en-US"/>
          </a:p>
        </p:txBody>
      </p:sp>
      <p:sp>
        <p:nvSpPr>
          <p:cNvPr id="4" name="Text Placeholder 3"/>
          <p:cNvSpPr>
            <a:spLocks noGrp="1"/>
          </p:cNvSpPr>
          <p:nvPr>
            <p:ph type="body" sz="half" idx="2"/>
          </p:nvPr>
        </p:nvSpPr>
        <p:spPr bwMode="auto">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fr-FR"/>
              <a:t>Modifier les styles du texte du masque</a:t>
            </a:r>
            <a:endParaRPr/>
          </a:p>
        </p:txBody>
      </p:sp>
      <p:sp>
        <p:nvSpPr>
          <p:cNvPr id="5" name="Date Placeholder 4"/>
          <p:cNvSpPr>
            <a:spLocks noGrp="1"/>
          </p:cNvSpPr>
          <p:nvPr>
            <p:ph type="dt" sz="half" idx="10"/>
          </p:nvPr>
        </p:nvSpPr>
        <p:spPr bwMode="auto"/>
        <p:txBody>
          <a:bodyPr/>
          <a:lstStyle/>
          <a:p>
            <a:pPr>
              <a:defRPr/>
            </a:pPr>
            <a:fld id="{EBDE8690-B44A-4BB0-A6A1-A48580F2AE07}" type="datetime1">
              <a:rPr lang="en-US"/>
              <a:t>5/15/2026</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57F1E4F-1CFF-5643-939E-217C01CDF565}" type="slidenum">
              <a:rPr lang="en-US"/>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bwMode="auto">
        <a:xfrm>
          <a:off x="0" y="0"/>
          <a:ext cx="0" cy="0"/>
          <a:chOff x="0" y="0"/>
          <a:chExt cx="0" cy="0"/>
        </a:xfrm>
      </p:grpSpPr>
      <p:grpSp>
        <p:nvGrpSpPr>
          <p:cNvPr id="7" name="Group 6"/>
          <p:cNvGrpSpPr/>
          <p:nvPr/>
        </p:nvGrpSpPr>
        <p:grpSpPr bwMode="auto">
          <a:xfrm>
            <a:off x="-15736" y="0"/>
            <a:ext cx="12229962" cy="6856214"/>
            <a:chOff x="-15736" y="0"/>
            <a:chExt cx="12229962" cy="6856214"/>
          </a:xfrm>
        </p:grpSpPr>
        <p:pic>
          <p:nvPicPr>
            <p:cNvPr id="8" name="Picture 7" descr="HD-PanelContent.png"/>
            <p:cNvPicPr>
              <a:picLocks noChangeAspect="1"/>
            </p:cNvPicPr>
            <p:nvPr/>
          </p:nvPicPr>
          <p:blipFill>
            <a:blip r:embed="rId19"/>
            <a:stretch/>
          </p:blipFill>
          <p:spPr bwMode="auto">
            <a:xfrm>
              <a:off x="0" y="0"/>
              <a:ext cx="12188825" cy="6856214"/>
            </a:xfrm>
            <a:prstGeom prst="rect">
              <a:avLst/>
            </a:prstGeom>
          </p:spPr>
        </p:pic>
        <p:sp>
          <p:nvSpPr>
            <p:cNvPr id="9" name="Rectangle 8"/>
            <p:cNvSpPr/>
            <p:nvPr/>
          </p:nvSpPr>
          <p:spPr bwMode="auto">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0" name="Picture 9" descr="HDRibbonContent-UniformTrim.png"/>
            <p:cNvPicPr>
              <a:picLocks noChangeAspect="1"/>
            </p:cNvPicPr>
            <p:nvPr/>
          </p:nvPicPr>
          <p:blipFill>
            <a:blip r:embed="rId20"/>
            <a:stretch/>
          </p:blipFill>
          <p:spPr bwMode="auto">
            <a:xfrm>
              <a:off x="-15736" y="3153832"/>
              <a:ext cx="777240" cy="606425"/>
            </a:xfrm>
            <a:prstGeom prst="rect">
              <a:avLst/>
            </a:prstGeom>
          </p:spPr>
        </p:pic>
        <p:pic>
          <p:nvPicPr>
            <p:cNvPr id="11" name="Picture 10" descr="HDRibbonContent-UniformTrim.png"/>
            <p:cNvPicPr>
              <a:picLocks noChangeAspect="1"/>
            </p:cNvPicPr>
            <p:nvPr/>
          </p:nvPicPr>
          <p:blipFill>
            <a:blip r:embed="rId20"/>
            <a:stretch/>
          </p:blipFill>
          <p:spPr bwMode="auto">
            <a:xfrm>
              <a:off x="11436986" y="3153832"/>
              <a:ext cx="777240" cy="606425"/>
            </a:xfrm>
            <a:prstGeom prst="rect">
              <a:avLst/>
            </a:prstGeom>
          </p:spPr>
        </p:pic>
      </p:grpSp>
      <p:sp>
        <p:nvSpPr>
          <p:cNvPr id="2" name="Title Placeholder 1"/>
          <p:cNvSpPr>
            <a:spLocks noGrp="1"/>
          </p:cNvSpPr>
          <p:nvPr>
            <p:ph type="title"/>
          </p:nvPr>
        </p:nvSpPr>
        <p:spPr bwMode="auto">
          <a:xfrm>
            <a:off x="1295402" y="982132"/>
            <a:ext cx="9601196" cy="1303867"/>
          </a:xfrm>
          <a:prstGeom prst="rect">
            <a:avLst/>
          </a:prstGeom>
          <a:effectLst/>
        </p:spPr>
        <p:txBody>
          <a:bodyPr vert="horz" lIns="91440" tIns="45720" rIns="91440" bIns="45720" rtlCol="0" anchor="ctr">
            <a:normAutofit/>
          </a:bodyPr>
          <a:lstStyle/>
          <a:p>
            <a:pPr>
              <a:defRPr/>
            </a:pPr>
            <a:r>
              <a:rPr lang="fr-FR"/>
              <a:t>Modifiez le style du titre</a:t>
            </a:r>
            <a:endParaRPr lang="en-US"/>
          </a:p>
        </p:txBody>
      </p:sp>
      <p:sp>
        <p:nvSpPr>
          <p:cNvPr id="3" name="Text Placeholder 2"/>
          <p:cNvSpPr>
            <a:spLocks noGrp="1"/>
          </p:cNvSpPr>
          <p:nvPr>
            <p:ph type="body" idx="1"/>
          </p:nvPr>
        </p:nvSpPr>
        <p:spPr bwMode="auto">
          <a:xfrm>
            <a:off x="1295401" y="2556932"/>
            <a:ext cx="9601196" cy="3318936"/>
          </a:xfrm>
          <a:prstGeom prst="rect">
            <a:avLst/>
          </a:prstGeom>
        </p:spPr>
        <p:txBody>
          <a:bodyPr vert="horz" lIns="91440" tIns="45720" rIns="91440" bIns="45720" rtlCol="0" anchor="t">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2"/>
          </p:nvPr>
        </p:nvSpPr>
        <p:spPr bwMode="auto">
          <a:xfrm>
            <a:off x="8677501" y="5969000"/>
            <a:ext cx="1600200" cy="279400"/>
          </a:xfrm>
          <a:prstGeom prst="rect">
            <a:avLst/>
          </a:prstGeom>
        </p:spPr>
        <p:txBody>
          <a:bodyPr vert="horz" lIns="91440" tIns="45720" rIns="91440" bIns="45720" rtlCol="0" anchor="ctr"/>
          <a:lstStyle>
            <a:lvl1pPr algn="r">
              <a:defRPr sz="1000" b="0" i="0">
                <a:solidFill>
                  <a:schemeClr val="tx1"/>
                </a:solidFill>
                <a:latin typeface="+mn-lt"/>
              </a:defRPr>
            </a:lvl1pPr>
          </a:lstStyle>
          <a:p>
            <a:pPr>
              <a:defRPr/>
            </a:pPr>
            <a:fld id="{9AC2E2B6-94C3-4DE0-BEF1-8C4A485C8E3A}" type="datetime1">
              <a:rPr lang="en-US"/>
              <a:t>5/15/2026</a:t>
            </a:fld>
            <a:endParaRPr lang="en-US"/>
          </a:p>
        </p:txBody>
      </p:sp>
      <p:sp>
        <p:nvSpPr>
          <p:cNvPr id="5" name="Footer Placeholder 4"/>
          <p:cNvSpPr>
            <a:spLocks noGrp="1"/>
          </p:cNvSpPr>
          <p:nvPr>
            <p:ph type="ftr" sz="quarter" idx="3"/>
          </p:nvPr>
        </p:nvSpPr>
        <p:spPr bwMode="auto">
          <a:xfrm>
            <a:off x="1295401" y="5969000"/>
            <a:ext cx="7305900" cy="279400"/>
          </a:xfrm>
          <a:prstGeom prst="rect">
            <a:avLst/>
          </a:prstGeom>
        </p:spPr>
        <p:txBody>
          <a:bodyPr vert="horz" lIns="91440" tIns="45720" rIns="91440" bIns="45720" rtlCol="0" anchor="ctr"/>
          <a:lstStyle>
            <a:lvl1pPr algn="l">
              <a:defRPr sz="1000" b="0" i="0">
                <a:solidFill>
                  <a:schemeClr val="tx1"/>
                </a:solidFill>
                <a:latin typeface="+mn-lt"/>
              </a:defRPr>
            </a:lvl1pPr>
          </a:lstStyle>
          <a:p>
            <a:pPr>
              <a:defRPr/>
            </a:pPr>
            <a:endParaRPr lang="en-US"/>
          </a:p>
        </p:txBody>
      </p:sp>
      <p:sp>
        <p:nvSpPr>
          <p:cNvPr id="6" name="Slide Number Placeholder 5"/>
          <p:cNvSpPr>
            <a:spLocks noGrp="1"/>
          </p:cNvSpPr>
          <p:nvPr>
            <p:ph type="sldNum" sz="quarter" idx="4"/>
          </p:nvPr>
        </p:nvSpPr>
        <p:spPr bwMode="auto">
          <a:xfrm>
            <a:off x="10353901" y="5969000"/>
            <a:ext cx="542697" cy="279400"/>
          </a:xfrm>
          <a:prstGeom prst="rect">
            <a:avLst/>
          </a:prstGeom>
        </p:spPr>
        <p:txBody>
          <a:bodyPr vert="horz" lIns="91440" tIns="45720" rIns="91440" bIns="45720" rtlCol="0" anchor="ctr"/>
          <a:lstStyle>
            <a:lvl1pPr algn="r">
              <a:defRPr sz="1000" b="0" i="0">
                <a:solidFill>
                  <a:schemeClr val="tx1"/>
                </a:solidFill>
                <a:latin typeface="+mn-lt"/>
              </a:defRPr>
            </a:lvl1pPr>
          </a:lstStyle>
          <a:p>
            <a:pPr>
              <a:defRPr/>
            </a:pPr>
            <a:fld id="{D57F1E4F-1CFF-5643-939E-217C01CDF565}" type="slidenum">
              <a:rPr lang="en-US"/>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ctr" defTabSz="457200">
        <a:spcBef>
          <a:spcPts val="0"/>
        </a:spcBef>
        <a:buNone/>
        <a:defRPr sz="4400" cap="none">
          <a:ln w="3175" cmpd="sng">
            <a:noFill/>
          </a:ln>
          <a:solidFill>
            <a:schemeClr val="tx1">
              <a:lumMod val="85000"/>
              <a:lumOff val="1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p:titleStyle>
    <p:bodyStyle>
      <a:lvl1pPr marL="285750" indent="-285750" algn="l" defTabSz="457200">
        <a:spcBef>
          <a:spcPts val="0"/>
        </a:spcBef>
        <a:spcAft>
          <a:spcPts val="600"/>
        </a:spcAft>
        <a:buClr>
          <a:schemeClr val="accent1"/>
        </a:buClr>
        <a:buSzPct val="115000"/>
        <a:buFont typeface="Arial"/>
        <a:buChar char="•"/>
        <a:defRPr sz="2400" cap="none">
          <a:solidFill>
            <a:schemeClr val="tx1">
              <a:lumMod val="85000"/>
              <a:lumOff val="15000"/>
            </a:schemeClr>
          </a:solidFill>
          <a:latin typeface="+mn-lt"/>
          <a:ea typeface="+mn-ea"/>
          <a:cs typeface="+mn-cs"/>
        </a:defRPr>
      </a:lvl1pPr>
      <a:lvl2pPr marL="742950" indent="-285750" algn="l" defTabSz="457200">
        <a:spcBef>
          <a:spcPts val="0"/>
        </a:spcBef>
        <a:spcAft>
          <a:spcPts val="600"/>
        </a:spcAft>
        <a:buClr>
          <a:schemeClr val="accent1"/>
        </a:buClr>
        <a:buSzPct val="115000"/>
        <a:buFont typeface="Arial"/>
        <a:buChar char="•"/>
        <a:defRPr sz="2000" cap="none">
          <a:solidFill>
            <a:schemeClr val="tx1">
              <a:lumMod val="85000"/>
              <a:lumOff val="15000"/>
            </a:schemeClr>
          </a:solidFill>
          <a:latin typeface="+mn-lt"/>
          <a:ea typeface="+mn-ea"/>
          <a:cs typeface="+mn-cs"/>
        </a:defRPr>
      </a:lvl2pPr>
      <a:lvl3pPr marL="1200150" indent="-285750" algn="l" defTabSz="457200">
        <a:spcBef>
          <a:spcPts val="0"/>
        </a:spcBef>
        <a:spcAft>
          <a:spcPts val="600"/>
        </a:spcAft>
        <a:buClr>
          <a:schemeClr val="accent1"/>
        </a:buClr>
        <a:buSzPct val="115000"/>
        <a:buFont typeface="Arial"/>
        <a:buChar char="•"/>
        <a:defRPr sz="1800" cap="none">
          <a:solidFill>
            <a:schemeClr val="tx1">
              <a:lumMod val="85000"/>
              <a:lumOff val="15000"/>
            </a:schemeClr>
          </a:solidFill>
          <a:latin typeface="+mn-lt"/>
          <a:ea typeface="+mn-ea"/>
          <a:cs typeface="+mn-cs"/>
        </a:defRPr>
      </a:lvl3pPr>
      <a:lvl4pPr marL="1543050" indent="-171450" algn="l" defTabSz="457200">
        <a:spcBef>
          <a:spcPts val="0"/>
        </a:spcBef>
        <a:spcAft>
          <a:spcPts val="600"/>
        </a:spcAft>
        <a:buClr>
          <a:schemeClr val="accent1"/>
        </a:buClr>
        <a:buSzPct val="115000"/>
        <a:buFont typeface="Arial"/>
        <a:buChar char="•"/>
        <a:defRPr sz="1600" cap="none">
          <a:solidFill>
            <a:schemeClr val="tx1">
              <a:lumMod val="85000"/>
              <a:lumOff val="15000"/>
            </a:schemeClr>
          </a:solidFill>
          <a:latin typeface="+mn-lt"/>
          <a:ea typeface="+mn-ea"/>
          <a:cs typeface="+mn-cs"/>
        </a:defRPr>
      </a:lvl4pPr>
      <a:lvl5pPr marL="2000250" indent="-17145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5pPr>
      <a:lvl6pPr marL="25146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6pPr>
      <a:lvl7pPr marL="29718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7pPr>
      <a:lvl8pPr marL="34290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8pPr>
      <a:lvl9pPr marL="38862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9pPr>
    </p:bodyStyle>
    <p:other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4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2334126" y="1575567"/>
            <a:ext cx="7547811" cy="1515533"/>
          </a:xfrm>
        </p:spPr>
        <p:txBody>
          <a:bodyPr/>
          <a:lstStyle/>
          <a:p>
            <a:pPr>
              <a:defRPr/>
            </a:pPr>
            <a:r>
              <a:rPr lang="en-US" sz="2800" b="1" dirty="0"/>
              <a:t>Influence of wettability on water-air relative</a:t>
            </a:r>
            <a:br>
              <a:rPr lang="en-US" sz="2800" b="1" dirty="0"/>
            </a:br>
            <a:r>
              <a:rPr lang="en-US" sz="2800" b="1" dirty="0"/>
              <a:t>permeability curves in unconsolidated porous media: from water-wet to oil-wet</a:t>
            </a:r>
            <a:endParaRPr lang="fr-FR" sz="2800" b="1" dirty="0"/>
          </a:p>
        </p:txBody>
      </p:sp>
      <p:sp>
        <p:nvSpPr>
          <p:cNvPr id="4" name="Sous-titre 2"/>
          <p:cNvSpPr txBox="1"/>
          <p:nvPr/>
        </p:nvSpPr>
        <p:spPr bwMode="auto">
          <a:xfrm>
            <a:off x="2688164" y="3652211"/>
            <a:ext cx="6815669" cy="2042736"/>
          </a:xfrm>
          <a:prstGeom prst="rect">
            <a:avLst/>
          </a:prstGeom>
        </p:spPr>
        <p:txBody>
          <a:bodyPr vert="horz" lIns="91440" tIns="45720" rIns="91440" bIns="45720" rtlCol="0" anchor="t">
            <a:normAutofit/>
          </a:bodyPr>
          <a:lstStyle>
            <a:lvl1pPr marL="0" indent="0" algn="ctr" defTabSz="457200">
              <a:spcBef>
                <a:spcPts val="0"/>
              </a:spcBef>
              <a:spcAft>
                <a:spcPts val="600"/>
              </a:spcAft>
              <a:buClr>
                <a:schemeClr val="accent1"/>
              </a:buClr>
              <a:buSzPct val="115000"/>
              <a:buFont typeface="Arial"/>
              <a:buNone/>
              <a:defRPr sz="2100" cap="none">
                <a:solidFill>
                  <a:schemeClr val="tx1"/>
                </a:solidFill>
                <a:latin typeface="+mn-lt"/>
                <a:ea typeface="+mn-ea"/>
                <a:cs typeface="+mn-cs"/>
              </a:defRPr>
            </a:lvl1pPr>
            <a:lvl2pPr marL="457200" indent="0" algn="ctr" defTabSz="457200">
              <a:spcBef>
                <a:spcPts val="0"/>
              </a:spcBef>
              <a:spcAft>
                <a:spcPts val="600"/>
              </a:spcAft>
              <a:buClr>
                <a:schemeClr val="accent1"/>
              </a:buClr>
              <a:buSzPct val="115000"/>
              <a:buFont typeface="Arial"/>
              <a:buNone/>
              <a:defRPr sz="2000" cap="none">
                <a:solidFill>
                  <a:schemeClr val="tx1">
                    <a:tint val="75000"/>
                  </a:schemeClr>
                </a:solidFill>
                <a:latin typeface="+mn-lt"/>
                <a:ea typeface="+mn-ea"/>
                <a:cs typeface="+mn-cs"/>
              </a:defRPr>
            </a:lvl2pPr>
            <a:lvl3pPr marL="914400" indent="0" algn="ctr" defTabSz="457200">
              <a:spcBef>
                <a:spcPts val="0"/>
              </a:spcBef>
              <a:spcAft>
                <a:spcPts val="600"/>
              </a:spcAft>
              <a:buClr>
                <a:schemeClr val="accent1"/>
              </a:buClr>
              <a:buSzPct val="115000"/>
              <a:buFont typeface="Arial"/>
              <a:buNone/>
              <a:defRPr sz="1800" cap="none">
                <a:solidFill>
                  <a:schemeClr val="tx1">
                    <a:tint val="75000"/>
                  </a:schemeClr>
                </a:solidFill>
                <a:latin typeface="+mn-lt"/>
                <a:ea typeface="+mn-ea"/>
                <a:cs typeface="+mn-cs"/>
              </a:defRPr>
            </a:lvl3pPr>
            <a:lvl4pPr marL="1371600" indent="0" algn="ctr" defTabSz="457200">
              <a:spcBef>
                <a:spcPts val="0"/>
              </a:spcBef>
              <a:spcAft>
                <a:spcPts val="600"/>
              </a:spcAft>
              <a:buClr>
                <a:schemeClr val="accent1"/>
              </a:buClr>
              <a:buSzPct val="115000"/>
              <a:buFont typeface="Arial"/>
              <a:buNone/>
              <a:defRPr sz="1600" cap="none">
                <a:solidFill>
                  <a:schemeClr val="tx1">
                    <a:tint val="75000"/>
                  </a:schemeClr>
                </a:solidFill>
                <a:latin typeface="+mn-lt"/>
                <a:ea typeface="+mn-ea"/>
                <a:cs typeface="+mn-cs"/>
              </a:defRPr>
            </a:lvl4pPr>
            <a:lvl5pPr marL="1828800" indent="0" algn="ctr" defTabSz="457200">
              <a:spcBef>
                <a:spcPts val="0"/>
              </a:spcBef>
              <a:spcAft>
                <a:spcPts val="600"/>
              </a:spcAft>
              <a:buClr>
                <a:schemeClr val="accent1"/>
              </a:buClr>
              <a:buSzPct val="115000"/>
              <a:buFont typeface="Arial"/>
              <a:buNone/>
              <a:defRPr sz="1400" cap="none">
                <a:solidFill>
                  <a:schemeClr val="tx1">
                    <a:tint val="75000"/>
                  </a:schemeClr>
                </a:solidFill>
                <a:latin typeface="+mn-lt"/>
                <a:ea typeface="+mn-ea"/>
                <a:cs typeface="+mn-cs"/>
              </a:defRPr>
            </a:lvl5pPr>
            <a:lvl6pPr marL="2286000" indent="0" algn="ctr" defTabSz="457200">
              <a:spcBef>
                <a:spcPts val="0"/>
              </a:spcBef>
              <a:spcAft>
                <a:spcPts val="600"/>
              </a:spcAft>
              <a:buClr>
                <a:schemeClr val="accent1"/>
              </a:buClr>
              <a:buSzPct val="115000"/>
              <a:buFont typeface="Arial"/>
              <a:buNone/>
              <a:defRPr sz="1400" cap="none">
                <a:solidFill>
                  <a:schemeClr val="tx1">
                    <a:tint val="75000"/>
                  </a:schemeClr>
                </a:solidFill>
                <a:latin typeface="+mn-lt"/>
                <a:ea typeface="+mn-ea"/>
                <a:cs typeface="+mn-cs"/>
              </a:defRPr>
            </a:lvl6pPr>
            <a:lvl7pPr marL="2743200" indent="0" algn="ctr" defTabSz="457200">
              <a:spcBef>
                <a:spcPts val="0"/>
              </a:spcBef>
              <a:spcAft>
                <a:spcPts val="600"/>
              </a:spcAft>
              <a:buClr>
                <a:schemeClr val="accent1"/>
              </a:buClr>
              <a:buSzPct val="115000"/>
              <a:buFont typeface="Arial"/>
              <a:buNone/>
              <a:defRPr sz="1400" cap="none">
                <a:solidFill>
                  <a:schemeClr val="tx1">
                    <a:tint val="75000"/>
                  </a:schemeClr>
                </a:solidFill>
                <a:latin typeface="+mn-lt"/>
                <a:ea typeface="+mn-ea"/>
                <a:cs typeface="+mn-cs"/>
              </a:defRPr>
            </a:lvl7pPr>
            <a:lvl8pPr marL="3200400" indent="0" algn="ctr" defTabSz="457200">
              <a:spcBef>
                <a:spcPts val="0"/>
              </a:spcBef>
              <a:spcAft>
                <a:spcPts val="600"/>
              </a:spcAft>
              <a:buClr>
                <a:schemeClr val="accent1"/>
              </a:buClr>
              <a:buSzPct val="115000"/>
              <a:buFont typeface="Arial"/>
              <a:buNone/>
              <a:defRPr sz="1400" cap="none">
                <a:solidFill>
                  <a:schemeClr val="tx1">
                    <a:tint val="75000"/>
                  </a:schemeClr>
                </a:solidFill>
                <a:latin typeface="+mn-lt"/>
                <a:ea typeface="+mn-ea"/>
                <a:cs typeface="+mn-cs"/>
              </a:defRPr>
            </a:lvl8pPr>
            <a:lvl9pPr marL="3657600" indent="0" algn="ctr" defTabSz="457200">
              <a:spcBef>
                <a:spcPts val="0"/>
              </a:spcBef>
              <a:spcAft>
                <a:spcPts val="600"/>
              </a:spcAft>
              <a:buClr>
                <a:schemeClr val="accent1"/>
              </a:buClr>
              <a:buSzPct val="115000"/>
              <a:buFont typeface="Arial"/>
              <a:buNone/>
              <a:defRPr sz="1400" cap="none">
                <a:solidFill>
                  <a:schemeClr val="tx1">
                    <a:tint val="75000"/>
                  </a:schemeClr>
                </a:solidFill>
                <a:latin typeface="+mn-lt"/>
                <a:ea typeface="+mn-ea"/>
                <a:cs typeface="+mn-cs"/>
              </a:defRPr>
            </a:lvl9pPr>
          </a:lstStyle>
          <a:p>
            <a:pPr algn="l">
              <a:spcAft>
                <a:spcPts val="0"/>
              </a:spcAft>
              <a:defRPr/>
            </a:pPr>
            <a:r>
              <a:rPr lang="fr-FR" sz="1800" b="1"/>
              <a:t>Kevin HERNANDEZ-PEREZ				PhD supervisors:</a:t>
            </a:r>
            <a:endParaRPr/>
          </a:p>
          <a:p>
            <a:pPr algn="l">
              <a:spcAft>
                <a:spcPts val="0"/>
              </a:spcAft>
              <a:defRPr/>
            </a:pPr>
            <a:r>
              <a:rPr lang="fr-FR" sz="1800"/>
              <a:t>PhD candidate 							Gerhard SCHÄFER</a:t>
            </a:r>
            <a:endParaRPr/>
          </a:p>
          <a:p>
            <a:pPr algn="l">
              <a:spcAft>
                <a:spcPts val="0"/>
              </a:spcAft>
              <a:defRPr/>
            </a:pPr>
            <a:r>
              <a:rPr lang="fr-FR" sz="1800"/>
              <a:t>Third-year								Renaud TOUSSAINT</a:t>
            </a:r>
            <a:endParaRPr/>
          </a:p>
          <a:p>
            <a:pPr algn="l">
              <a:spcAft>
                <a:spcPts val="0"/>
              </a:spcAft>
              <a:defRPr/>
            </a:pPr>
            <a:r>
              <a:rPr lang="fr-FR" sz="1800"/>
              <a:t> </a:t>
            </a:r>
            <a:endParaRPr/>
          </a:p>
          <a:p>
            <a:pPr algn="just">
              <a:spcAft>
                <a:spcPts val="0"/>
              </a:spcAft>
              <a:defRPr/>
            </a:pPr>
            <a:r>
              <a:rPr lang="fr-FR" sz="1200"/>
              <a:t>*</a:t>
            </a:r>
            <a:r>
              <a:rPr lang="en-US" sz="1200"/>
              <a:t>This PhD is part of the international CONTINUUM project, in collaboration with the “Center of Innovation for Flow through Porous Media” at the University of Wyoming.</a:t>
            </a:r>
            <a:endParaRPr lang="fr-FR" sz="1800"/>
          </a:p>
        </p:txBody>
      </p:sp>
      <p:pic>
        <p:nvPicPr>
          <p:cNvPr id="11" name="Image 10"/>
          <p:cNvPicPr>
            <a:picLocks noChangeAspect="1"/>
          </p:cNvPicPr>
          <p:nvPr/>
        </p:nvPicPr>
        <p:blipFill>
          <a:blip r:embed="rId2"/>
          <a:stretch/>
        </p:blipFill>
        <p:spPr bwMode="auto">
          <a:xfrm>
            <a:off x="166255" y="108669"/>
            <a:ext cx="2983345" cy="1084173"/>
          </a:xfrm>
          <a:prstGeom prst="rect">
            <a:avLst/>
          </a:prstGeom>
        </p:spPr>
      </p:pic>
      <p:pic>
        <p:nvPicPr>
          <p:cNvPr id="13" name="Image 12"/>
          <p:cNvPicPr>
            <a:picLocks noChangeAspect="1"/>
          </p:cNvPicPr>
          <p:nvPr/>
        </p:nvPicPr>
        <p:blipFill>
          <a:blip r:embed="rId3"/>
          <a:stretch/>
        </p:blipFill>
        <p:spPr bwMode="auto">
          <a:xfrm>
            <a:off x="8520540" y="108383"/>
            <a:ext cx="3505207" cy="13959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5"/>
          <p:cNvSpPr txBox="1"/>
          <p:nvPr/>
        </p:nvSpPr>
        <p:spPr bwMode="auto">
          <a:xfrm>
            <a:off x="743655" y="609600"/>
            <a:ext cx="10704689" cy="5843501"/>
          </a:xfrm>
          <a:prstGeom prst="rect">
            <a:avLst/>
          </a:prstGeom>
        </p:spPr>
        <p:txBody>
          <a:bodyPr>
            <a:normAutofit/>
          </a:bodyPr>
          <a:lstStyle>
            <a:lvl1pPr marL="285750" indent="-285750" algn="l" defTabSz="457200">
              <a:spcBef>
                <a:spcPts val="0"/>
              </a:spcBef>
              <a:spcAft>
                <a:spcPts val="600"/>
              </a:spcAft>
              <a:buClr>
                <a:schemeClr val="accent1"/>
              </a:buClr>
              <a:buSzPct val="115000"/>
              <a:buFont typeface="Arial"/>
              <a:buChar char="•"/>
              <a:defRPr sz="2400" cap="none">
                <a:solidFill>
                  <a:schemeClr val="tx1">
                    <a:lumMod val="85000"/>
                    <a:lumOff val="15000"/>
                  </a:schemeClr>
                </a:solidFill>
                <a:latin typeface="+mn-lt"/>
                <a:ea typeface="+mn-ea"/>
                <a:cs typeface="+mn-cs"/>
              </a:defRPr>
            </a:lvl1pPr>
            <a:lvl2pPr marL="742950" indent="-285750" algn="l" defTabSz="457200">
              <a:spcBef>
                <a:spcPts val="0"/>
              </a:spcBef>
              <a:spcAft>
                <a:spcPts val="600"/>
              </a:spcAft>
              <a:buClr>
                <a:schemeClr val="accent1"/>
              </a:buClr>
              <a:buSzPct val="115000"/>
              <a:buFont typeface="Arial"/>
              <a:buChar char="•"/>
              <a:defRPr sz="2000" cap="none">
                <a:solidFill>
                  <a:schemeClr val="tx1">
                    <a:lumMod val="85000"/>
                    <a:lumOff val="15000"/>
                  </a:schemeClr>
                </a:solidFill>
                <a:latin typeface="+mn-lt"/>
                <a:ea typeface="+mn-ea"/>
                <a:cs typeface="+mn-cs"/>
              </a:defRPr>
            </a:lvl2pPr>
            <a:lvl3pPr marL="1200150" indent="-285750" algn="l" defTabSz="457200">
              <a:spcBef>
                <a:spcPts val="0"/>
              </a:spcBef>
              <a:spcAft>
                <a:spcPts val="600"/>
              </a:spcAft>
              <a:buClr>
                <a:schemeClr val="accent1"/>
              </a:buClr>
              <a:buSzPct val="115000"/>
              <a:buFont typeface="Arial"/>
              <a:buChar char="•"/>
              <a:defRPr sz="1800" cap="none">
                <a:solidFill>
                  <a:schemeClr val="tx1">
                    <a:lumMod val="85000"/>
                    <a:lumOff val="15000"/>
                  </a:schemeClr>
                </a:solidFill>
                <a:latin typeface="+mn-lt"/>
                <a:ea typeface="+mn-ea"/>
                <a:cs typeface="+mn-cs"/>
              </a:defRPr>
            </a:lvl3pPr>
            <a:lvl4pPr marL="1543050" indent="-171450" algn="l" defTabSz="457200">
              <a:spcBef>
                <a:spcPts val="0"/>
              </a:spcBef>
              <a:spcAft>
                <a:spcPts val="600"/>
              </a:spcAft>
              <a:buClr>
                <a:schemeClr val="accent1"/>
              </a:buClr>
              <a:buSzPct val="115000"/>
              <a:buFont typeface="Arial"/>
              <a:buChar char="•"/>
              <a:defRPr sz="1600" cap="none">
                <a:solidFill>
                  <a:schemeClr val="tx1">
                    <a:lumMod val="85000"/>
                    <a:lumOff val="15000"/>
                  </a:schemeClr>
                </a:solidFill>
                <a:latin typeface="+mn-lt"/>
                <a:ea typeface="+mn-ea"/>
                <a:cs typeface="+mn-cs"/>
              </a:defRPr>
            </a:lvl4pPr>
            <a:lvl5pPr marL="2000250" indent="-17145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5pPr>
            <a:lvl6pPr marL="25146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6pPr>
            <a:lvl7pPr marL="29718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7pPr>
            <a:lvl8pPr marL="34290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8pPr>
            <a:lvl9pPr marL="38862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9pPr>
          </a:lstStyle>
          <a:p>
            <a:pPr marL="457200" indent="-457200" algn="just">
              <a:buFont typeface="Arial"/>
              <a:buAutoNum type="alphaLcParenR"/>
              <a:defRPr/>
            </a:pPr>
            <a:r>
              <a:rPr lang="en-AU" dirty="0"/>
              <a:t>k</a:t>
            </a:r>
            <a:r>
              <a:rPr lang="en-AU" baseline="-25000" dirty="0"/>
              <a:t>ra</a:t>
            </a:r>
            <a:r>
              <a:rPr lang="en-AU" dirty="0"/>
              <a:t> (water-wet sands)</a:t>
            </a:r>
            <a:endParaRPr dirty="0"/>
          </a:p>
          <a:p>
            <a:pPr marL="457200" indent="-457200" algn="just">
              <a:buFont typeface="Arial"/>
              <a:buAutoNum type="alphaLcParenR"/>
              <a:defRPr/>
            </a:pPr>
            <a:endParaRPr lang="en-AU" sz="2000" dirty="0"/>
          </a:p>
          <a:p>
            <a:pPr marL="457200" indent="-457200" algn="just">
              <a:buFont typeface="Arial"/>
              <a:buAutoNum type="alphaLcParenR"/>
              <a:defRPr/>
            </a:pPr>
            <a:endParaRPr lang="fr-FR" sz="2000" dirty="0"/>
          </a:p>
          <a:p>
            <a:pPr marL="0" indent="0" algn="just">
              <a:buNone/>
              <a:defRPr/>
            </a:pPr>
            <a:endParaRPr lang="fr-FR" sz="2000" dirty="0"/>
          </a:p>
          <a:p>
            <a:pPr marL="457200" indent="-457200" algn="just">
              <a:buFont typeface="Arial"/>
              <a:buAutoNum type="alphaLcParenR"/>
              <a:defRPr/>
            </a:pPr>
            <a:endParaRPr lang="fr-FR" sz="2000" dirty="0"/>
          </a:p>
          <a:p>
            <a:pPr marL="457200" indent="-457200" algn="just">
              <a:buFont typeface="Arial"/>
              <a:buAutoNum type="alphaLcParenR"/>
              <a:defRPr/>
            </a:pPr>
            <a:endParaRPr lang="fr-FR" sz="2000" dirty="0"/>
          </a:p>
          <a:p>
            <a:pPr marL="457200" indent="-457200" algn="just">
              <a:buFont typeface="Arial"/>
              <a:buAutoNum type="alphaLcParenR"/>
              <a:defRPr/>
            </a:pPr>
            <a:endParaRPr lang="fr-FR" sz="2000" dirty="0"/>
          </a:p>
          <a:p>
            <a:pPr marL="0" indent="0" algn="just">
              <a:buNone/>
              <a:defRPr/>
            </a:pPr>
            <a:endParaRPr lang="fr-FR" sz="2000" dirty="0"/>
          </a:p>
          <a:p>
            <a:pPr marL="0" indent="0" algn="just">
              <a:buNone/>
              <a:defRPr/>
            </a:pPr>
            <a:endParaRPr lang="fr-FR" sz="2000" dirty="0"/>
          </a:p>
          <a:p>
            <a:pPr marL="0" indent="0" algn="just">
              <a:buNone/>
              <a:defRPr/>
            </a:pPr>
            <a:endParaRPr lang="fr-FR" sz="2000" dirty="0"/>
          </a:p>
          <a:p>
            <a:pPr marL="0" indent="0" algn="just">
              <a:buNone/>
              <a:defRPr/>
            </a:pPr>
            <a:endParaRPr lang="fr-FR" sz="2000" dirty="0"/>
          </a:p>
          <a:p>
            <a:pPr marL="0" indent="0" algn="just">
              <a:buNone/>
              <a:defRPr/>
            </a:pPr>
            <a:endParaRPr lang="fr-FR" sz="2000" dirty="0"/>
          </a:p>
          <a:p>
            <a:pPr marL="0" indent="0" algn="just">
              <a:buNone/>
              <a:defRPr/>
            </a:pPr>
            <a:endParaRPr lang="fr-FR" sz="2000" dirty="0"/>
          </a:p>
          <a:p>
            <a:pPr algn="just">
              <a:buFont typeface="Courier New"/>
              <a:buChar char="o"/>
              <a:defRPr/>
            </a:pPr>
            <a:r>
              <a:rPr lang="en-GB" sz="2000" dirty="0"/>
              <a:t>Hysteresis presence</a:t>
            </a:r>
            <a:endParaRPr lang="en-GB" dirty="0"/>
          </a:p>
        </p:txBody>
      </p:sp>
      <p:sp>
        <p:nvSpPr>
          <p:cNvPr id="2" name="Espace réservé du numéro de diapositive 1"/>
          <p:cNvSpPr>
            <a:spLocks noGrp="1"/>
          </p:cNvSpPr>
          <p:nvPr>
            <p:ph type="sldNum" sz="quarter" idx="12"/>
          </p:nvPr>
        </p:nvSpPr>
        <p:spPr bwMode="auto"/>
        <p:txBody>
          <a:bodyPr/>
          <a:lstStyle/>
          <a:p>
            <a:pPr>
              <a:defRPr/>
            </a:pPr>
            <a:fld id="{D57F1E4F-1CFF-5643-939E-217C01CDF565}" type="slidenum">
              <a:rPr lang="en-US"/>
              <a:t>10</a:t>
            </a:fld>
            <a:endParaRPr lang="en-US"/>
          </a:p>
        </p:txBody>
      </p:sp>
      <p:sp>
        <p:nvSpPr>
          <p:cNvPr id="13" name="ZoneTexte 12"/>
          <p:cNvSpPr txBox="1"/>
          <p:nvPr/>
        </p:nvSpPr>
        <p:spPr bwMode="auto">
          <a:xfrm>
            <a:off x="1199456" y="5423221"/>
            <a:ext cx="9990268" cy="276999"/>
          </a:xfrm>
          <a:prstGeom prst="rect">
            <a:avLst/>
          </a:prstGeom>
          <a:noFill/>
        </p:spPr>
        <p:txBody>
          <a:bodyPr wrap="square" rtlCol="0">
            <a:spAutoFit/>
          </a:bodyPr>
          <a:lstStyle/>
          <a:p>
            <a:pPr algn="just">
              <a:defRPr/>
            </a:pPr>
            <a:r>
              <a:rPr lang="fr-FR" sz="1200" dirty="0"/>
              <a:t> Fig. 7 </a:t>
            </a:r>
            <a:r>
              <a:rPr lang="en-US" sz="1200" dirty="0"/>
              <a:t>Experimental air relative permeability (kra) curves as a function of water saturation (S</a:t>
            </a:r>
            <a:r>
              <a:rPr lang="en-US" sz="1000" dirty="0"/>
              <a:t>w</a:t>
            </a:r>
            <a:r>
              <a:rPr lang="en-US" sz="1200" dirty="0"/>
              <a:t>) for (a) P100 and (b) P2040 sands.</a:t>
            </a:r>
            <a:endParaRPr lang="fr-FR" sz="1200" dirty="0"/>
          </a:p>
        </p:txBody>
      </p:sp>
      <p:sp>
        <p:nvSpPr>
          <p:cNvPr id="5" name="Rectangle 4">
            <a:extLst>
              <a:ext uri="{FF2B5EF4-FFF2-40B4-BE49-F238E27FC236}">
                <a16:creationId xmlns:a16="http://schemas.microsoft.com/office/drawing/2014/main" id="{DF84A8AC-2355-4713-81FB-C564962A463D}"/>
              </a:ext>
            </a:extLst>
          </p:cNvPr>
          <p:cNvSpPr/>
          <p:nvPr/>
        </p:nvSpPr>
        <p:spPr>
          <a:xfrm>
            <a:off x="0" y="-13113"/>
            <a:ext cx="12192000" cy="584775"/>
          </a:xfrm>
          <a:prstGeom prst="rect">
            <a:avLst/>
          </a:prstGeom>
        </p:spPr>
        <p:txBody>
          <a:bodyPr wrap="square">
            <a:spAutoFit/>
          </a:bodyPr>
          <a:lstStyle/>
          <a:p>
            <a:pPr algn="ctr">
              <a:spcAft>
                <a:spcPts val="600"/>
              </a:spcAft>
              <a:buClr>
                <a:schemeClr val="accent1"/>
              </a:buClr>
              <a:buSzPct val="115000"/>
              <a:defRPr/>
            </a:pPr>
            <a:r>
              <a:rPr lang="en-US" sz="3200" dirty="0"/>
              <a:t>Results-</a:t>
            </a:r>
            <a:r>
              <a:rPr lang="en-US" sz="3200" dirty="0" err="1"/>
              <a:t>kr</a:t>
            </a:r>
            <a:endParaRPr lang="en-US" sz="3200" dirty="0"/>
          </a:p>
        </p:txBody>
      </p:sp>
      <p:pic>
        <p:nvPicPr>
          <p:cNvPr id="4" name="Image 3">
            <a:extLst>
              <a:ext uri="{FF2B5EF4-FFF2-40B4-BE49-F238E27FC236}">
                <a16:creationId xmlns:a16="http://schemas.microsoft.com/office/drawing/2014/main" id="{88D48E85-F2B3-4222-9EA1-BE4B96FBCB95}"/>
              </a:ext>
            </a:extLst>
          </p:cNvPr>
          <p:cNvPicPr>
            <a:picLocks noChangeAspect="1"/>
          </p:cNvPicPr>
          <p:nvPr/>
        </p:nvPicPr>
        <p:blipFill>
          <a:blip r:embed="rId2"/>
          <a:stretch>
            <a:fillRect/>
          </a:stretch>
        </p:blipFill>
        <p:spPr>
          <a:xfrm>
            <a:off x="809137" y="1172221"/>
            <a:ext cx="5356578" cy="4270297"/>
          </a:xfrm>
          <a:prstGeom prst="rect">
            <a:avLst/>
          </a:prstGeom>
        </p:spPr>
      </p:pic>
      <p:pic>
        <p:nvPicPr>
          <p:cNvPr id="7" name="Image 6">
            <a:extLst>
              <a:ext uri="{FF2B5EF4-FFF2-40B4-BE49-F238E27FC236}">
                <a16:creationId xmlns:a16="http://schemas.microsoft.com/office/drawing/2014/main" id="{FBE4F31E-8418-4212-AEC5-797C4810FFCE}"/>
              </a:ext>
            </a:extLst>
          </p:cNvPr>
          <p:cNvPicPr>
            <a:picLocks noChangeAspect="1"/>
          </p:cNvPicPr>
          <p:nvPr/>
        </p:nvPicPr>
        <p:blipFill>
          <a:blip r:embed="rId3"/>
          <a:stretch>
            <a:fillRect/>
          </a:stretch>
        </p:blipFill>
        <p:spPr>
          <a:xfrm>
            <a:off x="6150268" y="1172221"/>
            <a:ext cx="5363558" cy="4275861"/>
          </a:xfrm>
          <a:prstGeom prst="rect">
            <a:avLst/>
          </a:prstGeom>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7A882C07-86F9-7583-B65B-9014B4FBA18A}"/>
                  </a:ext>
                </a:extLst>
              </p:cNvPr>
              <p:cNvSpPr txBox="1"/>
              <p:nvPr/>
            </p:nvSpPr>
            <p:spPr>
              <a:xfrm>
                <a:off x="4367808" y="638096"/>
                <a:ext cx="5473717" cy="50917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s-MX" sz="1600" b="1" i="1" smtClean="0">
                              <a:latin typeface="Cambria Math" panose="02040503050406030204" pitchFamily="18" charset="0"/>
                            </a:rPr>
                            <m:t>𝒒</m:t>
                          </m:r>
                        </m:e>
                        <m:sub>
                          <m:r>
                            <a:rPr lang="es-MX" sz="1600" b="1" i="1" smtClean="0">
                              <a:latin typeface="Cambria Math" panose="02040503050406030204" pitchFamily="18" charset="0"/>
                            </a:rPr>
                            <m:t>𝒂</m:t>
                          </m:r>
                        </m:sub>
                      </m:sSub>
                      <m:r>
                        <a:rPr lang="es-MX" sz="1600" b="1" i="1" smtClean="0">
                          <a:latin typeface="Cambria Math" panose="02040503050406030204" pitchFamily="18" charset="0"/>
                        </a:rPr>
                        <m:t>=−</m:t>
                      </m:r>
                      <m:f>
                        <m:fPr>
                          <m:ctrlPr>
                            <a:rPr lang="es-MX" sz="1600" b="1" i="1" smtClean="0">
                              <a:latin typeface="Cambria Math" panose="02040503050406030204" pitchFamily="18" charset="0"/>
                            </a:rPr>
                          </m:ctrlPr>
                        </m:fPr>
                        <m:num>
                          <m:r>
                            <a:rPr lang="es-MX" sz="1600" b="1" i="1" smtClean="0">
                              <a:latin typeface="Cambria Math" panose="02040503050406030204" pitchFamily="18" charset="0"/>
                            </a:rPr>
                            <m:t>𝒌</m:t>
                          </m:r>
                          <m:sSub>
                            <m:sSubPr>
                              <m:ctrlPr>
                                <a:rPr lang="es-MX" sz="1600" b="1" i="1" smtClean="0">
                                  <a:latin typeface="Cambria Math" panose="02040503050406030204" pitchFamily="18" charset="0"/>
                                </a:rPr>
                              </m:ctrlPr>
                            </m:sSubPr>
                            <m:e>
                              <m:r>
                                <a:rPr lang="es-MX" sz="1600" b="1" i="1" smtClean="0">
                                  <a:latin typeface="Cambria Math" panose="02040503050406030204" pitchFamily="18" charset="0"/>
                                </a:rPr>
                                <m:t>𝒌</m:t>
                              </m:r>
                            </m:e>
                            <m:sub>
                              <m:r>
                                <a:rPr lang="es-MX" sz="1600" b="1" i="1" smtClean="0">
                                  <a:latin typeface="Cambria Math" panose="02040503050406030204" pitchFamily="18" charset="0"/>
                                </a:rPr>
                                <m:t>𝒓𝒂</m:t>
                              </m:r>
                            </m:sub>
                          </m:sSub>
                        </m:num>
                        <m:den>
                          <m:sSub>
                            <m:sSubPr>
                              <m:ctrlPr>
                                <a:rPr lang="es-MX" sz="1600" b="1" i="1" smtClean="0">
                                  <a:latin typeface="Cambria Math" panose="02040503050406030204" pitchFamily="18" charset="0"/>
                                </a:rPr>
                              </m:ctrlPr>
                            </m:sSubPr>
                            <m:e>
                              <m:r>
                                <a:rPr lang="es-MX" sz="1600" b="1" i="1" smtClean="0">
                                  <a:latin typeface="Cambria Math" panose="02040503050406030204" pitchFamily="18" charset="0"/>
                                  <a:ea typeface="Cambria Math" panose="02040503050406030204" pitchFamily="18" charset="0"/>
                                </a:rPr>
                                <m:t>𝝁</m:t>
                              </m:r>
                            </m:e>
                            <m:sub>
                              <m:r>
                                <a:rPr lang="es-MX" sz="1600" b="1" i="1" smtClean="0">
                                  <a:latin typeface="Cambria Math" panose="02040503050406030204" pitchFamily="18" charset="0"/>
                                </a:rPr>
                                <m:t>𝒂</m:t>
                              </m:r>
                            </m:sub>
                          </m:sSub>
                        </m:den>
                      </m:f>
                      <m:r>
                        <a:rPr lang="es-MX" sz="1600" b="1" i="1" smtClean="0">
                          <a:latin typeface="Cambria Math" panose="02040503050406030204" pitchFamily="18" charset="0"/>
                          <a:ea typeface="Cambria Math" panose="02040503050406030204" pitchFamily="18" charset="0"/>
                        </a:rPr>
                        <m:t>𝜵</m:t>
                      </m:r>
                      <m:sSub>
                        <m:sSubPr>
                          <m:ctrlPr>
                            <a:rPr lang="es-MX" sz="1600" b="1" i="1" smtClean="0">
                              <a:latin typeface="Cambria Math" panose="02040503050406030204" pitchFamily="18" charset="0"/>
                              <a:ea typeface="Cambria Math" panose="02040503050406030204" pitchFamily="18" charset="0"/>
                            </a:rPr>
                          </m:ctrlPr>
                        </m:sSubPr>
                        <m:e>
                          <m:r>
                            <a:rPr lang="es-MX" sz="1600" b="1" i="1" smtClean="0">
                              <a:latin typeface="Cambria Math" panose="02040503050406030204" pitchFamily="18" charset="0"/>
                              <a:ea typeface="Cambria Math" panose="02040503050406030204" pitchFamily="18" charset="0"/>
                            </a:rPr>
                            <m:t>𝑷</m:t>
                          </m:r>
                        </m:e>
                        <m:sub>
                          <m:r>
                            <a:rPr lang="es-MX" sz="1600" b="1" i="1" smtClean="0">
                              <a:latin typeface="Cambria Math" panose="02040503050406030204" pitchFamily="18" charset="0"/>
                              <a:ea typeface="Cambria Math" panose="02040503050406030204" pitchFamily="18" charset="0"/>
                            </a:rPr>
                            <m:t>𝒂</m:t>
                          </m:r>
                        </m:sub>
                      </m:sSub>
                      <m:r>
                        <a:rPr lang="es-MX" sz="1600" b="1" i="1" smtClean="0">
                          <a:latin typeface="Cambria Math" panose="02040503050406030204" pitchFamily="18" charset="0"/>
                          <a:ea typeface="Cambria Math" panose="02040503050406030204" pitchFamily="18" charset="0"/>
                        </a:rPr>
                        <m:t>     </m:t>
                      </m:r>
                      <m:r>
                        <a:rPr lang="en-US" sz="1600" b="1" dirty="0" smtClean="0">
                          <a:latin typeface="Cambria Math" panose="02040503050406030204" pitchFamily="18" charset="0"/>
                        </a:rPr>
                        <m:t>⇒</m:t>
                      </m:r>
                      <m:r>
                        <a:rPr lang="es-MX" sz="1600" b="1" i="1" dirty="0" smtClean="0">
                          <a:latin typeface="Cambria Math" panose="02040503050406030204" pitchFamily="18" charset="0"/>
                        </a:rPr>
                        <m:t> </m:t>
                      </m:r>
                      <m:sSub>
                        <m:sSubPr>
                          <m:ctrlPr>
                            <a:rPr lang="en-US" sz="1600" b="1" i="1">
                              <a:latin typeface="Cambria Math" panose="02040503050406030204" pitchFamily="18" charset="0"/>
                            </a:rPr>
                          </m:ctrlPr>
                        </m:sSubPr>
                        <m:e>
                          <m:r>
                            <a:rPr lang="es-MX" sz="1600" b="1" i="1">
                              <a:latin typeface="Cambria Math" panose="02040503050406030204" pitchFamily="18" charset="0"/>
                            </a:rPr>
                            <m:t>𝒒</m:t>
                          </m:r>
                        </m:e>
                        <m:sub>
                          <m:r>
                            <a:rPr lang="es-MX" sz="1600" b="1" i="1">
                              <a:latin typeface="Cambria Math" panose="02040503050406030204" pitchFamily="18" charset="0"/>
                            </a:rPr>
                            <m:t>𝒂</m:t>
                          </m:r>
                        </m:sub>
                      </m:sSub>
                      <m:r>
                        <a:rPr lang="es-MX" sz="1600" b="1" i="1">
                          <a:latin typeface="Cambria Math" panose="02040503050406030204" pitchFamily="18" charset="0"/>
                        </a:rPr>
                        <m:t>=−</m:t>
                      </m:r>
                      <m:f>
                        <m:fPr>
                          <m:ctrlPr>
                            <a:rPr lang="es-MX" sz="1600" b="1" i="1">
                              <a:latin typeface="Cambria Math" panose="02040503050406030204" pitchFamily="18" charset="0"/>
                            </a:rPr>
                          </m:ctrlPr>
                        </m:fPr>
                        <m:num>
                          <m:r>
                            <a:rPr lang="es-MX" sz="1600" b="1" i="1">
                              <a:latin typeface="Cambria Math" panose="02040503050406030204" pitchFamily="18" charset="0"/>
                            </a:rPr>
                            <m:t>𝒌</m:t>
                          </m:r>
                        </m:num>
                        <m:den>
                          <m:sSub>
                            <m:sSubPr>
                              <m:ctrlPr>
                                <a:rPr lang="es-MX" sz="1600" b="1" i="1">
                                  <a:latin typeface="Cambria Math" panose="02040503050406030204" pitchFamily="18" charset="0"/>
                                </a:rPr>
                              </m:ctrlPr>
                            </m:sSubPr>
                            <m:e>
                              <m:r>
                                <a:rPr lang="es-MX" sz="1600" b="1" i="1">
                                  <a:latin typeface="Cambria Math" panose="02040503050406030204" pitchFamily="18" charset="0"/>
                                  <a:ea typeface="Cambria Math" panose="02040503050406030204" pitchFamily="18" charset="0"/>
                                </a:rPr>
                                <m:t>𝝁</m:t>
                              </m:r>
                            </m:e>
                            <m:sub>
                              <m:r>
                                <a:rPr lang="es-MX" sz="1600" b="1" i="1">
                                  <a:latin typeface="Cambria Math" panose="02040503050406030204" pitchFamily="18" charset="0"/>
                                </a:rPr>
                                <m:t>𝒂</m:t>
                              </m:r>
                            </m:sub>
                          </m:sSub>
                        </m:den>
                      </m:f>
                      <m:r>
                        <a:rPr lang="es-MX" sz="1600" b="1" i="1" smtClean="0">
                          <a:latin typeface="Cambria Math" panose="02040503050406030204" pitchFamily="18" charset="0"/>
                        </a:rPr>
                        <m:t>(</m:t>
                      </m:r>
                      <m:sSub>
                        <m:sSubPr>
                          <m:ctrlPr>
                            <a:rPr lang="es-MX" sz="1600" b="1" i="1" smtClean="0">
                              <a:latin typeface="Cambria Math" panose="02040503050406030204" pitchFamily="18" charset="0"/>
                            </a:rPr>
                          </m:ctrlPr>
                        </m:sSubPr>
                        <m:e>
                          <m:r>
                            <a:rPr lang="es-MX" sz="1600" b="1" i="1" smtClean="0">
                              <a:latin typeface="Cambria Math" panose="02040503050406030204" pitchFamily="18" charset="0"/>
                            </a:rPr>
                            <m:t>𝒌</m:t>
                          </m:r>
                        </m:e>
                        <m:sub>
                          <m:r>
                            <a:rPr lang="es-MX" sz="1600" b="1" i="1" smtClean="0">
                              <a:latin typeface="Cambria Math" panose="02040503050406030204" pitchFamily="18" charset="0"/>
                            </a:rPr>
                            <m:t>𝒂𝒂</m:t>
                          </m:r>
                        </m:sub>
                      </m:sSub>
                      <m:r>
                        <a:rPr lang="es-MX" sz="1600" b="1" i="1">
                          <a:latin typeface="Cambria Math" panose="02040503050406030204" pitchFamily="18" charset="0"/>
                          <a:ea typeface="Cambria Math" panose="02040503050406030204" pitchFamily="18" charset="0"/>
                        </a:rPr>
                        <m:t>𝜵</m:t>
                      </m:r>
                      <m:sSub>
                        <m:sSubPr>
                          <m:ctrlPr>
                            <a:rPr lang="es-MX" sz="1600" b="1" i="1">
                              <a:latin typeface="Cambria Math" panose="02040503050406030204" pitchFamily="18" charset="0"/>
                              <a:ea typeface="Cambria Math" panose="02040503050406030204" pitchFamily="18" charset="0"/>
                            </a:rPr>
                          </m:ctrlPr>
                        </m:sSubPr>
                        <m:e>
                          <m:r>
                            <a:rPr lang="es-MX" sz="1600" b="1" i="1">
                              <a:latin typeface="Cambria Math" panose="02040503050406030204" pitchFamily="18" charset="0"/>
                              <a:ea typeface="Cambria Math" panose="02040503050406030204" pitchFamily="18" charset="0"/>
                            </a:rPr>
                            <m:t>𝑷</m:t>
                          </m:r>
                        </m:e>
                        <m:sub>
                          <m:r>
                            <a:rPr lang="es-MX" sz="1600" b="1" i="1">
                              <a:latin typeface="Cambria Math" panose="02040503050406030204" pitchFamily="18" charset="0"/>
                              <a:ea typeface="Cambria Math" panose="02040503050406030204" pitchFamily="18" charset="0"/>
                            </a:rPr>
                            <m:t>𝒂</m:t>
                          </m:r>
                        </m:sub>
                      </m:sSub>
                      <m:r>
                        <a:rPr lang="es-MX" sz="1600" b="1" i="1" smtClean="0">
                          <a:latin typeface="Cambria Math" panose="02040503050406030204" pitchFamily="18" charset="0"/>
                          <a:ea typeface="Cambria Math" panose="02040503050406030204" pitchFamily="18" charset="0"/>
                        </a:rPr>
                        <m:t>+</m:t>
                      </m:r>
                      <m:sSub>
                        <m:sSubPr>
                          <m:ctrlPr>
                            <a:rPr lang="es-MX" sz="1600" b="1" i="1" smtClean="0">
                              <a:latin typeface="Cambria Math" panose="02040503050406030204" pitchFamily="18" charset="0"/>
                              <a:ea typeface="Cambria Math" panose="02040503050406030204" pitchFamily="18" charset="0"/>
                            </a:rPr>
                          </m:ctrlPr>
                        </m:sSubPr>
                        <m:e>
                          <m:r>
                            <a:rPr lang="es-MX" sz="1600" b="1" i="1" smtClean="0">
                              <a:latin typeface="Cambria Math" panose="02040503050406030204" pitchFamily="18" charset="0"/>
                              <a:ea typeface="Cambria Math" panose="02040503050406030204" pitchFamily="18" charset="0"/>
                            </a:rPr>
                            <m:t>𝒌</m:t>
                          </m:r>
                        </m:e>
                        <m:sub>
                          <m:r>
                            <a:rPr lang="es-MX" sz="1600" b="1" i="1" smtClean="0">
                              <a:latin typeface="Cambria Math" panose="02040503050406030204" pitchFamily="18" charset="0"/>
                              <a:ea typeface="Cambria Math" panose="02040503050406030204" pitchFamily="18" charset="0"/>
                            </a:rPr>
                            <m:t>𝒂𝒘</m:t>
                          </m:r>
                        </m:sub>
                      </m:sSub>
                      <m:r>
                        <a:rPr lang="es-MX" sz="1600" b="1" i="1" smtClean="0">
                          <a:latin typeface="Cambria Math" panose="02040503050406030204" pitchFamily="18" charset="0"/>
                          <a:ea typeface="Cambria Math" panose="02040503050406030204" pitchFamily="18" charset="0"/>
                        </a:rPr>
                        <m:t>𝜵</m:t>
                      </m:r>
                      <m:sSub>
                        <m:sSubPr>
                          <m:ctrlPr>
                            <a:rPr lang="es-MX" sz="1600" b="1" i="1" smtClean="0">
                              <a:latin typeface="Cambria Math" panose="02040503050406030204" pitchFamily="18" charset="0"/>
                              <a:ea typeface="Cambria Math" panose="02040503050406030204" pitchFamily="18" charset="0"/>
                            </a:rPr>
                          </m:ctrlPr>
                        </m:sSubPr>
                        <m:e>
                          <m:r>
                            <a:rPr lang="es-MX" sz="1600" b="1" i="1" smtClean="0">
                              <a:latin typeface="Cambria Math" panose="02040503050406030204" pitchFamily="18" charset="0"/>
                              <a:ea typeface="Cambria Math" panose="02040503050406030204" pitchFamily="18" charset="0"/>
                            </a:rPr>
                            <m:t>𝑷</m:t>
                          </m:r>
                        </m:e>
                        <m:sub>
                          <m:r>
                            <a:rPr lang="es-MX" sz="1600" b="1" i="1" smtClean="0">
                              <a:latin typeface="Cambria Math" panose="02040503050406030204" pitchFamily="18" charset="0"/>
                              <a:ea typeface="Cambria Math" panose="02040503050406030204" pitchFamily="18" charset="0"/>
                            </a:rPr>
                            <m:t>𝒘</m:t>
                          </m:r>
                        </m:sub>
                      </m:sSub>
                      <m:r>
                        <a:rPr lang="es-MX" sz="1600" b="1" i="1" smtClean="0">
                          <a:latin typeface="Cambria Math" panose="02040503050406030204" pitchFamily="18" charset="0"/>
                          <a:ea typeface="Cambria Math" panose="02040503050406030204" pitchFamily="18" charset="0"/>
                        </a:rPr>
                        <m:t>)</m:t>
                      </m:r>
                    </m:oMath>
                  </m:oMathPara>
                </a14:m>
                <a:endParaRPr lang="en-US" sz="1400" b="1" dirty="0"/>
              </a:p>
            </p:txBody>
          </p:sp>
        </mc:Choice>
        <mc:Fallback>
          <p:sp>
            <p:nvSpPr>
              <p:cNvPr id="3" name="CuadroTexto 2">
                <a:extLst>
                  <a:ext uri="{FF2B5EF4-FFF2-40B4-BE49-F238E27FC236}">
                    <a16:creationId xmlns:a16="http://schemas.microsoft.com/office/drawing/2014/main" id="{7A882C07-86F9-7583-B65B-9014B4FBA18A}"/>
                  </a:ext>
                </a:extLst>
              </p:cNvPr>
              <p:cNvSpPr txBox="1">
                <a:spLocks noRot="1" noChangeAspect="1" noMove="1" noResize="1" noEditPoints="1" noAdjustHandles="1" noChangeArrowheads="1" noChangeShapeType="1" noTextEdit="1"/>
              </p:cNvSpPr>
              <p:nvPr/>
            </p:nvSpPr>
            <p:spPr>
              <a:xfrm>
                <a:off x="4367808" y="638096"/>
                <a:ext cx="5473717" cy="50917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0971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5"/>
          <p:cNvSpPr txBox="1"/>
          <p:nvPr/>
        </p:nvSpPr>
        <p:spPr bwMode="auto">
          <a:xfrm>
            <a:off x="821768" y="659191"/>
            <a:ext cx="10704689" cy="5717546"/>
          </a:xfrm>
          <a:prstGeom prst="rect">
            <a:avLst/>
          </a:prstGeom>
        </p:spPr>
        <p:txBody>
          <a:bodyPr>
            <a:normAutofit/>
          </a:bodyPr>
          <a:lstStyle>
            <a:lvl1pPr marL="285750" indent="-285750" algn="l" defTabSz="457200">
              <a:spcBef>
                <a:spcPts val="0"/>
              </a:spcBef>
              <a:spcAft>
                <a:spcPts val="600"/>
              </a:spcAft>
              <a:buClr>
                <a:schemeClr val="accent1"/>
              </a:buClr>
              <a:buSzPct val="115000"/>
              <a:buFont typeface="Arial"/>
              <a:buChar char="•"/>
              <a:defRPr sz="2400" cap="none">
                <a:solidFill>
                  <a:schemeClr val="tx1">
                    <a:lumMod val="85000"/>
                    <a:lumOff val="15000"/>
                  </a:schemeClr>
                </a:solidFill>
                <a:latin typeface="+mn-lt"/>
                <a:ea typeface="+mn-ea"/>
                <a:cs typeface="+mn-cs"/>
              </a:defRPr>
            </a:lvl1pPr>
            <a:lvl2pPr marL="742950" indent="-285750" algn="l" defTabSz="457200">
              <a:spcBef>
                <a:spcPts val="0"/>
              </a:spcBef>
              <a:spcAft>
                <a:spcPts val="600"/>
              </a:spcAft>
              <a:buClr>
                <a:schemeClr val="accent1"/>
              </a:buClr>
              <a:buSzPct val="115000"/>
              <a:buFont typeface="Arial"/>
              <a:buChar char="•"/>
              <a:defRPr sz="2000" cap="none">
                <a:solidFill>
                  <a:schemeClr val="tx1">
                    <a:lumMod val="85000"/>
                    <a:lumOff val="15000"/>
                  </a:schemeClr>
                </a:solidFill>
                <a:latin typeface="+mn-lt"/>
                <a:ea typeface="+mn-ea"/>
                <a:cs typeface="+mn-cs"/>
              </a:defRPr>
            </a:lvl2pPr>
            <a:lvl3pPr marL="1200150" indent="-285750" algn="l" defTabSz="457200">
              <a:spcBef>
                <a:spcPts val="0"/>
              </a:spcBef>
              <a:spcAft>
                <a:spcPts val="600"/>
              </a:spcAft>
              <a:buClr>
                <a:schemeClr val="accent1"/>
              </a:buClr>
              <a:buSzPct val="115000"/>
              <a:buFont typeface="Arial"/>
              <a:buChar char="•"/>
              <a:defRPr sz="1800" cap="none">
                <a:solidFill>
                  <a:schemeClr val="tx1">
                    <a:lumMod val="85000"/>
                    <a:lumOff val="15000"/>
                  </a:schemeClr>
                </a:solidFill>
                <a:latin typeface="+mn-lt"/>
                <a:ea typeface="+mn-ea"/>
                <a:cs typeface="+mn-cs"/>
              </a:defRPr>
            </a:lvl3pPr>
            <a:lvl4pPr marL="1543050" indent="-171450" algn="l" defTabSz="457200">
              <a:spcBef>
                <a:spcPts val="0"/>
              </a:spcBef>
              <a:spcAft>
                <a:spcPts val="600"/>
              </a:spcAft>
              <a:buClr>
                <a:schemeClr val="accent1"/>
              </a:buClr>
              <a:buSzPct val="115000"/>
              <a:buFont typeface="Arial"/>
              <a:buChar char="•"/>
              <a:defRPr sz="1600" cap="none">
                <a:solidFill>
                  <a:schemeClr val="tx1">
                    <a:lumMod val="85000"/>
                    <a:lumOff val="15000"/>
                  </a:schemeClr>
                </a:solidFill>
                <a:latin typeface="+mn-lt"/>
                <a:ea typeface="+mn-ea"/>
                <a:cs typeface="+mn-cs"/>
              </a:defRPr>
            </a:lvl4pPr>
            <a:lvl5pPr marL="2000250" indent="-17145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5pPr>
            <a:lvl6pPr marL="25146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6pPr>
            <a:lvl7pPr marL="29718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7pPr>
            <a:lvl8pPr marL="34290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8pPr>
            <a:lvl9pPr marL="38862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9pPr>
          </a:lstStyle>
          <a:p>
            <a:pPr marL="0" indent="0" algn="just">
              <a:buNone/>
              <a:defRPr/>
            </a:pPr>
            <a:r>
              <a:rPr lang="fr-FR" dirty="0"/>
              <a:t>b) </a:t>
            </a:r>
            <a:r>
              <a:rPr lang="en-AU" dirty="0" err="1"/>
              <a:t>k</a:t>
            </a:r>
            <a:r>
              <a:rPr lang="en-AU" baseline="-25000" dirty="0" err="1"/>
              <a:t>rw</a:t>
            </a:r>
            <a:r>
              <a:rPr lang="en-AU" dirty="0"/>
              <a:t> (oil-wet sands)</a:t>
            </a:r>
            <a:endParaRPr dirty="0"/>
          </a:p>
          <a:p>
            <a:pPr algn="just">
              <a:defRPr/>
            </a:pPr>
            <a:r>
              <a:rPr lang="en-AU" dirty="0"/>
              <a:t>Hysteresis presence</a:t>
            </a:r>
            <a:endParaRPr lang="fr-FR"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algn="just">
              <a:defRPr/>
            </a:pPr>
            <a:endParaRPr lang="en-AU" dirty="0"/>
          </a:p>
          <a:p>
            <a:pPr algn="just">
              <a:buFont typeface="Courier New"/>
              <a:buChar char="o"/>
              <a:defRPr/>
            </a:pPr>
            <a:endParaRPr lang="fr-FR" dirty="0"/>
          </a:p>
          <a:p>
            <a:pPr algn="just">
              <a:buFont typeface="Courier New"/>
              <a:buChar char="o"/>
              <a:defRPr/>
            </a:pPr>
            <a:endParaRPr lang="fr-FR" dirty="0"/>
          </a:p>
        </p:txBody>
      </p:sp>
      <p:sp>
        <p:nvSpPr>
          <p:cNvPr id="2" name="Espace réservé du numéro de diapositive 1"/>
          <p:cNvSpPr>
            <a:spLocks noGrp="1"/>
          </p:cNvSpPr>
          <p:nvPr>
            <p:ph type="sldNum" sz="quarter" idx="12"/>
          </p:nvPr>
        </p:nvSpPr>
        <p:spPr bwMode="auto"/>
        <p:txBody>
          <a:bodyPr/>
          <a:lstStyle/>
          <a:p>
            <a:pPr>
              <a:defRPr/>
            </a:pPr>
            <a:fld id="{D57F1E4F-1CFF-5643-939E-217C01CDF565}" type="slidenum">
              <a:rPr lang="en-US"/>
              <a:t>11</a:t>
            </a:fld>
            <a:endParaRPr lang="en-US"/>
          </a:p>
        </p:txBody>
      </p:sp>
      <p:sp>
        <p:nvSpPr>
          <p:cNvPr id="7" name="ZoneTexte 6"/>
          <p:cNvSpPr txBox="1"/>
          <p:nvPr/>
        </p:nvSpPr>
        <p:spPr bwMode="auto">
          <a:xfrm>
            <a:off x="760379" y="5816883"/>
            <a:ext cx="10543859" cy="276999"/>
          </a:xfrm>
          <a:prstGeom prst="rect">
            <a:avLst/>
          </a:prstGeom>
          <a:noFill/>
        </p:spPr>
        <p:txBody>
          <a:bodyPr wrap="square" rtlCol="0">
            <a:spAutoFit/>
          </a:bodyPr>
          <a:lstStyle/>
          <a:p>
            <a:pPr algn="just">
              <a:defRPr/>
            </a:pPr>
            <a:r>
              <a:rPr lang="fr-FR" sz="1200" dirty="0"/>
              <a:t> Fig. 8 </a:t>
            </a:r>
            <a:r>
              <a:rPr lang="en-US" sz="1200" dirty="0"/>
              <a:t>Experimental air relative permeability (kra) curves as a function of  water saturation (S</a:t>
            </a:r>
            <a:r>
              <a:rPr lang="en-US" sz="1000" dirty="0"/>
              <a:t>w</a:t>
            </a:r>
            <a:r>
              <a:rPr lang="en-US" sz="1200" dirty="0"/>
              <a:t>) for the (a)P100 and (b)P2040 sands under oil-wet conditions.</a:t>
            </a:r>
            <a:endParaRPr lang="fr-FR" sz="1200" dirty="0"/>
          </a:p>
        </p:txBody>
      </p:sp>
      <p:pic>
        <p:nvPicPr>
          <p:cNvPr id="10" name="Image 9">
            <a:extLst>
              <a:ext uri="{FF2B5EF4-FFF2-40B4-BE49-F238E27FC236}">
                <a16:creationId xmlns:a16="http://schemas.microsoft.com/office/drawing/2014/main" id="{DCC2CCB6-2736-49FA-A260-C534907A268F}"/>
              </a:ext>
            </a:extLst>
          </p:cNvPr>
          <p:cNvPicPr>
            <a:picLocks noChangeAspect="1"/>
          </p:cNvPicPr>
          <p:nvPr/>
        </p:nvPicPr>
        <p:blipFill>
          <a:blip r:embed="rId2"/>
          <a:stretch>
            <a:fillRect/>
          </a:stretch>
        </p:blipFill>
        <p:spPr>
          <a:xfrm>
            <a:off x="6040721" y="1579493"/>
            <a:ext cx="5496715" cy="4313448"/>
          </a:xfrm>
          <a:prstGeom prst="rect">
            <a:avLst/>
          </a:prstGeom>
        </p:spPr>
      </p:pic>
      <p:pic>
        <p:nvPicPr>
          <p:cNvPr id="14" name="Image 13">
            <a:extLst>
              <a:ext uri="{FF2B5EF4-FFF2-40B4-BE49-F238E27FC236}">
                <a16:creationId xmlns:a16="http://schemas.microsoft.com/office/drawing/2014/main" id="{24B1CBA8-FAFA-4E40-A0D1-785C17CA8846}"/>
              </a:ext>
            </a:extLst>
          </p:cNvPr>
          <p:cNvPicPr>
            <a:picLocks noChangeAspect="1"/>
          </p:cNvPicPr>
          <p:nvPr/>
        </p:nvPicPr>
        <p:blipFill>
          <a:blip r:embed="rId3"/>
          <a:stretch>
            <a:fillRect/>
          </a:stretch>
        </p:blipFill>
        <p:spPr>
          <a:xfrm>
            <a:off x="637722" y="1579493"/>
            <a:ext cx="5413977" cy="4313448"/>
          </a:xfrm>
          <a:prstGeom prst="rect">
            <a:avLst/>
          </a:prstGeom>
        </p:spPr>
      </p:pic>
    </p:spTree>
    <p:extLst>
      <p:ext uri="{BB962C8B-B14F-4D97-AF65-F5344CB8AC3E}">
        <p14:creationId xmlns:p14="http://schemas.microsoft.com/office/powerpoint/2010/main" val="371854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5"/>
          <p:cNvSpPr txBox="1"/>
          <p:nvPr/>
        </p:nvSpPr>
        <p:spPr bwMode="auto">
          <a:xfrm>
            <a:off x="821767" y="659190"/>
            <a:ext cx="10704688" cy="739793"/>
          </a:xfrm>
          <a:prstGeom prst="rect">
            <a:avLst/>
          </a:prstGeom>
        </p:spPr>
        <p:txBody>
          <a:bodyPr vertOverflow="overflow" horzOverflow="overflow" vert="horz" wrap="square" lIns="91440" tIns="45720" rIns="91440" bIns="45720" numCol="1" spcCol="0" rtlCol="0" fromWordArt="0" anchor="t" anchorCtr="0" forceAA="0" compatLnSpc="0">
            <a:normAutofit/>
          </a:bodyPr>
          <a:lstStyle>
            <a:lvl1pPr marL="285750" indent="-285750" algn="l" defTabSz="457200">
              <a:spcBef>
                <a:spcPts val="0"/>
              </a:spcBef>
              <a:spcAft>
                <a:spcPts val="600"/>
              </a:spcAft>
              <a:buClr>
                <a:schemeClr val="accent1"/>
              </a:buClr>
              <a:buSzPct val="115000"/>
              <a:buFont typeface="Arial"/>
              <a:buChar char="•"/>
              <a:defRPr sz="2400" cap="none">
                <a:solidFill>
                  <a:schemeClr val="tx1">
                    <a:lumMod val="85000"/>
                    <a:lumOff val="15000"/>
                  </a:schemeClr>
                </a:solidFill>
                <a:latin typeface="+mn-lt"/>
                <a:ea typeface="+mn-ea"/>
                <a:cs typeface="+mn-cs"/>
              </a:defRPr>
            </a:lvl1pPr>
            <a:lvl2pPr marL="742950" indent="-285750" algn="l" defTabSz="457200">
              <a:spcBef>
                <a:spcPts val="0"/>
              </a:spcBef>
              <a:spcAft>
                <a:spcPts val="600"/>
              </a:spcAft>
              <a:buClr>
                <a:schemeClr val="accent1"/>
              </a:buClr>
              <a:buSzPct val="115000"/>
              <a:buFont typeface="Arial"/>
              <a:buChar char="•"/>
              <a:defRPr sz="2000" cap="none">
                <a:solidFill>
                  <a:schemeClr val="tx1">
                    <a:lumMod val="85000"/>
                    <a:lumOff val="15000"/>
                  </a:schemeClr>
                </a:solidFill>
                <a:latin typeface="+mn-lt"/>
                <a:ea typeface="+mn-ea"/>
                <a:cs typeface="+mn-cs"/>
              </a:defRPr>
            </a:lvl2pPr>
            <a:lvl3pPr marL="1200150" indent="-285750" algn="l" defTabSz="457200">
              <a:spcBef>
                <a:spcPts val="0"/>
              </a:spcBef>
              <a:spcAft>
                <a:spcPts val="600"/>
              </a:spcAft>
              <a:buClr>
                <a:schemeClr val="accent1"/>
              </a:buClr>
              <a:buSzPct val="115000"/>
              <a:buFont typeface="Arial"/>
              <a:buChar char="•"/>
              <a:defRPr sz="1800" cap="none">
                <a:solidFill>
                  <a:schemeClr val="tx1">
                    <a:lumMod val="85000"/>
                    <a:lumOff val="15000"/>
                  </a:schemeClr>
                </a:solidFill>
                <a:latin typeface="+mn-lt"/>
                <a:ea typeface="+mn-ea"/>
                <a:cs typeface="+mn-cs"/>
              </a:defRPr>
            </a:lvl3pPr>
            <a:lvl4pPr marL="1543050" indent="-171450" algn="l" defTabSz="457200">
              <a:spcBef>
                <a:spcPts val="0"/>
              </a:spcBef>
              <a:spcAft>
                <a:spcPts val="600"/>
              </a:spcAft>
              <a:buClr>
                <a:schemeClr val="accent1"/>
              </a:buClr>
              <a:buSzPct val="115000"/>
              <a:buFont typeface="Arial"/>
              <a:buChar char="•"/>
              <a:defRPr sz="1600" cap="none">
                <a:solidFill>
                  <a:schemeClr val="tx1">
                    <a:lumMod val="85000"/>
                    <a:lumOff val="15000"/>
                  </a:schemeClr>
                </a:solidFill>
                <a:latin typeface="+mn-lt"/>
                <a:ea typeface="+mn-ea"/>
                <a:cs typeface="+mn-cs"/>
              </a:defRPr>
            </a:lvl4pPr>
            <a:lvl5pPr marL="2000250" indent="-17145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5pPr>
            <a:lvl6pPr marL="25146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6pPr>
            <a:lvl7pPr marL="29718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7pPr>
            <a:lvl8pPr marL="34290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8pPr>
            <a:lvl9pPr marL="38862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9pPr>
          </a:lstStyle>
          <a:p>
            <a:pPr marL="0" indent="0" algn="just">
              <a:buNone/>
              <a:defRPr/>
            </a:pPr>
            <a:r>
              <a:rPr lang="fr-FR" sz="2600" dirty="0"/>
              <a:t> c) </a:t>
            </a:r>
            <a:r>
              <a:rPr lang="en-AU" sz="2600" dirty="0"/>
              <a:t>k</a:t>
            </a:r>
            <a:r>
              <a:rPr lang="en-AU" sz="2600" baseline="-25000" dirty="0"/>
              <a:t>ra</a:t>
            </a:r>
            <a:r>
              <a:rPr lang="en-AU" sz="2600" dirty="0"/>
              <a:t> (fractional wetting)</a:t>
            </a:r>
            <a:r>
              <a:rPr lang="fr-FR" sz="2600" dirty="0"/>
              <a:t> (50% water-</a:t>
            </a:r>
            <a:r>
              <a:rPr lang="fr-FR" sz="2600" dirty="0" err="1"/>
              <a:t>wet</a:t>
            </a:r>
            <a:r>
              <a:rPr lang="fr-FR" sz="2600" dirty="0"/>
              <a:t>, 50% </a:t>
            </a:r>
            <a:r>
              <a:rPr lang="fr-FR" sz="2600" dirty="0" err="1"/>
              <a:t>oil-wet</a:t>
            </a:r>
            <a:r>
              <a:rPr lang="fr-FR" sz="2600" dirty="0"/>
              <a:t>)</a:t>
            </a:r>
            <a:endParaRPr sz="2600" dirty="0"/>
          </a:p>
          <a:p>
            <a:pPr marL="0" indent="0" algn="just">
              <a:buNone/>
              <a:defRPr/>
            </a:pPr>
            <a:endParaRPr lang="fr-FR" sz="2600" dirty="0"/>
          </a:p>
          <a:p>
            <a:pPr algn="just">
              <a:buFont typeface="Courier New"/>
              <a:buChar char="o"/>
              <a:defRPr/>
            </a:pPr>
            <a:endParaRPr lang="fr-FR" dirty="0"/>
          </a:p>
          <a:p>
            <a:pPr algn="just">
              <a:buFont typeface="Courier New"/>
              <a:buChar char="o"/>
              <a:defRPr/>
            </a:pPr>
            <a:endParaRPr lang="fr-FR" dirty="0"/>
          </a:p>
        </p:txBody>
      </p:sp>
      <p:sp>
        <p:nvSpPr>
          <p:cNvPr id="2" name="Espace réservé du numéro de diapositive 1"/>
          <p:cNvSpPr>
            <a:spLocks noGrp="1"/>
          </p:cNvSpPr>
          <p:nvPr>
            <p:ph type="sldNum" sz="quarter" idx="12"/>
          </p:nvPr>
        </p:nvSpPr>
        <p:spPr bwMode="auto"/>
        <p:txBody>
          <a:bodyPr/>
          <a:lstStyle/>
          <a:p>
            <a:pPr>
              <a:defRPr/>
            </a:pPr>
            <a:fld id="{D57F1E4F-1CFF-5643-939E-217C01CDF565}" type="slidenum">
              <a:rPr lang="en-US"/>
              <a:t>12</a:t>
            </a:fld>
            <a:endParaRPr lang="en-US"/>
          </a:p>
        </p:txBody>
      </p:sp>
      <p:sp>
        <p:nvSpPr>
          <p:cNvPr id="6" name="ZoneTexte 5"/>
          <p:cNvSpPr txBox="1"/>
          <p:nvPr/>
        </p:nvSpPr>
        <p:spPr bwMode="auto">
          <a:xfrm>
            <a:off x="1323816" y="5692000"/>
            <a:ext cx="9990339" cy="274356"/>
          </a:xfrm>
          <a:prstGeom prst="rect">
            <a:avLst/>
          </a:prstGeom>
          <a:noFill/>
        </p:spPr>
        <p:txBody>
          <a:bodyPr wrap="square" rtlCol="0">
            <a:spAutoFit/>
          </a:bodyPr>
          <a:lstStyle/>
          <a:p>
            <a:pPr algn="just">
              <a:defRPr/>
            </a:pPr>
            <a:r>
              <a:rPr lang="fr-FR" sz="1200" dirty="0"/>
              <a:t>Fig. 9 </a:t>
            </a:r>
            <a:r>
              <a:rPr lang="en-US" sz="1200" dirty="0"/>
              <a:t>Experimental air relative permeability (kra) curves as function of water saturation (Sw) for a 50/50 mixture of water-wet and oil-wet sands.</a:t>
            </a:r>
            <a:endParaRPr lang="fr-FR" sz="1200" dirty="0"/>
          </a:p>
        </p:txBody>
      </p:sp>
      <p:pic>
        <p:nvPicPr>
          <p:cNvPr id="5" name="Image 4">
            <a:extLst>
              <a:ext uri="{FF2B5EF4-FFF2-40B4-BE49-F238E27FC236}">
                <a16:creationId xmlns:a16="http://schemas.microsoft.com/office/drawing/2014/main" id="{28562ED8-439D-49B4-90C5-6C8B65387663}"/>
              </a:ext>
            </a:extLst>
          </p:cNvPr>
          <p:cNvPicPr>
            <a:picLocks noChangeAspect="1"/>
          </p:cNvPicPr>
          <p:nvPr/>
        </p:nvPicPr>
        <p:blipFill>
          <a:blip r:embed="rId2"/>
          <a:stretch>
            <a:fillRect/>
          </a:stretch>
        </p:blipFill>
        <p:spPr>
          <a:xfrm>
            <a:off x="795646" y="1467514"/>
            <a:ext cx="5334612" cy="4250216"/>
          </a:xfrm>
          <a:prstGeom prst="rect">
            <a:avLst/>
          </a:prstGeom>
        </p:spPr>
      </p:pic>
      <p:pic>
        <p:nvPicPr>
          <p:cNvPr id="10" name="Image 9">
            <a:extLst>
              <a:ext uri="{FF2B5EF4-FFF2-40B4-BE49-F238E27FC236}">
                <a16:creationId xmlns:a16="http://schemas.microsoft.com/office/drawing/2014/main" id="{97D66078-1A56-47AA-8248-CAB0AA3542CE}"/>
              </a:ext>
            </a:extLst>
          </p:cNvPr>
          <p:cNvPicPr>
            <a:picLocks noChangeAspect="1"/>
          </p:cNvPicPr>
          <p:nvPr/>
        </p:nvPicPr>
        <p:blipFill>
          <a:blip r:embed="rId3"/>
          <a:stretch>
            <a:fillRect/>
          </a:stretch>
        </p:blipFill>
        <p:spPr>
          <a:xfrm>
            <a:off x="6130258" y="1467514"/>
            <a:ext cx="5334612" cy="4252785"/>
          </a:xfrm>
          <a:prstGeom prst="rect">
            <a:avLst/>
          </a:prstGeom>
        </p:spPr>
      </p:pic>
    </p:spTree>
    <p:extLst>
      <p:ext uri="{BB962C8B-B14F-4D97-AF65-F5344CB8AC3E}">
        <p14:creationId xmlns:p14="http://schemas.microsoft.com/office/powerpoint/2010/main" val="407825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3719B-9779-E828-DB4C-C6C0333D8A66}"/>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7509329-7BCB-A179-2EFA-2B0F13F73CDF}"/>
              </a:ext>
            </a:extLst>
          </p:cNvPr>
          <p:cNvSpPr>
            <a:spLocks noGrp="1"/>
          </p:cNvSpPr>
          <p:nvPr>
            <p:ph type="sldNum" sz="quarter" idx="12"/>
          </p:nvPr>
        </p:nvSpPr>
        <p:spPr/>
        <p:txBody>
          <a:bodyPr/>
          <a:lstStyle/>
          <a:p>
            <a:pPr>
              <a:defRPr/>
            </a:pPr>
            <a:fld id="{D57F1E4F-1CFF-5643-939E-217C01CDF565}" type="slidenum">
              <a:rPr lang="en-US" smtClean="0"/>
              <a:t>13</a:t>
            </a:fld>
            <a:endParaRPr lang="en-US"/>
          </a:p>
        </p:txBody>
      </p:sp>
      <p:sp>
        <p:nvSpPr>
          <p:cNvPr id="3" name="Titre 1">
            <a:extLst>
              <a:ext uri="{FF2B5EF4-FFF2-40B4-BE49-F238E27FC236}">
                <a16:creationId xmlns:a16="http://schemas.microsoft.com/office/drawing/2014/main" id="{6DC5E658-93A0-625E-58DA-6B42215C9E80}"/>
              </a:ext>
            </a:extLst>
          </p:cNvPr>
          <p:cNvSpPr txBox="1">
            <a:spLocks/>
          </p:cNvSpPr>
          <p:nvPr/>
        </p:nvSpPr>
        <p:spPr bwMode="auto">
          <a:xfrm>
            <a:off x="0" y="-27384"/>
            <a:ext cx="12192000" cy="569968"/>
          </a:xfrm>
          <a:prstGeom prst="rect">
            <a:avLst/>
          </a:prstGeom>
        </p:spPr>
        <p:txBody>
          <a:bodyPr>
            <a:normAutofit lnSpcReduction="10000"/>
          </a:bodyPr>
          <a:lstStyle>
            <a:lvl1pPr algn="ctr" defTabSz="457200">
              <a:spcBef>
                <a:spcPts val="0"/>
              </a:spcBef>
              <a:buNone/>
              <a:defRPr sz="4400" cap="none">
                <a:ln w="3175" cmpd="sng">
                  <a:noFill/>
                </a:ln>
                <a:solidFill>
                  <a:schemeClr val="tx1">
                    <a:lumMod val="85000"/>
                    <a:lumOff val="1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spcAft>
                <a:spcPts val="600"/>
              </a:spcAft>
              <a:buClr>
                <a:schemeClr val="accent1"/>
              </a:buClr>
              <a:buSzPct val="115000"/>
              <a:defRPr/>
            </a:pPr>
            <a:r>
              <a:rPr lang="en-US" sz="3200" dirty="0">
                <a:latin typeface="Garamond"/>
                <a:cs typeface="Arial"/>
              </a:rPr>
              <a:t>Capillary pressure results (P</a:t>
            </a:r>
            <a:r>
              <a:rPr lang="en-US" sz="2000" dirty="0">
                <a:latin typeface="Garamond"/>
                <a:cs typeface="Arial"/>
              </a:rPr>
              <a:t>c</a:t>
            </a:r>
            <a:r>
              <a:rPr lang="en-US" sz="3200" dirty="0">
                <a:latin typeface="Garamond"/>
                <a:cs typeface="Arial"/>
              </a:rPr>
              <a:t> - unaged sands)</a:t>
            </a:r>
            <a:endParaRPr lang="en-US" sz="3200" dirty="0"/>
          </a:p>
        </p:txBody>
      </p:sp>
      <p:graphicFrame>
        <p:nvGraphicFramePr>
          <p:cNvPr id="5" name="Graphique 4">
            <a:extLst>
              <a:ext uri="{FF2B5EF4-FFF2-40B4-BE49-F238E27FC236}">
                <a16:creationId xmlns:a16="http://schemas.microsoft.com/office/drawing/2014/main" id="{25001FC6-C0CF-4F16-842D-AC30B32554F3}"/>
              </a:ext>
            </a:extLst>
          </p:cNvPr>
          <p:cNvGraphicFramePr>
            <a:graphicFrameLocks noGrp="1"/>
          </p:cNvGraphicFramePr>
          <p:nvPr>
            <p:extLst>
              <p:ext uri="{D42A27DB-BD31-4B8C-83A1-F6EECF244321}">
                <p14:modId xmlns:p14="http://schemas.microsoft.com/office/powerpoint/2010/main" val="3766912774"/>
              </p:ext>
            </p:extLst>
          </p:nvPr>
        </p:nvGraphicFramePr>
        <p:xfrm>
          <a:off x="6096000" y="917078"/>
          <a:ext cx="5400601" cy="49076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175170108"/>
              </p:ext>
            </p:extLst>
          </p:nvPr>
        </p:nvGraphicFramePr>
        <p:xfrm>
          <a:off x="767408" y="908720"/>
          <a:ext cx="5400601" cy="4907632"/>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a16="http://schemas.microsoft.com/office/drawing/2014/main" id="{3D4067F2-3007-43D7-95D4-C9807C502230}"/>
              </a:ext>
            </a:extLst>
          </p:cNvPr>
          <p:cNvSpPr txBox="1"/>
          <p:nvPr/>
        </p:nvSpPr>
        <p:spPr bwMode="auto">
          <a:xfrm>
            <a:off x="760379" y="5816883"/>
            <a:ext cx="10543859" cy="276999"/>
          </a:xfrm>
          <a:prstGeom prst="rect">
            <a:avLst/>
          </a:prstGeom>
          <a:noFill/>
        </p:spPr>
        <p:txBody>
          <a:bodyPr wrap="square" rtlCol="0">
            <a:spAutoFit/>
          </a:bodyPr>
          <a:lstStyle/>
          <a:p>
            <a:pPr algn="just">
              <a:defRPr/>
            </a:pPr>
            <a:r>
              <a:rPr lang="fr-FR" sz="1200" dirty="0"/>
              <a:t> Fig. 10 </a:t>
            </a:r>
            <a:r>
              <a:rPr lang="en-US" sz="1200" dirty="0"/>
              <a:t>Experimental water retention curves (Pc) as a function of water saturation (S</a:t>
            </a:r>
            <a:r>
              <a:rPr lang="en-US" sz="1000" dirty="0"/>
              <a:t>w</a:t>
            </a:r>
            <a:r>
              <a:rPr lang="en-US" sz="1200" dirty="0"/>
              <a:t>) for the (a) P100 and (b)P2040 sands under water-wet conditions.</a:t>
            </a:r>
            <a:endParaRPr lang="fr-FR" sz="1200" dirty="0"/>
          </a:p>
        </p:txBody>
      </p:sp>
    </p:spTree>
    <p:extLst>
      <p:ext uri="{BB962C8B-B14F-4D97-AF65-F5344CB8AC3E}">
        <p14:creationId xmlns:p14="http://schemas.microsoft.com/office/powerpoint/2010/main" val="7173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6D8EE-871F-F31E-25FE-41D46732B25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DA81D9-A97B-F004-EC22-44CF4AFEF515}"/>
              </a:ext>
            </a:extLst>
          </p:cNvPr>
          <p:cNvSpPr>
            <a:spLocks noGrp="1"/>
          </p:cNvSpPr>
          <p:nvPr>
            <p:ph type="sldNum" sz="quarter" idx="12"/>
          </p:nvPr>
        </p:nvSpPr>
        <p:spPr/>
        <p:txBody>
          <a:bodyPr/>
          <a:lstStyle/>
          <a:p>
            <a:pPr>
              <a:defRPr/>
            </a:pPr>
            <a:fld id="{D57F1E4F-1CFF-5643-939E-217C01CDF565}" type="slidenum">
              <a:rPr lang="en-US" smtClean="0"/>
              <a:t>14</a:t>
            </a:fld>
            <a:endParaRPr lang="en-US"/>
          </a:p>
        </p:txBody>
      </p:sp>
      <p:sp>
        <p:nvSpPr>
          <p:cNvPr id="3" name="Titre 1">
            <a:extLst>
              <a:ext uri="{FF2B5EF4-FFF2-40B4-BE49-F238E27FC236}">
                <a16:creationId xmlns:a16="http://schemas.microsoft.com/office/drawing/2014/main" id="{9D364DD4-A0E1-9D26-BF4F-77C15E0AEC4E}"/>
              </a:ext>
            </a:extLst>
          </p:cNvPr>
          <p:cNvSpPr txBox="1">
            <a:spLocks/>
          </p:cNvSpPr>
          <p:nvPr/>
        </p:nvSpPr>
        <p:spPr bwMode="auto">
          <a:xfrm>
            <a:off x="0" y="-1"/>
            <a:ext cx="12192000" cy="548681"/>
          </a:xfrm>
          <a:prstGeom prst="rect">
            <a:avLst/>
          </a:prstGeom>
        </p:spPr>
        <p:txBody>
          <a:bodyPr>
            <a:normAutofit lnSpcReduction="10000"/>
          </a:bodyPr>
          <a:lstStyle>
            <a:lvl1pPr algn="ctr" defTabSz="457200">
              <a:spcBef>
                <a:spcPts val="0"/>
              </a:spcBef>
              <a:buNone/>
              <a:defRPr sz="4400" cap="none">
                <a:ln w="3175" cmpd="sng">
                  <a:noFill/>
                </a:ln>
                <a:solidFill>
                  <a:schemeClr val="tx1">
                    <a:lumMod val="85000"/>
                    <a:lumOff val="1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spcAft>
                <a:spcPts val="600"/>
              </a:spcAft>
              <a:buClr>
                <a:schemeClr val="accent1"/>
              </a:buClr>
              <a:buSzPct val="115000"/>
              <a:defRPr/>
            </a:pPr>
            <a:r>
              <a:rPr lang="en-US" sz="3200" dirty="0">
                <a:latin typeface="Garamond"/>
                <a:cs typeface="Arial"/>
              </a:rPr>
              <a:t>Results-Pc (aged sand)</a:t>
            </a:r>
            <a:endParaRPr lang="en-US" sz="3200" dirty="0"/>
          </a:p>
        </p:txBody>
      </p:sp>
      <p:graphicFrame>
        <p:nvGraphicFramePr>
          <p:cNvPr id="4" name="Gráfico 2">
            <a:extLst>
              <a:ext uri="{FF2B5EF4-FFF2-40B4-BE49-F238E27FC236}">
                <a16:creationId xmlns:a16="http://schemas.microsoft.com/office/drawing/2014/main" id="{88A8152C-379A-0BA8-DB1F-B587F5E14A58}"/>
              </a:ext>
            </a:extLst>
          </p:cNvPr>
          <p:cNvGraphicFramePr>
            <a:graphicFrameLocks/>
          </p:cNvGraphicFramePr>
          <p:nvPr>
            <p:extLst>
              <p:ext uri="{D42A27DB-BD31-4B8C-83A1-F6EECF244321}">
                <p14:modId xmlns:p14="http://schemas.microsoft.com/office/powerpoint/2010/main" val="3227162890"/>
              </p:ext>
            </p:extLst>
          </p:nvPr>
        </p:nvGraphicFramePr>
        <p:xfrm>
          <a:off x="5807968" y="936874"/>
          <a:ext cx="5895231" cy="49842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D67943DD-31E3-48AD-A3B5-A25F0BAA2A9A}"/>
              </a:ext>
            </a:extLst>
          </p:cNvPr>
          <p:cNvGraphicFramePr>
            <a:graphicFrameLocks noGrp="1"/>
          </p:cNvGraphicFramePr>
          <p:nvPr>
            <p:extLst>
              <p:ext uri="{D42A27DB-BD31-4B8C-83A1-F6EECF244321}">
                <p14:modId xmlns:p14="http://schemas.microsoft.com/office/powerpoint/2010/main" val="367701628"/>
              </p:ext>
            </p:extLst>
          </p:nvPr>
        </p:nvGraphicFramePr>
        <p:xfrm>
          <a:off x="767408" y="980728"/>
          <a:ext cx="5184577" cy="5052317"/>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0C0AB4CB-13AF-4155-9E66-F8737AFDE26A}"/>
              </a:ext>
            </a:extLst>
          </p:cNvPr>
          <p:cNvSpPr txBox="1"/>
          <p:nvPr/>
        </p:nvSpPr>
        <p:spPr bwMode="auto">
          <a:xfrm>
            <a:off x="767408" y="5893005"/>
            <a:ext cx="10543859" cy="276999"/>
          </a:xfrm>
          <a:prstGeom prst="rect">
            <a:avLst/>
          </a:prstGeom>
          <a:noFill/>
        </p:spPr>
        <p:txBody>
          <a:bodyPr wrap="square" rtlCol="0">
            <a:spAutoFit/>
          </a:bodyPr>
          <a:lstStyle/>
          <a:p>
            <a:pPr algn="just">
              <a:defRPr/>
            </a:pPr>
            <a:r>
              <a:rPr lang="fr-FR" sz="1200" dirty="0"/>
              <a:t> Fig. 11 </a:t>
            </a:r>
            <a:r>
              <a:rPr lang="en-US" sz="1200" dirty="0"/>
              <a:t>Experimental water retention curves (Pc) as a function of water saturation (S</a:t>
            </a:r>
            <a:r>
              <a:rPr lang="en-US" sz="1000" dirty="0"/>
              <a:t>w</a:t>
            </a:r>
            <a:r>
              <a:rPr lang="en-US" sz="1200" dirty="0"/>
              <a:t>) for the (a) P100 and (b)P2040 sands under oil-wet conditions.</a:t>
            </a:r>
            <a:endParaRPr lang="fr-FR" sz="1200" dirty="0"/>
          </a:p>
        </p:txBody>
      </p:sp>
    </p:spTree>
    <p:extLst>
      <p:ext uri="{BB962C8B-B14F-4D97-AF65-F5344CB8AC3E}">
        <p14:creationId xmlns:p14="http://schemas.microsoft.com/office/powerpoint/2010/main" val="1837836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DE824A3-A6CF-FAFD-3871-B16C323D6561}"/>
              </a:ext>
            </a:extLst>
          </p:cNvPr>
          <p:cNvSpPr>
            <a:spLocks noGrp="1"/>
          </p:cNvSpPr>
          <p:nvPr>
            <p:ph type="sldNum" sz="quarter" idx="12"/>
          </p:nvPr>
        </p:nvSpPr>
        <p:spPr/>
        <p:txBody>
          <a:bodyPr/>
          <a:lstStyle/>
          <a:p>
            <a:pPr>
              <a:defRPr/>
            </a:pPr>
            <a:fld id="{D57F1E4F-1CFF-5643-939E-217C01CDF565}" type="slidenum">
              <a:rPr lang="en-US" smtClean="0"/>
              <a:t>15</a:t>
            </a:fld>
            <a:endParaRPr lang="en-US"/>
          </a:p>
        </p:txBody>
      </p:sp>
      <p:sp>
        <p:nvSpPr>
          <p:cNvPr id="5" name="Titre 1">
            <a:extLst>
              <a:ext uri="{FF2B5EF4-FFF2-40B4-BE49-F238E27FC236}">
                <a16:creationId xmlns:a16="http://schemas.microsoft.com/office/drawing/2014/main" id="{77B522A4-0375-4AC7-AD0F-BCC40118354B}"/>
              </a:ext>
            </a:extLst>
          </p:cNvPr>
          <p:cNvSpPr txBox="1">
            <a:spLocks/>
          </p:cNvSpPr>
          <p:nvPr/>
        </p:nvSpPr>
        <p:spPr bwMode="auto">
          <a:xfrm>
            <a:off x="0" y="-21288"/>
            <a:ext cx="12144672" cy="1074024"/>
          </a:xfrm>
          <a:prstGeom prst="rect">
            <a:avLst/>
          </a:prstGeom>
        </p:spPr>
        <p:txBody>
          <a:bodyPr>
            <a:noAutofit/>
          </a:bodyPr>
          <a:lstStyle>
            <a:lvl1pPr algn="ctr" defTabSz="457200">
              <a:spcBef>
                <a:spcPts val="0"/>
              </a:spcBef>
              <a:buNone/>
              <a:defRPr sz="4400" cap="none">
                <a:ln w="3175" cmpd="sng">
                  <a:noFill/>
                </a:ln>
                <a:solidFill>
                  <a:schemeClr val="tx1">
                    <a:lumMod val="85000"/>
                    <a:lumOff val="1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BZ" sz="3200" dirty="0">
                <a:latin typeface="Garamond"/>
                <a:cs typeface="Arial"/>
              </a:rPr>
              <a:t>Predictive modelling using General van Genuchten (GVG) parameters from water retention curves</a:t>
            </a:r>
          </a:p>
          <a:p>
            <a:pPr rtl="0"/>
            <a:r>
              <a:rPr lang="en-BZ" sz="1400" dirty="0">
                <a:latin typeface="Garamond"/>
                <a:cs typeface="Arial"/>
              </a:rPr>
              <a:t>(</a:t>
            </a:r>
            <a:r>
              <a:rPr lang="en-BZ" altLang="fr-FR" sz="1000" dirty="0" err="1">
                <a:ln>
                  <a:noFill/>
                </a:ln>
                <a:solidFill>
                  <a:schemeClr val="tx1"/>
                </a:solidFill>
                <a:latin typeface="Arial" panose="020B0604020202020204" pitchFamily="34" charset="0"/>
              </a:rPr>
              <a:t>Ghorbani</a:t>
            </a:r>
            <a:r>
              <a:rPr lang="en-BZ" altLang="fr-FR" sz="1000" dirty="0">
                <a:ln>
                  <a:noFill/>
                </a:ln>
                <a:solidFill>
                  <a:schemeClr val="tx1"/>
                </a:solidFill>
                <a:latin typeface="Arial" panose="020B0604020202020204" pitchFamily="34" charset="0"/>
              </a:rPr>
              <a:t>, A., Sadeghi, M., </a:t>
            </a:r>
            <a:r>
              <a:rPr lang="en-BZ" altLang="fr-FR" sz="1000" dirty="0" err="1">
                <a:ln>
                  <a:noFill/>
                </a:ln>
                <a:solidFill>
                  <a:schemeClr val="tx1"/>
                </a:solidFill>
                <a:latin typeface="Arial" panose="020B0604020202020204" pitchFamily="34" charset="0"/>
              </a:rPr>
              <a:t>Tuller</a:t>
            </a:r>
            <a:r>
              <a:rPr lang="en-BZ" altLang="fr-FR" sz="1000" dirty="0">
                <a:ln>
                  <a:noFill/>
                </a:ln>
                <a:solidFill>
                  <a:schemeClr val="tx1"/>
                </a:solidFill>
                <a:latin typeface="Arial" panose="020B0604020202020204" pitchFamily="34" charset="0"/>
              </a:rPr>
              <a:t>, M., </a:t>
            </a:r>
            <a:r>
              <a:rPr lang="en-BZ" altLang="fr-FR" sz="1000" dirty="0" err="1">
                <a:ln>
                  <a:noFill/>
                </a:ln>
                <a:solidFill>
                  <a:schemeClr val="tx1"/>
                </a:solidFill>
                <a:latin typeface="Arial" panose="020B0604020202020204" pitchFamily="34" charset="0"/>
              </a:rPr>
              <a:t>Durner</a:t>
            </a:r>
            <a:r>
              <a:rPr lang="en-BZ" altLang="fr-FR" sz="1000" dirty="0">
                <a:ln>
                  <a:noFill/>
                </a:ln>
                <a:solidFill>
                  <a:schemeClr val="tx1"/>
                </a:solidFill>
                <a:latin typeface="Arial" panose="020B0604020202020204" pitchFamily="34" charset="0"/>
              </a:rPr>
              <a:t>, W., &amp; Jones, S. B. (2024). A generalized van Genuchten model for unsaturated soil hydraulic conductivity. </a:t>
            </a:r>
            <a:r>
              <a:rPr lang="en-BZ" altLang="fr-FR" sz="1000" i="1" dirty="0">
                <a:ln>
                  <a:noFill/>
                </a:ln>
                <a:solidFill>
                  <a:schemeClr val="tx1"/>
                </a:solidFill>
                <a:latin typeface="Arial" panose="020B0604020202020204" pitchFamily="34" charset="0"/>
              </a:rPr>
              <a:t>Vadose Zone Journal</a:t>
            </a:r>
            <a:r>
              <a:rPr lang="en-BZ" altLang="fr-FR" sz="1000" dirty="0">
                <a:ln>
                  <a:noFill/>
                </a:ln>
                <a:solidFill>
                  <a:schemeClr val="tx1"/>
                </a:solidFill>
                <a:latin typeface="Arial" panose="020B0604020202020204" pitchFamily="34" charset="0"/>
              </a:rPr>
              <a:t>, </a:t>
            </a:r>
            <a:r>
              <a:rPr lang="en-BZ" altLang="fr-FR" sz="1000" i="1" dirty="0">
                <a:ln>
                  <a:noFill/>
                </a:ln>
                <a:solidFill>
                  <a:schemeClr val="tx1"/>
                </a:solidFill>
                <a:latin typeface="Arial" panose="020B0604020202020204" pitchFamily="34" charset="0"/>
              </a:rPr>
              <a:t>23</a:t>
            </a:r>
            <a:r>
              <a:rPr lang="en-BZ" altLang="fr-FR" sz="1000" dirty="0">
                <a:ln>
                  <a:noFill/>
                </a:ln>
                <a:solidFill>
                  <a:schemeClr val="tx1"/>
                </a:solidFill>
                <a:latin typeface="Arial" panose="020B0604020202020204" pitchFamily="34" charset="0"/>
              </a:rPr>
              <a:t>(5), e20369. https://doi.org/10.1002/vzj2.20369)</a:t>
            </a:r>
          </a:p>
          <a:p>
            <a:endParaRPr lang="en-BZ" sz="1400" dirty="0">
              <a:latin typeface="Garamond"/>
              <a:cs typeface="Arial"/>
            </a:endParaRPr>
          </a:p>
        </p:txBody>
      </p:sp>
      <p:pic>
        <p:nvPicPr>
          <p:cNvPr id="7" name="Picture 4">
            <a:extLst>
              <a:ext uri="{FF2B5EF4-FFF2-40B4-BE49-F238E27FC236}">
                <a16:creationId xmlns:a16="http://schemas.microsoft.com/office/drawing/2014/main" id="{AFE36C4E-C191-4CCE-8CB8-4B9B557F5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748" y="1399934"/>
            <a:ext cx="5174690" cy="4245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A1839731-5839-4578-89CA-A503C559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438" y="1375902"/>
            <a:ext cx="5023463" cy="42790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6C859BE-0825-4E4E-9C6B-20EE5B266AE9}"/>
              </a:ext>
            </a:extLst>
          </p:cNvPr>
          <p:cNvSpPr/>
          <p:nvPr/>
        </p:nvSpPr>
        <p:spPr bwMode="auto">
          <a:xfrm>
            <a:off x="781834" y="5598537"/>
            <a:ext cx="10873208" cy="646331"/>
          </a:xfrm>
          <a:prstGeom prst="rect">
            <a:avLst/>
          </a:prstGeom>
        </p:spPr>
        <p:txBody>
          <a:bodyPr wrap="square">
            <a:spAutoFit/>
          </a:bodyPr>
          <a:lstStyle/>
          <a:p>
            <a:r>
              <a:rPr lang="fr-FR" sz="1200" dirty="0"/>
              <a:t> Fig. 12 </a:t>
            </a:r>
            <a:r>
              <a:rPr lang="en-US" sz="1200" dirty="0"/>
              <a:t>Water relative permeability (krw) as function of effective water saturation (</a:t>
            </a:r>
            <a:r>
              <a:rPr lang="en-US" sz="1200" i="1" dirty="0"/>
              <a:t>S</a:t>
            </a:r>
            <a:r>
              <a:rPr lang="en-US" sz="1200" dirty="0"/>
              <a:t>we) for sand P2040. Experimental data are shown for drainage (red filled circles) and imbibition (blue unfilled circles). Solid lines represent the predicted krw curves obtained from the General van Genuchten model using the fitted capillary pressure parameters obtained in Figures 3 and 4.</a:t>
            </a:r>
            <a:endParaRPr lang="fr-FR" sz="1200"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077C020-07B1-41C5-A15D-A47B24255003}"/>
                  </a:ext>
                </a:extLst>
              </p:cNvPr>
              <p:cNvSpPr txBox="1"/>
              <p:nvPr/>
            </p:nvSpPr>
            <p:spPr>
              <a:xfrm>
                <a:off x="1631504" y="2834354"/>
                <a:ext cx="3096344" cy="246221"/>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𝑆</m:t>
                          </m:r>
                        </m:e>
                        <m:sub>
                          <m:r>
                            <a:rPr lang="fr-FR" sz="1600" b="0" i="1" smtClean="0">
                              <a:latin typeface="Cambria Math" panose="02040503050406030204" pitchFamily="18" charset="0"/>
                            </a:rPr>
                            <m:t>𝑤𝑒</m:t>
                          </m:r>
                        </m:sub>
                      </m:sSub>
                      <m:r>
                        <a:rPr lang="fr-FR" sz="1600" i="1" smtClean="0">
                          <a:latin typeface="Cambria Math" panose="02040503050406030204" pitchFamily="18" charset="0"/>
                        </a:rPr>
                        <m:t>=</m:t>
                      </m:r>
                      <m:sSup>
                        <m:sSupPr>
                          <m:ctrlPr>
                            <a:rPr lang="fr-FR" sz="1600" i="1" dirty="0" smtClean="0">
                              <a:latin typeface="Cambria Math" panose="02040503050406030204" pitchFamily="18" charset="0"/>
                            </a:rPr>
                          </m:ctrlPr>
                        </m:sSupPr>
                        <m:e>
                          <m:d>
                            <m:dPr>
                              <m:begChr m:val="{"/>
                              <m:endChr m:val="}"/>
                              <m:ctrlPr>
                                <a:rPr lang="fr-FR" sz="1600" i="1" dirty="0">
                                  <a:latin typeface="Cambria Math" panose="02040503050406030204" pitchFamily="18" charset="0"/>
                                </a:rPr>
                              </m:ctrlPr>
                            </m:dPr>
                            <m:e>
                              <m:r>
                                <a:rPr lang="fr-FR" sz="1600" dirty="0">
                                  <a:latin typeface="Cambria Math" panose="02040503050406030204" pitchFamily="18" charset="0"/>
                                </a:rPr>
                                <m:t>1</m:t>
                              </m:r>
                              <m:r>
                                <a:rPr lang="fr-FR" sz="1600" i="0" dirty="0">
                                  <a:latin typeface="Cambria Math" panose="02040503050406030204" pitchFamily="18" charset="0"/>
                                </a:rPr>
                                <m:t>+</m:t>
                              </m:r>
                              <m:func>
                                <m:funcPr>
                                  <m:ctrlPr>
                                    <a:rPr lang="fr-FR" sz="1600" i="1" dirty="0">
                                      <a:latin typeface="Cambria Math" panose="02040503050406030204" pitchFamily="18" charset="0"/>
                                    </a:rPr>
                                  </m:ctrlPr>
                                </m:funcPr>
                                <m:fName>
                                  <m:r>
                                    <m:rPr>
                                      <m:sty m:val="p"/>
                                    </m:rPr>
                                    <a:rPr lang="fr-FR" sz="1600" i="0" dirty="0">
                                      <a:latin typeface="Cambria Math" panose="02040503050406030204" pitchFamily="18" charset="0"/>
                                    </a:rPr>
                                    <m:t>ln</m:t>
                                  </m:r>
                                </m:fName>
                                <m:e>
                                  <m:d>
                                    <m:dPr>
                                      <m:begChr m:val="["/>
                                      <m:endChr m:val="]"/>
                                      <m:ctrlPr>
                                        <a:rPr lang="fr-FR" sz="1600" i="1" dirty="0">
                                          <a:latin typeface="Cambria Math" panose="02040503050406030204" pitchFamily="18" charset="0"/>
                                        </a:rPr>
                                      </m:ctrlPr>
                                    </m:dPr>
                                    <m:e>
                                      <m:r>
                                        <a:rPr lang="fr-FR" sz="1600" i="0" dirty="0">
                                          <a:latin typeface="Cambria Math" panose="02040503050406030204" pitchFamily="18" charset="0"/>
                                        </a:rPr>
                                        <m:t>1+</m:t>
                                      </m:r>
                                      <m:sSup>
                                        <m:sSupPr>
                                          <m:ctrlPr>
                                            <a:rPr lang="fr-FR" sz="1600" i="1" dirty="0">
                                              <a:latin typeface="Cambria Math" panose="02040503050406030204" pitchFamily="18" charset="0"/>
                                            </a:rPr>
                                          </m:ctrlPr>
                                        </m:sSupPr>
                                        <m:e>
                                          <m:d>
                                            <m:dPr>
                                              <m:ctrlPr>
                                                <a:rPr lang="fr-FR" sz="1600" i="1" dirty="0">
                                                  <a:latin typeface="Cambria Math" panose="02040503050406030204" pitchFamily="18" charset="0"/>
                                                </a:rPr>
                                              </m:ctrlPr>
                                            </m:dPr>
                                            <m:e>
                                              <m:r>
                                                <a:rPr lang="fr-FR" sz="1600" i="1" dirty="0">
                                                  <a:latin typeface="Cambria Math" panose="02040503050406030204" pitchFamily="18" charset="0"/>
                                                </a:rPr>
                                                <m:t>𝛼</m:t>
                                              </m:r>
                                              <m:sSub>
                                                <m:sSubPr>
                                                  <m:ctrlPr>
                                                    <a:rPr lang="fr-FR" sz="1600" i="1" dirty="0">
                                                      <a:latin typeface="Cambria Math" panose="02040503050406030204" pitchFamily="18" charset="0"/>
                                                    </a:rPr>
                                                  </m:ctrlPr>
                                                </m:sSubPr>
                                                <m:e>
                                                  <m:r>
                                                    <a:rPr lang="fr-FR" sz="1600" i="1" dirty="0">
                                                      <a:latin typeface="Cambria Math" panose="02040503050406030204" pitchFamily="18" charset="0"/>
                                                    </a:rPr>
                                                    <m:t>𝑝</m:t>
                                                  </m:r>
                                                </m:e>
                                                <m:sub>
                                                  <m:r>
                                                    <a:rPr lang="fr-FR" sz="1600" b="0" i="1" dirty="0" smtClean="0">
                                                      <a:latin typeface="Cambria Math" panose="02040503050406030204" pitchFamily="18" charset="0"/>
                                                    </a:rPr>
                                                    <m:t>𝑐</m:t>
                                                  </m:r>
                                                </m:sub>
                                              </m:sSub>
                                            </m:e>
                                          </m:d>
                                        </m:e>
                                        <m:sup>
                                          <m:r>
                                            <a:rPr lang="fr-FR" sz="1600" i="1" dirty="0">
                                              <a:latin typeface="Cambria Math" panose="02040503050406030204" pitchFamily="18" charset="0"/>
                                            </a:rPr>
                                            <m:t>𝑛</m:t>
                                          </m:r>
                                        </m:sup>
                                      </m:sSup>
                                    </m:e>
                                  </m:d>
                                </m:e>
                              </m:func>
                            </m:e>
                          </m:d>
                        </m:e>
                        <m:sup>
                          <m:r>
                            <a:rPr lang="fr-FR" sz="1600" i="0" dirty="0">
                              <a:latin typeface="Cambria Math" panose="02040503050406030204" pitchFamily="18" charset="0"/>
                            </a:rPr>
                            <m:t>−</m:t>
                          </m:r>
                          <m:r>
                            <a:rPr lang="fr-FR" sz="1600" i="1" dirty="0">
                              <a:latin typeface="Cambria Math" panose="02040503050406030204" pitchFamily="18" charset="0"/>
                            </a:rPr>
                            <m:t>𝑚</m:t>
                          </m:r>
                        </m:sup>
                      </m:sSup>
                    </m:oMath>
                  </m:oMathPara>
                </a14:m>
                <a:endParaRPr lang="fr-FR" sz="1600" dirty="0"/>
              </a:p>
            </p:txBody>
          </p:sp>
        </mc:Choice>
        <mc:Fallback xmlns="">
          <p:sp>
            <p:nvSpPr>
              <p:cNvPr id="4" name="ZoneTexte 3">
                <a:extLst>
                  <a:ext uri="{FF2B5EF4-FFF2-40B4-BE49-F238E27FC236}">
                    <a16:creationId xmlns:a16="http://schemas.microsoft.com/office/drawing/2014/main" id="{6077C020-07B1-41C5-A15D-A47B24255003}"/>
                  </a:ext>
                </a:extLst>
              </p:cNvPr>
              <p:cNvSpPr txBox="1">
                <a:spLocks noRot="1" noChangeAspect="1" noMove="1" noResize="1" noEditPoints="1" noAdjustHandles="1" noChangeArrowheads="1" noChangeShapeType="1" noTextEdit="1"/>
              </p:cNvSpPr>
              <p:nvPr/>
            </p:nvSpPr>
            <p:spPr>
              <a:xfrm>
                <a:off x="1631504" y="2834354"/>
                <a:ext cx="3096344" cy="246221"/>
              </a:xfrm>
              <a:prstGeom prst="rect">
                <a:avLst/>
              </a:prstGeom>
              <a:blipFill>
                <a:blip r:embed="rId4"/>
                <a:stretch>
                  <a:fillRect b="-1860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8A26128-00A2-47E8-9261-0E7A61BCE098}"/>
                  </a:ext>
                </a:extLst>
              </p:cNvPr>
              <p:cNvSpPr txBox="1"/>
              <p:nvPr/>
            </p:nvSpPr>
            <p:spPr>
              <a:xfrm>
                <a:off x="1775520" y="3284857"/>
                <a:ext cx="852541" cy="404726"/>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i="1" smtClean="0">
                          <a:latin typeface="Cambria Math" panose="02040503050406030204" pitchFamily="18" charset="0"/>
                        </a:rPr>
                        <m:t>𝑚</m:t>
                      </m:r>
                      <m:r>
                        <a:rPr lang="fr-FR" sz="1400" i="1" smtClean="0">
                          <a:latin typeface="Cambria Math" panose="02040503050406030204" pitchFamily="18" charset="0"/>
                        </a:rPr>
                        <m:t>=1−</m:t>
                      </m:r>
                      <m:f>
                        <m:fPr>
                          <m:ctrlPr>
                            <a:rPr lang="fr-FR" sz="1400" i="1" smtClean="0">
                              <a:latin typeface="Cambria Math" panose="02040503050406030204" pitchFamily="18" charset="0"/>
                            </a:rPr>
                          </m:ctrlPr>
                        </m:fPr>
                        <m:num>
                          <m:r>
                            <a:rPr lang="fr-FR" sz="1400" i="1" smtClean="0">
                              <a:latin typeface="Cambria Math" panose="02040503050406030204" pitchFamily="18" charset="0"/>
                            </a:rPr>
                            <m:t>1</m:t>
                          </m:r>
                        </m:num>
                        <m:den>
                          <m:r>
                            <a:rPr lang="fr-FR" sz="1400" i="1" smtClean="0">
                              <a:latin typeface="Cambria Math" panose="02040503050406030204" pitchFamily="18" charset="0"/>
                            </a:rPr>
                            <m:t>𝑛</m:t>
                          </m:r>
                        </m:den>
                      </m:f>
                    </m:oMath>
                  </m:oMathPara>
                </a14:m>
                <a:endParaRPr lang="fr-FR" sz="1400" dirty="0"/>
              </a:p>
            </p:txBody>
          </p:sp>
        </mc:Choice>
        <mc:Fallback xmlns="">
          <p:sp>
            <p:nvSpPr>
              <p:cNvPr id="6" name="ZoneTexte 5">
                <a:extLst>
                  <a:ext uri="{FF2B5EF4-FFF2-40B4-BE49-F238E27FC236}">
                    <a16:creationId xmlns:a16="http://schemas.microsoft.com/office/drawing/2014/main" id="{68A26128-00A2-47E8-9261-0E7A61BCE098}"/>
                  </a:ext>
                </a:extLst>
              </p:cNvPr>
              <p:cNvSpPr txBox="1">
                <a:spLocks noRot="1" noChangeAspect="1" noMove="1" noResize="1" noEditPoints="1" noAdjustHandles="1" noChangeArrowheads="1" noChangeShapeType="1" noTextEdit="1"/>
              </p:cNvSpPr>
              <p:nvPr/>
            </p:nvSpPr>
            <p:spPr>
              <a:xfrm>
                <a:off x="1775520" y="3284857"/>
                <a:ext cx="852541" cy="404726"/>
              </a:xfrm>
              <a:prstGeom prst="rect">
                <a:avLst/>
              </a:prstGeom>
              <a:blipFill>
                <a:blip r:embed="rId5"/>
                <a:stretch>
                  <a:fillRect l="-1399" r="-1399" b="-579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7D1D5DE1-6D2B-4839-8F9F-462DCA78FA48}"/>
                  </a:ext>
                </a:extLst>
              </p:cNvPr>
              <p:cNvSpPr txBox="1"/>
              <p:nvPr/>
            </p:nvSpPr>
            <p:spPr>
              <a:xfrm>
                <a:off x="6871123" y="2515787"/>
                <a:ext cx="3162854" cy="748988"/>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fr-FR" sz="1400" i="1" smtClean="0">
                              <a:latin typeface="Cambria Math" panose="02040503050406030204" pitchFamily="18" charset="0"/>
                            </a:rPr>
                            <m:t>𝑘</m:t>
                          </m:r>
                        </m:e>
                        <m:sub>
                          <m:r>
                            <a:rPr lang="fr-FR" sz="1400" b="0" i="1" smtClean="0">
                              <a:latin typeface="Cambria Math" panose="02040503050406030204" pitchFamily="18" charset="0"/>
                            </a:rPr>
                            <m:t>𝑟</m:t>
                          </m:r>
                          <m:r>
                            <a:rPr lang="fr-FR" sz="1400" i="1" smtClean="0">
                              <a:latin typeface="Cambria Math" panose="02040503050406030204" pitchFamily="18" charset="0"/>
                            </a:rPr>
                            <m:t>𝑤</m:t>
                          </m:r>
                        </m:sub>
                      </m:sSub>
                      <m:d>
                        <m:dPr>
                          <m:ctrlPr>
                            <a:rPr lang="fr-FR" sz="1400" i="1" smtClean="0">
                              <a:latin typeface="Cambria Math" panose="02040503050406030204" pitchFamily="18" charset="0"/>
                            </a:rPr>
                          </m:ctrlPr>
                        </m:dPr>
                        <m:e>
                          <m:sSub>
                            <m:sSubPr>
                              <m:ctrlPr>
                                <a:rPr lang="fr-FR" sz="1400" i="1" smtClean="0">
                                  <a:latin typeface="Cambria Math" panose="02040503050406030204" pitchFamily="18" charset="0"/>
                                </a:rPr>
                              </m:ctrlPr>
                            </m:sSubPr>
                            <m:e>
                              <m:r>
                                <a:rPr lang="fr-FR" sz="1400" b="0" i="1" smtClean="0">
                                  <a:latin typeface="Cambria Math" panose="02040503050406030204" pitchFamily="18" charset="0"/>
                                </a:rPr>
                                <m:t>𝑆</m:t>
                              </m:r>
                            </m:e>
                            <m:sub>
                              <m:r>
                                <a:rPr lang="fr-FR" sz="1400" b="0" i="1" smtClean="0">
                                  <a:latin typeface="Cambria Math" panose="02040503050406030204" pitchFamily="18" charset="0"/>
                                </a:rPr>
                                <m:t>𝑤</m:t>
                              </m:r>
                              <m:r>
                                <a:rPr lang="fr-FR" sz="1400" i="1" smtClean="0">
                                  <a:latin typeface="Cambria Math" panose="02040503050406030204" pitchFamily="18" charset="0"/>
                                </a:rPr>
                                <m:t>𝑒</m:t>
                              </m:r>
                            </m:sub>
                          </m:sSub>
                        </m:e>
                      </m:d>
                      <m:r>
                        <a:rPr lang="fr-FR" sz="1400" i="1" smtClean="0">
                          <a:latin typeface="Cambria Math" panose="02040503050406030204" pitchFamily="18" charset="0"/>
                        </a:rPr>
                        <m:t>=</m:t>
                      </m:r>
                      <m:sSubSup>
                        <m:sSubSupPr>
                          <m:ctrlPr>
                            <a:rPr lang="fr-FR" sz="1400" i="1" smtClean="0">
                              <a:latin typeface="Cambria Math" panose="02040503050406030204" pitchFamily="18" charset="0"/>
                            </a:rPr>
                          </m:ctrlPr>
                        </m:sSubSupPr>
                        <m:e>
                          <m:r>
                            <a:rPr lang="fr-FR" sz="1400" b="0" i="1" smtClean="0">
                              <a:latin typeface="Cambria Math" panose="02040503050406030204" pitchFamily="18" charset="0"/>
                            </a:rPr>
                            <m:t>𝑆</m:t>
                          </m:r>
                        </m:e>
                        <m:sub>
                          <m:r>
                            <a:rPr lang="fr-FR" sz="1400" b="0" i="1" smtClean="0">
                              <a:latin typeface="Cambria Math" panose="02040503050406030204" pitchFamily="18" charset="0"/>
                            </a:rPr>
                            <m:t>𝑤𝑒</m:t>
                          </m:r>
                        </m:sub>
                        <m:sup>
                          <m:f>
                            <m:fPr>
                              <m:ctrlPr>
                                <a:rPr lang="fr-FR" sz="1400" i="1" smtClean="0">
                                  <a:latin typeface="Cambria Math" panose="02040503050406030204" pitchFamily="18" charset="0"/>
                                </a:rPr>
                              </m:ctrlPr>
                            </m:fPr>
                            <m:num>
                              <m:r>
                                <a:rPr lang="fr-FR" sz="1400" b="0" i="1" smtClean="0">
                                  <a:latin typeface="Cambria Math" panose="02040503050406030204" pitchFamily="18" charset="0"/>
                                </a:rPr>
                                <m:t>5</m:t>
                              </m:r>
                            </m:num>
                            <m:den>
                              <m:r>
                                <a:rPr lang="fr-FR" sz="1400" b="0" i="1" smtClean="0">
                                  <a:latin typeface="Cambria Math" panose="02040503050406030204" pitchFamily="18" charset="0"/>
                                </a:rPr>
                                <m:t>2</m:t>
                              </m:r>
                            </m:den>
                          </m:f>
                        </m:sup>
                      </m:sSubSup>
                      <m:sSup>
                        <m:sSupPr>
                          <m:ctrlPr>
                            <a:rPr lang="fr-FR" sz="1400" i="1" smtClean="0">
                              <a:latin typeface="Cambria Math" panose="02040503050406030204" pitchFamily="18" charset="0"/>
                            </a:rPr>
                          </m:ctrlPr>
                        </m:sSupPr>
                        <m:e>
                          <m:d>
                            <m:dPr>
                              <m:begChr m:val="["/>
                              <m:endChr m:val="]"/>
                              <m:ctrlPr>
                                <a:rPr lang="fr-FR" sz="1400" i="1" smtClean="0">
                                  <a:latin typeface="Cambria Math" panose="02040503050406030204" pitchFamily="18" charset="0"/>
                                </a:rPr>
                              </m:ctrlPr>
                            </m:dPr>
                            <m:e>
                              <m:m>
                                <m:mPr>
                                  <m:plcHide m:val="on"/>
                                  <m:mcs>
                                    <m:mc>
                                      <m:mcPr>
                                        <m:count m:val="1"/>
                                        <m:mcJc m:val="center"/>
                                      </m:mcPr>
                                    </m:mc>
                                  </m:mcs>
                                  <m:ctrlPr>
                                    <a:rPr lang="fr-FR" sz="1400" i="1" smtClean="0">
                                      <a:latin typeface="Cambria Math" panose="02040503050406030204" pitchFamily="18" charset="0"/>
                                    </a:rPr>
                                  </m:ctrlPr>
                                </m:mPr>
                                <m:mr>
                                  <m:e>
                                    <m:r>
                                      <a:rPr lang="fr-FR" sz="1400" i="1" smtClean="0">
                                        <a:latin typeface="Cambria Math" panose="02040503050406030204" pitchFamily="18" charset="0"/>
                                      </a:rPr>
                                      <m:t>ⅇ−1</m:t>
                                    </m:r>
                                  </m:e>
                                </m:mr>
                                <m:mr>
                                  <m:e>
                                    <m:acc>
                                      <m:accPr>
                                        <m:chr m:val="̅"/>
                                        <m:ctrlPr>
                                          <a:rPr lang="fr-FR" sz="1400" i="1" smtClean="0">
                                            <a:latin typeface="Cambria Math" panose="02040503050406030204" pitchFamily="18" charset="0"/>
                                          </a:rPr>
                                        </m:ctrlPr>
                                      </m:accPr>
                                      <m:e>
                                        <m:func>
                                          <m:funcPr>
                                            <m:ctrlPr>
                                              <a:rPr lang="fr-FR" sz="1400" i="1" smtClean="0">
                                                <a:latin typeface="Cambria Math" panose="02040503050406030204" pitchFamily="18" charset="0"/>
                                              </a:rPr>
                                            </m:ctrlPr>
                                          </m:funcPr>
                                          <m:fName>
                                            <m:r>
                                              <m:rPr>
                                                <m:sty m:val="p"/>
                                              </m:rPr>
                                              <a:rPr lang="fr-FR" sz="1400" i="1" smtClean="0">
                                                <a:latin typeface="Cambria Math" panose="02040503050406030204" pitchFamily="18" charset="0"/>
                                              </a:rPr>
                                              <m:t>exp</m:t>
                                            </m:r>
                                          </m:fName>
                                          <m:e>
                                            <m:d>
                                              <m:dPr>
                                                <m:ctrlPr>
                                                  <a:rPr lang="fr-FR" sz="1400" i="1" smtClean="0">
                                                    <a:latin typeface="Cambria Math" panose="02040503050406030204" pitchFamily="18" charset="0"/>
                                                  </a:rPr>
                                                </m:ctrlPr>
                                              </m:dPr>
                                              <m:e>
                                                <m:f>
                                                  <m:fPr>
                                                    <m:ctrlPr>
                                                      <a:rPr lang="fr-FR" sz="1400" i="1" smtClean="0">
                                                        <a:latin typeface="Cambria Math" panose="02040503050406030204" pitchFamily="18" charset="0"/>
                                                      </a:rPr>
                                                    </m:ctrlPr>
                                                  </m:fPr>
                                                  <m:num>
                                                    <m:r>
                                                      <a:rPr lang="fr-FR" sz="1400" i="1" smtClean="0">
                                                        <a:latin typeface="Cambria Math" panose="02040503050406030204" pitchFamily="18" charset="0"/>
                                                      </a:rPr>
                                                      <m:t>2</m:t>
                                                    </m:r>
                                                  </m:num>
                                                  <m:den>
                                                    <m:sSub>
                                                      <m:sSubPr>
                                                        <m:ctrlPr>
                                                          <a:rPr lang="fr-FR" sz="1400" i="1" smtClean="0">
                                                            <a:latin typeface="Cambria Math" panose="02040503050406030204" pitchFamily="18" charset="0"/>
                                                          </a:rPr>
                                                        </m:ctrlPr>
                                                      </m:sSubPr>
                                                      <m:e>
                                                        <m:r>
                                                          <a:rPr lang="fr-FR" sz="1400" b="0" i="1" smtClean="0">
                                                            <a:latin typeface="Cambria Math" panose="02040503050406030204" pitchFamily="18" charset="0"/>
                                                          </a:rPr>
                                                          <m:t>𝑆</m:t>
                                                        </m:r>
                                                      </m:e>
                                                      <m:sub>
                                                        <m:r>
                                                          <a:rPr lang="fr-FR" sz="1400" b="0" i="1" smtClean="0">
                                                            <a:latin typeface="Cambria Math" panose="02040503050406030204" pitchFamily="18" charset="0"/>
                                                          </a:rPr>
                                                          <m:t>𝑤𝑒</m:t>
                                                        </m:r>
                                                      </m:sub>
                                                    </m:sSub>
                                                  </m:den>
                                                </m:f>
                                                <m:r>
                                                  <a:rPr lang="fr-FR" sz="1400" i="1" smtClean="0">
                                                    <a:latin typeface="Cambria Math" panose="02040503050406030204" pitchFamily="18" charset="0"/>
                                                  </a:rPr>
                                                  <m:t>−1</m:t>
                                                </m:r>
                                              </m:e>
                                            </m:d>
                                          </m:e>
                                        </m:func>
                                      </m:e>
                                    </m:acc>
                                    <m:r>
                                      <a:rPr lang="fr-FR" sz="1400" i="1" smtClean="0">
                                        <a:latin typeface="Cambria Math" panose="02040503050406030204" pitchFamily="18" charset="0"/>
                                      </a:rPr>
                                      <m:t>−1</m:t>
                                    </m:r>
                                  </m:e>
                                </m:mr>
                              </m:m>
                            </m:e>
                          </m:d>
                        </m:e>
                        <m:sup>
                          <m:f>
                            <m:fPr>
                              <m:type m:val="lin"/>
                              <m:ctrlPr>
                                <a:rPr lang="fr-FR" sz="1400" i="1" smtClean="0">
                                  <a:latin typeface="Cambria Math" panose="02040503050406030204" pitchFamily="18" charset="0"/>
                                </a:rPr>
                              </m:ctrlPr>
                            </m:fPr>
                            <m:num>
                              <m:r>
                                <a:rPr lang="fr-FR" sz="1400" i="1" smtClean="0">
                                  <a:latin typeface="Cambria Math" panose="02040503050406030204" pitchFamily="18" charset="0"/>
                                </a:rPr>
                                <m:t>2</m:t>
                              </m:r>
                            </m:num>
                            <m:den>
                              <m:r>
                                <a:rPr lang="fr-FR" sz="1400" i="1" smtClean="0">
                                  <a:latin typeface="Cambria Math" panose="02040503050406030204" pitchFamily="18" charset="0"/>
                                </a:rPr>
                                <m:t>𝑛</m:t>
                              </m:r>
                            </m:den>
                          </m:f>
                        </m:sup>
                      </m:sSup>
                    </m:oMath>
                  </m:oMathPara>
                </a14:m>
                <a:endParaRPr lang="fr-FR" sz="1400" dirty="0"/>
              </a:p>
            </p:txBody>
          </p:sp>
        </mc:Choice>
        <mc:Fallback xmlns="">
          <p:sp>
            <p:nvSpPr>
              <p:cNvPr id="12" name="ZoneTexte 11">
                <a:extLst>
                  <a:ext uri="{FF2B5EF4-FFF2-40B4-BE49-F238E27FC236}">
                    <a16:creationId xmlns:a16="http://schemas.microsoft.com/office/drawing/2014/main" id="{7D1D5DE1-6D2B-4839-8F9F-462DCA78FA48}"/>
                  </a:ext>
                </a:extLst>
              </p:cNvPr>
              <p:cNvSpPr txBox="1">
                <a:spLocks noRot="1" noChangeAspect="1" noMove="1" noResize="1" noEditPoints="1" noAdjustHandles="1" noChangeArrowheads="1" noChangeShapeType="1" noTextEdit="1"/>
              </p:cNvSpPr>
              <p:nvPr/>
            </p:nvSpPr>
            <p:spPr>
              <a:xfrm>
                <a:off x="6871123" y="2515787"/>
                <a:ext cx="3162854" cy="748988"/>
              </a:xfrm>
              <a:prstGeom prst="rect">
                <a:avLst/>
              </a:prstGeom>
              <a:blipFill>
                <a:blip r:embed="rId6"/>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00701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9D23815-0BC4-4D27-8FD9-2836E706D519}"/>
              </a:ext>
            </a:extLst>
          </p:cNvPr>
          <p:cNvSpPr>
            <a:spLocks noGrp="1"/>
          </p:cNvSpPr>
          <p:nvPr>
            <p:ph type="sldNum" sz="quarter" idx="12"/>
          </p:nvPr>
        </p:nvSpPr>
        <p:spPr>
          <a:xfrm>
            <a:off x="10416480" y="6021288"/>
            <a:ext cx="542697" cy="279400"/>
          </a:xfrm>
        </p:spPr>
        <p:txBody>
          <a:bodyPr/>
          <a:lstStyle/>
          <a:p>
            <a:pPr>
              <a:defRPr/>
            </a:pPr>
            <a:fld id="{D57F1E4F-1CFF-5643-939E-217C01CDF565}" type="slidenum">
              <a:rPr lang="en-US" smtClean="0"/>
              <a:t>16</a:t>
            </a:fld>
            <a:endParaRPr lang="en-US" dirty="0"/>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AD55C703-573A-473A-825C-90991FC703F1}"/>
                  </a:ext>
                </a:extLst>
              </p:cNvPr>
              <p:cNvSpPr txBox="1"/>
              <p:nvPr/>
            </p:nvSpPr>
            <p:spPr>
              <a:xfrm>
                <a:off x="1031776" y="1189462"/>
                <a:ext cx="3096344" cy="246221"/>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𝑆</m:t>
                          </m:r>
                        </m:e>
                        <m:sub>
                          <m:r>
                            <a:rPr lang="fr-FR" sz="1600" b="0" i="1" smtClean="0">
                              <a:latin typeface="Cambria Math" panose="02040503050406030204" pitchFamily="18" charset="0"/>
                            </a:rPr>
                            <m:t>𝑤</m:t>
                          </m:r>
                        </m:sub>
                      </m:sSub>
                      <m:r>
                        <a:rPr lang="fr-FR" sz="1600" i="1" smtClean="0">
                          <a:latin typeface="Cambria Math" panose="02040503050406030204" pitchFamily="18" charset="0"/>
                        </a:rPr>
                        <m:t>=</m:t>
                      </m:r>
                      <m:sSup>
                        <m:sSupPr>
                          <m:ctrlPr>
                            <a:rPr lang="fr-FR" sz="1600" i="1" dirty="0" smtClean="0">
                              <a:latin typeface="Cambria Math" panose="02040503050406030204" pitchFamily="18" charset="0"/>
                            </a:rPr>
                          </m:ctrlPr>
                        </m:sSupPr>
                        <m:e>
                          <m:d>
                            <m:dPr>
                              <m:begChr m:val="{"/>
                              <m:endChr m:val="}"/>
                              <m:ctrlPr>
                                <a:rPr lang="fr-FR" sz="1600" i="1" dirty="0">
                                  <a:latin typeface="Cambria Math" panose="02040503050406030204" pitchFamily="18" charset="0"/>
                                </a:rPr>
                              </m:ctrlPr>
                            </m:dPr>
                            <m:e>
                              <m:r>
                                <a:rPr lang="fr-FR" sz="1600" dirty="0">
                                  <a:latin typeface="Cambria Math" panose="02040503050406030204" pitchFamily="18" charset="0"/>
                                </a:rPr>
                                <m:t>1</m:t>
                              </m:r>
                              <m:r>
                                <a:rPr lang="fr-FR" sz="1600" i="0" dirty="0">
                                  <a:latin typeface="Cambria Math" panose="02040503050406030204" pitchFamily="18" charset="0"/>
                                </a:rPr>
                                <m:t>+</m:t>
                              </m:r>
                              <m:sSup>
                                <m:sSupPr>
                                  <m:ctrlPr>
                                    <a:rPr lang="fr-FR" sz="1600" i="1" dirty="0">
                                      <a:latin typeface="Cambria Math" panose="02040503050406030204" pitchFamily="18" charset="0"/>
                                    </a:rPr>
                                  </m:ctrlPr>
                                </m:sSupPr>
                                <m:e>
                                  <m:d>
                                    <m:dPr>
                                      <m:ctrlPr>
                                        <a:rPr lang="fr-FR" sz="1600" i="1" dirty="0">
                                          <a:latin typeface="Cambria Math" panose="02040503050406030204" pitchFamily="18" charset="0"/>
                                        </a:rPr>
                                      </m:ctrlPr>
                                    </m:dPr>
                                    <m:e>
                                      <m:r>
                                        <a:rPr lang="fr-FR" sz="1600" i="1" dirty="0">
                                          <a:latin typeface="Cambria Math" panose="02040503050406030204" pitchFamily="18" charset="0"/>
                                        </a:rPr>
                                        <m:t>𝛼</m:t>
                                      </m:r>
                                      <m:sSub>
                                        <m:sSubPr>
                                          <m:ctrlPr>
                                            <a:rPr lang="fr-FR" sz="1600" i="1" dirty="0">
                                              <a:latin typeface="Cambria Math" panose="02040503050406030204" pitchFamily="18" charset="0"/>
                                            </a:rPr>
                                          </m:ctrlPr>
                                        </m:sSubPr>
                                        <m:e>
                                          <m:r>
                                            <a:rPr lang="fr-FR" sz="1600" i="1" dirty="0">
                                              <a:latin typeface="Cambria Math" panose="02040503050406030204" pitchFamily="18" charset="0"/>
                                            </a:rPr>
                                            <m:t>𝑝</m:t>
                                          </m:r>
                                        </m:e>
                                        <m:sub>
                                          <m:r>
                                            <a:rPr lang="fr-FR" sz="1600" i="1" dirty="0">
                                              <a:latin typeface="Cambria Math" panose="02040503050406030204" pitchFamily="18" charset="0"/>
                                            </a:rPr>
                                            <m:t>𝑐</m:t>
                                          </m:r>
                                        </m:sub>
                                      </m:sSub>
                                    </m:e>
                                  </m:d>
                                </m:e>
                                <m:sup>
                                  <m:r>
                                    <a:rPr lang="fr-FR" sz="1600" i="1" dirty="0">
                                      <a:latin typeface="Cambria Math" panose="02040503050406030204" pitchFamily="18" charset="0"/>
                                    </a:rPr>
                                    <m:t>𝑛</m:t>
                                  </m:r>
                                </m:sup>
                              </m:sSup>
                            </m:e>
                          </m:d>
                        </m:e>
                        <m:sup>
                          <m:r>
                            <a:rPr lang="fr-FR" sz="1600" i="0" dirty="0">
                              <a:latin typeface="Cambria Math" panose="02040503050406030204" pitchFamily="18" charset="0"/>
                            </a:rPr>
                            <m:t>−</m:t>
                          </m:r>
                          <m:r>
                            <a:rPr lang="fr-FR" sz="1600" i="1" dirty="0">
                              <a:latin typeface="Cambria Math" panose="02040503050406030204" pitchFamily="18" charset="0"/>
                            </a:rPr>
                            <m:t>𝑚</m:t>
                          </m:r>
                        </m:sup>
                      </m:sSup>
                    </m:oMath>
                  </m:oMathPara>
                </a14:m>
                <a:endParaRPr lang="fr-FR" sz="1600" dirty="0"/>
              </a:p>
            </p:txBody>
          </p:sp>
        </mc:Choice>
        <mc:Fallback xmlns="">
          <p:sp>
            <p:nvSpPr>
              <p:cNvPr id="15" name="ZoneTexte 14">
                <a:extLst>
                  <a:ext uri="{FF2B5EF4-FFF2-40B4-BE49-F238E27FC236}">
                    <a16:creationId xmlns:a16="http://schemas.microsoft.com/office/drawing/2014/main" id="{AD55C703-573A-473A-825C-90991FC703F1}"/>
                  </a:ext>
                </a:extLst>
              </p:cNvPr>
              <p:cNvSpPr txBox="1">
                <a:spLocks noRot="1" noChangeAspect="1" noMove="1" noResize="1" noEditPoints="1" noAdjustHandles="1" noChangeArrowheads="1" noChangeShapeType="1" noTextEdit="1"/>
              </p:cNvSpPr>
              <p:nvPr/>
            </p:nvSpPr>
            <p:spPr>
              <a:xfrm>
                <a:off x="1031776" y="1189462"/>
                <a:ext cx="3096344" cy="246221"/>
              </a:xfrm>
              <a:prstGeom prst="rect">
                <a:avLst/>
              </a:prstGeom>
              <a:blipFill>
                <a:blip r:embed="rId2"/>
                <a:stretch>
                  <a:fillRect b="-1590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71F2136E-73F9-4808-961E-D94AED0D9EA5}"/>
                  </a:ext>
                </a:extLst>
              </p:cNvPr>
              <p:cNvSpPr txBox="1"/>
              <p:nvPr/>
            </p:nvSpPr>
            <p:spPr>
              <a:xfrm>
                <a:off x="2063552" y="1552223"/>
                <a:ext cx="852541" cy="404726"/>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i="1" smtClean="0">
                          <a:latin typeface="Cambria Math" panose="02040503050406030204" pitchFamily="18" charset="0"/>
                        </a:rPr>
                        <m:t>𝑚</m:t>
                      </m:r>
                      <m:r>
                        <a:rPr lang="fr-FR" sz="1400" i="1" smtClean="0">
                          <a:latin typeface="Cambria Math" panose="02040503050406030204" pitchFamily="18" charset="0"/>
                        </a:rPr>
                        <m:t>=1−</m:t>
                      </m:r>
                      <m:f>
                        <m:fPr>
                          <m:ctrlPr>
                            <a:rPr lang="fr-FR" sz="1400" i="1" smtClean="0">
                              <a:latin typeface="Cambria Math" panose="02040503050406030204" pitchFamily="18" charset="0"/>
                            </a:rPr>
                          </m:ctrlPr>
                        </m:fPr>
                        <m:num>
                          <m:r>
                            <a:rPr lang="fr-FR" sz="1400" i="1" smtClean="0">
                              <a:latin typeface="Cambria Math" panose="02040503050406030204" pitchFamily="18" charset="0"/>
                            </a:rPr>
                            <m:t>1</m:t>
                          </m:r>
                        </m:num>
                        <m:den>
                          <m:r>
                            <a:rPr lang="fr-FR" sz="1400" i="1" smtClean="0">
                              <a:latin typeface="Cambria Math" panose="02040503050406030204" pitchFamily="18" charset="0"/>
                            </a:rPr>
                            <m:t>𝑛</m:t>
                          </m:r>
                        </m:den>
                      </m:f>
                    </m:oMath>
                  </m:oMathPara>
                </a14:m>
                <a:endParaRPr lang="fr-FR" sz="1400" dirty="0"/>
              </a:p>
            </p:txBody>
          </p:sp>
        </mc:Choice>
        <mc:Fallback xmlns="">
          <p:sp>
            <p:nvSpPr>
              <p:cNvPr id="16" name="ZoneTexte 15">
                <a:extLst>
                  <a:ext uri="{FF2B5EF4-FFF2-40B4-BE49-F238E27FC236}">
                    <a16:creationId xmlns:a16="http://schemas.microsoft.com/office/drawing/2014/main" id="{71F2136E-73F9-4808-961E-D94AED0D9EA5}"/>
                  </a:ext>
                </a:extLst>
              </p:cNvPr>
              <p:cNvSpPr txBox="1">
                <a:spLocks noRot="1" noChangeAspect="1" noMove="1" noResize="1" noEditPoints="1" noAdjustHandles="1" noChangeArrowheads="1" noChangeShapeType="1" noTextEdit="1"/>
              </p:cNvSpPr>
              <p:nvPr/>
            </p:nvSpPr>
            <p:spPr>
              <a:xfrm>
                <a:off x="2063552" y="1552223"/>
                <a:ext cx="852541" cy="404726"/>
              </a:xfrm>
              <a:prstGeom prst="rect">
                <a:avLst/>
              </a:prstGeom>
              <a:blipFill>
                <a:blip r:embed="rId3"/>
                <a:stretch>
                  <a:fillRect l="-2113" r="-2113" b="-579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0ABBC20-158C-4FAF-A7D8-E7A732895894}"/>
                  </a:ext>
                </a:extLst>
              </p:cNvPr>
              <p:cNvSpPr/>
              <p:nvPr/>
            </p:nvSpPr>
            <p:spPr>
              <a:xfrm>
                <a:off x="5134502" y="1173600"/>
                <a:ext cx="5256584" cy="66870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99160" indent="449580">
                  <a:lnSpc>
                    <a:spcPct val="107000"/>
                  </a:lnSpc>
                  <a:spcAft>
                    <a:spcPts val="800"/>
                  </a:spcAft>
                </a:pPr>
                <a14:m>
                  <m:oMath xmlns:m="http://schemas.openxmlformats.org/officeDocument/2006/math">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𝐾</m:t>
                        </m:r>
                      </m:e>
                      <m:sub>
                        <m:r>
                          <a:rPr lang="en-GB" sz="1400" i="1">
                            <a:latin typeface="Cambria Math" panose="02040503050406030204" pitchFamily="18" charset="0"/>
                            <a:ea typeface="Calibri" panose="020F0502020204030204" pitchFamily="34" charset="0"/>
                            <a:cs typeface="Times New Roman" panose="02020603050405020304" pitchFamily="18" charset="0"/>
                          </a:rPr>
                          <m:t>𝑟𝑎</m:t>
                        </m:r>
                      </m:sub>
                    </m:sSub>
                    <m:d>
                      <m:dPr>
                        <m:ctrlPr>
                          <a:rPr lang="fr-FR" sz="14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m:t>
                            </m:r>
                          </m:sub>
                        </m:sSub>
                      </m:e>
                    </m:d>
                    <m:r>
                      <a:rPr lang="en-GB" sz="1400" i="1">
                        <a:latin typeface="Cambria Math" panose="02040503050406030204" pitchFamily="18" charset="0"/>
                        <a:ea typeface="Calibri" panose="020F0502020204030204" pitchFamily="34" charset="0"/>
                        <a:cs typeface="Times New Roman" panose="02020603050405020304" pitchFamily="18" charset="0"/>
                      </a:rPr>
                      <m:t>=</m:t>
                    </m:r>
                    <m:sSup>
                      <m:sSupPr>
                        <m:ctrlPr>
                          <a:rPr lang="fr-FR" sz="14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400" i="1">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1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m:t>
                                    </m:r>
                                    <m:r>
                                      <a:rPr lang="en-GB" sz="1400" i="1">
                                        <a:latin typeface="Cambria Math" panose="02040503050406030204" pitchFamily="18" charset="0"/>
                                        <a:ea typeface="Calibri" panose="020F0502020204030204" pitchFamily="34" charset="0"/>
                                        <a:cs typeface="Times New Roman" panose="02020603050405020304" pitchFamily="18" charset="0"/>
                                      </a:rPr>
                                      <m:t>,</m:t>
                                    </m:r>
                                    <m:r>
                                      <a:rPr lang="en-GB" sz="1400" i="1">
                                        <a:latin typeface="Cambria Math" panose="02040503050406030204" pitchFamily="18" charset="0"/>
                                        <a:ea typeface="Calibri" panose="020F0502020204030204" pitchFamily="34" charset="0"/>
                                        <a:cs typeface="Times New Roman" panose="02020603050405020304" pitchFamily="18" charset="0"/>
                                      </a:rPr>
                                      <m:t>𝑚𝑎𝑥</m:t>
                                    </m:r>
                                  </m:sub>
                                </m:sSub>
                                <m:r>
                                  <a:rPr lang="en-GB" sz="1400" i="1">
                                    <a:latin typeface="Cambria Math" panose="02040503050406030204" pitchFamily="18" charset="0"/>
                                    <a:ea typeface="Calibri" panose="020F0502020204030204" pitchFamily="34" charset="0"/>
                                    <a:cs typeface="Times New Roman" panose="02020603050405020304" pitchFamily="18" charset="0"/>
                                  </a:rPr>
                                  <m:t>−</m:t>
                                </m:r>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m:t>
                                    </m:r>
                                  </m:sub>
                                </m:sSub>
                              </m:num>
                              <m:den>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m:t>
                                    </m:r>
                                    <m:r>
                                      <a:rPr lang="en-GB" sz="1400" i="1">
                                        <a:latin typeface="Cambria Math" panose="02040503050406030204" pitchFamily="18" charset="0"/>
                                        <a:ea typeface="Calibri" panose="020F0502020204030204" pitchFamily="34" charset="0"/>
                                        <a:cs typeface="Times New Roman" panose="02020603050405020304" pitchFamily="18" charset="0"/>
                                      </a:rPr>
                                      <m:t>,</m:t>
                                    </m:r>
                                    <m:r>
                                      <a:rPr lang="en-GB" sz="1400" i="1">
                                        <a:latin typeface="Cambria Math" panose="02040503050406030204" pitchFamily="18" charset="0"/>
                                        <a:ea typeface="Calibri" panose="020F0502020204030204" pitchFamily="34" charset="0"/>
                                        <a:cs typeface="Times New Roman" panose="02020603050405020304" pitchFamily="18" charset="0"/>
                                      </a:rPr>
                                      <m:t>𝑒</m:t>
                                    </m:r>
                                  </m:sub>
                                </m:sSub>
                                <m:r>
                                  <a:rPr lang="en-GB" sz="1400" i="1">
                                    <a:latin typeface="Cambria Math" panose="02040503050406030204" pitchFamily="18" charset="0"/>
                                    <a:ea typeface="Calibri" panose="020F0502020204030204" pitchFamily="34" charset="0"/>
                                    <a:cs typeface="Times New Roman" panose="02020603050405020304" pitchFamily="18" charset="0"/>
                                  </a:rPr>
                                  <m:t>−</m:t>
                                </m:r>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𝑤𝑖</m:t>
                                    </m:r>
                                  </m:sub>
                                </m:sSub>
                              </m:den>
                            </m:f>
                          </m:e>
                        </m:d>
                      </m:e>
                      <m:sup>
                        <m:f>
                          <m:fPr>
                            <m:type m:val="skw"/>
                            <m:ctrlPr>
                              <a:rPr lang="fr-FR" sz="1400" i="1">
                                <a:latin typeface="Cambria Math" panose="02040503050406030204" pitchFamily="18" charset="0"/>
                                <a:ea typeface="Calibri" panose="020F0502020204030204" pitchFamily="34" charset="0"/>
                                <a:cs typeface="Times New Roman" panose="02020603050405020304" pitchFamily="18" charset="0"/>
                              </a:rPr>
                            </m:ctrlPr>
                          </m:fPr>
                          <m:num>
                            <m:r>
                              <a:rPr lang="en-GB" sz="1400" i="1">
                                <a:latin typeface="Cambria Math" panose="02040503050406030204" pitchFamily="18" charset="0"/>
                                <a:ea typeface="Calibri" panose="020F0502020204030204" pitchFamily="34" charset="0"/>
                                <a:cs typeface="Times New Roman" panose="02020603050405020304" pitchFamily="18" charset="0"/>
                              </a:rPr>
                              <m:t>1</m:t>
                            </m:r>
                          </m:num>
                          <m:den>
                            <m:r>
                              <a:rPr lang="en-GB" sz="1400" i="1">
                                <a:latin typeface="Cambria Math" panose="02040503050406030204" pitchFamily="18" charset="0"/>
                                <a:ea typeface="Calibri" panose="020F0502020204030204" pitchFamily="34" charset="0"/>
                                <a:cs typeface="Times New Roman" panose="02020603050405020304" pitchFamily="18" charset="0"/>
                              </a:rPr>
                              <m:t>2</m:t>
                            </m:r>
                          </m:den>
                        </m:f>
                      </m:sup>
                    </m:sSup>
                    <m:sSup>
                      <m:sSupPr>
                        <m:ctrlPr>
                          <a:rPr lang="fr-FR" sz="1400" i="1">
                            <a:latin typeface="Cambria Math" panose="02040503050406030204" pitchFamily="18" charset="0"/>
                            <a:ea typeface="Calibri" panose="020F0502020204030204" pitchFamily="34" charset="0"/>
                            <a:cs typeface="Times New Roman" panose="02020603050405020304" pitchFamily="18" charset="0"/>
                          </a:rPr>
                        </m:ctrlPr>
                      </m:sSupPr>
                      <m:e>
                        <m:d>
                          <m:dPr>
                            <m:begChr m:val="["/>
                            <m:endChr m:val="]"/>
                            <m:ctrlPr>
                              <a:rPr lang="fr-FR" sz="1400" i="1">
                                <a:latin typeface="Cambria Math" panose="02040503050406030204" pitchFamily="18" charset="0"/>
                                <a:ea typeface="Calibri" panose="020F0502020204030204" pitchFamily="34" charset="0"/>
                                <a:cs typeface="Times New Roman" panose="02020603050405020304" pitchFamily="18" charset="0"/>
                              </a:rPr>
                            </m:ctrlPr>
                          </m:dPr>
                          <m:e>
                            <m:r>
                              <a:rPr lang="en-GB" sz="1400" i="1">
                                <a:latin typeface="Cambria Math" panose="02040503050406030204" pitchFamily="18" charset="0"/>
                                <a:ea typeface="Calibri" panose="020F0502020204030204" pitchFamily="34" charset="0"/>
                                <a:cs typeface="Times New Roman" panose="02020603050405020304" pitchFamily="18" charset="0"/>
                              </a:rPr>
                              <m:t>1−</m:t>
                            </m:r>
                            <m:sSup>
                              <m:sSupPr>
                                <m:ctrlPr>
                                  <a:rPr lang="fr-FR" sz="14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400" i="1">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1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m:t>
                                            </m:r>
                                          </m:sub>
                                        </m:sSub>
                                        <m:r>
                                          <a:rPr lang="en-GB" sz="1400" i="1">
                                            <a:latin typeface="Cambria Math" panose="02040503050406030204" pitchFamily="18" charset="0"/>
                                            <a:ea typeface="Calibri" panose="020F0502020204030204" pitchFamily="34" charset="0"/>
                                            <a:cs typeface="Times New Roman" panose="02020603050405020304" pitchFamily="18" charset="0"/>
                                          </a:rPr>
                                          <m:t>−</m:t>
                                        </m:r>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𝑤𝑖</m:t>
                                            </m:r>
                                          </m:sub>
                                        </m:sSub>
                                      </m:num>
                                      <m:den>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m:t>
                                            </m:r>
                                            <m:r>
                                              <a:rPr lang="en-GB" sz="1400" i="1">
                                                <a:latin typeface="Cambria Math" panose="02040503050406030204" pitchFamily="18" charset="0"/>
                                                <a:ea typeface="Calibri" panose="020F0502020204030204" pitchFamily="34" charset="0"/>
                                                <a:cs typeface="Times New Roman" panose="02020603050405020304" pitchFamily="18" charset="0"/>
                                              </a:rPr>
                                              <m:t>,</m:t>
                                            </m:r>
                                            <m:r>
                                              <a:rPr lang="en-GB" sz="1400" i="1">
                                                <a:latin typeface="Cambria Math" panose="02040503050406030204" pitchFamily="18" charset="0"/>
                                                <a:ea typeface="Calibri" panose="020F0502020204030204" pitchFamily="34" charset="0"/>
                                                <a:cs typeface="Times New Roman" panose="02020603050405020304" pitchFamily="18" charset="0"/>
                                              </a:rPr>
                                              <m:t>𝑒</m:t>
                                            </m:r>
                                          </m:sub>
                                        </m:sSub>
                                        <m:r>
                                          <a:rPr lang="en-GB" sz="1400" i="1">
                                            <a:latin typeface="Cambria Math" panose="02040503050406030204" pitchFamily="18" charset="0"/>
                                            <a:ea typeface="Calibri" panose="020F0502020204030204" pitchFamily="34" charset="0"/>
                                            <a:cs typeface="Times New Roman" panose="02020603050405020304" pitchFamily="18" charset="0"/>
                                          </a:rPr>
                                          <m:t>−</m:t>
                                        </m:r>
                                        <m:sSub>
                                          <m:sSubPr>
                                            <m:ctrlPr>
                                              <a:rPr lang="fr-FR" sz="1400" i="1">
                                                <a:latin typeface="Cambria Math" panose="02040503050406030204" pitchFamily="18" charset="0"/>
                                                <a:ea typeface="Calibri" panose="020F0502020204030204" pitchFamily="34" charset="0"/>
                                                <a:cs typeface="Times New Roman" panose="02020603050405020304" pitchFamily="18" charset="0"/>
                                              </a:rPr>
                                            </m:ctrlPr>
                                          </m:sSubPr>
                                          <m:e>
                                            <m:r>
                                              <a:rPr lang="en-GB" sz="1400" i="1">
                                                <a:latin typeface="Cambria Math" panose="02040503050406030204" pitchFamily="18" charset="0"/>
                                                <a:ea typeface="Calibri" panose="020F0502020204030204" pitchFamily="34" charset="0"/>
                                                <a:cs typeface="Times New Roman" panose="02020603050405020304" pitchFamily="18" charset="0"/>
                                              </a:rPr>
                                              <m:t>𝑆</m:t>
                                            </m:r>
                                          </m:e>
                                          <m:sub>
                                            <m:r>
                                              <a:rPr lang="en-GB" sz="1400" i="1">
                                                <a:latin typeface="Cambria Math" panose="02040503050406030204" pitchFamily="18" charset="0"/>
                                                <a:ea typeface="Calibri" panose="020F0502020204030204" pitchFamily="34" charset="0"/>
                                                <a:cs typeface="Times New Roman" panose="02020603050405020304" pitchFamily="18" charset="0"/>
                                              </a:rPr>
                                              <m:t>𝑤𝑖</m:t>
                                            </m:r>
                                          </m:sub>
                                        </m:sSub>
                                      </m:den>
                                    </m:f>
                                  </m:e>
                                </m:d>
                              </m:e>
                              <m:sup>
                                <m:f>
                                  <m:fPr>
                                    <m:type m:val="skw"/>
                                    <m:ctrlPr>
                                      <a:rPr lang="fr-FR" sz="1400" i="1">
                                        <a:latin typeface="Cambria Math" panose="02040503050406030204" pitchFamily="18" charset="0"/>
                                        <a:ea typeface="Calibri" panose="020F0502020204030204" pitchFamily="34" charset="0"/>
                                        <a:cs typeface="Times New Roman" panose="02020603050405020304" pitchFamily="18" charset="0"/>
                                      </a:rPr>
                                    </m:ctrlPr>
                                  </m:fPr>
                                  <m:num>
                                    <m:r>
                                      <a:rPr lang="en-GB" sz="1400" i="1">
                                        <a:latin typeface="Cambria Math" panose="02040503050406030204" pitchFamily="18" charset="0"/>
                                        <a:ea typeface="Calibri" panose="020F0502020204030204" pitchFamily="34" charset="0"/>
                                        <a:cs typeface="Times New Roman" panose="02020603050405020304" pitchFamily="18" charset="0"/>
                                      </a:rPr>
                                      <m:t>1</m:t>
                                    </m:r>
                                  </m:num>
                                  <m:den>
                                    <m:r>
                                      <a:rPr lang="en-GB" sz="1400" i="1">
                                        <a:latin typeface="Cambria Math" panose="02040503050406030204" pitchFamily="18" charset="0"/>
                                        <a:ea typeface="Calibri" panose="020F0502020204030204" pitchFamily="34" charset="0"/>
                                        <a:cs typeface="Times New Roman" panose="02020603050405020304" pitchFamily="18" charset="0"/>
                                      </a:rPr>
                                      <m:t>𝑚</m:t>
                                    </m:r>
                                  </m:den>
                                </m:f>
                              </m:sup>
                            </m:sSup>
                          </m:e>
                        </m:d>
                      </m:e>
                      <m:sup>
                        <m:r>
                          <a:rPr lang="en-GB" sz="1400" i="1">
                            <a:latin typeface="Cambria Math" panose="02040503050406030204" pitchFamily="18" charset="0"/>
                            <a:ea typeface="Calibri" panose="020F0502020204030204" pitchFamily="34" charset="0"/>
                            <a:cs typeface="Times New Roman" panose="02020603050405020304" pitchFamily="18" charset="0"/>
                          </a:rPr>
                          <m:t>2</m:t>
                        </m:r>
                        <m:r>
                          <a:rPr lang="en-GB" sz="1400" i="1">
                            <a:latin typeface="Cambria Math" panose="02040503050406030204" pitchFamily="18" charset="0"/>
                            <a:ea typeface="Calibri" panose="020F0502020204030204" pitchFamily="34" charset="0"/>
                            <a:cs typeface="Times New Roman" panose="02020603050405020304" pitchFamily="18" charset="0"/>
                          </a:rPr>
                          <m:t>𝑚</m:t>
                        </m:r>
                      </m:sup>
                    </m:sSup>
                  </m:oMath>
                </a14:m>
                <a:r>
                  <a:rPr lang="en-GB" sz="1600" i="1" dirty="0">
                    <a:effectLst/>
                    <a:latin typeface="Cambria Math" panose="02040503050406030204" pitchFamily="18" charset="0"/>
                    <a:ea typeface="Times New Roman" panose="02020603050405020304" pitchFamily="18" charset="0"/>
                    <a:cs typeface="Times New Roman" panose="02020603050405020304" pitchFamily="18" charset="0"/>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a:extLst>
                  <a:ext uri="{FF2B5EF4-FFF2-40B4-BE49-F238E27FC236}">
                    <a16:creationId xmlns:a16="http://schemas.microsoft.com/office/drawing/2014/main" id="{B0ABBC20-158C-4FAF-A7D8-E7A732895894}"/>
                  </a:ext>
                </a:extLst>
              </p:cNvPr>
              <p:cNvSpPr>
                <a:spLocks noRot="1" noChangeAspect="1" noMove="1" noResize="1" noEditPoints="1" noAdjustHandles="1" noChangeArrowheads="1" noChangeShapeType="1" noTextEdit="1"/>
              </p:cNvSpPr>
              <p:nvPr/>
            </p:nvSpPr>
            <p:spPr>
              <a:xfrm>
                <a:off x="5134502" y="1173600"/>
                <a:ext cx="5256584" cy="668709"/>
              </a:xfrm>
              <a:prstGeom prst="rect">
                <a:avLst/>
              </a:prstGeom>
              <a:blipFill>
                <a:blip r:embed="rId4"/>
                <a:stretch>
                  <a:fillRect/>
                </a:stretch>
              </a:blipFill>
            </p:spPr>
            <p:txBody>
              <a:bodyPr/>
              <a:lstStyle/>
              <a:p>
                <a:r>
                  <a:rPr lang="fr-FR">
                    <a:noFill/>
                  </a:rPr>
                  <a:t> </a:t>
                </a:r>
              </a:p>
            </p:txBody>
          </p:sp>
        </mc:Fallback>
      </mc:AlternateContent>
      <p:pic>
        <p:nvPicPr>
          <p:cNvPr id="1032" name="Picture 8">
            <a:extLst>
              <a:ext uri="{FF2B5EF4-FFF2-40B4-BE49-F238E27FC236}">
                <a16:creationId xmlns:a16="http://schemas.microsoft.com/office/drawing/2014/main" id="{21715C8B-EBD0-48C4-8AA3-DC7382B0E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644" y="2078233"/>
            <a:ext cx="5344196" cy="401575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30937FC-CD5B-49A9-9B44-16B6BED7757B}"/>
              </a:ext>
            </a:extLst>
          </p:cNvPr>
          <p:cNvPicPr>
            <a:picLocks noChangeAspect="1"/>
          </p:cNvPicPr>
          <p:nvPr/>
        </p:nvPicPr>
        <p:blipFill>
          <a:blip r:embed="rId6"/>
          <a:stretch>
            <a:fillRect/>
          </a:stretch>
        </p:blipFill>
        <p:spPr>
          <a:xfrm>
            <a:off x="6277840" y="2069193"/>
            <a:ext cx="5106311" cy="3898011"/>
          </a:xfrm>
          <a:prstGeom prst="rect">
            <a:avLst/>
          </a:prstGeom>
        </p:spPr>
      </p:pic>
      <p:sp>
        <p:nvSpPr>
          <p:cNvPr id="4" name="Rectangle 3">
            <a:extLst>
              <a:ext uri="{FF2B5EF4-FFF2-40B4-BE49-F238E27FC236}">
                <a16:creationId xmlns:a16="http://schemas.microsoft.com/office/drawing/2014/main" id="{D362B6AB-7704-4903-87AC-742E46BB26D3}"/>
              </a:ext>
            </a:extLst>
          </p:cNvPr>
          <p:cNvSpPr/>
          <p:nvPr/>
        </p:nvSpPr>
        <p:spPr>
          <a:xfrm>
            <a:off x="0" y="0"/>
            <a:ext cx="12192000" cy="1077218"/>
          </a:xfrm>
          <a:prstGeom prst="rect">
            <a:avLst/>
          </a:prstGeom>
        </p:spPr>
        <p:txBody>
          <a:bodyPr wrap="square">
            <a:spAutoFit/>
          </a:bodyPr>
          <a:lstStyle/>
          <a:p>
            <a:pPr algn="ctr"/>
            <a:r>
              <a:rPr lang="en-BZ" sz="3200" dirty="0"/>
              <a:t>Predictive modelling using van Genuchten (VG) parameters from water retention curves</a:t>
            </a:r>
          </a:p>
        </p:txBody>
      </p:sp>
      <p:sp>
        <p:nvSpPr>
          <p:cNvPr id="14" name="Rectangle 13">
            <a:extLst>
              <a:ext uri="{FF2B5EF4-FFF2-40B4-BE49-F238E27FC236}">
                <a16:creationId xmlns:a16="http://schemas.microsoft.com/office/drawing/2014/main" id="{903B33EE-4489-4304-BBF3-5764E4231E22}"/>
              </a:ext>
            </a:extLst>
          </p:cNvPr>
          <p:cNvSpPr/>
          <p:nvPr/>
        </p:nvSpPr>
        <p:spPr bwMode="auto">
          <a:xfrm>
            <a:off x="767408" y="6354772"/>
            <a:ext cx="10873208" cy="461665"/>
          </a:xfrm>
          <a:prstGeom prst="rect">
            <a:avLst/>
          </a:prstGeom>
        </p:spPr>
        <p:txBody>
          <a:bodyPr wrap="square">
            <a:spAutoFit/>
          </a:bodyPr>
          <a:lstStyle/>
          <a:p>
            <a:r>
              <a:rPr lang="fr-FR" sz="1200" dirty="0"/>
              <a:t> Fig. 13 </a:t>
            </a:r>
            <a:r>
              <a:rPr lang="en-US" sz="1200" dirty="0"/>
              <a:t>Air relative permeability (kra) as function of water saturation (Sw) for sands P100 and P2040. Experimental data are shown for drainage (red filled circles) and imbibition (blue unfilled circles). Solid lines represent the predicted kra curves obtained from the van Genuchten model. </a:t>
            </a:r>
            <a:endParaRPr lang="fr-FR" sz="1200" dirty="0"/>
          </a:p>
        </p:txBody>
      </p:sp>
    </p:spTree>
    <p:extLst>
      <p:ext uri="{BB962C8B-B14F-4D97-AF65-F5344CB8AC3E}">
        <p14:creationId xmlns:p14="http://schemas.microsoft.com/office/powerpoint/2010/main" val="104874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E97799C9-84D9-46D2-A11E-BCF8A720529D}" type="slidenum">
              <a:rPr lang="en-US"/>
              <a:t>17</a:t>
            </a:fld>
            <a:endParaRPr lang="en-US"/>
          </a:p>
        </p:txBody>
      </p:sp>
      <p:sp>
        <p:nvSpPr>
          <p:cNvPr id="2" name="Titre 1"/>
          <p:cNvSpPr>
            <a:spLocks noGrp="1"/>
          </p:cNvSpPr>
          <p:nvPr>
            <p:ph type="title" idx="4294967295"/>
          </p:nvPr>
        </p:nvSpPr>
        <p:spPr bwMode="auto">
          <a:xfrm>
            <a:off x="0" y="1"/>
            <a:ext cx="12192000" cy="475772"/>
          </a:xfrm>
        </p:spPr>
        <p:txBody>
          <a:bodyPr>
            <a:noAutofit/>
          </a:bodyPr>
          <a:lstStyle/>
          <a:p>
            <a:pPr>
              <a:defRPr/>
            </a:pPr>
            <a:r>
              <a:rPr lang="en-US" sz="3200" dirty="0"/>
              <a:t>Ongoing work: OpenFOAM simulations</a:t>
            </a:r>
            <a:endParaRPr lang="fr-FR" sz="3200" dirty="0"/>
          </a:p>
        </p:txBody>
      </p:sp>
      <p:sp>
        <p:nvSpPr>
          <p:cNvPr id="5" name="ZoneTexte 4">
            <a:extLst>
              <a:ext uri="{FF2B5EF4-FFF2-40B4-BE49-F238E27FC236}">
                <a16:creationId xmlns:a16="http://schemas.microsoft.com/office/drawing/2014/main" id="{1EE55520-938A-4A17-9170-BD6E875A28AB}"/>
              </a:ext>
            </a:extLst>
          </p:cNvPr>
          <p:cNvSpPr txBox="1"/>
          <p:nvPr/>
        </p:nvSpPr>
        <p:spPr>
          <a:xfrm>
            <a:off x="767408" y="692696"/>
            <a:ext cx="10513168" cy="1200329"/>
          </a:xfrm>
          <a:prstGeom prst="rect">
            <a:avLst/>
          </a:prstGeom>
          <a:noFill/>
        </p:spPr>
        <p:txBody>
          <a:bodyPr wrap="square" rtlCol="0">
            <a:spAutoFit/>
          </a:bodyPr>
          <a:lstStyle/>
          <a:p>
            <a:pPr algn="just"/>
            <a:r>
              <a:rPr lang="en-US" sz="2400" dirty="0"/>
              <a:t>Pore-scale numerical modelling based on X-ray microtomography images is currently being conducted using OpenFOAM to investigate the microscopic displacement mechanisms observed experimentally.</a:t>
            </a:r>
            <a:endParaRPr lang="fr-FR" sz="2400" dirty="0"/>
          </a:p>
        </p:txBody>
      </p:sp>
      <p:pic>
        <p:nvPicPr>
          <p:cNvPr id="7" name="Espace réservé du contenu 5">
            <a:extLst>
              <a:ext uri="{FF2B5EF4-FFF2-40B4-BE49-F238E27FC236}">
                <a16:creationId xmlns:a16="http://schemas.microsoft.com/office/drawing/2014/main" id="{278C0872-375A-46D7-8F13-F5B40CB4A41E}"/>
              </a:ext>
            </a:extLst>
          </p:cNvPr>
          <p:cNvPicPr>
            <a:picLocks noChangeAspect="1"/>
          </p:cNvPicPr>
          <p:nvPr/>
        </p:nvPicPr>
        <p:blipFill rotWithShape="1">
          <a:blip r:embed="rId2"/>
          <a:srcRect l="19070" t="4423" r="14859"/>
          <a:stretch/>
        </p:blipFill>
        <p:spPr bwMode="auto">
          <a:xfrm>
            <a:off x="3212921" y="2692612"/>
            <a:ext cx="2640578" cy="2198921"/>
          </a:xfrm>
          <a:prstGeom prst="rect">
            <a:avLst/>
          </a:prstGeom>
        </p:spPr>
      </p:pic>
      <p:sp>
        <p:nvSpPr>
          <p:cNvPr id="8" name="ZoneTexte 7">
            <a:extLst>
              <a:ext uri="{FF2B5EF4-FFF2-40B4-BE49-F238E27FC236}">
                <a16:creationId xmlns:a16="http://schemas.microsoft.com/office/drawing/2014/main" id="{39A7A38D-6E3F-417D-BD1D-888FCAA00B5F}"/>
              </a:ext>
            </a:extLst>
          </p:cNvPr>
          <p:cNvSpPr txBox="1"/>
          <p:nvPr/>
        </p:nvSpPr>
        <p:spPr bwMode="auto">
          <a:xfrm>
            <a:off x="1055440" y="4926619"/>
            <a:ext cx="4749769" cy="738664"/>
          </a:xfrm>
          <a:prstGeom prst="rect">
            <a:avLst/>
          </a:prstGeom>
          <a:noFill/>
        </p:spPr>
        <p:txBody>
          <a:bodyPr wrap="square" rtlCol="0">
            <a:spAutoFit/>
          </a:bodyPr>
          <a:lstStyle/>
          <a:p>
            <a:pPr algn="just"/>
            <a:r>
              <a:rPr lang="en-US" sz="1400" dirty="0"/>
              <a:t>Fig. 14 X-ray tomography images and reconstruction for the coarse sand P2040.</a:t>
            </a:r>
          </a:p>
          <a:p>
            <a:pPr algn="just"/>
            <a:endParaRPr lang="fr-FR" sz="1400" dirty="0"/>
          </a:p>
        </p:txBody>
      </p:sp>
      <p:sp>
        <p:nvSpPr>
          <p:cNvPr id="10" name="ZoneTexte 9">
            <a:extLst>
              <a:ext uri="{FF2B5EF4-FFF2-40B4-BE49-F238E27FC236}">
                <a16:creationId xmlns:a16="http://schemas.microsoft.com/office/drawing/2014/main" id="{0BFA07EF-5592-4422-B253-A9D5DF1122E9}"/>
              </a:ext>
            </a:extLst>
          </p:cNvPr>
          <p:cNvSpPr txBox="1"/>
          <p:nvPr/>
        </p:nvSpPr>
        <p:spPr bwMode="auto">
          <a:xfrm>
            <a:off x="6672064" y="4950071"/>
            <a:ext cx="5888959" cy="492443"/>
          </a:xfrm>
          <a:prstGeom prst="rect">
            <a:avLst/>
          </a:prstGeom>
          <a:noFill/>
        </p:spPr>
        <p:txBody>
          <a:bodyPr wrap="square" rtlCol="0">
            <a:spAutoFit/>
          </a:bodyPr>
          <a:lstStyle/>
          <a:p>
            <a:pPr algn="just"/>
            <a:r>
              <a:rPr lang="en-US" sz="1400" dirty="0"/>
              <a:t>Fig. 15 Simulation of the drainage process during air injection.</a:t>
            </a:r>
          </a:p>
          <a:p>
            <a:pPr algn="just"/>
            <a:endParaRPr lang="fr-FR" sz="1200" dirty="0"/>
          </a:p>
        </p:txBody>
      </p:sp>
      <p:pic>
        <p:nvPicPr>
          <p:cNvPr id="11" name="Image 10">
            <a:extLst>
              <a:ext uri="{FF2B5EF4-FFF2-40B4-BE49-F238E27FC236}">
                <a16:creationId xmlns:a16="http://schemas.microsoft.com/office/drawing/2014/main" id="{388E34DE-6983-488E-9816-301335FE9EAB}"/>
              </a:ext>
            </a:extLst>
          </p:cNvPr>
          <p:cNvPicPr>
            <a:picLocks noChangeAspect="1"/>
          </p:cNvPicPr>
          <p:nvPr/>
        </p:nvPicPr>
        <p:blipFill rotWithShape="1">
          <a:blip r:embed="rId3"/>
          <a:srcRect l="5441" t="4850" b="1701"/>
          <a:stretch/>
        </p:blipFill>
        <p:spPr>
          <a:xfrm>
            <a:off x="1010832" y="2692613"/>
            <a:ext cx="2202089" cy="2198921"/>
          </a:xfrm>
          <a:prstGeom prst="rect">
            <a:avLst/>
          </a:prstGeom>
        </p:spPr>
      </p:pic>
      <p:pic>
        <p:nvPicPr>
          <p:cNvPr id="6" name="Imagen 5">
            <a:extLst>
              <a:ext uri="{FF2B5EF4-FFF2-40B4-BE49-F238E27FC236}">
                <a16:creationId xmlns:a16="http://schemas.microsoft.com/office/drawing/2014/main" id="{CC4FE5F0-AC90-DBF2-18DE-7C4A0DDA690E}"/>
              </a:ext>
            </a:extLst>
          </p:cNvPr>
          <p:cNvPicPr>
            <a:picLocks noChangeAspect="1"/>
          </p:cNvPicPr>
          <p:nvPr/>
        </p:nvPicPr>
        <p:blipFill>
          <a:blip r:embed="rId4"/>
          <a:stretch>
            <a:fillRect/>
          </a:stretch>
        </p:blipFill>
        <p:spPr>
          <a:xfrm>
            <a:off x="10184679" y="3662719"/>
            <a:ext cx="710322" cy="1302257"/>
          </a:xfrm>
          <a:prstGeom prst="rect">
            <a:avLst/>
          </a:prstGeom>
        </p:spPr>
      </p:pic>
      <p:pic>
        <p:nvPicPr>
          <p:cNvPr id="12" name="Imagen 11">
            <a:extLst>
              <a:ext uri="{FF2B5EF4-FFF2-40B4-BE49-F238E27FC236}">
                <a16:creationId xmlns:a16="http://schemas.microsoft.com/office/drawing/2014/main" id="{58EBA20B-57FE-7998-FD99-A6C2B05986E6}"/>
              </a:ext>
            </a:extLst>
          </p:cNvPr>
          <p:cNvPicPr>
            <a:picLocks noChangeAspect="1"/>
          </p:cNvPicPr>
          <p:nvPr/>
        </p:nvPicPr>
        <p:blipFill>
          <a:blip r:embed="rId5"/>
          <a:srcRect t="4918"/>
          <a:stretch>
            <a:fillRect/>
          </a:stretch>
        </p:blipFill>
        <p:spPr>
          <a:xfrm>
            <a:off x="6960096" y="1988839"/>
            <a:ext cx="3224583" cy="2978695"/>
          </a:xfrm>
          <a:prstGeom prst="rect">
            <a:avLst/>
          </a:prstGeom>
        </p:spPr>
      </p:pic>
    </p:spTree>
    <p:extLst>
      <p:ext uri="{BB962C8B-B14F-4D97-AF65-F5344CB8AC3E}">
        <p14:creationId xmlns:p14="http://schemas.microsoft.com/office/powerpoint/2010/main" val="3567882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E901D9C-4A79-4D9E-86CA-B8CDBB76E6A0}"/>
              </a:ext>
            </a:extLst>
          </p:cNvPr>
          <p:cNvSpPr>
            <a:spLocks noGrp="1"/>
          </p:cNvSpPr>
          <p:nvPr>
            <p:ph type="sldNum" sz="quarter" idx="12"/>
          </p:nvPr>
        </p:nvSpPr>
        <p:spPr/>
        <p:txBody>
          <a:bodyPr/>
          <a:lstStyle/>
          <a:p>
            <a:pPr>
              <a:defRPr/>
            </a:pPr>
            <a:fld id="{D57F1E4F-1CFF-5643-939E-217C01CDF565}" type="slidenum">
              <a:rPr lang="en-US" smtClean="0"/>
              <a:t>18</a:t>
            </a:fld>
            <a:endParaRPr lang="en-US"/>
          </a:p>
        </p:txBody>
      </p:sp>
      <p:sp>
        <p:nvSpPr>
          <p:cNvPr id="3" name="Titre 1">
            <a:extLst>
              <a:ext uri="{FF2B5EF4-FFF2-40B4-BE49-F238E27FC236}">
                <a16:creationId xmlns:a16="http://schemas.microsoft.com/office/drawing/2014/main" id="{4EE43F31-BEDE-4F16-9C95-67929F83EBF3}"/>
              </a:ext>
            </a:extLst>
          </p:cNvPr>
          <p:cNvSpPr txBox="1">
            <a:spLocks/>
          </p:cNvSpPr>
          <p:nvPr/>
        </p:nvSpPr>
        <p:spPr bwMode="auto">
          <a:xfrm>
            <a:off x="0" y="1"/>
            <a:ext cx="12192000" cy="475772"/>
          </a:xfrm>
          <a:prstGeom prst="rect">
            <a:avLst/>
          </a:prstGeom>
          <a:effectLst/>
        </p:spPr>
        <p:txBody>
          <a:bodyPr vert="horz" lIns="91440" tIns="45720" rIns="91440" bIns="45720" rtlCol="0" anchor="ctr">
            <a:noAutofit/>
          </a:bodyPr>
          <a:lstStyle>
            <a:lvl1pPr algn="ctr" defTabSz="457200">
              <a:spcBef>
                <a:spcPts val="0"/>
              </a:spcBef>
              <a:buNone/>
              <a:defRPr sz="4400" cap="none">
                <a:ln w="3175" cmpd="sng">
                  <a:noFill/>
                </a:ln>
                <a:solidFill>
                  <a:schemeClr val="tx1">
                    <a:lumMod val="85000"/>
                    <a:lumOff val="1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3200" dirty="0"/>
              <a:t>Take-home messages</a:t>
            </a:r>
            <a:endParaRPr lang="fr-FR" sz="3200" dirty="0"/>
          </a:p>
        </p:txBody>
      </p:sp>
      <p:sp>
        <p:nvSpPr>
          <p:cNvPr id="4" name="ZoneTexte 3">
            <a:extLst>
              <a:ext uri="{FF2B5EF4-FFF2-40B4-BE49-F238E27FC236}">
                <a16:creationId xmlns:a16="http://schemas.microsoft.com/office/drawing/2014/main" id="{51CBBCC9-C9B4-463B-9695-D189D21458D5}"/>
              </a:ext>
            </a:extLst>
          </p:cNvPr>
          <p:cNvSpPr txBox="1"/>
          <p:nvPr/>
        </p:nvSpPr>
        <p:spPr bwMode="auto">
          <a:xfrm>
            <a:off x="839416" y="1124744"/>
            <a:ext cx="10513168" cy="2677656"/>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 Wettability controls the shape and hysteresis of relative permeability curves.</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Air relative permeability is strongly path-dependent and cannot be explained only by saturation.</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Retention-based predictive models capture general trends but miss important pore-scale mechanisms.</a:t>
            </a:r>
            <a:endParaRPr lang="fr-FR" sz="2400" dirty="0"/>
          </a:p>
        </p:txBody>
      </p:sp>
    </p:spTree>
    <p:extLst>
      <p:ext uri="{BB962C8B-B14F-4D97-AF65-F5344CB8AC3E}">
        <p14:creationId xmlns:p14="http://schemas.microsoft.com/office/powerpoint/2010/main" val="2652542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1A92DA8-797E-4021-9927-71114381071A}"/>
              </a:ext>
            </a:extLst>
          </p:cNvPr>
          <p:cNvSpPr>
            <a:spLocks noGrp="1"/>
          </p:cNvSpPr>
          <p:nvPr>
            <p:ph type="title"/>
          </p:nvPr>
        </p:nvSpPr>
        <p:spPr>
          <a:xfrm>
            <a:off x="1295402" y="1268760"/>
            <a:ext cx="9601196" cy="1303867"/>
          </a:xfrm>
        </p:spPr>
        <p:txBody>
          <a:bodyPr>
            <a:normAutofit/>
          </a:bodyPr>
          <a:lstStyle/>
          <a:p>
            <a:r>
              <a:rPr lang="fr-FR" sz="6000" dirty="0" err="1"/>
              <a:t>Thank</a:t>
            </a:r>
            <a:r>
              <a:rPr lang="fr-FR" sz="6000" dirty="0"/>
              <a:t> </a:t>
            </a:r>
            <a:r>
              <a:rPr lang="fr-FR" sz="6000" dirty="0" err="1"/>
              <a:t>you</a:t>
            </a:r>
            <a:r>
              <a:rPr lang="fr-FR" sz="6000" dirty="0"/>
              <a:t>!</a:t>
            </a:r>
          </a:p>
        </p:txBody>
      </p:sp>
      <p:sp>
        <p:nvSpPr>
          <p:cNvPr id="2" name="Espace réservé du numéro de diapositive 1">
            <a:extLst>
              <a:ext uri="{FF2B5EF4-FFF2-40B4-BE49-F238E27FC236}">
                <a16:creationId xmlns:a16="http://schemas.microsoft.com/office/drawing/2014/main" id="{F345CFD1-ADFB-3111-D650-4B815E7D5303}"/>
              </a:ext>
            </a:extLst>
          </p:cNvPr>
          <p:cNvSpPr>
            <a:spLocks noGrp="1"/>
          </p:cNvSpPr>
          <p:nvPr>
            <p:ph type="sldNum" sz="quarter" idx="12"/>
          </p:nvPr>
        </p:nvSpPr>
        <p:spPr/>
        <p:txBody>
          <a:bodyPr/>
          <a:lstStyle/>
          <a:p>
            <a:pPr>
              <a:defRPr/>
            </a:pPr>
            <a:fld id="{D57F1E4F-1CFF-5643-939E-217C01CDF565}" type="slidenum">
              <a:rPr lang="en-US" smtClean="0"/>
              <a:t>19</a:t>
            </a:fld>
            <a:endParaRPr lang="en-US"/>
          </a:p>
        </p:txBody>
      </p:sp>
    </p:spTree>
    <p:extLst>
      <p:ext uri="{BB962C8B-B14F-4D97-AF65-F5344CB8AC3E}">
        <p14:creationId xmlns:p14="http://schemas.microsoft.com/office/powerpoint/2010/main" val="202919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E97799C9-84D9-46D2-A11E-BCF8A720529D}" type="slidenum">
              <a:rPr lang="en-US"/>
              <a:t>2</a:t>
            </a:fld>
            <a:endParaRPr lang="en-US"/>
          </a:p>
        </p:txBody>
      </p:sp>
      <p:sp>
        <p:nvSpPr>
          <p:cNvPr id="2" name="Titre 1"/>
          <p:cNvSpPr>
            <a:spLocks noGrp="1"/>
          </p:cNvSpPr>
          <p:nvPr>
            <p:ph type="title" idx="4294967295"/>
          </p:nvPr>
        </p:nvSpPr>
        <p:spPr bwMode="auto">
          <a:xfrm>
            <a:off x="0" y="1"/>
            <a:ext cx="12192000" cy="475772"/>
          </a:xfrm>
        </p:spPr>
        <p:txBody>
          <a:bodyPr>
            <a:noAutofit/>
          </a:bodyPr>
          <a:lstStyle/>
          <a:p>
            <a:pPr>
              <a:defRPr/>
            </a:pPr>
            <a:r>
              <a:rPr lang="en-US" sz="3200" dirty="0"/>
              <a:t>Materials and methods: the porous media</a:t>
            </a:r>
            <a:endParaRPr lang="fr-FR" sz="3200" dirty="0"/>
          </a:p>
        </p:txBody>
      </p:sp>
      <p:sp>
        <p:nvSpPr>
          <p:cNvPr id="3" name="Espace réservé du contenu 2"/>
          <p:cNvSpPr>
            <a:spLocks noGrp="1"/>
          </p:cNvSpPr>
          <p:nvPr>
            <p:ph idx="4294967295"/>
          </p:nvPr>
        </p:nvSpPr>
        <p:spPr bwMode="auto">
          <a:xfrm>
            <a:off x="1014778" y="932263"/>
            <a:ext cx="5991225" cy="1512887"/>
          </a:xfrm>
        </p:spPr>
        <p:txBody>
          <a:bodyPr>
            <a:normAutofit/>
          </a:bodyPr>
          <a:lstStyle/>
          <a:p>
            <a:pPr algn="just">
              <a:defRPr/>
            </a:pPr>
            <a:r>
              <a:rPr lang="en-US" sz="2000" dirty="0"/>
              <a:t>Two types of quartz sands, P100 and P2040, were used.</a:t>
            </a:r>
            <a:endParaRPr dirty="0"/>
          </a:p>
          <a:p>
            <a:pPr algn="just">
              <a:defRPr/>
            </a:pPr>
            <a:r>
              <a:rPr lang="en-US" sz="2000" dirty="0"/>
              <a:t>P100 is classified as a fine sand, whereas P2040 is classified as a medium sand.</a:t>
            </a:r>
            <a:endParaRPr lang="fr-FR" sz="2000" dirty="0"/>
          </a:p>
        </p:txBody>
      </p:sp>
      <p:sp>
        <p:nvSpPr>
          <p:cNvPr id="6" name="ZoneTexte 5"/>
          <p:cNvSpPr txBox="1"/>
          <p:nvPr/>
        </p:nvSpPr>
        <p:spPr bwMode="auto">
          <a:xfrm>
            <a:off x="7320136" y="5570178"/>
            <a:ext cx="4289785" cy="461665"/>
          </a:xfrm>
          <a:prstGeom prst="rect">
            <a:avLst/>
          </a:prstGeom>
          <a:noFill/>
        </p:spPr>
        <p:txBody>
          <a:bodyPr wrap="square" rtlCol="0">
            <a:spAutoFit/>
          </a:bodyPr>
          <a:lstStyle/>
          <a:p>
            <a:pPr algn="just">
              <a:defRPr/>
            </a:pPr>
            <a:r>
              <a:rPr lang="fr-FR" sz="1200" dirty="0"/>
              <a:t>Fig. 1 </a:t>
            </a:r>
            <a:r>
              <a:rPr lang="en-US" sz="1200" dirty="0"/>
              <a:t>Cumulative particle size distribution of the experimental porous medium </a:t>
            </a:r>
            <a:r>
              <a:rPr lang="fr-FR" sz="1200" dirty="0"/>
              <a:t>(Schäfer et al., 2025).</a:t>
            </a:r>
            <a:endParaRPr dirty="0"/>
          </a:p>
        </p:txBody>
      </p:sp>
      <p:pic>
        <p:nvPicPr>
          <p:cNvPr id="8" name="Image 7"/>
          <p:cNvPicPr>
            <a:picLocks noChangeAspect="1"/>
          </p:cNvPicPr>
          <p:nvPr/>
        </p:nvPicPr>
        <p:blipFill>
          <a:blip r:embed="rId2"/>
          <a:stretch/>
        </p:blipFill>
        <p:spPr bwMode="auto">
          <a:xfrm>
            <a:off x="7176120" y="2562599"/>
            <a:ext cx="4289785" cy="3037667"/>
          </a:xfrm>
          <a:prstGeom prst="rect">
            <a:avLst/>
          </a:prstGeom>
        </p:spPr>
      </p:pic>
      <p:sp>
        <p:nvSpPr>
          <p:cNvPr id="10" name="ZoneTexte 9"/>
          <p:cNvSpPr txBox="1"/>
          <p:nvPr/>
        </p:nvSpPr>
        <p:spPr bwMode="auto">
          <a:xfrm>
            <a:off x="900242" y="5648738"/>
            <a:ext cx="5915838" cy="276999"/>
          </a:xfrm>
          <a:prstGeom prst="rect">
            <a:avLst/>
          </a:prstGeom>
          <a:noFill/>
        </p:spPr>
        <p:txBody>
          <a:bodyPr wrap="square" rtlCol="0">
            <a:spAutoFit/>
          </a:bodyPr>
          <a:lstStyle/>
          <a:p>
            <a:pPr algn="just">
              <a:defRPr/>
            </a:pPr>
            <a:r>
              <a:rPr lang="fr-FR" sz="1200" dirty="0">
                <a:latin typeface="+mj-lt"/>
              </a:rPr>
              <a:t>Table 1.</a:t>
            </a:r>
            <a:r>
              <a:rPr lang="en-US" sz="1200" dirty="0">
                <a:latin typeface="+mj-lt"/>
              </a:rPr>
              <a:t> </a:t>
            </a:r>
            <a:r>
              <a:rPr lang="en-US" altLang="es-MX" sz="1200" dirty="0">
                <a:latin typeface="+mj-lt"/>
                <a:ea typeface="Times New Roman" panose="02020603050405020304" pitchFamily="18" charset="0"/>
                <a:cs typeface="Times New Roman" panose="02020603050405020304" pitchFamily="18" charset="0"/>
              </a:rPr>
              <a:t>In situ static contact angles quantified for the four aged and unaged sands (ag=aged)</a:t>
            </a:r>
            <a:endParaRPr dirty="0">
              <a:latin typeface="+mj-lt"/>
            </a:endParaRPr>
          </a:p>
        </p:txBody>
      </p:sp>
      <p:graphicFrame>
        <p:nvGraphicFramePr>
          <p:cNvPr id="5" name="Tableau 4">
            <a:extLst>
              <a:ext uri="{FF2B5EF4-FFF2-40B4-BE49-F238E27FC236}">
                <a16:creationId xmlns:a16="http://schemas.microsoft.com/office/drawing/2014/main" id="{91388FDA-1A64-EE7A-3557-0417AD36E62F}"/>
              </a:ext>
            </a:extLst>
          </p:cNvPr>
          <p:cNvGraphicFramePr>
            <a:graphicFrameLocks noGrp="1"/>
          </p:cNvGraphicFramePr>
          <p:nvPr>
            <p:extLst>
              <p:ext uri="{D42A27DB-BD31-4B8C-83A1-F6EECF244321}">
                <p14:modId xmlns:p14="http://schemas.microsoft.com/office/powerpoint/2010/main" val="1162248409"/>
              </p:ext>
            </p:extLst>
          </p:nvPr>
        </p:nvGraphicFramePr>
        <p:xfrm>
          <a:off x="824908" y="2901641"/>
          <a:ext cx="6293378" cy="2732583"/>
        </p:xfrm>
        <a:graphic>
          <a:graphicData uri="http://schemas.openxmlformats.org/drawingml/2006/table">
            <a:tbl>
              <a:tblPr firstRow="1" firstCol="1" bandRow="1">
                <a:tableStyleId>{D10FA858-C1C4-1A3D-8B44-F7A4CF05038B}</a:tableStyleId>
              </a:tblPr>
              <a:tblGrid>
                <a:gridCol w="1814708">
                  <a:extLst>
                    <a:ext uri="{9D8B030D-6E8A-4147-A177-3AD203B41FA5}">
                      <a16:colId xmlns:a16="http://schemas.microsoft.com/office/drawing/2014/main" val="737920473"/>
                    </a:ext>
                  </a:extLst>
                </a:gridCol>
                <a:gridCol w="1039357">
                  <a:extLst>
                    <a:ext uri="{9D8B030D-6E8A-4147-A177-3AD203B41FA5}">
                      <a16:colId xmlns:a16="http://schemas.microsoft.com/office/drawing/2014/main" val="2694686721"/>
                    </a:ext>
                  </a:extLst>
                </a:gridCol>
                <a:gridCol w="1241805">
                  <a:extLst>
                    <a:ext uri="{9D8B030D-6E8A-4147-A177-3AD203B41FA5}">
                      <a16:colId xmlns:a16="http://schemas.microsoft.com/office/drawing/2014/main" val="1354803046"/>
                    </a:ext>
                  </a:extLst>
                </a:gridCol>
                <a:gridCol w="1092232">
                  <a:extLst>
                    <a:ext uri="{9D8B030D-6E8A-4147-A177-3AD203B41FA5}">
                      <a16:colId xmlns:a16="http://schemas.microsoft.com/office/drawing/2014/main" val="3487302181"/>
                    </a:ext>
                  </a:extLst>
                </a:gridCol>
                <a:gridCol w="1105276">
                  <a:extLst>
                    <a:ext uri="{9D8B030D-6E8A-4147-A177-3AD203B41FA5}">
                      <a16:colId xmlns:a16="http://schemas.microsoft.com/office/drawing/2014/main" val="1912738409"/>
                    </a:ext>
                  </a:extLst>
                </a:gridCol>
              </a:tblGrid>
              <a:tr h="588632">
                <a:tc>
                  <a:txBody>
                    <a:bodyPr/>
                    <a:lstStyle/>
                    <a:p>
                      <a:pPr algn="just">
                        <a:lnSpc>
                          <a:spcPct val="107000"/>
                        </a:lnSpc>
                        <a:spcAft>
                          <a:spcPts val="800"/>
                        </a:spcAft>
                        <a:buNone/>
                      </a:pPr>
                      <a:r>
                        <a:rPr lang="en-US" sz="2400" dirty="0">
                          <a:effectLst/>
                        </a:rPr>
                        <a:t> </a:t>
                      </a:r>
                      <a:endParaRPr lang="es-MX"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2000" dirty="0">
                          <a:effectLst/>
                        </a:rPr>
                        <a:t>P2040</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2000" dirty="0">
                          <a:effectLst/>
                        </a:rPr>
                        <a:t>P2040ag</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2000" dirty="0">
                          <a:effectLst/>
                        </a:rPr>
                        <a:t>P100</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2000" dirty="0">
                          <a:effectLst/>
                        </a:rPr>
                        <a:t>P100ag</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5805663"/>
                  </a:ext>
                </a:extLst>
              </a:tr>
              <a:tr h="588632">
                <a:tc>
                  <a:txBody>
                    <a:bodyPr/>
                    <a:lstStyle/>
                    <a:p>
                      <a:pPr algn="just">
                        <a:lnSpc>
                          <a:spcPct val="107000"/>
                        </a:lnSpc>
                        <a:spcAft>
                          <a:spcPts val="800"/>
                        </a:spcAft>
                        <a:buNone/>
                      </a:pPr>
                      <a:r>
                        <a:rPr lang="en-GB" sz="1800" dirty="0">
                          <a:effectLst/>
                        </a:rPr>
                        <a:t>oil-water   </a:t>
                      </a:r>
                      <a:r>
                        <a:rPr lang="en-GB" sz="1800" dirty="0" err="1">
                          <a:effectLst/>
                        </a:rPr>
                        <a:t>θ</a:t>
                      </a:r>
                      <a:r>
                        <a:rPr lang="en-GB" sz="1800" baseline="-25000" dirty="0" err="1">
                          <a:effectLst/>
                        </a:rPr>
                        <a:t>ow</a:t>
                      </a:r>
                      <a:r>
                        <a:rPr lang="en-GB" sz="1800" baseline="-25000" dirty="0">
                          <a:effectLst/>
                        </a:rPr>
                        <a:t> </a:t>
                      </a:r>
                      <a:r>
                        <a:rPr lang="en-GB" sz="1800" dirty="0">
                          <a:effectLst/>
                        </a:rPr>
                        <a:t>(°)</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1800" dirty="0">
                          <a:effectLst/>
                        </a:rPr>
                        <a:t>39.0±8.8</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dirty="0">
                          <a:effectLst/>
                        </a:rPr>
                        <a:t>98.5±12.9</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a:effectLst/>
                        </a:rPr>
                        <a:t>35.8±5.2</a:t>
                      </a:r>
                      <a:endParaRPr lang="es-MX"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a:effectLst/>
                        </a:rPr>
                        <a:t>93.3±9.4</a:t>
                      </a:r>
                      <a:endParaRPr lang="es-MX"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6333435"/>
                  </a:ext>
                </a:extLst>
              </a:tr>
              <a:tr h="588632">
                <a:tc>
                  <a:txBody>
                    <a:bodyPr/>
                    <a:lstStyle/>
                    <a:p>
                      <a:pPr algn="just">
                        <a:lnSpc>
                          <a:spcPct val="107000"/>
                        </a:lnSpc>
                        <a:spcAft>
                          <a:spcPts val="800"/>
                        </a:spcAft>
                        <a:buNone/>
                      </a:pPr>
                      <a:r>
                        <a:rPr lang="en-GB" sz="1800" dirty="0">
                          <a:effectLst/>
                        </a:rPr>
                        <a:t>gas-oil       </a:t>
                      </a:r>
                      <a:r>
                        <a:rPr lang="en-GB" sz="1800" dirty="0" err="1">
                          <a:effectLst/>
                        </a:rPr>
                        <a:t>θ</a:t>
                      </a:r>
                      <a:r>
                        <a:rPr lang="en-GB" sz="1800" baseline="-25000" dirty="0" err="1">
                          <a:effectLst/>
                        </a:rPr>
                        <a:t>go</a:t>
                      </a:r>
                      <a:r>
                        <a:rPr lang="en-GB" sz="1800" baseline="-25000" dirty="0">
                          <a:effectLst/>
                        </a:rPr>
                        <a:t> </a:t>
                      </a:r>
                      <a:r>
                        <a:rPr lang="en-GB" sz="1800" dirty="0">
                          <a:effectLst/>
                        </a:rPr>
                        <a:t>(°)</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1800">
                          <a:effectLst/>
                        </a:rPr>
                        <a:t>47.0±6.0</a:t>
                      </a:r>
                      <a:endParaRPr lang="es-MX"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dirty="0">
                          <a:effectLst/>
                        </a:rPr>
                        <a:t>26.4±4.2</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dirty="0">
                          <a:effectLst/>
                        </a:rPr>
                        <a:t>45.3±6.2</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dirty="0">
                          <a:effectLst/>
                        </a:rPr>
                        <a:t>27.5±4.7</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0348942"/>
                  </a:ext>
                </a:extLst>
              </a:tr>
              <a:tr h="966687">
                <a:tc>
                  <a:txBody>
                    <a:bodyPr/>
                    <a:lstStyle/>
                    <a:p>
                      <a:pPr marL="0" marR="0" lvl="0" indent="0" algn="just" defTabSz="457200" eaLnBrk="1" fontAlgn="auto" latinLnBrk="0" hangingPunct="1">
                        <a:lnSpc>
                          <a:spcPct val="107000"/>
                        </a:lnSpc>
                        <a:spcBef>
                          <a:spcPts val="0"/>
                        </a:spcBef>
                        <a:spcAft>
                          <a:spcPts val="800"/>
                        </a:spcAft>
                        <a:buClrTx/>
                        <a:buSzTx/>
                        <a:buFontTx/>
                        <a:buNone/>
                        <a:tabLst/>
                        <a:defRPr/>
                      </a:pPr>
                      <a:r>
                        <a:rPr lang="en-GB" sz="1800" dirty="0">
                          <a:effectLst/>
                        </a:rPr>
                        <a:t>gas-water </a:t>
                      </a:r>
                      <a:r>
                        <a:rPr lang="en-GB" sz="1800" dirty="0" err="1">
                          <a:effectLst/>
                        </a:rPr>
                        <a:t>θ</a:t>
                      </a:r>
                      <a:r>
                        <a:rPr lang="en-GB" sz="1800" baseline="-25000" dirty="0" err="1">
                          <a:effectLst/>
                        </a:rPr>
                        <a:t>gw</a:t>
                      </a:r>
                      <a:r>
                        <a:rPr lang="en-GB" sz="1800" baseline="-25000" dirty="0">
                          <a:effectLst/>
                        </a:rPr>
                        <a:t> </a:t>
                      </a:r>
                      <a:r>
                        <a:rPr lang="en-GB" sz="1800" dirty="0">
                          <a:effectLst/>
                        </a:rPr>
                        <a:t>(°)</a:t>
                      </a:r>
                    </a:p>
                    <a:p>
                      <a:pPr algn="just">
                        <a:lnSpc>
                          <a:spcPct val="107000"/>
                        </a:lnSpc>
                        <a:spcAft>
                          <a:spcPts val="800"/>
                        </a:spcAft>
                        <a:buNone/>
                      </a:pPr>
                      <a:endParaRPr lang="en-GB" sz="1800" dirty="0">
                        <a:effectLst/>
                      </a:endParaRPr>
                    </a:p>
                  </a:txBody>
                  <a:tcPr marL="68580" marR="68580" marT="0" marB="0"/>
                </a:tc>
                <a:tc>
                  <a:txBody>
                    <a:bodyPr/>
                    <a:lstStyle/>
                    <a:p>
                      <a:pPr algn="ctr">
                        <a:lnSpc>
                          <a:spcPct val="107000"/>
                        </a:lnSpc>
                        <a:spcAft>
                          <a:spcPts val="800"/>
                        </a:spcAft>
                        <a:buNone/>
                      </a:pPr>
                      <a:r>
                        <a:rPr lang="en-US" sz="1800" dirty="0">
                          <a:effectLst/>
                        </a:rPr>
                        <a:t>24.1±5.7</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dirty="0">
                          <a:effectLst/>
                        </a:rPr>
                        <a:t>46.7±6.4</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dirty="0">
                          <a:effectLst/>
                        </a:rPr>
                        <a:t>28.2±6.2</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US" sz="1800" dirty="0">
                          <a:effectLst/>
                        </a:rPr>
                        <a:t>48.8±5.5</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1475415"/>
                  </a:ext>
                </a:extLst>
              </a:tr>
            </a:tbl>
          </a:graphicData>
        </a:graphic>
      </p:graphicFrame>
      <p:sp>
        <p:nvSpPr>
          <p:cNvPr id="11" name="ZoneTexte 10">
            <a:extLst>
              <a:ext uri="{FF2B5EF4-FFF2-40B4-BE49-F238E27FC236}">
                <a16:creationId xmlns:a16="http://schemas.microsoft.com/office/drawing/2014/main" id="{B092047A-54CF-4E67-8D75-4DC9139C1CF3}"/>
              </a:ext>
            </a:extLst>
          </p:cNvPr>
          <p:cNvSpPr txBox="1"/>
          <p:nvPr/>
        </p:nvSpPr>
        <p:spPr>
          <a:xfrm>
            <a:off x="6831533" y="1831595"/>
            <a:ext cx="4793841" cy="369332"/>
          </a:xfrm>
          <a:prstGeom prst="rect">
            <a:avLst/>
          </a:prstGeom>
          <a:noFill/>
        </p:spPr>
        <p:txBody>
          <a:bodyPr wrap="square" rtlCol="0">
            <a:spAutoFit/>
          </a:bodyPr>
          <a:lstStyle/>
          <a:p>
            <a:pPr algn="r"/>
            <a:r>
              <a:rPr lang="en-ZA" sz="600" dirty="0"/>
              <a:t>Gerhard Schäfer, Kevin Hernandez Perez, </a:t>
            </a:r>
            <a:r>
              <a:rPr lang="en-ZA" sz="600" dirty="0" err="1"/>
              <a:t>Panav</a:t>
            </a:r>
            <a:r>
              <a:rPr lang="en-ZA" sz="600" dirty="0"/>
              <a:t> </a:t>
            </a:r>
            <a:r>
              <a:rPr lang="en-ZA" sz="600" dirty="0" err="1"/>
              <a:t>Hulsurkar</a:t>
            </a:r>
            <a:r>
              <a:rPr lang="en-ZA" sz="600" dirty="0"/>
              <a:t>, Magda Ibrahim </a:t>
            </a:r>
            <a:r>
              <a:rPr lang="en-ZA" sz="600" dirty="0" err="1"/>
              <a:t>Youssif</a:t>
            </a:r>
            <a:r>
              <a:rPr lang="en-ZA" sz="600" dirty="0"/>
              <a:t>, François Lehmann, Mohammad </a:t>
            </a:r>
            <a:r>
              <a:rPr lang="en-ZA" sz="600" dirty="0" err="1"/>
              <a:t>Piri</a:t>
            </a:r>
            <a:r>
              <a:rPr lang="en-ZA" sz="600" dirty="0"/>
              <a:t>,</a:t>
            </a:r>
          </a:p>
          <a:p>
            <a:pPr algn="r"/>
            <a:r>
              <a:rPr lang="en-ZA" sz="600" dirty="0"/>
              <a:t>Influence of wettability on water retention curves in unconsolidated porous media,</a:t>
            </a:r>
          </a:p>
          <a:p>
            <a:pPr algn="r"/>
            <a:r>
              <a:rPr lang="en-ZA" sz="600" dirty="0"/>
              <a:t>Journal of Contaminant Hydrology, Volume 269, 2025.</a:t>
            </a:r>
          </a:p>
        </p:txBody>
      </p:sp>
      <p:pic>
        <p:nvPicPr>
          <p:cNvPr id="12" name="Image 11">
            <a:extLst>
              <a:ext uri="{FF2B5EF4-FFF2-40B4-BE49-F238E27FC236}">
                <a16:creationId xmlns:a16="http://schemas.microsoft.com/office/drawing/2014/main" id="{713E17DE-5823-42B5-A5EF-A620C530C6D7}"/>
              </a:ext>
            </a:extLst>
          </p:cNvPr>
          <p:cNvPicPr>
            <a:picLocks noChangeAspect="1"/>
          </p:cNvPicPr>
          <p:nvPr/>
        </p:nvPicPr>
        <p:blipFill>
          <a:blip r:embed="rId3"/>
          <a:stretch>
            <a:fillRect/>
          </a:stretch>
        </p:blipFill>
        <p:spPr>
          <a:xfrm>
            <a:off x="10704512" y="661377"/>
            <a:ext cx="833401" cy="11361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Image 12">
            <a:extLst>
              <a:ext uri="{FF2B5EF4-FFF2-40B4-BE49-F238E27FC236}">
                <a16:creationId xmlns:a16="http://schemas.microsoft.com/office/drawing/2014/main" id="{CEA0B798-EBAC-4363-AA89-4D1C1D0E510B}"/>
              </a:ext>
            </a:extLst>
          </p:cNvPr>
          <p:cNvPicPr>
            <a:picLocks noChangeAspect="1"/>
          </p:cNvPicPr>
          <p:nvPr/>
        </p:nvPicPr>
        <p:blipFill rotWithShape="1">
          <a:blip r:embed="rId2"/>
          <a:srcRect l="9257" t="-5537" r="24397" b="25448"/>
          <a:stretch/>
        </p:blipFill>
        <p:spPr>
          <a:xfrm>
            <a:off x="1115881" y="568357"/>
            <a:ext cx="5748527" cy="5490026"/>
          </a:xfrm>
          <a:prstGeom prst="rect">
            <a:avLst/>
          </a:prstGeom>
        </p:spPr>
      </p:pic>
      <p:sp>
        <p:nvSpPr>
          <p:cNvPr id="4" name="Espace réservé du numéro de diapositive 3"/>
          <p:cNvSpPr>
            <a:spLocks noGrp="1"/>
          </p:cNvSpPr>
          <p:nvPr>
            <p:ph type="sldNum" sz="quarter" idx="12"/>
          </p:nvPr>
        </p:nvSpPr>
        <p:spPr bwMode="auto"/>
        <p:txBody>
          <a:bodyPr/>
          <a:lstStyle/>
          <a:p>
            <a:pPr>
              <a:defRPr/>
            </a:pPr>
            <a:fld id="{E97799C9-84D9-46D2-A11E-BCF8A720529D}" type="slidenum">
              <a:rPr lang="en-US"/>
              <a:t>3</a:t>
            </a:fld>
            <a:endParaRPr lang="en-US"/>
          </a:p>
        </p:txBody>
      </p:sp>
      <p:sp>
        <p:nvSpPr>
          <p:cNvPr id="2" name="Titre 1"/>
          <p:cNvSpPr>
            <a:spLocks noGrp="1"/>
          </p:cNvSpPr>
          <p:nvPr>
            <p:ph type="title" idx="4294967295"/>
          </p:nvPr>
        </p:nvSpPr>
        <p:spPr bwMode="auto">
          <a:xfrm>
            <a:off x="19133" y="313334"/>
            <a:ext cx="12192000" cy="476451"/>
          </a:xfrm>
        </p:spPr>
        <p:txBody>
          <a:bodyPr>
            <a:noAutofit/>
          </a:bodyPr>
          <a:lstStyle/>
          <a:p>
            <a:pPr>
              <a:defRPr/>
            </a:pPr>
            <a:r>
              <a:rPr lang="en-US" sz="3200" dirty="0">
                <a:latin typeface="+mn-lt"/>
              </a:rPr>
              <a:t>Materials and methods: Experimental setup for the measurement of hydraulic conductivity (K</a:t>
            </a:r>
            <a:r>
              <a:rPr lang="en-US" sz="3200" baseline="-25000" dirty="0">
                <a:latin typeface="+mn-lt"/>
              </a:rPr>
              <a:t>w</a:t>
            </a:r>
            <a:r>
              <a:rPr lang="en-US" sz="3200" dirty="0">
                <a:latin typeface="+mn-lt"/>
              </a:rPr>
              <a:t>–S)</a:t>
            </a:r>
            <a:endParaRPr lang="fr-FR" sz="3200" dirty="0">
              <a:latin typeface="+mn-lt"/>
            </a:endParaRPr>
          </a:p>
        </p:txBody>
      </p:sp>
      <p:cxnSp>
        <p:nvCxnSpPr>
          <p:cNvPr id="24" name="Connecteur droit avec flèche 23"/>
          <p:cNvCxnSpPr>
            <a:cxnSpLocks/>
          </p:cNvCxnSpPr>
          <p:nvPr/>
        </p:nvCxnSpPr>
        <p:spPr bwMode="auto">
          <a:xfrm>
            <a:off x="6864408" y="1556792"/>
            <a:ext cx="0" cy="44604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 name="ZoneTexte 8"/>
          <p:cNvSpPr txBox="1"/>
          <p:nvPr/>
        </p:nvSpPr>
        <p:spPr bwMode="auto">
          <a:xfrm>
            <a:off x="778315" y="5735218"/>
            <a:ext cx="4151349" cy="646331"/>
          </a:xfrm>
          <a:prstGeom prst="rect">
            <a:avLst/>
          </a:prstGeom>
          <a:noFill/>
        </p:spPr>
        <p:txBody>
          <a:bodyPr wrap="square" rtlCol="0">
            <a:spAutoFit/>
          </a:bodyPr>
          <a:lstStyle/>
          <a:p>
            <a:pPr algn="just">
              <a:defRPr/>
            </a:pPr>
            <a:r>
              <a:rPr lang="fr-FR" sz="1200" dirty="0"/>
              <a:t>Fig. 2 </a:t>
            </a:r>
            <a:r>
              <a:rPr lang="en-US" sz="1200" dirty="0"/>
              <a:t>Design of the experimental setup to measure water conductivity as function of water saturation.</a:t>
            </a:r>
            <a:endParaRPr dirty="0"/>
          </a:p>
          <a:p>
            <a:pPr algn="just">
              <a:defRPr/>
            </a:pPr>
            <a:r>
              <a:rPr lang="fr-FR" sz="1200" dirty="0"/>
              <a:t>   </a:t>
            </a:r>
            <a:endParaRPr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30C5E5F-E532-BE02-9F5D-DBBD84C5E3D0}"/>
                  </a:ext>
                </a:extLst>
              </p:cNvPr>
              <p:cNvSpPr/>
              <p:nvPr/>
            </p:nvSpPr>
            <p:spPr bwMode="auto">
              <a:xfrm>
                <a:off x="8040216" y="1767966"/>
                <a:ext cx="2469202" cy="887872"/>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a:defRPr/>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a:cs typeface="Cambria Math"/>
                            </a:rPr>
                          </m:ctrlPr>
                        </m:sSubPr>
                        <m:e>
                          <m:r>
                            <a:rPr lang="fr-FR" i="1">
                              <a:latin typeface="Cambria Math"/>
                            </a:rPr>
                            <m:t>𝐾</m:t>
                          </m:r>
                        </m:e>
                        <m:sub>
                          <m:r>
                            <a:rPr lang="fr-FR" i="1">
                              <a:latin typeface="Cambria Math"/>
                            </a:rPr>
                            <m:t>𝑤</m:t>
                          </m:r>
                        </m:sub>
                      </m:sSub>
                      <m:r>
                        <a:rPr lang="fr-FR" i="0">
                          <a:latin typeface="Cambria Math"/>
                        </a:rPr>
                        <m:t>=</m:t>
                      </m:r>
                      <m:f>
                        <m:fPr>
                          <m:ctrlPr>
                            <a:rPr lang="fr-FR" i="1">
                              <a:latin typeface="Cambria Math" panose="02040503050406030204" pitchFamily="18" charset="0"/>
                              <a:ea typeface="Cambria Math"/>
                              <a:cs typeface="Cambria Math"/>
                            </a:rPr>
                          </m:ctrlPr>
                        </m:fPr>
                        <m:num>
                          <m:r>
                            <a:rPr lang="fr-FR" i="1">
                              <a:latin typeface="Cambria Math"/>
                            </a:rPr>
                            <m:t>𝑄</m:t>
                          </m:r>
                          <m:r>
                            <a:rPr lang="fr-FR" i="0">
                              <a:latin typeface="Cambria Math"/>
                            </a:rPr>
                            <m:t>∗</m:t>
                          </m:r>
                          <m:r>
                            <a:rPr lang="fr-FR" i="1">
                              <a:latin typeface="Cambria Math"/>
                            </a:rPr>
                            <m:t>𝐿</m:t>
                          </m:r>
                        </m:num>
                        <m:den>
                          <m:r>
                            <m:rPr>
                              <m:sty m:val="p"/>
                            </m:rPr>
                            <a:rPr lang="fr-FR" b="0" i="0" smtClean="0">
                              <a:latin typeface="Cambria Math" panose="02040503050406030204" pitchFamily="18" charset="0"/>
                            </a:rPr>
                            <m:t>S</m:t>
                          </m:r>
                          <m:r>
                            <a:rPr lang="fr-FR" i="0">
                              <a:latin typeface="Cambria Math"/>
                            </a:rPr>
                            <m:t>∗</m:t>
                          </m:r>
                          <m:d>
                            <m:dPr>
                              <m:ctrlPr>
                                <a:rPr lang="fr-FR" i="1">
                                  <a:latin typeface="Cambria Math" panose="02040503050406030204" pitchFamily="18" charset="0"/>
                                  <a:ea typeface="Cambria Math"/>
                                  <a:cs typeface="Cambria Math"/>
                                </a:rPr>
                              </m:ctrlPr>
                            </m:dPr>
                            <m:e>
                              <m:r>
                                <a:rPr lang="fr-FR" i="0">
                                  <a:latin typeface="Cambria Math"/>
                                </a:rPr>
                                <m:t>∆</m:t>
                              </m:r>
                              <m:r>
                                <a:rPr lang="fr-FR" i="1">
                                  <a:latin typeface="Cambria Math"/>
                                </a:rPr>
                                <m:t>𝑧</m:t>
                              </m:r>
                              <m:r>
                                <a:rPr lang="fr-FR" i="0">
                                  <a:latin typeface="Cambria Math"/>
                                </a:rPr>
                                <m:t>+ </m:t>
                              </m:r>
                              <m:f>
                                <m:fPr>
                                  <m:ctrlPr>
                                    <a:rPr lang="fr-FR" i="1">
                                      <a:latin typeface="Cambria Math" panose="02040503050406030204" pitchFamily="18" charset="0"/>
                                      <a:ea typeface="Cambria Math"/>
                                      <a:cs typeface="Cambria Math"/>
                                    </a:rPr>
                                  </m:ctrlPr>
                                </m:fPr>
                                <m:num>
                                  <m:r>
                                    <a:rPr lang="fr-FR" i="0">
                                      <a:latin typeface="Cambria Math"/>
                                    </a:rPr>
                                    <m:t>∆</m:t>
                                  </m:r>
                                  <m:r>
                                    <a:rPr lang="fr-FR" i="1">
                                      <a:latin typeface="Cambria Math"/>
                                    </a:rPr>
                                    <m:t>𝑝</m:t>
                                  </m:r>
                                </m:num>
                                <m:den>
                                  <m:r>
                                    <a:rPr lang="fr-FR" i="1">
                                      <a:latin typeface="Cambria Math"/>
                                    </a:rPr>
                                    <m:t>𝜌</m:t>
                                  </m:r>
                                  <m:r>
                                    <a:rPr lang="fr-FR" i="0">
                                      <a:latin typeface="Cambria Math"/>
                                    </a:rPr>
                                    <m:t>∗</m:t>
                                  </m:r>
                                  <m:r>
                                    <a:rPr lang="fr-FR" i="1">
                                      <a:latin typeface="Cambria Math"/>
                                    </a:rPr>
                                    <m:t>𝑔</m:t>
                                  </m:r>
                                </m:den>
                              </m:f>
                            </m:e>
                          </m:d>
                        </m:den>
                      </m:f>
                    </m:oMath>
                  </m:oMathPara>
                </a14:m>
                <a:endParaRPr lang="fr-FR" dirty="0"/>
              </a:p>
            </p:txBody>
          </p:sp>
        </mc:Choice>
        <mc:Fallback xmlns="">
          <p:sp>
            <p:nvSpPr>
              <p:cNvPr id="6" name="Rectangle 5">
                <a:extLst>
                  <a:ext uri="{FF2B5EF4-FFF2-40B4-BE49-F238E27FC236}">
                    <a16:creationId xmlns:a16="http://schemas.microsoft.com/office/drawing/2014/main" id="{830C5E5F-E532-BE02-9F5D-DBBD84C5E3D0}"/>
                  </a:ext>
                </a:extLst>
              </p:cNvPr>
              <p:cNvSpPr>
                <a:spLocks noRot="1" noChangeAspect="1" noMove="1" noResize="1" noEditPoints="1" noAdjustHandles="1" noChangeArrowheads="1" noChangeShapeType="1" noTextEdit="1"/>
              </p:cNvSpPr>
              <p:nvPr/>
            </p:nvSpPr>
            <p:spPr bwMode="auto">
              <a:xfrm>
                <a:off x="8040216" y="1767966"/>
                <a:ext cx="2469202" cy="887872"/>
              </a:xfrm>
              <a:prstGeom prst="rect">
                <a:avLst/>
              </a:prstGeom>
              <a:blipFill>
                <a:blip r:embed="rId3"/>
                <a:stretch>
                  <a:fillRect/>
                </a:stretch>
              </a:blip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DA36278-B0C3-31FA-4109-EE16628C7FD3}"/>
                  </a:ext>
                </a:extLst>
              </p:cNvPr>
              <p:cNvSpPr/>
              <p:nvPr/>
            </p:nvSpPr>
            <p:spPr bwMode="auto">
              <a:xfrm>
                <a:off x="8065096" y="3933056"/>
                <a:ext cx="2498770" cy="72891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defRPr/>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ea typeface="Cambria Math"/>
                              <a:cs typeface="Cambria Math"/>
                            </a:rPr>
                          </m:ctrlPr>
                        </m:sSubPr>
                        <m:e>
                          <m:r>
                            <a:rPr lang="fr-FR" i="1">
                              <a:latin typeface="Cambria Math"/>
                            </a:rPr>
                            <m:t>𝑘</m:t>
                          </m:r>
                        </m:e>
                        <m:sub>
                          <m:r>
                            <a:rPr lang="fr-FR" i="1">
                              <a:latin typeface="Cambria Math"/>
                            </a:rPr>
                            <m:t>𝑟𝑤</m:t>
                          </m:r>
                        </m:sub>
                      </m:sSub>
                      <m:d>
                        <m:dPr>
                          <m:ctrlPr>
                            <a:rPr lang="fr-FR" i="1">
                              <a:latin typeface="Cambria Math" panose="02040503050406030204" pitchFamily="18" charset="0"/>
                              <a:ea typeface="Cambria Math"/>
                              <a:cs typeface="Cambria Math"/>
                            </a:rPr>
                          </m:ctrlPr>
                        </m:dPr>
                        <m:e>
                          <m:sSub>
                            <m:sSubPr>
                              <m:ctrlPr>
                                <a:rPr lang="fr-FR" i="1">
                                  <a:latin typeface="Cambria Math" panose="02040503050406030204" pitchFamily="18" charset="0"/>
                                  <a:ea typeface="Cambria Math"/>
                                  <a:cs typeface="Cambria Math"/>
                                </a:rPr>
                              </m:ctrlPr>
                            </m:sSubPr>
                            <m:e>
                              <m:r>
                                <a:rPr lang="fr-FR" i="1">
                                  <a:latin typeface="Cambria Math"/>
                                </a:rPr>
                                <m:t>𝑆</m:t>
                              </m:r>
                            </m:e>
                            <m:sub>
                              <m:r>
                                <a:rPr lang="fr-FR" i="1">
                                  <a:latin typeface="Cambria Math"/>
                                </a:rPr>
                                <m:t>𝑤</m:t>
                              </m:r>
                            </m:sub>
                          </m:sSub>
                        </m:e>
                      </m:d>
                      <m:r>
                        <a:rPr lang="fr-FR" i="0">
                          <a:latin typeface="Cambria Math"/>
                        </a:rPr>
                        <m:t>=</m:t>
                      </m:r>
                      <m:f>
                        <m:fPr>
                          <m:ctrlPr>
                            <a:rPr lang="fr-FR" i="1">
                              <a:latin typeface="Cambria Math" panose="02040503050406030204" pitchFamily="18" charset="0"/>
                              <a:ea typeface="Cambria Math"/>
                              <a:cs typeface="Cambria Math"/>
                            </a:rPr>
                          </m:ctrlPr>
                        </m:fPr>
                        <m:num>
                          <m:sSub>
                            <m:sSubPr>
                              <m:ctrlPr>
                                <a:rPr lang="fr-FR" i="1">
                                  <a:latin typeface="Cambria Math" panose="02040503050406030204" pitchFamily="18" charset="0"/>
                                  <a:ea typeface="Cambria Math"/>
                                  <a:cs typeface="Cambria Math"/>
                                </a:rPr>
                              </m:ctrlPr>
                            </m:sSubPr>
                            <m:e>
                              <m:r>
                                <a:rPr lang="fr-FR" i="1">
                                  <a:latin typeface="Cambria Math"/>
                                </a:rPr>
                                <m:t>𝐾</m:t>
                              </m:r>
                            </m:e>
                            <m:sub>
                              <m:r>
                                <a:rPr lang="fr-FR" i="1">
                                  <a:latin typeface="Cambria Math"/>
                                </a:rPr>
                                <m:t>𝑤</m:t>
                              </m:r>
                            </m:sub>
                          </m:sSub>
                          <m:d>
                            <m:dPr>
                              <m:ctrlPr>
                                <a:rPr lang="fr-FR" i="1">
                                  <a:latin typeface="Cambria Math" panose="02040503050406030204" pitchFamily="18" charset="0"/>
                                  <a:ea typeface="Cambria Math"/>
                                  <a:cs typeface="Cambria Math"/>
                                </a:rPr>
                              </m:ctrlPr>
                            </m:dPr>
                            <m:e>
                              <m:sSub>
                                <m:sSubPr>
                                  <m:ctrlPr>
                                    <a:rPr lang="fr-FR" i="1">
                                      <a:latin typeface="Cambria Math" panose="02040503050406030204" pitchFamily="18" charset="0"/>
                                      <a:ea typeface="Cambria Math"/>
                                      <a:cs typeface="Cambria Math"/>
                                    </a:rPr>
                                  </m:ctrlPr>
                                </m:sSubPr>
                                <m:e>
                                  <m:r>
                                    <a:rPr lang="fr-FR" i="1">
                                      <a:latin typeface="Cambria Math"/>
                                    </a:rPr>
                                    <m:t>𝑆</m:t>
                                  </m:r>
                                </m:e>
                                <m:sub>
                                  <m:r>
                                    <a:rPr lang="fr-FR" i="1">
                                      <a:latin typeface="Cambria Math"/>
                                    </a:rPr>
                                    <m:t>𝑤</m:t>
                                  </m:r>
                                </m:sub>
                              </m:sSub>
                            </m:e>
                          </m:d>
                        </m:num>
                        <m:den>
                          <m:sSub>
                            <m:sSubPr>
                              <m:ctrlPr>
                                <a:rPr lang="fr-FR" i="1">
                                  <a:latin typeface="Cambria Math" panose="02040503050406030204" pitchFamily="18" charset="0"/>
                                  <a:ea typeface="Cambria Math"/>
                                  <a:cs typeface="Cambria Math"/>
                                </a:rPr>
                              </m:ctrlPr>
                            </m:sSubPr>
                            <m:e>
                              <m:r>
                                <a:rPr lang="fr-FR" i="1">
                                  <a:latin typeface="Cambria Math"/>
                                </a:rPr>
                                <m:t>𝐾</m:t>
                              </m:r>
                            </m:e>
                            <m:sub>
                              <m:r>
                                <a:rPr lang="fr-FR" i="1">
                                  <a:latin typeface="Cambria Math"/>
                                </a:rPr>
                                <m:t>𝑤</m:t>
                              </m:r>
                            </m:sub>
                          </m:sSub>
                          <m:d>
                            <m:dPr>
                              <m:ctrlPr>
                                <a:rPr lang="fr-FR" i="1">
                                  <a:latin typeface="Cambria Math" panose="02040503050406030204" pitchFamily="18" charset="0"/>
                                  <a:ea typeface="Cambria Math"/>
                                  <a:cs typeface="Cambria Math"/>
                                </a:rPr>
                              </m:ctrlPr>
                            </m:dPr>
                            <m:e>
                              <m:sSub>
                                <m:sSubPr>
                                  <m:ctrlPr>
                                    <a:rPr lang="fr-FR" i="1">
                                      <a:latin typeface="Cambria Math" panose="02040503050406030204" pitchFamily="18" charset="0"/>
                                      <a:ea typeface="Cambria Math"/>
                                      <a:cs typeface="Cambria Math"/>
                                    </a:rPr>
                                  </m:ctrlPr>
                                </m:sSubPr>
                                <m:e>
                                  <m:r>
                                    <a:rPr lang="fr-FR" i="1">
                                      <a:latin typeface="Cambria Math"/>
                                    </a:rPr>
                                    <m:t>𝑆</m:t>
                                  </m:r>
                                </m:e>
                                <m:sub>
                                  <m:r>
                                    <a:rPr lang="fr-FR" i="1">
                                      <a:latin typeface="Cambria Math"/>
                                    </a:rPr>
                                    <m:t>𝑤</m:t>
                                  </m:r>
                                  <m:r>
                                    <a:rPr lang="fr-FR" i="0">
                                      <a:latin typeface="Cambria Math"/>
                                    </a:rPr>
                                    <m:t>,</m:t>
                                  </m:r>
                                  <m:r>
                                    <a:rPr lang="fr-FR" i="1">
                                      <a:latin typeface="Cambria Math"/>
                                    </a:rPr>
                                    <m:t>𝑚𝑝</m:t>
                                  </m:r>
                                </m:sub>
                              </m:sSub>
                            </m:e>
                          </m:d>
                        </m:den>
                      </m:f>
                    </m:oMath>
                  </m:oMathPara>
                </a14:m>
                <a:endParaRPr lang="fr-FR" dirty="0"/>
              </a:p>
            </p:txBody>
          </p:sp>
        </mc:Choice>
        <mc:Fallback xmlns="">
          <p:sp>
            <p:nvSpPr>
              <p:cNvPr id="7" name="Rectangle 6">
                <a:extLst>
                  <a:ext uri="{FF2B5EF4-FFF2-40B4-BE49-F238E27FC236}">
                    <a16:creationId xmlns:a16="http://schemas.microsoft.com/office/drawing/2014/main" id="{0DA36278-B0C3-31FA-4109-EE16628C7FD3}"/>
                  </a:ext>
                </a:extLst>
              </p:cNvPr>
              <p:cNvSpPr>
                <a:spLocks noRot="1" noChangeAspect="1" noMove="1" noResize="1" noEditPoints="1" noAdjustHandles="1" noChangeArrowheads="1" noChangeShapeType="1" noTextEdit="1"/>
              </p:cNvSpPr>
              <p:nvPr/>
            </p:nvSpPr>
            <p:spPr bwMode="auto">
              <a:xfrm>
                <a:off x="8065096" y="3933056"/>
                <a:ext cx="2498770" cy="728917"/>
              </a:xfrm>
              <a:prstGeom prst="rect">
                <a:avLst/>
              </a:prstGeom>
              <a:blipFill>
                <a:blip r:embed="rId7"/>
                <a:stretch>
                  <a:fillRect/>
                </a:stretch>
              </a:blipFill>
              <a:ln/>
            </p:spPr>
            <p:txBody>
              <a:bodyPr/>
              <a:lstStyle/>
              <a:p>
                <a:r>
                  <a:rPr lang="fr-FR">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1021925A-E923-44C1-868E-5D87D30D6945}"/>
              </a:ext>
            </a:extLst>
          </p:cNvPr>
          <p:cNvGrpSpPr/>
          <p:nvPr/>
        </p:nvGrpSpPr>
        <p:grpSpPr>
          <a:xfrm>
            <a:off x="1403511" y="731755"/>
            <a:ext cx="4752528" cy="5256584"/>
            <a:chOff x="1055440" y="712416"/>
            <a:chExt cx="4752528" cy="5256584"/>
          </a:xfrm>
        </p:grpSpPr>
        <p:pic>
          <p:nvPicPr>
            <p:cNvPr id="19" name="Image 18">
              <a:extLst>
                <a:ext uri="{FF2B5EF4-FFF2-40B4-BE49-F238E27FC236}">
                  <a16:creationId xmlns:a16="http://schemas.microsoft.com/office/drawing/2014/main" id="{8A82AA55-A8EF-4838-9AD8-FBA441C47BA3}"/>
                </a:ext>
              </a:extLst>
            </p:cNvPr>
            <p:cNvPicPr>
              <a:picLocks noChangeAspect="1"/>
            </p:cNvPicPr>
            <p:nvPr/>
          </p:nvPicPr>
          <p:blipFill rotWithShape="1">
            <a:blip r:embed="rId2"/>
            <a:srcRect l="12320" r="23707" b="23351"/>
            <a:stretch/>
          </p:blipFill>
          <p:spPr>
            <a:xfrm>
              <a:off x="1055440" y="712416"/>
              <a:ext cx="4752528" cy="5256584"/>
            </a:xfrm>
            <a:prstGeom prst="rect">
              <a:avLst/>
            </a:prstGeom>
          </p:spPr>
        </p:pic>
        <p:sp>
          <p:nvSpPr>
            <p:cNvPr id="20" name="Ellipse 19">
              <a:extLst>
                <a:ext uri="{FF2B5EF4-FFF2-40B4-BE49-F238E27FC236}">
                  <a16:creationId xmlns:a16="http://schemas.microsoft.com/office/drawing/2014/main" id="{F03FE79E-47DA-4C2F-9583-A7037F3863C9}"/>
                </a:ext>
              </a:extLst>
            </p:cNvPr>
            <p:cNvSpPr/>
            <p:nvPr/>
          </p:nvSpPr>
          <p:spPr>
            <a:xfrm>
              <a:off x="4398935" y="908720"/>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grpSp>
      <p:grpSp>
        <p:nvGrpSpPr>
          <p:cNvPr id="16" name="Groupe 15">
            <a:extLst>
              <a:ext uri="{FF2B5EF4-FFF2-40B4-BE49-F238E27FC236}">
                <a16:creationId xmlns:a16="http://schemas.microsoft.com/office/drawing/2014/main" id="{78AEB3FD-D5EC-4F1A-AED4-3AF02BBE006C}"/>
              </a:ext>
            </a:extLst>
          </p:cNvPr>
          <p:cNvGrpSpPr/>
          <p:nvPr/>
        </p:nvGrpSpPr>
        <p:grpSpPr>
          <a:xfrm>
            <a:off x="695400" y="1124744"/>
            <a:ext cx="6315549" cy="4030691"/>
            <a:chOff x="695400" y="1124744"/>
            <a:chExt cx="6315549" cy="4030691"/>
          </a:xfrm>
        </p:grpSpPr>
        <p:pic>
          <p:nvPicPr>
            <p:cNvPr id="14" name="Image 13">
              <a:extLst>
                <a:ext uri="{FF2B5EF4-FFF2-40B4-BE49-F238E27FC236}">
                  <a16:creationId xmlns:a16="http://schemas.microsoft.com/office/drawing/2014/main" id="{26C6FC7B-4EC3-454A-ADDA-E3ABDC1999A7}"/>
                </a:ext>
              </a:extLst>
            </p:cNvPr>
            <p:cNvPicPr>
              <a:picLocks noChangeAspect="1"/>
            </p:cNvPicPr>
            <p:nvPr/>
          </p:nvPicPr>
          <p:blipFill rotWithShape="1">
            <a:blip r:embed="rId3"/>
            <a:srcRect l="11919" r="-1219" b="41226"/>
            <a:stretch/>
          </p:blipFill>
          <p:spPr>
            <a:xfrm>
              <a:off x="695400" y="1124744"/>
              <a:ext cx="6315549" cy="4030691"/>
            </a:xfrm>
            <a:prstGeom prst="rect">
              <a:avLst/>
            </a:prstGeom>
          </p:spPr>
        </p:pic>
        <p:sp>
          <p:nvSpPr>
            <p:cNvPr id="15" name="Ellipse 14">
              <a:extLst>
                <a:ext uri="{FF2B5EF4-FFF2-40B4-BE49-F238E27FC236}">
                  <a16:creationId xmlns:a16="http://schemas.microsoft.com/office/drawing/2014/main" id="{2D11D713-0410-49CF-B4B6-0E442D824C04}"/>
                </a:ext>
              </a:extLst>
            </p:cNvPr>
            <p:cNvSpPr/>
            <p:nvPr/>
          </p:nvSpPr>
          <p:spPr>
            <a:xfrm>
              <a:off x="3970696" y="1439785"/>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grpSp>
      <p:sp>
        <p:nvSpPr>
          <p:cNvPr id="4" name="Espace réservé du numéro de diapositive 3">
            <a:extLst>
              <a:ext uri="{FF2B5EF4-FFF2-40B4-BE49-F238E27FC236}">
                <a16:creationId xmlns:a16="http://schemas.microsoft.com/office/drawing/2014/main" id="{FA1CC2B1-E832-411D-990A-F4B9C636924E}"/>
              </a:ext>
            </a:extLst>
          </p:cNvPr>
          <p:cNvSpPr>
            <a:spLocks noGrp="1"/>
          </p:cNvSpPr>
          <p:nvPr>
            <p:ph type="sldNum" sz="quarter" idx="12"/>
          </p:nvPr>
        </p:nvSpPr>
        <p:spPr/>
        <p:txBody>
          <a:bodyPr/>
          <a:lstStyle/>
          <a:p>
            <a:pPr>
              <a:defRPr/>
            </a:pPr>
            <a:fld id="{E97799C9-84D9-46D2-A11E-BCF8A720529D}" type="slidenum">
              <a:rPr lang="en-US" smtClean="0"/>
              <a:t>4</a:t>
            </a:fld>
            <a:endParaRPr lang="en-US"/>
          </a:p>
        </p:txBody>
      </p:sp>
      <p:sp>
        <p:nvSpPr>
          <p:cNvPr id="5" name="ZoneTexte 4">
            <a:extLst>
              <a:ext uri="{FF2B5EF4-FFF2-40B4-BE49-F238E27FC236}">
                <a16:creationId xmlns:a16="http://schemas.microsoft.com/office/drawing/2014/main" id="{4AD65DD0-ACB4-47B7-86EC-F7C6872EF85D}"/>
              </a:ext>
            </a:extLst>
          </p:cNvPr>
          <p:cNvSpPr txBox="1"/>
          <p:nvPr/>
        </p:nvSpPr>
        <p:spPr bwMode="auto">
          <a:xfrm>
            <a:off x="7090243" y="2272949"/>
            <a:ext cx="4504854" cy="3693319"/>
          </a:xfrm>
          <a:prstGeom prst="rect">
            <a:avLst/>
          </a:prstGeom>
          <a:noFill/>
        </p:spPr>
        <p:txBody>
          <a:bodyPr wrap="square" rtlCol="0">
            <a:spAutoFit/>
          </a:bodyPr>
          <a:lstStyle/>
          <a:p>
            <a:pPr algn="just">
              <a:defRPr/>
            </a:pPr>
            <a:endParaRPr lang="fr-FR" sz="2000" dirty="0"/>
          </a:p>
          <a:p>
            <a:pPr algn="just">
              <a:defRPr/>
            </a:pPr>
            <a:r>
              <a:rPr lang="fr-FR" sz="2000" b="1" dirty="0"/>
              <a:t>Protocol:</a:t>
            </a:r>
            <a:endParaRPr dirty="0"/>
          </a:p>
          <a:p>
            <a:pPr algn="just">
              <a:defRPr/>
            </a:pPr>
            <a:endParaRPr lang="fr-FR" sz="2000" b="1" dirty="0"/>
          </a:p>
          <a:p>
            <a:pPr marL="342900" indent="-342900" algn="just">
              <a:buFont typeface="Courier New"/>
              <a:buChar char="o"/>
              <a:defRPr/>
            </a:pPr>
            <a:r>
              <a:rPr lang="en-GB" sz="2000" dirty="0"/>
              <a:t>Sand preparation</a:t>
            </a:r>
          </a:p>
          <a:p>
            <a:pPr marL="342900" indent="-342900" algn="just">
              <a:buFont typeface="Courier New"/>
              <a:buChar char="o"/>
              <a:defRPr/>
            </a:pPr>
            <a:endParaRPr dirty="0"/>
          </a:p>
          <a:p>
            <a:pPr marL="342900" indent="-342900" algn="just">
              <a:buFont typeface="Courier New"/>
              <a:buChar char="o"/>
              <a:defRPr/>
            </a:pPr>
            <a:r>
              <a:rPr lang="en-GB" sz="2000" dirty="0"/>
              <a:t>Nitrogen injection</a:t>
            </a:r>
          </a:p>
          <a:p>
            <a:pPr marL="342900" indent="-342900" algn="just">
              <a:buFont typeface="Courier New"/>
              <a:buChar char="o"/>
              <a:defRPr/>
            </a:pPr>
            <a:endParaRPr dirty="0"/>
          </a:p>
          <a:p>
            <a:pPr marL="342900" indent="-342900" algn="just">
              <a:buFont typeface="Courier New"/>
              <a:buChar char="o"/>
              <a:defRPr/>
            </a:pPr>
            <a:r>
              <a:rPr lang="en-GB" sz="2000" dirty="0"/>
              <a:t>Primary cycle (PICO calibration)</a:t>
            </a:r>
          </a:p>
          <a:p>
            <a:pPr marL="342900" indent="-342900" algn="just">
              <a:buFont typeface="Courier New"/>
              <a:buChar char="o"/>
              <a:defRPr/>
            </a:pPr>
            <a:endParaRPr dirty="0"/>
          </a:p>
          <a:p>
            <a:pPr marL="342900" indent="-342900" algn="just">
              <a:buFont typeface="Courier New"/>
              <a:buChar char="o"/>
              <a:defRPr/>
            </a:pPr>
            <a:r>
              <a:rPr lang="en-GB" sz="2000" dirty="0"/>
              <a:t>Main cycle (Kw measurement)</a:t>
            </a:r>
            <a:endParaRPr dirty="0"/>
          </a:p>
          <a:p>
            <a:pPr marL="342900" indent="-342900" algn="just">
              <a:buFont typeface="Courier New"/>
              <a:buChar char="o"/>
              <a:defRPr/>
            </a:pPr>
            <a:endParaRPr lang="en-GB" sz="2000" dirty="0"/>
          </a:p>
          <a:p>
            <a:pPr marL="342900" indent="-342900" algn="just">
              <a:buFont typeface="Courier New"/>
              <a:buChar char="o"/>
              <a:defRPr/>
            </a:pPr>
            <a:r>
              <a:rPr lang="en-GB" sz="2000" dirty="0"/>
              <a:t>Third cycle (retention curves)</a:t>
            </a:r>
            <a:endParaRPr dirty="0"/>
          </a:p>
        </p:txBody>
      </p:sp>
      <p:grpSp>
        <p:nvGrpSpPr>
          <p:cNvPr id="26" name="Groupe 25">
            <a:extLst>
              <a:ext uri="{FF2B5EF4-FFF2-40B4-BE49-F238E27FC236}">
                <a16:creationId xmlns:a16="http://schemas.microsoft.com/office/drawing/2014/main" id="{27925D62-330B-4238-B0BB-2365CC7DF481}"/>
              </a:ext>
            </a:extLst>
          </p:cNvPr>
          <p:cNvGrpSpPr/>
          <p:nvPr/>
        </p:nvGrpSpPr>
        <p:grpSpPr>
          <a:xfrm>
            <a:off x="911424" y="800708"/>
            <a:ext cx="4656582" cy="5256584"/>
            <a:chOff x="839416" y="2708920"/>
            <a:chExt cx="4656582" cy="5256584"/>
          </a:xfrm>
        </p:grpSpPr>
        <p:grpSp>
          <p:nvGrpSpPr>
            <p:cNvPr id="12" name="Groupe 11">
              <a:extLst>
                <a:ext uri="{FF2B5EF4-FFF2-40B4-BE49-F238E27FC236}">
                  <a16:creationId xmlns:a16="http://schemas.microsoft.com/office/drawing/2014/main" id="{9FD525B5-A769-4082-BB31-4240B0BE472A}"/>
                </a:ext>
              </a:extLst>
            </p:cNvPr>
            <p:cNvGrpSpPr/>
            <p:nvPr/>
          </p:nvGrpSpPr>
          <p:grpSpPr>
            <a:xfrm>
              <a:off x="839416" y="2708920"/>
              <a:ext cx="4656582" cy="5256584"/>
              <a:chOff x="1055440" y="800708"/>
              <a:chExt cx="4656582" cy="5256584"/>
            </a:xfrm>
          </p:grpSpPr>
          <p:sp>
            <p:nvSpPr>
              <p:cNvPr id="11" name="Ellipse 10">
                <a:extLst>
                  <a:ext uri="{FF2B5EF4-FFF2-40B4-BE49-F238E27FC236}">
                    <a16:creationId xmlns:a16="http://schemas.microsoft.com/office/drawing/2014/main" id="{842604A0-F8AD-41D4-9618-5F136D97D41C}"/>
                  </a:ext>
                </a:extLst>
              </p:cNvPr>
              <p:cNvSpPr/>
              <p:nvPr/>
            </p:nvSpPr>
            <p:spPr>
              <a:xfrm>
                <a:off x="4079776" y="1124744"/>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pic>
            <p:nvPicPr>
              <p:cNvPr id="10" name="Image 9">
                <a:extLst>
                  <a:ext uri="{FF2B5EF4-FFF2-40B4-BE49-F238E27FC236}">
                    <a16:creationId xmlns:a16="http://schemas.microsoft.com/office/drawing/2014/main" id="{DF487F44-557F-4092-AB45-CB156F877FB9}"/>
                  </a:ext>
                </a:extLst>
              </p:cNvPr>
              <p:cNvPicPr>
                <a:picLocks noChangeAspect="1"/>
              </p:cNvPicPr>
              <p:nvPr/>
            </p:nvPicPr>
            <p:blipFill rotWithShape="1">
              <a:blip r:embed="rId4"/>
              <a:srcRect l="11539" t="7349" r="22612" b="16001"/>
              <a:stretch/>
            </p:blipFill>
            <p:spPr>
              <a:xfrm>
                <a:off x="1055440" y="800708"/>
                <a:ext cx="4656582" cy="5256584"/>
              </a:xfrm>
              <a:prstGeom prst="rect">
                <a:avLst/>
              </a:prstGeom>
            </p:spPr>
          </p:pic>
        </p:grpSp>
        <p:sp>
          <p:nvSpPr>
            <p:cNvPr id="25" name="Ellipse 24">
              <a:extLst>
                <a:ext uri="{FF2B5EF4-FFF2-40B4-BE49-F238E27FC236}">
                  <a16:creationId xmlns:a16="http://schemas.microsoft.com/office/drawing/2014/main" id="{5EC21D09-4B27-4E2E-9C2A-C755C4AC75B9}"/>
                </a:ext>
              </a:extLst>
            </p:cNvPr>
            <p:cNvSpPr/>
            <p:nvPr/>
          </p:nvSpPr>
          <p:spPr>
            <a:xfrm>
              <a:off x="4655883" y="3021868"/>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grpSp>
      <p:grpSp>
        <p:nvGrpSpPr>
          <p:cNvPr id="24" name="Groupe 23">
            <a:extLst>
              <a:ext uri="{FF2B5EF4-FFF2-40B4-BE49-F238E27FC236}">
                <a16:creationId xmlns:a16="http://schemas.microsoft.com/office/drawing/2014/main" id="{5F64B759-DB0D-48CF-844E-2A654B6AB3BF}"/>
              </a:ext>
            </a:extLst>
          </p:cNvPr>
          <p:cNvGrpSpPr/>
          <p:nvPr/>
        </p:nvGrpSpPr>
        <p:grpSpPr>
          <a:xfrm>
            <a:off x="716610" y="257141"/>
            <a:ext cx="6178819" cy="5900969"/>
            <a:chOff x="5317781" y="775506"/>
            <a:chExt cx="6178819" cy="5900969"/>
          </a:xfrm>
        </p:grpSpPr>
        <p:pic>
          <p:nvPicPr>
            <p:cNvPr id="22" name="Image 21">
              <a:extLst>
                <a:ext uri="{FF2B5EF4-FFF2-40B4-BE49-F238E27FC236}">
                  <a16:creationId xmlns:a16="http://schemas.microsoft.com/office/drawing/2014/main" id="{B14FB821-72A6-481B-A3B9-9EBD765B3CF3}"/>
                </a:ext>
              </a:extLst>
            </p:cNvPr>
            <p:cNvPicPr>
              <a:picLocks noChangeAspect="1"/>
            </p:cNvPicPr>
            <p:nvPr/>
          </p:nvPicPr>
          <p:blipFill rotWithShape="1">
            <a:blip r:embed="rId5"/>
            <a:srcRect l="9257" t="-5537" r="24397" b="25448"/>
            <a:stretch/>
          </p:blipFill>
          <p:spPr bwMode="auto">
            <a:xfrm>
              <a:off x="5317781" y="775506"/>
              <a:ext cx="6178819" cy="5900969"/>
            </a:xfrm>
            <a:prstGeom prst="rect">
              <a:avLst/>
            </a:prstGeom>
          </p:spPr>
        </p:pic>
        <p:sp>
          <p:nvSpPr>
            <p:cNvPr id="23" name="Ellipse 22">
              <a:extLst>
                <a:ext uri="{FF2B5EF4-FFF2-40B4-BE49-F238E27FC236}">
                  <a16:creationId xmlns:a16="http://schemas.microsoft.com/office/drawing/2014/main" id="{4C6FC8B7-99F4-4F7F-B5E7-145030C99BD5}"/>
                </a:ext>
              </a:extLst>
            </p:cNvPr>
            <p:cNvSpPr/>
            <p:nvPr/>
          </p:nvSpPr>
          <p:spPr>
            <a:xfrm>
              <a:off x="8756431" y="1356725"/>
              <a:ext cx="799343" cy="823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4,5,…</a:t>
              </a:r>
            </a:p>
          </p:txBody>
        </p:sp>
      </p:grpSp>
      <p:sp>
        <p:nvSpPr>
          <p:cNvPr id="18" name="Ellipse 17">
            <a:extLst>
              <a:ext uri="{FF2B5EF4-FFF2-40B4-BE49-F238E27FC236}">
                <a16:creationId xmlns:a16="http://schemas.microsoft.com/office/drawing/2014/main" id="{21BC0CD6-F833-4315-A3C8-9CEAF816A693}"/>
              </a:ext>
            </a:extLst>
          </p:cNvPr>
          <p:cNvSpPr/>
          <p:nvPr/>
        </p:nvSpPr>
        <p:spPr>
          <a:xfrm>
            <a:off x="9366207" y="3216031"/>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0</a:t>
            </a:r>
          </a:p>
        </p:txBody>
      </p:sp>
      <p:sp>
        <p:nvSpPr>
          <p:cNvPr id="27" name="Ellipse 26">
            <a:extLst>
              <a:ext uri="{FF2B5EF4-FFF2-40B4-BE49-F238E27FC236}">
                <a16:creationId xmlns:a16="http://schemas.microsoft.com/office/drawing/2014/main" id="{493462A9-8D86-4161-87D7-F9D03A5833AB}"/>
              </a:ext>
            </a:extLst>
          </p:cNvPr>
          <p:cNvSpPr/>
          <p:nvPr/>
        </p:nvSpPr>
        <p:spPr>
          <a:xfrm>
            <a:off x="9654238" y="3831576"/>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1</a:t>
            </a:r>
          </a:p>
        </p:txBody>
      </p:sp>
      <p:sp>
        <p:nvSpPr>
          <p:cNvPr id="28" name="Ellipse 27">
            <a:extLst>
              <a:ext uri="{FF2B5EF4-FFF2-40B4-BE49-F238E27FC236}">
                <a16:creationId xmlns:a16="http://schemas.microsoft.com/office/drawing/2014/main" id="{961385F9-1C99-425C-8C36-82F8DEF38905}"/>
              </a:ext>
            </a:extLst>
          </p:cNvPr>
          <p:cNvSpPr/>
          <p:nvPr/>
        </p:nvSpPr>
        <p:spPr>
          <a:xfrm>
            <a:off x="10805084" y="4428068"/>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2</a:t>
            </a:r>
          </a:p>
        </p:txBody>
      </p:sp>
      <p:sp>
        <p:nvSpPr>
          <p:cNvPr id="30" name="Ellipse 29">
            <a:extLst>
              <a:ext uri="{FF2B5EF4-FFF2-40B4-BE49-F238E27FC236}">
                <a16:creationId xmlns:a16="http://schemas.microsoft.com/office/drawing/2014/main" id="{D5795FAB-5A20-4A78-B33E-827D73DD65A6}"/>
              </a:ext>
            </a:extLst>
          </p:cNvPr>
          <p:cNvSpPr/>
          <p:nvPr/>
        </p:nvSpPr>
        <p:spPr>
          <a:xfrm>
            <a:off x="10581855" y="5011419"/>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4</a:t>
            </a:r>
          </a:p>
        </p:txBody>
      </p:sp>
      <p:sp>
        <p:nvSpPr>
          <p:cNvPr id="32" name="Ellipse 31">
            <a:extLst>
              <a:ext uri="{FF2B5EF4-FFF2-40B4-BE49-F238E27FC236}">
                <a16:creationId xmlns:a16="http://schemas.microsoft.com/office/drawing/2014/main" id="{000F37CD-B20D-494D-AB08-88477916E3F4}"/>
              </a:ext>
            </a:extLst>
          </p:cNvPr>
          <p:cNvSpPr/>
          <p:nvPr/>
        </p:nvSpPr>
        <p:spPr>
          <a:xfrm>
            <a:off x="10966254" y="5011419"/>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5</a:t>
            </a:r>
          </a:p>
        </p:txBody>
      </p:sp>
      <p:sp>
        <p:nvSpPr>
          <p:cNvPr id="33" name="Ellipse 32">
            <a:extLst>
              <a:ext uri="{FF2B5EF4-FFF2-40B4-BE49-F238E27FC236}">
                <a16:creationId xmlns:a16="http://schemas.microsoft.com/office/drawing/2014/main" id="{7A334A07-EAE1-4377-918D-BCCDA5D64CDD}"/>
              </a:ext>
            </a:extLst>
          </p:cNvPr>
          <p:cNvSpPr/>
          <p:nvPr/>
        </p:nvSpPr>
        <p:spPr>
          <a:xfrm>
            <a:off x="10481233" y="5589240"/>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6</a:t>
            </a:r>
          </a:p>
        </p:txBody>
      </p:sp>
      <p:sp>
        <p:nvSpPr>
          <p:cNvPr id="34" name="Ellipse 33">
            <a:extLst>
              <a:ext uri="{FF2B5EF4-FFF2-40B4-BE49-F238E27FC236}">
                <a16:creationId xmlns:a16="http://schemas.microsoft.com/office/drawing/2014/main" id="{993448E2-05B9-408B-9247-B1E16EAF5E2D}"/>
              </a:ext>
            </a:extLst>
          </p:cNvPr>
          <p:cNvSpPr/>
          <p:nvPr/>
        </p:nvSpPr>
        <p:spPr>
          <a:xfrm>
            <a:off x="11172409" y="4427941"/>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3</a:t>
            </a:r>
          </a:p>
        </p:txBody>
      </p:sp>
      <p:sp>
        <p:nvSpPr>
          <p:cNvPr id="2" name="Rectangle 1">
            <a:extLst>
              <a:ext uri="{FF2B5EF4-FFF2-40B4-BE49-F238E27FC236}">
                <a16:creationId xmlns:a16="http://schemas.microsoft.com/office/drawing/2014/main" id="{893B9B0F-00A3-4AEE-B9C3-B1B99F106A64}"/>
              </a:ext>
            </a:extLst>
          </p:cNvPr>
          <p:cNvSpPr/>
          <p:nvPr/>
        </p:nvSpPr>
        <p:spPr>
          <a:xfrm>
            <a:off x="0" y="-10145"/>
            <a:ext cx="12192000" cy="584775"/>
          </a:xfrm>
          <a:prstGeom prst="rect">
            <a:avLst/>
          </a:prstGeom>
        </p:spPr>
        <p:txBody>
          <a:bodyPr wrap="square">
            <a:spAutoFit/>
          </a:bodyPr>
          <a:lstStyle/>
          <a:p>
            <a:pPr algn="ctr"/>
            <a:r>
              <a:rPr lang="en-US" sz="3200" dirty="0"/>
              <a:t>Experimental protocol for the measurement of K</a:t>
            </a:r>
            <a:r>
              <a:rPr lang="en-US" sz="3200" baseline="-25000" dirty="0"/>
              <a:t>w</a:t>
            </a:r>
            <a:r>
              <a:rPr lang="en-US" sz="3200" dirty="0"/>
              <a:t>–S</a:t>
            </a:r>
            <a:endParaRPr lang="fr-FR" sz="3200" dirty="0"/>
          </a:p>
        </p:txBody>
      </p:sp>
      <p:sp>
        <p:nvSpPr>
          <p:cNvPr id="9" name="Rectangle 8">
            <a:extLst>
              <a:ext uri="{FF2B5EF4-FFF2-40B4-BE49-F238E27FC236}">
                <a16:creationId xmlns:a16="http://schemas.microsoft.com/office/drawing/2014/main" id="{C87DEAE4-FF51-418D-A49C-360612F33352}"/>
              </a:ext>
            </a:extLst>
          </p:cNvPr>
          <p:cNvSpPr/>
          <p:nvPr/>
        </p:nvSpPr>
        <p:spPr>
          <a:xfrm>
            <a:off x="8437225" y="1984916"/>
            <a:ext cx="3185858" cy="461665"/>
          </a:xfrm>
          <a:prstGeom prst="rect">
            <a:avLst/>
          </a:prstGeom>
        </p:spPr>
        <p:txBody>
          <a:bodyPr wrap="square">
            <a:spAutoFit/>
          </a:bodyPr>
          <a:lstStyle/>
          <a:p>
            <a:pPr algn="r"/>
            <a:r>
              <a:rPr lang="en-ZA" sz="600"/>
              <a:t>Kevin Hernandez-Perez; Gerhard Schäfer; François Lehmann; Mohammad Piri; Renaud Toussaint. </a:t>
            </a:r>
          </a:p>
          <a:p>
            <a:pPr algn="r"/>
            <a:r>
              <a:rPr lang="en-ZA" sz="600"/>
              <a:t>An innovative experimental device to quantify the water relative permeability and in situ water retention curves of unconsolidated porous media.</a:t>
            </a:r>
          </a:p>
          <a:p>
            <a:pPr algn="r"/>
            <a:r>
              <a:rPr lang="en-ZA" sz="600"/>
              <a:t> Comptes Rendus. Géoscience, Volume 357 (2025)</a:t>
            </a:r>
          </a:p>
        </p:txBody>
      </p:sp>
      <p:pic>
        <p:nvPicPr>
          <p:cNvPr id="6" name="Image 5">
            <a:extLst>
              <a:ext uri="{FF2B5EF4-FFF2-40B4-BE49-F238E27FC236}">
                <a16:creationId xmlns:a16="http://schemas.microsoft.com/office/drawing/2014/main" id="{B1829BC8-F6D0-4822-BAF4-BAF628377BDB}"/>
              </a:ext>
            </a:extLst>
          </p:cNvPr>
          <p:cNvPicPr>
            <a:picLocks noChangeAspect="1"/>
          </p:cNvPicPr>
          <p:nvPr/>
        </p:nvPicPr>
        <p:blipFill>
          <a:blip r:embed="rId6"/>
          <a:stretch>
            <a:fillRect/>
          </a:stretch>
        </p:blipFill>
        <p:spPr>
          <a:xfrm>
            <a:off x="10581855" y="672000"/>
            <a:ext cx="939565" cy="1280891"/>
          </a:xfrm>
          <a:prstGeom prst="rect">
            <a:avLst/>
          </a:prstGeom>
        </p:spPr>
      </p:pic>
    </p:spTree>
    <p:extLst>
      <p:ext uri="{BB962C8B-B14F-4D97-AF65-F5344CB8AC3E}">
        <p14:creationId xmlns:p14="http://schemas.microsoft.com/office/powerpoint/2010/main" val="4000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5"/>
          <p:cNvSpPr txBox="1"/>
          <p:nvPr/>
        </p:nvSpPr>
        <p:spPr bwMode="auto">
          <a:xfrm>
            <a:off x="743655" y="609600"/>
            <a:ext cx="10704689" cy="5843501"/>
          </a:xfrm>
          <a:prstGeom prst="rect">
            <a:avLst/>
          </a:prstGeom>
        </p:spPr>
        <p:txBody>
          <a:bodyPr>
            <a:normAutofit/>
          </a:bodyPr>
          <a:lstStyle>
            <a:lvl1pPr marL="285750" indent="-285750" algn="l" defTabSz="457200">
              <a:spcBef>
                <a:spcPts val="0"/>
              </a:spcBef>
              <a:spcAft>
                <a:spcPts val="600"/>
              </a:spcAft>
              <a:buClr>
                <a:schemeClr val="accent1"/>
              </a:buClr>
              <a:buSzPct val="115000"/>
              <a:buFont typeface="Arial"/>
              <a:buChar char="•"/>
              <a:defRPr sz="2400" cap="none">
                <a:solidFill>
                  <a:schemeClr val="tx1">
                    <a:lumMod val="85000"/>
                    <a:lumOff val="15000"/>
                  </a:schemeClr>
                </a:solidFill>
                <a:latin typeface="+mn-lt"/>
                <a:ea typeface="+mn-ea"/>
                <a:cs typeface="+mn-cs"/>
              </a:defRPr>
            </a:lvl1pPr>
            <a:lvl2pPr marL="742950" indent="-285750" algn="l" defTabSz="457200">
              <a:spcBef>
                <a:spcPts val="0"/>
              </a:spcBef>
              <a:spcAft>
                <a:spcPts val="600"/>
              </a:spcAft>
              <a:buClr>
                <a:schemeClr val="accent1"/>
              </a:buClr>
              <a:buSzPct val="115000"/>
              <a:buFont typeface="Arial"/>
              <a:buChar char="•"/>
              <a:defRPr sz="2000" cap="none">
                <a:solidFill>
                  <a:schemeClr val="tx1">
                    <a:lumMod val="85000"/>
                    <a:lumOff val="15000"/>
                  </a:schemeClr>
                </a:solidFill>
                <a:latin typeface="+mn-lt"/>
                <a:ea typeface="+mn-ea"/>
                <a:cs typeface="+mn-cs"/>
              </a:defRPr>
            </a:lvl2pPr>
            <a:lvl3pPr marL="1200150" indent="-285750" algn="l" defTabSz="457200">
              <a:spcBef>
                <a:spcPts val="0"/>
              </a:spcBef>
              <a:spcAft>
                <a:spcPts val="600"/>
              </a:spcAft>
              <a:buClr>
                <a:schemeClr val="accent1"/>
              </a:buClr>
              <a:buSzPct val="115000"/>
              <a:buFont typeface="Arial"/>
              <a:buChar char="•"/>
              <a:defRPr sz="1800" cap="none">
                <a:solidFill>
                  <a:schemeClr val="tx1">
                    <a:lumMod val="85000"/>
                    <a:lumOff val="15000"/>
                  </a:schemeClr>
                </a:solidFill>
                <a:latin typeface="+mn-lt"/>
                <a:ea typeface="+mn-ea"/>
                <a:cs typeface="+mn-cs"/>
              </a:defRPr>
            </a:lvl3pPr>
            <a:lvl4pPr marL="1543050" indent="-171450" algn="l" defTabSz="457200">
              <a:spcBef>
                <a:spcPts val="0"/>
              </a:spcBef>
              <a:spcAft>
                <a:spcPts val="600"/>
              </a:spcAft>
              <a:buClr>
                <a:schemeClr val="accent1"/>
              </a:buClr>
              <a:buSzPct val="115000"/>
              <a:buFont typeface="Arial"/>
              <a:buChar char="•"/>
              <a:defRPr sz="1600" cap="none">
                <a:solidFill>
                  <a:schemeClr val="tx1">
                    <a:lumMod val="85000"/>
                    <a:lumOff val="15000"/>
                  </a:schemeClr>
                </a:solidFill>
                <a:latin typeface="+mn-lt"/>
                <a:ea typeface="+mn-ea"/>
                <a:cs typeface="+mn-cs"/>
              </a:defRPr>
            </a:lvl4pPr>
            <a:lvl5pPr marL="2000250" indent="-17145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5pPr>
            <a:lvl6pPr marL="25146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6pPr>
            <a:lvl7pPr marL="29718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7pPr>
            <a:lvl8pPr marL="34290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8pPr>
            <a:lvl9pPr marL="38862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9pPr>
          </a:lstStyle>
          <a:p>
            <a:pPr marL="457200" indent="-457200" algn="just">
              <a:buFont typeface="Arial"/>
              <a:buAutoNum type="alphaLcParenR"/>
              <a:defRPr/>
            </a:pPr>
            <a:r>
              <a:rPr lang="en-AU" dirty="0" err="1"/>
              <a:t>k</a:t>
            </a:r>
            <a:r>
              <a:rPr lang="en-AU" baseline="-25000" dirty="0" err="1"/>
              <a:t>rw</a:t>
            </a:r>
            <a:r>
              <a:rPr lang="en-AU" dirty="0"/>
              <a:t> (water-wet sands)</a:t>
            </a:r>
            <a:endParaRPr dirty="0"/>
          </a:p>
          <a:p>
            <a:pPr marL="457200" indent="-457200" algn="just">
              <a:buFont typeface="Arial"/>
              <a:buAutoNum type="alphaLcParenR"/>
              <a:defRPr/>
            </a:pPr>
            <a:endParaRPr lang="en-AU" sz="2000" dirty="0"/>
          </a:p>
          <a:p>
            <a:pPr marL="457200" indent="-457200" algn="just">
              <a:buFont typeface="Arial"/>
              <a:buAutoNum type="alphaLcParenR"/>
              <a:defRPr/>
            </a:pPr>
            <a:endParaRPr lang="fr-FR" sz="2000" dirty="0"/>
          </a:p>
          <a:p>
            <a:pPr marL="0" indent="0" algn="just">
              <a:buNone/>
              <a:defRPr/>
            </a:pPr>
            <a:endParaRPr lang="fr-FR" sz="2000" dirty="0"/>
          </a:p>
          <a:p>
            <a:pPr marL="457200" indent="-457200" algn="just">
              <a:buFont typeface="Arial"/>
              <a:buAutoNum type="alphaLcParenR"/>
              <a:defRPr/>
            </a:pPr>
            <a:endParaRPr lang="fr-FR" sz="2000" dirty="0"/>
          </a:p>
          <a:p>
            <a:pPr marL="457200" indent="-457200" algn="just">
              <a:buFont typeface="Arial"/>
              <a:buAutoNum type="alphaLcParenR"/>
              <a:defRPr/>
            </a:pPr>
            <a:endParaRPr lang="fr-FR" sz="2000" dirty="0"/>
          </a:p>
          <a:p>
            <a:pPr marL="457200" indent="-457200" algn="just">
              <a:buFont typeface="Arial"/>
              <a:buAutoNum type="alphaLcParenR"/>
              <a:defRPr/>
            </a:pPr>
            <a:endParaRPr lang="fr-FR" sz="2000" dirty="0"/>
          </a:p>
          <a:p>
            <a:pPr marL="0" indent="0" algn="just">
              <a:buNone/>
              <a:defRPr/>
            </a:pPr>
            <a:endParaRPr lang="fr-FR" sz="2000" dirty="0"/>
          </a:p>
          <a:p>
            <a:pPr marL="0" indent="0" algn="just">
              <a:buNone/>
              <a:defRPr/>
            </a:pPr>
            <a:endParaRPr lang="fr-FR" sz="2000" dirty="0"/>
          </a:p>
          <a:p>
            <a:pPr marL="0" indent="0" algn="just">
              <a:buNone/>
              <a:defRPr/>
            </a:pPr>
            <a:endParaRPr lang="fr-FR" sz="2000" dirty="0"/>
          </a:p>
          <a:p>
            <a:pPr marL="0" indent="0" algn="just">
              <a:buNone/>
              <a:defRPr/>
            </a:pPr>
            <a:endParaRPr lang="fr-FR" sz="2000" dirty="0"/>
          </a:p>
          <a:p>
            <a:pPr marL="0" indent="0" algn="just">
              <a:buNone/>
              <a:defRPr/>
            </a:pPr>
            <a:endParaRPr lang="fr-FR" sz="2000" dirty="0"/>
          </a:p>
          <a:p>
            <a:pPr algn="just">
              <a:buFont typeface="Courier New"/>
              <a:buChar char="o"/>
              <a:defRPr/>
            </a:pPr>
            <a:r>
              <a:rPr sz="2000" dirty="0"/>
              <a:t>Minimal hysteresis</a:t>
            </a:r>
            <a:endParaRPr dirty="0"/>
          </a:p>
          <a:p>
            <a:pPr algn="just">
              <a:buFont typeface="Courier New"/>
              <a:buChar char="o"/>
              <a:defRPr/>
            </a:pPr>
            <a:r>
              <a:rPr sz="2000" dirty="0"/>
              <a:t>Quasi-unique </a:t>
            </a:r>
            <a:r>
              <a:rPr sz="2000" dirty="0" err="1"/>
              <a:t>k</a:t>
            </a:r>
            <a:r>
              <a:rPr sz="2000" baseline="-25000" dirty="0" err="1"/>
              <a:t>rw</a:t>
            </a:r>
            <a:r>
              <a:rPr sz="2000" dirty="0"/>
              <a:t>-S function</a:t>
            </a:r>
            <a:endParaRPr dirty="0"/>
          </a:p>
        </p:txBody>
      </p:sp>
      <p:sp>
        <p:nvSpPr>
          <p:cNvPr id="2" name="Espace réservé du numéro de diapositive 1"/>
          <p:cNvSpPr>
            <a:spLocks noGrp="1"/>
          </p:cNvSpPr>
          <p:nvPr>
            <p:ph type="sldNum" sz="quarter" idx="12"/>
          </p:nvPr>
        </p:nvSpPr>
        <p:spPr bwMode="auto"/>
        <p:txBody>
          <a:bodyPr/>
          <a:lstStyle/>
          <a:p>
            <a:pPr>
              <a:defRPr/>
            </a:pPr>
            <a:fld id="{D57F1E4F-1CFF-5643-939E-217C01CDF565}" type="slidenum">
              <a:rPr lang="en-US"/>
              <a:t>5</a:t>
            </a:fld>
            <a:endParaRPr lang="en-US"/>
          </a:p>
        </p:txBody>
      </p:sp>
      <mc:AlternateContent xmlns:mc="http://schemas.openxmlformats.org/markup-compatibility/2006" xmlns:a14="http://schemas.microsoft.com/office/drawing/2010/main">
        <mc:Choice Requires="a14">
          <p:sp>
            <p:nvSpPr>
              <p:cNvPr id="3" name="ZoneTexte 2"/>
              <p:cNvSpPr txBox="1"/>
              <p:nvPr/>
            </p:nvSpPr>
            <p:spPr bwMode="auto">
              <a:xfrm>
                <a:off x="5106016" y="5520269"/>
                <a:ext cx="1979966" cy="588431"/>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ea typeface="Cambria Math"/>
                              <a:cs typeface="Cambria Math"/>
                            </a:rPr>
                          </m:ctrlPr>
                        </m:sSubPr>
                        <m:e>
                          <m:r>
                            <a:rPr lang="fr-FR" b="0" i="1">
                              <a:latin typeface="Cambria Math"/>
                            </a:rPr>
                            <m:t>𝑆</m:t>
                          </m:r>
                        </m:e>
                        <m:sub>
                          <m:r>
                            <a:rPr lang="fr-FR" b="0" i="1">
                              <a:latin typeface="Cambria Math"/>
                            </a:rPr>
                            <m:t>𝑤𝑒</m:t>
                          </m:r>
                        </m:sub>
                      </m:sSub>
                      <m:r>
                        <a:rPr lang="fr-FR" b="0" i="1">
                          <a:latin typeface="Cambria Math"/>
                        </a:rPr>
                        <m:t>=</m:t>
                      </m:r>
                      <m:f>
                        <m:fPr>
                          <m:ctrlPr>
                            <a:rPr lang="fr-FR" b="0" i="1">
                              <a:latin typeface="Cambria Math" panose="02040503050406030204" pitchFamily="18" charset="0"/>
                              <a:ea typeface="Cambria Math"/>
                              <a:cs typeface="Cambria Math"/>
                            </a:rPr>
                          </m:ctrlPr>
                        </m:fPr>
                        <m:num>
                          <m:sSub>
                            <m:sSubPr>
                              <m:ctrlPr>
                                <a:rPr lang="fr-FR" b="0" i="1">
                                  <a:latin typeface="Cambria Math" panose="02040503050406030204" pitchFamily="18" charset="0"/>
                                  <a:ea typeface="Cambria Math"/>
                                  <a:cs typeface="Cambria Math"/>
                                </a:rPr>
                              </m:ctrlPr>
                            </m:sSubPr>
                            <m:e>
                              <m:r>
                                <a:rPr lang="fr-FR" b="0" i="1">
                                  <a:latin typeface="Cambria Math"/>
                                </a:rPr>
                                <m:t>𝑆</m:t>
                              </m:r>
                            </m:e>
                            <m:sub>
                              <m:r>
                                <a:rPr lang="fr-FR" b="0" i="1">
                                  <a:latin typeface="Cambria Math"/>
                                </a:rPr>
                                <m:t>𝑤</m:t>
                              </m:r>
                            </m:sub>
                          </m:sSub>
                          <m:r>
                            <a:rPr lang="fr-FR" b="0" i="1">
                              <a:latin typeface="Cambria Math"/>
                            </a:rPr>
                            <m:t>−</m:t>
                          </m:r>
                          <m:sSub>
                            <m:sSubPr>
                              <m:ctrlPr>
                                <a:rPr lang="fr-FR" b="0" i="1">
                                  <a:latin typeface="Cambria Math" panose="02040503050406030204" pitchFamily="18" charset="0"/>
                                  <a:ea typeface="Cambria Math"/>
                                  <a:cs typeface="Cambria Math"/>
                                </a:rPr>
                              </m:ctrlPr>
                            </m:sSubPr>
                            <m:e>
                              <m:r>
                                <a:rPr lang="fr-FR" b="0" i="1">
                                  <a:latin typeface="Cambria Math"/>
                                </a:rPr>
                                <m:t>𝑆</m:t>
                              </m:r>
                            </m:e>
                            <m:sub>
                              <m:r>
                                <a:rPr lang="fr-FR" b="0" i="1">
                                  <a:latin typeface="Cambria Math"/>
                                </a:rPr>
                                <m:t>𝑤𝑖</m:t>
                              </m:r>
                            </m:sub>
                          </m:sSub>
                        </m:num>
                        <m:den>
                          <m:sSub>
                            <m:sSubPr>
                              <m:ctrlPr>
                                <a:rPr lang="fr-FR" b="0" i="1">
                                  <a:latin typeface="Cambria Math" panose="02040503050406030204" pitchFamily="18" charset="0"/>
                                  <a:ea typeface="Cambria Math"/>
                                  <a:cs typeface="Cambria Math"/>
                                </a:rPr>
                              </m:ctrlPr>
                            </m:sSubPr>
                            <m:e>
                              <m:r>
                                <a:rPr lang="fr-FR" b="0" i="1">
                                  <a:latin typeface="Cambria Math"/>
                                </a:rPr>
                                <m:t>𝑆</m:t>
                              </m:r>
                            </m:e>
                            <m:sub>
                              <m:r>
                                <a:rPr lang="fr-FR" b="0" i="1">
                                  <a:latin typeface="Cambria Math"/>
                                </a:rPr>
                                <m:t>𝑤</m:t>
                              </m:r>
                              <m:r>
                                <a:rPr lang="fr-FR" b="0" i="1">
                                  <a:latin typeface="Cambria Math"/>
                                </a:rPr>
                                <m:t>,</m:t>
                              </m:r>
                              <m:r>
                                <a:rPr lang="fr-FR" b="0" i="1">
                                  <a:latin typeface="Cambria Math"/>
                                </a:rPr>
                                <m:t>𝑚𝑎𝑥</m:t>
                              </m:r>
                            </m:sub>
                          </m:sSub>
                          <m:r>
                            <a:rPr lang="fr-FR" b="0" i="1">
                              <a:latin typeface="Cambria Math"/>
                            </a:rPr>
                            <m:t>−</m:t>
                          </m:r>
                          <m:sSub>
                            <m:sSubPr>
                              <m:ctrlPr>
                                <a:rPr lang="fr-FR" b="0" i="1">
                                  <a:latin typeface="Cambria Math" panose="02040503050406030204" pitchFamily="18" charset="0"/>
                                  <a:ea typeface="Cambria Math"/>
                                  <a:cs typeface="Cambria Math"/>
                                </a:rPr>
                              </m:ctrlPr>
                            </m:sSubPr>
                            <m:e>
                              <m:r>
                                <a:rPr lang="fr-FR" b="0" i="1">
                                  <a:latin typeface="Cambria Math"/>
                                </a:rPr>
                                <m:t>𝑆</m:t>
                              </m:r>
                            </m:e>
                            <m:sub>
                              <m:r>
                                <a:rPr lang="fr-FR" b="0" i="1">
                                  <a:latin typeface="Cambria Math"/>
                                </a:rPr>
                                <m:t>𝑤𝑖</m:t>
                              </m:r>
                            </m:sub>
                          </m:sSub>
                        </m:den>
                      </m:f>
                    </m:oMath>
                  </m:oMathPara>
                </a14:m>
                <a:endParaRPr lang="fr-FR"/>
              </a:p>
            </p:txBody>
          </p:sp>
        </mc:Choice>
        <mc:Fallback xmlns="">
          <p:sp>
            <p:nvSpPr>
              <p:cNvPr id="3" name="ZoneTexte 2"/>
              <p:cNvSpPr txBox="1">
                <a:spLocks noRot="1" noChangeAspect="1" noMove="1" noResize="1" noEditPoints="1" noAdjustHandles="1" noChangeArrowheads="1" noChangeShapeType="1" noTextEdit="1"/>
              </p:cNvSpPr>
              <p:nvPr/>
            </p:nvSpPr>
            <p:spPr bwMode="auto">
              <a:xfrm>
                <a:off x="5106016" y="5520269"/>
                <a:ext cx="1979966" cy="588431"/>
              </a:xfrm>
              <a:prstGeom prst="rect">
                <a:avLst/>
              </a:prstGeom>
              <a:blipFill>
                <a:blip r:embed="rId2"/>
                <a:stretch>
                  <a:fillRect/>
                </a:stretch>
              </a:blipFill>
            </p:spPr>
            <p:txBody>
              <a:bodyPr/>
              <a:lstStyle/>
              <a:p>
                <a:r>
                  <a:rPr lang="en-GB">
                    <a:noFill/>
                  </a:rPr>
                  <a:t> </a:t>
                </a:r>
              </a:p>
            </p:txBody>
          </p:sp>
        </mc:Fallback>
      </mc:AlternateContent>
      <p:sp>
        <p:nvSpPr>
          <p:cNvPr id="13" name="ZoneTexte 12"/>
          <p:cNvSpPr txBox="1"/>
          <p:nvPr/>
        </p:nvSpPr>
        <p:spPr bwMode="auto">
          <a:xfrm>
            <a:off x="1199456" y="4978041"/>
            <a:ext cx="9990268" cy="276999"/>
          </a:xfrm>
          <a:prstGeom prst="rect">
            <a:avLst/>
          </a:prstGeom>
          <a:noFill/>
        </p:spPr>
        <p:txBody>
          <a:bodyPr wrap="square" rtlCol="0">
            <a:spAutoFit/>
          </a:bodyPr>
          <a:lstStyle/>
          <a:p>
            <a:pPr algn="just">
              <a:defRPr/>
            </a:pPr>
            <a:r>
              <a:rPr lang="fr-FR" sz="1200" dirty="0"/>
              <a:t> Fig. 3 </a:t>
            </a:r>
            <a:r>
              <a:rPr lang="en-US" sz="1200" dirty="0"/>
              <a:t>Experimental water relative permeability (krw) curves as a function of effective water saturation (S</a:t>
            </a:r>
            <a:r>
              <a:rPr lang="en-US" sz="1000" dirty="0"/>
              <a:t>we</a:t>
            </a:r>
            <a:r>
              <a:rPr lang="en-US" sz="1200" dirty="0"/>
              <a:t>) for (a) P100 and (b) P2040 sands.</a:t>
            </a:r>
            <a:endParaRPr lang="fr-FR" sz="1200" dirty="0"/>
          </a:p>
        </p:txBody>
      </p:sp>
      <p:pic>
        <p:nvPicPr>
          <p:cNvPr id="1030" name="Picture 6"/>
          <p:cNvPicPr>
            <a:picLocks noChangeAspect="1" noChangeArrowheads="1"/>
          </p:cNvPicPr>
          <p:nvPr/>
        </p:nvPicPr>
        <p:blipFill>
          <a:blip r:embed="rId3"/>
          <a:stretch/>
        </p:blipFill>
        <p:spPr bwMode="auto">
          <a:xfrm>
            <a:off x="978470" y="1013956"/>
            <a:ext cx="4964034" cy="3964085"/>
          </a:xfrm>
          <a:prstGeom prst="rect">
            <a:avLst/>
          </a:prstGeom>
          <a:noFill/>
        </p:spPr>
      </p:pic>
      <p:pic>
        <p:nvPicPr>
          <p:cNvPr id="1032" name="Picture 8"/>
          <p:cNvPicPr>
            <a:picLocks noChangeAspect="1" noChangeArrowheads="1"/>
          </p:cNvPicPr>
          <p:nvPr/>
        </p:nvPicPr>
        <p:blipFill>
          <a:blip r:embed="rId4"/>
          <a:stretch/>
        </p:blipFill>
        <p:spPr bwMode="auto">
          <a:xfrm>
            <a:off x="6095999" y="1013956"/>
            <a:ext cx="4964035" cy="3964085"/>
          </a:xfrm>
          <a:prstGeom prst="rect">
            <a:avLst/>
          </a:prstGeom>
          <a:noFill/>
        </p:spPr>
      </p:pic>
      <p:sp>
        <p:nvSpPr>
          <p:cNvPr id="5" name="Rectangle 4">
            <a:extLst>
              <a:ext uri="{FF2B5EF4-FFF2-40B4-BE49-F238E27FC236}">
                <a16:creationId xmlns:a16="http://schemas.microsoft.com/office/drawing/2014/main" id="{DF84A8AC-2355-4713-81FB-C564962A463D}"/>
              </a:ext>
            </a:extLst>
          </p:cNvPr>
          <p:cNvSpPr/>
          <p:nvPr/>
        </p:nvSpPr>
        <p:spPr>
          <a:xfrm>
            <a:off x="0" y="-13113"/>
            <a:ext cx="12192000" cy="584775"/>
          </a:xfrm>
          <a:prstGeom prst="rect">
            <a:avLst/>
          </a:prstGeom>
        </p:spPr>
        <p:txBody>
          <a:bodyPr wrap="square">
            <a:spAutoFit/>
          </a:bodyPr>
          <a:lstStyle/>
          <a:p>
            <a:pPr algn="ctr">
              <a:spcAft>
                <a:spcPts val="600"/>
              </a:spcAft>
              <a:buClr>
                <a:schemeClr val="accent1"/>
              </a:buClr>
              <a:buSzPct val="115000"/>
              <a:defRPr/>
            </a:pPr>
            <a:r>
              <a:rPr lang="en-US" sz="3200" dirty="0"/>
              <a:t>Relative permeability results (</a:t>
            </a:r>
            <a:r>
              <a:rPr lang="en-US" sz="3200" dirty="0" err="1"/>
              <a:t>k</a:t>
            </a:r>
            <a:r>
              <a:rPr lang="en-US" sz="2000" dirty="0" err="1"/>
              <a:t>r</a:t>
            </a:r>
            <a:r>
              <a:rPr lang="en-US" sz="3200"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5"/>
          <p:cNvSpPr txBox="1"/>
          <p:nvPr/>
        </p:nvSpPr>
        <p:spPr bwMode="auto">
          <a:xfrm>
            <a:off x="821768" y="659191"/>
            <a:ext cx="10704689" cy="5717546"/>
          </a:xfrm>
          <a:prstGeom prst="rect">
            <a:avLst/>
          </a:prstGeom>
        </p:spPr>
        <p:txBody>
          <a:bodyPr>
            <a:normAutofit/>
          </a:bodyPr>
          <a:lstStyle>
            <a:lvl1pPr marL="285750" indent="-285750" algn="l" defTabSz="457200">
              <a:spcBef>
                <a:spcPts val="0"/>
              </a:spcBef>
              <a:spcAft>
                <a:spcPts val="600"/>
              </a:spcAft>
              <a:buClr>
                <a:schemeClr val="accent1"/>
              </a:buClr>
              <a:buSzPct val="115000"/>
              <a:buFont typeface="Arial"/>
              <a:buChar char="•"/>
              <a:defRPr sz="2400" cap="none">
                <a:solidFill>
                  <a:schemeClr val="tx1">
                    <a:lumMod val="85000"/>
                    <a:lumOff val="15000"/>
                  </a:schemeClr>
                </a:solidFill>
                <a:latin typeface="+mn-lt"/>
                <a:ea typeface="+mn-ea"/>
                <a:cs typeface="+mn-cs"/>
              </a:defRPr>
            </a:lvl1pPr>
            <a:lvl2pPr marL="742950" indent="-285750" algn="l" defTabSz="457200">
              <a:spcBef>
                <a:spcPts val="0"/>
              </a:spcBef>
              <a:spcAft>
                <a:spcPts val="600"/>
              </a:spcAft>
              <a:buClr>
                <a:schemeClr val="accent1"/>
              </a:buClr>
              <a:buSzPct val="115000"/>
              <a:buFont typeface="Arial"/>
              <a:buChar char="•"/>
              <a:defRPr sz="2000" cap="none">
                <a:solidFill>
                  <a:schemeClr val="tx1">
                    <a:lumMod val="85000"/>
                    <a:lumOff val="15000"/>
                  </a:schemeClr>
                </a:solidFill>
                <a:latin typeface="+mn-lt"/>
                <a:ea typeface="+mn-ea"/>
                <a:cs typeface="+mn-cs"/>
              </a:defRPr>
            </a:lvl2pPr>
            <a:lvl3pPr marL="1200150" indent="-285750" algn="l" defTabSz="457200">
              <a:spcBef>
                <a:spcPts val="0"/>
              </a:spcBef>
              <a:spcAft>
                <a:spcPts val="600"/>
              </a:spcAft>
              <a:buClr>
                <a:schemeClr val="accent1"/>
              </a:buClr>
              <a:buSzPct val="115000"/>
              <a:buFont typeface="Arial"/>
              <a:buChar char="•"/>
              <a:defRPr sz="1800" cap="none">
                <a:solidFill>
                  <a:schemeClr val="tx1">
                    <a:lumMod val="85000"/>
                    <a:lumOff val="15000"/>
                  </a:schemeClr>
                </a:solidFill>
                <a:latin typeface="+mn-lt"/>
                <a:ea typeface="+mn-ea"/>
                <a:cs typeface="+mn-cs"/>
              </a:defRPr>
            </a:lvl3pPr>
            <a:lvl4pPr marL="1543050" indent="-171450" algn="l" defTabSz="457200">
              <a:spcBef>
                <a:spcPts val="0"/>
              </a:spcBef>
              <a:spcAft>
                <a:spcPts val="600"/>
              </a:spcAft>
              <a:buClr>
                <a:schemeClr val="accent1"/>
              </a:buClr>
              <a:buSzPct val="115000"/>
              <a:buFont typeface="Arial"/>
              <a:buChar char="•"/>
              <a:defRPr sz="1600" cap="none">
                <a:solidFill>
                  <a:schemeClr val="tx1">
                    <a:lumMod val="85000"/>
                    <a:lumOff val="15000"/>
                  </a:schemeClr>
                </a:solidFill>
                <a:latin typeface="+mn-lt"/>
                <a:ea typeface="+mn-ea"/>
                <a:cs typeface="+mn-cs"/>
              </a:defRPr>
            </a:lvl4pPr>
            <a:lvl5pPr marL="2000250" indent="-17145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5pPr>
            <a:lvl6pPr marL="25146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6pPr>
            <a:lvl7pPr marL="29718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7pPr>
            <a:lvl8pPr marL="34290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8pPr>
            <a:lvl9pPr marL="38862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9pPr>
          </a:lstStyle>
          <a:p>
            <a:pPr marL="0" indent="0" algn="just">
              <a:buNone/>
              <a:defRPr/>
            </a:pPr>
            <a:r>
              <a:rPr lang="fr-FR" dirty="0"/>
              <a:t>b) </a:t>
            </a:r>
            <a:r>
              <a:rPr lang="en-AU" dirty="0" err="1"/>
              <a:t>k</a:t>
            </a:r>
            <a:r>
              <a:rPr lang="en-AU" baseline="-25000" dirty="0" err="1"/>
              <a:t>rw</a:t>
            </a:r>
            <a:r>
              <a:rPr lang="en-AU" dirty="0"/>
              <a:t> (oil-wet sands)</a:t>
            </a:r>
            <a:endParaRPr dirty="0"/>
          </a:p>
          <a:p>
            <a:pPr algn="just">
              <a:defRPr/>
            </a:pPr>
            <a:r>
              <a:rPr lang="en-AU" dirty="0"/>
              <a:t>Hysteresis presence</a:t>
            </a:r>
            <a:endParaRPr lang="fr-FR"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marL="0" indent="0" algn="just">
              <a:buNone/>
              <a:defRPr/>
            </a:pPr>
            <a:endParaRPr lang="en-AU" dirty="0"/>
          </a:p>
          <a:p>
            <a:pPr algn="just">
              <a:defRPr/>
            </a:pPr>
            <a:endParaRPr lang="en-AU" dirty="0"/>
          </a:p>
          <a:p>
            <a:pPr algn="just">
              <a:buFont typeface="Courier New"/>
              <a:buChar char="o"/>
              <a:defRPr/>
            </a:pPr>
            <a:endParaRPr lang="fr-FR" dirty="0"/>
          </a:p>
          <a:p>
            <a:pPr algn="just">
              <a:buFont typeface="Courier New"/>
              <a:buChar char="o"/>
              <a:defRPr/>
            </a:pPr>
            <a:endParaRPr lang="fr-FR" dirty="0"/>
          </a:p>
        </p:txBody>
      </p:sp>
      <p:sp>
        <p:nvSpPr>
          <p:cNvPr id="2" name="Espace réservé du numéro de diapositive 1"/>
          <p:cNvSpPr>
            <a:spLocks noGrp="1"/>
          </p:cNvSpPr>
          <p:nvPr>
            <p:ph type="sldNum" sz="quarter" idx="12"/>
          </p:nvPr>
        </p:nvSpPr>
        <p:spPr bwMode="auto"/>
        <p:txBody>
          <a:bodyPr/>
          <a:lstStyle/>
          <a:p>
            <a:pPr>
              <a:defRPr/>
            </a:pPr>
            <a:fld id="{D57F1E4F-1CFF-5643-939E-217C01CDF565}" type="slidenum">
              <a:rPr lang="en-US"/>
              <a:t>6</a:t>
            </a:fld>
            <a:endParaRPr lang="en-US"/>
          </a:p>
        </p:txBody>
      </p:sp>
      <p:sp>
        <p:nvSpPr>
          <p:cNvPr id="7" name="ZoneTexte 6"/>
          <p:cNvSpPr txBox="1"/>
          <p:nvPr/>
        </p:nvSpPr>
        <p:spPr bwMode="auto">
          <a:xfrm>
            <a:off x="760379" y="5816883"/>
            <a:ext cx="10543859" cy="276999"/>
          </a:xfrm>
          <a:prstGeom prst="rect">
            <a:avLst/>
          </a:prstGeom>
          <a:noFill/>
        </p:spPr>
        <p:txBody>
          <a:bodyPr wrap="square" rtlCol="0">
            <a:spAutoFit/>
          </a:bodyPr>
          <a:lstStyle/>
          <a:p>
            <a:pPr algn="just">
              <a:defRPr/>
            </a:pPr>
            <a:r>
              <a:rPr lang="fr-FR" sz="1200" dirty="0"/>
              <a:t> Fig. 4 </a:t>
            </a:r>
            <a:r>
              <a:rPr lang="en-US" sz="1200" dirty="0"/>
              <a:t>Experimental water relative permeability (krw) curves as a function of effective water saturation (S</a:t>
            </a:r>
            <a:r>
              <a:rPr lang="en-US" sz="1000" dirty="0"/>
              <a:t>we</a:t>
            </a:r>
            <a:r>
              <a:rPr lang="en-US" sz="1200" dirty="0"/>
              <a:t>) for the (a)P100 and (b)P2040 sands under oil-wet conditions.</a:t>
            </a:r>
            <a:endParaRPr lang="fr-FR" sz="1200" dirty="0"/>
          </a:p>
        </p:txBody>
      </p:sp>
      <p:pic>
        <p:nvPicPr>
          <p:cNvPr id="2052" name="Picture 4"/>
          <p:cNvPicPr>
            <a:picLocks noChangeAspect="1" noChangeArrowheads="1"/>
          </p:cNvPicPr>
          <p:nvPr/>
        </p:nvPicPr>
        <p:blipFill>
          <a:blip r:embed="rId2"/>
          <a:stretch/>
        </p:blipFill>
        <p:spPr bwMode="auto">
          <a:xfrm>
            <a:off x="6096000" y="1726096"/>
            <a:ext cx="5122697" cy="4090787"/>
          </a:xfrm>
          <a:prstGeom prst="rect">
            <a:avLst/>
          </a:prstGeom>
          <a:noFill/>
        </p:spPr>
      </p:pic>
      <p:pic>
        <p:nvPicPr>
          <p:cNvPr id="2054" name="Picture 6"/>
          <p:cNvPicPr>
            <a:picLocks noChangeAspect="1" noChangeArrowheads="1"/>
          </p:cNvPicPr>
          <p:nvPr/>
        </p:nvPicPr>
        <p:blipFill>
          <a:blip r:embed="rId3"/>
          <a:stretch/>
        </p:blipFill>
        <p:spPr bwMode="auto">
          <a:xfrm>
            <a:off x="887762" y="1726096"/>
            <a:ext cx="5122697" cy="4090787"/>
          </a:xfrm>
          <a:prstGeom prst="rect">
            <a:avLst/>
          </a:prstGeom>
          <a:noFill/>
        </p:spPr>
      </p:pic>
      <p:sp>
        <p:nvSpPr>
          <p:cNvPr id="3" name="ZoneTexte 2">
            <a:extLst>
              <a:ext uri="{FF2B5EF4-FFF2-40B4-BE49-F238E27FC236}">
                <a16:creationId xmlns:a16="http://schemas.microsoft.com/office/drawing/2014/main" id="{7D80AC19-8261-3F79-7C70-29A5C7959C7B}"/>
              </a:ext>
            </a:extLst>
          </p:cNvPr>
          <p:cNvSpPr txBox="1"/>
          <p:nvPr/>
        </p:nvSpPr>
        <p:spPr>
          <a:xfrm>
            <a:off x="4007768" y="1675114"/>
            <a:ext cx="805131" cy="400110"/>
          </a:xfrm>
          <a:prstGeom prst="rect">
            <a:avLst/>
          </a:prstGeom>
          <a:noFill/>
        </p:spPr>
        <p:txBody>
          <a:bodyPr wrap="square" rtlCol="0">
            <a:spAutoFit/>
          </a:bodyPr>
          <a:lstStyle/>
          <a:p>
            <a:r>
              <a:rPr lang="en-GB" sz="2000" dirty="0"/>
              <a:t>aged</a:t>
            </a:r>
            <a:endParaRPr lang="en-GB" dirty="0"/>
          </a:p>
        </p:txBody>
      </p:sp>
      <p:sp>
        <p:nvSpPr>
          <p:cNvPr id="4" name="ZoneTexte 3">
            <a:extLst>
              <a:ext uri="{FF2B5EF4-FFF2-40B4-BE49-F238E27FC236}">
                <a16:creationId xmlns:a16="http://schemas.microsoft.com/office/drawing/2014/main" id="{4CC67CD5-A959-924E-871A-E5B10D040934}"/>
              </a:ext>
            </a:extLst>
          </p:cNvPr>
          <p:cNvSpPr txBox="1"/>
          <p:nvPr/>
        </p:nvSpPr>
        <p:spPr bwMode="auto">
          <a:xfrm>
            <a:off x="9292816" y="1663892"/>
            <a:ext cx="805131" cy="400110"/>
          </a:xfrm>
          <a:prstGeom prst="rect">
            <a:avLst/>
          </a:prstGeom>
          <a:noFill/>
        </p:spPr>
        <p:txBody>
          <a:bodyPr wrap="square" rtlCol="0">
            <a:spAutoFit/>
          </a:bodyPr>
          <a:lstStyle/>
          <a:p>
            <a:r>
              <a:rPr lang="en-GB" sz="2000" dirty="0"/>
              <a:t>aged</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Espace réservé du contenu 5"/>
          <p:cNvSpPr txBox="1"/>
          <p:nvPr/>
        </p:nvSpPr>
        <p:spPr bwMode="auto">
          <a:xfrm>
            <a:off x="821767" y="659190"/>
            <a:ext cx="10704688" cy="739793"/>
          </a:xfrm>
          <a:prstGeom prst="rect">
            <a:avLst/>
          </a:prstGeom>
        </p:spPr>
        <p:txBody>
          <a:bodyPr vertOverflow="overflow" horzOverflow="overflow" vert="horz" wrap="square" lIns="91440" tIns="45720" rIns="91440" bIns="45720" numCol="1" spcCol="0" rtlCol="0" fromWordArt="0" anchor="t" anchorCtr="0" forceAA="0" compatLnSpc="0">
            <a:normAutofit/>
          </a:bodyPr>
          <a:lstStyle>
            <a:lvl1pPr marL="285750" indent="-285750" algn="l" defTabSz="457200">
              <a:spcBef>
                <a:spcPts val="0"/>
              </a:spcBef>
              <a:spcAft>
                <a:spcPts val="600"/>
              </a:spcAft>
              <a:buClr>
                <a:schemeClr val="accent1"/>
              </a:buClr>
              <a:buSzPct val="115000"/>
              <a:buFont typeface="Arial"/>
              <a:buChar char="•"/>
              <a:defRPr sz="2400" cap="none">
                <a:solidFill>
                  <a:schemeClr val="tx1">
                    <a:lumMod val="85000"/>
                    <a:lumOff val="15000"/>
                  </a:schemeClr>
                </a:solidFill>
                <a:latin typeface="+mn-lt"/>
                <a:ea typeface="+mn-ea"/>
                <a:cs typeface="+mn-cs"/>
              </a:defRPr>
            </a:lvl1pPr>
            <a:lvl2pPr marL="742950" indent="-285750" algn="l" defTabSz="457200">
              <a:spcBef>
                <a:spcPts val="0"/>
              </a:spcBef>
              <a:spcAft>
                <a:spcPts val="600"/>
              </a:spcAft>
              <a:buClr>
                <a:schemeClr val="accent1"/>
              </a:buClr>
              <a:buSzPct val="115000"/>
              <a:buFont typeface="Arial"/>
              <a:buChar char="•"/>
              <a:defRPr sz="2000" cap="none">
                <a:solidFill>
                  <a:schemeClr val="tx1">
                    <a:lumMod val="85000"/>
                    <a:lumOff val="15000"/>
                  </a:schemeClr>
                </a:solidFill>
                <a:latin typeface="+mn-lt"/>
                <a:ea typeface="+mn-ea"/>
                <a:cs typeface="+mn-cs"/>
              </a:defRPr>
            </a:lvl2pPr>
            <a:lvl3pPr marL="1200150" indent="-285750" algn="l" defTabSz="457200">
              <a:spcBef>
                <a:spcPts val="0"/>
              </a:spcBef>
              <a:spcAft>
                <a:spcPts val="600"/>
              </a:spcAft>
              <a:buClr>
                <a:schemeClr val="accent1"/>
              </a:buClr>
              <a:buSzPct val="115000"/>
              <a:buFont typeface="Arial"/>
              <a:buChar char="•"/>
              <a:defRPr sz="1800" cap="none">
                <a:solidFill>
                  <a:schemeClr val="tx1">
                    <a:lumMod val="85000"/>
                    <a:lumOff val="15000"/>
                  </a:schemeClr>
                </a:solidFill>
                <a:latin typeface="+mn-lt"/>
                <a:ea typeface="+mn-ea"/>
                <a:cs typeface="+mn-cs"/>
              </a:defRPr>
            </a:lvl3pPr>
            <a:lvl4pPr marL="1543050" indent="-171450" algn="l" defTabSz="457200">
              <a:spcBef>
                <a:spcPts val="0"/>
              </a:spcBef>
              <a:spcAft>
                <a:spcPts val="600"/>
              </a:spcAft>
              <a:buClr>
                <a:schemeClr val="accent1"/>
              </a:buClr>
              <a:buSzPct val="115000"/>
              <a:buFont typeface="Arial"/>
              <a:buChar char="•"/>
              <a:defRPr sz="1600" cap="none">
                <a:solidFill>
                  <a:schemeClr val="tx1">
                    <a:lumMod val="85000"/>
                    <a:lumOff val="15000"/>
                  </a:schemeClr>
                </a:solidFill>
                <a:latin typeface="+mn-lt"/>
                <a:ea typeface="+mn-ea"/>
                <a:cs typeface="+mn-cs"/>
              </a:defRPr>
            </a:lvl4pPr>
            <a:lvl5pPr marL="2000250" indent="-17145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5pPr>
            <a:lvl6pPr marL="25146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6pPr>
            <a:lvl7pPr marL="29718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7pPr>
            <a:lvl8pPr marL="34290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8pPr>
            <a:lvl9pPr marL="3886200" indent="-228600" algn="l" defTabSz="457200">
              <a:spcBef>
                <a:spcPts val="0"/>
              </a:spcBef>
              <a:spcAft>
                <a:spcPts val="600"/>
              </a:spcAft>
              <a:buClr>
                <a:schemeClr val="accent1"/>
              </a:buClr>
              <a:buSzPct val="115000"/>
              <a:buFont typeface="Arial"/>
              <a:buChar char="•"/>
              <a:defRPr sz="1400" cap="none">
                <a:solidFill>
                  <a:schemeClr val="tx1">
                    <a:lumMod val="85000"/>
                    <a:lumOff val="15000"/>
                  </a:schemeClr>
                </a:solidFill>
                <a:latin typeface="+mn-lt"/>
                <a:ea typeface="+mn-ea"/>
                <a:cs typeface="+mn-cs"/>
              </a:defRPr>
            </a:lvl9pPr>
          </a:lstStyle>
          <a:p>
            <a:pPr marL="0" indent="0" algn="just">
              <a:buNone/>
              <a:defRPr/>
            </a:pPr>
            <a:r>
              <a:rPr lang="fr-FR" sz="2600" dirty="0"/>
              <a:t> c) </a:t>
            </a:r>
            <a:r>
              <a:rPr lang="en-AU" sz="2600" dirty="0" err="1"/>
              <a:t>k</a:t>
            </a:r>
            <a:r>
              <a:rPr lang="en-AU" sz="2600" baseline="-25000" dirty="0" err="1"/>
              <a:t>rw</a:t>
            </a:r>
            <a:r>
              <a:rPr lang="en-AU" sz="2600" dirty="0"/>
              <a:t> (fractional wetting)</a:t>
            </a:r>
            <a:r>
              <a:rPr lang="fr-FR" sz="2600" dirty="0"/>
              <a:t> (50% water-</a:t>
            </a:r>
            <a:r>
              <a:rPr lang="fr-FR" sz="2600" dirty="0" err="1"/>
              <a:t>wet</a:t>
            </a:r>
            <a:r>
              <a:rPr lang="fr-FR" sz="2600" dirty="0"/>
              <a:t>, 50% </a:t>
            </a:r>
            <a:r>
              <a:rPr lang="fr-FR" sz="2600" dirty="0" err="1"/>
              <a:t>oil-wet</a:t>
            </a:r>
            <a:r>
              <a:rPr lang="fr-FR" sz="2600" dirty="0"/>
              <a:t>)</a:t>
            </a:r>
            <a:endParaRPr sz="2600" dirty="0"/>
          </a:p>
          <a:p>
            <a:pPr marL="0" indent="0" algn="just">
              <a:buNone/>
              <a:defRPr/>
            </a:pPr>
            <a:endParaRPr lang="fr-FR" sz="2600" dirty="0"/>
          </a:p>
          <a:p>
            <a:pPr algn="just">
              <a:buFont typeface="Courier New"/>
              <a:buChar char="o"/>
              <a:defRPr/>
            </a:pPr>
            <a:endParaRPr lang="fr-FR" dirty="0"/>
          </a:p>
          <a:p>
            <a:pPr algn="just">
              <a:buFont typeface="Courier New"/>
              <a:buChar char="o"/>
              <a:defRPr/>
            </a:pPr>
            <a:endParaRPr lang="fr-FR" dirty="0"/>
          </a:p>
        </p:txBody>
      </p:sp>
      <p:sp>
        <p:nvSpPr>
          <p:cNvPr id="2" name="Espace réservé du numéro de diapositive 1"/>
          <p:cNvSpPr>
            <a:spLocks noGrp="1"/>
          </p:cNvSpPr>
          <p:nvPr>
            <p:ph type="sldNum" sz="quarter" idx="12"/>
          </p:nvPr>
        </p:nvSpPr>
        <p:spPr bwMode="auto"/>
        <p:txBody>
          <a:bodyPr/>
          <a:lstStyle/>
          <a:p>
            <a:pPr>
              <a:defRPr/>
            </a:pPr>
            <a:fld id="{D57F1E4F-1CFF-5643-939E-217C01CDF565}" type="slidenum">
              <a:rPr lang="en-US"/>
              <a:t>7</a:t>
            </a:fld>
            <a:endParaRPr lang="en-US"/>
          </a:p>
        </p:txBody>
      </p:sp>
      <p:sp>
        <p:nvSpPr>
          <p:cNvPr id="6" name="ZoneTexte 5"/>
          <p:cNvSpPr txBox="1"/>
          <p:nvPr/>
        </p:nvSpPr>
        <p:spPr bwMode="auto">
          <a:xfrm>
            <a:off x="1323816" y="5692000"/>
            <a:ext cx="9990339" cy="274356"/>
          </a:xfrm>
          <a:prstGeom prst="rect">
            <a:avLst/>
          </a:prstGeom>
          <a:noFill/>
        </p:spPr>
        <p:txBody>
          <a:bodyPr wrap="square" rtlCol="0">
            <a:spAutoFit/>
          </a:bodyPr>
          <a:lstStyle/>
          <a:p>
            <a:pPr algn="just">
              <a:defRPr/>
            </a:pPr>
            <a:r>
              <a:rPr lang="fr-FR" sz="1200" dirty="0"/>
              <a:t>Fig. 5 </a:t>
            </a:r>
            <a:r>
              <a:rPr lang="en-US" sz="1200" dirty="0"/>
              <a:t>Water relative permeability (</a:t>
            </a:r>
            <a:r>
              <a:rPr lang="en-US" sz="1200" dirty="0" err="1"/>
              <a:t>krw</a:t>
            </a:r>
            <a:r>
              <a:rPr lang="en-US" sz="1200" dirty="0"/>
              <a:t>) curves as a function of effective water saturation (Swe) for a 50/50 mixture of water-wet and oil-wet sands.</a:t>
            </a:r>
            <a:endParaRPr lang="fr-FR" sz="1200" dirty="0"/>
          </a:p>
        </p:txBody>
      </p:sp>
      <p:pic>
        <p:nvPicPr>
          <p:cNvPr id="3074" name="Picture 2"/>
          <p:cNvPicPr>
            <a:picLocks noChangeAspect="1" noChangeArrowheads="1"/>
          </p:cNvPicPr>
          <p:nvPr/>
        </p:nvPicPr>
        <p:blipFill>
          <a:blip r:embed="rId2"/>
          <a:stretch/>
        </p:blipFill>
        <p:spPr bwMode="auto">
          <a:xfrm>
            <a:off x="877915" y="1548063"/>
            <a:ext cx="5150866" cy="4113281"/>
          </a:xfrm>
          <a:prstGeom prst="rect">
            <a:avLst/>
          </a:prstGeom>
          <a:noFill/>
        </p:spPr>
      </p:pic>
      <p:pic>
        <p:nvPicPr>
          <p:cNvPr id="3076" name="Picture 4"/>
          <p:cNvPicPr>
            <a:picLocks noChangeAspect="1" noChangeArrowheads="1"/>
          </p:cNvPicPr>
          <p:nvPr/>
        </p:nvPicPr>
        <p:blipFill>
          <a:blip r:embed="rId3"/>
          <a:stretch/>
        </p:blipFill>
        <p:spPr bwMode="auto">
          <a:xfrm>
            <a:off x="6089333" y="1548062"/>
            <a:ext cx="5224752" cy="411328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C7161A-D1EB-4AEF-8373-5170CEC57071}"/>
              </a:ext>
            </a:extLst>
          </p:cNvPr>
          <p:cNvSpPr>
            <a:spLocks noGrp="1"/>
          </p:cNvSpPr>
          <p:nvPr>
            <p:ph type="sldNum" sz="quarter" idx="12"/>
          </p:nvPr>
        </p:nvSpPr>
        <p:spPr/>
        <p:txBody>
          <a:bodyPr/>
          <a:lstStyle/>
          <a:p>
            <a:pPr>
              <a:defRPr/>
            </a:pPr>
            <a:fld id="{D57F1E4F-1CFF-5643-939E-217C01CDF565}" type="slidenum">
              <a:rPr lang="en-US" smtClean="0"/>
              <a:t>8</a:t>
            </a:fld>
            <a:endParaRPr lang="en-US"/>
          </a:p>
        </p:txBody>
      </p:sp>
      <p:sp>
        <p:nvSpPr>
          <p:cNvPr id="3" name="Titre 1">
            <a:extLst>
              <a:ext uri="{FF2B5EF4-FFF2-40B4-BE49-F238E27FC236}">
                <a16:creationId xmlns:a16="http://schemas.microsoft.com/office/drawing/2014/main" id="{C47E82B2-BE4F-4DF0-BCBC-531CF5BF61AF}"/>
              </a:ext>
            </a:extLst>
          </p:cNvPr>
          <p:cNvSpPr txBox="1">
            <a:spLocks/>
          </p:cNvSpPr>
          <p:nvPr/>
        </p:nvSpPr>
        <p:spPr bwMode="auto">
          <a:xfrm>
            <a:off x="0" y="0"/>
            <a:ext cx="12192000" cy="476451"/>
          </a:xfrm>
          <a:prstGeom prst="rect">
            <a:avLst/>
          </a:prstGeom>
          <a:effectLst/>
        </p:spPr>
        <p:txBody>
          <a:bodyPr vert="horz" lIns="91440" tIns="45720" rIns="91440" bIns="45720" rtlCol="0" anchor="ctr">
            <a:noAutofit/>
          </a:bodyPr>
          <a:lstStyle>
            <a:lvl1pPr algn="ctr" defTabSz="457200">
              <a:spcBef>
                <a:spcPts val="0"/>
              </a:spcBef>
              <a:buNone/>
              <a:defRPr sz="4400" cap="none">
                <a:ln w="3175" cmpd="sng">
                  <a:noFill/>
                </a:ln>
                <a:solidFill>
                  <a:schemeClr val="tx1">
                    <a:lumMod val="85000"/>
                    <a:lumOff val="1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3200" dirty="0">
                <a:latin typeface="+mn-lt"/>
              </a:rPr>
              <a:t>Materials and methods: Experimental setup for the measurement of K</a:t>
            </a:r>
            <a:r>
              <a:rPr lang="en-US" sz="3200" baseline="-25000" dirty="0">
                <a:latin typeface="+mn-lt"/>
              </a:rPr>
              <a:t>a</a:t>
            </a:r>
            <a:r>
              <a:rPr lang="en-US" sz="3200" dirty="0">
                <a:latin typeface="+mn-lt"/>
              </a:rPr>
              <a:t>–S</a:t>
            </a:r>
            <a:endParaRPr lang="fr-FR" sz="3200" dirty="0">
              <a:latin typeface="+mn-lt"/>
            </a:endParaRPr>
          </a:p>
        </p:txBody>
      </p:sp>
      <p:pic>
        <p:nvPicPr>
          <p:cNvPr id="10" name="Image 9">
            <a:extLst>
              <a:ext uri="{FF2B5EF4-FFF2-40B4-BE49-F238E27FC236}">
                <a16:creationId xmlns:a16="http://schemas.microsoft.com/office/drawing/2014/main" id="{E344C2F5-60D6-47A9-8ED5-3B7AEA905BCB}"/>
              </a:ext>
            </a:extLst>
          </p:cNvPr>
          <p:cNvPicPr>
            <a:picLocks noChangeAspect="1"/>
          </p:cNvPicPr>
          <p:nvPr/>
        </p:nvPicPr>
        <p:blipFill>
          <a:blip r:embed="rId2"/>
          <a:stretch>
            <a:fillRect/>
          </a:stretch>
        </p:blipFill>
        <p:spPr>
          <a:xfrm>
            <a:off x="407368" y="908720"/>
            <a:ext cx="7881194" cy="5472608"/>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8408D5C4-2BD3-4555-9FF8-94539830C967}"/>
                  </a:ext>
                </a:extLst>
              </p:cNvPr>
              <p:cNvSpPr txBox="1"/>
              <p:nvPr/>
            </p:nvSpPr>
            <p:spPr>
              <a:xfrm>
                <a:off x="7982526" y="1840552"/>
                <a:ext cx="3329373" cy="1295804"/>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endParaRPr lang="fr-FR" sz="20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r-FR" sz="2000" i="1" smtClean="0">
                          <a:latin typeface="Cambria Math" panose="02040503050406030204" pitchFamily="18" charset="0"/>
                        </a:rPr>
                        <m:t>𝑄</m:t>
                      </m:r>
                      <m:r>
                        <a:rPr lang="fr-FR" sz="2000" i="1" smtClean="0">
                          <a:latin typeface="Cambria Math" panose="02040503050406030204" pitchFamily="18" charset="0"/>
                        </a:rPr>
                        <m:t>=</m:t>
                      </m:r>
                      <m:f>
                        <m:fPr>
                          <m:ctrlPr>
                            <a:rPr lang="fr-FR" sz="2000" i="1" smtClean="0">
                              <a:latin typeface="Cambria Math" panose="02040503050406030204" pitchFamily="18" charset="0"/>
                            </a:rPr>
                          </m:ctrlPr>
                        </m:fPr>
                        <m:num>
                          <m:r>
                            <a:rPr lang="fr-FR" sz="2000" b="0" i="1" smtClean="0">
                              <a:latin typeface="Cambria Math" panose="02040503050406030204" pitchFamily="18" charset="0"/>
                            </a:rPr>
                            <m:t>𝑆</m:t>
                          </m:r>
                        </m:num>
                        <m:den>
                          <m:sSub>
                            <m:sSubPr>
                              <m:ctrlPr>
                                <a:rPr lang="fr-FR" sz="2000" i="1" smtClean="0">
                                  <a:latin typeface="Cambria Math" panose="02040503050406030204" pitchFamily="18" charset="0"/>
                                </a:rPr>
                              </m:ctrlPr>
                            </m:sSubPr>
                            <m:e>
                              <m:r>
                                <a:rPr lang="fr-FR" sz="2000" i="1" smtClean="0">
                                  <a:latin typeface="Cambria Math" panose="02040503050406030204" pitchFamily="18" charset="0"/>
                                </a:rPr>
                                <m:t>𝜌</m:t>
                              </m:r>
                            </m:e>
                            <m:sub>
                              <m:r>
                                <a:rPr lang="fr-FR" sz="2000" b="0" i="1" smtClean="0">
                                  <a:latin typeface="Cambria Math" panose="02040503050406030204" pitchFamily="18" charset="0"/>
                                </a:rPr>
                                <m:t>𝑎</m:t>
                              </m:r>
                            </m:sub>
                          </m:sSub>
                          <m:r>
                            <a:rPr lang="fr-FR" sz="2000" b="0" i="1" smtClean="0">
                              <a:latin typeface="Cambria Math" panose="02040503050406030204" pitchFamily="18" charset="0"/>
                            </a:rPr>
                            <m:t>𝑔</m:t>
                          </m:r>
                        </m:den>
                      </m:f>
                      <m:f>
                        <m:fPr>
                          <m:ctrlPr>
                            <a:rPr lang="fr-FR" sz="2000" i="1">
                              <a:latin typeface="Cambria Math" panose="02040503050406030204" pitchFamily="18" charset="0"/>
                            </a:rPr>
                          </m:ctrlPr>
                        </m:fPr>
                        <m:num>
                          <m:sSub>
                            <m:sSubPr>
                              <m:ctrlPr>
                                <a:rPr lang="fr-FR" sz="2000" i="1">
                                  <a:latin typeface="Cambria Math" panose="02040503050406030204" pitchFamily="18" charset="0"/>
                                </a:rPr>
                              </m:ctrlPr>
                            </m:sSubPr>
                            <m:e>
                              <m:r>
                                <a:rPr lang="fr-FR" sz="2000" b="0" i="1" smtClean="0">
                                  <a:latin typeface="Cambria Math" panose="02040503050406030204" pitchFamily="18" charset="0"/>
                                </a:rPr>
                                <m:t>𝐾</m:t>
                              </m:r>
                            </m:e>
                            <m:sub>
                              <m:r>
                                <a:rPr lang="fr-FR" sz="2000" i="1">
                                  <a:latin typeface="Cambria Math" panose="02040503050406030204" pitchFamily="18" charset="0"/>
                                </a:rPr>
                                <m:t>𝑎</m:t>
                              </m:r>
                              <m:r>
                                <a:rPr lang="fr-FR" sz="2000" i="1">
                                  <a:latin typeface="Cambria Math" panose="02040503050406030204" pitchFamily="18" charset="0"/>
                                </a:rPr>
                                <m:t>,</m:t>
                              </m:r>
                              <m:r>
                                <a:rPr lang="fr-FR" sz="2000" i="1">
                                  <a:latin typeface="Cambria Math" panose="02040503050406030204" pitchFamily="18" charset="0"/>
                                </a:rPr>
                                <m:t>𝑚</m:t>
                              </m:r>
                            </m:sub>
                          </m:sSub>
                          <m:r>
                            <a:rPr lang="fr-FR" sz="2000" i="1">
                              <a:latin typeface="Cambria Math" panose="02040503050406030204" pitchFamily="18" charset="0"/>
                            </a:rPr>
                            <m:t>⋅</m:t>
                          </m:r>
                          <m:sSub>
                            <m:sSubPr>
                              <m:ctrlPr>
                                <a:rPr lang="fr-FR" sz="2000" i="1">
                                  <a:latin typeface="Cambria Math" panose="02040503050406030204" pitchFamily="18" charset="0"/>
                                </a:rPr>
                              </m:ctrlPr>
                            </m:sSubPr>
                            <m:e>
                              <m:r>
                                <a:rPr lang="fr-FR" sz="2000" b="0" i="1" smtClean="0">
                                  <a:latin typeface="Cambria Math" panose="02040503050406030204" pitchFamily="18" charset="0"/>
                                </a:rPr>
                                <m:t>𝐾</m:t>
                              </m:r>
                            </m:e>
                            <m:sub>
                              <m:r>
                                <a:rPr lang="fr-FR" sz="2000" i="1">
                                  <a:latin typeface="Cambria Math" panose="02040503050406030204" pitchFamily="18" charset="0"/>
                                </a:rPr>
                                <m:t>𝑎</m:t>
                              </m:r>
                              <m:r>
                                <a:rPr lang="fr-FR" sz="2000" b="0" i="1" smtClean="0">
                                  <a:latin typeface="Cambria Math" panose="02040503050406030204" pitchFamily="18" charset="0"/>
                                </a:rPr>
                                <m:t>,</m:t>
                              </m:r>
                              <m:r>
                                <a:rPr lang="fr-FR" sz="2000" b="0" i="1" smtClean="0">
                                  <a:latin typeface="Cambria Math" panose="02040503050406030204" pitchFamily="18" charset="0"/>
                                </a:rPr>
                                <m:t>𝑠</m:t>
                              </m:r>
                            </m:sub>
                          </m:sSub>
                        </m:num>
                        <m:den>
                          <m:r>
                            <a:rPr lang="fr-FR" sz="2000" b="0" i="1" smtClean="0">
                              <a:latin typeface="Cambria Math" panose="02040503050406030204" pitchFamily="18" charset="0"/>
                            </a:rPr>
                            <m:t>𝐿</m:t>
                          </m:r>
                          <m:sSub>
                            <m:sSubPr>
                              <m:ctrlPr>
                                <a:rPr lang="fr-FR" sz="2000" i="1">
                                  <a:latin typeface="Cambria Math" panose="02040503050406030204" pitchFamily="18" charset="0"/>
                                </a:rPr>
                              </m:ctrlPr>
                            </m:sSubPr>
                            <m:e>
                              <m:r>
                                <a:rPr lang="fr-FR" sz="2000" b="0" i="1" smtClean="0">
                                  <a:latin typeface="Cambria Math" panose="02040503050406030204" pitchFamily="18" charset="0"/>
                                </a:rPr>
                                <m:t>𝐾</m:t>
                              </m:r>
                            </m:e>
                            <m:sub>
                              <m:r>
                                <a:rPr lang="fr-FR" sz="2000" b="0" i="1" smtClean="0">
                                  <a:latin typeface="Cambria Math" panose="02040503050406030204" pitchFamily="18" charset="0"/>
                                </a:rPr>
                                <m:t>𝑎</m:t>
                              </m:r>
                              <m:r>
                                <a:rPr lang="fr-FR" sz="2000" b="0" i="1" smtClean="0">
                                  <a:latin typeface="Cambria Math" panose="02040503050406030204" pitchFamily="18" charset="0"/>
                                </a:rPr>
                                <m:t>,</m:t>
                              </m:r>
                              <m:r>
                                <a:rPr lang="fr-FR" sz="2000" b="0" i="1" smtClean="0">
                                  <a:latin typeface="Cambria Math" panose="02040503050406030204" pitchFamily="18" charset="0"/>
                                </a:rPr>
                                <m:t>𝑚</m:t>
                              </m:r>
                            </m:sub>
                          </m:sSub>
                          <m:r>
                            <a:rPr lang="fr-FR" sz="2000" b="0" i="1" smtClean="0">
                              <a:latin typeface="Cambria Math" panose="02040503050406030204" pitchFamily="18" charset="0"/>
                            </a:rPr>
                            <m:t>+2</m:t>
                          </m:r>
                          <m:r>
                            <a:rPr lang="fr-FR" sz="2000" b="0" i="1" smtClean="0">
                              <a:latin typeface="Cambria Math" panose="02040503050406030204" pitchFamily="18" charset="0"/>
                            </a:rPr>
                            <m:t>𝑒</m:t>
                          </m:r>
                          <m:sSub>
                            <m:sSubPr>
                              <m:ctrlPr>
                                <a:rPr lang="fr-FR" sz="2000" i="1">
                                  <a:latin typeface="Cambria Math" panose="02040503050406030204" pitchFamily="18" charset="0"/>
                                </a:rPr>
                              </m:ctrlPr>
                            </m:sSubPr>
                            <m:e>
                              <m:r>
                                <a:rPr lang="fr-FR" sz="2000" b="0" i="1" smtClean="0">
                                  <a:latin typeface="Cambria Math" panose="02040503050406030204" pitchFamily="18" charset="0"/>
                                </a:rPr>
                                <m:t>𝐾</m:t>
                              </m:r>
                            </m:e>
                            <m:sub>
                              <m:r>
                                <a:rPr lang="fr-FR" sz="2000" i="1">
                                  <a:latin typeface="Cambria Math" panose="02040503050406030204" pitchFamily="18" charset="0"/>
                                </a:rPr>
                                <m:t>𝑎</m:t>
                              </m:r>
                              <m:r>
                                <a:rPr lang="fr-FR" sz="2000" b="0" i="1" smtClean="0">
                                  <a:latin typeface="Cambria Math" panose="02040503050406030204" pitchFamily="18" charset="0"/>
                                </a:rPr>
                                <m:t>,</m:t>
                              </m:r>
                              <m:r>
                                <a:rPr lang="fr-FR" sz="2000" b="0" i="1" smtClean="0">
                                  <a:latin typeface="Cambria Math" panose="02040503050406030204" pitchFamily="18" charset="0"/>
                                </a:rPr>
                                <m:t>𝑠</m:t>
                              </m:r>
                            </m:sub>
                          </m:sSub>
                        </m:den>
                      </m:f>
                      <m:r>
                        <a:rPr lang="fr-FR" sz="2000" i="1" smtClean="0">
                          <a:latin typeface="Cambria Math" panose="02040503050406030204" pitchFamily="18" charset="0"/>
                        </a:rPr>
                        <m:t>⋅</m:t>
                      </m:r>
                      <m:r>
                        <m:rPr>
                          <m:sty m:val="p"/>
                        </m:rPr>
                        <a:rPr lang="fr-FR" sz="2000" i="1" smtClean="0">
                          <a:latin typeface="Cambria Math" panose="02040503050406030204" pitchFamily="18" charset="0"/>
                        </a:rPr>
                        <m:t>Δ</m:t>
                      </m:r>
                      <m:r>
                        <a:rPr lang="fr-FR" sz="2000" i="1" smtClean="0">
                          <a:latin typeface="Cambria Math" panose="02040503050406030204" pitchFamily="18" charset="0"/>
                        </a:rPr>
                        <m:t>𝑝</m:t>
                      </m:r>
                      <m:r>
                        <a:rPr lang="fr-FR" sz="2000" b="0" i="1" smtClean="0">
                          <a:latin typeface="Cambria Math" panose="02040503050406030204" pitchFamily="18" charset="0"/>
                        </a:rPr>
                        <m:t> </m:t>
                      </m:r>
                    </m:oMath>
                  </m:oMathPara>
                </a14:m>
                <a:endParaRPr lang="fr-FR" sz="2000" b="0" dirty="0"/>
              </a:p>
              <a:p>
                <a:endParaRPr lang="fr-FR" sz="2000" dirty="0"/>
              </a:p>
            </p:txBody>
          </p:sp>
        </mc:Choice>
        <mc:Fallback xmlns="">
          <p:sp>
            <p:nvSpPr>
              <p:cNvPr id="13" name="ZoneTexte 12">
                <a:extLst>
                  <a:ext uri="{FF2B5EF4-FFF2-40B4-BE49-F238E27FC236}">
                    <a16:creationId xmlns:a16="http://schemas.microsoft.com/office/drawing/2014/main" id="{8408D5C4-2BD3-4555-9FF8-94539830C967}"/>
                  </a:ext>
                </a:extLst>
              </p:cNvPr>
              <p:cNvSpPr txBox="1">
                <a:spLocks noRot="1" noChangeAspect="1" noMove="1" noResize="1" noEditPoints="1" noAdjustHandles="1" noChangeArrowheads="1" noChangeShapeType="1" noTextEdit="1"/>
              </p:cNvSpPr>
              <p:nvPr/>
            </p:nvSpPr>
            <p:spPr>
              <a:xfrm>
                <a:off x="7982526" y="1840552"/>
                <a:ext cx="3329373" cy="1295804"/>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49DE120-4563-4F04-BF94-B196721CC713}"/>
                  </a:ext>
                </a:extLst>
              </p:cNvPr>
              <p:cNvSpPr/>
              <p:nvPr/>
            </p:nvSpPr>
            <p:spPr bwMode="auto">
              <a:xfrm>
                <a:off x="8397828" y="4092957"/>
                <a:ext cx="2498770" cy="68813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defRPr/>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a:cs typeface="Cambria Math"/>
                            </a:rPr>
                          </m:ctrlPr>
                        </m:sSubPr>
                        <m:e>
                          <m:r>
                            <a:rPr lang="fr-FR" i="1">
                              <a:latin typeface="Cambria Math"/>
                            </a:rPr>
                            <m:t>𝑘</m:t>
                          </m:r>
                        </m:e>
                        <m:sub>
                          <m:r>
                            <a:rPr lang="fr-FR" i="1">
                              <a:latin typeface="Cambria Math"/>
                            </a:rPr>
                            <m:t>𝑟</m:t>
                          </m:r>
                          <m:r>
                            <a:rPr lang="fr-FR" b="0" i="1" smtClean="0">
                              <a:latin typeface="Cambria Math" panose="02040503050406030204" pitchFamily="18" charset="0"/>
                            </a:rPr>
                            <m:t>𝑎</m:t>
                          </m:r>
                        </m:sub>
                      </m:sSub>
                      <m:r>
                        <a:rPr lang="fr-FR" i="0">
                          <a:latin typeface="Cambria Math"/>
                        </a:rPr>
                        <m:t>=</m:t>
                      </m:r>
                      <m:f>
                        <m:fPr>
                          <m:ctrlPr>
                            <a:rPr lang="fr-FR" i="1">
                              <a:latin typeface="Cambria Math" panose="02040503050406030204" pitchFamily="18" charset="0"/>
                              <a:ea typeface="Cambria Math"/>
                              <a:cs typeface="Cambria Math"/>
                            </a:rPr>
                          </m:ctrlPr>
                        </m:fPr>
                        <m:num>
                          <m:sSub>
                            <m:sSubPr>
                              <m:ctrlPr>
                                <a:rPr lang="fr-FR" i="1">
                                  <a:latin typeface="Cambria Math" panose="02040503050406030204" pitchFamily="18" charset="0"/>
                                  <a:ea typeface="Cambria Math"/>
                                  <a:cs typeface="Cambria Math"/>
                                </a:rPr>
                              </m:ctrlPr>
                            </m:sSubPr>
                            <m:e>
                              <m:r>
                                <a:rPr lang="fr-FR" i="1">
                                  <a:latin typeface="Cambria Math"/>
                                </a:rPr>
                                <m:t>𝐾</m:t>
                              </m:r>
                            </m:e>
                            <m:sub>
                              <m:r>
                                <a:rPr lang="fr-FR" b="0" i="1" smtClean="0">
                                  <a:latin typeface="Cambria Math" panose="02040503050406030204" pitchFamily="18" charset="0"/>
                                </a:rPr>
                                <m:t>𝑎</m:t>
                              </m:r>
                              <m:r>
                                <a:rPr lang="fr-FR" b="0" i="1" smtClean="0">
                                  <a:latin typeface="Cambria Math" panose="02040503050406030204" pitchFamily="18" charset="0"/>
                                </a:rPr>
                                <m:t>,</m:t>
                              </m:r>
                              <m:r>
                                <a:rPr lang="fr-FR" b="0" i="1" smtClean="0">
                                  <a:latin typeface="Cambria Math" panose="02040503050406030204" pitchFamily="18" charset="0"/>
                                </a:rPr>
                                <m:t>𝑠</m:t>
                              </m:r>
                            </m:sub>
                          </m:sSub>
                        </m:num>
                        <m:den>
                          <m:sSub>
                            <m:sSubPr>
                              <m:ctrlPr>
                                <a:rPr lang="fr-FR" i="1">
                                  <a:latin typeface="Cambria Math" panose="02040503050406030204" pitchFamily="18" charset="0"/>
                                  <a:ea typeface="Cambria Math"/>
                                  <a:cs typeface="Cambria Math"/>
                                </a:rPr>
                              </m:ctrlPr>
                            </m:sSubPr>
                            <m:e>
                              <m:r>
                                <a:rPr lang="fr-FR" i="1">
                                  <a:latin typeface="Cambria Math"/>
                                </a:rPr>
                                <m:t>𝐾</m:t>
                              </m:r>
                            </m:e>
                            <m:sub>
                              <m:r>
                                <a:rPr lang="fr-FR" b="0" i="1" smtClean="0">
                                  <a:latin typeface="Cambria Math" panose="02040503050406030204" pitchFamily="18" charset="0"/>
                                </a:rPr>
                                <m:t>𝑎</m:t>
                              </m:r>
                              <m:r>
                                <a:rPr lang="fr-FR" b="0" i="1" smtClean="0">
                                  <a:latin typeface="Cambria Math" panose="02040503050406030204" pitchFamily="18" charset="0"/>
                                </a:rPr>
                                <m:t>,</m:t>
                              </m:r>
                              <m:r>
                                <a:rPr lang="fr-FR" b="0" i="1" smtClean="0">
                                  <a:latin typeface="Cambria Math" panose="02040503050406030204" pitchFamily="18" charset="0"/>
                                </a:rPr>
                                <m:t>𝑚𝑝</m:t>
                              </m:r>
                            </m:sub>
                          </m:sSub>
                        </m:den>
                      </m:f>
                    </m:oMath>
                  </m:oMathPara>
                </a14:m>
                <a:endParaRPr lang="fr-FR" dirty="0"/>
              </a:p>
            </p:txBody>
          </p:sp>
        </mc:Choice>
        <mc:Fallback xmlns="">
          <p:sp>
            <p:nvSpPr>
              <p:cNvPr id="14" name="Rectangle 13">
                <a:extLst>
                  <a:ext uri="{FF2B5EF4-FFF2-40B4-BE49-F238E27FC236}">
                    <a16:creationId xmlns:a16="http://schemas.microsoft.com/office/drawing/2014/main" id="{949DE120-4563-4F04-BF94-B196721CC713}"/>
                  </a:ext>
                </a:extLst>
              </p:cNvPr>
              <p:cNvSpPr>
                <a:spLocks noRot="1" noChangeAspect="1" noMove="1" noResize="1" noEditPoints="1" noAdjustHandles="1" noChangeArrowheads="1" noChangeShapeType="1" noTextEdit="1"/>
              </p:cNvSpPr>
              <p:nvPr/>
            </p:nvSpPr>
            <p:spPr bwMode="auto">
              <a:xfrm>
                <a:off x="8397828" y="4092957"/>
                <a:ext cx="2498770" cy="688137"/>
              </a:xfrm>
              <a:prstGeom prst="rect">
                <a:avLst/>
              </a:prstGeom>
              <a:blipFill>
                <a:blip r:embed="rId4"/>
                <a:stretch>
                  <a:fillRect/>
                </a:stretch>
              </a:blipFill>
              <a:ln/>
            </p:spPr>
            <p:txBody>
              <a:bodyPr/>
              <a:lstStyle/>
              <a:p>
                <a:r>
                  <a:rPr lang="fr-FR">
                    <a:noFill/>
                  </a:rPr>
                  <a:t> </a:t>
                </a:r>
              </a:p>
            </p:txBody>
          </p:sp>
        </mc:Fallback>
      </mc:AlternateContent>
      <p:cxnSp>
        <p:nvCxnSpPr>
          <p:cNvPr id="15" name="Connecteur droit avec flèche 14">
            <a:extLst>
              <a:ext uri="{FF2B5EF4-FFF2-40B4-BE49-F238E27FC236}">
                <a16:creationId xmlns:a16="http://schemas.microsoft.com/office/drawing/2014/main" id="{A514A4C4-B921-4A3F-85B8-132FEFE89202}"/>
              </a:ext>
            </a:extLst>
          </p:cNvPr>
          <p:cNvCxnSpPr>
            <a:cxnSpLocks/>
          </p:cNvCxnSpPr>
          <p:nvPr/>
        </p:nvCxnSpPr>
        <p:spPr bwMode="auto">
          <a:xfrm>
            <a:off x="3215680" y="2924944"/>
            <a:ext cx="15013" cy="266429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0D4E73B1-B13E-4438-AF73-9F7950F8D8A9}"/>
              </a:ext>
            </a:extLst>
          </p:cNvPr>
          <p:cNvSpPr txBox="1"/>
          <p:nvPr/>
        </p:nvSpPr>
        <p:spPr>
          <a:xfrm>
            <a:off x="3230693" y="4067693"/>
            <a:ext cx="648072"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Δ</a:t>
            </a:r>
            <a:r>
              <a:rPr lang="fr-FR" dirty="0">
                <a:latin typeface="Arial" panose="020B0604020202020204" pitchFamily="34" charset="0"/>
                <a:cs typeface="Arial" panose="020B0604020202020204" pitchFamily="34" charset="0"/>
              </a:rPr>
              <a:t>z</a:t>
            </a:r>
            <a:endParaRPr lang="fr-FR" dirty="0"/>
          </a:p>
        </p:txBody>
      </p:sp>
      <p:sp>
        <p:nvSpPr>
          <p:cNvPr id="9" name="ZoneTexte 8">
            <a:extLst>
              <a:ext uri="{FF2B5EF4-FFF2-40B4-BE49-F238E27FC236}">
                <a16:creationId xmlns:a16="http://schemas.microsoft.com/office/drawing/2014/main" id="{E77EEA8F-ECA7-40BA-B009-05A248F00170}"/>
              </a:ext>
            </a:extLst>
          </p:cNvPr>
          <p:cNvSpPr txBox="1"/>
          <p:nvPr/>
        </p:nvSpPr>
        <p:spPr bwMode="auto">
          <a:xfrm>
            <a:off x="767408" y="6381328"/>
            <a:ext cx="6810734" cy="461665"/>
          </a:xfrm>
          <a:prstGeom prst="rect">
            <a:avLst/>
          </a:prstGeom>
          <a:noFill/>
        </p:spPr>
        <p:txBody>
          <a:bodyPr wrap="square" rtlCol="0">
            <a:spAutoFit/>
          </a:bodyPr>
          <a:lstStyle/>
          <a:p>
            <a:pPr algn="just">
              <a:defRPr/>
            </a:pPr>
            <a:r>
              <a:rPr lang="fr-FR" sz="1200" dirty="0"/>
              <a:t>Fig. 6 </a:t>
            </a:r>
            <a:r>
              <a:rPr lang="en-US" sz="1200" dirty="0"/>
              <a:t>Design of the experimental setup to measure air conductivity as function of water saturation.</a:t>
            </a:r>
            <a:endParaRPr dirty="0"/>
          </a:p>
          <a:p>
            <a:pPr algn="just">
              <a:defRPr/>
            </a:pPr>
            <a:r>
              <a:rPr lang="fr-FR" sz="1200" dirty="0"/>
              <a:t>   </a:t>
            </a:r>
            <a:endParaRPr dirty="0"/>
          </a:p>
        </p:txBody>
      </p:sp>
    </p:spTree>
    <p:extLst>
      <p:ext uri="{BB962C8B-B14F-4D97-AF65-F5344CB8AC3E}">
        <p14:creationId xmlns:p14="http://schemas.microsoft.com/office/powerpoint/2010/main" val="2444206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A78B4E9-5D23-46A6-B0B8-03948FCC63C5}"/>
              </a:ext>
            </a:extLst>
          </p:cNvPr>
          <p:cNvSpPr>
            <a:spLocks noGrp="1"/>
          </p:cNvSpPr>
          <p:nvPr>
            <p:ph type="sldNum" sz="quarter" idx="12"/>
          </p:nvPr>
        </p:nvSpPr>
        <p:spPr/>
        <p:txBody>
          <a:bodyPr/>
          <a:lstStyle/>
          <a:p>
            <a:pPr>
              <a:defRPr/>
            </a:pPr>
            <a:fld id="{D57F1E4F-1CFF-5643-939E-217C01CDF565}" type="slidenum">
              <a:rPr lang="en-US" smtClean="0"/>
              <a:t>9</a:t>
            </a:fld>
            <a:endParaRPr lang="en-US"/>
          </a:p>
        </p:txBody>
      </p:sp>
      <p:sp>
        <p:nvSpPr>
          <p:cNvPr id="3" name="Rectangle 2">
            <a:extLst>
              <a:ext uri="{FF2B5EF4-FFF2-40B4-BE49-F238E27FC236}">
                <a16:creationId xmlns:a16="http://schemas.microsoft.com/office/drawing/2014/main" id="{09326228-9141-417A-8A91-048C578D73AE}"/>
              </a:ext>
            </a:extLst>
          </p:cNvPr>
          <p:cNvSpPr/>
          <p:nvPr/>
        </p:nvSpPr>
        <p:spPr>
          <a:xfrm>
            <a:off x="0" y="-10145"/>
            <a:ext cx="12192000" cy="584775"/>
          </a:xfrm>
          <a:prstGeom prst="rect">
            <a:avLst/>
          </a:prstGeom>
        </p:spPr>
        <p:txBody>
          <a:bodyPr wrap="square">
            <a:spAutoFit/>
          </a:bodyPr>
          <a:lstStyle/>
          <a:p>
            <a:pPr algn="ctr"/>
            <a:r>
              <a:rPr lang="en-US" sz="3200" dirty="0"/>
              <a:t>Experimental protocol for the measurement of K</a:t>
            </a:r>
            <a:r>
              <a:rPr lang="en-US" sz="3200" baseline="-25000" dirty="0"/>
              <a:t>a</a:t>
            </a:r>
            <a:r>
              <a:rPr lang="en-US" sz="3200" dirty="0"/>
              <a:t>–S</a:t>
            </a:r>
            <a:endParaRPr lang="fr-FR" sz="3200" dirty="0"/>
          </a:p>
        </p:txBody>
      </p:sp>
      <p:grpSp>
        <p:nvGrpSpPr>
          <p:cNvPr id="12" name="Groupe 11">
            <a:extLst>
              <a:ext uri="{FF2B5EF4-FFF2-40B4-BE49-F238E27FC236}">
                <a16:creationId xmlns:a16="http://schemas.microsoft.com/office/drawing/2014/main" id="{FDC6BD00-85F0-4B59-B57B-9BCF0864A14A}"/>
              </a:ext>
            </a:extLst>
          </p:cNvPr>
          <p:cNvGrpSpPr/>
          <p:nvPr/>
        </p:nvGrpSpPr>
        <p:grpSpPr>
          <a:xfrm>
            <a:off x="983432" y="1623024"/>
            <a:ext cx="5112568" cy="3611952"/>
            <a:chOff x="1127448" y="1425663"/>
            <a:chExt cx="5112568" cy="3611952"/>
          </a:xfrm>
        </p:grpSpPr>
        <p:pic>
          <p:nvPicPr>
            <p:cNvPr id="10" name="Image 9">
              <a:extLst>
                <a:ext uri="{FF2B5EF4-FFF2-40B4-BE49-F238E27FC236}">
                  <a16:creationId xmlns:a16="http://schemas.microsoft.com/office/drawing/2014/main" id="{EBDADCCC-E5F4-4F35-9F7E-2DCF99D0FDE8}"/>
                </a:ext>
              </a:extLst>
            </p:cNvPr>
            <p:cNvPicPr>
              <a:picLocks noChangeAspect="1"/>
            </p:cNvPicPr>
            <p:nvPr/>
          </p:nvPicPr>
          <p:blipFill rotWithShape="1">
            <a:blip r:embed="rId2"/>
            <a:srcRect l="17719" t="17471" r="40347" b="31878"/>
            <a:stretch/>
          </p:blipFill>
          <p:spPr>
            <a:xfrm>
              <a:off x="1127448" y="1563991"/>
              <a:ext cx="5112568" cy="3473624"/>
            </a:xfrm>
            <a:prstGeom prst="rect">
              <a:avLst/>
            </a:prstGeom>
          </p:spPr>
        </p:pic>
        <p:sp>
          <p:nvSpPr>
            <p:cNvPr id="11" name="Ellipse 10">
              <a:extLst>
                <a:ext uri="{FF2B5EF4-FFF2-40B4-BE49-F238E27FC236}">
                  <a16:creationId xmlns:a16="http://schemas.microsoft.com/office/drawing/2014/main" id="{D3402D88-2849-4969-9F86-2097CC0A84DE}"/>
                </a:ext>
              </a:extLst>
            </p:cNvPr>
            <p:cNvSpPr/>
            <p:nvPr/>
          </p:nvSpPr>
          <p:spPr>
            <a:xfrm>
              <a:off x="4727848" y="1425663"/>
              <a:ext cx="576064" cy="58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1</a:t>
              </a:r>
            </a:p>
          </p:txBody>
        </p:sp>
      </p:grpSp>
      <p:grpSp>
        <p:nvGrpSpPr>
          <p:cNvPr id="25" name="Groupe 24">
            <a:extLst>
              <a:ext uri="{FF2B5EF4-FFF2-40B4-BE49-F238E27FC236}">
                <a16:creationId xmlns:a16="http://schemas.microsoft.com/office/drawing/2014/main" id="{4F912415-4537-41EF-984E-8D88EEE1501F}"/>
              </a:ext>
            </a:extLst>
          </p:cNvPr>
          <p:cNvGrpSpPr/>
          <p:nvPr/>
        </p:nvGrpSpPr>
        <p:grpSpPr>
          <a:xfrm>
            <a:off x="1284633" y="794048"/>
            <a:ext cx="5184576" cy="5311029"/>
            <a:chOff x="6096000" y="797671"/>
            <a:chExt cx="5184576" cy="5311029"/>
          </a:xfrm>
        </p:grpSpPr>
        <p:pic>
          <p:nvPicPr>
            <p:cNvPr id="22" name="Image 21">
              <a:extLst>
                <a:ext uri="{FF2B5EF4-FFF2-40B4-BE49-F238E27FC236}">
                  <a16:creationId xmlns:a16="http://schemas.microsoft.com/office/drawing/2014/main" id="{E10FB2F5-A1AA-499F-8E8F-BFD8EDB07914}"/>
                </a:ext>
              </a:extLst>
            </p:cNvPr>
            <p:cNvPicPr>
              <a:picLocks noChangeAspect="1"/>
            </p:cNvPicPr>
            <p:nvPr/>
          </p:nvPicPr>
          <p:blipFill rotWithShape="1">
            <a:blip r:embed="rId3"/>
            <a:srcRect l="21262" t="3216" r="30307" b="6726"/>
            <a:stretch/>
          </p:blipFill>
          <p:spPr>
            <a:xfrm>
              <a:off x="6096000" y="797671"/>
              <a:ext cx="5184576" cy="5311029"/>
            </a:xfrm>
            <a:prstGeom prst="rect">
              <a:avLst/>
            </a:prstGeom>
          </p:spPr>
        </p:pic>
        <p:sp>
          <p:nvSpPr>
            <p:cNvPr id="19" name="Ellipse 18">
              <a:extLst>
                <a:ext uri="{FF2B5EF4-FFF2-40B4-BE49-F238E27FC236}">
                  <a16:creationId xmlns:a16="http://schemas.microsoft.com/office/drawing/2014/main" id="{23285DBF-0430-4BA0-98B3-5F62DD9A298E}"/>
                </a:ext>
              </a:extLst>
            </p:cNvPr>
            <p:cNvSpPr/>
            <p:nvPr/>
          </p:nvSpPr>
          <p:spPr>
            <a:xfrm>
              <a:off x="9912424" y="3033451"/>
              <a:ext cx="576064" cy="58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2</a:t>
              </a:r>
            </a:p>
          </p:txBody>
        </p:sp>
      </p:grpSp>
      <p:grpSp>
        <p:nvGrpSpPr>
          <p:cNvPr id="5" name="Groupe 4">
            <a:extLst>
              <a:ext uri="{FF2B5EF4-FFF2-40B4-BE49-F238E27FC236}">
                <a16:creationId xmlns:a16="http://schemas.microsoft.com/office/drawing/2014/main" id="{18B51DA1-F52C-43B6-93A6-4A3CB78D6B71}"/>
              </a:ext>
            </a:extLst>
          </p:cNvPr>
          <p:cNvGrpSpPr/>
          <p:nvPr/>
        </p:nvGrpSpPr>
        <p:grpSpPr>
          <a:xfrm>
            <a:off x="7617820" y="2137341"/>
            <a:ext cx="3836603" cy="3970318"/>
            <a:chOff x="7490066" y="773699"/>
            <a:chExt cx="3836603" cy="3970318"/>
          </a:xfrm>
        </p:grpSpPr>
        <p:sp>
          <p:nvSpPr>
            <p:cNvPr id="30" name="ZoneTexte 29">
              <a:extLst>
                <a:ext uri="{FF2B5EF4-FFF2-40B4-BE49-F238E27FC236}">
                  <a16:creationId xmlns:a16="http://schemas.microsoft.com/office/drawing/2014/main" id="{675509A2-8D38-4364-AEC1-5D90264E33DA}"/>
                </a:ext>
              </a:extLst>
            </p:cNvPr>
            <p:cNvSpPr txBox="1"/>
            <p:nvPr/>
          </p:nvSpPr>
          <p:spPr bwMode="auto">
            <a:xfrm>
              <a:off x="7490066" y="773699"/>
              <a:ext cx="3836603" cy="3970318"/>
            </a:xfrm>
            <a:prstGeom prst="rect">
              <a:avLst/>
            </a:prstGeom>
            <a:noFill/>
          </p:spPr>
          <p:txBody>
            <a:bodyPr wrap="square" rtlCol="0">
              <a:spAutoFit/>
            </a:bodyPr>
            <a:lstStyle/>
            <a:p>
              <a:pPr algn="just">
                <a:defRPr/>
              </a:pPr>
              <a:endParaRPr lang="fr-FR" sz="2000" dirty="0"/>
            </a:p>
            <a:p>
              <a:pPr algn="just">
                <a:defRPr/>
              </a:pPr>
              <a:r>
                <a:rPr lang="fr-FR" sz="2000" b="1" dirty="0"/>
                <a:t>Protocol:</a:t>
              </a:r>
              <a:endParaRPr dirty="0"/>
            </a:p>
            <a:p>
              <a:pPr algn="just">
                <a:defRPr/>
              </a:pPr>
              <a:endParaRPr lang="fr-FR" sz="2000" b="1" dirty="0"/>
            </a:p>
            <a:p>
              <a:pPr marL="342900" indent="-342900" algn="just">
                <a:buFont typeface="Courier New"/>
                <a:buChar char="o"/>
                <a:defRPr/>
              </a:pPr>
              <a:r>
                <a:rPr lang="en-GB" sz="2000" dirty="0"/>
                <a:t>Sand preparation</a:t>
              </a:r>
            </a:p>
            <a:p>
              <a:pPr marL="342900" indent="-342900" algn="just">
                <a:buFont typeface="Courier New"/>
                <a:buChar char="o"/>
                <a:defRPr/>
              </a:pPr>
              <a:endParaRPr dirty="0"/>
            </a:p>
            <a:p>
              <a:pPr marL="342900" indent="-342900" algn="just">
                <a:buFont typeface="Courier New"/>
                <a:buChar char="o"/>
                <a:defRPr/>
              </a:pPr>
              <a:r>
                <a:rPr lang="en-GB" sz="2000" dirty="0"/>
                <a:t>Nitrogen injection</a:t>
              </a:r>
            </a:p>
            <a:p>
              <a:pPr marL="342900" indent="-342900" algn="just">
                <a:buFont typeface="Courier New"/>
                <a:buChar char="o"/>
                <a:defRPr/>
              </a:pPr>
              <a:endParaRPr dirty="0"/>
            </a:p>
            <a:p>
              <a:pPr marL="342900" indent="-342900" algn="just">
                <a:buFont typeface="Courier New"/>
                <a:buChar char="o"/>
                <a:defRPr/>
              </a:pPr>
              <a:r>
                <a:rPr lang="en-GB" sz="2000" dirty="0"/>
                <a:t>Primary cycle </a:t>
              </a:r>
            </a:p>
            <a:p>
              <a:pPr marL="342900" indent="-342900" algn="just">
                <a:buFont typeface="Courier New"/>
                <a:buChar char="o"/>
                <a:defRPr/>
              </a:pPr>
              <a:endParaRPr dirty="0"/>
            </a:p>
            <a:p>
              <a:pPr marL="342900" indent="-342900" algn="just">
                <a:buFont typeface="Courier New"/>
                <a:buChar char="o"/>
                <a:defRPr/>
              </a:pPr>
              <a:r>
                <a:rPr lang="en-GB" sz="2000" dirty="0"/>
                <a:t>Main cycle (K</a:t>
              </a:r>
              <a:r>
                <a:rPr lang="en-GB" sz="1600" dirty="0"/>
                <a:t>a</a:t>
              </a:r>
              <a:r>
                <a:rPr lang="en-GB" sz="2000" dirty="0"/>
                <a:t> measurement - water retention curves)</a:t>
              </a:r>
              <a:endParaRPr dirty="0"/>
            </a:p>
            <a:p>
              <a:pPr marL="342900" indent="-342900" algn="just">
                <a:buFont typeface="Courier New"/>
                <a:buChar char="o"/>
                <a:defRPr/>
              </a:pPr>
              <a:endParaRPr lang="en-GB" sz="2000" dirty="0"/>
            </a:p>
            <a:p>
              <a:pPr algn="just">
                <a:defRPr/>
              </a:pPr>
              <a:endParaRPr dirty="0"/>
            </a:p>
          </p:txBody>
        </p:sp>
        <p:sp>
          <p:nvSpPr>
            <p:cNvPr id="31" name="Ellipse 30">
              <a:extLst>
                <a:ext uri="{FF2B5EF4-FFF2-40B4-BE49-F238E27FC236}">
                  <a16:creationId xmlns:a16="http://schemas.microsoft.com/office/drawing/2014/main" id="{5EE6C473-8E07-406A-99C5-FBAA3E4F4A3F}"/>
                </a:ext>
              </a:extLst>
            </p:cNvPr>
            <p:cNvSpPr/>
            <p:nvPr/>
          </p:nvSpPr>
          <p:spPr>
            <a:xfrm>
              <a:off x="9768408" y="1761352"/>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0</a:t>
              </a:r>
            </a:p>
          </p:txBody>
        </p:sp>
        <p:sp>
          <p:nvSpPr>
            <p:cNvPr id="32" name="Ellipse 31">
              <a:extLst>
                <a:ext uri="{FF2B5EF4-FFF2-40B4-BE49-F238E27FC236}">
                  <a16:creationId xmlns:a16="http://schemas.microsoft.com/office/drawing/2014/main" id="{BA70EBEA-878F-477B-A2FA-317F97D1F37F}"/>
                </a:ext>
              </a:extLst>
            </p:cNvPr>
            <p:cNvSpPr/>
            <p:nvPr/>
          </p:nvSpPr>
          <p:spPr>
            <a:xfrm>
              <a:off x="9912423" y="2359270"/>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1</a:t>
              </a:r>
            </a:p>
          </p:txBody>
        </p:sp>
        <p:sp>
          <p:nvSpPr>
            <p:cNvPr id="33" name="Ellipse 32">
              <a:extLst>
                <a:ext uri="{FF2B5EF4-FFF2-40B4-BE49-F238E27FC236}">
                  <a16:creationId xmlns:a16="http://schemas.microsoft.com/office/drawing/2014/main" id="{C563F4B2-5697-4203-A1EB-D135940FD14D}"/>
                </a:ext>
              </a:extLst>
            </p:cNvPr>
            <p:cNvSpPr/>
            <p:nvPr/>
          </p:nvSpPr>
          <p:spPr>
            <a:xfrm>
              <a:off x="9408367" y="2920414"/>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2</a:t>
              </a:r>
            </a:p>
          </p:txBody>
        </p:sp>
        <p:sp>
          <p:nvSpPr>
            <p:cNvPr id="34" name="Ellipse 33">
              <a:extLst>
                <a:ext uri="{FF2B5EF4-FFF2-40B4-BE49-F238E27FC236}">
                  <a16:creationId xmlns:a16="http://schemas.microsoft.com/office/drawing/2014/main" id="{466FB279-CB60-40C2-9E3F-402A070C7E6A}"/>
                </a:ext>
              </a:extLst>
            </p:cNvPr>
            <p:cNvSpPr/>
            <p:nvPr/>
          </p:nvSpPr>
          <p:spPr>
            <a:xfrm>
              <a:off x="10353901" y="3789040"/>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3</a:t>
              </a:r>
            </a:p>
          </p:txBody>
        </p:sp>
        <p:sp>
          <p:nvSpPr>
            <p:cNvPr id="35" name="Ellipse 34">
              <a:extLst>
                <a:ext uri="{FF2B5EF4-FFF2-40B4-BE49-F238E27FC236}">
                  <a16:creationId xmlns:a16="http://schemas.microsoft.com/office/drawing/2014/main" id="{3A88B22C-4BE9-4CA6-9A8E-45ABC631DF31}"/>
                </a:ext>
              </a:extLst>
            </p:cNvPr>
            <p:cNvSpPr/>
            <p:nvPr/>
          </p:nvSpPr>
          <p:spPr>
            <a:xfrm>
              <a:off x="10704513" y="3789040"/>
              <a:ext cx="288031"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4</a:t>
              </a:r>
            </a:p>
          </p:txBody>
        </p:sp>
      </p:grpSp>
      <p:grpSp>
        <p:nvGrpSpPr>
          <p:cNvPr id="39" name="Groupe 38">
            <a:extLst>
              <a:ext uri="{FF2B5EF4-FFF2-40B4-BE49-F238E27FC236}">
                <a16:creationId xmlns:a16="http://schemas.microsoft.com/office/drawing/2014/main" id="{23A7CAAF-3D89-4A7A-A84B-9DC250927E7C}"/>
              </a:ext>
            </a:extLst>
          </p:cNvPr>
          <p:cNvGrpSpPr/>
          <p:nvPr/>
        </p:nvGrpSpPr>
        <p:grpSpPr>
          <a:xfrm>
            <a:off x="682443" y="1007872"/>
            <a:ext cx="6984776" cy="4883380"/>
            <a:chOff x="647399" y="1007872"/>
            <a:chExt cx="6984776" cy="4883380"/>
          </a:xfrm>
        </p:grpSpPr>
        <p:grpSp>
          <p:nvGrpSpPr>
            <p:cNvPr id="29" name="Groupe 28">
              <a:extLst>
                <a:ext uri="{FF2B5EF4-FFF2-40B4-BE49-F238E27FC236}">
                  <a16:creationId xmlns:a16="http://schemas.microsoft.com/office/drawing/2014/main" id="{28992D4A-AB76-4D03-AB00-493200AE5059}"/>
                </a:ext>
              </a:extLst>
            </p:cNvPr>
            <p:cNvGrpSpPr/>
            <p:nvPr/>
          </p:nvGrpSpPr>
          <p:grpSpPr>
            <a:xfrm>
              <a:off x="647399" y="1007872"/>
              <a:ext cx="6984776" cy="4883380"/>
              <a:chOff x="4221913" y="987310"/>
              <a:chExt cx="6984776" cy="4883380"/>
            </a:xfrm>
          </p:grpSpPr>
          <p:pic>
            <p:nvPicPr>
              <p:cNvPr id="27" name="Image 26">
                <a:extLst>
                  <a:ext uri="{FF2B5EF4-FFF2-40B4-BE49-F238E27FC236}">
                    <a16:creationId xmlns:a16="http://schemas.microsoft.com/office/drawing/2014/main" id="{02BD61FA-1929-4F8B-B21D-9E85BC892276}"/>
                  </a:ext>
                </a:extLst>
              </p:cNvPr>
              <p:cNvPicPr>
                <a:picLocks noChangeAspect="1"/>
              </p:cNvPicPr>
              <p:nvPr/>
            </p:nvPicPr>
            <p:blipFill rotWithShape="1">
              <a:blip r:embed="rId4"/>
              <a:srcRect l="11341" t="2753" r="16723" b="7836"/>
              <a:stretch/>
            </p:blipFill>
            <p:spPr>
              <a:xfrm>
                <a:off x="4221913" y="987310"/>
                <a:ext cx="6984776" cy="4883380"/>
              </a:xfrm>
              <a:prstGeom prst="rect">
                <a:avLst/>
              </a:prstGeom>
            </p:spPr>
          </p:pic>
          <p:sp>
            <p:nvSpPr>
              <p:cNvPr id="28" name="Ellipse 27">
                <a:extLst>
                  <a:ext uri="{FF2B5EF4-FFF2-40B4-BE49-F238E27FC236}">
                    <a16:creationId xmlns:a16="http://schemas.microsoft.com/office/drawing/2014/main" id="{3D408A9B-442E-479A-966C-3717DD540CAC}"/>
                  </a:ext>
                </a:extLst>
              </p:cNvPr>
              <p:cNvSpPr/>
              <p:nvPr/>
            </p:nvSpPr>
            <p:spPr>
              <a:xfrm>
                <a:off x="9171651" y="1330636"/>
                <a:ext cx="576064" cy="58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3, 4</a:t>
                </a:r>
              </a:p>
            </p:txBody>
          </p:sp>
        </p:grpSp>
        <p:cxnSp>
          <p:nvCxnSpPr>
            <p:cNvPr id="36" name="Connecteur droit avec flèche 35">
              <a:extLst>
                <a:ext uri="{FF2B5EF4-FFF2-40B4-BE49-F238E27FC236}">
                  <a16:creationId xmlns:a16="http://schemas.microsoft.com/office/drawing/2014/main" id="{4E532596-1511-4FD7-B4CF-1BC5CD2CD0B7}"/>
                </a:ext>
              </a:extLst>
            </p:cNvPr>
            <p:cNvCxnSpPr>
              <a:cxnSpLocks/>
            </p:cNvCxnSpPr>
            <p:nvPr/>
          </p:nvCxnSpPr>
          <p:spPr bwMode="auto">
            <a:xfrm>
              <a:off x="2264563" y="2914240"/>
              <a:ext cx="0" cy="247448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7" name="ZoneTexte 36">
              <a:extLst>
                <a:ext uri="{FF2B5EF4-FFF2-40B4-BE49-F238E27FC236}">
                  <a16:creationId xmlns:a16="http://schemas.microsoft.com/office/drawing/2014/main" id="{DD708B3B-97A4-4CD6-9C77-2BB95268C354}"/>
                </a:ext>
              </a:extLst>
            </p:cNvPr>
            <p:cNvSpPr txBox="1"/>
            <p:nvPr/>
          </p:nvSpPr>
          <p:spPr>
            <a:xfrm>
              <a:off x="2267741" y="3892406"/>
              <a:ext cx="648072"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Δ</a:t>
              </a:r>
              <a:r>
                <a:rPr lang="fr-FR" dirty="0">
                  <a:latin typeface="Arial" panose="020B0604020202020204" pitchFamily="34" charset="0"/>
                  <a:cs typeface="Arial" panose="020B0604020202020204" pitchFamily="34" charset="0"/>
                </a:rPr>
                <a:t>z</a:t>
              </a:r>
              <a:endParaRPr lang="fr-FR" dirty="0"/>
            </a:p>
          </p:txBody>
        </p:sp>
      </p:grpSp>
      <p:pic>
        <p:nvPicPr>
          <p:cNvPr id="7" name="Image 6">
            <a:extLst>
              <a:ext uri="{FF2B5EF4-FFF2-40B4-BE49-F238E27FC236}">
                <a16:creationId xmlns:a16="http://schemas.microsoft.com/office/drawing/2014/main" id="{B22806B7-5876-4508-B45A-A4864AFA6260}"/>
              </a:ext>
            </a:extLst>
          </p:cNvPr>
          <p:cNvPicPr>
            <a:picLocks noChangeAspect="1"/>
          </p:cNvPicPr>
          <p:nvPr/>
        </p:nvPicPr>
        <p:blipFill>
          <a:blip r:embed="rId5"/>
          <a:stretch>
            <a:fillRect/>
          </a:stretch>
        </p:blipFill>
        <p:spPr>
          <a:xfrm>
            <a:off x="10632504" y="671269"/>
            <a:ext cx="877053" cy="1195670"/>
          </a:xfrm>
          <a:prstGeom prst="rect">
            <a:avLst/>
          </a:prstGeom>
        </p:spPr>
      </p:pic>
      <p:sp>
        <p:nvSpPr>
          <p:cNvPr id="26" name="ZoneTexte 25">
            <a:extLst>
              <a:ext uri="{FF2B5EF4-FFF2-40B4-BE49-F238E27FC236}">
                <a16:creationId xmlns:a16="http://schemas.microsoft.com/office/drawing/2014/main" id="{3C4CB75E-84D9-46D6-927B-D44AA41F3033}"/>
              </a:ext>
            </a:extLst>
          </p:cNvPr>
          <p:cNvSpPr txBox="1"/>
          <p:nvPr/>
        </p:nvSpPr>
        <p:spPr bwMode="auto">
          <a:xfrm>
            <a:off x="8688288" y="1831595"/>
            <a:ext cx="2937086" cy="523220"/>
          </a:xfrm>
          <a:prstGeom prst="rect">
            <a:avLst/>
          </a:prstGeom>
          <a:noFill/>
        </p:spPr>
        <p:txBody>
          <a:bodyPr wrap="square" rtlCol="0">
            <a:spAutoFit/>
          </a:bodyPr>
          <a:lstStyle/>
          <a:p>
            <a:pPr algn="r"/>
            <a:r>
              <a:rPr lang="en-ZA" sz="700" dirty="0"/>
              <a:t>Kevin HERNANDEZ-PEREZ, Gerhard SCHÄFER, Amir H. Alizadeh et al. Design of a hydraulically confined column device for simultaneous measurement of air relative permeability and water retention in unconsolidated porous media, 28 April 2026, PREPRINT (Version 1) </a:t>
            </a:r>
          </a:p>
        </p:txBody>
      </p:sp>
    </p:spTree>
    <p:extLst>
      <p:ext uri="{BB962C8B-B14F-4D97-AF65-F5344CB8AC3E}">
        <p14:creationId xmlns:p14="http://schemas.microsoft.com/office/powerpoint/2010/main" val="20893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image" Target="../media/image1.jpg"/></Relationships>
</file>

<file path=ppt/theme/theme1.xml><?xml version="1.0" encoding="utf-8"?>
<a:theme xmlns:a="http://schemas.openxmlformats.org/drawingml/2006/main" name="Organique">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Arial"/>
        <a:cs typeface="Arial"/>
      </a:majorFont>
      <a:minorFont>
        <a:latin typeface="Garamond"/>
        <a:ea typeface="Arial"/>
        <a:cs typeface="Arial"/>
      </a:minorFont>
    </a:fontScheme>
    <a:fmtScheme name="Organic">
      <a:fillStyleLst>
        <a:solidFill>
          <a:schemeClr val="phClr"/>
        </a:solidFill>
        <a:gradFill>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5324</TotalTime>
  <Words>1267</Words>
  <Application>Microsoft Office PowerPoint</Application>
  <DocSecurity>0</DocSecurity>
  <PresentationFormat>Panorámica</PresentationFormat>
  <Paragraphs>224</Paragraphs>
  <Slides>19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Aptos</vt:lpstr>
      <vt:lpstr>Arial</vt:lpstr>
      <vt:lpstr>Calibri</vt:lpstr>
      <vt:lpstr>Cambria Math</vt:lpstr>
      <vt:lpstr>Courier New</vt:lpstr>
      <vt:lpstr>Garamond</vt:lpstr>
      <vt:lpstr>Organique</vt:lpstr>
      <vt:lpstr>Influence of wettability on water-air relative permeability curves in unconsolidated porous media: from water-wet to oil-wet</vt:lpstr>
      <vt:lpstr>Materials and methods: the porous media</vt:lpstr>
      <vt:lpstr>Materials and methods: Experimental setup for the measurement of hydraulic conductivity (Kw–S)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Ongoing work: OpenFOAM simulations</vt:lpstr>
      <vt:lpstr>Presentación de PowerPoint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two-phase constitutive relationships in water-air flow systems of mixed-wetting granular porous media</dc:title>
  <dc:subject/>
  <dc:creator>Kévin Hernandez (std)</dc:creator>
  <cp:keywords/>
  <dc:description/>
  <cp:lastModifiedBy>itzel Hernandez</cp:lastModifiedBy>
  <cp:revision>178</cp:revision>
  <dcterms:created xsi:type="dcterms:W3CDTF">2024-06-17T05:26:41Z</dcterms:created>
  <dcterms:modified xsi:type="dcterms:W3CDTF">2026-05-15T20:22:22Z</dcterms:modified>
  <cp:category/>
  <dc:identifier/>
  <cp:contentStatus/>
  <dc:language/>
  <cp:version/>
</cp:coreProperties>
</file>