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59" r:id="rId2"/>
    <p:sldId id="2658" r:id="rId3"/>
    <p:sldId id="2659" r:id="rId4"/>
    <p:sldId id="2661" r:id="rId5"/>
    <p:sldId id="635" r:id="rId6"/>
    <p:sldId id="313" r:id="rId7"/>
    <p:sldId id="804" r:id="rId8"/>
    <p:sldId id="2676" r:id="rId9"/>
    <p:sldId id="2677" r:id="rId10"/>
    <p:sldId id="2675" r:id="rId11"/>
    <p:sldId id="641" r:id="rId12"/>
    <p:sldId id="2672" r:id="rId1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3063" autoAdjust="0"/>
  </p:normalViewPr>
  <p:slideViewPr>
    <p:cSldViewPr>
      <p:cViewPr varScale="1">
        <p:scale>
          <a:sx n="74" d="100"/>
          <a:sy n="74" d="100"/>
        </p:scale>
        <p:origin x="356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928749463323"/>
          <c:y val="2.3647149874842541E-2"/>
          <c:w val="0.77894093815463794"/>
          <c:h val="0.7818338116552817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Expt. kro</c:v>
                </c:pt>
              </c:strCache>
            </c:strRef>
          </c:tx>
          <c:spPr>
            <a:ln w="28800">
              <a:noFill/>
            </a:ln>
          </c:spPr>
          <c:marker>
            <c:symbol val="square"/>
            <c:size val="8"/>
            <c:spPr>
              <a:solidFill>
                <a:srgbClr val="ED1C2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4</c:f>
                <c:numCache>
                  <c:formatCode>General</c:formatCode>
                  <c:ptCount val="88"/>
                  <c:pt idx="0">
                    <c:v>0.114471684307884</c:v>
                  </c:pt>
                  <c:pt idx="1">
                    <c:v>1.9813147443303199E-2</c:v>
                  </c:pt>
                  <c:pt idx="2">
                    <c:v>1.71114623290432E-2</c:v>
                  </c:pt>
                  <c:pt idx="3">
                    <c:v>6.6196244114715601E-3</c:v>
                  </c:pt>
                  <c:pt idx="4">
                    <c:v>4.4358812696872699E-3</c:v>
                  </c:pt>
                  <c:pt idx="5">
                    <c:v>5.6156097301206798E-3</c:v>
                  </c:pt>
                  <c:pt idx="6">
                    <c:v>6.8258274597372496E-3</c:v>
                  </c:pt>
                  <c:pt idx="7">
                    <c:v>0</c:v>
                  </c:pt>
                </c:numCache>
              </c:numRef>
            </c:plus>
            <c:minus>
              <c:numRef>
                <c:f>5</c:f>
                <c:numCache>
                  <c:formatCode>General</c:formatCode>
                  <c:ptCount val="88"/>
                  <c:pt idx="0">
                    <c:v>0.114471684307884</c:v>
                  </c:pt>
                  <c:pt idx="1">
                    <c:v>1.9813147443303199E-2</c:v>
                  </c:pt>
                  <c:pt idx="2">
                    <c:v>1.71114623290432E-2</c:v>
                  </c:pt>
                  <c:pt idx="3">
                    <c:v>6.6196244114715601E-3</c:v>
                  </c:pt>
                  <c:pt idx="4">
                    <c:v>4.4358812696872699E-3</c:v>
                  </c:pt>
                  <c:pt idx="5">
                    <c:v>5.6156097301206798E-3</c:v>
                  </c:pt>
                  <c:pt idx="6">
                    <c:v>6.8258274597372496E-3</c:v>
                  </c:pt>
                  <c:pt idx="7">
                    <c:v>0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0"/>
            <c:plus>
              <c:numRef>
                <c:f>2</c:f>
                <c:numCache>
                  <c:formatCode>General</c:formatCode>
                  <c:ptCount val="88"/>
                  <c:pt idx="0">
                    <c:v>1.1104085241724499E-2</c:v>
                  </c:pt>
                  <c:pt idx="1">
                    <c:v>1.0702975998011999E-2</c:v>
                  </c:pt>
                  <c:pt idx="2">
                    <c:v>9.4980894977229596E-3</c:v>
                  </c:pt>
                  <c:pt idx="3">
                    <c:v>1.0589366801373099E-2</c:v>
                  </c:pt>
                  <c:pt idx="4">
                    <c:v>1.6529735116656501E-2</c:v>
                  </c:pt>
                  <c:pt idx="5">
                    <c:v>1.6465633792300201E-2</c:v>
                  </c:pt>
                  <c:pt idx="6">
                    <c:v>2.01935054506064E-2</c:v>
                  </c:pt>
                  <c:pt idx="7">
                    <c:v>2.94006220055242E-2</c:v>
                  </c:pt>
                </c:numCache>
              </c:numRef>
            </c:plus>
            <c:minus>
              <c:numRef>
                <c:f>3</c:f>
                <c:numCache>
                  <c:formatCode>General</c:formatCode>
                  <c:ptCount val="88"/>
                  <c:pt idx="0">
                    <c:v>1.1104085241724499E-2</c:v>
                  </c:pt>
                  <c:pt idx="1">
                    <c:v>1.0702975998011999E-2</c:v>
                  </c:pt>
                  <c:pt idx="2">
                    <c:v>9.4980894977229596E-3</c:v>
                  </c:pt>
                  <c:pt idx="3">
                    <c:v>1.0589366801373099E-2</c:v>
                  </c:pt>
                  <c:pt idx="4">
                    <c:v>1.6529735116656501E-2</c:v>
                  </c:pt>
                  <c:pt idx="5">
                    <c:v>1.6465633792300201E-2</c:v>
                  </c:pt>
                  <c:pt idx="6">
                    <c:v>2.01935054506064E-2</c:v>
                  </c:pt>
                  <c:pt idx="7">
                    <c:v>2.94006220055242E-2</c:v>
                  </c:pt>
                </c:numCache>
              </c:numRef>
            </c:minus>
            <c:spPr>
              <a:ln w="38100">
                <a:solidFill>
                  <a:schemeClr val="tx1">
                    <a:shade val="95000"/>
                    <a:satMod val="105000"/>
                    <a:alpha val="15000"/>
                  </a:schemeClr>
                </a:solidFill>
              </a:ln>
            </c:spPr>
          </c:errBars>
          <c:xVal>
            <c:numRef>
              <c:f>Sheet1!$A$2:$A$89</c:f>
              <c:numCache>
                <c:formatCode>General</c:formatCode>
                <c:ptCount val="88"/>
                <c:pt idx="0">
                  <c:v>0.11528121400156</c:v>
                </c:pt>
                <c:pt idx="1">
                  <c:v>0.20769447807931199</c:v>
                </c:pt>
                <c:pt idx="2">
                  <c:v>0.236124695883553</c:v>
                </c:pt>
                <c:pt idx="3">
                  <c:v>0.31954054543072102</c:v>
                </c:pt>
                <c:pt idx="4">
                  <c:v>0.48249488552703501</c:v>
                </c:pt>
                <c:pt idx="5">
                  <c:v>0.65478389204581</c:v>
                </c:pt>
                <c:pt idx="6">
                  <c:v>0.70012040267807296</c:v>
                </c:pt>
                <c:pt idx="7">
                  <c:v>0.88740990158188104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10</c:v>
                </c:pt>
                <c:pt idx="18">
                  <c:v>11</c:v>
                </c:pt>
                <c:pt idx="19">
                  <c:v>12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  <c:pt idx="23">
                  <c:v>16</c:v>
                </c:pt>
                <c:pt idx="24">
                  <c:v>17</c:v>
                </c:pt>
                <c:pt idx="25">
                  <c:v>18</c:v>
                </c:pt>
                <c:pt idx="26">
                  <c:v>19</c:v>
                </c:pt>
                <c:pt idx="27">
                  <c:v>20</c:v>
                </c:pt>
                <c:pt idx="28">
                  <c:v>21</c:v>
                </c:pt>
                <c:pt idx="29">
                  <c:v>22</c:v>
                </c:pt>
                <c:pt idx="30">
                  <c:v>23</c:v>
                </c:pt>
                <c:pt idx="31">
                  <c:v>24</c:v>
                </c:pt>
                <c:pt idx="32">
                  <c:v>25</c:v>
                </c:pt>
                <c:pt idx="33">
                  <c:v>26</c:v>
                </c:pt>
                <c:pt idx="34">
                  <c:v>27</c:v>
                </c:pt>
                <c:pt idx="35">
                  <c:v>28</c:v>
                </c:pt>
                <c:pt idx="36">
                  <c:v>29</c:v>
                </c:pt>
                <c:pt idx="37">
                  <c:v>30</c:v>
                </c:pt>
                <c:pt idx="38">
                  <c:v>31</c:v>
                </c:pt>
                <c:pt idx="39">
                  <c:v>32</c:v>
                </c:pt>
                <c:pt idx="40">
                  <c:v>33</c:v>
                </c:pt>
                <c:pt idx="41">
                  <c:v>34</c:v>
                </c:pt>
                <c:pt idx="42">
                  <c:v>35</c:v>
                </c:pt>
                <c:pt idx="43">
                  <c:v>36</c:v>
                </c:pt>
                <c:pt idx="44">
                  <c:v>37</c:v>
                </c:pt>
                <c:pt idx="45">
                  <c:v>38</c:v>
                </c:pt>
                <c:pt idx="46">
                  <c:v>39</c:v>
                </c:pt>
                <c:pt idx="47">
                  <c:v>40</c:v>
                </c:pt>
                <c:pt idx="48">
                  <c:v>41</c:v>
                </c:pt>
                <c:pt idx="49">
                  <c:v>42</c:v>
                </c:pt>
                <c:pt idx="50">
                  <c:v>43</c:v>
                </c:pt>
                <c:pt idx="51">
                  <c:v>44</c:v>
                </c:pt>
                <c:pt idx="52">
                  <c:v>45</c:v>
                </c:pt>
                <c:pt idx="53">
                  <c:v>46</c:v>
                </c:pt>
                <c:pt idx="54">
                  <c:v>47</c:v>
                </c:pt>
                <c:pt idx="55">
                  <c:v>48</c:v>
                </c:pt>
                <c:pt idx="56">
                  <c:v>49</c:v>
                </c:pt>
                <c:pt idx="57">
                  <c:v>50</c:v>
                </c:pt>
                <c:pt idx="58">
                  <c:v>51</c:v>
                </c:pt>
                <c:pt idx="59">
                  <c:v>52</c:v>
                </c:pt>
                <c:pt idx="60">
                  <c:v>53</c:v>
                </c:pt>
                <c:pt idx="61">
                  <c:v>54</c:v>
                </c:pt>
                <c:pt idx="62">
                  <c:v>55</c:v>
                </c:pt>
                <c:pt idx="63">
                  <c:v>56</c:v>
                </c:pt>
                <c:pt idx="64">
                  <c:v>57</c:v>
                </c:pt>
                <c:pt idx="65">
                  <c:v>58</c:v>
                </c:pt>
                <c:pt idx="66">
                  <c:v>59</c:v>
                </c:pt>
                <c:pt idx="67">
                  <c:v>60</c:v>
                </c:pt>
                <c:pt idx="68">
                  <c:v>61</c:v>
                </c:pt>
                <c:pt idx="69">
                  <c:v>62</c:v>
                </c:pt>
                <c:pt idx="70">
                  <c:v>63</c:v>
                </c:pt>
                <c:pt idx="71">
                  <c:v>64</c:v>
                </c:pt>
                <c:pt idx="72">
                  <c:v>65</c:v>
                </c:pt>
                <c:pt idx="73">
                  <c:v>66</c:v>
                </c:pt>
                <c:pt idx="74">
                  <c:v>67</c:v>
                </c:pt>
                <c:pt idx="75">
                  <c:v>68</c:v>
                </c:pt>
                <c:pt idx="76">
                  <c:v>69</c:v>
                </c:pt>
                <c:pt idx="77">
                  <c:v>70</c:v>
                </c:pt>
                <c:pt idx="78">
                  <c:v>71</c:v>
                </c:pt>
                <c:pt idx="79">
                  <c:v>72</c:v>
                </c:pt>
                <c:pt idx="80">
                  <c:v>73</c:v>
                </c:pt>
                <c:pt idx="81">
                  <c:v>74</c:v>
                </c:pt>
                <c:pt idx="82">
                  <c:v>75</c:v>
                </c:pt>
                <c:pt idx="83">
                  <c:v>76</c:v>
                </c:pt>
                <c:pt idx="84">
                  <c:v>77</c:v>
                </c:pt>
                <c:pt idx="85">
                  <c:v>78</c:v>
                </c:pt>
                <c:pt idx="86">
                  <c:v>79</c:v>
                </c:pt>
                <c:pt idx="87">
                  <c:v>80</c:v>
                </c:pt>
              </c:numCache>
            </c:numRef>
          </c:xVal>
          <c:yVal>
            <c:numRef>
              <c:f>Sheet1!$E$2:$E$89</c:f>
              <c:numCache>
                <c:formatCode>General</c:formatCode>
                <c:ptCount val="88"/>
                <c:pt idx="0">
                  <c:v>0.93401507395442995</c:v>
                </c:pt>
                <c:pt idx="1">
                  <c:v>0.33021094793933198</c:v>
                </c:pt>
                <c:pt idx="2">
                  <c:v>0.29172545778815201</c:v>
                </c:pt>
                <c:pt idx="3">
                  <c:v>0.12026244049528501</c:v>
                </c:pt>
                <c:pt idx="4">
                  <c:v>6.0405509394420097E-2</c:v>
                </c:pt>
                <c:pt idx="5">
                  <c:v>3.3023030543334497E-2</c:v>
                </c:pt>
                <c:pt idx="6">
                  <c:v>2.0353868581536799E-2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C8-4B6F-A130-7193DD19C7DE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Expt. kro</c:v>
                </c:pt>
              </c:strCache>
            </c:strRef>
          </c:tx>
          <c:spPr>
            <a:ln w="28800">
              <a:noFill/>
            </a:ln>
          </c:spPr>
          <c:marker>
            <c:symbol val="circle"/>
            <c:size val="8"/>
            <c:spPr>
              <a:solidFill>
                <a:srgbClr val="0066B3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9</c:f>
                <c:numCache>
                  <c:formatCode>General</c:formatCode>
                  <c:ptCount val="88"/>
                  <c:pt idx="0">
                    <c:v>0</c:v>
                  </c:pt>
                  <c:pt idx="1">
                    <c:v>3.7455344446197599E-3</c:v>
                  </c:pt>
                  <c:pt idx="2">
                    <c:v>3.4604649986163102E-3</c:v>
                  </c:pt>
                  <c:pt idx="3">
                    <c:v>1.8079277828773701E-3</c:v>
                  </c:pt>
                  <c:pt idx="4">
                    <c:v>1.4786270898957501E-3</c:v>
                  </c:pt>
                  <c:pt idx="5">
                    <c:v>2.36120499633009E-3</c:v>
                  </c:pt>
                  <c:pt idx="6">
                    <c:v>3.1877712968203702E-3</c:v>
                  </c:pt>
                  <c:pt idx="7">
                    <c:v>5.6466745629822401E-2</c:v>
                  </c:pt>
                </c:numCache>
              </c:numRef>
            </c:plus>
            <c:minus>
              <c:numRef>
                <c:f>10</c:f>
                <c:numCache>
                  <c:formatCode>General</c:formatCode>
                  <c:ptCount val="88"/>
                  <c:pt idx="0">
                    <c:v>0</c:v>
                  </c:pt>
                  <c:pt idx="1">
                    <c:v>3.7455344446197599E-3</c:v>
                  </c:pt>
                  <c:pt idx="2">
                    <c:v>3.4604649986163102E-3</c:v>
                  </c:pt>
                  <c:pt idx="3">
                    <c:v>1.8079277828773701E-3</c:v>
                  </c:pt>
                  <c:pt idx="4">
                    <c:v>1.4786270898957501E-3</c:v>
                  </c:pt>
                  <c:pt idx="5">
                    <c:v>2.36120499633009E-3</c:v>
                  </c:pt>
                  <c:pt idx="6">
                    <c:v>3.1877712968203702E-3</c:v>
                  </c:pt>
                  <c:pt idx="7">
                    <c:v>5.6466745629822401E-2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0"/>
            <c:plus>
              <c:numRef>
                <c:f>7</c:f>
                <c:numCache>
                  <c:formatCode>General</c:formatCode>
                  <c:ptCount val="88"/>
                  <c:pt idx="0">
                    <c:v>1.1104085241724499E-2</c:v>
                  </c:pt>
                  <c:pt idx="1">
                    <c:v>1.0702975998011999E-2</c:v>
                  </c:pt>
                  <c:pt idx="2">
                    <c:v>9.4980894977229596E-3</c:v>
                  </c:pt>
                  <c:pt idx="3">
                    <c:v>1.0589366801373099E-2</c:v>
                  </c:pt>
                  <c:pt idx="4">
                    <c:v>1.6529735116656501E-2</c:v>
                  </c:pt>
                  <c:pt idx="5">
                    <c:v>1.6465633792300201E-2</c:v>
                  </c:pt>
                  <c:pt idx="6">
                    <c:v>2.01935054506064E-2</c:v>
                  </c:pt>
                  <c:pt idx="7">
                    <c:v>2.94006220055242E-2</c:v>
                  </c:pt>
                </c:numCache>
              </c:numRef>
            </c:plus>
            <c:minus>
              <c:numRef>
                <c:f>8</c:f>
                <c:numCache>
                  <c:formatCode>General</c:formatCode>
                  <c:ptCount val="88"/>
                  <c:pt idx="0">
                    <c:v>1.1104085241724499E-2</c:v>
                  </c:pt>
                  <c:pt idx="1">
                    <c:v>1.0702975998011999E-2</c:v>
                  </c:pt>
                  <c:pt idx="2">
                    <c:v>9.4980894977229596E-3</c:v>
                  </c:pt>
                  <c:pt idx="3">
                    <c:v>1.0589366801373099E-2</c:v>
                  </c:pt>
                  <c:pt idx="4">
                    <c:v>1.6529735116656501E-2</c:v>
                  </c:pt>
                  <c:pt idx="5">
                    <c:v>1.6465633792300201E-2</c:v>
                  </c:pt>
                  <c:pt idx="6">
                    <c:v>2.01935054506064E-2</c:v>
                  </c:pt>
                  <c:pt idx="7">
                    <c:v>2.94006220055242E-2</c:v>
                  </c:pt>
                </c:numCache>
              </c:numRef>
            </c:minus>
          </c:errBars>
          <c:xVal>
            <c:numRef>
              <c:f>Sheet1!$B$2:$B$89</c:f>
              <c:numCache>
                <c:formatCode>General</c:formatCode>
                <c:ptCount val="88"/>
                <c:pt idx="0">
                  <c:v>0.11528121400156</c:v>
                </c:pt>
                <c:pt idx="1">
                  <c:v>0.20769447807931199</c:v>
                </c:pt>
                <c:pt idx="2">
                  <c:v>0.236124695883553</c:v>
                </c:pt>
                <c:pt idx="3">
                  <c:v>0.31954054543072102</c:v>
                </c:pt>
                <c:pt idx="4">
                  <c:v>0.48249488552703501</c:v>
                </c:pt>
                <c:pt idx="5">
                  <c:v>0.65478389204581</c:v>
                </c:pt>
                <c:pt idx="6">
                  <c:v>0.70012040267807296</c:v>
                </c:pt>
                <c:pt idx="7">
                  <c:v>0.88740990158188104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10</c:v>
                </c:pt>
                <c:pt idx="18">
                  <c:v>11</c:v>
                </c:pt>
                <c:pt idx="19">
                  <c:v>12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  <c:pt idx="23">
                  <c:v>16</c:v>
                </c:pt>
                <c:pt idx="24">
                  <c:v>17</c:v>
                </c:pt>
                <c:pt idx="25">
                  <c:v>18</c:v>
                </c:pt>
                <c:pt idx="26">
                  <c:v>19</c:v>
                </c:pt>
                <c:pt idx="27">
                  <c:v>20</c:v>
                </c:pt>
                <c:pt idx="28">
                  <c:v>21</c:v>
                </c:pt>
                <c:pt idx="29">
                  <c:v>22</c:v>
                </c:pt>
                <c:pt idx="30">
                  <c:v>23</c:v>
                </c:pt>
                <c:pt idx="31">
                  <c:v>24</c:v>
                </c:pt>
                <c:pt idx="32">
                  <c:v>25</c:v>
                </c:pt>
                <c:pt idx="33">
                  <c:v>26</c:v>
                </c:pt>
                <c:pt idx="34">
                  <c:v>27</c:v>
                </c:pt>
                <c:pt idx="35">
                  <c:v>28</c:v>
                </c:pt>
                <c:pt idx="36">
                  <c:v>29</c:v>
                </c:pt>
                <c:pt idx="37">
                  <c:v>30</c:v>
                </c:pt>
                <c:pt idx="38">
                  <c:v>31</c:v>
                </c:pt>
                <c:pt idx="39">
                  <c:v>32</c:v>
                </c:pt>
                <c:pt idx="40">
                  <c:v>33</c:v>
                </c:pt>
                <c:pt idx="41">
                  <c:v>34</c:v>
                </c:pt>
                <c:pt idx="42">
                  <c:v>35</c:v>
                </c:pt>
                <c:pt idx="43">
                  <c:v>36</c:v>
                </c:pt>
                <c:pt idx="44">
                  <c:v>37</c:v>
                </c:pt>
                <c:pt idx="45">
                  <c:v>38</c:v>
                </c:pt>
                <c:pt idx="46">
                  <c:v>39</c:v>
                </c:pt>
                <c:pt idx="47">
                  <c:v>40</c:v>
                </c:pt>
                <c:pt idx="48">
                  <c:v>41</c:v>
                </c:pt>
                <c:pt idx="49">
                  <c:v>42</c:v>
                </c:pt>
                <c:pt idx="50">
                  <c:v>43</c:v>
                </c:pt>
                <c:pt idx="51">
                  <c:v>44</c:v>
                </c:pt>
                <c:pt idx="52">
                  <c:v>45</c:v>
                </c:pt>
                <c:pt idx="53">
                  <c:v>46</c:v>
                </c:pt>
                <c:pt idx="54">
                  <c:v>47</c:v>
                </c:pt>
                <c:pt idx="55">
                  <c:v>48</c:v>
                </c:pt>
                <c:pt idx="56">
                  <c:v>49</c:v>
                </c:pt>
                <c:pt idx="57">
                  <c:v>50</c:v>
                </c:pt>
                <c:pt idx="58">
                  <c:v>51</c:v>
                </c:pt>
                <c:pt idx="59">
                  <c:v>52</c:v>
                </c:pt>
                <c:pt idx="60">
                  <c:v>53</c:v>
                </c:pt>
                <c:pt idx="61">
                  <c:v>54</c:v>
                </c:pt>
                <c:pt idx="62">
                  <c:v>55</c:v>
                </c:pt>
                <c:pt idx="63">
                  <c:v>56</c:v>
                </c:pt>
                <c:pt idx="64">
                  <c:v>57</c:v>
                </c:pt>
                <c:pt idx="65">
                  <c:v>58</c:v>
                </c:pt>
                <c:pt idx="66">
                  <c:v>59</c:v>
                </c:pt>
                <c:pt idx="67">
                  <c:v>60</c:v>
                </c:pt>
                <c:pt idx="68">
                  <c:v>61</c:v>
                </c:pt>
                <c:pt idx="69">
                  <c:v>62</c:v>
                </c:pt>
                <c:pt idx="70">
                  <c:v>63</c:v>
                </c:pt>
                <c:pt idx="71">
                  <c:v>64</c:v>
                </c:pt>
                <c:pt idx="72">
                  <c:v>65</c:v>
                </c:pt>
                <c:pt idx="73">
                  <c:v>66</c:v>
                </c:pt>
                <c:pt idx="74">
                  <c:v>67</c:v>
                </c:pt>
                <c:pt idx="75">
                  <c:v>68</c:v>
                </c:pt>
                <c:pt idx="76">
                  <c:v>69</c:v>
                </c:pt>
                <c:pt idx="77">
                  <c:v>70</c:v>
                </c:pt>
                <c:pt idx="78">
                  <c:v>71</c:v>
                </c:pt>
                <c:pt idx="79">
                  <c:v>72</c:v>
                </c:pt>
                <c:pt idx="80">
                  <c:v>73</c:v>
                </c:pt>
                <c:pt idx="81">
                  <c:v>74</c:v>
                </c:pt>
                <c:pt idx="82">
                  <c:v>75</c:v>
                </c:pt>
                <c:pt idx="83">
                  <c:v>76</c:v>
                </c:pt>
                <c:pt idx="84">
                  <c:v>77</c:v>
                </c:pt>
                <c:pt idx="85">
                  <c:v>78</c:v>
                </c:pt>
                <c:pt idx="86">
                  <c:v>79</c:v>
                </c:pt>
                <c:pt idx="87">
                  <c:v>80</c:v>
                </c:pt>
              </c:numCache>
            </c:numRef>
          </c:xVal>
          <c:yVal>
            <c:numRef>
              <c:f>Sheet1!$F$2:$F$89</c:f>
              <c:numCache>
                <c:formatCode>General</c:formatCode>
                <c:ptCount val="88"/>
                <c:pt idx="0">
                  <c:v>0</c:v>
                </c:pt>
                <c:pt idx="1">
                  <c:v>2.2463329791791299E-3</c:v>
                </c:pt>
                <c:pt idx="2">
                  <c:v>6.2069246337904602E-3</c:v>
                </c:pt>
                <c:pt idx="3">
                  <c:v>1.2659204262661599E-2</c:v>
                </c:pt>
                <c:pt idx="4">
                  <c:v>2.013516979814E-2</c:v>
                </c:pt>
                <c:pt idx="5">
                  <c:v>4.40307073911127E-2</c:v>
                </c:pt>
                <c:pt idx="6">
                  <c:v>6.1061605744610503E-2</c:v>
                </c:pt>
                <c:pt idx="7">
                  <c:v>0.38276682902680798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C8-4B6F-A130-7193DD19C7DE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PNM kro</c:v>
                </c:pt>
              </c:strCache>
            </c:strRef>
          </c:tx>
          <c:spPr>
            <a:ln w="28800">
              <a:solidFill>
                <a:srgbClr val="ED1C24"/>
              </a:solidFill>
              <a:custDash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x"/>
            <c:errBarType val="both"/>
            <c:errValType val="fixedVal"/>
            <c:noEndCap val="0"/>
            <c:val val="0.03"/>
            <c:spPr>
              <a:ln w="38100">
                <a:solidFill>
                  <a:schemeClr val="tx1">
                    <a:alpha val="15000"/>
                  </a:schemeClr>
                </a:solidFill>
              </a:ln>
            </c:spPr>
          </c:errBars>
          <c:xVal>
            <c:numRef>
              <c:f>Sheet1!$C$2:$C$89</c:f>
              <c:numCache>
                <c:formatCode>General</c:formatCode>
                <c:ptCount val="88"/>
                <c:pt idx="0">
                  <c:v>0.12092700000000001</c:v>
                </c:pt>
                <c:pt idx="1">
                  <c:v>0.12092700000000001</c:v>
                </c:pt>
                <c:pt idx="2">
                  <c:v>0.121112</c:v>
                </c:pt>
                <c:pt idx="3">
                  <c:v>0.12192699999999999</c:v>
                </c:pt>
                <c:pt idx="4">
                  <c:v>0.12261900000000001</c:v>
                </c:pt>
                <c:pt idx="5">
                  <c:v>0.13000900000000001</c:v>
                </c:pt>
                <c:pt idx="6">
                  <c:v>0.14003199999999999</c:v>
                </c:pt>
                <c:pt idx="7">
                  <c:v>0.150004</c:v>
                </c:pt>
                <c:pt idx="8">
                  <c:v>0.16000900000000001</c:v>
                </c:pt>
                <c:pt idx="9">
                  <c:v>0.170019</c:v>
                </c:pt>
                <c:pt idx="10">
                  <c:v>0.17332</c:v>
                </c:pt>
                <c:pt idx="11">
                  <c:v>0.18024699999999999</c:v>
                </c:pt>
                <c:pt idx="12">
                  <c:v>0.19001399999999999</c:v>
                </c:pt>
                <c:pt idx="13">
                  <c:v>0.20000499999999999</c:v>
                </c:pt>
                <c:pt idx="14">
                  <c:v>0.210005</c:v>
                </c:pt>
                <c:pt idx="15">
                  <c:v>0.22003200000000001</c:v>
                </c:pt>
                <c:pt idx="16">
                  <c:v>0.23006099999999999</c:v>
                </c:pt>
                <c:pt idx="17">
                  <c:v>0.240006</c:v>
                </c:pt>
                <c:pt idx="18">
                  <c:v>0.25001699999999999</c:v>
                </c:pt>
                <c:pt idx="19">
                  <c:v>0.26001299999999999</c:v>
                </c:pt>
                <c:pt idx="20">
                  <c:v>0.270005</c:v>
                </c:pt>
                <c:pt idx="21">
                  <c:v>0.28001999999999999</c:v>
                </c:pt>
                <c:pt idx="22">
                  <c:v>0.29003899999999999</c:v>
                </c:pt>
                <c:pt idx="23">
                  <c:v>0.30000300000000002</c:v>
                </c:pt>
                <c:pt idx="24">
                  <c:v>0.31062200000000001</c:v>
                </c:pt>
                <c:pt idx="25">
                  <c:v>0.32000499999999998</c:v>
                </c:pt>
                <c:pt idx="26">
                  <c:v>0.330017</c:v>
                </c:pt>
                <c:pt idx="27">
                  <c:v>0.34001900000000002</c:v>
                </c:pt>
                <c:pt idx="28">
                  <c:v>0.35004299999999999</c:v>
                </c:pt>
                <c:pt idx="29">
                  <c:v>0.36000599999999999</c:v>
                </c:pt>
                <c:pt idx="30">
                  <c:v>0.37000499999999997</c:v>
                </c:pt>
                <c:pt idx="31">
                  <c:v>0.38000899999999999</c:v>
                </c:pt>
                <c:pt idx="32">
                  <c:v>0.39001000000000002</c:v>
                </c:pt>
                <c:pt idx="33">
                  <c:v>0.40003300000000003</c:v>
                </c:pt>
                <c:pt idx="34">
                  <c:v>0.41005200000000003</c:v>
                </c:pt>
                <c:pt idx="35">
                  <c:v>0.42000900000000002</c:v>
                </c:pt>
                <c:pt idx="36">
                  <c:v>0.43003799999999998</c:v>
                </c:pt>
                <c:pt idx="37">
                  <c:v>0.44004500000000002</c:v>
                </c:pt>
                <c:pt idx="38">
                  <c:v>0.45000099999999998</c:v>
                </c:pt>
                <c:pt idx="39">
                  <c:v>0.460061</c:v>
                </c:pt>
                <c:pt idx="40">
                  <c:v>0.470026</c:v>
                </c:pt>
                <c:pt idx="41">
                  <c:v>0.48010999999999998</c:v>
                </c:pt>
                <c:pt idx="42">
                  <c:v>0.490234</c:v>
                </c:pt>
                <c:pt idx="43">
                  <c:v>0.50000100000000003</c:v>
                </c:pt>
                <c:pt idx="44">
                  <c:v>0.51015900000000003</c:v>
                </c:pt>
                <c:pt idx="45">
                  <c:v>0.52002800000000005</c:v>
                </c:pt>
                <c:pt idx="46">
                  <c:v>0.53003900000000004</c:v>
                </c:pt>
                <c:pt idx="47">
                  <c:v>0.54001600000000005</c:v>
                </c:pt>
                <c:pt idx="48">
                  <c:v>0.55002600000000001</c:v>
                </c:pt>
                <c:pt idx="49">
                  <c:v>0.560025</c:v>
                </c:pt>
                <c:pt idx="50">
                  <c:v>0.57000600000000001</c:v>
                </c:pt>
                <c:pt idx="51">
                  <c:v>0.58003899999999997</c:v>
                </c:pt>
                <c:pt idx="52">
                  <c:v>0.59000300000000006</c:v>
                </c:pt>
                <c:pt idx="53">
                  <c:v>0.60001300000000002</c:v>
                </c:pt>
                <c:pt idx="54">
                  <c:v>0.61005500000000001</c:v>
                </c:pt>
                <c:pt idx="55">
                  <c:v>0.62007000000000001</c:v>
                </c:pt>
                <c:pt idx="56">
                  <c:v>0.63006499999999999</c:v>
                </c:pt>
                <c:pt idx="57">
                  <c:v>0.64007700000000001</c:v>
                </c:pt>
                <c:pt idx="58">
                  <c:v>0.650034</c:v>
                </c:pt>
                <c:pt idx="59">
                  <c:v>0.66001799999999999</c:v>
                </c:pt>
                <c:pt idx="60">
                  <c:v>0.670018</c:v>
                </c:pt>
                <c:pt idx="61">
                  <c:v>0.68012700000000004</c:v>
                </c:pt>
                <c:pt idx="62">
                  <c:v>0.69003199999999998</c:v>
                </c:pt>
                <c:pt idx="63">
                  <c:v>0.70001400000000003</c:v>
                </c:pt>
                <c:pt idx="64">
                  <c:v>0.71001400000000003</c:v>
                </c:pt>
                <c:pt idx="65">
                  <c:v>0.72004900000000005</c:v>
                </c:pt>
                <c:pt idx="66">
                  <c:v>0.73000399999999999</c:v>
                </c:pt>
                <c:pt idx="67">
                  <c:v>0.74002800000000002</c:v>
                </c:pt>
                <c:pt idx="68">
                  <c:v>0.75005999999999995</c:v>
                </c:pt>
                <c:pt idx="69">
                  <c:v>0.76001399999999997</c:v>
                </c:pt>
                <c:pt idx="70">
                  <c:v>0.77000299999999999</c:v>
                </c:pt>
                <c:pt idx="71">
                  <c:v>0.780003</c:v>
                </c:pt>
                <c:pt idx="72">
                  <c:v>0.79005800000000004</c:v>
                </c:pt>
                <c:pt idx="73">
                  <c:v>0.80000099999999996</c:v>
                </c:pt>
                <c:pt idx="74">
                  <c:v>0.81001800000000002</c:v>
                </c:pt>
                <c:pt idx="75">
                  <c:v>0.82003499999999996</c:v>
                </c:pt>
                <c:pt idx="76">
                  <c:v>0.830009</c:v>
                </c:pt>
                <c:pt idx="77">
                  <c:v>0.84004199999999996</c:v>
                </c:pt>
                <c:pt idx="78">
                  <c:v>0.85001199999999999</c:v>
                </c:pt>
                <c:pt idx="79">
                  <c:v>0.85858400000000001</c:v>
                </c:pt>
                <c:pt idx="80">
                  <c:v>0.85860700000000001</c:v>
                </c:pt>
                <c:pt idx="81">
                  <c:v>0.85860599999999998</c:v>
                </c:pt>
                <c:pt idx="82">
                  <c:v>0.85860599999999998</c:v>
                </c:pt>
                <c:pt idx="83">
                  <c:v>0.85861799999999999</c:v>
                </c:pt>
                <c:pt idx="84">
                  <c:v>0.85861799999999999</c:v>
                </c:pt>
                <c:pt idx="85">
                  <c:v>1</c:v>
                </c:pt>
                <c:pt idx="86">
                  <c:v>2</c:v>
                </c:pt>
                <c:pt idx="87">
                  <c:v>3</c:v>
                </c:pt>
              </c:numCache>
            </c:numRef>
          </c:xVal>
          <c:yVal>
            <c:numRef>
              <c:f>Sheet1!$G$2:$G$89</c:f>
              <c:numCache>
                <c:formatCode>General</c:formatCode>
                <c:ptCount val="88"/>
                <c:pt idx="0">
                  <c:v>0.74502109999999999</c:v>
                </c:pt>
                <c:pt idx="1">
                  <c:v>0.74477380000000004</c:v>
                </c:pt>
                <c:pt idx="2">
                  <c:v>0.74360150000000003</c:v>
                </c:pt>
                <c:pt idx="3">
                  <c:v>0.74294780000000005</c:v>
                </c:pt>
                <c:pt idx="4">
                  <c:v>0.73062669999999996</c:v>
                </c:pt>
                <c:pt idx="5">
                  <c:v>0.70627269999999998</c:v>
                </c:pt>
                <c:pt idx="6">
                  <c:v>0.66972779999999998</c:v>
                </c:pt>
                <c:pt idx="7">
                  <c:v>0.62204020000000004</c:v>
                </c:pt>
                <c:pt idx="8">
                  <c:v>0.57701080000000005</c:v>
                </c:pt>
                <c:pt idx="9">
                  <c:v>0.56406350000000005</c:v>
                </c:pt>
                <c:pt idx="10">
                  <c:v>0.54850960000000004</c:v>
                </c:pt>
                <c:pt idx="11">
                  <c:v>0.51253959999999998</c:v>
                </c:pt>
                <c:pt idx="12">
                  <c:v>0.48038140000000001</c:v>
                </c:pt>
                <c:pt idx="13">
                  <c:v>0.45035160000000002</c:v>
                </c:pt>
                <c:pt idx="14">
                  <c:v>0.42423169999999999</c:v>
                </c:pt>
                <c:pt idx="15">
                  <c:v>0.40193109999999999</c:v>
                </c:pt>
                <c:pt idx="16">
                  <c:v>0.38272260000000002</c:v>
                </c:pt>
                <c:pt idx="17">
                  <c:v>0.3662839</c:v>
                </c:pt>
                <c:pt idx="18">
                  <c:v>0.35314000000000001</c:v>
                </c:pt>
                <c:pt idx="19">
                  <c:v>0.34130159999999998</c:v>
                </c:pt>
                <c:pt idx="20">
                  <c:v>0.32824199999999998</c:v>
                </c:pt>
                <c:pt idx="21">
                  <c:v>0.31806909999999999</c:v>
                </c:pt>
                <c:pt idx="22">
                  <c:v>0.27476279999999997</c:v>
                </c:pt>
                <c:pt idx="23">
                  <c:v>0.25585429999999998</c:v>
                </c:pt>
                <c:pt idx="24">
                  <c:v>0.24786939999999999</c:v>
                </c:pt>
                <c:pt idx="25">
                  <c:v>0.2374156</c:v>
                </c:pt>
                <c:pt idx="26">
                  <c:v>0.22718640000000001</c:v>
                </c:pt>
                <c:pt idx="27">
                  <c:v>0.22020129999999999</c:v>
                </c:pt>
                <c:pt idx="28">
                  <c:v>0.21126500000000001</c:v>
                </c:pt>
                <c:pt idx="29">
                  <c:v>0.2021057</c:v>
                </c:pt>
                <c:pt idx="30">
                  <c:v>0.1958309</c:v>
                </c:pt>
                <c:pt idx="31">
                  <c:v>0.18836059999999999</c:v>
                </c:pt>
                <c:pt idx="32">
                  <c:v>0.1827577</c:v>
                </c:pt>
                <c:pt idx="33">
                  <c:v>0.17660670000000001</c:v>
                </c:pt>
                <c:pt idx="34">
                  <c:v>0.16861599999999999</c:v>
                </c:pt>
                <c:pt idx="35">
                  <c:v>0.15868860000000001</c:v>
                </c:pt>
                <c:pt idx="36">
                  <c:v>0.1514837</c:v>
                </c:pt>
                <c:pt idx="37">
                  <c:v>0.14344570000000001</c:v>
                </c:pt>
                <c:pt idx="38">
                  <c:v>0.1382341</c:v>
                </c:pt>
                <c:pt idx="39">
                  <c:v>0.13318849999999999</c:v>
                </c:pt>
                <c:pt idx="40">
                  <c:v>0.1241401</c:v>
                </c:pt>
                <c:pt idx="41">
                  <c:v>0.1191861</c:v>
                </c:pt>
                <c:pt idx="42">
                  <c:v>0.1116736</c:v>
                </c:pt>
                <c:pt idx="43">
                  <c:v>0.10560600000000001</c:v>
                </c:pt>
                <c:pt idx="44">
                  <c:v>9.9326010000000006E-2</c:v>
                </c:pt>
                <c:pt idx="45">
                  <c:v>9.6246159999999997E-2</c:v>
                </c:pt>
                <c:pt idx="46">
                  <c:v>9.2766180000000004E-2</c:v>
                </c:pt>
                <c:pt idx="47">
                  <c:v>8.8451669999999996E-2</c:v>
                </c:pt>
                <c:pt idx="48">
                  <c:v>8.4876850000000004E-2</c:v>
                </c:pt>
                <c:pt idx="49">
                  <c:v>8.0806799999999998E-2</c:v>
                </c:pt>
                <c:pt idx="50">
                  <c:v>7.5391130000000001E-2</c:v>
                </c:pt>
                <c:pt idx="51">
                  <c:v>6.8987610000000005E-2</c:v>
                </c:pt>
                <c:pt idx="52">
                  <c:v>5.9659499999999997E-2</c:v>
                </c:pt>
                <c:pt idx="53">
                  <c:v>5.050723E-2</c:v>
                </c:pt>
                <c:pt idx="54">
                  <c:v>4.2731379999999999E-2</c:v>
                </c:pt>
                <c:pt idx="55">
                  <c:v>3.81943E-2</c:v>
                </c:pt>
                <c:pt idx="56">
                  <c:v>3.411227E-2</c:v>
                </c:pt>
                <c:pt idx="57">
                  <c:v>2.980965E-2</c:v>
                </c:pt>
                <c:pt idx="58">
                  <c:v>2.3353059999999998E-2</c:v>
                </c:pt>
                <c:pt idx="59">
                  <c:v>1.8979139999999999E-2</c:v>
                </c:pt>
                <c:pt idx="60">
                  <c:v>1.5837480000000001E-2</c:v>
                </c:pt>
                <c:pt idx="61">
                  <c:v>1.204905E-2</c:v>
                </c:pt>
                <c:pt idx="62">
                  <c:v>8.4814950000000004E-3</c:v>
                </c:pt>
                <c:pt idx="63">
                  <c:v>5.8185149999999998E-3</c:v>
                </c:pt>
                <c:pt idx="64">
                  <c:v>5.1471820000000001E-3</c:v>
                </c:pt>
                <c:pt idx="65">
                  <c:v>4.7796109999999996E-3</c:v>
                </c:pt>
                <c:pt idx="66">
                  <c:v>4.0757270000000003E-3</c:v>
                </c:pt>
                <c:pt idx="67">
                  <c:v>3.2280899999999999E-3</c:v>
                </c:pt>
                <c:pt idx="68">
                  <c:v>2.1036779999999999E-3</c:v>
                </c:pt>
                <c:pt idx="69">
                  <c:v>7.5585989999999998E-4</c:v>
                </c:pt>
                <c:pt idx="70">
                  <c:v>9.5041930000000004E-6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DC8-4B6F-A130-7193DD19C7DE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PNM krw</c:v>
                </c:pt>
              </c:strCache>
            </c:strRef>
          </c:tx>
          <c:spPr>
            <a:ln w="28800">
              <a:solidFill>
                <a:srgbClr val="0066B3"/>
              </a:solidFill>
              <a:custDash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x"/>
            <c:errBarType val="both"/>
            <c:errValType val="fixedVal"/>
            <c:noEndCap val="0"/>
            <c:val val="0.03"/>
            <c:spPr>
              <a:ln w="38100">
                <a:solidFill>
                  <a:schemeClr val="tx1">
                    <a:shade val="95000"/>
                    <a:satMod val="105000"/>
                    <a:alpha val="15000"/>
                  </a:schemeClr>
                </a:solidFill>
              </a:ln>
            </c:spPr>
          </c:errBars>
          <c:xVal>
            <c:numRef>
              <c:f>Sheet1!$D$2:$D$89</c:f>
              <c:numCache>
                <c:formatCode>General</c:formatCode>
                <c:ptCount val="88"/>
                <c:pt idx="0">
                  <c:v>0.12092700000000001</c:v>
                </c:pt>
                <c:pt idx="1">
                  <c:v>0.12092700000000001</c:v>
                </c:pt>
                <c:pt idx="2">
                  <c:v>0.121112</c:v>
                </c:pt>
                <c:pt idx="3">
                  <c:v>0.12192699999999999</c:v>
                </c:pt>
                <c:pt idx="4">
                  <c:v>0.12261900000000001</c:v>
                </c:pt>
                <c:pt idx="5">
                  <c:v>0.13000900000000001</c:v>
                </c:pt>
                <c:pt idx="6">
                  <c:v>0.14003199999999999</c:v>
                </c:pt>
                <c:pt idx="7">
                  <c:v>0.150004</c:v>
                </c:pt>
                <c:pt idx="8">
                  <c:v>0.16000900000000001</c:v>
                </c:pt>
                <c:pt idx="9">
                  <c:v>0.170019</c:v>
                </c:pt>
                <c:pt idx="10">
                  <c:v>0.17332</c:v>
                </c:pt>
                <c:pt idx="11">
                  <c:v>0.18024699999999999</c:v>
                </c:pt>
                <c:pt idx="12">
                  <c:v>0.19001399999999999</c:v>
                </c:pt>
                <c:pt idx="13">
                  <c:v>0.20000499999999999</c:v>
                </c:pt>
                <c:pt idx="14">
                  <c:v>0.210005</c:v>
                </c:pt>
                <c:pt idx="15">
                  <c:v>0.22003200000000001</c:v>
                </c:pt>
                <c:pt idx="16">
                  <c:v>0.23006099999999999</c:v>
                </c:pt>
                <c:pt idx="17">
                  <c:v>0.240006</c:v>
                </c:pt>
                <c:pt idx="18">
                  <c:v>0.25001699999999999</c:v>
                </c:pt>
                <c:pt idx="19">
                  <c:v>0.26001299999999999</c:v>
                </c:pt>
                <c:pt idx="20">
                  <c:v>0.270005</c:v>
                </c:pt>
                <c:pt idx="21">
                  <c:v>0.28001999999999999</c:v>
                </c:pt>
                <c:pt idx="22">
                  <c:v>0.29003899999999999</c:v>
                </c:pt>
                <c:pt idx="23">
                  <c:v>0.30000300000000002</c:v>
                </c:pt>
                <c:pt idx="24">
                  <c:v>0.31062200000000001</c:v>
                </c:pt>
                <c:pt idx="25">
                  <c:v>0.32000499999999998</c:v>
                </c:pt>
                <c:pt idx="26">
                  <c:v>0.330017</c:v>
                </c:pt>
                <c:pt idx="27">
                  <c:v>0.34001900000000002</c:v>
                </c:pt>
                <c:pt idx="28">
                  <c:v>0.35004299999999999</c:v>
                </c:pt>
                <c:pt idx="29">
                  <c:v>0.36000599999999999</c:v>
                </c:pt>
                <c:pt idx="30">
                  <c:v>0.37000499999999997</c:v>
                </c:pt>
                <c:pt idx="31">
                  <c:v>0.38000899999999999</c:v>
                </c:pt>
                <c:pt idx="32">
                  <c:v>0.39001000000000002</c:v>
                </c:pt>
                <c:pt idx="33">
                  <c:v>0.40003300000000003</c:v>
                </c:pt>
                <c:pt idx="34">
                  <c:v>0.41005200000000003</c:v>
                </c:pt>
                <c:pt idx="35">
                  <c:v>0.42000900000000002</c:v>
                </c:pt>
                <c:pt idx="36">
                  <c:v>0.43003799999999998</c:v>
                </c:pt>
                <c:pt idx="37">
                  <c:v>0.44004500000000002</c:v>
                </c:pt>
                <c:pt idx="38">
                  <c:v>0.45000099999999998</c:v>
                </c:pt>
                <c:pt idx="39">
                  <c:v>0.460061</c:v>
                </c:pt>
                <c:pt idx="40">
                  <c:v>0.470026</c:v>
                </c:pt>
                <c:pt idx="41">
                  <c:v>0.48010999999999998</c:v>
                </c:pt>
                <c:pt idx="42">
                  <c:v>0.490234</c:v>
                </c:pt>
                <c:pt idx="43">
                  <c:v>0.50000100000000003</c:v>
                </c:pt>
                <c:pt idx="44">
                  <c:v>0.51015900000000003</c:v>
                </c:pt>
                <c:pt idx="45">
                  <c:v>0.52002800000000005</c:v>
                </c:pt>
                <c:pt idx="46">
                  <c:v>0.53003900000000004</c:v>
                </c:pt>
                <c:pt idx="47">
                  <c:v>0.54001600000000005</c:v>
                </c:pt>
                <c:pt idx="48">
                  <c:v>0.55002600000000001</c:v>
                </c:pt>
                <c:pt idx="49">
                  <c:v>0.560025</c:v>
                </c:pt>
                <c:pt idx="50">
                  <c:v>0.57000600000000001</c:v>
                </c:pt>
                <c:pt idx="51">
                  <c:v>0.58003899999999997</c:v>
                </c:pt>
                <c:pt idx="52">
                  <c:v>0.59000300000000006</c:v>
                </c:pt>
                <c:pt idx="53">
                  <c:v>0.60001300000000002</c:v>
                </c:pt>
                <c:pt idx="54">
                  <c:v>0.61005500000000001</c:v>
                </c:pt>
                <c:pt idx="55">
                  <c:v>0.62007000000000001</c:v>
                </c:pt>
                <c:pt idx="56">
                  <c:v>0.63006499999999999</c:v>
                </c:pt>
                <c:pt idx="57">
                  <c:v>0.64007700000000001</c:v>
                </c:pt>
                <c:pt idx="58">
                  <c:v>0.650034</c:v>
                </c:pt>
                <c:pt idx="59">
                  <c:v>0.66001799999999999</c:v>
                </c:pt>
                <c:pt idx="60">
                  <c:v>0.670018</c:v>
                </c:pt>
                <c:pt idx="61">
                  <c:v>0.68012700000000004</c:v>
                </c:pt>
                <c:pt idx="62">
                  <c:v>0.69003199999999998</c:v>
                </c:pt>
                <c:pt idx="63">
                  <c:v>0.70001400000000003</c:v>
                </c:pt>
                <c:pt idx="64">
                  <c:v>0.71001400000000003</c:v>
                </c:pt>
                <c:pt idx="65">
                  <c:v>0.72004900000000005</c:v>
                </c:pt>
                <c:pt idx="66">
                  <c:v>0.73000399999999999</c:v>
                </c:pt>
                <c:pt idx="67">
                  <c:v>0.74002800000000002</c:v>
                </c:pt>
                <c:pt idx="68">
                  <c:v>0.75005999999999995</c:v>
                </c:pt>
                <c:pt idx="69">
                  <c:v>0.76001399999999997</c:v>
                </c:pt>
                <c:pt idx="70">
                  <c:v>0.77000299999999999</c:v>
                </c:pt>
                <c:pt idx="71">
                  <c:v>0.780003</c:v>
                </c:pt>
                <c:pt idx="72">
                  <c:v>0.79005800000000004</c:v>
                </c:pt>
                <c:pt idx="73">
                  <c:v>0.80000099999999996</c:v>
                </c:pt>
                <c:pt idx="74">
                  <c:v>0.81001800000000002</c:v>
                </c:pt>
                <c:pt idx="75">
                  <c:v>0.82003499999999996</c:v>
                </c:pt>
                <c:pt idx="76">
                  <c:v>0.830009</c:v>
                </c:pt>
                <c:pt idx="77">
                  <c:v>0.84004199999999996</c:v>
                </c:pt>
                <c:pt idx="78">
                  <c:v>0.85001199999999999</c:v>
                </c:pt>
                <c:pt idx="79">
                  <c:v>0.85858400000000001</c:v>
                </c:pt>
                <c:pt idx="80">
                  <c:v>0.85860700000000001</c:v>
                </c:pt>
                <c:pt idx="81">
                  <c:v>0.85860599999999998</c:v>
                </c:pt>
                <c:pt idx="82">
                  <c:v>0.85860599999999998</c:v>
                </c:pt>
                <c:pt idx="83">
                  <c:v>0.85861799999999999</c:v>
                </c:pt>
                <c:pt idx="84">
                  <c:v>0.85861799999999999</c:v>
                </c:pt>
                <c:pt idx="85">
                  <c:v>1</c:v>
                </c:pt>
                <c:pt idx="86">
                  <c:v>2</c:v>
                </c:pt>
                <c:pt idx="87">
                  <c:v>3</c:v>
                </c:pt>
              </c:numCache>
            </c:numRef>
          </c:xVal>
          <c:yVal>
            <c:numRef>
              <c:f>Sheet1!$H$2:$H$89</c:f>
              <c:numCache>
                <c:formatCode>General</c:formatCode>
                <c:ptCount val="88"/>
                <c:pt idx="0">
                  <c:v>6.842418E-6</c:v>
                </c:pt>
                <c:pt idx="1">
                  <c:v>8.2011770000000008E-6</c:v>
                </c:pt>
                <c:pt idx="2">
                  <c:v>1.5795699999999999E-5</c:v>
                </c:pt>
                <c:pt idx="3">
                  <c:v>2.1004609999999999E-5</c:v>
                </c:pt>
                <c:pt idx="4">
                  <c:v>2.330552E-5</c:v>
                </c:pt>
                <c:pt idx="5">
                  <c:v>2.3620100000000001E-5</c:v>
                </c:pt>
                <c:pt idx="6">
                  <c:v>2.3813949999999999E-5</c:v>
                </c:pt>
                <c:pt idx="7">
                  <c:v>2.3954059999999999E-5</c:v>
                </c:pt>
                <c:pt idx="8">
                  <c:v>2.4093330000000001E-5</c:v>
                </c:pt>
                <c:pt idx="9">
                  <c:v>2.4160610000000001E-5</c:v>
                </c:pt>
                <c:pt idx="10">
                  <c:v>2.5050089999999999E-5</c:v>
                </c:pt>
                <c:pt idx="11">
                  <c:v>2.5407560000000001E-5</c:v>
                </c:pt>
                <c:pt idx="12">
                  <c:v>2.5935290000000002E-5</c:v>
                </c:pt>
                <c:pt idx="13">
                  <c:v>2.650416E-5</c:v>
                </c:pt>
                <c:pt idx="14">
                  <c:v>2.7403960000000001E-5</c:v>
                </c:pt>
                <c:pt idx="15">
                  <c:v>2.8781689999999999E-5</c:v>
                </c:pt>
                <c:pt idx="16">
                  <c:v>3.040959E-5</c:v>
                </c:pt>
                <c:pt idx="17">
                  <c:v>3.303794E-5</c:v>
                </c:pt>
                <c:pt idx="18">
                  <c:v>3.5895770000000001E-5</c:v>
                </c:pt>
                <c:pt idx="19">
                  <c:v>4.333145E-5</c:v>
                </c:pt>
                <c:pt idx="20">
                  <c:v>4.861343E-5</c:v>
                </c:pt>
                <c:pt idx="21">
                  <c:v>5.464418E-5</c:v>
                </c:pt>
                <c:pt idx="22">
                  <c:v>5.6711330000000002E-5</c:v>
                </c:pt>
                <c:pt idx="23">
                  <c:v>7.809282E-5</c:v>
                </c:pt>
                <c:pt idx="24">
                  <c:v>1.008335E-4</c:v>
                </c:pt>
                <c:pt idx="25">
                  <c:v>1.3704200000000001E-4</c:v>
                </c:pt>
                <c:pt idx="26">
                  <c:v>1.7394010000000001E-4</c:v>
                </c:pt>
                <c:pt idx="27">
                  <c:v>2.1518890000000001E-4</c:v>
                </c:pt>
                <c:pt idx="28">
                  <c:v>4.136012E-4</c:v>
                </c:pt>
                <c:pt idx="29">
                  <c:v>1.4766239999999999E-3</c:v>
                </c:pt>
                <c:pt idx="30">
                  <c:v>2.1297809999999999E-3</c:v>
                </c:pt>
                <c:pt idx="31">
                  <c:v>2.3863259999999998E-3</c:v>
                </c:pt>
                <c:pt idx="32">
                  <c:v>2.5301429999999999E-3</c:v>
                </c:pt>
                <c:pt idx="33">
                  <c:v>2.6215140000000001E-3</c:v>
                </c:pt>
                <c:pt idx="34">
                  <c:v>1.156427E-2</c:v>
                </c:pt>
                <c:pt idx="35">
                  <c:v>1.310298E-2</c:v>
                </c:pt>
                <c:pt idx="36">
                  <c:v>1.432514E-2</c:v>
                </c:pt>
                <c:pt idx="37">
                  <c:v>1.6204050000000001E-2</c:v>
                </c:pt>
                <c:pt idx="38">
                  <c:v>1.897913E-2</c:v>
                </c:pt>
                <c:pt idx="39">
                  <c:v>2.1135359999999999E-2</c:v>
                </c:pt>
                <c:pt idx="40">
                  <c:v>2.603892E-2</c:v>
                </c:pt>
                <c:pt idx="41">
                  <c:v>3.3511699999999998E-2</c:v>
                </c:pt>
                <c:pt idx="42">
                  <c:v>3.5269719999999997E-2</c:v>
                </c:pt>
                <c:pt idx="43">
                  <c:v>4.0521160000000001E-2</c:v>
                </c:pt>
                <c:pt idx="44">
                  <c:v>4.7864009999999999E-2</c:v>
                </c:pt>
                <c:pt idx="45">
                  <c:v>5.6006130000000001E-2</c:v>
                </c:pt>
                <c:pt idx="46">
                  <c:v>6.9668610000000006E-2</c:v>
                </c:pt>
                <c:pt idx="47">
                  <c:v>8.1161430000000007E-2</c:v>
                </c:pt>
                <c:pt idx="48">
                  <c:v>8.9585970000000001E-2</c:v>
                </c:pt>
                <c:pt idx="49">
                  <c:v>9.7366679999999997E-2</c:v>
                </c:pt>
                <c:pt idx="50">
                  <c:v>0.1073679</c:v>
                </c:pt>
                <c:pt idx="51">
                  <c:v>0.1147589</c:v>
                </c:pt>
                <c:pt idx="52">
                  <c:v>0.1208658</c:v>
                </c:pt>
                <c:pt idx="53">
                  <c:v>0.12649350000000001</c:v>
                </c:pt>
                <c:pt idx="54">
                  <c:v>0.1312844</c:v>
                </c:pt>
                <c:pt idx="55">
                  <c:v>0.1381869</c:v>
                </c:pt>
                <c:pt idx="56">
                  <c:v>0.1443914</c:v>
                </c:pt>
                <c:pt idx="57">
                  <c:v>0.14890400000000001</c:v>
                </c:pt>
                <c:pt idx="58">
                  <c:v>0.15632270000000001</c:v>
                </c:pt>
                <c:pt idx="59">
                  <c:v>0.1626293</c:v>
                </c:pt>
                <c:pt idx="60">
                  <c:v>0.16921649999999999</c:v>
                </c:pt>
                <c:pt idx="61">
                  <c:v>0.17556350000000001</c:v>
                </c:pt>
                <c:pt idx="62">
                  <c:v>0.18700320000000001</c:v>
                </c:pt>
                <c:pt idx="63">
                  <c:v>0.19507939999999999</c:v>
                </c:pt>
                <c:pt idx="64">
                  <c:v>0.20492969999999999</c:v>
                </c:pt>
                <c:pt idx="65">
                  <c:v>0.21477959999999999</c:v>
                </c:pt>
                <c:pt idx="66">
                  <c:v>0.22329209999999999</c:v>
                </c:pt>
                <c:pt idx="67">
                  <c:v>0.23494139999999999</c:v>
                </c:pt>
                <c:pt idx="68">
                  <c:v>0.24257860000000001</c:v>
                </c:pt>
                <c:pt idx="69">
                  <c:v>0.25275229999999999</c:v>
                </c:pt>
                <c:pt idx="70">
                  <c:v>0.26032040000000001</c:v>
                </c:pt>
                <c:pt idx="71">
                  <c:v>0.26892189999999999</c:v>
                </c:pt>
                <c:pt idx="72">
                  <c:v>0.27951100000000001</c:v>
                </c:pt>
                <c:pt idx="73">
                  <c:v>0.29496240000000001</c:v>
                </c:pt>
                <c:pt idx="74">
                  <c:v>0.3123631</c:v>
                </c:pt>
                <c:pt idx="75">
                  <c:v>0.3305555</c:v>
                </c:pt>
                <c:pt idx="76">
                  <c:v>0.3495529</c:v>
                </c:pt>
                <c:pt idx="77">
                  <c:v>0.37075570000000002</c:v>
                </c:pt>
                <c:pt idx="78">
                  <c:v>0.3818204</c:v>
                </c:pt>
                <c:pt idx="79">
                  <c:v>0.38182490000000002</c:v>
                </c:pt>
                <c:pt idx="80">
                  <c:v>0.38182490000000002</c:v>
                </c:pt>
                <c:pt idx="81">
                  <c:v>0.38182490000000002</c:v>
                </c:pt>
                <c:pt idx="82">
                  <c:v>0.38182490000000002</c:v>
                </c:pt>
                <c:pt idx="83">
                  <c:v>0.38182490000000002</c:v>
                </c:pt>
                <c:pt idx="84">
                  <c:v>0.38182490000000002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DC8-4B6F-A130-7193DD19C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84605"/>
        <c:axId val="53957858"/>
      </c:scatterChart>
      <c:valAx>
        <c:axId val="10984605"/>
        <c:scaling>
          <c:orientation val="minMax"/>
          <c:max val="1"/>
        </c:scaling>
        <c:delete val="0"/>
        <c:axPos val="b"/>
        <c:title>
          <c:tx>
            <c:rich>
              <a:bodyPr rot="0"/>
              <a:lstStyle/>
              <a:p>
                <a:pPr>
                  <a:defRPr sz="1600" b="0" strike="noStrike" spc="-1">
                    <a:latin typeface="Arial"/>
                  </a:defRPr>
                </a:pPr>
                <a:r>
                  <a:rPr lang="en-GB" sz="1600" b="1" strike="noStrike" spc="-1" dirty="0" err="1">
                    <a:latin typeface="Arial"/>
                  </a:rPr>
                  <a:t>S</a:t>
                </a:r>
                <a:r>
                  <a:rPr lang="en-GB" sz="1600" b="1" strike="noStrike" spc="-1" baseline="-25000" dirty="0" err="1">
                    <a:latin typeface="Arial"/>
                  </a:rPr>
                  <a:t>w</a:t>
                </a:r>
                <a:endParaRPr lang="en-GB" sz="1600" b="1" strike="noStrike" spc="-1" baseline="-25000" dirty="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0.51261976181625912"/>
              <c:y val="0.87168853620530873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en-US"/>
          </a:p>
        </c:txPr>
        <c:crossAx val="53957858"/>
        <c:crosses val="autoZero"/>
        <c:crossBetween val="midCat"/>
        <c:majorUnit val="0.2"/>
      </c:valAx>
      <c:valAx>
        <c:axId val="53957858"/>
        <c:scaling>
          <c:orientation val="minMax"/>
          <c:max val="1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0" vert="horz"/>
              <a:lstStyle/>
              <a:p>
                <a:pPr>
                  <a:defRPr sz="1600" b="0" strike="noStrike" spc="-1">
                    <a:latin typeface="Arial"/>
                  </a:defRPr>
                </a:pPr>
                <a:r>
                  <a:rPr lang="en-GB" sz="1600" b="1" strike="noStrike" spc="-1" dirty="0" err="1">
                    <a:latin typeface="Arial"/>
                  </a:rPr>
                  <a:t>k</a:t>
                </a:r>
                <a:r>
                  <a:rPr lang="en-GB" sz="1600" b="1" strike="noStrike" spc="-1" baseline="-25000" dirty="0" err="1">
                    <a:latin typeface="Arial"/>
                  </a:rPr>
                  <a:t>r</a:t>
                </a:r>
                <a:endParaRPr lang="en-GB" sz="1600" b="1" strike="noStrike" spc="-1" baseline="-25000" dirty="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3.219946807744286E-2"/>
              <c:y val="0.37401259063959097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en-US"/>
          </a:p>
        </c:txPr>
        <c:crossAx val="10984605"/>
        <c:crosses val="autoZero"/>
        <c:crossBetween val="midCat"/>
        <c:majorUnit val="0.2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73423464297324381"/>
          <c:y val="4.2987134525648375E-2"/>
          <c:w val="9.3830633261559812E-3"/>
          <c:h val="1.7490309606846912E-2"/>
        </c:manualLayout>
      </c:layout>
      <c:overlay val="0"/>
    </c:legend>
    <c:plotVisOnly val="1"/>
    <c:dispBlanksAs val="span"/>
    <c:showDLblsOverMax val="1"/>
  </c:chart>
  <c:spPr>
    <a:solidFill>
      <a:srgbClr val="FFFFFF"/>
    </a:solidFill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BD0BE9D7-2EFC-4B94-8993-00558AC7A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E0DD33A3-A89E-45F4-A35E-2D77243B1F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18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5CC4F2-174F-4205-A2F6-1916DAE2776D}" type="slidenum">
              <a:rPr lang="en-GB" altLang="en-US" sz="1300" smtClean="0"/>
              <a:pPr eaLnBrk="1" hangingPunct="1">
                <a:spcBef>
                  <a:spcPct val="0"/>
                </a:spcBef>
              </a:pPr>
              <a:t>1</a:t>
            </a:fld>
            <a:endParaRPr lang="en-GB" altLang="en-US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95166F-C2E9-44E3-B185-3EC3087EB50B}" type="slidenum">
              <a:rPr lang="en-GB" altLang="en-US" sz="1300" smtClean="0"/>
              <a:pPr eaLnBrk="1" hangingPunct="1">
                <a:spcBef>
                  <a:spcPct val="0"/>
                </a:spcBef>
              </a:pPr>
              <a:t>3</a:t>
            </a:fld>
            <a:endParaRPr lang="en-GB" altLang="en-US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2604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97137F-ECE5-46D1-A7C3-929D81869FEF}" type="slidenum">
              <a:rPr lang="en-GB" altLang="en-US" smtClean="0"/>
              <a:pPr eaLnBrk="1" hangingPunct="1"/>
              <a:t>5</a:t>
            </a:fld>
            <a:endParaRPr lang="en-GB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000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Arial" pitchFamily="34" charset="0"/>
              <a:buChar char="•"/>
              <a:defRPr/>
            </a:pPr>
            <a:r>
              <a:rPr lang="en-GB" sz="1700" dirty="0"/>
              <a:t>Industrial waste remedy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GB" sz="1700" dirty="0"/>
              <a:t>Biodegradation of landfills</a:t>
            </a:r>
          </a:p>
          <a:p>
            <a:pPr marL="371429" indent="-371429" eaLnBrk="1" hangingPunct="1">
              <a:lnSpc>
                <a:spcPts val="3033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pitchFamily="34" charset="0"/>
                <a:cs typeface="Tahoma" pitchFamily="34" charset="0"/>
              </a:rPr>
              <a:t>Tracer studies </a:t>
            </a:r>
          </a:p>
          <a:p>
            <a:pPr marL="371429" indent="-371429" eaLnBrk="1" hangingPunct="1">
              <a:lnSpc>
                <a:spcPts val="3033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pitchFamily="34" charset="0"/>
                <a:cs typeface="Tahoma" pitchFamily="34" charset="0"/>
              </a:rPr>
              <a:t>Miscible displacement</a:t>
            </a:r>
          </a:p>
          <a:p>
            <a:pPr marL="371429" indent="-371429" eaLnBrk="1" hangingPunct="1">
              <a:lnSpc>
                <a:spcPts val="3033"/>
              </a:lnSpc>
              <a:spcBef>
                <a:spcPct val="20000"/>
              </a:spcBef>
              <a:buFontTx/>
              <a:buChar char="•"/>
              <a:defRPr/>
            </a:pPr>
            <a:endParaRPr lang="en-US" dirty="0">
              <a:latin typeface="Arial" pitchFamily="34" charset="0"/>
              <a:cs typeface="Tahoma" pitchFamily="34" charset="0"/>
            </a:endParaRPr>
          </a:p>
          <a:p>
            <a:pPr marL="371429" indent="-371429" eaLnBrk="1" hangingPunct="1">
              <a:lnSpc>
                <a:spcPts val="3033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pitchFamily="34" charset="0"/>
                <a:cs typeface="Tahoma" pitchFamily="34" charset="0"/>
              </a:rPr>
              <a:t>Capillary trapping – </a:t>
            </a:r>
            <a:r>
              <a:rPr lang="en-US" u="sng" dirty="0">
                <a:latin typeface="Arial" pitchFamily="34" charset="0"/>
                <a:cs typeface="Tahoma" pitchFamily="34" charset="0"/>
              </a:rPr>
              <a:t>multi-phase flow</a:t>
            </a:r>
          </a:p>
          <a:p>
            <a:pPr marL="371429" indent="-371429" eaLnBrk="1" hangingPunct="1">
              <a:lnSpc>
                <a:spcPts val="3033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pitchFamily="34" charset="0"/>
                <a:cs typeface="Tahoma" pitchFamily="34" charset="0"/>
              </a:rPr>
              <a:t>Development of miscibility - </a:t>
            </a:r>
            <a:r>
              <a:rPr lang="en-US" u="sng" dirty="0">
                <a:latin typeface="Arial" pitchFamily="34" charset="0"/>
                <a:cs typeface="Tahoma" pitchFamily="34" charset="0"/>
              </a:rPr>
              <a:t>transport</a:t>
            </a:r>
          </a:p>
          <a:p>
            <a:pPr marL="371429" indent="-371429" eaLnBrk="1" hangingPunct="1">
              <a:lnSpc>
                <a:spcPts val="3033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pitchFamily="34" charset="0"/>
                <a:cs typeface="Tahoma" pitchFamily="34" charset="0"/>
              </a:rPr>
              <a:t>Fluid-solid interaction - </a:t>
            </a:r>
            <a:r>
              <a:rPr lang="en-US" u="sng" dirty="0">
                <a:latin typeface="Arial" pitchFamily="34" charset="0"/>
                <a:cs typeface="Tahoma" pitchFamily="34" charset="0"/>
              </a:rPr>
              <a:t>reaction</a:t>
            </a:r>
          </a:p>
          <a:p>
            <a:pPr eaLnBrk="1" hangingPunct="1">
              <a:defRPr/>
            </a:pPr>
            <a:endParaRPr lang="en-GB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47ECF2-CFA6-4728-AE08-9A9363ACC37D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95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9705B-D96A-44A1-8568-D8B3504FC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2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87251-3E1E-4B27-A9AD-88211DF91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9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74638"/>
            <a:ext cx="2133600" cy="6049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248400" cy="6049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DEDA0-63DC-46B4-8F1A-41E5AE195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93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4191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79C81-B314-4FDC-A11F-E80292D5F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2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4191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191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191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94F8-B583-46C7-A36C-878AA4353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4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68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2BD83-7168-4105-A3D1-F608552D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9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C7F78-3669-4F2D-969E-47E577D3A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6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090DD-DDA3-4CA1-99B3-597CF9D18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8C13D-42E9-437B-9824-692474B6C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ACB8-40E2-49CA-B613-FD2814D7A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62DE8-33CC-4031-82AC-895EF8902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3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90CA2-B198-471C-AD0C-BB68737CA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5A9E0-EE85-416C-B1AE-D261C12DD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7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534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78A2EFC-DD56-47C2-9784-A28C6C12A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1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11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google.co.uk/url?sa=i&amp;rct=j&amp;q=&amp;esrc=s&amp;frm=1&amp;source=images&amp;cd=&amp;cad=rja&amp;uact=8&amp;docid=BXm07rJQMjIw9M&amp;tbnid=n3b6fnY1ChoYJM:&amp;ved=&amp;url=http://www.estrategiaconcursos.com.br/blog/noticia/resultado-concurso-da-petrobras/&amp;ei=WMyzU5jJMoO6OICwgMgE&amp;bvm=bv.69837884,d.ZWU&amp;psig=AFQjCNEY7QHu04W73d3b7SXR6FRiDGgpZA&amp;ust=1404378585129390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72279" y="1196252"/>
            <a:ext cx="8839200" cy="297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</a:rPr>
              <a:t>Using pore-scale imaging and modelling for the design of porous materials</a:t>
            </a:r>
          </a:p>
          <a:p>
            <a:pPr algn="ctr">
              <a:spcAft>
                <a:spcPts val="0"/>
              </a:spcAft>
              <a:buNone/>
            </a:pPr>
            <a:r>
              <a:rPr lang="en-GB" altLang="en-US" sz="1800" b="1" dirty="0">
                <a:solidFill>
                  <a:schemeClr val="tx1"/>
                </a:solidFill>
                <a:latin typeface="+mj-lt"/>
              </a:rPr>
              <a:t>Martin Blunt</a:t>
            </a:r>
            <a:r>
              <a:rPr lang="en-GB" altLang="en-US" sz="1800" dirty="0">
                <a:solidFill>
                  <a:schemeClr val="tx1"/>
                </a:solidFill>
                <a:latin typeface="+mj-lt"/>
              </a:rPr>
              <a:t>, Branko Bijeljic, Linqi Zhu,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Yihuai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Zhang, </a:t>
            </a:r>
            <a:r>
              <a:rPr lang="en-GB" altLang="en-US" sz="1800" dirty="0">
                <a:solidFill>
                  <a:schemeClr val="tx1"/>
                </a:solidFill>
                <a:latin typeface="+mj-lt"/>
              </a:rPr>
              <a:t>Sajjad Foroughi, Rukuan Chai</a:t>
            </a:r>
            <a:endParaRPr lang="en-GB" sz="1800" dirty="0">
              <a:solidFill>
                <a:schemeClr val="tx1"/>
              </a:solidFill>
              <a:latin typeface="+mj-lt"/>
              <a:ea typeface="Arial Unicode MS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1800" b="1" dirty="0">
                <a:solidFill>
                  <a:schemeClr val="tx1"/>
                </a:solidFill>
                <a:latin typeface="+mj-lt"/>
                <a:ea typeface="Arial Unicode MS"/>
              </a:rPr>
              <a:t>Zhejiang University: </a:t>
            </a:r>
            <a:r>
              <a:rPr lang="en-GB" sz="1800" dirty="0" err="1">
                <a:solidFill>
                  <a:schemeClr val="tx1"/>
                </a:solidFill>
                <a:latin typeface="+mj-lt"/>
              </a:rPr>
              <a:t>Yingshi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 Zhang,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Jin-Ping Yang, Ming-Liang Qu,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 Jie Luo,</a:t>
            </a:r>
            <a:r>
              <a:rPr lang="en-US" sz="1800" baseline="30000" dirty="0">
                <a:solidFill>
                  <a:schemeClr val="tx1"/>
                </a:solidFill>
                <a:latin typeface="+mj-lt"/>
              </a:rPr>
              <a:t>      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Qingyang (Lewis) Lin</a:t>
            </a:r>
            <a:endParaRPr lang="en-GB" sz="1800" dirty="0">
              <a:solidFill>
                <a:schemeClr val="tx1"/>
              </a:solidFill>
              <a:latin typeface="+mj-lt"/>
              <a:ea typeface="Arial Unicode MS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mperial College London">
            <a:extLst>
              <a:ext uri="{FF2B5EF4-FFF2-40B4-BE49-F238E27FC236}">
                <a16:creationId xmlns:a16="http://schemas.microsoft.com/office/drawing/2014/main" id="{BE8DF6D0-CF4A-D2C4-6DE9-12CC11506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32222" r="6000" b="32222"/>
          <a:stretch>
            <a:fillRect/>
          </a:stretch>
        </p:blipFill>
        <p:spPr bwMode="auto">
          <a:xfrm>
            <a:off x="115958" y="133716"/>
            <a:ext cx="3573767" cy="6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48A2F-8F6A-593A-BF73-9C594B5EE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639" y="152400"/>
            <a:ext cx="329184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A803A7-7231-C2D7-0218-085CE90466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6"/>
          <a:stretch>
            <a:fillRect/>
          </a:stretch>
        </p:blipFill>
        <p:spPr>
          <a:xfrm>
            <a:off x="477328" y="3012230"/>
            <a:ext cx="3127248" cy="3712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86BCA3-AB79-931F-B191-C4E31F0AD3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9483" b="6800"/>
          <a:stretch>
            <a:fillRect/>
          </a:stretch>
        </p:blipFill>
        <p:spPr>
          <a:xfrm>
            <a:off x="4267200" y="2851505"/>
            <a:ext cx="4419600" cy="38365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27ED5-7C96-6255-AB5A-B4F3F22C7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D825-61BC-08C5-6F3B-3FAF0359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18902"/>
            <a:ext cx="8534400" cy="792162"/>
          </a:xfrm>
        </p:spPr>
        <p:txBody>
          <a:bodyPr/>
          <a:lstStyle/>
          <a:p>
            <a:r>
              <a:rPr lang="en-GB" altLang="en-US" dirty="0">
                <a:solidFill>
                  <a:srgbClr val="FF0000"/>
                </a:solidFill>
              </a:rPr>
              <a:t>Design of graphite electrodes</a:t>
            </a:r>
            <a:br>
              <a:rPr lang="en-GB" altLang="en-US" kern="0" dirty="0">
                <a:solidFill>
                  <a:srgbClr val="FF0000"/>
                </a:solidFill>
              </a:rPr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75AE0-FF04-4BE3-227C-C0CB70AD6AD6}"/>
              </a:ext>
            </a:extLst>
          </p:cNvPr>
          <p:cNvSpPr txBox="1"/>
          <p:nvPr/>
        </p:nvSpPr>
        <p:spPr>
          <a:xfrm>
            <a:off x="469900" y="5715000"/>
            <a:ext cx="847725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Use nano-CT to image a three-phase graphite electrode.  Then solve for electrical potential and Lithium ion concentration. Validate against direct simulation and upscale to large networks.</a:t>
            </a:r>
          </a:p>
          <a:p>
            <a:endParaRPr lang="en-GB" dirty="0"/>
          </a:p>
          <a:p>
            <a:endParaRPr lang="en-GB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75467-B0C1-3B55-EEF1-A9EC8C92D972}"/>
              </a:ext>
            </a:extLst>
          </p:cNvPr>
          <p:cNvSpPr txBox="1"/>
          <p:nvPr/>
        </p:nvSpPr>
        <p:spPr>
          <a:xfrm>
            <a:off x="6705600" y="6357456"/>
            <a:ext cx="3470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Zhang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in prep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(2026) </a:t>
            </a: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643F5C4E-BD12-06E8-ECC4-4BB77D1F8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4" y="1272333"/>
            <a:ext cx="7771112" cy="3905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36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594" y="2325050"/>
            <a:ext cx="3678238" cy="2324100"/>
          </a:xfrm>
        </p:spPr>
      </p:pic>
      <p:pic>
        <p:nvPicPr>
          <p:cNvPr id="4099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24463"/>
            <a:ext cx="13716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2"/>
          <p:cNvSpPr>
            <a:spLocks noGrp="1" noChangeArrowheads="1"/>
          </p:cNvSpPr>
          <p:nvPr>
            <p:ph type="title"/>
          </p:nvPr>
        </p:nvSpPr>
        <p:spPr>
          <a:xfrm>
            <a:off x="90868" y="-132922"/>
            <a:ext cx="9372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0000"/>
                </a:solidFill>
              </a:rPr>
              <a:t>Does it matter?</a:t>
            </a:r>
          </a:p>
        </p:txBody>
      </p:sp>
      <p:pic>
        <p:nvPicPr>
          <p:cNvPr id="410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08" y="1432780"/>
            <a:ext cx="377507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15602"/>
            <a:ext cx="2703513" cy="215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18"/>
          <p:cNvSpPr>
            <a:spLocks noChangeArrowheads="1"/>
          </p:cNvSpPr>
          <p:nvPr/>
        </p:nvSpPr>
        <p:spPr bwMode="auto">
          <a:xfrm>
            <a:off x="-411955" y="5145209"/>
            <a:ext cx="3681412" cy="4142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2800"/>
              </a:lnSpc>
              <a:buFontTx/>
              <a:buNone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Enhanced Oil Recovery</a:t>
            </a:r>
          </a:p>
        </p:txBody>
      </p:sp>
      <p:pic>
        <p:nvPicPr>
          <p:cNvPr id="410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916363"/>
            <a:ext cx="1800225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4970463" y="3221038"/>
            <a:ext cx="130175" cy="688975"/>
          </a:xfrm>
          <a:prstGeom prst="downArrow">
            <a:avLst/>
          </a:prstGeom>
          <a:solidFill>
            <a:srgbClr val="FB97F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Down Arrow 29"/>
          <p:cNvSpPr/>
          <p:nvPr/>
        </p:nvSpPr>
        <p:spPr>
          <a:xfrm>
            <a:off x="6515100" y="2671763"/>
            <a:ext cx="144463" cy="1258887"/>
          </a:xfrm>
          <a:prstGeom prst="downArrow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11" name="Rectangle 18"/>
          <p:cNvSpPr>
            <a:spLocks noChangeArrowheads="1"/>
          </p:cNvSpPr>
          <p:nvPr/>
        </p:nvSpPr>
        <p:spPr bwMode="auto">
          <a:xfrm>
            <a:off x="4041652" y="937175"/>
            <a:ext cx="3738968" cy="4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800"/>
              </a:lnSpc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cs typeface="Tahoma" pitchFamily="34" charset="0"/>
              </a:rPr>
              <a:t>Carbon and Hydrogen Storage</a:t>
            </a:r>
          </a:p>
        </p:txBody>
      </p:sp>
      <p:sp>
        <p:nvSpPr>
          <p:cNvPr id="4112" name="Rectangle 7"/>
          <p:cNvSpPr>
            <a:spLocks noChangeArrowheads="1"/>
          </p:cNvSpPr>
          <p:nvPr/>
        </p:nvSpPr>
        <p:spPr bwMode="auto">
          <a:xfrm>
            <a:off x="306388" y="3705225"/>
            <a:ext cx="144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http://energy.gov</a:t>
            </a:r>
            <a:r>
              <a:rPr lang="en-GB" altLang="en-US" sz="1100"/>
              <a:t>/</a:t>
            </a:r>
          </a:p>
        </p:txBody>
      </p:sp>
      <p:pic>
        <p:nvPicPr>
          <p:cNvPr id="4113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92563"/>
            <a:ext cx="1447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Down Arrow 35"/>
          <p:cNvSpPr/>
          <p:nvPr/>
        </p:nvSpPr>
        <p:spPr>
          <a:xfrm>
            <a:off x="6483350" y="5022850"/>
            <a:ext cx="107950" cy="231775"/>
          </a:xfrm>
          <a:prstGeom prst="downArrow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15" name="Rectangle 18"/>
          <p:cNvSpPr>
            <a:spLocks noChangeArrowheads="1"/>
          </p:cNvSpPr>
          <p:nvPr/>
        </p:nvSpPr>
        <p:spPr bwMode="auto">
          <a:xfrm>
            <a:off x="2574802" y="2395597"/>
            <a:ext cx="1522412" cy="506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400"/>
              </a:lnSpc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cs typeface="Tahoma" pitchFamily="34" charset="0"/>
              </a:rPr>
              <a:t>Contaminant</a:t>
            </a:r>
          </a:p>
          <a:p>
            <a:pPr eaLnBrk="1" hangingPunct="1">
              <a:lnSpc>
                <a:spcPts val="1400"/>
              </a:lnSpc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cs typeface="Tahoma" pitchFamily="34" charset="0"/>
              </a:rPr>
              <a:t>Transport</a:t>
            </a:r>
          </a:p>
        </p:txBody>
      </p:sp>
      <p:sp>
        <p:nvSpPr>
          <p:cNvPr id="4116" name="Rectangle 7"/>
          <p:cNvSpPr>
            <a:spLocks noChangeArrowheads="1"/>
          </p:cNvSpPr>
          <p:nvPr/>
        </p:nvSpPr>
        <p:spPr bwMode="auto">
          <a:xfrm>
            <a:off x="1600200" y="1298575"/>
            <a:ext cx="28178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http://www.euwfd.com/html/groundwater.html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18964" y="4250384"/>
            <a:ext cx="6034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Shale oil and gas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7289619" y="4290240"/>
            <a:ext cx="1632456" cy="175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F512EB-DCE3-4156-B818-B816530456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0" y="228600"/>
            <a:ext cx="2460253" cy="2113084"/>
          </a:xfrm>
          <a:prstGeom prst="rect">
            <a:avLst/>
          </a:prstGeom>
        </p:spPr>
      </p:pic>
      <p:pic>
        <p:nvPicPr>
          <p:cNvPr id="22" name="Picture 21" descr="A person with collar shirt&#10;&#10;Description automatically generated">
            <a:extLst>
              <a:ext uri="{FF2B5EF4-FFF2-40B4-BE49-F238E27FC236}">
                <a16:creationId xmlns:a16="http://schemas.microsoft.com/office/drawing/2014/main" id="{9717725A-92EE-4D27-A0F6-7E215ED1AD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85" y="162005"/>
            <a:ext cx="1537435" cy="1537435"/>
          </a:xfrm>
          <a:prstGeom prst="rect">
            <a:avLst/>
          </a:prstGeom>
        </p:spPr>
      </p:pic>
      <p:sp>
        <p:nvSpPr>
          <p:cNvPr id="4100" name="Rectangle 18"/>
          <p:cNvSpPr>
            <a:spLocks noChangeArrowheads="1"/>
          </p:cNvSpPr>
          <p:nvPr/>
        </p:nvSpPr>
        <p:spPr bwMode="auto">
          <a:xfrm>
            <a:off x="3211515" y="3737831"/>
            <a:ext cx="603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+mj-lt"/>
              </a:rPr>
              <a:t>3D X-ray Micro-CT imaging of a porous sample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 dirty="0">
              <a:latin typeface="+mj-lt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9BAD9F74-93D5-4735-B21D-8E6537B06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36" y="152400"/>
            <a:ext cx="3298146" cy="2795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400"/>
              </a:lnSpc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cs typeface="Tahoma" pitchFamily="34" charset="0"/>
              </a:rPr>
              <a:t>Electrochemical devices</a:t>
            </a: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74B7EF97-C2D9-E320-9BA1-B86C76854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106" y="658024"/>
            <a:ext cx="6034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Natural gas storage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4CD89890-38F6-5646-428A-0038FAA7D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214" y="6406175"/>
            <a:ext cx="6034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Reactors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1332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Acknowledgements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30338"/>
            <a:ext cx="8213725" cy="474186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GB" alt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</a:pPr>
            <a:endParaRPr lang="en-GB" alt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</a:pPr>
            <a:endParaRPr lang="en-GB" alt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</a:pPr>
            <a:endParaRPr lang="en-GB" alt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</a:pPr>
            <a:endParaRPr lang="en-GB" altLang="en-US" sz="2000" dirty="0">
              <a:solidFill>
                <a:srgbClr val="000000"/>
              </a:solidFill>
            </a:endParaRPr>
          </a:p>
          <a:p>
            <a:pPr marL="0" indent="0" eaLnBrk="1" hangingPunct="1">
              <a:buNone/>
            </a:pPr>
            <a:endParaRPr lang="en-GB" sz="2000" dirty="0"/>
          </a:p>
          <a:p>
            <a:pPr marL="0" indent="0" eaLnBrk="1" hangingPunct="1">
              <a:buFontTx/>
              <a:buNone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  <p:pic>
        <p:nvPicPr>
          <p:cNvPr id="32773" name="Picture 8" descr="logo_iRock_RGB150dp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825727"/>
            <a:ext cx="4045589" cy="60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xQHEhUUEhIUFhQWFxkaGRQYGRUYFhwdFR8dHxkbGhcdKCggGxwlHhYaIjQhJSorLi4uFx8zODQsNygtLisBCgoKDg0OGxAQGzAkICQ0LCwsLCw4LCwsLCwsLSwsLCwsLCwuLCwsLCwvLCwsLCwsLCwsLCwsLCwsLCwsLCwsLP/AABEIAGcB6QMBEQACEQEDEQH/xAAcAAEAAwEBAQEBAAAAAAAAAAAABQYHBAgDAgH/xABIEAABAwIBBgkICAUDBAMAAAABAAIDBBEFBgcSITFBExUiUWFxgZGSFjJSVHKTodEUFzNzgqKxwTQ1QrLSI0RiwuHi8ENTg//EABoBAQACAwEAAAAAAAAAAAAAAAABAwIEBQb/xAA0EQACAQIDBQYGAQQDAAAAAAAAAQIDEQQSUQUUITFSExUyM0GRYXGBobHRwSI0QnIGI2L/2gAMAwEAAhEDEQA/ANQxrFZKSUtYRawOwHavM7V2piMNiMlNq1l6HSwuGp1KeaSODj+b0h4Qub37jNV7GzuVHQcfzekPCE79xmq9huVHQcfzekPCE79xmq9huVHQcfzekPCE79xmq9huVHQcfzekPCE79xmq9huVHQcfzekPCE79xmq9huVHQcfzekPCE79xmq9huVHQcfzekPCE79xmq9huVHQcfzekPCE79xmq9huVHQcfzekPCE79xmq9huVHQcfzekPCE79xmq9huVHQksBxOStkLXkEBt9gG8fNdXZG0q+JrOFRq1r8vijVxeHhTgnHUnl6M5wQBAEAQBAEAQBAEAQBAEAQBAEAQBAEAQBAEAQBAEAQBAEAQBAEAQBAEAQBAEAQBAEAQBAEAQBAEAQBAEBUMpftz7IXidv/AN39EdrA+URS4huBAEAQBAEAQBAEAQBATWSv2rvYP6hd/wD47/cy/wBf5RobQ8tfMtS9kcgIAgCAIAgCAIAgCAIAgCAIAgCAIAgCAIAgCAIAgCAIAgCAIAgCAIAgCAIAgCAIAgCAIAgCAIAgCAIAgCAqGUv259kLxO3/AO7+iO1gfKIpcQ3AgCAIAgCAIAgCAIAgJrJX7V3sH9Qu/wD8d/uZf6/yjQ2h5a+Zal7I5AQBAEAQBAEAQBAEAQBAEAQBAEAQBAEAQBAEAQBAEAQBAEAQBAEAQBAEAQBAEAQBAEAQBAEAQBAEAQBAEBxVWFxVbtJ7bnrI2dS0cRs3DYieepG7+b/hl9PE1KayxZ8uIoPQPid81R3Jguj7v9me+1tfwOIoPQPid807kwXR93+xvtbX8DiKD0D4nfNO5MF0fd/sb7W1/A4ig9A+J3zTuTBdH3f7G+1tfwOIoPQPid807kwXR93+xvtbX8DiKD0D4nfNO5MF0fd/sb7W1/A4ig9A+J3zTuTBdH3f7G+1tfwOIoPQPid807kwXR93+xvtbX8DiKD0D4nfNO5MF0fd/sb7W1/A4ig9A+J3zTuTBdH3f7G+1tfwOIoPQPid807kwXR93+xvtbX8H2pMNjozpMbYkW2k/r1LYw2zsPhpZ6UbPlzf8ldTEVKitJnYt0pCAIAgCAIAgCAIAgCAIAgCAIAgCAIAgCAIAgCAIAgCAIAgCAIAgCAIAgCAIAgCAIAgCAIAgCAIAgCAIAgIXFcq6TCJODnnDH2B0dF51HZrAIWLkkUzr04O0nY4/L/D/Wh4Jf8AFM8THe6PUd2EZUUuMvMcEwe8NLiA141CwvcgDeEUk+RnCvTm7RdyYWRaEBG4pjkOEjSmc9jfS4OUtHW4NIHeobS5lc6sYeL+SL8v8P8AWh4Jf8VGeJXvdHqOvC8rKTFpBFBMHvIJ0Q2QahtNyAAikmZQxFObtF3JtZFwQHFiWKx4W0ulLmtG1wjkc0dJLQQB0lQ3YwnOMFdkN5f4f60PBL/iozxKt7o9R3YPlPS408sgmD3hukRovGoEC+sDeQpUk+RnCvTm7RdyYUloQBAEAQHBiGM0+GECaeOMkXAe4NJHOLqG0uZhOpCHidjl8rKL1yD3jVGaOphvFLqR/RlVRO/3cHvGfNMy1G8UupEnT1DKpulG9r2n+ppDh3hZFqafFH1Qki6rKOko3lklTC17dRa57QR1hRmWpVKtTi7OSPl5WUXrkHvGqM0dSN4pdSHlZReuQe8amaOo3il1I+9Fj9NXvDIqiJ7zchrXNJ1bdQUqSZlGtCTtFpnRiGIxYY0OmlZG0mwLyGgnbbXv1FG0uZlKcYK8nY4PKyi9cg941RmjqV7xS6kPKyi9cg941M0dRvFLqQ8rKL1yD3jUzR1G8UupHXh2MQYmSIZo5C0XIY4OtfZeylNPkZwqQn4XcYjjEGGECaaOMuvYPcG3tttfrRtLmJ1IQ8TscnlZReuQe8aozR1MN4pdSAyroj/vIPeN+aZlqN4pdSJCjxCKuF4pY5B/wc136KblkZxlydzpUmQQHJiGJQ4Y3SmlZGOdzgL9V9vYobS5mMpxirydiBkzhYew2+kX6QyUjv0VGdGu8bRXr+SXwnHqbGPsJ2PI2tBs4dbTYjuUpp8i6FWE/C7kkpLD5zzNp2l73BrWgkuJsABtJPMhDaSuyK8rKL1yD3jVjmjqVbxS6kPKyi9cg941M0dRvFLqR0UmPUtYbR1MLjzCRhPde6m6Mo1qcuUkSKksPlVVLKRhfI4NY0XLnGwA6ShDaSuyL8rKL1yD3jVjmjqVbxS6kPKyi9cg941M0dRvFLqR0UuPUtYbR1MLjzCRhPde6m6Mo1acuUkSKksCAICGOVdEP93B7xqxzLUp3il1I7MOxaDFNLgJo5NG2loODrX2Xt1HuUpp8jOFSE/C7napMwgOPEcUhwsXmlZGN2k4C/UNp7FDaXMwlUjDxOxBPzh4ew2+kX6RHKR/aozooeNor1/JLYTlBTYz9hOx5GvRBs7r0TY27FKknyLoVoT8LuSaksMPzt/zB33cf7qifiOJtDzfoUxYmgaxmWw7QjnnI85wjb1M1u7y4eFW016nY2dC0XIveOYxFgURlmJDAQNQubu2WH/uxWG9UqRpxzSK63OZQn+qQdPBu/ZDX3+jqW2KRlYwOaQ5j2gg7Q5rh8QQUNtNSV1yMCy9wlmDVsscYsw2c1vMHi9uoG9uiyokrM4GLpqnVaXItmZXDdJ09QRsAiaevlP/AEZ3rKmuNzb2bT5z+hpOM4rHgsLppiQxtr2FzyiALDfrKtOlUqRpxzS5FbGcygP9cnu3Ia2/0dS1UdUyvjbJG4OY8XDhsIP/ALsQ2oyUldcjC84+EMwaue2MAMe0SBo2DSuCBzC7Tq6VRJWZwsbSVOrw9eJLZmf4yT7h397FlT5luzvMfy/RsqtO0EAQBAEBg+c3EeMMQkseTEBGPw63fmc7uVE3dnBx081V/DgV+gw2bEiRDFJIW2voNc619l7bNnwUWua0Kcp+FXPzXYfLh5AmikjJ2B7XNvbmuNagShKHiVjsybxyTJ+dssbiBcabNz27wRv1XsdxUp24llCtKlK6PRc0ogaXONmtBJPMBrK2D0Tdlc80YlWHEZZJXbZHueRzaRJt2XstY8zUm5ycn6n3osEqK9unFTyyNvbSaxzhcbRcKbMyjRqSV4ps+/kvW+p1Hu3/ACTKzLd6vSy+5pcnZaGaaaeF8ZDAxmm0tJ0jdxF/ZHes4J3uzoYChKLcpKxyZ5q4zTQwNuQxpe63O82HcGnxJUfEw2jO7UF8zOCwt2gqs5lj8oQfvgzzHuKE2ZsGZzDfo1LJMRYyyWHsx6h+Yv7lbTXC52dnwtTctSmZ1cR+nV7mg8mFrYxzX853xdb8Kwm7s08fPNVtoVmgw6XESWwxPkIFyGNLiBzmyixqQpyn4Vc/ddhE+HAGaCWMHUC9jmgnmuRa6WaJlSnDjJNHPS1L6N4fG5zHtNw5psR2qDGMnF3R6RwSpdW08MjxZz4mOcOlzQT8Sthcj0tOTlBN+qKpnAy5GA/6MFnVBGsnW2MHYSN7jtA7TuBxlO3BGpi8X2X9Mef4MfmmmxeW7jJNK82G17yeYDb2BUnHbnUlx4s7MRyYq8MZwktPI1m92ogX57E27VNmjOeGqwV5IjaaodSPa+Nxa9pu1wNiD0FQVRk4u6PQeRmNcf0kczraetrwNmk3Ue/Ue1Xxd0eiw9XtKakROdXEfoNA5oPKmc2MdW13waR2qJvgU46eWk/jwMN2qk4RKyZNVkYJNJUADaeCf8lNmW7vV6X7EUoKjbM0mIS11G4SuLhHIWMcdZ0dFp0b77aXcQNyupvgdzATlKnx9D554MR+i0bYgdc0gH4Wco/HR71FR8CNoTy0ramMsYZCAASSQABrJJ2ADnVRxEr8EScmTVZGCTSVAA2ngn/JTZlrw9Vf4silBUbHmexKWsglZI4ubE5oYSbkBwN235hb4q2mztbPqSlBp+hoCsN8o2dLKfiiHgI3WmmBuRtbHsJ6CdbR+I7lXOVuBo43EdnHKubMVVRwzScyklpalvOxh8JI/wCpWU+Z1NmvjJGtK06xVc4GVPk1CNCxmkuGX1gW855G+1xq5yFhOVjVxWI7GPDmzEi6bG5hcvlmkNhc3cSd3QPgFScO86stWyRxbI+swiMyzQFsYtdwdG61zYXDSTtO3YpcWiyeFqwWaS4EPS1L6N7ZI3Fr2m7XDaCFBVGTi7o0j62Xf/QO9WdodLvH/wAkLnb/AJg77uP91jPxFO0PN+hTFiaJ6HyKw7iqhgjIs7QDne0/lHuLrdivirI9Hh4ZKaRz5bZMuyojjjE4iaxxceRp3NrDeLWue9ZGGJw7rJK9ipw5o7EadZdu8NisbdBLiB12KGmtmK/GRoE9RDk9TgvcI4YmhoudzRYAbydWwayobsdFuNKHHgkYBlPi5x2qlnIsHnkt5mtADQemw19JKobu7nn69XtZuRtGbfDuLsPh1cqQcK7/APTW38miOxWwXA7eEhkpL48T45xsGqMdgjipw0jT0n3cG+aCGjp1uv8AhCzMcZSnVgoxKDT5sK2RwDuCYN7i+9uwDWpuc5bOq342NbwqiZgNMyPSsyJmt7rDZrc47hruVB2IRVOCj6IwrLjGxj9ZJK3zBZjPZbv7SSe1a8nd3OFiq3a1G1yLBmZ/jJPuHf3sWdPmX7O8x/L9Gyq07QQBAEBz4hVigikld5sbHOPU0X/ZQ3YxlLLFt+h5oqJjUvc92tznFxPS43PxK1zzMpOTbZpmazFKTBaeR01RGySR/mk6w1gs34lx7VZBpczq4GdOEG21dkfnQyshxwRw0502scXuksQL2IAbfWdpudmxROSfIqx2JhUSjErOR+EHG6uKIC7dIOfzBjDd1+vZ1uCxSu7GrhqXaVEjYM5eI8X4fLY8qW0Q6eE878gcrZvgdjGTyUn8eBgqpPPl6yczinAadkDaVrgy/KMhBJcSSbaOras1NpWsdCjjuzgoqJO4VnQkxOaOFtG28j2tvwp1aR1nzdw19ilVHobFPHuclFR5mmK06QQGQ55sR4aeKAHVGwuPXIdXcG/mVVR8bHI2jO8lEquRWHcaV1PHa40w53sx8o369G3asErs1MLDPVSPRC2D0R8qqcUrHPcbNY0uJ6Gi5+AQhtJXZ5orao1sj5HedI9zz1vJJ/Vax5mcs0nLUvGbPKGkydZKZ3uEkjgAAx7uS0atYG8uPcFnCSXM38FWp0ovM+LOjODl5DjUH0ena8hzmlz3DRFmm4DRtvcDXq7bpKSasjLF4yE4ZIlVyRyakykmaxrSIgRwkm5o3i/pHYB27AsUrmph6Eqsvh6m641XtwOmklsNGJmpuwEjU1vabDtV7dkd2pNU4OWh5zq6l1Y90kji573FznHeTtWueblJyd2bBmnydbQ04qXt/wBWa+iTtbHuA9q2l1FvMraa4XOzgaChDO+bLblBo/RZ9O2hwMmlfm0TdZvkblS2R30PNgWueZNtzQxGOgudjpXkdQs39WlXU+R3MArUSrZ5sR4aoigB1RsLj7Uh+TR4lhUfE1dozvJR0KNhM7KWeJ8jS5jHtc5otchpvbXz2WBoUpKM03yNJxPOy18bhBTvEhBAc8t0W332F725tSsdTQ6c9oxt/SuJnuT+CSY/MIYtHSOslxAAA2nnPULlYJN8Ec6jSdWWVG/5PYOzAYGQR6w0a3Ha5x1uces92oblelZWPQUqapxUUZRnfxH6VWiIHVCwD8UnKP5dDuVU3xOTtCd6mXQrmSdRDSVcMlQbRsdpEgF2tou3UP8AlZYrnxNbDuMaicuSNUrs6FFAwmPhJHW1NDC0X3XLrWHere0R1pY+klw4mONY/EZbNaXSSOJDWi5Jcb2AVJxbSnLhzZvOQmT5ydpWxutwjiXyW2aRtqB6AAOwner4qyO/hqPZU7evqS2MYkzB4XzSmzWC/STuaOkmwHWpbsrltSahFyfoedsZxOTG53zSa3yO80a7DY1regCwWu3fiedqVJVZ5n6krldgHk82mY77V8RfJ7Rd5v4RYdhO9ZNWLsRR7KMV6+pNZmpNGtkHpQO+DmKafMu2c/8Asa+BsyuOyY7nnjeKqJxvoGKzTuuHHS7dbVTU5nH2knnT9LFFoat9BI2SJxa9hu1wtqPbq7FgaEJuDzR5l7os6Ujm6FVTRTMNgbcm46WnSa49yzzv1N+O0G1acbl1yZxDDspAeBghDwLuifFGHgc9rEEdIJ2hZxcWb1GdCr4Uie4lp/V4fds+Sysi/s4aIx3O3/MHfdx/uqZ+I4+0PN+hAZMYdxtVwQ2uHyDS9ka3flBUJXZrUIZ6iiejxqWwekMtx7ObNQ1MscUULmMeWhztO50dR2EDaCpOVW2hKE3GKVkS2QuXcmUU5hliY06BcHM0rckgEEG/PtuoLsLjHWllaLfjGFx4xE6KVoLXDtB3OHMRzqGrm5UgpxyyPO+H4aa2pZTja6URkjrsT2C57Fr2vwPOwp5qih8T0nGwRgACwAAA6BsWyel5FMxnOVT4VPJC6KZxjdolzdDRvvtdwOo6uxVupZ2saVTHU4ScX6EzktlTDlO15hD2lhAcx4AcNK9jqJBBsd+5ZRlcuoYiFZXiQWduhfPRmRsrw2Mt0ohbQcHEC53kgkHWbatl1jUXAox8G6d0+XoYqqjhl+zM/wAZJ9w7+9isp8zobO8x/L9Gyq07QQBAEBTM7GI/QqEsB5Uz2s7POd8G2/EsKj4Gnjp5aVtTEGt0jYbSqThJXJ8ZFV5/2kn5fmpyvQ2dzrdJJYZm1rawjTY2Fu9z3Ansa25J67LJQZZDAVZPjwNUyUyWhyZjLY7ue62nKfOdbdbc0bh+qsjFI6tChGjGyKLnpxHSfBTg+aDI4dLuSz+1/esKj42NHaU+UPqUPAMMOM1EUDTbhHWJ22A1uNt9gCexYJXdjn0afaTUdTRvqib6273Y/wAlZ2Z0u7Y9RK5MZuWYDUNn4cyFgdZpYG63C173O4lSoWdy2hgo0p5r3LwszeCA855W4jxrWTy3uHPIb7LeS34NC127s85iZ56rZc8y2Hacs85HmtEbT0vN3doDW+JZ01xubuzYcXL6Gsq06xUs6GI/QMPkANnSkRj8Wt35WuWFR8DVxtTJSfx4GEqk4BdW5sK17Q4cDrAOjpuvr3eba6zyM3ls+rb0KfVU7qR7mPFnscWuHMWmxCwNKUXF2ZrGaDG5a5ksEhBZEGFhsAQHXBabbfNvr17VbTfodfZ9WUk4v0O/O/MYqAAbHzMaeoBzv1aFNTkWY92pfUxMqk4Z6Tyf0RS0+h5nAx6PVoi3wWxHkempWyK2iKjnYyhbRU5pmOHCzW0gNrWb7+1a3VpLCo/Q08dXUYZFzZkNFSPrpGRxjSe9wa0dJ/ZVHHhFykoo9HYHhzcHp4oW7I2gX5z/AFHtNz2rYSsrHpKcFCKivQ8/5VYjxrVzy3uHSHR9lvJb8AFQ3dnn8RPPUbLFm5yPjylEz5y8MYWtboEC7jcuvcHYNHvWUI3NjB4WNVNyO7L3IemyfpuGilkD9NrQx5aQ6+21gDcC57FMopIsxWEp04ZkzPqeR0L2ujJD2uBaRtDgdVum6rOdBtSTR6c0tBt3WFhc8w51snp/TiebMarzilRLMf8A5HucOgE8kdgsOxa178TzdWeebkS2TmRdTlHG6SHgw1rtHluIuQATawPOFkot8i2jhJ1Y5onJlHk3Pk45rZw3lglrmm7Tbb03FxtG9Q01zMK2HnRdpHbkDjUuE1cTY7FssjGPaQDcPIF77QRe+rmUxdmWYStKFRJepvyvO+YxnUym40m+jxn/AEoTyiNjpNh7G6x16XQqZyu7HFx2IzyyLkvyQWRNTTUFS2aqJ0Y+U1oaXXf/AEk23Db1gLGNr8SjCypxnmn6EjnJyghyhlifAXENYWnSaW6yb71Mmm+Bbja0KrWU/uaeXg8RYPSjkHwv/wBKQ8Q2e7VTbKuqZRMc+RwaxouXHUAOkq9ux23JRV2VzFsbwvGIzHPPTvZtsXawecEawekLByi+ZrzqUJq0mis1Wa6GvaJKOqOg4XbpgPaQdlnCxt2FY5E+KZqy2fCSvCRn2UOBy5PTcDNo6Vg4Fpu0g3sRsO47RuWDVjnVqMqUssiTzbBxxKn0L7XaXs6Dr36P3spj4kW4K/bKxvqvO+Yfnb/mDvu4/wB1RPxHE2h5v0O/M1h3D1MsxGqJmiPak/8AFp8SmmuNzPZ0LyctDYDrVx2CjPzW0jySZagkm5OkzWTt/pQ0Hs+k+bZP5N5K0+TmlwLXaTtRe43cQN24AdQQ2KOHhS8J+8qsejyep3SPI0rERs3uduAHNzncFjJ2RNesqUHJmW5o8P8AptaZXaxCwuv/AMpOSPgXnsVcFxOXgIZqjk/Q2StqW0Ub5HeaxrnHqaLn9Fc3Y7MpKKbZ5nqqh1W90jvOe5zndbjc/ErWPMSk5SbZo+ZI8uqH/GP9XqynzZ09m/5fQuecZmnh1R7LT3Oas5+E3cWr0ZGAKg86X7Mz/GSfcO/vYrKfM6GzvMfy/RsqtO0EAQBAY9nlxHh6mOEHVEzSPtSH/FrfEqaj4nH2jO8lHQruQeHcZ18DCLta7Td1R8r9QB2qIq7NbCQz1Uj0Grz0IQBAeesusR4zrp335IfoN6o+Tq6CQT2rXk7s89i556rZEUdZJQvD4nuY8Xs5pIIvqOvqUFMZyi7xJHyprfW5/eOU5mWbzV6mWLN/ilXjFdEx9TO5jbveC9xBDBsI5i4tHasottm1hKlWpVScnY2lXHZIfK/EeKqOeW9iGEN9p3Jb8SFjJ2RVXnkpuR50VB5s3jNjh3F+HxEjlS3lP4/N/IGq6C4HfwcMlJfHiWtZm0ZJnoxHhJYYAdTGl7ut5s3tAafEqqj42OTtKfFQ+pUMjsO41rYIyLgvDneyzlO7w23asErs08NDPVSPREjxGCTsAJPYtg9E+B5mxGrNfLJKdsj3P8RJ/da3M8xUlmk5amt5m6DgKWSXfLJb8MYsPiXK2nyOxs+FqblqWLLbBDj9JJE22nqcy+zSbsHaLjtWUldGxiKXa03FHn6ogdSuLHtLXtNi0ixB6QqDz0ouLsyTw/Kerw2Pg4qiRrNzQQQL81/N7FN2i2GJqwVovgcdPTzYzLZjZJZXG52ucekk/qVBgozqS4cWbHkBkQMnxw01nVDhbVrbGDtAO9x3nsG+90Y24s7OFwnZf1S5/gm8ssR4qop5AbEMIb7T+S34lTJ2RfiJ5KbkedlQecO+gxqow5ujDPJG0m5axxaL89hv1DuU3ZZCtOCtF2PlW18uJOBllkkdsGm5zjr3C+zsUXIlOc/E7l8zd5DSSysqalhZGwhzGOFnOcNbSW7Q0HXr22G5ZxjfizfweElmzzL1nCxHi2gncDynt4NvPeTkm3UCT2KybsjfxU8lJs8/qg88eg8gsO4soIGEWcW6buuTla+oEDsV8FZHosNDJSSM7zyV3D1ccW6KO/bIbn4Naq6j4nN2jO81HQjM2FB9OxCMnZEHSH8OofmcD2KIK8ivAwzVV8OJpWcbKbiCn0WH/Xlu1nO0f1P7L2HSRzFWTlZHSxdfsocObMRoKN+IysijF3vcGgdJ5+jeTzAqlHDhBzkor1L99Uk/rMXherOzZ0O7ZdRV8rcmH5LvYx8jXl7S4FoItY23rBqxq4jDui0m73Pvm4k4PEqfpLh3scpjzRlgvOibXlLhpxelmhabOewhp3X2tv0XAV0ldWO3Vhng46nnSqpn0b3MkaWvabOadRBWueblFxdmTOFZY1mExiKKchg2NLWOtfmLgSOrYpUmi+GKqwWVMjppp8dmu4vmmf0Fzj0ADYOgalHMrbnVlqzX83GRxyfaZp7cPILaO3Qbt0b73EgX6gOu6EbcWdjB4bslmlzZd1mbph+dv+YO+7j/AHVE/EcTaHm/Qi8nsrqjJ5jmQcGA52kdJtzewG3m1KFJrkU0cVOkrRJT6zq/0ovd/wDdZZ5F3eFX4D6zq/0ovd/90zyHeFX4Hzmzk18gsJGN6Wxtv8bqM8jF4+sytYjiMuJv05pHSO53G/YBsA6AsTWnUlN3k7klk5lVPk4HiDg+WQXFzbnk3sL32az3qVJrkWUcTKkmondimcCsxSJ8LzHoPFnaLLG28Xvv2KXJvgWTxtScXF+pVViaZNZMZTTZMue6ERkvAB0wSOTrFrEc6lO3I2KGIlRvl9SVxbOJVYtC+GRkAZILEta8HsJceZS5tqxbPHVJxcWlxKgsTSL9mZ/jJPuHf3sVlPmdDZ3mP5fo2VWnaCAIAgI2rwClrHl8lNC97trnMaXGwsLkjmAHYoyorlRpyd3FH7ocFp8PdpQwRRutbSYxrTY7rjdqHciSQjShF3ikjvUlgQBARByXoz/tKf3bPkoyrQp3el0r2P55LUXqdP7tnyTKtBu9LpXsPJai9Tp/ds+SZVoN3pdK9jqoMGp8OcXQwRRuIsSxjWm3NcbtSJJGcaUIcYpI7lJmfCtoo69uhLG17Lg6LgHDVs1FQ1cxlFSVmrkd5LUXqdP7tnyTKtCvd6XSvYlooxCA1oAaAAANQAGwAcyktStwR+kJI6swKmrnl8tPC95tdzmNcdWzWVFkVypQk7ySZ/aLA6bD3acVPFG61tJrGtNjtFwlkhGlCLvFJHc9gkBBFwRYg7CDtUlhE+S1F6nT+7Z8lGVaFO70ulex30NBFhzdGGNkbb30WNDRc77DfqRKxZGEYq0VY6VJkR2K4FT4v9vBG8jY4jlDqcNY71DSfMrnShPxK5EsyAw9hv8ARgegvkI7rqMkSpYOiv8AEnqDD4sObowxMjbzMaG99tqlJIvjCMVaKsdKkyOetoo8QboSxtkbe+i4BwuNmoo1cxlFSVpK5H+S1F6nT+7Z8lGVaFe70ulew8lqL1On92z5JlWg3el0r2OujwmCh+ygiYedrGtPeAlkZxpxjyVjtUmZzV+HxYi0NmjZI0G4a9ocL6xex32J71DVzGUIyVpK5weS1F6nT+7Z8kyrQr3el0r2JcDR1BSXEfWYDTVzy+Wnhe82u5zGkm2zWQosiuVKEneSTFFgVNQO04qeJjxcaTWNade3WEshGlCLvFJH6rsFp8QdpTQRSOtbSexrjYbrndrPejSYlShJ3kkz80eA01C8Pip4WPF7OaxocL6jYgcyWQjRpxd1FIkVJYcNfhEGJEGaCOQgWBe1riBzC6hpMwlThPxK58qfJ6lpXB7KaFrmm4c1jQQeggJlRiqNOLuook1JaR2K4FT4v9vAyQjYSOUOpw1jvUNJ8yudKE/ErkSzN/h7Df6MD1vkI7rqMkSpYOiv8Sbw7CocMFoYY4xv0WgX6ztKlJLkXRhGHhVjsUmYQGH52/5g77uP91RPxHE2h5v0KYsTQCAIAgCAIAgCAIAgCAv2Zn+Mk+4d/exWU+Z0NneY/l+jZVadoIAgCAIAgCAIAgCAIAgCAIAgCAIAgCAIAgCAIAgCAIAgCAIAgCAIAgCAIAgCAIAgCAIAgCAIAgCAIAgCAw/O3/MHfdx/uqJ+I4m0PN+hTFiaAQBAEAQBAEAQBAEAQF+zM/xkn3Dv72KynzOhs7zH8v0bKrTtBAEAQBAEAQBAEAQBAEAQBAEAQBAEAQBAEAQBAEAQBAEAQBAEAQBAEAQBAEAQBAEAQBAEAQBAEAQBAEAQFAyzyAkyiqTM2ZjAWtbolrieT1darlBt3NHE4N1Z5r2IL6o5vWYvC5R2bNfu19Q+qOb1mLwuTs2O7X1D6o5vWYvC5OzY7tfUPqjm9Zi8Lk7Nju19Q+qOb1mLwuTs2O7X1D6o5vWYvC5OzY7tfUPqjm9Zi8Lk7Nju19Q+qOb1mLwuTs2O7X1D6o5vWYvC5OzY7tfUPqjm9Zi8Lk7Nju19Q+qOb1mLwuTs2O7X1FjyGyGkyZndK+Zjw6Mss1pB1lpvr9lZRi0zYw2EdGWa9y8rM3ggCAIAgCAIAgCAIAgCAIAgCAIAgCAIAgCAIAgCAIAgCAIAgCAIAgCAIAgCAIAgCAIAgCAIAgCAIAgCAID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01600" y="-1050925"/>
            <a:ext cx="90106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3" y="5846496"/>
            <a:ext cx="2265191" cy="47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2185484"/>
            <a:ext cx="2581636" cy="3605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9F0A6-C94E-F2E1-9770-05155BBEF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85" y="910124"/>
            <a:ext cx="329184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42C3B5-1309-4502-0A43-C55944791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994" y="1108075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61BC3-D700-5955-D039-ECDDA34A11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994" y="3466901"/>
            <a:ext cx="2143125" cy="2143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536DE1-04B6-44F8-A92E-02DA07E235E8}"/>
              </a:ext>
            </a:extLst>
          </p:cNvPr>
          <p:cNvSpPr txBox="1"/>
          <p:nvPr/>
        </p:nvSpPr>
        <p:spPr>
          <a:xfrm>
            <a:off x="4267200" y="1981200"/>
            <a:ext cx="1663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YouTube site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497510-7E39-F13A-89BD-CFC9C800BF35}"/>
              </a:ext>
            </a:extLst>
          </p:cNvPr>
          <p:cNvSpPr txBox="1"/>
          <p:nvPr/>
        </p:nvSpPr>
        <p:spPr>
          <a:xfrm>
            <a:off x="3962400" y="4193573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Github</a:t>
            </a:r>
            <a:r>
              <a:rPr lang="en-US" sz="2000" dirty="0"/>
              <a:t> for codes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1751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21" y="125723"/>
            <a:ext cx="8730879" cy="1169677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None/>
            </a:pPr>
            <a:r>
              <a:rPr lang="en-GB" sz="3200" dirty="0">
                <a:solidFill>
                  <a:srgbClr val="FF0000"/>
                </a:solidFill>
              </a:rPr>
              <a:t>Many of the societal challenges for the 21</a:t>
            </a:r>
            <a:r>
              <a:rPr lang="en-GB" sz="3200" baseline="30000" dirty="0">
                <a:solidFill>
                  <a:srgbClr val="FF0000"/>
                </a:solidFill>
              </a:rPr>
              <a:t>st</a:t>
            </a:r>
            <a:r>
              <a:rPr lang="en-GB" sz="3200" dirty="0">
                <a:solidFill>
                  <a:srgbClr val="FF0000"/>
                </a:solidFill>
              </a:rPr>
              <a:t> century involve flow in porous media</a:t>
            </a:r>
            <a:endParaRPr lang="en-GB" sz="3200" b="1" dirty="0">
              <a:solidFill>
                <a:srgbClr val="000000"/>
              </a:solidFill>
            </a:endParaRPr>
          </a:p>
          <a:p>
            <a:pPr marL="257175" indent="-257175">
              <a:buFont typeface="Arial" charset="0"/>
              <a:buChar char="•"/>
            </a:pPr>
            <a:endParaRPr lang="en-GB" sz="126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FA08EC-C5DC-621F-DBF3-F17750C70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398" y="4325741"/>
            <a:ext cx="3397602" cy="2184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89EE8E-303E-66A7-EC72-97E0F4E52191}"/>
              </a:ext>
            </a:extLst>
          </p:cNvPr>
          <p:cNvSpPr txBox="1"/>
          <p:nvPr/>
        </p:nvSpPr>
        <p:spPr>
          <a:xfrm>
            <a:off x="4003199" y="6474023"/>
            <a:ext cx="487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000000"/>
                </a:solidFill>
              </a:rPr>
              <a:t>Hematpur</a:t>
            </a:r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en-GB" sz="1400" i="1" dirty="0">
                <a:solidFill>
                  <a:srgbClr val="000000"/>
                </a:solidFill>
              </a:rPr>
              <a:t>et al. Advances in Geo-Energy Research  (</a:t>
            </a:r>
            <a:r>
              <a:rPr lang="en-GB" sz="1400" dirty="0">
                <a:solidFill>
                  <a:srgbClr val="000000"/>
                </a:solidFill>
              </a:rPr>
              <a:t>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C6878-DE85-5386-6903-E9B92D3C0B7C}"/>
              </a:ext>
            </a:extLst>
          </p:cNvPr>
          <p:cNvSpPr txBox="1"/>
          <p:nvPr/>
        </p:nvSpPr>
        <p:spPr>
          <a:xfrm>
            <a:off x="149709" y="6474023"/>
            <a:ext cx="3775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Hodges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Nature Communications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B217E5-25F9-0208-F416-F602C451A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/>
          <a:stretch/>
        </p:blipFill>
        <p:spPr bwMode="auto">
          <a:xfrm>
            <a:off x="1066800" y="3581400"/>
            <a:ext cx="2774886" cy="28460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46D0E9-D51B-DAFC-BF41-02872B37E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60" y="1295400"/>
            <a:ext cx="3429000" cy="2946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6D5AF1-DE65-A7ED-60F2-0F801712C7AB}"/>
              </a:ext>
            </a:extLst>
          </p:cNvPr>
          <p:cNvSpPr txBox="1"/>
          <p:nvPr/>
        </p:nvSpPr>
        <p:spPr>
          <a:xfrm>
            <a:off x="436125" y="1285336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Calibri"/>
              </a:rPr>
              <a:t>CO</a:t>
            </a:r>
            <a:r>
              <a:rPr lang="en-GB" sz="2000" baseline="-25000" dirty="0">
                <a:solidFill>
                  <a:srgbClr val="000000"/>
                </a:solidFill>
                <a:cs typeface="Calibri"/>
              </a:rPr>
              <a:t>2</a:t>
            </a:r>
            <a:r>
              <a:rPr lang="en-GB" sz="2000" dirty="0">
                <a:solidFill>
                  <a:srgbClr val="000000"/>
                </a:solidFill>
                <a:cs typeface="Calibri"/>
              </a:rPr>
              <a:t> storage underground</a:t>
            </a:r>
          </a:p>
          <a:p>
            <a:pPr marL="257175" indent="-257175">
              <a:buFont typeface="Arial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Calibri"/>
              </a:rPr>
              <a:t>Groundwater use and protection</a:t>
            </a:r>
          </a:p>
          <a:p>
            <a:pPr marL="257175" indent="-257175">
              <a:buFont typeface="Arial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Calibri"/>
              </a:rPr>
              <a:t>Geothermal energy</a:t>
            </a:r>
          </a:p>
          <a:p>
            <a:pPr marL="257175" indent="-257175">
              <a:buFont typeface="Arial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Hydrogen storage</a:t>
            </a:r>
          </a:p>
          <a:p>
            <a:pPr marL="257175" indent="-257175">
              <a:buFont typeface="Arial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Calibri"/>
              </a:rPr>
              <a:t>Electrochemical devices</a:t>
            </a:r>
          </a:p>
          <a:p>
            <a:pPr marL="257175" indent="-257175">
              <a:buFont typeface="Arial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Calibri"/>
              </a:rPr>
              <a:t>Packed bed reactors</a:t>
            </a:r>
          </a:p>
          <a:p>
            <a:pPr marL="257175" indent="-257175">
              <a:buFont typeface="Arial" charset="0"/>
              <a:buChar char="•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Oil &amp; gas production (still &gt;50% world energy production)</a:t>
            </a:r>
          </a:p>
        </p:txBody>
      </p:sp>
    </p:spTree>
    <p:extLst>
      <p:ext uri="{BB962C8B-B14F-4D97-AF65-F5344CB8AC3E}">
        <p14:creationId xmlns:p14="http://schemas.microsoft.com/office/powerpoint/2010/main" val="246468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Big data from rock images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10600" cy="838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High-resolution three-dimensional imaging of porous materials – SEM and X-rays – from nanometre to metre scales. Coupled with multiscale modelling and design.</a:t>
            </a:r>
          </a:p>
          <a:p>
            <a:pPr marL="0" indent="0" eaLnBrk="1" hangingPunct="1">
              <a:buFontTx/>
              <a:buNone/>
            </a:pPr>
            <a:endParaRPr lang="en-GB" altLang="en-US" sz="1800" dirty="0">
              <a:solidFill>
                <a:schemeClr val="tx1"/>
              </a:solidFill>
            </a:endParaRPr>
          </a:p>
          <a:p>
            <a:pPr marL="0" indent="0" eaLnBrk="1" hangingPunct="1">
              <a:buFontTx/>
              <a:buNone/>
            </a:pPr>
            <a:endParaRPr lang="en-GB" altLang="en-US" sz="1800" dirty="0">
              <a:solidFill>
                <a:schemeClr val="tx1"/>
              </a:solidFill>
            </a:endParaRPr>
          </a:p>
        </p:txBody>
      </p:sp>
      <p:pic>
        <p:nvPicPr>
          <p:cNvPr id="614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61722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0" t="15385" r="10748" b="-15385"/>
          <a:stretch>
            <a:fillRect/>
          </a:stretch>
        </p:blipFill>
        <p:spPr bwMode="auto">
          <a:xfrm>
            <a:off x="3352800" y="3435350"/>
            <a:ext cx="158432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71688"/>
            <a:ext cx="3429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83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76200"/>
            <a:ext cx="8534400" cy="79216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Trapping and flow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5123" name="Rectangle 3"/>
          <p:cNvSpPr txBox="1">
            <a:spLocks noChangeArrowheads="1"/>
          </p:cNvSpPr>
          <p:nvPr/>
        </p:nvSpPr>
        <p:spPr bwMode="auto">
          <a:xfrm>
            <a:off x="381000" y="667059"/>
            <a:ext cx="838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There are two things we need to</a:t>
            </a:r>
            <a:r>
              <a:rPr lang="en-GB" altLang="en-US" sz="2000" b="1" i="1" dirty="0">
                <a:solidFill>
                  <a:schemeClr val="tx1"/>
                </a:solidFill>
              </a:rPr>
              <a:t> design</a:t>
            </a:r>
            <a:r>
              <a:rPr lang="en-GB" altLang="en-US" sz="2000" dirty="0">
                <a:solidFill>
                  <a:schemeClr val="tx1"/>
                </a:solidFill>
              </a:rPr>
              <a:t>:</a:t>
            </a:r>
          </a:p>
          <a:p>
            <a:pPr marL="457200" indent="-457200" eaLnBrk="1" hangingPunct="1">
              <a:buFontTx/>
              <a:buAutoNum type="arabicPlain"/>
            </a:pPr>
            <a:r>
              <a:rPr lang="en-GB" altLang="en-US" sz="2000" b="1" dirty="0">
                <a:solidFill>
                  <a:schemeClr val="tx1"/>
                </a:solidFill>
              </a:rPr>
              <a:t>Trapping.  </a:t>
            </a:r>
            <a:r>
              <a:rPr lang="en-GB" altLang="en-US" sz="2000" dirty="0">
                <a:solidFill>
                  <a:schemeClr val="tx1"/>
                </a:solidFill>
              </a:rPr>
              <a:t>One phase is surrounded by the other in the wider pore spaces and cannot flow.  CO</a:t>
            </a:r>
            <a:r>
              <a:rPr lang="en-GB" altLang="en-US" sz="2000" baseline="-25000" dirty="0">
                <a:solidFill>
                  <a:schemeClr val="tx1"/>
                </a:solidFill>
              </a:rPr>
              <a:t>2</a:t>
            </a:r>
            <a:r>
              <a:rPr lang="en-GB" altLang="en-US" sz="2000" dirty="0">
                <a:solidFill>
                  <a:schemeClr val="tx1"/>
                </a:solidFill>
              </a:rPr>
              <a:t> storage, surgical masks.</a:t>
            </a:r>
          </a:p>
          <a:p>
            <a:pPr marL="457200" indent="-457200" eaLnBrk="1" hangingPunct="1">
              <a:buFontTx/>
              <a:buAutoNum type="arabicPlain"/>
            </a:pPr>
            <a:r>
              <a:rPr lang="en-GB" altLang="en-US" sz="2000" b="1" dirty="0">
                <a:solidFill>
                  <a:schemeClr val="tx1"/>
                </a:solidFill>
              </a:rPr>
              <a:t>Flow.  </a:t>
            </a:r>
            <a:r>
              <a:rPr lang="en-GB" altLang="en-US" sz="2000" dirty="0">
                <a:solidFill>
                  <a:schemeClr val="tx1"/>
                </a:solidFill>
              </a:rPr>
              <a:t>Both phases can flow over a wide saturation range with little trapping or retention of either phase.  Fuel cells, oil recovery, gas storage, hydrogen storage, packed bed reactors, catalysis, electrodes.</a:t>
            </a:r>
          </a:p>
          <a:p>
            <a:pPr eaLnBrk="1" hangingPunct="1"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Controlled by pore structure and </a:t>
            </a:r>
            <a:r>
              <a:rPr lang="en-GB" altLang="en-US" sz="2000" b="1" i="1" dirty="0">
                <a:solidFill>
                  <a:schemeClr val="tx1"/>
                </a:solidFill>
              </a:rPr>
              <a:t>wettability</a:t>
            </a:r>
            <a:r>
              <a:rPr lang="en-GB" altLang="en-US" sz="2000" dirty="0">
                <a:solidFill>
                  <a:schemeClr val="tx1"/>
                </a:solidFill>
              </a:rPr>
              <a:t> – the local distribution of contact angle.  </a:t>
            </a:r>
            <a:r>
              <a:rPr lang="en-GB" altLang="en-US" sz="2000" b="1" i="1" dirty="0">
                <a:solidFill>
                  <a:schemeClr val="tx1"/>
                </a:solidFill>
              </a:rPr>
              <a:t>Multi-physics experiments and modelling</a:t>
            </a:r>
            <a:r>
              <a:rPr lang="en-GB" altLang="en-US" sz="20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buNone/>
            </a:pPr>
            <a:endParaRPr lang="en-GB" altLang="en-US" sz="20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endParaRPr lang="en-GB" alt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 descr="A person with collar shirt&#10;&#10;Description automatically generated">
            <a:extLst>
              <a:ext uri="{FF2B5EF4-FFF2-40B4-BE49-F238E27FC236}">
                <a16:creationId xmlns:a16="http://schemas.microsoft.com/office/drawing/2014/main" id="{C464D1FC-6309-49B6-A9C4-801E5EBC8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648075"/>
            <a:ext cx="2143125" cy="2143125"/>
          </a:xfrm>
          <a:prstGeom prst="rect">
            <a:avLst/>
          </a:prstGeom>
        </p:spPr>
      </p:pic>
      <p:pic>
        <p:nvPicPr>
          <p:cNvPr id="8" name="Picture 2" descr="Homogeneous and Heterogeneous Catalysis | Gagliardi Group">
            <a:extLst>
              <a:ext uri="{FF2B5EF4-FFF2-40B4-BE49-F238E27FC236}">
                <a16:creationId xmlns:a16="http://schemas.microsoft.com/office/drawing/2014/main" id="{B4E7BF91-7CD1-43C5-9591-617C2496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44" y="3758230"/>
            <a:ext cx="2569762" cy="12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D024B390-40C3-46C5-9906-4B28B42A3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4" y="4738688"/>
            <a:ext cx="3590925" cy="1800225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E1E958-6381-4542-82F4-0B97F6651C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2" y="3705543"/>
            <a:ext cx="3429000" cy="29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98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7" y="61913"/>
            <a:ext cx="8534400" cy="792162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FF0000"/>
                </a:solidFill>
              </a:rPr>
              <a:t>Pore network modelling</a:t>
            </a:r>
          </a:p>
        </p:txBody>
      </p:sp>
      <p:pic>
        <p:nvPicPr>
          <p:cNvPr id="28676" name="Picture 7" descr="D:\AWR paper Blunt et al 2011\ketton3D_colourgrey_withoutb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t="11948" r="24242" b="3540"/>
          <a:stretch>
            <a:fillRect/>
          </a:stretch>
        </p:blipFill>
        <p:spPr bwMode="auto">
          <a:xfrm>
            <a:off x="6112840" y="1524000"/>
            <a:ext cx="2667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7" descr="Kett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t="5916" r="17676"/>
          <a:stretch>
            <a:fillRect/>
          </a:stretch>
        </p:blipFill>
        <p:spPr bwMode="auto">
          <a:xfrm>
            <a:off x="6289675" y="4038600"/>
            <a:ext cx="26257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61122" y="662108"/>
            <a:ext cx="840187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GB" altLang="en-US" sz="2000" kern="0" dirty="0">
                <a:solidFill>
                  <a:srgbClr val="000000"/>
                </a:solidFill>
              </a:rPr>
              <a:t>Represent the pore space topologically as a disordered lattice of pores – wide regions – connected by throats – constrictions. Combine with the solid network. Compute the relevant physics and chemistry semi-analytically through the network.  </a:t>
            </a: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D9C46864-DBE5-8E26-1733-4D5413C08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74" y="2281658"/>
            <a:ext cx="5731510" cy="38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2"/>
          <p:cNvSpPr/>
          <p:nvPr/>
        </p:nvSpPr>
        <p:spPr>
          <a:xfrm>
            <a:off x="557487" y="1105017"/>
            <a:ext cx="8029025" cy="1299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491" tIns="33746" rIns="67491" bIns="33746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From 10-billion voxel three-dimensional images an equivalent pore network is extracted through which multiphase fluid flow/ heat transport/ reaction/ electrochemical behaviour is simulated (left). 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predicted fluid configurations at the micron scale are compared to experiment (middle)  or direct numerical simulation 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(Yang </a:t>
            </a:r>
            <a:r>
              <a:rPr lang="en-GB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et al., 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2026).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Parameters are tuned to match pore-scale phenomena.  Then predictions of properties – such as relative permeability as a function of saturation – can be made (right).</a:t>
            </a:r>
          </a:p>
          <a:p>
            <a:pPr algn="just">
              <a:lnSpc>
                <a:spcPct val="100000"/>
              </a:lnSpc>
            </a:pPr>
            <a:endParaRPr lang="en-GB" spc="-1" dirty="0"/>
          </a:p>
          <a:p>
            <a:pPr marL="2430" algn="just">
              <a:buClr>
                <a:srgbClr val="000000"/>
              </a:buClr>
            </a:pPr>
            <a:endParaRPr lang="en-GB" b="1" i="1" spc="-1" dirty="0">
              <a:ea typeface="ＭＳ Ｐゴシック"/>
            </a:endParaRPr>
          </a:p>
          <a:p>
            <a:pPr marL="2430" algn="just">
              <a:buClr>
                <a:srgbClr val="000000"/>
              </a:buClr>
            </a:pPr>
            <a:endParaRPr lang="en-GB" b="1" i="1" spc="-1" dirty="0"/>
          </a:p>
          <a:p>
            <a:pPr algn="just">
              <a:lnSpc>
                <a:spcPct val="100000"/>
              </a:lnSpc>
            </a:pPr>
            <a:endParaRPr lang="en-GB" spc="-1" dirty="0"/>
          </a:p>
          <a:p>
            <a:pPr marL="2430" algn="just">
              <a:buClr>
                <a:srgbClr val="000000"/>
              </a:buClr>
            </a:pPr>
            <a:endParaRPr lang="en-GB" spc="-1" dirty="0"/>
          </a:p>
          <a:p>
            <a:pPr algn="just">
              <a:lnSpc>
                <a:spcPct val="100000"/>
              </a:lnSpc>
            </a:pPr>
            <a:endParaRPr lang="en-GB" spc="-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570B5-AB6D-4805-A026-F94DE7552B9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r="12267"/>
          <a:stretch/>
        </p:blipFill>
        <p:spPr bwMode="auto">
          <a:xfrm>
            <a:off x="3352800" y="4603148"/>
            <a:ext cx="2168370" cy="2043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FB632-719D-451B-B3CC-9A21FCFFE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87" y="3579308"/>
            <a:ext cx="3167567" cy="14310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698AEF0-54CC-7CF8-737B-D04377D328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82690"/>
              </p:ext>
            </p:extLst>
          </p:nvPr>
        </p:nvGraphicFramePr>
        <p:xfrm>
          <a:off x="5526921" y="3243696"/>
          <a:ext cx="3470430" cy="3001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70C6F27-8521-6628-F45F-AAE3C78B4734}"/>
              </a:ext>
            </a:extLst>
          </p:cNvPr>
          <p:cNvSpPr txBox="1"/>
          <p:nvPr/>
        </p:nvSpPr>
        <p:spPr>
          <a:xfrm>
            <a:off x="7289515" y="3429001"/>
            <a:ext cx="1055095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Experiment</a:t>
            </a: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   Simulation</a:t>
            </a:r>
            <a:endParaRPr lang="en-GB" sz="14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B218-79F4-E844-1D26-7AEEB49CA639}"/>
              </a:ext>
            </a:extLst>
          </p:cNvPr>
          <p:cNvCxnSpPr/>
          <p:nvPr/>
        </p:nvCxnSpPr>
        <p:spPr>
          <a:xfrm flipH="1">
            <a:off x="7019820" y="3762269"/>
            <a:ext cx="3467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489A3D1-C7FC-F377-82CE-67517CC04C52}"/>
              </a:ext>
            </a:extLst>
          </p:cNvPr>
          <p:cNvSpPr/>
          <p:nvPr/>
        </p:nvSpPr>
        <p:spPr>
          <a:xfrm>
            <a:off x="7027523" y="3433101"/>
            <a:ext cx="81000" cy="276997"/>
          </a:xfrm>
          <a:prstGeom prst="rect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35F863-12EE-9C71-CA21-DA6CECB6CE93}"/>
              </a:ext>
            </a:extLst>
          </p:cNvPr>
          <p:cNvSpPr/>
          <p:nvPr/>
        </p:nvSpPr>
        <p:spPr>
          <a:xfrm>
            <a:off x="7173929" y="3384553"/>
            <a:ext cx="81000" cy="389510"/>
          </a:xfrm>
          <a:prstGeom prst="ellipse">
            <a:avLst/>
          </a:prstGeom>
          <a:solidFill>
            <a:srgbClr val="0070C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E7638E-0D82-1E74-8A01-2E5DC6B817BF}"/>
              </a:ext>
            </a:extLst>
          </p:cNvPr>
          <p:cNvCxnSpPr/>
          <p:nvPr/>
        </p:nvCxnSpPr>
        <p:spPr>
          <a:xfrm flipH="1">
            <a:off x="7018537" y="3845747"/>
            <a:ext cx="34675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6C59200-47A7-3837-550C-41D4EE465648}"/>
              </a:ext>
            </a:extLst>
          </p:cNvPr>
          <p:cNvSpPr txBox="1">
            <a:spLocks/>
          </p:cNvSpPr>
          <p:nvPr/>
        </p:nvSpPr>
        <p:spPr>
          <a:xfrm>
            <a:off x="266700" y="518902"/>
            <a:ext cx="85344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GB" altLang="en-US" kern="0" dirty="0">
                <a:solidFill>
                  <a:srgbClr val="FF0000"/>
                </a:solidFill>
              </a:rPr>
              <a:t>Pore network modelling approach</a:t>
            </a:r>
            <a:br>
              <a:rPr lang="en-GB" altLang="en-US" kern="0" dirty="0">
                <a:solidFill>
                  <a:srgbClr val="FF0000"/>
                </a:solidFill>
              </a:rPr>
            </a:br>
            <a:endParaRPr lang="en-GB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5F1A1-9336-C920-8085-25558F46A12F}"/>
              </a:ext>
            </a:extLst>
          </p:cNvPr>
          <p:cNvSpPr txBox="1"/>
          <p:nvPr/>
        </p:nvSpPr>
        <p:spPr>
          <a:xfrm>
            <a:off x="5623829" y="6059302"/>
            <a:ext cx="347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Foroughi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Transport in Porous Media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(2021);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Physical Review 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(2020) </a:t>
            </a:r>
          </a:p>
        </p:txBody>
      </p:sp>
    </p:spTree>
    <p:extLst>
      <p:ext uri="{BB962C8B-B14F-4D97-AF65-F5344CB8AC3E}">
        <p14:creationId xmlns:p14="http://schemas.microsoft.com/office/powerpoint/2010/main" val="9602433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AD3E2-0567-A3DB-0FAA-0CDF9E4F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18902"/>
            <a:ext cx="8534400" cy="792162"/>
          </a:xfrm>
        </p:spPr>
        <p:txBody>
          <a:bodyPr/>
          <a:lstStyle/>
          <a:p>
            <a:r>
              <a:rPr lang="en-GB" altLang="en-US" dirty="0">
                <a:solidFill>
                  <a:srgbClr val="FF0000"/>
                </a:solidFill>
              </a:rPr>
              <a:t>Modelling heat and mass transfer for design</a:t>
            </a:r>
            <a:br>
              <a:rPr lang="en-GB" altLang="en-US" kern="0" dirty="0">
                <a:solidFill>
                  <a:srgbClr val="FF0000"/>
                </a:solidFill>
              </a:rPr>
            </a:br>
            <a:endParaRPr lang="en-GB" dirty="0"/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54A008C4-0FAD-33FA-F5DE-5A2F691E6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888"/>
          <a:stretch/>
        </p:blipFill>
        <p:spPr>
          <a:xfrm>
            <a:off x="1371600" y="1025577"/>
            <a:ext cx="7017135" cy="1893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B391A0-0E3A-9223-0A87-04F53EF5C15E}"/>
              </a:ext>
            </a:extLst>
          </p:cNvPr>
          <p:cNvSpPr txBox="1"/>
          <p:nvPr/>
        </p:nvSpPr>
        <p:spPr>
          <a:xfrm>
            <a:off x="165100" y="5600434"/>
            <a:ext cx="847725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Interaction between temperature (hotter at the walls), viscosity (lower where hotter) and flow (fastest where the viscosity is low).  Can be used to design packings with optimal properties: place smaller beads at the heated surface.</a:t>
            </a:r>
          </a:p>
          <a:p>
            <a:endParaRPr lang="en-GB" dirty="0"/>
          </a:p>
          <a:p>
            <a:endParaRPr lang="en-GB" b="1" i="1" dirty="0"/>
          </a:p>
        </p:txBody>
      </p:sp>
      <p:pic>
        <p:nvPicPr>
          <p:cNvPr id="8" name="图片 27">
            <a:extLst>
              <a:ext uri="{FF2B5EF4-FFF2-40B4-BE49-F238E27FC236}">
                <a16:creationId xmlns:a16="http://schemas.microsoft.com/office/drawing/2014/main" id="{7E1B5C6B-A337-DF2F-69F8-6A8CD5D340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6" r="1136"/>
          <a:stretch>
            <a:fillRect/>
          </a:stretch>
        </p:blipFill>
        <p:spPr bwMode="auto">
          <a:xfrm>
            <a:off x="1524000" y="2457396"/>
            <a:ext cx="5759450" cy="321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42917-6A6B-E7B3-2068-8CD8B0B009C3}"/>
              </a:ext>
            </a:extLst>
          </p:cNvPr>
          <p:cNvSpPr txBox="1"/>
          <p:nvPr/>
        </p:nvSpPr>
        <p:spPr>
          <a:xfrm>
            <a:off x="3886200" y="6453664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Qu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AIChE Journal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(2023;), Luo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AIChE Journal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(2025) 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8507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93717-4695-F900-702E-BB0067731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097D6E-D4B2-A68E-6CC3-0D114F17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07" y="609600"/>
            <a:ext cx="6776185" cy="3511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18310-AD54-E832-7096-9E6B2EF22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50838"/>
            <a:ext cx="8534400" cy="792162"/>
          </a:xfrm>
        </p:spPr>
        <p:txBody>
          <a:bodyPr/>
          <a:lstStyle/>
          <a:p>
            <a:r>
              <a:rPr lang="en-GB" altLang="en-US" dirty="0">
                <a:solidFill>
                  <a:srgbClr val="FF0000"/>
                </a:solidFill>
              </a:rPr>
              <a:t>Including reaction kinetics</a:t>
            </a:r>
            <a:br>
              <a:rPr lang="en-GB" altLang="en-US" kern="0" dirty="0">
                <a:solidFill>
                  <a:srgbClr val="FF0000"/>
                </a:solidFill>
              </a:rPr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F9D88-4E36-1E2D-D58F-EEB569EA743B}"/>
              </a:ext>
            </a:extLst>
          </p:cNvPr>
          <p:cNvSpPr txBox="1"/>
          <p:nvPr/>
        </p:nvSpPr>
        <p:spPr>
          <a:xfrm>
            <a:off x="193735" y="5768498"/>
            <a:ext cx="847725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The framework is demonstrated for sorption-enhanced CO</a:t>
            </a:r>
            <a:r>
              <a:rPr lang="en-US" baseline="-25000" dirty="0"/>
              <a:t>2</a:t>
            </a:r>
            <a:r>
              <a:rPr lang="en-US" dirty="0"/>
              <a:t> hydrogenation to</a:t>
            </a:r>
          </a:p>
          <a:p>
            <a:r>
              <a:rPr lang="en-US" dirty="0"/>
              <a:t>methanol. We identify optimal catalyst-sorbent configurations that maximize apparent activity and reactor-scale performance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54A29-7C6C-BCBD-3EA5-DCADDA5FCB0F}"/>
              </a:ext>
            </a:extLst>
          </p:cNvPr>
          <p:cNvSpPr txBox="1"/>
          <p:nvPr/>
        </p:nvSpPr>
        <p:spPr>
          <a:xfrm>
            <a:off x="6019800" y="6429222"/>
            <a:ext cx="3470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Qu et al. Advanced Science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(2026)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3BED4-A7E3-2E16-C6F2-711D983DE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021" y="4038600"/>
            <a:ext cx="4555958" cy="1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2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50136-D73F-C1EE-EF4A-4D801EB58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0B85-8F46-B15B-E01C-BB30A326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50838"/>
            <a:ext cx="8534400" cy="792162"/>
          </a:xfrm>
        </p:spPr>
        <p:txBody>
          <a:bodyPr/>
          <a:lstStyle/>
          <a:p>
            <a:r>
              <a:rPr lang="en-GB" altLang="en-US" dirty="0">
                <a:solidFill>
                  <a:srgbClr val="FF0000"/>
                </a:solidFill>
              </a:rPr>
              <a:t>Wettability-informed design</a:t>
            </a:r>
            <a:br>
              <a:rPr lang="en-GB" altLang="en-US" kern="0" dirty="0">
                <a:solidFill>
                  <a:srgbClr val="FF0000"/>
                </a:solidFill>
              </a:rPr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61563-92A2-C9BE-4806-92864F738344}"/>
              </a:ext>
            </a:extLst>
          </p:cNvPr>
          <p:cNvSpPr txBox="1"/>
          <p:nvPr/>
        </p:nvSpPr>
        <p:spPr>
          <a:xfrm>
            <a:off x="193735" y="5768498"/>
            <a:ext cx="847725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Design the optimal wettability state in gas/liquid flow – namely the mixture of binder (PTFE) and active material – for the catalyst layer used in CO</a:t>
            </a:r>
            <a:r>
              <a:rPr lang="en-US" baseline="-25000" dirty="0"/>
              <a:t>2</a:t>
            </a:r>
            <a:r>
              <a:rPr lang="en-US" dirty="0"/>
              <a:t> electroreduction in flow cells. Optimal state confirmed by experiment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AD25D-3977-3C1F-4C18-61A0D20BA27F}"/>
              </a:ext>
            </a:extLst>
          </p:cNvPr>
          <p:cNvSpPr txBox="1"/>
          <p:nvPr/>
        </p:nvSpPr>
        <p:spPr>
          <a:xfrm>
            <a:off x="7010400" y="6507162"/>
            <a:ext cx="3470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Qu et al. in prep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(2026) </a:t>
            </a:r>
          </a:p>
        </p:txBody>
      </p:sp>
      <p:pic>
        <p:nvPicPr>
          <p:cNvPr id="4" name="图形 1">
            <a:extLst>
              <a:ext uri="{FF2B5EF4-FFF2-40B4-BE49-F238E27FC236}">
                <a16:creationId xmlns:a16="http://schemas.microsoft.com/office/drawing/2014/main" id="{46013BBF-8246-333F-E07D-16F93F129A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4800" y="721363"/>
            <a:ext cx="5039995" cy="2818765"/>
          </a:xfrm>
          <a:prstGeom prst="rect">
            <a:avLst/>
          </a:prstGeom>
        </p:spPr>
      </p:pic>
      <p:pic>
        <p:nvPicPr>
          <p:cNvPr id="6" name="图形 3">
            <a:extLst>
              <a:ext uri="{FF2B5EF4-FFF2-40B4-BE49-F238E27FC236}">
                <a16:creationId xmlns:a16="http://schemas.microsoft.com/office/drawing/2014/main" id="{EAA53FFB-938E-1D34-902A-203946C681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4928"/>
          <a:stretch>
            <a:fillRect/>
          </a:stretch>
        </p:blipFill>
        <p:spPr>
          <a:xfrm>
            <a:off x="2926715" y="3384310"/>
            <a:ext cx="5760085" cy="250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1374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Microsoft Office PowerPoint</Application>
  <PresentationFormat>On-screen Show (4:3)</PresentationFormat>
  <Paragraphs>82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Tahoma</vt:lpstr>
      <vt:lpstr>Default Design</vt:lpstr>
      <vt:lpstr>PowerPoint Presentation</vt:lpstr>
      <vt:lpstr>PowerPoint Presentation</vt:lpstr>
      <vt:lpstr>Big data from rock images</vt:lpstr>
      <vt:lpstr>Trapping and flow</vt:lpstr>
      <vt:lpstr>Pore network modelling</vt:lpstr>
      <vt:lpstr>PowerPoint Presentation</vt:lpstr>
      <vt:lpstr>Modelling heat and mass transfer for design </vt:lpstr>
      <vt:lpstr>Including reaction kinetics </vt:lpstr>
      <vt:lpstr>Wettability-informed design </vt:lpstr>
      <vt:lpstr>Design of graphite electrodes </vt:lpstr>
      <vt:lpstr>Does it matter?</vt:lpstr>
      <vt:lpstr>Acknowledgements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Rachel Debenham</dc:creator>
  <cp:lastModifiedBy>Blunt, Martin J</cp:lastModifiedBy>
  <cp:revision>774</cp:revision>
  <cp:lastPrinted>2022-05-22T16:06:09Z</cp:lastPrinted>
  <dcterms:created xsi:type="dcterms:W3CDTF">2002-11-06T12:19:39Z</dcterms:created>
  <dcterms:modified xsi:type="dcterms:W3CDTF">2026-05-12T07:09:41Z</dcterms:modified>
</cp:coreProperties>
</file>