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6" r:id="rId2"/>
    <p:sldId id="443" r:id="rId3"/>
    <p:sldId id="261" r:id="rId4"/>
    <p:sldId id="446" r:id="rId5"/>
    <p:sldId id="447" r:id="rId6"/>
    <p:sldId id="457" r:id="rId7"/>
    <p:sldId id="453" r:id="rId8"/>
    <p:sldId id="384" r:id="rId9"/>
    <p:sldId id="449" r:id="rId10"/>
    <p:sldId id="455" r:id="rId11"/>
    <p:sldId id="458" r:id="rId12"/>
    <p:sldId id="454" r:id="rId13"/>
    <p:sldId id="452" r:id="rId14"/>
    <p:sldId id="459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8EA6ED5A-43A8-4EB0-9A19-EE57E55E6659}">
          <p14:sldIdLst>
            <p14:sldId id="256"/>
            <p14:sldId id="443"/>
            <p14:sldId id="261"/>
            <p14:sldId id="446"/>
            <p14:sldId id="447"/>
            <p14:sldId id="457"/>
            <p14:sldId id="453"/>
            <p14:sldId id="384"/>
            <p14:sldId id="449"/>
            <p14:sldId id="455"/>
            <p14:sldId id="458"/>
            <p14:sldId id="454"/>
            <p14:sldId id="452"/>
            <p14:sldId id="4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842E"/>
    <a:srgbClr val="0070C0"/>
    <a:srgbClr val="C00000"/>
    <a:srgbClr val="C04F15"/>
    <a:srgbClr val="4EA72E"/>
    <a:srgbClr val="3B7D23"/>
    <a:srgbClr val="FFFFFF"/>
    <a:srgbClr val="DBBB6B"/>
    <a:srgbClr val="46B1E1"/>
    <a:srgbClr val="A02B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42" autoAdjust="0"/>
    <p:restoredTop sz="90998" autoAdjust="0"/>
  </p:normalViewPr>
  <p:slideViewPr>
    <p:cSldViewPr snapToGrid="0">
      <p:cViewPr varScale="1">
        <p:scale>
          <a:sx n="67" d="100"/>
          <a:sy n="67" d="100"/>
        </p:scale>
        <p:origin x="348" y="56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0B369-7E72-4C6A-822C-4B74C4231442}" type="datetimeFigureOut">
              <a:rPr lang="fr-FR" smtClean="0"/>
              <a:t>13/05/2026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1840E-6609-4D7D-BD6B-F60CFE9520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1038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10 minutes + 5 min Q&amp;A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840E-6609-4D7D-BD6B-F60CFE95209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7592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1C3A9-227F-BAF7-6A98-161DD9C4B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5C63B9F-785C-5050-CD6A-FE4206D6C3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72D1784-E954-9FAA-BEC6-5C3FA6E490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792E26-CA38-82F9-C7D9-5B75CAAB2B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840E-6609-4D7D-BD6B-F60CFE95209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3535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highlight>
                  <a:srgbClr val="FFFF00"/>
                </a:highlight>
              </a:rPr>
              <a:t>lien entre digital </a:t>
            </a:r>
            <a:r>
              <a:rPr lang="fr-FR" dirty="0" err="1">
                <a:highlight>
                  <a:srgbClr val="FFFF00"/>
                </a:highlight>
              </a:rPr>
              <a:t>twin</a:t>
            </a:r>
            <a:r>
              <a:rPr lang="fr-FR" dirty="0">
                <a:highlight>
                  <a:srgbClr val="FFFF00"/>
                </a:highlight>
              </a:rPr>
              <a:t> et </a:t>
            </a:r>
            <a:r>
              <a:rPr lang="fr-FR" dirty="0" err="1">
                <a:highlight>
                  <a:srgbClr val="FFFF00"/>
                </a:highlight>
              </a:rPr>
              <a:t>tortuosity</a:t>
            </a:r>
            <a:endParaRPr lang="fr-FR" dirty="0">
              <a:highlight>
                <a:srgbClr val="FFFF00"/>
              </a:highlight>
            </a:endParaRPr>
          </a:p>
          <a:p>
            <a:r>
              <a:rPr lang="fr-FR" dirty="0">
                <a:highlight>
                  <a:srgbClr val="FFFF00"/>
                </a:highlight>
              </a:rPr>
              <a:t>Pas de ct-scan ou pas </a:t>
            </a:r>
            <a:r>
              <a:rPr lang="fr-FR" dirty="0" err="1">
                <a:highlight>
                  <a:srgbClr val="FFFF00"/>
                </a:highlight>
              </a:rPr>
              <a:t>mesh</a:t>
            </a:r>
            <a:r>
              <a:rPr lang="fr-FR" dirty="0">
                <a:highlight>
                  <a:srgbClr val="FFFF00"/>
                </a:highlight>
              </a:rPr>
              <a:t> fine </a:t>
            </a:r>
            <a:r>
              <a:rPr lang="fr-FR" dirty="0" err="1">
                <a:highlight>
                  <a:srgbClr val="FFFF00"/>
                </a:highlight>
              </a:rPr>
              <a:t>nenough</a:t>
            </a:r>
            <a:endParaRPr lang="fr-FR" dirty="0">
              <a:highlight>
                <a:srgbClr val="FFFF00"/>
              </a:highlight>
            </a:endParaRPr>
          </a:p>
          <a:p>
            <a:endParaRPr lang="fr-FR" dirty="0"/>
          </a:p>
          <a:p>
            <a:r>
              <a:rPr lang="fr-FR" dirty="0"/>
              <a:t>Exemple of real life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840E-6609-4D7D-BD6B-F60CFE95209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3346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9C000-2294-C7DB-D122-76C0627AD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B5724F-4284-B730-91E7-F7045B3266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619207-D0FF-9BD7-6409-7BDA9E47C4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A928EB-5C39-5BC0-D7B3-19DEB4F4E3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F9E7B-3838-40F9-993C-BAD8FAD106F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8972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840E-6609-4D7D-BD6B-F60CFE95209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9338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840E-6609-4D7D-BD6B-F60CFE952091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8841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F21BC-5709-1A91-61AA-F78C4306B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64DFC-830C-39FC-9842-7BD057C816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ED95C-32A4-BCFE-0264-64ACFD73C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4C6A4-7860-432A-9644-BECBAF39AF3A}" type="datetime1">
              <a:rPr lang="fr-FR" smtClean="0"/>
              <a:t>13/05/2026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3197D-8EA6-D0D8-FB40-2E89E1E08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2A805-BCE9-A73C-F90A-2861C6A30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176B-C79A-4334-B743-0B66BC9560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4061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DCE77-F265-FAFB-EB21-11111390A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2DA63E-FECD-D14D-C017-42BF29B4D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33D90-DA7C-B42B-1436-4335BA249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9E89-625A-4701-8671-C154F33B1033}" type="datetime1">
              <a:rPr lang="fr-FR" smtClean="0"/>
              <a:t>13/05/2026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71A3F-4B5F-0D6B-B08D-9A28DA6D6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62871-08DC-FC17-7F0C-66EBFBE87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176B-C79A-4334-B743-0B66BC9560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5843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0AFC4C-19FF-D161-6419-B925E33CB3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73D0E2-7A58-24B4-5C51-3A342313E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09149-5D89-A2B4-E708-64DEDC2C2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AAB5-3156-4C28-BD9A-EF10489CC866}" type="datetime1">
              <a:rPr lang="fr-FR" smtClean="0"/>
              <a:t>13/05/2026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3572E-B5B0-7C1A-FE83-09B493C82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1CC08-A027-4FDE-45F4-F444716B5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176B-C79A-4334-B743-0B66BC9560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8118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84207-F44C-C143-16FC-54510E1D8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FF1FA-E65A-B532-BE47-9866209CF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31081-64EB-BC62-D1C7-635760C72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5DDAD-7BDE-4466-AA70-E7F3364585B4}" type="datetime1">
              <a:rPr lang="fr-FR" smtClean="0"/>
              <a:t>13/05/2026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6B036-D7DF-2DB7-7EF1-545863D4F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04322-FF97-4586-68FA-18C06F402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176B-C79A-4334-B743-0B66BC9560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2474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07449-7F76-C1C2-10CB-2CCCE948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FE8C2-CC83-179A-5A52-B28AA5257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C2262-51FF-ED1F-6A4D-5C717652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6B48-1D7D-4027-8F09-AFB3B9830F41}" type="datetime1">
              <a:rPr lang="fr-FR" smtClean="0"/>
              <a:t>13/05/2026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696F7-5A93-B7D3-7EF2-0A5EBE272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60975-6A40-BCA9-41CF-5A2E926D1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176B-C79A-4334-B743-0B66BC9560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5103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6226B-A706-9117-63BE-7F071827A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49B87-ED95-2B34-254E-DFEED02F0E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2E8CA4-ADA9-C2AC-FD5E-C32752907B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AF9CFD-5CC0-30AB-CEA6-D910A382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A40E4-46AF-4107-A487-49B7AA3F9D28}" type="datetime1">
              <a:rPr lang="fr-FR" smtClean="0"/>
              <a:t>13/05/2026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C6DE3D-B062-492C-7714-EC007434C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D1A73-9895-E32B-C23F-D68ECD6A1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176B-C79A-4334-B743-0B66BC9560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357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A53B9-F1E0-9692-F35A-5C7969638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8AD25-2E2B-3B36-38FA-AAEAA9D1F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0E1E04-3761-9AAE-8EB2-DEBC424A5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BA1AB-EB18-5088-687D-849714712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C98796-7FA1-07B7-A849-8C04FF5BA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A61C75-718D-7F52-AC0C-899A2327A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84508-20CA-41BB-B7B5-9FB3E443CF0B}" type="datetime1">
              <a:rPr lang="fr-FR" smtClean="0"/>
              <a:t>13/05/2026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29B5EE-9A89-67BD-B233-65DD14925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0B8522-E3BC-E156-A0AE-90F616E22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176B-C79A-4334-B743-0B66BC9560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1663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52568-08B7-A8B3-C0B7-924F78580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42174A-C8FB-103C-61B5-DBD4322C2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41492-5602-4563-B614-82C75FD739D3}" type="datetime1">
              <a:rPr lang="fr-FR" smtClean="0"/>
              <a:t>13/05/2026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44DC6F-522B-0086-D00D-EDB4A75B9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60107F-D4E4-0B71-3A97-AA32F945B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176B-C79A-4334-B743-0B66BC9560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2714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A65300-2AF5-6D72-FFA6-0E1EC65AC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FF267-8D53-4A51-9C23-AA1F2B0A1B38}" type="datetime1">
              <a:rPr lang="fr-FR" smtClean="0"/>
              <a:t>13/05/2026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7CEAD2-F861-F4C4-A1A5-80F72E462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2E8B6-D9EF-1785-1283-EE7536D2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176B-C79A-4334-B743-0B66BC9560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329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18B2A-B5FA-B277-3FD7-E2A8BC7D8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E4F28-939E-178C-84DD-5A7EBC1FB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5525FC-5A0F-9B3B-8A01-76C8F623C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E3702-E5DD-67A7-9F4C-9837B0ABB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B4BFB-2A98-42C0-8B6A-9A2126BFA8FA}" type="datetime1">
              <a:rPr lang="fr-FR" smtClean="0"/>
              <a:t>13/05/2026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C6EFF-C435-BFDC-E4FF-CEADDDD2C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87288E-947C-774F-57C4-CC5238C5A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176B-C79A-4334-B743-0B66BC9560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4232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3263-AE48-4167-D8DD-BA614F589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8FBDE3-98E3-F870-E1B9-DB9A55C6B8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7DBB08-3950-395B-B950-E1948B7C9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87CF1A-8E2C-AD9B-5ACE-5D774C2D9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0005E-7466-4238-9AEE-3D6411227F6F}" type="datetime1">
              <a:rPr lang="fr-FR" smtClean="0"/>
              <a:t>13/05/2026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32C9E1-3A8A-96A2-7604-C4C588CEA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4D5C5C-E3F9-DF51-E8D5-E11BC9BDB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176B-C79A-4334-B743-0B66BC9560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224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C57FD6-1968-AD65-F617-4AEB5FB82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9E1F4-E805-B21C-91F9-F0E4D327D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38293-6F4C-C299-494E-9A2784359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B0B329-21D0-4636-9DC6-431DBF60994D}" type="datetime1">
              <a:rPr lang="fr-FR" smtClean="0"/>
              <a:t>13/05/2026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36BAE-05DC-7237-E416-B63B162B1A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67C31-DEEF-C3FD-92B7-E50D582591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70176B-C79A-4334-B743-0B66BC9560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2707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6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0.png"/><Relationship Id="rId5" Type="http://schemas.openxmlformats.org/officeDocument/2006/relationships/image" Target="../media/image53.jpeg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5" Type="http://schemas.openxmlformats.org/officeDocument/2006/relationships/image" Target="../media/image66.jpeg"/><Relationship Id="rId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6.jpeg"/><Relationship Id="rId18" Type="http://schemas.openxmlformats.org/officeDocument/2006/relationships/image" Target="../media/image35.png"/><Relationship Id="rId26" Type="http://schemas.openxmlformats.org/officeDocument/2006/relationships/image" Target="../media/image42.png"/><Relationship Id="rId3" Type="http://schemas.openxmlformats.org/officeDocument/2006/relationships/image" Target="../media/image23.gif"/><Relationship Id="rId21" Type="http://schemas.openxmlformats.org/officeDocument/2006/relationships/image" Target="../media/image5.gif"/><Relationship Id="rId7" Type="http://schemas.openxmlformats.org/officeDocument/2006/relationships/image" Target="../media/image27.gif"/><Relationship Id="rId12" Type="http://schemas.openxmlformats.org/officeDocument/2006/relationships/image" Target="../media/image32.gif"/><Relationship Id="rId17" Type="http://schemas.openxmlformats.org/officeDocument/2006/relationships/image" Target="../media/image34.png"/><Relationship Id="rId25" Type="http://schemas.openxmlformats.org/officeDocument/2006/relationships/image" Target="../media/image41.png"/><Relationship Id="rId2" Type="http://schemas.openxmlformats.org/officeDocument/2006/relationships/image" Target="../media/image22.gif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11" Type="http://schemas.openxmlformats.org/officeDocument/2006/relationships/image" Target="../media/image31.gif"/><Relationship Id="rId24" Type="http://schemas.openxmlformats.org/officeDocument/2006/relationships/image" Target="../media/image40.png"/><Relationship Id="rId5" Type="http://schemas.openxmlformats.org/officeDocument/2006/relationships/image" Target="../media/image25.gif"/><Relationship Id="rId15" Type="http://schemas.openxmlformats.org/officeDocument/2006/relationships/image" Target="../media/image32.png"/><Relationship Id="rId23" Type="http://schemas.openxmlformats.org/officeDocument/2006/relationships/image" Target="../media/image39.png"/><Relationship Id="rId28" Type="http://schemas.openxmlformats.org/officeDocument/2006/relationships/image" Target="../media/image21.png"/><Relationship Id="rId10" Type="http://schemas.openxmlformats.org/officeDocument/2006/relationships/image" Target="../media/image30.gif"/><Relationship Id="rId19" Type="http://schemas.openxmlformats.org/officeDocument/2006/relationships/image" Target="../media/image36.png"/><Relationship Id="rId4" Type="http://schemas.openxmlformats.org/officeDocument/2006/relationships/image" Target="../media/image24.gif"/><Relationship Id="rId9" Type="http://schemas.openxmlformats.org/officeDocument/2006/relationships/image" Target="../media/image29.gif"/><Relationship Id="rId14" Type="http://schemas.openxmlformats.org/officeDocument/2006/relationships/image" Target="../media/image31.png"/><Relationship Id="rId22" Type="http://schemas.openxmlformats.org/officeDocument/2006/relationships/image" Target="../media/image38.png"/><Relationship Id="rId27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3.png"/><Relationship Id="rId7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7.png"/><Relationship Id="rId7" Type="http://schemas.openxmlformats.org/officeDocument/2006/relationships/image" Target="../media/image4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1.png"/><Relationship Id="rId10" Type="http://schemas.openxmlformats.org/officeDocument/2006/relationships/image" Target="../media/image49.jpeg"/><Relationship Id="rId4" Type="http://schemas.openxmlformats.org/officeDocument/2006/relationships/image" Target="../media/image48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0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56.jpeg"/><Relationship Id="rId3" Type="http://schemas.microsoft.com/office/2007/relationships/media" Target="../media/media2.mp4"/><Relationship Id="rId7" Type="http://schemas.openxmlformats.org/officeDocument/2006/relationships/image" Target="../media/image51.jpeg"/><Relationship Id="rId12" Type="http://schemas.openxmlformats.org/officeDocument/2006/relationships/image" Target="../media/image5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54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8.png"/><Relationship Id="rId10" Type="http://schemas.openxmlformats.org/officeDocument/2006/relationships/image" Target="../media/image53.jpeg"/><Relationship Id="rId4" Type="http://schemas.openxmlformats.org/officeDocument/2006/relationships/video" Target="../media/media2.mp4"/><Relationship Id="rId9" Type="http://schemas.openxmlformats.org/officeDocument/2006/relationships/image" Target="../media/image52.png"/><Relationship Id="rId14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F1589-BFB4-75A8-4B19-E8E1FA5609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891879"/>
            <a:ext cx="10706100" cy="1906255"/>
          </a:xfrm>
        </p:spPr>
        <p:txBody>
          <a:bodyPr>
            <a:normAutofit/>
          </a:bodyPr>
          <a:lstStyle/>
          <a:p>
            <a:r>
              <a:rPr lang="en-US" sz="4400" noProof="0" dirty="0"/>
              <a:t>Interplay between Pore and Solid </a:t>
            </a:r>
            <a:r>
              <a:rPr lang="en-US" sz="4400" noProof="0" dirty="0" err="1"/>
              <a:t>Tortuosities</a:t>
            </a:r>
            <a:r>
              <a:rPr lang="en-US" sz="4400" noProof="0" dirty="0"/>
              <a:t> of Synthetic Rocks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F11B17-1C51-0E13-6B7A-FB72D0B9E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78124"/>
            <a:ext cx="9144000" cy="3920388"/>
          </a:xfrm>
        </p:spPr>
        <p:txBody>
          <a:bodyPr>
            <a:normAutofit/>
          </a:bodyPr>
          <a:lstStyle/>
          <a:p>
            <a:pPr algn="r"/>
            <a:r>
              <a:rPr lang="en-US" noProof="0" dirty="0">
                <a:solidFill>
                  <a:schemeClr val="bg2">
                    <a:lumMod val="50000"/>
                  </a:schemeClr>
                </a:solidFill>
              </a:rPr>
              <a:t>Alexandre </a:t>
            </a:r>
            <a:r>
              <a:rPr lang="en-US" noProof="0" dirty="0" err="1">
                <a:solidFill>
                  <a:schemeClr val="bg2">
                    <a:lumMod val="50000"/>
                  </a:schemeClr>
                </a:solidFill>
              </a:rPr>
              <a:t>Sac-Morane</a:t>
            </a:r>
            <a:endParaRPr lang="en-US" baseline="30000" noProof="0" dirty="0">
              <a:solidFill>
                <a:schemeClr val="bg2">
                  <a:lumMod val="50000"/>
                </a:schemeClr>
              </a:solidFill>
            </a:endParaRPr>
          </a:p>
          <a:p>
            <a:pPr algn="r"/>
            <a:r>
              <a:rPr lang="en-US" noProof="0" dirty="0">
                <a:solidFill>
                  <a:schemeClr val="bg2">
                    <a:lumMod val="50000"/>
                  </a:schemeClr>
                </a:solidFill>
              </a:rPr>
              <a:t>Navier,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CNRS, UGE, ENPC</a:t>
            </a:r>
            <a:endParaRPr lang="en-US" noProof="0" dirty="0">
              <a:solidFill>
                <a:schemeClr val="bg2">
                  <a:lumMod val="50000"/>
                </a:schemeClr>
              </a:solidFill>
            </a:endParaRPr>
          </a:p>
          <a:p>
            <a:pPr algn="r"/>
            <a:endParaRPr lang="en-US" noProof="0" dirty="0">
              <a:solidFill>
                <a:schemeClr val="bg2">
                  <a:lumMod val="50000"/>
                </a:schemeClr>
              </a:solidFill>
            </a:endParaRPr>
          </a:p>
          <a:p>
            <a:pPr algn="r"/>
            <a:r>
              <a:rPr lang="en-US" sz="2000" noProof="0" dirty="0">
                <a:solidFill>
                  <a:schemeClr val="bg2">
                    <a:lumMod val="50000"/>
                  </a:schemeClr>
                </a:solidFill>
              </a:rPr>
              <a:t>In collaboration with:</a:t>
            </a:r>
          </a:p>
          <a:p>
            <a:pPr algn="r"/>
            <a:r>
              <a:rPr lang="en-US" sz="2000" noProof="0" dirty="0">
                <a:solidFill>
                  <a:schemeClr val="bg2">
                    <a:lumMod val="50000"/>
                  </a:schemeClr>
                </a:solidFill>
              </a:rPr>
              <a:t>Maria Olarte-Garzon, Jean-Michel Pereira, Philipp Braun</a:t>
            </a:r>
          </a:p>
          <a:p>
            <a:pPr algn="r"/>
            <a:endParaRPr lang="en-US" sz="2000" noProof="0" dirty="0"/>
          </a:p>
          <a:p>
            <a:pPr algn="r"/>
            <a:endParaRPr lang="en-US" sz="2000" noProof="0" dirty="0"/>
          </a:p>
          <a:p>
            <a:pPr algn="l"/>
            <a:r>
              <a:rPr lang="en-US" noProof="0" dirty="0"/>
              <a:t>https://alexsacmorane.github.io/</a:t>
            </a:r>
          </a:p>
          <a:p>
            <a:pPr algn="l"/>
            <a:r>
              <a:rPr lang="en-US" noProof="0" dirty="0"/>
              <a:t>alexandre.sac-morane@enpc.fr</a:t>
            </a:r>
          </a:p>
          <a:p>
            <a:pPr algn="r"/>
            <a:endParaRPr lang="en-US" noProof="0" dirty="0"/>
          </a:p>
        </p:txBody>
      </p:sp>
      <p:pic>
        <p:nvPicPr>
          <p:cNvPr id="4" name="Picture 2" descr="Laboratoire Navier - MaTerRE">
            <a:extLst>
              <a:ext uri="{FF2B5EF4-FFF2-40B4-BE49-F238E27FC236}">
                <a16:creationId xmlns:a16="http://schemas.microsoft.com/office/drawing/2014/main" id="{F8B1AE97-CC49-A45A-27C5-98C75422B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281" y="4959925"/>
            <a:ext cx="1369719" cy="146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771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819ED-2389-43D1-2EC2-34A2F6AE1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5AF6DA-16FF-86CA-35F1-B50F5F4CC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C9E-BF8E-403C-B11B-4D34187DB3E5}" type="slidenum">
              <a:rPr lang="en-US" noProof="0" smtClean="0"/>
              <a:t>10</a:t>
            </a:fld>
            <a:endParaRPr lang="en-US" noProof="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59323E-EFE7-EECD-20FE-3D4273F519A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Synthetic rocks</a:t>
            </a:r>
          </a:p>
        </p:txBody>
      </p:sp>
      <p:pic>
        <p:nvPicPr>
          <p:cNvPr id="5" name="Picture 2" descr="Nickelodeon | Homepage">
            <a:extLst>
              <a:ext uri="{FF2B5EF4-FFF2-40B4-BE49-F238E27FC236}">
                <a16:creationId xmlns:a16="http://schemas.microsoft.com/office/drawing/2014/main" id="{41EFDA25-F7EF-7BC3-185A-6132EF3B5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t="9057" r="65597" b="9434"/>
          <a:stretch>
            <a:fillRect/>
          </a:stretch>
        </p:blipFill>
        <p:spPr bwMode="auto">
          <a:xfrm>
            <a:off x="11030147" y="440644"/>
            <a:ext cx="881539" cy="76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C9E3A0D1-5314-394D-0268-3592872023D6}"/>
              </a:ext>
            </a:extLst>
          </p:cNvPr>
          <p:cNvSpPr txBox="1"/>
          <p:nvPr/>
        </p:nvSpPr>
        <p:spPr>
          <a:xfrm>
            <a:off x="838200" y="144690"/>
            <a:ext cx="10515600" cy="276999"/>
          </a:xfrm>
          <a:prstGeom prst="rect">
            <a:avLst/>
          </a:prstGeom>
          <a:solidFill>
            <a:srgbClr val="165C7D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Introduction 	</a:t>
            </a:r>
            <a:r>
              <a:rPr lang="en-US" sz="1200" dirty="0"/>
              <a:t>				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Digital twin 					</a:t>
            </a:r>
            <a:r>
              <a:rPr lang="en-US" sz="1200" dirty="0">
                <a:solidFill>
                  <a:schemeClr val="bg2"/>
                </a:solidFill>
              </a:rPr>
              <a:t>Synthetic rock 5/5</a:t>
            </a:r>
          </a:p>
        </p:txBody>
      </p:sp>
      <p:pic>
        <p:nvPicPr>
          <p:cNvPr id="8" name="Image 7" descr="Une image contenant texte, diagramme, ligne, Police&#10;&#10;Le contenu généré par l’IA peut être incorrect.">
            <a:extLst>
              <a:ext uri="{FF2B5EF4-FFF2-40B4-BE49-F238E27FC236}">
                <a16:creationId xmlns:a16="http://schemas.microsoft.com/office/drawing/2014/main" id="{54993E22-B8A1-A5A5-A5E7-D3EAC591E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826" y="1352178"/>
            <a:ext cx="8417249" cy="4734702"/>
          </a:xfrm>
          <a:prstGeom prst="rect">
            <a:avLst/>
          </a:prstGeom>
        </p:spPr>
      </p:pic>
      <p:pic>
        <p:nvPicPr>
          <p:cNvPr id="10" name="Image 9" descr="Une image contenant plastique, intérieur, machine, Équipement médical&#10;&#10;Le contenu généré par l’IA peut être incorrect.">
            <a:extLst>
              <a:ext uri="{FF2B5EF4-FFF2-40B4-BE49-F238E27FC236}">
                <a16:creationId xmlns:a16="http://schemas.microsoft.com/office/drawing/2014/main" id="{78F2DC57-A674-7C23-D677-5E04711171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9" t="25638" r="18977" b="30301"/>
          <a:stretch>
            <a:fillRect/>
          </a:stretch>
        </p:blipFill>
        <p:spPr>
          <a:xfrm rot="5400000">
            <a:off x="9211244" y="800121"/>
            <a:ext cx="2099560" cy="138060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FECCFBE-04DC-39BE-1330-4A616C2BFC36}"/>
              </a:ext>
            </a:extLst>
          </p:cNvPr>
          <p:cNvSpPr txBox="1"/>
          <p:nvPr/>
        </p:nvSpPr>
        <p:spPr>
          <a:xfrm>
            <a:off x="3097061" y="6086880"/>
            <a:ext cx="729514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 err="1"/>
              <a:t>Determination</a:t>
            </a:r>
            <a:r>
              <a:rPr lang="fr-FR" sz="1100" dirty="0"/>
              <a:t> of the </a:t>
            </a:r>
            <a:r>
              <a:rPr lang="fr-FR" sz="1100" dirty="0" err="1"/>
              <a:t>parameters</a:t>
            </a:r>
            <a:r>
              <a:rPr lang="fr-FR" sz="1100" dirty="0"/>
              <a:t> of the </a:t>
            </a:r>
            <a:r>
              <a:rPr lang="fr-FR" sz="1100" dirty="0" err="1"/>
              <a:t>Archie’s</a:t>
            </a:r>
            <a:r>
              <a:rPr lang="fr-FR" sz="1100" dirty="0"/>
              <a:t> </a:t>
            </a:r>
            <a:r>
              <a:rPr lang="fr-FR" sz="1100" dirty="0" err="1"/>
              <a:t>law</a:t>
            </a:r>
            <a:r>
              <a:rPr lang="fr-FR" sz="1100" dirty="0"/>
              <a:t> for </a:t>
            </a:r>
            <a:r>
              <a:rPr lang="fr-FR" sz="1100" dirty="0" err="1"/>
              <a:t>unsaturated</a:t>
            </a:r>
            <a:r>
              <a:rPr lang="fr-FR" sz="1100" dirty="0"/>
              <a:t> </a:t>
            </a:r>
            <a:r>
              <a:rPr lang="fr-FR" sz="1100" dirty="0" err="1"/>
              <a:t>sample</a:t>
            </a:r>
            <a:endParaRPr lang="fr-FR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06B6DA2C-AE1D-F88C-08A5-74DB23A383F3}"/>
                  </a:ext>
                </a:extLst>
              </p:cNvPr>
              <p:cNvSpPr txBox="1"/>
              <p:nvPr/>
            </p:nvSpPr>
            <p:spPr>
              <a:xfrm>
                <a:off x="249807" y="1352178"/>
                <a:ext cx="2847254" cy="1595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400" b="0" dirty="0">
                    <a:solidFill>
                      <a:schemeClr val="tx1"/>
                    </a:solidFill>
                  </a:rPr>
                  <a:t>Archie’s </a:t>
                </a:r>
                <a:r>
                  <a:rPr lang="fr-FR" sz="2400" b="0" dirty="0" err="1">
                    <a:solidFill>
                      <a:schemeClr val="tx1"/>
                    </a:solidFill>
                  </a:rPr>
                  <a:t>law</a:t>
                </a:r>
                <a:r>
                  <a:rPr lang="fr-FR" sz="2400" b="0" dirty="0">
                    <a:solidFill>
                      <a:schemeClr val="tx1"/>
                    </a:solidFill>
                  </a:rPr>
                  <a:t> for </a:t>
                </a:r>
              </a:p>
              <a:p>
                <a:r>
                  <a:rPr lang="fr-FR" sz="2400" b="0" dirty="0" err="1">
                    <a:solidFill>
                      <a:schemeClr val="tx1"/>
                    </a:solidFill>
                  </a:rPr>
                  <a:t>unsaturated</a:t>
                </a:r>
                <a:r>
                  <a:rPr lang="fr-FR" sz="2400" b="0" dirty="0">
                    <a:solidFill>
                      <a:schemeClr val="tx1"/>
                    </a:solidFill>
                  </a:rPr>
                  <a:t> </a:t>
                </a:r>
                <a:r>
                  <a:rPr lang="fr-FR" sz="2400" b="0" dirty="0" err="1">
                    <a:solidFill>
                      <a:schemeClr val="tx1"/>
                    </a:solidFill>
                  </a:rPr>
                  <a:t>sample</a:t>
                </a:r>
                <a:endParaRPr lang="fr-FR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fr-F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fr-FR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  <m:sup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num>
                        <m:den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𝑠𝑎</m:t>
                          </m:r>
                          <m:sSup>
                            <m:sSupPr>
                              <m:ctrlP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fr-FR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06B6DA2C-AE1D-F88C-08A5-74DB23A38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07" y="1352178"/>
                <a:ext cx="2847254" cy="1595565"/>
              </a:xfrm>
              <a:prstGeom prst="rect">
                <a:avLst/>
              </a:prstGeom>
              <a:blipFill>
                <a:blip r:embed="rId5"/>
                <a:stretch>
                  <a:fillRect l="-3426" t="-3053" r="-23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C69BAF3A-11B9-C69A-6673-A2E36D6FEA3E}"/>
              </a:ext>
            </a:extLst>
          </p:cNvPr>
          <p:cNvSpPr/>
          <p:nvPr/>
        </p:nvSpPr>
        <p:spPr>
          <a:xfrm>
            <a:off x="9570719" y="421688"/>
            <a:ext cx="1336171" cy="2118517"/>
          </a:xfrm>
          <a:prstGeom prst="rect">
            <a:avLst/>
          </a:prstGeom>
          <a:noFill/>
          <a:ln w="76200">
            <a:solidFill>
              <a:srgbClr val="46B1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4875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C06B6-9772-0347-9D25-FE4AE5EE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63A8E3C-2E25-3010-8199-63C02FB53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248" y="3804282"/>
            <a:ext cx="3728586" cy="284682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53A6E7C-B986-A0C7-B28D-8EE32D5FE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75" y="1289935"/>
            <a:ext cx="3684496" cy="2846824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3C1BE4-6C8D-2FD3-027A-1DA31AD6E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C9E-BF8E-403C-B11B-4D34187DB3E5}" type="slidenum">
              <a:rPr lang="en-US" noProof="0" smtClean="0"/>
              <a:t>11</a:t>
            </a:fld>
            <a:endParaRPr lang="en-US" noProof="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BEE7F-BCC4-620C-F7D3-CCE39A3C3C0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Synthetic rocks</a:t>
            </a:r>
          </a:p>
        </p:txBody>
      </p:sp>
      <p:pic>
        <p:nvPicPr>
          <p:cNvPr id="5" name="Picture 2" descr="Nickelodeon | Homepage">
            <a:extLst>
              <a:ext uri="{FF2B5EF4-FFF2-40B4-BE49-F238E27FC236}">
                <a16:creationId xmlns:a16="http://schemas.microsoft.com/office/drawing/2014/main" id="{7B4C524A-9086-8640-16D6-4E0D62F8C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t="9057" r="65597" b="9434"/>
          <a:stretch>
            <a:fillRect/>
          </a:stretch>
        </p:blipFill>
        <p:spPr bwMode="auto">
          <a:xfrm>
            <a:off x="11030147" y="440644"/>
            <a:ext cx="881539" cy="76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47509346-934E-11E5-1901-1E901C68FC60}"/>
              </a:ext>
            </a:extLst>
          </p:cNvPr>
          <p:cNvSpPr txBox="1"/>
          <p:nvPr/>
        </p:nvSpPr>
        <p:spPr>
          <a:xfrm>
            <a:off x="838200" y="144690"/>
            <a:ext cx="10515600" cy="276999"/>
          </a:xfrm>
          <a:prstGeom prst="rect">
            <a:avLst/>
          </a:prstGeom>
          <a:solidFill>
            <a:srgbClr val="165C7D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Introduction 	</a:t>
            </a:r>
            <a:r>
              <a:rPr lang="en-US" sz="1200" dirty="0"/>
              <a:t>				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Digital twin 					</a:t>
            </a:r>
            <a:r>
              <a:rPr lang="en-US" sz="1200" dirty="0">
                <a:solidFill>
                  <a:schemeClr val="bg2"/>
                </a:solidFill>
              </a:rPr>
              <a:t>Synthetic rock 2/5</a:t>
            </a:r>
          </a:p>
        </p:txBody>
      </p:sp>
      <p:pic>
        <p:nvPicPr>
          <p:cNvPr id="9" name="Image 8" descr="Une image contenant machine, Instrument scientifique, Outil-machine, intérieur&#10;&#10;Le contenu généré par l’IA peut être incorrect.">
            <a:extLst>
              <a:ext uri="{FF2B5EF4-FFF2-40B4-BE49-F238E27FC236}">
                <a16:creationId xmlns:a16="http://schemas.microsoft.com/office/drawing/2014/main" id="{B3239CFC-5A82-4BA8-3BB5-81223E3DC5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t="12206" r="5324" b="4436"/>
          <a:stretch>
            <a:fillRect/>
          </a:stretch>
        </p:blipFill>
        <p:spPr>
          <a:xfrm rot="5400000">
            <a:off x="9824163" y="631671"/>
            <a:ext cx="1296195" cy="914142"/>
          </a:xfrm>
          <a:prstGeom prst="rect">
            <a:avLst/>
          </a:prstGeom>
        </p:spPr>
      </p:pic>
      <p:sp>
        <p:nvSpPr>
          <p:cNvPr id="18" name="Flèche : angle droit 17">
            <a:extLst>
              <a:ext uri="{FF2B5EF4-FFF2-40B4-BE49-F238E27FC236}">
                <a16:creationId xmlns:a16="http://schemas.microsoft.com/office/drawing/2014/main" id="{920A5BF1-3D36-80C2-8662-2CB4E0D2A66F}"/>
              </a:ext>
            </a:extLst>
          </p:cNvPr>
          <p:cNvSpPr/>
          <p:nvPr/>
        </p:nvSpPr>
        <p:spPr>
          <a:xfrm rot="5400000">
            <a:off x="6014284" y="3813971"/>
            <a:ext cx="1104160" cy="2181706"/>
          </a:xfrm>
          <a:prstGeom prst="bentUpArrow">
            <a:avLst>
              <a:gd name="adj1" fmla="val 25000"/>
              <a:gd name="adj2" fmla="val 25000"/>
              <a:gd name="adj3" fmla="val 33911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9E0D5441-9082-AAC0-6AEF-80306B299D10}"/>
                  </a:ext>
                </a:extLst>
              </p:cNvPr>
              <p:cNvSpPr txBox="1"/>
              <p:nvPr/>
            </p:nvSpPr>
            <p:spPr>
              <a:xfrm>
                <a:off x="4971910" y="5412613"/>
                <a:ext cx="2248180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𝑝h𝑦𝑠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8AAEAEEF-D598-172F-FAE9-420FE80A3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1910" y="5412613"/>
                <a:ext cx="2248180" cy="9106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CFFA6D7D-3AC2-242A-2DFC-51822A0AC1F2}"/>
              </a:ext>
            </a:extLst>
          </p:cNvPr>
          <p:cNvSpPr/>
          <p:nvPr/>
        </p:nvSpPr>
        <p:spPr>
          <a:xfrm>
            <a:off x="10015189" y="421689"/>
            <a:ext cx="914143" cy="1287954"/>
          </a:xfrm>
          <a:prstGeom prst="rect">
            <a:avLst/>
          </a:prstGeom>
          <a:noFill/>
          <a:ln w="76200">
            <a:solidFill>
              <a:srgbClr val="DBBB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238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54783-6C26-1222-82DF-05DFCF038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7EF33EBB-C1BE-7375-3039-1BD4AC4EB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26" y="725624"/>
            <a:ext cx="7724775" cy="434518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5064077-5915-5272-09A3-A2DB39315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29" y="2362616"/>
            <a:ext cx="7423557" cy="417575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833EDA-27F0-0B49-E341-9958CD7A2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C9E-BF8E-403C-B11B-4D34187DB3E5}" type="slidenum">
              <a:rPr lang="en-US" noProof="0" smtClean="0"/>
              <a:t>12</a:t>
            </a:fld>
            <a:endParaRPr lang="en-US" noProof="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AF73D39-D505-CC56-0B81-F9D2B520C8C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Synthetic rocks</a:t>
            </a:r>
          </a:p>
        </p:txBody>
      </p:sp>
      <p:pic>
        <p:nvPicPr>
          <p:cNvPr id="5" name="Picture 2" descr="Nickelodeon | Homepage">
            <a:extLst>
              <a:ext uri="{FF2B5EF4-FFF2-40B4-BE49-F238E27FC236}">
                <a16:creationId xmlns:a16="http://schemas.microsoft.com/office/drawing/2014/main" id="{660FF4DD-1541-1BAB-0539-1AF90312A4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t="9057" r="65597" b="9434"/>
          <a:stretch>
            <a:fillRect/>
          </a:stretch>
        </p:blipFill>
        <p:spPr bwMode="auto">
          <a:xfrm>
            <a:off x="11030147" y="440644"/>
            <a:ext cx="881539" cy="76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A759CBC2-5746-F462-EC2C-6F0704C2E9D9}"/>
              </a:ext>
            </a:extLst>
          </p:cNvPr>
          <p:cNvSpPr txBox="1"/>
          <p:nvPr/>
        </p:nvSpPr>
        <p:spPr>
          <a:xfrm>
            <a:off x="838200" y="144690"/>
            <a:ext cx="10515600" cy="276999"/>
          </a:xfrm>
          <a:prstGeom prst="rect">
            <a:avLst/>
          </a:prstGeom>
          <a:solidFill>
            <a:srgbClr val="165C7D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Introduction 	</a:t>
            </a:r>
            <a:r>
              <a:rPr lang="en-US" sz="1200" dirty="0"/>
              <a:t>				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Digital twin 					</a:t>
            </a:r>
            <a:r>
              <a:rPr lang="en-US" sz="1200" dirty="0">
                <a:solidFill>
                  <a:schemeClr val="bg2"/>
                </a:solidFill>
              </a:rPr>
              <a:t>Synthetic rock 3/5</a:t>
            </a:r>
          </a:p>
        </p:txBody>
      </p:sp>
      <p:pic>
        <p:nvPicPr>
          <p:cNvPr id="8" name="Image 7" descr="Une image contenant bâtiment, boîte, intérieur&#10;&#10;Le contenu généré par l’IA peut être incorrect.">
            <a:extLst>
              <a:ext uri="{FF2B5EF4-FFF2-40B4-BE49-F238E27FC236}">
                <a16:creationId xmlns:a16="http://schemas.microsoft.com/office/drawing/2014/main" id="{72F5E387-E435-0029-C4E7-2ABD6C982D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9" t="11958" r="24003" b="7773"/>
          <a:stretch>
            <a:fillRect/>
          </a:stretch>
        </p:blipFill>
        <p:spPr>
          <a:xfrm rot="5400000">
            <a:off x="8822114" y="301927"/>
            <a:ext cx="1913182" cy="2208195"/>
          </a:xfrm>
          <a:prstGeom prst="rect">
            <a:avLst/>
          </a:prstGeom>
        </p:spPr>
      </p:pic>
      <p:sp>
        <p:nvSpPr>
          <p:cNvPr id="15" name="Flèche : angle droit 14">
            <a:extLst>
              <a:ext uri="{FF2B5EF4-FFF2-40B4-BE49-F238E27FC236}">
                <a16:creationId xmlns:a16="http://schemas.microsoft.com/office/drawing/2014/main" id="{337B35F0-E753-42E4-1D12-ACA473F5A7A2}"/>
              </a:ext>
            </a:extLst>
          </p:cNvPr>
          <p:cNvSpPr/>
          <p:nvPr/>
        </p:nvSpPr>
        <p:spPr>
          <a:xfrm rot="5400000">
            <a:off x="3181590" y="4420739"/>
            <a:ext cx="962025" cy="2181706"/>
          </a:xfrm>
          <a:prstGeom prst="bentUpArrow">
            <a:avLst>
              <a:gd name="adj1" fmla="val 25000"/>
              <a:gd name="adj2" fmla="val 25000"/>
              <a:gd name="adj3" fmla="val 33911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D357847-F092-5F43-19FD-8615537ABE52}"/>
                  </a:ext>
                </a:extLst>
              </p:cNvPr>
              <p:cNvSpPr txBox="1"/>
              <p:nvPr/>
            </p:nvSpPr>
            <p:spPr>
              <a:xfrm>
                <a:off x="294994" y="5374744"/>
                <a:ext cx="2248180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𝑝h𝑦𝑠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D357847-F092-5F43-19FD-8615537AB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994" y="5374744"/>
                <a:ext cx="2248180" cy="910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48A802EE-A587-9B85-650B-CEEE33ACC962}"/>
              </a:ext>
            </a:extLst>
          </p:cNvPr>
          <p:cNvSpPr/>
          <p:nvPr/>
        </p:nvSpPr>
        <p:spPr>
          <a:xfrm>
            <a:off x="8674608" y="421688"/>
            <a:ext cx="2208196" cy="1968671"/>
          </a:xfrm>
          <a:prstGeom prst="rect">
            <a:avLst/>
          </a:prstGeom>
          <a:noFill/>
          <a:ln w="76200">
            <a:solidFill>
              <a:srgbClr val="DBBB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140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81B2F-539A-6447-DCFE-EB3BACAD4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1D56FE90-DB30-0712-E4E3-36481E64B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0" r="8816"/>
          <a:stretch>
            <a:fillRect/>
          </a:stretch>
        </p:blipFill>
        <p:spPr>
          <a:xfrm>
            <a:off x="5926135" y="3363589"/>
            <a:ext cx="5819167" cy="3247974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6414483-A137-C1F2-F733-31AC671A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C9E-BF8E-403C-B11B-4D34187DB3E5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2D259BB-FB6F-0E77-DFDC-618518B67AB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Synthetic rocks</a:t>
            </a:r>
          </a:p>
        </p:txBody>
      </p:sp>
      <p:pic>
        <p:nvPicPr>
          <p:cNvPr id="5" name="Picture 2" descr="Nickelodeon | Homepage">
            <a:extLst>
              <a:ext uri="{FF2B5EF4-FFF2-40B4-BE49-F238E27FC236}">
                <a16:creationId xmlns:a16="http://schemas.microsoft.com/office/drawing/2014/main" id="{2611D7AC-4B61-8870-595A-7C424826F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t="9057" r="65597" b="9434"/>
          <a:stretch>
            <a:fillRect/>
          </a:stretch>
        </p:blipFill>
        <p:spPr bwMode="auto">
          <a:xfrm>
            <a:off x="11030147" y="440644"/>
            <a:ext cx="881539" cy="76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30CEC1CD-967B-2342-E421-CFE6E0F707EA}"/>
              </a:ext>
            </a:extLst>
          </p:cNvPr>
          <p:cNvSpPr txBox="1"/>
          <p:nvPr/>
        </p:nvSpPr>
        <p:spPr>
          <a:xfrm>
            <a:off x="838200" y="144690"/>
            <a:ext cx="10515600" cy="276999"/>
          </a:xfrm>
          <a:prstGeom prst="rect">
            <a:avLst/>
          </a:prstGeom>
          <a:solidFill>
            <a:srgbClr val="165C7D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Introduction 	</a:t>
            </a:r>
            <a:r>
              <a:rPr lang="en-US" sz="1200" dirty="0"/>
              <a:t>				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Digital twin 					</a:t>
            </a:r>
            <a:r>
              <a:rPr lang="en-US" sz="1200" dirty="0">
                <a:solidFill>
                  <a:schemeClr val="bg2"/>
                </a:solidFill>
              </a:rPr>
              <a:t>Synthetic rock 4/5</a:t>
            </a:r>
          </a:p>
        </p:txBody>
      </p:sp>
      <p:pic>
        <p:nvPicPr>
          <p:cNvPr id="11" name="Image 10" descr="Une image contenant texte, ingénierie, machine, intérieur&#10;&#10;Le contenu généré par l’IA peut être incorrect.">
            <a:extLst>
              <a:ext uri="{FF2B5EF4-FFF2-40B4-BE49-F238E27FC236}">
                <a16:creationId xmlns:a16="http://schemas.microsoft.com/office/drawing/2014/main" id="{4C3DCCAC-D0F2-BFFF-CE15-DDBCA5AF7C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6910" b="18754"/>
          <a:stretch>
            <a:fillRect/>
          </a:stretch>
        </p:blipFill>
        <p:spPr>
          <a:xfrm rot="5400000">
            <a:off x="8631187" y="1087886"/>
            <a:ext cx="2899860" cy="1651546"/>
          </a:xfrm>
          <a:prstGeom prst="rect">
            <a:avLst/>
          </a:prstGeom>
        </p:spPr>
      </p:pic>
      <p:sp>
        <p:nvSpPr>
          <p:cNvPr id="6" name="Flèche : angle droit 5">
            <a:extLst>
              <a:ext uri="{FF2B5EF4-FFF2-40B4-BE49-F238E27FC236}">
                <a16:creationId xmlns:a16="http://schemas.microsoft.com/office/drawing/2014/main" id="{00DEAF54-2303-9267-5242-BEE472B5AD8B}"/>
              </a:ext>
            </a:extLst>
          </p:cNvPr>
          <p:cNvSpPr/>
          <p:nvPr/>
        </p:nvSpPr>
        <p:spPr>
          <a:xfrm rot="5400000">
            <a:off x="4190002" y="3402228"/>
            <a:ext cx="996783" cy="2887087"/>
          </a:xfrm>
          <a:prstGeom prst="bentUpArrow">
            <a:avLst>
              <a:gd name="adj1" fmla="val 25000"/>
              <a:gd name="adj2" fmla="val 25000"/>
              <a:gd name="adj3" fmla="val 33911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1D88A1D-7F16-03FE-5810-AFD57CD364D2}"/>
                  </a:ext>
                </a:extLst>
              </p:cNvPr>
              <p:cNvSpPr txBox="1"/>
              <p:nvPr/>
            </p:nvSpPr>
            <p:spPr>
              <a:xfrm>
                <a:off x="3733913" y="5344163"/>
                <a:ext cx="1703159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𝑝h𝑦𝑠</m:t>
                          </m:r>
                        </m:sub>
                      </m:sSub>
                      <m:r>
                        <a:rPr lang="fr-F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1D88A1D-7F16-03FE-5810-AFD57CD36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913" y="5344163"/>
                <a:ext cx="1703159" cy="910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2C96B9BC-C5D0-7BB1-42EF-00A8A9511F04}"/>
              </a:ext>
            </a:extLst>
          </p:cNvPr>
          <p:cNvSpPr/>
          <p:nvPr/>
        </p:nvSpPr>
        <p:spPr>
          <a:xfrm>
            <a:off x="9255345" y="421688"/>
            <a:ext cx="1651546" cy="2972947"/>
          </a:xfrm>
          <a:prstGeom prst="rect">
            <a:avLst/>
          </a:prstGeom>
          <a:noFill/>
          <a:ln w="76200">
            <a:solidFill>
              <a:srgbClr val="46B1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D4A439B-7F44-C385-C594-D6161E2AE4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2" y="1006354"/>
            <a:ext cx="5774176" cy="32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0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0C05D5-BB81-3E1C-A611-8F80EE53E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0769"/>
            <a:ext cx="10515600" cy="1325563"/>
          </a:xfrm>
        </p:spPr>
        <p:txBody>
          <a:bodyPr/>
          <a:lstStyle/>
          <a:p>
            <a:r>
              <a:rPr lang="fr-FR" dirty="0"/>
              <a:t>Thermal and </a:t>
            </a:r>
            <a:r>
              <a:rPr lang="fr-FR" dirty="0" err="1"/>
              <a:t>Mechanical</a:t>
            </a:r>
            <a:r>
              <a:rPr lang="fr-FR" dirty="0"/>
              <a:t> </a:t>
            </a:r>
            <a:r>
              <a:rPr lang="fr-FR" dirty="0" err="1"/>
              <a:t>mechanisms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247DAC-51FE-D639-3094-DEED68F95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176B-C79A-4334-B743-0B66BC956029}" type="slidenum">
              <a:rPr lang="fr-FR" smtClean="0"/>
              <a:t>14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F3F6914-7579-A786-B8E0-B92EDBC5E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020" y="735864"/>
            <a:ext cx="6667843" cy="160663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E5C7A7E-037D-9071-7155-7EF83D7D5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7417" y="2374638"/>
            <a:ext cx="1339919" cy="40007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80AB755-78CB-896C-69BB-328E35B31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1" y="2689025"/>
            <a:ext cx="7410831" cy="38927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00F8CB0-EBC7-2EC5-3E4A-54C4CE7A7EE1}"/>
              </a:ext>
            </a:extLst>
          </p:cNvPr>
          <p:cNvSpPr/>
          <p:nvPr/>
        </p:nvSpPr>
        <p:spPr>
          <a:xfrm>
            <a:off x="3746500" y="3911600"/>
            <a:ext cx="7245732" cy="2444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E3C73AC-9BC5-3FAE-C021-5ECE8D3F96B7}"/>
              </a:ext>
            </a:extLst>
          </p:cNvPr>
          <p:cNvSpPr/>
          <p:nvPr/>
        </p:nvSpPr>
        <p:spPr>
          <a:xfrm>
            <a:off x="2095500" y="1524000"/>
            <a:ext cx="714375" cy="9620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886B1B5-71F6-FE4D-DA03-013242E4E198}"/>
              </a:ext>
            </a:extLst>
          </p:cNvPr>
          <p:cNvSpPr/>
          <p:nvPr/>
        </p:nvSpPr>
        <p:spPr>
          <a:xfrm>
            <a:off x="4164881" y="1569806"/>
            <a:ext cx="797644" cy="9620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796A85F-13EF-389D-2E13-054B8C2AD225}"/>
              </a:ext>
            </a:extLst>
          </p:cNvPr>
          <p:cNvSpPr/>
          <p:nvPr/>
        </p:nvSpPr>
        <p:spPr>
          <a:xfrm>
            <a:off x="6241331" y="1558462"/>
            <a:ext cx="797644" cy="9620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F02E776-5E46-969C-7DEA-6596CC9FFFDA}"/>
              </a:ext>
            </a:extLst>
          </p:cNvPr>
          <p:cNvSpPr/>
          <p:nvPr/>
        </p:nvSpPr>
        <p:spPr>
          <a:xfrm>
            <a:off x="5500837" y="2689025"/>
            <a:ext cx="1728640" cy="4901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BDF79A8-A864-53E8-ABD6-943BB32BEB2F}"/>
              </a:ext>
            </a:extLst>
          </p:cNvPr>
          <p:cNvSpPr/>
          <p:nvPr/>
        </p:nvSpPr>
        <p:spPr>
          <a:xfrm>
            <a:off x="5139269" y="3102615"/>
            <a:ext cx="1728640" cy="4901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C7C38A8-CD50-B2B3-47E4-0F71384552DD}"/>
              </a:ext>
            </a:extLst>
          </p:cNvPr>
          <p:cNvSpPr/>
          <p:nvPr/>
        </p:nvSpPr>
        <p:spPr>
          <a:xfrm>
            <a:off x="8253560" y="3102615"/>
            <a:ext cx="1728640" cy="4901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480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5" grpId="0" animBg="1"/>
      <p:bldP spid="7" grpId="0" animBg="1"/>
      <p:bldP spid="9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D7B9D-FB3B-E1A6-C025-00816A779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10B8C751-9727-90B9-4A4D-879796F28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68" y="934836"/>
            <a:ext cx="9449585" cy="524677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E1A369-30F9-A5CE-3DDC-09592678D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176B-C79A-4334-B743-0B66BC956029}" type="slidenum">
              <a:rPr lang="en-US" noProof="0" smtClean="0"/>
              <a:t>2</a:t>
            </a:fld>
            <a:endParaRPr lang="en-US" noProof="0" dirty="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FC31916E-6D84-769F-B6D9-352C53D04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t"/>
          <a:lstStyle/>
          <a:p>
            <a:r>
              <a:rPr lang="en-US" noProof="0" dirty="0"/>
              <a:t>Challenges for energy and geomechanics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610ABEED-595C-0AE2-8D13-E978527F21EB}"/>
              </a:ext>
            </a:extLst>
          </p:cNvPr>
          <p:cNvSpPr txBox="1"/>
          <p:nvPr/>
        </p:nvSpPr>
        <p:spPr>
          <a:xfrm>
            <a:off x="838200" y="144690"/>
            <a:ext cx="10515600" cy="276999"/>
          </a:xfrm>
          <a:prstGeom prst="rect">
            <a:avLst/>
          </a:prstGeom>
          <a:solidFill>
            <a:srgbClr val="165C7D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Introduction 	</a:t>
            </a:r>
            <a:r>
              <a:rPr lang="en-US" sz="1200" dirty="0"/>
              <a:t> 				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Digital twin 					Synthetic rock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11D333A-5B3D-787B-26FF-992BB5667441}"/>
              </a:ext>
            </a:extLst>
          </p:cNvPr>
          <p:cNvSpPr txBox="1"/>
          <p:nvPr/>
        </p:nvSpPr>
        <p:spPr>
          <a:xfrm>
            <a:off x="1774862" y="5198188"/>
            <a:ext cx="9124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/>
              <a:t>What</a:t>
            </a:r>
            <a:r>
              <a:rPr lang="fr-FR" sz="2000" dirty="0"/>
              <a:t> are the </a:t>
            </a:r>
            <a:r>
              <a:rPr lang="fr-FR" sz="2000" dirty="0" err="1"/>
              <a:t>properties</a:t>
            </a:r>
            <a:r>
              <a:rPr lang="fr-FR" sz="2000" dirty="0"/>
              <a:t> (</a:t>
            </a:r>
            <a:r>
              <a:rPr lang="fr-FR" sz="2000" dirty="0" err="1"/>
              <a:t>hydraulical</a:t>
            </a:r>
            <a:r>
              <a:rPr lang="fr-FR" sz="2000" dirty="0"/>
              <a:t>/</a:t>
            </a:r>
            <a:r>
              <a:rPr lang="fr-FR" sz="2000" dirty="0" err="1"/>
              <a:t>mechanical</a:t>
            </a:r>
            <a:r>
              <a:rPr lang="fr-FR" sz="2000" dirty="0"/>
              <a:t>/thermal) of the </a:t>
            </a:r>
            <a:r>
              <a:rPr lang="fr-FR" sz="2000" dirty="0" err="1"/>
              <a:t>reservoir</a:t>
            </a:r>
            <a:r>
              <a:rPr lang="fr-FR" sz="2000" dirty="0"/>
              <a:t> rock ?</a:t>
            </a:r>
          </a:p>
        </p:txBody>
      </p:sp>
      <p:pic>
        <p:nvPicPr>
          <p:cNvPr id="11" name="Picture 2" descr="Face Screaming in Fear Emoticon Stock Vector - Illustration of alien ...">
            <a:extLst>
              <a:ext uri="{FF2B5EF4-FFF2-40B4-BE49-F238E27FC236}">
                <a16:creationId xmlns:a16="http://schemas.microsoft.com/office/drawing/2014/main" id="{10124B7A-D1F1-973A-2AD2-0C967893F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223" y="1308715"/>
            <a:ext cx="770968" cy="93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7BFF52D4-41F2-4285-EEDB-0F7DA3583ED4}"/>
              </a:ext>
            </a:extLst>
          </p:cNvPr>
          <p:cNvSpPr txBox="1"/>
          <p:nvPr/>
        </p:nvSpPr>
        <p:spPr>
          <a:xfrm>
            <a:off x="3047954" y="1722043"/>
            <a:ext cx="177577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600" dirty="0"/>
              <a:t>Distance ~ 2.5 km</a:t>
            </a:r>
            <a:endParaRPr lang="fr-FR" sz="1200" dirty="0"/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CAF26B16-A27B-3551-7C6B-14407B179911}"/>
              </a:ext>
            </a:extLst>
          </p:cNvPr>
          <p:cNvSpPr txBox="1"/>
          <p:nvPr/>
        </p:nvSpPr>
        <p:spPr>
          <a:xfrm>
            <a:off x="3047954" y="2212666"/>
            <a:ext cx="226105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600" dirty="0" err="1"/>
              <a:t>Temperature</a:t>
            </a:r>
            <a:r>
              <a:rPr lang="fr-FR" sz="1600" dirty="0"/>
              <a:t> ~ 70-90 °C </a:t>
            </a:r>
            <a:endParaRPr lang="fr-FR" sz="1200" dirty="0"/>
          </a:p>
        </p:txBody>
      </p:sp>
      <p:pic>
        <p:nvPicPr>
          <p:cNvPr id="21" name="Picture 2" descr="Face Screaming in Fear Emoticon Stock Vector - Illustration of alien ...">
            <a:extLst>
              <a:ext uri="{FF2B5EF4-FFF2-40B4-BE49-F238E27FC236}">
                <a16:creationId xmlns:a16="http://schemas.microsoft.com/office/drawing/2014/main" id="{A982CED3-B779-7325-4CAC-8E9AFCC8E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37713">
            <a:off x="1302075" y="1892104"/>
            <a:ext cx="1114320" cy="134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7">
            <a:extLst>
              <a:ext uri="{FF2B5EF4-FFF2-40B4-BE49-F238E27FC236}">
                <a16:creationId xmlns:a16="http://schemas.microsoft.com/office/drawing/2014/main" id="{3D92E054-14A1-30BB-85B4-D3C85860090F}"/>
              </a:ext>
            </a:extLst>
          </p:cNvPr>
          <p:cNvSpPr txBox="1"/>
          <p:nvPr/>
        </p:nvSpPr>
        <p:spPr>
          <a:xfrm>
            <a:off x="3047954" y="2714733"/>
            <a:ext cx="187707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600" dirty="0"/>
              <a:t>Pressure ~ 65 MPa </a:t>
            </a:r>
            <a:endParaRPr lang="fr-FR" sz="1200" dirty="0"/>
          </a:p>
        </p:txBody>
      </p:sp>
      <p:pic>
        <p:nvPicPr>
          <p:cNvPr id="23" name="Picture 2" descr="Face Screaming in Fear Emoticon Stock Vector - Illustration of alien ...">
            <a:extLst>
              <a:ext uri="{FF2B5EF4-FFF2-40B4-BE49-F238E27FC236}">
                <a16:creationId xmlns:a16="http://schemas.microsoft.com/office/drawing/2014/main" id="{8FDD0A0D-52CC-2C7A-A0BF-3F896328A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7638">
            <a:off x="1131871" y="2645215"/>
            <a:ext cx="1776159" cy="215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BFE26D4B-CA9F-84E3-3453-E940DCA2715E}"/>
              </a:ext>
            </a:extLst>
          </p:cNvPr>
          <p:cNvSpPr txBox="1"/>
          <p:nvPr/>
        </p:nvSpPr>
        <p:spPr>
          <a:xfrm>
            <a:off x="1774862" y="5198188"/>
            <a:ext cx="88379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/>
              <a:t>What</a:t>
            </a:r>
            <a:r>
              <a:rPr lang="fr-FR" sz="2000" dirty="0"/>
              <a:t> are the </a:t>
            </a:r>
            <a:r>
              <a:rPr lang="fr-FR" sz="2000" dirty="0" err="1"/>
              <a:t>properties</a:t>
            </a:r>
            <a:r>
              <a:rPr lang="fr-FR" sz="2000" dirty="0"/>
              <a:t> (</a:t>
            </a:r>
            <a:r>
              <a:rPr lang="fr-FR" sz="2000" dirty="0" err="1"/>
              <a:t>hydraulical</a:t>
            </a:r>
            <a:r>
              <a:rPr lang="fr-FR" sz="2000" dirty="0"/>
              <a:t>/</a:t>
            </a:r>
            <a:r>
              <a:rPr lang="fr-FR" sz="2000" dirty="0" err="1"/>
              <a:t>mechanical</a:t>
            </a:r>
            <a:r>
              <a:rPr lang="fr-FR" sz="2000" dirty="0"/>
              <a:t>/thermal) of the </a:t>
            </a:r>
            <a:r>
              <a:rPr lang="fr-FR" sz="2000" dirty="0" err="1"/>
              <a:t>reservoir</a:t>
            </a:r>
            <a:r>
              <a:rPr lang="fr-FR" sz="2000" dirty="0"/>
              <a:t> rock </a:t>
            </a:r>
          </a:p>
          <a:p>
            <a:r>
              <a:rPr lang="fr-FR" sz="2000" b="1" u="sng" dirty="0" err="1"/>
              <a:t>with</a:t>
            </a:r>
            <a:r>
              <a:rPr lang="fr-FR" sz="2000" b="1" u="sng" dirty="0"/>
              <a:t> a </a:t>
            </a:r>
            <a:r>
              <a:rPr lang="fr-FR" sz="2000" b="1" u="sng" dirty="0" err="1"/>
              <a:t>limited</a:t>
            </a:r>
            <a:r>
              <a:rPr lang="fr-FR" sz="2000" b="1" u="sng" dirty="0"/>
              <a:t> </a:t>
            </a:r>
            <a:r>
              <a:rPr lang="fr-FR" sz="2000" b="1" u="sng" dirty="0" err="1"/>
              <a:t>access</a:t>
            </a:r>
            <a:r>
              <a:rPr lang="fr-FR" sz="2000" b="1" u="sng" dirty="0"/>
              <a:t> to </a:t>
            </a:r>
            <a:r>
              <a:rPr lang="fr-FR" sz="2000" b="1" u="sng" dirty="0" err="1"/>
              <a:t>it</a:t>
            </a:r>
            <a:r>
              <a:rPr lang="fr-FR" sz="2000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68092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 animBg="1"/>
      <p:bldP spid="20" grpId="0" animBg="1"/>
      <p:bldP spid="22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A5C45D-2D44-06AB-BE95-F197A8DD8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C9E-BF8E-403C-B11B-4D34187DB3E5}" type="slidenum">
              <a:rPr lang="en-US" noProof="0" smtClean="0"/>
              <a:t>3</a:t>
            </a:fld>
            <a:endParaRPr lang="en-US" noProof="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1901840-3401-8D1D-CA18-38B1B3E9D8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r="68206"/>
          <a:stretch>
            <a:fillRect/>
          </a:stretch>
        </p:blipFill>
        <p:spPr bwMode="auto">
          <a:xfrm>
            <a:off x="349388" y="2200861"/>
            <a:ext cx="1850554" cy="392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B7780965-5714-5FB5-D955-56F261D4528F}"/>
              </a:ext>
            </a:extLst>
          </p:cNvPr>
          <p:cNvSpPr txBox="1"/>
          <p:nvPr/>
        </p:nvSpPr>
        <p:spPr>
          <a:xfrm>
            <a:off x="7709746" y="6215876"/>
            <a:ext cx="45449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noProof="0" dirty="0"/>
              <a:t>Example of digital twin for a granular sample (Kawamoto, 2016) </a:t>
            </a:r>
          </a:p>
        </p:txBody>
      </p:sp>
      <p:pic>
        <p:nvPicPr>
          <p:cNvPr id="7" name="Picture 2" descr="Nickelodeon | Homepage">
            <a:extLst>
              <a:ext uri="{FF2B5EF4-FFF2-40B4-BE49-F238E27FC236}">
                <a16:creationId xmlns:a16="http://schemas.microsoft.com/office/drawing/2014/main" id="{9BF0622A-4F90-21F4-0091-5C452525B0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t="9057" r="65597" b="9434"/>
          <a:stretch>
            <a:fillRect/>
          </a:stretch>
        </p:blipFill>
        <p:spPr bwMode="auto">
          <a:xfrm>
            <a:off x="399387" y="1211499"/>
            <a:ext cx="1083039" cy="93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499542-2417-231F-98CA-5D397B379CEB}"/>
              </a:ext>
            </a:extLst>
          </p:cNvPr>
          <p:cNvSpPr/>
          <p:nvPr/>
        </p:nvSpPr>
        <p:spPr>
          <a:xfrm>
            <a:off x="219284" y="1129145"/>
            <a:ext cx="2080572" cy="507171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5CBE88-A42C-8E39-E7BF-CDF5938FDD15}"/>
              </a:ext>
            </a:extLst>
          </p:cNvPr>
          <p:cNvSpPr/>
          <p:nvPr/>
        </p:nvSpPr>
        <p:spPr>
          <a:xfrm>
            <a:off x="5303642" y="1129146"/>
            <a:ext cx="6667485" cy="5071714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C6D97097-2556-7D3D-0977-43B6261B2C62}"/>
              </a:ext>
            </a:extLst>
          </p:cNvPr>
          <p:cNvSpPr txBox="1"/>
          <p:nvPr/>
        </p:nvSpPr>
        <p:spPr>
          <a:xfrm>
            <a:off x="1450651" y="1349376"/>
            <a:ext cx="1137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noProof="0" dirty="0">
                <a:solidFill>
                  <a:srgbClr val="C04F15"/>
                </a:solidFill>
              </a:rPr>
              <a:t>Real World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E25C518E-1BAD-755B-930F-A8B9772A7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1" t="5324" r="34838"/>
          <a:stretch>
            <a:fillRect/>
          </a:stretch>
        </p:blipFill>
        <p:spPr bwMode="auto">
          <a:xfrm>
            <a:off x="9962486" y="2200861"/>
            <a:ext cx="1890550" cy="392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arfield and the Center for Cyber Safety and Education Team Up to ...">
            <a:extLst>
              <a:ext uri="{FF2B5EF4-FFF2-40B4-BE49-F238E27FC236}">
                <a16:creationId xmlns:a16="http://schemas.microsoft.com/office/drawing/2014/main" id="{63D009CC-EC74-99FE-D466-2E87C1237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591" y="1223005"/>
            <a:ext cx="1662871" cy="93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01348692-A16A-3D71-1CFA-1E0690DD27CD}"/>
              </a:ext>
            </a:extLst>
          </p:cNvPr>
          <p:cNvSpPr/>
          <p:nvPr/>
        </p:nvSpPr>
        <p:spPr>
          <a:xfrm>
            <a:off x="2371382" y="3783915"/>
            <a:ext cx="2860733" cy="808867"/>
          </a:xfrm>
          <a:prstGeom prst="rightArrow">
            <a:avLst>
              <a:gd name="adj1" fmla="val 50000"/>
              <a:gd name="adj2" fmla="val 54282"/>
            </a:avLst>
          </a:prstGeom>
          <a:gradFill flip="none" rotWithShape="1">
            <a:gsLst>
              <a:gs pos="0">
                <a:srgbClr val="C04F15"/>
              </a:gs>
              <a:gs pos="100000">
                <a:srgbClr val="4EA72E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noProof="0" dirty="0">
                <a:solidFill>
                  <a:schemeClr val="tx1"/>
                </a:solidFill>
              </a:rPr>
              <a:t>Digital Twin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1BA631-D346-3E41-DCB2-98B26CADB416}"/>
              </a:ext>
            </a:extLst>
          </p:cNvPr>
          <p:cNvSpPr txBox="1"/>
          <p:nvPr/>
        </p:nvSpPr>
        <p:spPr>
          <a:xfrm>
            <a:off x="8846354" y="1223004"/>
            <a:ext cx="2232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noProof="0" dirty="0">
                <a:solidFill>
                  <a:srgbClr val="4EA72E"/>
                </a:solidFill>
              </a:rPr>
              <a:t>Digital World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D932FDB-5E87-1472-F90A-2E712B554C7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Digital twin / Rock Digital Physics</a:t>
            </a:r>
          </a:p>
        </p:txBody>
      </p:sp>
      <p:pic>
        <p:nvPicPr>
          <p:cNvPr id="13" name="Image 12" descr="Une image contenant croquis, texte, Rectangle, diagramme&#10;&#10;Le contenu généré par l’IA peut être incorrect.">
            <a:extLst>
              <a:ext uri="{FF2B5EF4-FFF2-40B4-BE49-F238E27FC236}">
                <a16:creationId xmlns:a16="http://schemas.microsoft.com/office/drawing/2014/main" id="{6FF57D1C-88E3-2125-C780-BCBE24A8CC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169" y="2598798"/>
            <a:ext cx="6539921" cy="3091980"/>
          </a:xfrm>
          <a:prstGeom prst="rect">
            <a:avLst/>
          </a:prstGeom>
        </p:spPr>
      </p:pic>
      <p:pic>
        <p:nvPicPr>
          <p:cNvPr id="20" name="Image 19" descr="Une image contenant capture d’écran, Graphique, diagramm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530F678C-1118-8AF6-5481-A987433A91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168" y="2598798"/>
            <a:ext cx="6539921" cy="3091980"/>
          </a:xfrm>
          <a:prstGeom prst="rect">
            <a:avLst/>
          </a:prstGeom>
        </p:spPr>
      </p:pic>
      <p:pic>
        <p:nvPicPr>
          <p:cNvPr id="22" name="Image 21" descr="Une image contenant diagramme, texte, Caractère coloré, capture d’écran&#10;&#10;Le contenu généré par l’IA peut être incorrect.">
            <a:extLst>
              <a:ext uri="{FF2B5EF4-FFF2-40B4-BE49-F238E27FC236}">
                <a16:creationId xmlns:a16="http://schemas.microsoft.com/office/drawing/2014/main" id="{FA6F2F7F-3462-7F29-1F47-379A752EE0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167" y="2598798"/>
            <a:ext cx="6539922" cy="3091980"/>
          </a:xfrm>
          <a:prstGeom prst="rect">
            <a:avLst/>
          </a:prstGeom>
        </p:spPr>
      </p:pic>
      <p:pic>
        <p:nvPicPr>
          <p:cNvPr id="26" name="Image 25" descr="Une image contenant diagramme, texte, capture d’écran, Caractère coloré&#10;&#10;Le contenu généré par l’IA peut être incorrect.">
            <a:extLst>
              <a:ext uri="{FF2B5EF4-FFF2-40B4-BE49-F238E27FC236}">
                <a16:creationId xmlns:a16="http://schemas.microsoft.com/office/drawing/2014/main" id="{BF45A767-0245-19E3-252E-D7C6B0A9E4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168" y="2598797"/>
            <a:ext cx="6539921" cy="3091981"/>
          </a:xfrm>
          <a:prstGeom prst="rect">
            <a:avLst/>
          </a:prstGeom>
        </p:spPr>
      </p:pic>
      <p:pic>
        <p:nvPicPr>
          <p:cNvPr id="19" name="Google Shape;197;p6">
            <a:extLst>
              <a:ext uri="{FF2B5EF4-FFF2-40B4-BE49-F238E27FC236}">
                <a16:creationId xmlns:a16="http://schemas.microsoft.com/office/drawing/2014/main" id="{728A8133-7DA0-6DD1-40B1-73F14820F8E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4123" r="47847" b="35852"/>
          <a:stretch/>
        </p:blipFill>
        <p:spPr>
          <a:xfrm>
            <a:off x="2431470" y="1910919"/>
            <a:ext cx="2281055" cy="1803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98;p6">
            <a:extLst>
              <a:ext uri="{FF2B5EF4-FFF2-40B4-BE49-F238E27FC236}">
                <a16:creationId xmlns:a16="http://schemas.microsoft.com/office/drawing/2014/main" id="{70D13E77-BDA0-824B-4EF7-B05A701A69A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t="39935" b="13938"/>
          <a:stretch/>
        </p:blipFill>
        <p:spPr>
          <a:xfrm>
            <a:off x="4551518" y="2509737"/>
            <a:ext cx="722512" cy="12049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6514A179-DC21-FBFB-8982-232F9A8452D1}"/>
              </a:ext>
            </a:extLst>
          </p:cNvPr>
          <p:cNvSpPr txBox="1"/>
          <p:nvPr/>
        </p:nvSpPr>
        <p:spPr>
          <a:xfrm>
            <a:off x="838200" y="144690"/>
            <a:ext cx="10515600" cy="276999"/>
          </a:xfrm>
          <a:prstGeom prst="rect">
            <a:avLst/>
          </a:prstGeom>
          <a:solidFill>
            <a:srgbClr val="165C7D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Introduction 	</a:t>
            </a:r>
            <a:r>
              <a:rPr lang="en-US" sz="1200" dirty="0"/>
              <a:t>				</a:t>
            </a:r>
            <a:r>
              <a:rPr lang="en-US" sz="1200" dirty="0">
                <a:solidFill>
                  <a:schemeClr val="bg2"/>
                </a:solidFill>
              </a:rPr>
              <a:t>Digital twin 	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				Synthetic rock</a:t>
            </a:r>
            <a:endParaRPr lang="en-US" noProof="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85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4A33A-EF10-1A76-1271-9D7386A88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267AA53-E806-DB6F-97C9-72359DB8D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C9E-BF8E-403C-B11B-4D34187DB3E5}" type="slidenum">
              <a:rPr lang="en-US" noProof="0" smtClean="0"/>
              <a:t>4</a:t>
            </a:fld>
            <a:endParaRPr lang="en-US" noProof="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8C42A3-EAF9-C388-805B-422387A850E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 err="1"/>
              <a:t>Tortuosities</a:t>
            </a:r>
            <a:endParaRPr lang="en-US" noProof="0" dirty="0"/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6D3CD170-43A7-CEC2-59D7-79D0F6A35B65}"/>
              </a:ext>
            </a:extLst>
          </p:cNvPr>
          <p:cNvSpPr txBox="1"/>
          <p:nvPr/>
        </p:nvSpPr>
        <p:spPr>
          <a:xfrm>
            <a:off x="838200" y="144690"/>
            <a:ext cx="10515600" cy="276999"/>
          </a:xfrm>
          <a:prstGeom prst="rect">
            <a:avLst/>
          </a:prstGeom>
          <a:solidFill>
            <a:srgbClr val="165C7D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Introduction 	</a:t>
            </a:r>
            <a:r>
              <a:rPr lang="en-US" sz="1200" dirty="0"/>
              <a:t>				</a:t>
            </a:r>
            <a:r>
              <a:rPr lang="en-US" sz="1200" dirty="0">
                <a:solidFill>
                  <a:schemeClr val="bg2"/>
                </a:solidFill>
              </a:rPr>
              <a:t>Digital twin 	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				Synthetic rock</a:t>
            </a:r>
          </a:p>
        </p:txBody>
      </p:sp>
      <p:cxnSp>
        <p:nvCxnSpPr>
          <p:cNvPr id="10" name="Connecteur : en arc 9">
            <a:extLst>
              <a:ext uri="{FF2B5EF4-FFF2-40B4-BE49-F238E27FC236}">
                <a16:creationId xmlns:a16="http://schemas.microsoft.com/office/drawing/2014/main" id="{166C77AF-41B9-D00D-0AFF-9FE4639DF954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8100876" y="4801508"/>
            <a:ext cx="1360280" cy="1112520"/>
          </a:xfrm>
          <a:prstGeom prst="curvedConnector3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B26E222-C9B3-1AEA-9F07-A184BD6FF0FC}"/>
              </a:ext>
            </a:extLst>
          </p:cNvPr>
          <p:cNvCxnSpPr>
            <a:cxnSpLocks/>
          </p:cNvCxnSpPr>
          <p:nvPr/>
        </p:nvCxnSpPr>
        <p:spPr>
          <a:xfrm rot="5400000">
            <a:off x="8809109" y="3919363"/>
            <a:ext cx="0" cy="1421241"/>
          </a:xfrm>
          <a:prstGeom prst="straightConnector1">
            <a:avLst/>
          </a:prstGeom>
          <a:ln w="38100">
            <a:solidFill>
              <a:srgbClr val="3B7D23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EB28CB96-380D-6C31-0AB1-90623A6D71FC}"/>
                  </a:ext>
                </a:extLst>
              </p:cNvPr>
              <p:cNvSpPr txBox="1"/>
              <p:nvPr/>
            </p:nvSpPr>
            <p:spPr>
              <a:xfrm>
                <a:off x="8635893" y="4143489"/>
                <a:ext cx="5532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0" i="1" smtClean="0">
                              <a:solidFill>
                                <a:srgbClr val="3B7D2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solidFill>
                                <a:srgbClr val="3B7D23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3B7D23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EB28CB96-380D-6C31-0AB1-90623A6D7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5893" y="4143489"/>
                <a:ext cx="553292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3A6C3B0-90FC-3660-8E69-A18D1945B1EC}"/>
                  </a:ext>
                </a:extLst>
              </p:cNvPr>
              <p:cNvSpPr txBox="1"/>
              <p:nvPr/>
            </p:nvSpPr>
            <p:spPr>
              <a:xfrm>
                <a:off x="8923782" y="5048503"/>
                <a:ext cx="41697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srgbClr val="156082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fr-FR" dirty="0">
                  <a:solidFill>
                    <a:srgbClr val="156082"/>
                  </a:solidFill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3A6C3B0-90FC-3660-8E69-A18D1945B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3782" y="5048503"/>
                <a:ext cx="416973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72DA82F7-8266-FE30-BB04-839DA7E7E7C5}"/>
                  </a:ext>
                </a:extLst>
              </p:cNvPr>
              <p:cNvSpPr txBox="1"/>
              <p:nvPr/>
            </p:nvSpPr>
            <p:spPr>
              <a:xfrm>
                <a:off x="9768125" y="4972506"/>
                <a:ext cx="2032416" cy="4917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𝑔𝑒𝑜𝑚</m:t>
                          </m:r>
                        </m:sub>
                      </m:sSub>
                      <m:r>
                        <a:rPr lang="fr-F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1" smtClean="0">
                          <a:solidFill>
                            <a:srgbClr val="156082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fr-F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fr-FR" sz="2400" b="0" i="1" smtClean="0">
                              <a:solidFill>
                                <a:srgbClr val="3B7D2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solidFill>
                                <a:srgbClr val="3B7D23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3B7D23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156082"/>
                  </a:solidFill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72DA82F7-8266-FE30-BB04-839DA7E7E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8125" y="4972506"/>
                <a:ext cx="2032416" cy="491738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age 19">
            <a:extLst>
              <a:ext uri="{FF2B5EF4-FFF2-40B4-BE49-F238E27FC236}">
                <a16:creationId xmlns:a16="http://schemas.microsoft.com/office/drawing/2014/main" id="{4936E1A3-8244-CF9A-7183-192A0E5C35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526" y="3920545"/>
            <a:ext cx="4754688" cy="1861598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4337660D-3CB7-A4F2-D753-106F6DB402CA}"/>
              </a:ext>
            </a:extLst>
          </p:cNvPr>
          <p:cNvSpPr txBox="1"/>
          <p:nvPr/>
        </p:nvSpPr>
        <p:spPr>
          <a:xfrm>
            <a:off x="404932" y="5775322"/>
            <a:ext cx="490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/>
              <a:t>Sample properties are dictated by the tortuosity of the </a:t>
            </a:r>
            <a:r>
              <a:rPr lang="en-US" sz="1200" noProof="0" dirty="0"/>
              <a:t>microstructure (Slotte, 2019)</a:t>
            </a:r>
          </a:p>
        </p:txBody>
      </p:sp>
      <p:cxnSp>
        <p:nvCxnSpPr>
          <p:cNvPr id="22" name="Connecteur : en arc 21">
            <a:extLst>
              <a:ext uri="{FF2B5EF4-FFF2-40B4-BE49-F238E27FC236}">
                <a16:creationId xmlns:a16="http://schemas.microsoft.com/office/drawing/2014/main" id="{671E0E08-1797-BC2A-EC30-6EDB29866A4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25029" y="4384208"/>
            <a:ext cx="1707918" cy="906780"/>
          </a:xfrm>
          <a:prstGeom prst="curvedConnector3">
            <a:avLst>
              <a:gd name="adj1" fmla="val 33403"/>
            </a:avLst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 : en arc 26">
            <a:extLst>
              <a:ext uri="{FF2B5EF4-FFF2-40B4-BE49-F238E27FC236}">
                <a16:creationId xmlns:a16="http://schemas.microsoft.com/office/drawing/2014/main" id="{F50E4018-B758-6371-7BAE-B07CD91D9D7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203053" y="4362951"/>
            <a:ext cx="1707918" cy="906780"/>
          </a:xfrm>
          <a:prstGeom prst="curvedConnector3">
            <a:avLst>
              <a:gd name="adj1" fmla="val 33403"/>
            </a:avLst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5F56AB3-8823-F221-AD81-FCCA04F6383D}"/>
                  </a:ext>
                </a:extLst>
              </p:cNvPr>
              <p:cNvSpPr txBox="1"/>
              <p:nvPr/>
            </p:nvSpPr>
            <p:spPr>
              <a:xfrm>
                <a:off x="7933437" y="1579794"/>
                <a:ext cx="3155159" cy="10549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fr-F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𝑟𝑒𝑙</m:t>
                          </m:r>
                        </m:sub>
                      </m:sSub>
                    </m:oMath>
                  </m:oMathPara>
                </a14:m>
                <a:endParaRPr lang="fr-FR" sz="2400" b="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fr-FR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𝑝h𝑦𝑠</m:t>
                        </m:r>
                      </m:sub>
                    </m:sSub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fr-FR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fr-FR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FR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fr-FR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fr-FR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𝑒𝑓𝑓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r>
                  <a:rPr lang="fr-FR" dirty="0">
                    <a:solidFill>
                      <a:schemeClr val="tx1"/>
                    </a:solidFill>
                  </a:rPr>
                  <a:t>  or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fr-FR"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(1−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fr-FR"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𝑒𝑓𝑓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5F56AB3-8823-F221-AD81-FCCA04F63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437" y="1579794"/>
                <a:ext cx="3155159" cy="10549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ZoneTexte 28">
            <a:extLst>
              <a:ext uri="{FF2B5EF4-FFF2-40B4-BE49-F238E27FC236}">
                <a16:creationId xmlns:a16="http://schemas.microsoft.com/office/drawing/2014/main" id="{0F9333C8-4937-09DE-A515-5DCE7AA0EC4C}"/>
              </a:ext>
            </a:extLst>
          </p:cNvPr>
          <p:cNvSpPr txBox="1"/>
          <p:nvPr/>
        </p:nvSpPr>
        <p:spPr>
          <a:xfrm>
            <a:off x="6011505" y="5444775"/>
            <a:ext cx="2095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Based</a:t>
            </a:r>
            <a:r>
              <a:rPr lang="fr-FR" dirty="0"/>
              <a:t> on </a:t>
            </a:r>
            <a:r>
              <a:rPr lang="fr-FR" dirty="0" err="1"/>
              <a:t>geometry</a:t>
            </a:r>
            <a:endParaRPr lang="fr-FR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906AC31-5771-D458-82D7-74788EB8C160}"/>
              </a:ext>
            </a:extLst>
          </p:cNvPr>
          <p:cNvSpPr txBox="1"/>
          <p:nvPr/>
        </p:nvSpPr>
        <p:spPr>
          <a:xfrm>
            <a:off x="6049538" y="2405345"/>
            <a:ext cx="1917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Based</a:t>
            </a:r>
            <a:r>
              <a:rPr lang="fr-FR" dirty="0"/>
              <a:t> on </a:t>
            </a:r>
            <a:r>
              <a:rPr lang="fr-FR" dirty="0" err="1"/>
              <a:t>physics</a:t>
            </a:r>
            <a:endParaRPr lang="fr-FR" dirty="0"/>
          </a:p>
        </p:txBody>
      </p:sp>
      <p:pic>
        <p:nvPicPr>
          <p:cNvPr id="2" name="Picture 2" descr="Garfield and the Center for Cyber Safety and Education Team Up to ...">
            <a:extLst>
              <a:ext uri="{FF2B5EF4-FFF2-40B4-BE49-F238E27FC236}">
                <a16:creationId xmlns:a16="http://schemas.microsoft.com/office/drawing/2014/main" id="{D7F76148-F055-A78B-E469-C3C0F5AD3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147" y="440644"/>
            <a:ext cx="881539" cy="49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CBF7AEA-0403-1C0D-A2B3-C7FE4E410972}"/>
              </a:ext>
            </a:extLst>
          </p:cNvPr>
          <p:cNvCxnSpPr>
            <a:cxnSpLocks/>
          </p:cNvCxnSpPr>
          <p:nvPr/>
        </p:nvCxnSpPr>
        <p:spPr>
          <a:xfrm flipV="1">
            <a:off x="6852756" y="3664731"/>
            <a:ext cx="4622800" cy="208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1A89EDF5-F854-3A88-724F-A548AF2F378A}"/>
                  </a:ext>
                </a:extLst>
              </p:cNvPr>
              <p:cNvSpPr txBox="1"/>
              <p:nvPr/>
            </p:nvSpPr>
            <p:spPr>
              <a:xfrm>
                <a:off x="978802" y="1356390"/>
                <a:ext cx="129176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8000" i="1" dirty="0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fr-FR" sz="8000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1A89EDF5-F854-3A88-724F-A548AF2F3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802" y="1356390"/>
                <a:ext cx="1291764" cy="132343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00D8DDD-719E-4FD0-0C53-8BB2F978A6DB}"/>
                  </a:ext>
                </a:extLst>
              </p:cNvPr>
              <p:cNvSpPr txBox="1"/>
              <p:nvPr/>
            </p:nvSpPr>
            <p:spPr>
              <a:xfrm>
                <a:off x="3625217" y="1339844"/>
                <a:ext cx="108555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8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</m:oMath>
                  </m:oMathPara>
                </a14:m>
                <a:endParaRPr lang="fr-FR" sz="8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00D8DDD-719E-4FD0-0C53-8BB2F978A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5217" y="1339844"/>
                <a:ext cx="1085554" cy="132343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443D0160-8E7B-2AD9-BFA3-9BE7077329A5}"/>
              </a:ext>
            </a:extLst>
          </p:cNvPr>
          <p:cNvSpPr/>
          <p:nvPr/>
        </p:nvSpPr>
        <p:spPr>
          <a:xfrm>
            <a:off x="2475059" y="1851274"/>
            <a:ext cx="841355" cy="30057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2D2FE07-2294-05B3-2306-B0A054840D05}"/>
              </a:ext>
            </a:extLst>
          </p:cNvPr>
          <p:cNvSpPr txBox="1"/>
          <p:nvPr/>
        </p:nvSpPr>
        <p:spPr>
          <a:xfrm>
            <a:off x="670000" y="2452301"/>
            <a:ext cx="1909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Morphometer</a:t>
            </a:r>
            <a:endParaRPr lang="fr-FR" dirty="0"/>
          </a:p>
          <a:p>
            <a:r>
              <a:rPr lang="fr-FR" dirty="0"/>
              <a:t>at the </a:t>
            </a:r>
            <a:r>
              <a:rPr lang="fr-FR" dirty="0" err="1"/>
              <a:t>microscale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9DD4E59-D466-AE4B-2E21-220CFADF3CB6}"/>
              </a:ext>
            </a:extLst>
          </p:cNvPr>
          <p:cNvSpPr txBox="1"/>
          <p:nvPr/>
        </p:nvSpPr>
        <p:spPr>
          <a:xfrm>
            <a:off x="3205281" y="2449322"/>
            <a:ext cx="1978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Parameter</a:t>
            </a:r>
            <a:endParaRPr lang="fr-FR" dirty="0"/>
          </a:p>
          <a:p>
            <a:pPr algn="ctr"/>
            <a:r>
              <a:rPr lang="fr-FR" dirty="0"/>
              <a:t>at the </a:t>
            </a:r>
            <a:r>
              <a:rPr lang="fr-FR" dirty="0" err="1"/>
              <a:t>macroscale</a:t>
            </a:r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712E39-1F7F-E59D-EB63-76F08D42907E}"/>
              </a:ext>
            </a:extLst>
          </p:cNvPr>
          <p:cNvSpPr/>
          <p:nvPr/>
        </p:nvSpPr>
        <p:spPr>
          <a:xfrm>
            <a:off x="402147" y="3823860"/>
            <a:ext cx="4901612" cy="240864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79C3000-1FCD-76C2-FDB8-C54160B37F15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402147" y="3098632"/>
            <a:ext cx="1222538" cy="7122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5D8DC1AC-106D-4D4D-4D9D-D430443B1952}"/>
              </a:ext>
            </a:extLst>
          </p:cNvPr>
          <p:cNvCxnSpPr>
            <a:cxnSpLocks/>
            <a:endCxn id="11" idx="2"/>
          </p:cNvCxnSpPr>
          <p:nvPr/>
        </p:nvCxnSpPr>
        <p:spPr>
          <a:xfrm flipH="1" flipV="1">
            <a:off x="1624685" y="3098632"/>
            <a:ext cx="3673150" cy="7122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939240F9-4612-FA45-4ACE-84A1C92A3A2B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5303759" y="2452301"/>
            <a:ext cx="777887" cy="2575883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6B9DB4D3-3A7E-7522-D93B-C9ECF4E9DCFD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5303759" y="5028184"/>
            <a:ext cx="773094" cy="301533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5" name="Image 24">
            <a:extLst>
              <a:ext uri="{FF2B5EF4-FFF2-40B4-BE49-F238E27FC236}">
                <a16:creationId xmlns:a16="http://schemas.microsoft.com/office/drawing/2014/main" id="{DAA1212D-961D-659D-2E21-1ECFF258E2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470" y="3803841"/>
            <a:ext cx="1314252" cy="1638888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E560DC74-3565-D7CC-40D7-1383AEB3BC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48" y="823596"/>
            <a:ext cx="1187016" cy="157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3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8" grpId="0"/>
      <p:bldP spid="19" grpId="0"/>
      <p:bldP spid="21" grpId="0"/>
      <p:bldP spid="28" grpId="0"/>
      <p:bldP spid="29" grpId="0"/>
      <p:bldP spid="30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48098-AF56-107C-3CAB-9EB693860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91DCA47A-2AC1-8FE5-635D-40DE5C36FF0E}"/>
              </a:ext>
            </a:extLst>
          </p:cNvPr>
          <p:cNvSpPr/>
          <p:nvPr/>
        </p:nvSpPr>
        <p:spPr>
          <a:xfrm>
            <a:off x="616861" y="1015378"/>
            <a:ext cx="2061419" cy="543423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1340E4-5656-A887-8125-743CA3CDF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C9E-BF8E-403C-B11B-4D34187DB3E5}" type="slidenum">
              <a:rPr lang="en-US" noProof="0" smtClean="0"/>
              <a:t>5</a:t>
            </a:fld>
            <a:endParaRPr lang="en-US" noProof="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4FBE39F-8D8F-F9C5-7821-2BBBF13F290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 err="1"/>
              <a:t>Tortuosities</a:t>
            </a:r>
            <a:endParaRPr lang="en-US" noProof="0" dirty="0"/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1EF78242-14EB-9FE1-BFAA-DF8D8B2E2806}"/>
              </a:ext>
            </a:extLst>
          </p:cNvPr>
          <p:cNvSpPr txBox="1"/>
          <p:nvPr/>
        </p:nvSpPr>
        <p:spPr>
          <a:xfrm>
            <a:off x="838200" y="144690"/>
            <a:ext cx="10515600" cy="276999"/>
          </a:xfrm>
          <a:prstGeom prst="rect">
            <a:avLst/>
          </a:prstGeom>
          <a:solidFill>
            <a:srgbClr val="165C7D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Introduction 	</a:t>
            </a:r>
            <a:r>
              <a:rPr lang="en-US" sz="1200" dirty="0"/>
              <a:t>				</a:t>
            </a:r>
            <a:r>
              <a:rPr lang="en-US" sz="1200" dirty="0">
                <a:solidFill>
                  <a:schemeClr val="bg2"/>
                </a:solidFill>
              </a:rPr>
              <a:t>Digital twin 	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				Synthetic rock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FB22C5F-EDF5-F00A-26C7-D9CA5154E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98" y="1058299"/>
            <a:ext cx="2007323" cy="83805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5F15662-B0FD-2FAA-C7BF-034FEA0F0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97" y="1522673"/>
            <a:ext cx="1993554" cy="83288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3329009-718D-B2CF-35AF-1764F4FE9D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96" y="1980271"/>
            <a:ext cx="1993554" cy="83288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15464B4-2372-F8CD-0DD7-D7CC9FF439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13" y="2436294"/>
            <a:ext cx="1998861" cy="83510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CC3DA47-756C-42BC-5735-6291AE311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86" y="2908471"/>
            <a:ext cx="2005930" cy="83805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B91F94F-AF4A-70EB-5EF5-7377915F4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9" y="3358424"/>
            <a:ext cx="1993554" cy="83288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DFE05CB-A39B-8913-B173-786AB96373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99" y="3791192"/>
            <a:ext cx="1993553" cy="81272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9D5D7A2-91C5-38C7-DAC6-0E39F26978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97" y="4248533"/>
            <a:ext cx="1993553" cy="83288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2227CC-117A-77AD-06CB-5B1ADE9952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98" y="4708701"/>
            <a:ext cx="1993553" cy="83288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6C23CFB-4EEE-E57C-FE01-D49C789342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97" y="5147729"/>
            <a:ext cx="1993553" cy="83230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0CEE954-BAD1-6C90-01FE-A1E718935A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8" y="5616725"/>
            <a:ext cx="1993553" cy="832886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69791DE3-29E5-EF9F-3D58-8B4F96D8DE9B}"/>
              </a:ext>
            </a:extLst>
          </p:cNvPr>
          <p:cNvSpPr txBox="1"/>
          <p:nvPr/>
        </p:nvSpPr>
        <p:spPr>
          <a:xfrm>
            <a:off x="467797" y="6416530"/>
            <a:ext cx="2374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/>
              <a:t>Sample</a:t>
            </a:r>
            <a:r>
              <a:rPr lang="fr-FR" sz="2000" b="1" dirty="0"/>
              <a:t> </a:t>
            </a:r>
            <a:r>
              <a:rPr lang="fr-FR" sz="2000" b="1" dirty="0" err="1"/>
              <a:t>generation</a:t>
            </a:r>
            <a:endParaRPr lang="fr-FR" sz="2000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2CC89FE-DB94-F99B-EE18-8DE0FDA53702}"/>
              </a:ext>
            </a:extLst>
          </p:cNvPr>
          <p:cNvSpPr/>
          <p:nvPr/>
        </p:nvSpPr>
        <p:spPr>
          <a:xfrm>
            <a:off x="507763" y="977278"/>
            <a:ext cx="2260359" cy="58322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A057649-CDDC-C97F-B686-6EF0F39F7CA0}"/>
              </a:ext>
            </a:extLst>
          </p:cNvPr>
          <p:cNvSpPr/>
          <p:nvPr/>
        </p:nvSpPr>
        <p:spPr>
          <a:xfrm>
            <a:off x="8542847" y="3232755"/>
            <a:ext cx="2424202" cy="9816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B7D0BB7C-69EE-955E-CAF1-94BBDE8BB834}"/>
              </a:ext>
            </a:extLst>
          </p:cNvPr>
          <p:cNvSpPr txBox="1"/>
          <p:nvPr/>
        </p:nvSpPr>
        <p:spPr>
          <a:xfrm>
            <a:off x="8537730" y="3807318"/>
            <a:ext cx="2429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Geometric</a:t>
            </a:r>
            <a:r>
              <a:rPr lang="fr-FR" dirty="0"/>
              <a:t> </a:t>
            </a:r>
            <a:r>
              <a:rPr lang="fr-FR" dirty="0" err="1"/>
              <a:t>tortuosities</a:t>
            </a:r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E8EF1AA-DEC0-C907-9B67-8F95855F742C}"/>
              </a:ext>
            </a:extLst>
          </p:cNvPr>
          <p:cNvSpPr/>
          <p:nvPr/>
        </p:nvSpPr>
        <p:spPr>
          <a:xfrm>
            <a:off x="8790393" y="1522533"/>
            <a:ext cx="2174354" cy="1586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FC50510-0DFC-9158-93D0-F7DE15182443}"/>
              </a:ext>
            </a:extLst>
          </p:cNvPr>
          <p:cNvSpPr txBox="1"/>
          <p:nvPr/>
        </p:nvSpPr>
        <p:spPr>
          <a:xfrm>
            <a:off x="8758325" y="2716450"/>
            <a:ext cx="2202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Physical </a:t>
            </a:r>
            <a:r>
              <a:rPr lang="fr-FR" dirty="0" err="1"/>
              <a:t>tortuosities</a:t>
            </a:r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5CA1336-A570-A03D-B33A-1BAAD719BA80}"/>
              </a:ext>
            </a:extLst>
          </p:cNvPr>
          <p:cNvSpPr/>
          <p:nvPr/>
        </p:nvSpPr>
        <p:spPr>
          <a:xfrm>
            <a:off x="3461002" y="977060"/>
            <a:ext cx="4318038" cy="22174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2C739E04-7626-BEA4-D228-F027A0299812}"/>
              </a:ext>
            </a:extLst>
          </p:cNvPr>
          <p:cNvSpPr txBox="1"/>
          <p:nvPr/>
        </p:nvSpPr>
        <p:spPr>
          <a:xfrm>
            <a:off x="4218419" y="2826308"/>
            <a:ext cx="2803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Fast Fourier </a:t>
            </a:r>
            <a:r>
              <a:rPr lang="fr-FR" sz="2000" b="1" dirty="0" err="1"/>
              <a:t>Transform</a:t>
            </a:r>
            <a:endParaRPr lang="fr-FR" sz="2000" b="1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AE64A4C-2288-3FE2-DBB8-7600870D1AC6}"/>
              </a:ext>
            </a:extLst>
          </p:cNvPr>
          <p:cNvSpPr/>
          <p:nvPr/>
        </p:nvSpPr>
        <p:spPr>
          <a:xfrm>
            <a:off x="4339967" y="3297735"/>
            <a:ext cx="2705985" cy="10251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5E857DAA-48A5-BA57-0A27-F7C5D1D1EA1E}"/>
              </a:ext>
            </a:extLst>
          </p:cNvPr>
          <p:cNvSpPr txBox="1"/>
          <p:nvPr/>
        </p:nvSpPr>
        <p:spPr>
          <a:xfrm>
            <a:off x="4334851" y="3915812"/>
            <a:ext cx="2760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Fast </a:t>
            </a:r>
            <a:r>
              <a:rPr lang="fr-FR" sz="2000" b="1" dirty="0" err="1"/>
              <a:t>Marching</a:t>
            </a:r>
            <a:r>
              <a:rPr lang="fr-FR" sz="2000" b="1" dirty="0"/>
              <a:t> Method</a:t>
            </a:r>
          </a:p>
        </p:txBody>
      </p:sp>
      <p:pic>
        <p:nvPicPr>
          <p:cNvPr id="44" name="Picture 2" descr="Garfield and the Center for Cyber Safety and Education Team Up to ...">
            <a:extLst>
              <a:ext uri="{FF2B5EF4-FFF2-40B4-BE49-F238E27FC236}">
                <a16:creationId xmlns:a16="http://schemas.microsoft.com/office/drawing/2014/main" id="{5A5EFB38-3035-D845-1EEA-4921949D8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262" y="953763"/>
            <a:ext cx="881539" cy="49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3B2CE38E-F3B1-D6F6-E146-7709386B0E26}"/>
              </a:ext>
            </a:extLst>
          </p:cNvPr>
          <p:cNvSpPr txBox="1"/>
          <p:nvPr/>
        </p:nvSpPr>
        <p:spPr>
          <a:xfrm>
            <a:off x="4991891" y="1032858"/>
            <a:ext cx="12157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u="sng" dirty="0" err="1">
                <a:solidFill>
                  <a:srgbClr val="3B7D23"/>
                </a:solidFill>
              </a:rPr>
              <a:t>Mechanical</a:t>
            </a:r>
            <a:endParaRPr lang="fr-FR" sz="1600" u="sng" dirty="0">
              <a:solidFill>
                <a:srgbClr val="3B7D23"/>
              </a:solidFill>
            </a:endParaRPr>
          </a:p>
          <a:p>
            <a:pPr algn="ctr"/>
            <a:r>
              <a:rPr lang="fr-FR" sz="1600" dirty="0" err="1">
                <a:solidFill>
                  <a:srgbClr val="3B7D23"/>
                </a:solidFill>
              </a:rPr>
              <a:t>isotropic</a:t>
            </a:r>
            <a:endParaRPr lang="fr-FR" sz="1600" dirty="0">
              <a:solidFill>
                <a:srgbClr val="3B7D23"/>
              </a:solidFill>
            </a:endParaRPr>
          </a:p>
          <a:p>
            <a:pPr algn="ctr"/>
            <a:r>
              <a:rPr lang="fr-FR" sz="1600" dirty="0" err="1">
                <a:solidFill>
                  <a:srgbClr val="3B7D23"/>
                </a:solidFill>
              </a:rPr>
              <a:t>oedometric</a:t>
            </a:r>
            <a:endParaRPr lang="fr-FR" sz="1600" dirty="0">
              <a:solidFill>
                <a:srgbClr val="3B7D23"/>
              </a:solidFill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3A770CB5-3A87-9E6D-80F6-C985EC7FE82F}"/>
              </a:ext>
            </a:extLst>
          </p:cNvPr>
          <p:cNvSpPr txBox="1"/>
          <p:nvPr/>
        </p:nvSpPr>
        <p:spPr>
          <a:xfrm>
            <a:off x="3487924" y="1023008"/>
            <a:ext cx="12939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u="sng" dirty="0" err="1">
                <a:solidFill>
                  <a:srgbClr val="0070C0"/>
                </a:solidFill>
              </a:rPr>
              <a:t>Hydraulic</a:t>
            </a:r>
            <a:endParaRPr lang="fr-FR" sz="1600" u="sng" dirty="0">
              <a:solidFill>
                <a:srgbClr val="0070C0"/>
              </a:solidFill>
            </a:endParaRPr>
          </a:p>
          <a:p>
            <a:pPr algn="ctr"/>
            <a:r>
              <a:rPr lang="fr-FR" sz="1600" dirty="0" err="1">
                <a:solidFill>
                  <a:srgbClr val="0070C0"/>
                </a:solidFill>
              </a:rPr>
              <a:t>permeability</a:t>
            </a:r>
            <a:endParaRPr lang="fr-FR" sz="1600" dirty="0">
              <a:solidFill>
                <a:srgbClr val="0070C0"/>
              </a:solidFill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109FED16-0EAB-4917-5AFA-DEA28BADA5E1}"/>
              </a:ext>
            </a:extLst>
          </p:cNvPr>
          <p:cNvSpPr txBox="1"/>
          <p:nvPr/>
        </p:nvSpPr>
        <p:spPr>
          <a:xfrm>
            <a:off x="4259564" y="2332482"/>
            <a:ext cx="2696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u="sng" dirty="0">
                <a:solidFill>
                  <a:srgbClr val="C00000"/>
                </a:solidFill>
              </a:rPr>
              <a:t>Thermo-</a:t>
            </a:r>
            <a:r>
              <a:rPr lang="fr-FR" sz="1600" u="sng" dirty="0" err="1">
                <a:solidFill>
                  <a:srgbClr val="3B7D23"/>
                </a:solidFill>
              </a:rPr>
              <a:t>Mechanical</a:t>
            </a:r>
            <a:endParaRPr lang="fr-FR" sz="1600" u="sng" dirty="0">
              <a:solidFill>
                <a:srgbClr val="3B7D23"/>
              </a:solidFill>
            </a:endParaRPr>
          </a:p>
          <a:p>
            <a:pPr algn="ctr"/>
            <a:r>
              <a:rPr lang="fr-FR" sz="1600" dirty="0" err="1">
                <a:solidFill>
                  <a:srgbClr val="C00000"/>
                </a:solidFill>
              </a:rPr>
              <a:t>confined</a:t>
            </a:r>
            <a:r>
              <a:rPr lang="fr-FR" sz="1600" dirty="0">
                <a:solidFill>
                  <a:srgbClr val="C00000"/>
                </a:solidFill>
              </a:rPr>
              <a:t> the</a:t>
            </a:r>
            <a:r>
              <a:rPr lang="fr-FR" sz="1600" dirty="0">
                <a:solidFill>
                  <a:srgbClr val="3B7D23"/>
                </a:solidFill>
              </a:rPr>
              <a:t>rmal expansion 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7A5DD0D1-E740-7B10-454A-544CC97C4CF9}"/>
              </a:ext>
            </a:extLst>
          </p:cNvPr>
          <p:cNvSpPr txBox="1"/>
          <p:nvPr/>
        </p:nvSpPr>
        <p:spPr>
          <a:xfrm>
            <a:off x="4472442" y="1803813"/>
            <a:ext cx="2270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u="sng" dirty="0">
                <a:solidFill>
                  <a:srgbClr val="0070C0"/>
                </a:solidFill>
              </a:rPr>
              <a:t>Hydro-</a:t>
            </a:r>
            <a:r>
              <a:rPr lang="fr-FR" sz="1600" u="sng" dirty="0" err="1">
                <a:solidFill>
                  <a:srgbClr val="3B7D23"/>
                </a:solidFill>
              </a:rPr>
              <a:t>Mechanical</a:t>
            </a:r>
            <a:endParaRPr lang="fr-FR" sz="1600" u="sng" dirty="0">
              <a:solidFill>
                <a:srgbClr val="3B7D23"/>
              </a:solidFill>
            </a:endParaRPr>
          </a:p>
          <a:p>
            <a:pPr algn="ctr"/>
            <a:r>
              <a:rPr lang="fr-FR" sz="1600" dirty="0" err="1">
                <a:solidFill>
                  <a:srgbClr val="0070C0"/>
                </a:solidFill>
              </a:rPr>
              <a:t>confined</a:t>
            </a:r>
            <a:r>
              <a:rPr lang="fr-FR" sz="1600" dirty="0">
                <a:solidFill>
                  <a:srgbClr val="0070C0"/>
                </a:solidFill>
              </a:rPr>
              <a:t> </a:t>
            </a:r>
            <a:r>
              <a:rPr lang="fr-FR" sz="1600" dirty="0" err="1">
                <a:solidFill>
                  <a:srgbClr val="3B7D23"/>
                </a:solidFill>
              </a:rPr>
              <a:t>pressurization</a:t>
            </a:r>
            <a:endParaRPr lang="fr-FR" sz="1600" dirty="0">
              <a:solidFill>
                <a:srgbClr val="3B7D23"/>
              </a:solidFill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0A93AF53-95E5-75B2-0B7B-FAD844ECA15B}"/>
              </a:ext>
            </a:extLst>
          </p:cNvPr>
          <p:cNvSpPr txBox="1"/>
          <p:nvPr/>
        </p:nvSpPr>
        <p:spPr>
          <a:xfrm>
            <a:off x="6417020" y="1051906"/>
            <a:ext cx="1274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u="sng" dirty="0">
                <a:solidFill>
                  <a:srgbClr val="C00000"/>
                </a:solidFill>
              </a:rPr>
              <a:t>Thermal</a:t>
            </a:r>
            <a:endParaRPr lang="fr-FR" sz="1600" dirty="0">
              <a:solidFill>
                <a:srgbClr val="C00000"/>
              </a:solidFill>
            </a:endParaRPr>
          </a:p>
          <a:p>
            <a:pPr algn="ctr"/>
            <a:r>
              <a:rPr lang="fr-FR" sz="1600" dirty="0" err="1">
                <a:solidFill>
                  <a:srgbClr val="C00000"/>
                </a:solidFill>
              </a:rPr>
              <a:t>conductivity</a:t>
            </a:r>
            <a:endParaRPr lang="fr-FR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F54BE212-24C6-E30D-9020-8DF76B5C52E0}"/>
                  </a:ext>
                </a:extLst>
              </p:cNvPr>
              <p:cNvSpPr txBox="1"/>
              <p:nvPr/>
            </p:nvSpPr>
            <p:spPr>
              <a:xfrm>
                <a:off x="8868513" y="1928317"/>
                <a:ext cx="928651" cy="4113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3B7D23"/>
                          </a:solidFill>
                          <a:latin typeface="Cambria Math" panose="02040503050406030204" pitchFamily="18" charset="0"/>
                        </a:rPr>
                        <m:t>4 </m:t>
                      </m:r>
                      <m:sSubSup>
                        <m:sSubSupPr>
                          <m:ctrlPr>
                            <a:rPr lang="fr-FR" b="0" i="1" smtClean="0">
                              <a:solidFill>
                                <a:srgbClr val="3B7D2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rgbClr val="3B7D23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3B7D23"/>
                              </a:solidFill>
                              <a:latin typeface="Cambria Math" panose="02040503050406030204" pitchFamily="18" charset="0"/>
                            </a:rPr>
                            <m:t>𝑝h𝑦𝑠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rgbClr val="3B7D23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bSup>
                    </m:oMath>
                  </m:oMathPara>
                </a14:m>
                <a:endParaRPr lang="fr-FR" dirty="0">
                  <a:solidFill>
                    <a:srgbClr val="3B7D23"/>
                  </a:solidFill>
                </a:endParaRPr>
              </a:p>
            </p:txBody>
          </p:sp>
        </mc:Choice>
        <mc:Fallback xmlns="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F54BE212-24C6-E30D-9020-8DF76B5C52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8513" y="1928317"/>
                <a:ext cx="928651" cy="411395"/>
              </a:xfrm>
              <a:prstGeom prst="rect">
                <a:avLst/>
              </a:prstGeom>
              <a:blipFill>
                <a:blip r:embed="rId1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05119A94-37D0-39AA-6C46-5FCD626E044A}"/>
                  </a:ext>
                </a:extLst>
              </p:cNvPr>
              <p:cNvSpPr txBox="1"/>
              <p:nvPr/>
            </p:nvSpPr>
            <p:spPr>
              <a:xfrm>
                <a:off x="8890687" y="1571521"/>
                <a:ext cx="928651" cy="4113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3 </m:t>
                      </m:r>
                      <m:sSubSup>
                        <m:sSubSupPr>
                          <m:ctrlP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𝑝h𝑦𝑠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</m:oMath>
                  </m:oMathPara>
                </a14:m>
                <a:endParaRPr lang="fr-FR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05119A94-37D0-39AA-6C46-5FCD626E0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0687" y="1571521"/>
                <a:ext cx="928651" cy="411395"/>
              </a:xfrm>
              <a:prstGeom prst="rect">
                <a:avLst/>
              </a:prstGeom>
              <a:blipFill>
                <a:blip r:embed="rId15"/>
                <a:stretch>
                  <a:fillRect b="-597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9FB8D2FE-A52C-E6B5-E804-079B242182F8}"/>
                  </a:ext>
                </a:extLst>
              </p:cNvPr>
              <p:cNvSpPr txBox="1"/>
              <p:nvPr/>
            </p:nvSpPr>
            <p:spPr>
              <a:xfrm>
                <a:off x="8926907" y="2327907"/>
                <a:ext cx="928651" cy="4113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3 </m:t>
                      </m:r>
                      <m:sSubSup>
                        <m:sSubSupPr>
                          <m:ctrlP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𝑝h𝑦𝑠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</m:oMath>
                  </m:oMathPara>
                </a14:m>
                <a:endParaRPr lang="fr-FR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9FB8D2FE-A52C-E6B5-E804-079B24218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6907" y="2327907"/>
                <a:ext cx="928651" cy="411395"/>
              </a:xfrm>
              <a:prstGeom prst="rect">
                <a:avLst/>
              </a:prstGeom>
              <a:blipFill>
                <a:blip r:embed="rId16"/>
                <a:stretch>
                  <a:fillRect b="-597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549B0587-2E55-BDEC-71E2-D2E838217D6D}"/>
                  </a:ext>
                </a:extLst>
              </p:cNvPr>
              <p:cNvSpPr txBox="1"/>
              <p:nvPr/>
            </p:nvSpPr>
            <p:spPr>
              <a:xfrm>
                <a:off x="9651951" y="2212234"/>
                <a:ext cx="928652" cy="4113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1 </m:t>
                      </m:r>
                      <m:sSubSup>
                        <m:sSubSupPr>
                          <m:ctrlP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fr-FR" b="0" i="1" smtClean="0">
                              <a:solidFill>
                                <a:srgbClr val="3B7D23"/>
                              </a:solidFill>
                              <a:latin typeface="Cambria Math" panose="02040503050406030204" pitchFamily="18" charset="0"/>
                            </a:rPr>
                            <m:t>h𝑦𝑠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fr-FR" b="0" i="1" smtClean="0">
                              <a:solidFill>
                                <a:srgbClr val="3B7D23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bSup>
                    </m:oMath>
                  </m:oMathPara>
                </a14:m>
                <a:endParaRPr lang="fr-FR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549B0587-2E55-BDEC-71E2-D2E838217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1951" y="2212234"/>
                <a:ext cx="928652" cy="411395"/>
              </a:xfrm>
              <a:prstGeom prst="rect">
                <a:avLst/>
              </a:prstGeom>
              <a:blipFill>
                <a:blip r:embed="rId17"/>
                <a:stretch>
                  <a:fillRect b="-597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9F5E75CD-372D-F7A0-82CF-C727F92CDE04}"/>
                  </a:ext>
                </a:extLst>
              </p:cNvPr>
              <p:cNvSpPr txBox="1"/>
              <p:nvPr/>
            </p:nvSpPr>
            <p:spPr>
              <a:xfrm>
                <a:off x="9595373" y="1834480"/>
                <a:ext cx="928652" cy="4113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1 </m:t>
                      </m:r>
                      <m:sSubSup>
                        <m:sSubSupPr>
                          <m:ctrlP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fr-FR" b="0" i="1" smtClean="0">
                              <a:solidFill>
                                <a:srgbClr val="3B7D23"/>
                              </a:solidFill>
                              <a:latin typeface="Cambria Math" panose="02040503050406030204" pitchFamily="18" charset="0"/>
                            </a:rPr>
                            <m:t>h𝑦𝑠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fr-FR" b="0" i="1" smtClean="0">
                              <a:solidFill>
                                <a:srgbClr val="3B7D23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bSup>
                    </m:oMath>
                  </m:oMathPara>
                </a14:m>
                <a:endParaRPr lang="fr-FR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9F5E75CD-372D-F7A0-82CF-C727F92CD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5373" y="1834480"/>
                <a:ext cx="928652" cy="411395"/>
              </a:xfrm>
              <a:prstGeom prst="rect">
                <a:avLst/>
              </a:prstGeom>
              <a:blipFill>
                <a:blip r:embed="rId18"/>
                <a:stretch>
                  <a:fillRect b="-597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ZoneTexte 55">
            <a:extLst>
              <a:ext uri="{FF2B5EF4-FFF2-40B4-BE49-F238E27FC236}">
                <a16:creationId xmlns:a16="http://schemas.microsoft.com/office/drawing/2014/main" id="{F8D60E03-E698-0FBB-C27D-7C1083FB3D74}"/>
              </a:ext>
            </a:extLst>
          </p:cNvPr>
          <p:cNvSpPr txBox="1"/>
          <p:nvPr/>
        </p:nvSpPr>
        <p:spPr>
          <a:xfrm>
            <a:off x="4612635" y="3400811"/>
            <a:ext cx="631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Pore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F72BE6F3-DDF4-6C05-CC35-089EBD600CE5}"/>
              </a:ext>
            </a:extLst>
          </p:cNvPr>
          <p:cNvSpPr txBox="1"/>
          <p:nvPr/>
        </p:nvSpPr>
        <p:spPr>
          <a:xfrm>
            <a:off x="6098739" y="3400811"/>
            <a:ext cx="684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DBBB6B"/>
                </a:solidFill>
              </a:rPr>
              <a:t>Solid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449633B1-EF8A-0F5E-203A-813B3629CE8C}"/>
                  </a:ext>
                </a:extLst>
              </p:cNvPr>
              <p:cNvSpPr txBox="1"/>
              <p:nvPr/>
            </p:nvSpPr>
            <p:spPr>
              <a:xfrm>
                <a:off x="8581556" y="3390015"/>
                <a:ext cx="977512" cy="4219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rgbClr val="46B1E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fr-FR" b="0" i="1" smtClean="0">
                          <a:solidFill>
                            <a:srgbClr val="46B1E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fr-FR" b="0" i="1" smtClean="0">
                              <a:solidFill>
                                <a:srgbClr val="46B1E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rgbClr val="46B1E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46B1E1"/>
                              </a:solidFill>
                              <a:latin typeface="Cambria Math" panose="02040503050406030204" pitchFamily="18" charset="0"/>
                            </a:rPr>
                            <m:t>𝑔𝑒𝑜𝑚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rgbClr val="46B1E1"/>
                              </a:solidFill>
                              <a:latin typeface="Cambria Math" panose="02040503050406030204" pitchFamily="18" charset="0"/>
                            </a:rPr>
                            <m:t>𝑝𝑜𝑟𝑒</m:t>
                          </m:r>
                        </m:sup>
                      </m:sSubSup>
                    </m:oMath>
                  </m:oMathPara>
                </a14:m>
                <a:endParaRPr lang="fr-FR" dirty="0">
                  <a:solidFill>
                    <a:srgbClr val="46B1E1"/>
                  </a:solidFill>
                </a:endParaRPr>
              </a:p>
            </p:txBody>
          </p:sp>
        </mc:Choice>
        <mc:Fallback xmlns=""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449633B1-EF8A-0F5E-203A-813B3629C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1556" y="3390015"/>
                <a:ext cx="977512" cy="421910"/>
              </a:xfrm>
              <a:prstGeom prst="rect">
                <a:avLst/>
              </a:prstGeom>
              <a:blipFill>
                <a:blip r:embed="rId19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9F04FA83-963E-BCF8-3757-15BB210C989F}"/>
                  </a:ext>
                </a:extLst>
              </p:cNvPr>
              <p:cNvSpPr txBox="1"/>
              <p:nvPr/>
            </p:nvSpPr>
            <p:spPr>
              <a:xfrm>
                <a:off x="9530977" y="3422467"/>
                <a:ext cx="977511" cy="40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rgbClr val="DBBB6B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fr-FR" b="0" i="1" smtClean="0">
                          <a:solidFill>
                            <a:srgbClr val="DBBB6B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fr-FR" b="0" i="1" smtClean="0">
                              <a:solidFill>
                                <a:srgbClr val="DBBB6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rgbClr val="DBBB6B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DBBB6B"/>
                              </a:solidFill>
                              <a:latin typeface="Cambria Math" panose="02040503050406030204" pitchFamily="18" charset="0"/>
                            </a:rPr>
                            <m:t>𝑔𝑒𝑜𝑚</m:t>
                          </m:r>
                        </m:sub>
                        <m:sup>
                          <m:r>
                            <a:rPr lang="fr-FR" b="0" i="1" smtClean="0">
                              <a:solidFill>
                                <a:srgbClr val="DBBB6B"/>
                              </a:solidFill>
                              <a:latin typeface="Cambria Math" panose="02040503050406030204" pitchFamily="18" charset="0"/>
                            </a:rPr>
                            <m:t>𝑠𝑜𝑙𝑖𝑑</m:t>
                          </m:r>
                        </m:sup>
                      </m:sSubSup>
                    </m:oMath>
                  </m:oMathPara>
                </a14:m>
                <a:endParaRPr lang="fr-FR" dirty="0">
                  <a:solidFill>
                    <a:srgbClr val="DBBB6B"/>
                  </a:solidFill>
                </a:endParaRPr>
              </a:p>
            </p:txBody>
          </p:sp>
        </mc:Choice>
        <mc:Fallback xmlns="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9F04FA83-963E-BCF8-3757-15BB210C9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0977" y="3422467"/>
                <a:ext cx="977511" cy="407163"/>
              </a:xfrm>
              <a:prstGeom prst="rect">
                <a:avLst/>
              </a:prstGeom>
              <a:blipFill>
                <a:blip r:embed="rId20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Flèche : droite 59">
            <a:extLst>
              <a:ext uri="{FF2B5EF4-FFF2-40B4-BE49-F238E27FC236}">
                <a16:creationId xmlns:a16="http://schemas.microsoft.com/office/drawing/2014/main" id="{F5F7B304-5FA6-06E3-A5F3-F6B988597E1F}"/>
              </a:ext>
            </a:extLst>
          </p:cNvPr>
          <p:cNvSpPr/>
          <p:nvPr/>
        </p:nvSpPr>
        <p:spPr>
          <a:xfrm>
            <a:off x="2866007" y="1942432"/>
            <a:ext cx="528546" cy="30057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Flèche : droite 60">
            <a:extLst>
              <a:ext uri="{FF2B5EF4-FFF2-40B4-BE49-F238E27FC236}">
                <a16:creationId xmlns:a16="http://schemas.microsoft.com/office/drawing/2014/main" id="{2EDAA406-7544-23F9-16FF-646D949777C7}"/>
              </a:ext>
            </a:extLst>
          </p:cNvPr>
          <p:cNvSpPr/>
          <p:nvPr/>
        </p:nvSpPr>
        <p:spPr>
          <a:xfrm>
            <a:off x="2842613" y="3674895"/>
            <a:ext cx="1402395" cy="30057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Flèche : droite 61">
            <a:extLst>
              <a:ext uri="{FF2B5EF4-FFF2-40B4-BE49-F238E27FC236}">
                <a16:creationId xmlns:a16="http://schemas.microsoft.com/office/drawing/2014/main" id="{1C01EF08-A539-FA19-1784-4D4AE08C3C25}"/>
              </a:ext>
            </a:extLst>
          </p:cNvPr>
          <p:cNvSpPr/>
          <p:nvPr/>
        </p:nvSpPr>
        <p:spPr>
          <a:xfrm>
            <a:off x="7130562" y="3629175"/>
            <a:ext cx="1322443" cy="30057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Flèche : droite 62">
            <a:extLst>
              <a:ext uri="{FF2B5EF4-FFF2-40B4-BE49-F238E27FC236}">
                <a16:creationId xmlns:a16="http://schemas.microsoft.com/office/drawing/2014/main" id="{710BB964-BCA3-056F-251B-637164A6D4C6}"/>
              </a:ext>
            </a:extLst>
          </p:cNvPr>
          <p:cNvSpPr/>
          <p:nvPr/>
        </p:nvSpPr>
        <p:spPr>
          <a:xfrm>
            <a:off x="7883638" y="1942432"/>
            <a:ext cx="841355" cy="30057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6B07894-02BB-7090-1D3A-EB94D59FBF78}"/>
              </a:ext>
            </a:extLst>
          </p:cNvPr>
          <p:cNvCxnSpPr>
            <a:cxnSpLocks/>
          </p:cNvCxnSpPr>
          <p:nvPr/>
        </p:nvCxnSpPr>
        <p:spPr>
          <a:xfrm flipH="1">
            <a:off x="390974" y="936510"/>
            <a:ext cx="7231" cy="5937618"/>
          </a:xfrm>
          <a:prstGeom prst="line">
            <a:avLst/>
          </a:prstGeom>
          <a:ln w="12700">
            <a:solidFill>
              <a:srgbClr val="4EA72E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07E57D6-40BC-B710-FE8E-9C6B0F0F4457}"/>
              </a:ext>
            </a:extLst>
          </p:cNvPr>
          <p:cNvCxnSpPr>
            <a:cxnSpLocks/>
          </p:cNvCxnSpPr>
          <p:nvPr/>
        </p:nvCxnSpPr>
        <p:spPr>
          <a:xfrm flipV="1">
            <a:off x="390974" y="904212"/>
            <a:ext cx="10639173" cy="21623"/>
          </a:xfrm>
          <a:prstGeom prst="line">
            <a:avLst/>
          </a:prstGeom>
          <a:ln w="12700">
            <a:solidFill>
              <a:srgbClr val="4EA72E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D4ED0124-16C0-EC5D-AE77-F884754BD7DB}"/>
              </a:ext>
            </a:extLst>
          </p:cNvPr>
          <p:cNvCxnSpPr>
            <a:cxnSpLocks/>
          </p:cNvCxnSpPr>
          <p:nvPr/>
        </p:nvCxnSpPr>
        <p:spPr>
          <a:xfrm flipV="1">
            <a:off x="11030147" y="923271"/>
            <a:ext cx="0" cy="3477327"/>
          </a:xfrm>
          <a:prstGeom prst="line">
            <a:avLst/>
          </a:prstGeom>
          <a:ln w="12700">
            <a:solidFill>
              <a:srgbClr val="4EA72E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F56E2908-CFA8-833C-9C41-BA3123818806}"/>
              </a:ext>
            </a:extLst>
          </p:cNvPr>
          <p:cNvCxnSpPr>
            <a:cxnSpLocks/>
          </p:cNvCxnSpPr>
          <p:nvPr/>
        </p:nvCxnSpPr>
        <p:spPr>
          <a:xfrm flipV="1">
            <a:off x="2877680" y="4400598"/>
            <a:ext cx="8152467" cy="7581"/>
          </a:xfrm>
          <a:prstGeom prst="line">
            <a:avLst/>
          </a:prstGeom>
          <a:ln w="12700">
            <a:solidFill>
              <a:srgbClr val="4EA72E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CDBD78B9-DD4C-576C-9EE6-C9ACD1D0C097}"/>
              </a:ext>
            </a:extLst>
          </p:cNvPr>
          <p:cNvCxnSpPr>
            <a:cxnSpLocks/>
          </p:cNvCxnSpPr>
          <p:nvPr/>
        </p:nvCxnSpPr>
        <p:spPr>
          <a:xfrm>
            <a:off x="2830918" y="4400598"/>
            <a:ext cx="11695" cy="2508074"/>
          </a:xfrm>
          <a:prstGeom prst="line">
            <a:avLst/>
          </a:prstGeom>
          <a:ln w="12700">
            <a:solidFill>
              <a:srgbClr val="4EA72E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1" name="TextBox 10">
            <a:extLst>
              <a:ext uri="{FF2B5EF4-FFF2-40B4-BE49-F238E27FC236}">
                <a16:creationId xmlns:a16="http://schemas.microsoft.com/office/drawing/2014/main" id="{FF7C9CD7-05B9-EA83-516F-D5ACE0787488}"/>
              </a:ext>
            </a:extLst>
          </p:cNvPr>
          <p:cNvSpPr txBox="1"/>
          <p:nvPr/>
        </p:nvSpPr>
        <p:spPr>
          <a:xfrm>
            <a:off x="8158937" y="906431"/>
            <a:ext cx="2232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noProof="0" dirty="0">
                <a:solidFill>
                  <a:srgbClr val="4EA72E"/>
                </a:solidFill>
              </a:rPr>
              <a:t>Numerical workflow</a:t>
            </a:r>
          </a:p>
        </p:txBody>
      </p:sp>
      <p:pic>
        <p:nvPicPr>
          <p:cNvPr id="75" name="Picture 2" descr="Nickelodeon | Homepage">
            <a:extLst>
              <a:ext uri="{FF2B5EF4-FFF2-40B4-BE49-F238E27FC236}">
                <a16:creationId xmlns:a16="http://schemas.microsoft.com/office/drawing/2014/main" id="{8E94818A-AA7E-B577-806E-61A922E526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t="9057" r="65597" b="9434"/>
          <a:stretch>
            <a:fillRect/>
          </a:stretch>
        </p:blipFill>
        <p:spPr bwMode="auto">
          <a:xfrm>
            <a:off x="10085510" y="4942581"/>
            <a:ext cx="881539" cy="76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8CF349CA-A38A-A167-6A12-292FE085CA5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186" y="5072884"/>
            <a:ext cx="1208830" cy="1200317"/>
          </a:xfrm>
          <a:prstGeom prst="rect">
            <a:avLst/>
          </a:prstGeom>
        </p:spPr>
      </p:pic>
      <p:pic>
        <p:nvPicPr>
          <p:cNvPr id="80" name="Image 79">
            <a:extLst>
              <a:ext uri="{FF2B5EF4-FFF2-40B4-BE49-F238E27FC236}">
                <a16:creationId xmlns:a16="http://schemas.microsoft.com/office/drawing/2014/main" id="{1B60AF53-462A-FEFE-F6E0-25EB70CE42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579" y="5371246"/>
            <a:ext cx="1677511" cy="898667"/>
          </a:xfrm>
          <a:prstGeom prst="rect">
            <a:avLst/>
          </a:prstGeom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4E2A9ECF-245E-9B70-3F81-EDE644B2CD4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962" y="5099447"/>
            <a:ext cx="1433713" cy="1200317"/>
          </a:xfrm>
          <a:prstGeom prst="rect">
            <a:avLst/>
          </a:prstGeom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4409B01A-8FAD-4E6F-261A-78134539504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60" y="4952679"/>
            <a:ext cx="501451" cy="1537506"/>
          </a:xfrm>
          <a:prstGeom prst="rect">
            <a:avLst/>
          </a:prstGeom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1C97BD0F-11C6-C951-B791-A909FC38A2E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912" y="4983014"/>
            <a:ext cx="1047896" cy="1552792"/>
          </a:xfrm>
          <a:prstGeom prst="rect">
            <a:avLst/>
          </a:prstGeom>
        </p:spPr>
      </p:pic>
      <p:sp>
        <p:nvSpPr>
          <p:cNvPr id="87" name="TextBox 10">
            <a:extLst>
              <a:ext uri="{FF2B5EF4-FFF2-40B4-BE49-F238E27FC236}">
                <a16:creationId xmlns:a16="http://schemas.microsoft.com/office/drawing/2014/main" id="{C9D660C4-229E-3DD8-01F0-518D3DD76C67}"/>
              </a:ext>
            </a:extLst>
          </p:cNvPr>
          <p:cNvSpPr txBox="1"/>
          <p:nvPr/>
        </p:nvSpPr>
        <p:spPr>
          <a:xfrm>
            <a:off x="7877637" y="4880238"/>
            <a:ext cx="2421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noProof="0" dirty="0">
                <a:solidFill>
                  <a:srgbClr val="C04F15"/>
                </a:solidFill>
              </a:rPr>
              <a:t>Experimental validation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B62B23A2-EDAF-D5DA-5888-DF6D80A48AA4}"/>
              </a:ext>
            </a:extLst>
          </p:cNvPr>
          <p:cNvSpPr/>
          <p:nvPr/>
        </p:nvSpPr>
        <p:spPr>
          <a:xfrm>
            <a:off x="3061420" y="4890654"/>
            <a:ext cx="7968727" cy="1707803"/>
          </a:xfrm>
          <a:prstGeom prst="rect">
            <a:avLst/>
          </a:prstGeom>
          <a:noFill/>
          <a:ln w="12700">
            <a:solidFill>
              <a:srgbClr val="C04F15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Flèche : droite 90">
            <a:extLst>
              <a:ext uri="{FF2B5EF4-FFF2-40B4-BE49-F238E27FC236}">
                <a16:creationId xmlns:a16="http://schemas.microsoft.com/office/drawing/2014/main" id="{B4197C99-A783-7C2B-B6B3-442F32CEE3D8}"/>
              </a:ext>
            </a:extLst>
          </p:cNvPr>
          <p:cNvSpPr/>
          <p:nvPr/>
        </p:nvSpPr>
        <p:spPr>
          <a:xfrm rot="16200000">
            <a:off x="8955058" y="4473935"/>
            <a:ext cx="338553" cy="30057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46F8AA6-74AD-2C7C-19E5-AE1AC3B9D81B}"/>
              </a:ext>
            </a:extLst>
          </p:cNvPr>
          <p:cNvSpPr/>
          <p:nvPr/>
        </p:nvSpPr>
        <p:spPr>
          <a:xfrm>
            <a:off x="8178436" y="5371246"/>
            <a:ext cx="274569" cy="211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1D5AAB5-BBE0-036A-5C0C-B4FABC5DA7B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653" y="3275041"/>
            <a:ext cx="471936" cy="58851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6150A06-AE1C-5E5C-CAED-2286FDB1E47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653" y="1562125"/>
            <a:ext cx="464326" cy="61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5" grpId="0" animBg="1"/>
      <p:bldP spid="36" grpId="0"/>
      <p:bldP spid="37" grpId="0" animBg="1"/>
      <p:bldP spid="38" grpId="0"/>
      <p:bldP spid="40" grpId="0" animBg="1"/>
      <p:bldP spid="41" grpId="0"/>
      <p:bldP spid="45" grpId="0"/>
      <p:bldP spid="46" grpId="0"/>
      <p:bldP spid="47" grpId="0"/>
      <p:bldP spid="48" grpId="0"/>
      <p:bldP spid="49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 animBg="1"/>
      <p:bldP spid="61" grpId="0" animBg="1"/>
      <p:bldP spid="62" grpId="0" animBg="1"/>
      <p:bldP spid="63" grpId="0" animBg="1"/>
      <p:bldP spid="87" grpId="0"/>
      <p:bldP spid="90" grpId="0" animBg="1"/>
      <p:bldP spid="9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D2467-E16A-B28D-FDEE-A87CEFCC1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FC2581-475C-06BC-1E54-1EDD74422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C9E-BF8E-403C-B11B-4D34187DB3E5}" type="slidenum">
              <a:rPr lang="en-US" noProof="0" smtClean="0"/>
              <a:t>6</a:t>
            </a:fld>
            <a:endParaRPr lang="en-US" noProof="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06A728B-6216-920B-CA79-8720C2CEE90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Digital twin / Rock Digital Physics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976DA01A-8F89-7A82-E4E4-8FBB88A49B67}"/>
              </a:ext>
            </a:extLst>
          </p:cNvPr>
          <p:cNvSpPr txBox="1"/>
          <p:nvPr/>
        </p:nvSpPr>
        <p:spPr>
          <a:xfrm>
            <a:off x="838200" y="144690"/>
            <a:ext cx="10515600" cy="276999"/>
          </a:xfrm>
          <a:prstGeom prst="rect">
            <a:avLst/>
          </a:prstGeom>
          <a:solidFill>
            <a:srgbClr val="165C7D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Introduction 	</a:t>
            </a:r>
            <a:r>
              <a:rPr lang="en-US" sz="1200" dirty="0"/>
              <a:t>				</a:t>
            </a:r>
            <a:r>
              <a:rPr lang="en-US" sz="1200" dirty="0">
                <a:solidFill>
                  <a:schemeClr val="bg2"/>
                </a:solidFill>
              </a:rPr>
              <a:t>Digital twin	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				Synthetic rock</a:t>
            </a:r>
          </a:p>
        </p:txBody>
      </p:sp>
      <p:pic>
        <p:nvPicPr>
          <p:cNvPr id="9" name="Picture 2" descr="Garfield and the Center for Cyber Safety and Education Team Up to ...">
            <a:extLst>
              <a:ext uri="{FF2B5EF4-FFF2-40B4-BE49-F238E27FC236}">
                <a16:creationId xmlns:a16="http://schemas.microsoft.com/office/drawing/2014/main" id="{25846830-04D8-0532-BCC1-530ED29B6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147" y="440644"/>
            <a:ext cx="881539" cy="49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FF3C05A-9BDB-71B8-E039-A2B9A8F4AC5C}"/>
              </a:ext>
            </a:extLst>
          </p:cNvPr>
          <p:cNvSpPr txBox="1"/>
          <p:nvPr/>
        </p:nvSpPr>
        <p:spPr>
          <a:xfrm>
            <a:off x="6310823" y="6155886"/>
            <a:ext cx="2855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The </a:t>
            </a:r>
            <a:r>
              <a:rPr lang="fr-FR" sz="1600" dirty="0">
                <a:solidFill>
                  <a:srgbClr val="C00000"/>
                </a:solidFill>
              </a:rPr>
              <a:t>thermal </a:t>
            </a:r>
            <a:r>
              <a:rPr lang="fr-FR" sz="1600" dirty="0"/>
              <a:t>and</a:t>
            </a:r>
            <a:r>
              <a:rPr lang="fr-FR" sz="1600" dirty="0">
                <a:solidFill>
                  <a:srgbClr val="C00000"/>
                </a:solidFill>
              </a:rPr>
              <a:t> </a:t>
            </a:r>
            <a:r>
              <a:rPr lang="fr-FR" sz="1600" dirty="0" err="1">
                <a:solidFill>
                  <a:srgbClr val="45842E"/>
                </a:solidFill>
              </a:rPr>
              <a:t>mechanical</a:t>
            </a:r>
            <a:r>
              <a:rPr lang="fr-FR" sz="1600" dirty="0">
                <a:solidFill>
                  <a:srgbClr val="45842E"/>
                </a:solidFill>
              </a:rPr>
              <a:t> </a:t>
            </a:r>
            <a:r>
              <a:rPr lang="fr-FR" sz="1600" dirty="0"/>
              <a:t>performances are </a:t>
            </a:r>
            <a:r>
              <a:rPr lang="fr-FR" sz="1600" dirty="0" err="1"/>
              <a:t>related</a:t>
            </a:r>
            <a:endParaRPr lang="fr-FR" sz="160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6FEF5D3-72D1-8246-3176-CCC305B27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498" y="1097215"/>
            <a:ext cx="4107158" cy="231027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91D3D09-FB5B-E43F-5FCE-46B0332D1B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98315"/>
            <a:ext cx="4107158" cy="231027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3C31096-3570-0362-EFFA-59EB51330E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498" y="3898315"/>
            <a:ext cx="4107158" cy="231027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DDB52A1-442F-4570-A4B2-ADAC971F1C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04864"/>
            <a:ext cx="4107158" cy="2310276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2417DB04-CDD8-5392-C960-BC906FFDD567}"/>
              </a:ext>
            </a:extLst>
          </p:cNvPr>
          <p:cNvSpPr txBox="1"/>
          <p:nvPr/>
        </p:nvSpPr>
        <p:spPr>
          <a:xfrm>
            <a:off x="657049" y="6127257"/>
            <a:ext cx="3294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The </a:t>
            </a:r>
            <a:r>
              <a:rPr lang="fr-FR" sz="1600" dirty="0">
                <a:solidFill>
                  <a:srgbClr val="C00000"/>
                </a:solidFill>
              </a:rPr>
              <a:t>thermal</a:t>
            </a:r>
            <a:r>
              <a:rPr lang="fr-FR" sz="1600" dirty="0"/>
              <a:t> and </a:t>
            </a:r>
            <a:r>
              <a:rPr lang="fr-FR" sz="1600" dirty="0" err="1">
                <a:solidFill>
                  <a:srgbClr val="0070C0"/>
                </a:solidFill>
              </a:rPr>
              <a:t>hydraulic</a:t>
            </a:r>
            <a:r>
              <a:rPr lang="fr-FR" sz="1600" dirty="0"/>
              <a:t> performances are </a:t>
            </a:r>
            <a:r>
              <a:rPr lang="fr-FR" sz="1600" b="1" dirty="0"/>
              <a:t>not</a:t>
            </a:r>
            <a:r>
              <a:rPr lang="fr-FR" sz="1600" dirty="0"/>
              <a:t> </a:t>
            </a:r>
            <a:r>
              <a:rPr lang="fr-FR" sz="1600" dirty="0" err="1"/>
              <a:t>related</a:t>
            </a:r>
            <a:endParaRPr lang="fr-FR" sz="1600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B80DFC7-DF48-E7A9-A504-16046624C188}"/>
              </a:ext>
            </a:extLst>
          </p:cNvPr>
          <p:cNvSpPr txBox="1"/>
          <p:nvPr/>
        </p:nvSpPr>
        <p:spPr>
          <a:xfrm>
            <a:off x="6310823" y="3315378"/>
            <a:ext cx="2965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The </a:t>
            </a:r>
            <a:r>
              <a:rPr lang="fr-FR" sz="1600" dirty="0" err="1"/>
              <a:t>geometrical</a:t>
            </a:r>
            <a:r>
              <a:rPr lang="fr-FR" sz="1600" dirty="0"/>
              <a:t> and </a:t>
            </a:r>
            <a:r>
              <a:rPr lang="fr-FR" sz="1600" dirty="0" err="1"/>
              <a:t>physical</a:t>
            </a:r>
            <a:r>
              <a:rPr lang="fr-FR" sz="1600" dirty="0"/>
              <a:t> </a:t>
            </a:r>
            <a:r>
              <a:rPr lang="fr-FR" sz="1600" dirty="0" err="1"/>
              <a:t>tortuosities</a:t>
            </a:r>
            <a:r>
              <a:rPr lang="fr-FR" sz="1600" dirty="0"/>
              <a:t> are </a:t>
            </a:r>
            <a:r>
              <a:rPr lang="fr-FR" sz="1600" dirty="0" err="1"/>
              <a:t>related</a:t>
            </a:r>
            <a:endParaRPr lang="fr-FR" sz="160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8173C0D-906C-C065-72AE-7CD85A5851F4}"/>
              </a:ext>
            </a:extLst>
          </p:cNvPr>
          <p:cNvSpPr txBox="1"/>
          <p:nvPr/>
        </p:nvSpPr>
        <p:spPr>
          <a:xfrm>
            <a:off x="726322" y="3299975"/>
            <a:ext cx="2683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The </a:t>
            </a:r>
            <a:r>
              <a:rPr lang="fr-FR" sz="1600" dirty="0" err="1"/>
              <a:t>geometrical</a:t>
            </a:r>
            <a:r>
              <a:rPr lang="fr-FR" sz="1600" dirty="0"/>
              <a:t> </a:t>
            </a:r>
            <a:r>
              <a:rPr lang="fr-FR" sz="1600" dirty="0" err="1"/>
              <a:t>tortuosities</a:t>
            </a:r>
            <a:r>
              <a:rPr lang="fr-FR" sz="1600" dirty="0"/>
              <a:t> are </a:t>
            </a:r>
            <a:r>
              <a:rPr lang="fr-FR" sz="1600" dirty="0" err="1"/>
              <a:t>related</a:t>
            </a:r>
            <a:endParaRPr lang="fr-FR" sz="16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715B26A-A7BB-7B37-FACE-43EF34501D17}"/>
              </a:ext>
            </a:extLst>
          </p:cNvPr>
          <p:cNvSpPr/>
          <p:nvPr/>
        </p:nvSpPr>
        <p:spPr>
          <a:xfrm>
            <a:off x="838200" y="1371600"/>
            <a:ext cx="160020" cy="1419632"/>
          </a:xfrm>
          <a:prstGeom prst="rect">
            <a:avLst/>
          </a:prstGeom>
          <a:solidFill>
            <a:srgbClr val="46B1E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BFB69AE-58F6-5DCF-5075-82D4FD492678}"/>
              </a:ext>
            </a:extLst>
          </p:cNvPr>
          <p:cNvSpPr/>
          <p:nvPr/>
        </p:nvSpPr>
        <p:spPr>
          <a:xfrm>
            <a:off x="2276451" y="3171070"/>
            <a:ext cx="1411629" cy="144070"/>
          </a:xfrm>
          <a:prstGeom prst="rect">
            <a:avLst/>
          </a:prstGeom>
          <a:solidFill>
            <a:srgbClr val="DBBB6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CC38A03-E5C6-656A-2D8B-8DFA650A54AC}"/>
              </a:ext>
            </a:extLst>
          </p:cNvPr>
          <p:cNvSpPr/>
          <p:nvPr/>
        </p:nvSpPr>
        <p:spPr>
          <a:xfrm>
            <a:off x="7909655" y="3250689"/>
            <a:ext cx="1393102" cy="144070"/>
          </a:xfrm>
          <a:prstGeom prst="rect">
            <a:avLst/>
          </a:prstGeom>
          <a:solidFill>
            <a:srgbClr val="DBBB6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2E8BB67-EEDD-FB5F-3F63-8F798A907E0B}"/>
              </a:ext>
            </a:extLst>
          </p:cNvPr>
          <p:cNvSpPr/>
          <p:nvPr/>
        </p:nvSpPr>
        <p:spPr>
          <a:xfrm>
            <a:off x="6431371" y="1639824"/>
            <a:ext cx="192559" cy="1011936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6A3EA0C-8B85-8A41-9EF3-5625EB02535A}"/>
              </a:ext>
            </a:extLst>
          </p:cNvPr>
          <p:cNvSpPr/>
          <p:nvPr/>
        </p:nvSpPr>
        <p:spPr>
          <a:xfrm>
            <a:off x="2509520" y="6062981"/>
            <a:ext cx="998220" cy="111760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483A48B-26FF-2077-DABA-36DAA1B98409}"/>
              </a:ext>
            </a:extLst>
          </p:cNvPr>
          <p:cNvSpPr/>
          <p:nvPr/>
        </p:nvSpPr>
        <p:spPr>
          <a:xfrm>
            <a:off x="8088597" y="6066792"/>
            <a:ext cx="998220" cy="111760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39A6456-9CD8-108A-53D6-3A9946D1918F}"/>
              </a:ext>
            </a:extLst>
          </p:cNvPr>
          <p:cNvSpPr/>
          <p:nvPr/>
        </p:nvSpPr>
        <p:spPr>
          <a:xfrm>
            <a:off x="6446498" y="4513866"/>
            <a:ext cx="140992" cy="903954"/>
          </a:xfrm>
          <a:prstGeom prst="rect">
            <a:avLst/>
          </a:prstGeom>
          <a:solidFill>
            <a:srgbClr val="3B7D2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27377F9-2662-B912-1181-E772EAC9600A}"/>
              </a:ext>
            </a:extLst>
          </p:cNvPr>
          <p:cNvSpPr/>
          <p:nvPr/>
        </p:nvSpPr>
        <p:spPr>
          <a:xfrm>
            <a:off x="838200" y="4455960"/>
            <a:ext cx="140992" cy="1048219"/>
          </a:xfrm>
          <a:prstGeom prst="rect">
            <a:avLst/>
          </a:prstGeom>
          <a:solidFill>
            <a:srgbClr val="0070C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E67AA7E-8FA1-384E-81F0-7CE8B6697D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400" y="3323312"/>
            <a:ext cx="396492" cy="48806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2BCBB77-6B1E-2CDA-AE32-8F5A960E3D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331" y="3323312"/>
            <a:ext cx="391383" cy="4880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F179895-631F-760A-BABD-8F8B4B44C152}"/>
              </a:ext>
            </a:extLst>
          </p:cNvPr>
          <p:cNvSpPr/>
          <p:nvPr/>
        </p:nvSpPr>
        <p:spPr>
          <a:xfrm flipH="1" flipV="1">
            <a:off x="3421114" y="3323159"/>
            <a:ext cx="467704" cy="490174"/>
          </a:xfrm>
          <a:prstGeom prst="rect">
            <a:avLst/>
          </a:prstGeom>
          <a:solidFill>
            <a:srgbClr val="46B1E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6620A34A-21BE-73D7-FD10-BB2426C7323E}"/>
              </a:ext>
            </a:extLst>
          </p:cNvPr>
          <p:cNvSpPr/>
          <p:nvPr/>
        </p:nvSpPr>
        <p:spPr>
          <a:xfrm>
            <a:off x="4321028" y="3308947"/>
            <a:ext cx="467704" cy="516790"/>
          </a:xfrm>
          <a:prstGeom prst="rect">
            <a:avLst/>
          </a:prstGeom>
          <a:solidFill>
            <a:srgbClr val="DBBB6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double flèche horizontale 16">
            <a:extLst>
              <a:ext uri="{FF2B5EF4-FFF2-40B4-BE49-F238E27FC236}">
                <a16:creationId xmlns:a16="http://schemas.microsoft.com/office/drawing/2014/main" id="{852E0D25-A0C1-D908-6376-29DDF0CD8A32}"/>
              </a:ext>
            </a:extLst>
          </p:cNvPr>
          <p:cNvSpPr/>
          <p:nvPr/>
        </p:nvSpPr>
        <p:spPr>
          <a:xfrm>
            <a:off x="3860510" y="3491088"/>
            <a:ext cx="467704" cy="210178"/>
          </a:xfrm>
          <a:prstGeom prst="leftRightArrow">
            <a:avLst>
              <a:gd name="adj1" fmla="val 45634"/>
              <a:gd name="adj2" fmla="val 5258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 : double flèche horizontale 20">
            <a:extLst>
              <a:ext uri="{FF2B5EF4-FFF2-40B4-BE49-F238E27FC236}">
                <a16:creationId xmlns:a16="http://schemas.microsoft.com/office/drawing/2014/main" id="{1968CB69-2EA2-FC9A-1B8D-D5B5F436AAF3}"/>
              </a:ext>
            </a:extLst>
          </p:cNvPr>
          <p:cNvSpPr/>
          <p:nvPr/>
        </p:nvSpPr>
        <p:spPr>
          <a:xfrm>
            <a:off x="10215647" y="3524513"/>
            <a:ext cx="467704" cy="210178"/>
          </a:xfrm>
          <a:prstGeom prst="leftRightArrow">
            <a:avLst>
              <a:gd name="adj1" fmla="val 45634"/>
              <a:gd name="adj2" fmla="val 5258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 : double flèche horizontale 22">
            <a:extLst>
              <a:ext uri="{FF2B5EF4-FFF2-40B4-BE49-F238E27FC236}">
                <a16:creationId xmlns:a16="http://schemas.microsoft.com/office/drawing/2014/main" id="{790EC829-9C1B-B1CB-8EEC-35A71507DEB0}"/>
              </a:ext>
            </a:extLst>
          </p:cNvPr>
          <p:cNvSpPr/>
          <p:nvPr/>
        </p:nvSpPr>
        <p:spPr>
          <a:xfrm>
            <a:off x="4278529" y="6377583"/>
            <a:ext cx="467704" cy="210178"/>
          </a:xfrm>
          <a:prstGeom prst="leftRightArrow">
            <a:avLst>
              <a:gd name="adj1" fmla="val 45634"/>
              <a:gd name="adj2" fmla="val 5258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lèche : double flèche horizontale 29">
            <a:extLst>
              <a:ext uri="{FF2B5EF4-FFF2-40B4-BE49-F238E27FC236}">
                <a16:creationId xmlns:a16="http://schemas.microsoft.com/office/drawing/2014/main" id="{1B266ABA-1C37-26B0-806F-2B7C5E6A0C28}"/>
              </a:ext>
            </a:extLst>
          </p:cNvPr>
          <p:cNvSpPr/>
          <p:nvPr/>
        </p:nvSpPr>
        <p:spPr>
          <a:xfrm>
            <a:off x="10322651" y="6333995"/>
            <a:ext cx="467704" cy="210178"/>
          </a:xfrm>
          <a:prstGeom prst="leftRightArrow">
            <a:avLst>
              <a:gd name="adj1" fmla="val 45634"/>
              <a:gd name="adj2" fmla="val 5258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E9006674-B4C3-2906-C940-B74522F98A03}"/>
              </a:ext>
            </a:extLst>
          </p:cNvPr>
          <p:cNvCxnSpPr>
            <a:cxnSpLocks/>
          </p:cNvCxnSpPr>
          <p:nvPr/>
        </p:nvCxnSpPr>
        <p:spPr>
          <a:xfrm>
            <a:off x="4305300" y="6199349"/>
            <a:ext cx="401955" cy="53736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DAB0D4B1-4517-1DC6-B688-6F62C5555E93}"/>
              </a:ext>
            </a:extLst>
          </p:cNvPr>
          <p:cNvCxnSpPr>
            <a:cxnSpLocks/>
          </p:cNvCxnSpPr>
          <p:nvPr/>
        </p:nvCxnSpPr>
        <p:spPr>
          <a:xfrm flipH="1">
            <a:off x="4328214" y="6208591"/>
            <a:ext cx="359991" cy="54463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0" name="Image 39">
            <a:extLst>
              <a:ext uri="{FF2B5EF4-FFF2-40B4-BE49-F238E27FC236}">
                <a16:creationId xmlns:a16="http://schemas.microsoft.com/office/drawing/2014/main" id="{0C897611-2093-B371-622E-AA6C2CF9CA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912" y="3388235"/>
            <a:ext cx="396492" cy="48806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384C4577-C277-C1F8-25C3-9656DB219F34}"/>
              </a:ext>
            </a:extLst>
          </p:cNvPr>
          <p:cNvSpPr/>
          <p:nvPr/>
        </p:nvSpPr>
        <p:spPr>
          <a:xfrm flipH="1" flipV="1">
            <a:off x="10701878" y="3365475"/>
            <a:ext cx="233852" cy="530071"/>
          </a:xfrm>
          <a:prstGeom prst="rect">
            <a:avLst/>
          </a:prstGeom>
          <a:solidFill>
            <a:srgbClr val="46B1E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9FCAC84-E1DA-3BC6-7A14-051FF56A2808}"/>
              </a:ext>
            </a:extLst>
          </p:cNvPr>
          <p:cNvSpPr/>
          <p:nvPr/>
        </p:nvSpPr>
        <p:spPr>
          <a:xfrm>
            <a:off x="10935730" y="3365475"/>
            <a:ext cx="233852" cy="530071"/>
          </a:xfrm>
          <a:prstGeom prst="rect">
            <a:avLst/>
          </a:prstGeom>
          <a:solidFill>
            <a:srgbClr val="DBBB6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A9B4FE2-19DD-726F-7E42-D0A31E8936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125" y="3374971"/>
            <a:ext cx="396300" cy="524878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4114F49B-50C1-A3C5-D2C6-AC073EBD39E5}"/>
              </a:ext>
            </a:extLst>
          </p:cNvPr>
          <p:cNvSpPr/>
          <p:nvPr/>
        </p:nvSpPr>
        <p:spPr>
          <a:xfrm>
            <a:off x="9858451" y="3365475"/>
            <a:ext cx="249008" cy="266228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224BA9A-EA7A-DFC5-30BE-0ED328FA173E}"/>
              </a:ext>
            </a:extLst>
          </p:cNvPr>
          <p:cNvSpPr/>
          <p:nvPr/>
        </p:nvSpPr>
        <p:spPr>
          <a:xfrm>
            <a:off x="9620573" y="3365222"/>
            <a:ext cx="238362" cy="556982"/>
          </a:xfrm>
          <a:prstGeom prst="rect">
            <a:avLst/>
          </a:prstGeom>
          <a:solidFill>
            <a:srgbClr val="0070C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D597476-1084-08CC-8544-04536809AF26}"/>
              </a:ext>
            </a:extLst>
          </p:cNvPr>
          <p:cNvSpPr/>
          <p:nvPr/>
        </p:nvSpPr>
        <p:spPr>
          <a:xfrm>
            <a:off x="9858451" y="3631956"/>
            <a:ext cx="249008" cy="290248"/>
          </a:xfrm>
          <a:prstGeom prst="rect">
            <a:avLst/>
          </a:prstGeom>
          <a:solidFill>
            <a:srgbClr val="3B7D2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99327D5F-C17E-E9AC-B212-BD7C44EA6A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001" y="6229075"/>
            <a:ext cx="396300" cy="52487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473935DF-3B60-8F53-0CF7-CF9E540E6C0D}"/>
              </a:ext>
            </a:extLst>
          </p:cNvPr>
          <p:cNvSpPr/>
          <p:nvPr/>
        </p:nvSpPr>
        <p:spPr>
          <a:xfrm>
            <a:off x="3696448" y="6219326"/>
            <a:ext cx="477319" cy="556982"/>
          </a:xfrm>
          <a:prstGeom prst="rect">
            <a:avLst/>
          </a:prstGeom>
          <a:solidFill>
            <a:srgbClr val="0070C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02AF703F-FD90-AA1A-B7A2-9B7F2C4B76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87" y="6205992"/>
            <a:ext cx="396300" cy="524878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EE25D631-3125-DB2E-E35F-E6F6F352C239}"/>
              </a:ext>
            </a:extLst>
          </p:cNvPr>
          <p:cNvSpPr/>
          <p:nvPr/>
        </p:nvSpPr>
        <p:spPr>
          <a:xfrm>
            <a:off x="4807417" y="6196496"/>
            <a:ext cx="467704" cy="579812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1B671790-E564-CFD0-3774-D69F70FBE3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24" y="6184237"/>
            <a:ext cx="396300" cy="524878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248A120A-AD80-591B-27BB-965DAC810098}"/>
              </a:ext>
            </a:extLst>
          </p:cNvPr>
          <p:cNvSpPr/>
          <p:nvPr/>
        </p:nvSpPr>
        <p:spPr>
          <a:xfrm>
            <a:off x="10832854" y="6174741"/>
            <a:ext cx="467704" cy="579812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pic>
        <p:nvPicPr>
          <p:cNvPr id="61" name="Image 60">
            <a:extLst>
              <a:ext uri="{FF2B5EF4-FFF2-40B4-BE49-F238E27FC236}">
                <a16:creationId xmlns:a16="http://schemas.microsoft.com/office/drawing/2014/main" id="{F8968793-DB9D-2D16-989F-BC37FBADDF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654" y="6184237"/>
            <a:ext cx="396300" cy="524878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5EFEE196-2B91-01DE-2214-F1B89F5F5A62}"/>
              </a:ext>
            </a:extLst>
          </p:cNvPr>
          <p:cNvSpPr/>
          <p:nvPr/>
        </p:nvSpPr>
        <p:spPr>
          <a:xfrm>
            <a:off x="9799836" y="6155328"/>
            <a:ext cx="467704" cy="620979"/>
          </a:xfrm>
          <a:prstGeom prst="rect">
            <a:avLst/>
          </a:prstGeom>
          <a:solidFill>
            <a:srgbClr val="3B7D2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ACDB405-8530-1005-0CDF-9BE741706A88}"/>
              </a:ext>
            </a:extLst>
          </p:cNvPr>
          <p:cNvSpPr/>
          <p:nvPr/>
        </p:nvSpPr>
        <p:spPr>
          <a:xfrm>
            <a:off x="4328214" y="3295302"/>
            <a:ext cx="479203" cy="516070"/>
          </a:xfrm>
          <a:prstGeom prst="rect">
            <a:avLst/>
          </a:prstGeom>
          <a:solidFill>
            <a:srgbClr val="DBBB6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738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26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21" grpId="0" animBg="1"/>
      <p:bldP spid="23" grpId="0" animBg="1"/>
      <p:bldP spid="30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46" grpId="0" animBg="1"/>
      <p:bldP spid="50" grpId="0" animBg="1"/>
      <p:bldP spid="60" grpId="0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65502-C6D1-DA83-ADB0-B7E4FF620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09697C-0F8A-27DE-B0C5-8510CF41E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C9E-BF8E-403C-B11B-4D34187DB3E5}" type="slidenum">
              <a:rPr lang="en-US" noProof="0" smtClean="0"/>
              <a:t>7</a:t>
            </a:fld>
            <a:endParaRPr lang="en-US" noProof="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6C29B29-BA98-F883-7D9C-F034F929B8D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Experimental validation with synthetic rocks</a:t>
            </a:r>
          </a:p>
        </p:txBody>
      </p:sp>
      <p:pic>
        <p:nvPicPr>
          <p:cNvPr id="5" name="Picture 2" descr="Nickelodeon | Homepage">
            <a:extLst>
              <a:ext uri="{FF2B5EF4-FFF2-40B4-BE49-F238E27FC236}">
                <a16:creationId xmlns:a16="http://schemas.microsoft.com/office/drawing/2014/main" id="{BCBABACD-EF43-4CCB-2FDE-F022C8DDB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t="9057" r="65597" b="9434"/>
          <a:stretch>
            <a:fillRect/>
          </a:stretch>
        </p:blipFill>
        <p:spPr bwMode="auto">
          <a:xfrm>
            <a:off x="11030147" y="998201"/>
            <a:ext cx="881539" cy="76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80702DB3-CF92-4BD5-9A13-03E339F89269}"/>
              </a:ext>
            </a:extLst>
          </p:cNvPr>
          <p:cNvSpPr txBox="1"/>
          <p:nvPr/>
        </p:nvSpPr>
        <p:spPr>
          <a:xfrm>
            <a:off x="838200" y="144690"/>
            <a:ext cx="10515600" cy="276999"/>
          </a:xfrm>
          <a:prstGeom prst="rect">
            <a:avLst/>
          </a:prstGeom>
          <a:solidFill>
            <a:srgbClr val="165C7D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Introduction 	</a:t>
            </a:r>
            <a:r>
              <a:rPr lang="en-US" sz="1200" dirty="0"/>
              <a:t>				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Digital twin 					</a:t>
            </a:r>
            <a:r>
              <a:rPr lang="en-US" sz="1200" dirty="0">
                <a:solidFill>
                  <a:schemeClr val="bg2"/>
                </a:solidFill>
              </a:rPr>
              <a:t>Synthetic rock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CCFE6C5-BFA7-EC4B-E65C-B6F870624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01372"/>
            <a:ext cx="5182201" cy="291498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351ED8D-5875-F56F-1C51-E6D2036E6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750" y="2701372"/>
            <a:ext cx="5182202" cy="2914988"/>
          </a:xfrm>
          <a:prstGeom prst="rect">
            <a:avLst/>
          </a:prstGeom>
        </p:spPr>
      </p:pic>
      <p:sp>
        <p:nvSpPr>
          <p:cNvPr id="17" name="Flèche : double flèche horizontale 16">
            <a:extLst>
              <a:ext uri="{FF2B5EF4-FFF2-40B4-BE49-F238E27FC236}">
                <a16:creationId xmlns:a16="http://schemas.microsoft.com/office/drawing/2014/main" id="{DB14558E-88A2-7709-BBA7-176287680DDC}"/>
              </a:ext>
            </a:extLst>
          </p:cNvPr>
          <p:cNvSpPr/>
          <p:nvPr/>
        </p:nvSpPr>
        <p:spPr>
          <a:xfrm>
            <a:off x="3044385" y="6087880"/>
            <a:ext cx="740384" cy="332716"/>
          </a:xfrm>
          <a:prstGeom prst="leftRightArrow">
            <a:avLst>
              <a:gd name="adj1" fmla="val 45634"/>
              <a:gd name="adj2" fmla="val 5258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97F6CC15-2E17-328F-F7D5-2DC4E1130306}"/>
              </a:ext>
            </a:extLst>
          </p:cNvPr>
          <p:cNvCxnSpPr>
            <a:cxnSpLocks/>
          </p:cNvCxnSpPr>
          <p:nvPr/>
        </p:nvCxnSpPr>
        <p:spPr>
          <a:xfrm>
            <a:off x="3195934" y="6005041"/>
            <a:ext cx="401955" cy="53736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51B838A5-1471-3EC8-164F-6BE107D1BB51}"/>
              </a:ext>
            </a:extLst>
          </p:cNvPr>
          <p:cNvCxnSpPr>
            <a:cxnSpLocks/>
          </p:cNvCxnSpPr>
          <p:nvPr/>
        </p:nvCxnSpPr>
        <p:spPr>
          <a:xfrm flipH="1">
            <a:off x="3218848" y="6014283"/>
            <a:ext cx="359991" cy="54463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FD69BAE4-44B0-F044-CAD2-E3119E58BB4A}"/>
              </a:ext>
            </a:extLst>
          </p:cNvPr>
          <p:cNvSpPr/>
          <p:nvPr/>
        </p:nvSpPr>
        <p:spPr>
          <a:xfrm>
            <a:off x="2959896" y="5436504"/>
            <a:ext cx="1249325" cy="159383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97F73AF-7CD1-E906-1994-9F90746D3726}"/>
              </a:ext>
            </a:extLst>
          </p:cNvPr>
          <p:cNvSpPr/>
          <p:nvPr/>
        </p:nvSpPr>
        <p:spPr>
          <a:xfrm>
            <a:off x="8330152" y="5437460"/>
            <a:ext cx="1221352" cy="148093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D500AB-EEDC-95AE-562D-865D2F795E2E}"/>
              </a:ext>
            </a:extLst>
          </p:cNvPr>
          <p:cNvSpPr/>
          <p:nvPr/>
        </p:nvSpPr>
        <p:spPr>
          <a:xfrm>
            <a:off x="6197624" y="3471821"/>
            <a:ext cx="169338" cy="1167847"/>
          </a:xfrm>
          <a:prstGeom prst="rect">
            <a:avLst/>
          </a:prstGeom>
          <a:solidFill>
            <a:srgbClr val="3B7D2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7CF1C5A-A77B-F57F-45EF-930DB087FD1A}"/>
              </a:ext>
            </a:extLst>
          </p:cNvPr>
          <p:cNvSpPr/>
          <p:nvPr/>
        </p:nvSpPr>
        <p:spPr>
          <a:xfrm>
            <a:off x="838199" y="3364396"/>
            <a:ext cx="185531" cy="1460088"/>
          </a:xfrm>
          <a:prstGeom prst="rect">
            <a:avLst/>
          </a:prstGeom>
          <a:solidFill>
            <a:srgbClr val="0070C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37" name="Flèche : double flèche horizontale 36">
            <a:extLst>
              <a:ext uri="{FF2B5EF4-FFF2-40B4-BE49-F238E27FC236}">
                <a16:creationId xmlns:a16="http://schemas.microsoft.com/office/drawing/2014/main" id="{53426CD3-3CDE-30EF-A17D-C34FD2EBBE46}"/>
              </a:ext>
            </a:extLst>
          </p:cNvPr>
          <p:cNvSpPr/>
          <p:nvPr/>
        </p:nvSpPr>
        <p:spPr>
          <a:xfrm>
            <a:off x="8557706" y="6087880"/>
            <a:ext cx="740384" cy="332716"/>
          </a:xfrm>
          <a:prstGeom prst="leftRightArrow">
            <a:avLst>
              <a:gd name="adj1" fmla="val 45634"/>
              <a:gd name="adj2" fmla="val 5258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122FB506-B6A8-50FD-D460-8B7469CEF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551" y="5728706"/>
            <a:ext cx="793587" cy="105106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2C1A17E-87EE-04D0-61C0-AF81CDDB47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632" y="5651602"/>
            <a:ext cx="793587" cy="105106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B3E4AA0-D344-08F2-13A4-5359853F721B}"/>
              </a:ext>
            </a:extLst>
          </p:cNvPr>
          <p:cNvSpPr/>
          <p:nvPr/>
        </p:nvSpPr>
        <p:spPr>
          <a:xfrm>
            <a:off x="9313271" y="5616359"/>
            <a:ext cx="898632" cy="1196993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3481B9-C62A-632C-67A2-D6189285FED4}"/>
              </a:ext>
            </a:extLst>
          </p:cNvPr>
          <p:cNvSpPr/>
          <p:nvPr/>
        </p:nvSpPr>
        <p:spPr>
          <a:xfrm>
            <a:off x="7640602" y="5661006"/>
            <a:ext cx="898632" cy="1196994"/>
          </a:xfrm>
          <a:prstGeom prst="rect">
            <a:avLst/>
          </a:prstGeom>
          <a:solidFill>
            <a:srgbClr val="3B7D2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pic>
        <p:nvPicPr>
          <p:cNvPr id="42" name="Picture 2" descr="Garfield and the Center for Cyber Safety and Education Team Up to ...">
            <a:extLst>
              <a:ext uri="{FF2B5EF4-FFF2-40B4-BE49-F238E27FC236}">
                <a16:creationId xmlns:a16="http://schemas.microsoft.com/office/drawing/2014/main" id="{A3605AA0-FC68-B00F-8B22-A4F49CF37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147" y="440644"/>
            <a:ext cx="881539" cy="49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AD500571-5DA7-3E5A-2056-B448228E11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781" y="1334583"/>
            <a:ext cx="1433713" cy="1200317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237B4351-2AA3-5971-0276-3BEDB0C50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268" y="997394"/>
            <a:ext cx="501451" cy="1537506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D16FA844-4560-8B82-111C-A685CB5AED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654" y="1004168"/>
            <a:ext cx="1047896" cy="1552792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899ECE64-3922-3EFE-B5DF-D472158E8426}"/>
              </a:ext>
            </a:extLst>
          </p:cNvPr>
          <p:cNvSpPr txBox="1"/>
          <p:nvPr/>
        </p:nvSpPr>
        <p:spPr>
          <a:xfrm>
            <a:off x="9697722" y="2055225"/>
            <a:ext cx="1933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rgbClr val="3B7D23"/>
                </a:solidFill>
              </a:rPr>
              <a:t>Mechanical</a:t>
            </a:r>
            <a:r>
              <a:rPr lang="fr-FR" sz="1600" dirty="0">
                <a:solidFill>
                  <a:srgbClr val="3B7D23"/>
                </a:solidFill>
              </a:rPr>
              <a:t> </a:t>
            </a:r>
            <a:r>
              <a:rPr lang="fr-FR" sz="1600" dirty="0" err="1">
                <a:solidFill>
                  <a:srgbClr val="3B7D23"/>
                </a:solidFill>
              </a:rPr>
              <a:t>uniaxial</a:t>
            </a:r>
            <a:r>
              <a:rPr lang="fr-FR" sz="1600" dirty="0">
                <a:solidFill>
                  <a:srgbClr val="3B7D23"/>
                </a:solidFill>
              </a:rPr>
              <a:t> compression test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637BD734-A76B-199B-3AD8-540D583E6A88}"/>
              </a:ext>
            </a:extLst>
          </p:cNvPr>
          <p:cNvSpPr txBox="1"/>
          <p:nvPr/>
        </p:nvSpPr>
        <p:spPr>
          <a:xfrm>
            <a:off x="3824144" y="2024939"/>
            <a:ext cx="1703883" cy="596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rgbClr val="0070C0"/>
                </a:solidFill>
              </a:rPr>
              <a:t>Hydraulic</a:t>
            </a:r>
            <a:r>
              <a:rPr lang="fr-FR" sz="1600" dirty="0">
                <a:solidFill>
                  <a:srgbClr val="0070C0"/>
                </a:solidFill>
              </a:rPr>
              <a:t> </a:t>
            </a:r>
            <a:r>
              <a:rPr lang="fr-FR" sz="1600" dirty="0" err="1">
                <a:solidFill>
                  <a:srgbClr val="0070C0"/>
                </a:solidFill>
              </a:rPr>
              <a:t>permeability</a:t>
            </a:r>
            <a:r>
              <a:rPr lang="fr-FR" sz="1600" dirty="0">
                <a:solidFill>
                  <a:srgbClr val="0070C0"/>
                </a:solidFill>
              </a:rPr>
              <a:t> test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8CAFB751-83D8-5587-E4C8-25480F3F6663}"/>
              </a:ext>
            </a:extLst>
          </p:cNvPr>
          <p:cNvSpPr txBox="1"/>
          <p:nvPr/>
        </p:nvSpPr>
        <p:spPr>
          <a:xfrm>
            <a:off x="6997484" y="2025085"/>
            <a:ext cx="1703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Thermal </a:t>
            </a:r>
            <a:r>
              <a:rPr lang="fr-FR" sz="1600" dirty="0" err="1">
                <a:solidFill>
                  <a:srgbClr val="C00000"/>
                </a:solidFill>
              </a:rPr>
              <a:t>conductivity</a:t>
            </a:r>
            <a:r>
              <a:rPr lang="fr-FR" sz="1600" dirty="0">
                <a:solidFill>
                  <a:srgbClr val="C00000"/>
                </a:solidFill>
              </a:rPr>
              <a:t> test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F09C617-C744-DDCA-682F-DCBD0112FF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0" t="29259" r="24860" b="25555"/>
          <a:stretch>
            <a:fillRect/>
          </a:stretch>
        </p:blipFill>
        <p:spPr>
          <a:xfrm rot="5400000">
            <a:off x="283313" y="1266230"/>
            <a:ext cx="1620578" cy="104789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E0ABF5B-4E73-B4E1-4E8F-88A76FD11931}"/>
              </a:ext>
            </a:extLst>
          </p:cNvPr>
          <p:cNvSpPr txBox="1"/>
          <p:nvPr/>
        </p:nvSpPr>
        <p:spPr>
          <a:xfrm>
            <a:off x="1617551" y="1976455"/>
            <a:ext cx="1703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Preparation</a:t>
            </a:r>
            <a:r>
              <a:rPr lang="fr-FR" sz="1600" dirty="0"/>
              <a:t> of </a:t>
            </a:r>
          </a:p>
          <a:p>
            <a:r>
              <a:rPr lang="fr-FR" sz="1600" dirty="0" err="1"/>
              <a:t>synthetic</a:t>
            </a:r>
            <a:r>
              <a:rPr lang="fr-FR" sz="1600" dirty="0"/>
              <a:t> rocks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8D60873-4B05-56B4-4A94-E5A00BDB5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64" y="5636323"/>
            <a:ext cx="793587" cy="10510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0A73030-E496-2BE9-FD68-1A874FA46A5F}"/>
              </a:ext>
            </a:extLst>
          </p:cNvPr>
          <p:cNvSpPr/>
          <p:nvPr/>
        </p:nvSpPr>
        <p:spPr>
          <a:xfrm>
            <a:off x="2056933" y="5565657"/>
            <a:ext cx="862654" cy="1155818"/>
          </a:xfrm>
          <a:prstGeom prst="rect">
            <a:avLst/>
          </a:prstGeom>
          <a:solidFill>
            <a:srgbClr val="0070C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DDD4828-3D52-8F4B-6927-B51817CA43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866" y="5627790"/>
            <a:ext cx="793587" cy="105106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9D3886-6854-61AD-748C-C3EC89FCAE4F}"/>
              </a:ext>
            </a:extLst>
          </p:cNvPr>
          <p:cNvSpPr/>
          <p:nvPr/>
        </p:nvSpPr>
        <p:spPr>
          <a:xfrm>
            <a:off x="3834244" y="5599947"/>
            <a:ext cx="862654" cy="1078940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69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9" grpId="0" animBg="1"/>
      <p:bldP spid="30" grpId="0" animBg="1"/>
      <p:bldP spid="31" grpId="0" animBg="1"/>
      <p:bldP spid="32" grpId="0" animBg="1"/>
      <p:bldP spid="37" grpId="0" animBg="1"/>
      <p:bldP spid="38" grpId="0" animBg="1"/>
      <p:bldP spid="26" grpId="0" animBg="1"/>
      <p:bldP spid="14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42C4F-1C60-6129-F7D0-CEE370BE2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isit Nantes: Nantes Tourism official website | Le Voyage à Nantes">
            <a:extLst>
              <a:ext uri="{FF2B5EF4-FFF2-40B4-BE49-F238E27FC236}">
                <a16:creationId xmlns:a16="http://schemas.microsoft.com/office/drawing/2014/main" id="{C3723E4C-ED98-1B48-DE30-7D77920FB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r="11969"/>
          <a:stretch>
            <a:fillRect/>
          </a:stretch>
        </p:blipFill>
        <p:spPr bwMode="auto">
          <a:xfrm>
            <a:off x="4548469" y="-52330"/>
            <a:ext cx="7643532" cy="696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Subtitle 2">
            <a:extLst>
              <a:ext uri="{FF2B5EF4-FFF2-40B4-BE49-F238E27FC236}">
                <a16:creationId xmlns:a16="http://schemas.microsoft.com/office/drawing/2014/main" id="{59D865BF-17DD-2593-A893-FA5FD5DF4757}"/>
              </a:ext>
            </a:extLst>
          </p:cNvPr>
          <p:cNvSpPr txBox="1">
            <a:spLocks/>
          </p:cNvSpPr>
          <p:nvPr/>
        </p:nvSpPr>
        <p:spPr>
          <a:xfrm>
            <a:off x="4274407" y="3371127"/>
            <a:ext cx="7917594" cy="33725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noProof="0" dirty="0"/>
              <a:t>Correlations (or not) between the physical and geometrical </a:t>
            </a:r>
            <a:r>
              <a:rPr lang="en-US" sz="2000" noProof="0" dirty="0" err="1"/>
              <a:t>tortuosities</a:t>
            </a:r>
            <a:endParaRPr lang="en-US" sz="2000" noProof="0" dirty="0">
              <a:highlight>
                <a:srgbClr val="FFFF00"/>
              </a:highlight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30773CB-F60A-F1F8-ECD4-F9E409DD4746}"/>
              </a:ext>
            </a:extLst>
          </p:cNvPr>
          <p:cNvSpPr txBox="1">
            <a:spLocks/>
          </p:cNvSpPr>
          <p:nvPr/>
        </p:nvSpPr>
        <p:spPr>
          <a:xfrm>
            <a:off x="129094" y="6092390"/>
            <a:ext cx="2943370" cy="95077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noProof="0" dirty="0"/>
              <a:t>https://alexsacmorane.github.io/</a:t>
            </a:r>
          </a:p>
          <a:p>
            <a:pPr marL="0" indent="0">
              <a:buNone/>
            </a:pPr>
            <a:r>
              <a:rPr lang="en-US" sz="1400" noProof="0" dirty="0"/>
              <a:t>alexandre.sac-morane@enpc.fr</a:t>
            </a:r>
          </a:p>
          <a:p>
            <a:pPr algn="r"/>
            <a:endParaRPr lang="en-US" noProof="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335390-CA2E-0859-D23E-AB29D654BB0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Conclusion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5C1FC16-EF12-D214-9F81-9E2409D3ED94}"/>
              </a:ext>
            </a:extLst>
          </p:cNvPr>
          <p:cNvSpPr txBox="1">
            <a:spLocks/>
          </p:cNvSpPr>
          <p:nvPr/>
        </p:nvSpPr>
        <p:spPr>
          <a:xfrm>
            <a:off x="649111" y="2835804"/>
            <a:ext cx="3651540" cy="95040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noProof="0" dirty="0"/>
              <a:t>characterization of a reservoir rock </a:t>
            </a:r>
            <a:r>
              <a:rPr lang="fr-FR" sz="2000" dirty="0" err="1"/>
              <a:t>with</a:t>
            </a:r>
            <a:r>
              <a:rPr lang="fr-FR" sz="2000" dirty="0"/>
              <a:t> a </a:t>
            </a:r>
            <a:r>
              <a:rPr lang="fr-FR" sz="2000" dirty="0" err="1"/>
              <a:t>limited</a:t>
            </a:r>
            <a:r>
              <a:rPr lang="fr-FR" sz="2000" dirty="0"/>
              <a:t> </a:t>
            </a:r>
            <a:r>
              <a:rPr lang="fr-FR" sz="2000" dirty="0" err="1"/>
              <a:t>access</a:t>
            </a:r>
            <a:r>
              <a:rPr lang="fr-FR" sz="2000" dirty="0"/>
              <a:t> to </a:t>
            </a:r>
            <a:r>
              <a:rPr lang="fr-FR" sz="2000" dirty="0" err="1"/>
              <a:t>it</a:t>
            </a:r>
            <a:r>
              <a:rPr lang="fr-FR" sz="2000" dirty="0"/>
              <a:t> </a:t>
            </a:r>
          </a:p>
          <a:p>
            <a:pPr marL="0" indent="0">
              <a:buNone/>
            </a:pPr>
            <a:endParaRPr lang="en-US" sz="2000" noProof="0" dirty="0">
              <a:highlight>
                <a:srgbClr val="FFFF00"/>
              </a:highlight>
            </a:endParaRP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EB21B10-8BCA-934D-8CB7-0013A46D4D8A}"/>
              </a:ext>
            </a:extLst>
          </p:cNvPr>
          <p:cNvSpPr txBox="1">
            <a:spLocks/>
          </p:cNvSpPr>
          <p:nvPr/>
        </p:nvSpPr>
        <p:spPr>
          <a:xfrm>
            <a:off x="8516391" y="234774"/>
            <a:ext cx="3595254" cy="62005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noProof="0" dirty="0"/>
              <a:t>Acknowledgements to :</a:t>
            </a:r>
          </a:p>
          <a:p>
            <a:pPr marL="0" indent="0">
              <a:buNone/>
            </a:pPr>
            <a:r>
              <a:rPr lang="en-US" sz="1600" noProof="0" dirty="0"/>
              <a:t>M. Olarte-Garzon, J.M. Pereira,</a:t>
            </a:r>
            <a:r>
              <a:rPr lang="en-US" sz="1600" dirty="0"/>
              <a:t> P. Braun</a:t>
            </a:r>
            <a:endParaRPr lang="en-US" sz="1600" noProof="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992302A-5A4D-9135-4E46-6EC44DE26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b="21172"/>
          <a:stretch>
            <a:fillRect/>
          </a:stretch>
        </p:blipFill>
        <p:spPr>
          <a:xfrm>
            <a:off x="609643" y="1106732"/>
            <a:ext cx="3750921" cy="1780262"/>
          </a:xfrm>
          <a:prstGeom prst="rect">
            <a:avLst/>
          </a:prstGeom>
        </p:spPr>
      </p:pic>
      <p:pic>
        <p:nvPicPr>
          <p:cNvPr id="3" name="Picture 2" descr="Nickelodeon | Homepage">
            <a:extLst>
              <a:ext uri="{FF2B5EF4-FFF2-40B4-BE49-F238E27FC236}">
                <a16:creationId xmlns:a16="http://schemas.microsoft.com/office/drawing/2014/main" id="{4BC93B1A-C42B-8262-F25C-9D5754F452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t="9057" r="65597" b="9434"/>
          <a:stretch>
            <a:fillRect/>
          </a:stretch>
        </p:blipFill>
        <p:spPr bwMode="auto">
          <a:xfrm>
            <a:off x="2735530" y="4032110"/>
            <a:ext cx="1538876" cy="132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arfield and the Center for Cyber Safety and Education Team Up to ...">
            <a:extLst>
              <a:ext uri="{FF2B5EF4-FFF2-40B4-BE49-F238E27FC236}">
                <a16:creationId xmlns:a16="http://schemas.microsoft.com/office/drawing/2014/main" id="{B67E467A-EBA2-59D1-5F67-3E2D16DE3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50" y="4032271"/>
            <a:ext cx="2362752" cy="132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A6C1DB0-A411-0F47-FF10-594A591D11D3}"/>
              </a:ext>
            </a:extLst>
          </p:cNvPr>
          <p:cNvSpPr txBox="1">
            <a:spLocks/>
          </p:cNvSpPr>
          <p:nvPr/>
        </p:nvSpPr>
        <p:spPr>
          <a:xfrm>
            <a:off x="129094" y="5398819"/>
            <a:ext cx="4320177" cy="45655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noProof="0" dirty="0"/>
              <a:t>Use of virtual and real synthetic rocks</a:t>
            </a:r>
            <a:endParaRPr lang="en-US" sz="2000" noProof="0" dirty="0">
              <a:highlight>
                <a:srgbClr val="FFFF00"/>
              </a:highlight>
            </a:endParaRPr>
          </a:p>
        </p:txBody>
      </p:sp>
      <p:sp>
        <p:nvSpPr>
          <p:cNvPr id="31" name="Flèche : double flèche horizontale 30">
            <a:extLst>
              <a:ext uri="{FF2B5EF4-FFF2-40B4-BE49-F238E27FC236}">
                <a16:creationId xmlns:a16="http://schemas.microsoft.com/office/drawing/2014/main" id="{C4388917-4DD0-EF58-E7D8-2F6CF9AC05CF}"/>
              </a:ext>
            </a:extLst>
          </p:cNvPr>
          <p:cNvSpPr/>
          <p:nvPr/>
        </p:nvSpPr>
        <p:spPr>
          <a:xfrm>
            <a:off x="9919376" y="5800334"/>
            <a:ext cx="753821" cy="338754"/>
          </a:xfrm>
          <a:prstGeom prst="leftRightArrow">
            <a:avLst>
              <a:gd name="adj1" fmla="val 45634"/>
              <a:gd name="adj2" fmla="val 5258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lèche : double flèche horizontale 31">
            <a:extLst>
              <a:ext uri="{FF2B5EF4-FFF2-40B4-BE49-F238E27FC236}">
                <a16:creationId xmlns:a16="http://schemas.microsoft.com/office/drawing/2014/main" id="{6446298D-FCB9-0EB7-15B1-BDF9D156736A}"/>
              </a:ext>
            </a:extLst>
          </p:cNvPr>
          <p:cNvSpPr/>
          <p:nvPr/>
        </p:nvSpPr>
        <p:spPr>
          <a:xfrm>
            <a:off x="5952656" y="5890575"/>
            <a:ext cx="753821" cy="338754"/>
          </a:xfrm>
          <a:prstGeom prst="leftRightArrow">
            <a:avLst>
              <a:gd name="adj1" fmla="val 45634"/>
              <a:gd name="adj2" fmla="val 5258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 : double flèche horizontale 34">
            <a:extLst>
              <a:ext uri="{FF2B5EF4-FFF2-40B4-BE49-F238E27FC236}">
                <a16:creationId xmlns:a16="http://schemas.microsoft.com/office/drawing/2014/main" id="{D6ECA98D-4431-9F7B-A628-1929BCCE1727}"/>
              </a:ext>
            </a:extLst>
          </p:cNvPr>
          <p:cNvSpPr/>
          <p:nvPr/>
        </p:nvSpPr>
        <p:spPr>
          <a:xfrm>
            <a:off x="9923405" y="4331787"/>
            <a:ext cx="753821" cy="338754"/>
          </a:xfrm>
          <a:prstGeom prst="leftRightArrow">
            <a:avLst>
              <a:gd name="adj1" fmla="val 45634"/>
              <a:gd name="adj2" fmla="val 5258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AF621171-A29D-CDDE-114C-00B07AE5E698}"/>
              </a:ext>
            </a:extLst>
          </p:cNvPr>
          <p:cNvCxnSpPr>
            <a:cxnSpLocks/>
          </p:cNvCxnSpPr>
          <p:nvPr/>
        </p:nvCxnSpPr>
        <p:spPr>
          <a:xfrm>
            <a:off x="6048026" y="5660990"/>
            <a:ext cx="647850" cy="86609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Flèche : double flèche horizontale 28">
            <a:extLst>
              <a:ext uri="{FF2B5EF4-FFF2-40B4-BE49-F238E27FC236}">
                <a16:creationId xmlns:a16="http://schemas.microsoft.com/office/drawing/2014/main" id="{D3DE6F12-3F52-AB85-2ED1-308E18EA2849}"/>
              </a:ext>
            </a:extLst>
          </p:cNvPr>
          <p:cNvSpPr/>
          <p:nvPr/>
        </p:nvSpPr>
        <p:spPr>
          <a:xfrm>
            <a:off x="5977490" y="4333398"/>
            <a:ext cx="753821" cy="338754"/>
          </a:xfrm>
          <a:prstGeom prst="leftRightArrow">
            <a:avLst>
              <a:gd name="adj1" fmla="val 45634"/>
              <a:gd name="adj2" fmla="val 5258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88B54E49-A225-0262-04B7-9F1DB1ECA0EB}"/>
              </a:ext>
            </a:extLst>
          </p:cNvPr>
          <p:cNvCxnSpPr>
            <a:cxnSpLocks/>
          </p:cNvCxnSpPr>
          <p:nvPr/>
        </p:nvCxnSpPr>
        <p:spPr>
          <a:xfrm flipV="1">
            <a:off x="5965701" y="5658990"/>
            <a:ext cx="647850" cy="86609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38BDA96B-009A-43C1-9163-25B973F9E4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910" y="3994133"/>
            <a:ext cx="885923" cy="109052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7CCDB75-2014-E104-CA1C-CCB3B140DE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384" y="3994133"/>
            <a:ext cx="874507" cy="10905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DDADE2-9B57-B17A-9D5D-225C6DA994A8}"/>
              </a:ext>
            </a:extLst>
          </p:cNvPr>
          <p:cNvSpPr/>
          <p:nvPr/>
        </p:nvSpPr>
        <p:spPr>
          <a:xfrm flipH="1" flipV="1">
            <a:off x="5003784" y="3961903"/>
            <a:ext cx="973705" cy="1182716"/>
          </a:xfrm>
          <a:prstGeom prst="rect">
            <a:avLst/>
          </a:prstGeom>
          <a:solidFill>
            <a:srgbClr val="46B1E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C6A58B-909C-F28F-38B6-2AEF1F8BD953}"/>
              </a:ext>
            </a:extLst>
          </p:cNvPr>
          <p:cNvSpPr/>
          <p:nvPr/>
        </p:nvSpPr>
        <p:spPr>
          <a:xfrm>
            <a:off x="6744668" y="3980733"/>
            <a:ext cx="973705" cy="1163885"/>
          </a:xfrm>
          <a:prstGeom prst="rect">
            <a:avLst/>
          </a:prstGeom>
          <a:solidFill>
            <a:srgbClr val="DBBB6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5729790-53CF-2CC5-3553-10BD6719F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645" y="5441812"/>
            <a:ext cx="793587" cy="105106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AD2E9F7-0535-1A3A-8C16-65D6401ACE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328" y="5451159"/>
            <a:ext cx="793587" cy="105106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84DE8C4-0F0A-75F5-DE39-2DFA68B05CE6}"/>
              </a:ext>
            </a:extLst>
          </p:cNvPr>
          <p:cNvSpPr/>
          <p:nvPr/>
        </p:nvSpPr>
        <p:spPr>
          <a:xfrm>
            <a:off x="10761762" y="5378193"/>
            <a:ext cx="898632" cy="1196993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FC44B3-CBAB-3619-B89E-F531094EB92F}"/>
              </a:ext>
            </a:extLst>
          </p:cNvPr>
          <p:cNvSpPr/>
          <p:nvPr/>
        </p:nvSpPr>
        <p:spPr>
          <a:xfrm>
            <a:off x="9001773" y="5391890"/>
            <a:ext cx="898632" cy="1196994"/>
          </a:xfrm>
          <a:prstGeom prst="rect">
            <a:avLst/>
          </a:prstGeom>
          <a:solidFill>
            <a:srgbClr val="3B7D2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D6B6EF34-AAFA-B9D2-2CAA-F629C162CB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197" y="3994635"/>
            <a:ext cx="885923" cy="1090523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66801226-CE8A-F48D-4C72-56EF3FECF615}"/>
              </a:ext>
            </a:extLst>
          </p:cNvPr>
          <p:cNvSpPr/>
          <p:nvPr/>
        </p:nvSpPr>
        <p:spPr>
          <a:xfrm>
            <a:off x="11108962" y="3980732"/>
            <a:ext cx="496953" cy="1163885"/>
          </a:xfrm>
          <a:prstGeom prst="rect">
            <a:avLst/>
          </a:prstGeom>
          <a:solidFill>
            <a:srgbClr val="DBBB6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3586B6B4-111B-D40B-26ED-B172F9342D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573" y="4019518"/>
            <a:ext cx="793587" cy="10510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1DFD8EBD-F325-0D1E-0CAE-4D87B3B40779}"/>
              </a:ext>
            </a:extLst>
          </p:cNvPr>
          <p:cNvSpPr/>
          <p:nvPr/>
        </p:nvSpPr>
        <p:spPr>
          <a:xfrm>
            <a:off x="9532230" y="4556177"/>
            <a:ext cx="381862" cy="557968"/>
          </a:xfrm>
          <a:prstGeom prst="rect">
            <a:avLst/>
          </a:prstGeom>
          <a:solidFill>
            <a:srgbClr val="3B7D2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A43006D-1C67-9EBB-C6D4-E591F9E78777}"/>
              </a:ext>
            </a:extLst>
          </p:cNvPr>
          <p:cNvSpPr/>
          <p:nvPr/>
        </p:nvSpPr>
        <p:spPr>
          <a:xfrm>
            <a:off x="9536299" y="3921605"/>
            <a:ext cx="381862" cy="641070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0A2909E-1065-1423-56BF-A04FF70E7573}"/>
              </a:ext>
            </a:extLst>
          </p:cNvPr>
          <p:cNvSpPr/>
          <p:nvPr/>
        </p:nvSpPr>
        <p:spPr>
          <a:xfrm flipH="1" flipV="1">
            <a:off x="10677225" y="3973857"/>
            <a:ext cx="431735" cy="1182716"/>
          </a:xfrm>
          <a:prstGeom prst="rect">
            <a:avLst/>
          </a:prstGeom>
          <a:solidFill>
            <a:srgbClr val="46B1E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F194521-1A16-422B-B9CD-146442EDA57E}"/>
              </a:ext>
            </a:extLst>
          </p:cNvPr>
          <p:cNvSpPr/>
          <p:nvPr/>
        </p:nvSpPr>
        <p:spPr>
          <a:xfrm>
            <a:off x="9058980" y="3921604"/>
            <a:ext cx="477319" cy="1182715"/>
          </a:xfrm>
          <a:prstGeom prst="rect">
            <a:avLst/>
          </a:prstGeom>
          <a:solidFill>
            <a:srgbClr val="0070C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2E476263-5EBF-8FDF-1116-BC6414C30B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31" y="5576013"/>
            <a:ext cx="793587" cy="1051063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35826FE8-F709-EDBF-1BEA-EC8493A80B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642" y="5534420"/>
            <a:ext cx="793587" cy="1051063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6401DCFF-E119-EA1D-C1E1-AB8B917D85CF}"/>
              </a:ext>
            </a:extLst>
          </p:cNvPr>
          <p:cNvSpPr/>
          <p:nvPr/>
        </p:nvSpPr>
        <p:spPr>
          <a:xfrm>
            <a:off x="4999546" y="5483490"/>
            <a:ext cx="898632" cy="1182715"/>
          </a:xfrm>
          <a:prstGeom prst="rect">
            <a:avLst/>
          </a:prstGeom>
          <a:solidFill>
            <a:srgbClr val="0070C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6221882-2F16-639D-6B65-46F9C30FE44C}"/>
              </a:ext>
            </a:extLst>
          </p:cNvPr>
          <p:cNvSpPr/>
          <p:nvPr/>
        </p:nvSpPr>
        <p:spPr>
          <a:xfrm>
            <a:off x="6731334" y="6139088"/>
            <a:ext cx="926000" cy="557968"/>
          </a:xfrm>
          <a:prstGeom prst="rect">
            <a:avLst/>
          </a:prstGeom>
          <a:solidFill>
            <a:srgbClr val="3B7D2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6DAF264-53C9-22CF-3930-D712962E7F98}"/>
              </a:ext>
            </a:extLst>
          </p:cNvPr>
          <p:cNvSpPr/>
          <p:nvPr/>
        </p:nvSpPr>
        <p:spPr>
          <a:xfrm>
            <a:off x="6720733" y="5504516"/>
            <a:ext cx="940670" cy="641070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69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7" grpId="0" animBg="1"/>
      <p:bldP spid="31" grpId="0" animBg="1"/>
      <p:bldP spid="32" grpId="0" animBg="1"/>
      <p:bldP spid="35" grpId="0" animBg="1"/>
      <p:bldP spid="29" grpId="0" animBg="1"/>
      <p:bldP spid="10" grpId="0" animBg="1"/>
      <p:bldP spid="12" grpId="0" animBg="1"/>
      <p:bldP spid="19" grpId="0" animBg="1"/>
      <p:bldP spid="20" grpId="0" animBg="1"/>
      <p:bldP spid="41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743B0-E7D7-7BFD-4716-B1715AB3F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Casques, fils électriques, cercle, câble&#10;&#10;Le contenu généré par l’IA peut être incorrect.">
            <a:extLst>
              <a:ext uri="{FF2B5EF4-FFF2-40B4-BE49-F238E27FC236}">
                <a16:creationId xmlns:a16="http://schemas.microsoft.com/office/drawing/2014/main" id="{4D0BB4D6-0F5D-35DD-7041-43022FB0AF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4" t="27112" r="32247" b="28140"/>
          <a:stretch>
            <a:fillRect/>
          </a:stretch>
        </p:blipFill>
        <p:spPr>
          <a:xfrm rot="5400000">
            <a:off x="9927470" y="4371109"/>
            <a:ext cx="1625307" cy="1582495"/>
          </a:xfrm>
          <a:prstGeom prst="rect">
            <a:avLst/>
          </a:prstGeom>
        </p:spPr>
      </p:pic>
      <p:pic>
        <p:nvPicPr>
          <p:cNvPr id="17" name="Picture 2" descr="Nickelodeon | Homepage">
            <a:extLst>
              <a:ext uri="{FF2B5EF4-FFF2-40B4-BE49-F238E27FC236}">
                <a16:creationId xmlns:a16="http://schemas.microsoft.com/office/drawing/2014/main" id="{EBA04E61-83B0-F59E-5184-3185F6F769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" t="9057" r="65597" b="9434"/>
          <a:stretch>
            <a:fillRect/>
          </a:stretch>
        </p:blipFill>
        <p:spPr bwMode="auto">
          <a:xfrm>
            <a:off x="11030147" y="440644"/>
            <a:ext cx="881539" cy="76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23B503-385D-29B0-7EAC-367CEEDDF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6C9E-BF8E-403C-B11B-4D34187DB3E5}" type="slidenum">
              <a:rPr lang="en-US" noProof="0" smtClean="0"/>
              <a:t>9</a:t>
            </a:fld>
            <a:endParaRPr lang="en-US" noProof="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859F734-1BFF-92A4-D350-577C2AE3695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From synthetic rocks to synthetic rocks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757BDA75-8C56-B6A6-F5CD-90F2D187729A}"/>
              </a:ext>
            </a:extLst>
          </p:cNvPr>
          <p:cNvSpPr txBox="1"/>
          <p:nvPr/>
        </p:nvSpPr>
        <p:spPr>
          <a:xfrm>
            <a:off x="838200" y="144690"/>
            <a:ext cx="10515600" cy="276999"/>
          </a:xfrm>
          <a:prstGeom prst="rect">
            <a:avLst/>
          </a:prstGeom>
          <a:solidFill>
            <a:srgbClr val="165C7D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Introduction 	</a:t>
            </a:r>
            <a:r>
              <a:rPr lang="en-US" sz="1200" dirty="0"/>
              <a:t>				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Digital twin 					</a:t>
            </a:r>
            <a:r>
              <a:rPr lang="en-US" sz="1200" dirty="0">
                <a:solidFill>
                  <a:schemeClr val="bg2"/>
                </a:solidFill>
              </a:rPr>
              <a:t>Synthetic rock 1/5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43F4924-E089-B4D8-C156-2E42C0E386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00" y="3515864"/>
            <a:ext cx="4836459" cy="2977011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FA837331-9233-A2A8-38B1-C2025C318213}"/>
              </a:ext>
            </a:extLst>
          </p:cNvPr>
          <p:cNvSpPr txBox="1"/>
          <p:nvPr/>
        </p:nvSpPr>
        <p:spPr>
          <a:xfrm>
            <a:off x="838200" y="6417271"/>
            <a:ext cx="6245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/>
              <a:t>Preparation of synthetics rocks from fritted glass samples </a:t>
            </a:r>
            <a:r>
              <a:rPr lang="en-US" sz="1200" noProof="0" dirty="0"/>
              <a:t>(</a:t>
            </a:r>
            <a:r>
              <a:rPr lang="en-US" sz="1200" noProof="0" dirty="0" err="1"/>
              <a:t>Carbillet</a:t>
            </a:r>
            <a:r>
              <a:rPr lang="en-US" sz="1200" noProof="0" dirty="0"/>
              <a:t>, 2022)</a:t>
            </a:r>
          </a:p>
        </p:txBody>
      </p:sp>
      <p:pic>
        <p:nvPicPr>
          <p:cNvPr id="6" name="Image 5" descr="Une image contenant bâtiment, boîte, intérieur&#10;&#10;Le contenu généré par l’IA peut être incorrect.">
            <a:extLst>
              <a:ext uri="{FF2B5EF4-FFF2-40B4-BE49-F238E27FC236}">
                <a16:creationId xmlns:a16="http://schemas.microsoft.com/office/drawing/2014/main" id="{272CB826-17A0-E79D-B43D-11EEF06F10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9" t="11958" r="24003" b="7773"/>
          <a:stretch>
            <a:fillRect/>
          </a:stretch>
        </p:blipFill>
        <p:spPr>
          <a:xfrm rot="5400000">
            <a:off x="6393833" y="3914320"/>
            <a:ext cx="1913182" cy="2208195"/>
          </a:xfrm>
          <a:prstGeom prst="rect">
            <a:avLst/>
          </a:prstGeom>
        </p:spPr>
      </p:pic>
      <p:pic>
        <p:nvPicPr>
          <p:cNvPr id="8" name="Image 7" descr="Une image contenant texte, ingénierie, machine, intérieur&#10;&#10;Le contenu généré par l’IA peut être incorrect.">
            <a:extLst>
              <a:ext uri="{FF2B5EF4-FFF2-40B4-BE49-F238E27FC236}">
                <a16:creationId xmlns:a16="http://schemas.microsoft.com/office/drawing/2014/main" id="{BE72F1C0-82D5-B8F2-0AF3-E422382FEF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6910" b="18754"/>
          <a:stretch>
            <a:fillRect/>
          </a:stretch>
        </p:blipFill>
        <p:spPr>
          <a:xfrm rot="5400000">
            <a:off x="8509048" y="1641313"/>
            <a:ext cx="2763493" cy="1573881"/>
          </a:xfrm>
          <a:prstGeom prst="rect">
            <a:avLst/>
          </a:prstGeom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4BC18345-F673-2E73-1FFA-5C5D49B5B8CA}"/>
              </a:ext>
            </a:extLst>
          </p:cNvPr>
          <p:cNvSpPr txBox="1"/>
          <p:nvPr/>
        </p:nvSpPr>
        <p:spPr>
          <a:xfrm>
            <a:off x="8751508" y="3816827"/>
            <a:ext cx="2200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Permeability test to determine the hydraulic conductivity</a:t>
            </a:r>
            <a:endParaRPr lang="en-US" sz="1200" noProof="0" dirty="0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BA45F912-5D36-CB31-7A81-2523CC0181EC}"/>
              </a:ext>
            </a:extLst>
          </p:cNvPr>
          <p:cNvSpPr txBox="1"/>
          <p:nvPr/>
        </p:nvSpPr>
        <p:spPr>
          <a:xfrm>
            <a:off x="6349433" y="5982886"/>
            <a:ext cx="2001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Configuration to determine the thermal coefficient</a:t>
            </a:r>
            <a:endParaRPr lang="en-US" sz="1200" noProof="0" dirty="0"/>
          </a:p>
        </p:txBody>
      </p:sp>
      <p:pic>
        <p:nvPicPr>
          <p:cNvPr id="20" name="navier_special">
            <a:hlinkClick r:id="" action="ppaction://media"/>
            <a:extLst>
              <a:ext uri="{FF2B5EF4-FFF2-40B4-BE49-F238E27FC236}">
                <a16:creationId xmlns:a16="http://schemas.microsoft.com/office/drawing/2014/main" id="{D0F66F26-83A3-7D28-70EC-63A9310A6A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3400" y="1051744"/>
            <a:ext cx="2112818" cy="1829535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FC9B1755-4906-79E8-7780-894E893ECC56}"/>
              </a:ext>
            </a:extLst>
          </p:cNvPr>
          <p:cNvSpPr txBox="1"/>
          <p:nvPr/>
        </p:nvSpPr>
        <p:spPr>
          <a:xfrm>
            <a:off x="471695" y="2900909"/>
            <a:ext cx="1725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/>
              <a:t>Not all microstructures are representative</a:t>
            </a:r>
            <a:endParaRPr lang="en-US" sz="1200" noProof="0" dirty="0"/>
          </a:p>
        </p:txBody>
      </p:sp>
      <p:pic>
        <p:nvPicPr>
          <p:cNvPr id="26" name="Image 25" descr="Une image contenant plastique, intérieur, machine, Équipement médical&#10;&#10;Le contenu généré par l’IA peut être incorrect.">
            <a:extLst>
              <a:ext uri="{FF2B5EF4-FFF2-40B4-BE49-F238E27FC236}">
                <a16:creationId xmlns:a16="http://schemas.microsoft.com/office/drawing/2014/main" id="{D0098C15-1EB2-8C56-8B15-209C1DCC12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9" t="25638" r="18977" b="30301"/>
          <a:stretch>
            <a:fillRect/>
          </a:stretch>
        </p:blipFill>
        <p:spPr>
          <a:xfrm rot="5400000">
            <a:off x="8610351" y="4628608"/>
            <a:ext cx="1615043" cy="1062004"/>
          </a:xfrm>
          <a:prstGeom prst="rect">
            <a:avLst/>
          </a:prstGeom>
        </p:spPr>
      </p:pic>
      <p:sp>
        <p:nvSpPr>
          <p:cNvPr id="27" name="TextBox 10">
            <a:extLst>
              <a:ext uri="{FF2B5EF4-FFF2-40B4-BE49-F238E27FC236}">
                <a16:creationId xmlns:a16="http://schemas.microsoft.com/office/drawing/2014/main" id="{47B0BFFF-35F8-C4D8-0A44-9E6164432A95}"/>
              </a:ext>
            </a:extLst>
          </p:cNvPr>
          <p:cNvSpPr txBox="1"/>
          <p:nvPr/>
        </p:nvSpPr>
        <p:spPr>
          <a:xfrm>
            <a:off x="8751508" y="5982886"/>
            <a:ext cx="2932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Configuration to determine the electrical resistance</a:t>
            </a:r>
            <a:endParaRPr lang="en-US" sz="1200" noProof="0" dirty="0"/>
          </a:p>
        </p:txBody>
      </p:sp>
      <p:pic>
        <p:nvPicPr>
          <p:cNvPr id="29" name="Image 28" descr="Une image contenant machine, Instrument scientifique, Outil-machine, intérieur&#10;&#10;Le contenu généré par l’IA peut être incorrect.">
            <a:extLst>
              <a:ext uri="{FF2B5EF4-FFF2-40B4-BE49-F238E27FC236}">
                <a16:creationId xmlns:a16="http://schemas.microsoft.com/office/drawing/2014/main" id="{46892716-B216-0650-5A13-5A209E2AC7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t="12206" r="5324" b="4436"/>
          <a:stretch>
            <a:fillRect/>
          </a:stretch>
        </p:blipFill>
        <p:spPr>
          <a:xfrm rot="5400000">
            <a:off x="5993744" y="1434770"/>
            <a:ext cx="2634530" cy="1858004"/>
          </a:xfrm>
          <a:prstGeom prst="rect">
            <a:avLst/>
          </a:prstGeom>
        </p:spPr>
      </p:pic>
      <p:sp>
        <p:nvSpPr>
          <p:cNvPr id="30" name="TextBox 10">
            <a:extLst>
              <a:ext uri="{FF2B5EF4-FFF2-40B4-BE49-F238E27FC236}">
                <a16:creationId xmlns:a16="http://schemas.microsoft.com/office/drawing/2014/main" id="{7F6A81C2-4E44-CF4B-C90D-A0A7F688F222}"/>
              </a:ext>
            </a:extLst>
          </p:cNvPr>
          <p:cNvSpPr txBox="1"/>
          <p:nvPr/>
        </p:nvSpPr>
        <p:spPr>
          <a:xfrm>
            <a:off x="6356437" y="3673607"/>
            <a:ext cx="20019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Uniaxial compression test</a:t>
            </a:r>
            <a:endParaRPr lang="en-US" sz="1200" noProof="0" dirty="0"/>
          </a:p>
        </p:txBody>
      </p:sp>
      <p:pic>
        <p:nvPicPr>
          <p:cNvPr id="2" name="movie">
            <a:hlinkClick r:id="" action="ppaction://media"/>
            <a:extLst>
              <a:ext uri="{FF2B5EF4-FFF2-40B4-BE49-F238E27FC236}">
                <a16:creationId xmlns:a16="http://schemas.microsoft.com/office/drawing/2014/main" id="{9F429E57-9188-2FE6-E19A-97F55892054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835341" y="1051744"/>
            <a:ext cx="3332360" cy="1811065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A5E30618-4CE9-9543-D7C5-8222C6321576}"/>
              </a:ext>
            </a:extLst>
          </p:cNvPr>
          <p:cNvSpPr txBox="1"/>
          <p:nvPr/>
        </p:nvSpPr>
        <p:spPr>
          <a:xfrm>
            <a:off x="2835340" y="2900908"/>
            <a:ext cx="33323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/>
              <a:t>Simulation of thermal sintering</a:t>
            </a:r>
            <a:endParaRPr lang="en-US" sz="1200" noProof="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88A1AE0-D0C8-422F-0C21-3771BA708248}"/>
              </a:ext>
            </a:extLst>
          </p:cNvPr>
          <p:cNvSpPr txBox="1"/>
          <p:nvPr/>
        </p:nvSpPr>
        <p:spPr>
          <a:xfrm>
            <a:off x="9244912" y="6336268"/>
            <a:ext cx="1291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46B1E1"/>
                </a:solidFill>
              </a:rPr>
              <a:t>Pore phase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66A466A-ECEB-3831-CAA3-8AE26320C326}"/>
              </a:ext>
            </a:extLst>
          </p:cNvPr>
          <p:cNvSpPr txBox="1"/>
          <p:nvPr/>
        </p:nvSpPr>
        <p:spPr>
          <a:xfrm>
            <a:off x="6659988" y="6371104"/>
            <a:ext cx="1345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DBBB6B"/>
                </a:solidFill>
              </a:rPr>
              <a:t>Solid phase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65AAF0-8821-9B50-C7DA-5543527B0FF5}"/>
              </a:ext>
            </a:extLst>
          </p:cNvPr>
          <p:cNvSpPr/>
          <p:nvPr/>
        </p:nvSpPr>
        <p:spPr>
          <a:xfrm>
            <a:off x="6167698" y="1046507"/>
            <a:ext cx="2442901" cy="5674967"/>
          </a:xfrm>
          <a:prstGeom prst="rect">
            <a:avLst/>
          </a:prstGeom>
          <a:noFill/>
          <a:ln w="76200">
            <a:solidFill>
              <a:srgbClr val="DBBB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74ECDE-C190-CE12-CFC7-58365663964D}"/>
              </a:ext>
            </a:extLst>
          </p:cNvPr>
          <p:cNvSpPr/>
          <p:nvPr/>
        </p:nvSpPr>
        <p:spPr>
          <a:xfrm>
            <a:off x="8760749" y="1046507"/>
            <a:ext cx="2945463" cy="5696778"/>
          </a:xfrm>
          <a:prstGeom prst="rect">
            <a:avLst/>
          </a:prstGeom>
          <a:noFill/>
          <a:ln w="76200">
            <a:solidFill>
              <a:srgbClr val="46B1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05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6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6" grpId="0"/>
      <p:bldP spid="27" grpId="0"/>
      <p:bldP spid="30" grpId="0"/>
      <p:bldP spid="7" grpId="0"/>
      <p:bldP spid="11" grpId="0"/>
      <p:bldP spid="13" grpId="0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16134</TotalTime>
  <Words>646</Words>
  <Application>Microsoft Office PowerPoint</Application>
  <PresentationFormat>Grand écran</PresentationFormat>
  <Paragraphs>140</Paragraphs>
  <Slides>14</Slides>
  <Notes>6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Cambria Math</vt:lpstr>
      <vt:lpstr>Office Theme</vt:lpstr>
      <vt:lpstr>Interplay between Pore and Solid Tortuosities of Synthetic Rocks</vt:lpstr>
      <vt:lpstr>Challenges for energy and geomechanics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Thermal and Mechanical mechanisms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Modelization of chemo-mecanical couplings in granular matter</dc:title>
  <dc:creator>Alexandre Sac-Morane</dc:creator>
  <cp:lastModifiedBy>Alexandre SAC-MORANE</cp:lastModifiedBy>
  <cp:revision>214</cp:revision>
  <dcterms:created xsi:type="dcterms:W3CDTF">2024-04-03T09:25:23Z</dcterms:created>
  <dcterms:modified xsi:type="dcterms:W3CDTF">2026-05-13T07:43:36Z</dcterms:modified>
</cp:coreProperties>
</file>