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60" r:id="rId4"/>
    <p:sldId id="327" r:id="rId5"/>
    <p:sldId id="328" r:id="rId6"/>
    <p:sldId id="261" r:id="rId7"/>
    <p:sldId id="329" r:id="rId8"/>
    <p:sldId id="262" r:id="rId9"/>
    <p:sldId id="330" r:id="rId10"/>
    <p:sldId id="263" r:id="rId11"/>
    <p:sldId id="331" r:id="rId12"/>
    <p:sldId id="264" r:id="rId13"/>
    <p:sldId id="265" r:id="rId14"/>
    <p:sldId id="332" r:id="rId15"/>
    <p:sldId id="333" r:id="rId16"/>
    <p:sldId id="334" r:id="rId17"/>
    <p:sldId id="266" r:id="rId18"/>
    <p:sldId id="267" r:id="rId19"/>
    <p:sldId id="268" r:id="rId20"/>
    <p:sldId id="335" r:id="rId21"/>
    <p:sldId id="336" r:id="rId22"/>
    <p:sldId id="270" r:id="rId23"/>
    <p:sldId id="339" r:id="rId24"/>
    <p:sldId id="340" r:id="rId25"/>
    <p:sldId id="3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C7560-68E5-4955-B4E8-7F16943D8B06}" type="datetimeFigureOut">
              <a:rPr lang="en-GB" smtClean="0"/>
              <a:t>15/05/2026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93220-ECBB-49EB-9D07-4B66A3E1C3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40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3435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19, 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476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19, 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26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19, 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535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19, 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91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19, 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588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19, 2026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78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19, 2026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19, 2026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992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19, 2026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0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19, 2026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3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19, 2026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07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May 19, 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875D2-2500-400D-A2BB-F93AEAA5A4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25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smondal@che.iitkgp.ac.i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20.emf"/><Relationship Id="rId12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11" Type="http://schemas.openxmlformats.org/officeDocument/2006/relationships/image" Target="../media/image39.png"/><Relationship Id="rId5" Type="http://schemas.openxmlformats.org/officeDocument/2006/relationships/image" Target="../media/image18.emf"/><Relationship Id="rId10" Type="http://schemas.openxmlformats.org/officeDocument/2006/relationships/image" Target="../media/image38.png"/><Relationship Id="rId4" Type="http://schemas.openxmlformats.org/officeDocument/2006/relationships/image" Target="../media/image17.emf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20.emf"/><Relationship Id="rId12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11" Type="http://schemas.openxmlformats.org/officeDocument/2006/relationships/image" Target="../media/image39.png"/><Relationship Id="rId5" Type="http://schemas.openxmlformats.org/officeDocument/2006/relationships/image" Target="../media/image18.emf"/><Relationship Id="rId10" Type="http://schemas.openxmlformats.org/officeDocument/2006/relationships/image" Target="../media/image38.png"/><Relationship Id="rId4" Type="http://schemas.openxmlformats.org/officeDocument/2006/relationships/image" Target="../media/image17.emf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20.emf"/><Relationship Id="rId12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11" Type="http://schemas.openxmlformats.org/officeDocument/2006/relationships/image" Target="../media/image39.png"/><Relationship Id="rId5" Type="http://schemas.openxmlformats.org/officeDocument/2006/relationships/image" Target="../media/image18.emf"/><Relationship Id="rId10" Type="http://schemas.openxmlformats.org/officeDocument/2006/relationships/image" Target="../media/image38.png"/><Relationship Id="rId4" Type="http://schemas.openxmlformats.org/officeDocument/2006/relationships/image" Target="../media/image17.emf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20.emf"/><Relationship Id="rId12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11" Type="http://schemas.openxmlformats.org/officeDocument/2006/relationships/image" Target="../media/image39.png"/><Relationship Id="rId5" Type="http://schemas.openxmlformats.org/officeDocument/2006/relationships/image" Target="../media/image18.emf"/><Relationship Id="rId10" Type="http://schemas.openxmlformats.org/officeDocument/2006/relationships/image" Target="../media/image38.png"/><Relationship Id="rId4" Type="http://schemas.openxmlformats.org/officeDocument/2006/relationships/image" Target="../media/image17.emf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3.png"/><Relationship Id="rId18" Type="http://schemas.openxmlformats.org/officeDocument/2006/relationships/image" Target="../media/image60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27.png"/><Relationship Id="rId16" Type="http://schemas.openxmlformats.org/officeDocument/2006/relationships/image" Target="../media/image46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2.png"/><Relationship Id="rId5" Type="http://schemas.openxmlformats.org/officeDocument/2006/relationships/image" Target="../media/image33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19" Type="http://schemas.openxmlformats.org/officeDocument/2006/relationships/image" Target="../media/image3.png"/><Relationship Id="rId4" Type="http://schemas.openxmlformats.org/officeDocument/2006/relationships/image" Target="../media/image32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8.png"/><Relationship Id="rId7" Type="http://schemas.openxmlformats.org/officeDocument/2006/relationships/image" Target="../media/image33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image" Target="../media/image3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41.png"/><Relationship Id="rId5" Type="http://schemas.openxmlformats.org/officeDocument/2006/relationships/image" Target="../media/image29.png"/><Relationship Id="rId15" Type="http://schemas.openxmlformats.org/officeDocument/2006/relationships/image" Target="../media/image48.png"/><Relationship Id="rId10" Type="http://schemas.openxmlformats.org/officeDocument/2006/relationships/image" Target="../media/image40.png"/><Relationship Id="rId19" Type="http://schemas.openxmlformats.org/officeDocument/2006/relationships/image" Target="../media/image60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8.png"/><Relationship Id="rId7" Type="http://schemas.openxmlformats.org/officeDocument/2006/relationships/image" Target="../media/image33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image" Target="../media/image3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41.png"/><Relationship Id="rId5" Type="http://schemas.openxmlformats.org/officeDocument/2006/relationships/image" Target="../media/image29.png"/><Relationship Id="rId15" Type="http://schemas.openxmlformats.org/officeDocument/2006/relationships/image" Target="../media/image48.png"/><Relationship Id="rId10" Type="http://schemas.openxmlformats.org/officeDocument/2006/relationships/image" Target="../media/image40.png"/><Relationship Id="rId19" Type="http://schemas.openxmlformats.org/officeDocument/2006/relationships/image" Target="../media/image60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7.png"/><Relationship Id="rId5" Type="http://schemas.openxmlformats.org/officeDocument/2006/relationships/image" Target="../media/image49.e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24.png"/><Relationship Id="rId7" Type="http://schemas.openxmlformats.org/officeDocument/2006/relationships/image" Target="../media/image1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80.pn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24.png"/><Relationship Id="rId7" Type="http://schemas.openxmlformats.org/officeDocument/2006/relationships/image" Target="../media/image1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81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81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2148"/>
            <a:ext cx="12192000" cy="1586666"/>
          </a:xfrm>
        </p:spPr>
        <p:txBody>
          <a:bodyPr>
            <a:normAutofit/>
          </a:bodyPr>
          <a:lstStyle/>
          <a:p>
            <a:r>
              <a:rPr lang="en-IN" sz="4800" dirty="0"/>
              <a:t>Interfacial instability in non-Newtonian multiphase porous media flow</a:t>
            </a:r>
            <a:endParaRPr lang="en-GB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16438"/>
            <a:ext cx="12192000" cy="2497547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0070C0"/>
                </a:solidFill>
              </a:rPr>
              <a:t>Sourav Mondal</a:t>
            </a:r>
            <a:r>
              <a:rPr lang="en-GB" sz="2800" baseline="30000" dirty="0" smtClean="0">
                <a:solidFill>
                  <a:srgbClr val="0070C0"/>
                </a:solidFill>
              </a:rPr>
              <a:t>1</a:t>
            </a:r>
            <a:r>
              <a:rPr lang="en-GB" sz="2800" dirty="0" smtClean="0">
                <a:solidFill>
                  <a:srgbClr val="0070C0"/>
                </a:solidFill>
              </a:rPr>
              <a:t> and Pooja Singh</a:t>
            </a:r>
            <a:r>
              <a:rPr lang="en-GB" sz="2800" baseline="30000" dirty="0" smtClean="0">
                <a:solidFill>
                  <a:srgbClr val="0070C0"/>
                </a:solidFill>
              </a:rPr>
              <a:t>1,2</a:t>
            </a:r>
          </a:p>
          <a:p>
            <a:endParaRPr lang="en-GB" sz="1050" dirty="0">
              <a:solidFill>
                <a:srgbClr val="0070C0"/>
              </a:solidFill>
            </a:endParaRPr>
          </a:p>
          <a:p>
            <a:r>
              <a:rPr lang="en-GB" sz="2800" baseline="30000" dirty="0" smtClean="0">
                <a:solidFill>
                  <a:srgbClr val="0070C0"/>
                </a:solidFill>
              </a:rPr>
              <a:t>1</a:t>
            </a:r>
            <a:r>
              <a:rPr lang="en-GB" sz="2800" dirty="0" smtClean="0">
                <a:solidFill>
                  <a:srgbClr val="0070C0"/>
                </a:solidFill>
              </a:rPr>
              <a:t> Indian Institute of Technology Kharagpur, email: </a:t>
            </a:r>
            <a:r>
              <a:rPr lang="en-GB" sz="2800" dirty="0" smtClean="0">
                <a:solidFill>
                  <a:srgbClr val="0070C0"/>
                </a:solidFill>
                <a:hlinkClick r:id="rId2"/>
              </a:rPr>
              <a:t>smondal@che.iitkgp.ac.in</a:t>
            </a:r>
            <a:r>
              <a:rPr lang="en-GB" sz="28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GB" sz="2800" baseline="30000" dirty="0" smtClean="0">
                <a:solidFill>
                  <a:srgbClr val="0070C0"/>
                </a:solidFill>
              </a:rPr>
              <a:t>2 </a:t>
            </a:r>
            <a:r>
              <a:rPr lang="en-IN" sz="2800" dirty="0">
                <a:solidFill>
                  <a:srgbClr val="0070C0"/>
                </a:solidFill>
              </a:rPr>
              <a:t>Norwegian university of </a:t>
            </a:r>
            <a:r>
              <a:rPr lang="en-IN" sz="2800" dirty="0" smtClean="0">
                <a:solidFill>
                  <a:srgbClr val="0070C0"/>
                </a:solidFill>
              </a:rPr>
              <a:t>Science </a:t>
            </a:r>
            <a:r>
              <a:rPr lang="en-IN" sz="2800" dirty="0">
                <a:solidFill>
                  <a:srgbClr val="0070C0"/>
                </a:solidFill>
              </a:rPr>
              <a:t>and Technology (</a:t>
            </a:r>
            <a:r>
              <a:rPr lang="en-IN" sz="2800" dirty="0" smtClean="0">
                <a:solidFill>
                  <a:srgbClr val="0070C0"/>
                </a:solidFill>
              </a:rPr>
              <a:t>NTNU)</a:t>
            </a:r>
            <a:endParaRPr lang="en-GB" sz="2800" baseline="30000" dirty="0">
              <a:solidFill>
                <a:srgbClr val="0070C0"/>
              </a:solidFill>
            </a:endParaRPr>
          </a:p>
        </p:txBody>
      </p:sp>
      <p:pic>
        <p:nvPicPr>
          <p:cNvPr id="10244" name="Picture 4" descr="Indian Science Repo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359" y="128954"/>
            <a:ext cx="112235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248" r="7259" b="21323"/>
          <a:stretch/>
        </p:blipFill>
        <p:spPr>
          <a:xfrm>
            <a:off x="10808677" y="128954"/>
            <a:ext cx="1204688" cy="12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14" y="196979"/>
            <a:ext cx="40576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0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DB852-1011-4114-A6CC-1D754F9B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095" y="365125"/>
            <a:ext cx="10886705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Viscous fingering – how to control?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A4E84D-1640-48E6-A81C-8068991F102A}"/>
                  </a:ext>
                </a:extLst>
              </p:cNvPr>
              <p:cNvSpPr txBox="1"/>
              <p:nvPr/>
            </p:nvSpPr>
            <p:spPr>
              <a:xfrm>
                <a:off x="467095" y="2745853"/>
                <a:ext cx="9619013" cy="74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For the maximum growth mode,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4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𝜕</m:t>
                                </m:r>
                                <m:r>
                                  <a:rPr lang="en-GB" sz="24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  <m:d>
                                  <m:dPr>
                                    <m:ctrlPr>
                                      <a:rPr lang="en-GB" sz="2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2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  <m:r>
                                      <a:rPr lang="en-GB" sz="2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2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𝜕</m:t>
                                </m:r>
                                <m:r>
                                  <a:rPr lang="en-GB" sz="24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sub>
                        </m:sSub>
                      </m:sub>
                    </m:sSub>
                    <m:r>
                      <a:rPr lang="en-GB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GB" sz="2400" dirty="0"/>
                  <a:t>, in this case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A4E84D-1640-48E6-A81C-8068991F1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095" y="2745853"/>
                <a:ext cx="9619013" cy="746358"/>
              </a:xfrm>
              <a:prstGeom prst="rect">
                <a:avLst/>
              </a:prstGeom>
              <a:blipFill>
                <a:blip r:embed="rId2"/>
                <a:stretch>
                  <a:fillRect l="-10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B35353B-76FF-4619-8410-33A2CF53565D}"/>
                  </a:ext>
                </a:extLst>
              </p:cNvPr>
              <p:cNvSpPr txBox="1"/>
              <p:nvPr/>
            </p:nvSpPr>
            <p:spPr>
              <a:xfrm>
                <a:off x="2632362" y="4181886"/>
                <a:ext cx="509847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GB" sz="2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sSubSup>
                      <m:sSubSupPr>
                        <m:ctrlPr>
                          <a:rPr lang="en-GB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GB" sz="24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𝑎𝑥</m:t>
                        </m:r>
                      </m:sub>
                      <m:sup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GB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sSub>
                      <m:sSubPr>
                        <m:ctrlPr>
                          <a:rPr lang="en-GB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GB" sz="24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𝑎𝑥</m:t>
                        </m:r>
                      </m:sub>
                    </m:sSub>
                    <m:d>
                      <m:dPr>
                        <m:ctrlPr>
                          <a:rPr lang="en-GB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d>
                    <m:r>
                      <a:rPr lang="en-GB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GB" sz="2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GB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B35353B-76FF-4619-8410-33A2CF53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362" y="4181886"/>
                <a:ext cx="5098473" cy="461665"/>
              </a:xfrm>
              <a:prstGeom prst="rect">
                <a:avLst/>
              </a:prstGeom>
              <a:blipFill>
                <a:blip r:embed="rId3"/>
                <a:stretch>
                  <a:fillRect l="-837" b="-1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8B3F49-D887-4D0F-8817-2E526FCBF8A3}"/>
                  </a:ext>
                </a:extLst>
              </p:cNvPr>
              <p:cNvSpPr txBox="1"/>
              <p:nvPr/>
            </p:nvSpPr>
            <p:spPr>
              <a:xfrm>
                <a:off x="2875807" y="5477754"/>
                <a:ext cx="8180119" cy="716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where  </a:t>
                </a:r>
                <a14:m>
                  <m:oMath xmlns:m="http://schemas.openxmlformats.org/officeDocument/2006/math">
                    <m:r>
                      <a:rPr lang="en-GB" sz="2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GB" sz="2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GB" sz="2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∞</m:t>
                            </m:r>
                          </m:sub>
                        </m:sSub>
                        <m:sSup>
                          <m:sSupPr>
                            <m:ctrlPr>
                              <a:rPr lang="en-GB" sz="2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GB" sz="24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GB" sz="24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2−</m:t>
                            </m:r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  <m:sSup>
                          <m:sSupPr>
                            <m:ctrlPr>
                              <a:rPr lang="en-GB" sz="2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24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𝛤</m:t>
                        </m:r>
                        <m:sSup>
                          <m:sSupPr>
                            <m:ctrlPr>
                              <a:rPr lang="en-GB" sz="2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1+2</m:t>
                            </m:r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  <m:d>
                          <m:dPr>
                            <m:ctrlPr>
                              <a:rPr lang="en-GB" sz="2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d>
                      </m:den>
                    </m:f>
                    <m:sSup>
                      <m:sSupPr>
                        <m:ctrlPr>
                          <a:rPr lang="en-GB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4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GB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en-GB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</m:num>
                              <m:den>
                                <m:r>
                                  <a:rPr lang="en-GB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en-GB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8B3F49-D887-4D0F-8817-2E526FCBF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5807" y="5477754"/>
                <a:ext cx="8180119" cy="716735"/>
              </a:xfrm>
              <a:prstGeom prst="rect">
                <a:avLst/>
              </a:prstGeom>
              <a:blipFill>
                <a:blip r:embed="rId4"/>
                <a:stretch>
                  <a:fillRect l="-1192" b="-34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92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C91C2-45DA-4A1C-A3C4-D9469140F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Suppressing viscous fingering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527027-54F6-4AF0-B578-069B432A1245}"/>
                  </a:ext>
                </a:extLst>
              </p:cNvPr>
              <p:cNvSpPr txBox="1"/>
              <p:nvPr/>
            </p:nvSpPr>
            <p:spPr>
              <a:xfrm>
                <a:off x="1274616" y="3040694"/>
                <a:ext cx="900884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effectLst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</m:sSub>
                    <m:r>
                      <a:rPr lang="en-GB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≤1.5</m:t>
                    </m:r>
                    <m:r>
                      <a:rPr lang="en-GB" sz="2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GB" sz="2400" dirty="0"/>
                  <a:t>all the higher order perturbations will be suppressed</a:t>
                </a:r>
              </a:p>
              <a:p>
                <a:endParaRPr lang="en-GB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𝑱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𝟕𝟓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𝒏</m:t>
                      </m:r>
                    </m:oMath>
                  </m:oMathPara>
                </a14:m>
                <a:endParaRPr lang="en-GB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527027-54F6-4AF0-B578-069B432A1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616" y="3040694"/>
                <a:ext cx="9008848" cy="1200329"/>
              </a:xfrm>
              <a:prstGeom prst="rect">
                <a:avLst/>
              </a:prstGeom>
              <a:blipFill>
                <a:blip r:embed="rId2"/>
                <a:stretch>
                  <a:fillRect l="-1015" t="-4061" b="-40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569965-8805-4C81-8434-23162842C112}"/>
                  </a:ext>
                </a:extLst>
              </p:cNvPr>
              <p:cNvSpPr txBox="1"/>
              <p:nvPr/>
            </p:nvSpPr>
            <p:spPr>
              <a:xfrm>
                <a:off x="570013" y="4885145"/>
                <a:ext cx="8304245" cy="600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GB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has to be time invariant, </a:t>
                </a:r>
                <a14:m>
                  <m:oMath xmlns:m="http://schemas.openxmlformats.org/officeDocument/2006/math">
                    <m:r>
                      <a:rPr lang="en-GB" sz="24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  <m:d>
                      <m:dPr>
                        <m:ctrlPr>
                          <a:rPr lang="en-GB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GB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GB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2−</m:t>
                            </m:r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2+</m:t>
                            </m:r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den>
                        </m:f>
                      </m:sup>
                    </m:sSup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569965-8805-4C81-8434-23162842C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13" y="4885145"/>
                <a:ext cx="8304245" cy="600998"/>
              </a:xfrm>
              <a:prstGeom prst="rect">
                <a:avLst/>
              </a:prstGeom>
              <a:blipFill>
                <a:blip r:embed="rId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07C29C-7846-44C4-9B71-188D5EC4A60E}"/>
                  </a:ext>
                </a:extLst>
              </p:cNvPr>
              <p:cNvSpPr txBox="1"/>
              <p:nvPr/>
            </p:nvSpPr>
            <p:spPr>
              <a:xfrm>
                <a:off x="1274616" y="2079618"/>
                <a:ext cx="509847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GB" sz="2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sSubSup>
                      <m:sSubSupPr>
                        <m:ctrlPr>
                          <a:rPr lang="en-GB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GB" sz="24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𝑎𝑥</m:t>
                        </m:r>
                      </m:sub>
                      <m:sup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GB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sSub>
                      <m:sSubPr>
                        <m:ctrlPr>
                          <a:rPr lang="en-GB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GB" sz="24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𝑎𝑥</m:t>
                        </m:r>
                      </m:sub>
                    </m:sSub>
                    <m:d>
                      <m:dPr>
                        <m:ctrlPr>
                          <a:rPr lang="en-GB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d>
                    <m:r>
                      <a:rPr lang="en-GB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GB" sz="2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GB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07C29C-7846-44C4-9B71-188D5EC4A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616" y="2079618"/>
                <a:ext cx="5098473" cy="461665"/>
              </a:xfrm>
              <a:prstGeom prst="rect">
                <a:avLst/>
              </a:prstGeom>
              <a:blipFill>
                <a:blip r:embed="rId4"/>
                <a:stretch>
                  <a:fillRect l="-837" b="-1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0035FB1-524D-44BC-BDB9-EF916053E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932" y="4816217"/>
            <a:ext cx="5149600" cy="8305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0013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P. Singh, S. </a:t>
            </a:r>
            <a:r>
              <a:rPr lang="en-GB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Mondal</a:t>
            </a:r>
            <a:r>
              <a:rPr lang="en-GB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, </a:t>
            </a:r>
            <a:r>
              <a:rPr lang="en-GB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Physics </a:t>
            </a:r>
            <a:r>
              <a:rPr lang="en-GB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of Fluids 34 (2022) 114117, </a:t>
            </a:r>
            <a:r>
              <a:rPr lang="en-GB" i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[Featured article </a:t>
            </a:r>
            <a:r>
              <a:rPr lang="en-GB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– </a:t>
            </a:r>
            <a:r>
              <a:rPr lang="en-GB" i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Editors</a:t>
            </a:r>
            <a:r>
              <a:rPr lang="en-GB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’ pick of 2022]</a:t>
            </a:r>
            <a:endParaRPr lang="en-GB" i="1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7892" y="4432483"/>
            <a:ext cx="11727521" cy="145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48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C91C2-45DA-4A1C-A3C4-D9469140F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Suppressing viscous fingering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527027-54F6-4AF0-B578-069B432A1245}"/>
                  </a:ext>
                </a:extLst>
              </p:cNvPr>
              <p:cNvSpPr txBox="1"/>
              <p:nvPr/>
            </p:nvSpPr>
            <p:spPr>
              <a:xfrm>
                <a:off x="1274616" y="3040694"/>
                <a:ext cx="900884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effectLst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</m:sSub>
                    <m:r>
                      <a:rPr lang="en-GB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≤1.5</m:t>
                    </m:r>
                    <m:r>
                      <a:rPr lang="en-GB" sz="2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GB" sz="2400" dirty="0"/>
                  <a:t>all the higher order perturbations will be suppressed</a:t>
                </a:r>
              </a:p>
              <a:p>
                <a:endParaRPr lang="en-GB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𝑱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𝟕𝟓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𝒏</m:t>
                      </m:r>
                    </m:oMath>
                  </m:oMathPara>
                </a14:m>
                <a:endParaRPr lang="en-GB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527027-54F6-4AF0-B578-069B432A1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616" y="3040694"/>
                <a:ext cx="9008848" cy="1200329"/>
              </a:xfrm>
              <a:prstGeom prst="rect">
                <a:avLst/>
              </a:prstGeom>
              <a:blipFill>
                <a:blip r:embed="rId2"/>
                <a:stretch>
                  <a:fillRect l="-1015" t="-4061" b="-40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569965-8805-4C81-8434-23162842C112}"/>
                  </a:ext>
                </a:extLst>
              </p:cNvPr>
              <p:cNvSpPr txBox="1"/>
              <p:nvPr/>
            </p:nvSpPr>
            <p:spPr>
              <a:xfrm>
                <a:off x="570013" y="4885145"/>
                <a:ext cx="8304245" cy="600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GB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has to be time invariant, </a:t>
                </a:r>
                <a14:m>
                  <m:oMath xmlns:m="http://schemas.openxmlformats.org/officeDocument/2006/math">
                    <m:r>
                      <a:rPr lang="en-GB" sz="24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  <m:d>
                      <m:dPr>
                        <m:ctrlPr>
                          <a:rPr lang="en-GB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GB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GB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2−</m:t>
                            </m:r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2+</m:t>
                            </m:r>
                            <m:r>
                              <a:rPr lang="en-GB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den>
                        </m:f>
                      </m:sup>
                    </m:sSup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569965-8805-4C81-8434-23162842C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13" y="4885145"/>
                <a:ext cx="8304245" cy="600998"/>
              </a:xfrm>
              <a:prstGeom prst="rect">
                <a:avLst/>
              </a:prstGeom>
              <a:blipFill>
                <a:blip r:embed="rId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07C29C-7846-44C4-9B71-188D5EC4A60E}"/>
                  </a:ext>
                </a:extLst>
              </p:cNvPr>
              <p:cNvSpPr txBox="1"/>
              <p:nvPr/>
            </p:nvSpPr>
            <p:spPr>
              <a:xfrm>
                <a:off x="1274616" y="2079618"/>
                <a:ext cx="509847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GB" sz="2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sSubSup>
                      <m:sSubSupPr>
                        <m:ctrlPr>
                          <a:rPr lang="en-GB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GB" sz="24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𝑎𝑥</m:t>
                        </m:r>
                      </m:sub>
                      <m:sup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GB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sSub>
                      <m:sSubPr>
                        <m:ctrlPr>
                          <a:rPr lang="en-GB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GB" sz="24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𝑎𝑥</m:t>
                        </m:r>
                      </m:sub>
                    </m:sSub>
                    <m:d>
                      <m:dPr>
                        <m:ctrlPr>
                          <a:rPr lang="en-GB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r>
                          <a:rPr lang="en-GB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d>
                    <m:r>
                      <a:rPr lang="en-GB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GB" sz="2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GB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07C29C-7846-44C4-9B71-188D5EC4A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616" y="2079618"/>
                <a:ext cx="5098473" cy="461665"/>
              </a:xfrm>
              <a:prstGeom prst="rect">
                <a:avLst/>
              </a:prstGeom>
              <a:blipFill>
                <a:blip r:embed="rId4"/>
                <a:stretch>
                  <a:fillRect l="-837" b="-1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0035FB1-524D-44BC-BDB9-EF916053E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932" y="4816217"/>
            <a:ext cx="5149600" cy="8305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0013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P. Singh, S. </a:t>
            </a:r>
            <a:r>
              <a:rPr lang="en-GB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Mondal</a:t>
            </a:r>
            <a:r>
              <a:rPr lang="en-GB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, </a:t>
            </a:r>
            <a:r>
              <a:rPr lang="en-GB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Physics </a:t>
            </a:r>
            <a:r>
              <a:rPr lang="en-GB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of Fluids 34 (2022) 114117, </a:t>
            </a:r>
            <a:r>
              <a:rPr lang="en-GB" i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[Featured article </a:t>
            </a:r>
            <a:r>
              <a:rPr lang="en-GB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– </a:t>
            </a:r>
            <a:r>
              <a:rPr lang="en-GB" i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Editors</a:t>
            </a:r>
            <a:r>
              <a:rPr lang="en-GB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’ pick of 2022]</a:t>
            </a:r>
            <a:endParaRPr lang="en-GB" i="1" dirty="0">
              <a:solidFill>
                <a:srgbClr val="7030A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82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18A52-5D64-449B-A16E-BAC55225B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results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2D8729-D587-4020-B3F5-D5DCAFAD53B2}"/>
                  </a:ext>
                </a:extLst>
              </p:cNvPr>
              <p:cNvSpPr txBox="1"/>
              <p:nvPr/>
            </p:nvSpPr>
            <p:spPr>
              <a:xfrm>
                <a:off x="565190" y="1569103"/>
                <a:ext cx="10396971" cy="600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srgbClr val="C00000"/>
                    </a:solidFill>
                  </a:rPr>
                  <a:t>Constant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I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a:rPr lang="en-GB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~</m:t>
                        </m:r>
                        <m:r>
                          <a:rPr lang="en-GB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I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2−</m:t>
                                </m:r>
                                <m: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2+</m:t>
                                </m:r>
                                <m: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sup>
                        </m:sSup>
                      </m:e>
                    </m:d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, Critical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I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≤2.75+3 </m:t>
                    </m:r>
                    <m:r>
                      <a:rPr lang="en-I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 for stability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2D8729-D587-4020-B3F5-D5DCAFAD5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90" y="1569103"/>
                <a:ext cx="10396971" cy="600998"/>
              </a:xfrm>
              <a:prstGeom prst="rect">
                <a:avLst/>
              </a:prstGeom>
              <a:blipFill>
                <a:blip r:embed="rId2"/>
                <a:stretch>
                  <a:fillRect l="-938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D26F1A-77EE-475A-A321-19D2A65A7157}"/>
                  </a:ext>
                </a:extLst>
              </p:cNvPr>
              <p:cNvSpPr txBox="1"/>
              <p:nvPr/>
            </p:nvSpPr>
            <p:spPr>
              <a:xfrm>
                <a:off x="378372" y="2564522"/>
                <a:ext cx="892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Choosing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400" dirty="0"/>
                  <a:t> 0.5 (equivalent for 0.1% w/v Carbopol solution)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D26F1A-77EE-475A-A321-19D2A65A7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72" y="2564522"/>
                <a:ext cx="8929189" cy="461665"/>
              </a:xfrm>
              <a:prstGeom prst="rect">
                <a:avLst/>
              </a:prstGeom>
              <a:blipFill>
                <a:blip r:embed="rId3"/>
                <a:stretch>
                  <a:fillRect l="-1024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C333A24-A2AA-4D0E-A920-6E9A88326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1"/>
          <a:stretch/>
        </p:blipFill>
        <p:spPr bwMode="auto">
          <a:xfrm>
            <a:off x="3068336" y="3374078"/>
            <a:ext cx="3061962" cy="28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4AC37-16B3-49CE-925D-B7534E9060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0"/>
          <a:stretch/>
        </p:blipFill>
        <p:spPr bwMode="auto">
          <a:xfrm>
            <a:off x="6119871" y="3420608"/>
            <a:ext cx="3073971" cy="28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56EABE-B736-4D84-980B-6F8FACA3E3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"/>
          <a:stretch/>
        </p:blipFill>
        <p:spPr bwMode="auto">
          <a:xfrm>
            <a:off x="9124751" y="3374078"/>
            <a:ext cx="3057344" cy="28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82140C-BC2C-46E4-85F1-450DCFB624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"/>
          <a:stretch/>
        </p:blipFill>
        <p:spPr bwMode="auto">
          <a:xfrm>
            <a:off x="132703" y="3361694"/>
            <a:ext cx="3057344" cy="28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2904D60-D019-413D-942C-35D928D44113}"/>
                  </a:ext>
                </a:extLst>
              </p:cNvPr>
              <p:cNvSpPr/>
              <p:nvPr/>
            </p:nvSpPr>
            <p:spPr>
              <a:xfrm>
                <a:off x="3992920" y="6175618"/>
                <a:ext cx="12865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2400" i="0">
                          <a:latin typeface="Cambria Math" panose="02040503050406030204" pitchFamily="18" charset="0"/>
                        </a:rPr>
                        <m:t>=400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2904D60-D019-413D-942C-35D928D441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920" y="6175618"/>
                <a:ext cx="1286571" cy="461665"/>
              </a:xfrm>
              <a:prstGeom prst="rect">
                <a:avLst/>
              </a:prstGeom>
              <a:blipFill>
                <a:blip r:embed="rId8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A869CCA-293A-4A72-BAA4-5A35A5A5AB7F}"/>
                  </a:ext>
                </a:extLst>
              </p:cNvPr>
              <p:cNvSpPr/>
              <p:nvPr/>
            </p:nvSpPr>
            <p:spPr>
              <a:xfrm>
                <a:off x="7070471" y="6206622"/>
                <a:ext cx="12865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4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400" i="0">
                          <a:latin typeface="Cambria Math" panose="02040503050406030204" pitchFamily="18" charset="0"/>
                        </a:rPr>
                        <m:t>00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A869CCA-293A-4A72-BAA4-5A35A5A5AB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471" y="6206622"/>
                <a:ext cx="1286571" cy="461665"/>
              </a:xfrm>
              <a:prstGeom prst="rect">
                <a:avLst/>
              </a:prstGeom>
              <a:blipFill>
                <a:blip r:embed="rId9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AFF43E4-C48F-4588-8492-D94C0FDC16B5}"/>
                  </a:ext>
                </a:extLst>
              </p:cNvPr>
              <p:cNvSpPr/>
              <p:nvPr/>
            </p:nvSpPr>
            <p:spPr>
              <a:xfrm>
                <a:off x="10228619" y="6154911"/>
                <a:ext cx="9467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4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AFF43E4-C48F-4588-8492-D94C0FDC16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619" y="6154911"/>
                <a:ext cx="946734" cy="461665"/>
              </a:xfrm>
              <a:prstGeom prst="rect">
                <a:avLst/>
              </a:prstGeom>
              <a:blipFill>
                <a:blip r:embed="rId10"/>
                <a:stretch>
                  <a:fillRect l="-645"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0A7B820-6E9F-402C-ACC3-766146B1BFD6}"/>
                  </a:ext>
                </a:extLst>
              </p:cNvPr>
              <p:cNvSpPr/>
              <p:nvPr/>
            </p:nvSpPr>
            <p:spPr>
              <a:xfrm>
                <a:off x="949664" y="6231038"/>
                <a:ext cx="15033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constant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0A7B820-6E9F-402C-ACC3-766146B1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664" y="6231038"/>
                <a:ext cx="1503360" cy="461665"/>
              </a:xfrm>
              <a:prstGeom prst="rect">
                <a:avLst/>
              </a:prstGeom>
              <a:blipFill>
                <a:blip r:embed="rId11"/>
                <a:stretch>
                  <a:fillRect l="-6504" t="-11842" r="-1626" b="-27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3068337" y="3266521"/>
            <a:ext cx="9123664" cy="342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91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18A52-5D64-449B-A16E-BAC55225B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results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2D8729-D587-4020-B3F5-D5DCAFAD53B2}"/>
                  </a:ext>
                </a:extLst>
              </p:cNvPr>
              <p:cNvSpPr txBox="1"/>
              <p:nvPr/>
            </p:nvSpPr>
            <p:spPr>
              <a:xfrm>
                <a:off x="565190" y="1569103"/>
                <a:ext cx="10396971" cy="600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srgbClr val="C00000"/>
                    </a:solidFill>
                  </a:rPr>
                  <a:t>Constant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I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a:rPr lang="en-GB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~</m:t>
                        </m:r>
                        <m:r>
                          <a:rPr lang="en-GB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I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2−</m:t>
                                </m:r>
                                <m: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2+</m:t>
                                </m:r>
                                <m: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sup>
                        </m:sSup>
                      </m:e>
                    </m:d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, Critical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I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≤2.75+3 </m:t>
                    </m:r>
                    <m:r>
                      <a:rPr lang="en-I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 for stability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2D8729-D587-4020-B3F5-D5DCAFAD5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90" y="1569103"/>
                <a:ext cx="10396971" cy="600998"/>
              </a:xfrm>
              <a:prstGeom prst="rect">
                <a:avLst/>
              </a:prstGeom>
              <a:blipFill>
                <a:blip r:embed="rId2"/>
                <a:stretch>
                  <a:fillRect l="-938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D26F1A-77EE-475A-A321-19D2A65A7157}"/>
                  </a:ext>
                </a:extLst>
              </p:cNvPr>
              <p:cNvSpPr txBox="1"/>
              <p:nvPr/>
            </p:nvSpPr>
            <p:spPr>
              <a:xfrm>
                <a:off x="378372" y="2564522"/>
                <a:ext cx="892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Choosing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400" dirty="0"/>
                  <a:t> 0.5 (equivalent for 0.1% w/v Carbopol solution)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D26F1A-77EE-475A-A321-19D2A65A7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72" y="2564522"/>
                <a:ext cx="8929189" cy="461665"/>
              </a:xfrm>
              <a:prstGeom prst="rect">
                <a:avLst/>
              </a:prstGeom>
              <a:blipFill>
                <a:blip r:embed="rId3"/>
                <a:stretch>
                  <a:fillRect l="-1024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C333A24-A2AA-4D0E-A920-6E9A88326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1"/>
          <a:stretch/>
        </p:blipFill>
        <p:spPr bwMode="auto">
          <a:xfrm>
            <a:off x="3068336" y="3374078"/>
            <a:ext cx="3061962" cy="28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4AC37-16B3-49CE-925D-B7534E9060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0"/>
          <a:stretch/>
        </p:blipFill>
        <p:spPr bwMode="auto">
          <a:xfrm>
            <a:off x="6119871" y="3420608"/>
            <a:ext cx="3073971" cy="28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56EABE-B736-4D84-980B-6F8FACA3E3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"/>
          <a:stretch/>
        </p:blipFill>
        <p:spPr bwMode="auto">
          <a:xfrm>
            <a:off x="9124751" y="3374078"/>
            <a:ext cx="3057344" cy="28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82140C-BC2C-46E4-85F1-450DCFB624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"/>
          <a:stretch/>
        </p:blipFill>
        <p:spPr bwMode="auto">
          <a:xfrm>
            <a:off x="132703" y="3361694"/>
            <a:ext cx="3057344" cy="28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2904D60-D019-413D-942C-35D928D44113}"/>
                  </a:ext>
                </a:extLst>
              </p:cNvPr>
              <p:cNvSpPr/>
              <p:nvPr/>
            </p:nvSpPr>
            <p:spPr>
              <a:xfrm>
                <a:off x="3992920" y="6175618"/>
                <a:ext cx="12865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2400" i="0">
                          <a:latin typeface="Cambria Math" panose="02040503050406030204" pitchFamily="18" charset="0"/>
                        </a:rPr>
                        <m:t>=400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2904D60-D019-413D-942C-35D928D441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920" y="6175618"/>
                <a:ext cx="1286571" cy="461665"/>
              </a:xfrm>
              <a:prstGeom prst="rect">
                <a:avLst/>
              </a:prstGeom>
              <a:blipFill>
                <a:blip r:embed="rId8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A869CCA-293A-4A72-BAA4-5A35A5A5AB7F}"/>
                  </a:ext>
                </a:extLst>
              </p:cNvPr>
              <p:cNvSpPr/>
              <p:nvPr/>
            </p:nvSpPr>
            <p:spPr>
              <a:xfrm>
                <a:off x="7070471" y="6206622"/>
                <a:ext cx="12865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4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400" i="0">
                          <a:latin typeface="Cambria Math" panose="02040503050406030204" pitchFamily="18" charset="0"/>
                        </a:rPr>
                        <m:t>00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A869CCA-293A-4A72-BAA4-5A35A5A5AB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471" y="6206622"/>
                <a:ext cx="1286571" cy="461665"/>
              </a:xfrm>
              <a:prstGeom prst="rect">
                <a:avLst/>
              </a:prstGeom>
              <a:blipFill>
                <a:blip r:embed="rId9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AFF43E4-C48F-4588-8492-D94C0FDC16B5}"/>
                  </a:ext>
                </a:extLst>
              </p:cNvPr>
              <p:cNvSpPr/>
              <p:nvPr/>
            </p:nvSpPr>
            <p:spPr>
              <a:xfrm>
                <a:off x="10228619" y="6154911"/>
                <a:ext cx="9467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4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AFF43E4-C48F-4588-8492-D94C0FDC16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619" y="6154911"/>
                <a:ext cx="946734" cy="461665"/>
              </a:xfrm>
              <a:prstGeom prst="rect">
                <a:avLst/>
              </a:prstGeom>
              <a:blipFill>
                <a:blip r:embed="rId10"/>
                <a:stretch>
                  <a:fillRect l="-645"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0A7B820-6E9F-402C-ACC3-766146B1BFD6}"/>
                  </a:ext>
                </a:extLst>
              </p:cNvPr>
              <p:cNvSpPr/>
              <p:nvPr/>
            </p:nvSpPr>
            <p:spPr>
              <a:xfrm>
                <a:off x="949664" y="6231038"/>
                <a:ext cx="15033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constant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0A7B820-6E9F-402C-ACC3-766146B1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664" y="6231038"/>
                <a:ext cx="1503360" cy="461665"/>
              </a:xfrm>
              <a:prstGeom prst="rect">
                <a:avLst/>
              </a:prstGeom>
              <a:blipFill>
                <a:blip r:embed="rId11"/>
                <a:stretch>
                  <a:fillRect l="-6504" t="-11842" r="-1626" b="-27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6204075" y="3266521"/>
            <a:ext cx="5987926" cy="342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49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18A52-5D64-449B-A16E-BAC55225B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results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2D8729-D587-4020-B3F5-D5DCAFAD53B2}"/>
                  </a:ext>
                </a:extLst>
              </p:cNvPr>
              <p:cNvSpPr txBox="1"/>
              <p:nvPr/>
            </p:nvSpPr>
            <p:spPr>
              <a:xfrm>
                <a:off x="565190" y="1569103"/>
                <a:ext cx="10396971" cy="600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srgbClr val="C00000"/>
                    </a:solidFill>
                  </a:rPr>
                  <a:t>Constant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I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a:rPr lang="en-GB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~</m:t>
                        </m:r>
                        <m:r>
                          <a:rPr lang="en-GB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I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2−</m:t>
                                </m:r>
                                <m: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2+</m:t>
                                </m:r>
                                <m: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sup>
                        </m:sSup>
                      </m:e>
                    </m:d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, Critical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I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≤2.75+3 </m:t>
                    </m:r>
                    <m:r>
                      <a:rPr lang="en-I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 for stability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2D8729-D587-4020-B3F5-D5DCAFAD5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90" y="1569103"/>
                <a:ext cx="10396971" cy="600998"/>
              </a:xfrm>
              <a:prstGeom prst="rect">
                <a:avLst/>
              </a:prstGeom>
              <a:blipFill>
                <a:blip r:embed="rId2"/>
                <a:stretch>
                  <a:fillRect l="-938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D26F1A-77EE-475A-A321-19D2A65A7157}"/>
                  </a:ext>
                </a:extLst>
              </p:cNvPr>
              <p:cNvSpPr txBox="1"/>
              <p:nvPr/>
            </p:nvSpPr>
            <p:spPr>
              <a:xfrm>
                <a:off x="378372" y="2564522"/>
                <a:ext cx="892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Choosing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400" dirty="0"/>
                  <a:t> 0.5 (equivalent for 0.1% w/v Carbopol solution)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D26F1A-77EE-475A-A321-19D2A65A7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72" y="2564522"/>
                <a:ext cx="8929189" cy="461665"/>
              </a:xfrm>
              <a:prstGeom prst="rect">
                <a:avLst/>
              </a:prstGeom>
              <a:blipFill>
                <a:blip r:embed="rId3"/>
                <a:stretch>
                  <a:fillRect l="-1024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C333A24-A2AA-4D0E-A920-6E9A88326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1"/>
          <a:stretch/>
        </p:blipFill>
        <p:spPr bwMode="auto">
          <a:xfrm>
            <a:off x="3068336" y="3374078"/>
            <a:ext cx="3061962" cy="28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4AC37-16B3-49CE-925D-B7534E9060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0"/>
          <a:stretch/>
        </p:blipFill>
        <p:spPr bwMode="auto">
          <a:xfrm>
            <a:off x="6119871" y="3420608"/>
            <a:ext cx="3073971" cy="28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56EABE-B736-4D84-980B-6F8FACA3E3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"/>
          <a:stretch/>
        </p:blipFill>
        <p:spPr bwMode="auto">
          <a:xfrm>
            <a:off x="9124751" y="3374078"/>
            <a:ext cx="3057344" cy="28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82140C-BC2C-46E4-85F1-450DCFB624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"/>
          <a:stretch/>
        </p:blipFill>
        <p:spPr bwMode="auto">
          <a:xfrm>
            <a:off x="132703" y="3361694"/>
            <a:ext cx="3057344" cy="28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2904D60-D019-413D-942C-35D928D44113}"/>
                  </a:ext>
                </a:extLst>
              </p:cNvPr>
              <p:cNvSpPr/>
              <p:nvPr/>
            </p:nvSpPr>
            <p:spPr>
              <a:xfrm>
                <a:off x="3992920" y="6175618"/>
                <a:ext cx="12865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2400" i="0">
                          <a:latin typeface="Cambria Math" panose="02040503050406030204" pitchFamily="18" charset="0"/>
                        </a:rPr>
                        <m:t>=400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2904D60-D019-413D-942C-35D928D441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920" y="6175618"/>
                <a:ext cx="1286571" cy="461665"/>
              </a:xfrm>
              <a:prstGeom prst="rect">
                <a:avLst/>
              </a:prstGeom>
              <a:blipFill>
                <a:blip r:embed="rId8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A869CCA-293A-4A72-BAA4-5A35A5A5AB7F}"/>
                  </a:ext>
                </a:extLst>
              </p:cNvPr>
              <p:cNvSpPr/>
              <p:nvPr/>
            </p:nvSpPr>
            <p:spPr>
              <a:xfrm>
                <a:off x="7070471" y="6206622"/>
                <a:ext cx="12865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4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400" i="0">
                          <a:latin typeface="Cambria Math" panose="02040503050406030204" pitchFamily="18" charset="0"/>
                        </a:rPr>
                        <m:t>00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A869CCA-293A-4A72-BAA4-5A35A5A5AB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471" y="6206622"/>
                <a:ext cx="1286571" cy="461665"/>
              </a:xfrm>
              <a:prstGeom prst="rect">
                <a:avLst/>
              </a:prstGeom>
              <a:blipFill>
                <a:blip r:embed="rId9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AFF43E4-C48F-4588-8492-D94C0FDC16B5}"/>
                  </a:ext>
                </a:extLst>
              </p:cNvPr>
              <p:cNvSpPr/>
              <p:nvPr/>
            </p:nvSpPr>
            <p:spPr>
              <a:xfrm>
                <a:off x="10228619" y="6154911"/>
                <a:ext cx="9467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4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AFF43E4-C48F-4588-8492-D94C0FDC16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619" y="6154911"/>
                <a:ext cx="946734" cy="461665"/>
              </a:xfrm>
              <a:prstGeom prst="rect">
                <a:avLst/>
              </a:prstGeom>
              <a:blipFill>
                <a:blip r:embed="rId10"/>
                <a:stretch>
                  <a:fillRect l="-645"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0A7B820-6E9F-402C-ACC3-766146B1BFD6}"/>
                  </a:ext>
                </a:extLst>
              </p:cNvPr>
              <p:cNvSpPr/>
              <p:nvPr/>
            </p:nvSpPr>
            <p:spPr>
              <a:xfrm>
                <a:off x="949664" y="6231038"/>
                <a:ext cx="15033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constant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0A7B820-6E9F-402C-ACC3-766146B1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664" y="6231038"/>
                <a:ext cx="1503360" cy="461665"/>
              </a:xfrm>
              <a:prstGeom prst="rect">
                <a:avLst/>
              </a:prstGeom>
              <a:blipFill>
                <a:blip r:embed="rId11"/>
                <a:stretch>
                  <a:fillRect l="-6504" t="-11842" r="-1626" b="-27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9193841" y="3266521"/>
            <a:ext cx="2998159" cy="342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81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18A52-5D64-449B-A16E-BAC55225B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results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2D8729-D587-4020-B3F5-D5DCAFAD53B2}"/>
                  </a:ext>
                </a:extLst>
              </p:cNvPr>
              <p:cNvSpPr txBox="1"/>
              <p:nvPr/>
            </p:nvSpPr>
            <p:spPr>
              <a:xfrm>
                <a:off x="565190" y="1569103"/>
                <a:ext cx="10396971" cy="600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srgbClr val="C00000"/>
                    </a:solidFill>
                  </a:rPr>
                  <a:t>Constant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I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a:rPr lang="en-GB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~</m:t>
                        </m:r>
                        <m:r>
                          <a:rPr lang="en-GB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I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2−</m:t>
                                </m:r>
                                <m: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2+</m:t>
                                </m:r>
                                <m:r>
                                  <a:rPr lang="en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sup>
                        </m:sSup>
                      </m:e>
                    </m:d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, Critical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I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≤2.75+3 </m:t>
                    </m:r>
                    <m:r>
                      <a:rPr lang="en-I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 for stability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2D8729-D587-4020-B3F5-D5DCAFAD5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90" y="1569103"/>
                <a:ext cx="10396971" cy="600998"/>
              </a:xfrm>
              <a:prstGeom prst="rect">
                <a:avLst/>
              </a:prstGeom>
              <a:blipFill>
                <a:blip r:embed="rId2"/>
                <a:stretch>
                  <a:fillRect l="-938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D26F1A-77EE-475A-A321-19D2A65A7157}"/>
                  </a:ext>
                </a:extLst>
              </p:cNvPr>
              <p:cNvSpPr txBox="1"/>
              <p:nvPr/>
            </p:nvSpPr>
            <p:spPr>
              <a:xfrm>
                <a:off x="378372" y="2564522"/>
                <a:ext cx="892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Choosing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400" dirty="0"/>
                  <a:t> 0.5 (equivalent for 0.1% w/v Carbopol solution)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D26F1A-77EE-475A-A321-19D2A65A7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72" y="2564522"/>
                <a:ext cx="8929189" cy="461665"/>
              </a:xfrm>
              <a:prstGeom prst="rect">
                <a:avLst/>
              </a:prstGeom>
              <a:blipFill>
                <a:blip r:embed="rId3"/>
                <a:stretch>
                  <a:fillRect l="-1024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C333A24-A2AA-4D0E-A920-6E9A88326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1"/>
          <a:stretch/>
        </p:blipFill>
        <p:spPr bwMode="auto">
          <a:xfrm>
            <a:off x="3068336" y="3374078"/>
            <a:ext cx="3061962" cy="28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4AC37-16B3-49CE-925D-B7534E9060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0"/>
          <a:stretch/>
        </p:blipFill>
        <p:spPr bwMode="auto">
          <a:xfrm>
            <a:off x="6119871" y="3420608"/>
            <a:ext cx="3073971" cy="28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56EABE-B736-4D84-980B-6F8FACA3E3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"/>
          <a:stretch/>
        </p:blipFill>
        <p:spPr bwMode="auto">
          <a:xfrm>
            <a:off x="9124751" y="3374078"/>
            <a:ext cx="3057344" cy="28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82140C-BC2C-46E4-85F1-450DCFB624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"/>
          <a:stretch/>
        </p:blipFill>
        <p:spPr bwMode="auto">
          <a:xfrm>
            <a:off x="132703" y="3361694"/>
            <a:ext cx="3057344" cy="28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2904D60-D019-413D-942C-35D928D44113}"/>
                  </a:ext>
                </a:extLst>
              </p:cNvPr>
              <p:cNvSpPr/>
              <p:nvPr/>
            </p:nvSpPr>
            <p:spPr>
              <a:xfrm>
                <a:off x="3992920" y="6175618"/>
                <a:ext cx="12865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2400" i="0">
                          <a:latin typeface="Cambria Math" panose="02040503050406030204" pitchFamily="18" charset="0"/>
                        </a:rPr>
                        <m:t>=400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2904D60-D019-413D-942C-35D928D441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920" y="6175618"/>
                <a:ext cx="1286571" cy="461665"/>
              </a:xfrm>
              <a:prstGeom prst="rect">
                <a:avLst/>
              </a:prstGeom>
              <a:blipFill>
                <a:blip r:embed="rId8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A869CCA-293A-4A72-BAA4-5A35A5A5AB7F}"/>
                  </a:ext>
                </a:extLst>
              </p:cNvPr>
              <p:cNvSpPr/>
              <p:nvPr/>
            </p:nvSpPr>
            <p:spPr>
              <a:xfrm>
                <a:off x="7070471" y="6206622"/>
                <a:ext cx="12865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4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400" i="0">
                          <a:latin typeface="Cambria Math" panose="02040503050406030204" pitchFamily="18" charset="0"/>
                        </a:rPr>
                        <m:t>00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A869CCA-293A-4A72-BAA4-5A35A5A5AB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471" y="6206622"/>
                <a:ext cx="1286571" cy="461665"/>
              </a:xfrm>
              <a:prstGeom prst="rect">
                <a:avLst/>
              </a:prstGeom>
              <a:blipFill>
                <a:blip r:embed="rId9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AFF43E4-C48F-4588-8492-D94C0FDC16B5}"/>
                  </a:ext>
                </a:extLst>
              </p:cNvPr>
              <p:cNvSpPr/>
              <p:nvPr/>
            </p:nvSpPr>
            <p:spPr>
              <a:xfrm>
                <a:off x="10228619" y="6154911"/>
                <a:ext cx="9467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4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AFF43E4-C48F-4588-8492-D94C0FDC16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619" y="6154911"/>
                <a:ext cx="946734" cy="461665"/>
              </a:xfrm>
              <a:prstGeom prst="rect">
                <a:avLst/>
              </a:prstGeom>
              <a:blipFill>
                <a:blip r:embed="rId10"/>
                <a:stretch>
                  <a:fillRect l="-645"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0A7B820-6E9F-402C-ACC3-766146B1BFD6}"/>
                  </a:ext>
                </a:extLst>
              </p:cNvPr>
              <p:cNvSpPr/>
              <p:nvPr/>
            </p:nvSpPr>
            <p:spPr>
              <a:xfrm>
                <a:off x="949664" y="6231038"/>
                <a:ext cx="15033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constant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0A7B820-6E9F-402C-ACC3-766146B1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664" y="6231038"/>
                <a:ext cx="1503360" cy="461665"/>
              </a:xfrm>
              <a:prstGeom prst="rect">
                <a:avLst/>
              </a:prstGeom>
              <a:blipFill>
                <a:blip r:embed="rId11"/>
                <a:stretch>
                  <a:fillRect l="-6504" t="-11842" r="-1626" b="-27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71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A6696FA-DDE2-4851-9365-A7C014D4E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17" y="1680736"/>
            <a:ext cx="11389533" cy="453288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2A90F5-808D-4529-99ED-2F9D1E526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Hele – Shaw cell experimental setup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08FB68-43D3-4CB4-BBEC-10F4D523C160}"/>
              </a:ext>
            </a:extLst>
          </p:cNvPr>
          <p:cNvSpPr txBox="1"/>
          <p:nvPr/>
        </p:nvSpPr>
        <p:spPr>
          <a:xfrm>
            <a:off x="8241380" y="5890459"/>
            <a:ext cx="31124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D0D0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Actual picture of the experimental setup.</a:t>
            </a:r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69E95F-10B3-4C77-80EE-C9E61581E3BD}"/>
              </a:ext>
            </a:extLst>
          </p:cNvPr>
          <p:cNvSpPr txBox="1"/>
          <p:nvPr/>
        </p:nvSpPr>
        <p:spPr>
          <a:xfrm>
            <a:off x="206317" y="6227716"/>
            <a:ext cx="4576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D0D0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Schematic of the radial Hele-Shaw cell design.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74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E82D7CA-FE97-4A0F-B0AB-369C140EFD7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7444" y="326518"/>
                <a:ext cx="11422774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 of fingering stability at </a:t>
                </a:r>
                <a14:m>
                  <m:oMath xmlns:m="http://schemas.openxmlformats.org/officeDocument/2006/math">
                    <m:r>
                      <a:rPr lang="en-IN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IN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∼2,</m:t>
                    </m:r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sSup>
                      <m:sSupPr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I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I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I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2−</m:t>
                            </m:r>
                            <m:r>
                              <a:rPr lang="en-I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I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2+</m:t>
                            </m:r>
                            <m:r>
                              <a:rPr lang="en-I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E82D7CA-FE97-4A0F-B0AB-369C140EFD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7444" y="326518"/>
                <a:ext cx="11422774" cy="1325563"/>
              </a:xfrm>
              <a:blipFill>
                <a:blip r:embed="rId3"/>
                <a:stretch>
                  <a:fillRect l="-1868" b="-9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C13D164-17D8-4433-9D6E-053722E4EB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468034"/>
              </p:ext>
            </p:extLst>
          </p:nvPr>
        </p:nvGraphicFramePr>
        <p:xfrm>
          <a:off x="5625289" y="1533154"/>
          <a:ext cx="5726707" cy="4284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Graph" r:id="rId4" imgW="38147492" imgH="28955784" progId="Origin50.Graph">
                  <p:embed/>
                </p:oleObj>
              </mc:Choice>
              <mc:Fallback>
                <p:oleObj name="Graph" r:id="rId4" imgW="38147492" imgH="28955784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C13D164-17D8-4433-9D6E-053722E4EB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0644" b="20981"/>
                      <a:stretch>
                        <a:fillRect/>
                      </a:stretch>
                    </p:blipFill>
                    <p:spPr bwMode="auto">
                      <a:xfrm>
                        <a:off x="5625289" y="1533154"/>
                        <a:ext cx="5726707" cy="42846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316D907-CCAD-4449-8E57-AEBA3C7811F1}"/>
                  </a:ext>
                </a:extLst>
              </p:cNvPr>
              <p:cNvSpPr/>
              <p:nvPr/>
            </p:nvSpPr>
            <p:spPr>
              <a:xfrm>
                <a:off x="367444" y="2398200"/>
                <a:ext cx="4943592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ea typeface="Times New Roman" panose="02020603050405020304" pitchFamily="18" charset="0"/>
                  </a:rPr>
                  <a:t>Evidence of the fingering stability at constant injection rate, displacing a cornstarch solution (39% w/v). </a:t>
                </a:r>
                <a:endParaRPr lang="en-GB" sz="2000" dirty="0" smtClean="0">
                  <a:ea typeface="Times New Roman" panose="02020603050405020304" pitchFamily="18" charset="0"/>
                </a:endParaRPr>
              </a:p>
              <a:p>
                <a:endParaRPr lang="en-GB" sz="2000" dirty="0" smtClean="0">
                  <a:ea typeface="Times New Roman" panose="02020603050405020304" pitchFamily="18" charset="0"/>
                </a:endParaRPr>
              </a:p>
              <a:p>
                <a:r>
                  <a:rPr lang="en-GB" sz="2000" dirty="0" smtClean="0"/>
                  <a:t>As </a:t>
                </a:r>
                <a:r>
                  <a:rPr lang="en-GB" sz="2000" dirty="0"/>
                  <a:t>the central bubble of the injected fluid (air) grows, the local shear rate reduces where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≤2</m:t>
                    </m:r>
                  </m:oMath>
                </a14:m>
                <a:r>
                  <a:rPr lang="en-GB" sz="2000" dirty="0"/>
                  <a:t>, leading to the emergence of the fingers.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316D907-CCAD-4449-8E57-AEBA3C7811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44" y="2398200"/>
                <a:ext cx="4943592" cy="2554545"/>
              </a:xfrm>
              <a:prstGeom prst="rect">
                <a:avLst/>
              </a:prstGeom>
              <a:blipFill>
                <a:blip r:embed="rId6"/>
                <a:stretch>
                  <a:fillRect l="-1233" t="-1193" r="-1973" b="-33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42184" y="6255455"/>
            <a:ext cx="8651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cs typeface="Times New Roman" panose="02020603050405020304" pitchFamily="18" charset="0"/>
              </a:rPr>
              <a:t>Singh, P., &amp; </a:t>
            </a:r>
            <a:r>
              <a:rPr lang="en-US" sz="16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Mondal</a:t>
            </a:r>
            <a:r>
              <a:rPr lang="en-US" sz="1600" dirty="0">
                <a:solidFill>
                  <a:srgbClr val="7030A0"/>
                </a:solidFill>
                <a:cs typeface="Times New Roman" panose="02020603050405020304" pitchFamily="18" charset="0"/>
              </a:rPr>
              <a:t>, S. (2022). </a:t>
            </a:r>
            <a:r>
              <a:rPr lang="en-US" sz="1600" i="1" dirty="0">
                <a:solidFill>
                  <a:srgbClr val="7030A0"/>
                </a:solidFill>
                <a:cs typeface="Times New Roman" panose="02020603050405020304" pitchFamily="18" charset="0"/>
              </a:rPr>
              <a:t>Physics of Fluids</a:t>
            </a:r>
            <a:r>
              <a:rPr lang="en-US" sz="1600" dirty="0">
                <a:solidFill>
                  <a:srgbClr val="7030A0"/>
                </a:solidFill>
                <a:cs typeface="Times New Roman" panose="02020603050405020304" pitchFamily="18" charset="0"/>
              </a:rPr>
              <a:t>, 34(11), 114117. (Selected as the editors’ pick of 2022)</a:t>
            </a:r>
          </a:p>
          <a:p>
            <a:r>
              <a:rPr lang="en-US" sz="1600" dirty="0">
                <a:solidFill>
                  <a:srgbClr val="7030A0"/>
                </a:solidFill>
                <a:cs typeface="Times New Roman" panose="02020603050405020304" pitchFamily="18" charset="0"/>
              </a:rPr>
              <a:t>Singh, P., &amp; </a:t>
            </a:r>
            <a:r>
              <a:rPr lang="en-US" sz="16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Mondal</a:t>
            </a:r>
            <a:r>
              <a:rPr lang="en-US" sz="1600" dirty="0">
                <a:solidFill>
                  <a:srgbClr val="7030A0"/>
                </a:solidFill>
                <a:cs typeface="Times New Roman" panose="02020603050405020304" pitchFamily="18" charset="0"/>
              </a:rPr>
              <a:t>, S. (2023). </a:t>
            </a:r>
            <a:r>
              <a:rPr lang="en-US" sz="1600" i="1" dirty="0">
                <a:solidFill>
                  <a:srgbClr val="7030A0"/>
                </a:solidFill>
                <a:cs typeface="Times New Roman" panose="02020603050405020304" pitchFamily="18" charset="0"/>
              </a:rPr>
              <a:t>Physics of Fluids</a:t>
            </a:r>
            <a:r>
              <a:rPr lang="en-US" sz="1600" dirty="0">
                <a:solidFill>
                  <a:srgbClr val="7030A0"/>
                </a:solidFill>
                <a:cs typeface="Times New Roman" panose="02020603050405020304" pitchFamily="18" charset="0"/>
              </a:rPr>
              <a:t>, </a:t>
            </a:r>
            <a:r>
              <a:rPr lang="en-US" sz="1600" i="1" dirty="0">
                <a:solidFill>
                  <a:srgbClr val="7030A0"/>
                </a:solidFill>
                <a:cs typeface="Times New Roman" panose="02020603050405020304" pitchFamily="18" charset="0"/>
              </a:rPr>
              <a:t>35</a:t>
            </a:r>
            <a:r>
              <a:rPr lang="en-US" sz="1600" dirty="0">
                <a:solidFill>
                  <a:srgbClr val="7030A0"/>
                </a:solidFill>
                <a:cs typeface="Times New Roman" panose="02020603050405020304" pitchFamily="18" charset="0"/>
              </a:rPr>
              <a:t>(6).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65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6D62C9-FD19-414D-8800-7353CC297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118" y="1641925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BA5E4F-2C06-4A41-ABB3-AFADFB25EF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271" y="1630381"/>
            <a:ext cx="1647457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6D656-879A-4238-AE8E-06E6D0A47F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881" y="1630381"/>
            <a:ext cx="1613136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499A92-8C1D-4053-96F3-0D0E9E433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170" y="1641925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2">
                <a:extLst>
                  <a:ext uri="{FF2B5EF4-FFF2-40B4-BE49-F238E27FC236}">
                    <a16:creationId xmlns:a16="http://schemas.microsoft.com/office/drawing/2014/main" id="{5AD770F1-1F5F-4E71-86EC-CE860FAE27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5724" y="2101694"/>
                <a:ext cx="2490952" cy="925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GB" b="0" i="1" kern="1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GB" b="0" kern="1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b="0" i="1" kern="1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50 </m:t>
                    </m:r>
                  </m:oMath>
                </a14:m>
                <a:r>
                  <a:rPr lang="en-GB" kern="1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GB" kern="1200" baseline="300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GB" kern="1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/min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en-GB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Constant injection rate</a:t>
                </a:r>
                <a:endParaRPr lang="en-IN" sz="28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 Box 2">
                <a:extLst>
                  <a:ext uri="{FF2B5EF4-FFF2-40B4-BE49-F238E27FC236}">
                    <a16:creationId xmlns:a16="http://schemas.microsoft.com/office/drawing/2014/main" id="{5AD770F1-1F5F-4E71-86EC-CE860FAE2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724" y="2101694"/>
                <a:ext cx="2490952" cy="925283"/>
              </a:xfrm>
              <a:prstGeom prst="rect">
                <a:avLst/>
              </a:prstGeom>
              <a:blipFill>
                <a:blip r:embed="rId7"/>
                <a:stretch>
                  <a:fillRect t="-394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AA9A73F-4A58-4C23-A2EC-9F23C1A69C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839" y="3382534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079A40-C4A0-4AF1-9071-7CFF76E8B3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271" y="3408326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F51ED2-523E-4452-B887-3ED2C7C09F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49" y="3397307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7BAB44-87AA-4446-BFBF-F59767A0F9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170" y="3382534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2">
                <a:extLst>
                  <a:ext uri="{FF2B5EF4-FFF2-40B4-BE49-F238E27FC236}">
                    <a16:creationId xmlns:a16="http://schemas.microsoft.com/office/drawing/2014/main" id="{7B590BD5-2ED3-46CC-AC2A-417A74B2AB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4250" y="4303374"/>
                <a:ext cx="1920218" cy="489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GB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=400( </m:t>
                      </m:r>
                      <m:r>
                        <a:rPr lang="en-GB" b="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GB" b="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IN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b="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b="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𝑐𝑟</m:t>
                          </m:r>
                        </m:sub>
                      </m:sSub>
                      <m:r>
                        <a:rPr lang="en-IN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IN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Box 2">
                <a:extLst>
                  <a:ext uri="{FF2B5EF4-FFF2-40B4-BE49-F238E27FC236}">
                    <a16:creationId xmlns:a16="http://schemas.microsoft.com/office/drawing/2014/main" id="{7B590BD5-2ED3-46CC-AC2A-417A74B2A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250" y="4303374"/>
                <a:ext cx="1920218" cy="4893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494F878F-0B53-479C-B300-42630897A76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839" y="5160655"/>
            <a:ext cx="1633846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A3EE35-7038-4285-9AB7-CBA17B76D3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12" y="5158023"/>
            <a:ext cx="1654616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41BDD9-2148-4989-A2CE-0DFCB2894D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51" y="5158023"/>
            <a:ext cx="1626865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FDCCBF-68BE-4D05-A402-B9A8E1A4497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170" y="5158023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2">
                <a:extLst>
                  <a:ext uri="{FF2B5EF4-FFF2-40B4-BE49-F238E27FC236}">
                    <a16:creationId xmlns:a16="http://schemas.microsoft.com/office/drawing/2014/main" id="{606791FE-5D1D-468B-B5EA-3F77AD8452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7076" y="5630348"/>
                <a:ext cx="1794565" cy="618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GB" sz="2000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=4( </m:t>
                      </m:r>
                      <m:r>
                        <a:rPr lang="en-GB" sz="2000" b="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GB" sz="2000" b="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IN" sz="2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2000" b="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sz="2000" b="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𝑐𝑟</m:t>
                          </m:r>
                        </m:sub>
                      </m:sSub>
                      <m:r>
                        <a:rPr lang="en-IN" sz="2000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IN" sz="32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 Box 2">
                <a:extLst>
                  <a:ext uri="{FF2B5EF4-FFF2-40B4-BE49-F238E27FC236}">
                    <a16:creationId xmlns:a16="http://schemas.microsoft.com/office/drawing/2014/main" id="{606791FE-5D1D-468B-B5EA-3F77AD845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7076" y="5630348"/>
                <a:ext cx="1794565" cy="618256"/>
              </a:xfrm>
              <a:prstGeom prst="rect">
                <a:avLst/>
              </a:prstGeom>
              <a:blipFill>
                <a:blip r:embed="rId17"/>
                <a:stretch>
                  <a:fillRect l="-13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E798293-0D26-4BEC-BC20-B64E759A62A1}"/>
                  </a:ext>
                </a:extLst>
              </p:cNvPr>
              <p:cNvSpPr/>
              <p:nvPr/>
            </p:nvSpPr>
            <p:spPr>
              <a:xfrm>
                <a:off x="403496" y="3503832"/>
                <a:ext cx="2804999" cy="664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Following the injection rate,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endChr m:val="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2−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begChr m:val="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E798293-0D26-4BEC-BC20-B64E759A6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96" y="3503832"/>
                <a:ext cx="2804999" cy="664926"/>
              </a:xfrm>
              <a:prstGeom prst="rect">
                <a:avLst/>
              </a:prstGeom>
              <a:blipFill>
                <a:blip r:embed="rId18"/>
                <a:stretch>
                  <a:fillRect l="-1739" t="-9174" r="-1304" b="-587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300084" y="3351842"/>
            <a:ext cx="10760397" cy="342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E0AFA9-649F-4340-AC4D-1D3005F835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Experimental observation displacing 0.1% w/v Carbopol solution </a:t>
                </a:r>
                <a14:m>
                  <m:oMath xmlns:m="http://schemas.openxmlformats.org/officeDocument/2006/math">
                    <m:r>
                      <a:rPr lang="en-IN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IN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IN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∼0.5)</m:t>
                    </m:r>
                  </m:oMath>
                </a14:m>
                <a:r>
                  <a:rPr lang="en-GB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with air</a:t>
                </a:r>
                <a:endParaRPr lang="en-GB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E0AFA9-649F-4340-AC4D-1D3005F835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0"/>
                <a:stretch>
                  <a:fillRect l="-2087" t="-7834" b="-138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341032-28C1-44F4-BE19-6F161A9C3011}"/>
              </a:ext>
            </a:extLst>
          </p:cNvPr>
          <p:cNvSpPr txBox="1"/>
          <p:nvPr/>
        </p:nvSpPr>
        <p:spPr>
          <a:xfrm>
            <a:off x="507096" y="1582941"/>
            <a:ext cx="1084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a more viscous fluid is displaced by a less viscous fluid in a porous media or in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-Shaw cell, the boundary of the two fluids (fluid-fluid interface) becomes unstable and forms a finger-like pattern.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CC5DBF-C3FD-449A-87D9-37F86761C8DB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406" y="2685230"/>
            <a:ext cx="2065085" cy="206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F7655B-8C96-4C60-95EC-02B996A88970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2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72" y="2718775"/>
            <a:ext cx="1981002" cy="19810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D35A0B75-E729-4C3A-B81B-0BBE4DCBD1DD}"/>
              </a:ext>
            </a:extLst>
          </p:cNvPr>
          <p:cNvSpPr txBox="1"/>
          <p:nvPr/>
        </p:nvSpPr>
        <p:spPr>
          <a:xfrm>
            <a:off x="988872" y="4729533"/>
            <a:ext cx="2638328" cy="724090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Oil is displacing water: Stable interface</a:t>
            </a:r>
            <a:endParaRPr lang="en-GB" dirty="0">
              <a:effectLst/>
              <a:latin typeface="Arial" panose="020B0604020202020204" pitchFamily="34" charset="0"/>
              <a:ea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1269DEBF-93E1-4DB1-9144-DB7ED90059CE}"/>
              </a:ext>
            </a:extLst>
          </p:cNvPr>
          <p:cNvSpPr txBox="1"/>
          <p:nvPr/>
        </p:nvSpPr>
        <p:spPr>
          <a:xfrm>
            <a:off x="9574045" y="4750315"/>
            <a:ext cx="2386358" cy="658775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Water is displacing oil: Viscous fingering</a:t>
            </a:r>
            <a:endParaRPr lang="en-GB" dirty="0">
              <a:effectLst/>
              <a:latin typeface="Arial" panose="020B0604020202020204" pitchFamily="34" charset="0"/>
              <a:ea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4B6BF4-9020-43CF-BC6D-5226EB34FDF6}"/>
              </a:ext>
            </a:extLst>
          </p:cNvPr>
          <p:cNvSpPr txBox="1"/>
          <p:nvPr/>
        </p:nvSpPr>
        <p:spPr>
          <a:xfrm>
            <a:off x="3634745" y="2677835"/>
            <a:ext cx="5730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Why viscous fingering is important and relevant, for engineering applications ? </a:t>
            </a:r>
          </a:p>
          <a:p>
            <a:endParaRPr lang="en-GB" sz="2400" b="1" dirty="0">
              <a:solidFill>
                <a:srgbClr val="0070C0"/>
              </a:solidFill>
            </a:endParaRPr>
          </a:p>
          <a:p>
            <a:r>
              <a:rPr lang="en-GB" sz="2400" b="1" dirty="0">
                <a:solidFill>
                  <a:srgbClr val="0070C0"/>
                </a:solidFill>
              </a:rPr>
              <a:t>Oil recovery challenges!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A108B-26F6-4816-AF97-898A4B79D08D}"/>
              </a:ext>
            </a:extLst>
          </p:cNvPr>
          <p:cNvGrpSpPr/>
          <p:nvPr/>
        </p:nvGrpSpPr>
        <p:grpSpPr>
          <a:xfrm>
            <a:off x="4615138" y="4273261"/>
            <a:ext cx="4289746" cy="2584739"/>
            <a:chOff x="3363038" y="4783689"/>
            <a:chExt cx="2857500" cy="1828800"/>
          </a:xfrm>
        </p:grpSpPr>
        <p:pic>
          <p:nvPicPr>
            <p:cNvPr id="12" name="Picture 12" descr="http://large.stanford.edu/courses/2016/ph240/almajid2/images/f2a.jpg">
              <a:extLst>
                <a:ext uri="{FF2B5EF4-FFF2-40B4-BE49-F238E27FC236}">
                  <a16:creationId xmlns:a16="http://schemas.microsoft.com/office/drawing/2014/main" id="{03F3490C-874E-4D01-B88D-9AD2BE3E80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038" y="4783689"/>
              <a:ext cx="28575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657243-CC8D-462F-A3C9-66FC010D5056}"/>
                </a:ext>
              </a:extLst>
            </p:cNvPr>
            <p:cNvSpPr txBox="1"/>
            <p:nvPr/>
          </p:nvSpPr>
          <p:spPr>
            <a:xfrm>
              <a:off x="3489433" y="4881108"/>
              <a:ext cx="1091740" cy="1581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1400" dirty="0"/>
                <a:t>High </a:t>
              </a:r>
              <a:r>
                <a:rPr lang="en-IN" sz="1400" dirty="0" smtClean="0"/>
                <a:t>Pressure Steam</a:t>
              </a:r>
              <a:endParaRPr lang="en-IN" sz="1400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CF3B050-2DB0-414D-B367-F5D4E0097441}"/>
              </a:ext>
            </a:extLst>
          </p:cNvPr>
          <p:cNvSpPr/>
          <p:nvPr/>
        </p:nvSpPr>
        <p:spPr>
          <a:xfrm>
            <a:off x="307975" y="6450145"/>
            <a:ext cx="91699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</a:rPr>
              <a:t>P.G. Saffman, 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</a:rPr>
              <a:t>J. Fluid Mech.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</a:rPr>
              <a:t> 173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</a:rPr>
              <a:t>(1986)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</a:rPr>
              <a:t>73-94.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155554E-9700-477A-B44B-206FD6C0B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Interfacial instability – viscous fingering 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E0AFA9-649F-4340-AC4D-1D3005F835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Experimental observation displacing 0.1% w/v Carbopol solution </a:t>
                </a:r>
                <a14:m>
                  <m:oMath xmlns:m="http://schemas.openxmlformats.org/officeDocument/2006/math">
                    <m:r>
                      <a:rPr lang="en-IN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IN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IN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∼0.5)</m:t>
                    </m:r>
                  </m:oMath>
                </a14:m>
                <a:r>
                  <a:rPr lang="en-GB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with air</a:t>
                </a:r>
                <a:endParaRPr lang="en-GB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E0AFA9-649F-4340-AC4D-1D3005F835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087" t="-7834" b="-138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86D62C9-FD19-414D-8800-7353CC2970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118" y="1641925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BA5E4F-2C06-4A41-ABB3-AFADFB25EF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271" y="1630381"/>
            <a:ext cx="1647457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6D656-879A-4238-AE8E-06E6D0A47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881" y="1630381"/>
            <a:ext cx="1613136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499A92-8C1D-4053-96F3-0D0E9E433E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170" y="1641925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2">
                <a:extLst>
                  <a:ext uri="{FF2B5EF4-FFF2-40B4-BE49-F238E27FC236}">
                    <a16:creationId xmlns:a16="http://schemas.microsoft.com/office/drawing/2014/main" id="{5AD770F1-1F5F-4E71-86EC-CE860FAE27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5724" y="2101694"/>
                <a:ext cx="2490952" cy="925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GB" b="0" i="1" kern="1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GB" b="0" kern="1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b="0" i="1" kern="1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50 </m:t>
                    </m:r>
                  </m:oMath>
                </a14:m>
                <a:r>
                  <a:rPr lang="en-GB" kern="1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GB" kern="1200" baseline="300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GB" kern="1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/min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en-GB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Constant injection rate</a:t>
                </a:r>
                <a:endParaRPr lang="en-IN" sz="28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 Box 2">
                <a:extLst>
                  <a:ext uri="{FF2B5EF4-FFF2-40B4-BE49-F238E27FC236}">
                    <a16:creationId xmlns:a16="http://schemas.microsoft.com/office/drawing/2014/main" id="{5AD770F1-1F5F-4E71-86EC-CE860FAE2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724" y="2101694"/>
                <a:ext cx="2490952" cy="925283"/>
              </a:xfrm>
              <a:prstGeom prst="rect">
                <a:avLst/>
              </a:prstGeom>
              <a:blipFill>
                <a:blip r:embed="rId8"/>
                <a:stretch>
                  <a:fillRect t="-394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AA9A73F-4A58-4C23-A2EC-9F23C1A69C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839" y="3382534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079A40-C4A0-4AF1-9071-7CFF76E8B3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271" y="3408326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F51ED2-523E-4452-B887-3ED2C7C09F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49" y="3397307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7BAB44-87AA-4446-BFBF-F59767A0F9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170" y="3382534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2">
                <a:extLst>
                  <a:ext uri="{FF2B5EF4-FFF2-40B4-BE49-F238E27FC236}">
                    <a16:creationId xmlns:a16="http://schemas.microsoft.com/office/drawing/2014/main" id="{7B590BD5-2ED3-46CC-AC2A-417A74B2AB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4250" y="4303374"/>
                <a:ext cx="1920218" cy="489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GB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=400( </m:t>
                      </m:r>
                      <m:r>
                        <a:rPr lang="en-GB" b="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GB" b="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IN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b="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b="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𝑐𝑟</m:t>
                          </m:r>
                        </m:sub>
                      </m:sSub>
                      <m:r>
                        <a:rPr lang="en-IN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IN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Box 2">
                <a:extLst>
                  <a:ext uri="{FF2B5EF4-FFF2-40B4-BE49-F238E27FC236}">
                    <a16:creationId xmlns:a16="http://schemas.microsoft.com/office/drawing/2014/main" id="{7B590BD5-2ED3-46CC-AC2A-417A74B2A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250" y="4303374"/>
                <a:ext cx="1920218" cy="48934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494F878F-0B53-479C-B300-42630897A76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839" y="5160655"/>
            <a:ext cx="1633846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A3EE35-7038-4285-9AB7-CBA17B76D3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12" y="5158023"/>
            <a:ext cx="1654616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41BDD9-2148-4989-A2CE-0DFCB2894DF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51" y="5158023"/>
            <a:ext cx="1626865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FDCCBF-68BE-4D05-A402-B9A8E1A4497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170" y="5158023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2">
                <a:extLst>
                  <a:ext uri="{FF2B5EF4-FFF2-40B4-BE49-F238E27FC236}">
                    <a16:creationId xmlns:a16="http://schemas.microsoft.com/office/drawing/2014/main" id="{606791FE-5D1D-468B-B5EA-3F77AD8452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7076" y="5630348"/>
                <a:ext cx="1794565" cy="618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GB" sz="2000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=4( </m:t>
                      </m:r>
                      <m:r>
                        <a:rPr lang="en-GB" sz="2000" b="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GB" sz="2000" b="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IN" sz="2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2000" b="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sz="2000" b="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𝑐𝑟</m:t>
                          </m:r>
                        </m:sub>
                      </m:sSub>
                      <m:r>
                        <a:rPr lang="en-IN" sz="2000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IN" sz="32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 Box 2">
                <a:extLst>
                  <a:ext uri="{FF2B5EF4-FFF2-40B4-BE49-F238E27FC236}">
                    <a16:creationId xmlns:a16="http://schemas.microsoft.com/office/drawing/2014/main" id="{606791FE-5D1D-468B-B5EA-3F77AD845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7076" y="5630348"/>
                <a:ext cx="1794565" cy="618256"/>
              </a:xfrm>
              <a:prstGeom prst="rect">
                <a:avLst/>
              </a:prstGeom>
              <a:blipFill>
                <a:blip r:embed="rId18"/>
                <a:stretch>
                  <a:fillRect l="-13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E798293-0D26-4BEC-BC20-B64E759A62A1}"/>
                  </a:ext>
                </a:extLst>
              </p:cNvPr>
              <p:cNvSpPr/>
              <p:nvPr/>
            </p:nvSpPr>
            <p:spPr>
              <a:xfrm>
                <a:off x="403496" y="3503832"/>
                <a:ext cx="2804999" cy="664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Following the injection rate,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endChr m:val="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2−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begChr m:val="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E798293-0D26-4BEC-BC20-B64E759A6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96" y="3503832"/>
                <a:ext cx="2804999" cy="664926"/>
              </a:xfrm>
              <a:prstGeom prst="rect">
                <a:avLst/>
              </a:prstGeom>
              <a:blipFill>
                <a:blip r:embed="rId19"/>
                <a:stretch>
                  <a:fillRect l="-1739" t="-9174" r="-1304" b="-587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300084" y="5123143"/>
            <a:ext cx="10760397" cy="1654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34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E0AFA9-649F-4340-AC4D-1D3005F835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Experimental observation displacing 0.1% w/v Carbopol solution </a:t>
                </a:r>
                <a14:m>
                  <m:oMath xmlns:m="http://schemas.openxmlformats.org/officeDocument/2006/math">
                    <m:r>
                      <a:rPr lang="en-IN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IN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IN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∼0.5)</m:t>
                    </m:r>
                  </m:oMath>
                </a14:m>
                <a:r>
                  <a:rPr lang="en-GB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with air</a:t>
                </a:r>
                <a:endParaRPr lang="en-GB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E0AFA9-649F-4340-AC4D-1D3005F835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087" t="-7834" b="-138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86D62C9-FD19-414D-8800-7353CC2970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118" y="1641925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BA5E4F-2C06-4A41-ABB3-AFADFB25EF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271" y="1630381"/>
            <a:ext cx="1647457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6D656-879A-4238-AE8E-06E6D0A47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881" y="1630381"/>
            <a:ext cx="1613136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499A92-8C1D-4053-96F3-0D0E9E433E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170" y="1641925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2">
                <a:extLst>
                  <a:ext uri="{FF2B5EF4-FFF2-40B4-BE49-F238E27FC236}">
                    <a16:creationId xmlns:a16="http://schemas.microsoft.com/office/drawing/2014/main" id="{5AD770F1-1F5F-4E71-86EC-CE860FAE27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5724" y="2101694"/>
                <a:ext cx="2490952" cy="925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GB" b="0" i="1" kern="1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GB" b="0" kern="1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b="0" i="1" kern="1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50 </m:t>
                    </m:r>
                  </m:oMath>
                </a14:m>
                <a:r>
                  <a:rPr lang="en-GB" kern="1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GB" kern="1200" baseline="300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GB" kern="1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/min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en-GB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Constant injection rate</a:t>
                </a:r>
                <a:endParaRPr lang="en-IN" sz="28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 Box 2">
                <a:extLst>
                  <a:ext uri="{FF2B5EF4-FFF2-40B4-BE49-F238E27FC236}">
                    <a16:creationId xmlns:a16="http://schemas.microsoft.com/office/drawing/2014/main" id="{5AD770F1-1F5F-4E71-86EC-CE860FAE2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724" y="2101694"/>
                <a:ext cx="2490952" cy="925283"/>
              </a:xfrm>
              <a:prstGeom prst="rect">
                <a:avLst/>
              </a:prstGeom>
              <a:blipFill>
                <a:blip r:embed="rId8"/>
                <a:stretch>
                  <a:fillRect t="-394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AA9A73F-4A58-4C23-A2EC-9F23C1A69C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839" y="3382534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079A40-C4A0-4AF1-9071-7CFF76E8B3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271" y="3408326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F51ED2-523E-4452-B887-3ED2C7C09F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49" y="3397307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7BAB44-87AA-4446-BFBF-F59767A0F9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170" y="3382534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2">
                <a:extLst>
                  <a:ext uri="{FF2B5EF4-FFF2-40B4-BE49-F238E27FC236}">
                    <a16:creationId xmlns:a16="http://schemas.microsoft.com/office/drawing/2014/main" id="{7B590BD5-2ED3-46CC-AC2A-417A74B2AB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4250" y="4303374"/>
                <a:ext cx="1920218" cy="489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GB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=400( </m:t>
                      </m:r>
                      <m:r>
                        <a:rPr lang="en-GB" b="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GB" b="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IN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b="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b="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𝑐𝑟</m:t>
                          </m:r>
                        </m:sub>
                      </m:sSub>
                      <m:r>
                        <a:rPr lang="en-IN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IN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Box 2">
                <a:extLst>
                  <a:ext uri="{FF2B5EF4-FFF2-40B4-BE49-F238E27FC236}">
                    <a16:creationId xmlns:a16="http://schemas.microsoft.com/office/drawing/2014/main" id="{7B590BD5-2ED3-46CC-AC2A-417A74B2A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250" y="4303374"/>
                <a:ext cx="1920218" cy="48934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494F878F-0B53-479C-B300-42630897A76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839" y="5160655"/>
            <a:ext cx="1633846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A3EE35-7038-4285-9AB7-CBA17B76D3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12" y="5158023"/>
            <a:ext cx="1654616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41BDD9-2148-4989-A2CE-0DFCB2894DF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51" y="5158023"/>
            <a:ext cx="1626865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FDCCBF-68BE-4D05-A402-B9A8E1A4497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170" y="5158023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2">
                <a:extLst>
                  <a:ext uri="{FF2B5EF4-FFF2-40B4-BE49-F238E27FC236}">
                    <a16:creationId xmlns:a16="http://schemas.microsoft.com/office/drawing/2014/main" id="{606791FE-5D1D-468B-B5EA-3F77AD8452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7076" y="5630348"/>
                <a:ext cx="1794565" cy="618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GB" sz="2000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=4( </m:t>
                      </m:r>
                      <m:r>
                        <a:rPr lang="en-GB" sz="2000" b="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GB" sz="2000" b="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IN" sz="2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2000" b="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sz="2000" b="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𝑐𝑟</m:t>
                          </m:r>
                        </m:sub>
                      </m:sSub>
                      <m:r>
                        <a:rPr lang="en-IN" sz="2000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IN" sz="32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 Box 2">
                <a:extLst>
                  <a:ext uri="{FF2B5EF4-FFF2-40B4-BE49-F238E27FC236}">
                    <a16:creationId xmlns:a16="http://schemas.microsoft.com/office/drawing/2014/main" id="{606791FE-5D1D-468B-B5EA-3F77AD845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7076" y="5630348"/>
                <a:ext cx="1794565" cy="618256"/>
              </a:xfrm>
              <a:prstGeom prst="rect">
                <a:avLst/>
              </a:prstGeom>
              <a:blipFill>
                <a:blip r:embed="rId18"/>
                <a:stretch>
                  <a:fillRect l="-13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E798293-0D26-4BEC-BC20-B64E759A62A1}"/>
                  </a:ext>
                </a:extLst>
              </p:cNvPr>
              <p:cNvSpPr/>
              <p:nvPr/>
            </p:nvSpPr>
            <p:spPr>
              <a:xfrm>
                <a:off x="403496" y="3503832"/>
                <a:ext cx="2804999" cy="664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Following the injection rate,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endChr m:val="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2−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begChr m:val="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E798293-0D26-4BEC-BC20-B64E759A6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96" y="3503832"/>
                <a:ext cx="2804999" cy="664926"/>
              </a:xfrm>
              <a:prstGeom prst="rect">
                <a:avLst/>
              </a:prstGeom>
              <a:blipFill>
                <a:blip r:embed="rId19"/>
                <a:stretch>
                  <a:fillRect l="-1739" t="-9174" r="-1304" b="-587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56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402AF7-9362-4228-8E5B-8239C9C6D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18" y="365125"/>
            <a:ext cx="10874582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long term operation in fingering suppression</a:t>
            </a:r>
            <a:endParaRPr lang="en-GB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53BDDF8-4034-44AD-A346-5F4E7A767E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184516"/>
              </p:ext>
            </p:extLst>
          </p:nvPr>
        </p:nvGraphicFramePr>
        <p:xfrm>
          <a:off x="5715493" y="1512061"/>
          <a:ext cx="6337961" cy="4791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Graph" r:id="rId4" imgW="38147492" imgH="28955784" progId="Origin50.Graph">
                  <p:embed/>
                </p:oleObj>
              </mc:Choice>
              <mc:Fallback>
                <p:oleObj name="Graph" r:id="rId4" imgW="38147492" imgH="28955784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53BDDF8-4034-44AD-A346-5F4E7A767E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0053" b="20203"/>
                      <a:stretch>
                        <a:fillRect/>
                      </a:stretch>
                    </p:blipFill>
                    <p:spPr bwMode="auto">
                      <a:xfrm>
                        <a:off x="5715493" y="1512061"/>
                        <a:ext cx="6337961" cy="47913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7F691FA-8FBD-46C9-B26B-72A6638B71FA}"/>
                  </a:ext>
                </a:extLst>
              </p:cNvPr>
              <p:cNvSpPr/>
              <p:nvPr/>
            </p:nvSpPr>
            <p:spPr>
              <a:xfrm>
                <a:off x="500493" y="2812780"/>
                <a:ext cx="521500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4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Continuous cyclic output the mass flow controller to obtain stable growth, for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GB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GB" sz="24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</a:t>
                </a:r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7F691FA-8FBD-46C9-B26B-72A6638B71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93" y="2812780"/>
                <a:ext cx="5215000" cy="1200329"/>
              </a:xfrm>
              <a:prstGeom prst="rect">
                <a:avLst/>
              </a:prstGeom>
              <a:blipFill>
                <a:blip r:embed="rId6"/>
                <a:stretch>
                  <a:fillRect l="-1752" t="-4061" b="-10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29644" y="59802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P. Singh, S. </a:t>
            </a:r>
            <a:r>
              <a:rPr lang="en-GB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Mondal</a:t>
            </a:r>
            <a:r>
              <a:rPr lang="en-GB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, </a:t>
            </a:r>
            <a:r>
              <a:rPr lang="en-GB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Physics </a:t>
            </a:r>
            <a:r>
              <a:rPr lang="en-GB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of Fluids 34 (2022) 114117, </a:t>
            </a:r>
            <a:r>
              <a:rPr lang="en-GB" i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[Featured article </a:t>
            </a:r>
            <a:r>
              <a:rPr lang="en-GB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– </a:t>
            </a:r>
            <a:r>
              <a:rPr lang="en-GB" i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Editors</a:t>
            </a:r>
            <a:r>
              <a:rPr lang="en-GB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’ pick of 2022]</a:t>
            </a:r>
            <a:endParaRPr lang="en-GB" i="1" dirty="0">
              <a:solidFill>
                <a:srgbClr val="7030A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99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264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N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Concluding thoughts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63" y="1690688"/>
            <a:ext cx="11327815" cy="4973159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</a:pPr>
            <a:r>
              <a:rPr lang="en-IN" sz="2400" dirty="0" smtClean="0"/>
              <a:t>The rheology of the displaced fluid is important.</a:t>
            </a:r>
            <a:endParaRPr lang="en-GB" sz="2400" dirty="0"/>
          </a:p>
          <a:p>
            <a:pPr>
              <a:spcBef>
                <a:spcPts val="1800"/>
              </a:spcBef>
            </a:pPr>
            <a:r>
              <a:rPr lang="en-IN" sz="2400" dirty="0" smtClean="0"/>
              <a:t>It is possible to control and manipulate the fingering behaviour, and thus the consequent fingering pattern, affecting fluid displacement efficiency.</a:t>
            </a:r>
          </a:p>
          <a:p>
            <a:pPr>
              <a:spcBef>
                <a:spcPts val="1800"/>
              </a:spcBef>
            </a:pPr>
            <a:r>
              <a:rPr lang="en-IN" sz="2400" dirty="0" smtClean="0"/>
              <a:t>Multi-modal interactions is prominent is important at large scale fingering structures evolution.</a:t>
            </a:r>
          </a:p>
          <a:p>
            <a:pPr>
              <a:spcBef>
                <a:spcPts val="1800"/>
              </a:spcBef>
            </a:pPr>
            <a:endParaRPr lang="en-IN" sz="2400" dirty="0" smtClean="0"/>
          </a:p>
          <a:p>
            <a:pPr>
              <a:spcBef>
                <a:spcPts val="1800"/>
              </a:spcBef>
            </a:pPr>
            <a:endParaRPr lang="en-IN" sz="2400" dirty="0" smtClean="0"/>
          </a:p>
          <a:p>
            <a:pPr>
              <a:spcBef>
                <a:spcPts val="1800"/>
              </a:spcBef>
            </a:pPr>
            <a:r>
              <a:rPr lang="en-IN" sz="2400" dirty="0">
                <a:solidFill>
                  <a:srgbClr val="7030A0"/>
                </a:solidFill>
              </a:rPr>
              <a:t>[work in progress] Long term miscible fingering displacement </a:t>
            </a:r>
            <a:r>
              <a:rPr lang="en-IN" sz="2400" dirty="0" smtClean="0">
                <a:solidFill>
                  <a:srgbClr val="7030A0"/>
                </a:solidFill>
              </a:rPr>
              <a:t>prediction can </a:t>
            </a:r>
            <a:r>
              <a:rPr lang="en-IN" sz="2400" dirty="0">
                <a:solidFill>
                  <a:srgbClr val="7030A0"/>
                </a:solidFill>
              </a:rPr>
              <a:t>be achieved by diffusive porous transport theory or AI inspired </a:t>
            </a:r>
            <a:r>
              <a:rPr lang="en-IN" sz="2400" dirty="0" smtClean="0">
                <a:solidFill>
                  <a:srgbClr val="7030A0"/>
                </a:solidFill>
              </a:rPr>
              <a:t>fractal </a:t>
            </a:r>
            <a:r>
              <a:rPr lang="en-IN" sz="2400" dirty="0">
                <a:solidFill>
                  <a:srgbClr val="7030A0"/>
                </a:solidFill>
              </a:rPr>
              <a:t>pattern evolution.</a:t>
            </a:r>
            <a:endParaRPr lang="en-GB" sz="2400" dirty="0">
              <a:solidFill>
                <a:srgbClr val="7030A0"/>
              </a:solidFill>
            </a:endParaRPr>
          </a:p>
          <a:p>
            <a:pPr>
              <a:spcBef>
                <a:spcPts val="1800"/>
              </a:spcBef>
            </a:pPr>
            <a:r>
              <a:rPr lang="en-IN" sz="2400" dirty="0" smtClean="0">
                <a:solidFill>
                  <a:srgbClr val="7030A0"/>
                </a:solidFill>
              </a:rPr>
              <a:t>[work in progress] Reaction at the interface can change the displacement                                               (or instability pattern) – can have stabilising or de-stabilizing effect.</a:t>
            </a:r>
            <a:r>
              <a:rPr lang="en-IN" sz="2400" dirty="0" smtClean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088" y="4550485"/>
            <a:ext cx="12015507" cy="2194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04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264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N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Concluding thoughts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63" y="1690688"/>
            <a:ext cx="11327815" cy="4973159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</a:pPr>
            <a:r>
              <a:rPr lang="en-IN" sz="2400" dirty="0" smtClean="0"/>
              <a:t>The rheology of the displaced fluid is important.</a:t>
            </a:r>
            <a:endParaRPr lang="en-GB" sz="2400" dirty="0"/>
          </a:p>
          <a:p>
            <a:pPr>
              <a:spcBef>
                <a:spcPts val="1800"/>
              </a:spcBef>
            </a:pPr>
            <a:r>
              <a:rPr lang="en-IN" sz="2400" dirty="0" smtClean="0"/>
              <a:t>It is possible to control and manipulate the fingering behaviour, and thus the consequent fingering pattern, affecting fluid displacement efficiency.</a:t>
            </a:r>
          </a:p>
          <a:p>
            <a:pPr>
              <a:spcBef>
                <a:spcPts val="1800"/>
              </a:spcBef>
            </a:pPr>
            <a:r>
              <a:rPr lang="en-IN" sz="2400" dirty="0" smtClean="0"/>
              <a:t>Multi-modal interactions is prominent is important at large scale fingering structures evolution.</a:t>
            </a:r>
          </a:p>
          <a:p>
            <a:pPr>
              <a:spcBef>
                <a:spcPts val="1800"/>
              </a:spcBef>
            </a:pPr>
            <a:endParaRPr lang="en-IN" sz="2400" dirty="0" smtClean="0"/>
          </a:p>
          <a:p>
            <a:pPr>
              <a:spcBef>
                <a:spcPts val="1800"/>
              </a:spcBef>
            </a:pPr>
            <a:endParaRPr lang="en-IN" sz="2400" dirty="0" smtClean="0"/>
          </a:p>
          <a:p>
            <a:pPr>
              <a:spcBef>
                <a:spcPts val="1800"/>
              </a:spcBef>
            </a:pPr>
            <a:r>
              <a:rPr lang="en-IN" sz="2400" dirty="0">
                <a:solidFill>
                  <a:srgbClr val="7030A0"/>
                </a:solidFill>
              </a:rPr>
              <a:t>[work in progress] Long term miscible fingering displacement </a:t>
            </a:r>
            <a:r>
              <a:rPr lang="en-IN" sz="2400" dirty="0" smtClean="0">
                <a:solidFill>
                  <a:srgbClr val="7030A0"/>
                </a:solidFill>
              </a:rPr>
              <a:t>prediction can </a:t>
            </a:r>
            <a:r>
              <a:rPr lang="en-IN" sz="2400" dirty="0">
                <a:solidFill>
                  <a:srgbClr val="7030A0"/>
                </a:solidFill>
              </a:rPr>
              <a:t>be achieved by diffusive porous transport theory or AI inspired </a:t>
            </a:r>
            <a:r>
              <a:rPr lang="en-IN" sz="2400" dirty="0" smtClean="0">
                <a:solidFill>
                  <a:srgbClr val="7030A0"/>
                </a:solidFill>
              </a:rPr>
              <a:t>fractal </a:t>
            </a:r>
            <a:r>
              <a:rPr lang="en-IN" sz="2400" dirty="0">
                <a:solidFill>
                  <a:srgbClr val="7030A0"/>
                </a:solidFill>
              </a:rPr>
              <a:t>pattern evolution.</a:t>
            </a:r>
            <a:endParaRPr lang="en-GB" sz="2400" dirty="0">
              <a:solidFill>
                <a:srgbClr val="7030A0"/>
              </a:solidFill>
            </a:endParaRPr>
          </a:p>
          <a:p>
            <a:pPr>
              <a:spcBef>
                <a:spcPts val="1800"/>
              </a:spcBef>
            </a:pPr>
            <a:r>
              <a:rPr lang="en-IN" sz="2400" dirty="0" smtClean="0">
                <a:solidFill>
                  <a:srgbClr val="7030A0"/>
                </a:solidFill>
              </a:rPr>
              <a:t>[work in progress] Reaction at the interface can change the displacement                                               (or instability pattern) – can have stabilising or de-stabilizing effect.</a:t>
            </a:r>
            <a:r>
              <a:rPr lang="en-IN" sz="2400" dirty="0" smtClean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14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00658FC-C16B-4193-9C53-DC80950A7B8A}" type="slidenum">
              <a:rPr lang="en-IN" smtClean="0"/>
              <a:pPr/>
              <a:t>25</a:t>
            </a:fld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2443076" y="5752107"/>
            <a:ext cx="7139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dirty="0" smtClean="0">
                <a:solidFill>
                  <a:srgbClr val="0070C0"/>
                </a:solidFill>
              </a:rPr>
              <a:t>THANK YOU</a:t>
            </a:r>
            <a:endParaRPr lang="en-GB" sz="54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96" t="14241" r="61804" b="39807"/>
          <a:stretch/>
        </p:blipFill>
        <p:spPr>
          <a:xfrm>
            <a:off x="789045" y="136074"/>
            <a:ext cx="10622668" cy="529050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8424672" y="2974848"/>
            <a:ext cx="670560" cy="2594696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34272" y="5496392"/>
            <a:ext cx="3011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Indian Institute of Technology Kharagpur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008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F64BACC8-F625-4B2E-941E-764F7D6C67D8}"/>
              </a:ext>
            </a:extLst>
          </p:cNvPr>
          <p:cNvGrpSpPr/>
          <p:nvPr/>
        </p:nvGrpSpPr>
        <p:grpSpPr>
          <a:xfrm>
            <a:off x="7787329" y="1120817"/>
            <a:ext cx="4336768" cy="2384182"/>
            <a:chOff x="6427844" y="1061705"/>
            <a:chExt cx="4928465" cy="2182775"/>
          </a:xfrm>
          <a:solidFill>
            <a:schemeClr val="accent1">
              <a:alpha val="0"/>
            </a:schemeClr>
          </a:solidFill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3941364-6320-4BE3-BF2B-08057D08C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32219" t="31811" r="31658" b="38367"/>
            <a:stretch/>
          </p:blipFill>
          <p:spPr>
            <a:xfrm>
              <a:off x="6427844" y="1061705"/>
              <a:ext cx="4928465" cy="2182775"/>
            </a:xfrm>
            <a:prstGeom prst="rect">
              <a:avLst/>
            </a:prstGeom>
            <a:grpFill/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A3ADA85-F77F-4609-844E-7DA98E970E21}"/>
                </a:ext>
              </a:extLst>
            </p:cNvPr>
            <p:cNvCxnSpPr>
              <a:cxnSpLocks/>
            </p:cNvCxnSpPr>
            <p:nvPr/>
          </p:nvCxnSpPr>
          <p:spPr>
            <a:xfrm>
              <a:off x="8761449" y="2405874"/>
              <a:ext cx="699796" cy="186511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56C5D7-EF57-496A-8BFF-73310CB368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11910" y="2405874"/>
              <a:ext cx="949539" cy="381487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DBF6C8-BD4F-473B-A2AF-6108B600AA9B}"/>
                </a:ext>
              </a:extLst>
            </p:cNvPr>
            <p:cNvSpPr txBox="1"/>
            <p:nvPr/>
          </p:nvSpPr>
          <p:spPr>
            <a:xfrm>
              <a:off x="9032038" y="2224921"/>
              <a:ext cx="409698" cy="5642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200" i="1" dirty="0" err="1">
                  <a:solidFill>
                    <a:prstClr val="black"/>
                  </a:solidFill>
                  <a:latin typeface="Calibri"/>
                </a:rPr>
                <a:t>r</a:t>
              </a:r>
              <a:r>
                <a:rPr lang="en-US" sz="1200" i="1" baseline="-25000" dirty="0" err="1">
                  <a:solidFill>
                    <a:prstClr val="black"/>
                  </a:solidFill>
                  <a:latin typeface="Calibri"/>
                </a:rPr>
                <a:t>p</a:t>
              </a:r>
              <a:endParaRPr lang="en-GB" sz="1200" i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183924-E85A-48BE-ABE0-F3527F717A0D}"/>
                </a:ext>
              </a:extLst>
            </p:cNvPr>
            <p:cNvSpPr txBox="1"/>
            <p:nvPr/>
          </p:nvSpPr>
          <p:spPr>
            <a:xfrm>
              <a:off x="8221971" y="2324812"/>
              <a:ext cx="409698" cy="3906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200" i="1" dirty="0">
                  <a:solidFill>
                    <a:prstClr val="black"/>
                  </a:solidFill>
                  <a:latin typeface="Calibri"/>
                </a:rPr>
                <a:t>r</a:t>
              </a:r>
              <a:endParaRPr lang="en-GB" sz="1200" i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A1F1B7-AC05-4DD0-B5E2-5EF1C3613475}"/>
                </a:ext>
              </a:extLst>
            </p:cNvPr>
            <p:cNvSpPr txBox="1"/>
            <p:nvPr/>
          </p:nvSpPr>
          <p:spPr>
            <a:xfrm>
              <a:off x="8400897" y="2382119"/>
              <a:ext cx="777089" cy="5859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dirty="0">
                  <a:solidFill>
                    <a:prstClr val="black"/>
                  </a:solidFill>
                  <a:latin typeface="Calibri"/>
                </a:rPr>
                <a:t>Phase 1</a:t>
              </a:r>
              <a:endParaRPr lang="en-GB" sz="10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7F524E-87CC-4FD6-AF6C-DBC8D8B1AC5A}"/>
                </a:ext>
              </a:extLst>
            </p:cNvPr>
            <p:cNvSpPr txBox="1"/>
            <p:nvPr/>
          </p:nvSpPr>
          <p:spPr>
            <a:xfrm>
              <a:off x="6674500" y="2284015"/>
              <a:ext cx="949540" cy="3581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srgbClr val="C00000"/>
                  </a:solidFill>
                  <a:latin typeface="Calibri"/>
                </a:rPr>
                <a:t>Phase 2</a:t>
              </a:r>
              <a:endParaRPr lang="en-GB" sz="1050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81ED8B5-A0D5-484D-963D-92BB197E4565}"/>
                </a:ext>
              </a:extLst>
            </p:cNvPr>
            <p:cNvSpPr/>
            <p:nvPr/>
          </p:nvSpPr>
          <p:spPr>
            <a:xfrm>
              <a:off x="7811911" y="2181087"/>
              <a:ext cx="1910591" cy="53680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641F92-E596-4903-B0F5-E56E4F3859F1}"/>
                </a:ext>
              </a:extLst>
            </p:cNvPr>
            <p:cNvSpPr txBox="1"/>
            <p:nvPr/>
          </p:nvSpPr>
          <p:spPr>
            <a:xfrm>
              <a:off x="9111343" y="1960838"/>
              <a:ext cx="777089" cy="3581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dirty="0">
                  <a:solidFill>
                    <a:prstClr val="black"/>
                  </a:solidFill>
                  <a:latin typeface="Calibri"/>
                </a:rPr>
                <a:t>R</a:t>
              </a:r>
              <a:endParaRPr lang="en-GB" sz="105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68BEBA9-90EB-4D09-A69C-69AE9DCA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365125"/>
            <a:ext cx="11693235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Hele-Shaw cell:: non-Newtonian Fluid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232C788-DBE3-4502-9E95-CFCA56D00FF6}"/>
                  </a:ext>
                </a:extLst>
              </p:cNvPr>
              <p:cNvSpPr txBox="1"/>
              <p:nvPr/>
            </p:nvSpPr>
            <p:spPr>
              <a:xfrm>
                <a:off x="386059" y="2147568"/>
                <a:ext cx="645621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Phase 1: Newtonian Fluid,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̇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endParaRPr lang="en-GB" sz="2400" dirty="0"/>
              </a:p>
              <a:p>
                <a:r>
                  <a:rPr lang="en-GB" sz="2400" dirty="0"/>
                  <a:t>Phase 2: Non-Newtonian fluid,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en-GB" sz="240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en-GB" sz="24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∞</m:t>
                        </m:r>
                      </m:sub>
                    </m:sSub>
                    <m:r>
                      <a:rPr lang="en-GB" sz="24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GB" sz="24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GB" sz="24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</m:acc>
                      </m:e>
                      <m:sup>
                        <m:r>
                          <a:rPr lang="en-GB" sz="240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232C788-DBE3-4502-9E95-CFCA56D00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59" y="2147568"/>
                <a:ext cx="6456218" cy="830997"/>
              </a:xfrm>
              <a:prstGeom prst="rect">
                <a:avLst/>
              </a:prstGeom>
              <a:blipFill>
                <a:blip r:embed="rId3"/>
                <a:stretch>
                  <a:fillRect l="-1416" t="-5839" b="-153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7F1443DE-1343-444D-821C-E1171AEE0E6E}"/>
              </a:ext>
            </a:extLst>
          </p:cNvPr>
          <p:cNvGrpSpPr/>
          <p:nvPr/>
        </p:nvGrpSpPr>
        <p:grpSpPr>
          <a:xfrm>
            <a:off x="194955" y="5070370"/>
            <a:ext cx="11464200" cy="1056279"/>
            <a:chOff x="305791" y="3834375"/>
            <a:chExt cx="11464200" cy="105627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1E15F9A-A49C-43F1-ABC2-B87A86EB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5705" y="3834375"/>
              <a:ext cx="4874286" cy="1056279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9E3F886-006D-46FC-8596-C2DF74398DBE}"/>
                </a:ext>
              </a:extLst>
            </p:cNvPr>
            <p:cNvSpPr/>
            <p:nvPr/>
          </p:nvSpPr>
          <p:spPr>
            <a:xfrm>
              <a:off x="305791" y="4165926"/>
              <a:ext cx="645621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200" dirty="0">
                  <a:latin typeface="AdvOT1ef757c0"/>
                </a:rPr>
                <a:t>The displaced fluid (phase 2) in a Hele–Shaw cell</a:t>
              </a:r>
              <a:endParaRPr lang="en-GB" sz="2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4416202-D246-4638-B939-A9D0A3A629F7}"/>
              </a:ext>
            </a:extLst>
          </p:cNvPr>
          <p:cNvGrpSpPr/>
          <p:nvPr/>
        </p:nvGrpSpPr>
        <p:grpSpPr>
          <a:xfrm>
            <a:off x="247510" y="3963674"/>
            <a:ext cx="9508730" cy="830997"/>
            <a:chOff x="386059" y="5335271"/>
            <a:chExt cx="9508730" cy="83099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629E608-F279-4B7C-AF63-1421013E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1318" y="5335271"/>
              <a:ext cx="2943471" cy="468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44636D7-4C1B-42DB-8343-F75B6E2CC1CA}"/>
                    </a:ext>
                  </a:extLst>
                </p:cNvPr>
                <p:cNvSpPr txBox="1"/>
                <p:nvPr/>
              </p:nvSpPr>
              <p:spPr>
                <a:xfrm>
                  <a:off x="386059" y="5335271"/>
                  <a:ext cx="659476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400" dirty="0">
                      <a:latin typeface="AdvOT1ef757c0"/>
                    </a:rPr>
                    <a:t>Following the Darcy’s law, the radial velocity </a:t>
                  </a:r>
                  <a14:m>
                    <m:oMath xmlns:m="http://schemas.openxmlformats.org/officeDocument/2006/math"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GB" sz="2400" dirty="0">
                      <a:latin typeface="AdvOT1ef757c0"/>
                    </a:rPr>
                    <a:t> of the </a:t>
                  </a:r>
                  <a:r>
                    <a:rPr lang="en-GB" sz="2400" dirty="0"/>
                    <a:t>invading fluid (phase 1, Newtonian fluid)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44636D7-4C1B-42DB-8343-F75B6E2CC1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059" y="5335271"/>
                  <a:ext cx="6594767" cy="830997"/>
                </a:xfrm>
                <a:prstGeom prst="rect">
                  <a:avLst/>
                </a:prstGeom>
                <a:blipFill>
                  <a:blip r:embed="rId6"/>
                  <a:stretch>
                    <a:fillRect l="-1480" t="-5109" r="-648" b="-1532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Rectangle 29"/>
          <p:cNvSpPr/>
          <p:nvPr/>
        </p:nvSpPr>
        <p:spPr>
          <a:xfrm>
            <a:off x="386059" y="627322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P. Singh, S. </a:t>
            </a:r>
            <a:r>
              <a:rPr lang="en-GB" sz="16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Mondal</a:t>
            </a:r>
            <a:r>
              <a:rPr lang="en-GB" sz="1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, </a:t>
            </a:r>
            <a:r>
              <a:rPr lang="en-GB" sz="16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Physics </a:t>
            </a:r>
            <a:r>
              <a:rPr lang="en-GB" sz="1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of Fluids 34 (2022) 114117, </a:t>
            </a:r>
            <a:r>
              <a:rPr lang="en-GB" sz="1600" i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[Featured article </a:t>
            </a:r>
            <a:r>
              <a:rPr lang="en-GB" sz="1600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– </a:t>
            </a:r>
            <a:r>
              <a:rPr lang="en-GB" sz="1600" i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Editors</a:t>
            </a:r>
            <a:r>
              <a:rPr lang="en-GB" sz="1600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’ pick of 2022]</a:t>
            </a:r>
            <a:endParaRPr lang="en-GB" sz="1600" i="1" dirty="0">
              <a:solidFill>
                <a:srgbClr val="7030A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4731" y="3825498"/>
            <a:ext cx="11727521" cy="2301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03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F64BACC8-F625-4B2E-941E-764F7D6C67D8}"/>
              </a:ext>
            </a:extLst>
          </p:cNvPr>
          <p:cNvGrpSpPr/>
          <p:nvPr/>
        </p:nvGrpSpPr>
        <p:grpSpPr>
          <a:xfrm>
            <a:off x="7787329" y="1120817"/>
            <a:ext cx="4336768" cy="2384182"/>
            <a:chOff x="6427844" y="1061705"/>
            <a:chExt cx="4928465" cy="2182775"/>
          </a:xfrm>
          <a:solidFill>
            <a:schemeClr val="accent1">
              <a:alpha val="0"/>
            </a:schemeClr>
          </a:solidFill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3941364-6320-4BE3-BF2B-08057D08C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32219" t="31811" r="31658" b="38367"/>
            <a:stretch/>
          </p:blipFill>
          <p:spPr>
            <a:xfrm>
              <a:off x="6427844" y="1061705"/>
              <a:ext cx="4928465" cy="2182775"/>
            </a:xfrm>
            <a:prstGeom prst="rect">
              <a:avLst/>
            </a:prstGeom>
            <a:grpFill/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A3ADA85-F77F-4609-844E-7DA98E970E21}"/>
                </a:ext>
              </a:extLst>
            </p:cNvPr>
            <p:cNvCxnSpPr>
              <a:cxnSpLocks/>
            </p:cNvCxnSpPr>
            <p:nvPr/>
          </p:nvCxnSpPr>
          <p:spPr>
            <a:xfrm>
              <a:off x="8761449" y="2405874"/>
              <a:ext cx="699796" cy="186511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56C5D7-EF57-496A-8BFF-73310CB368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11910" y="2405874"/>
              <a:ext cx="949539" cy="381487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DBF6C8-BD4F-473B-A2AF-6108B600AA9B}"/>
                </a:ext>
              </a:extLst>
            </p:cNvPr>
            <p:cNvSpPr txBox="1"/>
            <p:nvPr/>
          </p:nvSpPr>
          <p:spPr>
            <a:xfrm>
              <a:off x="9032038" y="2224921"/>
              <a:ext cx="409698" cy="5642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200" i="1" dirty="0" err="1">
                  <a:solidFill>
                    <a:prstClr val="black"/>
                  </a:solidFill>
                  <a:latin typeface="Calibri"/>
                </a:rPr>
                <a:t>r</a:t>
              </a:r>
              <a:r>
                <a:rPr lang="en-US" sz="1200" i="1" baseline="-25000" dirty="0" err="1">
                  <a:solidFill>
                    <a:prstClr val="black"/>
                  </a:solidFill>
                  <a:latin typeface="Calibri"/>
                </a:rPr>
                <a:t>p</a:t>
              </a:r>
              <a:endParaRPr lang="en-GB" sz="1200" i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183924-E85A-48BE-ABE0-F3527F717A0D}"/>
                </a:ext>
              </a:extLst>
            </p:cNvPr>
            <p:cNvSpPr txBox="1"/>
            <p:nvPr/>
          </p:nvSpPr>
          <p:spPr>
            <a:xfrm>
              <a:off x="8221971" y="2324812"/>
              <a:ext cx="409698" cy="3906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200" i="1" dirty="0">
                  <a:solidFill>
                    <a:prstClr val="black"/>
                  </a:solidFill>
                  <a:latin typeface="Calibri"/>
                </a:rPr>
                <a:t>r</a:t>
              </a:r>
              <a:endParaRPr lang="en-GB" sz="1200" i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A1F1B7-AC05-4DD0-B5E2-5EF1C3613475}"/>
                </a:ext>
              </a:extLst>
            </p:cNvPr>
            <p:cNvSpPr txBox="1"/>
            <p:nvPr/>
          </p:nvSpPr>
          <p:spPr>
            <a:xfrm>
              <a:off x="8400897" y="2382119"/>
              <a:ext cx="777089" cy="5859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dirty="0">
                  <a:solidFill>
                    <a:prstClr val="black"/>
                  </a:solidFill>
                  <a:latin typeface="Calibri"/>
                </a:rPr>
                <a:t>Phase 1</a:t>
              </a:r>
              <a:endParaRPr lang="en-GB" sz="10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7F524E-87CC-4FD6-AF6C-DBC8D8B1AC5A}"/>
                </a:ext>
              </a:extLst>
            </p:cNvPr>
            <p:cNvSpPr txBox="1"/>
            <p:nvPr/>
          </p:nvSpPr>
          <p:spPr>
            <a:xfrm>
              <a:off x="6674500" y="2284015"/>
              <a:ext cx="949540" cy="3581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srgbClr val="C00000"/>
                  </a:solidFill>
                  <a:latin typeface="Calibri"/>
                </a:rPr>
                <a:t>Phase 2</a:t>
              </a:r>
              <a:endParaRPr lang="en-GB" sz="1050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81ED8B5-A0D5-484D-963D-92BB197E4565}"/>
                </a:ext>
              </a:extLst>
            </p:cNvPr>
            <p:cNvSpPr/>
            <p:nvPr/>
          </p:nvSpPr>
          <p:spPr>
            <a:xfrm>
              <a:off x="7811911" y="2181087"/>
              <a:ext cx="1910591" cy="53680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641F92-E596-4903-B0F5-E56E4F3859F1}"/>
                </a:ext>
              </a:extLst>
            </p:cNvPr>
            <p:cNvSpPr txBox="1"/>
            <p:nvPr/>
          </p:nvSpPr>
          <p:spPr>
            <a:xfrm>
              <a:off x="9111343" y="1960838"/>
              <a:ext cx="777089" cy="3581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dirty="0">
                  <a:solidFill>
                    <a:prstClr val="black"/>
                  </a:solidFill>
                  <a:latin typeface="Calibri"/>
                </a:rPr>
                <a:t>R</a:t>
              </a:r>
              <a:endParaRPr lang="en-GB" sz="105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68BEBA9-90EB-4D09-A69C-69AE9DCA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365125"/>
            <a:ext cx="11693235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Hele-Shaw cell:: non-Newtonian Fluid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232C788-DBE3-4502-9E95-CFCA56D00FF6}"/>
                  </a:ext>
                </a:extLst>
              </p:cNvPr>
              <p:cNvSpPr txBox="1"/>
              <p:nvPr/>
            </p:nvSpPr>
            <p:spPr>
              <a:xfrm>
                <a:off x="386059" y="2147568"/>
                <a:ext cx="645621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Phase 1: Newtonian Fluid,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̇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endParaRPr lang="en-GB" sz="2400" dirty="0"/>
              </a:p>
              <a:p>
                <a:r>
                  <a:rPr lang="en-GB" sz="2400" dirty="0"/>
                  <a:t>Phase 2: Non-Newtonian fluid,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en-GB" sz="240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en-GB" sz="24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∞</m:t>
                        </m:r>
                      </m:sub>
                    </m:sSub>
                    <m:r>
                      <a:rPr lang="en-GB" sz="24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GB" sz="24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GB" sz="24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</m:acc>
                      </m:e>
                      <m:sup>
                        <m:r>
                          <a:rPr lang="en-GB" sz="240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232C788-DBE3-4502-9E95-CFCA56D00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59" y="2147568"/>
                <a:ext cx="6456218" cy="830997"/>
              </a:xfrm>
              <a:prstGeom prst="rect">
                <a:avLst/>
              </a:prstGeom>
              <a:blipFill>
                <a:blip r:embed="rId3"/>
                <a:stretch>
                  <a:fillRect l="-1416" t="-5839" b="-153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7F1443DE-1343-444D-821C-E1171AEE0E6E}"/>
              </a:ext>
            </a:extLst>
          </p:cNvPr>
          <p:cNvGrpSpPr/>
          <p:nvPr/>
        </p:nvGrpSpPr>
        <p:grpSpPr>
          <a:xfrm>
            <a:off x="194955" y="5070370"/>
            <a:ext cx="11464200" cy="1056279"/>
            <a:chOff x="305791" y="3834375"/>
            <a:chExt cx="11464200" cy="105627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1E15F9A-A49C-43F1-ABC2-B87A86EB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5705" y="3834375"/>
              <a:ext cx="4874286" cy="1056279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9E3F886-006D-46FC-8596-C2DF74398DBE}"/>
                </a:ext>
              </a:extLst>
            </p:cNvPr>
            <p:cNvSpPr/>
            <p:nvPr/>
          </p:nvSpPr>
          <p:spPr>
            <a:xfrm>
              <a:off x="305791" y="4165926"/>
              <a:ext cx="645621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200" dirty="0">
                  <a:latin typeface="AdvOT1ef757c0"/>
                </a:rPr>
                <a:t>The displaced fluid (phase 2) in a Hele–Shaw cell</a:t>
              </a:r>
              <a:endParaRPr lang="en-GB" sz="2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4416202-D246-4638-B939-A9D0A3A629F7}"/>
              </a:ext>
            </a:extLst>
          </p:cNvPr>
          <p:cNvGrpSpPr/>
          <p:nvPr/>
        </p:nvGrpSpPr>
        <p:grpSpPr>
          <a:xfrm>
            <a:off x="247510" y="3963674"/>
            <a:ext cx="9508730" cy="830997"/>
            <a:chOff x="386059" y="5335271"/>
            <a:chExt cx="9508730" cy="83099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629E608-F279-4B7C-AF63-1421013E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1318" y="5335271"/>
              <a:ext cx="2943471" cy="468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44636D7-4C1B-42DB-8343-F75B6E2CC1CA}"/>
                    </a:ext>
                  </a:extLst>
                </p:cNvPr>
                <p:cNvSpPr txBox="1"/>
                <p:nvPr/>
              </p:nvSpPr>
              <p:spPr>
                <a:xfrm>
                  <a:off x="386059" y="5335271"/>
                  <a:ext cx="659476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400" dirty="0">
                      <a:latin typeface="AdvOT1ef757c0"/>
                    </a:rPr>
                    <a:t>Following the Darcy’s law, the radial velocity </a:t>
                  </a:r>
                  <a14:m>
                    <m:oMath xmlns:m="http://schemas.openxmlformats.org/officeDocument/2006/math"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GB" sz="2400" dirty="0">
                      <a:latin typeface="AdvOT1ef757c0"/>
                    </a:rPr>
                    <a:t> of the </a:t>
                  </a:r>
                  <a:r>
                    <a:rPr lang="en-GB" sz="2400" dirty="0"/>
                    <a:t>invading fluid (phase 1, Newtonian fluid)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44636D7-4C1B-42DB-8343-F75B6E2CC1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059" y="5335271"/>
                  <a:ext cx="6594767" cy="830997"/>
                </a:xfrm>
                <a:prstGeom prst="rect">
                  <a:avLst/>
                </a:prstGeom>
                <a:blipFill>
                  <a:blip r:embed="rId6"/>
                  <a:stretch>
                    <a:fillRect l="-1480" t="-5109" r="-648" b="-1532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Rectangle 29"/>
          <p:cNvSpPr/>
          <p:nvPr/>
        </p:nvSpPr>
        <p:spPr>
          <a:xfrm>
            <a:off x="386059" y="627322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P. Singh, S. </a:t>
            </a:r>
            <a:r>
              <a:rPr lang="en-GB" sz="16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Mondal</a:t>
            </a:r>
            <a:r>
              <a:rPr lang="en-GB" sz="1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, </a:t>
            </a:r>
            <a:r>
              <a:rPr lang="en-GB" sz="16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Physics </a:t>
            </a:r>
            <a:r>
              <a:rPr lang="en-GB" sz="1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of Fluids 34 (2022) 114117, </a:t>
            </a:r>
            <a:r>
              <a:rPr lang="en-GB" sz="1600" i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[Featured article </a:t>
            </a:r>
            <a:r>
              <a:rPr lang="en-GB" sz="1600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– </a:t>
            </a:r>
            <a:r>
              <a:rPr lang="en-GB" sz="1600" i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Editors</a:t>
            </a:r>
            <a:r>
              <a:rPr lang="en-GB" sz="1600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’ pick of 2022]</a:t>
            </a:r>
            <a:endParaRPr lang="en-GB" sz="1600" i="1" dirty="0">
              <a:solidFill>
                <a:srgbClr val="7030A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4731" y="5065720"/>
            <a:ext cx="11727521" cy="1060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23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F64BACC8-F625-4B2E-941E-764F7D6C67D8}"/>
              </a:ext>
            </a:extLst>
          </p:cNvPr>
          <p:cNvGrpSpPr/>
          <p:nvPr/>
        </p:nvGrpSpPr>
        <p:grpSpPr>
          <a:xfrm>
            <a:off x="7787329" y="1120817"/>
            <a:ext cx="4336768" cy="2384182"/>
            <a:chOff x="6427844" y="1061705"/>
            <a:chExt cx="4928465" cy="2182775"/>
          </a:xfrm>
          <a:solidFill>
            <a:schemeClr val="accent1">
              <a:alpha val="0"/>
            </a:schemeClr>
          </a:solidFill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3941364-6320-4BE3-BF2B-08057D08C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32219" t="31811" r="31658" b="38367"/>
            <a:stretch/>
          </p:blipFill>
          <p:spPr>
            <a:xfrm>
              <a:off x="6427844" y="1061705"/>
              <a:ext cx="4928465" cy="2182775"/>
            </a:xfrm>
            <a:prstGeom prst="rect">
              <a:avLst/>
            </a:prstGeom>
            <a:grpFill/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A3ADA85-F77F-4609-844E-7DA98E970E21}"/>
                </a:ext>
              </a:extLst>
            </p:cNvPr>
            <p:cNvCxnSpPr>
              <a:cxnSpLocks/>
            </p:cNvCxnSpPr>
            <p:nvPr/>
          </p:nvCxnSpPr>
          <p:spPr>
            <a:xfrm>
              <a:off x="8761449" y="2405874"/>
              <a:ext cx="699796" cy="186511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56C5D7-EF57-496A-8BFF-73310CB368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11910" y="2405874"/>
              <a:ext cx="949539" cy="381487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DBF6C8-BD4F-473B-A2AF-6108B600AA9B}"/>
                </a:ext>
              </a:extLst>
            </p:cNvPr>
            <p:cNvSpPr txBox="1"/>
            <p:nvPr/>
          </p:nvSpPr>
          <p:spPr>
            <a:xfrm>
              <a:off x="9032038" y="2224921"/>
              <a:ext cx="409698" cy="5642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200" i="1" dirty="0" err="1">
                  <a:solidFill>
                    <a:prstClr val="black"/>
                  </a:solidFill>
                  <a:latin typeface="Calibri"/>
                </a:rPr>
                <a:t>r</a:t>
              </a:r>
              <a:r>
                <a:rPr lang="en-US" sz="1200" i="1" baseline="-25000" dirty="0" err="1">
                  <a:solidFill>
                    <a:prstClr val="black"/>
                  </a:solidFill>
                  <a:latin typeface="Calibri"/>
                </a:rPr>
                <a:t>p</a:t>
              </a:r>
              <a:endParaRPr lang="en-GB" sz="1200" i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183924-E85A-48BE-ABE0-F3527F717A0D}"/>
                </a:ext>
              </a:extLst>
            </p:cNvPr>
            <p:cNvSpPr txBox="1"/>
            <p:nvPr/>
          </p:nvSpPr>
          <p:spPr>
            <a:xfrm>
              <a:off x="8221971" y="2324812"/>
              <a:ext cx="409698" cy="3906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200" i="1" dirty="0">
                  <a:solidFill>
                    <a:prstClr val="black"/>
                  </a:solidFill>
                  <a:latin typeface="Calibri"/>
                </a:rPr>
                <a:t>r</a:t>
              </a:r>
              <a:endParaRPr lang="en-GB" sz="1200" i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A1F1B7-AC05-4DD0-B5E2-5EF1C3613475}"/>
                </a:ext>
              </a:extLst>
            </p:cNvPr>
            <p:cNvSpPr txBox="1"/>
            <p:nvPr/>
          </p:nvSpPr>
          <p:spPr>
            <a:xfrm>
              <a:off x="8400897" y="2382119"/>
              <a:ext cx="777089" cy="5859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dirty="0">
                  <a:solidFill>
                    <a:prstClr val="black"/>
                  </a:solidFill>
                  <a:latin typeface="Calibri"/>
                </a:rPr>
                <a:t>Phase 1</a:t>
              </a:r>
              <a:endParaRPr lang="en-GB" sz="10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7F524E-87CC-4FD6-AF6C-DBC8D8B1AC5A}"/>
                </a:ext>
              </a:extLst>
            </p:cNvPr>
            <p:cNvSpPr txBox="1"/>
            <p:nvPr/>
          </p:nvSpPr>
          <p:spPr>
            <a:xfrm>
              <a:off x="6674500" y="2284015"/>
              <a:ext cx="949540" cy="3581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srgbClr val="C00000"/>
                  </a:solidFill>
                  <a:latin typeface="Calibri"/>
                </a:rPr>
                <a:t>Phase 2</a:t>
              </a:r>
              <a:endParaRPr lang="en-GB" sz="1050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81ED8B5-A0D5-484D-963D-92BB197E4565}"/>
                </a:ext>
              </a:extLst>
            </p:cNvPr>
            <p:cNvSpPr/>
            <p:nvPr/>
          </p:nvSpPr>
          <p:spPr>
            <a:xfrm>
              <a:off x="7811911" y="2181087"/>
              <a:ext cx="1910591" cy="53680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641F92-E596-4903-B0F5-E56E4F3859F1}"/>
                </a:ext>
              </a:extLst>
            </p:cNvPr>
            <p:cNvSpPr txBox="1"/>
            <p:nvPr/>
          </p:nvSpPr>
          <p:spPr>
            <a:xfrm>
              <a:off x="9111343" y="1960838"/>
              <a:ext cx="777089" cy="3581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dirty="0">
                  <a:solidFill>
                    <a:prstClr val="black"/>
                  </a:solidFill>
                  <a:latin typeface="Calibri"/>
                </a:rPr>
                <a:t>R</a:t>
              </a:r>
              <a:endParaRPr lang="en-GB" sz="105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68BEBA9-90EB-4D09-A69C-69AE9DCA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365125"/>
            <a:ext cx="11693235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Hele-Shaw cell:: non-Newtonian Fluid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232C788-DBE3-4502-9E95-CFCA56D00FF6}"/>
                  </a:ext>
                </a:extLst>
              </p:cNvPr>
              <p:cNvSpPr txBox="1"/>
              <p:nvPr/>
            </p:nvSpPr>
            <p:spPr>
              <a:xfrm>
                <a:off x="386059" y="2147568"/>
                <a:ext cx="645621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Phase 1: Newtonian Fluid,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̇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endParaRPr lang="en-GB" sz="2400" dirty="0"/>
              </a:p>
              <a:p>
                <a:r>
                  <a:rPr lang="en-GB" sz="2400" dirty="0"/>
                  <a:t>Phase 2: Non-Newtonian fluid,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en-GB" sz="240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en-GB" sz="24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∞</m:t>
                        </m:r>
                      </m:sub>
                    </m:sSub>
                    <m:r>
                      <a:rPr lang="en-GB" sz="24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GB" sz="24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GB" sz="24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</m:acc>
                      </m:e>
                      <m:sup>
                        <m:r>
                          <a:rPr lang="en-GB" sz="240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232C788-DBE3-4502-9E95-CFCA56D00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59" y="2147568"/>
                <a:ext cx="6456218" cy="830997"/>
              </a:xfrm>
              <a:prstGeom prst="rect">
                <a:avLst/>
              </a:prstGeom>
              <a:blipFill>
                <a:blip r:embed="rId3"/>
                <a:stretch>
                  <a:fillRect l="-1416" t="-5839" b="-153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7F1443DE-1343-444D-821C-E1171AEE0E6E}"/>
              </a:ext>
            </a:extLst>
          </p:cNvPr>
          <p:cNvGrpSpPr/>
          <p:nvPr/>
        </p:nvGrpSpPr>
        <p:grpSpPr>
          <a:xfrm>
            <a:off x="194955" y="5070370"/>
            <a:ext cx="11464200" cy="1056279"/>
            <a:chOff x="305791" y="3834375"/>
            <a:chExt cx="11464200" cy="105627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1E15F9A-A49C-43F1-ABC2-B87A86EB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5705" y="3834375"/>
              <a:ext cx="4874286" cy="1056279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9E3F886-006D-46FC-8596-C2DF74398DBE}"/>
                </a:ext>
              </a:extLst>
            </p:cNvPr>
            <p:cNvSpPr/>
            <p:nvPr/>
          </p:nvSpPr>
          <p:spPr>
            <a:xfrm>
              <a:off x="305791" y="4165926"/>
              <a:ext cx="645621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200" dirty="0">
                  <a:latin typeface="AdvOT1ef757c0"/>
                </a:rPr>
                <a:t>The displaced fluid (phase 2) in a Hele–Shaw cell</a:t>
              </a:r>
              <a:endParaRPr lang="en-GB" sz="2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4416202-D246-4638-B939-A9D0A3A629F7}"/>
              </a:ext>
            </a:extLst>
          </p:cNvPr>
          <p:cNvGrpSpPr/>
          <p:nvPr/>
        </p:nvGrpSpPr>
        <p:grpSpPr>
          <a:xfrm>
            <a:off x="247510" y="3963674"/>
            <a:ext cx="9508730" cy="830997"/>
            <a:chOff x="386059" y="5335271"/>
            <a:chExt cx="9508730" cy="83099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629E608-F279-4B7C-AF63-1421013E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1318" y="5335271"/>
              <a:ext cx="2943471" cy="468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44636D7-4C1B-42DB-8343-F75B6E2CC1CA}"/>
                    </a:ext>
                  </a:extLst>
                </p:cNvPr>
                <p:cNvSpPr txBox="1"/>
                <p:nvPr/>
              </p:nvSpPr>
              <p:spPr>
                <a:xfrm>
                  <a:off x="386059" y="5335271"/>
                  <a:ext cx="659476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400" dirty="0">
                      <a:latin typeface="AdvOT1ef757c0"/>
                    </a:rPr>
                    <a:t>Following the Darcy’s law, the radial velocity </a:t>
                  </a:r>
                  <a14:m>
                    <m:oMath xmlns:m="http://schemas.openxmlformats.org/officeDocument/2006/math"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GB" sz="2400" dirty="0">
                      <a:latin typeface="AdvOT1ef757c0"/>
                    </a:rPr>
                    <a:t> of the </a:t>
                  </a:r>
                  <a:r>
                    <a:rPr lang="en-GB" sz="2400" dirty="0"/>
                    <a:t>invading fluid (phase 1, Newtonian fluid)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44636D7-4C1B-42DB-8343-F75B6E2CC1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059" y="5335271"/>
                  <a:ext cx="6594767" cy="830997"/>
                </a:xfrm>
                <a:prstGeom prst="rect">
                  <a:avLst/>
                </a:prstGeom>
                <a:blipFill>
                  <a:blip r:embed="rId6"/>
                  <a:stretch>
                    <a:fillRect l="-1480" t="-5109" r="-648" b="-1532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Rectangle 29"/>
          <p:cNvSpPr/>
          <p:nvPr/>
        </p:nvSpPr>
        <p:spPr>
          <a:xfrm>
            <a:off x="386059" y="627322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P. Singh, S. </a:t>
            </a:r>
            <a:r>
              <a:rPr lang="en-GB" sz="16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Mondal</a:t>
            </a:r>
            <a:r>
              <a:rPr lang="en-GB" sz="1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, </a:t>
            </a:r>
            <a:r>
              <a:rPr lang="en-GB" sz="16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Physics </a:t>
            </a:r>
            <a:r>
              <a:rPr lang="en-GB" sz="1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of Fluids 34 (2022) 114117, </a:t>
            </a:r>
            <a:r>
              <a:rPr lang="en-GB" sz="1600" i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[Featured article </a:t>
            </a:r>
            <a:r>
              <a:rPr lang="en-GB" sz="1600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– </a:t>
            </a:r>
            <a:r>
              <a:rPr lang="en-GB" sz="1600" i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Editors</a:t>
            </a:r>
            <a:r>
              <a:rPr lang="en-GB" sz="1600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’ pick of 2022]</a:t>
            </a:r>
            <a:endParaRPr lang="en-GB" sz="1600" i="1" dirty="0">
              <a:solidFill>
                <a:srgbClr val="7030A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6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2F1E1A-585D-4606-B33E-87F015A54C35}"/>
              </a:ext>
            </a:extLst>
          </p:cNvPr>
          <p:cNvSpPr/>
          <p:nvPr/>
        </p:nvSpPr>
        <p:spPr>
          <a:xfrm>
            <a:off x="330119" y="1614519"/>
            <a:ext cx="75645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At the fluid–fluid (deformed) interface, the normal and tangential components of the stresses are balanced,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5DA771-2F1F-4E87-874C-D533799C2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09" y="2473924"/>
            <a:ext cx="1945491" cy="8434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6C78057-E05D-432B-87C9-CD2C8C6EEB57}"/>
                  </a:ext>
                </a:extLst>
              </p:cNvPr>
              <p:cNvSpPr/>
              <p:nvPr/>
            </p:nvSpPr>
            <p:spPr>
              <a:xfrm>
                <a:off x="325581" y="4830653"/>
                <a:ext cx="1154083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latin typeface="AdvOT1ef757c0"/>
                  </a:rPr>
                  <a:t>Considering expansion of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sSup>
                      <m:sSupPr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GB" sz="2000" dirty="0">
                    <a:latin typeface="AdvOT1ef757c0"/>
                  </a:rPr>
                  <a:t>the (zeroth order) solution of the velocity potential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6C78057-E05D-432B-87C9-CD2C8C6EEB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81" y="4830653"/>
                <a:ext cx="11540837" cy="400110"/>
              </a:xfrm>
              <a:prstGeom prst="rect">
                <a:avLst/>
              </a:prstGeom>
              <a:blipFill>
                <a:blip r:embed="rId3"/>
                <a:stretch>
                  <a:fillRect l="-528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D318B9B-79BC-4448-AF3E-C5F373384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447" y="5308877"/>
            <a:ext cx="5915117" cy="7845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CA9BDD7-D042-4CFC-8C68-6E5EAD8BBD1E}"/>
                  </a:ext>
                </a:extLst>
              </p:cNvPr>
              <p:cNvSpPr/>
              <p:nvPr/>
            </p:nvSpPr>
            <p:spPr>
              <a:xfrm>
                <a:off x="374072" y="6161977"/>
                <a:ext cx="1154083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latin typeface="AdvOT1ef757c0"/>
                  </a:rPr>
                  <a:t>where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𝜕𝜙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sz="2000" dirty="0">
                    <a:latin typeface="AdvOT7d6df7ab.I"/>
                  </a:rPr>
                  <a:t> </a:t>
                </a:r>
                <a:r>
                  <a:rPr lang="en-GB" sz="2000" dirty="0">
                    <a:latin typeface="AdvOT1ef757c0"/>
                  </a:rPr>
                  <a:t>is the interface radial velocity and </a:t>
                </a:r>
                <a:r>
                  <a:rPr lang="en-GB" sz="2000" dirty="0">
                    <a:latin typeface="AdvOT7d6df7ab.I"/>
                  </a:rPr>
                  <a:t>R </a:t>
                </a:r>
                <a:r>
                  <a:rPr lang="en-GB" sz="2000" dirty="0">
                    <a:latin typeface="AdvOT1ef757c0"/>
                  </a:rPr>
                  <a:t>is the radial ordinate of the (undeformed) interface.</a:t>
                </a:r>
                <a:endParaRPr lang="en-GB" sz="2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CA9BDD7-D042-4CFC-8C68-6E5EAD8BBD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72" y="6161977"/>
                <a:ext cx="11540837" cy="707886"/>
              </a:xfrm>
              <a:prstGeom prst="rect">
                <a:avLst/>
              </a:prstGeom>
              <a:blipFill>
                <a:blip r:embed="rId5"/>
                <a:stretch>
                  <a:fillRect l="-528" t="-4310" b="-137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768FEA3-EB05-40E2-898B-9305A95A2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9590" y="277090"/>
            <a:ext cx="3905823" cy="2475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69E4953-6C29-43B0-8AB6-AE2C931820B5}"/>
                  </a:ext>
                </a:extLst>
              </p:cNvPr>
              <p:cNvSpPr/>
              <p:nvPr/>
            </p:nvSpPr>
            <p:spPr>
              <a:xfrm>
                <a:off x="444539" y="3654261"/>
                <a:ext cx="10838793" cy="846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latin typeface="AdvOT1ef757c0"/>
                  </a:rPr>
                  <a:t>The viscosity of the invading fluid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AdvP4C4E74"/>
                  </a:rPr>
                  <a:t> </a:t>
                </a:r>
                <a:r>
                  <a:rPr lang="en-GB" sz="2000" dirty="0">
                    <a:latin typeface="AdvOT1ef757c0"/>
                  </a:rPr>
                  <a:t>is negligible compared to the viscosity of the displaced fluid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AdvP4C4E74"/>
                  </a:rPr>
                  <a:t> :::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GB" sz="2000" i="1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GB" sz="2000" dirty="0"/>
                  <a:t>.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69E4953-6C29-43B0-8AB6-AE2C931820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39" y="3654261"/>
                <a:ext cx="10838793" cy="846642"/>
              </a:xfrm>
              <a:prstGeom prst="rect">
                <a:avLst/>
              </a:prstGeom>
              <a:blipFill>
                <a:blip r:embed="rId7"/>
                <a:stretch>
                  <a:fillRect l="-619" t="-3597" b="-14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1386715-D804-46D2-8873-EA7E26CBC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2" y="365125"/>
            <a:ext cx="10979728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Non-Newtonian Hele Shaw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1F1EE97-6777-45E8-B00B-7A1C080EC1DF}"/>
                  </a:ext>
                </a:extLst>
              </p:cNvPr>
              <p:cNvSpPr/>
              <p:nvPr/>
            </p:nvSpPr>
            <p:spPr>
              <a:xfrm>
                <a:off x="3299648" y="2454612"/>
                <a:ext cx="40900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latin typeface="AdvOT1ef757c0"/>
                  </a:rPr>
                  <a:t>where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GB" dirty="0">
                    <a:latin typeface="AdvPSMP10"/>
                  </a:rPr>
                  <a:t> </a:t>
                </a:r>
                <a:r>
                  <a:rPr lang="en-GB" dirty="0">
                    <a:latin typeface="AdvOT1ef757c0"/>
                  </a:rPr>
                  <a:t>is the curvature of the interface. </a:t>
                </a:r>
                <a:endParaRPr lang="en-GB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1F1EE97-6777-45E8-B00B-7A1C080EC1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9648" y="2454612"/>
                <a:ext cx="4090094" cy="369332"/>
              </a:xfrm>
              <a:prstGeom prst="rect">
                <a:avLst/>
              </a:prstGeom>
              <a:blipFill>
                <a:blip r:embed="rId8"/>
                <a:stretch>
                  <a:fillRect l="-1192" t="-10000" r="-298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562365E4-88E4-401A-9CF0-24B8B280F202}"/>
              </a:ext>
            </a:extLst>
          </p:cNvPr>
          <p:cNvSpPr/>
          <p:nvPr/>
        </p:nvSpPr>
        <p:spPr>
          <a:xfrm>
            <a:off x="9313817" y="2145171"/>
            <a:ext cx="548640" cy="252000"/>
          </a:xfrm>
          <a:prstGeom prst="rect">
            <a:avLst/>
          </a:prstGeom>
          <a:solidFill>
            <a:srgbClr val="ECA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57892" y="4432483"/>
            <a:ext cx="11727521" cy="2437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8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2F1E1A-585D-4606-B33E-87F015A54C35}"/>
              </a:ext>
            </a:extLst>
          </p:cNvPr>
          <p:cNvSpPr/>
          <p:nvPr/>
        </p:nvSpPr>
        <p:spPr>
          <a:xfrm>
            <a:off x="330119" y="1614519"/>
            <a:ext cx="75645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At the fluid–fluid (deformed) interface, the normal and tangential components of the stresses are balanced,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5DA771-2F1F-4E87-874C-D533799C2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09" y="2473924"/>
            <a:ext cx="1945491" cy="8434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6C78057-E05D-432B-87C9-CD2C8C6EEB57}"/>
                  </a:ext>
                </a:extLst>
              </p:cNvPr>
              <p:cNvSpPr/>
              <p:nvPr/>
            </p:nvSpPr>
            <p:spPr>
              <a:xfrm>
                <a:off x="325581" y="4830653"/>
                <a:ext cx="1154083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latin typeface="AdvOT1ef757c0"/>
                  </a:rPr>
                  <a:t>Considering expansion of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sSup>
                      <m:sSupPr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GB" sz="2000" dirty="0">
                    <a:latin typeface="AdvOT1ef757c0"/>
                  </a:rPr>
                  <a:t>the (zeroth order) solution of the velocity potential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6C78057-E05D-432B-87C9-CD2C8C6EEB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81" y="4830653"/>
                <a:ext cx="11540837" cy="400110"/>
              </a:xfrm>
              <a:prstGeom prst="rect">
                <a:avLst/>
              </a:prstGeom>
              <a:blipFill>
                <a:blip r:embed="rId3"/>
                <a:stretch>
                  <a:fillRect l="-528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D318B9B-79BC-4448-AF3E-C5F373384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447" y="5308877"/>
            <a:ext cx="5915117" cy="7845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CA9BDD7-D042-4CFC-8C68-6E5EAD8BBD1E}"/>
                  </a:ext>
                </a:extLst>
              </p:cNvPr>
              <p:cNvSpPr/>
              <p:nvPr/>
            </p:nvSpPr>
            <p:spPr>
              <a:xfrm>
                <a:off x="374072" y="6249659"/>
                <a:ext cx="1154083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latin typeface="AdvOT1ef757c0"/>
                  </a:rPr>
                  <a:t>where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𝜕𝜙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sz="2000" dirty="0">
                    <a:latin typeface="AdvOT7d6df7ab.I"/>
                  </a:rPr>
                  <a:t> </a:t>
                </a:r>
                <a:r>
                  <a:rPr lang="en-GB" sz="2000" dirty="0">
                    <a:latin typeface="AdvOT1ef757c0"/>
                  </a:rPr>
                  <a:t>is the interface radial velocity and </a:t>
                </a:r>
                <a:r>
                  <a:rPr lang="en-GB" sz="2000" dirty="0">
                    <a:latin typeface="AdvOT7d6df7ab.I"/>
                  </a:rPr>
                  <a:t>R </a:t>
                </a:r>
                <a:r>
                  <a:rPr lang="en-GB" sz="2000" dirty="0">
                    <a:latin typeface="AdvOT1ef757c0"/>
                  </a:rPr>
                  <a:t>is the radial ordinate of the (undeformed) interface.</a:t>
                </a:r>
                <a:endParaRPr lang="en-GB" sz="2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CA9BDD7-D042-4CFC-8C68-6E5EAD8BBD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72" y="6249659"/>
                <a:ext cx="11540837" cy="707886"/>
              </a:xfrm>
              <a:prstGeom prst="rect">
                <a:avLst/>
              </a:prstGeom>
              <a:blipFill>
                <a:blip r:embed="rId5"/>
                <a:stretch>
                  <a:fillRect l="-528" t="-3448" b="-137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768FEA3-EB05-40E2-898B-9305A95A2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9590" y="277090"/>
            <a:ext cx="3905823" cy="2475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69E4953-6C29-43B0-8AB6-AE2C931820B5}"/>
                  </a:ext>
                </a:extLst>
              </p:cNvPr>
              <p:cNvSpPr/>
              <p:nvPr/>
            </p:nvSpPr>
            <p:spPr>
              <a:xfrm>
                <a:off x="444539" y="3654261"/>
                <a:ext cx="10838793" cy="846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latin typeface="AdvOT1ef757c0"/>
                  </a:rPr>
                  <a:t>The viscosity of the invading fluid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AdvP4C4E74"/>
                  </a:rPr>
                  <a:t> </a:t>
                </a:r>
                <a:r>
                  <a:rPr lang="en-GB" sz="2000" dirty="0">
                    <a:latin typeface="AdvOT1ef757c0"/>
                  </a:rPr>
                  <a:t>is negligible compared to the viscosity of the displaced fluid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AdvP4C4E74"/>
                  </a:rPr>
                  <a:t> :::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GB" sz="2000" i="1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GB" sz="2000" dirty="0"/>
                  <a:t>.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69E4953-6C29-43B0-8AB6-AE2C931820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39" y="3654261"/>
                <a:ext cx="10838793" cy="846642"/>
              </a:xfrm>
              <a:prstGeom prst="rect">
                <a:avLst/>
              </a:prstGeom>
              <a:blipFill>
                <a:blip r:embed="rId7"/>
                <a:stretch>
                  <a:fillRect l="-619" t="-3597" b="-14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1386715-D804-46D2-8873-EA7E26CBC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2" y="365125"/>
            <a:ext cx="10979728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Non-Newtonian Hele Shaw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1F1EE97-6777-45E8-B00B-7A1C080EC1DF}"/>
                  </a:ext>
                </a:extLst>
              </p:cNvPr>
              <p:cNvSpPr/>
              <p:nvPr/>
            </p:nvSpPr>
            <p:spPr>
              <a:xfrm>
                <a:off x="3299648" y="2454612"/>
                <a:ext cx="40900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latin typeface="AdvOT1ef757c0"/>
                  </a:rPr>
                  <a:t>where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GB" dirty="0">
                    <a:latin typeface="AdvPSMP10"/>
                  </a:rPr>
                  <a:t> </a:t>
                </a:r>
                <a:r>
                  <a:rPr lang="en-GB" dirty="0">
                    <a:latin typeface="AdvOT1ef757c0"/>
                  </a:rPr>
                  <a:t>is the curvature of the interface. </a:t>
                </a:r>
                <a:endParaRPr lang="en-GB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1F1EE97-6777-45E8-B00B-7A1C080EC1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9648" y="2454612"/>
                <a:ext cx="4090094" cy="369332"/>
              </a:xfrm>
              <a:prstGeom prst="rect">
                <a:avLst/>
              </a:prstGeom>
              <a:blipFill>
                <a:blip r:embed="rId8"/>
                <a:stretch>
                  <a:fillRect l="-1192" t="-10000" r="-298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562365E4-88E4-401A-9CF0-24B8B280F202}"/>
              </a:ext>
            </a:extLst>
          </p:cNvPr>
          <p:cNvSpPr/>
          <p:nvPr/>
        </p:nvSpPr>
        <p:spPr>
          <a:xfrm>
            <a:off x="9313817" y="2145171"/>
            <a:ext cx="548640" cy="252000"/>
          </a:xfrm>
          <a:prstGeom prst="rect">
            <a:avLst/>
          </a:prstGeom>
          <a:solidFill>
            <a:srgbClr val="ECA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10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715-D804-46D2-8873-EA7E26CBC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365125"/>
            <a:ext cx="10771910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Stability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44BC3-FB57-45C2-B916-62F982910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393" y="3329230"/>
            <a:ext cx="6161905" cy="780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C3C116-04C3-4453-B912-F22945A2C59F}"/>
                  </a:ext>
                </a:extLst>
              </p:cNvPr>
              <p:cNvSpPr txBox="1"/>
              <p:nvPr/>
            </p:nvSpPr>
            <p:spPr>
              <a:xfrm>
                <a:off x="581890" y="4350330"/>
                <a:ext cx="93933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/>
                  <a:t> is obtained from mass conservation,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C3C116-04C3-4453-B912-F22945A2C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90" y="4350330"/>
                <a:ext cx="9393380" cy="400110"/>
              </a:xfrm>
              <a:prstGeom prst="rect">
                <a:avLst/>
              </a:prstGeom>
              <a:blipFill>
                <a:blip r:embed="rId3"/>
                <a:stretch>
                  <a:fillRect l="-649" t="-9231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7A2C6B6-575F-46A8-974E-76777F4A7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054" y="4229372"/>
            <a:ext cx="2276190" cy="6666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1B9204-D3C0-4A16-BC16-20CA0966B1D2}"/>
              </a:ext>
            </a:extLst>
          </p:cNvPr>
          <p:cNvSpPr/>
          <p:nvPr/>
        </p:nvSpPr>
        <p:spPr>
          <a:xfrm>
            <a:off x="692722" y="5473255"/>
            <a:ext cx="7453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dvOT1ef757c0"/>
              </a:rPr>
              <a:t>The dimensionless (control) parameter </a:t>
            </a:r>
            <a:endParaRPr lang="en-GB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319A5A-FBA4-432D-8A9A-061897039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950" y="5291254"/>
            <a:ext cx="3561905" cy="7333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6530ED-DC35-430F-9CA4-09F2E7A0F159}"/>
                  </a:ext>
                </a:extLst>
              </p:cNvPr>
              <p:cNvSpPr txBox="1"/>
              <p:nvPr/>
            </p:nvSpPr>
            <p:spPr>
              <a:xfrm>
                <a:off x="692722" y="6087665"/>
                <a:ext cx="10764987" cy="627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Also,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sz="2000" dirty="0"/>
                  <a:t> is related to the capillary number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𝐶𝑎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2000" b="0" i="0" dirty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/>
                  <a:t> as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=2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𝐶𝑎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̅"/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m:rPr>
                                    <m:nor/>
                                  </m:rPr>
                                  <a:rPr lang="en-GB" sz="2000" b="0" dirty="0"/>
                                  <m:t>+2</m:t>
                                </m:r>
                              </m:num>
                              <m:den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sz="2000" b="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6530ED-DC35-430F-9CA4-09F2E7A0F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22" y="6087665"/>
                <a:ext cx="10764987" cy="627672"/>
              </a:xfrm>
              <a:prstGeom prst="rect">
                <a:avLst/>
              </a:prstGeom>
              <a:blipFill>
                <a:blip r:embed="rId6"/>
                <a:stretch>
                  <a:fillRect l="-623" b="-58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8DE15B3-FC70-46BF-8D08-964514815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5745" y="126902"/>
            <a:ext cx="3905823" cy="2475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570DBA-E637-41C6-B54D-941C6FC7A3A4}"/>
                  </a:ext>
                </a:extLst>
              </p:cNvPr>
              <p:cNvSpPr/>
              <p:nvPr/>
            </p:nvSpPr>
            <p:spPr>
              <a:xfrm>
                <a:off x="540327" y="1956138"/>
                <a:ext cx="8285017" cy="13370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latin typeface="AdvOT1ef757c0"/>
                  </a:rPr>
                  <a:t>For small perturbation 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GB" sz="2000" dirty="0">
                    <a:latin typeface="AdvPSMP10"/>
                  </a:rPr>
                  <a:t> </a:t>
                </a:r>
                <a:r>
                  <a:rPr lang="en-GB" sz="2000" dirty="0">
                    <a:latin typeface="AdvOT1ef757c0"/>
                  </a:rPr>
                  <a:t>of the wave number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2000" dirty="0">
                    <a:latin typeface="AdvOT1ef757c0"/>
                  </a:rPr>
                  <a:t>, the deformed interface      can be described as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p>
                  </m:oMath>
                </a14:m>
                <a:r>
                  <a:rPr lang="en-GB" sz="2000" dirty="0">
                    <a:latin typeface="AdvOT1ef757c0"/>
                  </a:rPr>
                  <a:t>. Performing a linear stability analysis and considering the first order solution in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AdvOT1ef757c0"/>
                  </a:rPr>
                  <a:t>, the growth rate of disturbances</a:t>
                </a:r>
                <a14:m>
                  <m:oMath xmlns:m="http://schemas.openxmlformats.org/officeDocument/2006/math"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AdvP4C4E74"/>
                  </a:rPr>
                  <a:t> </a:t>
                </a:r>
                <a:r>
                  <a:rPr lang="en-GB" sz="2000" dirty="0">
                    <a:latin typeface="AdvOT1ef757c0"/>
                  </a:rPr>
                  <a:t>from a circular shape of radius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570DBA-E637-41C6-B54D-941C6FC7A3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27" y="1956138"/>
                <a:ext cx="8285017" cy="1337033"/>
              </a:xfrm>
              <a:prstGeom prst="rect">
                <a:avLst/>
              </a:prstGeom>
              <a:blipFill>
                <a:blip r:embed="rId8"/>
                <a:stretch>
                  <a:fillRect l="-809" t="-2740" b="-77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156CF62A-99AF-4965-8FCD-695B7DDF2789}"/>
              </a:ext>
            </a:extLst>
          </p:cNvPr>
          <p:cNvSpPr/>
          <p:nvPr/>
        </p:nvSpPr>
        <p:spPr>
          <a:xfrm>
            <a:off x="9444447" y="1988415"/>
            <a:ext cx="548640" cy="252000"/>
          </a:xfrm>
          <a:prstGeom prst="rect">
            <a:avLst/>
          </a:prstGeom>
          <a:solidFill>
            <a:srgbClr val="ECA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57892" y="5136187"/>
            <a:ext cx="11199817" cy="1733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11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715-D804-46D2-8873-EA7E26CBC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365125"/>
            <a:ext cx="10771910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Stability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44BC3-FB57-45C2-B916-62F982910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393" y="3329230"/>
            <a:ext cx="6161905" cy="780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C3C116-04C3-4453-B912-F22945A2C59F}"/>
                  </a:ext>
                </a:extLst>
              </p:cNvPr>
              <p:cNvSpPr txBox="1"/>
              <p:nvPr/>
            </p:nvSpPr>
            <p:spPr>
              <a:xfrm>
                <a:off x="581890" y="4350330"/>
                <a:ext cx="93933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/>
                  <a:t> is obtained from mass conservation,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C3C116-04C3-4453-B912-F22945A2C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90" y="4350330"/>
                <a:ext cx="9393380" cy="400110"/>
              </a:xfrm>
              <a:prstGeom prst="rect">
                <a:avLst/>
              </a:prstGeom>
              <a:blipFill>
                <a:blip r:embed="rId3"/>
                <a:stretch>
                  <a:fillRect l="-649" t="-9231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7A2C6B6-575F-46A8-974E-76777F4A7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054" y="4229372"/>
            <a:ext cx="2276190" cy="6666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1B9204-D3C0-4A16-BC16-20CA0966B1D2}"/>
              </a:ext>
            </a:extLst>
          </p:cNvPr>
          <p:cNvSpPr/>
          <p:nvPr/>
        </p:nvSpPr>
        <p:spPr>
          <a:xfrm>
            <a:off x="692722" y="5473255"/>
            <a:ext cx="7453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dvOT1ef757c0"/>
              </a:rPr>
              <a:t>The dimensionless (control) parameter </a:t>
            </a:r>
            <a:endParaRPr lang="en-GB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319A5A-FBA4-432D-8A9A-061897039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950" y="5291254"/>
            <a:ext cx="3561905" cy="7333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6530ED-DC35-430F-9CA4-09F2E7A0F159}"/>
                  </a:ext>
                </a:extLst>
              </p:cNvPr>
              <p:cNvSpPr txBox="1"/>
              <p:nvPr/>
            </p:nvSpPr>
            <p:spPr>
              <a:xfrm>
                <a:off x="692722" y="6087665"/>
                <a:ext cx="10764987" cy="627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 smtClean="0"/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sz="2000" dirty="0"/>
                  <a:t> </a:t>
                </a:r>
                <a:r>
                  <a:rPr lang="en-GB" sz="2000" dirty="0" smtClean="0"/>
                  <a:t>can also be related </a:t>
                </a:r>
                <a:r>
                  <a:rPr lang="en-GB" sz="2000" dirty="0"/>
                  <a:t>to the capillary number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𝐶𝑎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2000" b="0" i="0" dirty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/>
                  <a:t> as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=2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𝐶𝑎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̅"/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m:rPr>
                                    <m:nor/>
                                  </m:rPr>
                                  <a:rPr lang="en-GB" sz="2000" b="0" dirty="0"/>
                                  <m:t>+2</m:t>
                                </m:r>
                              </m:num>
                              <m:den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sz="2000" b="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6530ED-DC35-430F-9CA4-09F2E7A0F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22" y="6087665"/>
                <a:ext cx="10764987" cy="627672"/>
              </a:xfrm>
              <a:prstGeom prst="rect">
                <a:avLst/>
              </a:prstGeom>
              <a:blipFill>
                <a:blip r:embed="rId6"/>
                <a:stretch>
                  <a:fillRect b="-58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8DE15B3-FC70-46BF-8D08-964514815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5745" y="126902"/>
            <a:ext cx="3905823" cy="2475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570DBA-E637-41C6-B54D-941C6FC7A3A4}"/>
                  </a:ext>
                </a:extLst>
              </p:cNvPr>
              <p:cNvSpPr/>
              <p:nvPr/>
            </p:nvSpPr>
            <p:spPr>
              <a:xfrm>
                <a:off x="540327" y="1956138"/>
                <a:ext cx="8285017" cy="13370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latin typeface="AdvOT1ef757c0"/>
                  </a:rPr>
                  <a:t>For small perturbation 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GB" sz="2000" dirty="0">
                    <a:latin typeface="AdvPSMP10"/>
                  </a:rPr>
                  <a:t> </a:t>
                </a:r>
                <a:r>
                  <a:rPr lang="en-GB" sz="2000" dirty="0">
                    <a:latin typeface="AdvOT1ef757c0"/>
                  </a:rPr>
                  <a:t>of the wave number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2000" dirty="0">
                    <a:latin typeface="AdvOT1ef757c0"/>
                  </a:rPr>
                  <a:t>, the deformed interface      can be described as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p>
                  </m:oMath>
                </a14:m>
                <a:r>
                  <a:rPr lang="en-GB" sz="2000" dirty="0">
                    <a:latin typeface="AdvOT1ef757c0"/>
                  </a:rPr>
                  <a:t>. Performing a linear stability analysis and considering the first order solution in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AdvOT1ef757c0"/>
                  </a:rPr>
                  <a:t>, the growth rate of disturbances</a:t>
                </a:r>
                <a14:m>
                  <m:oMath xmlns:m="http://schemas.openxmlformats.org/officeDocument/2006/math"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AdvP4C4E74"/>
                  </a:rPr>
                  <a:t> </a:t>
                </a:r>
                <a:r>
                  <a:rPr lang="en-GB" sz="2000" dirty="0">
                    <a:latin typeface="AdvOT1ef757c0"/>
                  </a:rPr>
                  <a:t>from a circular shape of radius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570DBA-E637-41C6-B54D-941C6FC7A3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27" y="1956138"/>
                <a:ext cx="8285017" cy="1337033"/>
              </a:xfrm>
              <a:prstGeom prst="rect">
                <a:avLst/>
              </a:prstGeom>
              <a:blipFill>
                <a:blip r:embed="rId8"/>
                <a:stretch>
                  <a:fillRect l="-809" t="-2740" b="-77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156CF62A-99AF-4965-8FCD-695B7DDF2789}"/>
              </a:ext>
            </a:extLst>
          </p:cNvPr>
          <p:cNvSpPr/>
          <p:nvPr/>
        </p:nvSpPr>
        <p:spPr>
          <a:xfrm>
            <a:off x="9444447" y="1988415"/>
            <a:ext cx="548640" cy="252000"/>
          </a:xfrm>
          <a:prstGeom prst="rect">
            <a:avLst/>
          </a:prstGeom>
          <a:solidFill>
            <a:srgbClr val="ECA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88" y="36201"/>
            <a:ext cx="2086199" cy="57786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75D2-2500-400D-A2BB-F93AEAA5A4B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99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1345</Words>
  <Application>Microsoft Office PowerPoint</Application>
  <PresentationFormat>Widescreen</PresentationFormat>
  <Paragraphs>190</Paragraphs>
  <Slides>25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AdvOT1ef757c0</vt:lpstr>
      <vt:lpstr>AdvOT7d6df7ab.I</vt:lpstr>
      <vt:lpstr>AdvP4C4E74</vt:lpstr>
      <vt:lpstr>AdvPSMP10</vt:lpstr>
      <vt:lpstr>Arial</vt:lpstr>
      <vt:lpstr>Calibri</vt:lpstr>
      <vt:lpstr>Calibri Light</vt:lpstr>
      <vt:lpstr>Cambria Math</vt:lpstr>
      <vt:lpstr>Constantia</vt:lpstr>
      <vt:lpstr>Tahoma</vt:lpstr>
      <vt:lpstr>Times New Roman</vt:lpstr>
      <vt:lpstr>Office Theme</vt:lpstr>
      <vt:lpstr>Graph</vt:lpstr>
      <vt:lpstr>Interfacial instability in non-Newtonian multiphase porous media flow</vt:lpstr>
      <vt:lpstr>Interfacial instability – viscous fingering </vt:lpstr>
      <vt:lpstr>Radial Hele-Shaw cell:: non-Newtonian Fluid</vt:lpstr>
      <vt:lpstr>Radial Hele-Shaw cell:: non-Newtonian Fluid</vt:lpstr>
      <vt:lpstr>Radial Hele-Shaw cell:: non-Newtonian Fluid</vt:lpstr>
      <vt:lpstr>Non-Newtonian Hele Shaw flow</vt:lpstr>
      <vt:lpstr>Non-Newtonian Hele Shaw flow</vt:lpstr>
      <vt:lpstr>Linear Stability analysis</vt:lpstr>
      <vt:lpstr>Linear Stability analysis</vt:lpstr>
      <vt:lpstr>Viscous fingering – how to control?</vt:lpstr>
      <vt:lpstr>Suppressing viscous fingering</vt:lpstr>
      <vt:lpstr>Suppressing viscous fingering</vt:lpstr>
      <vt:lpstr>Numerical results</vt:lpstr>
      <vt:lpstr>Numerical results</vt:lpstr>
      <vt:lpstr>Numerical results</vt:lpstr>
      <vt:lpstr>Numerical results</vt:lpstr>
      <vt:lpstr>Hele – Shaw cell experimental setup</vt:lpstr>
      <vt:lpstr>Evidence of fingering stability at n∼2,  〖Q∼t〗^(-(2-n)/(2+n))</vt:lpstr>
      <vt:lpstr>Experimental observation displacing 0.1% w/v Carbopol solution (n∼0.5) with air</vt:lpstr>
      <vt:lpstr>Experimental observation displacing 0.1% w/v Carbopol solution (n∼0.5) with air</vt:lpstr>
      <vt:lpstr>Experimental observation displacing 0.1% w/v Carbopol solution (n∼0.5) with air</vt:lpstr>
      <vt:lpstr>Continuous long term operation in fingering suppression</vt:lpstr>
      <vt:lpstr>Concluding thoughts</vt:lpstr>
      <vt:lpstr>Concluding thoughts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SOURAV MONDAL</dc:creator>
  <cp:lastModifiedBy>SOURAV MONDAL</cp:lastModifiedBy>
  <cp:revision>44</cp:revision>
  <dcterms:created xsi:type="dcterms:W3CDTF">2025-02-20T05:08:10Z</dcterms:created>
  <dcterms:modified xsi:type="dcterms:W3CDTF">2026-05-15T11:33:19Z</dcterms:modified>
</cp:coreProperties>
</file>