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60" r:id="rId4"/>
    <p:sldId id="261" r:id="rId5"/>
    <p:sldId id="262" r:id="rId6"/>
    <p:sldId id="409" r:id="rId7"/>
    <p:sldId id="263" r:id="rId8"/>
    <p:sldId id="407" r:id="rId9"/>
    <p:sldId id="265" r:id="rId10"/>
    <p:sldId id="266" r:id="rId11"/>
    <p:sldId id="267" r:id="rId12"/>
    <p:sldId id="259" r:id="rId13"/>
    <p:sldId id="408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00FF"/>
    <a:srgbClr val="0000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10" autoAdjust="0"/>
  </p:normalViewPr>
  <p:slideViewPr>
    <p:cSldViewPr snapToGrid="0">
      <p:cViewPr varScale="1">
        <p:scale>
          <a:sx n="78" d="100"/>
          <a:sy n="78" d="100"/>
        </p:scale>
        <p:origin x="83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FADD0-5B1A-48A0-89EF-88FF04C12A68}" type="datetimeFigureOut">
              <a:rPr lang="fr-FR" smtClean="0"/>
              <a:t>21/05/2026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24E372-636A-4CE7-B0FE-57789180B4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2214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54446A-7A48-4EA9-A0FD-C1170C7BB9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8B5C2CB-B0D0-42B8-AF42-990DE6325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374CC23-FB0A-4C57-921E-8EBFAD558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2B36-1D96-41C5-92B2-25BBB1780E1A}" type="datetime1">
              <a:rPr lang="fr-FR" smtClean="0"/>
              <a:t>21/05/2026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1E4A53-30ED-4A00-B229-C908F605A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B61B285-0416-4304-8A84-B67C7E410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D72CA-FD88-4D7B-97A3-62C76FA228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4107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BC2F0D-457A-4011-86B8-96F45385A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4B6B7D4-7952-4667-8EB0-0F19D83C6F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0F4E11-2E72-47F8-B69B-3A9F310F3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1C412-46A6-47E2-9006-1E92931AAD14}" type="datetime1">
              <a:rPr lang="fr-FR" smtClean="0"/>
              <a:t>21/05/2026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D8A54E-97DE-49B6-B3BF-13EE51FF0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13E490-ACC7-4269-BE88-802A9582F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D72CA-FD88-4D7B-97A3-62C76FA228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1576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B9660CC-F504-4024-9AE8-0784E80FEE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BCA8305-0A9A-4E69-91E8-C96C444F36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C5802C-D83B-4F01-9A2E-2D6E4830B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B39B3-1C77-42E6-9B54-10881869C5B6}" type="datetime1">
              <a:rPr lang="fr-FR" smtClean="0"/>
              <a:t>21/05/2026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1510EF2-D23D-4D26-866F-4559FD1A7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405556-F8AF-4952-8FAC-8925EEAD0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D72CA-FD88-4D7B-97A3-62C76FA228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4616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D63FF3-4BB4-4173-B383-0C164FA4D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75E7C0-3D9F-4DB6-85AC-1CF1358B4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52E781-2563-4C37-A800-6A5E64A0F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A527-1D76-43CA-89D3-EE56B267F775}" type="datetime1">
              <a:rPr lang="fr-FR" smtClean="0"/>
              <a:t>21/05/2026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A40524-41F8-4666-B95B-2684E3FD8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B9E8AA7-4823-4233-B505-CBF2A96D0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D72CA-FD88-4D7B-97A3-62C76FA228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47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7DEDF3-6306-47BD-9579-07B6F15B6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506FCB1-E207-4EE2-915B-BD2AF7176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5DE1CC-47A7-4057-84C3-30702F324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4B340-AB3B-430F-B35F-272850A40EFB}" type="datetime1">
              <a:rPr lang="fr-FR" smtClean="0"/>
              <a:t>21/05/2026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52D1DFF-D116-45FC-A2B2-D61C96BDC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8F6829-9B9E-4D90-A8BC-D3152A6C9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D72CA-FD88-4D7B-97A3-62C76FA228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6089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FA6D22-AA4E-44AD-9FB5-E6F6D773E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9A9AF3-3DF1-4CF7-855D-2A71692F85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539BC50-E71C-4E56-A2D9-E3A1B84AA6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111C49B-12DB-4586-A72D-BF1F788A8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6F4C3-A9C2-43E2-AB01-A8CDF9B4308F}" type="datetime1">
              <a:rPr lang="fr-FR" smtClean="0"/>
              <a:t>21/05/2026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30485E7-58BF-4F20-9F8C-CB7D3E623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00B2BF0-99F5-4E46-BFD8-7B557AA84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D72CA-FD88-4D7B-97A3-62C76FA228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9699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B5FD45-BF68-4F2C-853F-A82F6429E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550CD76-8BF0-4B9F-AF99-CFA71F695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6759BE4-DFC4-4C10-9B54-9C31879E5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A88339B-99AE-4A03-9020-EF4FB97B09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1DB322B-DDA3-4F6A-AE40-C858C2455F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8E859A4-D38D-476D-88B8-399FB0D96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442B0-8AFD-4F28-AFEB-2480F0ED2E95}" type="datetime1">
              <a:rPr lang="fr-FR" smtClean="0"/>
              <a:t>21/05/2026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4CC477-167B-4C4F-AD50-B0FCC69AD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17205-BE09-478F-A618-6BF3ACEE8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D72CA-FD88-4D7B-97A3-62C76FA228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2130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90E09B-C5C8-41E4-B504-5E5DBA7DF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17C8B9F-CCA2-4A29-9AF1-81F848DA9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D0705-6971-4997-899E-80B6D8F944E3}" type="datetime1">
              <a:rPr lang="fr-FR" smtClean="0"/>
              <a:t>21/05/2026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DC8661E-1E9C-4904-A130-AB2842748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4102454-D13A-4056-AC58-CD0F6B767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D72CA-FD88-4D7B-97A3-62C76FA228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3137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FD2C8B4-D877-43BA-9FF7-5A31679CA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672B1-683C-4B26-AC44-3FCB07D8B903}" type="datetime1">
              <a:rPr lang="fr-FR" smtClean="0"/>
              <a:t>21/05/2026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961C9BD-0327-4617-99F1-47035D996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C53EB9F-7B5C-4CE8-A8A2-55C590CB0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D72CA-FD88-4D7B-97A3-62C76FA228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3924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4A0A86-92A0-45E3-9EA9-8E126B72E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5537D3-33FE-46CF-A3B9-1F8FADF2C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4727AC4-57CE-485E-87FD-94EBBE1EA7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EFE9467-2DA0-4CBC-80B5-C78391812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1AD36-1818-4B74-B67B-277DFECDD328}" type="datetime1">
              <a:rPr lang="fr-FR" smtClean="0"/>
              <a:t>21/05/2026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7B00BB7-7D2D-43BE-9682-520C85DA3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0E4DA8A-85BE-4DFA-8DB5-ACB6EF541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D72CA-FD88-4D7B-97A3-62C76FA228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7649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CBFB73-9601-4088-A6D2-2FD36D070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764B849-4008-4CEA-B866-85201B421A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B9CC58-0EA9-4BC4-B0A0-061CA9A92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61C2860-3071-46BD-976C-764600716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5250E-301D-46B1-8F7B-241C1BD35040}" type="datetime1">
              <a:rPr lang="fr-FR" smtClean="0"/>
              <a:t>21/05/2026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7D4B19-83AE-4B9A-A758-924B03F48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4EEECDD-0CF6-4DF1-9B82-7EA6D8918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D72CA-FD88-4D7B-97A3-62C76FA228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2645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286E717-DEDA-4016-83CA-16325069A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9106A46-7597-4471-82A1-8F6779FB51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A319811-422A-4D17-A513-6FDD5A4ECB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FAA94-DFFB-4F20-BC19-60CA98CF9A2A}" type="datetime1">
              <a:rPr lang="fr-FR" smtClean="0"/>
              <a:t>21/05/2026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E68DFE2-A69B-4CF9-AFF6-C297C7889D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85A0B3-4B09-4597-A256-FDAC0EFEE2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D72CA-FD88-4D7B-97A3-62C76FA228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4547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5.png"/><Relationship Id="rId4" Type="http://schemas.openxmlformats.org/officeDocument/2006/relationships/image" Target="../media/image56.png"/><Relationship Id="rId9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jpg"/><Relationship Id="rId12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11" Type="http://schemas.openxmlformats.org/officeDocument/2006/relationships/image" Target="../media/image27.png"/><Relationship Id="rId5" Type="http://schemas.openxmlformats.org/officeDocument/2006/relationships/image" Target="../media/image23.jp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7" Type="http://schemas.openxmlformats.org/officeDocument/2006/relationships/image" Target="../media/image32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29.png"/><Relationship Id="rId10" Type="http://schemas.openxmlformats.org/officeDocument/2006/relationships/image" Target="../media/image35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35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3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33.png"/><Relationship Id="rId5" Type="http://schemas.openxmlformats.org/officeDocument/2006/relationships/image" Target="../media/image41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2322E4E3-3364-4B62-8F88-361B76227701}"/>
              </a:ext>
            </a:extLst>
          </p:cNvPr>
          <p:cNvSpPr txBox="1"/>
          <p:nvPr/>
        </p:nvSpPr>
        <p:spPr>
          <a:xfrm>
            <a:off x="94759" y="104399"/>
            <a:ext cx="124978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/>
              <a:t>Interpore</a:t>
            </a:r>
            <a:r>
              <a:rPr lang="fr-FR" i="1" dirty="0"/>
              <a:t> 2026, Nantes. MS05 (</a:t>
            </a:r>
            <a:r>
              <a:rPr lang="en-US" i="1" dirty="0"/>
              <a:t>Physics of multiphase flow in diverse porous media)</a:t>
            </a:r>
            <a:endParaRPr lang="fr-FR" i="1" dirty="0"/>
          </a:p>
          <a:p>
            <a:r>
              <a:rPr lang="fr-FR" i="1" dirty="0"/>
              <a:t>22 </a:t>
            </a:r>
            <a:r>
              <a:rPr lang="fr-FR" i="1" dirty="0" err="1"/>
              <a:t>may</a:t>
            </a:r>
            <a:r>
              <a:rPr lang="fr-FR" i="1" dirty="0"/>
              <a:t> 2026</a:t>
            </a:r>
            <a:endParaRPr lang="fr-FR" dirty="0"/>
          </a:p>
          <a:p>
            <a:pPr algn="ctr"/>
            <a:r>
              <a:rPr lang="en-US" sz="2400" b="1" dirty="0">
                <a:solidFill>
                  <a:srgbClr val="7030A0"/>
                </a:solidFill>
              </a:rPr>
              <a:t>Fluid transfers through versatile </a:t>
            </a:r>
            <a:r>
              <a:rPr lang="en-US" sz="2400" b="1" i="1" dirty="0">
                <a:solidFill>
                  <a:srgbClr val="7030A0"/>
                </a:solidFill>
              </a:rPr>
              <a:t>dynamic NMR relaxometry</a:t>
            </a:r>
            <a:endParaRPr lang="fr-FR" sz="2400" b="1" i="1" dirty="0">
              <a:solidFill>
                <a:srgbClr val="7030A0"/>
              </a:solidFill>
            </a:endParaRPr>
          </a:p>
          <a:p>
            <a:pPr algn="ctr"/>
            <a:r>
              <a:rPr lang="fr-FR" b="1" i="1" dirty="0"/>
              <a:t>Benjamin Maillet </a:t>
            </a:r>
            <a:r>
              <a:rPr lang="fr-FR" i="1" dirty="0"/>
              <a:t>(oral </a:t>
            </a:r>
            <a:r>
              <a:rPr lang="fr-FR" i="1" dirty="0" err="1"/>
              <a:t>presenter</a:t>
            </a:r>
            <a:r>
              <a:rPr lang="fr-FR" i="1" dirty="0"/>
              <a:t>), Philippe </a:t>
            </a:r>
            <a:r>
              <a:rPr lang="fr-FR" i="1" dirty="0" err="1"/>
              <a:t>Coussot</a:t>
            </a:r>
            <a:r>
              <a:rPr lang="fr-FR" i="1" dirty="0"/>
              <a:t>, </a:t>
            </a:r>
            <a:r>
              <a:rPr lang="fr-FR" i="1" dirty="0" err="1"/>
              <a:t>Rahima</a:t>
            </a:r>
            <a:r>
              <a:rPr lang="fr-FR" i="1" dirty="0"/>
              <a:t> Sidi-</a:t>
            </a:r>
            <a:r>
              <a:rPr lang="fr-FR" i="1" dirty="0" err="1"/>
              <a:t>Boulenouar</a:t>
            </a:r>
            <a:r>
              <a:rPr lang="fr-FR" i="1" dirty="0"/>
              <a:t> (Navier </a:t>
            </a:r>
            <a:r>
              <a:rPr lang="fr-FR" i="1" dirty="0" err="1"/>
              <a:t>laboratory</a:t>
            </a:r>
            <a:r>
              <a:rPr lang="fr-FR" i="1" dirty="0"/>
              <a:t>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2A3F147-0342-4CB6-B2D0-38A2D13C34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998" y="1979369"/>
            <a:ext cx="1520189" cy="162396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6D24EFA-2CA7-4D1E-B82B-0C11E59A51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2" t="20233" r="19690" b="19158"/>
          <a:stretch/>
        </p:blipFill>
        <p:spPr>
          <a:xfrm>
            <a:off x="1728970" y="2307258"/>
            <a:ext cx="765561" cy="76556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69AE89F-4A02-4A0F-A28C-BDED86C6F6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3" b="27612"/>
          <a:stretch/>
        </p:blipFill>
        <p:spPr>
          <a:xfrm>
            <a:off x="500671" y="3168612"/>
            <a:ext cx="1793543" cy="43112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BF0BD24-4A83-4BCF-B870-8AF7A8ECCA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96" y="1813746"/>
            <a:ext cx="903107" cy="1180531"/>
          </a:xfrm>
          <a:prstGeom prst="rect">
            <a:avLst/>
          </a:prstGeo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8D2F524F-6A7F-4062-A4AC-506AAB1BCC5A}"/>
              </a:ext>
            </a:extLst>
          </p:cNvPr>
          <p:cNvGrpSpPr/>
          <p:nvPr/>
        </p:nvGrpSpPr>
        <p:grpSpPr>
          <a:xfrm>
            <a:off x="94759" y="4014474"/>
            <a:ext cx="5382591" cy="2000858"/>
            <a:chOff x="4425911" y="1592021"/>
            <a:chExt cx="5382591" cy="2000858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F149C270-5836-4B13-840A-BDA016FE4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5911" y="1635326"/>
              <a:ext cx="3269399" cy="1957553"/>
            </a:xfrm>
            <a:prstGeom prst="rect">
              <a:avLst/>
            </a:prstGeom>
          </p:spPr>
        </p:pic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58E7E552-6853-4CED-B12C-086C6F06CA5F}"/>
                </a:ext>
              </a:extLst>
            </p:cNvPr>
            <p:cNvSpPr txBox="1"/>
            <p:nvPr/>
          </p:nvSpPr>
          <p:spPr>
            <a:xfrm>
              <a:off x="7743293" y="1592021"/>
              <a:ext cx="20652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i="1" dirty="0" err="1"/>
                <a:t>Rheology</a:t>
              </a:r>
              <a:r>
                <a:rPr lang="fr-FR" sz="1600" i="1" dirty="0"/>
                <a:t> and </a:t>
              </a:r>
              <a:r>
                <a:rPr lang="fr-FR" sz="1600" i="1" dirty="0" err="1"/>
                <a:t>Porous</a:t>
              </a:r>
              <a:r>
                <a:rPr lang="fr-FR" sz="1600" i="1" dirty="0"/>
                <a:t> Media team building </a:t>
              </a:r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DAA421B3-96AA-47D9-B2F6-B6C146AB313B}"/>
              </a:ext>
            </a:extLst>
          </p:cNvPr>
          <p:cNvGrpSpPr/>
          <p:nvPr/>
        </p:nvGrpSpPr>
        <p:grpSpPr>
          <a:xfrm>
            <a:off x="3821502" y="4057779"/>
            <a:ext cx="4745533" cy="2131190"/>
            <a:chOff x="7685802" y="1919927"/>
            <a:chExt cx="4745533" cy="2131190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B000702B-957A-4923-8589-EC4F6C071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2169" y="1919927"/>
              <a:ext cx="2909166" cy="2040758"/>
            </a:xfrm>
            <a:prstGeom prst="rect">
              <a:avLst/>
            </a:prstGeom>
          </p:spPr>
        </p:pic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AD991265-4E1B-4C2C-B7A2-D099AF5C7B7A}"/>
                </a:ext>
              </a:extLst>
            </p:cNvPr>
            <p:cNvSpPr txBox="1"/>
            <p:nvPr/>
          </p:nvSpPr>
          <p:spPr>
            <a:xfrm>
              <a:off x="7685802" y="2727678"/>
              <a:ext cx="186482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600" i="1" dirty="0"/>
                <a:t>Ecole des Ponts Paris Tech</a:t>
              </a:r>
            </a:p>
            <a:p>
              <a:pPr algn="r"/>
              <a:endParaRPr lang="fr-FR" sz="1600" i="1" dirty="0"/>
            </a:p>
            <a:p>
              <a:pPr algn="r"/>
              <a:r>
                <a:rPr lang="fr-FR" sz="1600" i="1" dirty="0"/>
                <a:t> Champs-sur-Marne</a:t>
              </a:r>
            </a:p>
            <a:p>
              <a:pPr algn="r"/>
              <a:r>
                <a:rPr lang="fr-FR" sz="1600" i="1" dirty="0"/>
                <a:t>France</a:t>
              </a:r>
            </a:p>
          </p:txBody>
        </p:sp>
      </p:grpSp>
      <p:pic>
        <p:nvPicPr>
          <p:cNvPr id="15" name="Image 14">
            <a:extLst>
              <a:ext uri="{FF2B5EF4-FFF2-40B4-BE49-F238E27FC236}">
                <a16:creationId xmlns:a16="http://schemas.microsoft.com/office/drawing/2014/main" id="{0E0EE90E-0768-405C-ACF1-172C34C698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94209" y="2063421"/>
            <a:ext cx="3135583" cy="2523093"/>
          </a:xfrm>
          <a:prstGeom prst="rect">
            <a:avLst/>
          </a:prstGeom>
        </p:spPr>
      </p:pic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7C413282-BC1B-4F97-B20E-9AA6E7568BFD}"/>
              </a:ext>
            </a:extLst>
          </p:cNvPr>
          <p:cNvCxnSpPr>
            <a:cxnSpLocks/>
          </p:cNvCxnSpPr>
          <p:nvPr/>
        </p:nvCxnSpPr>
        <p:spPr>
          <a:xfrm>
            <a:off x="4575361" y="2244638"/>
            <a:ext cx="5576955" cy="5467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numéro de diapositive 2">
            <a:extLst>
              <a:ext uri="{FF2B5EF4-FFF2-40B4-BE49-F238E27FC236}">
                <a16:creationId xmlns:a16="http://schemas.microsoft.com/office/drawing/2014/main" id="{E9344357-6E8C-4D73-9B21-2CB4DA89E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8DD1A71-DED5-4039-B2D8-B86392AD2261}" type="slidenum">
              <a:rPr lang="fr-FR" smtClean="0"/>
              <a:t>1</a:t>
            </a:fld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B1A5365-2499-418C-BB2D-2E89FB6CFD59}"/>
              </a:ext>
            </a:extLst>
          </p:cNvPr>
          <p:cNvSpPr txBox="1"/>
          <p:nvPr/>
        </p:nvSpPr>
        <p:spPr>
          <a:xfrm>
            <a:off x="838200" y="6304095"/>
            <a:ext cx="8217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Main topic of Navier </a:t>
            </a:r>
            <a:r>
              <a:rPr lang="fr-FR" dirty="0" err="1"/>
              <a:t>laboratory</a:t>
            </a:r>
            <a:r>
              <a:rPr lang="fr-FR" dirty="0"/>
              <a:t> : </a:t>
            </a:r>
            <a:r>
              <a:rPr lang="fr-FR" b="1" dirty="0" err="1"/>
              <a:t>Material</a:t>
            </a:r>
            <a:r>
              <a:rPr lang="fr-FR" b="1" dirty="0"/>
              <a:t> for construction by </a:t>
            </a:r>
            <a:r>
              <a:rPr lang="fr-FR" b="1" dirty="0" err="1"/>
              <a:t>plenty</a:t>
            </a:r>
            <a:r>
              <a:rPr lang="fr-FR" b="1" dirty="0"/>
              <a:t> of </a:t>
            </a:r>
            <a:r>
              <a:rPr lang="fr-FR" b="1" dirty="0" err="1"/>
              <a:t>approaches</a:t>
            </a:r>
            <a:r>
              <a:rPr lang="fr-FR" dirty="0"/>
              <a:t>. 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4A6C86B0-4589-4A2B-B919-461609B036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62000" y="194636"/>
            <a:ext cx="1419927" cy="30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345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27F9297-EE12-42EC-B74A-8D4F08971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D72CA-FD88-4D7B-97A3-62C76FA2289C}" type="slidenum">
              <a:rPr lang="fr-FR" smtClean="0"/>
              <a:t>10</a:t>
            </a:fld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FE1D990-D68B-468D-984F-CD483FC3DCD2}"/>
              </a:ext>
            </a:extLst>
          </p:cNvPr>
          <p:cNvSpPr txBox="1"/>
          <p:nvPr/>
        </p:nvSpPr>
        <p:spPr>
          <a:xfrm>
            <a:off x="215912" y="196570"/>
            <a:ext cx="8485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/>
              <a:t>Deviation</a:t>
            </a:r>
            <a:r>
              <a:rPr lang="fr-FR" sz="2000" b="1" dirty="0"/>
              <a:t> of the power </a:t>
            </a:r>
            <a:r>
              <a:rPr lang="fr-FR" sz="2000" b="1" dirty="0" err="1"/>
              <a:t>law</a:t>
            </a:r>
            <a:r>
              <a:rPr lang="fr-FR" sz="2000" b="1" dirty="0"/>
              <a:t> PL(t) n° 4. Chemical </a:t>
            </a:r>
            <a:r>
              <a:rPr lang="fr-FR" sz="2000" b="1" dirty="0" err="1"/>
              <a:t>instability</a:t>
            </a:r>
            <a:endParaRPr lang="fr-FR" sz="2000" b="1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91CD9AD-4655-422E-978C-A7B24DC029B7}"/>
              </a:ext>
            </a:extLst>
          </p:cNvPr>
          <p:cNvSpPr txBox="1"/>
          <p:nvPr/>
        </p:nvSpPr>
        <p:spPr>
          <a:xfrm>
            <a:off x="256934" y="596680"/>
            <a:ext cx="8032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Slow drying (concentrations </a:t>
            </a:r>
            <a:r>
              <a:rPr lang="fr-FR" i="1" dirty="0" err="1"/>
              <a:t>increase</a:t>
            </a:r>
            <a:r>
              <a:rPr lang="fr-FR" i="1" dirty="0"/>
              <a:t>) of </a:t>
            </a:r>
          </a:p>
          <a:p>
            <a:r>
              <a:rPr lang="fr-FR" i="1" dirty="0"/>
              <a:t>		</a:t>
            </a:r>
            <a:r>
              <a:rPr lang="fr-FR" b="1" i="1" dirty="0">
                <a:solidFill>
                  <a:srgbClr val="FF00FF"/>
                </a:solidFill>
              </a:rPr>
              <a:t>Cu</a:t>
            </a:r>
            <a:r>
              <a:rPr lang="fr-FR" b="1" i="1" baseline="30000" dirty="0">
                <a:solidFill>
                  <a:srgbClr val="FF00FF"/>
                </a:solidFill>
              </a:rPr>
              <a:t>2+</a:t>
            </a:r>
            <a:r>
              <a:rPr lang="fr-FR" b="1" i="1" baseline="-25000" dirty="0">
                <a:solidFill>
                  <a:srgbClr val="FF00FF"/>
                </a:solidFill>
              </a:rPr>
              <a:t>(</a:t>
            </a:r>
            <a:r>
              <a:rPr lang="fr-FR" b="1" i="1" baseline="-25000" dirty="0" err="1">
                <a:solidFill>
                  <a:srgbClr val="FF00FF"/>
                </a:solidFill>
              </a:rPr>
              <a:t>aq</a:t>
            </a:r>
            <a:r>
              <a:rPr lang="fr-FR" b="1" i="1" baseline="-25000" dirty="0">
                <a:solidFill>
                  <a:srgbClr val="FF00FF"/>
                </a:solidFill>
              </a:rPr>
              <a:t>)</a:t>
            </a:r>
            <a:r>
              <a:rPr lang="fr-FR" b="1" i="1" dirty="0">
                <a:solidFill>
                  <a:srgbClr val="FF00FF"/>
                </a:solidFill>
              </a:rPr>
              <a:t> + SO</a:t>
            </a:r>
            <a:r>
              <a:rPr lang="fr-FR" b="1" i="1" baseline="-25000" dirty="0">
                <a:solidFill>
                  <a:srgbClr val="FF00FF"/>
                </a:solidFill>
              </a:rPr>
              <a:t>4</a:t>
            </a:r>
            <a:r>
              <a:rPr lang="fr-FR" b="1" i="1" baseline="30000" dirty="0">
                <a:solidFill>
                  <a:srgbClr val="FF00FF"/>
                </a:solidFill>
              </a:rPr>
              <a:t>2-</a:t>
            </a:r>
            <a:r>
              <a:rPr lang="fr-FR" b="1" i="1" baseline="-25000" dirty="0">
                <a:solidFill>
                  <a:srgbClr val="FF00FF"/>
                </a:solidFill>
              </a:rPr>
              <a:t>(</a:t>
            </a:r>
            <a:r>
              <a:rPr lang="fr-FR" b="1" i="1" baseline="-25000" dirty="0" err="1">
                <a:solidFill>
                  <a:srgbClr val="FF00FF"/>
                </a:solidFill>
              </a:rPr>
              <a:t>aq</a:t>
            </a:r>
            <a:r>
              <a:rPr lang="fr-FR" b="1" i="1" baseline="-25000" dirty="0">
                <a:solidFill>
                  <a:srgbClr val="FF00FF"/>
                </a:solidFill>
              </a:rPr>
              <a:t>)</a:t>
            </a:r>
            <a:r>
              <a:rPr lang="fr-FR" b="1" i="1" dirty="0">
                <a:solidFill>
                  <a:srgbClr val="FF00FF"/>
                </a:solidFill>
              </a:rPr>
              <a:t> solution (</a:t>
            </a:r>
            <a:r>
              <a:rPr lang="fr-FR" b="1" i="1" dirty="0" err="1">
                <a:solidFill>
                  <a:srgbClr val="FF00FF"/>
                </a:solidFill>
              </a:rPr>
              <a:t>very</a:t>
            </a:r>
            <a:r>
              <a:rPr lang="fr-FR" b="1" i="1" dirty="0">
                <a:solidFill>
                  <a:srgbClr val="FF00FF"/>
                </a:solidFill>
              </a:rPr>
              <a:t> stable)</a:t>
            </a:r>
          </a:p>
          <a:p>
            <a:r>
              <a:rPr lang="fr-FR" b="1" i="1" dirty="0"/>
              <a:t>	</a:t>
            </a:r>
            <a:r>
              <a:rPr lang="fr-FR" i="1" dirty="0"/>
              <a:t>… vs … </a:t>
            </a:r>
            <a:r>
              <a:rPr lang="fr-FR" b="1" i="1" dirty="0"/>
              <a:t>	</a:t>
            </a:r>
            <a:r>
              <a:rPr lang="fr-FR" b="1" i="1" dirty="0" err="1">
                <a:solidFill>
                  <a:srgbClr val="FF0000"/>
                </a:solidFill>
              </a:rPr>
              <a:t>Betol</a:t>
            </a:r>
            <a:r>
              <a:rPr lang="fr-FR" b="1" i="1" dirty="0">
                <a:solidFill>
                  <a:srgbClr val="FF0000"/>
                </a:solidFill>
              </a:rPr>
              <a:t> solution (gel </a:t>
            </a:r>
            <a:r>
              <a:rPr lang="fr-FR" b="1" i="1" dirty="0" err="1">
                <a:solidFill>
                  <a:srgbClr val="FF0000"/>
                </a:solidFill>
              </a:rPr>
              <a:t>AlSi</a:t>
            </a:r>
            <a:r>
              <a:rPr lang="fr-FR" b="1" i="1" dirty="0">
                <a:solidFill>
                  <a:srgbClr val="FF0000"/>
                </a:solidFill>
              </a:rPr>
              <a:t> </a:t>
            </a:r>
            <a:r>
              <a:rPr lang="fr-FR" b="1" i="1" dirty="0" err="1">
                <a:solidFill>
                  <a:srgbClr val="FF0000"/>
                </a:solidFill>
              </a:rPr>
              <a:t>precursor</a:t>
            </a:r>
            <a:r>
              <a:rPr lang="fr-FR" b="1" i="1" dirty="0">
                <a:solidFill>
                  <a:srgbClr val="FF0000"/>
                </a:solidFill>
              </a:rPr>
              <a:t> : Si</a:t>
            </a:r>
            <a:r>
              <a:rPr lang="fr-FR" b="1" i="1" baseline="-25000" dirty="0">
                <a:solidFill>
                  <a:srgbClr val="FF0000"/>
                </a:solidFill>
              </a:rPr>
              <a:t>n</a:t>
            </a:r>
            <a:r>
              <a:rPr lang="fr-FR" b="1" i="1" dirty="0">
                <a:solidFill>
                  <a:srgbClr val="FF0000"/>
                </a:solidFill>
              </a:rPr>
              <a:t>0</a:t>
            </a:r>
            <a:r>
              <a:rPr lang="fr-FR" b="1" i="1" baseline="-25000" dirty="0">
                <a:solidFill>
                  <a:srgbClr val="FF0000"/>
                </a:solidFill>
              </a:rPr>
              <a:t>m</a:t>
            </a:r>
            <a:r>
              <a:rPr lang="fr-FR" b="1" i="1" dirty="0">
                <a:solidFill>
                  <a:srgbClr val="FF0000"/>
                </a:solidFill>
              </a:rPr>
              <a:t>H</a:t>
            </a:r>
            <a:r>
              <a:rPr lang="fr-FR" b="1" i="1" baseline="-25000" dirty="0">
                <a:solidFill>
                  <a:srgbClr val="FF0000"/>
                </a:solidFill>
              </a:rPr>
              <a:t>p(</a:t>
            </a:r>
            <a:r>
              <a:rPr lang="fr-FR" b="1" i="1" baseline="-25000" dirty="0" err="1">
                <a:solidFill>
                  <a:srgbClr val="FF0000"/>
                </a:solidFill>
              </a:rPr>
              <a:t>aq</a:t>
            </a:r>
            <a:r>
              <a:rPr lang="fr-FR" b="1" i="1" baseline="-25000" dirty="0">
                <a:solidFill>
                  <a:srgbClr val="FF0000"/>
                </a:solidFill>
              </a:rPr>
              <a:t>) </a:t>
            </a:r>
            <a:r>
              <a:rPr lang="fr-FR" b="1" i="1" dirty="0">
                <a:solidFill>
                  <a:srgbClr val="FF0000"/>
                </a:solidFill>
              </a:rPr>
              <a:t>, Na</a:t>
            </a:r>
            <a:r>
              <a:rPr lang="fr-FR" b="1" i="1" baseline="30000" dirty="0">
                <a:solidFill>
                  <a:srgbClr val="FF0000"/>
                </a:solidFill>
              </a:rPr>
              <a:t>+</a:t>
            </a:r>
            <a:r>
              <a:rPr lang="fr-FR" b="1" i="1" baseline="-25000" dirty="0">
                <a:solidFill>
                  <a:srgbClr val="FF0000"/>
                </a:solidFill>
              </a:rPr>
              <a:t>(</a:t>
            </a:r>
            <a:r>
              <a:rPr lang="fr-FR" b="1" i="1" baseline="-25000" dirty="0" err="1">
                <a:solidFill>
                  <a:srgbClr val="FF0000"/>
                </a:solidFill>
              </a:rPr>
              <a:t>aq</a:t>
            </a:r>
            <a:r>
              <a:rPr lang="fr-FR" b="1" i="1" baseline="-25000" dirty="0">
                <a:solidFill>
                  <a:srgbClr val="FF0000"/>
                </a:solidFill>
              </a:rPr>
              <a:t>)</a:t>
            </a:r>
            <a:r>
              <a:rPr lang="fr-FR" b="1" i="1" dirty="0">
                <a:solidFill>
                  <a:srgbClr val="FF0000"/>
                </a:solidFill>
              </a:rPr>
              <a:t> , HO</a:t>
            </a:r>
            <a:r>
              <a:rPr lang="fr-FR" b="1" i="1" baseline="30000" dirty="0">
                <a:solidFill>
                  <a:srgbClr val="FF0000"/>
                </a:solidFill>
              </a:rPr>
              <a:t>-</a:t>
            </a:r>
            <a:r>
              <a:rPr lang="fr-FR" b="1" i="1" baseline="-25000" dirty="0">
                <a:solidFill>
                  <a:srgbClr val="FF0000"/>
                </a:solidFill>
              </a:rPr>
              <a:t>(</a:t>
            </a:r>
            <a:r>
              <a:rPr lang="fr-FR" b="1" i="1" baseline="-25000" dirty="0" err="1">
                <a:solidFill>
                  <a:srgbClr val="FF0000"/>
                </a:solidFill>
              </a:rPr>
              <a:t>aq</a:t>
            </a:r>
            <a:r>
              <a:rPr lang="fr-FR" b="1" i="1" baseline="-25000" dirty="0">
                <a:solidFill>
                  <a:srgbClr val="FF0000"/>
                </a:solidFill>
              </a:rPr>
              <a:t>)</a:t>
            </a:r>
            <a:r>
              <a:rPr lang="fr-FR" b="1" i="1" dirty="0">
                <a:solidFill>
                  <a:srgbClr val="FF0000"/>
                </a:solidFill>
              </a:rPr>
              <a:t> ) </a:t>
            </a:r>
            <a:endParaRPr lang="fr-FR" i="1" dirty="0">
              <a:solidFill>
                <a:srgbClr val="FF0000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8E734C9-2028-4C0B-A707-E89ED0485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3508" y="-4445"/>
            <a:ext cx="1953430" cy="162224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4BC699D-E5A4-4CC4-ABEA-73F17884A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4533" y="200472"/>
            <a:ext cx="941958" cy="117283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7737EA89-1B56-4381-9688-E81C91D03F09}"/>
              </a:ext>
            </a:extLst>
          </p:cNvPr>
          <p:cNvSpPr txBox="1"/>
          <p:nvPr/>
        </p:nvSpPr>
        <p:spPr>
          <a:xfrm>
            <a:off x="1090327" y="4158451"/>
            <a:ext cx="21353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/>
              <a:t>log(</a:t>
            </a:r>
            <a:r>
              <a:rPr lang="fr-FR" sz="1000" b="1" dirty="0" err="1"/>
              <a:t>Normalized</a:t>
            </a:r>
            <a:r>
              <a:rPr lang="fr-FR" sz="1000" b="1" dirty="0"/>
              <a:t> NMR signal)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F2C8E56-65D9-4B02-B0D1-D2D6099535F8}"/>
                  </a:ext>
                </a:extLst>
              </p:cNvPr>
              <p:cNvSpPr/>
              <p:nvPr/>
            </p:nvSpPr>
            <p:spPr>
              <a:xfrm>
                <a:off x="85193" y="4344429"/>
                <a:ext cx="11452383" cy="25573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b="1" dirty="0">
                    <a:solidFill>
                      <a:srgbClr val="FF0000"/>
                    </a:solidFill>
                  </a:rPr>
                  <a:t>τ</a:t>
                </a:r>
                <a:r>
                  <a:rPr lang="fr-FR" b="1" baseline="-25000" dirty="0">
                    <a:solidFill>
                      <a:srgbClr val="FF0000"/>
                    </a:solidFill>
                  </a:rPr>
                  <a:t>2</a:t>
                </a:r>
                <a:r>
                  <a:rPr lang="fr-FR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altLang="fr-FR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altLang="fr-FR" b="1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altLang="fr-FR" b="1" dirty="0" smtClean="0">
                            <a:solidFill>
                              <a:srgbClr val="FF0000"/>
                            </a:solidFill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fr-FR" altLang="fr-FR" b="1" baseline="-25000" dirty="0" smtClean="0">
                            <a:solidFill>
                              <a:srgbClr val="FF0000"/>
                            </a:solidFill>
                          </a:rPr>
                          <m:t>2</m:t>
                        </m:r>
                        <m:r>
                          <a:rPr lang="fr-FR" altLang="fr-FR" b="1" baseline="-25000" dirty="0">
                            <a:latin typeface="Cambria Math" panose="02040503050406030204" pitchFamily="18" charset="0"/>
                          </a:rPr>
                          <m:t>.</m:t>
                        </m:r>
                      </m:den>
                    </m:f>
                  </m:oMath>
                </a14:m>
                <a:r>
                  <a:rPr lang="fr-FR" dirty="0"/>
                  <a:t> </a:t>
                </a:r>
                <a:r>
                  <a:rPr lang="fr-FR" altLang="fr-FR" b="1" dirty="0"/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altLang="fr-FR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altLang="fr-FR" b="1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altLang="fr-FR" b="1" i="0" dirty="0" smtClean="0"/>
                          <m:t>n</m:t>
                        </m:r>
                        <m:r>
                          <m:rPr>
                            <m:nor/>
                          </m:rPr>
                          <a:rPr lang="fr-FR" altLang="fr-FR" b="1" i="0" baseline="-25000" dirty="0" smtClean="0"/>
                          <m:t>ion</m:t>
                        </m:r>
                        <m:r>
                          <a:rPr lang="fr-FR" altLang="fr-FR" b="1" baseline="-25000" dirty="0">
                            <a:latin typeface="Cambria Math" panose="02040503050406030204" pitchFamily="18" charset="0"/>
                          </a:rPr>
                          <m:t>.</m:t>
                        </m:r>
                      </m:den>
                    </m:f>
                  </m:oMath>
                </a14:m>
                <a:r>
                  <a:rPr lang="fr-FR" dirty="0"/>
                  <a:t> </a:t>
                </a:r>
                <a:r>
                  <a:rPr lang="fr-FR" b="1" dirty="0"/>
                  <a:t> </a:t>
                </a:r>
                <a:r>
                  <a:rPr lang="fr-FR" altLang="fr-FR" b="1" dirty="0"/>
                  <a:t>. </a:t>
                </a:r>
                <a:r>
                  <a:rPr lang="fr-FR" altLang="fr-FR" b="1" dirty="0" err="1"/>
                  <a:t>V</a:t>
                </a:r>
                <a:r>
                  <a:rPr lang="fr-FR" altLang="fr-FR" b="1" baseline="-25000" dirty="0" err="1"/>
                  <a:t>water</a:t>
                </a:r>
                <a:r>
                  <a:rPr lang="fr-FR" altLang="fr-FR" b="1" dirty="0"/>
                  <a:t>  →  </a:t>
                </a:r>
                <a:r>
                  <a:rPr lang="fr-FR" b="1" dirty="0">
                    <a:solidFill>
                      <a:srgbClr val="FF0000"/>
                    </a:solidFill>
                  </a:rPr>
                  <a:t>r</a:t>
                </a:r>
                <a:r>
                  <a:rPr lang="fr-FR" b="1" baseline="-25000" dirty="0">
                    <a:solidFill>
                      <a:srgbClr val="FF0000"/>
                    </a:solidFill>
                  </a:rPr>
                  <a:t>2</a:t>
                </a:r>
                <a:r>
                  <a:rPr lang="fr-FR" b="1" dirty="0">
                    <a:solidFill>
                      <a:srgbClr val="FF0000"/>
                    </a:solidFill>
                  </a:rPr>
                  <a:t>(t) </a:t>
                </a:r>
                <a:r>
                  <a:rPr lang="fr-FR" b="1" dirty="0"/>
                  <a:t>= r</a:t>
                </a:r>
                <a:r>
                  <a:rPr lang="fr-FR" b="1" baseline="-25000" dirty="0"/>
                  <a:t>2</a:t>
                </a:r>
                <a:r>
                  <a:rPr lang="fr-FR" b="1" dirty="0"/>
                  <a:t>(0) . ( </a:t>
                </a:r>
                <a:r>
                  <a:rPr lang="fr-FR" altLang="fr-FR" b="1" dirty="0" err="1">
                    <a:solidFill>
                      <a:srgbClr val="FF0000"/>
                    </a:solidFill>
                  </a:rPr>
                  <a:t>V</a:t>
                </a:r>
                <a:r>
                  <a:rPr lang="fr-FR" altLang="fr-FR" b="1" baseline="-25000" dirty="0" err="1">
                    <a:solidFill>
                      <a:srgbClr val="FF0000"/>
                    </a:solidFill>
                  </a:rPr>
                  <a:t>water</a:t>
                </a:r>
                <a:r>
                  <a:rPr lang="fr-FR" b="1" dirty="0">
                    <a:solidFill>
                      <a:srgbClr val="FF0000"/>
                    </a:solidFill>
                  </a:rPr>
                  <a:t>(t)</a:t>
                </a:r>
                <a:r>
                  <a:rPr lang="fr-FR" b="1" dirty="0"/>
                  <a:t>/</a:t>
                </a:r>
                <a:r>
                  <a:rPr lang="fr-FR" altLang="fr-FR" b="1" dirty="0" err="1"/>
                  <a:t>V</a:t>
                </a:r>
                <a:r>
                  <a:rPr lang="fr-FR" altLang="fr-FR" b="1" baseline="-25000" dirty="0" err="1"/>
                  <a:t>water</a:t>
                </a:r>
                <a:r>
                  <a:rPr lang="fr-FR" b="1" dirty="0"/>
                  <a:t>(0) )</a:t>
                </a:r>
                <a:r>
                  <a:rPr lang="fr-FR" sz="2000" b="1" baseline="30000" dirty="0"/>
                  <a:t>1-</a:t>
                </a:r>
                <a:r>
                  <a:rPr lang="fr-FR" sz="2000" b="1" baseline="30000" dirty="0">
                    <a:solidFill>
                      <a:srgbClr val="FF0000"/>
                    </a:solidFill>
                  </a:rPr>
                  <a:t>PL(t)</a:t>
                </a:r>
                <a:r>
                  <a:rPr lang="fr-FR" sz="2000" b="1" dirty="0"/>
                  <a:t> </a:t>
                </a:r>
              </a:p>
              <a:p>
                <a:endParaRPr lang="fr-FR" sz="800" dirty="0"/>
              </a:p>
              <a:p>
                <a:r>
                  <a:rPr lang="fr-FR" dirty="0"/>
                  <a:t>if</a:t>
                </a:r>
                <a:r>
                  <a:rPr lang="fr-FR" b="1" dirty="0"/>
                  <a:t> </a:t>
                </a:r>
                <a:r>
                  <a:rPr lang="fr-FR" b="1" dirty="0" err="1"/>
                  <a:t>chemical</a:t>
                </a:r>
                <a:r>
                  <a:rPr lang="fr-FR" b="1" dirty="0"/>
                  <a:t> </a:t>
                </a:r>
                <a:r>
                  <a:rPr lang="fr-FR" b="1" dirty="0" err="1"/>
                  <a:t>instability</a:t>
                </a:r>
                <a:r>
                  <a:rPr lang="fr-FR" b="1" dirty="0"/>
                  <a:t> </a:t>
                </a:r>
                <a:r>
                  <a:rPr lang="fr-FR" b="1" dirty="0" err="1"/>
                  <a:t>only</a:t>
                </a:r>
                <a:r>
                  <a:rPr lang="fr-FR" b="1" dirty="0"/>
                  <a:t> </a:t>
                </a:r>
                <a:r>
                  <a:rPr lang="fr-FR" dirty="0"/>
                  <a:t>and </a:t>
                </a:r>
                <a:r>
                  <a:rPr lang="fr-FR" dirty="0" err="1"/>
                  <a:t>homogeneous</a:t>
                </a:r>
                <a:r>
                  <a:rPr lang="fr-FR" dirty="0"/>
                  <a:t> concentration, fast exchange </a:t>
                </a:r>
                <a:r>
                  <a:rPr lang="fr-FR" dirty="0" err="1"/>
                  <a:t>available</a:t>
                </a:r>
                <a:r>
                  <a:rPr lang="fr-FR" dirty="0"/>
                  <a:t>.</a:t>
                </a:r>
              </a:p>
              <a:p>
                <a:endParaRPr lang="fr-FR" sz="800" b="1" dirty="0"/>
              </a:p>
              <a:p>
                <a:r>
                  <a:rPr lang="fr-FR" b="1" dirty="0">
                    <a:solidFill>
                      <a:srgbClr val="FF00FF"/>
                    </a:solidFill>
                  </a:rPr>
                  <a:t>PL(t) = 1 </a:t>
                </a:r>
                <a:r>
                  <a:rPr lang="fr-FR" dirty="0">
                    <a:solidFill>
                      <a:srgbClr val="FF00FF"/>
                    </a:solidFill>
                  </a:rPr>
                  <a:t>for </a:t>
                </a:r>
                <a:r>
                  <a:rPr lang="fr-FR" i="1" dirty="0">
                    <a:solidFill>
                      <a:srgbClr val="FF00FF"/>
                    </a:solidFill>
                  </a:rPr>
                  <a:t>Cu</a:t>
                </a:r>
                <a:r>
                  <a:rPr lang="fr-FR" i="1" baseline="30000" dirty="0">
                    <a:solidFill>
                      <a:srgbClr val="FF00FF"/>
                    </a:solidFill>
                  </a:rPr>
                  <a:t>2+</a:t>
                </a:r>
                <a:r>
                  <a:rPr lang="fr-FR" i="1" baseline="-25000" dirty="0">
                    <a:solidFill>
                      <a:srgbClr val="FF00FF"/>
                    </a:solidFill>
                  </a:rPr>
                  <a:t>(</a:t>
                </a:r>
                <a:r>
                  <a:rPr lang="fr-FR" i="1" baseline="-25000" dirty="0" err="1">
                    <a:solidFill>
                      <a:srgbClr val="FF00FF"/>
                    </a:solidFill>
                  </a:rPr>
                  <a:t>aq</a:t>
                </a:r>
                <a:r>
                  <a:rPr lang="fr-FR" i="1" baseline="-25000" dirty="0">
                    <a:solidFill>
                      <a:srgbClr val="FF00FF"/>
                    </a:solidFill>
                  </a:rPr>
                  <a:t>)</a:t>
                </a:r>
                <a:r>
                  <a:rPr lang="fr-FR" i="1" dirty="0">
                    <a:solidFill>
                      <a:srgbClr val="FF00FF"/>
                    </a:solidFill>
                  </a:rPr>
                  <a:t> + SO</a:t>
                </a:r>
                <a:r>
                  <a:rPr lang="fr-FR" i="1" baseline="-25000" dirty="0">
                    <a:solidFill>
                      <a:srgbClr val="FF00FF"/>
                    </a:solidFill>
                  </a:rPr>
                  <a:t>4</a:t>
                </a:r>
                <a:r>
                  <a:rPr lang="fr-FR" i="1" baseline="30000" dirty="0">
                    <a:solidFill>
                      <a:srgbClr val="FF00FF"/>
                    </a:solidFill>
                  </a:rPr>
                  <a:t>2-</a:t>
                </a:r>
                <a:r>
                  <a:rPr lang="fr-FR" i="1" baseline="-25000" dirty="0">
                    <a:solidFill>
                      <a:srgbClr val="FF00FF"/>
                    </a:solidFill>
                  </a:rPr>
                  <a:t>(</a:t>
                </a:r>
                <a:r>
                  <a:rPr lang="fr-FR" i="1" baseline="-25000" dirty="0" err="1">
                    <a:solidFill>
                      <a:srgbClr val="FF00FF"/>
                    </a:solidFill>
                  </a:rPr>
                  <a:t>aq</a:t>
                </a:r>
                <a:r>
                  <a:rPr lang="fr-FR" i="1" baseline="-25000" dirty="0">
                    <a:solidFill>
                      <a:srgbClr val="FF00FF"/>
                    </a:solidFill>
                  </a:rPr>
                  <a:t>)</a:t>
                </a:r>
                <a:r>
                  <a:rPr lang="fr-FR" i="1" dirty="0">
                    <a:solidFill>
                      <a:srgbClr val="FF00FF"/>
                    </a:solidFill>
                  </a:rPr>
                  <a:t> solution → </a:t>
                </a:r>
                <a:r>
                  <a:rPr lang="fr-FR" b="1" dirty="0">
                    <a:solidFill>
                      <a:srgbClr val="FF00FF"/>
                    </a:solidFill>
                  </a:rPr>
                  <a:t>r</a:t>
                </a:r>
                <a:r>
                  <a:rPr lang="fr-FR" b="1" baseline="-25000" dirty="0">
                    <a:solidFill>
                      <a:srgbClr val="FF00FF"/>
                    </a:solidFill>
                  </a:rPr>
                  <a:t>2</a:t>
                </a:r>
                <a:r>
                  <a:rPr lang="fr-FR" b="1" dirty="0">
                    <a:solidFill>
                      <a:srgbClr val="FF00FF"/>
                    </a:solidFill>
                  </a:rPr>
                  <a:t>(t) = r</a:t>
                </a:r>
                <a:r>
                  <a:rPr lang="fr-FR" b="1" baseline="-25000" dirty="0">
                    <a:solidFill>
                      <a:srgbClr val="FF00FF"/>
                    </a:solidFill>
                  </a:rPr>
                  <a:t>2</a:t>
                </a:r>
                <a:r>
                  <a:rPr lang="fr-FR" b="1" dirty="0">
                    <a:solidFill>
                      <a:srgbClr val="FF00FF"/>
                    </a:solidFill>
                  </a:rPr>
                  <a:t>(0)</a:t>
                </a:r>
                <a:r>
                  <a:rPr lang="fr-FR" dirty="0">
                    <a:solidFill>
                      <a:srgbClr val="FF00FF"/>
                    </a:solidFill>
                  </a:rPr>
                  <a:t> </a:t>
                </a:r>
                <a:r>
                  <a:rPr lang="fr-FR" i="1" dirty="0">
                    <a:solidFill>
                      <a:srgbClr val="FF00FF"/>
                    </a:solidFill>
                  </a:rPr>
                  <a:t>→ </a:t>
                </a:r>
                <a:r>
                  <a:rPr lang="fr-FR" b="1" dirty="0">
                    <a:solidFill>
                      <a:srgbClr val="FF00FF"/>
                    </a:solidFill>
                  </a:rPr>
                  <a:t>Cu</a:t>
                </a:r>
                <a:r>
                  <a:rPr lang="fr-FR" b="1" baseline="30000" dirty="0">
                    <a:solidFill>
                      <a:srgbClr val="FF00FF"/>
                    </a:solidFill>
                  </a:rPr>
                  <a:t>2+</a:t>
                </a:r>
                <a:r>
                  <a:rPr lang="fr-FR" b="1" dirty="0">
                    <a:solidFill>
                      <a:srgbClr val="FF00FF"/>
                    </a:solidFill>
                  </a:rPr>
                  <a:t> </a:t>
                </a:r>
                <a:r>
                  <a:rPr lang="fr-FR" b="1" dirty="0" err="1">
                    <a:solidFill>
                      <a:srgbClr val="FF00FF"/>
                    </a:solidFill>
                  </a:rPr>
                  <a:t>very</a:t>
                </a:r>
                <a:r>
                  <a:rPr lang="fr-FR" b="1" dirty="0">
                    <a:solidFill>
                      <a:srgbClr val="FF00FF"/>
                    </a:solidFill>
                  </a:rPr>
                  <a:t> stable</a:t>
                </a:r>
                <a:r>
                  <a:rPr lang="fr-FR" dirty="0">
                    <a:solidFill>
                      <a:srgbClr val="FF00FF"/>
                    </a:solidFill>
                  </a:rPr>
                  <a:t>  </a:t>
                </a:r>
                <a:r>
                  <a:rPr lang="fr-FR" dirty="0" err="1">
                    <a:solidFill>
                      <a:srgbClr val="FF00FF"/>
                    </a:solidFill>
                  </a:rPr>
                  <a:t>during</a:t>
                </a:r>
                <a:r>
                  <a:rPr lang="fr-FR" dirty="0">
                    <a:solidFill>
                      <a:srgbClr val="FF00FF"/>
                    </a:solidFill>
                  </a:rPr>
                  <a:t> all the drying.</a:t>
                </a:r>
                <a:endParaRPr lang="fr-FR" dirty="0">
                  <a:solidFill>
                    <a:srgbClr val="FF0000"/>
                  </a:solidFill>
                </a:endParaRPr>
              </a:p>
              <a:p>
                <a:r>
                  <a:rPr lang="fr-FR" b="1" dirty="0">
                    <a:solidFill>
                      <a:srgbClr val="FF0000"/>
                    </a:solidFill>
                  </a:rPr>
                  <a:t>PL(t) &gt; 1 and </a:t>
                </a:r>
                <a:r>
                  <a:rPr lang="fr-FR" b="1" dirty="0" err="1">
                    <a:solidFill>
                      <a:srgbClr val="FF0000"/>
                    </a:solidFill>
                  </a:rPr>
                  <a:t>increases</a:t>
                </a:r>
                <a:r>
                  <a:rPr lang="fr-FR" b="1" dirty="0">
                    <a:solidFill>
                      <a:srgbClr val="FF0000"/>
                    </a:solidFill>
                  </a:rPr>
                  <a:t> more and more </a:t>
                </a:r>
                <a:r>
                  <a:rPr lang="fr-FR" dirty="0">
                    <a:solidFill>
                      <a:srgbClr val="FF0000"/>
                    </a:solidFill>
                  </a:rPr>
                  <a:t>for </a:t>
                </a:r>
                <a:r>
                  <a:rPr lang="fr-FR" dirty="0" err="1">
                    <a:solidFill>
                      <a:srgbClr val="FF0000"/>
                    </a:solidFill>
                  </a:rPr>
                  <a:t>Beteol</a:t>
                </a:r>
                <a:r>
                  <a:rPr lang="fr-FR" dirty="0">
                    <a:solidFill>
                      <a:srgbClr val="FF0000"/>
                    </a:solidFill>
                  </a:rPr>
                  <a:t> solution</a:t>
                </a:r>
                <a:r>
                  <a:rPr lang="fr-FR" i="1" dirty="0">
                    <a:solidFill>
                      <a:srgbClr val="FF0000"/>
                    </a:solidFill>
                  </a:rPr>
                  <a:t> → </a:t>
                </a:r>
                <a:r>
                  <a:rPr lang="fr-FR" dirty="0">
                    <a:solidFill>
                      <a:srgbClr val="FF0000"/>
                    </a:solidFill>
                  </a:rPr>
                  <a:t>effective </a:t>
                </a:r>
                <a:r>
                  <a:rPr lang="fr-FR" b="1" dirty="0">
                    <a:solidFill>
                      <a:srgbClr val="FF0000"/>
                    </a:solidFill>
                  </a:rPr>
                  <a:t>r</a:t>
                </a:r>
                <a:r>
                  <a:rPr lang="fr-FR" b="1" baseline="-25000" dirty="0">
                    <a:solidFill>
                      <a:srgbClr val="FF0000"/>
                    </a:solidFill>
                  </a:rPr>
                  <a:t>2</a:t>
                </a:r>
                <a:r>
                  <a:rPr lang="fr-FR" b="1" dirty="0">
                    <a:solidFill>
                      <a:srgbClr val="FF0000"/>
                    </a:solidFill>
                  </a:rPr>
                  <a:t>(t) </a:t>
                </a:r>
                <a:r>
                  <a:rPr lang="fr-FR" b="1" dirty="0" err="1">
                    <a:solidFill>
                      <a:srgbClr val="FF0000"/>
                    </a:solidFill>
                  </a:rPr>
                  <a:t>increases</a:t>
                </a:r>
                <a:r>
                  <a:rPr lang="fr-FR" b="1" dirty="0">
                    <a:solidFill>
                      <a:srgbClr val="FF0000"/>
                    </a:solidFill>
                  </a:rPr>
                  <a:t> more and more</a:t>
                </a:r>
                <a:r>
                  <a:rPr lang="fr-FR" b="1" i="1" dirty="0">
                    <a:solidFill>
                      <a:srgbClr val="FF0000"/>
                    </a:solidFill>
                  </a:rPr>
                  <a:t> </a:t>
                </a:r>
              </a:p>
              <a:p>
                <a:r>
                  <a:rPr lang="fr-FR" i="1" dirty="0">
                    <a:solidFill>
                      <a:srgbClr val="FF0000"/>
                    </a:solidFill>
                  </a:rPr>
                  <a:t>→ </a:t>
                </a:r>
                <a:r>
                  <a:rPr lang="fr-FR" b="1" dirty="0" err="1">
                    <a:solidFill>
                      <a:srgbClr val="FF0000"/>
                    </a:solidFill>
                  </a:rPr>
                  <a:t>Betol</a:t>
                </a:r>
                <a:r>
                  <a:rPr lang="fr-FR" b="1" dirty="0">
                    <a:solidFill>
                      <a:srgbClr val="FF0000"/>
                    </a:solidFill>
                  </a:rPr>
                  <a:t> </a:t>
                </a:r>
                <a:r>
                  <a:rPr lang="fr-FR" b="1" dirty="0" err="1">
                    <a:solidFill>
                      <a:srgbClr val="FF0000"/>
                    </a:solidFill>
                  </a:rPr>
                  <a:t>very</a:t>
                </a:r>
                <a:r>
                  <a:rPr lang="fr-FR" b="1" dirty="0">
                    <a:solidFill>
                      <a:srgbClr val="FF0000"/>
                    </a:solidFill>
                  </a:rPr>
                  <a:t> </a:t>
                </a:r>
                <a:r>
                  <a:rPr lang="fr-FR" b="1" dirty="0" err="1">
                    <a:solidFill>
                      <a:srgbClr val="FF0000"/>
                    </a:solidFill>
                  </a:rPr>
                  <a:t>unstable</a:t>
                </a:r>
                <a:r>
                  <a:rPr lang="fr-FR" b="1" dirty="0">
                    <a:solidFill>
                      <a:srgbClr val="FF0000"/>
                    </a:solidFill>
                  </a:rPr>
                  <a:t>  </a:t>
                </a:r>
                <a:r>
                  <a:rPr lang="fr-FR" dirty="0" err="1">
                    <a:solidFill>
                      <a:srgbClr val="FF0000"/>
                    </a:solidFill>
                  </a:rPr>
                  <a:t>during</a:t>
                </a:r>
                <a:r>
                  <a:rPr lang="fr-FR" dirty="0">
                    <a:solidFill>
                      <a:srgbClr val="FF0000"/>
                    </a:solidFill>
                  </a:rPr>
                  <a:t> all the drying in accordance </a:t>
                </a:r>
                <a:r>
                  <a:rPr lang="fr-FR" b="1" dirty="0">
                    <a:solidFill>
                      <a:srgbClr val="FF0000"/>
                    </a:solidFill>
                  </a:rPr>
                  <a:t>more </a:t>
                </a:r>
                <a:r>
                  <a:rPr lang="fr-FR" b="1" dirty="0" err="1">
                    <a:solidFill>
                      <a:srgbClr val="FF0000"/>
                    </a:solidFill>
                  </a:rPr>
                  <a:t>than</a:t>
                </a:r>
                <a:r>
                  <a:rPr lang="fr-FR" b="1" dirty="0">
                    <a:solidFill>
                      <a:srgbClr val="FF0000"/>
                    </a:solidFill>
                  </a:rPr>
                  <a:t> 2 states Q</a:t>
                </a:r>
                <a:r>
                  <a:rPr lang="fr-FR" b="1" baseline="-25000" dirty="0">
                    <a:solidFill>
                      <a:srgbClr val="FF0000"/>
                    </a:solidFill>
                  </a:rPr>
                  <a:t>i</a:t>
                </a:r>
                <a:r>
                  <a:rPr lang="fr-FR" dirty="0">
                    <a:solidFill>
                      <a:srgbClr val="FF0000"/>
                    </a:solidFill>
                  </a:rPr>
                  <a:t> : </a:t>
                </a:r>
                <a:r>
                  <a:rPr lang="fr-FR" b="1" dirty="0">
                    <a:solidFill>
                      <a:srgbClr val="FF0000"/>
                    </a:solidFill>
                  </a:rPr>
                  <a:t>Q</a:t>
                </a:r>
                <a:r>
                  <a:rPr lang="fr-FR" b="1" baseline="-25000" dirty="0">
                    <a:solidFill>
                      <a:srgbClr val="FF0000"/>
                    </a:solidFill>
                  </a:rPr>
                  <a:t>0 </a:t>
                </a:r>
                <a:r>
                  <a:rPr lang="fr-FR" i="1" dirty="0">
                    <a:solidFill>
                      <a:srgbClr val="FF0000"/>
                    </a:solidFill>
                  </a:rPr>
                  <a:t>→ </a:t>
                </a:r>
                <a:r>
                  <a:rPr lang="fr-FR" b="1" dirty="0">
                    <a:solidFill>
                      <a:srgbClr val="FF0000"/>
                    </a:solidFill>
                  </a:rPr>
                  <a:t>Q</a:t>
                </a:r>
                <a:r>
                  <a:rPr lang="fr-FR" b="1" baseline="-25000" dirty="0">
                    <a:solidFill>
                      <a:srgbClr val="FF0000"/>
                    </a:solidFill>
                  </a:rPr>
                  <a:t>1 </a:t>
                </a:r>
                <a:r>
                  <a:rPr lang="fr-FR" i="1" dirty="0">
                    <a:solidFill>
                      <a:srgbClr val="FF0000"/>
                    </a:solidFill>
                  </a:rPr>
                  <a:t>→ </a:t>
                </a:r>
                <a:r>
                  <a:rPr lang="fr-FR" b="1" dirty="0">
                    <a:solidFill>
                      <a:srgbClr val="FF0000"/>
                    </a:solidFill>
                  </a:rPr>
                  <a:t>Q</a:t>
                </a:r>
                <a:r>
                  <a:rPr lang="fr-FR" b="1" baseline="-25000" dirty="0">
                    <a:solidFill>
                      <a:srgbClr val="FF0000"/>
                    </a:solidFill>
                  </a:rPr>
                  <a:t>2 </a:t>
                </a:r>
                <a:r>
                  <a:rPr lang="fr-FR" dirty="0">
                    <a:solidFill>
                      <a:srgbClr val="FF0000"/>
                    </a:solidFill>
                  </a:rPr>
                  <a:t>→ … if r</a:t>
                </a:r>
                <a:r>
                  <a:rPr lang="fr-FR" baseline="-25000" dirty="0">
                    <a:solidFill>
                      <a:srgbClr val="FF0000"/>
                    </a:solidFill>
                  </a:rPr>
                  <a:t>2</a:t>
                </a:r>
                <a:r>
                  <a:rPr lang="fr-FR" dirty="0">
                    <a:solidFill>
                      <a:srgbClr val="FF0000"/>
                    </a:solidFill>
                  </a:rPr>
                  <a:t>(i) </a:t>
                </a:r>
                <a:r>
                  <a:rPr lang="fr-FR" dirty="0" err="1">
                    <a:solidFill>
                      <a:srgbClr val="FF0000"/>
                    </a:solidFill>
                  </a:rPr>
                  <a:t>increases</a:t>
                </a:r>
                <a:r>
                  <a:rPr lang="fr-FR" dirty="0">
                    <a:solidFill>
                      <a:srgbClr val="FF0000"/>
                    </a:solidFill>
                  </a:rPr>
                  <a:t>.</a:t>
                </a:r>
              </a:p>
              <a:p>
                <a:endParaRPr lang="fr-FR" sz="800" dirty="0">
                  <a:solidFill>
                    <a:srgbClr val="FF0000"/>
                  </a:solidFill>
                </a:endParaRPr>
              </a:p>
              <a:p>
                <a:r>
                  <a:rPr lang="fr-FR" dirty="0" err="1"/>
                  <a:t>Genralization</a:t>
                </a:r>
                <a:r>
                  <a:rPr lang="fr-FR" dirty="0"/>
                  <a:t> ? </a:t>
                </a:r>
              </a:p>
              <a:p>
                <a:r>
                  <a:rPr lang="fr-FR" dirty="0"/>
                  <a:t>→ I</a:t>
                </a:r>
                <a:r>
                  <a:rPr lang="fr-FR" b="1" dirty="0"/>
                  <a:t>nnovative </a:t>
                </a:r>
                <a:r>
                  <a:rPr lang="fr-FR" b="1" dirty="0" err="1"/>
                  <a:t>methodology</a:t>
                </a:r>
                <a:r>
                  <a:rPr lang="fr-FR" b="1" dirty="0"/>
                  <a:t> to sort components (ion, </a:t>
                </a:r>
                <a:r>
                  <a:rPr lang="fr-FR" b="1" dirty="0" err="1"/>
                  <a:t>particle</a:t>
                </a:r>
                <a:r>
                  <a:rPr lang="fr-FR" b="1" dirty="0"/>
                  <a:t>, solide matrix,…) by </a:t>
                </a:r>
                <a:r>
                  <a:rPr lang="fr-FR" b="1" dirty="0" err="1"/>
                  <a:t>degree</a:t>
                </a:r>
                <a:r>
                  <a:rPr lang="fr-FR" b="1" dirty="0"/>
                  <a:t> of </a:t>
                </a:r>
                <a:r>
                  <a:rPr lang="fr-FR" b="1" dirty="0" err="1"/>
                  <a:t>chemical</a:t>
                </a:r>
                <a:r>
                  <a:rPr lang="fr-FR" b="1" dirty="0"/>
                  <a:t> </a:t>
                </a:r>
                <a:r>
                  <a:rPr lang="fr-FR" b="1" dirty="0" err="1"/>
                  <a:t>unstabilty</a:t>
                </a:r>
                <a:r>
                  <a:rPr lang="fr-FR" dirty="0"/>
                  <a:t>. 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F2C8E56-65D9-4B02-B0D1-D2D6099535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93" y="4344429"/>
                <a:ext cx="11452383" cy="2557367"/>
              </a:xfrm>
              <a:prstGeom prst="rect">
                <a:avLst/>
              </a:prstGeom>
              <a:blipFill>
                <a:blip r:embed="rId4"/>
                <a:stretch>
                  <a:fillRect l="-479" b="-310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e 44">
            <a:extLst>
              <a:ext uri="{FF2B5EF4-FFF2-40B4-BE49-F238E27FC236}">
                <a16:creationId xmlns:a16="http://schemas.microsoft.com/office/drawing/2014/main" id="{17488025-7416-43C0-99E6-0789015D0A4C}"/>
              </a:ext>
            </a:extLst>
          </p:cNvPr>
          <p:cNvGrpSpPr/>
          <p:nvPr/>
        </p:nvGrpSpPr>
        <p:grpSpPr>
          <a:xfrm>
            <a:off x="3813900" y="1598901"/>
            <a:ext cx="3848123" cy="2778267"/>
            <a:chOff x="3813900" y="1742341"/>
            <a:chExt cx="3848123" cy="2778267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F28CB050-2A77-4898-A3BF-E74FC9FE2C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04457" y="1746195"/>
              <a:ext cx="3398122" cy="2598023"/>
            </a:xfrm>
            <a:prstGeom prst="rect">
              <a:avLst/>
            </a:prstGeom>
          </p:spPr>
        </p:pic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0CF4013F-0C8A-4E71-BD65-21785203537D}"/>
                </a:ext>
              </a:extLst>
            </p:cNvPr>
            <p:cNvSpPr txBox="1"/>
            <p:nvPr/>
          </p:nvSpPr>
          <p:spPr>
            <a:xfrm>
              <a:off x="5028303" y="4274387"/>
              <a:ext cx="213539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="1" dirty="0" err="1"/>
                <a:t>Normalized</a:t>
              </a:r>
              <a:r>
                <a:rPr lang="fr-FR" sz="1000" b="1" dirty="0"/>
                <a:t> NMR signal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FA9F2CBC-E37E-4A59-BFBE-2F55A91E09FB}"/>
                </a:ext>
              </a:extLst>
            </p:cNvPr>
            <p:cNvSpPr txBox="1"/>
            <p:nvPr/>
          </p:nvSpPr>
          <p:spPr>
            <a:xfrm rot="16200000">
              <a:off x="3184338" y="3027811"/>
              <a:ext cx="181312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="1" dirty="0" err="1"/>
                <a:t>Slope</a:t>
              </a:r>
              <a:r>
                <a:rPr lang="fr-FR" sz="1000" b="1" dirty="0"/>
                <a:t> of the </a:t>
              </a:r>
              <a:r>
                <a:rPr lang="fr-FR" sz="1000" b="1" dirty="0" err="1"/>
                <a:t>cureve</a:t>
              </a:r>
              <a:r>
                <a:rPr lang="fr-FR" sz="1000" b="1" dirty="0"/>
                <a:t> log(</a:t>
              </a:r>
              <a:r>
                <a:rPr lang="el-GR" sz="1000" b="1" dirty="0"/>
                <a:t>τ</a:t>
              </a:r>
              <a:r>
                <a:rPr lang="fr-FR" sz="1000" b="1" dirty="0"/>
                <a:t>2) vs log(</a:t>
              </a:r>
              <a:r>
                <a:rPr lang="fr-FR" sz="1000" b="1" dirty="0" err="1"/>
                <a:t>Normalized</a:t>
              </a:r>
              <a:r>
                <a:rPr lang="fr-FR" sz="1000" b="1" dirty="0"/>
                <a:t> NMR signal)</a:t>
              </a:r>
            </a:p>
            <a:p>
              <a:endParaRPr lang="fr-FR" sz="1000" b="1" dirty="0"/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5BC1E53A-C5B5-4390-B7A0-960259FF934A}"/>
                </a:ext>
              </a:extLst>
            </p:cNvPr>
            <p:cNvSpPr txBox="1"/>
            <p:nvPr/>
          </p:nvSpPr>
          <p:spPr>
            <a:xfrm rot="16200000">
              <a:off x="3643622" y="2045289"/>
              <a:ext cx="6886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="1" dirty="0"/>
                <a:t>i.e. </a:t>
              </a:r>
              <a:r>
                <a:rPr lang="fr-FR" sz="1200" b="1" dirty="0">
                  <a:solidFill>
                    <a:srgbClr val="FF0000"/>
                  </a:solidFill>
                </a:rPr>
                <a:t>PL(t)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2BF3592-CCFC-457E-9E01-E61B351AA366}"/>
                </a:ext>
              </a:extLst>
            </p:cNvPr>
            <p:cNvSpPr/>
            <p:nvPr/>
          </p:nvSpPr>
          <p:spPr>
            <a:xfrm>
              <a:off x="5821455" y="2013233"/>
              <a:ext cx="18405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i="1" dirty="0">
                  <a:solidFill>
                    <a:srgbClr val="FF00FF"/>
                  </a:solidFill>
                </a:rPr>
                <a:t>Cu</a:t>
              </a:r>
              <a:r>
                <a:rPr lang="fr-FR" b="1" i="1" baseline="30000" dirty="0">
                  <a:solidFill>
                    <a:srgbClr val="FF00FF"/>
                  </a:solidFill>
                </a:rPr>
                <a:t>2+</a:t>
              </a:r>
              <a:r>
                <a:rPr lang="fr-FR" b="1" i="1" baseline="-25000" dirty="0">
                  <a:solidFill>
                    <a:srgbClr val="FF00FF"/>
                  </a:solidFill>
                </a:rPr>
                <a:t>(</a:t>
              </a:r>
              <a:r>
                <a:rPr lang="fr-FR" b="1" i="1" baseline="-25000" dirty="0" err="1">
                  <a:solidFill>
                    <a:srgbClr val="FF00FF"/>
                  </a:solidFill>
                </a:rPr>
                <a:t>aq</a:t>
              </a:r>
              <a:r>
                <a:rPr lang="fr-FR" b="1" i="1" baseline="-25000" dirty="0">
                  <a:solidFill>
                    <a:srgbClr val="FF00FF"/>
                  </a:solidFill>
                </a:rPr>
                <a:t>)</a:t>
              </a:r>
              <a:r>
                <a:rPr lang="fr-FR" b="1" i="1" dirty="0">
                  <a:solidFill>
                    <a:srgbClr val="FF00FF"/>
                  </a:solidFill>
                </a:rPr>
                <a:t> + SO</a:t>
              </a:r>
              <a:r>
                <a:rPr lang="fr-FR" b="1" i="1" baseline="-25000" dirty="0">
                  <a:solidFill>
                    <a:srgbClr val="FF00FF"/>
                  </a:solidFill>
                </a:rPr>
                <a:t>4</a:t>
              </a:r>
              <a:r>
                <a:rPr lang="fr-FR" b="1" i="1" baseline="30000" dirty="0">
                  <a:solidFill>
                    <a:srgbClr val="FF00FF"/>
                  </a:solidFill>
                </a:rPr>
                <a:t>2-</a:t>
              </a:r>
              <a:r>
                <a:rPr lang="fr-FR" b="1" i="1" baseline="-25000" dirty="0">
                  <a:solidFill>
                    <a:srgbClr val="FF00FF"/>
                  </a:solidFill>
                </a:rPr>
                <a:t>(</a:t>
              </a:r>
              <a:r>
                <a:rPr lang="fr-FR" b="1" i="1" baseline="-25000" dirty="0" err="1">
                  <a:solidFill>
                    <a:srgbClr val="FF00FF"/>
                  </a:solidFill>
                </a:rPr>
                <a:t>aq</a:t>
              </a:r>
              <a:r>
                <a:rPr lang="fr-FR" b="1" i="1" baseline="-25000" dirty="0">
                  <a:solidFill>
                    <a:srgbClr val="FF00FF"/>
                  </a:solidFill>
                </a:rPr>
                <a:t>)</a:t>
              </a:r>
              <a:r>
                <a:rPr lang="fr-FR" b="1" i="1" dirty="0">
                  <a:solidFill>
                    <a:srgbClr val="FF00FF"/>
                  </a:solidFill>
                </a:rPr>
                <a:t> </a:t>
              </a:r>
              <a:endParaRPr lang="fr-FR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E8DD1FC-245D-4460-9424-0A25F209ADA6}"/>
                </a:ext>
              </a:extLst>
            </p:cNvPr>
            <p:cNvSpPr/>
            <p:nvPr/>
          </p:nvSpPr>
          <p:spPr>
            <a:xfrm>
              <a:off x="5805646" y="1742341"/>
              <a:ext cx="9419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i="1" dirty="0" err="1">
                  <a:solidFill>
                    <a:srgbClr val="FF0000"/>
                  </a:solidFill>
                </a:rPr>
                <a:t>Betol</a:t>
              </a:r>
              <a:r>
                <a:rPr lang="fr-FR" b="1" i="1" baseline="-25000" dirty="0">
                  <a:solidFill>
                    <a:srgbClr val="FF0000"/>
                  </a:solidFill>
                </a:rPr>
                <a:t>(</a:t>
              </a:r>
              <a:r>
                <a:rPr lang="fr-FR" b="1" i="1" baseline="-25000" dirty="0" err="1">
                  <a:solidFill>
                    <a:srgbClr val="FF0000"/>
                  </a:solidFill>
                </a:rPr>
                <a:t>aq</a:t>
              </a:r>
              <a:r>
                <a:rPr lang="fr-FR" b="1" i="1" baseline="-25000" dirty="0">
                  <a:solidFill>
                    <a:srgbClr val="FF0000"/>
                  </a:solidFill>
                </a:rPr>
                <a:t>)</a:t>
              </a:r>
              <a:endParaRPr lang="fr-FR" dirty="0"/>
            </a:p>
          </p:txBody>
        </p:sp>
      </p:grpSp>
      <p:pic>
        <p:nvPicPr>
          <p:cNvPr id="27" name="Image 26">
            <a:extLst>
              <a:ext uri="{FF2B5EF4-FFF2-40B4-BE49-F238E27FC236}">
                <a16:creationId xmlns:a16="http://schemas.microsoft.com/office/drawing/2014/main" id="{525406D3-F04D-4966-B54F-EF10AA40E8E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2536" r="14089" b="1"/>
          <a:stretch/>
        </p:blipFill>
        <p:spPr>
          <a:xfrm>
            <a:off x="8384983" y="4503892"/>
            <a:ext cx="3699105" cy="62008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345588D2-FA22-4C0E-8304-90F6E7D779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38034" y="5195869"/>
            <a:ext cx="2986350" cy="125819"/>
          </a:xfrm>
          <a:prstGeom prst="rect">
            <a:avLst/>
          </a:prstGeom>
        </p:spPr>
      </p:pic>
      <p:grpSp>
        <p:nvGrpSpPr>
          <p:cNvPr id="43" name="Groupe 42">
            <a:extLst>
              <a:ext uri="{FF2B5EF4-FFF2-40B4-BE49-F238E27FC236}">
                <a16:creationId xmlns:a16="http://schemas.microsoft.com/office/drawing/2014/main" id="{F17C5BED-8031-4033-A9C7-326DC2E4333C}"/>
              </a:ext>
            </a:extLst>
          </p:cNvPr>
          <p:cNvGrpSpPr/>
          <p:nvPr/>
        </p:nvGrpSpPr>
        <p:grpSpPr>
          <a:xfrm>
            <a:off x="-28827" y="1359519"/>
            <a:ext cx="3556078" cy="2801209"/>
            <a:chOff x="-28827" y="1502959"/>
            <a:chExt cx="3556078" cy="2801209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94611421-7F9F-4A33-9E45-303CCCE0227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3914" y="1785051"/>
              <a:ext cx="3363337" cy="2519117"/>
            </a:xfrm>
            <a:prstGeom prst="rect">
              <a:avLst/>
            </a:prstGeom>
          </p:spPr>
        </p:pic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80CFE2EC-1933-4E38-8FDD-C021D14D0E7E}"/>
                </a:ext>
              </a:extLst>
            </p:cNvPr>
            <p:cNvSpPr txBox="1"/>
            <p:nvPr/>
          </p:nvSpPr>
          <p:spPr>
            <a:xfrm rot="16200000">
              <a:off x="-973413" y="2447545"/>
              <a:ext cx="213539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="1" dirty="0"/>
                <a:t>log(</a:t>
              </a:r>
              <a:r>
                <a:rPr lang="el-GR" sz="1000" b="1" dirty="0"/>
                <a:t>τ</a:t>
              </a:r>
              <a:r>
                <a:rPr lang="fr-FR" sz="1000" b="1" dirty="0"/>
                <a:t>2) (in ms)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E5E03C8-01AC-4715-8C62-0B3DFA2D8676}"/>
                </a:ext>
              </a:extLst>
            </p:cNvPr>
            <p:cNvSpPr/>
            <p:nvPr/>
          </p:nvSpPr>
          <p:spPr>
            <a:xfrm>
              <a:off x="358539" y="2381525"/>
              <a:ext cx="18405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i="1" dirty="0">
                  <a:solidFill>
                    <a:srgbClr val="FF00FF"/>
                  </a:solidFill>
                </a:rPr>
                <a:t>Cu</a:t>
              </a:r>
              <a:r>
                <a:rPr lang="fr-FR" b="1" i="1" baseline="30000" dirty="0">
                  <a:solidFill>
                    <a:srgbClr val="FF00FF"/>
                  </a:solidFill>
                </a:rPr>
                <a:t>2+</a:t>
              </a:r>
              <a:r>
                <a:rPr lang="fr-FR" b="1" i="1" baseline="-25000" dirty="0">
                  <a:solidFill>
                    <a:srgbClr val="FF00FF"/>
                  </a:solidFill>
                </a:rPr>
                <a:t>(</a:t>
              </a:r>
              <a:r>
                <a:rPr lang="fr-FR" b="1" i="1" baseline="-25000" dirty="0" err="1">
                  <a:solidFill>
                    <a:srgbClr val="FF00FF"/>
                  </a:solidFill>
                </a:rPr>
                <a:t>aq</a:t>
              </a:r>
              <a:r>
                <a:rPr lang="fr-FR" b="1" i="1" baseline="-25000" dirty="0">
                  <a:solidFill>
                    <a:srgbClr val="FF00FF"/>
                  </a:solidFill>
                </a:rPr>
                <a:t>)</a:t>
              </a:r>
              <a:r>
                <a:rPr lang="fr-FR" b="1" i="1" dirty="0">
                  <a:solidFill>
                    <a:srgbClr val="FF00FF"/>
                  </a:solidFill>
                </a:rPr>
                <a:t> + SO</a:t>
              </a:r>
              <a:r>
                <a:rPr lang="fr-FR" b="1" i="1" baseline="-25000" dirty="0">
                  <a:solidFill>
                    <a:srgbClr val="FF00FF"/>
                  </a:solidFill>
                </a:rPr>
                <a:t>4</a:t>
              </a:r>
              <a:r>
                <a:rPr lang="fr-FR" b="1" i="1" baseline="30000" dirty="0">
                  <a:solidFill>
                    <a:srgbClr val="FF00FF"/>
                  </a:solidFill>
                </a:rPr>
                <a:t>2-</a:t>
              </a:r>
              <a:r>
                <a:rPr lang="fr-FR" b="1" i="1" baseline="-25000" dirty="0">
                  <a:solidFill>
                    <a:srgbClr val="FF00FF"/>
                  </a:solidFill>
                </a:rPr>
                <a:t>(</a:t>
              </a:r>
              <a:r>
                <a:rPr lang="fr-FR" b="1" i="1" baseline="-25000" dirty="0" err="1">
                  <a:solidFill>
                    <a:srgbClr val="FF00FF"/>
                  </a:solidFill>
                </a:rPr>
                <a:t>aq</a:t>
              </a:r>
              <a:r>
                <a:rPr lang="fr-FR" b="1" i="1" baseline="-25000" dirty="0">
                  <a:solidFill>
                    <a:srgbClr val="FF00FF"/>
                  </a:solidFill>
                </a:rPr>
                <a:t>)</a:t>
              </a:r>
              <a:r>
                <a:rPr lang="fr-FR" b="1" i="1" dirty="0">
                  <a:solidFill>
                    <a:srgbClr val="FF00FF"/>
                  </a:solidFill>
                </a:rPr>
                <a:t> </a:t>
              </a:r>
              <a:endParaRPr lang="fr-FR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CB806B8-76A6-4935-9D3D-60A5E5361B5F}"/>
                </a:ext>
              </a:extLst>
            </p:cNvPr>
            <p:cNvSpPr/>
            <p:nvPr/>
          </p:nvSpPr>
          <p:spPr>
            <a:xfrm>
              <a:off x="1742195" y="3528877"/>
              <a:ext cx="9419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i="1" dirty="0" err="1">
                  <a:solidFill>
                    <a:srgbClr val="FF0000"/>
                  </a:solidFill>
                </a:rPr>
                <a:t>Betol</a:t>
              </a:r>
              <a:r>
                <a:rPr lang="fr-FR" b="1" i="1" baseline="-25000" dirty="0">
                  <a:solidFill>
                    <a:srgbClr val="FF0000"/>
                  </a:solidFill>
                </a:rPr>
                <a:t>(</a:t>
              </a:r>
              <a:r>
                <a:rPr lang="fr-FR" b="1" i="1" baseline="-25000" dirty="0" err="1">
                  <a:solidFill>
                    <a:srgbClr val="FF0000"/>
                  </a:solidFill>
                </a:rPr>
                <a:t>aq</a:t>
              </a:r>
              <a:r>
                <a:rPr lang="fr-FR" b="1" i="1" baseline="-25000" dirty="0">
                  <a:solidFill>
                    <a:srgbClr val="FF0000"/>
                  </a:solidFill>
                </a:rPr>
                <a:t>)</a:t>
              </a:r>
              <a:endParaRPr lang="fr-FR" baseline="-25000" dirty="0"/>
            </a:p>
          </p:txBody>
        </p:sp>
        <p:sp>
          <p:nvSpPr>
            <p:cNvPr id="29" name="Arc 28">
              <a:extLst>
                <a:ext uri="{FF2B5EF4-FFF2-40B4-BE49-F238E27FC236}">
                  <a16:creationId xmlns:a16="http://schemas.microsoft.com/office/drawing/2014/main" id="{C65EF56F-C680-4017-BAA3-4A27719168FC}"/>
                </a:ext>
              </a:extLst>
            </p:cNvPr>
            <p:cNvSpPr/>
            <p:nvPr/>
          </p:nvSpPr>
          <p:spPr>
            <a:xfrm>
              <a:off x="1167899" y="3105018"/>
              <a:ext cx="53544" cy="325017"/>
            </a:xfrm>
            <a:prstGeom prst="arc">
              <a:avLst/>
            </a:prstGeom>
            <a:ln w="1905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00FF"/>
                </a:solidFill>
              </a:endParaRP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86FBE54A-195D-4E49-8280-ECA067922356}"/>
                </a:ext>
              </a:extLst>
            </p:cNvPr>
            <p:cNvSpPr txBox="1"/>
            <p:nvPr/>
          </p:nvSpPr>
          <p:spPr>
            <a:xfrm>
              <a:off x="1226342" y="3015316"/>
              <a:ext cx="3955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>
                  <a:solidFill>
                    <a:srgbClr val="FF00FF"/>
                  </a:solidFill>
                </a:rPr>
                <a:t>≈ 1</a:t>
              </a:r>
            </a:p>
          </p:txBody>
        </p:sp>
        <p:cxnSp>
          <p:nvCxnSpPr>
            <p:cNvPr id="31" name="Connecteur droit 30">
              <a:extLst>
                <a:ext uri="{FF2B5EF4-FFF2-40B4-BE49-F238E27FC236}">
                  <a16:creationId xmlns:a16="http://schemas.microsoft.com/office/drawing/2014/main" id="{16C47C6E-302D-493A-A73C-2FB182BE5B6B}"/>
                </a:ext>
              </a:extLst>
            </p:cNvPr>
            <p:cNvCxnSpPr>
              <a:cxnSpLocks/>
            </p:cNvCxnSpPr>
            <p:nvPr/>
          </p:nvCxnSpPr>
          <p:spPr>
            <a:xfrm>
              <a:off x="806200" y="3267526"/>
              <a:ext cx="500559" cy="1"/>
            </a:xfrm>
            <a:prstGeom prst="line">
              <a:avLst/>
            </a:prstGeom>
            <a:ln>
              <a:solidFill>
                <a:srgbClr val="FF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Arc 31">
              <a:extLst>
                <a:ext uri="{FF2B5EF4-FFF2-40B4-BE49-F238E27FC236}">
                  <a16:creationId xmlns:a16="http://schemas.microsoft.com/office/drawing/2014/main" id="{3A91B928-36B0-4AF4-8E49-C36EA890DC71}"/>
                </a:ext>
              </a:extLst>
            </p:cNvPr>
            <p:cNvSpPr/>
            <p:nvPr/>
          </p:nvSpPr>
          <p:spPr>
            <a:xfrm>
              <a:off x="2066321" y="3126637"/>
              <a:ext cx="53544" cy="325017"/>
            </a:xfrm>
            <a:prstGeom prst="arc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00FF"/>
                </a:solidFill>
              </a:endParaRP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B4D64F18-C6E0-4907-B665-D6D4E93CF6E2}"/>
                </a:ext>
              </a:extLst>
            </p:cNvPr>
            <p:cNvSpPr txBox="1"/>
            <p:nvPr/>
          </p:nvSpPr>
          <p:spPr>
            <a:xfrm>
              <a:off x="2102412" y="3027811"/>
              <a:ext cx="7286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>
                  <a:solidFill>
                    <a:srgbClr val="FF0000"/>
                  </a:solidFill>
                </a:rPr>
                <a:t>PL(t) &gt; 1</a:t>
              </a:r>
            </a:p>
          </p:txBody>
        </p:sp>
        <p:cxnSp>
          <p:nvCxnSpPr>
            <p:cNvPr id="34" name="Connecteur droit 33">
              <a:extLst>
                <a:ext uri="{FF2B5EF4-FFF2-40B4-BE49-F238E27FC236}">
                  <a16:creationId xmlns:a16="http://schemas.microsoft.com/office/drawing/2014/main" id="{57D088C2-319E-45E9-9DF4-101E03C20BC0}"/>
                </a:ext>
              </a:extLst>
            </p:cNvPr>
            <p:cNvCxnSpPr>
              <a:cxnSpLocks/>
            </p:cNvCxnSpPr>
            <p:nvPr/>
          </p:nvCxnSpPr>
          <p:spPr>
            <a:xfrm>
              <a:off x="1991783" y="3286314"/>
              <a:ext cx="464879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E26D7071-9776-45D9-8A4A-05A70320FD16}"/>
              </a:ext>
            </a:extLst>
          </p:cNvPr>
          <p:cNvGrpSpPr/>
          <p:nvPr/>
        </p:nvGrpSpPr>
        <p:grpSpPr>
          <a:xfrm>
            <a:off x="7942504" y="1617062"/>
            <a:ext cx="3979984" cy="2829937"/>
            <a:chOff x="7942504" y="1760502"/>
            <a:chExt cx="3979984" cy="2829937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0157EE74-D786-4DFD-8993-9A18E6438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257162" y="1772083"/>
              <a:ext cx="3649517" cy="2652918"/>
            </a:xfrm>
            <a:prstGeom prst="rect">
              <a:avLst/>
            </a:prstGeom>
          </p:spPr>
        </p:pic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74B1546D-47E0-41AB-A8E3-95E69607D78A}"/>
                </a:ext>
              </a:extLst>
            </p:cNvPr>
            <p:cNvSpPr txBox="1"/>
            <p:nvPr/>
          </p:nvSpPr>
          <p:spPr>
            <a:xfrm>
              <a:off x="9332980" y="4344218"/>
              <a:ext cx="213539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="1" dirty="0" err="1"/>
                <a:t>Normalized</a:t>
              </a:r>
              <a:r>
                <a:rPr lang="fr-FR" sz="1000" b="1" dirty="0"/>
                <a:t> NMR signal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2E111CC7-6E9D-4756-BA97-9211AC2FBEFF}"/>
                </a:ext>
              </a:extLst>
            </p:cNvPr>
            <p:cNvSpPr txBox="1"/>
            <p:nvPr/>
          </p:nvSpPr>
          <p:spPr>
            <a:xfrm rot="16200000">
              <a:off x="7544109" y="2723114"/>
              <a:ext cx="11045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rgbClr val="FF0000"/>
                  </a:solidFill>
                </a:rPr>
                <a:t>r2(t)</a:t>
              </a:r>
              <a:r>
                <a:rPr lang="fr-FR" sz="1400" b="1" dirty="0"/>
                <a:t> / r2(0)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D0B7B17-C488-47E3-A0D1-F4620E24DDE8}"/>
                </a:ext>
              </a:extLst>
            </p:cNvPr>
            <p:cNvSpPr/>
            <p:nvPr/>
          </p:nvSpPr>
          <p:spPr>
            <a:xfrm>
              <a:off x="10081920" y="2054530"/>
              <a:ext cx="18405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i="1" dirty="0">
                  <a:solidFill>
                    <a:srgbClr val="FF00FF"/>
                  </a:solidFill>
                </a:rPr>
                <a:t>Cu</a:t>
              </a:r>
              <a:r>
                <a:rPr lang="fr-FR" b="1" i="1" baseline="30000" dirty="0">
                  <a:solidFill>
                    <a:srgbClr val="FF00FF"/>
                  </a:solidFill>
                </a:rPr>
                <a:t>2+</a:t>
              </a:r>
              <a:r>
                <a:rPr lang="fr-FR" b="1" i="1" baseline="-25000" dirty="0">
                  <a:solidFill>
                    <a:srgbClr val="FF00FF"/>
                  </a:solidFill>
                </a:rPr>
                <a:t>(</a:t>
              </a:r>
              <a:r>
                <a:rPr lang="fr-FR" b="1" i="1" baseline="-25000" dirty="0" err="1">
                  <a:solidFill>
                    <a:srgbClr val="FF00FF"/>
                  </a:solidFill>
                </a:rPr>
                <a:t>aq</a:t>
              </a:r>
              <a:r>
                <a:rPr lang="fr-FR" b="1" i="1" baseline="-25000" dirty="0">
                  <a:solidFill>
                    <a:srgbClr val="FF00FF"/>
                  </a:solidFill>
                </a:rPr>
                <a:t>)</a:t>
              </a:r>
              <a:r>
                <a:rPr lang="fr-FR" b="1" i="1" dirty="0">
                  <a:solidFill>
                    <a:srgbClr val="FF00FF"/>
                  </a:solidFill>
                </a:rPr>
                <a:t> + SO</a:t>
              </a:r>
              <a:r>
                <a:rPr lang="fr-FR" b="1" i="1" baseline="-25000" dirty="0">
                  <a:solidFill>
                    <a:srgbClr val="FF00FF"/>
                  </a:solidFill>
                </a:rPr>
                <a:t>4</a:t>
              </a:r>
              <a:r>
                <a:rPr lang="fr-FR" b="1" i="1" baseline="30000" dirty="0">
                  <a:solidFill>
                    <a:srgbClr val="FF00FF"/>
                  </a:solidFill>
                </a:rPr>
                <a:t>2-</a:t>
              </a:r>
              <a:r>
                <a:rPr lang="fr-FR" b="1" i="1" baseline="-25000" dirty="0">
                  <a:solidFill>
                    <a:srgbClr val="FF00FF"/>
                  </a:solidFill>
                </a:rPr>
                <a:t>(</a:t>
              </a:r>
              <a:r>
                <a:rPr lang="fr-FR" b="1" i="1" baseline="-25000" dirty="0" err="1">
                  <a:solidFill>
                    <a:srgbClr val="FF00FF"/>
                  </a:solidFill>
                </a:rPr>
                <a:t>aq</a:t>
              </a:r>
              <a:r>
                <a:rPr lang="fr-FR" b="1" i="1" baseline="-25000" dirty="0">
                  <a:solidFill>
                    <a:srgbClr val="FF00FF"/>
                  </a:solidFill>
                </a:rPr>
                <a:t>)</a:t>
              </a:r>
              <a:r>
                <a:rPr lang="fr-FR" b="1" i="1" dirty="0">
                  <a:solidFill>
                    <a:srgbClr val="FF00FF"/>
                  </a:solidFill>
                </a:rPr>
                <a:t> </a:t>
              </a:r>
              <a:endParaRPr lang="fr-FR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1CD03D9-BC21-45F4-9F97-9FFDD420346A}"/>
                </a:ext>
              </a:extLst>
            </p:cNvPr>
            <p:cNvSpPr/>
            <p:nvPr/>
          </p:nvSpPr>
          <p:spPr>
            <a:xfrm>
              <a:off x="9449670" y="2507895"/>
              <a:ext cx="242726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00" i="1" dirty="0">
                  <a:solidFill>
                    <a:srgbClr val="FF0000"/>
                  </a:solidFill>
                </a:rPr>
                <a:t>→ Chemical « avalanche »</a:t>
              </a:r>
            </a:p>
            <a:p>
              <a:r>
                <a:rPr lang="fr-FR" sz="1600" dirty="0">
                  <a:solidFill>
                    <a:srgbClr val="FF0000"/>
                  </a:solidFill>
                </a:rPr>
                <a:t>Q</a:t>
              </a:r>
              <a:r>
                <a:rPr lang="fr-FR" sz="1600" baseline="-25000" dirty="0">
                  <a:solidFill>
                    <a:srgbClr val="FF0000"/>
                  </a:solidFill>
                </a:rPr>
                <a:t>0 </a:t>
              </a:r>
              <a:r>
                <a:rPr lang="fr-FR" sz="1600" i="1" dirty="0">
                  <a:solidFill>
                    <a:srgbClr val="FF0000"/>
                  </a:solidFill>
                </a:rPr>
                <a:t>→ </a:t>
              </a:r>
              <a:r>
                <a:rPr lang="fr-FR" sz="1600" dirty="0">
                  <a:solidFill>
                    <a:srgbClr val="FF0000"/>
                  </a:solidFill>
                </a:rPr>
                <a:t>Q</a:t>
              </a:r>
              <a:r>
                <a:rPr lang="fr-FR" sz="1600" baseline="-25000" dirty="0">
                  <a:solidFill>
                    <a:srgbClr val="FF0000"/>
                  </a:solidFill>
                </a:rPr>
                <a:t>1 </a:t>
              </a:r>
              <a:r>
                <a:rPr lang="fr-FR" sz="1600" i="1" dirty="0">
                  <a:solidFill>
                    <a:srgbClr val="FF0000"/>
                  </a:solidFill>
                </a:rPr>
                <a:t>→ </a:t>
              </a:r>
              <a:r>
                <a:rPr lang="fr-FR" sz="1600" dirty="0">
                  <a:solidFill>
                    <a:srgbClr val="FF0000"/>
                  </a:solidFill>
                </a:rPr>
                <a:t>Q</a:t>
              </a:r>
              <a:r>
                <a:rPr lang="fr-FR" sz="1600" baseline="-25000" dirty="0">
                  <a:solidFill>
                    <a:srgbClr val="FF0000"/>
                  </a:solidFill>
                </a:rPr>
                <a:t>2 </a:t>
              </a:r>
              <a:r>
                <a:rPr lang="fr-FR" sz="1600" dirty="0">
                  <a:solidFill>
                    <a:srgbClr val="FF0000"/>
                  </a:solidFill>
                </a:rPr>
                <a:t>→…</a:t>
              </a:r>
              <a:endParaRPr lang="fr-FR" sz="1600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4914F6F-E8F5-4E2D-919F-203965C506E0}"/>
                </a:ext>
              </a:extLst>
            </p:cNvPr>
            <p:cNvSpPr/>
            <p:nvPr/>
          </p:nvSpPr>
          <p:spPr>
            <a:xfrm>
              <a:off x="8804533" y="3436416"/>
              <a:ext cx="187423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00" i="1" dirty="0">
                  <a:solidFill>
                    <a:srgbClr val="FF00FF"/>
                  </a:solidFill>
                </a:rPr>
                <a:t>→ Chemical </a:t>
              </a:r>
              <a:r>
                <a:rPr lang="fr-FR" sz="1600" i="1" dirty="0" err="1">
                  <a:solidFill>
                    <a:srgbClr val="FF00FF"/>
                  </a:solidFill>
                </a:rPr>
                <a:t>stability</a:t>
              </a:r>
              <a:endParaRPr lang="fr-FR" sz="1600" dirty="0">
                <a:solidFill>
                  <a:srgbClr val="FF00FF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7F52B8E-5CA3-464E-9D3E-ADE133FD25FD}"/>
                </a:ext>
              </a:extLst>
            </p:cNvPr>
            <p:cNvSpPr/>
            <p:nvPr/>
          </p:nvSpPr>
          <p:spPr>
            <a:xfrm>
              <a:off x="10060215" y="1760502"/>
              <a:ext cx="9419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i="1" dirty="0" err="1">
                  <a:solidFill>
                    <a:srgbClr val="FF0000"/>
                  </a:solidFill>
                </a:rPr>
                <a:t>Betol</a:t>
              </a:r>
              <a:r>
                <a:rPr lang="fr-FR" b="1" i="1" baseline="-25000" dirty="0">
                  <a:solidFill>
                    <a:srgbClr val="FF0000"/>
                  </a:solidFill>
                </a:rPr>
                <a:t>(</a:t>
              </a:r>
              <a:r>
                <a:rPr lang="fr-FR" b="1" i="1" baseline="-25000" dirty="0" err="1">
                  <a:solidFill>
                    <a:srgbClr val="FF0000"/>
                  </a:solidFill>
                </a:rPr>
                <a:t>aq</a:t>
              </a:r>
              <a:r>
                <a:rPr lang="fr-FR" b="1" i="1" baseline="-25000" dirty="0">
                  <a:solidFill>
                    <a:srgbClr val="FF0000"/>
                  </a:solidFill>
                </a:rPr>
                <a:t>)</a:t>
              </a:r>
              <a:endParaRPr lang="fr-FR" dirty="0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D3FE1B63-AF98-479B-B643-FE9DFB11735D}"/>
              </a:ext>
            </a:extLst>
          </p:cNvPr>
          <p:cNvSpPr/>
          <p:nvPr/>
        </p:nvSpPr>
        <p:spPr>
          <a:xfrm>
            <a:off x="7026781" y="1811"/>
            <a:ext cx="16892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i="1" dirty="0">
                <a:solidFill>
                  <a:srgbClr val="000000"/>
                </a:solidFill>
                <a:ea typeface="Arial Unicode MS"/>
              </a:rPr>
              <a:t>M’Homa</a:t>
            </a:r>
          </a:p>
          <a:p>
            <a:r>
              <a:rPr lang="fr-FR" sz="1200" i="1" dirty="0">
                <a:solidFill>
                  <a:srgbClr val="000000"/>
                </a:solidFill>
                <a:ea typeface="Arial Unicode MS"/>
              </a:rPr>
              <a:t>Chabane</a:t>
            </a:r>
          </a:p>
          <a:p>
            <a:r>
              <a:rPr lang="fr-FR" sz="1200" i="1" dirty="0">
                <a:solidFill>
                  <a:srgbClr val="000000"/>
                </a:solidFill>
                <a:ea typeface="Arial Unicode MS"/>
              </a:rPr>
              <a:t>Maillet</a:t>
            </a:r>
          </a:p>
          <a:p>
            <a:r>
              <a:rPr lang="fr-FR" sz="1200" i="1" dirty="0">
                <a:solidFill>
                  <a:srgbClr val="000000"/>
                </a:solidFill>
                <a:ea typeface="Arial Unicode MS"/>
              </a:rPr>
              <a:t>Sidi-</a:t>
            </a:r>
            <a:r>
              <a:rPr lang="fr-FR" sz="1200" i="1" dirty="0" err="1">
                <a:solidFill>
                  <a:srgbClr val="000000"/>
                </a:solidFill>
                <a:ea typeface="Arial Unicode MS"/>
              </a:rPr>
              <a:t>Boulenouar</a:t>
            </a:r>
            <a:endParaRPr lang="fr-FR" sz="1200" i="1" dirty="0">
              <a:solidFill>
                <a:srgbClr val="000000"/>
              </a:solidFill>
              <a:ea typeface="Arial Unicode MS"/>
            </a:endParaRPr>
          </a:p>
          <a:p>
            <a:r>
              <a:rPr lang="fr-FR" sz="1200" i="1" dirty="0" err="1">
                <a:solidFill>
                  <a:srgbClr val="000000"/>
                </a:solidFill>
                <a:ea typeface="Arial Unicode MS"/>
              </a:rPr>
              <a:t>Poulesquen</a:t>
            </a:r>
            <a:endParaRPr lang="fr-FR" sz="1200" i="1" dirty="0">
              <a:solidFill>
                <a:srgbClr val="000000"/>
              </a:solidFill>
              <a:ea typeface="Arial Unicode MS"/>
            </a:endParaRPr>
          </a:p>
          <a:p>
            <a:r>
              <a:rPr lang="fr-FR" sz="1200" i="1" dirty="0">
                <a:solidFill>
                  <a:srgbClr val="000000"/>
                </a:solidFill>
              </a:rPr>
              <a:t>2026 (in </a:t>
            </a:r>
            <a:r>
              <a:rPr lang="fr-FR" sz="1200" i="1" dirty="0" err="1">
                <a:solidFill>
                  <a:srgbClr val="000000"/>
                </a:solidFill>
              </a:rPr>
              <a:t>progress</a:t>
            </a:r>
            <a:r>
              <a:rPr lang="fr-FR" sz="1200" i="1" dirty="0">
                <a:solidFill>
                  <a:srgbClr val="000000"/>
                </a:solidFill>
              </a:rPr>
              <a:t>)</a:t>
            </a:r>
            <a:endParaRPr lang="fr-FR" sz="1200" i="1" dirty="0"/>
          </a:p>
        </p:txBody>
      </p:sp>
    </p:spTree>
    <p:extLst>
      <p:ext uri="{BB962C8B-B14F-4D97-AF65-F5344CB8AC3E}">
        <p14:creationId xmlns:p14="http://schemas.microsoft.com/office/powerpoint/2010/main" val="1197624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27F9297-EE12-42EC-B74A-8D4F08971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D72CA-FD88-4D7B-97A3-62C76FA2289C}" type="slidenum">
              <a:rPr lang="fr-FR" smtClean="0"/>
              <a:t>11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D8339B4-1CF1-4EA7-AB04-021C0C0223E1}"/>
              </a:ext>
            </a:extLst>
          </p:cNvPr>
          <p:cNvSpPr txBox="1"/>
          <p:nvPr/>
        </p:nvSpPr>
        <p:spPr>
          <a:xfrm>
            <a:off x="215912" y="196570"/>
            <a:ext cx="8485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Conclusion and perspective.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27DBF03-DEFE-4CEE-8982-BFDDB312049B}"/>
                  </a:ext>
                </a:extLst>
              </p:cNvPr>
              <p:cNvSpPr/>
              <p:nvPr/>
            </p:nvSpPr>
            <p:spPr>
              <a:xfrm>
                <a:off x="320274" y="695568"/>
                <a:ext cx="11378667" cy="38423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b="1" dirty="0">
                    <a:solidFill>
                      <a:schemeClr val="tx1"/>
                    </a:solidFill>
                  </a:rPr>
                  <a:t>Shift of the relaxation </a:t>
                </a:r>
                <a:r>
                  <a:rPr lang="fr-FR" b="1" dirty="0" err="1">
                    <a:solidFill>
                      <a:schemeClr val="tx1"/>
                    </a:solidFill>
                  </a:rPr>
                  <a:t>efficinecy</a:t>
                </a:r>
                <a:r>
                  <a:rPr lang="fr-FR" b="1" dirty="0">
                    <a:solidFill>
                      <a:schemeClr val="tx1"/>
                    </a:solidFill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b="1" dirty="0">
                            <a:solidFill>
                              <a:schemeClr val="tx1"/>
                            </a:solidFill>
                          </a:rPr>
                          <m:t>τ</m:t>
                        </m:r>
                        <m:r>
                          <m:rPr>
                            <m:nor/>
                          </m:rPr>
                          <a:rPr lang="fr-FR" b="1" baseline="-25000" dirty="0">
                            <a:solidFill>
                              <a:schemeClr val="tx1"/>
                            </a:solidFill>
                          </a:rPr>
                          <m:t>2</m:t>
                        </m:r>
                      </m:den>
                    </m:f>
                  </m:oMath>
                </a14:m>
                <a:r>
                  <a:rPr lang="fr-FR" b="1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altLang="fr-FR" b="1" dirty="0">
                            <a:solidFill>
                              <a:schemeClr val="tx1"/>
                            </a:solidFill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fr-FR" altLang="fr-FR" b="1" baseline="-25000" dirty="0">
                            <a:solidFill>
                              <a:schemeClr val="tx1"/>
                            </a:solidFill>
                          </a:rPr>
                          <m:t>2,</m:t>
                        </m:r>
                        <m:r>
                          <m:rPr>
                            <m:nor/>
                          </m:rPr>
                          <a:rPr lang="fr-FR" altLang="fr-FR" b="1" baseline="-25000" dirty="0">
                            <a:solidFill>
                              <a:schemeClr val="tx1"/>
                            </a:solidFill>
                          </a:rPr>
                          <m:t>measured</m:t>
                        </m:r>
                        <m:r>
                          <m:rPr>
                            <m:nor/>
                          </m:rPr>
                          <a:rPr lang="fr-FR" altLang="fr-FR" b="1" baseline="-25000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</m:den>
                    </m:f>
                  </m:oMath>
                </a14:m>
                <a:r>
                  <a:rPr lang="fr-FR" b="1" dirty="0">
                    <a:solidFill>
                      <a:schemeClr val="tx1"/>
                    </a:solidFill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altLang="fr-FR" b="1" dirty="0">
                            <a:solidFill>
                              <a:schemeClr val="tx1"/>
                            </a:solidFill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fr-FR" altLang="fr-FR" b="1" baseline="-25000" dirty="0">
                            <a:solidFill>
                              <a:schemeClr val="tx1"/>
                            </a:solidFill>
                          </a:rPr>
                          <m:t>2, </m:t>
                        </m:r>
                        <m:r>
                          <m:rPr>
                            <m:nor/>
                          </m:rPr>
                          <a:rPr lang="fr-FR" altLang="fr-FR" b="1" baseline="-25000" dirty="0">
                            <a:solidFill>
                              <a:schemeClr val="tx1"/>
                            </a:solidFill>
                          </a:rPr>
                          <m:t>pure</m:t>
                        </m:r>
                        <m:r>
                          <m:rPr>
                            <m:nor/>
                          </m:rPr>
                          <a:rPr lang="fr-FR" altLang="fr-FR" b="1" baseline="-25000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altLang="fr-FR" b="1" baseline="-25000" dirty="0">
                            <a:solidFill>
                              <a:schemeClr val="tx1"/>
                            </a:solidFill>
                          </a:rPr>
                          <m:t>liquid</m:t>
                        </m:r>
                      </m:den>
                    </m:f>
                  </m:oMath>
                </a14:m>
                <a:r>
                  <a:rPr lang="fr-FR" b="1" dirty="0">
                    <a:solidFill>
                      <a:schemeClr val="tx1"/>
                    </a:solidFill>
                  </a:rPr>
                  <a:t> </a:t>
                </a:r>
                <a:r>
                  <a:rPr lang="fr-FR" b="1" dirty="0"/>
                  <a:t>= r</a:t>
                </a:r>
                <a:r>
                  <a:rPr lang="fr-FR" b="1" baseline="-25000" dirty="0"/>
                  <a:t>2</a:t>
                </a:r>
                <a:r>
                  <a:rPr lang="fr-FR" b="1" dirty="0"/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altLang="fr-FR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altLang="fr-FR" b="1" i="0" smtClean="0">
                            <a:latin typeface="Cambria Math" panose="02040503050406030204" pitchFamily="18" charset="0"/>
                          </a:rPr>
                          <m:t>𝛂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altLang="fr-FR" b="1" dirty="0"/>
                          <m:t>V</m:t>
                        </m:r>
                        <m:r>
                          <m:rPr>
                            <m:nor/>
                          </m:rPr>
                          <a:rPr lang="fr-FR" altLang="fr-FR" b="1" baseline="-25000" dirty="0"/>
                          <m:t>wat</m:t>
                        </m:r>
                        <m:r>
                          <m:rPr>
                            <m:nor/>
                          </m:rPr>
                          <a:rPr lang="fr-FR" altLang="fr-FR" b="1" i="0" baseline="-25000" dirty="0" smtClean="0"/>
                          <m:t>er</m:t>
                        </m:r>
                      </m:den>
                    </m:f>
                  </m:oMath>
                </a14:m>
                <a:r>
                  <a:rPr lang="fr-FR" b="1" dirty="0">
                    <a:solidFill>
                      <a:schemeClr val="tx1"/>
                    </a:solidFill>
                  </a:rPr>
                  <a:t> =  « </a:t>
                </a:r>
                <a:r>
                  <a:rPr lang="fr-FR" b="1" dirty="0">
                    <a:solidFill>
                      <a:srgbClr val="FF0000"/>
                    </a:solidFill>
                  </a:rPr>
                  <a:t>Chemical </a:t>
                </a:r>
                <a:r>
                  <a:rPr lang="fr-FR" b="1" dirty="0" err="1">
                    <a:solidFill>
                      <a:srgbClr val="FF0000"/>
                    </a:solidFill>
                  </a:rPr>
                  <a:t>term</a:t>
                </a:r>
                <a:r>
                  <a:rPr lang="fr-FR" b="1" dirty="0">
                    <a:solidFill>
                      <a:srgbClr val="FF0000"/>
                    </a:solidFill>
                  </a:rPr>
                  <a:t> </a:t>
                </a:r>
                <a:r>
                  <a:rPr lang="fr-FR" b="1" dirty="0"/>
                  <a:t>x</a:t>
                </a:r>
                <a:r>
                  <a:rPr lang="fr-FR" b="1" dirty="0">
                    <a:solidFill>
                      <a:schemeClr val="tx1"/>
                    </a:solidFill>
                  </a:rPr>
                  <a:t> </a:t>
                </a:r>
                <a:r>
                  <a:rPr lang="fr-FR" b="1" dirty="0">
                    <a:solidFill>
                      <a:srgbClr val="0000FF"/>
                    </a:solidFill>
                  </a:rPr>
                  <a:t>Physical </a:t>
                </a:r>
                <a:r>
                  <a:rPr lang="fr-FR" b="1" dirty="0" err="1">
                    <a:solidFill>
                      <a:srgbClr val="0000FF"/>
                    </a:solidFill>
                  </a:rPr>
                  <a:t>term</a:t>
                </a:r>
                <a:r>
                  <a:rPr lang="fr-FR" b="1" dirty="0">
                    <a:solidFill>
                      <a:schemeClr val="tx1"/>
                    </a:solidFill>
                  </a:rPr>
                  <a:t> »</a:t>
                </a:r>
              </a:p>
              <a:p>
                <a:r>
                  <a:rPr lang="fr-FR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fr-FR" dirty="0"/>
                  <a:t>… </a:t>
                </a:r>
                <a:r>
                  <a:rPr lang="fr-FR" dirty="0" err="1"/>
                  <a:t>always</a:t>
                </a:r>
                <a:r>
                  <a:rPr lang="fr-FR" dirty="0"/>
                  <a:t> </a:t>
                </a:r>
                <a:r>
                  <a:rPr lang="fr-FR" dirty="0" err="1"/>
                  <a:t>based</a:t>
                </a:r>
                <a:r>
                  <a:rPr lang="fr-FR" dirty="0"/>
                  <a:t> on the </a:t>
                </a:r>
                <a:r>
                  <a:rPr lang="fr-FR" b="1" dirty="0"/>
                  <a:t>fast exchange</a:t>
                </a:r>
                <a:r>
                  <a:rPr lang="fr-FR" dirty="0"/>
                  <a:t> </a:t>
                </a:r>
                <a:r>
                  <a:rPr lang="fr-FR" dirty="0" err="1"/>
                  <a:t>theory</a:t>
                </a:r>
                <a:r>
                  <a:rPr lang="fr-FR" dirty="0"/>
                  <a:t> (surface and bulk water by diffusion and </a:t>
                </a:r>
                <a:r>
                  <a:rPr lang="fr-FR" dirty="0" err="1"/>
                  <a:t>other</a:t>
                </a:r>
                <a:r>
                  <a:rPr lang="fr-FR" dirty="0"/>
                  <a:t>…)</a:t>
                </a:r>
              </a:p>
              <a:p>
                <a:endParaRPr lang="fr-FR" dirty="0"/>
              </a:p>
              <a:p>
                <a:r>
                  <a:rPr lang="fr-FR" dirty="0"/>
                  <a:t>log( </a:t>
                </a:r>
                <a:r>
                  <a:rPr lang="el-GR" dirty="0"/>
                  <a:t>τ</a:t>
                </a:r>
                <a:r>
                  <a:rPr lang="fr-FR" baseline="-25000" dirty="0"/>
                  <a:t>2 </a:t>
                </a:r>
                <a:r>
                  <a:rPr lang="fr-FR" dirty="0"/>
                  <a:t>) vs log( NMR S</a:t>
                </a:r>
                <a:r>
                  <a:rPr lang="fr-FR" baseline="-25000" dirty="0"/>
                  <a:t> </a:t>
                </a:r>
                <a:r>
                  <a:rPr lang="fr-FR" dirty="0"/>
                  <a:t>) → power </a:t>
                </a:r>
                <a:r>
                  <a:rPr lang="fr-FR" dirty="0" err="1"/>
                  <a:t>law</a:t>
                </a:r>
                <a:r>
                  <a:rPr lang="fr-FR" dirty="0"/>
                  <a:t> </a:t>
                </a:r>
                <a:r>
                  <a:rPr lang="fr-FR" dirty="0" err="1"/>
                  <a:t>evolution</a:t>
                </a:r>
                <a:r>
                  <a:rPr lang="fr-FR" dirty="0"/>
                  <a:t> </a:t>
                </a:r>
                <a:r>
                  <a:rPr lang="fr-FR" b="1" dirty="0"/>
                  <a:t>PL(t)</a:t>
                </a:r>
                <a:r>
                  <a:rPr lang="fr-FR" dirty="0"/>
                  <a:t> </a:t>
                </a:r>
                <a:r>
                  <a:rPr lang="fr-FR" dirty="0" err="1"/>
                  <a:t>during</a:t>
                </a:r>
                <a:r>
                  <a:rPr lang="fr-FR" dirty="0"/>
                  <a:t> drying = </a:t>
                </a:r>
                <a:r>
                  <a:rPr lang="fr-FR" b="1" dirty="0"/>
                  <a:t>innovative,</a:t>
                </a:r>
                <a:r>
                  <a:rPr lang="fr-FR" dirty="0"/>
                  <a:t> </a:t>
                </a:r>
                <a:r>
                  <a:rPr lang="fr-FR" b="1" dirty="0" err="1"/>
                  <a:t>very</a:t>
                </a:r>
                <a:r>
                  <a:rPr lang="fr-FR" b="1" dirty="0"/>
                  <a:t> </a:t>
                </a:r>
                <a:r>
                  <a:rPr lang="fr-FR" b="1" dirty="0" err="1"/>
                  <a:t>generalisable</a:t>
                </a:r>
                <a:r>
                  <a:rPr lang="fr-FR" b="1" dirty="0"/>
                  <a:t> </a:t>
                </a:r>
                <a:r>
                  <a:rPr lang="fr-FR" b="1" dirty="0" err="1"/>
                  <a:t>representation</a:t>
                </a:r>
                <a:r>
                  <a:rPr lang="fr-FR" b="1" dirty="0"/>
                  <a:t> to catch all </a:t>
                </a:r>
                <a:r>
                  <a:rPr lang="fr-FR" b="1" dirty="0" err="1"/>
                  <a:t>physical</a:t>
                </a:r>
                <a:r>
                  <a:rPr lang="fr-FR" b="1" dirty="0"/>
                  <a:t> and </a:t>
                </a:r>
                <a:r>
                  <a:rPr lang="fr-FR" b="1" dirty="0" err="1"/>
                  <a:t>chemical</a:t>
                </a:r>
                <a:r>
                  <a:rPr lang="fr-FR" b="1" dirty="0"/>
                  <a:t> </a:t>
                </a:r>
                <a:r>
                  <a:rPr lang="fr-FR" b="1" dirty="0" err="1"/>
                  <a:t>instabilites</a:t>
                </a:r>
                <a:r>
                  <a:rPr lang="fr-FR" b="1" dirty="0"/>
                  <a:t> by a </a:t>
                </a:r>
                <a:r>
                  <a:rPr lang="fr-FR" b="1" dirty="0" err="1"/>
                  <a:t>multiscale</a:t>
                </a:r>
                <a:r>
                  <a:rPr lang="fr-FR" b="1" dirty="0"/>
                  <a:t>, </a:t>
                </a:r>
                <a:r>
                  <a:rPr lang="fr-FR" b="1" dirty="0" err="1"/>
                  <a:t>temprally</a:t>
                </a:r>
                <a:r>
                  <a:rPr lang="fr-FR" b="1" dirty="0"/>
                  <a:t> and non invasive </a:t>
                </a:r>
                <a:r>
                  <a:rPr lang="fr-FR" b="1" dirty="0" err="1"/>
                  <a:t>approach</a:t>
                </a:r>
                <a:r>
                  <a:rPr lang="fr-FR" dirty="0"/>
                  <a:t>:</a:t>
                </a:r>
              </a:p>
              <a:p>
                <a:r>
                  <a:rPr lang="fr-FR" b="1" dirty="0" err="1"/>
                  <a:t>dewetting</a:t>
                </a:r>
                <a:r>
                  <a:rPr lang="fr-FR" dirty="0"/>
                  <a:t> of the </a:t>
                </a:r>
                <a:r>
                  <a:rPr lang="fr-FR" dirty="0" err="1"/>
                  <a:t>solid</a:t>
                </a:r>
                <a:r>
                  <a:rPr lang="fr-FR" dirty="0"/>
                  <a:t> matrix, </a:t>
                </a:r>
                <a:r>
                  <a:rPr lang="fr-FR" b="1" dirty="0" err="1"/>
                  <a:t>inhomogneity</a:t>
                </a:r>
                <a:r>
                  <a:rPr lang="fr-FR" b="1" dirty="0"/>
                  <a:t> of local water content, </a:t>
                </a:r>
                <a:r>
                  <a:rPr lang="fr-FR" b="1" dirty="0" err="1"/>
                  <a:t>chemical</a:t>
                </a:r>
                <a:r>
                  <a:rPr lang="fr-FR" b="1" dirty="0"/>
                  <a:t> </a:t>
                </a:r>
                <a:r>
                  <a:rPr lang="fr-FR" b="1" dirty="0" err="1"/>
                  <a:t>instability</a:t>
                </a:r>
                <a:r>
                  <a:rPr lang="fr-FR" b="1" dirty="0"/>
                  <a:t>, </a:t>
                </a:r>
                <a:r>
                  <a:rPr lang="fr-FR" dirty="0"/>
                  <a:t>… and more ?</a:t>
                </a:r>
                <a:endParaRPr lang="fr-FR" b="1" dirty="0"/>
              </a:p>
              <a:p>
                <a:endParaRPr lang="fr-FR" dirty="0"/>
              </a:p>
              <a:p>
                <a:r>
                  <a:rPr lang="fr-FR"/>
                  <a:t>The </a:t>
                </a:r>
                <a:r>
                  <a:rPr lang="fr-FR" b="1" i="1"/>
                  <a:t>Dynamic </a:t>
                </a:r>
                <a:r>
                  <a:rPr lang="fr-FR" b="1" i="1" dirty="0"/>
                  <a:t>NMR </a:t>
                </a:r>
                <a:r>
                  <a:rPr lang="fr-FR" b="1" i="1" dirty="0" err="1"/>
                  <a:t>relaxometry</a:t>
                </a:r>
                <a:r>
                  <a:rPr lang="fr-FR" dirty="0"/>
                  <a:t>  can scope </a:t>
                </a:r>
                <a:r>
                  <a:rPr lang="fr-FR" b="1" dirty="0"/>
                  <a:t>all water state </a:t>
                </a:r>
                <a:r>
                  <a:rPr lang="fr-FR" b="1" dirty="0" err="1"/>
                  <a:t>progressively</a:t>
                </a:r>
                <a:r>
                  <a:rPr lang="fr-FR" b="1" dirty="0"/>
                  <a:t>  </a:t>
                </a:r>
                <a:r>
                  <a:rPr lang="fr-FR" dirty="0"/>
                  <a:t>and </a:t>
                </a:r>
                <a:r>
                  <a:rPr lang="fr-FR" dirty="0" err="1"/>
                  <a:t>is</a:t>
                </a:r>
                <a:r>
                  <a:rPr lang="fr-FR" dirty="0"/>
                  <a:t> </a:t>
                </a:r>
                <a:r>
                  <a:rPr lang="fr-FR" b="1" dirty="0" err="1"/>
                  <a:t>available</a:t>
                </a:r>
                <a:r>
                  <a:rPr lang="fr-FR" b="1" dirty="0"/>
                  <a:t> for </a:t>
                </a:r>
                <a:r>
                  <a:rPr lang="fr-FR" b="1" dirty="0" err="1"/>
                  <a:t>hydric</a:t>
                </a:r>
                <a:r>
                  <a:rPr lang="fr-FR" b="1" dirty="0"/>
                  <a:t> drying of </a:t>
                </a:r>
                <a:r>
                  <a:rPr lang="fr-FR" b="1" dirty="0" err="1"/>
                  <a:t>plenty</a:t>
                </a:r>
                <a:r>
                  <a:rPr lang="fr-FR" b="1" dirty="0"/>
                  <a:t> of </a:t>
                </a:r>
                <a:r>
                  <a:rPr lang="fr-FR" b="1" dirty="0" err="1"/>
                  <a:t>material</a:t>
                </a:r>
                <a:r>
                  <a:rPr lang="fr-FR" b="1" dirty="0"/>
                  <a:t> as </a:t>
                </a:r>
                <a:r>
                  <a:rPr lang="fr-FR" b="1" dirty="0" err="1"/>
                  <a:t>porous</a:t>
                </a:r>
                <a:r>
                  <a:rPr lang="fr-FR" b="1" dirty="0"/>
                  <a:t> medium, paste, suspension, gel, solution, </a:t>
                </a:r>
                <a:r>
                  <a:rPr lang="fr-FR" b="1" dirty="0" err="1"/>
                  <a:t>granular</a:t>
                </a:r>
                <a:r>
                  <a:rPr lang="fr-FR" b="1" dirty="0"/>
                  <a:t> media</a:t>
                </a:r>
                <a:r>
                  <a:rPr lang="fr-FR" dirty="0"/>
                  <a:t>, … and </a:t>
                </a:r>
                <a:r>
                  <a:rPr lang="fr-FR" dirty="0" err="1"/>
                  <a:t>also</a:t>
                </a:r>
                <a:r>
                  <a:rPr lang="fr-FR" dirty="0"/>
                  <a:t> </a:t>
                </a:r>
                <a:r>
                  <a:rPr lang="fr-FR" dirty="0" err="1"/>
                  <a:t>foam</a:t>
                </a:r>
                <a:r>
                  <a:rPr lang="fr-FR" dirty="0"/>
                  <a:t>, </a:t>
                </a:r>
                <a:r>
                  <a:rPr lang="fr-FR" dirty="0" err="1"/>
                  <a:t>emulsion</a:t>
                </a:r>
                <a:r>
                  <a:rPr lang="fr-FR" dirty="0"/>
                  <a:t>, … ?</a:t>
                </a:r>
              </a:p>
              <a:p>
                <a:endParaRPr lang="fr-FR" dirty="0"/>
              </a:p>
              <a:p>
                <a:r>
                  <a:rPr lang="fr-FR" b="1" dirty="0" err="1"/>
                  <a:t>Generalizations</a:t>
                </a:r>
                <a:r>
                  <a:rPr lang="fr-FR" dirty="0"/>
                  <a:t> </a:t>
                </a:r>
                <a:r>
                  <a:rPr lang="fr-FR" dirty="0" err="1"/>
                  <a:t>should</a:t>
                </a:r>
                <a:r>
                  <a:rPr lang="fr-FR" dirty="0"/>
                  <a:t> </a:t>
                </a:r>
                <a:r>
                  <a:rPr lang="fr-FR" dirty="0" err="1"/>
                  <a:t>be</a:t>
                </a:r>
                <a:r>
                  <a:rPr lang="fr-FR" dirty="0"/>
                  <a:t> possible for </a:t>
                </a:r>
                <a:r>
                  <a:rPr lang="fr-FR" b="1" dirty="0"/>
                  <a:t>all water </a:t>
                </a:r>
                <a:r>
                  <a:rPr lang="fr-FR" b="1" dirty="0" err="1"/>
                  <a:t>transfer</a:t>
                </a:r>
                <a:r>
                  <a:rPr lang="fr-FR" b="1" dirty="0"/>
                  <a:t> </a:t>
                </a:r>
                <a:r>
                  <a:rPr lang="fr-FR" dirty="0"/>
                  <a:t>(ex: imbibition) or </a:t>
                </a:r>
                <a:r>
                  <a:rPr lang="fr-FR" b="1" dirty="0" err="1"/>
                  <a:t>other</a:t>
                </a:r>
                <a:r>
                  <a:rPr lang="fr-FR" b="1" dirty="0"/>
                  <a:t> volatil </a:t>
                </a:r>
                <a:r>
                  <a:rPr lang="fr-FR" b="1" dirty="0" err="1"/>
                  <a:t>protonic</a:t>
                </a:r>
                <a:r>
                  <a:rPr lang="fr-FR" b="1" dirty="0"/>
                  <a:t> </a:t>
                </a:r>
                <a:r>
                  <a:rPr lang="fr-FR" b="1" dirty="0" err="1"/>
                  <a:t>liquids</a:t>
                </a:r>
                <a:r>
                  <a:rPr lang="fr-FR" dirty="0"/>
                  <a:t>,…</a:t>
                </a:r>
              </a:p>
              <a:p>
                <a:r>
                  <a:rPr lang="fr-FR" dirty="0"/>
                  <a:t>… or a </a:t>
                </a:r>
                <a:r>
                  <a:rPr lang="fr-FR" dirty="0" err="1"/>
                  <a:t>chemicaly</a:t>
                </a:r>
                <a:r>
                  <a:rPr lang="fr-FR" dirty="0"/>
                  <a:t> and </a:t>
                </a:r>
                <a:r>
                  <a:rPr lang="fr-FR" dirty="0" err="1"/>
                  <a:t>physicaly</a:t>
                </a:r>
                <a:r>
                  <a:rPr lang="fr-FR" dirty="0"/>
                  <a:t> </a:t>
                </a:r>
                <a:r>
                  <a:rPr lang="fr-FR" dirty="0" err="1"/>
                  <a:t>unstable</a:t>
                </a:r>
                <a:r>
                  <a:rPr lang="fr-FR" dirty="0"/>
                  <a:t> </a:t>
                </a:r>
                <a:r>
                  <a:rPr lang="fr-FR" dirty="0" err="1"/>
                  <a:t>material</a:t>
                </a:r>
                <a:r>
                  <a:rPr lang="fr-FR" dirty="0"/>
                  <a:t>  (ex: setting of a </a:t>
                </a:r>
                <a:r>
                  <a:rPr lang="fr-FR" dirty="0" err="1"/>
                  <a:t>fresh</a:t>
                </a:r>
                <a:r>
                  <a:rPr lang="fr-FR" dirty="0"/>
                  <a:t> </a:t>
                </a:r>
                <a:r>
                  <a:rPr lang="fr-FR" dirty="0" err="1"/>
                  <a:t>cement</a:t>
                </a:r>
                <a:r>
                  <a:rPr lang="fr-FR" dirty="0"/>
                  <a:t> paste) ?</a:t>
                </a: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27DBF03-DEFE-4CEE-8982-BFDDB31204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274" y="695568"/>
                <a:ext cx="11378667" cy="3842334"/>
              </a:xfrm>
              <a:prstGeom prst="rect">
                <a:avLst/>
              </a:prstGeom>
              <a:blipFill>
                <a:blip r:embed="rId2"/>
                <a:stretch>
                  <a:fillRect l="-482" b="-158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RÃ©sultat de recherche d'images pour &quot;match de boxe&quot;">
            <a:extLst>
              <a:ext uri="{FF2B5EF4-FFF2-40B4-BE49-F238E27FC236}">
                <a16:creationId xmlns:a16="http://schemas.microsoft.com/office/drawing/2014/main" id="{DA2411C4-4357-4954-9710-E2956EB8E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0862" y="331694"/>
            <a:ext cx="1525876" cy="85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F97030D-C431-485E-B2FA-76405FDF7C2F}"/>
              </a:ext>
            </a:extLst>
          </p:cNvPr>
          <p:cNvSpPr/>
          <p:nvPr/>
        </p:nvSpPr>
        <p:spPr>
          <a:xfrm>
            <a:off x="75261" y="5074862"/>
            <a:ext cx="545874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Do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want</a:t>
            </a:r>
            <a:r>
              <a:rPr lang="fr-FR" dirty="0"/>
              <a:t> to </a:t>
            </a:r>
            <a:r>
              <a:rPr lang="fr-FR" dirty="0" err="1"/>
              <a:t>see</a:t>
            </a:r>
            <a:r>
              <a:rPr lang="fr-FR" dirty="0"/>
              <a:t> more NMR or MRI </a:t>
            </a:r>
          </a:p>
          <a:p>
            <a:r>
              <a:rPr lang="fr-FR" dirty="0" err="1"/>
              <a:t>from</a:t>
            </a:r>
            <a:r>
              <a:rPr lang="fr-FR" dirty="0"/>
              <a:t> Navier </a:t>
            </a:r>
            <a:r>
              <a:rPr lang="fr-FR" dirty="0" err="1"/>
              <a:t>laboratory</a:t>
            </a:r>
            <a:r>
              <a:rPr lang="fr-FR" dirty="0"/>
              <a:t> ?</a:t>
            </a:r>
          </a:p>
          <a:p>
            <a:r>
              <a:rPr lang="fr-FR" dirty="0"/>
              <a:t>→ 4 </a:t>
            </a:r>
            <a:r>
              <a:rPr lang="fr-FR" dirty="0" err="1"/>
              <a:t>other</a:t>
            </a:r>
            <a:r>
              <a:rPr lang="fr-FR" dirty="0"/>
              <a:t> </a:t>
            </a:r>
            <a:r>
              <a:rPr lang="fr-FR" dirty="0" err="1"/>
              <a:t>presentations</a:t>
            </a:r>
            <a:r>
              <a:rPr lang="fr-FR" dirty="0"/>
              <a:t> </a:t>
            </a:r>
          </a:p>
          <a:p>
            <a:r>
              <a:rPr lang="fr-FR" dirty="0"/>
              <a:t>(</a:t>
            </a:r>
            <a:r>
              <a:rPr lang="fr-FR" b="1" dirty="0"/>
              <a:t>P. </a:t>
            </a:r>
            <a:r>
              <a:rPr lang="fr-FR" b="1" dirty="0" err="1"/>
              <a:t>Coussot</a:t>
            </a:r>
            <a:r>
              <a:rPr lang="fr-FR" b="1" dirty="0"/>
              <a:t>, F. </a:t>
            </a:r>
            <a:r>
              <a:rPr lang="fr-FR" b="1" dirty="0" err="1"/>
              <a:t>Gerony</a:t>
            </a:r>
            <a:r>
              <a:rPr lang="fr-FR" b="1" dirty="0"/>
              <a:t>, E. Keita, O. </a:t>
            </a:r>
            <a:r>
              <a:rPr lang="fr-FR" b="1" dirty="0" err="1"/>
              <a:t>Hbaieb</a:t>
            </a:r>
            <a:r>
              <a:rPr lang="fr-FR" dirty="0"/>
              <a:t>) </a:t>
            </a:r>
          </a:p>
          <a:p>
            <a:r>
              <a:rPr lang="fr-FR" dirty="0"/>
              <a:t>→ 2 posters</a:t>
            </a:r>
          </a:p>
          <a:p>
            <a:r>
              <a:rPr lang="fr-FR" dirty="0"/>
              <a:t>(</a:t>
            </a:r>
            <a:r>
              <a:rPr lang="fr-FR" b="1" dirty="0"/>
              <a:t>R. Sidi-</a:t>
            </a:r>
            <a:r>
              <a:rPr lang="fr-FR" b="1" dirty="0" err="1"/>
              <a:t>Boulenouar</a:t>
            </a:r>
            <a:r>
              <a:rPr lang="fr-FR" b="1" dirty="0"/>
              <a:t>, A. Samba</a:t>
            </a:r>
            <a:r>
              <a:rPr lang="fr-FR" dirty="0"/>
              <a:t>)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36CB2AF-FD7C-4D8C-9BB5-A32B2B36DD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094" y="4537901"/>
            <a:ext cx="7266833" cy="183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682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27F9297-EE12-42EC-B74A-8D4F08971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D72CA-FD88-4D7B-97A3-62C76FA2289C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1844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9F93DAC-DAAC-4469-8C64-538E332BA5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91" t="2042" r="12744" b="12425"/>
          <a:stretch/>
        </p:blipFill>
        <p:spPr>
          <a:xfrm>
            <a:off x="133731" y="1726738"/>
            <a:ext cx="5106721" cy="496755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0FFAC2D-618E-4EB1-A78F-8C53AD6B1382}"/>
              </a:ext>
            </a:extLst>
          </p:cNvPr>
          <p:cNvSpPr txBox="1"/>
          <p:nvPr/>
        </p:nvSpPr>
        <p:spPr>
          <a:xfrm>
            <a:off x="235012" y="221894"/>
            <a:ext cx="6290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>
                <a:latin typeface="Calisto MT" panose="02040603050505030304" pitchFamily="18" charset="0"/>
              </a:rPr>
              <a:t>Sum</a:t>
            </a:r>
            <a:r>
              <a:rPr lang="fr-FR" sz="2000" b="1" dirty="0">
                <a:latin typeface="Calisto MT" panose="02040603050505030304" pitchFamily="18" charset="0"/>
              </a:rPr>
              <a:t> up of the main </a:t>
            </a:r>
            <a:r>
              <a:rPr lang="fr-FR" sz="2000" b="1" dirty="0" err="1">
                <a:latin typeface="Calisto MT" panose="02040603050505030304" pitchFamily="18" charset="0"/>
              </a:rPr>
              <a:t>expected</a:t>
            </a:r>
            <a:r>
              <a:rPr lang="fr-FR" sz="2000" b="1" dirty="0">
                <a:latin typeface="Calisto MT" panose="02040603050505030304" pitchFamily="18" charset="0"/>
              </a:rPr>
              <a:t> aspects of the T2 </a:t>
            </a:r>
            <a:r>
              <a:rPr lang="fr-FR" sz="2000" b="1" dirty="0" err="1">
                <a:latin typeface="Calisto MT" panose="02040603050505030304" pitchFamily="18" charset="0"/>
              </a:rPr>
              <a:t>pdf</a:t>
            </a:r>
            <a:endParaRPr lang="fr-FR" sz="2000" b="1" dirty="0">
              <a:latin typeface="Calisto MT" panose="02040603050505030304" pitchFamily="18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9200818-5704-4E0B-B27D-EEB97B2609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634"/>
          <a:stretch/>
        </p:blipFill>
        <p:spPr>
          <a:xfrm>
            <a:off x="3436428" y="512689"/>
            <a:ext cx="8621842" cy="10021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3F4D385-F4A3-40E8-B94B-528F4B23D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912" y="4660837"/>
            <a:ext cx="3543830" cy="1363276"/>
          </a:xfrm>
          <a:prstGeom prst="rect">
            <a:avLst/>
          </a:prstGeo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8E75DE72-CB4F-414F-AC5D-96A110AD1D83}"/>
              </a:ext>
            </a:extLst>
          </p:cNvPr>
          <p:cNvGrpSpPr/>
          <p:nvPr/>
        </p:nvGrpSpPr>
        <p:grpSpPr>
          <a:xfrm>
            <a:off x="7521741" y="2120412"/>
            <a:ext cx="4536528" cy="2380920"/>
            <a:chOff x="498994" y="288405"/>
            <a:chExt cx="10929851" cy="4615245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E06B8188-B2A4-4D4B-940A-814839AF33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2880" y="2168006"/>
              <a:ext cx="3625965" cy="2735644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99F61718-2EA1-4973-8CE3-8118F0826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955" y="1228485"/>
              <a:ext cx="3701886" cy="2792923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016F4837-D6C5-4DF3-B75B-E8D6F57086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994" y="288405"/>
              <a:ext cx="3725043" cy="2810395"/>
            </a:xfrm>
            <a:prstGeom prst="rect">
              <a:avLst/>
            </a:prstGeom>
          </p:spPr>
        </p:pic>
      </p:grpSp>
      <p:sp>
        <p:nvSpPr>
          <p:cNvPr id="13" name="Ellipse 12">
            <a:extLst>
              <a:ext uri="{FF2B5EF4-FFF2-40B4-BE49-F238E27FC236}">
                <a16:creationId xmlns:a16="http://schemas.microsoft.com/office/drawing/2014/main" id="{36601C4F-416C-4CF8-8425-BA288BC9BBB7}"/>
              </a:ext>
            </a:extLst>
          </p:cNvPr>
          <p:cNvSpPr/>
          <p:nvPr/>
        </p:nvSpPr>
        <p:spPr>
          <a:xfrm>
            <a:off x="5048438" y="614973"/>
            <a:ext cx="3152133" cy="232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7461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2CF6164-E3D6-43A3-868D-78389A483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D72CA-FD88-4D7B-97A3-62C76FA2289C}" type="slidenum">
              <a:rPr lang="fr-FR" smtClean="0"/>
              <a:t>2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81B7F38-3E57-4CFD-B484-B49F1F6DD8DF}"/>
              </a:ext>
            </a:extLst>
          </p:cNvPr>
          <p:cNvSpPr txBox="1"/>
          <p:nvPr/>
        </p:nvSpPr>
        <p:spPr>
          <a:xfrm>
            <a:off x="215912" y="196570"/>
            <a:ext cx="11311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/>
              <a:t>Why</a:t>
            </a:r>
            <a:r>
              <a:rPr lang="fr-FR" sz="2000" b="1" dirty="0"/>
              <a:t> </a:t>
            </a:r>
            <a:r>
              <a:rPr lang="fr-FR" sz="2000" b="1" dirty="0" err="1"/>
              <a:t>understand</a:t>
            </a:r>
            <a:r>
              <a:rPr lang="fr-FR" sz="2000" b="1" dirty="0"/>
              <a:t> the interaction </a:t>
            </a:r>
            <a:r>
              <a:rPr lang="fr-FR" sz="2000" b="1" dirty="0" err="1"/>
              <a:t>between</a:t>
            </a:r>
            <a:r>
              <a:rPr lang="fr-FR" sz="2000" b="1" dirty="0"/>
              <a:t> water and </a:t>
            </a:r>
            <a:r>
              <a:rPr lang="fr-FR" sz="2000" b="1" dirty="0" err="1"/>
              <a:t>solid</a:t>
            </a:r>
            <a:r>
              <a:rPr lang="fr-FR" sz="2000" b="1" dirty="0"/>
              <a:t> matrix 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036676F-03AC-4256-8D0A-2A56CAEB2730}"/>
              </a:ext>
            </a:extLst>
          </p:cNvPr>
          <p:cNvSpPr txBox="1"/>
          <p:nvPr/>
        </p:nvSpPr>
        <p:spPr>
          <a:xfrm>
            <a:off x="349624" y="941294"/>
            <a:ext cx="111700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Plenty</a:t>
            </a:r>
            <a:r>
              <a:rPr lang="fr-FR" dirty="0"/>
              <a:t> of </a:t>
            </a:r>
            <a:r>
              <a:rPr lang="fr-FR" dirty="0" err="1"/>
              <a:t>approaches</a:t>
            </a:r>
            <a:r>
              <a:rPr lang="fr-FR" dirty="0"/>
              <a:t> but </a:t>
            </a:r>
            <a:r>
              <a:rPr lang="fr-FR" dirty="0" err="1"/>
              <a:t>often</a:t>
            </a:r>
            <a:r>
              <a:rPr lang="fr-FR" dirty="0"/>
              <a:t> …</a:t>
            </a:r>
          </a:p>
          <a:p>
            <a:r>
              <a:rPr lang="fr-FR" dirty="0"/>
              <a:t>	→ </a:t>
            </a:r>
            <a:r>
              <a:rPr lang="fr-FR" b="1" dirty="0"/>
              <a:t>not </a:t>
            </a:r>
            <a:r>
              <a:rPr lang="fr-FR" b="1" dirty="0" err="1"/>
              <a:t>temporally</a:t>
            </a:r>
            <a:r>
              <a:rPr lang="fr-FR" b="1" dirty="0"/>
              <a:t> and/or </a:t>
            </a:r>
            <a:r>
              <a:rPr lang="fr-FR" b="1" dirty="0" err="1"/>
              <a:t>spacially</a:t>
            </a:r>
            <a:r>
              <a:rPr lang="fr-FR" b="1" dirty="0"/>
              <a:t> </a:t>
            </a:r>
            <a:r>
              <a:rPr lang="fr-FR" dirty="0" err="1"/>
              <a:t>resolved</a:t>
            </a:r>
            <a:r>
              <a:rPr lang="fr-FR" dirty="0"/>
              <a:t> (</a:t>
            </a:r>
            <a:r>
              <a:rPr lang="fr-FR" dirty="0" err="1"/>
              <a:t>only</a:t>
            </a:r>
            <a:r>
              <a:rPr lang="fr-FR" dirty="0"/>
              <a:t> 1 image or a set of global information)</a:t>
            </a:r>
          </a:p>
          <a:p>
            <a:r>
              <a:rPr lang="fr-FR" dirty="0"/>
              <a:t>	→ </a:t>
            </a:r>
            <a:r>
              <a:rPr lang="fr-FR" b="1" dirty="0"/>
              <a:t>not « </a:t>
            </a:r>
            <a:r>
              <a:rPr lang="fr-FR" b="1" dirty="0" err="1"/>
              <a:t>multiscale</a:t>
            </a:r>
            <a:r>
              <a:rPr lang="fr-FR" b="1" dirty="0"/>
              <a:t> »</a:t>
            </a:r>
          </a:p>
          <a:p>
            <a:r>
              <a:rPr lang="fr-FR" dirty="0"/>
              <a:t>	→ </a:t>
            </a:r>
            <a:r>
              <a:rPr lang="fr-FR" b="1" dirty="0"/>
              <a:t>not quantitative </a:t>
            </a:r>
            <a:endParaRPr lang="fr-FR" dirty="0"/>
          </a:p>
          <a:p>
            <a:r>
              <a:rPr lang="fr-FR" dirty="0"/>
              <a:t>	→ </a:t>
            </a:r>
            <a:r>
              <a:rPr lang="fr-FR" b="1" dirty="0"/>
              <a:t>not </a:t>
            </a:r>
            <a:r>
              <a:rPr lang="fr-FR" b="1" dirty="0" err="1"/>
              <a:t>so</a:t>
            </a:r>
            <a:r>
              <a:rPr lang="fr-FR" b="1" dirty="0"/>
              <a:t> versatile </a:t>
            </a:r>
            <a:r>
              <a:rPr lang="fr-FR" dirty="0"/>
              <a:t>(</a:t>
            </a:r>
            <a:r>
              <a:rPr lang="fr-FR" dirty="0" err="1"/>
              <a:t>only</a:t>
            </a:r>
            <a:r>
              <a:rPr lang="fr-FR" dirty="0"/>
              <a:t> </a:t>
            </a:r>
            <a:r>
              <a:rPr lang="fr-FR" dirty="0" err="1"/>
              <a:t>specific</a:t>
            </a:r>
            <a:r>
              <a:rPr lang="fr-FR" dirty="0"/>
              <a:t> </a:t>
            </a:r>
            <a:r>
              <a:rPr lang="fr-FR" dirty="0" err="1"/>
              <a:t>material</a:t>
            </a:r>
            <a:r>
              <a:rPr lang="fr-FR" dirty="0"/>
              <a:t>)</a:t>
            </a:r>
          </a:p>
          <a:p>
            <a:r>
              <a:rPr lang="fr-FR" dirty="0"/>
              <a:t>	→ </a:t>
            </a:r>
            <a:r>
              <a:rPr lang="fr-FR" dirty="0" err="1"/>
              <a:t>needs</a:t>
            </a:r>
            <a:r>
              <a:rPr lang="fr-FR" dirty="0"/>
              <a:t> to </a:t>
            </a:r>
            <a:r>
              <a:rPr lang="fr-FR" b="1" dirty="0" err="1"/>
              <a:t>hydric</a:t>
            </a:r>
            <a:r>
              <a:rPr lang="fr-FR" b="1" dirty="0"/>
              <a:t> </a:t>
            </a:r>
            <a:r>
              <a:rPr lang="fr-FR" b="1" dirty="0" err="1"/>
              <a:t>equlibrium</a:t>
            </a:r>
            <a:r>
              <a:rPr lang="fr-FR" dirty="0"/>
              <a:t> (in </a:t>
            </a:r>
            <a:r>
              <a:rPr lang="fr-FR" dirty="0" err="1"/>
              <a:t>contrary</a:t>
            </a:r>
            <a:r>
              <a:rPr lang="fr-FR" dirty="0"/>
              <a:t> to the « real life »).</a:t>
            </a:r>
          </a:p>
          <a:p>
            <a:r>
              <a:rPr lang="fr-FR" dirty="0"/>
              <a:t>	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37D2913-5F06-42C8-B2C4-6FBA559125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73" b="34286"/>
          <a:stretch/>
        </p:blipFill>
        <p:spPr>
          <a:xfrm>
            <a:off x="6852265" y="2797835"/>
            <a:ext cx="4794970" cy="179240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004721C-83F7-4DE2-974A-30BEF7D40D8C}"/>
              </a:ext>
            </a:extLst>
          </p:cNvPr>
          <p:cNvSpPr txBox="1"/>
          <p:nvPr/>
        </p:nvSpPr>
        <p:spPr>
          <a:xfrm>
            <a:off x="6852265" y="4551792"/>
            <a:ext cx="2382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err="1"/>
              <a:t>Lehoux</a:t>
            </a:r>
            <a:r>
              <a:rPr lang="fr-FR" sz="1600" i="1" dirty="0"/>
              <a:t> et al, Physical </a:t>
            </a:r>
            <a:r>
              <a:rPr lang="fr-FR" sz="1600" i="1" dirty="0" err="1"/>
              <a:t>Review</a:t>
            </a:r>
            <a:r>
              <a:rPr lang="fr-FR" sz="1600" i="1" dirty="0"/>
              <a:t> E, 2016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AD883F7-6086-468C-BB5A-78AEDD90E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871" y="2800538"/>
            <a:ext cx="5318485" cy="181273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20811E8-7AF7-4DB0-90F1-7995FAF3251F}"/>
              </a:ext>
            </a:extLst>
          </p:cNvPr>
          <p:cNvSpPr/>
          <p:nvPr/>
        </p:nvSpPr>
        <p:spPr>
          <a:xfrm>
            <a:off x="286871" y="4503713"/>
            <a:ext cx="63319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i="1" dirty="0" err="1"/>
              <a:t>Using</a:t>
            </a:r>
            <a:r>
              <a:rPr lang="fr-FR" sz="1600" i="1" dirty="0"/>
              <a:t> </a:t>
            </a:r>
            <a:r>
              <a:rPr lang="fr-FR" sz="1600" i="1" dirty="0" err="1"/>
              <a:t>colloidal</a:t>
            </a:r>
            <a:r>
              <a:rPr lang="fr-FR" sz="1600" i="1" dirty="0"/>
              <a:t> </a:t>
            </a:r>
            <a:r>
              <a:rPr lang="fr-FR" sz="1600" i="1" dirty="0" err="1"/>
              <a:t>deposition</a:t>
            </a:r>
            <a:r>
              <a:rPr lang="fr-FR" sz="1600" i="1" dirty="0"/>
              <a:t> to </a:t>
            </a:r>
            <a:r>
              <a:rPr lang="fr-FR" sz="1600" i="1" dirty="0" err="1"/>
              <a:t>mobilize</a:t>
            </a:r>
            <a:r>
              <a:rPr lang="fr-FR" sz="1600" i="1" dirty="0"/>
              <a:t> immiscible </a:t>
            </a:r>
            <a:r>
              <a:rPr lang="fr-FR" sz="1600" i="1" dirty="0" err="1"/>
              <a:t>fluids</a:t>
            </a:r>
            <a:r>
              <a:rPr lang="fr-FR" sz="1600" i="1" dirty="0"/>
              <a:t> </a:t>
            </a:r>
            <a:r>
              <a:rPr lang="fr-FR" sz="1600" i="1" dirty="0" err="1"/>
              <a:t>from</a:t>
            </a:r>
            <a:r>
              <a:rPr lang="fr-FR" sz="1600" i="1" dirty="0"/>
              <a:t> </a:t>
            </a:r>
            <a:r>
              <a:rPr lang="fr-FR" sz="1600" i="1" dirty="0" err="1"/>
              <a:t>porous</a:t>
            </a:r>
            <a:r>
              <a:rPr lang="fr-FR" sz="1600" i="1" dirty="0"/>
              <a:t> media</a:t>
            </a:r>
          </a:p>
          <a:p>
            <a:r>
              <a:rPr lang="fr-FR" sz="1600" i="1" dirty="0"/>
              <a:t>Joanna Schneider, Rodney D. Priestley, and </a:t>
            </a:r>
            <a:r>
              <a:rPr lang="fr-FR" sz="1600" i="1" dirty="0" err="1"/>
              <a:t>Sujit</a:t>
            </a:r>
            <a:r>
              <a:rPr lang="fr-FR" sz="1600" i="1" dirty="0"/>
              <a:t> S. </a:t>
            </a:r>
            <a:r>
              <a:rPr lang="fr-FR" sz="1600" i="1" dirty="0" err="1"/>
              <a:t>Datta</a:t>
            </a:r>
            <a:endParaRPr lang="fr-FR" sz="1600" i="1" dirty="0"/>
          </a:p>
          <a:p>
            <a:r>
              <a:rPr lang="fr-FR" sz="1600" i="1" dirty="0"/>
              <a:t>Phys. </a:t>
            </a:r>
            <a:r>
              <a:rPr lang="fr-FR" sz="1600" i="1" dirty="0" err="1"/>
              <a:t>Rev</a:t>
            </a:r>
            <a:r>
              <a:rPr lang="fr-FR" sz="1600" i="1" dirty="0"/>
              <a:t>. </a:t>
            </a:r>
            <a:r>
              <a:rPr lang="fr-FR" sz="1600" i="1" dirty="0" err="1"/>
              <a:t>Fluids</a:t>
            </a:r>
            <a:r>
              <a:rPr lang="fr-FR" sz="1600" i="1" dirty="0"/>
              <a:t>, 2021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A4B23EA-FBD4-4B4C-AFFD-FADA0218E66C}"/>
              </a:ext>
            </a:extLst>
          </p:cNvPr>
          <p:cNvSpPr txBox="1"/>
          <p:nvPr/>
        </p:nvSpPr>
        <p:spPr>
          <a:xfrm>
            <a:off x="349624" y="5593540"/>
            <a:ext cx="7368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→ The </a:t>
            </a:r>
            <a:r>
              <a:rPr lang="fr-FR" b="1"/>
              <a:t>« Dynamic </a:t>
            </a:r>
            <a:r>
              <a:rPr lang="fr-FR" b="1" dirty="0"/>
              <a:t>NMR </a:t>
            </a:r>
            <a:r>
              <a:rPr lang="fr-FR" b="1" dirty="0" err="1"/>
              <a:t>relaxometry</a:t>
            </a:r>
            <a:r>
              <a:rPr lang="fr-FR" b="1" dirty="0"/>
              <a:t> »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an innovative and </a:t>
            </a:r>
            <a:r>
              <a:rPr lang="fr-FR" dirty="0" err="1"/>
              <a:t>general</a:t>
            </a:r>
            <a:r>
              <a:rPr lang="fr-FR" dirty="0"/>
              <a:t> </a:t>
            </a:r>
            <a:r>
              <a:rPr lang="fr-FR" dirty="0" err="1"/>
              <a:t>approach</a:t>
            </a:r>
            <a:r>
              <a:rPr lang="fr-FR" dirty="0"/>
              <a:t> to </a:t>
            </a:r>
            <a:r>
              <a:rPr lang="fr-FR" dirty="0" err="1"/>
              <a:t>answer</a:t>
            </a:r>
            <a:r>
              <a:rPr lang="fr-FR" dirty="0"/>
              <a:t> to all </a:t>
            </a:r>
            <a:r>
              <a:rPr lang="fr-FR" dirty="0" err="1"/>
              <a:t>these</a:t>
            </a:r>
            <a:r>
              <a:rPr lang="fr-FR" dirty="0"/>
              <a:t> limitations </a:t>
            </a:r>
            <a:r>
              <a:rPr lang="fr-FR" b="1" dirty="0"/>
              <a:t>for </a:t>
            </a:r>
            <a:r>
              <a:rPr lang="fr-FR" b="1" dirty="0" err="1"/>
              <a:t>porous</a:t>
            </a:r>
            <a:r>
              <a:rPr lang="fr-FR" b="1" dirty="0"/>
              <a:t> media and </a:t>
            </a:r>
            <a:r>
              <a:rPr lang="fr-FR" b="1" dirty="0" err="1"/>
              <a:t>complex</a:t>
            </a:r>
            <a:r>
              <a:rPr lang="fr-FR" b="1" dirty="0"/>
              <a:t> </a:t>
            </a:r>
            <a:r>
              <a:rPr lang="fr-FR" b="1" dirty="0" err="1"/>
              <a:t>fluids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5776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 42">
            <a:extLst>
              <a:ext uri="{FF2B5EF4-FFF2-40B4-BE49-F238E27FC236}">
                <a16:creationId xmlns:a16="http://schemas.microsoft.com/office/drawing/2014/main" id="{1197C71D-DF8E-4147-BB47-89847E536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435" y="1081175"/>
            <a:ext cx="4296521" cy="2597151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27F9297-EE12-42EC-B74A-8D4F08971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4621" y="6356350"/>
            <a:ext cx="2743200" cy="365125"/>
          </a:xfrm>
        </p:spPr>
        <p:txBody>
          <a:bodyPr/>
          <a:lstStyle/>
          <a:p>
            <a:fld id="{53CD72CA-FD88-4D7B-97A3-62C76FA2289C}" type="slidenum">
              <a:rPr lang="fr-FR" smtClean="0"/>
              <a:t>3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753F0C0-5958-4DE2-976E-86B552CB1786}"/>
              </a:ext>
            </a:extLst>
          </p:cNvPr>
          <p:cNvSpPr txBox="1"/>
          <p:nvPr/>
        </p:nvSpPr>
        <p:spPr>
          <a:xfrm>
            <a:off x="215912" y="196570"/>
            <a:ext cx="11311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The </a:t>
            </a:r>
            <a:r>
              <a:rPr lang="fr-FR" sz="2000" b="1" dirty="0" err="1"/>
              <a:t>most</a:t>
            </a:r>
            <a:r>
              <a:rPr lang="fr-FR" sz="2000" b="1" dirty="0"/>
              <a:t> standard NMR setup at Navier </a:t>
            </a:r>
            <a:r>
              <a:rPr lang="fr-FR" sz="2000" b="1" dirty="0" err="1"/>
              <a:t>laboratory</a:t>
            </a:r>
            <a:r>
              <a:rPr lang="fr-FR" sz="2000" b="1" dirty="0"/>
              <a:t>…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A31F7043-1C97-4B9E-B508-219026DFA499}"/>
              </a:ext>
            </a:extLst>
          </p:cNvPr>
          <p:cNvGrpSpPr/>
          <p:nvPr/>
        </p:nvGrpSpPr>
        <p:grpSpPr>
          <a:xfrm>
            <a:off x="277554" y="494052"/>
            <a:ext cx="11839602" cy="6104064"/>
            <a:chOff x="304652" y="1348202"/>
            <a:chExt cx="11839602" cy="6104064"/>
          </a:xfrm>
        </p:grpSpPr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DB26C721-BAE7-4B64-8236-98D469BFACBC}"/>
                </a:ext>
              </a:extLst>
            </p:cNvPr>
            <p:cNvGrpSpPr/>
            <p:nvPr/>
          </p:nvGrpSpPr>
          <p:grpSpPr>
            <a:xfrm>
              <a:off x="304652" y="1348202"/>
              <a:ext cx="11839602" cy="6104064"/>
              <a:chOff x="673809" y="365440"/>
              <a:chExt cx="11839602" cy="6104064"/>
            </a:xfrm>
          </p:grpSpPr>
          <p:grpSp>
            <p:nvGrpSpPr>
              <p:cNvPr id="9" name="Groupe 8">
                <a:extLst>
                  <a:ext uri="{FF2B5EF4-FFF2-40B4-BE49-F238E27FC236}">
                    <a16:creationId xmlns:a16="http://schemas.microsoft.com/office/drawing/2014/main" id="{631A89B1-8AF5-4E8B-BA4A-1DFA4794E8AC}"/>
                  </a:ext>
                </a:extLst>
              </p:cNvPr>
              <p:cNvGrpSpPr/>
              <p:nvPr/>
            </p:nvGrpSpPr>
            <p:grpSpPr>
              <a:xfrm>
                <a:off x="673809" y="365440"/>
                <a:ext cx="11839602" cy="6104064"/>
                <a:chOff x="460965" y="1579041"/>
                <a:chExt cx="12297775" cy="6369307"/>
              </a:xfrm>
            </p:grpSpPr>
            <p:cxnSp>
              <p:nvCxnSpPr>
                <p:cNvPr id="14" name="Connecteur droit avec flèche 13">
                  <a:extLst>
                    <a:ext uri="{FF2B5EF4-FFF2-40B4-BE49-F238E27FC236}">
                      <a16:creationId xmlns:a16="http://schemas.microsoft.com/office/drawing/2014/main" id="{54144373-3D1E-49E4-A5AA-B270C0B6C6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329688" y="3040743"/>
                  <a:ext cx="12967" cy="604622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ZoneTexte 14">
                  <a:extLst>
                    <a:ext uri="{FF2B5EF4-FFF2-40B4-BE49-F238E27FC236}">
                      <a16:creationId xmlns:a16="http://schemas.microsoft.com/office/drawing/2014/main" id="{6686624D-B142-4138-8454-E44B4FD05BF7}"/>
                    </a:ext>
                  </a:extLst>
                </p:cNvPr>
                <p:cNvSpPr txBox="1"/>
                <p:nvPr/>
              </p:nvSpPr>
              <p:spPr>
                <a:xfrm>
                  <a:off x="3995364" y="3083762"/>
                  <a:ext cx="45511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>
                      <a:solidFill>
                        <a:srgbClr val="FF0000"/>
                      </a:solidFill>
                    </a:rPr>
                    <a:t>B</a:t>
                  </a:r>
                  <a:r>
                    <a:rPr lang="fr-FR" baseline="-25000" dirty="0">
                      <a:solidFill>
                        <a:srgbClr val="FF0000"/>
                      </a:solidFill>
                    </a:rPr>
                    <a:t>0</a:t>
                  </a:r>
                </a:p>
              </p:txBody>
            </p:sp>
            <p:sp>
              <p:nvSpPr>
                <p:cNvPr id="16" name="ZoneTexte 15">
                  <a:extLst>
                    <a:ext uri="{FF2B5EF4-FFF2-40B4-BE49-F238E27FC236}">
                      <a16:creationId xmlns:a16="http://schemas.microsoft.com/office/drawing/2014/main" id="{144A9000-7AB4-4374-9542-86FD3AD3DF50}"/>
                    </a:ext>
                  </a:extLst>
                </p:cNvPr>
                <p:cNvSpPr txBox="1"/>
                <p:nvPr/>
              </p:nvSpPr>
              <p:spPr>
                <a:xfrm>
                  <a:off x="4882495" y="3418456"/>
                  <a:ext cx="45511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>
                      <a:solidFill>
                        <a:schemeClr val="accent1"/>
                      </a:solidFill>
                    </a:rPr>
                    <a:t>B</a:t>
                  </a:r>
                  <a:r>
                    <a:rPr lang="fr-FR" baseline="-25000" dirty="0">
                      <a:solidFill>
                        <a:schemeClr val="accent1"/>
                      </a:solidFill>
                    </a:rPr>
                    <a:t>1</a:t>
                  </a:r>
                </a:p>
              </p:txBody>
            </p:sp>
            <p:grpSp>
              <p:nvGrpSpPr>
                <p:cNvPr id="17" name="Groupe 16">
                  <a:extLst>
                    <a:ext uri="{FF2B5EF4-FFF2-40B4-BE49-F238E27FC236}">
                      <a16:creationId xmlns:a16="http://schemas.microsoft.com/office/drawing/2014/main" id="{5A1F420C-D088-416F-905D-1F9755ACCF74}"/>
                    </a:ext>
                  </a:extLst>
                </p:cNvPr>
                <p:cNvGrpSpPr/>
                <p:nvPr/>
              </p:nvGrpSpPr>
              <p:grpSpPr>
                <a:xfrm>
                  <a:off x="4777962" y="3735156"/>
                  <a:ext cx="523892" cy="90725"/>
                  <a:chOff x="3369751" y="880594"/>
                  <a:chExt cx="607955" cy="106693"/>
                </a:xfrm>
              </p:grpSpPr>
              <p:cxnSp>
                <p:nvCxnSpPr>
                  <p:cNvPr id="34" name="Connecteur : en arc 33">
                    <a:extLst>
                      <a:ext uri="{FF2B5EF4-FFF2-40B4-BE49-F238E27FC236}">
                        <a16:creationId xmlns:a16="http://schemas.microsoft.com/office/drawing/2014/main" id="{F034AADA-2AFE-4F71-9D85-A4F7217FE54B}"/>
                      </a:ext>
                    </a:extLst>
                  </p:cNvPr>
                  <p:cNvCxnSpPr/>
                  <p:nvPr/>
                </p:nvCxnSpPr>
                <p:spPr>
                  <a:xfrm>
                    <a:off x="3568290" y="907164"/>
                    <a:ext cx="171044" cy="80123"/>
                  </a:xfrm>
                  <a:prstGeom prst="curvedConnector3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Connecteur : en arc 34">
                    <a:extLst>
                      <a:ext uri="{FF2B5EF4-FFF2-40B4-BE49-F238E27FC236}">
                        <a16:creationId xmlns:a16="http://schemas.microsoft.com/office/drawing/2014/main" id="{D6215B78-01BA-4F93-B5D7-A039E1323A9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0800000" flipV="1">
                    <a:off x="3369751" y="907164"/>
                    <a:ext cx="224986" cy="72327"/>
                  </a:xfrm>
                  <a:prstGeom prst="curvedConnector3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Connecteur : en arc 35">
                    <a:extLst>
                      <a:ext uri="{FF2B5EF4-FFF2-40B4-BE49-F238E27FC236}">
                        <a16:creationId xmlns:a16="http://schemas.microsoft.com/office/drawing/2014/main" id="{D19A7252-DC63-4F1D-BE9B-CF98490BEF0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0800000" flipV="1">
                    <a:off x="3741837" y="914508"/>
                    <a:ext cx="224986" cy="72327"/>
                  </a:xfrm>
                  <a:prstGeom prst="curvedConnector3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Connecteur droit 36">
                    <a:extLst>
                      <a:ext uri="{FF2B5EF4-FFF2-40B4-BE49-F238E27FC236}">
                        <a16:creationId xmlns:a16="http://schemas.microsoft.com/office/drawing/2014/main" id="{91D1D725-5926-478A-94D7-1CB7E947854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8057" y="880594"/>
                    <a:ext cx="59649" cy="3436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Connecteur droit 37">
                    <a:extLst>
                      <a:ext uri="{FF2B5EF4-FFF2-40B4-BE49-F238E27FC236}">
                        <a16:creationId xmlns:a16="http://schemas.microsoft.com/office/drawing/2014/main" id="{7B402271-C47A-41A9-A235-E35846C69CE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917107" y="918872"/>
                    <a:ext cx="58399" cy="3436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8" name="ZoneTexte 17">
                  <a:extLst>
                    <a:ext uri="{FF2B5EF4-FFF2-40B4-BE49-F238E27FC236}">
                      <a16:creationId xmlns:a16="http://schemas.microsoft.com/office/drawing/2014/main" id="{BA00617B-3C34-49C2-AB7C-36E148EB86B8}"/>
                    </a:ext>
                  </a:extLst>
                </p:cNvPr>
                <p:cNvSpPr txBox="1"/>
                <p:nvPr/>
              </p:nvSpPr>
              <p:spPr>
                <a:xfrm>
                  <a:off x="662534" y="4017056"/>
                  <a:ext cx="2759086" cy="3853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i="1" dirty="0" err="1">
                      <a:solidFill>
                        <a:srgbClr val="FF0000"/>
                      </a:solidFill>
                    </a:rPr>
                    <a:t>Minispec</a:t>
                  </a:r>
                  <a:r>
                    <a:rPr lang="fr-FR" i="1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fr-FR" i="1" dirty="0" err="1">
                      <a:solidFill>
                        <a:srgbClr val="FF0000"/>
                      </a:solidFill>
                    </a:rPr>
                    <a:t>Brüker</a:t>
                  </a:r>
                  <a:r>
                    <a:rPr lang="fr-FR" i="1" dirty="0">
                      <a:solidFill>
                        <a:srgbClr val="FF0000"/>
                      </a:solidFill>
                    </a:rPr>
                    <a:t> 0,5 teslas</a:t>
                  </a:r>
                </a:p>
              </p:txBody>
            </p:sp>
            <p:pic>
              <p:nvPicPr>
                <p:cNvPr id="19" name="Image 18">
                  <a:extLst>
                    <a:ext uri="{FF2B5EF4-FFF2-40B4-BE49-F238E27FC236}">
                      <a16:creationId xmlns:a16="http://schemas.microsoft.com/office/drawing/2014/main" id="{38281C55-829D-43DC-99AE-1C490D462A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80694" y="2935677"/>
                  <a:ext cx="2632505" cy="1146762"/>
                </a:xfrm>
                <a:prstGeom prst="rect">
                  <a:avLst/>
                </a:prstGeom>
              </p:spPr>
            </p:pic>
            <p:cxnSp>
              <p:nvCxnSpPr>
                <p:cNvPr id="20" name="Connecteur droit avec flèche 19">
                  <a:extLst>
                    <a:ext uri="{FF2B5EF4-FFF2-40B4-BE49-F238E27FC236}">
                      <a16:creationId xmlns:a16="http://schemas.microsoft.com/office/drawing/2014/main" id="{2E447D9F-A75D-45B6-BBC8-E91612AEA70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630212" y="3143413"/>
                  <a:ext cx="0" cy="303499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ZoneTexte 20">
                  <a:extLst>
                    <a:ext uri="{FF2B5EF4-FFF2-40B4-BE49-F238E27FC236}">
                      <a16:creationId xmlns:a16="http://schemas.microsoft.com/office/drawing/2014/main" id="{13CABB53-F94E-4D78-9242-687710EF7E07}"/>
                    </a:ext>
                  </a:extLst>
                </p:cNvPr>
                <p:cNvSpPr txBox="1"/>
                <p:nvPr/>
              </p:nvSpPr>
              <p:spPr>
                <a:xfrm>
                  <a:off x="4644500" y="3108572"/>
                  <a:ext cx="45511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 err="1">
                      <a:solidFill>
                        <a:srgbClr val="33CC33"/>
                      </a:solidFill>
                    </a:rPr>
                    <a:t>G</a:t>
                  </a:r>
                  <a:r>
                    <a:rPr lang="fr-FR" baseline="-25000" dirty="0" err="1">
                      <a:solidFill>
                        <a:srgbClr val="33CC33"/>
                      </a:solidFill>
                    </a:rPr>
                    <a:t>z</a:t>
                  </a:r>
                  <a:endParaRPr lang="fr-FR" baseline="-25000" dirty="0">
                    <a:solidFill>
                      <a:srgbClr val="33CC33"/>
                    </a:solidFill>
                  </a:endParaRPr>
                </a:p>
              </p:txBody>
            </p:sp>
            <p:sp>
              <p:nvSpPr>
                <p:cNvPr id="24" name="Ellipse 23">
                  <a:extLst>
                    <a:ext uri="{FF2B5EF4-FFF2-40B4-BE49-F238E27FC236}">
                      <a16:creationId xmlns:a16="http://schemas.microsoft.com/office/drawing/2014/main" id="{80D5BBF1-0517-422F-BA63-21C522E7FD4A}"/>
                    </a:ext>
                  </a:extLst>
                </p:cNvPr>
                <p:cNvSpPr/>
                <p:nvPr/>
              </p:nvSpPr>
              <p:spPr>
                <a:xfrm>
                  <a:off x="1318732" y="3471915"/>
                  <a:ext cx="168433" cy="318232"/>
                </a:xfrm>
                <a:prstGeom prst="ellipse">
                  <a:avLst/>
                </a:prstGeom>
                <a:noFill/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07D97BAE-CE24-4151-8281-2A69ED6FCF10}"/>
                    </a:ext>
                  </a:extLst>
                </p:cNvPr>
                <p:cNvSpPr/>
                <p:nvPr/>
              </p:nvSpPr>
              <p:spPr>
                <a:xfrm>
                  <a:off x="5327733" y="2981564"/>
                  <a:ext cx="396944" cy="17384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cxnSp>
              <p:nvCxnSpPr>
                <p:cNvPr id="26" name="Connecteur droit avec flèche 25">
                  <a:extLst>
                    <a:ext uri="{FF2B5EF4-FFF2-40B4-BE49-F238E27FC236}">
                      <a16:creationId xmlns:a16="http://schemas.microsoft.com/office/drawing/2014/main" id="{9D1E577F-47E5-4EAE-B17B-8298BACCE5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83545" y="3645365"/>
                  <a:ext cx="4042659" cy="505548"/>
                </a:xfrm>
                <a:prstGeom prst="straightConnector1">
                  <a:avLst/>
                </a:prstGeom>
                <a:ln>
                  <a:solidFill>
                    <a:srgbClr val="0066FF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ZoneTexte 26">
                  <a:extLst>
                    <a:ext uri="{FF2B5EF4-FFF2-40B4-BE49-F238E27FC236}">
                      <a16:creationId xmlns:a16="http://schemas.microsoft.com/office/drawing/2014/main" id="{5F97A3DE-4D70-4168-8EE8-7A4917111905}"/>
                    </a:ext>
                  </a:extLst>
                </p:cNvPr>
                <p:cNvSpPr txBox="1"/>
                <p:nvPr/>
              </p:nvSpPr>
              <p:spPr>
                <a:xfrm>
                  <a:off x="460965" y="5539723"/>
                  <a:ext cx="6834970" cy="24086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600" i="1" dirty="0"/>
                    <a:t>V(</a:t>
                  </a:r>
                  <a:r>
                    <a:rPr lang="fr-FR" sz="1600" i="1" dirty="0" err="1"/>
                    <a:t>sample</a:t>
                  </a:r>
                  <a:r>
                    <a:rPr lang="fr-FR" sz="1600" i="1" dirty="0"/>
                    <a:t>) ≈ 1 cm</a:t>
                  </a:r>
                  <a:r>
                    <a:rPr lang="fr-FR" sz="1600" i="1" baseline="30000" dirty="0"/>
                    <a:t>3</a:t>
                  </a:r>
                  <a:r>
                    <a:rPr lang="fr-FR" sz="1600" i="1" dirty="0"/>
                    <a:t> </a:t>
                  </a:r>
                  <a:r>
                    <a:rPr lang="fr-FR" sz="1600" b="1" i="1" dirty="0"/>
                    <a:t>&gt;&gt; pore, </a:t>
                  </a:r>
                  <a:r>
                    <a:rPr lang="fr-FR" sz="1600" b="1" i="1" dirty="0" err="1"/>
                    <a:t>particle</a:t>
                  </a:r>
                  <a:r>
                    <a:rPr lang="fr-FR" sz="1600" b="1" i="1" dirty="0"/>
                    <a:t>,… size</a:t>
                  </a:r>
                </a:p>
                <a:p>
                  <a:r>
                    <a:rPr lang="fr-FR" sz="1600" i="1" dirty="0"/>
                    <a:t>Duration(</a:t>
                  </a:r>
                  <a:r>
                    <a:rPr lang="fr-FR" sz="1600" i="1" dirty="0" err="1"/>
                    <a:t>exp</a:t>
                  </a:r>
                  <a:r>
                    <a:rPr lang="fr-FR" sz="1600" i="1" dirty="0"/>
                    <a:t>) ≈ 10 min </a:t>
                  </a:r>
                  <a:r>
                    <a:rPr lang="fr-FR" sz="1600" b="1" i="1" dirty="0"/>
                    <a:t>&lt;&lt; drying duration</a:t>
                  </a:r>
                </a:p>
                <a:p>
                  <a:endParaRPr lang="fr-FR" sz="1600" i="1" dirty="0"/>
                </a:p>
                <a:p>
                  <a:r>
                    <a:rPr lang="fr-FR" sz="1600" dirty="0"/>
                    <a:t>↗ dry air flux + ↘ distance </a:t>
                  </a:r>
                  <a:r>
                    <a:rPr lang="fr-FR" sz="1600" i="1" dirty="0"/>
                    <a:t>[air tube – </a:t>
                  </a:r>
                  <a:r>
                    <a:rPr lang="fr-FR" sz="1600" i="1" dirty="0" err="1"/>
                    <a:t>sample</a:t>
                  </a:r>
                  <a:r>
                    <a:rPr lang="fr-FR" sz="1600" i="1" dirty="0"/>
                    <a:t>]</a:t>
                  </a:r>
                  <a:r>
                    <a:rPr lang="fr-FR" sz="1600" dirty="0"/>
                    <a:t> </a:t>
                  </a:r>
                </a:p>
                <a:p>
                  <a:r>
                    <a:rPr lang="fr-FR" sz="1600" dirty="0"/>
                    <a:t>	→ « more agressive » </a:t>
                  </a:r>
                  <a:r>
                    <a:rPr lang="fr-FR" sz="1600" b="1" dirty="0"/>
                    <a:t>drying by the top surface</a:t>
                  </a:r>
                </a:p>
                <a:p>
                  <a:endParaRPr lang="fr-FR" sz="1600" dirty="0"/>
                </a:p>
                <a:p>
                  <a:r>
                    <a:rPr lang="fr-FR" sz="1600" dirty="0"/>
                    <a:t>→ NMR of </a:t>
                  </a:r>
                  <a:r>
                    <a:rPr lang="fr-FR" sz="1600" dirty="0" err="1"/>
                    <a:t>liquid</a:t>
                  </a:r>
                  <a:r>
                    <a:rPr lang="fr-FR" sz="1600" dirty="0"/>
                    <a:t> proton (</a:t>
                  </a:r>
                  <a:r>
                    <a:rPr lang="fr-FR" sz="1600" b="1" dirty="0"/>
                    <a:t>water</a:t>
                  </a:r>
                  <a:r>
                    <a:rPr lang="fr-FR" sz="1600" dirty="0"/>
                    <a:t> at 20 °C by default)</a:t>
                  </a:r>
                </a:p>
                <a:p>
                  <a:endParaRPr lang="fr-FR" sz="1600" dirty="0"/>
                </a:p>
                <a:p>
                  <a:r>
                    <a:rPr lang="fr-FR" sz="1600" b="1" dirty="0"/>
                    <a:t>→ Direct </a:t>
                  </a:r>
                  <a:r>
                    <a:rPr lang="fr-FR" sz="1600" b="1" dirty="0" err="1"/>
                    <a:t>access</a:t>
                  </a:r>
                  <a:r>
                    <a:rPr lang="fr-FR" sz="1600" b="1" dirty="0"/>
                    <a:t> to NMR observable </a:t>
                  </a:r>
                  <a:r>
                    <a:rPr lang="fr-FR" sz="1600" b="1" dirty="0" err="1"/>
                    <a:t>evolution</a:t>
                  </a:r>
                  <a:r>
                    <a:rPr lang="fr-FR" sz="1600" b="1" dirty="0"/>
                    <a:t> </a:t>
                  </a:r>
                </a:p>
              </p:txBody>
            </p:sp>
            <p:sp>
              <p:nvSpPr>
                <p:cNvPr id="28" name="ZoneTexte 27">
                  <a:extLst>
                    <a:ext uri="{FF2B5EF4-FFF2-40B4-BE49-F238E27FC236}">
                      <a16:creationId xmlns:a16="http://schemas.microsoft.com/office/drawing/2014/main" id="{14183027-3E20-4321-999F-8DF6971C0898}"/>
                    </a:ext>
                  </a:extLst>
                </p:cNvPr>
                <p:cNvSpPr txBox="1"/>
                <p:nvPr/>
              </p:nvSpPr>
              <p:spPr>
                <a:xfrm>
                  <a:off x="8276509" y="1579041"/>
                  <a:ext cx="1684345" cy="5459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fr-FR" sz="1400" b="1" i="1" dirty="0">
                      <a:solidFill>
                        <a:srgbClr val="FF0000"/>
                      </a:solidFill>
                    </a:rPr>
                    <a:t>CPMG </a:t>
                  </a:r>
                  <a:r>
                    <a:rPr lang="fr-FR" sz="1400" b="1" i="1" dirty="0" err="1">
                      <a:solidFill>
                        <a:srgbClr val="FF0000"/>
                      </a:solidFill>
                    </a:rPr>
                    <a:t>sequence</a:t>
                  </a:r>
                  <a:r>
                    <a:rPr lang="fr-FR" sz="1400" b="1" i="1" dirty="0">
                      <a:solidFill>
                        <a:srgbClr val="FF0000"/>
                      </a:solidFill>
                    </a:rPr>
                    <a:t> </a:t>
                  </a:r>
                </a:p>
                <a:p>
                  <a:pPr algn="r"/>
                  <a:r>
                    <a:rPr lang="fr-FR" sz="1400" b="1" i="1" dirty="0">
                      <a:solidFill>
                        <a:srgbClr val="FF0000"/>
                      </a:solidFill>
                    </a:rPr>
                    <a:t>Global information</a:t>
                  </a:r>
                </a:p>
              </p:txBody>
            </p:sp>
            <p:sp>
              <p:nvSpPr>
                <p:cNvPr id="22" name="ZoneTexte 21">
                  <a:extLst>
                    <a:ext uri="{FF2B5EF4-FFF2-40B4-BE49-F238E27FC236}">
                      <a16:creationId xmlns:a16="http://schemas.microsoft.com/office/drawing/2014/main" id="{D3CDF27C-4BA3-4598-A8A0-4F8907D0AB77}"/>
                    </a:ext>
                  </a:extLst>
                </p:cNvPr>
                <p:cNvSpPr txBox="1"/>
                <p:nvPr/>
              </p:nvSpPr>
              <p:spPr>
                <a:xfrm>
                  <a:off x="10013477" y="2258622"/>
                  <a:ext cx="2745263" cy="867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600" b="1" dirty="0">
                      <a:solidFill>
                        <a:srgbClr val="FF0000"/>
                      </a:solidFill>
                    </a:rPr>
                    <a:t>→ T2 </a:t>
                  </a:r>
                  <a:r>
                    <a:rPr lang="fr-FR" sz="1600" b="1" dirty="0" err="1">
                      <a:solidFill>
                        <a:srgbClr val="FF0000"/>
                      </a:solidFill>
                    </a:rPr>
                    <a:t>probability</a:t>
                  </a:r>
                  <a:r>
                    <a:rPr lang="fr-FR" sz="1600" b="1" dirty="0">
                      <a:solidFill>
                        <a:srgbClr val="FF0000"/>
                      </a:solidFill>
                    </a:rPr>
                    <a:t> </a:t>
                  </a:r>
                </a:p>
                <a:p>
                  <a:r>
                    <a:rPr lang="fr-FR" sz="1600" b="1" dirty="0" err="1">
                      <a:solidFill>
                        <a:srgbClr val="FF0000"/>
                      </a:solidFill>
                    </a:rPr>
                    <a:t>density</a:t>
                  </a:r>
                  <a:r>
                    <a:rPr lang="fr-FR" sz="1600" b="1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fr-FR" sz="1600" b="1" dirty="0" err="1">
                      <a:solidFill>
                        <a:srgbClr val="FF0000"/>
                      </a:solidFill>
                    </a:rPr>
                    <a:t>function</a:t>
                  </a:r>
                  <a:endParaRPr lang="fr-FR" sz="1600" dirty="0">
                    <a:solidFill>
                      <a:srgbClr val="FF0000"/>
                    </a:solidFill>
                  </a:endParaRPr>
                </a:p>
                <a:p>
                  <a:r>
                    <a:rPr lang="fr-FR" sz="1600" dirty="0">
                      <a:solidFill>
                        <a:srgbClr val="FF0000"/>
                      </a:solidFill>
                    </a:rPr>
                    <a:t>∫ </a:t>
                  </a:r>
                  <a:r>
                    <a:rPr lang="fr-FR" sz="1600" dirty="0" err="1">
                      <a:solidFill>
                        <a:srgbClr val="FF0000"/>
                      </a:solidFill>
                    </a:rPr>
                    <a:t>A.exp</a:t>
                  </a:r>
                  <a:r>
                    <a:rPr lang="fr-FR" sz="1600" dirty="0">
                      <a:solidFill>
                        <a:srgbClr val="FF0000"/>
                      </a:solidFill>
                    </a:rPr>
                    <a:t>(-t/T2) d( ln(T2) )</a:t>
                  </a:r>
                </a:p>
              </p:txBody>
            </p:sp>
          </p:grpSp>
          <p:sp>
            <p:nvSpPr>
              <p:cNvPr id="10" name="Flèche : courbe vers la gauche 9">
                <a:extLst>
                  <a:ext uri="{FF2B5EF4-FFF2-40B4-BE49-F238E27FC236}">
                    <a16:creationId xmlns:a16="http://schemas.microsoft.com/office/drawing/2014/main" id="{D5E74EC9-AF0C-4789-9633-554D143E9C7D}"/>
                  </a:ext>
                </a:extLst>
              </p:cNvPr>
              <p:cNvSpPr/>
              <p:nvPr/>
            </p:nvSpPr>
            <p:spPr>
              <a:xfrm>
                <a:off x="11454883" y="2827844"/>
                <a:ext cx="434684" cy="780868"/>
              </a:xfrm>
              <a:prstGeom prst="curvedLeftArrow">
                <a:avLst/>
              </a:prstGeom>
              <a:solidFill>
                <a:srgbClr val="33CC3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55914BE2-B639-4F6C-AD8E-7496FA341BA8}"/>
                  </a:ext>
                </a:extLst>
              </p:cNvPr>
              <p:cNvSpPr txBox="1"/>
              <p:nvPr/>
            </p:nvSpPr>
            <p:spPr>
              <a:xfrm>
                <a:off x="10722629" y="2844778"/>
                <a:ext cx="94013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i="1" dirty="0"/>
                  <a:t>Loop process</a:t>
                </a:r>
              </a:p>
            </p:txBody>
          </p:sp>
          <p:sp>
            <p:nvSpPr>
              <p:cNvPr id="39" name="Flèche : courbe vers la gauche 38">
                <a:extLst>
                  <a:ext uri="{FF2B5EF4-FFF2-40B4-BE49-F238E27FC236}">
                    <a16:creationId xmlns:a16="http://schemas.microsoft.com/office/drawing/2014/main" id="{FCBA16F4-FE94-4B66-9777-001EE13C312F}"/>
                  </a:ext>
                </a:extLst>
              </p:cNvPr>
              <p:cNvSpPr/>
              <p:nvPr/>
            </p:nvSpPr>
            <p:spPr>
              <a:xfrm rot="10800000">
                <a:off x="10506224" y="2797222"/>
                <a:ext cx="434684" cy="780868"/>
              </a:xfrm>
              <a:prstGeom prst="curvedLef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2266FB13-20E6-4C04-AC71-4156C11C9D11}"/>
                </a:ext>
              </a:extLst>
            </p:cNvPr>
            <p:cNvSpPr txBox="1"/>
            <p:nvPr/>
          </p:nvSpPr>
          <p:spPr>
            <a:xfrm>
              <a:off x="7028517" y="5287236"/>
              <a:ext cx="17512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fr-FR" dirty="0"/>
            </a:p>
          </p:txBody>
        </p:sp>
      </p:grpSp>
      <p:pic>
        <p:nvPicPr>
          <p:cNvPr id="40" name="Picture 10">
            <a:extLst>
              <a:ext uri="{FF2B5EF4-FFF2-40B4-BE49-F238E27FC236}">
                <a16:creationId xmlns:a16="http://schemas.microsoft.com/office/drawing/2014/main" id="{4F89CCF0-BA50-4044-8E9D-9191D93E1DE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4000" y="861969"/>
            <a:ext cx="2668457" cy="934317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93408208-7E70-4FA8-BE6E-B6B8BF6AEDF3}"/>
              </a:ext>
            </a:extLst>
          </p:cNvPr>
          <p:cNvSpPr/>
          <p:nvPr/>
        </p:nvSpPr>
        <p:spPr>
          <a:xfrm>
            <a:off x="7247914" y="4316459"/>
            <a:ext cx="284079" cy="337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76E7C869-994C-4055-99BD-408627D4CF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5561" y="1336678"/>
            <a:ext cx="243597" cy="301317"/>
          </a:xfrm>
          <a:prstGeom prst="rect">
            <a:avLst/>
          </a:prstGeom>
        </p:spPr>
      </p:pic>
      <p:sp>
        <p:nvSpPr>
          <p:cNvPr id="45" name="ZoneTexte 44">
            <a:extLst>
              <a:ext uri="{FF2B5EF4-FFF2-40B4-BE49-F238E27FC236}">
                <a16:creationId xmlns:a16="http://schemas.microsoft.com/office/drawing/2014/main" id="{AA7E2EF6-1138-48D0-9A6F-197BF70E210C}"/>
              </a:ext>
            </a:extLst>
          </p:cNvPr>
          <p:cNvSpPr txBox="1"/>
          <p:nvPr/>
        </p:nvSpPr>
        <p:spPr>
          <a:xfrm>
            <a:off x="7876322" y="3599801"/>
            <a:ext cx="16215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>
                <a:solidFill>
                  <a:srgbClr val="00B050"/>
                </a:solidFill>
              </a:rPr>
              <a:t>Spin Echo </a:t>
            </a:r>
            <a:r>
              <a:rPr lang="fr-FR" sz="1400" b="1" i="1" dirty="0" err="1">
                <a:solidFill>
                  <a:srgbClr val="00B050"/>
                </a:solidFill>
              </a:rPr>
              <a:t>sequence</a:t>
            </a:r>
            <a:r>
              <a:rPr lang="fr-FR" sz="1400" b="1" i="1" dirty="0">
                <a:solidFill>
                  <a:srgbClr val="00B050"/>
                </a:solidFill>
              </a:rPr>
              <a:t> </a:t>
            </a:r>
          </a:p>
          <a:p>
            <a:pPr algn="r"/>
            <a:r>
              <a:rPr lang="fr-FR" sz="1400" b="1" i="1" dirty="0">
                <a:solidFill>
                  <a:srgbClr val="00B050"/>
                </a:solidFill>
              </a:rPr>
              <a:t>Local information</a:t>
            </a:r>
          </a:p>
          <a:p>
            <a:pPr algn="r"/>
            <a:r>
              <a:rPr lang="fr-FR" sz="1400" b="1" i="1" dirty="0">
                <a:solidFill>
                  <a:srgbClr val="00B050"/>
                </a:solidFill>
              </a:rPr>
              <a:t>(</a:t>
            </a:r>
            <a:r>
              <a:rPr lang="fr-FR" sz="1400" b="1" i="1" dirty="0" err="1">
                <a:solidFill>
                  <a:srgbClr val="00B050"/>
                </a:solidFill>
              </a:rPr>
              <a:t>optional</a:t>
            </a:r>
            <a:r>
              <a:rPr lang="fr-FR" sz="1400" b="1" i="1" dirty="0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120D9F18-8D24-458F-A856-BEAC0D79049B}"/>
              </a:ext>
            </a:extLst>
          </p:cNvPr>
          <p:cNvSpPr txBox="1"/>
          <p:nvPr/>
        </p:nvSpPr>
        <p:spPr>
          <a:xfrm>
            <a:off x="3301136" y="588375"/>
            <a:ext cx="1781537" cy="116955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fr-FR" sz="1400" b="1" i="1" dirty="0">
                <a:solidFill>
                  <a:srgbClr val="FF0000"/>
                </a:solidFill>
              </a:rPr>
              <a:t>T2 </a:t>
            </a:r>
            <a:r>
              <a:rPr lang="fr-FR" sz="1400" i="1" dirty="0">
                <a:solidFill>
                  <a:srgbClr val="FF0000"/>
                </a:solidFill>
              </a:rPr>
              <a:t>: </a:t>
            </a:r>
            <a:r>
              <a:rPr lang="fr-FR" sz="1400" i="1" dirty="0" err="1">
                <a:solidFill>
                  <a:srgbClr val="FF0000"/>
                </a:solidFill>
              </a:rPr>
              <a:t>characteristic</a:t>
            </a:r>
            <a:r>
              <a:rPr lang="fr-FR" sz="1400" i="1" dirty="0">
                <a:solidFill>
                  <a:srgbClr val="FF0000"/>
                </a:solidFill>
              </a:rPr>
              <a:t> time of </a:t>
            </a:r>
            <a:r>
              <a:rPr lang="fr-FR" sz="1400" i="1" dirty="0" err="1">
                <a:solidFill>
                  <a:srgbClr val="FF0000"/>
                </a:solidFill>
              </a:rPr>
              <a:t>magnetization</a:t>
            </a:r>
            <a:r>
              <a:rPr lang="fr-FR" sz="1400" i="1" dirty="0">
                <a:solidFill>
                  <a:srgbClr val="FF0000"/>
                </a:solidFill>
              </a:rPr>
              <a:t> (transverse part) to come back at </a:t>
            </a:r>
            <a:r>
              <a:rPr lang="fr-FR" sz="1400" i="1" dirty="0" err="1">
                <a:solidFill>
                  <a:srgbClr val="FF0000"/>
                </a:solidFill>
              </a:rPr>
              <a:t>equilibrium</a:t>
            </a:r>
            <a:endParaRPr lang="fr-FR" sz="1400" i="1" dirty="0">
              <a:solidFill>
                <a:srgbClr val="FF0000"/>
              </a:solidFill>
            </a:endParaRPr>
          </a:p>
        </p:txBody>
      </p:sp>
      <p:pic>
        <p:nvPicPr>
          <p:cNvPr id="44" name="Image 43">
            <a:extLst>
              <a:ext uri="{FF2B5EF4-FFF2-40B4-BE49-F238E27FC236}">
                <a16:creationId xmlns:a16="http://schemas.microsoft.com/office/drawing/2014/main" id="{0029F8A8-565A-4449-92E9-5EA39EA950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0078" y="5292055"/>
            <a:ext cx="3843406" cy="1478520"/>
          </a:xfrm>
          <a:prstGeom prst="rect">
            <a:avLst/>
          </a:prstGeom>
        </p:spPr>
      </p:pic>
      <p:grpSp>
        <p:nvGrpSpPr>
          <p:cNvPr id="46" name="Groupe 45">
            <a:extLst>
              <a:ext uri="{FF2B5EF4-FFF2-40B4-BE49-F238E27FC236}">
                <a16:creationId xmlns:a16="http://schemas.microsoft.com/office/drawing/2014/main" id="{3DB25594-AEB3-43BE-A4D2-809752510ABE}"/>
              </a:ext>
            </a:extLst>
          </p:cNvPr>
          <p:cNvGrpSpPr/>
          <p:nvPr/>
        </p:nvGrpSpPr>
        <p:grpSpPr>
          <a:xfrm>
            <a:off x="8519113" y="4375457"/>
            <a:ext cx="3181712" cy="1637821"/>
            <a:chOff x="498994" y="288405"/>
            <a:chExt cx="10929851" cy="4615245"/>
          </a:xfrm>
        </p:grpSpPr>
        <p:pic>
          <p:nvPicPr>
            <p:cNvPr id="47" name="Image 46">
              <a:extLst>
                <a:ext uri="{FF2B5EF4-FFF2-40B4-BE49-F238E27FC236}">
                  <a16:creationId xmlns:a16="http://schemas.microsoft.com/office/drawing/2014/main" id="{DB47365F-1D41-44CC-B172-47EFF070E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2880" y="2168006"/>
              <a:ext cx="3625965" cy="2735644"/>
            </a:xfrm>
            <a:prstGeom prst="rect">
              <a:avLst/>
            </a:prstGeom>
          </p:spPr>
        </p:pic>
        <p:pic>
          <p:nvPicPr>
            <p:cNvPr id="48" name="Image 47">
              <a:extLst>
                <a:ext uri="{FF2B5EF4-FFF2-40B4-BE49-F238E27FC236}">
                  <a16:creationId xmlns:a16="http://schemas.microsoft.com/office/drawing/2014/main" id="{8A109A5A-AA8A-48A8-9EE5-A24B9E720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955" y="1228485"/>
              <a:ext cx="3701886" cy="2792923"/>
            </a:xfrm>
            <a:prstGeom prst="rect">
              <a:avLst/>
            </a:prstGeom>
          </p:spPr>
        </p:pic>
        <p:pic>
          <p:nvPicPr>
            <p:cNvPr id="50" name="Image 49">
              <a:extLst>
                <a:ext uri="{FF2B5EF4-FFF2-40B4-BE49-F238E27FC236}">
                  <a16:creationId xmlns:a16="http://schemas.microsoft.com/office/drawing/2014/main" id="{42D11865-599C-4F76-903B-EAF266BE0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994" y="288405"/>
              <a:ext cx="3725043" cy="28103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4512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27F9297-EE12-42EC-B74A-8D4F08971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D72CA-FD88-4D7B-97A3-62C76FA2289C}" type="slidenum">
              <a:rPr lang="fr-FR" smtClean="0"/>
              <a:t>4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D452925-0D30-4C22-B174-BF8CF0F82566}"/>
              </a:ext>
            </a:extLst>
          </p:cNvPr>
          <p:cNvSpPr txBox="1"/>
          <p:nvPr/>
        </p:nvSpPr>
        <p:spPr>
          <a:xfrm>
            <a:off x="215913" y="196570"/>
            <a:ext cx="5064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The fast exchange </a:t>
            </a:r>
            <a:r>
              <a:rPr lang="fr-FR" sz="2000" b="1" dirty="0" err="1"/>
              <a:t>theory</a:t>
            </a:r>
            <a:r>
              <a:rPr lang="fr-FR" sz="2000" b="1" dirty="0"/>
              <a:t> as a key concept…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7C42A7F-153E-4877-8AA1-86BDD2DC3A55}"/>
              </a:ext>
            </a:extLst>
          </p:cNvPr>
          <p:cNvSpPr txBox="1"/>
          <p:nvPr/>
        </p:nvSpPr>
        <p:spPr>
          <a:xfrm>
            <a:off x="58387" y="4782759"/>
            <a:ext cx="90642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Fast exchange bulk – surface </a:t>
            </a:r>
            <a:r>
              <a:rPr lang="fr-FR" b="1" dirty="0" err="1"/>
              <a:t>available</a:t>
            </a:r>
            <a:r>
              <a:rPr lang="fr-FR" b="1" dirty="0"/>
              <a:t> </a:t>
            </a:r>
            <a:r>
              <a:rPr lang="fr-FR" dirty="0"/>
              <a:t>if :</a:t>
            </a:r>
            <a:endParaRPr lang="fr-FR" b="1" dirty="0"/>
          </a:p>
          <a:p>
            <a:pPr indent="623888"/>
            <a:r>
              <a:rPr lang="fr-FR" b="1" dirty="0"/>
              <a:t>→ 1 </a:t>
            </a:r>
            <a:r>
              <a:rPr lang="fr-FR" b="1" dirty="0" err="1"/>
              <a:t>molecule</a:t>
            </a:r>
            <a:r>
              <a:rPr lang="fr-FR" b="1" dirty="0"/>
              <a:t> </a:t>
            </a:r>
            <a:r>
              <a:rPr lang="fr-FR" dirty="0"/>
              <a:t>can </a:t>
            </a:r>
            <a:r>
              <a:rPr lang="fr-FR" b="1" dirty="0"/>
              <a:t>explore </a:t>
            </a:r>
            <a:r>
              <a:rPr lang="fr-FR" b="1" dirty="0">
                <a:solidFill>
                  <a:srgbClr val="FF0000"/>
                </a:solidFill>
              </a:rPr>
              <a:t>surface</a:t>
            </a:r>
            <a:r>
              <a:rPr lang="fr-FR" b="1" dirty="0"/>
              <a:t> and </a:t>
            </a:r>
            <a:r>
              <a:rPr lang="fr-FR" b="1" dirty="0">
                <a:solidFill>
                  <a:srgbClr val="0000FF"/>
                </a:solidFill>
              </a:rPr>
              <a:t>bulk</a:t>
            </a:r>
            <a:r>
              <a:rPr lang="fr-FR" b="1" dirty="0"/>
              <a:t> </a:t>
            </a:r>
            <a:r>
              <a:rPr lang="fr-FR" dirty="0" err="1"/>
              <a:t>several</a:t>
            </a:r>
            <a:r>
              <a:rPr lang="fr-FR" dirty="0"/>
              <a:t> times </a:t>
            </a:r>
            <a:r>
              <a:rPr lang="fr-FR" dirty="0" err="1"/>
              <a:t>during</a:t>
            </a:r>
            <a:r>
              <a:rPr lang="fr-FR" dirty="0"/>
              <a:t> T2 duration</a:t>
            </a:r>
          </a:p>
          <a:p>
            <a:pPr indent="623888"/>
            <a:r>
              <a:rPr lang="fr-FR" b="1" dirty="0"/>
              <a:t>→ Surface </a:t>
            </a:r>
            <a:r>
              <a:rPr lang="fr-FR" b="1" dirty="0" err="1"/>
              <a:t>residence</a:t>
            </a:r>
            <a:r>
              <a:rPr lang="fr-FR" b="1" dirty="0"/>
              <a:t> time &lt;&lt; Diffusion time</a:t>
            </a:r>
            <a:r>
              <a:rPr lang="fr-FR" dirty="0"/>
              <a:t> </a:t>
            </a:r>
            <a:r>
              <a:rPr lang="fr-FR" dirty="0" err="1"/>
              <a:t>inside</a:t>
            </a:r>
            <a:r>
              <a:rPr lang="fr-FR" dirty="0"/>
              <a:t> the pore</a:t>
            </a:r>
            <a:endParaRPr lang="fr-FR" b="1" dirty="0"/>
          </a:p>
          <a:p>
            <a:r>
              <a:rPr lang="fr-FR" b="1" dirty="0"/>
              <a:t>Dynamic </a:t>
            </a:r>
            <a:r>
              <a:rPr lang="fr-FR" b="1" dirty="0" err="1"/>
              <a:t>relaxometry</a:t>
            </a:r>
            <a:r>
              <a:rPr lang="fr-FR" b="1" dirty="0"/>
              <a:t> </a:t>
            </a:r>
            <a:r>
              <a:rPr lang="fr-FR" b="1" dirty="0" err="1"/>
              <a:t>easier</a:t>
            </a:r>
            <a:r>
              <a:rPr lang="fr-FR" b="1" dirty="0"/>
              <a:t> to </a:t>
            </a:r>
            <a:r>
              <a:rPr lang="fr-FR" b="1" dirty="0" err="1"/>
              <a:t>interpret</a:t>
            </a:r>
            <a:r>
              <a:rPr lang="fr-FR" b="1" dirty="0"/>
              <a:t> </a:t>
            </a:r>
            <a:r>
              <a:rPr lang="fr-FR" dirty="0"/>
              <a:t>if :</a:t>
            </a:r>
          </a:p>
          <a:p>
            <a:pPr indent="539750"/>
            <a:r>
              <a:rPr lang="fr-FR" b="1" dirty="0"/>
              <a:t>  → T</a:t>
            </a:r>
            <a:r>
              <a:rPr lang="fr-FR" b="1" baseline="-25000" dirty="0"/>
              <a:t>2,ads.</a:t>
            </a:r>
            <a:r>
              <a:rPr lang="fr-FR" b="1" dirty="0"/>
              <a:t> or r</a:t>
            </a:r>
            <a:r>
              <a:rPr lang="fr-FR" b="1" baseline="-25000" dirty="0"/>
              <a:t>2</a:t>
            </a:r>
            <a:r>
              <a:rPr lang="fr-FR" b="1" dirty="0"/>
              <a:t> constant </a:t>
            </a:r>
            <a:r>
              <a:rPr lang="fr-FR" b="1" dirty="0" err="1"/>
              <a:t>during</a:t>
            </a:r>
            <a:r>
              <a:rPr lang="fr-FR" b="1" dirty="0"/>
              <a:t> the </a:t>
            </a:r>
            <a:r>
              <a:rPr lang="fr-FR" dirty="0"/>
              <a:t>drying if </a:t>
            </a:r>
            <a:r>
              <a:rPr lang="fr-FR" b="1" dirty="0"/>
              <a:t>stable </a:t>
            </a:r>
            <a:r>
              <a:rPr lang="fr-FR" b="1" dirty="0" err="1"/>
              <a:t>roughness</a:t>
            </a:r>
            <a:r>
              <a:rPr lang="fr-FR" b="1" dirty="0"/>
              <a:t>, </a:t>
            </a:r>
            <a:r>
              <a:rPr lang="fr-FR" b="1" dirty="0" err="1"/>
              <a:t>chemical</a:t>
            </a:r>
            <a:r>
              <a:rPr lang="fr-FR" b="1" dirty="0"/>
              <a:t> composition</a:t>
            </a:r>
            <a:r>
              <a:rPr lang="fr-FR" dirty="0"/>
              <a:t>,…</a:t>
            </a:r>
          </a:p>
          <a:p>
            <a:pPr indent="623888"/>
            <a:r>
              <a:rPr lang="fr-FR" b="1" dirty="0"/>
              <a:t>→ No gradient </a:t>
            </a:r>
            <a:r>
              <a:rPr lang="fr-FR" dirty="0"/>
              <a:t>of water content,</a:t>
            </a:r>
            <a:r>
              <a:rPr lang="fr-FR" b="1" dirty="0"/>
              <a:t> </a:t>
            </a:r>
            <a:r>
              <a:rPr lang="fr-FR" b="1" dirty="0" err="1"/>
              <a:t>isotropic</a:t>
            </a:r>
            <a:r>
              <a:rPr lang="fr-FR" dirty="0"/>
              <a:t> </a:t>
            </a:r>
            <a:r>
              <a:rPr lang="fr-FR" dirty="0" err="1"/>
              <a:t>swelling</a:t>
            </a:r>
            <a:r>
              <a:rPr lang="fr-FR" dirty="0"/>
              <a:t> or </a:t>
            </a:r>
            <a:r>
              <a:rPr lang="fr-FR" dirty="0" err="1"/>
              <a:t>shrinkage</a:t>
            </a:r>
            <a:r>
              <a:rPr lang="fr-FR" dirty="0"/>
              <a:t>,…</a:t>
            </a:r>
          </a:p>
          <a:p>
            <a:pPr indent="623888"/>
            <a:r>
              <a:rPr lang="fr-FR" b="1" dirty="0"/>
              <a:t>→ No </a:t>
            </a:r>
            <a:r>
              <a:rPr lang="fr-FR" b="1" dirty="0" err="1"/>
              <a:t>dewetting</a:t>
            </a:r>
            <a:r>
              <a:rPr lang="fr-FR" b="1" dirty="0"/>
              <a:t> </a:t>
            </a:r>
            <a:r>
              <a:rPr lang="fr-FR" dirty="0"/>
              <a:t>of the </a:t>
            </a:r>
            <a:r>
              <a:rPr lang="fr-FR" dirty="0" err="1"/>
              <a:t>solid</a:t>
            </a:r>
            <a:r>
              <a:rPr lang="fr-FR" dirty="0"/>
              <a:t> matrix</a:t>
            </a:r>
          </a:p>
        </p:txBody>
      </p:sp>
      <p:sp>
        <p:nvSpPr>
          <p:cNvPr id="15" name="Espace réservé du numéro de diapositive 4">
            <a:extLst>
              <a:ext uri="{FF2B5EF4-FFF2-40B4-BE49-F238E27FC236}">
                <a16:creationId xmlns:a16="http://schemas.microsoft.com/office/drawing/2014/main" id="{10BFBDBD-AC50-4103-9A76-83CA9A4BA844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C13E04-C25F-4713-98F6-FCFE9EFD29B0}" type="slidenum">
              <a:rPr lang="fr-FR" smtClean="0"/>
              <a:pPr/>
              <a:t>4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2E5318C-6DFA-45C9-9083-A87ECC613B86}"/>
                  </a:ext>
                </a:extLst>
              </p:cNvPr>
              <p:cNvSpPr/>
              <p:nvPr/>
            </p:nvSpPr>
            <p:spPr>
              <a:xfrm>
                <a:off x="97237" y="575153"/>
                <a:ext cx="7741274" cy="43096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b="1" dirty="0"/>
                  <a:t>→ NMR relaxation = Surface interaction process</a:t>
                </a:r>
                <a:endParaRPr lang="fr-FR" dirty="0"/>
              </a:p>
              <a:p>
                <a:endParaRPr lang="fr-FR" sz="800" dirty="0"/>
              </a:p>
              <a:p>
                <a:r>
                  <a:rPr lang="fr-FR" dirty="0"/>
                  <a:t>→ Shift of the relaxation </a:t>
                </a:r>
                <a:r>
                  <a:rPr lang="fr-FR" dirty="0" err="1"/>
                  <a:t>efficiency</a:t>
                </a:r>
                <a:r>
                  <a:rPr lang="fr-FR" dirty="0"/>
                  <a:t> </a:t>
                </a:r>
                <a:r>
                  <a:rPr lang="fr-FR" dirty="0" err="1"/>
                  <a:t>according</a:t>
                </a:r>
                <a:r>
                  <a:rPr lang="fr-FR" dirty="0"/>
                  <a:t> to </a:t>
                </a:r>
                <a:r>
                  <a:rPr lang="fr-FR" dirty="0" err="1"/>
                  <a:t>Tarr</a:t>
                </a:r>
                <a:r>
                  <a:rPr lang="fr-FR" dirty="0"/>
                  <a:t> and </a:t>
                </a:r>
                <a:r>
                  <a:rPr lang="fr-FR" dirty="0" err="1"/>
                  <a:t>Browstein</a:t>
                </a:r>
                <a:r>
                  <a:rPr lang="fr-FR" dirty="0"/>
                  <a:t> (1979):</a:t>
                </a:r>
              </a:p>
              <a:p>
                <a:r>
                  <a:rPr lang="fr-FR" dirty="0"/>
                  <a:t> 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b="1" dirty="0" smtClean="0">
                            <a:solidFill>
                              <a:srgbClr val="7030A0"/>
                            </a:solidFill>
                          </a:rPr>
                          <m:t>τ</m:t>
                        </m:r>
                        <m:r>
                          <m:rPr>
                            <m:nor/>
                          </m:rPr>
                          <a:rPr lang="fr-FR" b="1" baseline="-25000" dirty="0" smtClean="0">
                            <a:solidFill>
                              <a:srgbClr val="7030A0"/>
                            </a:solidFill>
                          </a:rPr>
                          <m:t>2</m:t>
                        </m:r>
                      </m:den>
                    </m:f>
                  </m:oMath>
                </a14:m>
                <a:r>
                  <a:rPr lang="fr-FR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altLang="fr-FR" b="1" dirty="0" smtClean="0">
                            <a:solidFill>
                              <a:srgbClr val="7030A0"/>
                            </a:solidFill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fr-FR" altLang="fr-FR" b="1" baseline="-25000" dirty="0" smtClean="0">
                            <a:solidFill>
                              <a:srgbClr val="7030A0"/>
                            </a:solidFill>
                          </a:rPr>
                          <m:t>2,</m:t>
                        </m:r>
                        <m:r>
                          <m:rPr>
                            <m:nor/>
                          </m:rPr>
                          <a:rPr lang="fr-FR" altLang="fr-FR" b="1" i="1" baseline="-25000" dirty="0" smtClean="0">
                            <a:solidFill>
                              <a:srgbClr val="7030A0"/>
                            </a:solidFill>
                          </a:rPr>
                          <m:t>measured</m:t>
                        </m:r>
                        <m:r>
                          <m:rPr>
                            <m:nor/>
                          </m:rPr>
                          <a:rPr lang="fr-FR" altLang="fr-FR" b="1" i="0" baseline="-25000" dirty="0" smtClean="0"/>
                          <m:t> </m:t>
                        </m:r>
                      </m:den>
                    </m:f>
                  </m:oMath>
                </a14:m>
                <a:r>
                  <a:rPr lang="fr-FR" b="1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altLang="fr-FR" b="1" dirty="0"/>
                          <m:t>T</m:t>
                        </m:r>
                        <m:r>
                          <m:rPr>
                            <m:nor/>
                          </m:rPr>
                          <a:rPr lang="fr-FR" altLang="fr-FR" b="1" baseline="-25000" dirty="0"/>
                          <m:t>2, </m:t>
                        </m:r>
                        <m:r>
                          <m:rPr>
                            <m:nor/>
                          </m:rPr>
                          <a:rPr lang="fr-FR" altLang="fr-FR" b="1" baseline="-25000" dirty="0"/>
                          <m:t>pure</m:t>
                        </m:r>
                        <m:r>
                          <m:rPr>
                            <m:nor/>
                          </m:rPr>
                          <a:rPr lang="fr-FR" altLang="fr-FR" b="1" i="0" baseline="-25000" dirty="0" smtClean="0"/>
                          <m:t> </m:t>
                        </m:r>
                        <m:r>
                          <m:rPr>
                            <m:nor/>
                          </m:rPr>
                          <a:rPr lang="fr-FR" altLang="fr-FR" b="1" i="0" baseline="-25000" dirty="0" smtClean="0"/>
                          <m:t>liquid</m:t>
                        </m:r>
                      </m:den>
                    </m:f>
                  </m:oMath>
                </a14:m>
                <a:endParaRPr lang="fr-FR" dirty="0"/>
              </a:p>
              <a:p>
                <a:endParaRPr lang="fr-FR" sz="800" dirty="0"/>
              </a:p>
              <a:p>
                <a:r>
                  <a:rPr lang="fr-FR" dirty="0"/>
                  <a:t>→  </a:t>
                </a:r>
                <a:r>
                  <a:rPr lang="fr-FR" b="1" dirty="0" err="1"/>
                  <a:t>Aqueus</a:t>
                </a:r>
                <a:r>
                  <a:rPr lang="fr-FR" b="1" dirty="0"/>
                  <a:t> solution </a:t>
                </a:r>
                <a:r>
                  <a:rPr lang="fr-FR" dirty="0"/>
                  <a:t>:  				    </a:t>
                </a:r>
                <a:r>
                  <a:rPr lang="el-GR" b="1" dirty="0">
                    <a:solidFill>
                      <a:srgbClr val="7030A0"/>
                    </a:solidFill>
                  </a:rPr>
                  <a:t>τ</a:t>
                </a:r>
                <a:r>
                  <a:rPr lang="fr-FR" b="1" baseline="-25000" dirty="0">
                    <a:solidFill>
                      <a:srgbClr val="7030A0"/>
                    </a:solidFill>
                  </a:rPr>
                  <a:t>2</a:t>
                </a:r>
                <a:r>
                  <a:rPr lang="fr-FR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altLang="fr-FR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altLang="fr-FR" b="1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altLang="fr-FR" b="1" dirty="0"/>
                          <m:t>r</m:t>
                        </m:r>
                        <m:r>
                          <m:rPr>
                            <m:nor/>
                          </m:rPr>
                          <a:rPr lang="fr-FR" altLang="fr-FR" b="1" baseline="-25000" dirty="0"/>
                          <m:t>2</m:t>
                        </m:r>
                        <m:r>
                          <a:rPr lang="fr-FR" altLang="fr-FR" b="1" baseline="-25000" dirty="0">
                            <a:latin typeface="Cambria Math" panose="02040503050406030204" pitchFamily="18" charset="0"/>
                          </a:rPr>
                          <m:t>.</m:t>
                        </m:r>
                      </m:den>
                    </m:f>
                  </m:oMath>
                </a14:m>
                <a:r>
                  <a:rPr lang="fr-FR" dirty="0"/>
                  <a:t> </a:t>
                </a:r>
                <a:r>
                  <a:rPr lang="fr-FR" altLang="fr-FR" b="1" dirty="0"/>
                  <a:t>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altLang="fr-FR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altLang="fr-FR" b="1" dirty="0">
                            <a:solidFill>
                              <a:schemeClr val="accent2"/>
                            </a:solidFill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fr-FR" altLang="fr-FR" b="1" baseline="-25000" dirty="0">
                            <a:solidFill>
                              <a:schemeClr val="accent2"/>
                            </a:solidFill>
                          </a:rPr>
                          <m:t>water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altLang="fr-FR" b="1" dirty="0"/>
                          <m:t>n</m:t>
                        </m:r>
                        <m:r>
                          <m:rPr>
                            <m:nor/>
                          </m:rPr>
                          <a:rPr lang="fr-FR" altLang="fr-FR" b="1" baseline="-25000" dirty="0"/>
                          <m:t>ion</m:t>
                        </m:r>
                      </m:den>
                    </m:f>
                  </m:oMath>
                </a14:m>
                <a:endParaRPr lang="fr-FR" dirty="0"/>
              </a:p>
              <a:p>
                <a:r>
                  <a:rPr lang="fr-FR" sz="800" dirty="0"/>
                  <a:t>     </a:t>
                </a:r>
              </a:p>
              <a:p>
                <a:r>
                  <a:rPr lang="fr-FR" dirty="0"/>
                  <a:t>     </a:t>
                </a:r>
                <a:r>
                  <a:rPr lang="fr-FR" b="1" dirty="0"/>
                  <a:t>Paste, suspension, gel,… </a:t>
                </a:r>
                <a:r>
                  <a:rPr lang="fr-FR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fr-FR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φ</m:t>
                    </m:r>
                    <m:r>
                      <a:rPr lang="fr-FR" altLang="fr-FR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fr-FR" dirty="0"/>
                  <a:t>volume fraction):     </a:t>
                </a:r>
                <a:r>
                  <a:rPr lang="el-GR" b="1" dirty="0">
                    <a:solidFill>
                      <a:srgbClr val="7030A0"/>
                    </a:solidFill>
                  </a:rPr>
                  <a:t>τ</a:t>
                </a:r>
                <a:r>
                  <a:rPr lang="fr-FR" b="1" baseline="-25000" dirty="0">
                    <a:solidFill>
                      <a:srgbClr val="7030A0"/>
                    </a:solidFill>
                  </a:rPr>
                  <a:t>2</a:t>
                </a:r>
                <a:r>
                  <a:rPr lang="fr-FR" b="1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altLang="fr-FR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altLang="fr-FR" b="1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altLang="fr-FR" b="1" dirty="0"/>
                          <m:t>r</m:t>
                        </m:r>
                        <m:r>
                          <m:rPr>
                            <m:nor/>
                          </m:rPr>
                          <a:rPr lang="fr-FR" altLang="fr-FR" b="1" baseline="-25000" dirty="0"/>
                          <m:t>2</m:t>
                        </m:r>
                        <m:r>
                          <a:rPr lang="fr-FR" altLang="fr-FR" b="1" baseline="-25000" dirty="0">
                            <a:latin typeface="Cambria Math" panose="02040503050406030204" pitchFamily="18" charset="0"/>
                          </a:rPr>
                          <m:t>.</m:t>
                        </m:r>
                      </m:den>
                    </m:f>
                  </m:oMath>
                </a14:m>
                <a:r>
                  <a:rPr lang="fr-FR" dirty="0"/>
                  <a:t> </a:t>
                </a:r>
                <a:r>
                  <a:rPr lang="fr-FR" altLang="fr-FR" b="1" dirty="0">
                    <a:solidFill>
                      <a:schemeClr val="tx1"/>
                    </a:solidFill>
                  </a:rPr>
                  <a:t>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altLang="fr-FR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altLang="fr-FR" b="1" dirty="0" smtClean="0">
                            <a:solidFill>
                              <a:schemeClr val="tx1"/>
                            </a:solidFill>
                          </a:rPr>
                          <m:t>1 − </m:t>
                        </m:r>
                        <m:r>
                          <a:rPr lang="el-GR" altLang="fr-FR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𝛗</m:t>
                        </m:r>
                      </m:num>
                      <m:den>
                        <m:r>
                          <a:rPr lang="el-GR" altLang="fr-FR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𝛗</m:t>
                        </m:r>
                      </m:den>
                    </m:f>
                  </m:oMath>
                </a14:m>
                <a:r>
                  <a:rPr lang="fr-FR" b="1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altLang="fr-FR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altLang="fr-FR" b="1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altLang="fr-FR" b="1" dirty="0"/>
                          <m:t>r</m:t>
                        </m:r>
                        <m:r>
                          <m:rPr>
                            <m:nor/>
                          </m:rPr>
                          <a:rPr lang="fr-FR" altLang="fr-FR" b="1" baseline="-25000" dirty="0"/>
                          <m:t>2</m:t>
                        </m:r>
                        <m:r>
                          <a:rPr lang="fr-FR" altLang="fr-FR" b="1" baseline="-25000" dirty="0">
                            <a:latin typeface="Cambria Math" panose="02040503050406030204" pitchFamily="18" charset="0"/>
                          </a:rPr>
                          <m:t>.</m:t>
                        </m:r>
                      </m:den>
                    </m:f>
                  </m:oMath>
                </a14:m>
                <a:r>
                  <a:rPr lang="fr-FR" dirty="0"/>
                  <a:t> </a:t>
                </a:r>
                <a:r>
                  <a:rPr lang="fr-FR" altLang="fr-FR" b="1" dirty="0">
                    <a:solidFill>
                      <a:schemeClr val="tx1"/>
                    </a:solidFill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altLang="fr-F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altLang="fr-FR" b="1" dirty="0" smtClean="0">
                            <a:solidFill>
                              <a:schemeClr val="accent2"/>
                            </a:solidFill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fr-FR" altLang="fr-FR" b="1" baseline="-25000" dirty="0" smtClean="0">
                            <a:solidFill>
                              <a:schemeClr val="accent2"/>
                            </a:solidFill>
                          </a:rPr>
                          <m:t>water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altLang="fr-FR" b="1" dirty="0" smtClean="0">
                            <a:solidFill>
                              <a:schemeClr val="tx1"/>
                            </a:solidFill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fr-FR" altLang="fr-FR" b="1" baseline="-25000" dirty="0" smtClean="0">
                            <a:solidFill>
                              <a:schemeClr val="tx1"/>
                            </a:solidFill>
                          </a:rPr>
                          <m:t>particle</m:t>
                        </m:r>
                        <m:r>
                          <a:rPr lang="fr-FR" altLang="fr-FR" b="1" i="0" baseline="-2500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den>
                    </m:f>
                  </m:oMath>
                </a14:m>
                <a:endParaRPr lang="fr-FR" b="1" dirty="0"/>
              </a:p>
              <a:p>
                <a:endParaRPr lang="fr-FR" sz="800" dirty="0"/>
              </a:p>
              <a:p>
                <a:r>
                  <a:rPr lang="fr-FR" dirty="0"/>
                  <a:t>     </a:t>
                </a:r>
                <a:r>
                  <a:rPr lang="fr-FR" b="1" dirty="0" err="1"/>
                  <a:t>Porous</a:t>
                </a:r>
                <a:r>
                  <a:rPr lang="fr-FR" b="1" dirty="0"/>
                  <a:t> medium</a:t>
                </a:r>
                <a:r>
                  <a:rPr lang="fr-FR" dirty="0"/>
                  <a:t>:  </a:t>
                </a:r>
                <a:r>
                  <a:rPr lang="el-GR" b="1" dirty="0">
                    <a:solidFill>
                      <a:srgbClr val="7030A0"/>
                    </a:solidFill>
                  </a:rPr>
                  <a:t>τ</a:t>
                </a:r>
                <a:r>
                  <a:rPr lang="fr-FR" b="1" baseline="-25000" dirty="0">
                    <a:solidFill>
                      <a:srgbClr val="7030A0"/>
                    </a:solidFill>
                  </a:rPr>
                  <a:t>2</a:t>
                </a:r>
                <a:r>
                  <a:rPr lang="fr-FR" b="1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altLang="fr-FR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altLang="fr-FR" b="1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altLang="fr-FR" b="1" dirty="0"/>
                          <m:t>r</m:t>
                        </m:r>
                        <m:r>
                          <m:rPr>
                            <m:nor/>
                          </m:rPr>
                          <a:rPr lang="fr-FR" altLang="fr-FR" b="1" baseline="-25000" dirty="0"/>
                          <m:t>2</m:t>
                        </m:r>
                        <m:r>
                          <a:rPr lang="fr-FR" altLang="fr-FR" b="1" baseline="-25000" dirty="0">
                            <a:latin typeface="Cambria Math" panose="02040503050406030204" pitchFamily="18" charset="0"/>
                          </a:rPr>
                          <m:t>.</m:t>
                        </m:r>
                      </m:den>
                    </m:f>
                  </m:oMath>
                </a14:m>
                <a:r>
                  <a:rPr lang="fr-FR" dirty="0"/>
                  <a:t> </a:t>
                </a:r>
                <a:r>
                  <a:rPr lang="fr-FR" altLang="fr-FR" b="1" dirty="0">
                    <a:solidFill>
                      <a:schemeClr val="tx1"/>
                    </a:solidFill>
                  </a:rPr>
                  <a:t>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altLang="fr-FR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altLang="fr-FR" b="1" dirty="0" smtClean="0">
                            <a:solidFill>
                              <a:schemeClr val="accent2"/>
                            </a:solidFill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fr-FR" altLang="fr-FR" b="1" i="0" baseline="-25000" dirty="0" smtClean="0">
                            <a:solidFill>
                              <a:schemeClr val="accent2"/>
                            </a:solidFill>
                          </a:rPr>
                          <m:t>pore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altLang="fr-FR" b="1" dirty="0">
                            <a:solidFill>
                              <a:schemeClr val="tx1"/>
                            </a:solidFill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fr-FR" altLang="fr-FR" b="1" i="0" baseline="-25000" dirty="0" smtClean="0">
                            <a:solidFill>
                              <a:schemeClr val="tx1"/>
                            </a:solidFill>
                          </a:rPr>
                          <m:t>pore</m:t>
                        </m:r>
                      </m:den>
                    </m:f>
                  </m:oMath>
                </a14:m>
                <a:r>
                  <a:rPr lang="fr-FR" dirty="0"/>
                  <a:t>  (</a:t>
                </a:r>
                <a:r>
                  <a:rPr lang="fr-FR" dirty="0" err="1"/>
                  <a:t>saturated</a:t>
                </a:r>
                <a:r>
                  <a:rPr lang="fr-FR" dirty="0"/>
                  <a:t>)   or   </a:t>
                </a:r>
                <a:r>
                  <a:rPr lang="el-GR" b="1" dirty="0">
                    <a:solidFill>
                      <a:srgbClr val="7030A0"/>
                    </a:solidFill>
                  </a:rPr>
                  <a:t>τ</a:t>
                </a:r>
                <a:r>
                  <a:rPr lang="fr-FR" b="1" baseline="-25000" dirty="0">
                    <a:solidFill>
                      <a:srgbClr val="7030A0"/>
                    </a:solidFill>
                  </a:rPr>
                  <a:t>2</a:t>
                </a:r>
                <a:r>
                  <a:rPr lang="fr-FR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altLang="fr-FR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altLang="fr-FR" b="1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altLang="fr-FR" b="1" dirty="0"/>
                          <m:t>r</m:t>
                        </m:r>
                        <m:r>
                          <m:rPr>
                            <m:nor/>
                          </m:rPr>
                          <a:rPr lang="fr-FR" altLang="fr-FR" b="1" baseline="-25000" dirty="0"/>
                          <m:t>2</m:t>
                        </m:r>
                        <m:r>
                          <a:rPr lang="fr-FR" altLang="fr-FR" b="1" baseline="-25000" dirty="0">
                            <a:latin typeface="Cambria Math" panose="02040503050406030204" pitchFamily="18" charset="0"/>
                          </a:rPr>
                          <m:t>.</m:t>
                        </m:r>
                      </m:den>
                    </m:f>
                  </m:oMath>
                </a14:m>
                <a:r>
                  <a:rPr lang="fr-FR" dirty="0"/>
                  <a:t> </a:t>
                </a:r>
                <a:r>
                  <a:rPr lang="fr-FR" altLang="fr-FR" b="1" dirty="0"/>
                  <a:t>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altLang="fr-FR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altLang="fr-FR" b="1" dirty="0">
                            <a:solidFill>
                              <a:schemeClr val="accent2"/>
                            </a:solidFill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fr-FR" altLang="fr-FR" b="1" i="0" baseline="-25000" dirty="0" smtClean="0">
                            <a:solidFill>
                              <a:schemeClr val="accent2"/>
                            </a:solidFill>
                          </a:rPr>
                          <m:t>water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altLang="fr-FR" b="1" dirty="0"/>
                          <m:t>S</m:t>
                        </m:r>
                        <m:r>
                          <m:rPr>
                            <m:nor/>
                          </m:rPr>
                          <a:rPr lang="fr-FR" altLang="fr-FR" b="1" i="0" baseline="-25000" dirty="0" smtClean="0"/>
                          <m:t>wet</m:t>
                        </m:r>
                      </m:den>
                    </m:f>
                  </m:oMath>
                </a14:m>
                <a:r>
                  <a:rPr lang="fr-FR" dirty="0"/>
                  <a:t> (</a:t>
                </a:r>
                <a:r>
                  <a:rPr lang="fr-FR" dirty="0" err="1"/>
                  <a:t>unsaturated</a:t>
                </a:r>
                <a:r>
                  <a:rPr lang="fr-FR" dirty="0"/>
                  <a:t>)</a:t>
                </a:r>
              </a:p>
              <a:p>
                <a:r>
                  <a:rPr lang="fr-FR" dirty="0"/>
                  <a:t> </a:t>
                </a:r>
                <a:endParaRPr lang="fr-FR" sz="800" dirty="0"/>
              </a:p>
              <a:p>
                <a:r>
                  <a:rPr lang="fr-FR" dirty="0"/>
                  <a:t>→ T</a:t>
                </a:r>
                <a:r>
                  <a:rPr lang="fr-FR" baseline="-25000" dirty="0"/>
                  <a:t>2,pure water</a:t>
                </a:r>
                <a:r>
                  <a:rPr lang="fr-FR" dirty="0"/>
                  <a:t> = 2250 ms at 20°C (</a:t>
                </a:r>
                <a:r>
                  <a:rPr lang="fr-FR" dirty="0" err="1"/>
                  <a:t>reference</a:t>
                </a:r>
                <a:r>
                  <a:rPr lang="fr-FR" dirty="0"/>
                  <a:t>) &gt; T</a:t>
                </a:r>
                <a:r>
                  <a:rPr lang="fr-FR" baseline="-25000" dirty="0"/>
                  <a:t>2,pure surf</a:t>
                </a:r>
                <a:r>
                  <a:rPr lang="fr-FR" dirty="0"/>
                  <a:t> and </a:t>
                </a:r>
                <a:r>
                  <a:rPr lang="fr-FR" b="1" dirty="0"/>
                  <a:t>bulk water </a:t>
                </a:r>
                <a:r>
                  <a:rPr lang="fr-FR" b="1" dirty="0" err="1"/>
                  <a:t>dries</a:t>
                </a:r>
                <a:r>
                  <a:rPr lang="fr-FR" b="1" dirty="0"/>
                  <a:t> first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altLang="fr-FR" b="0" i="0" dirty="0" smtClean="0">
                        <a:solidFill>
                          <a:srgbClr val="FF33CC"/>
                        </a:solidFill>
                      </a:rPr>
                      <m:t>      </m:t>
                    </m:r>
                    <m:r>
                      <m:rPr>
                        <m:nor/>
                      </m:rPr>
                      <a:rPr lang="fr-FR" altLang="fr-FR" dirty="0" smtClean="0">
                        <a:solidFill>
                          <a:schemeClr val="tx1"/>
                        </a:solidFill>
                      </a:rPr>
                      <m:t>b</m:t>
                    </m:r>
                    <m:r>
                      <a:rPr lang="fr-FR" altLang="fr-FR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>
                    <a:solidFill>
                      <a:schemeClr val="tx1"/>
                    </a:solidFill>
                  </a:rPr>
                  <a:t>≈ </a:t>
                </a:r>
                <a:r>
                  <a:rPr lang="fr-FR" dirty="0"/>
                  <a:t>water </a:t>
                </a:r>
                <a:r>
                  <a:rPr lang="fr-FR" dirty="0" err="1"/>
                  <a:t>molecule</a:t>
                </a:r>
                <a:r>
                  <a:rPr lang="fr-FR" dirty="0"/>
                  <a:t> size</a:t>
                </a:r>
              </a:p>
              <a:p>
                <a:pPr marL="358775" indent="-358775"/>
                <a:r>
                  <a:rPr lang="fr-FR" dirty="0"/>
                  <a:t>      </a:t>
                </a:r>
                <a:r>
                  <a:rPr lang="fr-FR" b="1" dirty="0"/>
                  <a:t>r</a:t>
                </a:r>
                <a:r>
                  <a:rPr lang="fr-FR" b="1" baseline="-25000" dirty="0"/>
                  <a:t>2</a:t>
                </a:r>
                <a:r>
                  <a:rPr lang="fr-FR" b="1" dirty="0"/>
                  <a:t> </a:t>
                </a:r>
                <a:r>
                  <a:rPr lang="fr-FR" dirty="0"/>
                  <a:t>: transverse </a:t>
                </a:r>
                <a:r>
                  <a:rPr lang="fr-FR" dirty="0" err="1"/>
                  <a:t>relaxivity</a:t>
                </a:r>
                <a:r>
                  <a:rPr lang="fr-FR" dirty="0"/>
                  <a:t>  </a:t>
                </a:r>
                <a:r>
                  <a:rPr lang="fr-FR" dirty="0" err="1"/>
                  <a:t>higher</a:t>
                </a:r>
                <a:r>
                  <a:rPr lang="fr-FR" dirty="0"/>
                  <a:t> if the </a:t>
                </a:r>
                <a:r>
                  <a:rPr lang="fr-FR" dirty="0" err="1"/>
                  <a:t>solid</a:t>
                </a:r>
                <a:r>
                  <a:rPr lang="fr-FR" dirty="0"/>
                  <a:t> matrix </a:t>
                </a:r>
                <a:r>
                  <a:rPr lang="fr-FR" dirty="0" err="1"/>
                  <a:t>is</a:t>
                </a:r>
                <a:r>
                  <a:rPr lang="fr-FR" dirty="0"/>
                  <a:t> a </a:t>
                </a:r>
                <a:r>
                  <a:rPr lang="fr-FR" dirty="0" err="1"/>
                  <a:t>stronger</a:t>
                </a:r>
                <a:r>
                  <a:rPr lang="fr-FR" dirty="0"/>
                  <a:t> relaxation process for </a:t>
                </a:r>
                <a:r>
                  <a:rPr lang="fr-FR" dirty="0" err="1"/>
                  <a:t>liquid</a:t>
                </a:r>
                <a:r>
                  <a:rPr lang="fr-FR" dirty="0"/>
                  <a:t> water → </a:t>
                </a:r>
                <a:r>
                  <a:rPr lang="fr-FR" b="1" dirty="0" err="1"/>
                  <a:t>depends</a:t>
                </a:r>
                <a:r>
                  <a:rPr lang="fr-FR" b="1" dirty="0"/>
                  <a:t> on the </a:t>
                </a:r>
                <a:r>
                  <a:rPr lang="fr-FR" b="1" dirty="0" err="1"/>
                  <a:t>chemical</a:t>
                </a:r>
                <a:r>
                  <a:rPr lang="fr-FR" b="1" dirty="0"/>
                  <a:t> composition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2E5318C-6DFA-45C9-9083-A87ECC613B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37" y="575153"/>
                <a:ext cx="7741274" cy="4309641"/>
              </a:xfrm>
              <a:prstGeom prst="rect">
                <a:avLst/>
              </a:prstGeom>
              <a:blipFill>
                <a:blip r:embed="rId2"/>
                <a:stretch>
                  <a:fillRect l="-709" t="-707" b="-12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Groupe 68">
            <a:extLst>
              <a:ext uri="{FF2B5EF4-FFF2-40B4-BE49-F238E27FC236}">
                <a16:creationId xmlns:a16="http://schemas.microsoft.com/office/drawing/2014/main" id="{C19CF184-FC3C-4BD6-9CB1-DE8E1F6B6F03}"/>
              </a:ext>
            </a:extLst>
          </p:cNvPr>
          <p:cNvGrpSpPr/>
          <p:nvPr/>
        </p:nvGrpSpPr>
        <p:grpSpPr>
          <a:xfrm>
            <a:off x="8090588" y="2537194"/>
            <a:ext cx="4253530" cy="2532926"/>
            <a:chOff x="8569951" y="1320000"/>
            <a:chExt cx="3788389" cy="2178144"/>
          </a:xfrm>
        </p:grpSpPr>
        <p:pic>
          <p:nvPicPr>
            <p:cNvPr id="58" name="Image 57">
              <a:extLst>
                <a:ext uri="{FF2B5EF4-FFF2-40B4-BE49-F238E27FC236}">
                  <a16:creationId xmlns:a16="http://schemas.microsoft.com/office/drawing/2014/main" id="{ED7001CB-C388-40E5-984B-0FD42EADC7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6942" t="10752"/>
            <a:stretch/>
          </p:blipFill>
          <p:spPr>
            <a:xfrm>
              <a:off x="8569951" y="1343228"/>
              <a:ext cx="1916214" cy="1720966"/>
            </a:xfrm>
            <a:prstGeom prst="rect">
              <a:avLst/>
            </a:prstGeom>
          </p:spPr>
        </p:pic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0DE5C164-621A-4952-9C74-52833FB5E112}"/>
                </a:ext>
              </a:extLst>
            </p:cNvPr>
            <p:cNvSpPr txBox="1"/>
            <p:nvPr/>
          </p:nvSpPr>
          <p:spPr>
            <a:xfrm>
              <a:off x="8916486" y="3048210"/>
              <a:ext cx="3441854" cy="449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i="1" dirty="0"/>
                <a:t>Julien, Maillet, </a:t>
              </a:r>
              <a:r>
                <a:rPr lang="fr-FR" sz="1400" i="1" dirty="0" err="1"/>
                <a:t>Tocquer</a:t>
              </a:r>
              <a:r>
                <a:rPr lang="fr-FR" sz="1400" i="1" dirty="0"/>
                <a:t>, Aime, </a:t>
              </a:r>
              <a:r>
                <a:rPr lang="fr-FR" sz="1400" i="1" dirty="0" err="1"/>
                <a:t>Coussot</a:t>
              </a:r>
              <a:endParaRPr lang="fr-FR" sz="1400" i="1" dirty="0"/>
            </a:p>
            <a:p>
              <a:pPr algn="ctr"/>
              <a:r>
                <a:rPr lang="fr-FR" sz="1400" i="1" dirty="0"/>
                <a:t>Langmuir, 2024</a:t>
              </a:r>
            </a:p>
          </p:txBody>
        </p:sp>
        <p:pic>
          <p:nvPicPr>
            <p:cNvPr id="68" name="Image 67">
              <a:extLst>
                <a:ext uri="{FF2B5EF4-FFF2-40B4-BE49-F238E27FC236}">
                  <a16:creationId xmlns:a16="http://schemas.microsoft.com/office/drawing/2014/main" id="{C67B0E39-5A8F-4C93-B10F-DD670815FF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0752" r="56955"/>
            <a:stretch/>
          </p:blipFill>
          <p:spPr>
            <a:xfrm>
              <a:off x="10637413" y="1320000"/>
              <a:ext cx="1554587" cy="1720966"/>
            </a:xfrm>
            <a:prstGeom prst="rect">
              <a:avLst/>
            </a:prstGeom>
          </p:spPr>
        </p:pic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CDC2C27A-E889-43EA-A2FF-A0F7FCB9E6CD}"/>
              </a:ext>
            </a:extLst>
          </p:cNvPr>
          <p:cNvGrpSpPr/>
          <p:nvPr/>
        </p:nvGrpSpPr>
        <p:grpSpPr>
          <a:xfrm>
            <a:off x="8090588" y="420021"/>
            <a:ext cx="4231708" cy="2031098"/>
            <a:chOff x="8090588" y="617245"/>
            <a:chExt cx="4231708" cy="2031098"/>
          </a:xfrm>
        </p:grpSpPr>
        <p:grpSp>
          <p:nvGrpSpPr>
            <p:cNvPr id="33" name="Groupe 32">
              <a:extLst>
                <a:ext uri="{FF2B5EF4-FFF2-40B4-BE49-F238E27FC236}">
                  <a16:creationId xmlns:a16="http://schemas.microsoft.com/office/drawing/2014/main" id="{B2CEFF34-743E-4921-8530-19113EAB845A}"/>
                </a:ext>
              </a:extLst>
            </p:cNvPr>
            <p:cNvGrpSpPr/>
            <p:nvPr/>
          </p:nvGrpSpPr>
          <p:grpSpPr>
            <a:xfrm>
              <a:off x="8214719" y="884799"/>
              <a:ext cx="3438865" cy="1597460"/>
              <a:chOff x="4237150" y="1521445"/>
              <a:chExt cx="3438865" cy="1597460"/>
            </a:xfrm>
          </p:grpSpPr>
          <p:grpSp>
            <p:nvGrpSpPr>
              <p:cNvPr id="35" name="Groupe 34">
                <a:extLst>
                  <a:ext uri="{FF2B5EF4-FFF2-40B4-BE49-F238E27FC236}">
                    <a16:creationId xmlns:a16="http://schemas.microsoft.com/office/drawing/2014/main" id="{EE3ABEBC-6ECB-4840-B707-BB62FFE83D00}"/>
                  </a:ext>
                </a:extLst>
              </p:cNvPr>
              <p:cNvGrpSpPr/>
              <p:nvPr/>
            </p:nvGrpSpPr>
            <p:grpSpPr>
              <a:xfrm>
                <a:off x="4237150" y="1521445"/>
                <a:ext cx="2630684" cy="1597460"/>
                <a:chOff x="5226716" y="1317553"/>
                <a:chExt cx="2630684" cy="1597460"/>
              </a:xfrm>
            </p:grpSpPr>
            <p:grpSp>
              <p:nvGrpSpPr>
                <p:cNvPr id="42" name="Groupe 41">
                  <a:extLst>
                    <a:ext uri="{FF2B5EF4-FFF2-40B4-BE49-F238E27FC236}">
                      <a16:creationId xmlns:a16="http://schemas.microsoft.com/office/drawing/2014/main" id="{168F311E-517D-496F-8B53-ED1F0FAC0A12}"/>
                    </a:ext>
                  </a:extLst>
                </p:cNvPr>
                <p:cNvGrpSpPr/>
                <p:nvPr/>
              </p:nvGrpSpPr>
              <p:grpSpPr>
                <a:xfrm>
                  <a:off x="5226716" y="1317553"/>
                  <a:ext cx="2630684" cy="1597460"/>
                  <a:chOff x="5271881" y="965678"/>
                  <a:chExt cx="2630684" cy="1597460"/>
                </a:xfrm>
              </p:grpSpPr>
              <p:cxnSp>
                <p:nvCxnSpPr>
                  <p:cNvPr id="48" name="Connecteur droit avec flèche 47">
                    <a:extLst>
                      <a:ext uri="{FF2B5EF4-FFF2-40B4-BE49-F238E27FC236}">
                        <a16:creationId xmlns:a16="http://schemas.microsoft.com/office/drawing/2014/main" id="{A9BB028A-B4BF-499F-938E-C6BCDED4777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22942" y="2289075"/>
                    <a:ext cx="1877204" cy="2816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Connecteur droit avec flèche 48">
                    <a:extLst>
                      <a:ext uri="{FF2B5EF4-FFF2-40B4-BE49-F238E27FC236}">
                        <a16:creationId xmlns:a16="http://schemas.microsoft.com/office/drawing/2014/main" id="{D87A5E73-4299-424B-86A7-C393A8F1470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522942" y="1387350"/>
                    <a:ext cx="0" cy="909776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0" name="Forme libre : forme 49">
                    <a:extLst>
                      <a:ext uri="{FF2B5EF4-FFF2-40B4-BE49-F238E27FC236}">
                        <a16:creationId xmlns:a16="http://schemas.microsoft.com/office/drawing/2014/main" id="{25749D47-4664-4291-9D12-4E5B6EB0EBED}"/>
                      </a:ext>
                    </a:extLst>
                  </p:cNvPr>
                  <p:cNvSpPr/>
                  <p:nvPr/>
                </p:nvSpPr>
                <p:spPr>
                  <a:xfrm>
                    <a:off x="6466045" y="1501766"/>
                    <a:ext cx="493418" cy="787309"/>
                  </a:xfrm>
                  <a:custGeom>
                    <a:avLst/>
                    <a:gdLst>
                      <a:gd name="connsiteX0" fmla="*/ 0 w 234950"/>
                      <a:gd name="connsiteY0" fmla="*/ 628650 h 628650"/>
                      <a:gd name="connsiteX1" fmla="*/ 114300 w 234950"/>
                      <a:gd name="connsiteY1" fmla="*/ 0 h 628650"/>
                      <a:gd name="connsiteX2" fmla="*/ 234950 w 234950"/>
                      <a:gd name="connsiteY2" fmla="*/ 628650 h 628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34950" h="628650">
                        <a:moveTo>
                          <a:pt x="0" y="628650"/>
                        </a:moveTo>
                        <a:cubicBezTo>
                          <a:pt x="37571" y="314325"/>
                          <a:pt x="75142" y="0"/>
                          <a:pt x="114300" y="0"/>
                        </a:cubicBezTo>
                        <a:cubicBezTo>
                          <a:pt x="153458" y="0"/>
                          <a:pt x="194204" y="314325"/>
                          <a:pt x="234950" y="628650"/>
                        </a:cubicBezTo>
                      </a:path>
                    </a:pathLst>
                  </a:custGeom>
                  <a:noFill/>
                  <a:ln w="28575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  <p:sp>
                <p:nvSpPr>
                  <p:cNvPr id="51" name="Forme libre : forme 50">
                    <a:extLst>
                      <a:ext uri="{FF2B5EF4-FFF2-40B4-BE49-F238E27FC236}">
                        <a16:creationId xmlns:a16="http://schemas.microsoft.com/office/drawing/2014/main" id="{7E3EFEFF-2C1F-44DC-AB44-67C1E27D23AA}"/>
                      </a:ext>
                    </a:extLst>
                  </p:cNvPr>
                  <p:cNvSpPr/>
                  <p:nvPr/>
                </p:nvSpPr>
                <p:spPr>
                  <a:xfrm>
                    <a:off x="6286503" y="1632669"/>
                    <a:ext cx="426251" cy="651171"/>
                  </a:xfrm>
                  <a:custGeom>
                    <a:avLst/>
                    <a:gdLst>
                      <a:gd name="connsiteX0" fmla="*/ 0 w 234950"/>
                      <a:gd name="connsiteY0" fmla="*/ 628650 h 628650"/>
                      <a:gd name="connsiteX1" fmla="*/ 114300 w 234950"/>
                      <a:gd name="connsiteY1" fmla="*/ 0 h 628650"/>
                      <a:gd name="connsiteX2" fmla="*/ 234950 w 234950"/>
                      <a:gd name="connsiteY2" fmla="*/ 628650 h 628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34950" h="628650">
                        <a:moveTo>
                          <a:pt x="0" y="628650"/>
                        </a:moveTo>
                        <a:cubicBezTo>
                          <a:pt x="37571" y="314325"/>
                          <a:pt x="75142" y="0"/>
                          <a:pt x="114300" y="0"/>
                        </a:cubicBezTo>
                        <a:cubicBezTo>
                          <a:pt x="153458" y="0"/>
                          <a:pt x="194204" y="314325"/>
                          <a:pt x="234950" y="628650"/>
                        </a:cubicBezTo>
                      </a:path>
                    </a:pathLst>
                  </a:custGeom>
                  <a:noFill/>
                  <a:ln w="28575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52" name="Forme libre : forme 51">
                    <a:extLst>
                      <a:ext uri="{FF2B5EF4-FFF2-40B4-BE49-F238E27FC236}">
                        <a16:creationId xmlns:a16="http://schemas.microsoft.com/office/drawing/2014/main" id="{572B6C9D-8ACF-4852-B031-01030E97844E}"/>
                      </a:ext>
                    </a:extLst>
                  </p:cNvPr>
                  <p:cNvSpPr/>
                  <p:nvPr/>
                </p:nvSpPr>
                <p:spPr>
                  <a:xfrm>
                    <a:off x="6039794" y="1847870"/>
                    <a:ext cx="375592" cy="435970"/>
                  </a:xfrm>
                  <a:custGeom>
                    <a:avLst/>
                    <a:gdLst>
                      <a:gd name="connsiteX0" fmla="*/ 0 w 234950"/>
                      <a:gd name="connsiteY0" fmla="*/ 628650 h 628650"/>
                      <a:gd name="connsiteX1" fmla="*/ 114300 w 234950"/>
                      <a:gd name="connsiteY1" fmla="*/ 0 h 628650"/>
                      <a:gd name="connsiteX2" fmla="*/ 234950 w 234950"/>
                      <a:gd name="connsiteY2" fmla="*/ 628650 h 628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34950" h="628650">
                        <a:moveTo>
                          <a:pt x="0" y="628650"/>
                        </a:moveTo>
                        <a:cubicBezTo>
                          <a:pt x="37571" y="314325"/>
                          <a:pt x="75142" y="0"/>
                          <a:pt x="114300" y="0"/>
                        </a:cubicBezTo>
                        <a:cubicBezTo>
                          <a:pt x="153458" y="0"/>
                          <a:pt x="194204" y="314325"/>
                          <a:pt x="234950" y="628650"/>
                        </a:cubicBezTo>
                      </a:path>
                    </a:pathLst>
                  </a:custGeom>
                  <a:noFill/>
                  <a:ln w="28575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  <p:sp>
                <p:nvSpPr>
                  <p:cNvPr id="53" name="Forme libre : forme 52">
                    <a:extLst>
                      <a:ext uri="{FF2B5EF4-FFF2-40B4-BE49-F238E27FC236}">
                        <a16:creationId xmlns:a16="http://schemas.microsoft.com/office/drawing/2014/main" id="{44857454-941B-4906-9B7D-190D6485B348}"/>
                      </a:ext>
                    </a:extLst>
                  </p:cNvPr>
                  <p:cNvSpPr/>
                  <p:nvPr/>
                </p:nvSpPr>
                <p:spPr>
                  <a:xfrm>
                    <a:off x="5899151" y="2033925"/>
                    <a:ext cx="281284" cy="249915"/>
                  </a:xfrm>
                  <a:custGeom>
                    <a:avLst/>
                    <a:gdLst>
                      <a:gd name="connsiteX0" fmla="*/ 0 w 234950"/>
                      <a:gd name="connsiteY0" fmla="*/ 628650 h 628650"/>
                      <a:gd name="connsiteX1" fmla="*/ 114300 w 234950"/>
                      <a:gd name="connsiteY1" fmla="*/ 0 h 628650"/>
                      <a:gd name="connsiteX2" fmla="*/ 234950 w 234950"/>
                      <a:gd name="connsiteY2" fmla="*/ 628650 h 628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34950" h="628650">
                        <a:moveTo>
                          <a:pt x="0" y="628650"/>
                        </a:moveTo>
                        <a:cubicBezTo>
                          <a:pt x="37571" y="314325"/>
                          <a:pt x="75142" y="0"/>
                          <a:pt x="114300" y="0"/>
                        </a:cubicBezTo>
                        <a:cubicBezTo>
                          <a:pt x="153458" y="0"/>
                          <a:pt x="194204" y="314325"/>
                          <a:pt x="234950" y="628650"/>
                        </a:cubicBezTo>
                      </a:path>
                    </a:pathLst>
                  </a:custGeom>
                  <a:noFill/>
                  <a:ln w="28575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  <p:sp>
                <p:nvSpPr>
                  <p:cNvPr id="54" name="ZoneTexte 53">
                    <a:extLst>
                      <a:ext uri="{FF2B5EF4-FFF2-40B4-BE49-F238E27FC236}">
                        <a16:creationId xmlns:a16="http://schemas.microsoft.com/office/drawing/2014/main" id="{D4036BA0-357A-4E06-AFEC-42DD22278D2E}"/>
                      </a:ext>
                    </a:extLst>
                  </p:cNvPr>
                  <p:cNvSpPr txBox="1"/>
                  <p:nvPr/>
                </p:nvSpPr>
                <p:spPr>
                  <a:xfrm>
                    <a:off x="7134653" y="2286139"/>
                    <a:ext cx="767912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1200" i="1" dirty="0"/>
                      <a:t>Log(T2)</a:t>
                    </a:r>
                  </a:p>
                </p:txBody>
              </p:sp>
              <p:sp>
                <p:nvSpPr>
                  <p:cNvPr id="55" name="ZoneTexte 54">
                    <a:extLst>
                      <a:ext uri="{FF2B5EF4-FFF2-40B4-BE49-F238E27FC236}">
                        <a16:creationId xmlns:a16="http://schemas.microsoft.com/office/drawing/2014/main" id="{BD2820C6-DFCF-473A-A288-579BF5088C63}"/>
                      </a:ext>
                    </a:extLst>
                  </p:cNvPr>
                  <p:cNvSpPr txBox="1"/>
                  <p:nvPr/>
                </p:nvSpPr>
                <p:spPr>
                  <a:xfrm>
                    <a:off x="5271881" y="965678"/>
                    <a:ext cx="76791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1200" i="1" dirty="0"/>
                      <a:t>NMR signal</a:t>
                    </a:r>
                  </a:p>
                </p:txBody>
              </p:sp>
            </p:grpSp>
            <p:cxnSp>
              <p:nvCxnSpPr>
                <p:cNvPr id="43" name="Connecteur droit 42">
                  <a:extLst>
                    <a:ext uri="{FF2B5EF4-FFF2-40B4-BE49-F238E27FC236}">
                      <a16:creationId xmlns:a16="http://schemas.microsoft.com/office/drawing/2014/main" id="{AACCF7CC-9719-4100-BD2F-310E5127281D}"/>
                    </a:ext>
                  </a:extLst>
                </p:cNvPr>
                <p:cNvCxnSpPr/>
                <p:nvPr/>
              </p:nvCxnSpPr>
              <p:spPr>
                <a:xfrm flipV="1">
                  <a:off x="6096000" y="2281061"/>
                  <a:ext cx="145338" cy="41718"/>
                </a:xfrm>
                <a:prstGeom prst="line">
                  <a:avLst/>
                </a:prstGeom>
                <a:ln>
                  <a:solidFill>
                    <a:schemeClr val="accent4">
                      <a:lumMod val="75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Connecteur droit 43">
                  <a:extLst>
                    <a:ext uri="{FF2B5EF4-FFF2-40B4-BE49-F238E27FC236}">
                      <a16:creationId xmlns:a16="http://schemas.microsoft.com/office/drawing/2014/main" id="{4FFE263B-226D-486B-A1AA-959F86E450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064547" y="2358849"/>
                  <a:ext cx="204365" cy="57001"/>
                </a:xfrm>
                <a:prstGeom prst="line">
                  <a:avLst/>
                </a:prstGeom>
                <a:ln>
                  <a:solidFill>
                    <a:schemeClr val="accent4">
                      <a:lumMod val="75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Connecteur droit 44">
                  <a:extLst>
                    <a:ext uri="{FF2B5EF4-FFF2-40B4-BE49-F238E27FC236}">
                      <a16:creationId xmlns:a16="http://schemas.microsoft.com/office/drawing/2014/main" id="{1E805754-F06D-4B97-BDFE-AD226566C2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033993" y="2442801"/>
                  <a:ext cx="270735" cy="80471"/>
                </a:xfrm>
                <a:prstGeom prst="line">
                  <a:avLst/>
                </a:prstGeom>
                <a:ln>
                  <a:solidFill>
                    <a:schemeClr val="accent4">
                      <a:lumMod val="75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Connecteur droit 45">
                  <a:extLst>
                    <a:ext uri="{FF2B5EF4-FFF2-40B4-BE49-F238E27FC236}">
                      <a16:creationId xmlns:a16="http://schemas.microsoft.com/office/drawing/2014/main" id="{91034532-BDDB-4DCF-AE8D-6A21CB3A62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006575" y="2526208"/>
                  <a:ext cx="335192" cy="99025"/>
                </a:xfrm>
                <a:prstGeom prst="line">
                  <a:avLst/>
                </a:prstGeom>
                <a:ln>
                  <a:solidFill>
                    <a:schemeClr val="accent4">
                      <a:lumMod val="75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Ellipse 46">
                  <a:extLst>
                    <a:ext uri="{FF2B5EF4-FFF2-40B4-BE49-F238E27FC236}">
                      <a16:creationId xmlns:a16="http://schemas.microsoft.com/office/drawing/2014/main" id="{BAD1770B-1DEE-457C-96B0-1FF2E52B0267}"/>
                    </a:ext>
                  </a:extLst>
                </p:cNvPr>
                <p:cNvSpPr/>
                <p:nvPr/>
              </p:nvSpPr>
              <p:spPr>
                <a:xfrm>
                  <a:off x="6112774" y="2115759"/>
                  <a:ext cx="107602" cy="112327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0D6727E-C86B-43A8-9AE1-3F2536435D45}"/>
                  </a:ext>
                </a:extLst>
              </p:cNvPr>
              <p:cNvSpPr/>
              <p:nvPr/>
            </p:nvSpPr>
            <p:spPr>
              <a:xfrm>
                <a:off x="6436768" y="2013352"/>
                <a:ext cx="1239247" cy="646331"/>
              </a:xfrm>
              <a:prstGeom prst="rect">
                <a:avLst/>
              </a:prstGeom>
              <a:ln w="6350"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fr-FR" b="1" i="1" dirty="0">
                    <a:solidFill>
                      <a:schemeClr val="accent4">
                        <a:lumMod val="75000"/>
                      </a:schemeClr>
                    </a:solidFill>
                  </a:rPr>
                  <a:t>S</a:t>
                </a:r>
                <a:r>
                  <a:rPr lang="fr-FR" b="1" i="1" baseline="-25000" dirty="0">
                    <a:solidFill>
                      <a:schemeClr val="accent4">
                        <a:lumMod val="75000"/>
                      </a:schemeClr>
                    </a:solidFill>
                  </a:rPr>
                  <a:t>NMR</a:t>
                </a:r>
                <a:r>
                  <a:rPr lang="fr-FR" dirty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:r>
                  <a:rPr lang="fr-FR" b="1" dirty="0">
                    <a:solidFill>
                      <a:schemeClr val="accent4">
                        <a:lumMod val="75000"/>
                      </a:schemeClr>
                    </a:solidFill>
                  </a:rPr>
                  <a:t>α V(water)</a:t>
                </a:r>
              </a:p>
            </p:txBody>
          </p:sp>
        </p:grpSp>
        <p:cxnSp>
          <p:nvCxnSpPr>
            <p:cNvPr id="71" name="Connecteur droit avec flèche 70">
              <a:extLst>
                <a:ext uri="{FF2B5EF4-FFF2-40B4-BE49-F238E27FC236}">
                  <a16:creationId xmlns:a16="http://schemas.microsoft.com/office/drawing/2014/main" id="{40EB2040-A5F3-4476-A87F-21D03F2970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98204" y="1273568"/>
              <a:ext cx="583055" cy="483276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avec flèche 74">
              <a:extLst>
                <a:ext uri="{FF2B5EF4-FFF2-40B4-BE49-F238E27FC236}">
                  <a16:creationId xmlns:a16="http://schemas.microsoft.com/office/drawing/2014/main" id="{17D0A04B-8F79-4D90-872B-BE8FFFC9EF87}"/>
                </a:ext>
              </a:extLst>
            </p:cNvPr>
            <p:cNvCxnSpPr>
              <a:cxnSpLocks/>
            </p:cNvCxnSpPr>
            <p:nvPr/>
          </p:nvCxnSpPr>
          <p:spPr>
            <a:xfrm>
              <a:off x="9122622" y="2229129"/>
              <a:ext cx="531235" cy="261263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ZoneTexte 75">
              <a:extLst>
                <a:ext uri="{FF2B5EF4-FFF2-40B4-BE49-F238E27FC236}">
                  <a16:creationId xmlns:a16="http://schemas.microsoft.com/office/drawing/2014/main" id="{5F43832D-0608-4B74-9A84-BEBDE52FDA30}"/>
                </a:ext>
              </a:extLst>
            </p:cNvPr>
            <p:cNvSpPr txBox="1"/>
            <p:nvPr/>
          </p:nvSpPr>
          <p:spPr>
            <a:xfrm>
              <a:off x="9639792" y="2371344"/>
              <a:ext cx="12392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i="1" dirty="0">
                  <a:solidFill>
                    <a:srgbClr val="7030A0"/>
                  </a:solidFill>
                </a:rPr>
                <a:t>T</a:t>
              </a:r>
              <a:r>
                <a:rPr lang="fr-FR" sz="1200" b="1" i="1" baseline="-25000" dirty="0">
                  <a:solidFill>
                    <a:srgbClr val="7030A0"/>
                  </a:solidFill>
                </a:rPr>
                <a:t>2,</a:t>
              </a:r>
              <a:r>
                <a:rPr lang="fr-FR" sz="1200" b="1" i="1" dirty="0">
                  <a:solidFill>
                    <a:srgbClr val="7030A0"/>
                  </a:solidFill>
                </a:rPr>
                <a:t>,</a:t>
              </a:r>
              <a:r>
                <a:rPr lang="fr-FR" sz="1200" b="1" i="1" baseline="-25000" dirty="0">
                  <a:solidFill>
                    <a:srgbClr val="7030A0"/>
                  </a:solidFill>
                </a:rPr>
                <a:t>measured</a:t>
              </a: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001E0DB2-4D1E-4D3E-981E-D9D4DDF12E22}"/>
                </a:ext>
              </a:extLst>
            </p:cNvPr>
            <p:cNvSpPr txBox="1"/>
            <p:nvPr/>
          </p:nvSpPr>
          <p:spPr>
            <a:xfrm>
              <a:off x="8090588" y="617245"/>
              <a:ext cx="42317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i="1" dirty="0"/>
                <a:t>ANR Thermo NMR, Sidi-</a:t>
              </a:r>
              <a:r>
                <a:rPr lang="fr-FR" sz="1400" i="1" dirty="0" err="1"/>
                <a:t>Boulenouar</a:t>
              </a:r>
              <a:r>
                <a:rPr lang="fr-FR" sz="1400" i="1" dirty="0"/>
                <a:t> (&gt; 2026)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5821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7A4F1F2A-6BBC-4ED1-A9C5-3CB30B4D0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837" y="880574"/>
            <a:ext cx="4862998" cy="1302075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27F9297-EE12-42EC-B74A-8D4F08971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D72CA-FD88-4D7B-97A3-62C76FA2289C}" type="slidenum">
              <a:rPr lang="fr-FR" smtClean="0"/>
              <a:t>5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F5805D2-9838-42EF-84A8-24D3E53893C6}"/>
              </a:ext>
            </a:extLst>
          </p:cNvPr>
          <p:cNvSpPr txBox="1"/>
          <p:nvPr/>
        </p:nvSpPr>
        <p:spPr>
          <a:xfrm>
            <a:off x="215912" y="196570"/>
            <a:ext cx="8707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The </a:t>
            </a:r>
            <a:r>
              <a:rPr lang="fr-FR" sz="2000" b="1" dirty="0" err="1"/>
              <a:t>reference</a:t>
            </a:r>
            <a:r>
              <a:rPr lang="fr-FR" sz="2000" b="1" dirty="0"/>
              <a:t> power </a:t>
            </a:r>
            <a:r>
              <a:rPr lang="fr-FR" sz="2000" b="1" dirty="0" err="1"/>
              <a:t>law</a:t>
            </a:r>
            <a:r>
              <a:rPr lang="fr-FR" sz="2000" b="1" dirty="0"/>
              <a:t>… PL(t) = 1 ! Slow drying of a stable </a:t>
            </a:r>
            <a:r>
              <a:rPr lang="fr-FR" sz="2000" b="1" dirty="0" err="1"/>
              <a:t>material</a:t>
            </a:r>
            <a:endParaRPr lang="fr-FR" sz="2000" b="1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933389B-5691-4086-9528-6D6FDBB1CD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204"/>
          <a:stretch/>
        </p:blipFill>
        <p:spPr>
          <a:xfrm>
            <a:off x="2109" y="2175467"/>
            <a:ext cx="2626040" cy="216629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EDBA794-DE62-4630-AD4A-3E95DF8D3F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8149" y="2203392"/>
            <a:ext cx="2589195" cy="2171273"/>
          </a:xfrm>
          <a:prstGeom prst="rect">
            <a:avLst/>
          </a:prstGeom>
        </p:spPr>
      </p:pic>
      <p:grpSp>
        <p:nvGrpSpPr>
          <p:cNvPr id="58" name="Groupe 57">
            <a:extLst>
              <a:ext uri="{FF2B5EF4-FFF2-40B4-BE49-F238E27FC236}">
                <a16:creationId xmlns:a16="http://schemas.microsoft.com/office/drawing/2014/main" id="{60C61752-EC1F-401B-AFF7-F9819F07550F}"/>
              </a:ext>
            </a:extLst>
          </p:cNvPr>
          <p:cNvGrpSpPr/>
          <p:nvPr/>
        </p:nvGrpSpPr>
        <p:grpSpPr>
          <a:xfrm>
            <a:off x="6506940" y="1787896"/>
            <a:ext cx="2956465" cy="2745029"/>
            <a:chOff x="7010766" y="105253"/>
            <a:chExt cx="4595096" cy="4662118"/>
          </a:xfrm>
        </p:grpSpPr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id="{9EB62EFC-AEF4-4BE0-B899-B1C9E1C426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05" t="10571" r="13394" b="4275"/>
            <a:stretch/>
          </p:blipFill>
          <p:spPr>
            <a:xfrm>
              <a:off x="7010766" y="758885"/>
              <a:ext cx="4117093" cy="3380196"/>
            </a:xfrm>
            <a:prstGeom prst="rect">
              <a:avLst/>
            </a:prstGeom>
          </p:spPr>
        </p:pic>
        <p:grpSp>
          <p:nvGrpSpPr>
            <p:cNvPr id="33" name="Groupe 32">
              <a:extLst>
                <a:ext uri="{FF2B5EF4-FFF2-40B4-BE49-F238E27FC236}">
                  <a16:creationId xmlns:a16="http://schemas.microsoft.com/office/drawing/2014/main" id="{7EF96AF1-28FB-449B-B3F5-35B829B2B1E7}"/>
                </a:ext>
              </a:extLst>
            </p:cNvPr>
            <p:cNvGrpSpPr/>
            <p:nvPr/>
          </p:nvGrpSpPr>
          <p:grpSpPr>
            <a:xfrm>
              <a:off x="7453949" y="105253"/>
              <a:ext cx="4151913" cy="4662118"/>
              <a:chOff x="7453949" y="105253"/>
              <a:chExt cx="4151913" cy="4662118"/>
            </a:xfrm>
          </p:grpSpPr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12ABEB6E-8875-4F21-9F36-E87EF761F8D2}"/>
                  </a:ext>
                </a:extLst>
              </p:cNvPr>
              <p:cNvSpPr txBox="1"/>
              <p:nvPr/>
            </p:nvSpPr>
            <p:spPr>
              <a:xfrm>
                <a:off x="7453949" y="2906326"/>
                <a:ext cx="1423375" cy="750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i="1" dirty="0" err="1">
                    <a:solidFill>
                      <a:srgbClr val="FF0000"/>
                    </a:solidFill>
                  </a:rPr>
                  <a:t>Adsorbed</a:t>
                </a:r>
                <a:r>
                  <a:rPr lang="fr-FR" sz="1200" i="1" dirty="0">
                    <a:solidFill>
                      <a:srgbClr val="FF0000"/>
                    </a:solidFill>
                  </a:rPr>
                  <a:t> water</a:t>
                </a:r>
              </a:p>
            </p:txBody>
          </p:sp>
          <p:grpSp>
            <p:nvGrpSpPr>
              <p:cNvPr id="35" name="Groupe 34">
                <a:extLst>
                  <a:ext uri="{FF2B5EF4-FFF2-40B4-BE49-F238E27FC236}">
                    <a16:creationId xmlns:a16="http://schemas.microsoft.com/office/drawing/2014/main" id="{C967E094-387F-4DB5-AE7C-2786AF6A4EBB}"/>
                  </a:ext>
                </a:extLst>
              </p:cNvPr>
              <p:cNvGrpSpPr/>
              <p:nvPr/>
            </p:nvGrpSpPr>
            <p:grpSpPr>
              <a:xfrm>
                <a:off x="8039634" y="105253"/>
                <a:ext cx="3566228" cy="4662118"/>
                <a:chOff x="8007588" y="159028"/>
                <a:chExt cx="3566228" cy="4662118"/>
              </a:xfrm>
            </p:grpSpPr>
            <p:grpSp>
              <p:nvGrpSpPr>
                <p:cNvPr id="41" name="Groupe 40">
                  <a:extLst>
                    <a:ext uri="{FF2B5EF4-FFF2-40B4-BE49-F238E27FC236}">
                      <a16:creationId xmlns:a16="http://schemas.microsoft.com/office/drawing/2014/main" id="{FBC24147-FD30-4A80-B856-64882EE3F733}"/>
                    </a:ext>
                  </a:extLst>
                </p:cNvPr>
                <p:cNvGrpSpPr/>
                <p:nvPr/>
              </p:nvGrpSpPr>
              <p:grpSpPr>
                <a:xfrm>
                  <a:off x="8585579" y="159028"/>
                  <a:ext cx="2988237" cy="3295941"/>
                  <a:chOff x="8253179" y="2613807"/>
                  <a:chExt cx="2988237" cy="3295941"/>
                </a:xfrm>
              </p:grpSpPr>
              <p:grpSp>
                <p:nvGrpSpPr>
                  <p:cNvPr id="46" name="Groupe 45">
                    <a:extLst>
                      <a:ext uri="{FF2B5EF4-FFF2-40B4-BE49-F238E27FC236}">
                        <a16:creationId xmlns:a16="http://schemas.microsoft.com/office/drawing/2014/main" id="{AD3FCA9E-61D0-4AA2-99A9-ED3B7F4279AB}"/>
                      </a:ext>
                    </a:extLst>
                  </p:cNvPr>
                  <p:cNvGrpSpPr/>
                  <p:nvPr/>
                </p:nvGrpSpPr>
                <p:grpSpPr>
                  <a:xfrm>
                    <a:off x="9331326" y="2613807"/>
                    <a:ext cx="1910090" cy="1923268"/>
                    <a:chOff x="9270247" y="-9548"/>
                    <a:chExt cx="1910090" cy="1923268"/>
                  </a:xfrm>
                </p:grpSpPr>
                <p:cxnSp>
                  <p:nvCxnSpPr>
                    <p:cNvPr id="56" name="Connecteur droit avec flèche 55">
                      <a:extLst>
                        <a:ext uri="{FF2B5EF4-FFF2-40B4-BE49-F238E27FC236}">
                          <a16:creationId xmlns:a16="http://schemas.microsoft.com/office/drawing/2014/main" id="{64C732ED-F4BF-46F4-9AF8-774D68CE020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9270247" y="1571430"/>
                      <a:ext cx="131524" cy="342290"/>
                    </a:xfrm>
                    <a:prstGeom prst="straightConnector1">
                      <a:avLst/>
                    </a:prstGeom>
                    <a:ln>
                      <a:solidFill>
                        <a:srgbClr val="339933"/>
                      </a:solidFill>
                      <a:prstDash val="dash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7" name="ZoneTexte 56">
                      <a:extLst>
                        <a:ext uri="{FF2B5EF4-FFF2-40B4-BE49-F238E27FC236}">
                          <a16:creationId xmlns:a16="http://schemas.microsoft.com/office/drawing/2014/main" id="{1F221C59-FEBF-4A74-AEDD-29E19255468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334888" y="-9548"/>
                      <a:ext cx="1845449" cy="75043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fr-FR" sz="1200" i="1" dirty="0" err="1">
                          <a:solidFill>
                            <a:srgbClr val="0000FF"/>
                          </a:solidFill>
                        </a:rPr>
                        <a:t>Adsorbed</a:t>
                      </a:r>
                      <a:r>
                        <a:rPr lang="fr-FR" sz="1200" i="1" dirty="0">
                          <a:solidFill>
                            <a:srgbClr val="0000FF"/>
                          </a:solidFill>
                        </a:rPr>
                        <a:t> + non </a:t>
                      </a:r>
                      <a:r>
                        <a:rPr lang="fr-FR" sz="1200" i="1" dirty="0" err="1">
                          <a:solidFill>
                            <a:srgbClr val="0000FF"/>
                          </a:solidFill>
                        </a:rPr>
                        <a:t>adsorbed</a:t>
                      </a:r>
                      <a:r>
                        <a:rPr lang="fr-FR" sz="1200" i="1" dirty="0">
                          <a:solidFill>
                            <a:srgbClr val="0000FF"/>
                          </a:solidFill>
                        </a:rPr>
                        <a:t> water</a:t>
                      </a:r>
                    </a:p>
                  </p:txBody>
                </p:sp>
              </p:grpSp>
              <p:grpSp>
                <p:nvGrpSpPr>
                  <p:cNvPr id="47" name="Groupe 46">
                    <a:extLst>
                      <a:ext uri="{FF2B5EF4-FFF2-40B4-BE49-F238E27FC236}">
                        <a16:creationId xmlns:a16="http://schemas.microsoft.com/office/drawing/2014/main" id="{7979353B-AAC3-4FA0-B11D-759436AB0B95}"/>
                      </a:ext>
                    </a:extLst>
                  </p:cNvPr>
                  <p:cNvGrpSpPr/>
                  <p:nvPr/>
                </p:nvGrpSpPr>
                <p:grpSpPr>
                  <a:xfrm>
                    <a:off x="8253179" y="3620088"/>
                    <a:ext cx="1554597" cy="2289660"/>
                    <a:chOff x="8253179" y="3620088"/>
                    <a:chExt cx="1554597" cy="2289660"/>
                  </a:xfrm>
                </p:grpSpPr>
                <p:grpSp>
                  <p:nvGrpSpPr>
                    <p:cNvPr id="48" name="Groupe 47">
                      <a:extLst>
                        <a:ext uri="{FF2B5EF4-FFF2-40B4-BE49-F238E27FC236}">
                          <a16:creationId xmlns:a16="http://schemas.microsoft.com/office/drawing/2014/main" id="{F145BD82-8B08-445E-9B0D-2E6B06EB250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923117" y="4636235"/>
                      <a:ext cx="540000" cy="540000"/>
                      <a:chOff x="7883307" y="3838535"/>
                      <a:chExt cx="540000" cy="540000"/>
                    </a:xfrm>
                  </p:grpSpPr>
                  <p:sp>
                    <p:nvSpPr>
                      <p:cNvPr id="54" name="Ellipse 53">
                        <a:extLst>
                          <a:ext uri="{FF2B5EF4-FFF2-40B4-BE49-F238E27FC236}">
                            <a16:creationId xmlns:a16="http://schemas.microsoft.com/office/drawing/2014/main" id="{C209ED47-676D-4D98-844A-F84755A086E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883307" y="3838535"/>
                        <a:ext cx="540000" cy="540000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 dirty="0"/>
                      </a:p>
                    </p:txBody>
                  </p:sp>
                  <p:sp>
                    <p:nvSpPr>
                      <p:cNvPr id="55" name="Ellipse 54">
                        <a:extLst>
                          <a:ext uri="{FF2B5EF4-FFF2-40B4-BE49-F238E27FC236}">
                            <a16:creationId xmlns:a16="http://schemas.microsoft.com/office/drawing/2014/main" id="{15B0976F-7A9E-4DB4-8F00-FB05B3A2B0B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5315" y="4020916"/>
                        <a:ext cx="180000" cy="18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</p:grpSp>
                <p:cxnSp>
                  <p:nvCxnSpPr>
                    <p:cNvPr id="49" name="Connecteur droit avec flèche 48">
                      <a:extLst>
                        <a:ext uri="{FF2B5EF4-FFF2-40B4-BE49-F238E27FC236}">
                          <a16:creationId xmlns:a16="http://schemas.microsoft.com/office/drawing/2014/main" id="{0541258B-7937-4D1D-BAC4-597B27379AF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8806387" y="5230500"/>
                      <a:ext cx="213536" cy="278496"/>
                    </a:xfrm>
                    <a:prstGeom prst="straightConnector1">
                      <a:avLst/>
                    </a:prstGeom>
                    <a:ln>
                      <a:solidFill>
                        <a:srgbClr val="C00000"/>
                      </a:solidFill>
                      <a:prstDash val="dash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50" name="Groupe 49">
                      <a:extLst>
                        <a:ext uri="{FF2B5EF4-FFF2-40B4-BE49-F238E27FC236}">
                          <a16:creationId xmlns:a16="http://schemas.microsoft.com/office/drawing/2014/main" id="{27C2E4A9-EE52-4401-BF22-B37717CF32E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53179" y="5369748"/>
                      <a:ext cx="540000" cy="540000"/>
                      <a:chOff x="6635738" y="5528849"/>
                      <a:chExt cx="540000" cy="540000"/>
                    </a:xfrm>
                  </p:grpSpPr>
                  <p:sp>
                    <p:nvSpPr>
                      <p:cNvPr id="52" name="Ellipse 51">
                        <a:extLst>
                          <a:ext uri="{FF2B5EF4-FFF2-40B4-BE49-F238E27FC236}">
                            <a16:creationId xmlns:a16="http://schemas.microsoft.com/office/drawing/2014/main" id="{9049B9BD-A93C-432C-8241-7E9E0E53C20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635738" y="5528849"/>
                        <a:ext cx="540000" cy="540000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  <p:sp>
                    <p:nvSpPr>
                      <p:cNvPr id="53" name="Ellipse 52">
                        <a:extLst>
                          <a:ext uri="{FF2B5EF4-FFF2-40B4-BE49-F238E27FC236}">
                            <a16:creationId xmlns:a16="http://schemas.microsoft.com/office/drawing/2014/main" id="{82A9262A-A365-47E7-A2AC-9F89A1C80C4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60068" y="5661198"/>
                        <a:ext cx="288000" cy="288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</p:grpSp>
                <p:sp>
                  <p:nvSpPr>
                    <p:cNvPr id="51" name="Ellipse 50">
                      <a:extLst>
                        <a:ext uri="{FF2B5EF4-FFF2-40B4-BE49-F238E27FC236}">
                          <a16:creationId xmlns:a16="http://schemas.microsoft.com/office/drawing/2014/main" id="{F5E8FB05-C347-4A1C-BF18-7D49A8A463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267776" y="3620088"/>
                      <a:ext cx="540000" cy="54000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</p:grpSp>
            <p:cxnSp>
              <p:nvCxnSpPr>
                <p:cNvPr id="42" name="Connecteur droit avec flèche 41">
                  <a:extLst>
                    <a:ext uri="{FF2B5EF4-FFF2-40B4-BE49-F238E27FC236}">
                      <a16:creationId xmlns:a16="http://schemas.microsoft.com/office/drawing/2014/main" id="{2541C1AD-36E3-4FA8-BBBA-2DEB278F67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351706" y="3753931"/>
                  <a:ext cx="0" cy="396263"/>
                </a:xfrm>
                <a:prstGeom prst="straightConnector1">
                  <a:avLst/>
                </a:prstGeom>
                <a:ln>
                  <a:solidFill>
                    <a:srgbClr val="3399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Connecteur droit avec flèche 42">
                  <a:extLst>
                    <a:ext uri="{FF2B5EF4-FFF2-40B4-BE49-F238E27FC236}">
                      <a16:creationId xmlns:a16="http://schemas.microsoft.com/office/drawing/2014/main" id="{4B5D6D7F-B051-4F84-883A-12FE16FC2D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855579" y="3809789"/>
                  <a:ext cx="222000" cy="313998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ZoneTexte 43">
                  <a:extLst>
                    <a:ext uri="{FF2B5EF4-FFF2-40B4-BE49-F238E27FC236}">
                      <a16:creationId xmlns:a16="http://schemas.microsoft.com/office/drawing/2014/main" id="{E72E2E6D-86F4-4A9B-AFA7-858406077A8E}"/>
                    </a:ext>
                  </a:extLst>
                </p:cNvPr>
                <p:cNvSpPr txBox="1"/>
                <p:nvPr/>
              </p:nvSpPr>
              <p:spPr>
                <a:xfrm>
                  <a:off x="8007588" y="4063519"/>
                  <a:ext cx="1315620" cy="7576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b="1" dirty="0">
                      <a:solidFill>
                        <a:srgbClr val="FF0000"/>
                      </a:solidFill>
                    </a:rPr>
                    <a:t>T</a:t>
                  </a:r>
                  <a:r>
                    <a:rPr lang="fr-FR" sz="1200" b="1" baseline="-25000" dirty="0">
                      <a:solidFill>
                        <a:srgbClr val="FF0000"/>
                      </a:solidFill>
                    </a:rPr>
                    <a:t>2,ads. water</a:t>
                  </a:r>
                  <a:r>
                    <a:rPr lang="fr-FR" sz="1200" b="1" dirty="0">
                      <a:solidFill>
                        <a:srgbClr val="FF0000"/>
                      </a:solidFill>
                    </a:rPr>
                    <a:t> = 2 ms</a:t>
                  </a:r>
                </a:p>
              </p:txBody>
            </p:sp>
            <p:sp>
              <p:nvSpPr>
                <p:cNvPr id="45" name="ZoneTexte 44">
                  <a:extLst>
                    <a:ext uri="{FF2B5EF4-FFF2-40B4-BE49-F238E27FC236}">
                      <a16:creationId xmlns:a16="http://schemas.microsoft.com/office/drawing/2014/main" id="{6997E2D0-E2D7-46E4-8431-DEED66D1C27C}"/>
                    </a:ext>
                  </a:extLst>
                </p:cNvPr>
                <p:cNvSpPr txBox="1"/>
                <p:nvPr/>
              </p:nvSpPr>
              <p:spPr>
                <a:xfrm>
                  <a:off x="9825348" y="4036061"/>
                  <a:ext cx="1199628" cy="7576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b="1" dirty="0">
                      <a:solidFill>
                        <a:srgbClr val="3399FF"/>
                      </a:solidFill>
                    </a:rPr>
                    <a:t>T</a:t>
                  </a:r>
                  <a:r>
                    <a:rPr lang="fr-FR" sz="1200" b="1" baseline="-25000" dirty="0">
                      <a:solidFill>
                        <a:srgbClr val="3399FF"/>
                      </a:solidFill>
                    </a:rPr>
                    <a:t>2,sat. pore</a:t>
                  </a:r>
                  <a:r>
                    <a:rPr lang="fr-FR" sz="1200" b="1" dirty="0">
                      <a:solidFill>
                        <a:srgbClr val="3399FF"/>
                      </a:solidFill>
                    </a:rPr>
                    <a:t> = 12 ms</a:t>
                  </a:r>
                </a:p>
              </p:txBody>
            </p:sp>
          </p:grpSp>
          <p:grpSp>
            <p:nvGrpSpPr>
              <p:cNvPr id="37" name="Groupe 36">
                <a:extLst>
                  <a:ext uri="{FF2B5EF4-FFF2-40B4-BE49-F238E27FC236}">
                    <a16:creationId xmlns:a16="http://schemas.microsoft.com/office/drawing/2014/main" id="{ED5B46EC-0DB6-49BE-9869-BE9EBC03E064}"/>
                  </a:ext>
                </a:extLst>
              </p:cNvPr>
              <p:cNvGrpSpPr/>
              <p:nvPr/>
            </p:nvGrpSpPr>
            <p:grpSpPr>
              <a:xfrm>
                <a:off x="7575251" y="283649"/>
                <a:ext cx="2282154" cy="1786419"/>
                <a:chOff x="6038006" y="2832890"/>
                <a:chExt cx="2282154" cy="1786419"/>
              </a:xfrm>
            </p:grpSpPr>
            <p:pic>
              <p:nvPicPr>
                <p:cNvPr id="38" name="Image 37">
                  <a:extLst>
                    <a:ext uri="{FF2B5EF4-FFF2-40B4-BE49-F238E27FC236}">
                      <a16:creationId xmlns:a16="http://schemas.microsoft.com/office/drawing/2014/main" id="{2CE6FD7A-2FDC-499C-AA76-E79E15FCBA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144" r="9847" b="1953"/>
                <a:stretch/>
              </p:blipFill>
              <p:spPr>
                <a:xfrm>
                  <a:off x="6038006" y="2901961"/>
                  <a:ext cx="1807716" cy="1717348"/>
                </a:xfrm>
                <a:prstGeom prst="rect">
                  <a:avLst/>
                </a:prstGeom>
              </p:spPr>
            </p:pic>
            <p:sp>
              <p:nvSpPr>
                <p:cNvPr id="39" name="ZoneTexte 38">
                  <a:extLst>
                    <a:ext uri="{FF2B5EF4-FFF2-40B4-BE49-F238E27FC236}">
                      <a16:creationId xmlns:a16="http://schemas.microsoft.com/office/drawing/2014/main" id="{ECC59241-1CE3-48E4-A622-98F68543D783}"/>
                    </a:ext>
                  </a:extLst>
                </p:cNvPr>
                <p:cNvSpPr txBox="1"/>
                <p:nvPr/>
              </p:nvSpPr>
              <p:spPr>
                <a:xfrm>
                  <a:off x="6292364" y="2832890"/>
                  <a:ext cx="1492482" cy="7504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i="1" dirty="0">
                      <a:solidFill>
                        <a:srgbClr val="0000FF"/>
                      </a:solidFill>
                    </a:rPr>
                    <a:t>Constant drying rate</a:t>
                  </a:r>
                </a:p>
              </p:txBody>
            </p:sp>
            <p:sp>
              <p:nvSpPr>
                <p:cNvPr id="40" name="ZoneTexte 39">
                  <a:extLst>
                    <a:ext uri="{FF2B5EF4-FFF2-40B4-BE49-F238E27FC236}">
                      <a16:creationId xmlns:a16="http://schemas.microsoft.com/office/drawing/2014/main" id="{9856C940-0C0C-4579-81D8-CE1A3DDF4E40}"/>
                    </a:ext>
                  </a:extLst>
                </p:cNvPr>
                <p:cNvSpPr txBox="1"/>
                <p:nvPr/>
              </p:nvSpPr>
              <p:spPr>
                <a:xfrm>
                  <a:off x="6827678" y="3438755"/>
                  <a:ext cx="1492482" cy="7504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i="1" dirty="0" err="1">
                      <a:solidFill>
                        <a:srgbClr val="C00000"/>
                      </a:solidFill>
                    </a:rPr>
                    <a:t>Falling</a:t>
                  </a:r>
                  <a:r>
                    <a:rPr lang="fr-FR" sz="1200" i="1" dirty="0">
                      <a:solidFill>
                        <a:srgbClr val="C00000"/>
                      </a:solidFill>
                    </a:rPr>
                    <a:t> drying rate</a:t>
                  </a:r>
                </a:p>
              </p:txBody>
            </p:sp>
          </p:grpSp>
        </p:grpSp>
      </p:grp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01289F63-7538-4659-8302-16A2B80F9A5A}"/>
              </a:ext>
            </a:extLst>
          </p:cNvPr>
          <p:cNvGrpSpPr/>
          <p:nvPr/>
        </p:nvGrpSpPr>
        <p:grpSpPr>
          <a:xfrm>
            <a:off x="9198512" y="2203392"/>
            <a:ext cx="2970623" cy="2020342"/>
            <a:chOff x="119272" y="3975075"/>
            <a:chExt cx="4478562" cy="2741301"/>
          </a:xfrm>
        </p:grpSpPr>
        <p:pic>
          <p:nvPicPr>
            <p:cNvPr id="60" name="Image 59">
              <a:extLst>
                <a:ext uri="{FF2B5EF4-FFF2-40B4-BE49-F238E27FC236}">
                  <a16:creationId xmlns:a16="http://schemas.microsoft.com/office/drawing/2014/main" id="{F0751F26-911C-4EBD-9CEC-EEABDFDE22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45" t="10307" r="11291" b="4536"/>
            <a:stretch/>
          </p:blipFill>
          <p:spPr>
            <a:xfrm>
              <a:off x="119272" y="3975075"/>
              <a:ext cx="3379268" cy="2741301"/>
            </a:xfrm>
            <a:prstGeom prst="rect">
              <a:avLst/>
            </a:prstGeom>
          </p:spPr>
        </p:pic>
        <p:cxnSp>
          <p:nvCxnSpPr>
            <p:cNvPr id="61" name="Connecteur droit avec flèche 60">
              <a:extLst>
                <a:ext uri="{FF2B5EF4-FFF2-40B4-BE49-F238E27FC236}">
                  <a16:creationId xmlns:a16="http://schemas.microsoft.com/office/drawing/2014/main" id="{C683222C-891F-4553-9624-5A11EB6AF6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32522" y="4377590"/>
              <a:ext cx="1016482" cy="743050"/>
            </a:xfrm>
            <a:prstGeom prst="straightConnector1">
              <a:avLst/>
            </a:prstGeom>
            <a:ln>
              <a:solidFill>
                <a:srgbClr val="0000FF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>
              <a:extLst>
                <a:ext uri="{FF2B5EF4-FFF2-40B4-BE49-F238E27FC236}">
                  <a16:creationId xmlns:a16="http://schemas.microsoft.com/office/drawing/2014/main" id="{DFFF3A35-6198-4B3B-8D92-153AB9C819B3}"/>
                </a:ext>
              </a:extLst>
            </p:cNvPr>
            <p:cNvCxnSpPr/>
            <p:nvPr/>
          </p:nvCxnSpPr>
          <p:spPr>
            <a:xfrm>
              <a:off x="2291429" y="4957011"/>
              <a:ext cx="793585" cy="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6CDEBD78-8B88-4B8F-A4BC-5CA8BA3A2847}"/>
                </a:ext>
              </a:extLst>
            </p:cNvPr>
            <p:cNvSpPr txBox="1"/>
            <p:nvPr/>
          </p:nvSpPr>
          <p:spPr>
            <a:xfrm>
              <a:off x="2900613" y="4545774"/>
              <a:ext cx="1697221" cy="459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rgbClr val="0000FF"/>
                  </a:solidFill>
                </a:rPr>
                <a:t>≈ 1</a:t>
              </a:r>
            </a:p>
          </p:txBody>
        </p:sp>
        <p:sp>
          <p:nvSpPr>
            <p:cNvPr id="64" name="Arc 63">
              <a:extLst>
                <a:ext uri="{FF2B5EF4-FFF2-40B4-BE49-F238E27FC236}">
                  <a16:creationId xmlns:a16="http://schemas.microsoft.com/office/drawing/2014/main" id="{5AD30AAD-A68E-4EF2-B588-5A91ACFF2342}"/>
                </a:ext>
              </a:extLst>
            </p:cNvPr>
            <p:cNvSpPr/>
            <p:nvPr/>
          </p:nvSpPr>
          <p:spPr>
            <a:xfrm>
              <a:off x="2502054" y="4653009"/>
              <a:ext cx="413319" cy="614635"/>
            </a:xfrm>
            <a:prstGeom prst="arc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639" name="Groupe 638">
            <a:extLst>
              <a:ext uri="{FF2B5EF4-FFF2-40B4-BE49-F238E27FC236}">
                <a16:creationId xmlns:a16="http://schemas.microsoft.com/office/drawing/2014/main" id="{E209D805-246F-485D-8000-7002623DDB2F}"/>
              </a:ext>
            </a:extLst>
          </p:cNvPr>
          <p:cNvGrpSpPr/>
          <p:nvPr/>
        </p:nvGrpSpPr>
        <p:grpSpPr>
          <a:xfrm>
            <a:off x="10583095" y="98791"/>
            <a:ext cx="892947" cy="2217331"/>
            <a:chOff x="5604914" y="300395"/>
            <a:chExt cx="1218387" cy="3235879"/>
          </a:xfrm>
        </p:grpSpPr>
        <p:grpSp>
          <p:nvGrpSpPr>
            <p:cNvPr id="640" name="Groupe 639">
              <a:extLst>
                <a:ext uri="{FF2B5EF4-FFF2-40B4-BE49-F238E27FC236}">
                  <a16:creationId xmlns:a16="http://schemas.microsoft.com/office/drawing/2014/main" id="{76AAB627-88DE-42DD-AC38-5B36E23410E1}"/>
                </a:ext>
              </a:extLst>
            </p:cNvPr>
            <p:cNvGrpSpPr/>
            <p:nvPr/>
          </p:nvGrpSpPr>
          <p:grpSpPr>
            <a:xfrm>
              <a:off x="5644197" y="300395"/>
              <a:ext cx="1148143" cy="3208179"/>
              <a:chOff x="5423476" y="300395"/>
              <a:chExt cx="1148143" cy="3208179"/>
            </a:xfrm>
          </p:grpSpPr>
          <p:pic>
            <p:nvPicPr>
              <p:cNvPr id="645" name="Image 644">
                <a:extLst>
                  <a:ext uri="{FF2B5EF4-FFF2-40B4-BE49-F238E27FC236}">
                    <a16:creationId xmlns:a16="http://schemas.microsoft.com/office/drawing/2014/main" id="{37F52F7C-B445-457D-B1D5-6D9844319B3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0550" b="16275"/>
              <a:stretch/>
            </p:blipFill>
            <p:spPr>
              <a:xfrm>
                <a:off x="5423476" y="1274212"/>
                <a:ext cx="1148143" cy="2234362"/>
              </a:xfrm>
              <a:prstGeom prst="rect">
                <a:avLst/>
              </a:prstGeom>
            </p:spPr>
          </p:pic>
          <p:cxnSp>
            <p:nvCxnSpPr>
              <p:cNvPr id="646" name="Connecteur droit avec flèche 645">
                <a:extLst>
                  <a:ext uri="{FF2B5EF4-FFF2-40B4-BE49-F238E27FC236}">
                    <a16:creationId xmlns:a16="http://schemas.microsoft.com/office/drawing/2014/main" id="{E8E8581E-028B-4A9D-AEBB-FF46A5ED64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16251" y="772792"/>
                <a:ext cx="0" cy="40156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7" name="Connecteur droit avec flèche 646">
                <a:extLst>
                  <a:ext uri="{FF2B5EF4-FFF2-40B4-BE49-F238E27FC236}">
                    <a16:creationId xmlns:a16="http://schemas.microsoft.com/office/drawing/2014/main" id="{45DC6317-6111-4B72-B7B3-F77B02DE12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11842" y="772792"/>
                <a:ext cx="0" cy="405592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8" name="ZoneTexte 647">
                <a:extLst>
                  <a:ext uri="{FF2B5EF4-FFF2-40B4-BE49-F238E27FC236}">
                    <a16:creationId xmlns:a16="http://schemas.microsoft.com/office/drawing/2014/main" id="{FEAC552F-F2C0-4C97-8EBF-784E6D46FA57}"/>
                  </a:ext>
                </a:extLst>
              </p:cNvPr>
              <p:cNvSpPr txBox="1"/>
              <p:nvPr/>
            </p:nvSpPr>
            <p:spPr>
              <a:xfrm>
                <a:off x="5458487" y="300395"/>
                <a:ext cx="1064266" cy="4553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i="1" dirty="0">
                    <a:solidFill>
                      <a:schemeClr val="bg1">
                        <a:lumMod val="50000"/>
                      </a:schemeClr>
                    </a:solidFill>
                  </a:rPr>
                  <a:t>Dry air</a:t>
                </a:r>
              </a:p>
            </p:txBody>
          </p:sp>
        </p:grpSp>
        <p:cxnSp>
          <p:nvCxnSpPr>
            <p:cNvPr id="641" name="Connecteur droit 640">
              <a:extLst>
                <a:ext uri="{FF2B5EF4-FFF2-40B4-BE49-F238E27FC236}">
                  <a16:creationId xmlns:a16="http://schemas.microsoft.com/office/drawing/2014/main" id="{8ED5C076-AE9E-4DAE-B1DD-CACA64CBF7F0}"/>
                </a:ext>
              </a:extLst>
            </p:cNvPr>
            <p:cNvCxnSpPr>
              <a:cxnSpLocks/>
            </p:cNvCxnSpPr>
            <p:nvPr/>
          </p:nvCxnSpPr>
          <p:spPr>
            <a:xfrm>
              <a:off x="5604914" y="1290679"/>
              <a:ext cx="0" cy="2204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2" name="Connecteur droit 641">
              <a:extLst>
                <a:ext uri="{FF2B5EF4-FFF2-40B4-BE49-F238E27FC236}">
                  <a16:creationId xmlns:a16="http://schemas.microsoft.com/office/drawing/2014/main" id="{9BDF4768-FA25-407D-BF44-6879CC71DAD9}"/>
                </a:ext>
              </a:extLst>
            </p:cNvPr>
            <p:cNvCxnSpPr>
              <a:cxnSpLocks/>
            </p:cNvCxnSpPr>
            <p:nvPr/>
          </p:nvCxnSpPr>
          <p:spPr>
            <a:xfrm>
              <a:off x="6823301" y="1276819"/>
              <a:ext cx="0" cy="2204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3" name="Connecteur droit 642">
              <a:extLst>
                <a:ext uri="{FF2B5EF4-FFF2-40B4-BE49-F238E27FC236}">
                  <a16:creationId xmlns:a16="http://schemas.microsoft.com/office/drawing/2014/main" id="{A358D9D4-27FC-45C4-AAD4-8015B86D574C}"/>
                </a:ext>
              </a:extLst>
            </p:cNvPr>
            <p:cNvCxnSpPr>
              <a:cxnSpLocks/>
            </p:cNvCxnSpPr>
            <p:nvPr/>
          </p:nvCxnSpPr>
          <p:spPr>
            <a:xfrm>
              <a:off x="5630342" y="3536274"/>
              <a:ext cx="116199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4" name="Connecteur droit avec flèche 643">
              <a:extLst>
                <a:ext uri="{FF2B5EF4-FFF2-40B4-BE49-F238E27FC236}">
                  <a16:creationId xmlns:a16="http://schemas.microsoft.com/office/drawing/2014/main" id="{6F8F3456-C40A-428C-B8A3-CE9A45201418}"/>
                </a:ext>
              </a:extLst>
            </p:cNvPr>
            <p:cNvCxnSpPr>
              <a:cxnSpLocks/>
            </p:cNvCxnSpPr>
            <p:nvPr/>
          </p:nvCxnSpPr>
          <p:spPr>
            <a:xfrm>
              <a:off x="6524663" y="769617"/>
              <a:ext cx="0" cy="405592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50" name="Connecteur droit 649">
            <a:extLst>
              <a:ext uri="{FF2B5EF4-FFF2-40B4-BE49-F238E27FC236}">
                <a16:creationId xmlns:a16="http://schemas.microsoft.com/office/drawing/2014/main" id="{D458CCE6-D101-422D-B6B0-D03225BAE6A0}"/>
              </a:ext>
            </a:extLst>
          </p:cNvPr>
          <p:cNvCxnSpPr>
            <a:cxnSpLocks/>
          </p:cNvCxnSpPr>
          <p:nvPr/>
        </p:nvCxnSpPr>
        <p:spPr>
          <a:xfrm flipH="1">
            <a:off x="6053699" y="717899"/>
            <a:ext cx="1" cy="5442269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3" name="Rectangle 652">
                <a:extLst>
                  <a:ext uri="{FF2B5EF4-FFF2-40B4-BE49-F238E27FC236}">
                    <a16:creationId xmlns:a16="http://schemas.microsoft.com/office/drawing/2014/main" id="{BA7D04F8-A000-4399-A323-70B3418E89A6}"/>
                  </a:ext>
                </a:extLst>
              </p:cNvPr>
              <p:cNvSpPr/>
              <p:nvPr/>
            </p:nvSpPr>
            <p:spPr>
              <a:xfrm>
                <a:off x="213241" y="4954265"/>
                <a:ext cx="5956437" cy="13825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b="1" dirty="0">
                    <a:solidFill>
                      <a:schemeClr val="tx1"/>
                    </a:solidFill>
                  </a:rPr>
                  <a:t>	</a:t>
                </a:r>
                <a:r>
                  <a:rPr lang="el-GR" b="1" dirty="0">
                    <a:solidFill>
                      <a:srgbClr val="FF0000"/>
                    </a:solidFill>
                  </a:rPr>
                  <a:t>τ</a:t>
                </a:r>
                <a:r>
                  <a:rPr lang="fr-FR" b="1" baseline="-25000" dirty="0">
                    <a:solidFill>
                      <a:srgbClr val="FF0000"/>
                    </a:solidFill>
                  </a:rPr>
                  <a:t>2</a:t>
                </a:r>
                <a:r>
                  <a:rPr lang="fr-FR" b="1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altLang="fr-FR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altLang="fr-FR" b="1" i="0" dirty="0" smtClean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altLang="fr-FR" b="1" i="0" dirty="0" smtClean="0"/>
                          <m:t>r</m:t>
                        </m:r>
                        <m:r>
                          <m:rPr>
                            <m:nor/>
                          </m:rPr>
                          <a:rPr lang="fr-FR" altLang="fr-FR" b="1" i="0" baseline="-25000" dirty="0" smtClean="0"/>
                          <m:t>2</m:t>
                        </m:r>
                        <m:r>
                          <a:rPr lang="fr-FR" altLang="fr-FR" b="1" baseline="-25000" dirty="0">
                            <a:latin typeface="Cambria Math" panose="02040503050406030204" pitchFamily="18" charset="0"/>
                          </a:rPr>
                          <m:t>.</m:t>
                        </m:r>
                      </m:den>
                    </m:f>
                  </m:oMath>
                </a14:m>
                <a:r>
                  <a:rPr lang="fr-FR" dirty="0"/>
                  <a:t> </a:t>
                </a:r>
                <a:r>
                  <a:rPr lang="fr-FR" altLang="fr-FR" b="1" dirty="0"/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altLang="fr-FR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altLang="fr-FR" b="1" i="0" dirty="0" smtClean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altLang="fr-FR" b="1" dirty="0"/>
                          <m:t>V</m:t>
                        </m:r>
                        <m:r>
                          <m:rPr>
                            <m:nor/>
                          </m:rPr>
                          <a:rPr lang="fr-FR" altLang="fr-FR" b="1" baseline="-25000" dirty="0"/>
                          <m:t>particle</m:t>
                        </m:r>
                        <m:r>
                          <a:rPr lang="fr-FR" altLang="fr-FR" b="1" baseline="-25000" dirty="0">
                            <a:latin typeface="Cambria Math" panose="02040503050406030204" pitchFamily="18" charset="0"/>
                          </a:rPr>
                          <m:t>.</m:t>
                        </m:r>
                      </m:den>
                    </m:f>
                  </m:oMath>
                </a14:m>
                <a:r>
                  <a:rPr lang="fr-FR" dirty="0"/>
                  <a:t> </a:t>
                </a:r>
                <a:r>
                  <a:rPr lang="fr-FR" b="1" dirty="0">
                    <a:solidFill>
                      <a:schemeClr val="tx1"/>
                    </a:solidFill>
                  </a:rPr>
                  <a:t> </a:t>
                </a:r>
                <a:r>
                  <a:rPr lang="fr-FR" altLang="fr-FR" b="1" dirty="0">
                    <a:solidFill>
                      <a:schemeClr val="tx1"/>
                    </a:solidFill>
                  </a:rPr>
                  <a:t>. </a:t>
                </a:r>
                <a:r>
                  <a:rPr lang="fr-FR" altLang="fr-FR" b="1" dirty="0" err="1">
                    <a:solidFill>
                      <a:srgbClr val="FF0000"/>
                    </a:solidFill>
                  </a:rPr>
                  <a:t>V</a:t>
                </a:r>
                <a:r>
                  <a:rPr lang="fr-FR" altLang="fr-FR" b="1" baseline="-25000" dirty="0" err="1">
                    <a:solidFill>
                      <a:srgbClr val="FF0000"/>
                    </a:solidFill>
                  </a:rPr>
                  <a:t>water</a:t>
                </a:r>
                <a:endParaRPr lang="fr-FR" dirty="0">
                  <a:solidFill>
                    <a:srgbClr val="FF0000"/>
                  </a:solidFill>
                </a:endParaRPr>
              </a:p>
              <a:p>
                <a:endParaRPr lang="fr-FR" dirty="0"/>
              </a:p>
              <a:p>
                <a:r>
                  <a:rPr lang="fr-FR" dirty="0"/>
                  <a:t>log(</a:t>
                </a:r>
                <a:r>
                  <a:rPr lang="el-GR" b="1" dirty="0">
                    <a:solidFill>
                      <a:schemeClr val="tx1"/>
                    </a:solidFill>
                  </a:rPr>
                  <a:t>τ</a:t>
                </a:r>
                <a:r>
                  <a:rPr lang="fr-FR" b="1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fr-FR" dirty="0"/>
                  <a:t>) = C + </a:t>
                </a:r>
                <a:r>
                  <a:rPr lang="fr-FR" b="1" dirty="0">
                    <a:solidFill>
                      <a:srgbClr val="FF0000"/>
                    </a:solidFill>
                  </a:rPr>
                  <a:t>1</a:t>
                </a:r>
                <a:r>
                  <a:rPr lang="fr-FR" dirty="0"/>
                  <a:t> . log(S</a:t>
                </a:r>
                <a:r>
                  <a:rPr lang="fr-FR" baseline="-25000" dirty="0"/>
                  <a:t>NMR</a:t>
                </a:r>
                <a:r>
                  <a:rPr lang="fr-FR" dirty="0"/>
                  <a:t>)  → </a:t>
                </a:r>
                <a:r>
                  <a:rPr lang="fr-FR" b="1" dirty="0">
                    <a:solidFill>
                      <a:srgbClr val="FF0000"/>
                    </a:solidFill>
                  </a:rPr>
                  <a:t>PL(t) ≈ 1</a:t>
                </a:r>
                <a:endParaRPr lang="fr-FR" dirty="0"/>
              </a:p>
              <a:p>
                <a:r>
                  <a:rPr lang="fr-FR" dirty="0"/>
                  <a:t>if </a:t>
                </a:r>
                <a:r>
                  <a:rPr lang="fr-FR" b="1" dirty="0" err="1"/>
                  <a:t>V</a:t>
                </a:r>
                <a:r>
                  <a:rPr lang="fr-FR" b="1" baseline="-25000" dirty="0" err="1"/>
                  <a:t>particle</a:t>
                </a:r>
                <a:r>
                  <a:rPr lang="fr-FR" b="1" dirty="0"/>
                  <a:t> constant (</a:t>
                </a:r>
                <a:r>
                  <a:rPr lang="fr-FR" b="1" dirty="0" err="1"/>
                  <a:t>robust</a:t>
                </a:r>
                <a:r>
                  <a:rPr lang="fr-FR" b="1" dirty="0"/>
                  <a:t> </a:t>
                </a:r>
                <a:r>
                  <a:rPr lang="fr-FR" b="1" dirty="0" err="1"/>
                  <a:t>particle</a:t>
                </a:r>
                <a:r>
                  <a:rPr lang="fr-FR" b="1" dirty="0"/>
                  <a:t>), …</a:t>
                </a:r>
                <a:endParaRPr lang="fr-FR" dirty="0"/>
              </a:p>
            </p:txBody>
          </p:sp>
        </mc:Choice>
        <mc:Fallback xmlns="">
          <p:sp>
            <p:nvSpPr>
              <p:cNvPr id="653" name="Rectangle 652">
                <a:extLst>
                  <a:ext uri="{FF2B5EF4-FFF2-40B4-BE49-F238E27FC236}">
                    <a16:creationId xmlns:a16="http://schemas.microsoft.com/office/drawing/2014/main" id="{BA7D04F8-A000-4399-A323-70B3418E89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41" y="4954265"/>
                <a:ext cx="5956437" cy="1382558"/>
              </a:xfrm>
              <a:prstGeom prst="rect">
                <a:avLst/>
              </a:prstGeom>
              <a:blipFill>
                <a:blip r:embed="rId9"/>
                <a:stretch>
                  <a:fillRect l="-921" b="-61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4" name="ZoneTexte 653">
            <a:extLst>
              <a:ext uri="{FF2B5EF4-FFF2-40B4-BE49-F238E27FC236}">
                <a16:creationId xmlns:a16="http://schemas.microsoft.com/office/drawing/2014/main" id="{30A5710B-57DA-4E21-B4EA-3DE8F5DBA581}"/>
              </a:ext>
            </a:extLst>
          </p:cNvPr>
          <p:cNvSpPr txBox="1"/>
          <p:nvPr/>
        </p:nvSpPr>
        <p:spPr>
          <a:xfrm>
            <a:off x="70197" y="616642"/>
            <a:ext cx="3836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i="1" dirty="0"/>
              <a:t>Slow drying of </a:t>
            </a:r>
            <a:r>
              <a:rPr lang="fr-FR" b="1" i="1" dirty="0" err="1"/>
              <a:t>Ludox</a:t>
            </a:r>
            <a:r>
              <a:rPr lang="fr-FR" b="1" i="1" dirty="0"/>
              <a:t> suspension </a:t>
            </a:r>
            <a:r>
              <a:rPr lang="fr-FR" i="1" dirty="0"/>
              <a:t>0,5 M</a:t>
            </a:r>
          </a:p>
        </p:txBody>
      </p:sp>
      <p:sp>
        <p:nvSpPr>
          <p:cNvPr id="655" name="ZoneTexte 654">
            <a:extLst>
              <a:ext uri="{FF2B5EF4-FFF2-40B4-BE49-F238E27FC236}">
                <a16:creationId xmlns:a16="http://schemas.microsoft.com/office/drawing/2014/main" id="{17EC0197-320D-4582-A5B9-8CDF48B5A125}"/>
              </a:ext>
            </a:extLst>
          </p:cNvPr>
          <p:cNvSpPr txBox="1"/>
          <p:nvPr/>
        </p:nvSpPr>
        <p:spPr>
          <a:xfrm>
            <a:off x="6469214" y="652126"/>
            <a:ext cx="39723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Slow drying of </a:t>
            </a:r>
            <a:r>
              <a:rPr lang="fr-FR" i="1" dirty="0" err="1"/>
              <a:t>saturated</a:t>
            </a:r>
            <a:r>
              <a:rPr lang="fr-FR" i="1" dirty="0"/>
              <a:t> </a:t>
            </a:r>
            <a:r>
              <a:rPr lang="fr-FR" i="1" dirty="0" err="1"/>
              <a:t>Vycor</a:t>
            </a:r>
            <a:r>
              <a:rPr lang="fr-FR" i="1" dirty="0"/>
              <a:t> </a:t>
            </a:r>
          </a:p>
          <a:p>
            <a:r>
              <a:rPr lang="fr-FR" i="1" dirty="0"/>
              <a:t>= p</a:t>
            </a:r>
            <a:r>
              <a:rPr lang="en-US" i="1" dirty="0" err="1"/>
              <a:t>ure</a:t>
            </a:r>
            <a:r>
              <a:rPr lang="en-US" i="1" dirty="0"/>
              <a:t> fused </a:t>
            </a:r>
            <a:r>
              <a:rPr lang="en-US" b="1" i="1" dirty="0"/>
              <a:t>silica glass </a:t>
            </a:r>
            <a:r>
              <a:rPr lang="en-US" i="1" dirty="0"/>
              <a:t>by </a:t>
            </a:r>
            <a:r>
              <a:rPr lang="en-US" b="1" i="1" dirty="0"/>
              <a:t>3D network of interconnected</a:t>
            </a:r>
            <a:r>
              <a:rPr lang="en-US" i="1" dirty="0"/>
              <a:t> tortuous </a:t>
            </a:r>
            <a:r>
              <a:rPr lang="en-US" b="1" i="1" dirty="0"/>
              <a:t>isotropic monodisperse</a:t>
            </a:r>
            <a:r>
              <a:rPr lang="en-US" i="1" dirty="0"/>
              <a:t> pores (size ≈ 4,6 nm).</a:t>
            </a:r>
            <a:endParaRPr lang="fr-FR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6" name="Rectangle 655">
                <a:extLst>
                  <a:ext uri="{FF2B5EF4-FFF2-40B4-BE49-F238E27FC236}">
                    <a16:creationId xmlns:a16="http://schemas.microsoft.com/office/drawing/2014/main" id="{5F569761-19F8-455B-B990-FE0AEEA8B7EE}"/>
                  </a:ext>
                </a:extLst>
              </p:cNvPr>
              <p:cNvSpPr/>
              <p:nvPr/>
            </p:nvSpPr>
            <p:spPr>
              <a:xfrm>
                <a:off x="6227758" y="4842982"/>
                <a:ext cx="6095996" cy="1480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b="1" dirty="0"/>
                  <a:t>       </a:t>
                </a:r>
                <a:r>
                  <a:rPr lang="el-GR" b="1" dirty="0">
                    <a:solidFill>
                      <a:srgbClr val="FF0000"/>
                    </a:solidFill>
                  </a:rPr>
                  <a:t>τ</a:t>
                </a:r>
                <a:r>
                  <a:rPr lang="fr-FR" b="1" baseline="-25000" dirty="0">
                    <a:solidFill>
                      <a:srgbClr val="FF0000"/>
                    </a:solidFill>
                  </a:rPr>
                  <a:t>2</a:t>
                </a:r>
                <a:r>
                  <a:rPr lang="fr-FR" b="1" dirty="0"/>
                  <a:t> =</a:t>
                </a:r>
                <a:r>
                  <a:rPr lang="fr-FR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altLang="fr-FR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altLang="fr-FR" b="1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altLang="fr-FR" b="1" dirty="0"/>
                          <m:t>r</m:t>
                        </m:r>
                        <m:r>
                          <m:rPr>
                            <m:nor/>
                          </m:rPr>
                          <a:rPr lang="fr-FR" altLang="fr-FR" b="1" baseline="-25000" dirty="0"/>
                          <m:t>2</m:t>
                        </m:r>
                        <m:r>
                          <a:rPr lang="fr-FR" altLang="fr-FR" b="1" baseline="-25000" dirty="0">
                            <a:latin typeface="Cambria Math" panose="02040503050406030204" pitchFamily="18" charset="0"/>
                          </a:rPr>
                          <m:t>.</m:t>
                        </m:r>
                      </m:den>
                    </m:f>
                  </m:oMath>
                </a14:m>
                <a:r>
                  <a:rPr lang="fr-FR" dirty="0"/>
                  <a:t> </a:t>
                </a:r>
                <a:r>
                  <a:rPr lang="fr-FR" altLang="fr-FR" b="1" dirty="0"/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altLang="fr-FR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altLang="fr-FR" b="1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altLang="fr-FR" b="1" i="0" dirty="0" smtClean="0"/>
                          <m:t>S</m:t>
                        </m:r>
                        <m:r>
                          <m:rPr>
                            <m:nor/>
                          </m:rPr>
                          <a:rPr lang="fr-FR" altLang="fr-FR" b="1" i="0" baseline="-25000" dirty="0" smtClean="0"/>
                          <m:t>wet</m:t>
                        </m:r>
                        <m:r>
                          <a:rPr lang="fr-FR" altLang="fr-FR" b="1" baseline="-25000" dirty="0">
                            <a:latin typeface="Cambria Math" panose="02040503050406030204" pitchFamily="18" charset="0"/>
                          </a:rPr>
                          <m:t>.</m:t>
                        </m:r>
                      </m:den>
                    </m:f>
                  </m:oMath>
                </a14:m>
                <a:r>
                  <a:rPr lang="fr-FR" dirty="0"/>
                  <a:t> </a:t>
                </a:r>
                <a:r>
                  <a:rPr lang="fr-FR" b="1" dirty="0"/>
                  <a:t> </a:t>
                </a:r>
                <a:r>
                  <a:rPr lang="fr-FR" altLang="fr-FR" b="1" dirty="0"/>
                  <a:t>. </a:t>
                </a:r>
                <a:r>
                  <a:rPr lang="fr-FR" altLang="fr-FR" b="1" dirty="0" err="1">
                    <a:solidFill>
                      <a:srgbClr val="FF0000"/>
                    </a:solidFill>
                  </a:rPr>
                  <a:t>V</a:t>
                </a:r>
                <a:r>
                  <a:rPr lang="fr-FR" altLang="fr-FR" b="1" baseline="-25000" dirty="0" err="1">
                    <a:solidFill>
                      <a:srgbClr val="FF0000"/>
                    </a:solidFill>
                  </a:rPr>
                  <a:t>water</a:t>
                </a:r>
                <a:r>
                  <a:rPr lang="fr-FR" dirty="0">
                    <a:solidFill>
                      <a:srgbClr val="FF0000"/>
                    </a:solidFill>
                  </a:rPr>
                  <a:t> </a:t>
                </a:r>
                <a:r>
                  <a:rPr lang="fr-FR" dirty="0"/>
                  <a:t> (for </a:t>
                </a:r>
                <a:r>
                  <a:rPr lang="fr-FR" dirty="0" err="1"/>
                  <a:t>unsaturated</a:t>
                </a:r>
                <a:r>
                  <a:rPr lang="fr-FR" dirty="0"/>
                  <a:t> </a:t>
                </a:r>
                <a:r>
                  <a:rPr lang="fr-FR" dirty="0" err="1"/>
                  <a:t>porous</a:t>
                </a:r>
                <a:r>
                  <a:rPr lang="fr-FR" dirty="0"/>
                  <a:t> medium)</a:t>
                </a:r>
              </a:p>
              <a:p>
                <a:endParaRPr lang="fr-FR" sz="800" dirty="0"/>
              </a:p>
              <a:p>
                <a:endParaRPr lang="fr-FR" dirty="0"/>
              </a:p>
              <a:p>
                <a:r>
                  <a:rPr lang="fr-FR" dirty="0"/>
                  <a:t>log(</a:t>
                </a:r>
                <a:r>
                  <a:rPr lang="el-GR" b="1" dirty="0">
                    <a:solidFill>
                      <a:schemeClr val="tx1"/>
                    </a:solidFill>
                  </a:rPr>
                  <a:t>τ</a:t>
                </a:r>
                <a:r>
                  <a:rPr lang="fr-FR" b="1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fr-FR" dirty="0"/>
                  <a:t>) = C + </a:t>
                </a:r>
                <a:r>
                  <a:rPr lang="fr-FR" b="1" dirty="0">
                    <a:solidFill>
                      <a:srgbClr val="FF0000"/>
                    </a:solidFill>
                  </a:rPr>
                  <a:t>1</a:t>
                </a:r>
                <a:r>
                  <a:rPr lang="fr-FR" dirty="0"/>
                  <a:t> . log(S</a:t>
                </a:r>
                <a:r>
                  <a:rPr lang="fr-FR" baseline="-25000" dirty="0"/>
                  <a:t>NMR</a:t>
                </a:r>
                <a:r>
                  <a:rPr lang="fr-FR" dirty="0"/>
                  <a:t>) → </a:t>
                </a:r>
                <a:r>
                  <a:rPr lang="fr-FR" b="1" dirty="0">
                    <a:solidFill>
                      <a:srgbClr val="FF0000"/>
                    </a:solidFill>
                  </a:rPr>
                  <a:t>PL(t) ≈ 1</a:t>
                </a:r>
                <a:endParaRPr lang="fr-FR" dirty="0"/>
              </a:p>
              <a:p>
                <a:r>
                  <a:rPr lang="fr-FR" dirty="0"/>
                  <a:t> if </a:t>
                </a:r>
                <a:r>
                  <a:rPr lang="fr-FR" b="1" dirty="0" err="1">
                    <a:solidFill>
                      <a:srgbClr val="FF0000"/>
                    </a:solidFill>
                  </a:rPr>
                  <a:t>S</a:t>
                </a:r>
                <a:r>
                  <a:rPr lang="fr-FR" b="1" baseline="-25000" dirty="0" err="1">
                    <a:solidFill>
                      <a:srgbClr val="FF0000"/>
                    </a:solidFill>
                  </a:rPr>
                  <a:t>wet</a:t>
                </a:r>
                <a:r>
                  <a:rPr lang="fr-FR" b="1" dirty="0">
                    <a:solidFill>
                      <a:srgbClr val="FF0000"/>
                    </a:solidFill>
                  </a:rPr>
                  <a:t> constant (no </a:t>
                </a:r>
                <a:r>
                  <a:rPr lang="fr-FR" b="1" dirty="0" err="1">
                    <a:solidFill>
                      <a:srgbClr val="FF0000"/>
                    </a:solidFill>
                  </a:rPr>
                  <a:t>dewetting</a:t>
                </a:r>
                <a:r>
                  <a:rPr lang="fr-FR" b="1" dirty="0">
                    <a:solidFill>
                      <a:srgbClr val="FF0000"/>
                    </a:solidFill>
                  </a:rPr>
                  <a:t>)</a:t>
                </a:r>
                <a:r>
                  <a:rPr lang="fr-FR" b="1" dirty="0"/>
                  <a:t>, …</a:t>
                </a:r>
              </a:p>
            </p:txBody>
          </p:sp>
        </mc:Choice>
        <mc:Fallback xmlns="">
          <p:sp>
            <p:nvSpPr>
              <p:cNvPr id="656" name="Rectangle 655">
                <a:extLst>
                  <a:ext uri="{FF2B5EF4-FFF2-40B4-BE49-F238E27FC236}">
                    <a16:creationId xmlns:a16="http://schemas.microsoft.com/office/drawing/2014/main" id="{5F569761-19F8-455B-B990-FE0AEEA8B7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7758" y="4842982"/>
                <a:ext cx="6095996" cy="1480983"/>
              </a:xfrm>
              <a:prstGeom prst="rect">
                <a:avLst/>
              </a:prstGeom>
              <a:blipFill>
                <a:blip r:embed="rId10"/>
                <a:stretch>
                  <a:fillRect l="-900" b="-576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7" name="Rectangle 656">
            <a:extLst>
              <a:ext uri="{FF2B5EF4-FFF2-40B4-BE49-F238E27FC236}">
                <a16:creationId xmlns:a16="http://schemas.microsoft.com/office/drawing/2014/main" id="{0843F246-8A6E-4A13-8E0C-24221887EBA0}"/>
              </a:ext>
            </a:extLst>
          </p:cNvPr>
          <p:cNvSpPr/>
          <p:nvPr/>
        </p:nvSpPr>
        <p:spPr>
          <a:xfrm>
            <a:off x="13908" y="4348272"/>
            <a:ext cx="60959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i="1" dirty="0">
                <a:solidFill>
                  <a:srgbClr val="000000"/>
                </a:solidFill>
                <a:ea typeface="Arial Unicode MS"/>
              </a:rPr>
              <a:t>Sidi-</a:t>
            </a:r>
            <a:r>
              <a:rPr lang="fr-FR" sz="1400" i="1" dirty="0" err="1">
                <a:solidFill>
                  <a:srgbClr val="000000"/>
                </a:solidFill>
                <a:ea typeface="Arial Unicode MS"/>
              </a:rPr>
              <a:t>Boulenouar</a:t>
            </a:r>
            <a:r>
              <a:rPr lang="fr-FR" sz="1400" i="1" dirty="0">
                <a:solidFill>
                  <a:srgbClr val="000000"/>
                </a:solidFill>
                <a:ea typeface="Arial Unicode MS"/>
              </a:rPr>
              <a:t>, Maillet, Carouge, </a:t>
            </a:r>
            <a:r>
              <a:rPr lang="fr-FR" sz="1400" i="1" dirty="0" err="1">
                <a:solidFill>
                  <a:srgbClr val="000000"/>
                </a:solidFill>
                <a:ea typeface="Arial Unicode MS"/>
              </a:rPr>
              <a:t>Ayturk</a:t>
            </a:r>
            <a:r>
              <a:rPr lang="fr-FR" sz="1400" i="1" dirty="0">
                <a:solidFill>
                  <a:srgbClr val="000000"/>
                </a:solidFill>
                <a:ea typeface="Arial Unicode MS"/>
              </a:rPr>
              <a:t>, </a:t>
            </a:r>
            <a:r>
              <a:rPr lang="fr-FR" sz="1400" i="1" dirty="0" err="1">
                <a:solidFill>
                  <a:srgbClr val="000000"/>
                </a:solidFill>
                <a:ea typeface="Arial Unicode MS"/>
              </a:rPr>
              <a:t>Poulesquen</a:t>
            </a:r>
            <a:r>
              <a:rPr lang="fr-FR" sz="1400" i="1" dirty="0">
                <a:solidFill>
                  <a:srgbClr val="000000"/>
                </a:solidFill>
                <a:ea typeface="Arial Unicode MS"/>
              </a:rPr>
              <a:t>, </a:t>
            </a:r>
            <a:r>
              <a:rPr lang="fr-FR" sz="1400" i="1" dirty="0">
                <a:solidFill>
                  <a:srgbClr val="000000"/>
                </a:solidFill>
              </a:rPr>
              <a:t>Langmuir, 2026</a:t>
            </a:r>
          </a:p>
        </p:txBody>
      </p:sp>
      <p:sp>
        <p:nvSpPr>
          <p:cNvPr id="658" name="Rectangle 657">
            <a:extLst>
              <a:ext uri="{FF2B5EF4-FFF2-40B4-BE49-F238E27FC236}">
                <a16:creationId xmlns:a16="http://schemas.microsoft.com/office/drawing/2014/main" id="{BBE53F6A-25EB-47BC-8238-C84307F76A18}"/>
              </a:ext>
            </a:extLst>
          </p:cNvPr>
          <p:cNvSpPr/>
          <p:nvPr/>
        </p:nvSpPr>
        <p:spPr>
          <a:xfrm>
            <a:off x="6870127" y="4504101"/>
            <a:ext cx="51952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i="1" dirty="0">
                <a:solidFill>
                  <a:srgbClr val="000000"/>
                </a:solidFill>
                <a:ea typeface="Arial Unicode MS"/>
              </a:rPr>
              <a:t>Maillet, Sidi-</a:t>
            </a:r>
            <a:r>
              <a:rPr lang="fr-FR" sz="1400" i="1" dirty="0" err="1">
                <a:solidFill>
                  <a:srgbClr val="000000"/>
                </a:solidFill>
                <a:ea typeface="Arial Unicode MS"/>
              </a:rPr>
              <a:t>Boulenouar</a:t>
            </a:r>
            <a:r>
              <a:rPr lang="fr-FR" sz="1400" i="1" dirty="0">
                <a:solidFill>
                  <a:srgbClr val="000000"/>
                </a:solidFill>
                <a:ea typeface="Arial Unicode MS"/>
              </a:rPr>
              <a:t>, </a:t>
            </a:r>
            <a:r>
              <a:rPr lang="fr-FR" sz="1400" i="1" dirty="0" err="1">
                <a:solidFill>
                  <a:srgbClr val="000000"/>
                </a:solidFill>
                <a:ea typeface="Arial Unicode MS"/>
              </a:rPr>
              <a:t>Coussot</a:t>
            </a:r>
            <a:r>
              <a:rPr lang="fr-FR" sz="1400" i="1" dirty="0">
                <a:solidFill>
                  <a:srgbClr val="000000"/>
                </a:solidFill>
                <a:ea typeface="Arial Unicode MS"/>
              </a:rPr>
              <a:t>. </a:t>
            </a:r>
            <a:r>
              <a:rPr lang="fr-FR" sz="1400" i="1" dirty="0">
                <a:solidFill>
                  <a:srgbClr val="000000"/>
                </a:solidFill>
              </a:rPr>
              <a:t>Langmuir, 2022</a:t>
            </a:r>
            <a:endParaRPr lang="fr-FR" sz="1400" i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8E1D35-8413-43E3-B72F-E47957FADE84}"/>
              </a:ext>
            </a:extLst>
          </p:cNvPr>
          <p:cNvSpPr/>
          <p:nvPr/>
        </p:nvSpPr>
        <p:spPr>
          <a:xfrm>
            <a:off x="296125" y="6343335"/>
            <a:ext cx="114566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 … , r</a:t>
            </a:r>
            <a:r>
              <a:rPr lang="fr-FR" b="1" baseline="-25000" dirty="0"/>
              <a:t>2</a:t>
            </a:r>
            <a:r>
              <a:rPr lang="fr-FR" b="1" dirty="0"/>
              <a:t> constant (</a:t>
            </a:r>
            <a:r>
              <a:rPr lang="fr-FR" b="1" dirty="0" err="1"/>
              <a:t>chemical</a:t>
            </a:r>
            <a:r>
              <a:rPr lang="fr-FR" b="1" dirty="0"/>
              <a:t> </a:t>
            </a:r>
            <a:r>
              <a:rPr lang="fr-FR" b="1" dirty="0" err="1"/>
              <a:t>stability</a:t>
            </a:r>
            <a:r>
              <a:rPr lang="fr-FR" b="1" dirty="0"/>
              <a:t>)</a:t>
            </a:r>
            <a:r>
              <a:rPr lang="fr-FR" dirty="0"/>
              <a:t>, </a:t>
            </a:r>
            <a:r>
              <a:rPr lang="fr-FR" b="1" dirty="0"/>
              <a:t>fast exchange </a:t>
            </a:r>
            <a:r>
              <a:rPr lang="fr-FR" b="1" dirty="0" err="1"/>
              <a:t>available</a:t>
            </a:r>
            <a:r>
              <a:rPr lang="fr-FR" dirty="0"/>
              <a:t>, </a:t>
            </a:r>
            <a:r>
              <a:rPr lang="fr-FR" b="1" dirty="0" err="1"/>
              <a:t>homogenous</a:t>
            </a:r>
            <a:r>
              <a:rPr lang="fr-FR" b="1" dirty="0"/>
              <a:t> </a:t>
            </a:r>
            <a:r>
              <a:rPr lang="fr-FR" b="1" dirty="0" err="1"/>
              <a:t>hydric</a:t>
            </a:r>
            <a:r>
              <a:rPr lang="fr-FR" b="1" dirty="0"/>
              <a:t> content </a:t>
            </a:r>
            <a:r>
              <a:rPr lang="fr-FR" b="1" dirty="0" err="1"/>
              <a:t>during</a:t>
            </a:r>
            <a:r>
              <a:rPr lang="fr-FR" b="1" dirty="0"/>
              <a:t> the </a:t>
            </a:r>
            <a:r>
              <a:rPr lang="fr-FR" b="1" dirty="0" err="1"/>
              <a:t>most</a:t>
            </a:r>
            <a:r>
              <a:rPr lang="fr-FR" b="1" dirty="0"/>
              <a:t> of the drying. </a:t>
            </a:r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026771C0-394D-4CF7-AC42-D00F7F3634F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79807" y="2759992"/>
            <a:ext cx="1476978" cy="123124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836E7A0-69E7-467B-9CC0-F70BDEF83E8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637544" y="3006404"/>
            <a:ext cx="1467756" cy="91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334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27F9297-EE12-42EC-B74A-8D4F08971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D72CA-FD88-4D7B-97A3-62C76FA2289C}" type="slidenum">
              <a:rPr lang="fr-FR" smtClean="0"/>
              <a:t>6</a:t>
            </a:fld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FE1D990-D68B-468D-984F-CD483FC3DCD2}"/>
              </a:ext>
            </a:extLst>
          </p:cNvPr>
          <p:cNvSpPr txBox="1"/>
          <p:nvPr/>
        </p:nvSpPr>
        <p:spPr>
          <a:xfrm>
            <a:off x="215912" y="196570"/>
            <a:ext cx="9673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/>
              <a:t>Deviation</a:t>
            </a:r>
            <a:r>
              <a:rPr lang="fr-FR" sz="2000" b="1" dirty="0"/>
              <a:t> of the power </a:t>
            </a:r>
            <a:r>
              <a:rPr lang="fr-FR" sz="2000" b="1" dirty="0" err="1"/>
              <a:t>law</a:t>
            </a:r>
            <a:r>
              <a:rPr lang="fr-FR" sz="2000" b="1" dirty="0"/>
              <a:t> PL(t) n° 1. </a:t>
            </a:r>
            <a:r>
              <a:rPr lang="fr-FR" sz="2000" b="1" dirty="0" err="1"/>
              <a:t>Shrinkage</a:t>
            </a:r>
            <a:r>
              <a:rPr lang="fr-FR" sz="2000" b="1" dirty="0"/>
              <a:t> </a:t>
            </a:r>
            <a:r>
              <a:rPr lang="fr-FR" sz="2000" b="1" dirty="0" err="1"/>
              <a:t>with</a:t>
            </a:r>
            <a:r>
              <a:rPr lang="fr-FR" sz="2000" b="1" dirty="0"/>
              <a:t> no </a:t>
            </a:r>
            <a:r>
              <a:rPr lang="fr-FR" sz="2000" b="1" dirty="0" err="1"/>
              <a:t>desaturatrion</a:t>
            </a:r>
            <a:r>
              <a:rPr lang="fr-FR" sz="2000" b="1" dirty="0"/>
              <a:t> (PL &lt; or = 1).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C736C0B4-0F13-41D8-8DE4-C1154F1DD6CB}"/>
              </a:ext>
            </a:extLst>
          </p:cNvPr>
          <p:cNvCxnSpPr>
            <a:cxnSpLocks/>
          </p:cNvCxnSpPr>
          <p:nvPr/>
        </p:nvCxnSpPr>
        <p:spPr>
          <a:xfrm flipH="1">
            <a:off x="6016754" y="622863"/>
            <a:ext cx="21665" cy="5591095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753AFA7-E6F3-4A3E-BC08-0CA5F8DDC9F6}"/>
                  </a:ext>
                </a:extLst>
              </p:cNvPr>
              <p:cNvSpPr/>
              <p:nvPr/>
            </p:nvSpPr>
            <p:spPr>
              <a:xfrm>
                <a:off x="104313" y="2699865"/>
                <a:ext cx="5940866" cy="35467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b="1" dirty="0" err="1">
                    <a:solidFill>
                      <a:srgbClr val="FF0000"/>
                    </a:solidFill>
                  </a:rPr>
                  <a:t>Regime</a:t>
                </a:r>
                <a:r>
                  <a:rPr lang="fr-FR" b="1" dirty="0">
                    <a:solidFill>
                      <a:srgbClr val="FF0000"/>
                    </a:solidFill>
                  </a:rPr>
                  <a:t> 1: LP(t) = 1/1</a:t>
                </a:r>
              </a:p>
              <a:p>
                <a:r>
                  <a:rPr lang="fr-FR" b="1" dirty="0"/>
                  <a:t>	</a:t>
                </a:r>
                <a:r>
                  <a:rPr lang="el-GR" b="1" dirty="0">
                    <a:solidFill>
                      <a:srgbClr val="FF0000"/>
                    </a:solidFill>
                  </a:rPr>
                  <a:t>τ</a:t>
                </a:r>
                <a:r>
                  <a:rPr lang="fr-FR" b="1" baseline="-25000" dirty="0">
                    <a:solidFill>
                      <a:srgbClr val="FF0000"/>
                    </a:solidFill>
                  </a:rPr>
                  <a:t>2</a:t>
                </a:r>
                <a:r>
                  <a:rPr lang="fr-FR" b="1" dirty="0">
                    <a:solidFill>
                      <a:srgbClr val="FF0000"/>
                    </a:solidFill>
                  </a:rPr>
                  <a:t> </a:t>
                </a:r>
                <a:r>
                  <a:rPr lang="fr-FR" b="1" dirty="0"/>
                  <a:t>=</a:t>
                </a:r>
                <a:r>
                  <a:rPr lang="fr-FR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altLang="fr-FR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altLang="fr-FR" b="1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altLang="fr-FR" b="1" dirty="0"/>
                          <m:t>r</m:t>
                        </m:r>
                        <m:r>
                          <m:rPr>
                            <m:nor/>
                          </m:rPr>
                          <a:rPr lang="fr-FR" altLang="fr-FR" b="1" baseline="-25000" dirty="0"/>
                          <m:t>2</m:t>
                        </m:r>
                        <m:r>
                          <a:rPr lang="fr-FR" altLang="fr-FR" b="1" baseline="-25000" dirty="0">
                            <a:latin typeface="Cambria Math" panose="02040503050406030204" pitchFamily="18" charset="0"/>
                          </a:rPr>
                          <m:t>.</m:t>
                        </m:r>
                      </m:den>
                    </m:f>
                  </m:oMath>
                </a14:m>
                <a:r>
                  <a:rPr lang="fr-FR" dirty="0"/>
                  <a:t> </a:t>
                </a:r>
                <a:r>
                  <a:rPr lang="fr-FR" altLang="fr-FR" b="1" dirty="0"/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altLang="fr-FR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altLang="fr-FR" b="1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altLang="fr-FR" b="1" i="0" dirty="0" smtClean="0"/>
                          <m:t>S</m:t>
                        </m:r>
                        <m:r>
                          <m:rPr>
                            <m:nor/>
                          </m:rPr>
                          <a:rPr lang="fr-FR" altLang="fr-FR" b="1" i="0" baseline="-25000" dirty="0" smtClean="0"/>
                          <m:t>wet</m:t>
                        </m:r>
                        <m:r>
                          <a:rPr lang="fr-FR" altLang="fr-FR" b="1" baseline="-25000" dirty="0">
                            <a:latin typeface="Cambria Math" panose="02040503050406030204" pitchFamily="18" charset="0"/>
                          </a:rPr>
                          <m:t>.</m:t>
                        </m:r>
                      </m:den>
                    </m:f>
                  </m:oMath>
                </a14:m>
                <a:r>
                  <a:rPr lang="fr-FR" dirty="0"/>
                  <a:t> </a:t>
                </a:r>
                <a:r>
                  <a:rPr lang="fr-FR" b="1" dirty="0"/>
                  <a:t> </a:t>
                </a:r>
                <a:r>
                  <a:rPr lang="fr-FR" altLang="fr-FR" b="1" dirty="0"/>
                  <a:t>. </a:t>
                </a:r>
                <a:r>
                  <a:rPr lang="fr-FR" altLang="fr-FR" b="1" dirty="0" err="1">
                    <a:solidFill>
                      <a:srgbClr val="FF0000"/>
                    </a:solidFill>
                  </a:rPr>
                  <a:t>V</a:t>
                </a:r>
                <a:r>
                  <a:rPr lang="fr-FR" altLang="fr-FR" b="1" baseline="-25000" dirty="0" err="1">
                    <a:solidFill>
                      <a:srgbClr val="FF0000"/>
                    </a:solidFill>
                  </a:rPr>
                  <a:t>water</a:t>
                </a:r>
                <a:r>
                  <a:rPr lang="fr-FR" dirty="0">
                    <a:solidFill>
                      <a:srgbClr val="FF0000"/>
                    </a:solidFill>
                  </a:rPr>
                  <a:t> </a:t>
                </a:r>
              </a:p>
              <a:p>
                <a:r>
                  <a:rPr lang="fr-FR" sz="800" dirty="0"/>
                  <a:t>	</a:t>
                </a:r>
              </a:p>
              <a:p>
                <a:r>
                  <a:rPr lang="fr-FR" dirty="0"/>
                  <a:t>log(</a:t>
                </a:r>
                <a:r>
                  <a:rPr lang="el-GR" b="1" dirty="0">
                    <a:solidFill>
                      <a:schemeClr val="tx1"/>
                    </a:solidFill>
                  </a:rPr>
                  <a:t>τ</a:t>
                </a:r>
                <a:r>
                  <a:rPr lang="fr-FR" b="1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fr-FR" dirty="0"/>
                  <a:t>) = C + </a:t>
                </a:r>
                <a:r>
                  <a:rPr lang="fr-FR" b="1" dirty="0">
                    <a:solidFill>
                      <a:srgbClr val="FF0000"/>
                    </a:solidFill>
                  </a:rPr>
                  <a:t>1</a:t>
                </a:r>
                <a:r>
                  <a:rPr lang="fr-FR" dirty="0"/>
                  <a:t> . log(S</a:t>
                </a:r>
                <a:r>
                  <a:rPr lang="fr-FR" baseline="-25000" dirty="0"/>
                  <a:t>NMR</a:t>
                </a:r>
                <a:r>
                  <a:rPr lang="fr-FR" dirty="0"/>
                  <a:t>) → </a:t>
                </a:r>
                <a:r>
                  <a:rPr lang="fr-FR" b="1" dirty="0">
                    <a:solidFill>
                      <a:srgbClr val="FF0000"/>
                    </a:solidFill>
                  </a:rPr>
                  <a:t>PL(t) ≈ 1</a:t>
                </a:r>
              </a:p>
              <a:p>
                <a:r>
                  <a:rPr lang="el-GR" dirty="0"/>
                  <a:t>τ</a:t>
                </a:r>
                <a:r>
                  <a:rPr lang="fr-FR" baseline="-25000" dirty="0"/>
                  <a:t>2</a:t>
                </a:r>
                <a:r>
                  <a:rPr lang="fr-FR" dirty="0"/>
                  <a:t> and </a:t>
                </a:r>
                <a:r>
                  <a:rPr lang="fr-FR" dirty="0" err="1"/>
                  <a:t>V</a:t>
                </a:r>
                <a:r>
                  <a:rPr lang="fr-FR" baseline="-25000" dirty="0" err="1"/>
                  <a:t>water</a:t>
                </a:r>
                <a:r>
                  <a:rPr lang="fr-FR" dirty="0"/>
                  <a:t> </a:t>
                </a:r>
                <a:r>
                  <a:rPr lang="fr-FR" dirty="0" err="1"/>
                  <a:t>decreases</a:t>
                </a:r>
                <a:r>
                  <a:rPr lang="fr-FR" dirty="0"/>
                  <a:t> by the </a:t>
                </a:r>
                <a:r>
                  <a:rPr lang="fr-FR" dirty="0" err="1"/>
                  <a:t>same</a:t>
                </a:r>
                <a:r>
                  <a:rPr lang="fr-FR" dirty="0"/>
                  <a:t> relative variation.</a:t>
                </a:r>
                <a:endParaRPr lang="fr-FR" dirty="0">
                  <a:solidFill>
                    <a:srgbClr val="FF0000"/>
                  </a:solidFill>
                </a:endParaRPr>
              </a:p>
              <a:p>
                <a:r>
                  <a:rPr lang="fr-FR" b="1" dirty="0"/>
                  <a:t>→ </a:t>
                </a:r>
                <a:r>
                  <a:rPr lang="fr-FR" b="1" dirty="0">
                    <a:solidFill>
                      <a:srgbClr val="FF0000"/>
                    </a:solidFill>
                  </a:rPr>
                  <a:t>Constant </a:t>
                </a:r>
                <a:r>
                  <a:rPr lang="fr-FR" b="1" dirty="0" err="1">
                    <a:solidFill>
                      <a:srgbClr val="FF0000"/>
                    </a:solidFill>
                  </a:rPr>
                  <a:t>wetted</a:t>
                </a:r>
                <a:r>
                  <a:rPr lang="fr-FR" b="1" dirty="0">
                    <a:solidFill>
                      <a:srgbClr val="FF0000"/>
                    </a:solidFill>
                  </a:rPr>
                  <a:t> surface</a:t>
                </a:r>
              </a:p>
              <a:p>
                <a:endParaRPr lang="fr-FR" sz="800" b="1" dirty="0">
                  <a:solidFill>
                    <a:srgbClr val="33CC33"/>
                  </a:solidFill>
                </a:endParaRPr>
              </a:p>
              <a:p>
                <a:r>
                  <a:rPr lang="fr-FR" b="1" dirty="0" err="1">
                    <a:solidFill>
                      <a:srgbClr val="33CC33"/>
                    </a:solidFill>
                  </a:rPr>
                  <a:t>Regime</a:t>
                </a:r>
                <a:r>
                  <a:rPr lang="fr-FR" b="1" dirty="0">
                    <a:solidFill>
                      <a:srgbClr val="33CC33"/>
                    </a:solidFill>
                  </a:rPr>
                  <a:t> 2: LP(t) = 1/3</a:t>
                </a:r>
              </a:p>
              <a:p>
                <a:r>
                  <a:rPr lang="fr-FR" b="1" dirty="0"/>
                  <a:t>	</a:t>
                </a:r>
                <a:r>
                  <a:rPr lang="el-GR" b="1" dirty="0">
                    <a:solidFill>
                      <a:srgbClr val="33CC33"/>
                    </a:solidFill>
                  </a:rPr>
                  <a:t>τ</a:t>
                </a:r>
                <a:r>
                  <a:rPr lang="fr-FR" b="1" baseline="-25000" dirty="0">
                    <a:solidFill>
                      <a:srgbClr val="33CC33"/>
                    </a:solidFill>
                  </a:rPr>
                  <a:t>2</a:t>
                </a:r>
                <a:r>
                  <a:rPr lang="fr-FR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altLang="fr-FR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altLang="fr-FR" b="1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altLang="fr-FR" b="1" dirty="0"/>
                          <m:t>r</m:t>
                        </m:r>
                        <m:r>
                          <m:rPr>
                            <m:nor/>
                          </m:rPr>
                          <a:rPr lang="fr-FR" altLang="fr-FR" b="1" baseline="-25000" dirty="0"/>
                          <m:t>2</m:t>
                        </m:r>
                        <m:r>
                          <a:rPr lang="fr-FR" altLang="fr-FR" b="1" baseline="-25000" dirty="0">
                            <a:latin typeface="Cambria Math" panose="02040503050406030204" pitchFamily="18" charset="0"/>
                          </a:rPr>
                          <m:t>.</m:t>
                        </m:r>
                      </m:den>
                    </m:f>
                  </m:oMath>
                </a14:m>
                <a:r>
                  <a:rPr lang="fr-FR" dirty="0"/>
                  <a:t> </a:t>
                </a:r>
                <a:r>
                  <a:rPr lang="fr-FR" altLang="fr-FR" b="1" dirty="0"/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altLang="fr-FR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altLang="fr-FR" b="1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altLang="fr-FR" b="1" dirty="0"/>
                          <m:t>S</m:t>
                        </m:r>
                        <m:r>
                          <m:rPr>
                            <m:nor/>
                          </m:rPr>
                          <a:rPr lang="fr-FR" altLang="fr-FR" b="1" baseline="-25000" dirty="0"/>
                          <m:t>wet</m:t>
                        </m:r>
                        <m:r>
                          <a:rPr lang="fr-FR" altLang="fr-FR" b="1" baseline="-25000" dirty="0">
                            <a:latin typeface="Cambria Math" panose="02040503050406030204" pitchFamily="18" charset="0"/>
                          </a:rPr>
                          <m:t>.</m:t>
                        </m:r>
                      </m:den>
                    </m:f>
                  </m:oMath>
                </a14:m>
                <a:r>
                  <a:rPr lang="fr-FR" dirty="0"/>
                  <a:t> </a:t>
                </a:r>
                <a:r>
                  <a:rPr lang="fr-FR" b="1" dirty="0"/>
                  <a:t> </a:t>
                </a:r>
                <a:r>
                  <a:rPr lang="fr-FR" altLang="fr-FR" b="1" dirty="0"/>
                  <a:t>. </a:t>
                </a:r>
                <a:r>
                  <a:rPr lang="fr-FR" altLang="fr-FR" b="1" dirty="0" err="1">
                    <a:solidFill>
                      <a:srgbClr val="33CC33"/>
                    </a:solidFill>
                  </a:rPr>
                  <a:t>V</a:t>
                </a:r>
                <a:r>
                  <a:rPr lang="fr-FR" altLang="fr-FR" b="1" baseline="-25000" dirty="0" err="1">
                    <a:solidFill>
                      <a:srgbClr val="33CC33"/>
                    </a:solidFill>
                  </a:rPr>
                  <a:t>water</a:t>
                </a:r>
                <a:endParaRPr lang="fr-FR" dirty="0">
                  <a:solidFill>
                    <a:srgbClr val="33CC33"/>
                  </a:solidFill>
                </a:endParaRPr>
              </a:p>
              <a:p>
                <a:r>
                  <a:rPr lang="fr-FR" sz="800" dirty="0"/>
                  <a:t>	</a:t>
                </a:r>
              </a:p>
              <a:p>
                <a:r>
                  <a:rPr lang="fr-FR" dirty="0"/>
                  <a:t>log(</a:t>
                </a:r>
                <a:r>
                  <a:rPr lang="el-GR" b="1" dirty="0"/>
                  <a:t>τ</a:t>
                </a:r>
                <a:r>
                  <a:rPr lang="fr-FR" b="1" baseline="-25000" dirty="0"/>
                  <a:t>2</a:t>
                </a:r>
                <a:r>
                  <a:rPr lang="fr-FR" dirty="0"/>
                  <a:t>) = C + </a:t>
                </a:r>
                <a:r>
                  <a:rPr lang="fr-FR" b="1" dirty="0">
                    <a:solidFill>
                      <a:srgbClr val="33CC33"/>
                    </a:solidFill>
                  </a:rPr>
                  <a:t>1/3</a:t>
                </a:r>
                <a:r>
                  <a:rPr lang="fr-FR" dirty="0"/>
                  <a:t> . log(S</a:t>
                </a:r>
                <a:r>
                  <a:rPr lang="fr-FR" baseline="-25000" dirty="0"/>
                  <a:t>NMR</a:t>
                </a:r>
                <a:r>
                  <a:rPr lang="fr-FR" dirty="0"/>
                  <a:t>) → </a:t>
                </a:r>
                <a:r>
                  <a:rPr lang="fr-FR" b="1" dirty="0">
                    <a:solidFill>
                      <a:srgbClr val="33CC33"/>
                    </a:solidFill>
                  </a:rPr>
                  <a:t>PL(t) ≈ 1/3</a:t>
                </a:r>
              </a:p>
              <a:p>
                <a:r>
                  <a:rPr lang="fr-FR" b="1" dirty="0"/>
                  <a:t>→ </a:t>
                </a:r>
                <a:r>
                  <a:rPr lang="fr-FR" b="1" dirty="0" err="1">
                    <a:solidFill>
                      <a:srgbClr val="33CC33"/>
                    </a:solidFill>
                  </a:rPr>
                  <a:t>Isotropic</a:t>
                </a:r>
                <a:r>
                  <a:rPr lang="fr-FR" b="1" dirty="0">
                    <a:solidFill>
                      <a:srgbClr val="33CC33"/>
                    </a:solidFill>
                  </a:rPr>
                  <a:t> </a:t>
                </a:r>
                <a:r>
                  <a:rPr lang="fr-FR" b="1" dirty="0" err="1">
                    <a:solidFill>
                      <a:srgbClr val="33CC33"/>
                    </a:solidFill>
                  </a:rPr>
                  <a:t>shrinkage</a:t>
                </a:r>
                <a:endParaRPr lang="fr-FR" dirty="0">
                  <a:solidFill>
                    <a:srgbClr val="33CC33"/>
                  </a:solidFill>
                </a:endParaRPr>
              </a:p>
              <a:p>
                <a:r>
                  <a:rPr lang="fr-FR" dirty="0"/>
                  <a:t>if </a:t>
                </a:r>
                <a:r>
                  <a:rPr lang="el-GR" b="1" dirty="0"/>
                  <a:t>τ</a:t>
                </a:r>
                <a:r>
                  <a:rPr lang="fr-FR" b="1" baseline="-25000" dirty="0"/>
                  <a:t>2</a:t>
                </a:r>
                <a:r>
                  <a:rPr lang="fr-FR" b="1" dirty="0"/>
                  <a:t> </a:t>
                </a:r>
                <a:r>
                  <a:rPr lang="el-GR" b="1" dirty="0"/>
                  <a:t>α</a:t>
                </a:r>
                <a:r>
                  <a:rPr lang="fr-FR" b="1" dirty="0"/>
                  <a:t> </a:t>
                </a:r>
                <a:r>
                  <a:rPr lang="fr-FR" b="1" dirty="0" err="1"/>
                  <a:t>V</a:t>
                </a:r>
                <a:r>
                  <a:rPr lang="fr-FR" altLang="fr-FR" b="1" baseline="-25000" dirty="0" err="1"/>
                  <a:t>water</a:t>
                </a:r>
                <a:r>
                  <a:rPr lang="fr-FR" altLang="fr-FR" b="1" baseline="-25000" dirty="0"/>
                  <a:t> </a:t>
                </a:r>
                <a:r>
                  <a:rPr lang="fr-FR" b="1" dirty="0"/>
                  <a:t>/</a:t>
                </a:r>
                <a:r>
                  <a:rPr lang="fr-FR" altLang="fr-FR" b="1" baseline="-25000" dirty="0"/>
                  <a:t> </a:t>
                </a:r>
                <a:r>
                  <a:rPr lang="fr-FR" b="1" dirty="0" err="1"/>
                  <a:t>S</a:t>
                </a:r>
                <a:r>
                  <a:rPr lang="fr-FR" altLang="fr-FR" b="1" baseline="-25000" dirty="0" err="1"/>
                  <a:t>wet</a:t>
                </a:r>
                <a:r>
                  <a:rPr lang="fr-FR" b="1" dirty="0"/>
                  <a:t> </a:t>
                </a:r>
                <a:r>
                  <a:rPr lang="el-GR" b="1" dirty="0"/>
                  <a:t>α</a:t>
                </a:r>
                <a:r>
                  <a:rPr lang="fr-FR" b="1" dirty="0"/>
                  <a:t> [pore size]</a:t>
                </a:r>
                <a:r>
                  <a:rPr lang="fr-FR" sz="2400" b="1" baseline="30000" dirty="0">
                    <a:solidFill>
                      <a:srgbClr val="33CC33"/>
                    </a:solidFill>
                  </a:rPr>
                  <a:t>1</a:t>
                </a:r>
                <a:r>
                  <a:rPr lang="fr-FR" b="1" dirty="0"/>
                  <a:t>  and  </a:t>
                </a:r>
                <a:r>
                  <a:rPr lang="fr-FR" altLang="fr-FR" b="1" dirty="0" err="1"/>
                  <a:t>V</a:t>
                </a:r>
                <a:r>
                  <a:rPr lang="fr-FR" altLang="fr-FR" b="1" baseline="-25000" dirty="0" err="1"/>
                  <a:t>water</a:t>
                </a:r>
                <a:r>
                  <a:rPr lang="fr-FR" altLang="fr-FR" b="1" baseline="-25000" dirty="0"/>
                  <a:t>  </a:t>
                </a:r>
                <a:r>
                  <a:rPr lang="el-GR" b="1" dirty="0"/>
                  <a:t>α</a:t>
                </a:r>
                <a:r>
                  <a:rPr lang="fr-FR" b="1" dirty="0"/>
                  <a:t> [pore size]</a:t>
                </a:r>
                <a:r>
                  <a:rPr lang="fr-FR" sz="2400" b="1" baseline="30000" dirty="0">
                    <a:solidFill>
                      <a:srgbClr val="33CC33"/>
                    </a:solidFill>
                  </a:rPr>
                  <a:t>3</a:t>
                </a:r>
                <a:r>
                  <a:rPr lang="fr-FR" b="1" dirty="0"/>
                  <a:t> , …</a:t>
                </a:r>
                <a:endParaRPr lang="fr-FR" b="1" dirty="0">
                  <a:solidFill>
                    <a:srgbClr val="33CC33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753AFA7-E6F3-4A3E-BC08-0CA5F8DDC9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13" y="2699865"/>
                <a:ext cx="5940866" cy="3546740"/>
              </a:xfrm>
              <a:prstGeom prst="rect">
                <a:avLst/>
              </a:prstGeom>
              <a:blipFill>
                <a:blip r:embed="rId2"/>
                <a:stretch>
                  <a:fillRect l="-821" t="-1031" b="-17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C181BA36-87D4-4A4B-BE64-DC2A118A3388}"/>
              </a:ext>
            </a:extLst>
          </p:cNvPr>
          <p:cNvSpPr/>
          <p:nvPr/>
        </p:nvSpPr>
        <p:spPr>
          <a:xfrm>
            <a:off x="215912" y="6308116"/>
            <a:ext cx="115547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 … ,  r</a:t>
            </a:r>
            <a:r>
              <a:rPr lang="fr-FR" b="1" baseline="-25000" dirty="0"/>
              <a:t>2</a:t>
            </a:r>
            <a:r>
              <a:rPr lang="fr-FR" b="1" dirty="0"/>
              <a:t> constant (</a:t>
            </a:r>
            <a:r>
              <a:rPr lang="fr-FR" b="1" dirty="0" err="1"/>
              <a:t>chemical</a:t>
            </a:r>
            <a:r>
              <a:rPr lang="fr-FR" b="1" dirty="0"/>
              <a:t> </a:t>
            </a:r>
            <a:r>
              <a:rPr lang="fr-FR" b="1" dirty="0" err="1"/>
              <a:t>stability</a:t>
            </a:r>
            <a:r>
              <a:rPr lang="fr-FR" b="1" dirty="0"/>
              <a:t>)</a:t>
            </a:r>
            <a:r>
              <a:rPr lang="fr-FR" dirty="0"/>
              <a:t>, </a:t>
            </a:r>
            <a:r>
              <a:rPr lang="fr-FR" b="1" dirty="0"/>
              <a:t>fast exchange </a:t>
            </a:r>
            <a:r>
              <a:rPr lang="fr-FR" b="1" dirty="0" err="1"/>
              <a:t>available</a:t>
            </a:r>
            <a:r>
              <a:rPr lang="fr-FR" dirty="0"/>
              <a:t>, </a:t>
            </a:r>
            <a:r>
              <a:rPr lang="fr-FR" b="1" dirty="0" err="1"/>
              <a:t>homogenous</a:t>
            </a:r>
            <a:r>
              <a:rPr lang="fr-FR" b="1" dirty="0"/>
              <a:t> </a:t>
            </a:r>
            <a:r>
              <a:rPr lang="fr-FR" b="1" dirty="0" err="1"/>
              <a:t>hydric</a:t>
            </a:r>
            <a:r>
              <a:rPr lang="fr-FR" b="1" dirty="0"/>
              <a:t> content </a:t>
            </a:r>
            <a:r>
              <a:rPr lang="fr-FR" b="1" dirty="0" err="1"/>
              <a:t>during</a:t>
            </a:r>
            <a:r>
              <a:rPr lang="fr-FR" b="1" dirty="0"/>
              <a:t> the </a:t>
            </a:r>
            <a:r>
              <a:rPr lang="fr-FR" b="1" dirty="0" err="1"/>
              <a:t>most</a:t>
            </a:r>
            <a:r>
              <a:rPr lang="fr-FR" b="1" dirty="0"/>
              <a:t> of the drying.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53C466D1-D4F0-496D-A371-CE58CA697855}"/>
                  </a:ext>
                </a:extLst>
              </p:cNvPr>
              <p:cNvSpPr/>
              <p:nvPr/>
            </p:nvSpPr>
            <p:spPr>
              <a:xfrm>
                <a:off x="6146823" y="3407579"/>
                <a:ext cx="6160654" cy="29890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b="1" dirty="0" err="1">
                    <a:solidFill>
                      <a:srgbClr val="33CC33"/>
                    </a:solidFill>
                  </a:rPr>
                  <a:t>Regime</a:t>
                </a:r>
                <a:r>
                  <a:rPr lang="fr-FR" b="1" dirty="0">
                    <a:solidFill>
                      <a:srgbClr val="33CC33"/>
                    </a:solidFill>
                  </a:rPr>
                  <a:t> 1: LP(t) = 1/1</a:t>
                </a:r>
              </a:p>
              <a:p>
                <a:r>
                  <a:rPr lang="fr-FR" b="1" dirty="0"/>
                  <a:t>	</a:t>
                </a:r>
                <a:r>
                  <a:rPr lang="el-GR" b="1" dirty="0">
                    <a:solidFill>
                      <a:srgbClr val="33CC33"/>
                    </a:solidFill>
                  </a:rPr>
                  <a:t>τ</a:t>
                </a:r>
                <a:r>
                  <a:rPr lang="fr-FR" b="1" baseline="-25000" dirty="0">
                    <a:solidFill>
                      <a:srgbClr val="33CC33"/>
                    </a:solidFill>
                  </a:rPr>
                  <a:t>2</a:t>
                </a:r>
                <a:r>
                  <a:rPr lang="fr-FR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altLang="fr-FR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altLang="fr-FR" b="1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altLang="fr-FR" b="1" dirty="0"/>
                          <m:t>r</m:t>
                        </m:r>
                        <m:r>
                          <m:rPr>
                            <m:nor/>
                          </m:rPr>
                          <a:rPr lang="fr-FR" altLang="fr-FR" b="1" baseline="-25000" dirty="0"/>
                          <m:t>2</m:t>
                        </m:r>
                        <m:r>
                          <a:rPr lang="fr-FR" altLang="fr-FR" b="1" baseline="-25000" dirty="0">
                            <a:latin typeface="Cambria Math" panose="02040503050406030204" pitchFamily="18" charset="0"/>
                          </a:rPr>
                          <m:t>.</m:t>
                        </m:r>
                      </m:den>
                    </m:f>
                  </m:oMath>
                </a14:m>
                <a:r>
                  <a:rPr lang="fr-FR" dirty="0"/>
                  <a:t> </a:t>
                </a:r>
                <a:r>
                  <a:rPr lang="fr-FR" altLang="fr-FR" b="1" dirty="0"/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altLang="fr-FR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altLang="fr-FR" b="1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altLang="fr-FR" b="1" dirty="0"/>
                          <m:t>S</m:t>
                        </m:r>
                        <m:r>
                          <m:rPr>
                            <m:nor/>
                          </m:rPr>
                          <a:rPr lang="fr-FR" altLang="fr-FR" b="1" baseline="-25000" dirty="0"/>
                          <m:t>wet</m:t>
                        </m:r>
                        <m:r>
                          <a:rPr lang="fr-FR" altLang="fr-FR" b="1" baseline="-25000" dirty="0">
                            <a:latin typeface="Cambria Math" panose="02040503050406030204" pitchFamily="18" charset="0"/>
                          </a:rPr>
                          <m:t>.</m:t>
                        </m:r>
                      </m:den>
                    </m:f>
                  </m:oMath>
                </a14:m>
                <a:r>
                  <a:rPr lang="fr-FR" dirty="0"/>
                  <a:t> </a:t>
                </a:r>
                <a:r>
                  <a:rPr lang="fr-FR" b="1" dirty="0"/>
                  <a:t> </a:t>
                </a:r>
                <a:r>
                  <a:rPr lang="fr-FR" altLang="fr-FR" b="1" dirty="0"/>
                  <a:t>. </a:t>
                </a:r>
                <a:r>
                  <a:rPr lang="fr-FR" altLang="fr-FR" b="1" dirty="0" err="1">
                    <a:solidFill>
                      <a:srgbClr val="33CC33"/>
                    </a:solidFill>
                  </a:rPr>
                  <a:t>V</a:t>
                </a:r>
                <a:r>
                  <a:rPr lang="fr-FR" altLang="fr-FR" b="1" baseline="-25000" dirty="0" err="1">
                    <a:solidFill>
                      <a:srgbClr val="33CC33"/>
                    </a:solidFill>
                  </a:rPr>
                  <a:t>water</a:t>
                </a:r>
                <a:endParaRPr lang="fr-FR" dirty="0">
                  <a:solidFill>
                    <a:srgbClr val="33CC33"/>
                  </a:solidFill>
                </a:endParaRPr>
              </a:p>
              <a:p>
                <a:endParaRPr lang="fr-FR" dirty="0"/>
              </a:p>
              <a:p>
                <a:r>
                  <a:rPr lang="fr-FR" dirty="0"/>
                  <a:t>log(</a:t>
                </a:r>
                <a:r>
                  <a:rPr lang="el-GR" b="1" dirty="0"/>
                  <a:t>τ</a:t>
                </a:r>
                <a:r>
                  <a:rPr lang="fr-FR" b="1" baseline="-25000" dirty="0"/>
                  <a:t>2</a:t>
                </a:r>
                <a:r>
                  <a:rPr lang="fr-FR" dirty="0"/>
                  <a:t>) = C + </a:t>
                </a:r>
                <a:r>
                  <a:rPr lang="fr-FR" b="1" dirty="0">
                    <a:solidFill>
                      <a:srgbClr val="33CC33"/>
                    </a:solidFill>
                  </a:rPr>
                  <a:t>1</a:t>
                </a:r>
                <a:r>
                  <a:rPr lang="fr-FR" dirty="0"/>
                  <a:t> . log(S</a:t>
                </a:r>
                <a:r>
                  <a:rPr lang="fr-FR" baseline="-25000" dirty="0"/>
                  <a:t>NMR</a:t>
                </a:r>
                <a:r>
                  <a:rPr lang="fr-FR" dirty="0"/>
                  <a:t>) → </a:t>
                </a:r>
                <a:r>
                  <a:rPr lang="fr-FR" b="1" dirty="0">
                    <a:solidFill>
                      <a:srgbClr val="33CC33"/>
                    </a:solidFill>
                  </a:rPr>
                  <a:t>PL(t) ≈ 1/1</a:t>
                </a:r>
                <a:endParaRPr lang="fr-FR" dirty="0">
                  <a:solidFill>
                    <a:srgbClr val="33CC33"/>
                  </a:solidFill>
                </a:endParaRPr>
              </a:p>
              <a:p>
                <a:r>
                  <a:rPr lang="fr-FR" b="1" dirty="0"/>
                  <a:t>if S</a:t>
                </a:r>
                <a:r>
                  <a:rPr lang="fr-FR" b="1" baseline="-25000" dirty="0"/>
                  <a:t>pore</a:t>
                </a:r>
                <a:r>
                  <a:rPr lang="fr-FR" b="1" dirty="0"/>
                  <a:t> = 2. l . l’ </a:t>
                </a:r>
                <a:r>
                  <a:rPr lang="fr-FR" b="1" dirty="0" err="1"/>
                  <a:t>is</a:t>
                </a:r>
                <a:r>
                  <a:rPr lang="fr-FR" b="1" dirty="0"/>
                  <a:t> constant and </a:t>
                </a:r>
                <a:r>
                  <a:rPr lang="fr-FR" b="1" dirty="0" err="1"/>
                  <a:t>V</a:t>
                </a:r>
                <a:r>
                  <a:rPr lang="fr-FR" b="1" baseline="-25000" dirty="0" err="1"/>
                  <a:t>pore</a:t>
                </a:r>
                <a:r>
                  <a:rPr lang="fr-FR" b="1" dirty="0"/>
                  <a:t> = l . l’ . e(t) </a:t>
                </a:r>
                <a:r>
                  <a:rPr lang="fr-FR" b="1" dirty="0" err="1"/>
                  <a:t>decreases</a:t>
                </a:r>
                <a:r>
                  <a:rPr lang="fr-FR" b="1" dirty="0"/>
                  <a:t>.</a:t>
                </a:r>
              </a:p>
              <a:p>
                <a:r>
                  <a:rPr lang="el-GR" dirty="0"/>
                  <a:t>τ</a:t>
                </a:r>
                <a:r>
                  <a:rPr lang="fr-FR" baseline="-25000" dirty="0"/>
                  <a:t>2</a:t>
                </a:r>
                <a:r>
                  <a:rPr lang="fr-FR" dirty="0"/>
                  <a:t> and </a:t>
                </a:r>
                <a:r>
                  <a:rPr lang="fr-FR" dirty="0" err="1"/>
                  <a:t>V</a:t>
                </a:r>
                <a:r>
                  <a:rPr lang="fr-FR" baseline="-25000" dirty="0" err="1"/>
                  <a:t>water</a:t>
                </a:r>
                <a:r>
                  <a:rPr lang="fr-FR" dirty="0"/>
                  <a:t> </a:t>
                </a:r>
                <a:r>
                  <a:rPr lang="fr-FR" dirty="0" err="1"/>
                  <a:t>decreases</a:t>
                </a:r>
                <a:r>
                  <a:rPr lang="fr-FR" dirty="0"/>
                  <a:t> by the </a:t>
                </a:r>
                <a:r>
                  <a:rPr lang="fr-FR" dirty="0" err="1"/>
                  <a:t>same</a:t>
                </a:r>
                <a:r>
                  <a:rPr lang="fr-FR" dirty="0"/>
                  <a:t> relative variation.</a:t>
                </a:r>
              </a:p>
              <a:p>
                <a:r>
                  <a:rPr lang="fr-FR" b="1" dirty="0"/>
                  <a:t>→ </a:t>
                </a:r>
                <a:r>
                  <a:rPr lang="fr-FR" b="1" dirty="0" err="1"/>
                  <a:t>only</a:t>
                </a:r>
                <a:r>
                  <a:rPr lang="fr-FR" b="1" dirty="0"/>
                  <a:t> </a:t>
                </a:r>
                <a:r>
                  <a:rPr lang="fr-FR" b="1" dirty="0" err="1"/>
                  <a:t>thickness</a:t>
                </a:r>
                <a:r>
                  <a:rPr lang="fr-FR" b="1" dirty="0"/>
                  <a:t> of water e(t) </a:t>
                </a:r>
                <a:r>
                  <a:rPr lang="fr-FR" b="1" dirty="0" err="1"/>
                  <a:t>decreases</a:t>
                </a:r>
                <a:r>
                  <a:rPr lang="fr-FR" b="1" dirty="0"/>
                  <a:t> </a:t>
                </a:r>
              </a:p>
              <a:p>
                <a:r>
                  <a:rPr lang="fr-FR" b="1" dirty="0"/>
                  <a:t>« layer by layer » of water, </a:t>
                </a:r>
                <a:r>
                  <a:rPr lang="fr-FR" dirty="0"/>
                  <a:t>if …</a:t>
                </a:r>
              </a:p>
              <a:p>
                <a:endParaRPr lang="fr-FR" sz="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fr-FR" dirty="0">
                    <a:solidFill>
                      <a:schemeClr val="bg2">
                        <a:lumMod val="25000"/>
                      </a:schemeClr>
                    </a:solidFill>
                  </a:rPr>
                  <a:t>(</a:t>
                </a:r>
                <a:r>
                  <a:rPr lang="fr-FR" dirty="0" err="1">
                    <a:solidFill>
                      <a:schemeClr val="bg2">
                        <a:lumMod val="25000"/>
                      </a:schemeClr>
                    </a:solidFill>
                  </a:rPr>
                  <a:t>Regime</a:t>
                </a:r>
                <a:r>
                  <a:rPr lang="fr-FR" dirty="0">
                    <a:solidFill>
                      <a:schemeClr val="bg2">
                        <a:lumMod val="25000"/>
                      </a:schemeClr>
                    </a:solidFill>
                  </a:rPr>
                  <a:t> 2: LP(t) ≈ 0 → </a:t>
                </a:r>
                <a:r>
                  <a:rPr lang="fr-FR" dirty="0" err="1">
                    <a:solidFill>
                      <a:schemeClr val="bg2">
                        <a:lumMod val="25000"/>
                      </a:schemeClr>
                    </a:solidFill>
                  </a:rPr>
                  <a:t>next</a:t>
                </a:r>
                <a:r>
                  <a:rPr lang="fr-FR" dirty="0">
                    <a:solidFill>
                      <a:schemeClr val="bg2">
                        <a:lumMod val="25000"/>
                      </a:schemeClr>
                    </a:solidFill>
                  </a:rPr>
                  <a:t> slide… )</a:t>
                </a:r>
              </a:p>
              <a:p>
                <a:endParaRPr lang="fr-FR" sz="800" dirty="0"/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53C466D1-D4F0-496D-A371-CE58CA6978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6823" y="3407579"/>
                <a:ext cx="6160654" cy="2989088"/>
              </a:xfrm>
              <a:prstGeom prst="rect">
                <a:avLst/>
              </a:prstGeom>
              <a:blipFill>
                <a:blip r:embed="rId4"/>
                <a:stretch>
                  <a:fillRect l="-791" t="-122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 12">
            <a:extLst>
              <a:ext uri="{FF2B5EF4-FFF2-40B4-BE49-F238E27FC236}">
                <a16:creationId xmlns:a16="http://schemas.microsoft.com/office/drawing/2014/main" id="{3995585F-7191-429F-8735-2B88392D2C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9706" y="593369"/>
            <a:ext cx="3204085" cy="225055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C5C17E6-5924-4A71-9A16-A31E5C2A26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8786" y="610371"/>
            <a:ext cx="890833" cy="2107692"/>
          </a:xfrm>
          <a:prstGeom prst="rect">
            <a:avLst/>
          </a:prstGeom>
        </p:spPr>
      </p:pic>
      <p:sp>
        <p:nvSpPr>
          <p:cNvPr id="45" name="ZoneTexte 44">
            <a:extLst>
              <a:ext uri="{FF2B5EF4-FFF2-40B4-BE49-F238E27FC236}">
                <a16:creationId xmlns:a16="http://schemas.microsoft.com/office/drawing/2014/main" id="{B05141EC-E3B2-4C79-BDDF-14B21F53E2C5}"/>
              </a:ext>
            </a:extLst>
          </p:cNvPr>
          <p:cNvSpPr txBox="1"/>
          <p:nvPr/>
        </p:nvSpPr>
        <p:spPr>
          <a:xfrm>
            <a:off x="164963" y="622863"/>
            <a:ext cx="190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Slow drying of </a:t>
            </a:r>
          </a:p>
          <a:p>
            <a:r>
              <a:rPr lang="fr-FR" b="1" i="1" dirty="0" err="1"/>
              <a:t>Humid</a:t>
            </a:r>
            <a:r>
              <a:rPr lang="fr-FR" b="1" i="1" dirty="0"/>
              <a:t> cellulose</a:t>
            </a:r>
            <a:endParaRPr lang="fr-FR" i="1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97402A2-0D1E-4786-AD56-809FCA5B00FF}"/>
              </a:ext>
            </a:extLst>
          </p:cNvPr>
          <p:cNvSpPr/>
          <p:nvPr/>
        </p:nvSpPr>
        <p:spPr>
          <a:xfrm>
            <a:off x="4419549" y="2761397"/>
            <a:ext cx="15852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400" i="1" dirty="0">
                <a:solidFill>
                  <a:srgbClr val="000000"/>
                </a:solidFill>
                <a:ea typeface="Arial Unicode MS"/>
              </a:rPr>
              <a:t>Maillet</a:t>
            </a:r>
          </a:p>
          <a:p>
            <a:pPr algn="r"/>
            <a:r>
              <a:rPr lang="fr-FR" sz="1400" i="1" dirty="0">
                <a:solidFill>
                  <a:srgbClr val="000000"/>
                </a:solidFill>
                <a:ea typeface="Arial Unicode MS"/>
              </a:rPr>
              <a:t>Sidi-</a:t>
            </a:r>
            <a:r>
              <a:rPr lang="fr-FR" sz="1400" i="1" dirty="0" err="1">
                <a:solidFill>
                  <a:srgbClr val="000000"/>
                </a:solidFill>
                <a:ea typeface="Arial Unicode MS"/>
              </a:rPr>
              <a:t>Boulenouar</a:t>
            </a:r>
            <a:endParaRPr lang="fr-FR" sz="1400" i="1" dirty="0">
              <a:solidFill>
                <a:srgbClr val="000000"/>
              </a:solidFill>
              <a:ea typeface="Arial Unicode MS"/>
            </a:endParaRPr>
          </a:p>
          <a:p>
            <a:pPr algn="r"/>
            <a:r>
              <a:rPr lang="fr-FR" sz="1400" i="1" dirty="0">
                <a:solidFill>
                  <a:srgbClr val="000000"/>
                </a:solidFill>
                <a:ea typeface="Arial Unicode MS"/>
              </a:rPr>
              <a:t> </a:t>
            </a:r>
            <a:r>
              <a:rPr lang="fr-FR" sz="1400" i="1" dirty="0" err="1">
                <a:solidFill>
                  <a:srgbClr val="000000"/>
                </a:solidFill>
                <a:ea typeface="Arial Unicode MS"/>
              </a:rPr>
              <a:t>Coussot</a:t>
            </a:r>
            <a:r>
              <a:rPr lang="fr-FR" sz="1400" i="1" dirty="0">
                <a:solidFill>
                  <a:srgbClr val="000000"/>
                </a:solidFill>
                <a:ea typeface="Arial Unicode MS"/>
              </a:rPr>
              <a:t>. </a:t>
            </a:r>
            <a:r>
              <a:rPr lang="fr-FR" sz="1400" i="1" dirty="0">
                <a:solidFill>
                  <a:srgbClr val="000000"/>
                </a:solidFill>
              </a:rPr>
              <a:t>Langmuir</a:t>
            </a:r>
          </a:p>
          <a:p>
            <a:pPr algn="r"/>
            <a:r>
              <a:rPr lang="fr-FR" sz="1400" i="1" dirty="0">
                <a:solidFill>
                  <a:srgbClr val="000000"/>
                </a:solidFill>
              </a:rPr>
              <a:t> 2022</a:t>
            </a:r>
            <a:endParaRPr lang="fr-FR" sz="1400" i="1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1926B79-93CF-4119-8CAB-AD7DBA35B6AF}"/>
              </a:ext>
            </a:extLst>
          </p:cNvPr>
          <p:cNvSpPr/>
          <p:nvPr/>
        </p:nvSpPr>
        <p:spPr>
          <a:xfrm>
            <a:off x="10479152" y="3646401"/>
            <a:ext cx="15852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400" i="1" dirty="0">
                <a:solidFill>
                  <a:srgbClr val="000000"/>
                </a:solidFill>
                <a:ea typeface="Arial Unicode MS"/>
              </a:rPr>
              <a:t>Maillet</a:t>
            </a:r>
          </a:p>
          <a:p>
            <a:pPr algn="r"/>
            <a:r>
              <a:rPr lang="fr-FR" sz="1400" i="1" dirty="0">
                <a:solidFill>
                  <a:srgbClr val="000000"/>
                </a:solidFill>
                <a:ea typeface="Arial Unicode MS"/>
              </a:rPr>
              <a:t>Sidi-</a:t>
            </a:r>
            <a:r>
              <a:rPr lang="fr-FR" sz="1400" i="1" dirty="0" err="1">
                <a:solidFill>
                  <a:srgbClr val="000000"/>
                </a:solidFill>
                <a:ea typeface="Arial Unicode MS"/>
              </a:rPr>
              <a:t>Boulenouar</a:t>
            </a:r>
            <a:endParaRPr lang="fr-FR" sz="1400" i="1" dirty="0">
              <a:solidFill>
                <a:srgbClr val="000000"/>
              </a:solidFill>
              <a:ea typeface="Arial Unicode MS"/>
            </a:endParaRPr>
          </a:p>
          <a:p>
            <a:pPr algn="r"/>
            <a:r>
              <a:rPr lang="fr-FR" sz="1400" i="1" dirty="0">
                <a:solidFill>
                  <a:srgbClr val="000000"/>
                </a:solidFill>
                <a:ea typeface="Arial Unicode MS"/>
              </a:rPr>
              <a:t> Keita</a:t>
            </a:r>
            <a:endParaRPr lang="fr-FR" sz="1400" i="1" dirty="0">
              <a:solidFill>
                <a:srgbClr val="000000"/>
              </a:solidFill>
            </a:endParaRPr>
          </a:p>
          <a:p>
            <a:pPr algn="r"/>
            <a:r>
              <a:rPr lang="fr-FR" sz="1400" i="1" dirty="0">
                <a:solidFill>
                  <a:srgbClr val="000000"/>
                </a:solidFill>
              </a:rPr>
              <a:t> 2026</a:t>
            </a:r>
            <a:endParaRPr lang="fr-FR" sz="1400" i="1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77C783E3-D35B-46E0-BA06-37A9C228F623}"/>
              </a:ext>
            </a:extLst>
          </p:cNvPr>
          <p:cNvSpPr txBox="1"/>
          <p:nvPr/>
        </p:nvSpPr>
        <p:spPr>
          <a:xfrm>
            <a:off x="6153581" y="613154"/>
            <a:ext cx="3630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First part of slow drying of </a:t>
            </a:r>
          </a:p>
          <a:p>
            <a:r>
              <a:rPr lang="fr-FR" b="1" i="1" dirty="0"/>
              <a:t>montmorillonite paste (</a:t>
            </a:r>
            <a:r>
              <a:rPr lang="fr-FR" b="1" i="1" dirty="0" err="1"/>
              <a:t>shrinkage</a:t>
            </a:r>
            <a:r>
              <a:rPr lang="fr-FR" b="1" i="1" dirty="0"/>
              <a:t>)</a:t>
            </a:r>
            <a:endParaRPr lang="fr-FR" i="1" dirty="0"/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4BBC6113-8879-44FE-AFA8-EA2831DB05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23155" y="530272"/>
            <a:ext cx="907648" cy="648763"/>
          </a:xfrm>
          <a:prstGeom prst="rect">
            <a:avLst/>
          </a:prstGeom>
        </p:spPr>
      </p:pic>
      <p:grpSp>
        <p:nvGrpSpPr>
          <p:cNvPr id="33" name="Groupe 32">
            <a:extLst>
              <a:ext uri="{FF2B5EF4-FFF2-40B4-BE49-F238E27FC236}">
                <a16:creationId xmlns:a16="http://schemas.microsoft.com/office/drawing/2014/main" id="{FB160B66-096B-49C7-A3B7-6B226962EF11}"/>
              </a:ext>
            </a:extLst>
          </p:cNvPr>
          <p:cNvGrpSpPr/>
          <p:nvPr/>
        </p:nvGrpSpPr>
        <p:grpSpPr>
          <a:xfrm>
            <a:off x="6142184" y="1220353"/>
            <a:ext cx="2822826" cy="2198057"/>
            <a:chOff x="6142184" y="1220353"/>
            <a:chExt cx="2822826" cy="2198057"/>
          </a:xfrm>
        </p:grpSpPr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id="{1AB35D8A-FA96-459A-BFFB-2DD657B8C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42184" y="1220353"/>
              <a:ext cx="2822826" cy="2198057"/>
            </a:xfrm>
            <a:prstGeom prst="rect">
              <a:avLst/>
            </a:prstGeom>
          </p:spPr>
        </p:pic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16D54A4D-DE17-4246-AF7D-18A9FBD43134}"/>
                </a:ext>
              </a:extLst>
            </p:cNvPr>
            <p:cNvSpPr txBox="1"/>
            <p:nvPr/>
          </p:nvSpPr>
          <p:spPr>
            <a:xfrm>
              <a:off x="6395160" y="1299275"/>
              <a:ext cx="16415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i="1" dirty="0"/>
                <a:t>T2 </a:t>
              </a:r>
              <a:r>
                <a:rPr lang="fr-FR" sz="1600" i="1" dirty="0" err="1"/>
                <a:t>pdf</a:t>
              </a:r>
              <a:r>
                <a:rPr lang="fr-FR" sz="1600" i="1" dirty="0"/>
                <a:t> (ms)</a:t>
              </a:r>
            </a:p>
          </p:txBody>
        </p:sp>
        <p:cxnSp>
          <p:nvCxnSpPr>
            <p:cNvPr id="36" name="Connecteur droit avec flèche 35">
              <a:extLst>
                <a:ext uri="{FF2B5EF4-FFF2-40B4-BE49-F238E27FC236}">
                  <a16:creationId xmlns:a16="http://schemas.microsoft.com/office/drawing/2014/main" id="{B4B86750-9DF4-490A-8A22-4874293836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36751" y="1501450"/>
              <a:ext cx="330835" cy="86498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avec flèche 36">
              <a:extLst>
                <a:ext uri="{FF2B5EF4-FFF2-40B4-BE49-F238E27FC236}">
                  <a16:creationId xmlns:a16="http://schemas.microsoft.com/office/drawing/2014/main" id="{13833D71-C3BA-4CCB-80AB-A72113D7C3DC}"/>
                </a:ext>
              </a:extLst>
            </p:cNvPr>
            <p:cNvCxnSpPr>
              <a:cxnSpLocks/>
            </p:cNvCxnSpPr>
            <p:nvPr/>
          </p:nvCxnSpPr>
          <p:spPr>
            <a:xfrm>
              <a:off x="7110413" y="2945219"/>
              <a:ext cx="0" cy="216183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E6F33856-66CE-43B8-8877-C59451907A7D}"/>
              </a:ext>
            </a:extLst>
          </p:cNvPr>
          <p:cNvGrpSpPr/>
          <p:nvPr/>
        </p:nvGrpSpPr>
        <p:grpSpPr>
          <a:xfrm>
            <a:off x="9010517" y="1227552"/>
            <a:ext cx="3252646" cy="2335908"/>
            <a:chOff x="9010517" y="1227552"/>
            <a:chExt cx="3252646" cy="2335908"/>
          </a:xfrm>
        </p:grpSpPr>
        <p:pic>
          <p:nvPicPr>
            <p:cNvPr id="39" name="Image 38">
              <a:extLst>
                <a:ext uri="{FF2B5EF4-FFF2-40B4-BE49-F238E27FC236}">
                  <a16:creationId xmlns:a16="http://schemas.microsoft.com/office/drawing/2014/main" id="{C314B9AF-7167-40A0-830A-EFBE57A2592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010517" y="1227552"/>
              <a:ext cx="3077170" cy="2335908"/>
            </a:xfrm>
            <a:prstGeom prst="rect">
              <a:avLst/>
            </a:prstGeom>
          </p:spPr>
        </p:pic>
        <p:grpSp>
          <p:nvGrpSpPr>
            <p:cNvPr id="43" name="Groupe 42">
              <a:extLst>
                <a:ext uri="{FF2B5EF4-FFF2-40B4-BE49-F238E27FC236}">
                  <a16:creationId xmlns:a16="http://schemas.microsoft.com/office/drawing/2014/main" id="{3AA28103-EC5F-4A9A-8DBD-DE1FC45A18A0}"/>
                </a:ext>
              </a:extLst>
            </p:cNvPr>
            <p:cNvGrpSpPr/>
            <p:nvPr/>
          </p:nvGrpSpPr>
          <p:grpSpPr>
            <a:xfrm>
              <a:off x="9239360" y="1268127"/>
              <a:ext cx="2837417" cy="2077195"/>
              <a:chOff x="9169637" y="1559371"/>
              <a:chExt cx="2837417" cy="2077195"/>
            </a:xfrm>
          </p:grpSpPr>
          <p:pic>
            <p:nvPicPr>
              <p:cNvPr id="54" name="Image 53">
                <a:extLst>
                  <a:ext uri="{FF2B5EF4-FFF2-40B4-BE49-F238E27FC236}">
                    <a16:creationId xmlns:a16="http://schemas.microsoft.com/office/drawing/2014/main" id="{F7490C2B-20F3-419C-8AFC-AF11806648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935811" y="2800774"/>
                <a:ext cx="1071243" cy="637032"/>
              </a:xfrm>
              <a:prstGeom prst="rect">
                <a:avLst/>
              </a:prstGeom>
            </p:spPr>
          </p:pic>
          <p:cxnSp>
            <p:nvCxnSpPr>
              <p:cNvPr id="55" name="Connecteur droit 54">
                <a:extLst>
                  <a:ext uri="{FF2B5EF4-FFF2-40B4-BE49-F238E27FC236}">
                    <a16:creationId xmlns:a16="http://schemas.microsoft.com/office/drawing/2014/main" id="{91FD836A-CB3B-4CAE-A2D7-54C71A07162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63741" y="2800528"/>
                <a:ext cx="0" cy="83603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6" name="Image 55">
                <a:extLst>
                  <a:ext uri="{FF2B5EF4-FFF2-40B4-BE49-F238E27FC236}">
                    <a16:creationId xmlns:a16="http://schemas.microsoft.com/office/drawing/2014/main" id="{0E84691A-861D-46D1-AA9B-D7098E7A48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169637" y="3006678"/>
                <a:ext cx="791000" cy="394261"/>
              </a:xfrm>
              <a:prstGeom prst="rect">
                <a:avLst/>
              </a:prstGeom>
            </p:spPr>
          </p:pic>
          <p:sp>
            <p:nvSpPr>
              <p:cNvPr id="57" name="ZoneTexte 56">
                <a:extLst>
                  <a:ext uri="{FF2B5EF4-FFF2-40B4-BE49-F238E27FC236}">
                    <a16:creationId xmlns:a16="http://schemas.microsoft.com/office/drawing/2014/main" id="{EDA30E0E-A75F-4D11-B23B-6C3F5EE02F0B}"/>
                  </a:ext>
                </a:extLst>
              </p:cNvPr>
              <p:cNvSpPr txBox="1"/>
              <p:nvPr/>
            </p:nvSpPr>
            <p:spPr>
              <a:xfrm>
                <a:off x="10830722" y="1559371"/>
                <a:ext cx="8989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b="1" i="1" dirty="0">
                    <a:solidFill>
                      <a:srgbClr val="33CC33"/>
                    </a:solidFill>
                  </a:rPr>
                  <a:t>Régime 1</a:t>
                </a:r>
              </a:p>
            </p:txBody>
          </p:sp>
          <p:sp>
            <p:nvSpPr>
              <p:cNvPr id="58" name="ZoneTexte 57">
                <a:extLst>
                  <a:ext uri="{FF2B5EF4-FFF2-40B4-BE49-F238E27FC236}">
                    <a16:creationId xmlns:a16="http://schemas.microsoft.com/office/drawing/2014/main" id="{233E6BC7-8CD8-4DFB-AB3C-4B5249D0D581}"/>
                  </a:ext>
                </a:extLst>
              </p:cNvPr>
              <p:cNvSpPr txBox="1"/>
              <p:nvPr/>
            </p:nvSpPr>
            <p:spPr>
              <a:xfrm>
                <a:off x="9188094" y="2349153"/>
                <a:ext cx="8989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i="1" dirty="0">
                    <a:solidFill>
                      <a:schemeClr val="bg2">
                        <a:lumMod val="25000"/>
                      </a:schemeClr>
                    </a:solidFill>
                  </a:rPr>
                  <a:t>Régime 2</a:t>
                </a:r>
              </a:p>
            </p:txBody>
          </p:sp>
        </p:grpSp>
        <p:sp>
          <p:nvSpPr>
            <p:cNvPr id="44" name="Arc 43">
              <a:extLst>
                <a:ext uri="{FF2B5EF4-FFF2-40B4-BE49-F238E27FC236}">
                  <a16:creationId xmlns:a16="http://schemas.microsoft.com/office/drawing/2014/main" id="{EB4314F1-56D0-4911-99E7-8E7C2776AEDF}"/>
                </a:ext>
              </a:extLst>
            </p:cNvPr>
            <p:cNvSpPr/>
            <p:nvPr/>
          </p:nvSpPr>
          <p:spPr>
            <a:xfrm>
              <a:off x="11616655" y="1610234"/>
              <a:ext cx="205915" cy="526398"/>
            </a:xfrm>
            <a:prstGeom prst="arc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A55C7D48-867F-415A-9876-34A980199E8E}"/>
                </a:ext>
              </a:extLst>
            </p:cNvPr>
            <p:cNvSpPr txBox="1"/>
            <p:nvPr/>
          </p:nvSpPr>
          <p:spPr>
            <a:xfrm>
              <a:off x="11719612" y="1515096"/>
              <a:ext cx="543551" cy="2928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1200" dirty="0">
                  <a:solidFill>
                    <a:srgbClr val="33CC33"/>
                  </a:solidFill>
                </a:rPr>
                <a:t>≈ 1</a:t>
              </a:r>
            </a:p>
          </p:txBody>
        </p:sp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BC0140EA-37AA-4AC6-A8BA-C6709821831E}"/>
                </a:ext>
              </a:extLst>
            </p:cNvPr>
            <p:cNvCxnSpPr/>
            <p:nvPr/>
          </p:nvCxnSpPr>
          <p:spPr>
            <a:xfrm flipV="1">
              <a:off x="11488271" y="1852881"/>
              <a:ext cx="560555" cy="7471"/>
            </a:xfrm>
            <a:prstGeom prst="line">
              <a:avLst/>
            </a:prstGeom>
            <a:ln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>
              <a:extLst>
                <a:ext uri="{FF2B5EF4-FFF2-40B4-BE49-F238E27FC236}">
                  <a16:creationId xmlns:a16="http://schemas.microsoft.com/office/drawing/2014/main" id="{1F5C26AE-B39F-47E0-B1D3-AB1C587416B3}"/>
                </a:ext>
              </a:extLst>
            </p:cNvPr>
            <p:cNvCxnSpPr>
              <a:cxnSpLocks/>
            </p:cNvCxnSpPr>
            <p:nvPr/>
          </p:nvCxnSpPr>
          <p:spPr>
            <a:xfrm>
              <a:off x="9342097" y="3274156"/>
              <a:ext cx="640103" cy="0"/>
            </a:xfrm>
            <a:prstGeom prst="line">
              <a:avLst/>
            </a:prstGeom>
            <a:ln>
              <a:solidFill>
                <a:srgbClr val="FF993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>
              <a:extLst>
                <a:ext uri="{FF2B5EF4-FFF2-40B4-BE49-F238E27FC236}">
                  <a16:creationId xmlns:a16="http://schemas.microsoft.com/office/drawing/2014/main" id="{AD1F6F73-7D8B-4301-A89B-CC4F6EDCD3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75524" y="1664217"/>
              <a:ext cx="17101" cy="98286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A37A7535-EACE-41F1-8DF4-42570182FB2D}"/>
                </a:ext>
              </a:extLst>
            </p:cNvPr>
            <p:cNvSpPr txBox="1"/>
            <p:nvPr/>
          </p:nvSpPr>
          <p:spPr>
            <a:xfrm>
              <a:off x="9205747" y="1259485"/>
              <a:ext cx="16415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i="1" dirty="0"/>
                <a:t>Log(T2)(log(S))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1806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CB95EEF-B989-40DD-9E14-1D40D6134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7996" y="515448"/>
            <a:ext cx="1571018" cy="1444067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27F9297-EE12-42EC-B74A-8D4F08971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D72CA-FD88-4D7B-97A3-62C76FA2289C}" type="slidenum">
              <a:rPr lang="fr-FR" smtClean="0"/>
              <a:t>7</a:t>
            </a:fld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FE1D990-D68B-468D-984F-CD483FC3DCD2}"/>
              </a:ext>
            </a:extLst>
          </p:cNvPr>
          <p:cNvSpPr txBox="1"/>
          <p:nvPr/>
        </p:nvSpPr>
        <p:spPr>
          <a:xfrm>
            <a:off x="215912" y="196570"/>
            <a:ext cx="9673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/>
              <a:t>Deviation</a:t>
            </a:r>
            <a:r>
              <a:rPr lang="fr-FR" sz="2000" b="1" dirty="0"/>
              <a:t> of the power </a:t>
            </a:r>
            <a:r>
              <a:rPr lang="fr-FR" sz="2000" b="1" dirty="0" err="1"/>
              <a:t>law</a:t>
            </a:r>
            <a:r>
              <a:rPr lang="fr-FR" sz="2000" b="1" dirty="0"/>
              <a:t> PL(t) n° 2. </a:t>
            </a:r>
            <a:r>
              <a:rPr lang="fr-FR" sz="2000" b="1" dirty="0" err="1"/>
              <a:t>Desaturation</a:t>
            </a:r>
            <a:r>
              <a:rPr lang="fr-FR" sz="2000" b="1" dirty="0"/>
              <a:t> </a:t>
            </a:r>
            <a:r>
              <a:rPr lang="fr-FR" sz="2000" b="1" dirty="0" err="1"/>
              <a:t>with</a:t>
            </a:r>
            <a:r>
              <a:rPr lang="fr-FR" sz="2000" b="1" dirty="0"/>
              <a:t> </a:t>
            </a:r>
            <a:r>
              <a:rPr lang="fr-FR" sz="2000" b="1" dirty="0" err="1"/>
              <a:t>perfect</a:t>
            </a:r>
            <a:r>
              <a:rPr lang="fr-FR" sz="2000" b="1" dirty="0"/>
              <a:t> </a:t>
            </a:r>
            <a:r>
              <a:rPr lang="fr-FR" sz="2000" b="1" dirty="0" err="1"/>
              <a:t>dewetting</a:t>
            </a:r>
            <a:r>
              <a:rPr lang="fr-FR" sz="2000" b="1" dirty="0"/>
              <a:t> (PL = 0).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8388FCF-7D03-4E10-A771-71D5BA43E4A3}"/>
              </a:ext>
            </a:extLst>
          </p:cNvPr>
          <p:cNvSpPr txBox="1"/>
          <p:nvPr/>
        </p:nvSpPr>
        <p:spPr>
          <a:xfrm>
            <a:off x="0" y="582615"/>
            <a:ext cx="2099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i="1" dirty="0"/>
              <a:t>Slow drying of </a:t>
            </a:r>
            <a:r>
              <a:rPr lang="fr-FR" b="1" i="1" dirty="0"/>
              <a:t>green </a:t>
            </a:r>
            <a:r>
              <a:rPr lang="fr-FR" b="1" i="1" dirty="0" err="1"/>
              <a:t>poplar</a:t>
            </a:r>
            <a:r>
              <a:rPr lang="fr-FR" b="1" i="1" dirty="0"/>
              <a:t> (free water)</a:t>
            </a:r>
            <a:endParaRPr lang="fr-FR" i="1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EBDE053-B731-4451-BAB9-4FDA83541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881" y="1089718"/>
            <a:ext cx="2075610" cy="40139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F2C3D76-D86B-4C7C-B085-E31212EE55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90" y="1535412"/>
            <a:ext cx="4566582" cy="2901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753AFA7-E6F3-4A3E-BC08-0CA5F8DDC9F6}"/>
                  </a:ext>
                </a:extLst>
              </p:cNvPr>
              <p:cNvSpPr/>
              <p:nvPr/>
            </p:nvSpPr>
            <p:spPr>
              <a:xfrm>
                <a:off x="38590" y="4197726"/>
                <a:ext cx="5940866" cy="18810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b="1" dirty="0"/>
                  <a:t>	</a:t>
                </a:r>
                <a:r>
                  <a:rPr lang="el-GR" b="1" dirty="0">
                    <a:solidFill>
                      <a:srgbClr val="0000FF"/>
                    </a:solidFill>
                  </a:rPr>
                  <a:t>τ</a:t>
                </a:r>
                <a:r>
                  <a:rPr lang="fr-FR" b="1" baseline="-25000" dirty="0">
                    <a:solidFill>
                      <a:srgbClr val="0000FF"/>
                    </a:solidFill>
                  </a:rPr>
                  <a:t>2</a:t>
                </a:r>
                <a:r>
                  <a:rPr lang="fr-FR" b="1" dirty="0"/>
                  <a:t> =</a:t>
                </a:r>
                <a:r>
                  <a:rPr lang="fr-FR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altLang="fr-FR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altLang="fr-FR" b="1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altLang="fr-FR" b="1" dirty="0"/>
                          <m:t>r</m:t>
                        </m:r>
                        <m:r>
                          <m:rPr>
                            <m:nor/>
                          </m:rPr>
                          <a:rPr lang="fr-FR" altLang="fr-FR" b="1" baseline="-25000" dirty="0"/>
                          <m:t>2</m:t>
                        </m:r>
                        <m:r>
                          <a:rPr lang="fr-FR" altLang="fr-FR" b="1" baseline="-25000" dirty="0">
                            <a:latin typeface="Cambria Math" panose="02040503050406030204" pitchFamily="18" charset="0"/>
                          </a:rPr>
                          <m:t>.</m:t>
                        </m:r>
                      </m:den>
                    </m:f>
                  </m:oMath>
                </a14:m>
                <a:r>
                  <a:rPr lang="fr-FR" dirty="0"/>
                  <a:t> </a:t>
                </a:r>
                <a:r>
                  <a:rPr lang="fr-FR" altLang="fr-FR" b="1" dirty="0"/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altLang="fr-FR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altLang="fr-FR" b="1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altLang="fr-FR" b="1" i="0" dirty="0" smtClean="0"/>
                          <m:t>S</m:t>
                        </m:r>
                        <m:r>
                          <m:rPr>
                            <m:nor/>
                          </m:rPr>
                          <a:rPr lang="fr-FR" altLang="fr-FR" b="1" i="0" baseline="-25000" dirty="0" smtClean="0"/>
                          <m:t>wet</m:t>
                        </m:r>
                        <m:r>
                          <a:rPr lang="fr-FR" altLang="fr-FR" b="1" baseline="-25000" dirty="0">
                            <a:latin typeface="Cambria Math" panose="02040503050406030204" pitchFamily="18" charset="0"/>
                          </a:rPr>
                          <m:t>.</m:t>
                        </m:r>
                      </m:den>
                    </m:f>
                  </m:oMath>
                </a14:m>
                <a:r>
                  <a:rPr lang="fr-FR" dirty="0"/>
                  <a:t> </a:t>
                </a:r>
                <a:r>
                  <a:rPr lang="fr-FR" b="1" dirty="0"/>
                  <a:t> </a:t>
                </a:r>
                <a:r>
                  <a:rPr lang="fr-FR" altLang="fr-FR" b="1" dirty="0"/>
                  <a:t>. </a:t>
                </a:r>
                <a:r>
                  <a:rPr lang="fr-FR" altLang="fr-FR" b="1" dirty="0" err="1">
                    <a:solidFill>
                      <a:srgbClr val="0000FF"/>
                    </a:solidFill>
                  </a:rPr>
                  <a:t>V</a:t>
                </a:r>
                <a:r>
                  <a:rPr lang="fr-FR" altLang="fr-FR" b="1" baseline="-25000" dirty="0" err="1">
                    <a:solidFill>
                      <a:srgbClr val="0000FF"/>
                    </a:solidFill>
                  </a:rPr>
                  <a:t>water</a:t>
                </a:r>
                <a:r>
                  <a:rPr lang="fr-FR" dirty="0">
                    <a:solidFill>
                      <a:srgbClr val="0000FF"/>
                    </a:solidFill>
                  </a:rPr>
                  <a:t> </a:t>
                </a:r>
                <a:r>
                  <a:rPr lang="fr-FR" dirty="0"/>
                  <a:t> ≈ cste </a:t>
                </a:r>
              </a:p>
              <a:p>
                <a:r>
                  <a:rPr lang="fr-FR" sz="800" dirty="0"/>
                  <a:t>	</a:t>
                </a:r>
              </a:p>
              <a:p>
                <a:r>
                  <a:rPr lang="fr-FR" dirty="0" err="1"/>
                  <a:t>during</a:t>
                </a:r>
                <a:r>
                  <a:rPr lang="fr-FR" dirty="0"/>
                  <a:t> the </a:t>
                </a:r>
                <a:r>
                  <a:rPr lang="fr-FR" dirty="0" err="1"/>
                  <a:t>most</a:t>
                </a:r>
                <a:r>
                  <a:rPr lang="fr-FR" dirty="0"/>
                  <a:t> of free water drying</a:t>
                </a:r>
              </a:p>
              <a:p>
                <a:endParaRPr lang="fr-FR" sz="800" dirty="0"/>
              </a:p>
              <a:p>
                <a:r>
                  <a:rPr lang="fr-FR" dirty="0"/>
                  <a:t>log(</a:t>
                </a:r>
                <a:r>
                  <a:rPr lang="el-GR" b="1" dirty="0">
                    <a:solidFill>
                      <a:schemeClr val="tx1"/>
                    </a:solidFill>
                  </a:rPr>
                  <a:t>τ</a:t>
                </a:r>
                <a:r>
                  <a:rPr lang="fr-FR" b="1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fr-FR" dirty="0"/>
                  <a:t>) = C + </a:t>
                </a:r>
                <a:r>
                  <a:rPr lang="fr-FR" b="1" dirty="0">
                    <a:solidFill>
                      <a:srgbClr val="0000FF"/>
                    </a:solidFill>
                  </a:rPr>
                  <a:t>0</a:t>
                </a:r>
                <a:r>
                  <a:rPr lang="fr-FR" dirty="0"/>
                  <a:t> . log(S</a:t>
                </a:r>
                <a:r>
                  <a:rPr lang="fr-FR" baseline="-25000" dirty="0"/>
                  <a:t>NMR</a:t>
                </a:r>
                <a:r>
                  <a:rPr lang="fr-FR" dirty="0"/>
                  <a:t>) → </a:t>
                </a:r>
                <a:r>
                  <a:rPr lang="fr-FR" b="1" dirty="0">
                    <a:solidFill>
                      <a:srgbClr val="0000FF"/>
                    </a:solidFill>
                  </a:rPr>
                  <a:t>PL(t) ≈ 0</a:t>
                </a:r>
                <a:endParaRPr lang="fr-FR" dirty="0">
                  <a:solidFill>
                    <a:srgbClr val="0000FF"/>
                  </a:solidFill>
                </a:endParaRPr>
              </a:p>
              <a:p>
                <a:r>
                  <a:rPr lang="fr-FR" dirty="0"/>
                  <a:t> if </a:t>
                </a:r>
                <a:r>
                  <a:rPr lang="fr-FR" b="1" dirty="0" err="1"/>
                  <a:t>S</a:t>
                </a:r>
                <a:r>
                  <a:rPr lang="fr-FR" b="1" baseline="-25000" dirty="0" err="1"/>
                  <a:t>wet</a:t>
                </a:r>
                <a:r>
                  <a:rPr lang="fr-FR" b="1" dirty="0"/>
                  <a:t> and </a:t>
                </a:r>
                <a:r>
                  <a:rPr lang="fr-FR" b="1" dirty="0" err="1"/>
                  <a:t>V</a:t>
                </a:r>
                <a:r>
                  <a:rPr lang="fr-FR" b="1" baseline="-25000" dirty="0" err="1"/>
                  <a:t>water</a:t>
                </a:r>
                <a:r>
                  <a:rPr lang="fr-FR" b="1" dirty="0"/>
                  <a:t> </a:t>
                </a:r>
                <a:r>
                  <a:rPr lang="fr-FR" b="1" dirty="0" err="1"/>
                  <a:t>decrease</a:t>
                </a:r>
                <a:r>
                  <a:rPr lang="fr-FR" b="1" dirty="0"/>
                  <a:t> by the </a:t>
                </a:r>
                <a:r>
                  <a:rPr lang="fr-FR" b="1" dirty="0" err="1"/>
                  <a:t>same</a:t>
                </a:r>
                <a:r>
                  <a:rPr lang="fr-FR" b="1" dirty="0"/>
                  <a:t> relative variation </a:t>
                </a:r>
              </a:p>
              <a:p>
                <a:r>
                  <a:rPr lang="fr-FR" b="1" dirty="0"/>
                  <a:t>→ </a:t>
                </a:r>
                <a:r>
                  <a:rPr lang="fr-FR" b="1" dirty="0">
                    <a:solidFill>
                      <a:srgbClr val="0000FF"/>
                    </a:solidFill>
                  </a:rPr>
                  <a:t>Full </a:t>
                </a:r>
                <a:r>
                  <a:rPr lang="fr-FR" b="1" dirty="0" err="1">
                    <a:solidFill>
                      <a:srgbClr val="0000FF"/>
                    </a:solidFill>
                  </a:rPr>
                  <a:t>dewetting</a:t>
                </a:r>
                <a:r>
                  <a:rPr lang="fr-FR" b="1" dirty="0">
                    <a:solidFill>
                      <a:srgbClr val="0000FF"/>
                    </a:solidFill>
                  </a:rPr>
                  <a:t> </a:t>
                </a:r>
                <a:r>
                  <a:rPr lang="fr-FR" dirty="0" err="1"/>
                  <a:t>with</a:t>
                </a:r>
                <a:r>
                  <a:rPr lang="fr-FR" dirty="0"/>
                  <a:t> the </a:t>
                </a:r>
                <a:r>
                  <a:rPr lang="fr-FR" dirty="0" err="1"/>
                  <a:t>same</a:t>
                </a:r>
                <a:r>
                  <a:rPr lang="fr-FR" dirty="0"/>
                  <a:t> </a:t>
                </a:r>
                <a:r>
                  <a:rPr lang="fr-FR" dirty="0" err="1"/>
                  <a:t>meniscii</a:t>
                </a:r>
                <a:r>
                  <a:rPr lang="fr-FR" dirty="0"/>
                  <a:t> in </a:t>
                </a:r>
                <a:r>
                  <a:rPr lang="fr-FR" dirty="0" err="1"/>
                  <a:t>tracheid</a:t>
                </a:r>
                <a:r>
                  <a:rPr lang="fr-FR" dirty="0"/>
                  <a:t>, …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753AFA7-E6F3-4A3E-BC08-0CA5F8DDC9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90" y="4197726"/>
                <a:ext cx="5940866" cy="1881092"/>
              </a:xfrm>
              <a:prstGeom prst="rect">
                <a:avLst/>
              </a:prstGeom>
              <a:blipFill>
                <a:blip r:embed="rId5"/>
                <a:stretch>
                  <a:fillRect l="-821" b="-454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C181BA36-87D4-4A4B-BE64-DC2A118A3388}"/>
              </a:ext>
            </a:extLst>
          </p:cNvPr>
          <p:cNvSpPr/>
          <p:nvPr/>
        </p:nvSpPr>
        <p:spPr>
          <a:xfrm>
            <a:off x="215912" y="6368649"/>
            <a:ext cx="115547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 … , r</a:t>
            </a:r>
            <a:r>
              <a:rPr lang="fr-FR" b="1" baseline="-25000" dirty="0"/>
              <a:t>2</a:t>
            </a:r>
            <a:r>
              <a:rPr lang="fr-FR" b="1" dirty="0"/>
              <a:t> constant (</a:t>
            </a:r>
            <a:r>
              <a:rPr lang="fr-FR" b="1" dirty="0" err="1"/>
              <a:t>chemical</a:t>
            </a:r>
            <a:r>
              <a:rPr lang="fr-FR" b="1" dirty="0"/>
              <a:t> </a:t>
            </a:r>
            <a:r>
              <a:rPr lang="fr-FR" b="1" dirty="0" err="1"/>
              <a:t>stability</a:t>
            </a:r>
            <a:r>
              <a:rPr lang="fr-FR" b="1" dirty="0"/>
              <a:t>)</a:t>
            </a:r>
            <a:r>
              <a:rPr lang="fr-FR" dirty="0"/>
              <a:t>, </a:t>
            </a:r>
            <a:r>
              <a:rPr lang="fr-FR" b="1" dirty="0"/>
              <a:t>fast exchange </a:t>
            </a:r>
            <a:r>
              <a:rPr lang="fr-FR" b="1" dirty="0" err="1"/>
              <a:t>available</a:t>
            </a:r>
            <a:r>
              <a:rPr lang="fr-FR" dirty="0"/>
              <a:t>, </a:t>
            </a:r>
            <a:r>
              <a:rPr lang="fr-FR" b="1" dirty="0" err="1"/>
              <a:t>homogenous</a:t>
            </a:r>
            <a:r>
              <a:rPr lang="fr-FR" b="1" dirty="0"/>
              <a:t> </a:t>
            </a:r>
            <a:r>
              <a:rPr lang="fr-FR" b="1" dirty="0" err="1"/>
              <a:t>hydric</a:t>
            </a:r>
            <a:r>
              <a:rPr lang="fr-FR" b="1" dirty="0"/>
              <a:t> content </a:t>
            </a:r>
            <a:r>
              <a:rPr lang="fr-FR" b="1" dirty="0" err="1"/>
              <a:t>during</a:t>
            </a:r>
            <a:r>
              <a:rPr lang="fr-FR" b="1" dirty="0"/>
              <a:t> the </a:t>
            </a:r>
            <a:r>
              <a:rPr lang="fr-FR" b="1" dirty="0" err="1"/>
              <a:t>most</a:t>
            </a:r>
            <a:r>
              <a:rPr lang="fr-FR" b="1" dirty="0"/>
              <a:t> of the drying. </a:t>
            </a:r>
            <a:endParaRPr lang="fr-FR" dirty="0"/>
          </a:p>
        </p:txBody>
      </p:sp>
      <p:grpSp>
        <p:nvGrpSpPr>
          <p:cNvPr id="74" name="Groupe 73">
            <a:extLst>
              <a:ext uri="{FF2B5EF4-FFF2-40B4-BE49-F238E27FC236}">
                <a16:creationId xmlns:a16="http://schemas.microsoft.com/office/drawing/2014/main" id="{4A04E7F3-E8EF-4E7E-BE9B-83C53C0126BB}"/>
              </a:ext>
            </a:extLst>
          </p:cNvPr>
          <p:cNvGrpSpPr/>
          <p:nvPr/>
        </p:nvGrpSpPr>
        <p:grpSpPr>
          <a:xfrm>
            <a:off x="163182" y="1817920"/>
            <a:ext cx="5615104" cy="2345999"/>
            <a:chOff x="163182" y="1817920"/>
            <a:chExt cx="5615104" cy="2345999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258DAAF2-6820-4CB3-9B7E-368F49FCC2A1}"/>
                </a:ext>
              </a:extLst>
            </p:cNvPr>
            <p:cNvGrpSpPr/>
            <p:nvPr/>
          </p:nvGrpSpPr>
          <p:grpSpPr>
            <a:xfrm>
              <a:off x="163182" y="1992219"/>
              <a:ext cx="5615104" cy="2171700"/>
              <a:chOff x="195563" y="1736437"/>
              <a:chExt cx="5615104" cy="2171700"/>
            </a:xfrm>
          </p:grpSpPr>
          <p:pic>
            <p:nvPicPr>
              <p:cNvPr id="3" name="Image 2">
                <a:extLst>
                  <a:ext uri="{FF2B5EF4-FFF2-40B4-BE49-F238E27FC236}">
                    <a16:creationId xmlns:a16="http://schemas.microsoft.com/office/drawing/2014/main" id="{86EAD492-7E19-4251-A3EE-83B1820E13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5563" y="1736437"/>
                <a:ext cx="2686050" cy="2171700"/>
              </a:xfrm>
              <a:prstGeom prst="rect">
                <a:avLst/>
              </a:prstGeom>
            </p:spPr>
          </p:pic>
          <p:pic>
            <p:nvPicPr>
              <p:cNvPr id="7" name="Image 6">
                <a:extLst>
                  <a:ext uri="{FF2B5EF4-FFF2-40B4-BE49-F238E27FC236}">
                    <a16:creationId xmlns:a16="http://schemas.microsoft.com/office/drawing/2014/main" id="{C314823F-42B0-451B-B411-01405D1395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00817" y="1888480"/>
                <a:ext cx="2609850" cy="1943100"/>
              </a:xfrm>
              <a:prstGeom prst="rect">
                <a:avLst/>
              </a:prstGeom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B242208-0596-47AC-97CC-7DC53A589E96}"/>
                  </a:ext>
                </a:extLst>
              </p:cNvPr>
              <p:cNvSpPr/>
              <p:nvPr/>
            </p:nvSpPr>
            <p:spPr>
              <a:xfrm>
                <a:off x="195563" y="3703782"/>
                <a:ext cx="192364" cy="2043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6586039-8B28-4A7B-B41E-DD43D6757D1C}"/>
                  </a:ext>
                </a:extLst>
              </p:cNvPr>
              <p:cNvSpPr/>
              <p:nvPr/>
            </p:nvSpPr>
            <p:spPr>
              <a:xfrm>
                <a:off x="3200817" y="3666439"/>
                <a:ext cx="192364" cy="2043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cxnSp>
          <p:nvCxnSpPr>
            <p:cNvPr id="14" name="Connecteur droit avec flèche 13">
              <a:extLst>
                <a:ext uri="{FF2B5EF4-FFF2-40B4-BE49-F238E27FC236}">
                  <a16:creationId xmlns:a16="http://schemas.microsoft.com/office/drawing/2014/main" id="{3CF330CF-C31A-4728-81BA-BA102C72DBC5}"/>
                </a:ext>
              </a:extLst>
            </p:cNvPr>
            <p:cNvCxnSpPr/>
            <p:nvPr/>
          </p:nvCxnSpPr>
          <p:spPr>
            <a:xfrm>
              <a:off x="2461438" y="2789073"/>
              <a:ext cx="0" cy="794327"/>
            </a:xfrm>
            <a:prstGeom prst="straightConnector1">
              <a:avLst/>
            </a:prstGeom>
            <a:ln w="38100">
              <a:solidFill>
                <a:srgbClr val="0000FF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DCF57224-DB2C-4FE2-8064-F0F7AEF394AB}"/>
                </a:ext>
              </a:extLst>
            </p:cNvPr>
            <p:cNvGrpSpPr/>
            <p:nvPr/>
          </p:nvGrpSpPr>
          <p:grpSpPr>
            <a:xfrm rot="16200000">
              <a:off x="2158381" y="2946554"/>
              <a:ext cx="1499333" cy="220764"/>
              <a:chOff x="12900502" y="11270585"/>
              <a:chExt cx="1499333" cy="220764"/>
            </a:xfrm>
          </p:grpSpPr>
          <p:sp>
            <p:nvSpPr>
              <p:cNvPr id="20" name="Organigramme : Disque magnétique 19">
                <a:extLst>
                  <a:ext uri="{FF2B5EF4-FFF2-40B4-BE49-F238E27FC236}">
                    <a16:creationId xmlns:a16="http://schemas.microsoft.com/office/drawing/2014/main" id="{F0F2F58D-30E4-460B-AC7A-483629A8F5AA}"/>
                  </a:ext>
                </a:extLst>
              </p:cNvPr>
              <p:cNvSpPr/>
              <p:nvPr/>
            </p:nvSpPr>
            <p:spPr>
              <a:xfrm rot="5400000">
                <a:off x="13926956" y="11018467"/>
                <a:ext cx="220762" cy="724997"/>
              </a:xfrm>
              <a:prstGeom prst="flowChartMagneticDisk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3" name="Organigramme : Disque magnétique 22">
                <a:extLst>
                  <a:ext uri="{FF2B5EF4-FFF2-40B4-BE49-F238E27FC236}">
                    <a16:creationId xmlns:a16="http://schemas.microsoft.com/office/drawing/2014/main" id="{64259C34-EBF0-4043-B0EE-D6B048D9D363}"/>
                  </a:ext>
                </a:extLst>
              </p:cNvPr>
              <p:cNvSpPr/>
              <p:nvPr/>
            </p:nvSpPr>
            <p:spPr>
              <a:xfrm rot="5400000">
                <a:off x="13152621" y="11018467"/>
                <a:ext cx="220762" cy="724997"/>
              </a:xfrm>
              <a:prstGeom prst="flowChartMagneticDisk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4" name="Organigramme : Disque magnétique 23">
                <a:extLst>
                  <a:ext uri="{FF2B5EF4-FFF2-40B4-BE49-F238E27FC236}">
                    <a16:creationId xmlns:a16="http://schemas.microsoft.com/office/drawing/2014/main" id="{A124D2D2-B867-4D7E-B639-00485676DEFA}"/>
                  </a:ext>
                </a:extLst>
              </p:cNvPr>
              <p:cNvSpPr/>
              <p:nvPr/>
            </p:nvSpPr>
            <p:spPr>
              <a:xfrm rot="5400000">
                <a:off x="12981727" y="11189362"/>
                <a:ext cx="220762" cy="383212"/>
              </a:xfrm>
              <a:prstGeom prst="flowChartMagneticDisk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1EFF21A4-8F5A-41F0-8043-1D8BC1B67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51791" y="1817920"/>
              <a:ext cx="2867755" cy="152136"/>
            </a:xfrm>
            <a:prstGeom prst="rect">
              <a:avLst/>
            </a:prstGeom>
          </p:spPr>
        </p:pic>
      </p:grpSp>
      <p:pic>
        <p:nvPicPr>
          <p:cNvPr id="96" name="Image 95">
            <a:extLst>
              <a:ext uri="{FF2B5EF4-FFF2-40B4-BE49-F238E27FC236}">
                <a16:creationId xmlns:a16="http://schemas.microsoft.com/office/drawing/2014/main" id="{6A237707-04AC-4F88-9A87-C13DD83A62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64244" y="2097294"/>
            <a:ext cx="1347967" cy="978060"/>
          </a:xfrm>
          <a:prstGeom prst="rect">
            <a:avLst/>
          </a:prstGeom>
        </p:spPr>
      </p:pic>
      <p:cxnSp>
        <p:nvCxnSpPr>
          <p:cNvPr id="98" name="Connecteur droit avec flèche 97">
            <a:extLst>
              <a:ext uri="{FF2B5EF4-FFF2-40B4-BE49-F238E27FC236}">
                <a16:creationId xmlns:a16="http://schemas.microsoft.com/office/drawing/2014/main" id="{8C1B38C0-C9AA-4ADA-BA4B-C62D89A783AF}"/>
              </a:ext>
            </a:extLst>
          </p:cNvPr>
          <p:cNvCxnSpPr>
            <a:cxnSpLocks/>
          </p:cNvCxnSpPr>
          <p:nvPr/>
        </p:nvCxnSpPr>
        <p:spPr>
          <a:xfrm flipV="1">
            <a:off x="3974647" y="2578684"/>
            <a:ext cx="510351" cy="3738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03967403-74AD-487A-BDA0-B06D54710463}"/>
              </a:ext>
            </a:extLst>
          </p:cNvPr>
          <p:cNvSpPr/>
          <p:nvPr/>
        </p:nvSpPr>
        <p:spPr>
          <a:xfrm>
            <a:off x="10479152" y="3646401"/>
            <a:ext cx="15852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400" i="1" dirty="0">
                <a:solidFill>
                  <a:srgbClr val="000000"/>
                </a:solidFill>
                <a:ea typeface="Arial Unicode MS"/>
              </a:rPr>
              <a:t>Maillet</a:t>
            </a:r>
          </a:p>
          <a:p>
            <a:pPr algn="r"/>
            <a:r>
              <a:rPr lang="fr-FR" sz="1400" i="1" dirty="0">
                <a:solidFill>
                  <a:srgbClr val="000000"/>
                </a:solidFill>
                <a:ea typeface="Arial Unicode MS"/>
              </a:rPr>
              <a:t>Sidi-</a:t>
            </a:r>
            <a:r>
              <a:rPr lang="fr-FR" sz="1400" i="1" dirty="0" err="1">
                <a:solidFill>
                  <a:srgbClr val="000000"/>
                </a:solidFill>
                <a:ea typeface="Arial Unicode MS"/>
              </a:rPr>
              <a:t>Boulenouar</a:t>
            </a:r>
            <a:endParaRPr lang="fr-FR" sz="1400" i="1" dirty="0">
              <a:solidFill>
                <a:srgbClr val="000000"/>
              </a:solidFill>
              <a:ea typeface="Arial Unicode MS"/>
            </a:endParaRPr>
          </a:p>
          <a:p>
            <a:pPr algn="r"/>
            <a:r>
              <a:rPr lang="fr-FR" sz="1400" i="1" dirty="0">
                <a:solidFill>
                  <a:srgbClr val="000000"/>
                </a:solidFill>
                <a:ea typeface="Arial Unicode MS"/>
              </a:rPr>
              <a:t> Keita</a:t>
            </a:r>
            <a:endParaRPr lang="fr-FR" sz="1400" i="1" dirty="0">
              <a:solidFill>
                <a:srgbClr val="000000"/>
              </a:solidFill>
            </a:endParaRPr>
          </a:p>
          <a:p>
            <a:pPr algn="r"/>
            <a:r>
              <a:rPr lang="fr-FR" sz="1400" i="1" dirty="0">
                <a:solidFill>
                  <a:srgbClr val="000000"/>
                </a:solidFill>
              </a:rPr>
              <a:t> 2026</a:t>
            </a:r>
            <a:endParaRPr lang="fr-FR" sz="1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83FD02A9-94B8-4EB4-8761-7FD66F8BE31B}"/>
                  </a:ext>
                </a:extLst>
              </p:cNvPr>
              <p:cNvSpPr/>
              <p:nvPr/>
            </p:nvSpPr>
            <p:spPr>
              <a:xfrm>
                <a:off x="6146888" y="3601114"/>
                <a:ext cx="6160654" cy="24350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Regime</a:t>
                </a:r>
                <a:r>
                  <a:rPr lang="fr-FR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1: LP(t) = 1 </a:t>
                </a:r>
              </a:p>
              <a:p>
                <a:endParaRPr lang="fr-FR" sz="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fr-FR" b="1" dirty="0" err="1">
                    <a:solidFill>
                      <a:srgbClr val="FF0000"/>
                    </a:solidFill>
                  </a:rPr>
                  <a:t>Regime</a:t>
                </a:r>
                <a:r>
                  <a:rPr lang="fr-FR" b="1" dirty="0">
                    <a:solidFill>
                      <a:srgbClr val="FF0000"/>
                    </a:solidFill>
                  </a:rPr>
                  <a:t> 2: LP(t) ≈ 0</a:t>
                </a:r>
              </a:p>
              <a:p>
                <a:r>
                  <a:rPr lang="fr-FR" b="1" dirty="0"/>
                  <a:t>	</a:t>
                </a:r>
                <a:r>
                  <a:rPr lang="el-GR" b="1" dirty="0">
                    <a:solidFill>
                      <a:srgbClr val="FF0000"/>
                    </a:solidFill>
                  </a:rPr>
                  <a:t>τ</a:t>
                </a:r>
                <a:r>
                  <a:rPr lang="fr-FR" b="1" baseline="-25000" dirty="0">
                    <a:solidFill>
                      <a:srgbClr val="FF0000"/>
                    </a:solidFill>
                  </a:rPr>
                  <a:t>2</a:t>
                </a:r>
                <a:r>
                  <a:rPr lang="fr-FR" b="1" dirty="0">
                    <a:solidFill>
                      <a:schemeClr val="accent2"/>
                    </a:solidFill>
                  </a:rPr>
                  <a:t> </a:t>
                </a:r>
                <a:r>
                  <a:rPr lang="fr-FR" b="1" dirty="0"/>
                  <a:t>=</a:t>
                </a:r>
                <a:r>
                  <a:rPr lang="fr-FR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altLang="fr-FR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altLang="fr-FR" b="1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altLang="fr-FR" b="1" dirty="0"/>
                          <m:t>r</m:t>
                        </m:r>
                        <m:r>
                          <m:rPr>
                            <m:nor/>
                          </m:rPr>
                          <a:rPr lang="fr-FR" altLang="fr-FR" b="1" baseline="-25000" dirty="0"/>
                          <m:t>2</m:t>
                        </m:r>
                        <m:r>
                          <a:rPr lang="fr-FR" altLang="fr-FR" b="1" baseline="-25000" dirty="0">
                            <a:latin typeface="Cambria Math" panose="02040503050406030204" pitchFamily="18" charset="0"/>
                          </a:rPr>
                          <m:t>.</m:t>
                        </m:r>
                      </m:den>
                    </m:f>
                  </m:oMath>
                </a14:m>
                <a:r>
                  <a:rPr lang="fr-FR" dirty="0"/>
                  <a:t> </a:t>
                </a:r>
                <a:r>
                  <a:rPr lang="fr-FR" altLang="fr-FR" b="1" dirty="0"/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altLang="fr-FR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altLang="fr-FR" b="1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altLang="fr-FR" b="1" i="0" dirty="0" smtClean="0"/>
                          <m:t>S</m:t>
                        </m:r>
                        <m:r>
                          <m:rPr>
                            <m:nor/>
                          </m:rPr>
                          <a:rPr lang="fr-FR" altLang="fr-FR" b="1" i="0" baseline="-25000" dirty="0" smtClean="0"/>
                          <m:t>wet</m:t>
                        </m:r>
                        <m:r>
                          <a:rPr lang="fr-FR" altLang="fr-FR" b="1" baseline="-25000" dirty="0">
                            <a:latin typeface="Cambria Math" panose="02040503050406030204" pitchFamily="18" charset="0"/>
                          </a:rPr>
                          <m:t>.</m:t>
                        </m:r>
                      </m:den>
                    </m:f>
                  </m:oMath>
                </a14:m>
                <a:r>
                  <a:rPr lang="fr-FR" dirty="0"/>
                  <a:t> </a:t>
                </a:r>
                <a:r>
                  <a:rPr lang="fr-FR" b="1" dirty="0"/>
                  <a:t> </a:t>
                </a:r>
                <a:r>
                  <a:rPr lang="fr-FR" altLang="fr-FR" b="1" dirty="0"/>
                  <a:t>. </a:t>
                </a:r>
                <a:r>
                  <a:rPr lang="fr-FR" altLang="fr-FR" b="1" dirty="0" err="1">
                    <a:solidFill>
                      <a:srgbClr val="FF0000"/>
                    </a:solidFill>
                  </a:rPr>
                  <a:t>V</a:t>
                </a:r>
                <a:r>
                  <a:rPr lang="fr-FR" altLang="fr-FR" b="1" baseline="-25000" dirty="0" err="1">
                    <a:solidFill>
                      <a:srgbClr val="FF0000"/>
                    </a:solidFill>
                  </a:rPr>
                  <a:t>water</a:t>
                </a:r>
                <a:r>
                  <a:rPr lang="fr-FR" dirty="0"/>
                  <a:t>  ≈ cste</a:t>
                </a:r>
              </a:p>
              <a:p>
                <a:endParaRPr lang="fr-FR" sz="800" dirty="0"/>
              </a:p>
              <a:p>
                <a:r>
                  <a:rPr lang="fr-FR" dirty="0"/>
                  <a:t>log(</a:t>
                </a:r>
                <a:r>
                  <a:rPr lang="el-GR" b="1" dirty="0">
                    <a:solidFill>
                      <a:schemeClr val="tx1"/>
                    </a:solidFill>
                  </a:rPr>
                  <a:t>τ</a:t>
                </a:r>
                <a:r>
                  <a:rPr lang="fr-FR" b="1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fr-FR" dirty="0"/>
                  <a:t>) = C + </a:t>
                </a:r>
                <a:r>
                  <a:rPr lang="fr-FR" dirty="0">
                    <a:solidFill>
                      <a:srgbClr val="FF0000"/>
                    </a:solidFill>
                  </a:rPr>
                  <a:t>0 </a:t>
                </a:r>
                <a:r>
                  <a:rPr lang="fr-FR" dirty="0"/>
                  <a:t>. log(S</a:t>
                </a:r>
                <a:r>
                  <a:rPr lang="fr-FR" baseline="-25000" dirty="0"/>
                  <a:t>NMR</a:t>
                </a:r>
                <a:r>
                  <a:rPr lang="fr-FR" dirty="0"/>
                  <a:t>) → </a:t>
                </a:r>
                <a:r>
                  <a:rPr lang="fr-FR" b="1" dirty="0">
                    <a:solidFill>
                      <a:srgbClr val="FF0000"/>
                    </a:solidFill>
                  </a:rPr>
                  <a:t>PL(t) ≈ 0</a:t>
                </a:r>
                <a:endParaRPr lang="fr-FR" dirty="0">
                  <a:solidFill>
                    <a:srgbClr val="FF0000"/>
                  </a:solidFill>
                </a:endParaRPr>
              </a:p>
              <a:p>
                <a:r>
                  <a:rPr lang="fr-FR" dirty="0"/>
                  <a:t> if </a:t>
                </a:r>
                <a:r>
                  <a:rPr lang="fr-FR" b="1" dirty="0" err="1"/>
                  <a:t>S</a:t>
                </a:r>
                <a:r>
                  <a:rPr lang="fr-FR" b="1" baseline="-25000" dirty="0" err="1"/>
                  <a:t>wet</a:t>
                </a:r>
                <a:r>
                  <a:rPr lang="fr-FR" b="1" dirty="0"/>
                  <a:t> and </a:t>
                </a:r>
                <a:r>
                  <a:rPr lang="fr-FR" b="1" dirty="0" err="1"/>
                  <a:t>V</a:t>
                </a:r>
                <a:r>
                  <a:rPr lang="fr-FR" b="1" baseline="-25000" dirty="0" err="1"/>
                  <a:t>water</a:t>
                </a:r>
                <a:r>
                  <a:rPr lang="fr-FR" b="1" dirty="0"/>
                  <a:t> </a:t>
                </a:r>
                <a:r>
                  <a:rPr lang="fr-FR" b="1" dirty="0" err="1"/>
                  <a:t>decrease</a:t>
                </a:r>
                <a:r>
                  <a:rPr lang="fr-FR" b="1" dirty="0"/>
                  <a:t> by the </a:t>
                </a:r>
                <a:r>
                  <a:rPr lang="fr-FR" b="1" dirty="0" err="1"/>
                  <a:t>same</a:t>
                </a:r>
                <a:r>
                  <a:rPr lang="fr-FR" b="1" dirty="0"/>
                  <a:t> relative variation </a:t>
                </a:r>
              </a:p>
              <a:p>
                <a:r>
                  <a:rPr lang="fr-FR" b="1" dirty="0"/>
                  <a:t>→ </a:t>
                </a:r>
                <a:r>
                  <a:rPr lang="fr-FR" dirty="0"/>
                  <a:t>In accordance </a:t>
                </a:r>
                <a:r>
                  <a:rPr lang="fr-FR" dirty="0" err="1"/>
                  <a:t>with</a:t>
                </a:r>
                <a:r>
                  <a:rPr lang="fr-FR" dirty="0"/>
                  <a:t> </a:t>
                </a:r>
                <a:r>
                  <a:rPr lang="fr-FR" b="1" dirty="0" err="1">
                    <a:solidFill>
                      <a:srgbClr val="FF0000"/>
                    </a:solidFill>
                  </a:rPr>
                  <a:t>dewetting</a:t>
                </a:r>
                <a:r>
                  <a:rPr lang="fr-FR" b="1" dirty="0">
                    <a:solidFill>
                      <a:srgbClr val="FF0000"/>
                    </a:solidFill>
                  </a:rPr>
                  <a:t> </a:t>
                </a:r>
                <a:r>
                  <a:rPr lang="fr-FR" b="1" dirty="0" err="1">
                    <a:solidFill>
                      <a:srgbClr val="FF0000"/>
                    </a:solidFill>
                  </a:rPr>
                  <a:t>during</a:t>
                </a:r>
                <a:r>
                  <a:rPr lang="fr-FR" b="1" dirty="0">
                    <a:solidFill>
                      <a:srgbClr val="FF0000"/>
                    </a:solidFill>
                  </a:rPr>
                  <a:t> the last layer drying </a:t>
                </a:r>
                <a:r>
                  <a:rPr lang="fr-FR" dirty="0" err="1"/>
                  <a:t>between</a:t>
                </a:r>
                <a:r>
                  <a:rPr lang="fr-FR" dirty="0"/>
                  <a:t> 2 </a:t>
                </a:r>
                <a:r>
                  <a:rPr lang="fr-FR" dirty="0" err="1"/>
                  <a:t>clay</a:t>
                </a:r>
                <a:r>
                  <a:rPr lang="fr-FR" dirty="0"/>
                  <a:t> </a:t>
                </a:r>
                <a:r>
                  <a:rPr lang="fr-FR" dirty="0" err="1"/>
                  <a:t>waferers</a:t>
                </a:r>
                <a:r>
                  <a:rPr lang="fr-FR" dirty="0"/>
                  <a:t> « </a:t>
                </a:r>
                <a:r>
                  <a:rPr lang="fr-FR" dirty="0" err="1"/>
                  <a:t>molecule</a:t>
                </a:r>
                <a:r>
                  <a:rPr lang="fr-FR" dirty="0"/>
                  <a:t> by </a:t>
                </a:r>
                <a:r>
                  <a:rPr lang="fr-FR" dirty="0" err="1"/>
                  <a:t>molecule</a:t>
                </a:r>
                <a:r>
                  <a:rPr lang="fr-FR" dirty="0"/>
                  <a:t> », …</a:t>
                </a: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83FD02A9-94B8-4EB4-8761-7FD66F8BE3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6888" y="3601114"/>
                <a:ext cx="6160654" cy="2435090"/>
              </a:xfrm>
              <a:prstGeom prst="rect">
                <a:avLst/>
              </a:prstGeom>
              <a:blipFill>
                <a:blip r:embed="rId10"/>
                <a:stretch>
                  <a:fillRect l="-791" t="-1504" b="-32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ZoneTexte 44">
            <a:extLst>
              <a:ext uri="{FF2B5EF4-FFF2-40B4-BE49-F238E27FC236}">
                <a16:creationId xmlns:a16="http://schemas.microsoft.com/office/drawing/2014/main" id="{7518EA9A-AF48-4AC3-9943-FB938A7C0B23}"/>
              </a:ext>
            </a:extLst>
          </p:cNvPr>
          <p:cNvSpPr txBox="1"/>
          <p:nvPr/>
        </p:nvSpPr>
        <p:spPr>
          <a:xfrm>
            <a:off x="6153581" y="613154"/>
            <a:ext cx="4003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First part of slow drying of </a:t>
            </a:r>
          </a:p>
          <a:p>
            <a:r>
              <a:rPr lang="fr-FR" b="1" i="1" dirty="0"/>
              <a:t>montmorillonite paste (</a:t>
            </a:r>
            <a:r>
              <a:rPr lang="fr-FR" b="1" i="1" dirty="0" err="1"/>
              <a:t>shrinkage</a:t>
            </a:r>
            <a:r>
              <a:rPr lang="fr-FR" b="1" i="1" dirty="0"/>
              <a:t>)</a:t>
            </a:r>
            <a:endParaRPr lang="fr-FR" i="1" dirty="0"/>
          </a:p>
        </p:txBody>
      </p: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5C8F0CFE-D49F-43FF-93ED-9F0A73C419D0}"/>
              </a:ext>
            </a:extLst>
          </p:cNvPr>
          <p:cNvGrpSpPr/>
          <p:nvPr/>
        </p:nvGrpSpPr>
        <p:grpSpPr>
          <a:xfrm>
            <a:off x="6142184" y="1220353"/>
            <a:ext cx="2822826" cy="2198057"/>
            <a:chOff x="6142184" y="1220353"/>
            <a:chExt cx="2822826" cy="2198057"/>
          </a:xfrm>
        </p:grpSpPr>
        <p:pic>
          <p:nvPicPr>
            <p:cNvPr id="48" name="Image 47">
              <a:extLst>
                <a:ext uri="{FF2B5EF4-FFF2-40B4-BE49-F238E27FC236}">
                  <a16:creationId xmlns:a16="http://schemas.microsoft.com/office/drawing/2014/main" id="{CC4C4CAD-7CC9-4446-8A92-3BA0179A1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142184" y="1220353"/>
              <a:ext cx="2822826" cy="2198057"/>
            </a:xfrm>
            <a:prstGeom prst="rect">
              <a:avLst/>
            </a:prstGeom>
          </p:spPr>
        </p:pic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991F445F-79C5-47BF-9A47-3C9FC4015BFF}"/>
                </a:ext>
              </a:extLst>
            </p:cNvPr>
            <p:cNvSpPr txBox="1"/>
            <p:nvPr/>
          </p:nvSpPr>
          <p:spPr>
            <a:xfrm>
              <a:off x="6395160" y="1299275"/>
              <a:ext cx="16415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i="1" dirty="0"/>
                <a:t>T2 </a:t>
              </a:r>
              <a:r>
                <a:rPr lang="fr-FR" sz="1600" i="1" dirty="0" err="1"/>
                <a:t>pdf</a:t>
              </a:r>
              <a:r>
                <a:rPr lang="fr-FR" sz="1600" i="1" dirty="0"/>
                <a:t> (ms)</a:t>
              </a:r>
            </a:p>
          </p:txBody>
        </p:sp>
        <p:cxnSp>
          <p:nvCxnSpPr>
            <p:cNvPr id="50" name="Connecteur droit avec flèche 49">
              <a:extLst>
                <a:ext uri="{FF2B5EF4-FFF2-40B4-BE49-F238E27FC236}">
                  <a16:creationId xmlns:a16="http://schemas.microsoft.com/office/drawing/2014/main" id="{DF10C73F-A067-4D28-9602-E05E153B62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36751" y="1501450"/>
              <a:ext cx="330835" cy="86498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avec flèche 50">
              <a:extLst>
                <a:ext uri="{FF2B5EF4-FFF2-40B4-BE49-F238E27FC236}">
                  <a16:creationId xmlns:a16="http://schemas.microsoft.com/office/drawing/2014/main" id="{D409E22A-FD42-40DF-9214-BC970EBE9050}"/>
                </a:ext>
              </a:extLst>
            </p:cNvPr>
            <p:cNvCxnSpPr>
              <a:cxnSpLocks/>
            </p:cNvCxnSpPr>
            <p:nvPr/>
          </p:nvCxnSpPr>
          <p:spPr>
            <a:xfrm>
              <a:off x="7110413" y="2945219"/>
              <a:ext cx="0" cy="216183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360AFEAC-3B0F-4F51-8E13-BC437265ED9D}"/>
              </a:ext>
            </a:extLst>
          </p:cNvPr>
          <p:cNvGrpSpPr/>
          <p:nvPr/>
        </p:nvGrpSpPr>
        <p:grpSpPr>
          <a:xfrm>
            <a:off x="9010517" y="1227552"/>
            <a:ext cx="3252646" cy="2335908"/>
            <a:chOff x="9010517" y="1227552"/>
            <a:chExt cx="3252646" cy="2335908"/>
          </a:xfrm>
        </p:grpSpPr>
        <p:pic>
          <p:nvPicPr>
            <p:cNvPr id="53" name="Image 52">
              <a:extLst>
                <a:ext uri="{FF2B5EF4-FFF2-40B4-BE49-F238E27FC236}">
                  <a16:creationId xmlns:a16="http://schemas.microsoft.com/office/drawing/2014/main" id="{A171BA40-6DC9-45BA-8977-0BDCE3B539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010517" y="1227552"/>
              <a:ext cx="3077170" cy="2335908"/>
            </a:xfrm>
            <a:prstGeom prst="rect">
              <a:avLst/>
            </a:prstGeom>
          </p:spPr>
        </p:pic>
        <p:grpSp>
          <p:nvGrpSpPr>
            <p:cNvPr id="54" name="Groupe 53">
              <a:extLst>
                <a:ext uri="{FF2B5EF4-FFF2-40B4-BE49-F238E27FC236}">
                  <a16:creationId xmlns:a16="http://schemas.microsoft.com/office/drawing/2014/main" id="{7631CE02-88E4-411C-A089-328276E59B07}"/>
                </a:ext>
              </a:extLst>
            </p:cNvPr>
            <p:cNvGrpSpPr/>
            <p:nvPr/>
          </p:nvGrpSpPr>
          <p:grpSpPr>
            <a:xfrm>
              <a:off x="9239360" y="1268127"/>
              <a:ext cx="2837417" cy="2077195"/>
              <a:chOff x="9169637" y="1559371"/>
              <a:chExt cx="2837417" cy="2077195"/>
            </a:xfrm>
          </p:grpSpPr>
          <p:pic>
            <p:nvPicPr>
              <p:cNvPr id="61" name="Image 60">
                <a:extLst>
                  <a:ext uri="{FF2B5EF4-FFF2-40B4-BE49-F238E27FC236}">
                    <a16:creationId xmlns:a16="http://schemas.microsoft.com/office/drawing/2014/main" id="{28A789F6-E318-425F-86F0-E87DB70CC9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935811" y="2800774"/>
                <a:ext cx="1071243" cy="637032"/>
              </a:xfrm>
              <a:prstGeom prst="rect">
                <a:avLst/>
              </a:prstGeom>
            </p:spPr>
          </p:pic>
          <p:cxnSp>
            <p:nvCxnSpPr>
              <p:cNvPr id="62" name="Connecteur droit 61">
                <a:extLst>
                  <a:ext uri="{FF2B5EF4-FFF2-40B4-BE49-F238E27FC236}">
                    <a16:creationId xmlns:a16="http://schemas.microsoft.com/office/drawing/2014/main" id="{D88134F6-9631-4F1C-811E-CA4411A343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63741" y="2800528"/>
                <a:ext cx="0" cy="83603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3" name="Image 62">
                <a:extLst>
                  <a:ext uri="{FF2B5EF4-FFF2-40B4-BE49-F238E27FC236}">
                    <a16:creationId xmlns:a16="http://schemas.microsoft.com/office/drawing/2014/main" id="{73A2B90D-1D6E-4647-9E38-51D3B322E4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169637" y="3006678"/>
                <a:ext cx="791000" cy="394261"/>
              </a:xfrm>
              <a:prstGeom prst="rect">
                <a:avLst/>
              </a:prstGeom>
            </p:spPr>
          </p:pic>
          <p:sp>
            <p:nvSpPr>
              <p:cNvPr id="64" name="ZoneTexte 63">
                <a:extLst>
                  <a:ext uri="{FF2B5EF4-FFF2-40B4-BE49-F238E27FC236}">
                    <a16:creationId xmlns:a16="http://schemas.microsoft.com/office/drawing/2014/main" id="{08E570F0-930D-4CA4-ADE3-81CF20655439}"/>
                  </a:ext>
                </a:extLst>
              </p:cNvPr>
              <p:cNvSpPr txBox="1"/>
              <p:nvPr/>
            </p:nvSpPr>
            <p:spPr>
              <a:xfrm>
                <a:off x="10830722" y="1559371"/>
                <a:ext cx="8989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b="1" i="1" dirty="0">
                    <a:solidFill>
                      <a:schemeClr val="tx2"/>
                    </a:solidFill>
                  </a:rPr>
                  <a:t>Régime 1</a:t>
                </a:r>
              </a:p>
            </p:txBody>
          </p:sp>
          <p:sp>
            <p:nvSpPr>
              <p:cNvPr id="65" name="ZoneTexte 64">
                <a:extLst>
                  <a:ext uri="{FF2B5EF4-FFF2-40B4-BE49-F238E27FC236}">
                    <a16:creationId xmlns:a16="http://schemas.microsoft.com/office/drawing/2014/main" id="{625833AE-3E02-4D71-86A6-B7D1395F5394}"/>
                  </a:ext>
                </a:extLst>
              </p:cNvPr>
              <p:cNvSpPr txBox="1"/>
              <p:nvPr/>
            </p:nvSpPr>
            <p:spPr>
              <a:xfrm>
                <a:off x="9188094" y="2349153"/>
                <a:ext cx="8989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b="1" i="1" dirty="0">
                    <a:solidFill>
                      <a:srgbClr val="FF0000"/>
                    </a:solidFill>
                  </a:rPr>
                  <a:t>Régime 2</a:t>
                </a:r>
              </a:p>
            </p:txBody>
          </p:sp>
        </p:grpSp>
        <p:sp>
          <p:nvSpPr>
            <p:cNvPr id="55" name="Arc 54">
              <a:extLst>
                <a:ext uri="{FF2B5EF4-FFF2-40B4-BE49-F238E27FC236}">
                  <a16:creationId xmlns:a16="http://schemas.microsoft.com/office/drawing/2014/main" id="{D1FF3AE5-D128-4007-BD43-77C81E26162E}"/>
                </a:ext>
              </a:extLst>
            </p:cNvPr>
            <p:cNvSpPr/>
            <p:nvPr/>
          </p:nvSpPr>
          <p:spPr>
            <a:xfrm>
              <a:off x="11616655" y="1610234"/>
              <a:ext cx="205915" cy="526398"/>
            </a:xfrm>
            <a:prstGeom prst="arc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812C2521-D18B-4334-B8F2-F1C96946E718}"/>
                </a:ext>
              </a:extLst>
            </p:cNvPr>
            <p:cNvSpPr txBox="1"/>
            <p:nvPr/>
          </p:nvSpPr>
          <p:spPr>
            <a:xfrm>
              <a:off x="11719612" y="1515096"/>
              <a:ext cx="543551" cy="2928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1200" dirty="0">
                  <a:solidFill>
                    <a:srgbClr val="33CC33"/>
                  </a:solidFill>
                </a:rPr>
                <a:t>≈ 1</a:t>
              </a:r>
            </a:p>
          </p:txBody>
        </p:sp>
        <p:cxnSp>
          <p:nvCxnSpPr>
            <p:cNvPr id="57" name="Connecteur droit 56">
              <a:extLst>
                <a:ext uri="{FF2B5EF4-FFF2-40B4-BE49-F238E27FC236}">
                  <a16:creationId xmlns:a16="http://schemas.microsoft.com/office/drawing/2014/main" id="{729CE85E-CA40-44BD-A5B1-52875EA39A09}"/>
                </a:ext>
              </a:extLst>
            </p:cNvPr>
            <p:cNvCxnSpPr/>
            <p:nvPr/>
          </p:nvCxnSpPr>
          <p:spPr>
            <a:xfrm flipV="1">
              <a:off x="11488271" y="1852881"/>
              <a:ext cx="560555" cy="7471"/>
            </a:xfrm>
            <a:prstGeom prst="line">
              <a:avLst/>
            </a:prstGeom>
            <a:ln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>
              <a:extLst>
                <a:ext uri="{FF2B5EF4-FFF2-40B4-BE49-F238E27FC236}">
                  <a16:creationId xmlns:a16="http://schemas.microsoft.com/office/drawing/2014/main" id="{7CA7EF6B-49B8-422E-A882-206B20525156}"/>
                </a:ext>
              </a:extLst>
            </p:cNvPr>
            <p:cNvCxnSpPr>
              <a:cxnSpLocks/>
            </p:cNvCxnSpPr>
            <p:nvPr/>
          </p:nvCxnSpPr>
          <p:spPr>
            <a:xfrm>
              <a:off x="9342097" y="3274156"/>
              <a:ext cx="640103" cy="0"/>
            </a:xfrm>
            <a:prstGeom prst="line">
              <a:avLst/>
            </a:prstGeom>
            <a:ln>
              <a:solidFill>
                <a:srgbClr val="FF993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>
              <a:extLst>
                <a:ext uri="{FF2B5EF4-FFF2-40B4-BE49-F238E27FC236}">
                  <a16:creationId xmlns:a16="http://schemas.microsoft.com/office/drawing/2014/main" id="{F84CAFE9-669B-40B9-8AF4-1E67988827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75524" y="1664217"/>
              <a:ext cx="17101" cy="98286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1895BCBE-1C5C-41CC-9E11-42DC7633DFB2}"/>
                </a:ext>
              </a:extLst>
            </p:cNvPr>
            <p:cNvSpPr txBox="1"/>
            <p:nvPr/>
          </p:nvSpPr>
          <p:spPr>
            <a:xfrm>
              <a:off x="9205747" y="1259485"/>
              <a:ext cx="16415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i="1" dirty="0"/>
                <a:t>Log(T2)(log(S))</a:t>
              </a:r>
            </a:p>
          </p:txBody>
        </p:sp>
      </p:grp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201210DF-90EB-1A2D-9AAC-B2146FBEF51F}"/>
              </a:ext>
            </a:extLst>
          </p:cNvPr>
          <p:cNvCxnSpPr>
            <a:cxnSpLocks/>
          </p:cNvCxnSpPr>
          <p:nvPr/>
        </p:nvCxnSpPr>
        <p:spPr>
          <a:xfrm flipH="1">
            <a:off x="6016754" y="622863"/>
            <a:ext cx="21665" cy="5591095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877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97D2BE8B-E378-4BFC-9A8E-D6A699B5A415}"/>
              </a:ext>
            </a:extLst>
          </p:cNvPr>
          <p:cNvSpPr txBox="1"/>
          <p:nvPr/>
        </p:nvSpPr>
        <p:spPr>
          <a:xfrm>
            <a:off x="235012" y="221894"/>
            <a:ext cx="10029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Generalization</a:t>
            </a: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of the power </a:t>
            </a:r>
            <a:r>
              <a:rPr lang="fr-F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law</a:t>
            </a: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if stable </a:t>
            </a:r>
            <a:r>
              <a:rPr lang="fr-F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chemistry</a:t>
            </a: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fr-F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homogen</a:t>
            </a: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water content: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8FBB52E-050A-4200-8761-93BAB0EB3672}"/>
              </a:ext>
            </a:extLst>
          </p:cNvPr>
          <p:cNvSpPr txBox="1"/>
          <p:nvPr/>
        </p:nvSpPr>
        <p:spPr>
          <a:xfrm>
            <a:off x="450166" y="886265"/>
            <a:ext cx="3319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/>
              <a:t>Shrinkage</a:t>
            </a:r>
            <a:r>
              <a:rPr lang="fr-FR" b="1" dirty="0"/>
              <a:t> or </a:t>
            </a:r>
            <a:r>
              <a:rPr lang="fr-FR" b="1" dirty="0" err="1"/>
              <a:t>swelling</a:t>
            </a:r>
            <a:r>
              <a:rPr lang="fr-FR" b="1" dirty="0"/>
              <a:t> </a:t>
            </a:r>
            <a:r>
              <a:rPr lang="fr-FR" dirty="0"/>
              <a:t>of a </a:t>
            </a:r>
            <a:r>
              <a:rPr lang="fr-FR" dirty="0" err="1"/>
              <a:t>saturated</a:t>
            </a:r>
            <a:r>
              <a:rPr lang="fr-FR" dirty="0"/>
              <a:t> </a:t>
            </a:r>
            <a:r>
              <a:rPr lang="fr-FR" dirty="0" err="1"/>
              <a:t>porous</a:t>
            </a:r>
            <a:r>
              <a:rPr lang="fr-FR" dirty="0"/>
              <a:t> medium :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D31B8C2-C7A4-4681-8429-890EA1B165E5}"/>
              </a:ext>
            </a:extLst>
          </p:cNvPr>
          <p:cNvSpPr txBox="1"/>
          <p:nvPr/>
        </p:nvSpPr>
        <p:spPr>
          <a:xfrm>
            <a:off x="6096000" y="886265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Saturation or </a:t>
            </a:r>
            <a:r>
              <a:rPr lang="fr-FR" b="1" dirty="0" err="1"/>
              <a:t>desaturation</a:t>
            </a:r>
            <a:r>
              <a:rPr lang="fr-FR" b="1" dirty="0"/>
              <a:t> </a:t>
            </a:r>
            <a:r>
              <a:rPr lang="fr-FR" dirty="0"/>
              <a:t>of non </a:t>
            </a:r>
            <a:r>
              <a:rPr lang="fr-FR" sz="1600" dirty="0" err="1"/>
              <a:t>deformable</a:t>
            </a:r>
            <a:r>
              <a:rPr lang="fr-FR" sz="1600" dirty="0"/>
              <a:t> </a:t>
            </a:r>
            <a:r>
              <a:rPr lang="fr-FR" sz="1600" dirty="0" err="1"/>
              <a:t>porous</a:t>
            </a:r>
            <a:r>
              <a:rPr lang="fr-FR" sz="1600" dirty="0"/>
              <a:t> </a:t>
            </a:r>
            <a:r>
              <a:rPr lang="fr-FR" dirty="0"/>
              <a:t>medium ;</a:t>
            </a: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03DC445E-DB8E-4972-B16E-3662A6BCE8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58554"/>
              </p:ext>
            </p:extLst>
          </p:nvPr>
        </p:nvGraphicFramePr>
        <p:xfrm>
          <a:off x="380819" y="1571901"/>
          <a:ext cx="5431111" cy="47368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699">
                  <a:extLst>
                    <a:ext uri="{9D8B030D-6E8A-4147-A177-3AD203B41FA5}">
                      <a16:colId xmlns:a16="http://schemas.microsoft.com/office/drawing/2014/main" val="2467156222"/>
                    </a:ext>
                  </a:extLst>
                </a:gridCol>
                <a:gridCol w="2478391">
                  <a:extLst>
                    <a:ext uri="{9D8B030D-6E8A-4147-A177-3AD203B41FA5}">
                      <a16:colId xmlns:a16="http://schemas.microsoft.com/office/drawing/2014/main" val="3265038747"/>
                    </a:ext>
                  </a:extLst>
                </a:gridCol>
                <a:gridCol w="2015021">
                  <a:extLst>
                    <a:ext uri="{9D8B030D-6E8A-4147-A177-3AD203B41FA5}">
                      <a16:colId xmlns:a16="http://schemas.microsoft.com/office/drawing/2014/main" val="267962800"/>
                    </a:ext>
                  </a:extLst>
                </a:gridCol>
              </a:tblGrid>
              <a:tr h="575354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Power </a:t>
                      </a:r>
                      <a:r>
                        <a:rPr lang="fr-FR" dirty="0" err="1">
                          <a:solidFill>
                            <a:schemeClr val="tx1"/>
                          </a:solidFill>
                        </a:rPr>
                        <a:t>law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err="1">
                          <a:solidFill>
                            <a:schemeClr val="tx1"/>
                          </a:solidFill>
                        </a:rPr>
                        <a:t>Dimentionality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 of the </a:t>
                      </a:r>
                      <a:r>
                        <a:rPr lang="fr-FR" dirty="0" err="1">
                          <a:solidFill>
                            <a:schemeClr val="tx1"/>
                          </a:solidFill>
                        </a:rPr>
                        <a:t>deformation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8624456"/>
                  </a:ext>
                </a:extLst>
              </a:tr>
              <a:tr h="987801">
                <a:tc>
                  <a:txBody>
                    <a:bodyPr/>
                    <a:lstStyle/>
                    <a:p>
                      <a:r>
                        <a:rPr lang="fr-FR" sz="1800" b="1" dirty="0">
                          <a:solidFill>
                            <a:schemeClr val="tx1"/>
                          </a:solidFill>
                        </a:rPr>
                        <a:t>1 /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1" dirty="0">
                          <a:solidFill>
                            <a:schemeClr val="tx1"/>
                          </a:solidFill>
                        </a:rPr>
                        <a:t>N = 1 </a:t>
                      </a:r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 Ex : </a:t>
                      </a:r>
                      <a:r>
                        <a:rPr lang="fr-FR" sz="1800" dirty="0" err="1">
                          <a:solidFill>
                            <a:schemeClr val="tx1"/>
                          </a:solidFill>
                        </a:rPr>
                        <a:t>Lamellar</a:t>
                      </a:r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800" dirty="0" err="1">
                          <a:solidFill>
                            <a:schemeClr val="tx1"/>
                          </a:solidFill>
                        </a:rPr>
                        <a:t>shape</a:t>
                      </a:r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fr-FR" sz="1800" dirty="0" err="1">
                          <a:solidFill>
                            <a:schemeClr val="tx1"/>
                          </a:solidFill>
                        </a:rPr>
                        <a:t>only</a:t>
                      </a:r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800" dirty="0" err="1">
                          <a:solidFill>
                            <a:schemeClr val="tx1"/>
                          </a:solidFill>
                        </a:rPr>
                        <a:t>thickness</a:t>
                      </a:r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 changes)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8666344"/>
                  </a:ext>
                </a:extLst>
              </a:tr>
              <a:tr h="369056">
                <a:tc>
                  <a:txBody>
                    <a:bodyPr/>
                    <a:lstStyle/>
                    <a:p>
                      <a:endParaRPr lang="fr-FR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1 /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N = 2 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 Ex :</a:t>
                      </a:r>
                      <a:r>
                        <a:rPr lang="fr-FR" dirty="0" err="1">
                          <a:solidFill>
                            <a:schemeClr val="tx1"/>
                          </a:solidFill>
                        </a:rPr>
                        <a:t>Thin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dirty="0" err="1">
                          <a:solidFill>
                            <a:schemeClr val="tx1"/>
                          </a:solidFill>
                        </a:rPr>
                        <a:t>cylindric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dirty="0" err="1">
                          <a:solidFill>
                            <a:schemeClr val="tx1"/>
                          </a:solidFill>
                        </a:rPr>
                        <a:t>shape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fr-FR" dirty="0" err="1">
                          <a:solidFill>
                            <a:schemeClr val="tx1"/>
                          </a:solidFill>
                        </a:rPr>
                        <a:t>only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dirty="0" err="1">
                          <a:solidFill>
                            <a:schemeClr val="tx1"/>
                          </a:solidFill>
                        </a:rPr>
                        <a:t>diameter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 changes)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2049582"/>
                  </a:ext>
                </a:extLst>
              </a:tr>
              <a:tr h="369056">
                <a:tc>
                  <a:txBody>
                    <a:bodyPr/>
                    <a:lstStyle/>
                    <a:p>
                      <a:endParaRPr lang="fr-FR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1 /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N = 3 Ex 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fr-FR" dirty="0" err="1">
                          <a:solidFill>
                            <a:schemeClr val="tx1"/>
                          </a:solidFill>
                        </a:rPr>
                        <a:t>Spherical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 pore</a:t>
                      </a:r>
                    </a:p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fr-FR" dirty="0" err="1">
                          <a:solidFill>
                            <a:schemeClr val="tx1"/>
                          </a:solidFill>
                        </a:rPr>
                        <a:t>only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dirty="0" err="1">
                          <a:solidFill>
                            <a:schemeClr val="tx1"/>
                          </a:solidFill>
                        </a:rPr>
                        <a:t>diamter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 changes)</a:t>
                      </a:r>
                    </a:p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3922082"/>
                  </a:ext>
                </a:extLst>
              </a:tr>
              <a:tr h="369056"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1 / ∞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>
                          <a:solidFill>
                            <a:schemeClr val="tx1"/>
                          </a:solidFill>
                        </a:rPr>
                        <a:t>Thin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dirty="0" err="1">
                          <a:solidFill>
                            <a:schemeClr val="tx1"/>
                          </a:solidFill>
                        </a:rPr>
                        <a:t>cylindric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dirty="0" err="1">
                          <a:solidFill>
                            <a:schemeClr val="tx1"/>
                          </a:solidFill>
                        </a:rPr>
                        <a:t>shape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fr-FR" dirty="0" err="1">
                          <a:solidFill>
                            <a:schemeClr val="tx1"/>
                          </a:solidFill>
                        </a:rPr>
                        <a:t>only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dirty="0" err="1">
                          <a:solidFill>
                            <a:schemeClr val="tx1"/>
                          </a:solidFill>
                        </a:rPr>
                        <a:t>height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 changes)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6330749"/>
                  </a:ext>
                </a:extLst>
              </a:tr>
              <a:tr h="369056"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1 / 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N : </a:t>
                      </a:r>
                      <a:r>
                        <a:rPr lang="fr-FR" b="1" dirty="0" err="1">
                          <a:solidFill>
                            <a:srgbClr val="FF0000"/>
                          </a:solidFill>
                        </a:rPr>
                        <a:t>Dimenssionality</a:t>
                      </a:r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 of the </a:t>
                      </a:r>
                      <a:r>
                        <a:rPr lang="fr-FR" b="1" dirty="0" err="1">
                          <a:solidFill>
                            <a:srgbClr val="FF0000"/>
                          </a:solidFill>
                        </a:rPr>
                        <a:t>deformation</a:t>
                      </a:r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4839"/>
                  </a:ext>
                </a:extLst>
              </a:tr>
            </a:tbl>
          </a:graphicData>
        </a:graphic>
      </p:graphicFrame>
      <p:grpSp>
        <p:nvGrpSpPr>
          <p:cNvPr id="17" name="Groupe 16">
            <a:extLst>
              <a:ext uri="{FF2B5EF4-FFF2-40B4-BE49-F238E27FC236}">
                <a16:creationId xmlns:a16="http://schemas.microsoft.com/office/drawing/2014/main" id="{707E1FFF-B84D-4B0C-AEB6-C17B2DF20E08}"/>
              </a:ext>
            </a:extLst>
          </p:cNvPr>
          <p:cNvGrpSpPr/>
          <p:nvPr/>
        </p:nvGrpSpPr>
        <p:grpSpPr>
          <a:xfrm>
            <a:off x="4009709" y="2300740"/>
            <a:ext cx="1392691" cy="779312"/>
            <a:chOff x="3629466" y="2512780"/>
            <a:chExt cx="1392691" cy="779312"/>
          </a:xfrm>
        </p:grpSpPr>
        <p:sp>
          <p:nvSpPr>
            <p:cNvPr id="10" name="Parallélogramme 9">
              <a:extLst>
                <a:ext uri="{FF2B5EF4-FFF2-40B4-BE49-F238E27FC236}">
                  <a16:creationId xmlns:a16="http://schemas.microsoft.com/office/drawing/2014/main" id="{78F60AC2-2AD5-402F-A508-F8485C52E3EB}"/>
                </a:ext>
              </a:extLst>
            </p:cNvPr>
            <p:cNvSpPr/>
            <p:nvPr/>
          </p:nvSpPr>
          <p:spPr>
            <a:xfrm rot="10800000">
              <a:off x="3629466" y="2746006"/>
              <a:ext cx="1209822" cy="494385"/>
            </a:xfrm>
            <a:prstGeom prst="parallelogram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Parallélogramme 8">
              <a:extLst>
                <a:ext uri="{FF2B5EF4-FFF2-40B4-BE49-F238E27FC236}">
                  <a16:creationId xmlns:a16="http://schemas.microsoft.com/office/drawing/2014/main" id="{28B54487-0E67-42D1-A573-1BE3DAF1F65E}"/>
                </a:ext>
              </a:extLst>
            </p:cNvPr>
            <p:cNvSpPr/>
            <p:nvPr/>
          </p:nvSpPr>
          <p:spPr>
            <a:xfrm rot="10800000">
              <a:off x="3629466" y="2512780"/>
              <a:ext cx="1209822" cy="494385"/>
            </a:xfrm>
            <a:prstGeom prst="parallelogram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4" name="Connecteur droit avec flèche 13">
              <a:extLst>
                <a:ext uri="{FF2B5EF4-FFF2-40B4-BE49-F238E27FC236}">
                  <a16:creationId xmlns:a16="http://schemas.microsoft.com/office/drawing/2014/main" id="{437AB538-BCFC-4139-BC62-B4C3682B9E57}"/>
                </a:ext>
              </a:extLst>
            </p:cNvPr>
            <p:cNvCxnSpPr/>
            <p:nvPr/>
          </p:nvCxnSpPr>
          <p:spPr>
            <a:xfrm>
              <a:off x="4839288" y="3007166"/>
              <a:ext cx="0" cy="23322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CE6E2C47-9294-4DDB-AD84-4963DF323D53}"/>
                </a:ext>
              </a:extLst>
            </p:cNvPr>
            <p:cNvSpPr txBox="1"/>
            <p:nvPr/>
          </p:nvSpPr>
          <p:spPr>
            <a:xfrm>
              <a:off x="4834593" y="2922760"/>
              <a:ext cx="1875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e</a:t>
              </a:r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91413733-5AE4-4336-BE46-1B4643FBC6B8}"/>
              </a:ext>
            </a:extLst>
          </p:cNvPr>
          <p:cNvGrpSpPr/>
          <p:nvPr/>
        </p:nvGrpSpPr>
        <p:grpSpPr>
          <a:xfrm>
            <a:off x="3907373" y="3422232"/>
            <a:ext cx="1528673" cy="369332"/>
            <a:chOff x="6313073" y="3749262"/>
            <a:chExt cx="1968110" cy="506437"/>
          </a:xfrm>
        </p:grpSpPr>
        <p:sp>
          <p:nvSpPr>
            <p:cNvPr id="16" name="Organigramme : Disque magnétique 15">
              <a:extLst>
                <a:ext uri="{FF2B5EF4-FFF2-40B4-BE49-F238E27FC236}">
                  <a16:creationId xmlns:a16="http://schemas.microsoft.com/office/drawing/2014/main" id="{39F8D2A1-A801-4B40-B6D6-10D9BBB1B4FF}"/>
                </a:ext>
              </a:extLst>
            </p:cNvPr>
            <p:cNvSpPr/>
            <p:nvPr/>
          </p:nvSpPr>
          <p:spPr>
            <a:xfrm rot="5400000">
              <a:off x="6828204" y="3234131"/>
              <a:ext cx="506437" cy="1536699"/>
            </a:xfrm>
            <a:prstGeom prst="flowChartMagneticDisk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18" name="Connecteur droit avec flèche 17">
              <a:extLst>
                <a:ext uri="{FF2B5EF4-FFF2-40B4-BE49-F238E27FC236}">
                  <a16:creationId xmlns:a16="http://schemas.microsoft.com/office/drawing/2014/main" id="{9F4E6638-C60B-4EAE-9D3C-DE8C2E95C45E}"/>
                </a:ext>
              </a:extLst>
            </p:cNvPr>
            <p:cNvCxnSpPr>
              <a:cxnSpLocks/>
            </p:cNvCxnSpPr>
            <p:nvPr/>
          </p:nvCxnSpPr>
          <p:spPr>
            <a:xfrm>
              <a:off x="7978726" y="3769254"/>
              <a:ext cx="0" cy="486445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21AD85C0-4DA6-45F7-87E3-C5DA21541224}"/>
                </a:ext>
              </a:extLst>
            </p:cNvPr>
            <p:cNvSpPr txBox="1"/>
            <p:nvPr/>
          </p:nvSpPr>
          <p:spPr>
            <a:xfrm>
              <a:off x="8093619" y="3827810"/>
              <a:ext cx="1875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d</a:t>
              </a:r>
            </a:p>
          </p:txBody>
        </p:sp>
      </p:grpSp>
      <p:sp>
        <p:nvSpPr>
          <p:cNvPr id="24" name="Ellipse 23">
            <a:extLst>
              <a:ext uri="{FF2B5EF4-FFF2-40B4-BE49-F238E27FC236}">
                <a16:creationId xmlns:a16="http://schemas.microsoft.com/office/drawing/2014/main" id="{7F6C8154-E7A4-415A-A54B-A3079F25615F}"/>
              </a:ext>
            </a:extLst>
          </p:cNvPr>
          <p:cNvSpPr/>
          <p:nvPr/>
        </p:nvSpPr>
        <p:spPr>
          <a:xfrm>
            <a:off x="3907372" y="4162945"/>
            <a:ext cx="792801" cy="7639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35D67FC4-4413-486F-A568-61DCC40CC601}"/>
              </a:ext>
            </a:extLst>
          </p:cNvPr>
          <p:cNvCxnSpPr>
            <a:cxnSpLocks/>
          </p:cNvCxnSpPr>
          <p:nvPr/>
        </p:nvCxnSpPr>
        <p:spPr>
          <a:xfrm>
            <a:off x="4889287" y="4162945"/>
            <a:ext cx="0" cy="76396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BCBE34D6-4048-404C-A12C-A4EE60629269}"/>
              </a:ext>
            </a:extLst>
          </p:cNvPr>
          <p:cNvSpPr txBox="1"/>
          <p:nvPr/>
        </p:nvSpPr>
        <p:spPr>
          <a:xfrm>
            <a:off x="4978837" y="4328017"/>
            <a:ext cx="145685" cy="269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</a:t>
            </a:r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2C98B4BF-5D69-4F7D-B8F2-6903D0B4B598}"/>
              </a:ext>
            </a:extLst>
          </p:cNvPr>
          <p:cNvCxnSpPr/>
          <p:nvPr/>
        </p:nvCxnSpPr>
        <p:spPr>
          <a:xfrm>
            <a:off x="4150385" y="2795126"/>
            <a:ext cx="0" cy="116613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62D6B47F-08B7-461D-A54E-A4FDDCC3D6AC}"/>
              </a:ext>
            </a:extLst>
          </p:cNvPr>
          <p:cNvCxnSpPr>
            <a:cxnSpLocks/>
          </p:cNvCxnSpPr>
          <p:nvPr/>
        </p:nvCxnSpPr>
        <p:spPr>
          <a:xfrm flipV="1">
            <a:off x="4515206" y="2911721"/>
            <a:ext cx="0" cy="120687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BFE758FA-D657-4AFF-B8C9-678A7B3BE790}"/>
              </a:ext>
            </a:extLst>
          </p:cNvPr>
          <p:cNvCxnSpPr/>
          <p:nvPr/>
        </p:nvCxnSpPr>
        <p:spPr>
          <a:xfrm>
            <a:off x="4988593" y="2795108"/>
            <a:ext cx="0" cy="116613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41C7A1E0-03F1-4A9B-AD66-34A114D24A42}"/>
              </a:ext>
            </a:extLst>
          </p:cNvPr>
          <p:cNvCxnSpPr>
            <a:cxnSpLocks/>
          </p:cNvCxnSpPr>
          <p:nvPr/>
        </p:nvCxnSpPr>
        <p:spPr>
          <a:xfrm flipH="1">
            <a:off x="4954682" y="3476481"/>
            <a:ext cx="83975" cy="105135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797F8220-4AE8-4138-A9A0-6567D227377D}"/>
              </a:ext>
            </a:extLst>
          </p:cNvPr>
          <p:cNvCxnSpPr>
            <a:cxnSpLocks/>
          </p:cNvCxnSpPr>
          <p:nvPr/>
        </p:nvCxnSpPr>
        <p:spPr>
          <a:xfrm flipH="1" flipV="1">
            <a:off x="4954682" y="3668745"/>
            <a:ext cx="58856" cy="7977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73DE95B7-3AE8-4BF7-A938-B11E85C7BDE3}"/>
              </a:ext>
            </a:extLst>
          </p:cNvPr>
          <p:cNvCxnSpPr>
            <a:cxnSpLocks/>
          </p:cNvCxnSpPr>
          <p:nvPr/>
        </p:nvCxnSpPr>
        <p:spPr>
          <a:xfrm>
            <a:off x="4700173" y="3616113"/>
            <a:ext cx="114015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C278BBAA-30BF-4310-9587-2CE9ABAC4B27}"/>
              </a:ext>
            </a:extLst>
          </p:cNvPr>
          <p:cNvCxnSpPr>
            <a:cxnSpLocks/>
          </p:cNvCxnSpPr>
          <p:nvPr/>
        </p:nvCxnSpPr>
        <p:spPr>
          <a:xfrm flipH="1">
            <a:off x="4479729" y="4254176"/>
            <a:ext cx="83975" cy="105135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8EBB018E-C48B-4455-B547-3D7DECBC3E79}"/>
              </a:ext>
            </a:extLst>
          </p:cNvPr>
          <p:cNvCxnSpPr>
            <a:cxnSpLocks/>
          </p:cNvCxnSpPr>
          <p:nvPr/>
        </p:nvCxnSpPr>
        <p:spPr>
          <a:xfrm flipH="1" flipV="1">
            <a:off x="4474738" y="4778212"/>
            <a:ext cx="58856" cy="7977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5CE54081-AE72-48DD-8EFF-89297F915E7C}"/>
              </a:ext>
            </a:extLst>
          </p:cNvPr>
          <p:cNvCxnSpPr>
            <a:cxnSpLocks/>
          </p:cNvCxnSpPr>
          <p:nvPr/>
        </p:nvCxnSpPr>
        <p:spPr>
          <a:xfrm>
            <a:off x="3921658" y="4444244"/>
            <a:ext cx="109099" cy="35104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llipse 44">
            <a:extLst>
              <a:ext uri="{FF2B5EF4-FFF2-40B4-BE49-F238E27FC236}">
                <a16:creationId xmlns:a16="http://schemas.microsoft.com/office/drawing/2014/main" id="{0EB4153E-E8B6-4819-BD35-5F607B353B4D}"/>
              </a:ext>
            </a:extLst>
          </p:cNvPr>
          <p:cNvSpPr/>
          <p:nvPr/>
        </p:nvSpPr>
        <p:spPr>
          <a:xfrm>
            <a:off x="3907372" y="4504725"/>
            <a:ext cx="792801" cy="120037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EDC5D6AE-A48C-43EF-AD87-24D8E588C6A6}"/>
              </a:ext>
            </a:extLst>
          </p:cNvPr>
          <p:cNvGrpSpPr/>
          <p:nvPr/>
        </p:nvGrpSpPr>
        <p:grpSpPr>
          <a:xfrm>
            <a:off x="3966910" y="5120119"/>
            <a:ext cx="1193587" cy="459100"/>
            <a:chOff x="6313073" y="3626170"/>
            <a:chExt cx="1536699" cy="629529"/>
          </a:xfrm>
        </p:grpSpPr>
        <p:sp>
          <p:nvSpPr>
            <p:cNvPr id="47" name="Organigramme : Disque magnétique 46">
              <a:extLst>
                <a:ext uri="{FF2B5EF4-FFF2-40B4-BE49-F238E27FC236}">
                  <a16:creationId xmlns:a16="http://schemas.microsoft.com/office/drawing/2014/main" id="{4843103D-F8DE-4305-BAE8-288ADF20F850}"/>
                </a:ext>
              </a:extLst>
            </p:cNvPr>
            <p:cNvSpPr/>
            <p:nvPr/>
          </p:nvSpPr>
          <p:spPr>
            <a:xfrm rot="5400000">
              <a:off x="6828204" y="3234131"/>
              <a:ext cx="506437" cy="1536699"/>
            </a:xfrm>
            <a:prstGeom prst="flowChartMagneticDisk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8" name="Connecteur droit avec flèche 47">
              <a:extLst>
                <a:ext uri="{FF2B5EF4-FFF2-40B4-BE49-F238E27FC236}">
                  <a16:creationId xmlns:a16="http://schemas.microsoft.com/office/drawing/2014/main" id="{5CD12F3D-8C56-41C8-9508-11A2D67AD6AC}"/>
                </a:ext>
              </a:extLst>
            </p:cNvPr>
            <p:cNvCxnSpPr>
              <a:cxnSpLocks/>
            </p:cNvCxnSpPr>
            <p:nvPr/>
          </p:nvCxnSpPr>
          <p:spPr>
            <a:xfrm>
              <a:off x="6552120" y="3668028"/>
              <a:ext cx="1021231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A5645446-F1E0-4655-A107-1C301D7CA3D8}"/>
                </a:ext>
              </a:extLst>
            </p:cNvPr>
            <p:cNvSpPr txBox="1"/>
            <p:nvPr/>
          </p:nvSpPr>
          <p:spPr>
            <a:xfrm>
              <a:off x="6776318" y="3626170"/>
              <a:ext cx="187564" cy="506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h</a:t>
              </a:r>
            </a:p>
          </p:txBody>
        </p:sp>
      </p:grp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D2A1FCAA-78C9-4BCD-9F40-5F6412186521}"/>
              </a:ext>
            </a:extLst>
          </p:cNvPr>
          <p:cNvCxnSpPr>
            <a:cxnSpLocks/>
          </p:cNvCxnSpPr>
          <p:nvPr/>
        </p:nvCxnSpPr>
        <p:spPr>
          <a:xfrm flipH="1">
            <a:off x="4664969" y="5403044"/>
            <a:ext cx="94741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25C69AE9-EC49-4121-BD4E-F97B7AC2267C}"/>
              </a:ext>
            </a:extLst>
          </p:cNvPr>
          <p:cNvCxnSpPr>
            <a:cxnSpLocks/>
          </p:cNvCxnSpPr>
          <p:nvPr/>
        </p:nvCxnSpPr>
        <p:spPr>
          <a:xfrm>
            <a:off x="3966908" y="5410118"/>
            <a:ext cx="114015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320BAC5C-2D6B-450A-A092-8E4313ADAF2E}"/>
              </a:ext>
            </a:extLst>
          </p:cNvPr>
          <p:cNvCxnSpPr>
            <a:cxnSpLocks/>
          </p:cNvCxnSpPr>
          <p:nvPr/>
        </p:nvCxnSpPr>
        <p:spPr>
          <a:xfrm flipV="1">
            <a:off x="4117064" y="4543850"/>
            <a:ext cx="94668" cy="66853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9BDCFDCC-F424-4FC5-917B-7947D7708286}"/>
              </a:ext>
            </a:extLst>
          </p:cNvPr>
          <p:cNvCxnSpPr>
            <a:cxnSpLocks/>
          </p:cNvCxnSpPr>
          <p:nvPr/>
        </p:nvCxnSpPr>
        <p:spPr>
          <a:xfrm flipH="1">
            <a:off x="4412870" y="4518272"/>
            <a:ext cx="57732" cy="83835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2" name="Tableau 61">
            <a:extLst>
              <a:ext uri="{FF2B5EF4-FFF2-40B4-BE49-F238E27FC236}">
                <a16:creationId xmlns:a16="http://schemas.microsoft.com/office/drawing/2014/main" id="{B68DEB5E-7DE4-4B09-B96E-7EB182DB56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254355"/>
              </p:ext>
            </p:extLst>
          </p:nvPr>
        </p:nvGraphicFramePr>
        <p:xfrm>
          <a:off x="6170182" y="1550521"/>
          <a:ext cx="5501055" cy="48057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007">
                  <a:extLst>
                    <a:ext uri="{9D8B030D-6E8A-4147-A177-3AD203B41FA5}">
                      <a16:colId xmlns:a16="http://schemas.microsoft.com/office/drawing/2014/main" val="2467156222"/>
                    </a:ext>
                  </a:extLst>
                </a:gridCol>
                <a:gridCol w="2631298">
                  <a:extLst>
                    <a:ext uri="{9D8B030D-6E8A-4147-A177-3AD203B41FA5}">
                      <a16:colId xmlns:a16="http://schemas.microsoft.com/office/drawing/2014/main" val="3265038747"/>
                    </a:ext>
                  </a:extLst>
                </a:gridCol>
                <a:gridCol w="2109750">
                  <a:extLst>
                    <a:ext uri="{9D8B030D-6E8A-4147-A177-3AD203B41FA5}">
                      <a16:colId xmlns:a16="http://schemas.microsoft.com/office/drawing/2014/main" val="267962800"/>
                    </a:ext>
                  </a:extLst>
                </a:gridCol>
              </a:tblGrid>
              <a:tr h="581891"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Power </a:t>
                      </a:r>
                      <a:r>
                        <a:rPr lang="fr-FR" sz="1600" dirty="0" err="1">
                          <a:solidFill>
                            <a:schemeClr val="tx1"/>
                          </a:solidFill>
                        </a:rPr>
                        <a:t>law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 err="1">
                          <a:solidFill>
                            <a:schemeClr val="tx1"/>
                          </a:solidFill>
                        </a:rPr>
                        <a:t>Wetability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8624456"/>
                  </a:ext>
                </a:extLst>
              </a:tr>
              <a:tr h="1046301">
                <a:tc>
                  <a:txBody>
                    <a:bodyPr/>
                    <a:lstStyle/>
                    <a:p>
                      <a:r>
                        <a:rPr lang="fr-FR" sz="16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solidFill>
                            <a:schemeClr val="tx1"/>
                          </a:solidFill>
                        </a:rPr>
                        <a:t>Pore </a:t>
                      </a:r>
                      <a:r>
                        <a:rPr lang="fr-FR" sz="1600" b="1" dirty="0" err="1">
                          <a:solidFill>
                            <a:schemeClr val="tx1"/>
                          </a:solidFill>
                        </a:rPr>
                        <a:t>wall</a:t>
                      </a:r>
                      <a:r>
                        <a:rPr lang="fr-FR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600" b="1" dirty="0" err="1">
                          <a:solidFill>
                            <a:schemeClr val="tx1"/>
                          </a:solidFill>
                        </a:rPr>
                        <a:t>remains</a:t>
                      </a:r>
                      <a:r>
                        <a:rPr lang="fr-FR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600" b="1" dirty="0" err="1">
                          <a:solidFill>
                            <a:schemeClr val="tx1"/>
                          </a:solidFill>
                        </a:rPr>
                        <a:t>totaly</a:t>
                      </a:r>
                      <a:r>
                        <a:rPr lang="fr-FR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600" b="1" dirty="0" err="1">
                          <a:solidFill>
                            <a:schemeClr val="tx1"/>
                          </a:solidFill>
                        </a:rPr>
                        <a:t>wet</a:t>
                      </a:r>
                      <a:endParaRPr lang="fr-FR" sz="16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d(S(</a:t>
                      </a:r>
                      <a:r>
                        <a:rPr lang="fr-FR" sz="1600" dirty="0" err="1">
                          <a:solidFill>
                            <a:schemeClr val="tx1"/>
                          </a:solidFill>
                        </a:rPr>
                        <a:t>wet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)/S(</a:t>
                      </a:r>
                      <a:r>
                        <a:rPr lang="fr-FR" sz="1600" dirty="0" err="1">
                          <a:solidFill>
                            <a:schemeClr val="tx1"/>
                          </a:solidFill>
                        </a:rPr>
                        <a:t>wet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)) = 0</a:t>
                      </a:r>
                    </a:p>
                  </a:txBody>
                  <a:tcPr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300" dirty="0">
                        <a:solidFill>
                          <a:schemeClr val="tx1"/>
                        </a:solidFill>
                      </a:endParaRPr>
                    </a:p>
                  </a:txBody>
                  <a:tcPr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8666344"/>
                  </a:ext>
                </a:extLst>
              </a:tr>
              <a:tr h="808220">
                <a:tc>
                  <a:txBody>
                    <a:bodyPr/>
                    <a:lstStyle/>
                    <a:p>
                      <a:endParaRPr lang="fr-FR" sz="16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sz="16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sz="16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sz="16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sz="1600" b="1" dirty="0">
                          <a:solidFill>
                            <a:schemeClr val="tx1"/>
                          </a:solidFill>
                        </a:rPr>
                        <a:t>]0 ; 1[ </a:t>
                      </a:r>
                    </a:p>
                  </a:txBody>
                  <a:tcPr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0 &lt; d(S(</a:t>
                      </a:r>
                      <a:r>
                        <a:rPr lang="fr-FR" sz="1600" dirty="0" err="1">
                          <a:solidFill>
                            <a:schemeClr val="tx1"/>
                          </a:solidFill>
                        </a:rPr>
                        <a:t>wet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)/S(</a:t>
                      </a:r>
                      <a:r>
                        <a:rPr lang="fr-FR" sz="1600" dirty="0" err="1">
                          <a:solidFill>
                            <a:schemeClr val="tx1"/>
                          </a:solidFill>
                        </a:rPr>
                        <a:t>wet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)) &lt; d(V(water)/V(water))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2049582"/>
                  </a:ext>
                </a:extLst>
              </a:tr>
              <a:tr h="899909">
                <a:tc>
                  <a:txBody>
                    <a:bodyPr/>
                    <a:lstStyle/>
                    <a:p>
                      <a:r>
                        <a:rPr lang="fr-FR" sz="16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</a:rPr>
                        <a:t>Stable </a:t>
                      </a:r>
                      <a:r>
                        <a:rPr lang="fr-FR" sz="1600" b="1" dirty="0" err="1">
                          <a:solidFill>
                            <a:schemeClr val="tx1"/>
                          </a:solidFill>
                        </a:rPr>
                        <a:t>meniscus</a:t>
                      </a:r>
                      <a:r>
                        <a:rPr lang="fr-FR" sz="1600" b="1" dirty="0">
                          <a:solidFill>
                            <a:schemeClr val="tx1"/>
                          </a:solidFill>
                        </a:rPr>
                        <a:t> 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d(V(water)/V(water)) = d(S(</a:t>
                      </a:r>
                      <a:r>
                        <a:rPr lang="fr-FR" sz="1600" dirty="0" err="1">
                          <a:solidFill>
                            <a:schemeClr val="tx1"/>
                          </a:solidFill>
                        </a:rPr>
                        <a:t>wet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)/S(</a:t>
                      </a:r>
                      <a:r>
                        <a:rPr lang="fr-FR" sz="1600" dirty="0" err="1">
                          <a:solidFill>
                            <a:schemeClr val="tx1"/>
                          </a:solidFill>
                        </a:rPr>
                        <a:t>wet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))</a:t>
                      </a:r>
                    </a:p>
                  </a:txBody>
                  <a:tcPr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6330749"/>
                  </a:ext>
                </a:extLst>
              </a:tr>
            </a:tbl>
          </a:graphicData>
        </a:graphic>
      </p:graphicFrame>
      <p:grpSp>
        <p:nvGrpSpPr>
          <p:cNvPr id="71" name="Groupe 70">
            <a:extLst>
              <a:ext uri="{FF2B5EF4-FFF2-40B4-BE49-F238E27FC236}">
                <a16:creationId xmlns:a16="http://schemas.microsoft.com/office/drawing/2014/main" id="{3D386341-41D4-45BF-BDDB-B1E21E90C60F}"/>
              </a:ext>
            </a:extLst>
          </p:cNvPr>
          <p:cNvGrpSpPr/>
          <p:nvPr/>
        </p:nvGrpSpPr>
        <p:grpSpPr>
          <a:xfrm>
            <a:off x="9676960" y="2338464"/>
            <a:ext cx="1785929" cy="909899"/>
            <a:chOff x="9566250" y="2208104"/>
            <a:chExt cx="1785929" cy="909899"/>
          </a:xfrm>
        </p:grpSpPr>
        <p:pic>
          <p:nvPicPr>
            <p:cNvPr id="63" name="Image 62">
              <a:extLst>
                <a:ext uri="{FF2B5EF4-FFF2-40B4-BE49-F238E27FC236}">
                  <a16:creationId xmlns:a16="http://schemas.microsoft.com/office/drawing/2014/main" id="{44BE0C09-D200-4CE7-9A76-34BD3C27BC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66250" y="2208104"/>
              <a:ext cx="886045" cy="588334"/>
            </a:xfrm>
            <a:prstGeom prst="rect">
              <a:avLst/>
            </a:prstGeom>
          </p:spPr>
        </p:pic>
        <p:pic>
          <p:nvPicPr>
            <p:cNvPr id="64" name="Image 63">
              <a:extLst>
                <a:ext uri="{FF2B5EF4-FFF2-40B4-BE49-F238E27FC236}">
                  <a16:creationId xmlns:a16="http://schemas.microsoft.com/office/drawing/2014/main" id="{07FA64B8-5C5E-49F8-A685-28EF9150D6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927" y="2529670"/>
              <a:ext cx="922252" cy="588333"/>
            </a:xfrm>
            <a:prstGeom prst="rect">
              <a:avLst/>
            </a:prstGeom>
          </p:spPr>
        </p:pic>
      </p:grpSp>
      <p:grpSp>
        <p:nvGrpSpPr>
          <p:cNvPr id="72" name="Groupe 71">
            <a:extLst>
              <a:ext uri="{FF2B5EF4-FFF2-40B4-BE49-F238E27FC236}">
                <a16:creationId xmlns:a16="http://schemas.microsoft.com/office/drawing/2014/main" id="{8B28BF66-5D27-45EC-BF49-19E1CD0D2AF9}"/>
              </a:ext>
            </a:extLst>
          </p:cNvPr>
          <p:cNvGrpSpPr/>
          <p:nvPr/>
        </p:nvGrpSpPr>
        <p:grpSpPr>
          <a:xfrm>
            <a:off x="9840258" y="5720675"/>
            <a:ext cx="1680997" cy="513131"/>
            <a:chOff x="9572553" y="3971413"/>
            <a:chExt cx="1680997" cy="513131"/>
          </a:xfrm>
        </p:grpSpPr>
        <p:sp>
          <p:nvSpPr>
            <p:cNvPr id="67" name="Organigramme : Disque magnétique 66">
              <a:extLst>
                <a:ext uri="{FF2B5EF4-FFF2-40B4-BE49-F238E27FC236}">
                  <a16:creationId xmlns:a16="http://schemas.microsoft.com/office/drawing/2014/main" id="{B467E1E1-7B00-4CF2-887D-3CF371A3280D}"/>
                </a:ext>
              </a:extLst>
            </p:cNvPr>
            <p:cNvSpPr/>
            <p:nvPr/>
          </p:nvSpPr>
          <p:spPr>
            <a:xfrm rot="5400000">
              <a:off x="9824671" y="3719295"/>
              <a:ext cx="220762" cy="724997"/>
            </a:xfrm>
            <a:prstGeom prst="flowChartMagneticDisk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8" name="Organigramme : Disque magnétique 67">
              <a:extLst>
                <a:ext uri="{FF2B5EF4-FFF2-40B4-BE49-F238E27FC236}">
                  <a16:creationId xmlns:a16="http://schemas.microsoft.com/office/drawing/2014/main" id="{AA2E3FD8-57FD-4EC2-886F-B0558BD493E8}"/>
                </a:ext>
              </a:extLst>
            </p:cNvPr>
            <p:cNvSpPr/>
            <p:nvPr/>
          </p:nvSpPr>
          <p:spPr>
            <a:xfrm rot="5400000">
              <a:off x="10780671" y="4011664"/>
              <a:ext cx="220762" cy="724997"/>
            </a:xfrm>
            <a:prstGeom prst="flowChartMagneticDisk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0" name="Organigramme : Disque magnétique 69">
              <a:extLst>
                <a:ext uri="{FF2B5EF4-FFF2-40B4-BE49-F238E27FC236}">
                  <a16:creationId xmlns:a16="http://schemas.microsoft.com/office/drawing/2014/main" id="{306D1389-0CC7-4B6C-8B50-09546DCCB849}"/>
                </a:ext>
              </a:extLst>
            </p:cNvPr>
            <p:cNvSpPr/>
            <p:nvPr/>
          </p:nvSpPr>
          <p:spPr>
            <a:xfrm rot="5400000">
              <a:off x="10617088" y="4189867"/>
              <a:ext cx="220763" cy="368592"/>
            </a:xfrm>
            <a:prstGeom prst="flowChartMagneticDisk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A0AB92AC-22D5-449B-BA73-2442A48409CE}"/>
              </a:ext>
            </a:extLst>
          </p:cNvPr>
          <p:cNvGrpSpPr/>
          <p:nvPr/>
        </p:nvGrpSpPr>
        <p:grpSpPr>
          <a:xfrm>
            <a:off x="8946706" y="2338464"/>
            <a:ext cx="2861056" cy="4158705"/>
            <a:chOff x="1642246" y="-958305"/>
            <a:chExt cx="5067165" cy="8652516"/>
          </a:xfrm>
        </p:grpSpPr>
        <p:grpSp>
          <p:nvGrpSpPr>
            <p:cNvPr id="74" name="Groupe 73">
              <a:extLst>
                <a:ext uri="{FF2B5EF4-FFF2-40B4-BE49-F238E27FC236}">
                  <a16:creationId xmlns:a16="http://schemas.microsoft.com/office/drawing/2014/main" id="{4B6B93F2-026B-48BC-8E63-DCADF54E013F}"/>
                </a:ext>
              </a:extLst>
            </p:cNvPr>
            <p:cNvGrpSpPr/>
            <p:nvPr/>
          </p:nvGrpSpPr>
          <p:grpSpPr>
            <a:xfrm>
              <a:off x="1642246" y="-958305"/>
              <a:ext cx="4341774" cy="8652516"/>
              <a:chOff x="-522515" y="-766101"/>
              <a:chExt cx="4341774" cy="8652516"/>
            </a:xfrm>
          </p:grpSpPr>
          <p:sp>
            <p:nvSpPr>
              <p:cNvPr id="91" name="Arc 90">
                <a:extLst>
                  <a:ext uri="{FF2B5EF4-FFF2-40B4-BE49-F238E27FC236}">
                    <a16:creationId xmlns:a16="http://schemas.microsoft.com/office/drawing/2014/main" id="{A2CC0ACF-B2B0-47CC-A669-8A0EECC30881}"/>
                  </a:ext>
                </a:extLst>
              </p:cNvPr>
              <p:cNvSpPr/>
              <p:nvPr/>
            </p:nvSpPr>
            <p:spPr>
              <a:xfrm>
                <a:off x="-522515" y="3566415"/>
                <a:ext cx="4320000" cy="4320000"/>
              </a:xfrm>
              <a:prstGeom prst="arc">
                <a:avLst/>
              </a:prstGeom>
              <a:ln>
                <a:solidFill>
                  <a:schemeClr val="tx1">
                    <a:alpha val="96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2" name="Arc 91">
                <a:extLst>
                  <a:ext uri="{FF2B5EF4-FFF2-40B4-BE49-F238E27FC236}">
                    <a16:creationId xmlns:a16="http://schemas.microsoft.com/office/drawing/2014/main" id="{B48DEE86-4053-401B-9EE0-DE7F4396E76F}"/>
                  </a:ext>
                </a:extLst>
              </p:cNvPr>
              <p:cNvSpPr/>
              <p:nvPr/>
            </p:nvSpPr>
            <p:spPr>
              <a:xfrm rot="5400000">
                <a:off x="-500741" y="-766101"/>
                <a:ext cx="4320000" cy="4320000"/>
              </a:xfrm>
              <a:prstGeom prst="arc">
                <a:avLst/>
              </a:prstGeom>
              <a:ln>
                <a:solidFill>
                  <a:schemeClr val="tx1">
                    <a:alpha val="96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75" name="Forme libre 56">
              <a:extLst>
                <a:ext uri="{FF2B5EF4-FFF2-40B4-BE49-F238E27FC236}">
                  <a16:creationId xmlns:a16="http://schemas.microsoft.com/office/drawing/2014/main" id="{ABA67315-47BD-4A27-A37A-517F7B23D14C}"/>
                </a:ext>
              </a:extLst>
            </p:cNvPr>
            <p:cNvSpPr/>
            <p:nvPr/>
          </p:nvSpPr>
          <p:spPr>
            <a:xfrm>
              <a:off x="4915364" y="3133951"/>
              <a:ext cx="189333" cy="467922"/>
            </a:xfrm>
            <a:custGeom>
              <a:avLst/>
              <a:gdLst>
                <a:gd name="connsiteX0" fmla="*/ 314021 w 314021"/>
                <a:gd name="connsiteY0" fmla="*/ 0 h 1815152"/>
                <a:gd name="connsiteX1" fmla="*/ 122 w 314021"/>
                <a:gd name="connsiteY1" fmla="*/ 859809 h 1815152"/>
                <a:gd name="connsiteX2" fmla="*/ 273078 w 314021"/>
                <a:gd name="connsiteY2" fmla="*/ 1815152 h 1815152"/>
                <a:gd name="connsiteX3" fmla="*/ 273078 w 314021"/>
                <a:gd name="connsiteY3" fmla="*/ 1815152 h 1815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021" h="1815152">
                  <a:moveTo>
                    <a:pt x="314021" y="0"/>
                  </a:moveTo>
                  <a:cubicBezTo>
                    <a:pt x="160483" y="278642"/>
                    <a:pt x="6946" y="557284"/>
                    <a:pt x="122" y="859809"/>
                  </a:cubicBezTo>
                  <a:cubicBezTo>
                    <a:pt x="-6702" y="1162334"/>
                    <a:pt x="273078" y="1815152"/>
                    <a:pt x="273078" y="1815152"/>
                  </a:cubicBezTo>
                  <a:lnTo>
                    <a:pt x="273078" y="1815152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0000"/>
                </a:solidFill>
              </a:endParaRPr>
            </a:p>
          </p:txBody>
        </p:sp>
        <p:cxnSp>
          <p:nvCxnSpPr>
            <p:cNvPr id="76" name="Connecteur droit 75">
              <a:extLst>
                <a:ext uri="{FF2B5EF4-FFF2-40B4-BE49-F238E27FC236}">
                  <a16:creationId xmlns:a16="http://schemas.microsoft.com/office/drawing/2014/main" id="{E4D1E1EB-9595-40C6-827F-04C72A4A51EF}"/>
                </a:ext>
              </a:extLst>
            </p:cNvPr>
            <p:cNvCxnSpPr/>
            <p:nvPr/>
          </p:nvCxnSpPr>
          <p:spPr>
            <a:xfrm>
              <a:off x="5057466" y="3600186"/>
              <a:ext cx="463255" cy="39349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>
              <a:extLst>
                <a:ext uri="{FF2B5EF4-FFF2-40B4-BE49-F238E27FC236}">
                  <a16:creationId xmlns:a16="http://schemas.microsoft.com/office/drawing/2014/main" id="{05FFBCBA-2C4C-459E-9EC1-AC21914FDF70}"/>
                </a:ext>
              </a:extLst>
            </p:cNvPr>
            <p:cNvCxnSpPr/>
            <p:nvPr/>
          </p:nvCxnSpPr>
          <p:spPr>
            <a:xfrm flipV="1">
              <a:off x="5104319" y="2735970"/>
              <a:ext cx="443664" cy="3998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Arc 77">
              <a:extLst>
                <a:ext uri="{FF2B5EF4-FFF2-40B4-BE49-F238E27FC236}">
                  <a16:creationId xmlns:a16="http://schemas.microsoft.com/office/drawing/2014/main" id="{BB53E15D-D91A-4C40-BFE0-95E07E307038}"/>
                </a:ext>
              </a:extLst>
            </p:cNvPr>
            <p:cNvSpPr/>
            <p:nvPr/>
          </p:nvSpPr>
          <p:spPr>
            <a:xfrm rot="3021375">
              <a:off x="5275958" y="2502028"/>
              <a:ext cx="322875" cy="275748"/>
            </a:xfrm>
            <a:prstGeom prst="arc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" name="Arc 78">
              <a:extLst>
                <a:ext uri="{FF2B5EF4-FFF2-40B4-BE49-F238E27FC236}">
                  <a16:creationId xmlns:a16="http://schemas.microsoft.com/office/drawing/2014/main" id="{97F22699-F61B-4923-9F1E-95A42056C9C9}"/>
                </a:ext>
              </a:extLst>
            </p:cNvPr>
            <p:cNvSpPr/>
            <p:nvPr/>
          </p:nvSpPr>
          <p:spPr>
            <a:xfrm rot="3021375">
              <a:off x="5251863" y="3953050"/>
              <a:ext cx="322875" cy="275748"/>
            </a:xfrm>
            <a:prstGeom prst="arc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0" name="Arc 79">
              <a:extLst>
                <a:ext uri="{FF2B5EF4-FFF2-40B4-BE49-F238E27FC236}">
                  <a16:creationId xmlns:a16="http://schemas.microsoft.com/office/drawing/2014/main" id="{69C9AB67-CB23-47B0-9EDB-E1EADE354DFD}"/>
                </a:ext>
              </a:extLst>
            </p:cNvPr>
            <p:cNvSpPr/>
            <p:nvPr/>
          </p:nvSpPr>
          <p:spPr>
            <a:xfrm rot="3021375">
              <a:off x="5042696" y="2721051"/>
              <a:ext cx="322875" cy="275748"/>
            </a:xfrm>
            <a:prstGeom prst="arc">
              <a:avLst>
                <a:gd name="adj1" fmla="val 16200000"/>
                <a:gd name="adj2" fmla="val 439751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81" name="Arc 80">
              <a:extLst>
                <a:ext uri="{FF2B5EF4-FFF2-40B4-BE49-F238E27FC236}">
                  <a16:creationId xmlns:a16="http://schemas.microsoft.com/office/drawing/2014/main" id="{A0BC2D43-8581-47B9-86D1-D7DCEC0B2132}"/>
                </a:ext>
              </a:extLst>
            </p:cNvPr>
            <p:cNvSpPr/>
            <p:nvPr/>
          </p:nvSpPr>
          <p:spPr>
            <a:xfrm rot="3021375">
              <a:off x="4749749" y="2954030"/>
              <a:ext cx="322875" cy="275748"/>
            </a:xfrm>
            <a:prstGeom prst="arc">
              <a:avLst/>
            </a:prstGeom>
            <a:ln w="285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8000"/>
                </a:solidFill>
              </a:endParaRPr>
            </a:p>
          </p:txBody>
        </p:sp>
        <p:sp>
          <p:nvSpPr>
            <p:cNvPr id="82" name="Arc 81">
              <a:extLst>
                <a:ext uri="{FF2B5EF4-FFF2-40B4-BE49-F238E27FC236}">
                  <a16:creationId xmlns:a16="http://schemas.microsoft.com/office/drawing/2014/main" id="{0837F491-D989-486A-8809-8AD704889589}"/>
                </a:ext>
              </a:extLst>
            </p:cNvPr>
            <p:cNvSpPr/>
            <p:nvPr/>
          </p:nvSpPr>
          <p:spPr>
            <a:xfrm rot="3021375">
              <a:off x="5084681" y="3788713"/>
              <a:ext cx="322875" cy="275748"/>
            </a:xfrm>
            <a:prstGeom prst="arc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83" name="Arc 82">
              <a:extLst>
                <a:ext uri="{FF2B5EF4-FFF2-40B4-BE49-F238E27FC236}">
                  <a16:creationId xmlns:a16="http://schemas.microsoft.com/office/drawing/2014/main" id="{3A9523BD-7850-4707-B732-1967372A6587}"/>
                </a:ext>
              </a:extLst>
            </p:cNvPr>
            <p:cNvSpPr/>
            <p:nvPr/>
          </p:nvSpPr>
          <p:spPr>
            <a:xfrm rot="3021375">
              <a:off x="4816739" y="3561611"/>
              <a:ext cx="329607" cy="204740"/>
            </a:xfrm>
            <a:prstGeom prst="arc">
              <a:avLst/>
            </a:prstGeom>
            <a:ln w="285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8000"/>
                </a:solidFill>
              </a:endParaRPr>
            </a:p>
          </p:txBody>
        </p:sp>
        <p:cxnSp>
          <p:nvCxnSpPr>
            <p:cNvPr id="84" name="Connecteur droit avec flèche 83">
              <a:extLst>
                <a:ext uri="{FF2B5EF4-FFF2-40B4-BE49-F238E27FC236}">
                  <a16:creationId xmlns:a16="http://schemas.microsoft.com/office/drawing/2014/main" id="{1734A90A-D612-44A9-BB34-5C85DCBDC2EF}"/>
                </a:ext>
              </a:extLst>
            </p:cNvPr>
            <p:cNvCxnSpPr/>
            <p:nvPr/>
          </p:nvCxnSpPr>
          <p:spPr>
            <a:xfrm flipH="1">
              <a:off x="5203646" y="2776086"/>
              <a:ext cx="445786" cy="36070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avec flèche 84">
              <a:extLst>
                <a:ext uri="{FF2B5EF4-FFF2-40B4-BE49-F238E27FC236}">
                  <a16:creationId xmlns:a16="http://schemas.microsoft.com/office/drawing/2014/main" id="{4D400D22-9214-4AA6-9F86-1445E15BC221}"/>
                </a:ext>
              </a:extLst>
            </p:cNvPr>
            <p:cNvCxnSpPr/>
            <p:nvPr/>
          </p:nvCxnSpPr>
          <p:spPr>
            <a:xfrm flipH="1" flipV="1">
              <a:off x="5193646" y="3575638"/>
              <a:ext cx="376679" cy="26986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Forme libre 71">
              <a:extLst>
                <a:ext uri="{FF2B5EF4-FFF2-40B4-BE49-F238E27FC236}">
                  <a16:creationId xmlns:a16="http://schemas.microsoft.com/office/drawing/2014/main" id="{AC6E77F5-AFD7-4C3B-BAA5-A358766C94E4}"/>
                </a:ext>
              </a:extLst>
            </p:cNvPr>
            <p:cNvSpPr/>
            <p:nvPr/>
          </p:nvSpPr>
          <p:spPr>
            <a:xfrm>
              <a:off x="4759775" y="3149492"/>
              <a:ext cx="332692" cy="467922"/>
            </a:xfrm>
            <a:custGeom>
              <a:avLst/>
              <a:gdLst>
                <a:gd name="connsiteX0" fmla="*/ 314021 w 314021"/>
                <a:gd name="connsiteY0" fmla="*/ 0 h 1815152"/>
                <a:gd name="connsiteX1" fmla="*/ 122 w 314021"/>
                <a:gd name="connsiteY1" fmla="*/ 859809 h 1815152"/>
                <a:gd name="connsiteX2" fmla="*/ 273078 w 314021"/>
                <a:gd name="connsiteY2" fmla="*/ 1815152 h 1815152"/>
                <a:gd name="connsiteX3" fmla="*/ 273078 w 314021"/>
                <a:gd name="connsiteY3" fmla="*/ 1815152 h 1815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021" h="1815152">
                  <a:moveTo>
                    <a:pt x="314021" y="0"/>
                  </a:moveTo>
                  <a:cubicBezTo>
                    <a:pt x="160483" y="278642"/>
                    <a:pt x="6946" y="557284"/>
                    <a:pt x="122" y="859809"/>
                  </a:cubicBezTo>
                  <a:cubicBezTo>
                    <a:pt x="-6702" y="1162334"/>
                    <a:pt x="273078" y="1815152"/>
                    <a:pt x="273078" y="1815152"/>
                  </a:cubicBezTo>
                  <a:lnTo>
                    <a:pt x="273078" y="1815152"/>
                  </a:lnTo>
                </a:path>
              </a:pathLst>
            </a:custGeom>
            <a:noFill/>
            <a:ln w="2857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8000"/>
                </a:solidFill>
              </a:endParaRPr>
            </a:p>
          </p:txBody>
        </p:sp>
        <p:sp>
          <p:nvSpPr>
            <p:cNvPr id="87" name="Forme libre 72">
              <a:extLst>
                <a:ext uri="{FF2B5EF4-FFF2-40B4-BE49-F238E27FC236}">
                  <a16:creationId xmlns:a16="http://schemas.microsoft.com/office/drawing/2014/main" id="{C01EB1FD-68E6-4E7F-A516-9ECD3585CF4E}"/>
                </a:ext>
              </a:extLst>
            </p:cNvPr>
            <p:cNvSpPr/>
            <p:nvPr/>
          </p:nvSpPr>
          <p:spPr>
            <a:xfrm>
              <a:off x="4986279" y="3136983"/>
              <a:ext cx="119977" cy="467922"/>
            </a:xfrm>
            <a:custGeom>
              <a:avLst/>
              <a:gdLst>
                <a:gd name="connsiteX0" fmla="*/ 314021 w 314021"/>
                <a:gd name="connsiteY0" fmla="*/ 0 h 1815152"/>
                <a:gd name="connsiteX1" fmla="*/ 122 w 314021"/>
                <a:gd name="connsiteY1" fmla="*/ 859809 h 1815152"/>
                <a:gd name="connsiteX2" fmla="*/ 273078 w 314021"/>
                <a:gd name="connsiteY2" fmla="*/ 1815152 h 1815152"/>
                <a:gd name="connsiteX3" fmla="*/ 273078 w 314021"/>
                <a:gd name="connsiteY3" fmla="*/ 1815152 h 1815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021" h="1815152">
                  <a:moveTo>
                    <a:pt x="314021" y="0"/>
                  </a:moveTo>
                  <a:cubicBezTo>
                    <a:pt x="160483" y="278642"/>
                    <a:pt x="6946" y="557284"/>
                    <a:pt x="122" y="859809"/>
                  </a:cubicBezTo>
                  <a:cubicBezTo>
                    <a:pt x="-6702" y="1162334"/>
                    <a:pt x="273078" y="1815152"/>
                    <a:pt x="273078" y="1815152"/>
                  </a:cubicBezTo>
                  <a:lnTo>
                    <a:pt x="273078" y="1815152"/>
                  </a:ln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88" name="Connecteur droit avec flèche 87">
              <a:extLst>
                <a:ext uri="{FF2B5EF4-FFF2-40B4-BE49-F238E27FC236}">
                  <a16:creationId xmlns:a16="http://schemas.microsoft.com/office/drawing/2014/main" id="{6BD242E1-7A34-4482-BF71-7220399414E8}"/>
                </a:ext>
              </a:extLst>
            </p:cNvPr>
            <p:cNvCxnSpPr/>
            <p:nvPr/>
          </p:nvCxnSpPr>
          <p:spPr>
            <a:xfrm flipH="1" flipV="1">
              <a:off x="4441898" y="3370712"/>
              <a:ext cx="294121" cy="816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ZoneTexte 88">
              <a:extLst>
                <a:ext uri="{FF2B5EF4-FFF2-40B4-BE49-F238E27FC236}">
                  <a16:creationId xmlns:a16="http://schemas.microsoft.com/office/drawing/2014/main" id="{C54FCE7B-6829-4614-B5D6-AFC7667B178A}"/>
                </a:ext>
              </a:extLst>
            </p:cNvPr>
            <p:cNvSpPr txBox="1"/>
            <p:nvPr/>
          </p:nvSpPr>
          <p:spPr>
            <a:xfrm>
              <a:off x="3473910" y="1173338"/>
              <a:ext cx="3235501" cy="768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i="1" dirty="0"/>
                <a:t>Glass </a:t>
              </a:r>
              <a:r>
                <a:rPr lang="fr-FR" i="1" dirty="0" err="1"/>
                <a:t>sphere</a:t>
              </a:r>
              <a:endParaRPr lang="fr-FR" i="1" dirty="0"/>
            </a:p>
          </p:txBody>
        </p:sp>
        <p:sp>
          <p:nvSpPr>
            <p:cNvPr id="90" name="ZoneTexte 89">
              <a:extLst>
                <a:ext uri="{FF2B5EF4-FFF2-40B4-BE49-F238E27FC236}">
                  <a16:creationId xmlns:a16="http://schemas.microsoft.com/office/drawing/2014/main" id="{28392590-22A4-4D7B-891C-BF0FE4D0AF4F}"/>
                </a:ext>
              </a:extLst>
            </p:cNvPr>
            <p:cNvSpPr txBox="1"/>
            <p:nvPr/>
          </p:nvSpPr>
          <p:spPr>
            <a:xfrm>
              <a:off x="2889299" y="3871571"/>
              <a:ext cx="2989528" cy="768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i="1" dirty="0">
                  <a:solidFill>
                    <a:srgbClr val="0070C0"/>
                  </a:solidFill>
                </a:rPr>
                <a:t>Bridge water</a:t>
              </a:r>
            </a:p>
          </p:txBody>
        </p:sp>
      </p:grpSp>
      <p:sp>
        <p:nvSpPr>
          <p:cNvPr id="93" name="ZoneTexte 92">
            <a:extLst>
              <a:ext uri="{FF2B5EF4-FFF2-40B4-BE49-F238E27FC236}">
                <a16:creationId xmlns:a16="http://schemas.microsoft.com/office/drawing/2014/main" id="{00F52D3B-4818-460F-96D1-EFBAE5AEDC26}"/>
              </a:ext>
            </a:extLst>
          </p:cNvPr>
          <p:cNvSpPr txBox="1"/>
          <p:nvPr/>
        </p:nvSpPr>
        <p:spPr>
          <a:xfrm>
            <a:off x="10013783" y="5120119"/>
            <a:ext cx="1826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Glass </a:t>
            </a:r>
            <a:r>
              <a:rPr lang="fr-FR" i="1" dirty="0" err="1"/>
              <a:t>sphere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573965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" name="Groupe 427">
            <a:extLst>
              <a:ext uri="{FF2B5EF4-FFF2-40B4-BE49-F238E27FC236}">
                <a16:creationId xmlns:a16="http://schemas.microsoft.com/office/drawing/2014/main" id="{5B3491EC-2226-474C-997B-8DAE96BDC7BD}"/>
              </a:ext>
            </a:extLst>
          </p:cNvPr>
          <p:cNvGrpSpPr/>
          <p:nvPr/>
        </p:nvGrpSpPr>
        <p:grpSpPr>
          <a:xfrm>
            <a:off x="4187291" y="1947821"/>
            <a:ext cx="3384450" cy="2472050"/>
            <a:chOff x="9015765" y="164492"/>
            <a:chExt cx="3005799" cy="2337938"/>
          </a:xfrm>
        </p:grpSpPr>
        <p:grpSp>
          <p:nvGrpSpPr>
            <p:cNvPr id="408" name="Groupe 407">
              <a:extLst>
                <a:ext uri="{FF2B5EF4-FFF2-40B4-BE49-F238E27FC236}">
                  <a16:creationId xmlns:a16="http://schemas.microsoft.com/office/drawing/2014/main" id="{E2BE45F8-653C-440E-B09B-32716B1FA3C1}"/>
                </a:ext>
              </a:extLst>
            </p:cNvPr>
            <p:cNvGrpSpPr/>
            <p:nvPr/>
          </p:nvGrpSpPr>
          <p:grpSpPr>
            <a:xfrm>
              <a:off x="9015765" y="164492"/>
              <a:ext cx="3005799" cy="2337938"/>
              <a:chOff x="6187997" y="2069136"/>
              <a:chExt cx="2865989" cy="2372026"/>
            </a:xfrm>
          </p:grpSpPr>
          <p:pic>
            <p:nvPicPr>
              <p:cNvPr id="406" name="Image 405">
                <a:extLst>
                  <a:ext uri="{FF2B5EF4-FFF2-40B4-BE49-F238E27FC236}">
                    <a16:creationId xmlns:a16="http://schemas.microsoft.com/office/drawing/2014/main" id="{52D87BE1-75FC-4E37-921F-1472DD73628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b="7205"/>
              <a:stretch/>
            </p:blipFill>
            <p:spPr>
              <a:xfrm>
                <a:off x="6187997" y="2069136"/>
                <a:ext cx="2846073" cy="2207030"/>
              </a:xfrm>
              <a:prstGeom prst="rect">
                <a:avLst/>
              </a:prstGeom>
            </p:spPr>
          </p:pic>
          <p:sp>
            <p:nvSpPr>
              <p:cNvPr id="407" name="ZoneTexte 406">
                <a:extLst>
                  <a:ext uri="{FF2B5EF4-FFF2-40B4-BE49-F238E27FC236}">
                    <a16:creationId xmlns:a16="http://schemas.microsoft.com/office/drawing/2014/main" id="{A620F551-BC76-46ED-8723-AA0EBB2B07A9}"/>
                  </a:ext>
                </a:extLst>
              </p:cNvPr>
              <p:cNvSpPr txBox="1"/>
              <p:nvPr/>
            </p:nvSpPr>
            <p:spPr>
              <a:xfrm>
                <a:off x="7017917" y="4191351"/>
                <a:ext cx="2036069" cy="249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00" b="1" dirty="0"/>
                  <a:t>log(</a:t>
                </a:r>
                <a:r>
                  <a:rPr lang="fr-FR" sz="1000" b="1" dirty="0" err="1"/>
                  <a:t>Normalized</a:t>
                </a:r>
                <a:r>
                  <a:rPr lang="fr-FR" sz="1000" b="1" dirty="0"/>
                  <a:t> NMR signal)</a:t>
                </a:r>
              </a:p>
            </p:txBody>
          </p:sp>
        </p:grpSp>
        <p:sp>
          <p:nvSpPr>
            <p:cNvPr id="419" name="Rectangle 418">
              <a:extLst>
                <a:ext uri="{FF2B5EF4-FFF2-40B4-BE49-F238E27FC236}">
                  <a16:creationId xmlns:a16="http://schemas.microsoft.com/office/drawing/2014/main" id="{A940967B-3868-4EAA-BBA6-8E2BD39D6E80}"/>
                </a:ext>
              </a:extLst>
            </p:cNvPr>
            <p:cNvSpPr/>
            <p:nvPr/>
          </p:nvSpPr>
          <p:spPr>
            <a:xfrm>
              <a:off x="10988040" y="325120"/>
              <a:ext cx="365760" cy="205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0" name="Rectangle 419">
              <a:extLst>
                <a:ext uri="{FF2B5EF4-FFF2-40B4-BE49-F238E27FC236}">
                  <a16:creationId xmlns:a16="http://schemas.microsoft.com/office/drawing/2014/main" id="{92200B82-713E-4A47-A491-76585C72B5E8}"/>
                </a:ext>
              </a:extLst>
            </p:cNvPr>
            <p:cNvSpPr/>
            <p:nvPr/>
          </p:nvSpPr>
          <p:spPr>
            <a:xfrm>
              <a:off x="11094032" y="1117617"/>
              <a:ext cx="365760" cy="205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2" name="Arc 421">
              <a:extLst>
                <a:ext uri="{FF2B5EF4-FFF2-40B4-BE49-F238E27FC236}">
                  <a16:creationId xmlns:a16="http://schemas.microsoft.com/office/drawing/2014/main" id="{E8E2B9B1-C7A5-4266-BC6B-943F948A16C6}"/>
                </a:ext>
              </a:extLst>
            </p:cNvPr>
            <p:cNvSpPr/>
            <p:nvPr/>
          </p:nvSpPr>
          <p:spPr>
            <a:xfrm>
              <a:off x="10583727" y="1307366"/>
              <a:ext cx="182877" cy="497840"/>
            </a:xfrm>
            <a:prstGeom prst="arc">
              <a:avLst/>
            </a:prstGeom>
            <a:ln w="19050">
              <a:solidFill>
                <a:srgbClr val="33C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3" name="ZoneTexte 422">
              <a:extLst>
                <a:ext uri="{FF2B5EF4-FFF2-40B4-BE49-F238E27FC236}">
                  <a16:creationId xmlns:a16="http://schemas.microsoft.com/office/drawing/2014/main" id="{9DA6A0F8-ABFF-4F47-BF12-BAE00956C1CA}"/>
                </a:ext>
              </a:extLst>
            </p:cNvPr>
            <p:cNvSpPr txBox="1"/>
            <p:nvPr/>
          </p:nvSpPr>
          <p:spPr>
            <a:xfrm>
              <a:off x="10725496" y="1234523"/>
              <a:ext cx="4827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>
                  <a:solidFill>
                    <a:srgbClr val="33CC33"/>
                  </a:solidFill>
                </a:rPr>
                <a:t>≈ 1</a:t>
              </a:r>
            </a:p>
          </p:txBody>
        </p:sp>
        <p:cxnSp>
          <p:nvCxnSpPr>
            <p:cNvPr id="427" name="Connecteur droit 426">
              <a:extLst>
                <a:ext uri="{FF2B5EF4-FFF2-40B4-BE49-F238E27FC236}">
                  <a16:creationId xmlns:a16="http://schemas.microsoft.com/office/drawing/2014/main" id="{D7DAE5E5-E16B-4EE9-B07B-13FBE0F1F2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55121" y="1552837"/>
              <a:ext cx="507754" cy="1"/>
            </a:xfrm>
            <a:prstGeom prst="line">
              <a:avLst/>
            </a:prstGeom>
            <a:ln>
              <a:solidFill>
                <a:srgbClr val="33CC3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5" name="ZoneTexte 414">
            <a:extLst>
              <a:ext uri="{FF2B5EF4-FFF2-40B4-BE49-F238E27FC236}">
                <a16:creationId xmlns:a16="http://schemas.microsoft.com/office/drawing/2014/main" id="{2E99E512-D364-4496-BFED-3C49355CD3F5}"/>
              </a:ext>
            </a:extLst>
          </p:cNvPr>
          <p:cNvSpPr txBox="1"/>
          <p:nvPr/>
        </p:nvSpPr>
        <p:spPr>
          <a:xfrm>
            <a:off x="7622150" y="2287238"/>
            <a:ext cx="17945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i="1" dirty="0" err="1">
                <a:solidFill>
                  <a:srgbClr val="FF9933"/>
                </a:solidFill>
              </a:rPr>
              <a:t>Hydric</a:t>
            </a:r>
            <a:r>
              <a:rPr lang="fr-FR" i="1" dirty="0">
                <a:solidFill>
                  <a:srgbClr val="FF9933"/>
                </a:solidFill>
              </a:rPr>
              <a:t> vertical profiles of the </a:t>
            </a:r>
            <a:r>
              <a:rPr lang="fr-FR" i="1" dirty="0" err="1">
                <a:solidFill>
                  <a:srgbClr val="FF9933"/>
                </a:solidFill>
              </a:rPr>
              <a:t>AlSi</a:t>
            </a:r>
            <a:r>
              <a:rPr lang="fr-FR" i="1" dirty="0">
                <a:solidFill>
                  <a:srgbClr val="FF9933"/>
                </a:solidFill>
              </a:rPr>
              <a:t> gel </a:t>
            </a:r>
            <a:r>
              <a:rPr lang="fr-FR" i="1" dirty="0" err="1">
                <a:solidFill>
                  <a:srgbClr val="FF9933"/>
                </a:solidFill>
              </a:rPr>
              <a:t>during</a:t>
            </a:r>
            <a:r>
              <a:rPr lang="fr-FR" i="1" dirty="0">
                <a:solidFill>
                  <a:srgbClr val="FF9933"/>
                </a:solidFill>
              </a:rPr>
              <a:t> </a:t>
            </a:r>
            <a:r>
              <a:rPr lang="fr-FR" b="1" i="1" dirty="0">
                <a:solidFill>
                  <a:srgbClr val="FF9933"/>
                </a:solidFill>
              </a:rPr>
              <a:t>fast drying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27F9297-EE12-42EC-B74A-8D4F08971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1985" y="6356350"/>
            <a:ext cx="2743200" cy="365125"/>
          </a:xfrm>
        </p:spPr>
        <p:txBody>
          <a:bodyPr/>
          <a:lstStyle/>
          <a:p>
            <a:fld id="{53CD72CA-FD88-4D7B-97A3-62C76FA2289C}" type="slidenum">
              <a:rPr lang="fr-FR" smtClean="0"/>
              <a:t>9</a:t>
            </a:fld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FE1D990-D68B-468D-984F-CD483FC3DCD2}"/>
              </a:ext>
            </a:extLst>
          </p:cNvPr>
          <p:cNvSpPr txBox="1"/>
          <p:nvPr/>
        </p:nvSpPr>
        <p:spPr>
          <a:xfrm>
            <a:off x="215912" y="196570"/>
            <a:ext cx="8485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/>
              <a:t>Deviation</a:t>
            </a:r>
            <a:r>
              <a:rPr lang="fr-FR" sz="2000" b="1" dirty="0"/>
              <a:t> of the power </a:t>
            </a:r>
            <a:r>
              <a:rPr lang="fr-FR" sz="2000" b="1" dirty="0" err="1"/>
              <a:t>law</a:t>
            </a:r>
            <a:r>
              <a:rPr lang="fr-FR" sz="2000" b="1" dirty="0"/>
              <a:t> PL(t) n° 3. </a:t>
            </a:r>
            <a:r>
              <a:rPr lang="fr-FR" sz="2000" b="1" dirty="0" err="1"/>
              <a:t>Hydric</a:t>
            </a:r>
            <a:r>
              <a:rPr lang="fr-FR" sz="2000" b="1" dirty="0"/>
              <a:t> </a:t>
            </a:r>
            <a:r>
              <a:rPr lang="fr-FR" sz="2000" b="1" dirty="0" err="1"/>
              <a:t>inhomogneity</a:t>
            </a:r>
            <a:r>
              <a:rPr lang="fr-FR" sz="2000" b="1" dirty="0"/>
              <a:t> </a:t>
            </a:r>
            <a:r>
              <a:rPr lang="fr-FR" sz="2000" b="1" dirty="0" err="1"/>
              <a:t>development</a:t>
            </a:r>
            <a:r>
              <a:rPr lang="fr-FR" sz="2000" b="1" dirty="0"/>
              <a:t>.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1CF8AC23-DA9C-497C-9360-A0922440DCDF}"/>
              </a:ext>
            </a:extLst>
          </p:cNvPr>
          <p:cNvGrpSpPr/>
          <p:nvPr/>
        </p:nvGrpSpPr>
        <p:grpSpPr>
          <a:xfrm>
            <a:off x="2414791" y="596526"/>
            <a:ext cx="2295229" cy="1344053"/>
            <a:chOff x="2553023" y="1475304"/>
            <a:chExt cx="2678341" cy="151556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951F9AD-43C9-4F98-A768-3CE4CC4D8DE1}"/>
                </a:ext>
              </a:extLst>
            </p:cNvPr>
            <p:cNvSpPr/>
            <p:nvPr/>
          </p:nvSpPr>
          <p:spPr>
            <a:xfrm>
              <a:off x="2611950" y="1483574"/>
              <a:ext cx="2619414" cy="1478352"/>
            </a:xfrm>
            <a:prstGeom prst="rect">
              <a:avLst/>
            </a:prstGeom>
            <a:solidFill>
              <a:srgbClr val="00CCFF"/>
            </a:solidFill>
            <a:ln>
              <a:solidFill>
                <a:srgbClr val="00CCFF"/>
              </a:solidFill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356A8F28-8FD9-4FAF-B50C-CB5B969C390D}"/>
                </a:ext>
              </a:extLst>
            </p:cNvPr>
            <p:cNvGrpSpPr/>
            <p:nvPr/>
          </p:nvGrpSpPr>
          <p:grpSpPr>
            <a:xfrm>
              <a:off x="2793198" y="1782698"/>
              <a:ext cx="104645" cy="116014"/>
              <a:chOff x="715992" y="1285336"/>
              <a:chExt cx="836763" cy="836762"/>
            </a:xfrm>
          </p:grpSpPr>
          <p:sp>
            <p:nvSpPr>
              <p:cNvPr id="203" name="Ellipse 202">
                <a:extLst>
                  <a:ext uri="{FF2B5EF4-FFF2-40B4-BE49-F238E27FC236}">
                    <a16:creationId xmlns:a16="http://schemas.microsoft.com/office/drawing/2014/main" id="{C0367BF2-A62B-4EE7-B75C-9EFD565F02BD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04" name="Ellipse 203">
                <a:extLst>
                  <a:ext uri="{FF2B5EF4-FFF2-40B4-BE49-F238E27FC236}">
                    <a16:creationId xmlns:a16="http://schemas.microsoft.com/office/drawing/2014/main" id="{6B580C63-6923-46D4-A538-5D7C47D284DB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E8CF791E-1020-4721-8E27-761AC9735F56}"/>
                </a:ext>
              </a:extLst>
            </p:cNvPr>
            <p:cNvGrpSpPr/>
            <p:nvPr/>
          </p:nvGrpSpPr>
          <p:grpSpPr>
            <a:xfrm>
              <a:off x="2896295" y="1795941"/>
              <a:ext cx="104645" cy="116014"/>
              <a:chOff x="715992" y="1285336"/>
              <a:chExt cx="836763" cy="836762"/>
            </a:xfrm>
          </p:grpSpPr>
          <p:sp>
            <p:nvSpPr>
              <p:cNvPr id="201" name="Ellipse 200">
                <a:extLst>
                  <a:ext uri="{FF2B5EF4-FFF2-40B4-BE49-F238E27FC236}">
                    <a16:creationId xmlns:a16="http://schemas.microsoft.com/office/drawing/2014/main" id="{01116C07-5F3D-445D-973E-D5F30431E2CB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02" name="Ellipse 201">
                <a:extLst>
                  <a:ext uri="{FF2B5EF4-FFF2-40B4-BE49-F238E27FC236}">
                    <a16:creationId xmlns:a16="http://schemas.microsoft.com/office/drawing/2014/main" id="{49E51D94-AA97-4DEF-89C3-DD2FBA793372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A36DC99D-E759-42DD-892D-8ED6CFF53C46}"/>
                </a:ext>
              </a:extLst>
            </p:cNvPr>
            <p:cNvGrpSpPr/>
            <p:nvPr/>
          </p:nvGrpSpPr>
          <p:grpSpPr>
            <a:xfrm>
              <a:off x="2999392" y="1782698"/>
              <a:ext cx="104645" cy="116014"/>
              <a:chOff x="715992" y="1285336"/>
              <a:chExt cx="836763" cy="836762"/>
            </a:xfrm>
          </p:grpSpPr>
          <p:sp>
            <p:nvSpPr>
              <p:cNvPr id="199" name="Ellipse 198">
                <a:extLst>
                  <a:ext uri="{FF2B5EF4-FFF2-40B4-BE49-F238E27FC236}">
                    <a16:creationId xmlns:a16="http://schemas.microsoft.com/office/drawing/2014/main" id="{B99F71DB-06F5-4152-A892-8D29C90FCCA6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00" name="Ellipse 199">
                <a:extLst>
                  <a:ext uri="{FF2B5EF4-FFF2-40B4-BE49-F238E27FC236}">
                    <a16:creationId xmlns:a16="http://schemas.microsoft.com/office/drawing/2014/main" id="{489D28AE-7208-48C6-A147-8BAE6FA6D7E8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710E8964-3127-408D-B05F-06839B9E2934}"/>
                </a:ext>
              </a:extLst>
            </p:cNvPr>
            <p:cNvGrpSpPr/>
            <p:nvPr/>
          </p:nvGrpSpPr>
          <p:grpSpPr>
            <a:xfrm>
              <a:off x="3102488" y="1809184"/>
              <a:ext cx="104645" cy="116014"/>
              <a:chOff x="715992" y="1285336"/>
              <a:chExt cx="836763" cy="836762"/>
            </a:xfrm>
          </p:grpSpPr>
          <p:sp>
            <p:nvSpPr>
              <p:cNvPr id="197" name="Ellipse 196">
                <a:extLst>
                  <a:ext uri="{FF2B5EF4-FFF2-40B4-BE49-F238E27FC236}">
                    <a16:creationId xmlns:a16="http://schemas.microsoft.com/office/drawing/2014/main" id="{832FA2D8-106C-4D15-AF46-E157395B3C78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98" name="Ellipse 197">
                <a:extLst>
                  <a:ext uri="{FF2B5EF4-FFF2-40B4-BE49-F238E27FC236}">
                    <a16:creationId xmlns:a16="http://schemas.microsoft.com/office/drawing/2014/main" id="{0AEE1E9E-DC62-416D-A09C-BCE98EE59CC0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42EB96A3-CD57-487E-A832-8887B792A429}"/>
                </a:ext>
              </a:extLst>
            </p:cNvPr>
            <p:cNvGrpSpPr/>
            <p:nvPr/>
          </p:nvGrpSpPr>
          <p:grpSpPr>
            <a:xfrm>
              <a:off x="3202658" y="1785669"/>
              <a:ext cx="104645" cy="116014"/>
              <a:chOff x="715992" y="1285336"/>
              <a:chExt cx="836763" cy="836762"/>
            </a:xfrm>
          </p:grpSpPr>
          <p:sp>
            <p:nvSpPr>
              <p:cNvPr id="195" name="Ellipse 194">
                <a:extLst>
                  <a:ext uri="{FF2B5EF4-FFF2-40B4-BE49-F238E27FC236}">
                    <a16:creationId xmlns:a16="http://schemas.microsoft.com/office/drawing/2014/main" id="{ABA17361-4CBA-4ADE-B683-E2BFE1E67891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96" name="Ellipse 195">
                <a:extLst>
                  <a:ext uri="{FF2B5EF4-FFF2-40B4-BE49-F238E27FC236}">
                    <a16:creationId xmlns:a16="http://schemas.microsoft.com/office/drawing/2014/main" id="{EBFF2C1D-8CE1-4534-9057-6B4EBE07F8F8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94C76BAF-90EC-4C11-9A0A-C7DF9DDC3BB9}"/>
                </a:ext>
              </a:extLst>
            </p:cNvPr>
            <p:cNvGrpSpPr/>
            <p:nvPr/>
          </p:nvGrpSpPr>
          <p:grpSpPr>
            <a:xfrm>
              <a:off x="3303419" y="1822428"/>
              <a:ext cx="104645" cy="116014"/>
              <a:chOff x="715992" y="1285336"/>
              <a:chExt cx="836763" cy="836762"/>
            </a:xfrm>
          </p:grpSpPr>
          <p:sp>
            <p:nvSpPr>
              <p:cNvPr id="193" name="Ellipse 192">
                <a:extLst>
                  <a:ext uri="{FF2B5EF4-FFF2-40B4-BE49-F238E27FC236}">
                    <a16:creationId xmlns:a16="http://schemas.microsoft.com/office/drawing/2014/main" id="{17AD97D6-3A31-4CF5-8957-6952F1764572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94" name="Ellipse 193">
                <a:extLst>
                  <a:ext uri="{FF2B5EF4-FFF2-40B4-BE49-F238E27FC236}">
                    <a16:creationId xmlns:a16="http://schemas.microsoft.com/office/drawing/2014/main" id="{6CFE5195-D147-4155-9AEE-CA0738F4A68E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F411B812-0975-49A1-9E47-FE27F03A15D0}"/>
                </a:ext>
              </a:extLst>
            </p:cNvPr>
            <p:cNvGrpSpPr/>
            <p:nvPr/>
          </p:nvGrpSpPr>
          <p:grpSpPr>
            <a:xfrm>
              <a:off x="3408064" y="1819131"/>
              <a:ext cx="104645" cy="116014"/>
              <a:chOff x="715992" y="1285336"/>
              <a:chExt cx="836763" cy="836762"/>
            </a:xfrm>
          </p:grpSpPr>
          <p:sp>
            <p:nvSpPr>
              <p:cNvPr id="191" name="Ellipse 190">
                <a:extLst>
                  <a:ext uri="{FF2B5EF4-FFF2-40B4-BE49-F238E27FC236}">
                    <a16:creationId xmlns:a16="http://schemas.microsoft.com/office/drawing/2014/main" id="{8D5B8F46-2BB7-4CE9-9C1A-C9D8FDD5A0B2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92" name="Ellipse 191">
                <a:extLst>
                  <a:ext uri="{FF2B5EF4-FFF2-40B4-BE49-F238E27FC236}">
                    <a16:creationId xmlns:a16="http://schemas.microsoft.com/office/drawing/2014/main" id="{3C518036-3ABE-4156-BBE4-4D498B782809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D7F93434-DA16-4520-9A50-2E74CB9FF5AA}"/>
                </a:ext>
              </a:extLst>
            </p:cNvPr>
            <p:cNvGrpSpPr/>
            <p:nvPr/>
          </p:nvGrpSpPr>
          <p:grpSpPr>
            <a:xfrm>
              <a:off x="3508824" y="1804659"/>
              <a:ext cx="104645" cy="116014"/>
              <a:chOff x="715992" y="1285336"/>
              <a:chExt cx="836763" cy="836762"/>
            </a:xfrm>
          </p:grpSpPr>
          <p:sp>
            <p:nvSpPr>
              <p:cNvPr id="189" name="Ellipse 188">
                <a:extLst>
                  <a:ext uri="{FF2B5EF4-FFF2-40B4-BE49-F238E27FC236}">
                    <a16:creationId xmlns:a16="http://schemas.microsoft.com/office/drawing/2014/main" id="{3CFE3AE3-5AD8-4A15-A513-6C64BDEAE242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90" name="Ellipse 189">
                <a:extLst>
                  <a:ext uri="{FF2B5EF4-FFF2-40B4-BE49-F238E27FC236}">
                    <a16:creationId xmlns:a16="http://schemas.microsoft.com/office/drawing/2014/main" id="{F276D88A-CF31-4ADB-BC2A-6E78FE5C7140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BA64C532-1FB3-44BC-8641-87EE6D250DED}"/>
                </a:ext>
              </a:extLst>
            </p:cNvPr>
            <p:cNvGrpSpPr/>
            <p:nvPr/>
          </p:nvGrpSpPr>
          <p:grpSpPr>
            <a:xfrm>
              <a:off x="3613003" y="1804659"/>
              <a:ext cx="104645" cy="116014"/>
              <a:chOff x="715992" y="1285336"/>
              <a:chExt cx="836763" cy="836762"/>
            </a:xfrm>
          </p:grpSpPr>
          <p:sp>
            <p:nvSpPr>
              <p:cNvPr id="187" name="Ellipse 186">
                <a:extLst>
                  <a:ext uri="{FF2B5EF4-FFF2-40B4-BE49-F238E27FC236}">
                    <a16:creationId xmlns:a16="http://schemas.microsoft.com/office/drawing/2014/main" id="{54CE1FA1-389E-4034-A099-A1BE68ED75A2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88" name="Ellipse 187">
                <a:extLst>
                  <a:ext uri="{FF2B5EF4-FFF2-40B4-BE49-F238E27FC236}">
                    <a16:creationId xmlns:a16="http://schemas.microsoft.com/office/drawing/2014/main" id="{367136F7-CEF9-4CEB-B4D8-88EC19FD581B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id="{F3F86493-CD72-443A-8FB2-1A95A367E107}"/>
                </a:ext>
              </a:extLst>
            </p:cNvPr>
            <p:cNvGrpSpPr/>
            <p:nvPr/>
          </p:nvGrpSpPr>
          <p:grpSpPr>
            <a:xfrm>
              <a:off x="3718756" y="1795941"/>
              <a:ext cx="104645" cy="116014"/>
              <a:chOff x="715992" y="1285336"/>
              <a:chExt cx="836763" cy="836762"/>
            </a:xfrm>
          </p:grpSpPr>
          <p:sp>
            <p:nvSpPr>
              <p:cNvPr id="185" name="Ellipse 184">
                <a:extLst>
                  <a:ext uri="{FF2B5EF4-FFF2-40B4-BE49-F238E27FC236}">
                    <a16:creationId xmlns:a16="http://schemas.microsoft.com/office/drawing/2014/main" id="{6610F80D-05F4-4267-8228-5A71A06265EE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86" name="Ellipse 185">
                <a:extLst>
                  <a:ext uri="{FF2B5EF4-FFF2-40B4-BE49-F238E27FC236}">
                    <a16:creationId xmlns:a16="http://schemas.microsoft.com/office/drawing/2014/main" id="{1BE2BD57-01ED-43C0-90BF-59805D126FB0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id="{AC926438-EB55-47BE-BB9C-EEFB3ADA6F7A}"/>
                </a:ext>
              </a:extLst>
            </p:cNvPr>
            <p:cNvGrpSpPr/>
            <p:nvPr/>
          </p:nvGrpSpPr>
          <p:grpSpPr>
            <a:xfrm>
              <a:off x="3819517" y="1803989"/>
              <a:ext cx="104645" cy="116014"/>
              <a:chOff x="715992" y="1285336"/>
              <a:chExt cx="836763" cy="836762"/>
            </a:xfrm>
          </p:grpSpPr>
          <p:sp>
            <p:nvSpPr>
              <p:cNvPr id="183" name="Ellipse 182">
                <a:extLst>
                  <a:ext uri="{FF2B5EF4-FFF2-40B4-BE49-F238E27FC236}">
                    <a16:creationId xmlns:a16="http://schemas.microsoft.com/office/drawing/2014/main" id="{D49E754E-8B64-480C-B797-4C3DE2830EA0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84" name="Ellipse 183">
                <a:extLst>
                  <a:ext uri="{FF2B5EF4-FFF2-40B4-BE49-F238E27FC236}">
                    <a16:creationId xmlns:a16="http://schemas.microsoft.com/office/drawing/2014/main" id="{ACF5356C-B8E1-41FB-9895-3346ADAB62DE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199B80D6-F0E9-4964-8F29-DA9EBAF90905}"/>
                </a:ext>
              </a:extLst>
            </p:cNvPr>
            <p:cNvGrpSpPr/>
            <p:nvPr/>
          </p:nvGrpSpPr>
          <p:grpSpPr>
            <a:xfrm>
              <a:off x="3921657" y="1798912"/>
              <a:ext cx="104645" cy="116014"/>
              <a:chOff x="715992" y="1285336"/>
              <a:chExt cx="836763" cy="836762"/>
            </a:xfrm>
          </p:grpSpPr>
          <p:sp>
            <p:nvSpPr>
              <p:cNvPr id="181" name="Ellipse 180">
                <a:extLst>
                  <a:ext uri="{FF2B5EF4-FFF2-40B4-BE49-F238E27FC236}">
                    <a16:creationId xmlns:a16="http://schemas.microsoft.com/office/drawing/2014/main" id="{C934C2BD-F93D-42E3-B4B9-F770D22645E0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82" name="Ellipse 181">
                <a:extLst>
                  <a:ext uri="{FF2B5EF4-FFF2-40B4-BE49-F238E27FC236}">
                    <a16:creationId xmlns:a16="http://schemas.microsoft.com/office/drawing/2014/main" id="{67A71ACE-F2FE-46AC-9BD9-0AD110AB1DE4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id="{25775059-9136-41AB-9A65-2E3CE4B74196}"/>
                </a:ext>
              </a:extLst>
            </p:cNvPr>
            <p:cNvGrpSpPr/>
            <p:nvPr/>
          </p:nvGrpSpPr>
          <p:grpSpPr>
            <a:xfrm>
              <a:off x="4022417" y="1812156"/>
              <a:ext cx="104645" cy="116014"/>
              <a:chOff x="715992" y="1285336"/>
              <a:chExt cx="836763" cy="836762"/>
            </a:xfrm>
          </p:grpSpPr>
          <p:sp>
            <p:nvSpPr>
              <p:cNvPr id="179" name="Ellipse 178">
                <a:extLst>
                  <a:ext uri="{FF2B5EF4-FFF2-40B4-BE49-F238E27FC236}">
                    <a16:creationId xmlns:a16="http://schemas.microsoft.com/office/drawing/2014/main" id="{3561D2CD-B489-4472-B943-D7CFCFAF6476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80" name="Ellipse 179">
                <a:extLst>
                  <a:ext uri="{FF2B5EF4-FFF2-40B4-BE49-F238E27FC236}">
                    <a16:creationId xmlns:a16="http://schemas.microsoft.com/office/drawing/2014/main" id="{5C3E88B7-960E-4E17-B915-8ADD49A2EDC3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D43BAE0E-7A33-4201-9D46-7712798B351B}"/>
                </a:ext>
              </a:extLst>
            </p:cNvPr>
            <p:cNvGrpSpPr/>
            <p:nvPr/>
          </p:nvGrpSpPr>
          <p:grpSpPr>
            <a:xfrm>
              <a:off x="4124286" y="1819131"/>
              <a:ext cx="104645" cy="116014"/>
              <a:chOff x="715992" y="1285336"/>
              <a:chExt cx="836763" cy="836762"/>
            </a:xfrm>
          </p:grpSpPr>
          <p:sp>
            <p:nvSpPr>
              <p:cNvPr id="177" name="Ellipse 176">
                <a:extLst>
                  <a:ext uri="{FF2B5EF4-FFF2-40B4-BE49-F238E27FC236}">
                    <a16:creationId xmlns:a16="http://schemas.microsoft.com/office/drawing/2014/main" id="{05B98610-F654-4590-B8D3-01ABF1CEE245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78" name="Ellipse 177">
                <a:extLst>
                  <a:ext uri="{FF2B5EF4-FFF2-40B4-BE49-F238E27FC236}">
                    <a16:creationId xmlns:a16="http://schemas.microsoft.com/office/drawing/2014/main" id="{32AD9608-5184-4E32-9C55-EC2783068988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68CF192D-9179-4514-975E-C0B70337B9D9}"/>
                </a:ext>
              </a:extLst>
            </p:cNvPr>
            <p:cNvGrpSpPr/>
            <p:nvPr/>
          </p:nvGrpSpPr>
          <p:grpSpPr>
            <a:xfrm>
              <a:off x="4228931" y="1822428"/>
              <a:ext cx="104645" cy="116014"/>
              <a:chOff x="715992" y="1285336"/>
              <a:chExt cx="836763" cy="836762"/>
            </a:xfrm>
          </p:grpSpPr>
          <p:sp>
            <p:nvSpPr>
              <p:cNvPr id="175" name="Ellipse 174">
                <a:extLst>
                  <a:ext uri="{FF2B5EF4-FFF2-40B4-BE49-F238E27FC236}">
                    <a16:creationId xmlns:a16="http://schemas.microsoft.com/office/drawing/2014/main" id="{E324EC79-A8E6-4393-B59A-4CFA8CE15273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76" name="Ellipse 175">
                <a:extLst>
                  <a:ext uri="{FF2B5EF4-FFF2-40B4-BE49-F238E27FC236}">
                    <a16:creationId xmlns:a16="http://schemas.microsoft.com/office/drawing/2014/main" id="{D4DFA65D-C9F9-48F4-9FB7-716C97FA4A74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10A4E7AF-D804-4171-B32B-B391F623C9FE}"/>
                </a:ext>
              </a:extLst>
            </p:cNvPr>
            <p:cNvGrpSpPr/>
            <p:nvPr/>
          </p:nvGrpSpPr>
          <p:grpSpPr>
            <a:xfrm>
              <a:off x="4333110" y="1825724"/>
              <a:ext cx="104645" cy="116014"/>
              <a:chOff x="715992" y="1285336"/>
              <a:chExt cx="836763" cy="836762"/>
            </a:xfrm>
          </p:grpSpPr>
          <p:sp>
            <p:nvSpPr>
              <p:cNvPr id="173" name="Ellipse 172">
                <a:extLst>
                  <a:ext uri="{FF2B5EF4-FFF2-40B4-BE49-F238E27FC236}">
                    <a16:creationId xmlns:a16="http://schemas.microsoft.com/office/drawing/2014/main" id="{51E4C554-7411-4EE3-A2D5-CF7908DED140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74" name="Ellipse 173">
                <a:extLst>
                  <a:ext uri="{FF2B5EF4-FFF2-40B4-BE49-F238E27FC236}">
                    <a16:creationId xmlns:a16="http://schemas.microsoft.com/office/drawing/2014/main" id="{51F8450D-9859-47B3-AEB2-6EE58A52A405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6C6EDDDC-DAD4-4C08-8D05-1F272E858C04}"/>
                </a:ext>
              </a:extLst>
            </p:cNvPr>
            <p:cNvGrpSpPr/>
            <p:nvPr/>
          </p:nvGrpSpPr>
          <p:grpSpPr>
            <a:xfrm>
              <a:off x="4421298" y="1819131"/>
              <a:ext cx="104645" cy="116014"/>
              <a:chOff x="715992" y="1285336"/>
              <a:chExt cx="836763" cy="836762"/>
            </a:xfrm>
          </p:grpSpPr>
          <p:sp>
            <p:nvSpPr>
              <p:cNvPr id="171" name="Ellipse 170">
                <a:extLst>
                  <a:ext uri="{FF2B5EF4-FFF2-40B4-BE49-F238E27FC236}">
                    <a16:creationId xmlns:a16="http://schemas.microsoft.com/office/drawing/2014/main" id="{BBA14A4C-0F1F-4F59-87C2-5C27FCC6FC3F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72" name="Ellipse 171">
                <a:extLst>
                  <a:ext uri="{FF2B5EF4-FFF2-40B4-BE49-F238E27FC236}">
                    <a16:creationId xmlns:a16="http://schemas.microsoft.com/office/drawing/2014/main" id="{B83964C6-A206-4771-A808-69DACC6B870D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DE5D92C5-DDF0-4B4F-B455-9C90249958E6}"/>
                </a:ext>
              </a:extLst>
            </p:cNvPr>
            <p:cNvGrpSpPr/>
            <p:nvPr/>
          </p:nvGrpSpPr>
          <p:grpSpPr>
            <a:xfrm>
              <a:off x="4520661" y="1832375"/>
              <a:ext cx="104645" cy="116014"/>
              <a:chOff x="715992" y="1285336"/>
              <a:chExt cx="836763" cy="836762"/>
            </a:xfrm>
          </p:grpSpPr>
          <p:sp>
            <p:nvSpPr>
              <p:cNvPr id="169" name="Ellipse 168">
                <a:extLst>
                  <a:ext uri="{FF2B5EF4-FFF2-40B4-BE49-F238E27FC236}">
                    <a16:creationId xmlns:a16="http://schemas.microsoft.com/office/drawing/2014/main" id="{35CF8E41-296B-4861-829F-C1E45E6BDA79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70" name="Ellipse 169">
                <a:extLst>
                  <a:ext uri="{FF2B5EF4-FFF2-40B4-BE49-F238E27FC236}">
                    <a16:creationId xmlns:a16="http://schemas.microsoft.com/office/drawing/2014/main" id="{40E72B35-B567-4955-99AF-71BDE78CB4B0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8" name="Groupe 27">
              <a:extLst>
                <a:ext uri="{FF2B5EF4-FFF2-40B4-BE49-F238E27FC236}">
                  <a16:creationId xmlns:a16="http://schemas.microsoft.com/office/drawing/2014/main" id="{2E120ACF-114E-41F7-A130-5D5926799CF1}"/>
                </a:ext>
              </a:extLst>
            </p:cNvPr>
            <p:cNvGrpSpPr/>
            <p:nvPr/>
          </p:nvGrpSpPr>
          <p:grpSpPr>
            <a:xfrm>
              <a:off x="4623676" y="1832375"/>
              <a:ext cx="104645" cy="116014"/>
              <a:chOff x="715992" y="1285336"/>
              <a:chExt cx="836763" cy="836762"/>
            </a:xfrm>
          </p:grpSpPr>
          <p:sp>
            <p:nvSpPr>
              <p:cNvPr id="167" name="Ellipse 166">
                <a:extLst>
                  <a:ext uri="{FF2B5EF4-FFF2-40B4-BE49-F238E27FC236}">
                    <a16:creationId xmlns:a16="http://schemas.microsoft.com/office/drawing/2014/main" id="{926AE515-0D8A-43BA-8198-CB4CDB0AB4CC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68" name="Ellipse 167">
                <a:extLst>
                  <a:ext uri="{FF2B5EF4-FFF2-40B4-BE49-F238E27FC236}">
                    <a16:creationId xmlns:a16="http://schemas.microsoft.com/office/drawing/2014/main" id="{B87BB19C-5E7F-4297-AC44-D53E8A3DC417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9" name="Groupe 28">
              <a:extLst>
                <a:ext uri="{FF2B5EF4-FFF2-40B4-BE49-F238E27FC236}">
                  <a16:creationId xmlns:a16="http://schemas.microsoft.com/office/drawing/2014/main" id="{09C0037A-5C0C-4314-A967-A24D538E318A}"/>
                </a:ext>
              </a:extLst>
            </p:cNvPr>
            <p:cNvGrpSpPr/>
            <p:nvPr/>
          </p:nvGrpSpPr>
          <p:grpSpPr>
            <a:xfrm>
              <a:off x="4728823" y="1825724"/>
              <a:ext cx="104645" cy="116014"/>
              <a:chOff x="715992" y="1285336"/>
              <a:chExt cx="836763" cy="836762"/>
            </a:xfrm>
          </p:grpSpPr>
          <p:sp>
            <p:nvSpPr>
              <p:cNvPr id="165" name="Ellipse 164">
                <a:extLst>
                  <a:ext uri="{FF2B5EF4-FFF2-40B4-BE49-F238E27FC236}">
                    <a16:creationId xmlns:a16="http://schemas.microsoft.com/office/drawing/2014/main" id="{1D92C6E0-DE41-4F13-9098-31443CDD1EBF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66" name="Ellipse 165">
                <a:extLst>
                  <a:ext uri="{FF2B5EF4-FFF2-40B4-BE49-F238E27FC236}">
                    <a16:creationId xmlns:a16="http://schemas.microsoft.com/office/drawing/2014/main" id="{92EB7714-910D-475A-9B9C-828E7D0B5E23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5A024A8F-665E-45FE-B536-746422B303C8}"/>
                </a:ext>
              </a:extLst>
            </p:cNvPr>
            <p:cNvGrpSpPr/>
            <p:nvPr/>
          </p:nvGrpSpPr>
          <p:grpSpPr>
            <a:xfrm>
              <a:off x="4198034" y="2645729"/>
              <a:ext cx="104645" cy="116014"/>
              <a:chOff x="715992" y="1285336"/>
              <a:chExt cx="836763" cy="836762"/>
            </a:xfrm>
          </p:grpSpPr>
          <p:sp>
            <p:nvSpPr>
              <p:cNvPr id="163" name="Ellipse 162">
                <a:extLst>
                  <a:ext uri="{FF2B5EF4-FFF2-40B4-BE49-F238E27FC236}">
                    <a16:creationId xmlns:a16="http://schemas.microsoft.com/office/drawing/2014/main" id="{7E4BE238-5539-4153-BF3F-A6E1383C3BA9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64" name="Ellipse 163">
                <a:extLst>
                  <a:ext uri="{FF2B5EF4-FFF2-40B4-BE49-F238E27FC236}">
                    <a16:creationId xmlns:a16="http://schemas.microsoft.com/office/drawing/2014/main" id="{F94D881E-C95E-4283-9853-310AE5BDA437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2E3B3C64-10FB-4E3F-88BE-9CC140AFCF1A}"/>
                </a:ext>
              </a:extLst>
            </p:cNvPr>
            <p:cNvGrpSpPr/>
            <p:nvPr/>
          </p:nvGrpSpPr>
          <p:grpSpPr>
            <a:xfrm>
              <a:off x="4514925" y="1713035"/>
              <a:ext cx="104645" cy="116014"/>
              <a:chOff x="715992" y="1285336"/>
              <a:chExt cx="836763" cy="836762"/>
            </a:xfrm>
          </p:grpSpPr>
          <p:sp>
            <p:nvSpPr>
              <p:cNvPr id="161" name="Ellipse 160">
                <a:extLst>
                  <a:ext uri="{FF2B5EF4-FFF2-40B4-BE49-F238E27FC236}">
                    <a16:creationId xmlns:a16="http://schemas.microsoft.com/office/drawing/2014/main" id="{4A3F6544-4ED3-4FFA-83DF-1A1C8CA75E81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62" name="Ellipse 161">
                <a:extLst>
                  <a:ext uri="{FF2B5EF4-FFF2-40B4-BE49-F238E27FC236}">
                    <a16:creationId xmlns:a16="http://schemas.microsoft.com/office/drawing/2014/main" id="{1BEC9108-6F2D-4D89-A2EE-1D9F2AD3E011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2" name="Groupe 31">
              <a:extLst>
                <a:ext uri="{FF2B5EF4-FFF2-40B4-BE49-F238E27FC236}">
                  <a16:creationId xmlns:a16="http://schemas.microsoft.com/office/drawing/2014/main" id="{A2FAE9CE-BB7F-4B06-A0D4-8B7442BE7153}"/>
                </a:ext>
              </a:extLst>
            </p:cNvPr>
            <p:cNvGrpSpPr/>
            <p:nvPr/>
          </p:nvGrpSpPr>
          <p:grpSpPr>
            <a:xfrm>
              <a:off x="3288374" y="1938442"/>
              <a:ext cx="104645" cy="116014"/>
              <a:chOff x="715992" y="1285336"/>
              <a:chExt cx="836763" cy="836762"/>
            </a:xfrm>
          </p:grpSpPr>
          <p:sp>
            <p:nvSpPr>
              <p:cNvPr id="159" name="Ellipse 158">
                <a:extLst>
                  <a:ext uri="{FF2B5EF4-FFF2-40B4-BE49-F238E27FC236}">
                    <a16:creationId xmlns:a16="http://schemas.microsoft.com/office/drawing/2014/main" id="{EE97FFE4-FE3C-410B-9466-C16E21C63F74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60" name="Ellipse 159">
                <a:extLst>
                  <a:ext uri="{FF2B5EF4-FFF2-40B4-BE49-F238E27FC236}">
                    <a16:creationId xmlns:a16="http://schemas.microsoft.com/office/drawing/2014/main" id="{7393D77B-6E31-4DB4-BB80-01BD16027288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3" name="Groupe 32">
              <a:extLst>
                <a:ext uri="{FF2B5EF4-FFF2-40B4-BE49-F238E27FC236}">
                  <a16:creationId xmlns:a16="http://schemas.microsoft.com/office/drawing/2014/main" id="{CBBA75EF-65DD-443D-A8BB-474DA2E33418}"/>
                </a:ext>
              </a:extLst>
            </p:cNvPr>
            <p:cNvGrpSpPr/>
            <p:nvPr/>
          </p:nvGrpSpPr>
          <p:grpSpPr>
            <a:xfrm>
              <a:off x="3283758" y="2054456"/>
              <a:ext cx="104645" cy="116014"/>
              <a:chOff x="715992" y="1285336"/>
              <a:chExt cx="836763" cy="836762"/>
            </a:xfrm>
          </p:grpSpPr>
          <p:sp>
            <p:nvSpPr>
              <p:cNvPr id="157" name="Ellipse 156">
                <a:extLst>
                  <a:ext uri="{FF2B5EF4-FFF2-40B4-BE49-F238E27FC236}">
                    <a16:creationId xmlns:a16="http://schemas.microsoft.com/office/drawing/2014/main" id="{BA81AEAE-D92A-4FFE-9FC2-F0145AFDF46B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58" name="Ellipse 157">
                <a:extLst>
                  <a:ext uri="{FF2B5EF4-FFF2-40B4-BE49-F238E27FC236}">
                    <a16:creationId xmlns:a16="http://schemas.microsoft.com/office/drawing/2014/main" id="{08F09591-E1C1-4F43-8BB1-E04F76F537F9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4" name="Groupe 33">
              <a:extLst>
                <a:ext uri="{FF2B5EF4-FFF2-40B4-BE49-F238E27FC236}">
                  <a16:creationId xmlns:a16="http://schemas.microsoft.com/office/drawing/2014/main" id="{3D169EFF-4512-4A60-89CC-2D54C2AE2B9D}"/>
                </a:ext>
              </a:extLst>
            </p:cNvPr>
            <p:cNvGrpSpPr/>
            <p:nvPr/>
          </p:nvGrpSpPr>
          <p:grpSpPr>
            <a:xfrm>
              <a:off x="3289018" y="2175850"/>
              <a:ext cx="104645" cy="116014"/>
              <a:chOff x="715992" y="1285336"/>
              <a:chExt cx="836763" cy="836762"/>
            </a:xfrm>
          </p:grpSpPr>
          <p:sp>
            <p:nvSpPr>
              <p:cNvPr id="155" name="Ellipse 154">
                <a:extLst>
                  <a:ext uri="{FF2B5EF4-FFF2-40B4-BE49-F238E27FC236}">
                    <a16:creationId xmlns:a16="http://schemas.microsoft.com/office/drawing/2014/main" id="{95630067-D46E-40A4-A10C-ABAD62D82E7A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56" name="Ellipse 155">
                <a:extLst>
                  <a:ext uri="{FF2B5EF4-FFF2-40B4-BE49-F238E27FC236}">
                    <a16:creationId xmlns:a16="http://schemas.microsoft.com/office/drawing/2014/main" id="{FB8B0586-4128-4C69-8BBC-48B0C9C7B9BB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5" name="Groupe 34">
              <a:extLst>
                <a:ext uri="{FF2B5EF4-FFF2-40B4-BE49-F238E27FC236}">
                  <a16:creationId xmlns:a16="http://schemas.microsoft.com/office/drawing/2014/main" id="{EF8534DD-5927-47E5-99DD-0F358689897C}"/>
                </a:ext>
              </a:extLst>
            </p:cNvPr>
            <p:cNvGrpSpPr/>
            <p:nvPr/>
          </p:nvGrpSpPr>
          <p:grpSpPr>
            <a:xfrm>
              <a:off x="3275372" y="2291864"/>
              <a:ext cx="104645" cy="116014"/>
              <a:chOff x="715992" y="1285336"/>
              <a:chExt cx="836763" cy="836762"/>
            </a:xfrm>
          </p:grpSpPr>
          <p:sp>
            <p:nvSpPr>
              <p:cNvPr id="153" name="Ellipse 152">
                <a:extLst>
                  <a:ext uri="{FF2B5EF4-FFF2-40B4-BE49-F238E27FC236}">
                    <a16:creationId xmlns:a16="http://schemas.microsoft.com/office/drawing/2014/main" id="{8B8436F3-330B-4BA6-A6C8-FD96B54C7CC3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54" name="Ellipse 153">
                <a:extLst>
                  <a:ext uri="{FF2B5EF4-FFF2-40B4-BE49-F238E27FC236}">
                    <a16:creationId xmlns:a16="http://schemas.microsoft.com/office/drawing/2014/main" id="{EA2B3EF3-7ACA-4DE6-A2E6-D032F888FD2E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00C2DD9A-17FB-4F2E-AF0F-D748562CF3E6}"/>
                </a:ext>
              </a:extLst>
            </p:cNvPr>
            <p:cNvGrpSpPr/>
            <p:nvPr/>
          </p:nvGrpSpPr>
          <p:grpSpPr>
            <a:xfrm>
              <a:off x="3283758" y="2407878"/>
              <a:ext cx="104645" cy="116014"/>
              <a:chOff x="715992" y="1285336"/>
              <a:chExt cx="836763" cy="836762"/>
            </a:xfrm>
          </p:grpSpPr>
          <p:sp>
            <p:nvSpPr>
              <p:cNvPr id="151" name="Ellipse 150">
                <a:extLst>
                  <a:ext uri="{FF2B5EF4-FFF2-40B4-BE49-F238E27FC236}">
                    <a16:creationId xmlns:a16="http://schemas.microsoft.com/office/drawing/2014/main" id="{C807F167-C450-481B-B70B-EBD232708A14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52" name="Ellipse 151">
                <a:extLst>
                  <a:ext uri="{FF2B5EF4-FFF2-40B4-BE49-F238E27FC236}">
                    <a16:creationId xmlns:a16="http://schemas.microsoft.com/office/drawing/2014/main" id="{321E97AB-D8F9-4F1C-B117-C58FFBE2ACCA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7" name="Groupe 36">
              <a:extLst>
                <a:ext uri="{FF2B5EF4-FFF2-40B4-BE49-F238E27FC236}">
                  <a16:creationId xmlns:a16="http://schemas.microsoft.com/office/drawing/2014/main" id="{D9F9D84F-5564-4722-8C0C-F33D18164AD5}"/>
                </a:ext>
              </a:extLst>
            </p:cNvPr>
            <p:cNvGrpSpPr/>
            <p:nvPr/>
          </p:nvGrpSpPr>
          <p:grpSpPr>
            <a:xfrm>
              <a:off x="3276365" y="2521184"/>
              <a:ext cx="104645" cy="116014"/>
              <a:chOff x="715992" y="1285336"/>
              <a:chExt cx="836763" cy="836762"/>
            </a:xfrm>
          </p:grpSpPr>
          <p:sp>
            <p:nvSpPr>
              <p:cNvPr id="149" name="Ellipse 148">
                <a:extLst>
                  <a:ext uri="{FF2B5EF4-FFF2-40B4-BE49-F238E27FC236}">
                    <a16:creationId xmlns:a16="http://schemas.microsoft.com/office/drawing/2014/main" id="{74AEA6E1-0B11-4FCA-8D79-25EE3F1F66E5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50" name="Ellipse 149">
                <a:extLst>
                  <a:ext uri="{FF2B5EF4-FFF2-40B4-BE49-F238E27FC236}">
                    <a16:creationId xmlns:a16="http://schemas.microsoft.com/office/drawing/2014/main" id="{058DED9C-8402-4655-87D3-F319284B8D8C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8" name="Groupe 37">
              <a:extLst>
                <a:ext uri="{FF2B5EF4-FFF2-40B4-BE49-F238E27FC236}">
                  <a16:creationId xmlns:a16="http://schemas.microsoft.com/office/drawing/2014/main" id="{79E87266-22A2-4572-B443-3B0DB5CB7E44}"/>
                </a:ext>
              </a:extLst>
            </p:cNvPr>
            <p:cNvGrpSpPr/>
            <p:nvPr/>
          </p:nvGrpSpPr>
          <p:grpSpPr>
            <a:xfrm>
              <a:off x="3279063" y="2638655"/>
              <a:ext cx="104645" cy="116014"/>
              <a:chOff x="715992" y="1285336"/>
              <a:chExt cx="836763" cy="836762"/>
            </a:xfrm>
          </p:grpSpPr>
          <p:sp>
            <p:nvSpPr>
              <p:cNvPr id="147" name="Ellipse 146">
                <a:extLst>
                  <a:ext uri="{FF2B5EF4-FFF2-40B4-BE49-F238E27FC236}">
                    <a16:creationId xmlns:a16="http://schemas.microsoft.com/office/drawing/2014/main" id="{E590B037-6BEB-4EED-8568-C69838E20DAC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48" name="Ellipse 147">
                <a:extLst>
                  <a:ext uri="{FF2B5EF4-FFF2-40B4-BE49-F238E27FC236}">
                    <a16:creationId xmlns:a16="http://schemas.microsoft.com/office/drawing/2014/main" id="{13D959FC-2C6E-417C-A81B-F7119EE40D76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9" name="Groupe 38">
              <a:extLst>
                <a:ext uri="{FF2B5EF4-FFF2-40B4-BE49-F238E27FC236}">
                  <a16:creationId xmlns:a16="http://schemas.microsoft.com/office/drawing/2014/main" id="{44894D24-B9CB-44E8-BE4B-AF7EB34749A8}"/>
                </a:ext>
              </a:extLst>
            </p:cNvPr>
            <p:cNvGrpSpPr/>
            <p:nvPr/>
          </p:nvGrpSpPr>
          <p:grpSpPr>
            <a:xfrm>
              <a:off x="3177228" y="2308623"/>
              <a:ext cx="104645" cy="116014"/>
              <a:chOff x="715992" y="1285336"/>
              <a:chExt cx="836763" cy="836762"/>
            </a:xfrm>
          </p:grpSpPr>
          <p:sp>
            <p:nvSpPr>
              <p:cNvPr id="145" name="Ellipse 144">
                <a:extLst>
                  <a:ext uri="{FF2B5EF4-FFF2-40B4-BE49-F238E27FC236}">
                    <a16:creationId xmlns:a16="http://schemas.microsoft.com/office/drawing/2014/main" id="{165BE5DB-1E11-4631-BF57-9C293F4F4984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46" name="Ellipse 145">
                <a:extLst>
                  <a:ext uri="{FF2B5EF4-FFF2-40B4-BE49-F238E27FC236}">
                    <a16:creationId xmlns:a16="http://schemas.microsoft.com/office/drawing/2014/main" id="{A3C239CB-AF32-45FB-B5D7-C1C3F1557CB1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40" name="Groupe 39">
              <a:extLst>
                <a:ext uri="{FF2B5EF4-FFF2-40B4-BE49-F238E27FC236}">
                  <a16:creationId xmlns:a16="http://schemas.microsoft.com/office/drawing/2014/main" id="{274ED7B2-B51E-4AA0-B7C6-CF065089BD60}"/>
                </a:ext>
              </a:extLst>
            </p:cNvPr>
            <p:cNvGrpSpPr/>
            <p:nvPr/>
          </p:nvGrpSpPr>
          <p:grpSpPr>
            <a:xfrm>
              <a:off x="3068770" y="2310725"/>
              <a:ext cx="104645" cy="116014"/>
              <a:chOff x="715992" y="1285336"/>
              <a:chExt cx="836763" cy="836762"/>
            </a:xfrm>
          </p:grpSpPr>
          <p:sp>
            <p:nvSpPr>
              <p:cNvPr id="143" name="Ellipse 142">
                <a:extLst>
                  <a:ext uri="{FF2B5EF4-FFF2-40B4-BE49-F238E27FC236}">
                    <a16:creationId xmlns:a16="http://schemas.microsoft.com/office/drawing/2014/main" id="{2A67A11B-A572-43E3-BD39-F68E7D69CC85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44" name="Ellipse 143">
                <a:extLst>
                  <a:ext uri="{FF2B5EF4-FFF2-40B4-BE49-F238E27FC236}">
                    <a16:creationId xmlns:a16="http://schemas.microsoft.com/office/drawing/2014/main" id="{C7879133-22FF-41D7-8BDC-AD19B6A1C109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id="{815F68AE-CE3D-4C75-8F61-C138C42F1337}"/>
                </a:ext>
              </a:extLst>
            </p:cNvPr>
            <p:cNvGrpSpPr/>
            <p:nvPr/>
          </p:nvGrpSpPr>
          <p:grpSpPr>
            <a:xfrm>
              <a:off x="2965469" y="2303698"/>
              <a:ext cx="104645" cy="116014"/>
              <a:chOff x="715992" y="1285336"/>
              <a:chExt cx="836763" cy="836762"/>
            </a:xfrm>
          </p:grpSpPr>
          <p:sp>
            <p:nvSpPr>
              <p:cNvPr id="141" name="Ellipse 140">
                <a:extLst>
                  <a:ext uri="{FF2B5EF4-FFF2-40B4-BE49-F238E27FC236}">
                    <a16:creationId xmlns:a16="http://schemas.microsoft.com/office/drawing/2014/main" id="{ECF28F67-0E50-4AD1-98A7-201EB8B985FF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42" name="Ellipse 141">
                <a:extLst>
                  <a:ext uri="{FF2B5EF4-FFF2-40B4-BE49-F238E27FC236}">
                    <a16:creationId xmlns:a16="http://schemas.microsoft.com/office/drawing/2014/main" id="{B0B9C31D-AD3A-439B-BA4D-FFFC6EF3A437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42" name="Groupe 41">
              <a:extLst>
                <a:ext uri="{FF2B5EF4-FFF2-40B4-BE49-F238E27FC236}">
                  <a16:creationId xmlns:a16="http://schemas.microsoft.com/office/drawing/2014/main" id="{38E36AD6-AEF8-49F0-A2A9-D4104536B0AE}"/>
                </a:ext>
              </a:extLst>
            </p:cNvPr>
            <p:cNvGrpSpPr/>
            <p:nvPr/>
          </p:nvGrpSpPr>
          <p:grpSpPr>
            <a:xfrm>
              <a:off x="2864607" y="2315123"/>
              <a:ext cx="104645" cy="116014"/>
              <a:chOff x="715992" y="1285336"/>
              <a:chExt cx="836763" cy="836762"/>
            </a:xfrm>
          </p:grpSpPr>
          <p:sp>
            <p:nvSpPr>
              <p:cNvPr id="139" name="Ellipse 138">
                <a:extLst>
                  <a:ext uri="{FF2B5EF4-FFF2-40B4-BE49-F238E27FC236}">
                    <a16:creationId xmlns:a16="http://schemas.microsoft.com/office/drawing/2014/main" id="{D01A86C3-E775-495C-818E-F9F17C383BD9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40" name="Ellipse 139">
                <a:extLst>
                  <a:ext uri="{FF2B5EF4-FFF2-40B4-BE49-F238E27FC236}">
                    <a16:creationId xmlns:a16="http://schemas.microsoft.com/office/drawing/2014/main" id="{4EC6C247-CEE2-4F58-A609-158CC4178734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43" name="Groupe 42">
              <a:extLst>
                <a:ext uri="{FF2B5EF4-FFF2-40B4-BE49-F238E27FC236}">
                  <a16:creationId xmlns:a16="http://schemas.microsoft.com/office/drawing/2014/main" id="{3594B126-962B-4136-956C-2C802C211163}"/>
                </a:ext>
              </a:extLst>
            </p:cNvPr>
            <p:cNvGrpSpPr/>
            <p:nvPr/>
          </p:nvGrpSpPr>
          <p:grpSpPr>
            <a:xfrm>
              <a:off x="3504503" y="1693170"/>
              <a:ext cx="104645" cy="116014"/>
              <a:chOff x="715992" y="1285336"/>
              <a:chExt cx="836763" cy="836762"/>
            </a:xfrm>
          </p:grpSpPr>
          <p:sp>
            <p:nvSpPr>
              <p:cNvPr id="137" name="Ellipse 136">
                <a:extLst>
                  <a:ext uri="{FF2B5EF4-FFF2-40B4-BE49-F238E27FC236}">
                    <a16:creationId xmlns:a16="http://schemas.microsoft.com/office/drawing/2014/main" id="{6011AB0F-7CD2-4227-9B4A-5DAD7DEC2E68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38" name="Ellipse 137">
                <a:extLst>
                  <a:ext uri="{FF2B5EF4-FFF2-40B4-BE49-F238E27FC236}">
                    <a16:creationId xmlns:a16="http://schemas.microsoft.com/office/drawing/2014/main" id="{50AD16B3-A945-47E8-9665-83FA7655191F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44" name="Groupe 43">
              <a:extLst>
                <a:ext uri="{FF2B5EF4-FFF2-40B4-BE49-F238E27FC236}">
                  <a16:creationId xmlns:a16="http://schemas.microsoft.com/office/drawing/2014/main" id="{C3009507-3746-44A0-A484-7D5E59D0B32B}"/>
                </a:ext>
              </a:extLst>
            </p:cNvPr>
            <p:cNvGrpSpPr/>
            <p:nvPr/>
          </p:nvGrpSpPr>
          <p:grpSpPr>
            <a:xfrm>
              <a:off x="3385445" y="2182603"/>
              <a:ext cx="104645" cy="116014"/>
              <a:chOff x="715992" y="1285336"/>
              <a:chExt cx="836763" cy="836762"/>
            </a:xfrm>
          </p:grpSpPr>
          <p:sp>
            <p:nvSpPr>
              <p:cNvPr id="135" name="Ellipse 134">
                <a:extLst>
                  <a:ext uri="{FF2B5EF4-FFF2-40B4-BE49-F238E27FC236}">
                    <a16:creationId xmlns:a16="http://schemas.microsoft.com/office/drawing/2014/main" id="{72100E56-36A8-4570-94BD-59989752DF2F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36" name="Ellipse 135">
                <a:extLst>
                  <a:ext uri="{FF2B5EF4-FFF2-40B4-BE49-F238E27FC236}">
                    <a16:creationId xmlns:a16="http://schemas.microsoft.com/office/drawing/2014/main" id="{51B8DB4B-3604-4E22-8D62-0D9C9EA14690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45" name="Groupe 44">
              <a:extLst>
                <a:ext uri="{FF2B5EF4-FFF2-40B4-BE49-F238E27FC236}">
                  <a16:creationId xmlns:a16="http://schemas.microsoft.com/office/drawing/2014/main" id="{769F92A2-95B0-4A06-9043-A2DEF2D40E4F}"/>
                </a:ext>
              </a:extLst>
            </p:cNvPr>
            <p:cNvGrpSpPr/>
            <p:nvPr/>
          </p:nvGrpSpPr>
          <p:grpSpPr>
            <a:xfrm>
              <a:off x="3489665" y="2169359"/>
              <a:ext cx="104645" cy="116014"/>
              <a:chOff x="715992" y="1285336"/>
              <a:chExt cx="836763" cy="836762"/>
            </a:xfrm>
          </p:grpSpPr>
          <p:sp>
            <p:nvSpPr>
              <p:cNvPr id="133" name="Ellipse 132">
                <a:extLst>
                  <a:ext uri="{FF2B5EF4-FFF2-40B4-BE49-F238E27FC236}">
                    <a16:creationId xmlns:a16="http://schemas.microsoft.com/office/drawing/2014/main" id="{4BD5A0C2-8733-4F42-BF9C-29E48CB85B0D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34" name="Ellipse 133">
                <a:extLst>
                  <a:ext uri="{FF2B5EF4-FFF2-40B4-BE49-F238E27FC236}">
                    <a16:creationId xmlns:a16="http://schemas.microsoft.com/office/drawing/2014/main" id="{54208009-5C53-4855-8191-7B8D2993B167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46" name="Groupe 45">
              <a:extLst>
                <a:ext uri="{FF2B5EF4-FFF2-40B4-BE49-F238E27FC236}">
                  <a16:creationId xmlns:a16="http://schemas.microsoft.com/office/drawing/2014/main" id="{4315AB81-8C03-4BF0-854E-EDFB3D843CF1}"/>
                </a:ext>
              </a:extLst>
            </p:cNvPr>
            <p:cNvGrpSpPr/>
            <p:nvPr/>
          </p:nvGrpSpPr>
          <p:grpSpPr>
            <a:xfrm>
              <a:off x="3594833" y="2189595"/>
              <a:ext cx="104645" cy="116014"/>
              <a:chOff x="715992" y="1285336"/>
              <a:chExt cx="836763" cy="836762"/>
            </a:xfrm>
          </p:grpSpPr>
          <p:sp>
            <p:nvSpPr>
              <p:cNvPr id="131" name="Ellipse 130">
                <a:extLst>
                  <a:ext uri="{FF2B5EF4-FFF2-40B4-BE49-F238E27FC236}">
                    <a16:creationId xmlns:a16="http://schemas.microsoft.com/office/drawing/2014/main" id="{01BD16DF-6BCB-4EC5-AA3A-C1740D98984A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32" name="Ellipse 131">
                <a:extLst>
                  <a:ext uri="{FF2B5EF4-FFF2-40B4-BE49-F238E27FC236}">
                    <a16:creationId xmlns:a16="http://schemas.microsoft.com/office/drawing/2014/main" id="{7F47CAEC-0F89-486E-9C8A-92D8967E991A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47" name="Groupe 46">
              <a:extLst>
                <a:ext uri="{FF2B5EF4-FFF2-40B4-BE49-F238E27FC236}">
                  <a16:creationId xmlns:a16="http://schemas.microsoft.com/office/drawing/2014/main" id="{3B44049E-1D21-470E-9BDD-87DB3AB949CD}"/>
                </a:ext>
              </a:extLst>
            </p:cNvPr>
            <p:cNvGrpSpPr/>
            <p:nvPr/>
          </p:nvGrpSpPr>
          <p:grpSpPr>
            <a:xfrm>
              <a:off x="4214064" y="1941553"/>
              <a:ext cx="104645" cy="116014"/>
              <a:chOff x="715992" y="1285336"/>
              <a:chExt cx="836763" cy="836762"/>
            </a:xfrm>
          </p:grpSpPr>
          <p:sp>
            <p:nvSpPr>
              <p:cNvPr id="129" name="Ellipse 128">
                <a:extLst>
                  <a:ext uri="{FF2B5EF4-FFF2-40B4-BE49-F238E27FC236}">
                    <a16:creationId xmlns:a16="http://schemas.microsoft.com/office/drawing/2014/main" id="{D60674AE-BDE4-4F69-8475-98D5C026A310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30" name="Ellipse 129">
                <a:extLst>
                  <a:ext uri="{FF2B5EF4-FFF2-40B4-BE49-F238E27FC236}">
                    <a16:creationId xmlns:a16="http://schemas.microsoft.com/office/drawing/2014/main" id="{0140C7F6-7FE8-4FF9-B696-F62A84871C07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48" name="Groupe 47">
              <a:extLst>
                <a:ext uri="{FF2B5EF4-FFF2-40B4-BE49-F238E27FC236}">
                  <a16:creationId xmlns:a16="http://schemas.microsoft.com/office/drawing/2014/main" id="{86DCA906-B2AE-4925-BDBF-606D7C517B91}"/>
                </a:ext>
              </a:extLst>
            </p:cNvPr>
            <p:cNvGrpSpPr/>
            <p:nvPr/>
          </p:nvGrpSpPr>
          <p:grpSpPr>
            <a:xfrm>
              <a:off x="3697340" y="2209831"/>
              <a:ext cx="104645" cy="116014"/>
              <a:chOff x="715992" y="1285336"/>
              <a:chExt cx="836763" cy="836762"/>
            </a:xfrm>
          </p:grpSpPr>
          <p:sp>
            <p:nvSpPr>
              <p:cNvPr id="127" name="Ellipse 126">
                <a:extLst>
                  <a:ext uri="{FF2B5EF4-FFF2-40B4-BE49-F238E27FC236}">
                    <a16:creationId xmlns:a16="http://schemas.microsoft.com/office/drawing/2014/main" id="{9572685D-2051-47FC-B4EE-F00E33D99371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28" name="Ellipse 127">
                <a:extLst>
                  <a:ext uri="{FF2B5EF4-FFF2-40B4-BE49-F238E27FC236}">
                    <a16:creationId xmlns:a16="http://schemas.microsoft.com/office/drawing/2014/main" id="{E927E13F-7662-48DE-80E5-A6F2E6E1EE72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49" name="Groupe 48">
              <a:extLst>
                <a:ext uri="{FF2B5EF4-FFF2-40B4-BE49-F238E27FC236}">
                  <a16:creationId xmlns:a16="http://schemas.microsoft.com/office/drawing/2014/main" id="{702AAE4B-1084-4C8C-BD7A-34E7094AEFAF}"/>
                </a:ext>
              </a:extLst>
            </p:cNvPr>
            <p:cNvGrpSpPr/>
            <p:nvPr/>
          </p:nvGrpSpPr>
          <p:grpSpPr>
            <a:xfrm>
              <a:off x="4214064" y="2060678"/>
              <a:ext cx="104645" cy="116014"/>
              <a:chOff x="715992" y="1285336"/>
              <a:chExt cx="836763" cy="836762"/>
            </a:xfrm>
          </p:grpSpPr>
          <p:sp>
            <p:nvSpPr>
              <p:cNvPr id="125" name="Ellipse 124">
                <a:extLst>
                  <a:ext uri="{FF2B5EF4-FFF2-40B4-BE49-F238E27FC236}">
                    <a16:creationId xmlns:a16="http://schemas.microsoft.com/office/drawing/2014/main" id="{EB68967F-13E7-4941-BB81-F6D3AEC388A8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26" name="Ellipse 125">
                <a:extLst>
                  <a:ext uri="{FF2B5EF4-FFF2-40B4-BE49-F238E27FC236}">
                    <a16:creationId xmlns:a16="http://schemas.microsoft.com/office/drawing/2014/main" id="{78589305-B78C-4524-8292-81F27F814A9D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50" name="Groupe 49">
              <a:extLst>
                <a:ext uri="{FF2B5EF4-FFF2-40B4-BE49-F238E27FC236}">
                  <a16:creationId xmlns:a16="http://schemas.microsoft.com/office/drawing/2014/main" id="{EE74F7DF-516E-459F-8DEC-DAE1362FF5FF}"/>
                </a:ext>
              </a:extLst>
            </p:cNvPr>
            <p:cNvGrpSpPr/>
            <p:nvPr/>
          </p:nvGrpSpPr>
          <p:grpSpPr>
            <a:xfrm>
              <a:off x="3800855" y="2198498"/>
              <a:ext cx="104645" cy="116014"/>
              <a:chOff x="715992" y="1285336"/>
              <a:chExt cx="836763" cy="836762"/>
            </a:xfrm>
          </p:grpSpPr>
          <p:sp>
            <p:nvSpPr>
              <p:cNvPr id="123" name="Ellipse 122">
                <a:extLst>
                  <a:ext uri="{FF2B5EF4-FFF2-40B4-BE49-F238E27FC236}">
                    <a16:creationId xmlns:a16="http://schemas.microsoft.com/office/drawing/2014/main" id="{800AE098-A4F9-4953-A193-7CB4F981FCE1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24" name="Ellipse 123">
                <a:extLst>
                  <a:ext uri="{FF2B5EF4-FFF2-40B4-BE49-F238E27FC236}">
                    <a16:creationId xmlns:a16="http://schemas.microsoft.com/office/drawing/2014/main" id="{B2F5F0E6-5484-4962-A174-CA9E152048D7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51" name="Groupe 50">
              <a:extLst>
                <a:ext uri="{FF2B5EF4-FFF2-40B4-BE49-F238E27FC236}">
                  <a16:creationId xmlns:a16="http://schemas.microsoft.com/office/drawing/2014/main" id="{81DD12F7-AE40-4CB1-A2A3-8A600E63A0BF}"/>
                </a:ext>
              </a:extLst>
            </p:cNvPr>
            <p:cNvGrpSpPr/>
            <p:nvPr/>
          </p:nvGrpSpPr>
          <p:grpSpPr>
            <a:xfrm>
              <a:off x="3903362" y="2196587"/>
              <a:ext cx="104645" cy="116014"/>
              <a:chOff x="715992" y="1285336"/>
              <a:chExt cx="836763" cy="836762"/>
            </a:xfrm>
          </p:grpSpPr>
          <p:sp>
            <p:nvSpPr>
              <p:cNvPr id="121" name="Ellipse 120">
                <a:extLst>
                  <a:ext uri="{FF2B5EF4-FFF2-40B4-BE49-F238E27FC236}">
                    <a16:creationId xmlns:a16="http://schemas.microsoft.com/office/drawing/2014/main" id="{6EF601C5-E604-4B8E-8B79-240E5D200642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22" name="Ellipse 121">
                <a:extLst>
                  <a:ext uri="{FF2B5EF4-FFF2-40B4-BE49-F238E27FC236}">
                    <a16:creationId xmlns:a16="http://schemas.microsoft.com/office/drawing/2014/main" id="{D379C3B8-0C4B-4481-B2CC-7F379C73E564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52" name="Groupe 51">
              <a:extLst>
                <a:ext uri="{FF2B5EF4-FFF2-40B4-BE49-F238E27FC236}">
                  <a16:creationId xmlns:a16="http://schemas.microsoft.com/office/drawing/2014/main" id="{6164D183-51A5-450F-B231-316564B4CD88}"/>
                </a:ext>
              </a:extLst>
            </p:cNvPr>
            <p:cNvGrpSpPr/>
            <p:nvPr/>
          </p:nvGrpSpPr>
          <p:grpSpPr>
            <a:xfrm>
              <a:off x="4003799" y="2187684"/>
              <a:ext cx="104645" cy="116014"/>
              <a:chOff x="715992" y="1285336"/>
              <a:chExt cx="836763" cy="836762"/>
            </a:xfrm>
          </p:grpSpPr>
          <p:sp>
            <p:nvSpPr>
              <p:cNvPr id="119" name="Ellipse 118">
                <a:extLst>
                  <a:ext uri="{FF2B5EF4-FFF2-40B4-BE49-F238E27FC236}">
                    <a16:creationId xmlns:a16="http://schemas.microsoft.com/office/drawing/2014/main" id="{B2EAD80B-D3F9-4CC8-B8FF-DBE6304B1506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20" name="Ellipse 119">
                <a:extLst>
                  <a:ext uri="{FF2B5EF4-FFF2-40B4-BE49-F238E27FC236}">
                    <a16:creationId xmlns:a16="http://schemas.microsoft.com/office/drawing/2014/main" id="{0C3ACB06-F5B3-41F9-8123-8B6BEC84F619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53" name="Groupe 52">
              <a:extLst>
                <a:ext uri="{FF2B5EF4-FFF2-40B4-BE49-F238E27FC236}">
                  <a16:creationId xmlns:a16="http://schemas.microsoft.com/office/drawing/2014/main" id="{43CC4781-FE2F-4BA8-A41D-7D5C04DD5F45}"/>
                </a:ext>
              </a:extLst>
            </p:cNvPr>
            <p:cNvGrpSpPr/>
            <p:nvPr/>
          </p:nvGrpSpPr>
          <p:grpSpPr>
            <a:xfrm>
              <a:off x="4109419" y="2209507"/>
              <a:ext cx="104645" cy="116014"/>
              <a:chOff x="715992" y="1285336"/>
              <a:chExt cx="836763" cy="836762"/>
            </a:xfrm>
          </p:grpSpPr>
          <p:sp>
            <p:nvSpPr>
              <p:cNvPr id="117" name="Ellipse 116">
                <a:extLst>
                  <a:ext uri="{FF2B5EF4-FFF2-40B4-BE49-F238E27FC236}">
                    <a16:creationId xmlns:a16="http://schemas.microsoft.com/office/drawing/2014/main" id="{4727D0C9-08A8-4A41-8716-26DC9DAADBBA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18" name="Ellipse 117">
                <a:extLst>
                  <a:ext uri="{FF2B5EF4-FFF2-40B4-BE49-F238E27FC236}">
                    <a16:creationId xmlns:a16="http://schemas.microsoft.com/office/drawing/2014/main" id="{1B332ACC-EAD2-4AE5-B3A9-F6681BC4F9DC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54" name="Groupe 53">
              <a:extLst>
                <a:ext uri="{FF2B5EF4-FFF2-40B4-BE49-F238E27FC236}">
                  <a16:creationId xmlns:a16="http://schemas.microsoft.com/office/drawing/2014/main" id="{DFF488F8-D978-44EE-9C1E-325A440D3F00}"/>
                </a:ext>
              </a:extLst>
            </p:cNvPr>
            <p:cNvGrpSpPr/>
            <p:nvPr/>
          </p:nvGrpSpPr>
          <p:grpSpPr>
            <a:xfrm>
              <a:off x="4205677" y="2174441"/>
              <a:ext cx="104645" cy="116014"/>
              <a:chOff x="715992" y="1285336"/>
              <a:chExt cx="836763" cy="836762"/>
            </a:xfrm>
          </p:grpSpPr>
          <p:sp>
            <p:nvSpPr>
              <p:cNvPr id="115" name="Ellipse 114">
                <a:extLst>
                  <a:ext uri="{FF2B5EF4-FFF2-40B4-BE49-F238E27FC236}">
                    <a16:creationId xmlns:a16="http://schemas.microsoft.com/office/drawing/2014/main" id="{ACE502B7-E9EE-417E-9652-84F4221EEBD2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16" name="Ellipse 115">
                <a:extLst>
                  <a:ext uri="{FF2B5EF4-FFF2-40B4-BE49-F238E27FC236}">
                    <a16:creationId xmlns:a16="http://schemas.microsoft.com/office/drawing/2014/main" id="{B283ACE0-399E-49B6-B8A9-658BC526A525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55" name="Groupe 54">
              <a:extLst>
                <a:ext uri="{FF2B5EF4-FFF2-40B4-BE49-F238E27FC236}">
                  <a16:creationId xmlns:a16="http://schemas.microsoft.com/office/drawing/2014/main" id="{0C98429B-D57A-4F93-B453-9E86A5273E63}"/>
                </a:ext>
              </a:extLst>
            </p:cNvPr>
            <p:cNvGrpSpPr/>
            <p:nvPr/>
          </p:nvGrpSpPr>
          <p:grpSpPr>
            <a:xfrm>
              <a:off x="4199722" y="2292325"/>
              <a:ext cx="104645" cy="116014"/>
              <a:chOff x="715992" y="1285336"/>
              <a:chExt cx="836763" cy="836762"/>
            </a:xfrm>
          </p:grpSpPr>
          <p:sp>
            <p:nvSpPr>
              <p:cNvPr id="113" name="Ellipse 112">
                <a:extLst>
                  <a:ext uri="{FF2B5EF4-FFF2-40B4-BE49-F238E27FC236}">
                    <a16:creationId xmlns:a16="http://schemas.microsoft.com/office/drawing/2014/main" id="{E0836497-3471-44A4-B041-5ABFE220834D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14" name="Ellipse 113">
                <a:extLst>
                  <a:ext uri="{FF2B5EF4-FFF2-40B4-BE49-F238E27FC236}">
                    <a16:creationId xmlns:a16="http://schemas.microsoft.com/office/drawing/2014/main" id="{5A893171-42E4-4BAB-A61F-ADC4281049D3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56" name="Groupe 55">
              <a:extLst>
                <a:ext uri="{FF2B5EF4-FFF2-40B4-BE49-F238E27FC236}">
                  <a16:creationId xmlns:a16="http://schemas.microsoft.com/office/drawing/2014/main" id="{F41E83A8-87B7-433F-A8A0-83C859D35B9C}"/>
                </a:ext>
              </a:extLst>
            </p:cNvPr>
            <p:cNvGrpSpPr/>
            <p:nvPr/>
          </p:nvGrpSpPr>
          <p:grpSpPr>
            <a:xfrm>
              <a:off x="4205677" y="2413737"/>
              <a:ext cx="104645" cy="116014"/>
              <a:chOff x="715992" y="1285336"/>
              <a:chExt cx="836763" cy="836762"/>
            </a:xfrm>
          </p:grpSpPr>
          <p:sp>
            <p:nvSpPr>
              <p:cNvPr id="111" name="Ellipse 110">
                <a:extLst>
                  <a:ext uri="{FF2B5EF4-FFF2-40B4-BE49-F238E27FC236}">
                    <a16:creationId xmlns:a16="http://schemas.microsoft.com/office/drawing/2014/main" id="{C8DBB8E6-99D1-4205-AD9E-375AF822D2B6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12" name="Ellipse 111">
                <a:extLst>
                  <a:ext uri="{FF2B5EF4-FFF2-40B4-BE49-F238E27FC236}">
                    <a16:creationId xmlns:a16="http://schemas.microsoft.com/office/drawing/2014/main" id="{5AB308B8-70D0-4B5F-AE11-C1F91D139A58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57" name="Groupe 56">
              <a:extLst>
                <a:ext uri="{FF2B5EF4-FFF2-40B4-BE49-F238E27FC236}">
                  <a16:creationId xmlns:a16="http://schemas.microsoft.com/office/drawing/2014/main" id="{5ED31701-B279-4A1E-8435-34CEA18CE908}"/>
                </a:ext>
              </a:extLst>
            </p:cNvPr>
            <p:cNvGrpSpPr/>
            <p:nvPr/>
          </p:nvGrpSpPr>
          <p:grpSpPr>
            <a:xfrm>
              <a:off x="4309120" y="2404720"/>
              <a:ext cx="104645" cy="116014"/>
              <a:chOff x="715992" y="1285336"/>
              <a:chExt cx="836763" cy="836762"/>
            </a:xfrm>
          </p:grpSpPr>
          <p:sp>
            <p:nvSpPr>
              <p:cNvPr id="109" name="Ellipse 108">
                <a:extLst>
                  <a:ext uri="{FF2B5EF4-FFF2-40B4-BE49-F238E27FC236}">
                    <a16:creationId xmlns:a16="http://schemas.microsoft.com/office/drawing/2014/main" id="{338FD598-3310-41EA-AA27-DBDF5E366BE9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10" name="Ellipse 109">
                <a:extLst>
                  <a:ext uri="{FF2B5EF4-FFF2-40B4-BE49-F238E27FC236}">
                    <a16:creationId xmlns:a16="http://schemas.microsoft.com/office/drawing/2014/main" id="{FF131A59-2F8A-47DF-9527-052BAD0F8C27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58" name="Groupe 57">
              <a:extLst>
                <a:ext uri="{FF2B5EF4-FFF2-40B4-BE49-F238E27FC236}">
                  <a16:creationId xmlns:a16="http://schemas.microsoft.com/office/drawing/2014/main" id="{79A13751-8F26-4F52-B1D5-6FC3718617A6}"/>
                </a:ext>
              </a:extLst>
            </p:cNvPr>
            <p:cNvGrpSpPr/>
            <p:nvPr/>
          </p:nvGrpSpPr>
          <p:grpSpPr>
            <a:xfrm>
              <a:off x="4424753" y="2407878"/>
              <a:ext cx="104645" cy="116014"/>
              <a:chOff x="715992" y="1285336"/>
              <a:chExt cx="836763" cy="836762"/>
            </a:xfrm>
          </p:grpSpPr>
          <p:sp>
            <p:nvSpPr>
              <p:cNvPr id="107" name="Ellipse 106">
                <a:extLst>
                  <a:ext uri="{FF2B5EF4-FFF2-40B4-BE49-F238E27FC236}">
                    <a16:creationId xmlns:a16="http://schemas.microsoft.com/office/drawing/2014/main" id="{552811AC-6578-4351-B183-C39190E77BB0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08" name="Ellipse 107">
                <a:extLst>
                  <a:ext uri="{FF2B5EF4-FFF2-40B4-BE49-F238E27FC236}">
                    <a16:creationId xmlns:a16="http://schemas.microsoft.com/office/drawing/2014/main" id="{4F8F4CA6-4286-4FB7-8FA1-9F95AC36B8FF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59" name="Groupe 58">
              <a:extLst>
                <a:ext uri="{FF2B5EF4-FFF2-40B4-BE49-F238E27FC236}">
                  <a16:creationId xmlns:a16="http://schemas.microsoft.com/office/drawing/2014/main" id="{21394F12-77E5-4FAA-AA73-4945B6AAC4C6}"/>
                </a:ext>
              </a:extLst>
            </p:cNvPr>
            <p:cNvGrpSpPr/>
            <p:nvPr/>
          </p:nvGrpSpPr>
          <p:grpSpPr>
            <a:xfrm>
              <a:off x="4520661" y="2411394"/>
              <a:ext cx="104645" cy="116014"/>
              <a:chOff x="715992" y="1285336"/>
              <a:chExt cx="836763" cy="836762"/>
            </a:xfrm>
          </p:grpSpPr>
          <p:sp>
            <p:nvSpPr>
              <p:cNvPr id="105" name="Ellipse 104">
                <a:extLst>
                  <a:ext uri="{FF2B5EF4-FFF2-40B4-BE49-F238E27FC236}">
                    <a16:creationId xmlns:a16="http://schemas.microsoft.com/office/drawing/2014/main" id="{772F668E-245C-4C49-B545-9C8B136D8159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06" name="Ellipse 105">
                <a:extLst>
                  <a:ext uri="{FF2B5EF4-FFF2-40B4-BE49-F238E27FC236}">
                    <a16:creationId xmlns:a16="http://schemas.microsoft.com/office/drawing/2014/main" id="{66E9EE2E-0B8B-4F60-A3D1-5A06093C1588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60" name="Groupe 59">
              <a:extLst>
                <a:ext uri="{FF2B5EF4-FFF2-40B4-BE49-F238E27FC236}">
                  <a16:creationId xmlns:a16="http://schemas.microsoft.com/office/drawing/2014/main" id="{4E21BAF0-8709-4262-B68D-E85CC185EFB8}"/>
                </a:ext>
              </a:extLst>
            </p:cNvPr>
            <p:cNvGrpSpPr/>
            <p:nvPr/>
          </p:nvGrpSpPr>
          <p:grpSpPr>
            <a:xfrm>
              <a:off x="4629275" y="2411394"/>
              <a:ext cx="104645" cy="116014"/>
              <a:chOff x="715992" y="1285336"/>
              <a:chExt cx="836763" cy="836762"/>
            </a:xfrm>
          </p:grpSpPr>
          <p:sp>
            <p:nvSpPr>
              <p:cNvPr id="103" name="Ellipse 102">
                <a:extLst>
                  <a:ext uri="{FF2B5EF4-FFF2-40B4-BE49-F238E27FC236}">
                    <a16:creationId xmlns:a16="http://schemas.microsoft.com/office/drawing/2014/main" id="{C646A157-7D16-461A-A264-ADDE7E5D9A1D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04" name="Ellipse 103">
                <a:extLst>
                  <a:ext uri="{FF2B5EF4-FFF2-40B4-BE49-F238E27FC236}">
                    <a16:creationId xmlns:a16="http://schemas.microsoft.com/office/drawing/2014/main" id="{952A5F19-5200-41C6-A4F6-CF8D47804F2C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61" name="Groupe 60">
              <a:extLst>
                <a:ext uri="{FF2B5EF4-FFF2-40B4-BE49-F238E27FC236}">
                  <a16:creationId xmlns:a16="http://schemas.microsoft.com/office/drawing/2014/main" id="{CFD44624-FE9C-4549-8263-B77C1CBDC283}"/>
                </a:ext>
              </a:extLst>
            </p:cNvPr>
            <p:cNvGrpSpPr/>
            <p:nvPr/>
          </p:nvGrpSpPr>
          <p:grpSpPr>
            <a:xfrm>
              <a:off x="4731773" y="2411394"/>
              <a:ext cx="104645" cy="116014"/>
              <a:chOff x="715992" y="1285336"/>
              <a:chExt cx="836763" cy="836762"/>
            </a:xfrm>
          </p:grpSpPr>
          <p:sp>
            <p:nvSpPr>
              <p:cNvPr id="101" name="Ellipse 100">
                <a:extLst>
                  <a:ext uri="{FF2B5EF4-FFF2-40B4-BE49-F238E27FC236}">
                    <a16:creationId xmlns:a16="http://schemas.microsoft.com/office/drawing/2014/main" id="{DB8C2B68-70F8-4217-9E4A-E72FD19EC58E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02" name="Ellipse 101">
                <a:extLst>
                  <a:ext uri="{FF2B5EF4-FFF2-40B4-BE49-F238E27FC236}">
                    <a16:creationId xmlns:a16="http://schemas.microsoft.com/office/drawing/2014/main" id="{012CBF9D-0E5D-47AD-B08A-A889FD846097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cxnSp>
          <p:nvCxnSpPr>
            <p:cNvPr id="62" name="Connecteur droit 61">
              <a:extLst>
                <a:ext uri="{FF2B5EF4-FFF2-40B4-BE49-F238E27FC236}">
                  <a16:creationId xmlns:a16="http://schemas.microsoft.com/office/drawing/2014/main" id="{BE6DA4B1-A9B1-4D94-9999-0850232CA539}"/>
                </a:ext>
              </a:extLst>
            </p:cNvPr>
            <p:cNvCxnSpPr/>
            <p:nvPr/>
          </p:nvCxnSpPr>
          <p:spPr>
            <a:xfrm>
              <a:off x="3323941" y="2790689"/>
              <a:ext cx="0" cy="200182"/>
            </a:xfrm>
            <a:prstGeom prst="line">
              <a:avLst/>
            </a:prstGeom>
            <a:ln>
              <a:solidFill>
                <a:srgbClr val="FF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>
              <a:extLst>
                <a:ext uri="{FF2B5EF4-FFF2-40B4-BE49-F238E27FC236}">
                  <a16:creationId xmlns:a16="http://schemas.microsoft.com/office/drawing/2014/main" id="{B89FB5DB-D343-4E2A-986B-23C1C69606F5}"/>
                </a:ext>
              </a:extLst>
            </p:cNvPr>
            <p:cNvCxnSpPr/>
            <p:nvPr/>
          </p:nvCxnSpPr>
          <p:spPr>
            <a:xfrm>
              <a:off x="4245694" y="2786554"/>
              <a:ext cx="0" cy="200182"/>
            </a:xfrm>
            <a:prstGeom prst="line">
              <a:avLst/>
            </a:prstGeom>
            <a:ln>
              <a:solidFill>
                <a:srgbClr val="FF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63">
              <a:extLst>
                <a:ext uri="{FF2B5EF4-FFF2-40B4-BE49-F238E27FC236}">
                  <a16:creationId xmlns:a16="http://schemas.microsoft.com/office/drawing/2014/main" id="{678616E1-974B-4A5F-9D2B-7E131FF6088C}"/>
                </a:ext>
              </a:extLst>
            </p:cNvPr>
            <p:cNvCxnSpPr/>
            <p:nvPr/>
          </p:nvCxnSpPr>
          <p:spPr>
            <a:xfrm>
              <a:off x="4565306" y="1506231"/>
              <a:ext cx="0" cy="200182"/>
            </a:xfrm>
            <a:prstGeom prst="line">
              <a:avLst/>
            </a:prstGeom>
            <a:ln>
              <a:solidFill>
                <a:srgbClr val="FF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>
              <a:extLst>
                <a:ext uri="{FF2B5EF4-FFF2-40B4-BE49-F238E27FC236}">
                  <a16:creationId xmlns:a16="http://schemas.microsoft.com/office/drawing/2014/main" id="{3D68F210-10A5-45CF-A996-5278ADB0538B}"/>
                </a:ext>
              </a:extLst>
            </p:cNvPr>
            <p:cNvCxnSpPr/>
            <p:nvPr/>
          </p:nvCxnSpPr>
          <p:spPr>
            <a:xfrm>
              <a:off x="3554987" y="1475304"/>
              <a:ext cx="0" cy="200182"/>
            </a:xfrm>
            <a:prstGeom prst="line">
              <a:avLst/>
            </a:prstGeom>
            <a:ln>
              <a:solidFill>
                <a:srgbClr val="FF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>
              <a:extLst>
                <a:ext uri="{FF2B5EF4-FFF2-40B4-BE49-F238E27FC236}">
                  <a16:creationId xmlns:a16="http://schemas.microsoft.com/office/drawing/2014/main" id="{FEF2BDEA-CAAF-4DC4-A4AE-2F502F4EAA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49627" y="2462727"/>
              <a:ext cx="194999" cy="0"/>
            </a:xfrm>
            <a:prstGeom prst="line">
              <a:avLst/>
            </a:prstGeom>
            <a:ln>
              <a:solidFill>
                <a:srgbClr val="FF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" name="Groupe 66">
              <a:extLst>
                <a:ext uri="{FF2B5EF4-FFF2-40B4-BE49-F238E27FC236}">
                  <a16:creationId xmlns:a16="http://schemas.microsoft.com/office/drawing/2014/main" id="{49E53E1F-B616-404A-A819-1CC185C7DADE}"/>
                </a:ext>
              </a:extLst>
            </p:cNvPr>
            <p:cNvGrpSpPr/>
            <p:nvPr/>
          </p:nvGrpSpPr>
          <p:grpSpPr>
            <a:xfrm>
              <a:off x="4833701" y="1829049"/>
              <a:ext cx="104645" cy="116014"/>
              <a:chOff x="715992" y="1285336"/>
              <a:chExt cx="836763" cy="836762"/>
            </a:xfrm>
          </p:grpSpPr>
          <p:sp>
            <p:nvSpPr>
              <p:cNvPr id="99" name="Ellipse 98">
                <a:extLst>
                  <a:ext uri="{FF2B5EF4-FFF2-40B4-BE49-F238E27FC236}">
                    <a16:creationId xmlns:a16="http://schemas.microsoft.com/office/drawing/2014/main" id="{1F5C03AB-603B-4A96-B2E2-B9A209D4E34B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00" name="Ellipse 99">
                <a:extLst>
                  <a:ext uri="{FF2B5EF4-FFF2-40B4-BE49-F238E27FC236}">
                    <a16:creationId xmlns:a16="http://schemas.microsoft.com/office/drawing/2014/main" id="{925E14B8-E4BD-43B2-881E-05AB8793699D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68" name="Groupe 67">
              <a:extLst>
                <a:ext uri="{FF2B5EF4-FFF2-40B4-BE49-F238E27FC236}">
                  <a16:creationId xmlns:a16="http://schemas.microsoft.com/office/drawing/2014/main" id="{24ECF5F8-D935-453D-98A2-E9C774D13014}"/>
                </a:ext>
              </a:extLst>
            </p:cNvPr>
            <p:cNvGrpSpPr/>
            <p:nvPr/>
          </p:nvGrpSpPr>
          <p:grpSpPr>
            <a:xfrm>
              <a:off x="4831191" y="2407878"/>
              <a:ext cx="104645" cy="116014"/>
              <a:chOff x="715992" y="1285336"/>
              <a:chExt cx="836763" cy="836762"/>
            </a:xfrm>
          </p:grpSpPr>
          <p:sp>
            <p:nvSpPr>
              <p:cNvPr id="97" name="Ellipse 96">
                <a:extLst>
                  <a:ext uri="{FF2B5EF4-FFF2-40B4-BE49-F238E27FC236}">
                    <a16:creationId xmlns:a16="http://schemas.microsoft.com/office/drawing/2014/main" id="{B20A6E42-6893-4F3A-AA26-47D5888A69F3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98" name="Ellipse 97">
                <a:extLst>
                  <a:ext uri="{FF2B5EF4-FFF2-40B4-BE49-F238E27FC236}">
                    <a16:creationId xmlns:a16="http://schemas.microsoft.com/office/drawing/2014/main" id="{C4975A98-37E5-4851-AEE8-594C1AC70D96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cxnSp>
          <p:nvCxnSpPr>
            <p:cNvPr id="69" name="Connecteur droit 68">
              <a:extLst>
                <a:ext uri="{FF2B5EF4-FFF2-40B4-BE49-F238E27FC236}">
                  <a16:creationId xmlns:a16="http://schemas.microsoft.com/office/drawing/2014/main" id="{BE8453D4-8B55-4701-A8DA-610EF65129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49627" y="1883731"/>
              <a:ext cx="194999" cy="0"/>
            </a:xfrm>
            <a:prstGeom prst="line">
              <a:avLst/>
            </a:prstGeom>
            <a:ln>
              <a:solidFill>
                <a:srgbClr val="FF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>
              <a:extLst>
                <a:ext uri="{FF2B5EF4-FFF2-40B4-BE49-F238E27FC236}">
                  <a16:creationId xmlns:a16="http://schemas.microsoft.com/office/drawing/2014/main" id="{77A93810-CB13-49CD-BA1C-0CB76AE83E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50522" y="2366630"/>
              <a:ext cx="194999" cy="0"/>
            </a:xfrm>
            <a:prstGeom prst="line">
              <a:avLst/>
            </a:prstGeom>
            <a:ln>
              <a:solidFill>
                <a:srgbClr val="FF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>
              <a:extLst>
                <a:ext uri="{FF2B5EF4-FFF2-40B4-BE49-F238E27FC236}">
                  <a16:creationId xmlns:a16="http://schemas.microsoft.com/office/drawing/2014/main" id="{A8608D05-33D6-4090-8731-CC565ED4A3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53023" y="1836328"/>
              <a:ext cx="194999" cy="0"/>
            </a:xfrm>
            <a:prstGeom prst="line">
              <a:avLst/>
            </a:prstGeom>
            <a:ln>
              <a:solidFill>
                <a:srgbClr val="FF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>
              <a:extLst>
                <a:ext uri="{FF2B5EF4-FFF2-40B4-BE49-F238E27FC236}">
                  <a16:creationId xmlns:a16="http://schemas.microsoft.com/office/drawing/2014/main" id="{187DBD2D-2DD1-4C58-A534-6AA1A1B71E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84429" y="1606323"/>
              <a:ext cx="57119" cy="154438"/>
            </a:xfrm>
            <a:prstGeom prst="line">
              <a:avLst/>
            </a:prstGeom>
            <a:ln>
              <a:solidFill>
                <a:srgbClr val="FF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>
              <a:extLst>
                <a:ext uri="{FF2B5EF4-FFF2-40B4-BE49-F238E27FC236}">
                  <a16:creationId xmlns:a16="http://schemas.microsoft.com/office/drawing/2014/main" id="{49767301-5C7F-4755-97CC-DAE66F2428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88983" y="1937119"/>
              <a:ext cx="57119" cy="154438"/>
            </a:xfrm>
            <a:prstGeom prst="line">
              <a:avLst/>
            </a:prstGeom>
            <a:ln>
              <a:solidFill>
                <a:srgbClr val="FF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>
              <a:extLst>
                <a:ext uri="{FF2B5EF4-FFF2-40B4-BE49-F238E27FC236}">
                  <a16:creationId xmlns:a16="http://schemas.microsoft.com/office/drawing/2014/main" id="{8738F801-955C-479B-A03B-9F7A15A7B8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92654" y="2534651"/>
              <a:ext cx="57119" cy="154438"/>
            </a:xfrm>
            <a:prstGeom prst="line">
              <a:avLst/>
            </a:prstGeom>
            <a:ln>
              <a:solidFill>
                <a:srgbClr val="FF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>
              <a:extLst>
                <a:ext uri="{FF2B5EF4-FFF2-40B4-BE49-F238E27FC236}">
                  <a16:creationId xmlns:a16="http://schemas.microsoft.com/office/drawing/2014/main" id="{C137E375-6D3D-4CB0-88CC-AB47F550D7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92654" y="1658911"/>
              <a:ext cx="57119" cy="154438"/>
            </a:xfrm>
            <a:prstGeom prst="line">
              <a:avLst/>
            </a:prstGeom>
            <a:ln>
              <a:solidFill>
                <a:srgbClr val="FF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>
              <a:extLst>
                <a:ext uri="{FF2B5EF4-FFF2-40B4-BE49-F238E27FC236}">
                  <a16:creationId xmlns:a16="http://schemas.microsoft.com/office/drawing/2014/main" id="{613C4ABF-F622-459A-8B54-2BCC012EA2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95442" y="1630030"/>
              <a:ext cx="57119" cy="154438"/>
            </a:xfrm>
            <a:prstGeom prst="line">
              <a:avLst/>
            </a:prstGeom>
            <a:ln>
              <a:solidFill>
                <a:srgbClr val="FF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>
              <a:extLst>
                <a:ext uri="{FF2B5EF4-FFF2-40B4-BE49-F238E27FC236}">
                  <a16:creationId xmlns:a16="http://schemas.microsoft.com/office/drawing/2014/main" id="{379C1995-6883-4BA0-8F6A-5C173A5E4D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53249" y="2337695"/>
              <a:ext cx="57119" cy="154438"/>
            </a:xfrm>
            <a:prstGeom prst="line">
              <a:avLst/>
            </a:prstGeom>
            <a:ln>
              <a:solidFill>
                <a:srgbClr val="FF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e 77">
              <a:extLst>
                <a:ext uri="{FF2B5EF4-FFF2-40B4-BE49-F238E27FC236}">
                  <a16:creationId xmlns:a16="http://schemas.microsoft.com/office/drawing/2014/main" id="{21E6FDAD-F69A-4E5B-AF33-7E3E69A61C60}"/>
                </a:ext>
              </a:extLst>
            </p:cNvPr>
            <p:cNvGrpSpPr/>
            <p:nvPr/>
          </p:nvGrpSpPr>
          <p:grpSpPr>
            <a:xfrm>
              <a:off x="4198034" y="2529715"/>
              <a:ext cx="104645" cy="116014"/>
              <a:chOff x="715992" y="1285336"/>
              <a:chExt cx="836763" cy="836762"/>
            </a:xfrm>
          </p:grpSpPr>
          <p:sp>
            <p:nvSpPr>
              <p:cNvPr id="95" name="Ellipse 94">
                <a:extLst>
                  <a:ext uri="{FF2B5EF4-FFF2-40B4-BE49-F238E27FC236}">
                    <a16:creationId xmlns:a16="http://schemas.microsoft.com/office/drawing/2014/main" id="{6AB2856E-CD0E-4276-8113-CE8EE181D320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96" name="Ellipse 95">
                <a:extLst>
                  <a:ext uri="{FF2B5EF4-FFF2-40B4-BE49-F238E27FC236}">
                    <a16:creationId xmlns:a16="http://schemas.microsoft.com/office/drawing/2014/main" id="{93FF1CD6-CD85-46B0-B2DF-33A637227571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79" name="Ellipse 78">
              <a:extLst>
                <a:ext uri="{FF2B5EF4-FFF2-40B4-BE49-F238E27FC236}">
                  <a16:creationId xmlns:a16="http://schemas.microsoft.com/office/drawing/2014/main" id="{439D2033-01E3-436A-AC2E-BC71579CC3BE}"/>
                </a:ext>
              </a:extLst>
            </p:cNvPr>
            <p:cNvSpPr/>
            <p:nvPr/>
          </p:nvSpPr>
          <p:spPr>
            <a:xfrm>
              <a:off x="3484016" y="2036517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0" name="Ellipse 79">
              <a:extLst>
                <a:ext uri="{FF2B5EF4-FFF2-40B4-BE49-F238E27FC236}">
                  <a16:creationId xmlns:a16="http://schemas.microsoft.com/office/drawing/2014/main" id="{AAD1FE49-602A-40D1-8230-65D4E3759BBC}"/>
                </a:ext>
              </a:extLst>
            </p:cNvPr>
            <p:cNvSpPr/>
            <p:nvPr/>
          </p:nvSpPr>
          <p:spPr>
            <a:xfrm>
              <a:off x="4062790" y="1975922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Ellipse 80">
              <a:extLst>
                <a:ext uri="{FF2B5EF4-FFF2-40B4-BE49-F238E27FC236}">
                  <a16:creationId xmlns:a16="http://schemas.microsoft.com/office/drawing/2014/main" id="{0AA30F62-A162-400E-8945-62B1C1328BE0}"/>
                </a:ext>
              </a:extLst>
            </p:cNvPr>
            <p:cNvSpPr/>
            <p:nvPr/>
          </p:nvSpPr>
          <p:spPr>
            <a:xfrm>
              <a:off x="3461231" y="2643370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" name="Ellipse 81">
              <a:extLst>
                <a:ext uri="{FF2B5EF4-FFF2-40B4-BE49-F238E27FC236}">
                  <a16:creationId xmlns:a16="http://schemas.microsoft.com/office/drawing/2014/main" id="{7704AC63-FD58-4F0B-A7E4-78D45F5AB6AD}"/>
                </a:ext>
              </a:extLst>
            </p:cNvPr>
            <p:cNvSpPr/>
            <p:nvPr/>
          </p:nvSpPr>
          <p:spPr>
            <a:xfrm>
              <a:off x="4000699" y="2410760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" name="Ellipse 82">
              <a:extLst>
                <a:ext uri="{FF2B5EF4-FFF2-40B4-BE49-F238E27FC236}">
                  <a16:creationId xmlns:a16="http://schemas.microsoft.com/office/drawing/2014/main" id="{1993AD99-9888-4289-9006-096C0A880DF7}"/>
                </a:ext>
              </a:extLst>
            </p:cNvPr>
            <p:cNvSpPr/>
            <p:nvPr/>
          </p:nvSpPr>
          <p:spPr>
            <a:xfrm>
              <a:off x="3911235" y="2716024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Ellipse 83">
              <a:extLst>
                <a:ext uri="{FF2B5EF4-FFF2-40B4-BE49-F238E27FC236}">
                  <a16:creationId xmlns:a16="http://schemas.microsoft.com/office/drawing/2014/main" id="{BC06896D-11E3-40DA-88D2-AC046C55D8DA}"/>
                </a:ext>
              </a:extLst>
            </p:cNvPr>
            <p:cNvSpPr/>
            <p:nvPr/>
          </p:nvSpPr>
          <p:spPr>
            <a:xfrm>
              <a:off x="2884841" y="1957678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5" name="Ellipse 84">
              <a:extLst>
                <a:ext uri="{FF2B5EF4-FFF2-40B4-BE49-F238E27FC236}">
                  <a16:creationId xmlns:a16="http://schemas.microsoft.com/office/drawing/2014/main" id="{873437F2-906E-45F5-AF1B-6C64B166B821}"/>
                </a:ext>
              </a:extLst>
            </p:cNvPr>
            <p:cNvSpPr/>
            <p:nvPr/>
          </p:nvSpPr>
          <p:spPr>
            <a:xfrm>
              <a:off x="3105738" y="2190566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6" name="Ellipse 85">
              <a:extLst>
                <a:ext uri="{FF2B5EF4-FFF2-40B4-BE49-F238E27FC236}">
                  <a16:creationId xmlns:a16="http://schemas.microsoft.com/office/drawing/2014/main" id="{97D8B78B-1853-4F8E-9669-F363241BE37F}"/>
                </a:ext>
              </a:extLst>
            </p:cNvPr>
            <p:cNvSpPr/>
            <p:nvPr/>
          </p:nvSpPr>
          <p:spPr>
            <a:xfrm>
              <a:off x="3081383" y="2523294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Ellipse 86">
              <a:extLst>
                <a:ext uri="{FF2B5EF4-FFF2-40B4-BE49-F238E27FC236}">
                  <a16:creationId xmlns:a16="http://schemas.microsoft.com/office/drawing/2014/main" id="{0609D4B3-5E5D-4980-AD7F-1AF43B0A7C89}"/>
                </a:ext>
              </a:extLst>
            </p:cNvPr>
            <p:cNvSpPr/>
            <p:nvPr/>
          </p:nvSpPr>
          <p:spPr>
            <a:xfrm>
              <a:off x="4376132" y="2021029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8" name="Ellipse 87">
              <a:extLst>
                <a:ext uri="{FF2B5EF4-FFF2-40B4-BE49-F238E27FC236}">
                  <a16:creationId xmlns:a16="http://schemas.microsoft.com/office/drawing/2014/main" id="{C6CF4391-5B8A-405D-8F67-695777D5BCAB}"/>
                </a:ext>
              </a:extLst>
            </p:cNvPr>
            <p:cNvSpPr/>
            <p:nvPr/>
          </p:nvSpPr>
          <p:spPr>
            <a:xfrm>
              <a:off x="4500584" y="2288396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9" name="Ellipse 88">
              <a:extLst>
                <a:ext uri="{FF2B5EF4-FFF2-40B4-BE49-F238E27FC236}">
                  <a16:creationId xmlns:a16="http://schemas.microsoft.com/office/drawing/2014/main" id="{85DFC0F4-CD94-4FDE-BB0C-BDA399690287}"/>
                </a:ext>
              </a:extLst>
            </p:cNvPr>
            <p:cNvSpPr/>
            <p:nvPr/>
          </p:nvSpPr>
          <p:spPr>
            <a:xfrm>
              <a:off x="4789129" y="2033246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0" name="Ellipse 89">
              <a:extLst>
                <a:ext uri="{FF2B5EF4-FFF2-40B4-BE49-F238E27FC236}">
                  <a16:creationId xmlns:a16="http://schemas.microsoft.com/office/drawing/2014/main" id="{5F2A728E-D43D-461F-BBEF-7D65E5FD7F22}"/>
                </a:ext>
              </a:extLst>
            </p:cNvPr>
            <p:cNvSpPr/>
            <p:nvPr/>
          </p:nvSpPr>
          <p:spPr>
            <a:xfrm>
              <a:off x="4388810" y="2595673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1" name="Ellipse 90">
              <a:extLst>
                <a:ext uri="{FF2B5EF4-FFF2-40B4-BE49-F238E27FC236}">
                  <a16:creationId xmlns:a16="http://schemas.microsoft.com/office/drawing/2014/main" id="{9A154C8F-740D-430C-82A7-5D548B1B342A}"/>
                </a:ext>
              </a:extLst>
            </p:cNvPr>
            <p:cNvSpPr/>
            <p:nvPr/>
          </p:nvSpPr>
          <p:spPr>
            <a:xfrm>
              <a:off x="3702804" y="1713046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2" name="Ellipse 91">
              <a:extLst>
                <a:ext uri="{FF2B5EF4-FFF2-40B4-BE49-F238E27FC236}">
                  <a16:creationId xmlns:a16="http://schemas.microsoft.com/office/drawing/2014/main" id="{47B7A385-928D-4910-8852-44B76581825A}"/>
                </a:ext>
              </a:extLst>
            </p:cNvPr>
            <p:cNvSpPr/>
            <p:nvPr/>
          </p:nvSpPr>
          <p:spPr>
            <a:xfrm>
              <a:off x="4262833" y="1693164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3" name="Ellipse 92">
              <a:extLst>
                <a:ext uri="{FF2B5EF4-FFF2-40B4-BE49-F238E27FC236}">
                  <a16:creationId xmlns:a16="http://schemas.microsoft.com/office/drawing/2014/main" id="{5DAEE5CA-2710-41A5-9AAC-1CA667A64E80}"/>
                </a:ext>
              </a:extLst>
            </p:cNvPr>
            <p:cNvSpPr/>
            <p:nvPr/>
          </p:nvSpPr>
          <p:spPr>
            <a:xfrm>
              <a:off x="2986246" y="170720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4" name="Ellipse 93">
              <a:extLst>
                <a:ext uri="{FF2B5EF4-FFF2-40B4-BE49-F238E27FC236}">
                  <a16:creationId xmlns:a16="http://schemas.microsoft.com/office/drawing/2014/main" id="{8B741F26-9C5E-4007-9575-20C9635E5331}"/>
                </a:ext>
              </a:extLst>
            </p:cNvPr>
            <p:cNvSpPr/>
            <p:nvPr/>
          </p:nvSpPr>
          <p:spPr>
            <a:xfrm>
              <a:off x="4794230" y="2731809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05" name="Groupe 204">
            <a:extLst>
              <a:ext uri="{FF2B5EF4-FFF2-40B4-BE49-F238E27FC236}">
                <a16:creationId xmlns:a16="http://schemas.microsoft.com/office/drawing/2014/main" id="{C2D30397-9F47-4388-B1A9-E459BA8AE0A1}"/>
              </a:ext>
            </a:extLst>
          </p:cNvPr>
          <p:cNvGrpSpPr/>
          <p:nvPr/>
        </p:nvGrpSpPr>
        <p:grpSpPr>
          <a:xfrm>
            <a:off x="4896750" y="650470"/>
            <a:ext cx="1782427" cy="1311050"/>
            <a:chOff x="5403813" y="2514164"/>
            <a:chExt cx="1961342" cy="1452637"/>
          </a:xfrm>
        </p:grpSpPr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0C260975-8F66-4DF2-BD8B-C8581DBA514B}"/>
                </a:ext>
              </a:extLst>
            </p:cNvPr>
            <p:cNvSpPr/>
            <p:nvPr/>
          </p:nvSpPr>
          <p:spPr>
            <a:xfrm>
              <a:off x="5430263" y="2538440"/>
              <a:ext cx="1824673" cy="1344052"/>
            </a:xfrm>
            <a:prstGeom prst="rect">
              <a:avLst/>
            </a:prstGeom>
            <a:solidFill>
              <a:srgbClr val="00CCFF"/>
            </a:solidFill>
            <a:ln>
              <a:solidFill>
                <a:srgbClr val="00CCFF"/>
              </a:solidFill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07" name="Groupe 206">
              <a:extLst>
                <a:ext uri="{FF2B5EF4-FFF2-40B4-BE49-F238E27FC236}">
                  <a16:creationId xmlns:a16="http://schemas.microsoft.com/office/drawing/2014/main" id="{2242D5E5-E8BD-4057-8387-5655966E2026}"/>
                </a:ext>
              </a:extLst>
            </p:cNvPr>
            <p:cNvGrpSpPr/>
            <p:nvPr/>
          </p:nvGrpSpPr>
          <p:grpSpPr>
            <a:xfrm>
              <a:off x="5733049" y="3410217"/>
              <a:ext cx="116567" cy="112901"/>
              <a:chOff x="715992" y="1285336"/>
              <a:chExt cx="836763" cy="836762"/>
            </a:xfrm>
          </p:grpSpPr>
          <p:sp>
            <p:nvSpPr>
              <p:cNvPr id="396" name="Ellipse 395">
                <a:extLst>
                  <a:ext uri="{FF2B5EF4-FFF2-40B4-BE49-F238E27FC236}">
                    <a16:creationId xmlns:a16="http://schemas.microsoft.com/office/drawing/2014/main" id="{C4D7E872-C78A-413D-B04A-C360A6F0CACF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97" name="Ellipse 396">
                <a:extLst>
                  <a:ext uri="{FF2B5EF4-FFF2-40B4-BE49-F238E27FC236}">
                    <a16:creationId xmlns:a16="http://schemas.microsoft.com/office/drawing/2014/main" id="{2F97C11D-1777-4C84-9036-1A2866EE97CE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08" name="Groupe 207">
              <a:extLst>
                <a:ext uri="{FF2B5EF4-FFF2-40B4-BE49-F238E27FC236}">
                  <a16:creationId xmlns:a16="http://schemas.microsoft.com/office/drawing/2014/main" id="{D7A4E750-79CD-4DAB-8C08-C76AFD7F8DD5}"/>
                </a:ext>
              </a:extLst>
            </p:cNvPr>
            <p:cNvGrpSpPr/>
            <p:nvPr/>
          </p:nvGrpSpPr>
          <p:grpSpPr>
            <a:xfrm>
              <a:off x="6179185" y="3410217"/>
              <a:ext cx="116567" cy="112901"/>
              <a:chOff x="715992" y="1285336"/>
              <a:chExt cx="836763" cy="836762"/>
            </a:xfrm>
          </p:grpSpPr>
          <p:sp>
            <p:nvSpPr>
              <p:cNvPr id="394" name="Ellipse 393">
                <a:extLst>
                  <a:ext uri="{FF2B5EF4-FFF2-40B4-BE49-F238E27FC236}">
                    <a16:creationId xmlns:a16="http://schemas.microsoft.com/office/drawing/2014/main" id="{46B5688A-06D3-4715-A197-0EF5C0683219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95" name="Ellipse 394">
                <a:extLst>
                  <a:ext uri="{FF2B5EF4-FFF2-40B4-BE49-F238E27FC236}">
                    <a16:creationId xmlns:a16="http://schemas.microsoft.com/office/drawing/2014/main" id="{7797A691-C06A-44BF-BD60-CE60A258AC7B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09" name="Groupe 208">
              <a:extLst>
                <a:ext uri="{FF2B5EF4-FFF2-40B4-BE49-F238E27FC236}">
                  <a16:creationId xmlns:a16="http://schemas.microsoft.com/office/drawing/2014/main" id="{E4A0BEB4-DEB4-4AAB-AF47-4133719F8138}"/>
                </a:ext>
              </a:extLst>
            </p:cNvPr>
            <p:cNvGrpSpPr/>
            <p:nvPr/>
          </p:nvGrpSpPr>
          <p:grpSpPr>
            <a:xfrm>
              <a:off x="6177515" y="3305757"/>
              <a:ext cx="116567" cy="112901"/>
              <a:chOff x="715992" y="1285336"/>
              <a:chExt cx="836763" cy="836762"/>
            </a:xfrm>
          </p:grpSpPr>
          <p:sp>
            <p:nvSpPr>
              <p:cNvPr id="392" name="Ellipse 391">
                <a:extLst>
                  <a:ext uri="{FF2B5EF4-FFF2-40B4-BE49-F238E27FC236}">
                    <a16:creationId xmlns:a16="http://schemas.microsoft.com/office/drawing/2014/main" id="{974D2449-CD2D-4470-8A83-948A787EE625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93" name="Ellipse 392">
                <a:extLst>
                  <a:ext uri="{FF2B5EF4-FFF2-40B4-BE49-F238E27FC236}">
                    <a16:creationId xmlns:a16="http://schemas.microsoft.com/office/drawing/2014/main" id="{2B9BA3DF-5843-4260-B431-C5B0FD8BCBBD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10" name="Groupe 209">
              <a:extLst>
                <a:ext uri="{FF2B5EF4-FFF2-40B4-BE49-F238E27FC236}">
                  <a16:creationId xmlns:a16="http://schemas.microsoft.com/office/drawing/2014/main" id="{27648656-A126-4A44-93C0-1F4B575EDE7D}"/>
                </a:ext>
              </a:extLst>
            </p:cNvPr>
            <p:cNvGrpSpPr/>
            <p:nvPr/>
          </p:nvGrpSpPr>
          <p:grpSpPr>
            <a:xfrm>
              <a:off x="5642445" y="2824512"/>
              <a:ext cx="116567" cy="112901"/>
              <a:chOff x="715992" y="1285336"/>
              <a:chExt cx="836763" cy="836762"/>
            </a:xfrm>
          </p:grpSpPr>
          <p:sp>
            <p:nvSpPr>
              <p:cNvPr id="390" name="Ellipse 389">
                <a:extLst>
                  <a:ext uri="{FF2B5EF4-FFF2-40B4-BE49-F238E27FC236}">
                    <a16:creationId xmlns:a16="http://schemas.microsoft.com/office/drawing/2014/main" id="{E808436D-BCBC-4D2F-98C6-EC3197617773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91" name="Ellipse 390">
                <a:extLst>
                  <a:ext uri="{FF2B5EF4-FFF2-40B4-BE49-F238E27FC236}">
                    <a16:creationId xmlns:a16="http://schemas.microsoft.com/office/drawing/2014/main" id="{FD5D5D86-BFCE-49D3-9579-B9320D15A0CE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11" name="Groupe 210">
              <a:extLst>
                <a:ext uri="{FF2B5EF4-FFF2-40B4-BE49-F238E27FC236}">
                  <a16:creationId xmlns:a16="http://schemas.microsoft.com/office/drawing/2014/main" id="{1F0C9B4D-8E38-410C-8DDF-788D32783FC1}"/>
                </a:ext>
              </a:extLst>
            </p:cNvPr>
            <p:cNvGrpSpPr/>
            <p:nvPr/>
          </p:nvGrpSpPr>
          <p:grpSpPr>
            <a:xfrm>
              <a:off x="5754027" y="2801628"/>
              <a:ext cx="116567" cy="112901"/>
              <a:chOff x="715992" y="1285336"/>
              <a:chExt cx="836763" cy="836762"/>
            </a:xfrm>
          </p:grpSpPr>
          <p:sp>
            <p:nvSpPr>
              <p:cNvPr id="388" name="Ellipse 387">
                <a:extLst>
                  <a:ext uri="{FF2B5EF4-FFF2-40B4-BE49-F238E27FC236}">
                    <a16:creationId xmlns:a16="http://schemas.microsoft.com/office/drawing/2014/main" id="{22F2B27F-0B32-4C6A-BC0F-58885EDAC6EB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89" name="Ellipse 388">
                <a:extLst>
                  <a:ext uri="{FF2B5EF4-FFF2-40B4-BE49-F238E27FC236}">
                    <a16:creationId xmlns:a16="http://schemas.microsoft.com/office/drawing/2014/main" id="{BF9B6A06-A868-427B-8306-51101283C977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12" name="Groupe 211">
              <a:extLst>
                <a:ext uri="{FF2B5EF4-FFF2-40B4-BE49-F238E27FC236}">
                  <a16:creationId xmlns:a16="http://schemas.microsoft.com/office/drawing/2014/main" id="{848428DB-4631-4E11-80BC-C327A29F77A4}"/>
                </a:ext>
              </a:extLst>
            </p:cNvPr>
            <p:cNvGrpSpPr/>
            <p:nvPr/>
          </p:nvGrpSpPr>
          <p:grpSpPr>
            <a:xfrm>
              <a:off x="5866266" y="2837400"/>
              <a:ext cx="116567" cy="112901"/>
              <a:chOff x="715992" y="1285336"/>
              <a:chExt cx="836763" cy="836762"/>
            </a:xfrm>
          </p:grpSpPr>
          <p:sp>
            <p:nvSpPr>
              <p:cNvPr id="386" name="Ellipse 385">
                <a:extLst>
                  <a:ext uri="{FF2B5EF4-FFF2-40B4-BE49-F238E27FC236}">
                    <a16:creationId xmlns:a16="http://schemas.microsoft.com/office/drawing/2014/main" id="{B9E1C73F-3C69-4511-87C8-C3C017EAC440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87" name="Ellipse 386">
                <a:extLst>
                  <a:ext uri="{FF2B5EF4-FFF2-40B4-BE49-F238E27FC236}">
                    <a16:creationId xmlns:a16="http://schemas.microsoft.com/office/drawing/2014/main" id="{97AC6178-1455-47C4-AC8C-ABA113CA444E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13" name="Groupe 212">
              <a:extLst>
                <a:ext uri="{FF2B5EF4-FFF2-40B4-BE49-F238E27FC236}">
                  <a16:creationId xmlns:a16="http://schemas.microsoft.com/office/drawing/2014/main" id="{CE61DDEB-6F07-4950-95C5-FA276EA03F9B}"/>
                </a:ext>
              </a:extLst>
            </p:cNvPr>
            <p:cNvGrpSpPr/>
            <p:nvPr/>
          </p:nvGrpSpPr>
          <p:grpSpPr>
            <a:xfrm>
              <a:off x="5982833" y="2834193"/>
              <a:ext cx="116567" cy="112901"/>
              <a:chOff x="715992" y="1285336"/>
              <a:chExt cx="836763" cy="836762"/>
            </a:xfrm>
          </p:grpSpPr>
          <p:sp>
            <p:nvSpPr>
              <p:cNvPr id="384" name="Ellipse 383">
                <a:extLst>
                  <a:ext uri="{FF2B5EF4-FFF2-40B4-BE49-F238E27FC236}">
                    <a16:creationId xmlns:a16="http://schemas.microsoft.com/office/drawing/2014/main" id="{76C6FF80-B72C-4D71-B239-45BC2EDE9DDE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85" name="Ellipse 384">
                <a:extLst>
                  <a:ext uri="{FF2B5EF4-FFF2-40B4-BE49-F238E27FC236}">
                    <a16:creationId xmlns:a16="http://schemas.microsoft.com/office/drawing/2014/main" id="{3A5C196B-B1A8-43D5-ADCE-731A87E6F227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14" name="Groupe 213">
              <a:extLst>
                <a:ext uri="{FF2B5EF4-FFF2-40B4-BE49-F238E27FC236}">
                  <a16:creationId xmlns:a16="http://schemas.microsoft.com/office/drawing/2014/main" id="{E3D68EB2-477D-415B-8ECB-F6ECBDE3A444}"/>
                </a:ext>
              </a:extLst>
            </p:cNvPr>
            <p:cNvGrpSpPr/>
            <p:nvPr/>
          </p:nvGrpSpPr>
          <p:grpSpPr>
            <a:xfrm>
              <a:off x="6095072" y="2820109"/>
              <a:ext cx="116567" cy="112901"/>
              <a:chOff x="715992" y="1285336"/>
              <a:chExt cx="836763" cy="836762"/>
            </a:xfrm>
          </p:grpSpPr>
          <p:sp>
            <p:nvSpPr>
              <p:cNvPr id="382" name="Ellipse 381">
                <a:extLst>
                  <a:ext uri="{FF2B5EF4-FFF2-40B4-BE49-F238E27FC236}">
                    <a16:creationId xmlns:a16="http://schemas.microsoft.com/office/drawing/2014/main" id="{3B097342-4AA5-49EB-A52E-D1C20C1D2334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83" name="Ellipse 382">
                <a:extLst>
                  <a:ext uri="{FF2B5EF4-FFF2-40B4-BE49-F238E27FC236}">
                    <a16:creationId xmlns:a16="http://schemas.microsoft.com/office/drawing/2014/main" id="{F8F2A5FA-8DB5-406B-B45F-962080A18A5F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15" name="Groupe 214">
              <a:extLst>
                <a:ext uri="{FF2B5EF4-FFF2-40B4-BE49-F238E27FC236}">
                  <a16:creationId xmlns:a16="http://schemas.microsoft.com/office/drawing/2014/main" id="{9CACB212-D1BA-4159-B6A3-2053E0902559}"/>
                </a:ext>
              </a:extLst>
            </p:cNvPr>
            <p:cNvGrpSpPr/>
            <p:nvPr/>
          </p:nvGrpSpPr>
          <p:grpSpPr>
            <a:xfrm>
              <a:off x="6211120" y="2820109"/>
              <a:ext cx="116567" cy="112901"/>
              <a:chOff x="715992" y="1285336"/>
              <a:chExt cx="836763" cy="836762"/>
            </a:xfrm>
          </p:grpSpPr>
          <p:sp>
            <p:nvSpPr>
              <p:cNvPr id="380" name="Ellipse 379">
                <a:extLst>
                  <a:ext uri="{FF2B5EF4-FFF2-40B4-BE49-F238E27FC236}">
                    <a16:creationId xmlns:a16="http://schemas.microsoft.com/office/drawing/2014/main" id="{B0E2106D-DA9B-4F85-9DFB-4ABC6ED9E867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81" name="Ellipse 380">
                <a:extLst>
                  <a:ext uri="{FF2B5EF4-FFF2-40B4-BE49-F238E27FC236}">
                    <a16:creationId xmlns:a16="http://schemas.microsoft.com/office/drawing/2014/main" id="{84DE3A04-683E-4678-8E1E-FE910C4F7A37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16" name="Groupe 215">
              <a:extLst>
                <a:ext uri="{FF2B5EF4-FFF2-40B4-BE49-F238E27FC236}">
                  <a16:creationId xmlns:a16="http://schemas.microsoft.com/office/drawing/2014/main" id="{4508C8C6-FBFB-411E-A6DB-36CFD280000E}"/>
                </a:ext>
              </a:extLst>
            </p:cNvPr>
            <p:cNvGrpSpPr/>
            <p:nvPr/>
          </p:nvGrpSpPr>
          <p:grpSpPr>
            <a:xfrm>
              <a:off x="6328921" y="2811625"/>
              <a:ext cx="116567" cy="112901"/>
              <a:chOff x="715992" y="1285336"/>
              <a:chExt cx="836763" cy="836762"/>
            </a:xfrm>
          </p:grpSpPr>
          <p:sp>
            <p:nvSpPr>
              <p:cNvPr id="378" name="Ellipse 377">
                <a:extLst>
                  <a:ext uri="{FF2B5EF4-FFF2-40B4-BE49-F238E27FC236}">
                    <a16:creationId xmlns:a16="http://schemas.microsoft.com/office/drawing/2014/main" id="{77DCD0AF-5F11-48FA-A129-488AD5D3E393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79" name="Ellipse 378">
                <a:extLst>
                  <a:ext uri="{FF2B5EF4-FFF2-40B4-BE49-F238E27FC236}">
                    <a16:creationId xmlns:a16="http://schemas.microsoft.com/office/drawing/2014/main" id="{46EA5312-1D93-4581-B8F3-880407FA92E9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17" name="Groupe 216">
              <a:extLst>
                <a:ext uri="{FF2B5EF4-FFF2-40B4-BE49-F238E27FC236}">
                  <a16:creationId xmlns:a16="http://schemas.microsoft.com/office/drawing/2014/main" id="{A3CF5849-D8EA-4347-9903-DBB26CAFB252}"/>
                </a:ext>
              </a:extLst>
            </p:cNvPr>
            <p:cNvGrpSpPr/>
            <p:nvPr/>
          </p:nvGrpSpPr>
          <p:grpSpPr>
            <a:xfrm>
              <a:off x="6445499" y="2835454"/>
              <a:ext cx="116567" cy="112901"/>
              <a:chOff x="715992" y="1285336"/>
              <a:chExt cx="836763" cy="836762"/>
            </a:xfrm>
          </p:grpSpPr>
          <p:sp>
            <p:nvSpPr>
              <p:cNvPr id="376" name="Ellipse 375">
                <a:extLst>
                  <a:ext uri="{FF2B5EF4-FFF2-40B4-BE49-F238E27FC236}">
                    <a16:creationId xmlns:a16="http://schemas.microsoft.com/office/drawing/2014/main" id="{0F04EC8E-8337-499A-A43C-8520350F9426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77" name="Ellipse 376">
                <a:extLst>
                  <a:ext uri="{FF2B5EF4-FFF2-40B4-BE49-F238E27FC236}">
                    <a16:creationId xmlns:a16="http://schemas.microsoft.com/office/drawing/2014/main" id="{85E6AB92-BE08-47C1-9447-4604220ABB79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18" name="Groupe 217">
              <a:extLst>
                <a:ext uri="{FF2B5EF4-FFF2-40B4-BE49-F238E27FC236}">
                  <a16:creationId xmlns:a16="http://schemas.microsoft.com/office/drawing/2014/main" id="{B2B3B40E-F697-42D0-BAE0-92C896909432}"/>
                </a:ext>
              </a:extLst>
            </p:cNvPr>
            <p:cNvGrpSpPr/>
            <p:nvPr/>
          </p:nvGrpSpPr>
          <p:grpSpPr>
            <a:xfrm>
              <a:off x="6554937" y="2814516"/>
              <a:ext cx="116567" cy="112901"/>
              <a:chOff x="715992" y="1285336"/>
              <a:chExt cx="836763" cy="836762"/>
            </a:xfrm>
          </p:grpSpPr>
          <p:sp>
            <p:nvSpPr>
              <p:cNvPr id="374" name="Ellipse 373">
                <a:extLst>
                  <a:ext uri="{FF2B5EF4-FFF2-40B4-BE49-F238E27FC236}">
                    <a16:creationId xmlns:a16="http://schemas.microsoft.com/office/drawing/2014/main" id="{9C3044DD-00D4-4D81-B1E4-6D88A5AB5A45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75" name="Ellipse 374">
                <a:extLst>
                  <a:ext uri="{FF2B5EF4-FFF2-40B4-BE49-F238E27FC236}">
                    <a16:creationId xmlns:a16="http://schemas.microsoft.com/office/drawing/2014/main" id="{9C0319C9-4CDA-49E7-BFFB-E96671093A9C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19" name="Groupe 218">
              <a:extLst>
                <a:ext uri="{FF2B5EF4-FFF2-40B4-BE49-F238E27FC236}">
                  <a16:creationId xmlns:a16="http://schemas.microsoft.com/office/drawing/2014/main" id="{700B1A8B-2B2D-4D58-A514-AD1026A9E302}"/>
                </a:ext>
              </a:extLst>
            </p:cNvPr>
            <p:cNvGrpSpPr/>
            <p:nvPr/>
          </p:nvGrpSpPr>
          <p:grpSpPr>
            <a:xfrm>
              <a:off x="6667176" y="2827404"/>
              <a:ext cx="116567" cy="112901"/>
              <a:chOff x="715992" y="1285336"/>
              <a:chExt cx="836763" cy="836762"/>
            </a:xfrm>
          </p:grpSpPr>
          <p:sp>
            <p:nvSpPr>
              <p:cNvPr id="372" name="Ellipse 371">
                <a:extLst>
                  <a:ext uri="{FF2B5EF4-FFF2-40B4-BE49-F238E27FC236}">
                    <a16:creationId xmlns:a16="http://schemas.microsoft.com/office/drawing/2014/main" id="{4595F5FD-753A-489C-B4AC-36B59039E360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73" name="Ellipse 372">
                <a:extLst>
                  <a:ext uri="{FF2B5EF4-FFF2-40B4-BE49-F238E27FC236}">
                    <a16:creationId xmlns:a16="http://schemas.microsoft.com/office/drawing/2014/main" id="{087EE397-7B09-421D-9491-04A6B8C98F55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20" name="Groupe 219">
              <a:extLst>
                <a:ext uri="{FF2B5EF4-FFF2-40B4-BE49-F238E27FC236}">
                  <a16:creationId xmlns:a16="http://schemas.microsoft.com/office/drawing/2014/main" id="{5708FCE0-760A-48C2-9669-277788E7CE76}"/>
                </a:ext>
              </a:extLst>
            </p:cNvPr>
            <p:cNvGrpSpPr/>
            <p:nvPr/>
          </p:nvGrpSpPr>
          <p:grpSpPr>
            <a:xfrm>
              <a:off x="6780650" y="2834193"/>
              <a:ext cx="116567" cy="112901"/>
              <a:chOff x="715992" y="1285336"/>
              <a:chExt cx="836763" cy="836762"/>
            </a:xfrm>
          </p:grpSpPr>
          <p:sp>
            <p:nvSpPr>
              <p:cNvPr id="370" name="Ellipse 369">
                <a:extLst>
                  <a:ext uri="{FF2B5EF4-FFF2-40B4-BE49-F238E27FC236}">
                    <a16:creationId xmlns:a16="http://schemas.microsoft.com/office/drawing/2014/main" id="{D1BBF60D-7FDC-4C72-9397-0586A5847F7A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71" name="Ellipse 370">
                <a:extLst>
                  <a:ext uri="{FF2B5EF4-FFF2-40B4-BE49-F238E27FC236}">
                    <a16:creationId xmlns:a16="http://schemas.microsoft.com/office/drawing/2014/main" id="{6039E5E7-EA8B-4B0D-9043-AB9CC250B65B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21" name="Groupe 220">
              <a:extLst>
                <a:ext uri="{FF2B5EF4-FFF2-40B4-BE49-F238E27FC236}">
                  <a16:creationId xmlns:a16="http://schemas.microsoft.com/office/drawing/2014/main" id="{559B26AD-8BA7-4439-8036-B429475A0B09}"/>
                </a:ext>
              </a:extLst>
            </p:cNvPr>
            <p:cNvGrpSpPr/>
            <p:nvPr/>
          </p:nvGrpSpPr>
          <p:grpSpPr>
            <a:xfrm>
              <a:off x="6897217" y="2837400"/>
              <a:ext cx="116567" cy="112901"/>
              <a:chOff x="715992" y="1285336"/>
              <a:chExt cx="836763" cy="836762"/>
            </a:xfrm>
          </p:grpSpPr>
          <p:sp>
            <p:nvSpPr>
              <p:cNvPr id="368" name="Ellipse 367">
                <a:extLst>
                  <a:ext uri="{FF2B5EF4-FFF2-40B4-BE49-F238E27FC236}">
                    <a16:creationId xmlns:a16="http://schemas.microsoft.com/office/drawing/2014/main" id="{2BD73D59-2471-418A-A170-5FDE167A18E3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69" name="Ellipse 368">
                <a:extLst>
                  <a:ext uri="{FF2B5EF4-FFF2-40B4-BE49-F238E27FC236}">
                    <a16:creationId xmlns:a16="http://schemas.microsoft.com/office/drawing/2014/main" id="{B6D38F9A-BEAA-4A59-9E30-D3BCDE5FA124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22" name="Groupe 221">
              <a:extLst>
                <a:ext uri="{FF2B5EF4-FFF2-40B4-BE49-F238E27FC236}">
                  <a16:creationId xmlns:a16="http://schemas.microsoft.com/office/drawing/2014/main" id="{847FA29C-FE12-4ADD-BDF8-505E2AA43714}"/>
                </a:ext>
              </a:extLst>
            </p:cNvPr>
            <p:cNvGrpSpPr/>
            <p:nvPr/>
          </p:nvGrpSpPr>
          <p:grpSpPr>
            <a:xfrm>
              <a:off x="7013264" y="2840608"/>
              <a:ext cx="116567" cy="112901"/>
              <a:chOff x="715992" y="1285336"/>
              <a:chExt cx="836763" cy="836762"/>
            </a:xfrm>
          </p:grpSpPr>
          <p:sp>
            <p:nvSpPr>
              <p:cNvPr id="366" name="Ellipse 365">
                <a:extLst>
                  <a:ext uri="{FF2B5EF4-FFF2-40B4-BE49-F238E27FC236}">
                    <a16:creationId xmlns:a16="http://schemas.microsoft.com/office/drawing/2014/main" id="{735FB706-A2AC-442E-9A7A-BF13BB0B0EC5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67" name="Ellipse 366">
                <a:extLst>
                  <a:ext uri="{FF2B5EF4-FFF2-40B4-BE49-F238E27FC236}">
                    <a16:creationId xmlns:a16="http://schemas.microsoft.com/office/drawing/2014/main" id="{2D620946-FC1F-4FFA-93CC-8B278A3D918D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23" name="Groupe 222">
              <a:extLst>
                <a:ext uri="{FF2B5EF4-FFF2-40B4-BE49-F238E27FC236}">
                  <a16:creationId xmlns:a16="http://schemas.microsoft.com/office/drawing/2014/main" id="{9D863896-FEC7-4C62-B4CF-A5E4362A7BCD}"/>
                </a:ext>
              </a:extLst>
            </p:cNvPr>
            <p:cNvGrpSpPr/>
            <p:nvPr/>
          </p:nvGrpSpPr>
          <p:grpSpPr>
            <a:xfrm>
              <a:off x="6202758" y="3063202"/>
              <a:ext cx="116567" cy="112901"/>
              <a:chOff x="715992" y="1285336"/>
              <a:chExt cx="836763" cy="836762"/>
            </a:xfrm>
          </p:grpSpPr>
          <p:sp>
            <p:nvSpPr>
              <p:cNvPr id="364" name="Ellipse 363">
                <a:extLst>
                  <a:ext uri="{FF2B5EF4-FFF2-40B4-BE49-F238E27FC236}">
                    <a16:creationId xmlns:a16="http://schemas.microsoft.com/office/drawing/2014/main" id="{4EA23CF8-064E-414C-AFF4-EE8EDDD2133C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65" name="Ellipse 364">
                <a:extLst>
                  <a:ext uri="{FF2B5EF4-FFF2-40B4-BE49-F238E27FC236}">
                    <a16:creationId xmlns:a16="http://schemas.microsoft.com/office/drawing/2014/main" id="{2EAB1853-2DB1-47F3-AB30-35665ED2F312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24" name="Groupe 223">
              <a:extLst>
                <a:ext uri="{FF2B5EF4-FFF2-40B4-BE49-F238E27FC236}">
                  <a16:creationId xmlns:a16="http://schemas.microsoft.com/office/drawing/2014/main" id="{881174CA-0493-4F19-9850-42302F568825}"/>
                </a:ext>
              </a:extLst>
            </p:cNvPr>
            <p:cNvGrpSpPr/>
            <p:nvPr/>
          </p:nvGrpSpPr>
          <p:grpSpPr>
            <a:xfrm>
              <a:off x="6438864" y="3064790"/>
              <a:ext cx="116567" cy="112901"/>
              <a:chOff x="715992" y="1285336"/>
              <a:chExt cx="836763" cy="836762"/>
            </a:xfrm>
          </p:grpSpPr>
          <p:sp>
            <p:nvSpPr>
              <p:cNvPr id="362" name="Ellipse 361">
                <a:extLst>
                  <a:ext uri="{FF2B5EF4-FFF2-40B4-BE49-F238E27FC236}">
                    <a16:creationId xmlns:a16="http://schemas.microsoft.com/office/drawing/2014/main" id="{F2D16ED7-8EC5-4A3C-A21B-360001D0A89A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63" name="Ellipse 362">
                <a:extLst>
                  <a:ext uri="{FF2B5EF4-FFF2-40B4-BE49-F238E27FC236}">
                    <a16:creationId xmlns:a16="http://schemas.microsoft.com/office/drawing/2014/main" id="{F5D927D3-B0D8-4F37-981B-F63916C2E88F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25" name="Groupe 224">
              <a:extLst>
                <a:ext uri="{FF2B5EF4-FFF2-40B4-BE49-F238E27FC236}">
                  <a16:creationId xmlns:a16="http://schemas.microsoft.com/office/drawing/2014/main" id="{D52953F3-6347-4866-B550-5265E5948D9E}"/>
                </a:ext>
              </a:extLst>
            </p:cNvPr>
            <p:cNvGrpSpPr/>
            <p:nvPr/>
          </p:nvGrpSpPr>
          <p:grpSpPr>
            <a:xfrm>
              <a:off x="6653836" y="3309872"/>
              <a:ext cx="116567" cy="112901"/>
              <a:chOff x="715992" y="1285336"/>
              <a:chExt cx="836763" cy="836762"/>
            </a:xfrm>
          </p:grpSpPr>
          <p:sp>
            <p:nvSpPr>
              <p:cNvPr id="360" name="Ellipse 359">
                <a:extLst>
                  <a:ext uri="{FF2B5EF4-FFF2-40B4-BE49-F238E27FC236}">
                    <a16:creationId xmlns:a16="http://schemas.microsoft.com/office/drawing/2014/main" id="{5D219274-BD5C-4733-851F-AEBF80997EF5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61" name="Ellipse 360">
                <a:extLst>
                  <a:ext uri="{FF2B5EF4-FFF2-40B4-BE49-F238E27FC236}">
                    <a16:creationId xmlns:a16="http://schemas.microsoft.com/office/drawing/2014/main" id="{2EC6FDB8-7607-4B58-895B-0A03B09DD03B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26" name="Groupe 225">
              <a:extLst>
                <a:ext uri="{FF2B5EF4-FFF2-40B4-BE49-F238E27FC236}">
                  <a16:creationId xmlns:a16="http://schemas.microsoft.com/office/drawing/2014/main" id="{694784C5-9BE2-4627-95E0-7E69AC82DB93}"/>
                </a:ext>
              </a:extLst>
            </p:cNvPr>
            <p:cNvGrpSpPr/>
            <p:nvPr/>
          </p:nvGrpSpPr>
          <p:grpSpPr>
            <a:xfrm>
              <a:off x="6653836" y="3416167"/>
              <a:ext cx="116567" cy="112901"/>
              <a:chOff x="715992" y="1285336"/>
              <a:chExt cx="836763" cy="836762"/>
            </a:xfrm>
          </p:grpSpPr>
          <p:sp>
            <p:nvSpPr>
              <p:cNvPr id="358" name="Ellipse 357">
                <a:extLst>
                  <a:ext uri="{FF2B5EF4-FFF2-40B4-BE49-F238E27FC236}">
                    <a16:creationId xmlns:a16="http://schemas.microsoft.com/office/drawing/2014/main" id="{19D30A44-6C64-409F-B2B9-B11825B451F7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59" name="Ellipse 358">
                <a:extLst>
                  <a:ext uri="{FF2B5EF4-FFF2-40B4-BE49-F238E27FC236}">
                    <a16:creationId xmlns:a16="http://schemas.microsoft.com/office/drawing/2014/main" id="{D07A4820-8A84-439F-824B-AB81B780836C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27" name="Groupe 226">
              <a:extLst>
                <a:ext uri="{FF2B5EF4-FFF2-40B4-BE49-F238E27FC236}">
                  <a16:creationId xmlns:a16="http://schemas.microsoft.com/office/drawing/2014/main" id="{C5FCD17D-6BC9-43B3-B93F-C721641F3BDC}"/>
                </a:ext>
              </a:extLst>
            </p:cNvPr>
            <p:cNvGrpSpPr/>
            <p:nvPr/>
          </p:nvGrpSpPr>
          <p:grpSpPr>
            <a:xfrm>
              <a:off x="6862800" y="3638610"/>
              <a:ext cx="116567" cy="112901"/>
              <a:chOff x="715992" y="1285336"/>
              <a:chExt cx="836763" cy="836762"/>
            </a:xfrm>
          </p:grpSpPr>
          <p:sp>
            <p:nvSpPr>
              <p:cNvPr id="356" name="Ellipse 355">
                <a:extLst>
                  <a:ext uri="{FF2B5EF4-FFF2-40B4-BE49-F238E27FC236}">
                    <a16:creationId xmlns:a16="http://schemas.microsoft.com/office/drawing/2014/main" id="{0D9B5F07-7FC9-4774-B1A3-64EA34E9D7D1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57" name="Ellipse 356">
                <a:extLst>
                  <a:ext uri="{FF2B5EF4-FFF2-40B4-BE49-F238E27FC236}">
                    <a16:creationId xmlns:a16="http://schemas.microsoft.com/office/drawing/2014/main" id="{AB199BAC-945F-45D2-AA5B-B63463027BC0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28" name="Groupe 227">
              <a:extLst>
                <a:ext uri="{FF2B5EF4-FFF2-40B4-BE49-F238E27FC236}">
                  <a16:creationId xmlns:a16="http://schemas.microsoft.com/office/drawing/2014/main" id="{71753F5E-588F-4C52-A443-322AAFE0EDB2}"/>
                </a:ext>
              </a:extLst>
            </p:cNvPr>
            <p:cNvGrpSpPr/>
            <p:nvPr/>
          </p:nvGrpSpPr>
          <p:grpSpPr>
            <a:xfrm>
              <a:off x="6432474" y="2948653"/>
              <a:ext cx="116567" cy="112901"/>
              <a:chOff x="715992" y="1285336"/>
              <a:chExt cx="836763" cy="836762"/>
            </a:xfrm>
          </p:grpSpPr>
          <p:sp>
            <p:nvSpPr>
              <p:cNvPr id="354" name="Ellipse 353">
                <a:extLst>
                  <a:ext uri="{FF2B5EF4-FFF2-40B4-BE49-F238E27FC236}">
                    <a16:creationId xmlns:a16="http://schemas.microsoft.com/office/drawing/2014/main" id="{27C0C734-648A-4E11-BDA9-F11369FB733C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55" name="Ellipse 354">
                <a:extLst>
                  <a:ext uri="{FF2B5EF4-FFF2-40B4-BE49-F238E27FC236}">
                    <a16:creationId xmlns:a16="http://schemas.microsoft.com/office/drawing/2014/main" id="{4EE0D643-FAF5-471C-8E9D-4174ED472BA6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29" name="Groupe 228">
              <a:extLst>
                <a:ext uri="{FF2B5EF4-FFF2-40B4-BE49-F238E27FC236}">
                  <a16:creationId xmlns:a16="http://schemas.microsoft.com/office/drawing/2014/main" id="{CDF4A6AC-2532-4A8C-9116-3A6892BC94B6}"/>
                </a:ext>
              </a:extLst>
            </p:cNvPr>
            <p:cNvGrpSpPr/>
            <p:nvPr/>
          </p:nvGrpSpPr>
          <p:grpSpPr>
            <a:xfrm>
              <a:off x="5849507" y="2950301"/>
              <a:ext cx="116567" cy="112901"/>
              <a:chOff x="715992" y="1285336"/>
              <a:chExt cx="836763" cy="836762"/>
            </a:xfrm>
          </p:grpSpPr>
          <p:sp>
            <p:nvSpPr>
              <p:cNvPr id="352" name="Ellipse 351">
                <a:extLst>
                  <a:ext uri="{FF2B5EF4-FFF2-40B4-BE49-F238E27FC236}">
                    <a16:creationId xmlns:a16="http://schemas.microsoft.com/office/drawing/2014/main" id="{7ACAC8F5-9236-469C-A8A0-36203EC12370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53" name="Ellipse 352">
                <a:extLst>
                  <a:ext uri="{FF2B5EF4-FFF2-40B4-BE49-F238E27FC236}">
                    <a16:creationId xmlns:a16="http://schemas.microsoft.com/office/drawing/2014/main" id="{0A1C81A9-0014-4365-B5A6-D1A40FD12901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30" name="Groupe 229">
              <a:extLst>
                <a:ext uri="{FF2B5EF4-FFF2-40B4-BE49-F238E27FC236}">
                  <a16:creationId xmlns:a16="http://schemas.microsoft.com/office/drawing/2014/main" id="{6C778311-6C99-4621-9767-E57538A7228E}"/>
                </a:ext>
              </a:extLst>
            </p:cNvPr>
            <p:cNvGrpSpPr/>
            <p:nvPr/>
          </p:nvGrpSpPr>
          <p:grpSpPr>
            <a:xfrm>
              <a:off x="5844366" y="3063202"/>
              <a:ext cx="116567" cy="112901"/>
              <a:chOff x="715992" y="1285336"/>
              <a:chExt cx="836763" cy="836762"/>
            </a:xfrm>
          </p:grpSpPr>
          <p:sp>
            <p:nvSpPr>
              <p:cNvPr id="350" name="Ellipse 349">
                <a:extLst>
                  <a:ext uri="{FF2B5EF4-FFF2-40B4-BE49-F238E27FC236}">
                    <a16:creationId xmlns:a16="http://schemas.microsoft.com/office/drawing/2014/main" id="{F267DC53-F0B0-49BA-8090-23FF4BD98A83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51" name="Ellipse 350">
                <a:extLst>
                  <a:ext uri="{FF2B5EF4-FFF2-40B4-BE49-F238E27FC236}">
                    <a16:creationId xmlns:a16="http://schemas.microsoft.com/office/drawing/2014/main" id="{4434195D-5C96-4C85-A11A-5D95091F6A04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31" name="Groupe 230">
              <a:extLst>
                <a:ext uri="{FF2B5EF4-FFF2-40B4-BE49-F238E27FC236}">
                  <a16:creationId xmlns:a16="http://schemas.microsoft.com/office/drawing/2014/main" id="{69F4EB29-3CBD-4229-893D-B3120014C80F}"/>
                </a:ext>
              </a:extLst>
            </p:cNvPr>
            <p:cNvGrpSpPr/>
            <p:nvPr/>
          </p:nvGrpSpPr>
          <p:grpSpPr>
            <a:xfrm>
              <a:off x="5850225" y="3181339"/>
              <a:ext cx="116567" cy="112901"/>
              <a:chOff x="715992" y="1285336"/>
              <a:chExt cx="836763" cy="836762"/>
            </a:xfrm>
          </p:grpSpPr>
          <p:sp>
            <p:nvSpPr>
              <p:cNvPr id="348" name="Ellipse 347">
                <a:extLst>
                  <a:ext uri="{FF2B5EF4-FFF2-40B4-BE49-F238E27FC236}">
                    <a16:creationId xmlns:a16="http://schemas.microsoft.com/office/drawing/2014/main" id="{0D35348A-D994-464C-B58E-E9E2A777AF57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49" name="Ellipse 348">
                <a:extLst>
                  <a:ext uri="{FF2B5EF4-FFF2-40B4-BE49-F238E27FC236}">
                    <a16:creationId xmlns:a16="http://schemas.microsoft.com/office/drawing/2014/main" id="{509A61C1-BB6F-4D73-8025-C5D04A334D99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32" name="Groupe 231">
              <a:extLst>
                <a:ext uri="{FF2B5EF4-FFF2-40B4-BE49-F238E27FC236}">
                  <a16:creationId xmlns:a16="http://schemas.microsoft.com/office/drawing/2014/main" id="{C574EAE6-85F4-4C2C-A24E-72BEF0CF4D63}"/>
                </a:ext>
              </a:extLst>
            </p:cNvPr>
            <p:cNvGrpSpPr/>
            <p:nvPr/>
          </p:nvGrpSpPr>
          <p:grpSpPr>
            <a:xfrm>
              <a:off x="5835024" y="3294240"/>
              <a:ext cx="116567" cy="112901"/>
              <a:chOff x="715992" y="1285336"/>
              <a:chExt cx="836763" cy="836762"/>
            </a:xfrm>
          </p:grpSpPr>
          <p:sp>
            <p:nvSpPr>
              <p:cNvPr id="346" name="Ellipse 345">
                <a:extLst>
                  <a:ext uri="{FF2B5EF4-FFF2-40B4-BE49-F238E27FC236}">
                    <a16:creationId xmlns:a16="http://schemas.microsoft.com/office/drawing/2014/main" id="{757482AB-0848-4300-844D-B061D72B9B66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47" name="Ellipse 346">
                <a:extLst>
                  <a:ext uri="{FF2B5EF4-FFF2-40B4-BE49-F238E27FC236}">
                    <a16:creationId xmlns:a16="http://schemas.microsoft.com/office/drawing/2014/main" id="{F4961207-B8A1-48DE-A31B-E2D29A223239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33" name="Groupe 232">
              <a:extLst>
                <a:ext uri="{FF2B5EF4-FFF2-40B4-BE49-F238E27FC236}">
                  <a16:creationId xmlns:a16="http://schemas.microsoft.com/office/drawing/2014/main" id="{9AA896FA-F637-46B2-8802-7C0E65D855EB}"/>
                </a:ext>
              </a:extLst>
            </p:cNvPr>
            <p:cNvGrpSpPr/>
            <p:nvPr/>
          </p:nvGrpSpPr>
          <p:grpSpPr>
            <a:xfrm>
              <a:off x="5844366" y="3407141"/>
              <a:ext cx="116567" cy="112901"/>
              <a:chOff x="715992" y="1285336"/>
              <a:chExt cx="836763" cy="836762"/>
            </a:xfrm>
          </p:grpSpPr>
          <p:sp>
            <p:nvSpPr>
              <p:cNvPr id="344" name="Ellipse 343">
                <a:extLst>
                  <a:ext uri="{FF2B5EF4-FFF2-40B4-BE49-F238E27FC236}">
                    <a16:creationId xmlns:a16="http://schemas.microsoft.com/office/drawing/2014/main" id="{95A13C8F-72A4-40E2-A699-0AA777594204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45" name="Ellipse 344">
                <a:extLst>
                  <a:ext uri="{FF2B5EF4-FFF2-40B4-BE49-F238E27FC236}">
                    <a16:creationId xmlns:a16="http://schemas.microsoft.com/office/drawing/2014/main" id="{85F62760-6885-4064-8D5F-3945822C5EAA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34" name="Groupe 233">
              <a:extLst>
                <a:ext uri="{FF2B5EF4-FFF2-40B4-BE49-F238E27FC236}">
                  <a16:creationId xmlns:a16="http://schemas.microsoft.com/office/drawing/2014/main" id="{2C59E485-D39F-45BF-A2C9-8D2D9C9E4F72}"/>
                </a:ext>
              </a:extLst>
            </p:cNvPr>
            <p:cNvGrpSpPr/>
            <p:nvPr/>
          </p:nvGrpSpPr>
          <p:grpSpPr>
            <a:xfrm>
              <a:off x="5836131" y="3517407"/>
              <a:ext cx="116567" cy="112901"/>
              <a:chOff x="715992" y="1285336"/>
              <a:chExt cx="836763" cy="836762"/>
            </a:xfrm>
          </p:grpSpPr>
          <p:sp>
            <p:nvSpPr>
              <p:cNvPr id="342" name="Ellipse 341">
                <a:extLst>
                  <a:ext uri="{FF2B5EF4-FFF2-40B4-BE49-F238E27FC236}">
                    <a16:creationId xmlns:a16="http://schemas.microsoft.com/office/drawing/2014/main" id="{378134E6-AA20-481E-B728-6AE7A9F6CBFD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43" name="Ellipse 342">
                <a:extLst>
                  <a:ext uri="{FF2B5EF4-FFF2-40B4-BE49-F238E27FC236}">
                    <a16:creationId xmlns:a16="http://schemas.microsoft.com/office/drawing/2014/main" id="{3DCF6A15-4D3A-45D5-878F-D21FFBA8754B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35" name="Groupe 234">
              <a:extLst>
                <a:ext uri="{FF2B5EF4-FFF2-40B4-BE49-F238E27FC236}">
                  <a16:creationId xmlns:a16="http://schemas.microsoft.com/office/drawing/2014/main" id="{A52D9ED4-7E1E-4A05-A14E-116974306639}"/>
                </a:ext>
              </a:extLst>
            </p:cNvPr>
            <p:cNvGrpSpPr/>
            <p:nvPr/>
          </p:nvGrpSpPr>
          <p:grpSpPr>
            <a:xfrm>
              <a:off x="5839136" y="3631726"/>
              <a:ext cx="116567" cy="112901"/>
              <a:chOff x="715992" y="1285336"/>
              <a:chExt cx="836763" cy="836762"/>
            </a:xfrm>
          </p:grpSpPr>
          <p:sp>
            <p:nvSpPr>
              <p:cNvPr id="340" name="Ellipse 339">
                <a:extLst>
                  <a:ext uri="{FF2B5EF4-FFF2-40B4-BE49-F238E27FC236}">
                    <a16:creationId xmlns:a16="http://schemas.microsoft.com/office/drawing/2014/main" id="{F7DDFD0D-BA9C-4C3A-A728-B8F84B21094B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41" name="Ellipse 340">
                <a:extLst>
                  <a:ext uri="{FF2B5EF4-FFF2-40B4-BE49-F238E27FC236}">
                    <a16:creationId xmlns:a16="http://schemas.microsoft.com/office/drawing/2014/main" id="{04E81666-00D7-4CA8-B61E-E44CCA50ECE2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36" name="Groupe 235">
              <a:extLst>
                <a:ext uri="{FF2B5EF4-FFF2-40B4-BE49-F238E27FC236}">
                  <a16:creationId xmlns:a16="http://schemas.microsoft.com/office/drawing/2014/main" id="{3620EE17-73A0-4EDA-81EE-1B202C41317B}"/>
                </a:ext>
              </a:extLst>
            </p:cNvPr>
            <p:cNvGrpSpPr/>
            <p:nvPr/>
          </p:nvGrpSpPr>
          <p:grpSpPr>
            <a:xfrm>
              <a:off x="6295111" y="3507963"/>
              <a:ext cx="116567" cy="112901"/>
              <a:chOff x="715992" y="1285336"/>
              <a:chExt cx="836763" cy="836762"/>
            </a:xfrm>
          </p:grpSpPr>
          <p:sp>
            <p:nvSpPr>
              <p:cNvPr id="338" name="Ellipse 337">
                <a:extLst>
                  <a:ext uri="{FF2B5EF4-FFF2-40B4-BE49-F238E27FC236}">
                    <a16:creationId xmlns:a16="http://schemas.microsoft.com/office/drawing/2014/main" id="{5A3DC94E-7167-431E-9DAA-604E37D02FFE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39" name="Ellipse 338">
                <a:extLst>
                  <a:ext uri="{FF2B5EF4-FFF2-40B4-BE49-F238E27FC236}">
                    <a16:creationId xmlns:a16="http://schemas.microsoft.com/office/drawing/2014/main" id="{6A0F1E4F-9306-4F6A-8FA7-F8A853243F13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37" name="Groupe 236">
              <a:extLst>
                <a:ext uri="{FF2B5EF4-FFF2-40B4-BE49-F238E27FC236}">
                  <a16:creationId xmlns:a16="http://schemas.microsoft.com/office/drawing/2014/main" id="{7656E0C6-4BDE-4B19-A761-278D6440495A}"/>
                </a:ext>
              </a:extLst>
            </p:cNvPr>
            <p:cNvGrpSpPr/>
            <p:nvPr/>
          </p:nvGrpSpPr>
          <p:grpSpPr>
            <a:xfrm>
              <a:off x="6174296" y="3510008"/>
              <a:ext cx="116567" cy="112901"/>
              <a:chOff x="715992" y="1285336"/>
              <a:chExt cx="836763" cy="836762"/>
            </a:xfrm>
          </p:grpSpPr>
          <p:sp>
            <p:nvSpPr>
              <p:cNvPr id="336" name="Ellipse 335">
                <a:extLst>
                  <a:ext uri="{FF2B5EF4-FFF2-40B4-BE49-F238E27FC236}">
                    <a16:creationId xmlns:a16="http://schemas.microsoft.com/office/drawing/2014/main" id="{98EE43B9-EE77-40BF-B2BB-87CBAE1B6C99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37" name="Ellipse 336">
                <a:extLst>
                  <a:ext uri="{FF2B5EF4-FFF2-40B4-BE49-F238E27FC236}">
                    <a16:creationId xmlns:a16="http://schemas.microsoft.com/office/drawing/2014/main" id="{F84CA847-C530-4D3D-AAE8-D8D7C3CA96B1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38" name="Groupe 237">
              <a:extLst>
                <a:ext uri="{FF2B5EF4-FFF2-40B4-BE49-F238E27FC236}">
                  <a16:creationId xmlns:a16="http://schemas.microsoft.com/office/drawing/2014/main" id="{62445140-9299-4813-BDC1-EAE488E7746E}"/>
                </a:ext>
              </a:extLst>
            </p:cNvPr>
            <p:cNvGrpSpPr/>
            <p:nvPr/>
          </p:nvGrpSpPr>
          <p:grpSpPr>
            <a:xfrm>
              <a:off x="6059227" y="3503170"/>
              <a:ext cx="116567" cy="112901"/>
              <a:chOff x="715992" y="1285336"/>
              <a:chExt cx="836763" cy="836762"/>
            </a:xfrm>
          </p:grpSpPr>
          <p:sp>
            <p:nvSpPr>
              <p:cNvPr id="334" name="Ellipse 333">
                <a:extLst>
                  <a:ext uri="{FF2B5EF4-FFF2-40B4-BE49-F238E27FC236}">
                    <a16:creationId xmlns:a16="http://schemas.microsoft.com/office/drawing/2014/main" id="{C676D135-F210-4ECF-8473-3944B9BFD8B1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35" name="Ellipse 334">
                <a:extLst>
                  <a:ext uri="{FF2B5EF4-FFF2-40B4-BE49-F238E27FC236}">
                    <a16:creationId xmlns:a16="http://schemas.microsoft.com/office/drawing/2014/main" id="{2BF0C04F-DD48-4656-8E39-4F50507E7224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39" name="Groupe 238">
              <a:extLst>
                <a:ext uri="{FF2B5EF4-FFF2-40B4-BE49-F238E27FC236}">
                  <a16:creationId xmlns:a16="http://schemas.microsoft.com/office/drawing/2014/main" id="{D2DFA365-878C-4AD5-84A9-FB2A7183560C}"/>
                </a:ext>
              </a:extLst>
            </p:cNvPr>
            <p:cNvGrpSpPr/>
            <p:nvPr/>
          </p:nvGrpSpPr>
          <p:grpSpPr>
            <a:xfrm>
              <a:off x="5946874" y="3514288"/>
              <a:ext cx="116567" cy="112901"/>
              <a:chOff x="715992" y="1285336"/>
              <a:chExt cx="836763" cy="836762"/>
            </a:xfrm>
          </p:grpSpPr>
          <p:sp>
            <p:nvSpPr>
              <p:cNvPr id="332" name="Ellipse 331">
                <a:extLst>
                  <a:ext uri="{FF2B5EF4-FFF2-40B4-BE49-F238E27FC236}">
                    <a16:creationId xmlns:a16="http://schemas.microsoft.com/office/drawing/2014/main" id="{5B02FF1D-3EFE-4FF7-B919-7DDEA2063C89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33" name="Ellipse 332">
                <a:extLst>
                  <a:ext uri="{FF2B5EF4-FFF2-40B4-BE49-F238E27FC236}">
                    <a16:creationId xmlns:a16="http://schemas.microsoft.com/office/drawing/2014/main" id="{274612ED-D170-4D44-85DE-04FB9AE1D7DB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40" name="Groupe 239">
              <a:extLst>
                <a:ext uri="{FF2B5EF4-FFF2-40B4-BE49-F238E27FC236}">
                  <a16:creationId xmlns:a16="http://schemas.microsoft.com/office/drawing/2014/main" id="{FB5E081A-3D32-4BD8-B885-25E1393980B8}"/>
                </a:ext>
              </a:extLst>
            </p:cNvPr>
            <p:cNvGrpSpPr/>
            <p:nvPr/>
          </p:nvGrpSpPr>
          <p:grpSpPr>
            <a:xfrm>
              <a:off x="6090259" y="2711612"/>
              <a:ext cx="116567" cy="112901"/>
              <a:chOff x="715992" y="1285336"/>
              <a:chExt cx="836763" cy="836762"/>
            </a:xfrm>
          </p:grpSpPr>
          <p:sp>
            <p:nvSpPr>
              <p:cNvPr id="330" name="Ellipse 329">
                <a:extLst>
                  <a:ext uri="{FF2B5EF4-FFF2-40B4-BE49-F238E27FC236}">
                    <a16:creationId xmlns:a16="http://schemas.microsoft.com/office/drawing/2014/main" id="{FE4BA4F0-E1C1-4BA0-BBDC-5E9AEE47D30C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31" name="Ellipse 330">
                <a:extLst>
                  <a:ext uri="{FF2B5EF4-FFF2-40B4-BE49-F238E27FC236}">
                    <a16:creationId xmlns:a16="http://schemas.microsoft.com/office/drawing/2014/main" id="{55632EC3-EE5C-438C-A509-70DF20FC1C74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41" name="Groupe 240">
              <a:extLst>
                <a:ext uri="{FF2B5EF4-FFF2-40B4-BE49-F238E27FC236}">
                  <a16:creationId xmlns:a16="http://schemas.microsoft.com/office/drawing/2014/main" id="{5440B83E-6E62-4309-AB19-0D8D9745A6E1}"/>
                </a:ext>
              </a:extLst>
            </p:cNvPr>
            <p:cNvGrpSpPr/>
            <p:nvPr/>
          </p:nvGrpSpPr>
          <p:grpSpPr>
            <a:xfrm>
              <a:off x="5957637" y="3187911"/>
              <a:ext cx="116567" cy="112901"/>
              <a:chOff x="715992" y="1285336"/>
              <a:chExt cx="836763" cy="836762"/>
            </a:xfrm>
          </p:grpSpPr>
          <p:sp>
            <p:nvSpPr>
              <p:cNvPr id="328" name="Ellipse 327">
                <a:extLst>
                  <a:ext uri="{FF2B5EF4-FFF2-40B4-BE49-F238E27FC236}">
                    <a16:creationId xmlns:a16="http://schemas.microsoft.com/office/drawing/2014/main" id="{6A48F50F-4C6D-4A45-91A5-DB4E2CA49241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29" name="Ellipse 328">
                <a:extLst>
                  <a:ext uri="{FF2B5EF4-FFF2-40B4-BE49-F238E27FC236}">
                    <a16:creationId xmlns:a16="http://schemas.microsoft.com/office/drawing/2014/main" id="{3FC6D074-740D-4A76-811B-A7144074FD57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42" name="Groupe 241">
              <a:extLst>
                <a:ext uri="{FF2B5EF4-FFF2-40B4-BE49-F238E27FC236}">
                  <a16:creationId xmlns:a16="http://schemas.microsoft.com/office/drawing/2014/main" id="{8AF8943D-8065-4046-B181-D819F839467B}"/>
                </a:ext>
              </a:extLst>
            </p:cNvPr>
            <p:cNvGrpSpPr/>
            <p:nvPr/>
          </p:nvGrpSpPr>
          <p:grpSpPr>
            <a:xfrm>
              <a:off x="6073731" y="3175023"/>
              <a:ext cx="116567" cy="112901"/>
              <a:chOff x="715992" y="1285336"/>
              <a:chExt cx="836763" cy="836762"/>
            </a:xfrm>
          </p:grpSpPr>
          <p:sp>
            <p:nvSpPr>
              <p:cNvPr id="326" name="Ellipse 325">
                <a:extLst>
                  <a:ext uri="{FF2B5EF4-FFF2-40B4-BE49-F238E27FC236}">
                    <a16:creationId xmlns:a16="http://schemas.microsoft.com/office/drawing/2014/main" id="{A5A424E2-8212-497A-8330-29C65BBF1C11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27" name="Ellipse 326">
                <a:extLst>
                  <a:ext uri="{FF2B5EF4-FFF2-40B4-BE49-F238E27FC236}">
                    <a16:creationId xmlns:a16="http://schemas.microsoft.com/office/drawing/2014/main" id="{6967EA04-C9F7-4BEC-9D3A-94F8BC8F2566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43" name="Groupe 242">
              <a:extLst>
                <a:ext uri="{FF2B5EF4-FFF2-40B4-BE49-F238E27FC236}">
                  <a16:creationId xmlns:a16="http://schemas.microsoft.com/office/drawing/2014/main" id="{16FE64A3-0BFF-4C71-A897-FAF41B72AFA9}"/>
                </a:ext>
              </a:extLst>
            </p:cNvPr>
            <p:cNvGrpSpPr/>
            <p:nvPr/>
          </p:nvGrpSpPr>
          <p:grpSpPr>
            <a:xfrm>
              <a:off x="6190879" y="3194715"/>
              <a:ext cx="116567" cy="112901"/>
              <a:chOff x="715992" y="1285336"/>
              <a:chExt cx="836763" cy="836762"/>
            </a:xfrm>
          </p:grpSpPr>
          <p:sp>
            <p:nvSpPr>
              <p:cNvPr id="324" name="Ellipse 323">
                <a:extLst>
                  <a:ext uri="{FF2B5EF4-FFF2-40B4-BE49-F238E27FC236}">
                    <a16:creationId xmlns:a16="http://schemas.microsoft.com/office/drawing/2014/main" id="{B613A568-9EA9-49B4-96A3-B9D512378F72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25" name="Ellipse 324">
                <a:extLst>
                  <a:ext uri="{FF2B5EF4-FFF2-40B4-BE49-F238E27FC236}">
                    <a16:creationId xmlns:a16="http://schemas.microsoft.com/office/drawing/2014/main" id="{980FF5ED-60EC-4FD7-8D81-689FD5A4D09A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44" name="Groupe 243">
              <a:extLst>
                <a:ext uri="{FF2B5EF4-FFF2-40B4-BE49-F238E27FC236}">
                  <a16:creationId xmlns:a16="http://schemas.microsoft.com/office/drawing/2014/main" id="{2911F69B-3AA5-49EB-8D75-C6CC8C648A64}"/>
                </a:ext>
              </a:extLst>
            </p:cNvPr>
            <p:cNvGrpSpPr/>
            <p:nvPr/>
          </p:nvGrpSpPr>
          <p:grpSpPr>
            <a:xfrm>
              <a:off x="6880656" y="2953329"/>
              <a:ext cx="116567" cy="112901"/>
              <a:chOff x="715992" y="1285336"/>
              <a:chExt cx="836763" cy="836762"/>
            </a:xfrm>
          </p:grpSpPr>
          <p:sp>
            <p:nvSpPr>
              <p:cNvPr id="322" name="Ellipse 321">
                <a:extLst>
                  <a:ext uri="{FF2B5EF4-FFF2-40B4-BE49-F238E27FC236}">
                    <a16:creationId xmlns:a16="http://schemas.microsoft.com/office/drawing/2014/main" id="{BCB1D92C-0ADF-4B77-9684-D3745BC689E1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23" name="Ellipse 322">
                <a:extLst>
                  <a:ext uri="{FF2B5EF4-FFF2-40B4-BE49-F238E27FC236}">
                    <a16:creationId xmlns:a16="http://schemas.microsoft.com/office/drawing/2014/main" id="{A46E12D7-467D-427E-A6CB-E80898367804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45" name="Groupe 244">
              <a:extLst>
                <a:ext uri="{FF2B5EF4-FFF2-40B4-BE49-F238E27FC236}">
                  <a16:creationId xmlns:a16="http://schemas.microsoft.com/office/drawing/2014/main" id="{D7F99D3C-3904-4505-B05E-EABAF2BC908B}"/>
                </a:ext>
              </a:extLst>
            </p:cNvPr>
            <p:cNvGrpSpPr/>
            <p:nvPr/>
          </p:nvGrpSpPr>
          <p:grpSpPr>
            <a:xfrm>
              <a:off x="6313276" y="3193007"/>
              <a:ext cx="116567" cy="112901"/>
              <a:chOff x="715992" y="1285336"/>
              <a:chExt cx="836763" cy="836762"/>
            </a:xfrm>
          </p:grpSpPr>
          <p:sp>
            <p:nvSpPr>
              <p:cNvPr id="320" name="Ellipse 319">
                <a:extLst>
                  <a:ext uri="{FF2B5EF4-FFF2-40B4-BE49-F238E27FC236}">
                    <a16:creationId xmlns:a16="http://schemas.microsoft.com/office/drawing/2014/main" id="{8BE59553-2FD9-45E2-B294-9D440D992D58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21" name="Ellipse 320">
                <a:extLst>
                  <a:ext uri="{FF2B5EF4-FFF2-40B4-BE49-F238E27FC236}">
                    <a16:creationId xmlns:a16="http://schemas.microsoft.com/office/drawing/2014/main" id="{E22D963E-05D3-4E99-BC0D-56EE31F9A10B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46" name="Groupe 245">
              <a:extLst>
                <a:ext uri="{FF2B5EF4-FFF2-40B4-BE49-F238E27FC236}">
                  <a16:creationId xmlns:a16="http://schemas.microsoft.com/office/drawing/2014/main" id="{6B92F11C-CB03-4269-BCE6-5DA9416042C4}"/>
                </a:ext>
              </a:extLst>
            </p:cNvPr>
            <p:cNvGrpSpPr/>
            <p:nvPr/>
          </p:nvGrpSpPr>
          <p:grpSpPr>
            <a:xfrm>
              <a:off x="6880656" y="3069257"/>
              <a:ext cx="116567" cy="112901"/>
              <a:chOff x="715992" y="1285336"/>
              <a:chExt cx="836763" cy="836762"/>
            </a:xfrm>
          </p:grpSpPr>
          <p:sp>
            <p:nvSpPr>
              <p:cNvPr id="318" name="Ellipse 317">
                <a:extLst>
                  <a:ext uri="{FF2B5EF4-FFF2-40B4-BE49-F238E27FC236}">
                    <a16:creationId xmlns:a16="http://schemas.microsoft.com/office/drawing/2014/main" id="{4ECEE118-B4C0-4BFA-82A7-8AD3DD374D8B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19" name="Ellipse 318">
                <a:extLst>
                  <a:ext uri="{FF2B5EF4-FFF2-40B4-BE49-F238E27FC236}">
                    <a16:creationId xmlns:a16="http://schemas.microsoft.com/office/drawing/2014/main" id="{FCD6E501-6F96-4657-A289-618568B7759F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47" name="Groupe 246">
              <a:extLst>
                <a:ext uri="{FF2B5EF4-FFF2-40B4-BE49-F238E27FC236}">
                  <a16:creationId xmlns:a16="http://schemas.microsoft.com/office/drawing/2014/main" id="{51886261-0667-4242-81CB-83AAD1B1F0EB}"/>
                </a:ext>
              </a:extLst>
            </p:cNvPr>
            <p:cNvGrpSpPr/>
            <p:nvPr/>
          </p:nvGrpSpPr>
          <p:grpSpPr>
            <a:xfrm>
              <a:off x="6428724" y="3175078"/>
              <a:ext cx="116567" cy="112901"/>
              <a:chOff x="715992" y="1285336"/>
              <a:chExt cx="836763" cy="836762"/>
            </a:xfrm>
          </p:grpSpPr>
          <p:sp>
            <p:nvSpPr>
              <p:cNvPr id="316" name="Ellipse 315">
                <a:extLst>
                  <a:ext uri="{FF2B5EF4-FFF2-40B4-BE49-F238E27FC236}">
                    <a16:creationId xmlns:a16="http://schemas.microsoft.com/office/drawing/2014/main" id="{D80FED79-42B5-457E-B2BD-D2DF39D48C66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17" name="Ellipse 316">
                <a:extLst>
                  <a:ext uri="{FF2B5EF4-FFF2-40B4-BE49-F238E27FC236}">
                    <a16:creationId xmlns:a16="http://schemas.microsoft.com/office/drawing/2014/main" id="{98E36DB5-256A-48FF-919D-D8CBF47349B6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48" name="Groupe 247">
              <a:extLst>
                <a:ext uri="{FF2B5EF4-FFF2-40B4-BE49-F238E27FC236}">
                  <a16:creationId xmlns:a16="http://schemas.microsoft.com/office/drawing/2014/main" id="{68A1B115-73A1-4158-8A96-0B9DF1A92DAA}"/>
                </a:ext>
              </a:extLst>
            </p:cNvPr>
            <p:cNvGrpSpPr/>
            <p:nvPr/>
          </p:nvGrpSpPr>
          <p:grpSpPr>
            <a:xfrm>
              <a:off x="6534558" y="3201520"/>
              <a:ext cx="116567" cy="112901"/>
              <a:chOff x="715992" y="1285336"/>
              <a:chExt cx="836763" cy="836762"/>
            </a:xfrm>
          </p:grpSpPr>
          <p:sp>
            <p:nvSpPr>
              <p:cNvPr id="314" name="Ellipse 313">
                <a:extLst>
                  <a:ext uri="{FF2B5EF4-FFF2-40B4-BE49-F238E27FC236}">
                    <a16:creationId xmlns:a16="http://schemas.microsoft.com/office/drawing/2014/main" id="{EC7B3E85-4E6F-44E0-A2FB-6552CD823C78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15" name="Ellipse 314">
                <a:extLst>
                  <a:ext uri="{FF2B5EF4-FFF2-40B4-BE49-F238E27FC236}">
                    <a16:creationId xmlns:a16="http://schemas.microsoft.com/office/drawing/2014/main" id="{F5E5E736-AC7A-4FC1-A925-12F181172A55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49" name="Groupe 248">
              <a:extLst>
                <a:ext uri="{FF2B5EF4-FFF2-40B4-BE49-F238E27FC236}">
                  <a16:creationId xmlns:a16="http://schemas.microsoft.com/office/drawing/2014/main" id="{4BBAA234-A6F5-4BE9-A4E8-04DA97E96975}"/>
                </a:ext>
              </a:extLst>
            </p:cNvPr>
            <p:cNvGrpSpPr/>
            <p:nvPr/>
          </p:nvGrpSpPr>
          <p:grpSpPr>
            <a:xfrm>
              <a:off x="6646436" y="3192856"/>
              <a:ext cx="116567" cy="112901"/>
              <a:chOff x="715992" y="1285336"/>
              <a:chExt cx="836763" cy="836762"/>
            </a:xfrm>
          </p:grpSpPr>
          <p:sp>
            <p:nvSpPr>
              <p:cNvPr id="312" name="Ellipse 311">
                <a:extLst>
                  <a:ext uri="{FF2B5EF4-FFF2-40B4-BE49-F238E27FC236}">
                    <a16:creationId xmlns:a16="http://schemas.microsoft.com/office/drawing/2014/main" id="{CA5EF7A7-1AC3-4B79-BB54-6B24FAE3D4B6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13" name="Ellipse 312">
                <a:extLst>
                  <a:ext uri="{FF2B5EF4-FFF2-40B4-BE49-F238E27FC236}">
                    <a16:creationId xmlns:a16="http://schemas.microsoft.com/office/drawing/2014/main" id="{2689104B-D61E-4C69-B13E-BA7A03EA2C42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50" name="Groupe 249">
              <a:extLst>
                <a:ext uri="{FF2B5EF4-FFF2-40B4-BE49-F238E27FC236}">
                  <a16:creationId xmlns:a16="http://schemas.microsoft.com/office/drawing/2014/main" id="{4B41DD38-E224-407C-875F-664CAE7816B6}"/>
                </a:ext>
              </a:extLst>
            </p:cNvPr>
            <p:cNvGrpSpPr/>
            <p:nvPr/>
          </p:nvGrpSpPr>
          <p:grpSpPr>
            <a:xfrm>
              <a:off x="6764089" y="3214093"/>
              <a:ext cx="116567" cy="112901"/>
              <a:chOff x="715992" y="1285336"/>
              <a:chExt cx="836763" cy="836762"/>
            </a:xfrm>
          </p:grpSpPr>
          <p:sp>
            <p:nvSpPr>
              <p:cNvPr id="310" name="Ellipse 309">
                <a:extLst>
                  <a:ext uri="{FF2B5EF4-FFF2-40B4-BE49-F238E27FC236}">
                    <a16:creationId xmlns:a16="http://schemas.microsoft.com/office/drawing/2014/main" id="{9CB4BD87-4EE7-4C30-9B31-5628F2C7A482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11" name="Ellipse 310">
                <a:extLst>
                  <a:ext uri="{FF2B5EF4-FFF2-40B4-BE49-F238E27FC236}">
                    <a16:creationId xmlns:a16="http://schemas.microsoft.com/office/drawing/2014/main" id="{1580673E-40E7-4516-B5E1-321D275A3CB8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51" name="Groupe 250">
              <a:extLst>
                <a:ext uri="{FF2B5EF4-FFF2-40B4-BE49-F238E27FC236}">
                  <a16:creationId xmlns:a16="http://schemas.microsoft.com/office/drawing/2014/main" id="{9C4EB41F-CBBC-45ED-A835-BC64D2ACFF2A}"/>
                </a:ext>
              </a:extLst>
            </p:cNvPr>
            <p:cNvGrpSpPr/>
            <p:nvPr/>
          </p:nvGrpSpPr>
          <p:grpSpPr>
            <a:xfrm>
              <a:off x="6871314" y="3179968"/>
              <a:ext cx="116567" cy="112901"/>
              <a:chOff x="715992" y="1285336"/>
              <a:chExt cx="836763" cy="836762"/>
            </a:xfrm>
          </p:grpSpPr>
          <p:sp>
            <p:nvSpPr>
              <p:cNvPr id="308" name="Ellipse 307">
                <a:extLst>
                  <a:ext uri="{FF2B5EF4-FFF2-40B4-BE49-F238E27FC236}">
                    <a16:creationId xmlns:a16="http://schemas.microsoft.com/office/drawing/2014/main" id="{8355846F-DEEB-42F1-AB14-778C174EB188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09" name="Ellipse 308">
                <a:extLst>
                  <a:ext uri="{FF2B5EF4-FFF2-40B4-BE49-F238E27FC236}">
                    <a16:creationId xmlns:a16="http://schemas.microsoft.com/office/drawing/2014/main" id="{BBFCA6CC-F18E-4446-BFA3-1B84BF9F4F2D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52" name="Groupe 251">
              <a:extLst>
                <a:ext uri="{FF2B5EF4-FFF2-40B4-BE49-F238E27FC236}">
                  <a16:creationId xmlns:a16="http://schemas.microsoft.com/office/drawing/2014/main" id="{04DD8A9E-AC57-4047-BD04-CD8E219E0967}"/>
                </a:ext>
              </a:extLst>
            </p:cNvPr>
            <p:cNvGrpSpPr/>
            <p:nvPr/>
          </p:nvGrpSpPr>
          <p:grpSpPr>
            <a:xfrm>
              <a:off x="6864680" y="3294689"/>
              <a:ext cx="116567" cy="112901"/>
              <a:chOff x="715992" y="1285336"/>
              <a:chExt cx="836763" cy="836762"/>
            </a:xfrm>
          </p:grpSpPr>
          <p:sp>
            <p:nvSpPr>
              <p:cNvPr id="306" name="Ellipse 305">
                <a:extLst>
                  <a:ext uri="{FF2B5EF4-FFF2-40B4-BE49-F238E27FC236}">
                    <a16:creationId xmlns:a16="http://schemas.microsoft.com/office/drawing/2014/main" id="{C0CD1452-0956-4F25-A263-29647A5F4BE4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07" name="Ellipse 306">
                <a:extLst>
                  <a:ext uri="{FF2B5EF4-FFF2-40B4-BE49-F238E27FC236}">
                    <a16:creationId xmlns:a16="http://schemas.microsoft.com/office/drawing/2014/main" id="{84592348-7397-495F-A8F8-29C13824F47A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53" name="Groupe 252">
              <a:extLst>
                <a:ext uri="{FF2B5EF4-FFF2-40B4-BE49-F238E27FC236}">
                  <a16:creationId xmlns:a16="http://schemas.microsoft.com/office/drawing/2014/main" id="{D52747A6-CB0A-4189-B0B4-6C5BE88E5076}"/>
                </a:ext>
              </a:extLst>
            </p:cNvPr>
            <p:cNvGrpSpPr/>
            <p:nvPr/>
          </p:nvGrpSpPr>
          <p:grpSpPr>
            <a:xfrm>
              <a:off x="6871314" y="3412843"/>
              <a:ext cx="116567" cy="112901"/>
              <a:chOff x="715992" y="1285336"/>
              <a:chExt cx="836763" cy="836762"/>
            </a:xfrm>
          </p:grpSpPr>
          <p:sp>
            <p:nvSpPr>
              <p:cNvPr id="304" name="Ellipse 303">
                <a:extLst>
                  <a:ext uri="{FF2B5EF4-FFF2-40B4-BE49-F238E27FC236}">
                    <a16:creationId xmlns:a16="http://schemas.microsoft.com/office/drawing/2014/main" id="{40F6FA9F-346C-48FA-8F6F-7E4ABA76E359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05" name="Ellipse 304">
                <a:extLst>
                  <a:ext uri="{FF2B5EF4-FFF2-40B4-BE49-F238E27FC236}">
                    <a16:creationId xmlns:a16="http://schemas.microsoft.com/office/drawing/2014/main" id="{7F625F70-3FB3-42EB-AF7B-7686914F3F55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54" name="Groupe 253">
              <a:extLst>
                <a:ext uri="{FF2B5EF4-FFF2-40B4-BE49-F238E27FC236}">
                  <a16:creationId xmlns:a16="http://schemas.microsoft.com/office/drawing/2014/main" id="{5E9E57CD-A126-483D-AC8D-6D4C87DF9913}"/>
                </a:ext>
              </a:extLst>
            </p:cNvPr>
            <p:cNvGrpSpPr/>
            <p:nvPr/>
          </p:nvGrpSpPr>
          <p:grpSpPr>
            <a:xfrm>
              <a:off x="6986541" y="3404068"/>
              <a:ext cx="116567" cy="112901"/>
              <a:chOff x="715992" y="1285336"/>
              <a:chExt cx="836763" cy="836762"/>
            </a:xfrm>
          </p:grpSpPr>
          <p:sp>
            <p:nvSpPr>
              <p:cNvPr id="302" name="Ellipse 301">
                <a:extLst>
                  <a:ext uri="{FF2B5EF4-FFF2-40B4-BE49-F238E27FC236}">
                    <a16:creationId xmlns:a16="http://schemas.microsoft.com/office/drawing/2014/main" id="{86C9535D-8098-4EEE-B5C6-E9711E8D47FB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03" name="Ellipse 302">
                <a:extLst>
                  <a:ext uri="{FF2B5EF4-FFF2-40B4-BE49-F238E27FC236}">
                    <a16:creationId xmlns:a16="http://schemas.microsoft.com/office/drawing/2014/main" id="{E9120ED9-5C43-487E-95F6-5B11C4FB6C25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55" name="Groupe 254">
              <a:extLst>
                <a:ext uri="{FF2B5EF4-FFF2-40B4-BE49-F238E27FC236}">
                  <a16:creationId xmlns:a16="http://schemas.microsoft.com/office/drawing/2014/main" id="{4AB0E478-DC6D-49B1-AE79-61BE2C72CCB3}"/>
                </a:ext>
              </a:extLst>
            </p:cNvPr>
            <p:cNvGrpSpPr/>
            <p:nvPr/>
          </p:nvGrpSpPr>
          <p:grpSpPr>
            <a:xfrm>
              <a:off x="6993975" y="3064790"/>
              <a:ext cx="116567" cy="112901"/>
              <a:chOff x="715992" y="1285336"/>
              <a:chExt cx="836763" cy="836762"/>
            </a:xfrm>
          </p:grpSpPr>
          <p:sp>
            <p:nvSpPr>
              <p:cNvPr id="300" name="Ellipse 299">
                <a:extLst>
                  <a:ext uri="{FF2B5EF4-FFF2-40B4-BE49-F238E27FC236}">
                    <a16:creationId xmlns:a16="http://schemas.microsoft.com/office/drawing/2014/main" id="{E0803253-A27E-4F7E-B514-1478E787D0D9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01" name="Ellipse 300">
                <a:extLst>
                  <a:ext uri="{FF2B5EF4-FFF2-40B4-BE49-F238E27FC236}">
                    <a16:creationId xmlns:a16="http://schemas.microsoft.com/office/drawing/2014/main" id="{E81F5F7C-15C2-4B59-9A6E-07636F0EB514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56" name="Groupe 255">
              <a:extLst>
                <a:ext uri="{FF2B5EF4-FFF2-40B4-BE49-F238E27FC236}">
                  <a16:creationId xmlns:a16="http://schemas.microsoft.com/office/drawing/2014/main" id="{356EAAD1-6F2F-47D9-AD4B-6C4D9EAC69D5}"/>
                </a:ext>
              </a:extLst>
            </p:cNvPr>
            <p:cNvGrpSpPr/>
            <p:nvPr/>
          </p:nvGrpSpPr>
          <p:grpSpPr>
            <a:xfrm>
              <a:off x="6412780" y="3511352"/>
              <a:ext cx="116567" cy="112901"/>
              <a:chOff x="715992" y="1285336"/>
              <a:chExt cx="836763" cy="836762"/>
            </a:xfrm>
          </p:grpSpPr>
          <p:sp>
            <p:nvSpPr>
              <p:cNvPr id="298" name="Ellipse 297">
                <a:extLst>
                  <a:ext uri="{FF2B5EF4-FFF2-40B4-BE49-F238E27FC236}">
                    <a16:creationId xmlns:a16="http://schemas.microsoft.com/office/drawing/2014/main" id="{25E07DE1-AD81-4265-A6ED-0BE33DB9675B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99" name="Ellipse 298">
                <a:extLst>
                  <a:ext uri="{FF2B5EF4-FFF2-40B4-BE49-F238E27FC236}">
                    <a16:creationId xmlns:a16="http://schemas.microsoft.com/office/drawing/2014/main" id="{3E9A9944-4556-407E-861D-D13B48ED5532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57" name="Groupe 256">
              <a:extLst>
                <a:ext uri="{FF2B5EF4-FFF2-40B4-BE49-F238E27FC236}">
                  <a16:creationId xmlns:a16="http://schemas.microsoft.com/office/drawing/2014/main" id="{349B095D-7A66-4B67-85DC-F13B16E5642D}"/>
                </a:ext>
              </a:extLst>
            </p:cNvPr>
            <p:cNvGrpSpPr/>
            <p:nvPr/>
          </p:nvGrpSpPr>
          <p:grpSpPr>
            <a:xfrm>
              <a:off x="6533767" y="3511352"/>
              <a:ext cx="116567" cy="112901"/>
              <a:chOff x="715992" y="1285336"/>
              <a:chExt cx="836763" cy="836762"/>
            </a:xfrm>
          </p:grpSpPr>
          <p:sp>
            <p:nvSpPr>
              <p:cNvPr id="296" name="Ellipse 295">
                <a:extLst>
                  <a:ext uri="{FF2B5EF4-FFF2-40B4-BE49-F238E27FC236}">
                    <a16:creationId xmlns:a16="http://schemas.microsoft.com/office/drawing/2014/main" id="{85295C47-D607-4CA8-B2B9-60B990FD5F67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97" name="Ellipse 296">
                <a:extLst>
                  <a:ext uri="{FF2B5EF4-FFF2-40B4-BE49-F238E27FC236}">
                    <a16:creationId xmlns:a16="http://schemas.microsoft.com/office/drawing/2014/main" id="{EE555327-CB27-49A2-AEE2-320C9D99E13A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58" name="Groupe 257">
              <a:extLst>
                <a:ext uri="{FF2B5EF4-FFF2-40B4-BE49-F238E27FC236}">
                  <a16:creationId xmlns:a16="http://schemas.microsoft.com/office/drawing/2014/main" id="{3C39A275-8447-4C59-A301-300383AEB6C8}"/>
                </a:ext>
              </a:extLst>
            </p:cNvPr>
            <p:cNvGrpSpPr/>
            <p:nvPr/>
          </p:nvGrpSpPr>
          <p:grpSpPr>
            <a:xfrm>
              <a:off x="6647943" y="3511352"/>
              <a:ext cx="116567" cy="112901"/>
              <a:chOff x="715992" y="1285336"/>
              <a:chExt cx="836763" cy="836762"/>
            </a:xfrm>
          </p:grpSpPr>
          <p:sp>
            <p:nvSpPr>
              <p:cNvPr id="294" name="Ellipse 293">
                <a:extLst>
                  <a:ext uri="{FF2B5EF4-FFF2-40B4-BE49-F238E27FC236}">
                    <a16:creationId xmlns:a16="http://schemas.microsoft.com/office/drawing/2014/main" id="{71AA3C94-90AF-400D-81E6-79313DBDE3B7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95" name="Ellipse 294">
                <a:extLst>
                  <a:ext uri="{FF2B5EF4-FFF2-40B4-BE49-F238E27FC236}">
                    <a16:creationId xmlns:a16="http://schemas.microsoft.com/office/drawing/2014/main" id="{0759B28E-C46E-4941-9B3E-09EB41B922FD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59" name="Groupe 258">
              <a:extLst>
                <a:ext uri="{FF2B5EF4-FFF2-40B4-BE49-F238E27FC236}">
                  <a16:creationId xmlns:a16="http://schemas.microsoft.com/office/drawing/2014/main" id="{9F0AD3EE-25F4-448C-B024-B6E5A0BDD347}"/>
                </a:ext>
              </a:extLst>
            </p:cNvPr>
            <p:cNvGrpSpPr/>
            <p:nvPr/>
          </p:nvGrpSpPr>
          <p:grpSpPr>
            <a:xfrm>
              <a:off x="6209984" y="2936484"/>
              <a:ext cx="116567" cy="112901"/>
              <a:chOff x="715992" y="1285336"/>
              <a:chExt cx="836763" cy="836762"/>
            </a:xfrm>
          </p:grpSpPr>
          <p:sp>
            <p:nvSpPr>
              <p:cNvPr id="292" name="Ellipse 291">
                <a:extLst>
                  <a:ext uri="{FF2B5EF4-FFF2-40B4-BE49-F238E27FC236}">
                    <a16:creationId xmlns:a16="http://schemas.microsoft.com/office/drawing/2014/main" id="{E966888F-E2B9-4B40-A318-DBAD36166A95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93" name="Ellipse 292">
                <a:extLst>
                  <a:ext uri="{FF2B5EF4-FFF2-40B4-BE49-F238E27FC236}">
                    <a16:creationId xmlns:a16="http://schemas.microsoft.com/office/drawing/2014/main" id="{3E854126-1035-4CB0-8350-246FB2719ED4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60" name="Groupe 259">
              <a:extLst>
                <a:ext uri="{FF2B5EF4-FFF2-40B4-BE49-F238E27FC236}">
                  <a16:creationId xmlns:a16="http://schemas.microsoft.com/office/drawing/2014/main" id="{6F773671-3912-447C-A325-DA603794A203}"/>
                </a:ext>
              </a:extLst>
            </p:cNvPr>
            <p:cNvGrpSpPr/>
            <p:nvPr/>
          </p:nvGrpSpPr>
          <p:grpSpPr>
            <a:xfrm>
              <a:off x="6758686" y="3507930"/>
              <a:ext cx="116567" cy="112901"/>
              <a:chOff x="715992" y="1285336"/>
              <a:chExt cx="836763" cy="836762"/>
            </a:xfrm>
          </p:grpSpPr>
          <p:sp>
            <p:nvSpPr>
              <p:cNvPr id="290" name="Ellipse 289">
                <a:extLst>
                  <a:ext uri="{FF2B5EF4-FFF2-40B4-BE49-F238E27FC236}">
                    <a16:creationId xmlns:a16="http://schemas.microsoft.com/office/drawing/2014/main" id="{1A850596-9146-40AB-8823-CD7A27BD2264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91" name="Ellipse 290">
                <a:extLst>
                  <a:ext uri="{FF2B5EF4-FFF2-40B4-BE49-F238E27FC236}">
                    <a16:creationId xmlns:a16="http://schemas.microsoft.com/office/drawing/2014/main" id="{237EB2DB-5D76-4042-99FF-478747ECF5A6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cxnSp>
          <p:nvCxnSpPr>
            <p:cNvPr id="261" name="Connecteur droit 260">
              <a:extLst>
                <a:ext uri="{FF2B5EF4-FFF2-40B4-BE49-F238E27FC236}">
                  <a16:creationId xmlns:a16="http://schemas.microsoft.com/office/drawing/2014/main" id="{65F99FF7-56D7-4835-915E-A8CD259419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47941" y="2890643"/>
              <a:ext cx="217214" cy="0"/>
            </a:xfrm>
            <a:prstGeom prst="line">
              <a:avLst/>
            </a:prstGeom>
            <a:ln>
              <a:solidFill>
                <a:srgbClr val="FF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Connecteur droit 261">
              <a:extLst>
                <a:ext uri="{FF2B5EF4-FFF2-40B4-BE49-F238E27FC236}">
                  <a16:creationId xmlns:a16="http://schemas.microsoft.com/office/drawing/2014/main" id="{1C97D6E8-4444-4665-B130-BACE40C849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57098" y="2670851"/>
              <a:ext cx="63627" cy="150294"/>
            </a:xfrm>
            <a:prstGeom prst="line">
              <a:avLst/>
            </a:prstGeom>
            <a:ln>
              <a:solidFill>
                <a:srgbClr val="FF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3" name="Groupe 262">
              <a:extLst>
                <a:ext uri="{FF2B5EF4-FFF2-40B4-BE49-F238E27FC236}">
                  <a16:creationId xmlns:a16="http://schemas.microsoft.com/office/drawing/2014/main" id="{397321A3-A4A4-43EC-BB5A-DCB958240899}"/>
                </a:ext>
              </a:extLst>
            </p:cNvPr>
            <p:cNvGrpSpPr/>
            <p:nvPr/>
          </p:nvGrpSpPr>
          <p:grpSpPr>
            <a:xfrm>
              <a:off x="6862800" y="3525709"/>
              <a:ext cx="116567" cy="112901"/>
              <a:chOff x="715992" y="1285336"/>
              <a:chExt cx="836763" cy="836762"/>
            </a:xfrm>
          </p:grpSpPr>
          <p:sp>
            <p:nvSpPr>
              <p:cNvPr id="288" name="Ellipse 287">
                <a:extLst>
                  <a:ext uri="{FF2B5EF4-FFF2-40B4-BE49-F238E27FC236}">
                    <a16:creationId xmlns:a16="http://schemas.microsoft.com/office/drawing/2014/main" id="{AE5E5A01-2A68-46AA-A5FD-0EC10998115D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89" name="Ellipse 288">
                <a:extLst>
                  <a:ext uri="{FF2B5EF4-FFF2-40B4-BE49-F238E27FC236}">
                    <a16:creationId xmlns:a16="http://schemas.microsoft.com/office/drawing/2014/main" id="{62E04B38-1F20-4F30-B9C6-0A18F07E4D00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cxnSp>
          <p:nvCxnSpPr>
            <p:cNvPr id="264" name="Connecteur droit 263">
              <a:extLst>
                <a:ext uri="{FF2B5EF4-FFF2-40B4-BE49-F238E27FC236}">
                  <a16:creationId xmlns:a16="http://schemas.microsoft.com/office/drawing/2014/main" id="{FEB83E7B-FF00-43B0-B187-9D552E1E13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26312" y="3117726"/>
              <a:ext cx="217214" cy="0"/>
            </a:xfrm>
            <a:prstGeom prst="line">
              <a:avLst/>
            </a:prstGeom>
            <a:ln>
              <a:solidFill>
                <a:srgbClr val="FF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Connecteur droit 264">
              <a:extLst>
                <a:ext uri="{FF2B5EF4-FFF2-40B4-BE49-F238E27FC236}">
                  <a16:creationId xmlns:a16="http://schemas.microsoft.com/office/drawing/2014/main" id="{E0A35C7D-39C4-4CED-A19A-297F18F226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29831" y="3462349"/>
              <a:ext cx="217214" cy="0"/>
            </a:xfrm>
            <a:prstGeom prst="line">
              <a:avLst/>
            </a:prstGeom>
            <a:ln>
              <a:solidFill>
                <a:srgbClr val="FF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Connecteur droit 265">
              <a:extLst>
                <a:ext uri="{FF2B5EF4-FFF2-40B4-BE49-F238E27FC236}">
                  <a16:creationId xmlns:a16="http://schemas.microsoft.com/office/drawing/2014/main" id="{41BCF240-0F2F-4B19-A148-95FDAD49BB7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92178" y="3463587"/>
              <a:ext cx="217214" cy="0"/>
            </a:xfrm>
            <a:prstGeom prst="line">
              <a:avLst/>
            </a:prstGeom>
            <a:ln>
              <a:solidFill>
                <a:srgbClr val="FF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Connecteur droit 266">
              <a:extLst>
                <a:ext uri="{FF2B5EF4-FFF2-40B4-BE49-F238E27FC236}">
                  <a16:creationId xmlns:a16="http://schemas.microsoft.com/office/drawing/2014/main" id="{FB154658-9147-4412-8682-4B60318D43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03813" y="2870966"/>
              <a:ext cx="217214" cy="0"/>
            </a:xfrm>
            <a:prstGeom prst="line">
              <a:avLst/>
            </a:prstGeom>
            <a:ln>
              <a:solidFill>
                <a:srgbClr val="FF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Connecteur droit 267">
              <a:extLst>
                <a:ext uri="{FF2B5EF4-FFF2-40B4-BE49-F238E27FC236}">
                  <a16:creationId xmlns:a16="http://schemas.microsoft.com/office/drawing/2014/main" id="{0950254A-4E05-404A-88A8-35A34E7CA3FD}"/>
                </a:ext>
              </a:extLst>
            </p:cNvPr>
            <p:cNvCxnSpPr/>
            <p:nvPr/>
          </p:nvCxnSpPr>
          <p:spPr>
            <a:xfrm>
              <a:off x="6141978" y="2514164"/>
              <a:ext cx="0" cy="194811"/>
            </a:xfrm>
            <a:prstGeom prst="line">
              <a:avLst/>
            </a:prstGeom>
            <a:ln>
              <a:solidFill>
                <a:srgbClr val="FF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Connecteur droit 268">
              <a:extLst>
                <a:ext uri="{FF2B5EF4-FFF2-40B4-BE49-F238E27FC236}">
                  <a16:creationId xmlns:a16="http://schemas.microsoft.com/office/drawing/2014/main" id="{12F63222-7665-49AF-A002-2DF779540833}"/>
                </a:ext>
              </a:extLst>
            </p:cNvPr>
            <p:cNvCxnSpPr/>
            <p:nvPr/>
          </p:nvCxnSpPr>
          <p:spPr>
            <a:xfrm>
              <a:off x="5899014" y="3751511"/>
              <a:ext cx="0" cy="194811"/>
            </a:xfrm>
            <a:prstGeom prst="line">
              <a:avLst/>
            </a:prstGeom>
            <a:ln>
              <a:solidFill>
                <a:srgbClr val="FF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Connecteur droit 269">
              <a:extLst>
                <a:ext uri="{FF2B5EF4-FFF2-40B4-BE49-F238E27FC236}">
                  <a16:creationId xmlns:a16="http://schemas.microsoft.com/office/drawing/2014/main" id="{21BEDC6E-CE23-44F5-BCD1-C5A2E297149A}"/>
                </a:ext>
              </a:extLst>
            </p:cNvPr>
            <p:cNvCxnSpPr/>
            <p:nvPr/>
          </p:nvCxnSpPr>
          <p:spPr>
            <a:xfrm>
              <a:off x="6918457" y="3771990"/>
              <a:ext cx="0" cy="194811"/>
            </a:xfrm>
            <a:prstGeom prst="line">
              <a:avLst/>
            </a:prstGeom>
            <a:ln>
              <a:solidFill>
                <a:srgbClr val="FF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Connecteur droit 270">
              <a:extLst>
                <a:ext uri="{FF2B5EF4-FFF2-40B4-BE49-F238E27FC236}">
                  <a16:creationId xmlns:a16="http://schemas.microsoft.com/office/drawing/2014/main" id="{6555268A-12EB-483D-B2B0-58DC2DA4B5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75855" y="3310695"/>
              <a:ext cx="63627" cy="150294"/>
            </a:xfrm>
            <a:prstGeom prst="line">
              <a:avLst/>
            </a:prstGeom>
            <a:ln>
              <a:solidFill>
                <a:srgbClr val="FF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Connecteur droit 271">
              <a:extLst>
                <a:ext uri="{FF2B5EF4-FFF2-40B4-BE49-F238E27FC236}">
                  <a16:creationId xmlns:a16="http://schemas.microsoft.com/office/drawing/2014/main" id="{97F3EE29-993C-4385-8997-994A45DDC3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89375" y="3657918"/>
              <a:ext cx="63627" cy="150294"/>
            </a:xfrm>
            <a:prstGeom prst="line">
              <a:avLst/>
            </a:prstGeom>
            <a:ln>
              <a:solidFill>
                <a:srgbClr val="FF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Connecteur droit 272">
              <a:extLst>
                <a:ext uri="{FF2B5EF4-FFF2-40B4-BE49-F238E27FC236}">
                  <a16:creationId xmlns:a16="http://schemas.microsoft.com/office/drawing/2014/main" id="{014E434D-9770-40B7-A943-604D1C2F14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45702" y="3641817"/>
              <a:ext cx="63627" cy="150294"/>
            </a:xfrm>
            <a:prstGeom prst="line">
              <a:avLst/>
            </a:prstGeom>
            <a:ln>
              <a:solidFill>
                <a:srgbClr val="FF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Connecteur droit 273">
              <a:extLst>
                <a:ext uri="{FF2B5EF4-FFF2-40B4-BE49-F238E27FC236}">
                  <a16:creationId xmlns:a16="http://schemas.microsoft.com/office/drawing/2014/main" id="{62685259-C9A5-401C-9BA7-22B5352610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72763" y="3158820"/>
              <a:ext cx="63627" cy="150294"/>
            </a:xfrm>
            <a:prstGeom prst="line">
              <a:avLst/>
            </a:prstGeom>
            <a:ln>
              <a:solidFill>
                <a:srgbClr val="FF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Connecteur droit 274">
              <a:extLst>
                <a:ext uri="{FF2B5EF4-FFF2-40B4-BE49-F238E27FC236}">
                  <a16:creationId xmlns:a16="http://schemas.microsoft.com/office/drawing/2014/main" id="{984E7C35-E73F-4785-9232-6243E149E6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80622" y="3217494"/>
              <a:ext cx="29000" cy="75783"/>
            </a:xfrm>
            <a:prstGeom prst="line">
              <a:avLst/>
            </a:prstGeom>
            <a:ln>
              <a:solidFill>
                <a:srgbClr val="FF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6" name="Ellipse 275">
              <a:extLst>
                <a:ext uri="{FF2B5EF4-FFF2-40B4-BE49-F238E27FC236}">
                  <a16:creationId xmlns:a16="http://schemas.microsoft.com/office/drawing/2014/main" id="{2FA41100-565E-4B9A-9907-F0B26C11B63C}"/>
                </a:ext>
              </a:extLst>
            </p:cNvPr>
            <p:cNvSpPr/>
            <p:nvPr/>
          </p:nvSpPr>
          <p:spPr>
            <a:xfrm>
              <a:off x="5711207" y="3041930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7" name="Ellipse 276">
              <a:extLst>
                <a:ext uri="{FF2B5EF4-FFF2-40B4-BE49-F238E27FC236}">
                  <a16:creationId xmlns:a16="http://schemas.microsoft.com/office/drawing/2014/main" id="{8FDECA39-8AE8-414E-86E4-510A22E40548}"/>
                </a:ext>
              </a:extLst>
            </p:cNvPr>
            <p:cNvSpPr/>
            <p:nvPr/>
          </p:nvSpPr>
          <p:spPr>
            <a:xfrm>
              <a:off x="5936423" y="2734879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8" name="Ellipse 277">
              <a:extLst>
                <a:ext uri="{FF2B5EF4-FFF2-40B4-BE49-F238E27FC236}">
                  <a16:creationId xmlns:a16="http://schemas.microsoft.com/office/drawing/2014/main" id="{6FD8DC9E-367F-4A98-B476-6327C01BD382}"/>
                </a:ext>
              </a:extLst>
            </p:cNvPr>
            <p:cNvSpPr/>
            <p:nvPr/>
          </p:nvSpPr>
          <p:spPr>
            <a:xfrm>
              <a:off x="6021839" y="2997588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9" name="Ellipse 278">
              <a:extLst>
                <a:ext uri="{FF2B5EF4-FFF2-40B4-BE49-F238E27FC236}">
                  <a16:creationId xmlns:a16="http://schemas.microsoft.com/office/drawing/2014/main" id="{B151D398-1198-4BE2-A382-F743B4EF21A1}"/>
                </a:ext>
              </a:extLst>
            </p:cNvPr>
            <p:cNvSpPr/>
            <p:nvPr/>
          </p:nvSpPr>
          <p:spPr>
            <a:xfrm>
              <a:off x="6231032" y="2750540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0" name="Ellipse 279">
              <a:extLst>
                <a:ext uri="{FF2B5EF4-FFF2-40B4-BE49-F238E27FC236}">
                  <a16:creationId xmlns:a16="http://schemas.microsoft.com/office/drawing/2014/main" id="{5831996B-27DC-4F3C-8338-8AAF118C5800}"/>
                </a:ext>
              </a:extLst>
            </p:cNvPr>
            <p:cNvSpPr/>
            <p:nvPr/>
          </p:nvSpPr>
          <p:spPr>
            <a:xfrm>
              <a:off x="6651656" y="2726608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1" name="Ellipse 280">
              <a:extLst>
                <a:ext uri="{FF2B5EF4-FFF2-40B4-BE49-F238E27FC236}">
                  <a16:creationId xmlns:a16="http://schemas.microsoft.com/office/drawing/2014/main" id="{7D8242E9-BAB1-4E05-B7AA-CA3600DDCCF9}"/>
                </a:ext>
              </a:extLst>
            </p:cNvPr>
            <p:cNvSpPr/>
            <p:nvPr/>
          </p:nvSpPr>
          <p:spPr>
            <a:xfrm>
              <a:off x="6965021" y="2785866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2" name="Ellipse 281">
              <a:extLst>
                <a:ext uri="{FF2B5EF4-FFF2-40B4-BE49-F238E27FC236}">
                  <a16:creationId xmlns:a16="http://schemas.microsoft.com/office/drawing/2014/main" id="{43B0775A-93E7-44BF-A3E9-0E0C4E7D02F6}"/>
                </a:ext>
              </a:extLst>
            </p:cNvPr>
            <p:cNvSpPr/>
            <p:nvPr/>
          </p:nvSpPr>
          <p:spPr>
            <a:xfrm>
              <a:off x="6050705" y="334242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3" name="Ellipse 282">
              <a:extLst>
                <a:ext uri="{FF2B5EF4-FFF2-40B4-BE49-F238E27FC236}">
                  <a16:creationId xmlns:a16="http://schemas.microsoft.com/office/drawing/2014/main" id="{A38C5EEE-B72C-4395-9429-B5BB35606B17}"/>
                </a:ext>
              </a:extLst>
            </p:cNvPr>
            <p:cNvSpPr/>
            <p:nvPr/>
          </p:nvSpPr>
          <p:spPr>
            <a:xfrm>
              <a:off x="6588263" y="296529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4" name="Ellipse 283">
              <a:extLst>
                <a:ext uri="{FF2B5EF4-FFF2-40B4-BE49-F238E27FC236}">
                  <a16:creationId xmlns:a16="http://schemas.microsoft.com/office/drawing/2014/main" id="{BE208700-7FB8-4CA0-B1F8-142A2F199C4C}"/>
                </a:ext>
              </a:extLst>
            </p:cNvPr>
            <p:cNvSpPr/>
            <p:nvPr/>
          </p:nvSpPr>
          <p:spPr>
            <a:xfrm>
              <a:off x="6778953" y="3124132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5" name="Ellipse 284">
              <a:extLst>
                <a:ext uri="{FF2B5EF4-FFF2-40B4-BE49-F238E27FC236}">
                  <a16:creationId xmlns:a16="http://schemas.microsoft.com/office/drawing/2014/main" id="{B0EE6416-5BD7-4604-AD2E-0F1E46C8755E}"/>
                </a:ext>
              </a:extLst>
            </p:cNvPr>
            <p:cNvSpPr/>
            <p:nvPr/>
          </p:nvSpPr>
          <p:spPr>
            <a:xfrm>
              <a:off x="6025177" y="3662517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6" name="Ellipse 285">
              <a:extLst>
                <a:ext uri="{FF2B5EF4-FFF2-40B4-BE49-F238E27FC236}">
                  <a16:creationId xmlns:a16="http://schemas.microsoft.com/office/drawing/2014/main" id="{4D59CEF4-D305-4574-B346-0C5BB482C1FE}"/>
                </a:ext>
              </a:extLst>
            </p:cNvPr>
            <p:cNvSpPr/>
            <p:nvPr/>
          </p:nvSpPr>
          <p:spPr>
            <a:xfrm>
              <a:off x="7027747" y="3248521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7" name="Ellipse 286">
              <a:extLst>
                <a:ext uri="{FF2B5EF4-FFF2-40B4-BE49-F238E27FC236}">
                  <a16:creationId xmlns:a16="http://schemas.microsoft.com/office/drawing/2014/main" id="{F178FE1E-5FF6-4FC2-ABC3-4FBC15595C0D}"/>
                </a:ext>
              </a:extLst>
            </p:cNvPr>
            <p:cNvSpPr/>
            <p:nvPr/>
          </p:nvSpPr>
          <p:spPr>
            <a:xfrm>
              <a:off x="5727042" y="3567802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98" name="ZoneTexte 397">
            <a:extLst>
              <a:ext uri="{FF2B5EF4-FFF2-40B4-BE49-F238E27FC236}">
                <a16:creationId xmlns:a16="http://schemas.microsoft.com/office/drawing/2014/main" id="{137E83A0-A1EC-494D-9752-E67B23E218CD}"/>
              </a:ext>
            </a:extLst>
          </p:cNvPr>
          <p:cNvSpPr txBox="1"/>
          <p:nvPr/>
        </p:nvSpPr>
        <p:spPr>
          <a:xfrm>
            <a:off x="193948" y="640157"/>
            <a:ext cx="2105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Drying of </a:t>
            </a:r>
            <a:r>
              <a:rPr lang="fr-FR" b="1" i="1" dirty="0"/>
              <a:t>aluminosilicate gel </a:t>
            </a:r>
          </a:p>
        </p:txBody>
      </p:sp>
      <p:grpSp>
        <p:nvGrpSpPr>
          <p:cNvPr id="402" name="Groupe 401">
            <a:extLst>
              <a:ext uri="{FF2B5EF4-FFF2-40B4-BE49-F238E27FC236}">
                <a16:creationId xmlns:a16="http://schemas.microsoft.com/office/drawing/2014/main" id="{6F10A7BE-E50C-4B8A-9D4A-B5134F34C348}"/>
              </a:ext>
            </a:extLst>
          </p:cNvPr>
          <p:cNvGrpSpPr/>
          <p:nvPr/>
        </p:nvGrpSpPr>
        <p:grpSpPr>
          <a:xfrm>
            <a:off x="22523" y="2074376"/>
            <a:ext cx="2609230" cy="2148664"/>
            <a:chOff x="585899" y="2077648"/>
            <a:chExt cx="3252336" cy="2778571"/>
          </a:xfrm>
        </p:grpSpPr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FF777411-37DE-403D-A4A2-9A5F48BC0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5899" y="2077648"/>
              <a:ext cx="3252336" cy="2778571"/>
            </a:xfrm>
            <a:prstGeom prst="rect">
              <a:avLst/>
            </a:prstGeom>
          </p:spPr>
        </p:pic>
        <p:sp>
          <p:nvSpPr>
            <p:cNvPr id="401" name="Rectangle 400">
              <a:extLst>
                <a:ext uri="{FF2B5EF4-FFF2-40B4-BE49-F238E27FC236}">
                  <a16:creationId xmlns:a16="http://schemas.microsoft.com/office/drawing/2014/main" id="{D85CAB3C-9293-4F0C-8FB1-BE09F2B8ACCB}"/>
                </a:ext>
              </a:extLst>
            </p:cNvPr>
            <p:cNvSpPr/>
            <p:nvPr/>
          </p:nvSpPr>
          <p:spPr>
            <a:xfrm>
              <a:off x="1443318" y="2226506"/>
              <a:ext cx="1942796" cy="4001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05" name="Groupe 404">
            <a:extLst>
              <a:ext uri="{FF2B5EF4-FFF2-40B4-BE49-F238E27FC236}">
                <a16:creationId xmlns:a16="http://schemas.microsoft.com/office/drawing/2014/main" id="{FB74AD1A-83A1-4B9A-BE8F-0085155E98CB}"/>
              </a:ext>
            </a:extLst>
          </p:cNvPr>
          <p:cNvGrpSpPr/>
          <p:nvPr/>
        </p:nvGrpSpPr>
        <p:grpSpPr>
          <a:xfrm>
            <a:off x="9471018" y="1908750"/>
            <a:ext cx="2540558" cy="2148664"/>
            <a:chOff x="3659741" y="2099703"/>
            <a:chExt cx="2693503" cy="2275301"/>
          </a:xfrm>
        </p:grpSpPr>
        <p:pic>
          <p:nvPicPr>
            <p:cNvPr id="403" name="Image 402">
              <a:extLst>
                <a:ext uri="{FF2B5EF4-FFF2-40B4-BE49-F238E27FC236}">
                  <a16:creationId xmlns:a16="http://schemas.microsoft.com/office/drawing/2014/main" id="{29994D16-66A0-43D4-8159-DC36133AFD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59741" y="2099703"/>
              <a:ext cx="2693503" cy="2275301"/>
            </a:xfrm>
            <a:prstGeom prst="rect">
              <a:avLst/>
            </a:prstGeom>
          </p:spPr>
        </p:pic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id="{A0E7490B-EB83-4C73-9657-D2EEDF78D2A9}"/>
                </a:ext>
              </a:extLst>
            </p:cNvPr>
            <p:cNvSpPr/>
            <p:nvPr/>
          </p:nvSpPr>
          <p:spPr>
            <a:xfrm>
              <a:off x="4297317" y="2193147"/>
              <a:ext cx="1625535" cy="3297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409" name="Connecteur droit avec flèche 408">
            <a:extLst>
              <a:ext uri="{FF2B5EF4-FFF2-40B4-BE49-F238E27FC236}">
                <a16:creationId xmlns:a16="http://schemas.microsoft.com/office/drawing/2014/main" id="{36F8D4BD-ED61-4067-BD6D-B708485CD215}"/>
              </a:ext>
            </a:extLst>
          </p:cNvPr>
          <p:cNvCxnSpPr>
            <a:cxnSpLocks/>
          </p:cNvCxnSpPr>
          <p:nvPr/>
        </p:nvCxnSpPr>
        <p:spPr>
          <a:xfrm flipV="1">
            <a:off x="4648948" y="1183990"/>
            <a:ext cx="323030" cy="32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" name="Rectangle 409">
            <a:extLst>
              <a:ext uri="{FF2B5EF4-FFF2-40B4-BE49-F238E27FC236}">
                <a16:creationId xmlns:a16="http://schemas.microsoft.com/office/drawing/2014/main" id="{BF8555D8-4034-4385-B653-13F69CFD4EA6}"/>
              </a:ext>
            </a:extLst>
          </p:cNvPr>
          <p:cNvSpPr/>
          <p:nvPr/>
        </p:nvSpPr>
        <p:spPr>
          <a:xfrm>
            <a:off x="10032317" y="578299"/>
            <a:ext cx="203606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400" i="1" dirty="0">
                <a:solidFill>
                  <a:srgbClr val="000000"/>
                </a:solidFill>
                <a:ea typeface="Arial Unicode MS"/>
              </a:rPr>
              <a:t>Sidi-</a:t>
            </a:r>
            <a:r>
              <a:rPr lang="fr-FR" sz="1400" i="1" dirty="0" err="1">
                <a:solidFill>
                  <a:srgbClr val="000000"/>
                </a:solidFill>
                <a:ea typeface="Arial Unicode MS"/>
              </a:rPr>
              <a:t>Boulenouar</a:t>
            </a:r>
            <a:r>
              <a:rPr lang="fr-FR" sz="1400" i="1" dirty="0">
                <a:solidFill>
                  <a:srgbClr val="000000"/>
                </a:solidFill>
                <a:ea typeface="Arial Unicode MS"/>
              </a:rPr>
              <a:t>, Maillet, Carouge, </a:t>
            </a:r>
            <a:r>
              <a:rPr lang="fr-FR" sz="1400" i="1" dirty="0" err="1">
                <a:solidFill>
                  <a:srgbClr val="000000"/>
                </a:solidFill>
                <a:ea typeface="Arial Unicode MS"/>
              </a:rPr>
              <a:t>Ayturk</a:t>
            </a:r>
            <a:r>
              <a:rPr lang="fr-FR" sz="1400" i="1" dirty="0">
                <a:solidFill>
                  <a:srgbClr val="000000"/>
                </a:solidFill>
                <a:ea typeface="Arial Unicode MS"/>
              </a:rPr>
              <a:t>, </a:t>
            </a:r>
            <a:r>
              <a:rPr lang="fr-FR" sz="1400" i="1" dirty="0" err="1">
                <a:solidFill>
                  <a:srgbClr val="000000"/>
                </a:solidFill>
                <a:ea typeface="Arial Unicode MS"/>
              </a:rPr>
              <a:t>Poulesquen</a:t>
            </a:r>
            <a:r>
              <a:rPr lang="fr-FR" sz="1400" i="1" dirty="0">
                <a:solidFill>
                  <a:srgbClr val="000000"/>
                </a:solidFill>
                <a:ea typeface="Arial Unicode MS"/>
              </a:rPr>
              <a:t>. </a:t>
            </a:r>
          </a:p>
          <a:p>
            <a:pPr algn="r"/>
            <a:r>
              <a:rPr lang="fr-FR" sz="1400" i="1" dirty="0">
                <a:solidFill>
                  <a:srgbClr val="000000"/>
                </a:solidFill>
              </a:rPr>
              <a:t>Langmuir, 2026</a:t>
            </a:r>
          </a:p>
          <a:p>
            <a:pPr algn="r"/>
            <a:r>
              <a:rPr lang="fr-FR" sz="1400" i="1" dirty="0" err="1">
                <a:solidFill>
                  <a:srgbClr val="000000"/>
                </a:solidFill>
              </a:rPr>
              <a:t>Submitted</a:t>
            </a:r>
            <a:endParaRPr lang="fr-FR" sz="1400" i="1" dirty="0">
              <a:solidFill>
                <a:srgbClr val="000000"/>
              </a:solidFill>
            </a:endParaRPr>
          </a:p>
        </p:txBody>
      </p:sp>
      <p:cxnSp>
        <p:nvCxnSpPr>
          <p:cNvPr id="411" name="Connecteur droit 410">
            <a:extLst>
              <a:ext uri="{FF2B5EF4-FFF2-40B4-BE49-F238E27FC236}">
                <a16:creationId xmlns:a16="http://schemas.microsoft.com/office/drawing/2014/main" id="{BB41EF19-7C71-48FD-810D-5BB456438410}"/>
              </a:ext>
            </a:extLst>
          </p:cNvPr>
          <p:cNvCxnSpPr>
            <a:cxnSpLocks/>
          </p:cNvCxnSpPr>
          <p:nvPr/>
        </p:nvCxnSpPr>
        <p:spPr>
          <a:xfrm flipH="1">
            <a:off x="5485777" y="4545106"/>
            <a:ext cx="24480" cy="1889103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3" name="Rectangle 412">
                <a:extLst>
                  <a:ext uri="{FF2B5EF4-FFF2-40B4-BE49-F238E27FC236}">
                    <a16:creationId xmlns:a16="http://schemas.microsoft.com/office/drawing/2014/main" id="{B7BACDBF-3F54-4AB6-8D32-09811D3D3132}"/>
                  </a:ext>
                </a:extLst>
              </p:cNvPr>
              <p:cNvSpPr/>
              <p:nvPr/>
            </p:nvSpPr>
            <p:spPr>
              <a:xfrm>
                <a:off x="-36204" y="4400156"/>
                <a:ext cx="5601186" cy="2059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b="1" dirty="0">
                    <a:solidFill>
                      <a:schemeClr val="tx1"/>
                    </a:solidFill>
                  </a:rPr>
                  <a:t>	</a:t>
                </a:r>
                <a:r>
                  <a:rPr lang="el-GR" b="1" dirty="0">
                    <a:solidFill>
                      <a:srgbClr val="00B050"/>
                    </a:solidFill>
                  </a:rPr>
                  <a:t>τ</a:t>
                </a:r>
                <a:r>
                  <a:rPr lang="fr-FR" b="1" baseline="-25000" dirty="0">
                    <a:solidFill>
                      <a:srgbClr val="00B050"/>
                    </a:solidFill>
                  </a:rPr>
                  <a:t>2</a:t>
                </a:r>
                <a:r>
                  <a:rPr lang="fr-FR" b="1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altLang="fr-FR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altLang="fr-FR" b="1" i="0" dirty="0" smtClean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altLang="fr-FR" b="1" i="0" dirty="0" smtClean="0"/>
                          <m:t>r</m:t>
                        </m:r>
                        <m:r>
                          <m:rPr>
                            <m:nor/>
                          </m:rPr>
                          <a:rPr lang="fr-FR" altLang="fr-FR" b="1" i="0" baseline="-25000" dirty="0" smtClean="0"/>
                          <m:t>2</m:t>
                        </m:r>
                        <m:r>
                          <a:rPr lang="fr-FR" altLang="fr-FR" b="1" baseline="-25000" dirty="0">
                            <a:latin typeface="Cambria Math" panose="02040503050406030204" pitchFamily="18" charset="0"/>
                          </a:rPr>
                          <m:t>.</m:t>
                        </m:r>
                      </m:den>
                    </m:f>
                  </m:oMath>
                </a14:m>
                <a:r>
                  <a:rPr lang="fr-FR" dirty="0"/>
                  <a:t> </a:t>
                </a:r>
                <a:r>
                  <a:rPr lang="fr-FR" altLang="fr-FR" b="1" dirty="0"/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altLang="fr-FR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altLang="fr-FR" b="1" i="0" dirty="0" smtClean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altLang="fr-FR" b="1" dirty="0"/>
                          <m:t>V</m:t>
                        </m:r>
                        <m:r>
                          <m:rPr>
                            <m:nor/>
                          </m:rPr>
                          <a:rPr lang="fr-FR" altLang="fr-FR" b="1" baseline="-25000" dirty="0"/>
                          <m:t>particle</m:t>
                        </m:r>
                        <m:r>
                          <a:rPr lang="fr-FR" altLang="fr-FR" b="1" baseline="-25000" dirty="0">
                            <a:latin typeface="Cambria Math" panose="02040503050406030204" pitchFamily="18" charset="0"/>
                          </a:rPr>
                          <m:t>.</m:t>
                        </m:r>
                      </m:den>
                    </m:f>
                  </m:oMath>
                </a14:m>
                <a:r>
                  <a:rPr lang="fr-FR" dirty="0"/>
                  <a:t> </a:t>
                </a:r>
                <a:r>
                  <a:rPr lang="fr-FR" b="1" dirty="0">
                    <a:solidFill>
                      <a:schemeClr val="tx1"/>
                    </a:solidFill>
                  </a:rPr>
                  <a:t> </a:t>
                </a:r>
                <a:r>
                  <a:rPr lang="fr-FR" altLang="fr-FR" b="1" dirty="0">
                    <a:solidFill>
                      <a:schemeClr val="tx1"/>
                    </a:solidFill>
                  </a:rPr>
                  <a:t>. </a:t>
                </a:r>
                <a:r>
                  <a:rPr lang="fr-FR" altLang="fr-FR" b="1" dirty="0" err="1">
                    <a:solidFill>
                      <a:srgbClr val="00B050"/>
                    </a:solidFill>
                  </a:rPr>
                  <a:t>V</a:t>
                </a:r>
                <a:r>
                  <a:rPr lang="fr-FR" altLang="fr-FR" b="1" baseline="-25000" dirty="0" err="1">
                    <a:solidFill>
                      <a:srgbClr val="00B050"/>
                    </a:solidFill>
                  </a:rPr>
                  <a:t>water</a:t>
                </a:r>
                <a:endParaRPr lang="fr-FR" dirty="0">
                  <a:solidFill>
                    <a:srgbClr val="00B050"/>
                  </a:solidFill>
                </a:endParaRPr>
              </a:p>
              <a:p>
                <a:endParaRPr lang="fr-FR" sz="800" dirty="0"/>
              </a:p>
              <a:p>
                <a:r>
                  <a:rPr lang="fr-FR" dirty="0"/>
                  <a:t>log(</a:t>
                </a:r>
                <a:r>
                  <a:rPr lang="el-GR" b="1" dirty="0">
                    <a:solidFill>
                      <a:schemeClr val="tx1"/>
                    </a:solidFill>
                  </a:rPr>
                  <a:t>τ</a:t>
                </a:r>
                <a:r>
                  <a:rPr lang="fr-FR" b="1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fr-FR" dirty="0"/>
                  <a:t>) = C + </a:t>
                </a:r>
                <a:r>
                  <a:rPr lang="fr-FR" b="1" dirty="0">
                    <a:solidFill>
                      <a:srgbClr val="00B050"/>
                    </a:solidFill>
                  </a:rPr>
                  <a:t>1</a:t>
                </a:r>
                <a:r>
                  <a:rPr lang="fr-FR" dirty="0"/>
                  <a:t> . log(S</a:t>
                </a:r>
                <a:r>
                  <a:rPr lang="fr-FR" baseline="-25000" dirty="0"/>
                  <a:t>NMR</a:t>
                </a:r>
                <a:r>
                  <a:rPr lang="fr-FR" dirty="0"/>
                  <a:t>)  → </a:t>
                </a:r>
                <a:r>
                  <a:rPr lang="fr-FR" b="1" dirty="0">
                    <a:solidFill>
                      <a:srgbClr val="00B050"/>
                    </a:solidFill>
                  </a:rPr>
                  <a:t>PL(t) ≈ 1</a:t>
                </a:r>
                <a:r>
                  <a:rPr lang="fr-FR" dirty="0">
                    <a:solidFill>
                      <a:srgbClr val="00B050"/>
                    </a:solidFill>
                  </a:rPr>
                  <a:t> (</a:t>
                </a:r>
                <a:r>
                  <a:rPr lang="fr-FR" dirty="0" err="1">
                    <a:solidFill>
                      <a:srgbClr val="00B050"/>
                    </a:solidFill>
                  </a:rPr>
                  <a:t>reference</a:t>
                </a:r>
                <a:r>
                  <a:rPr lang="fr-FR" dirty="0">
                    <a:solidFill>
                      <a:srgbClr val="00B050"/>
                    </a:solidFill>
                  </a:rPr>
                  <a:t> value)</a:t>
                </a:r>
              </a:p>
              <a:p>
                <a:r>
                  <a:rPr lang="fr-FR" dirty="0"/>
                  <a:t>if </a:t>
                </a:r>
                <a:r>
                  <a:rPr lang="fr-FR" b="1" dirty="0" err="1"/>
                  <a:t>V</a:t>
                </a:r>
                <a:r>
                  <a:rPr lang="fr-FR" b="1" baseline="-25000" dirty="0" err="1"/>
                  <a:t>particle</a:t>
                </a:r>
                <a:r>
                  <a:rPr lang="fr-FR" b="1" dirty="0"/>
                  <a:t> constant (no </a:t>
                </a:r>
                <a:r>
                  <a:rPr lang="fr-FR" b="1" dirty="0" err="1"/>
                  <a:t>shape</a:t>
                </a:r>
                <a:r>
                  <a:rPr lang="fr-FR" b="1" dirty="0"/>
                  <a:t> or </a:t>
                </a:r>
                <a:r>
                  <a:rPr lang="fr-FR" b="1" dirty="0" err="1"/>
                  <a:t>roughness</a:t>
                </a:r>
                <a:r>
                  <a:rPr lang="fr-FR" b="1" dirty="0"/>
                  <a:t> modification), </a:t>
                </a:r>
                <a:r>
                  <a:rPr lang="fr-FR" b="1" dirty="0">
                    <a:solidFill>
                      <a:srgbClr val="00B050"/>
                    </a:solidFill>
                  </a:rPr>
                  <a:t>r</a:t>
                </a:r>
                <a:r>
                  <a:rPr lang="fr-FR" b="1" baseline="-25000" dirty="0">
                    <a:solidFill>
                      <a:srgbClr val="00B050"/>
                    </a:solidFill>
                  </a:rPr>
                  <a:t>2</a:t>
                </a:r>
                <a:r>
                  <a:rPr lang="fr-FR" b="1" dirty="0">
                    <a:solidFill>
                      <a:srgbClr val="00B050"/>
                    </a:solidFill>
                  </a:rPr>
                  <a:t> constant (</a:t>
                </a:r>
                <a:r>
                  <a:rPr lang="fr-FR" b="1" dirty="0" err="1">
                    <a:solidFill>
                      <a:srgbClr val="00B050"/>
                    </a:solidFill>
                  </a:rPr>
                  <a:t>chemical</a:t>
                </a:r>
                <a:r>
                  <a:rPr lang="fr-FR" b="1" dirty="0">
                    <a:solidFill>
                      <a:srgbClr val="00B050"/>
                    </a:solidFill>
                  </a:rPr>
                  <a:t> </a:t>
                </a:r>
                <a:r>
                  <a:rPr lang="fr-FR" b="1" dirty="0" err="1">
                    <a:solidFill>
                      <a:srgbClr val="00B050"/>
                    </a:solidFill>
                  </a:rPr>
                  <a:t>stability</a:t>
                </a:r>
                <a:r>
                  <a:rPr lang="fr-FR" b="1" dirty="0">
                    <a:solidFill>
                      <a:srgbClr val="00B050"/>
                    </a:solidFill>
                  </a:rPr>
                  <a:t>)</a:t>
                </a:r>
                <a:r>
                  <a:rPr lang="fr-FR" dirty="0"/>
                  <a:t>, </a:t>
                </a:r>
                <a:r>
                  <a:rPr lang="fr-FR" b="1" dirty="0"/>
                  <a:t>fast exchange </a:t>
                </a:r>
                <a:r>
                  <a:rPr lang="fr-FR" b="1" dirty="0" err="1"/>
                  <a:t>available</a:t>
                </a:r>
                <a:r>
                  <a:rPr lang="fr-FR" dirty="0"/>
                  <a:t>, </a:t>
                </a:r>
                <a:r>
                  <a:rPr lang="fr-FR" b="1" dirty="0" err="1">
                    <a:solidFill>
                      <a:srgbClr val="00B050"/>
                    </a:solidFill>
                  </a:rPr>
                  <a:t>homogenous</a:t>
                </a:r>
                <a:r>
                  <a:rPr lang="fr-FR" b="1" dirty="0">
                    <a:solidFill>
                      <a:srgbClr val="00B050"/>
                    </a:solidFill>
                  </a:rPr>
                  <a:t> </a:t>
                </a:r>
                <a:r>
                  <a:rPr lang="fr-FR" b="1" dirty="0" err="1">
                    <a:solidFill>
                      <a:srgbClr val="00B050"/>
                    </a:solidFill>
                  </a:rPr>
                  <a:t>hydric</a:t>
                </a:r>
                <a:r>
                  <a:rPr lang="fr-FR" b="1" dirty="0">
                    <a:solidFill>
                      <a:srgbClr val="00B050"/>
                    </a:solidFill>
                  </a:rPr>
                  <a:t> content</a:t>
                </a:r>
                <a:r>
                  <a:rPr lang="fr-FR" b="1" dirty="0"/>
                  <a:t> </a:t>
                </a:r>
              </a:p>
              <a:p>
                <a:r>
                  <a:rPr lang="fr-FR" b="1" dirty="0" err="1"/>
                  <a:t>during</a:t>
                </a:r>
                <a:r>
                  <a:rPr lang="fr-FR" b="1" dirty="0"/>
                  <a:t> the </a:t>
                </a:r>
                <a:r>
                  <a:rPr lang="fr-FR" b="1" dirty="0" err="1"/>
                  <a:t>most</a:t>
                </a:r>
                <a:r>
                  <a:rPr lang="fr-FR" b="1" dirty="0"/>
                  <a:t> of the drying. </a:t>
                </a:r>
                <a:endParaRPr lang="fr-FR" dirty="0"/>
              </a:p>
            </p:txBody>
          </p:sp>
        </mc:Choice>
        <mc:Fallback xmlns="">
          <p:sp>
            <p:nvSpPr>
              <p:cNvPr id="413" name="Rectangle 412">
                <a:extLst>
                  <a:ext uri="{FF2B5EF4-FFF2-40B4-BE49-F238E27FC236}">
                    <a16:creationId xmlns:a16="http://schemas.microsoft.com/office/drawing/2014/main" id="{B7BACDBF-3F54-4AB6-8D32-09811D3D31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204" y="4400156"/>
                <a:ext cx="5601186" cy="2059666"/>
              </a:xfrm>
              <a:prstGeom prst="rect">
                <a:avLst/>
              </a:prstGeom>
              <a:blipFill>
                <a:blip r:embed="rId5"/>
                <a:stretch>
                  <a:fillRect l="-871" b="-384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4" name="ZoneTexte 413">
            <a:extLst>
              <a:ext uri="{FF2B5EF4-FFF2-40B4-BE49-F238E27FC236}">
                <a16:creationId xmlns:a16="http://schemas.microsoft.com/office/drawing/2014/main" id="{E29710CF-79F6-43B0-A983-BFDEC3EE131D}"/>
              </a:ext>
            </a:extLst>
          </p:cNvPr>
          <p:cNvSpPr txBox="1"/>
          <p:nvPr/>
        </p:nvSpPr>
        <p:spPr>
          <a:xfrm>
            <a:off x="2614016" y="2548543"/>
            <a:ext cx="16193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>
                <a:solidFill>
                  <a:srgbClr val="00B050"/>
                </a:solidFill>
              </a:rPr>
              <a:t>Hydric</a:t>
            </a:r>
            <a:r>
              <a:rPr lang="fr-FR" i="1" dirty="0">
                <a:solidFill>
                  <a:srgbClr val="00B050"/>
                </a:solidFill>
              </a:rPr>
              <a:t> vertical profiles of the </a:t>
            </a:r>
            <a:r>
              <a:rPr lang="fr-FR" i="1" dirty="0" err="1">
                <a:solidFill>
                  <a:srgbClr val="00B050"/>
                </a:solidFill>
              </a:rPr>
              <a:t>AlSi</a:t>
            </a:r>
            <a:r>
              <a:rPr lang="fr-FR" i="1" dirty="0">
                <a:solidFill>
                  <a:srgbClr val="00B050"/>
                </a:solidFill>
              </a:rPr>
              <a:t> gel </a:t>
            </a:r>
            <a:r>
              <a:rPr lang="fr-FR" i="1" dirty="0" err="1">
                <a:solidFill>
                  <a:srgbClr val="00B050"/>
                </a:solidFill>
              </a:rPr>
              <a:t>during</a:t>
            </a:r>
            <a:r>
              <a:rPr lang="fr-FR" i="1" dirty="0">
                <a:solidFill>
                  <a:srgbClr val="00B050"/>
                </a:solidFill>
              </a:rPr>
              <a:t> </a:t>
            </a:r>
            <a:r>
              <a:rPr lang="fr-FR" b="1" i="1" dirty="0">
                <a:solidFill>
                  <a:srgbClr val="00B050"/>
                </a:solidFill>
              </a:rPr>
              <a:t>slow drying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6" name="Rectangle 415">
                <a:extLst>
                  <a:ext uri="{FF2B5EF4-FFF2-40B4-BE49-F238E27FC236}">
                    <a16:creationId xmlns:a16="http://schemas.microsoft.com/office/drawing/2014/main" id="{EB1318B2-8FF6-472C-B7E9-9636483095FB}"/>
                  </a:ext>
                </a:extLst>
              </p:cNvPr>
              <p:cNvSpPr/>
              <p:nvPr/>
            </p:nvSpPr>
            <p:spPr>
              <a:xfrm>
                <a:off x="5556016" y="4202911"/>
                <a:ext cx="6708469" cy="2336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b="1" dirty="0">
                    <a:solidFill>
                      <a:schemeClr val="tx1"/>
                    </a:solidFill>
                  </a:rPr>
                  <a:t>	</a:t>
                </a:r>
                <a:r>
                  <a:rPr lang="el-GR" b="1" dirty="0">
                    <a:solidFill>
                      <a:schemeClr val="accent2"/>
                    </a:solidFill>
                  </a:rPr>
                  <a:t>τ</a:t>
                </a:r>
                <a:r>
                  <a:rPr lang="fr-FR" b="1" baseline="-25000" dirty="0">
                    <a:solidFill>
                      <a:schemeClr val="accent2"/>
                    </a:solidFill>
                  </a:rPr>
                  <a:t>2</a:t>
                </a:r>
                <a:r>
                  <a:rPr lang="fr-FR" b="1" dirty="0">
                    <a:solidFill>
                      <a:schemeClr val="accent2"/>
                    </a:solidFill>
                  </a:rPr>
                  <a:t> </a:t>
                </a:r>
                <a:r>
                  <a:rPr lang="fr-FR" b="1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altLang="fr-FR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altLang="fr-FR" b="1" i="0" dirty="0" smtClean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altLang="fr-FR" b="1" i="0" dirty="0" smtClean="0"/>
                          <m:t>r</m:t>
                        </m:r>
                        <m:r>
                          <m:rPr>
                            <m:nor/>
                          </m:rPr>
                          <a:rPr lang="fr-FR" altLang="fr-FR" b="1" i="0" baseline="-25000" dirty="0" smtClean="0"/>
                          <m:t>2</m:t>
                        </m:r>
                        <m:r>
                          <a:rPr lang="fr-FR" altLang="fr-FR" b="1" baseline="-25000" dirty="0">
                            <a:latin typeface="Cambria Math" panose="02040503050406030204" pitchFamily="18" charset="0"/>
                          </a:rPr>
                          <m:t>.</m:t>
                        </m:r>
                      </m:den>
                    </m:f>
                  </m:oMath>
                </a14:m>
                <a:r>
                  <a:rPr lang="fr-FR" dirty="0"/>
                  <a:t> </a:t>
                </a:r>
                <a:r>
                  <a:rPr lang="fr-FR" altLang="fr-FR" b="1" dirty="0"/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altLang="fr-FR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altLang="fr-FR" b="1" i="0" dirty="0" smtClean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altLang="fr-FR" b="1" dirty="0"/>
                          <m:t>V</m:t>
                        </m:r>
                        <m:r>
                          <m:rPr>
                            <m:nor/>
                          </m:rPr>
                          <a:rPr lang="fr-FR" altLang="fr-FR" b="1" baseline="-25000" dirty="0"/>
                          <m:t>particle</m:t>
                        </m:r>
                        <m:r>
                          <a:rPr lang="fr-FR" altLang="fr-FR" b="1" baseline="-25000" dirty="0">
                            <a:latin typeface="Cambria Math" panose="02040503050406030204" pitchFamily="18" charset="0"/>
                          </a:rPr>
                          <m:t>.</m:t>
                        </m:r>
                      </m:den>
                    </m:f>
                  </m:oMath>
                </a14:m>
                <a:r>
                  <a:rPr lang="fr-FR" dirty="0"/>
                  <a:t> </a:t>
                </a:r>
                <a:r>
                  <a:rPr lang="fr-FR" b="1" dirty="0">
                    <a:solidFill>
                      <a:schemeClr val="tx1"/>
                    </a:solidFill>
                  </a:rPr>
                  <a:t> </a:t>
                </a:r>
                <a:r>
                  <a:rPr lang="fr-FR" altLang="fr-FR" b="1" dirty="0">
                    <a:solidFill>
                      <a:schemeClr val="tx1"/>
                    </a:solidFill>
                  </a:rPr>
                  <a:t>. </a:t>
                </a:r>
                <a:r>
                  <a:rPr lang="fr-FR" altLang="fr-FR" b="1" dirty="0" err="1">
                    <a:solidFill>
                      <a:schemeClr val="accent2"/>
                    </a:solidFill>
                  </a:rPr>
                  <a:t>V</a:t>
                </a:r>
                <a:r>
                  <a:rPr lang="fr-FR" altLang="fr-FR" b="1" baseline="-25000" dirty="0" err="1">
                    <a:solidFill>
                      <a:schemeClr val="accent2"/>
                    </a:solidFill>
                  </a:rPr>
                  <a:t>water</a:t>
                </a:r>
                <a:endParaRPr lang="fr-FR" dirty="0">
                  <a:solidFill>
                    <a:schemeClr val="accent2"/>
                  </a:solidFill>
                </a:endParaRPr>
              </a:p>
              <a:p>
                <a:endParaRPr lang="fr-FR" sz="800" dirty="0"/>
              </a:p>
              <a:p>
                <a:r>
                  <a:rPr lang="fr-FR" dirty="0"/>
                  <a:t>log(</a:t>
                </a:r>
                <a:r>
                  <a:rPr lang="el-GR" b="1" dirty="0">
                    <a:solidFill>
                      <a:schemeClr val="tx1"/>
                    </a:solidFill>
                  </a:rPr>
                  <a:t>τ</a:t>
                </a:r>
                <a:r>
                  <a:rPr lang="fr-FR" b="1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fr-FR" dirty="0"/>
                  <a:t>) = C + </a:t>
                </a:r>
                <a:r>
                  <a:rPr lang="fr-FR" b="1" dirty="0">
                    <a:solidFill>
                      <a:srgbClr val="FF9933"/>
                    </a:solidFill>
                  </a:rPr>
                  <a:t>PL(t)</a:t>
                </a:r>
                <a:r>
                  <a:rPr lang="fr-FR" dirty="0">
                    <a:solidFill>
                      <a:srgbClr val="FF9933"/>
                    </a:solidFill>
                  </a:rPr>
                  <a:t> </a:t>
                </a:r>
                <a:r>
                  <a:rPr lang="fr-FR" dirty="0"/>
                  <a:t>. log(S</a:t>
                </a:r>
                <a:r>
                  <a:rPr lang="fr-FR" baseline="-25000" dirty="0"/>
                  <a:t>NMR</a:t>
                </a:r>
                <a:r>
                  <a:rPr lang="fr-FR" dirty="0"/>
                  <a:t>)  </a:t>
                </a:r>
                <a:r>
                  <a:rPr lang="fr-FR" dirty="0">
                    <a:solidFill>
                      <a:srgbClr val="FF9933"/>
                    </a:solidFill>
                  </a:rPr>
                  <a:t>→ </a:t>
                </a:r>
                <a:r>
                  <a:rPr lang="fr-FR" b="1" dirty="0">
                    <a:solidFill>
                      <a:srgbClr val="FF9933"/>
                    </a:solidFill>
                  </a:rPr>
                  <a:t>PL(t) not constant</a:t>
                </a:r>
                <a:endParaRPr lang="fr-FR" dirty="0">
                  <a:solidFill>
                    <a:srgbClr val="FF9933"/>
                  </a:solidFill>
                </a:endParaRPr>
              </a:p>
              <a:p>
                <a:r>
                  <a:rPr lang="fr-FR" dirty="0"/>
                  <a:t>… </a:t>
                </a:r>
                <a:r>
                  <a:rPr lang="fr-FR" dirty="0" err="1"/>
                  <a:t>because</a:t>
                </a:r>
                <a:r>
                  <a:rPr lang="fr-FR" dirty="0"/>
                  <a:t> of the </a:t>
                </a:r>
                <a:r>
                  <a:rPr lang="fr-FR" b="1" dirty="0" err="1"/>
                  <a:t>too</a:t>
                </a:r>
                <a:r>
                  <a:rPr lang="fr-FR" b="1" dirty="0"/>
                  <a:t> slow diffusion of </a:t>
                </a:r>
                <a:r>
                  <a:rPr lang="fr-FR" b="1" dirty="0" err="1"/>
                  <a:t>particles</a:t>
                </a:r>
                <a:r>
                  <a:rPr lang="fr-FR" b="1" dirty="0"/>
                  <a:t> </a:t>
                </a:r>
                <a:r>
                  <a:rPr lang="fr-FR" dirty="0" err="1"/>
                  <a:t>that</a:t>
                </a:r>
                <a:r>
                  <a:rPr lang="fr-FR" dirty="0"/>
                  <a:t> </a:t>
                </a:r>
                <a:r>
                  <a:rPr lang="fr-FR" dirty="0" err="1"/>
                  <a:t>don’t</a:t>
                </a:r>
                <a:r>
                  <a:rPr lang="fr-FR" dirty="0"/>
                  <a:t> </a:t>
                </a:r>
                <a:r>
                  <a:rPr lang="fr-FR" dirty="0" err="1"/>
                  <a:t>ensure</a:t>
                </a:r>
                <a:r>
                  <a:rPr lang="fr-FR" dirty="0"/>
                  <a:t> fast redistribution of </a:t>
                </a:r>
                <a:r>
                  <a:rPr lang="fr-FR" dirty="0" err="1"/>
                  <a:t>particles</a:t>
                </a:r>
                <a:r>
                  <a:rPr lang="fr-FR" dirty="0"/>
                  <a:t> </a:t>
                </a:r>
                <a:r>
                  <a:rPr lang="fr-FR" b="1" dirty="0" err="1"/>
                  <a:t>during</a:t>
                </a:r>
                <a:r>
                  <a:rPr lang="fr-FR" b="1" dirty="0"/>
                  <a:t> </a:t>
                </a:r>
                <a:r>
                  <a:rPr lang="fr-FR" b="1" dirty="0" err="1"/>
                  <a:t>this</a:t>
                </a:r>
                <a:r>
                  <a:rPr lang="fr-FR" b="1" dirty="0"/>
                  <a:t> fast drying.</a:t>
                </a:r>
                <a:endParaRPr lang="fr-FR" b="1" dirty="0">
                  <a:solidFill>
                    <a:srgbClr val="FF0000"/>
                  </a:solidFill>
                </a:endParaRPr>
              </a:p>
              <a:p>
                <a:r>
                  <a:rPr lang="fr-FR" b="1" dirty="0">
                    <a:solidFill>
                      <a:srgbClr val="FF9933"/>
                    </a:solidFill>
                  </a:rPr>
                  <a:t>Gradient of T</a:t>
                </a:r>
                <a:r>
                  <a:rPr lang="fr-FR" b="1" baseline="-25000" dirty="0">
                    <a:solidFill>
                      <a:srgbClr val="FF9933"/>
                    </a:solidFill>
                  </a:rPr>
                  <a:t>2</a:t>
                </a:r>
                <a:r>
                  <a:rPr lang="fr-FR" b="1" dirty="0">
                    <a:solidFill>
                      <a:srgbClr val="FF9933"/>
                    </a:solidFill>
                  </a:rPr>
                  <a:t>(</a:t>
                </a:r>
                <a:r>
                  <a:rPr lang="fr-FR" b="1" dirty="0" err="1">
                    <a:solidFill>
                      <a:srgbClr val="FF9933"/>
                    </a:solidFill>
                  </a:rPr>
                  <a:t>z,t</a:t>
                </a:r>
                <a:r>
                  <a:rPr lang="fr-FR" b="1" dirty="0">
                    <a:solidFill>
                      <a:srgbClr val="FF9933"/>
                    </a:solidFill>
                  </a:rPr>
                  <a:t>) and </a:t>
                </a:r>
                <a:r>
                  <a:rPr lang="el-GR" b="1" dirty="0">
                    <a:solidFill>
                      <a:srgbClr val="FF9933"/>
                    </a:solidFill>
                  </a:rPr>
                  <a:t>φ</a:t>
                </a:r>
                <a:r>
                  <a:rPr lang="fr-FR" b="1" dirty="0">
                    <a:solidFill>
                      <a:srgbClr val="FF9933"/>
                    </a:solidFill>
                  </a:rPr>
                  <a:t> (</a:t>
                </a:r>
                <a:r>
                  <a:rPr lang="fr-FR" b="1" dirty="0" err="1">
                    <a:solidFill>
                      <a:srgbClr val="FF9933"/>
                    </a:solidFill>
                  </a:rPr>
                  <a:t>z,t</a:t>
                </a:r>
                <a:r>
                  <a:rPr lang="fr-FR" b="1" dirty="0">
                    <a:solidFill>
                      <a:srgbClr val="FF9933"/>
                    </a:solidFill>
                  </a:rPr>
                  <a:t>) ↔ </a:t>
                </a:r>
                <a:r>
                  <a:rPr lang="fr-FR" b="1" dirty="0" err="1">
                    <a:solidFill>
                      <a:srgbClr val="FF9933"/>
                    </a:solidFill>
                  </a:rPr>
                  <a:t>Deviation</a:t>
                </a:r>
                <a:r>
                  <a:rPr lang="fr-FR" b="1" dirty="0">
                    <a:solidFill>
                      <a:srgbClr val="FF9933"/>
                    </a:solidFill>
                  </a:rPr>
                  <a:t> of PL(t)</a:t>
                </a:r>
                <a:endParaRPr lang="fr-FR" dirty="0">
                  <a:solidFill>
                    <a:srgbClr val="FF9933"/>
                  </a:solidFill>
                </a:endParaRPr>
              </a:p>
              <a:p>
                <a:r>
                  <a:rPr lang="fr-FR" dirty="0" err="1"/>
                  <a:t>We</a:t>
                </a:r>
                <a:r>
                  <a:rPr lang="fr-FR" dirty="0"/>
                  <a:t> </a:t>
                </a:r>
                <a:r>
                  <a:rPr lang="fr-FR" dirty="0" err="1"/>
                  <a:t>need</a:t>
                </a:r>
                <a:r>
                  <a:rPr lang="fr-FR" dirty="0"/>
                  <a:t> to </a:t>
                </a:r>
                <a:r>
                  <a:rPr lang="fr-FR" dirty="0" err="1"/>
                  <a:t>take</a:t>
                </a:r>
                <a:r>
                  <a:rPr lang="fr-FR" dirty="0"/>
                  <a:t> </a:t>
                </a:r>
                <a:r>
                  <a:rPr lang="fr-FR" dirty="0" err="1"/>
                  <a:t>into</a:t>
                </a:r>
                <a:r>
                  <a:rPr lang="fr-FR" dirty="0"/>
                  <a:t> </a:t>
                </a:r>
                <a:r>
                  <a:rPr lang="fr-FR" dirty="0" err="1"/>
                  <a:t>account</a:t>
                </a:r>
                <a:r>
                  <a:rPr lang="fr-FR" dirty="0"/>
                  <a:t>  </a:t>
                </a:r>
                <a:r>
                  <a:rPr lang="fr-FR" b="1" dirty="0" err="1"/>
                  <a:t>hydric</a:t>
                </a:r>
                <a:r>
                  <a:rPr lang="fr-FR" b="1" dirty="0"/>
                  <a:t> gradient, contraction, reconfiguration of </a:t>
                </a:r>
                <a:r>
                  <a:rPr lang="fr-FR" b="1" dirty="0" err="1"/>
                  <a:t>particle</a:t>
                </a:r>
                <a:r>
                  <a:rPr lang="fr-FR" b="1" dirty="0"/>
                  <a:t> </a:t>
                </a:r>
                <a:r>
                  <a:rPr lang="fr-FR" b="1" dirty="0" err="1"/>
                  <a:t>ability</a:t>
                </a:r>
                <a:r>
                  <a:rPr lang="fr-FR" b="1" dirty="0"/>
                  <a:t> to </a:t>
                </a:r>
                <a:r>
                  <a:rPr lang="fr-FR" b="1" dirty="0" err="1"/>
                  <a:t>predict</a:t>
                </a:r>
                <a:r>
                  <a:rPr lang="fr-FR" b="1" dirty="0"/>
                  <a:t> the power </a:t>
                </a:r>
                <a:r>
                  <a:rPr lang="fr-FR" b="1" dirty="0" err="1"/>
                  <a:t>law</a:t>
                </a:r>
                <a:r>
                  <a:rPr lang="fr-FR" b="1" dirty="0"/>
                  <a:t> </a:t>
                </a:r>
                <a:r>
                  <a:rPr lang="fr-FR" b="1" dirty="0" err="1"/>
                  <a:t>deviation</a:t>
                </a:r>
                <a:endParaRPr lang="fr-FR" dirty="0"/>
              </a:p>
            </p:txBody>
          </p:sp>
        </mc:Choice>
        <mc:Fallback xmlns="">
          <p:sp>
            <p:nvSpPr>
              <p:cNvPr id="416" name="Rectangle 415">
                <a:extLst>
                  <a:ext uri="{FF2B5EF4-FFF2-40B4-BE49-F238E27FC236}">
                    <a16:creationId xmlns:a16="http://schemas.microsoft.com/office/drawing/2014/main" id="{EB1318B2-8FF6-472C-B7E9-9636483095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6016" y="4202911"/>
                <a:ext cx="6708469" cy="2336665"/>
              </a:xfrm>
              <a:prstGeom prst="rect">
                <a:avLst/>
              </a:prstGeom>
              <a:blipFill>
                <a:blip r:embed="rId6"/>
                <a:stretch>
                  <a:fillRect l="-727" r="-1090" b="-312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7" name="Rectangle 416">
            <a:extLst>
              <a:ext uri="{FF2B5EF4-FFF2-40B4-BE49-F238E27FC236}">
                <a16:creationId xmlns:a16="http://schemas.microsoft.com/office/drawing/2014/main" id="{6E83FCE6-EF12-4FCA-812C-33242A0BA095}"/>
              </a:ext>
            </a:extLst>
          </p:cNvPr>
          <p:cNvSpPr/>
          <p:nvPr/>
        </p:nvSpPr>
        <p:spPr>
          <a:xfrm>
            <a:off x="251009" y="6495497"/>
            <a:ext cx="11004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 → </a:t>
            </a:r>
            <a:r>
              <a:rPr lang="fr-FR" b="1" dirty="0" err="1"/>
              <a:t>See</a:t>
            </a:r>
            <a:r>
              <a:rPr lang="fr-FR" b="1" dirty="0"/>
              <a:t> </a:t>
            </a:r>
            <a:r>
              <a:rPr lang="fr-FR" b="1" dirty="0" err="1">
                <a:solidFill>
                  <a:srgbClr val="FF0000"/>
                </a:solidFill>
              </a:rPr>
              <a:t>Rahima</a:t>
            </a:r>
            <a:r>
              <a:rPr lang="fr-FR" b="1" dirty="0">
                <a:solidFill>
                  <a:srgbClr val="FF0000"/>
                </a:solidFill>
              </a:rPr>
              <a:t> Sidi-</a:t>
            </a:r>
            <a:r>
              <a:rPr lang="fr-FR" b="1" dirty="0" err="1">
                <a:solidFill>
                  <a:srgbClr val="FF0000"/>
                </a:solidFill>
              </a:rPr>
              <a:t>Boulenouar’s</a:t>
            </a:r>
            <a:r>
              <a:rPr lang="fr-FR" b="1" dirty="0">
                <a:solidFill>
                  <a:srgbClr val="FF0000"/>
                </a:solidFill>
              </a:rPr>
              <a:t> poster </a:t>
            </a:r>
            <a:r>
              <a:rPr lang="fr-FR" b="1" dirty="0"/>
              <a:t>for more </a:t>
            </a:r>
            <a:r>
              <a:rPr lang="fr-FR" b="1" dirty="0" err="1"/>
              <a:t>details</a:t>
            </a:r>
            <a:r>
              <a:rPr lang="fr-FR" b="1" dirty="0"/>
              <a:t> </a:t>
            </a:r>
            <a:r>
              <a:rPr lang="fr-FR" b="1" dirty="0" err="1"/>
              <a:t>based</a:t>
            </a:r>
            <a:r>
              <a:rPr lang="fr-FR" b="1" dirty="0"/>
              <a:t> on </a:t>
            </a:r>
            <a:r>
              <a:rPr lang="fr-FR" b="1" dirty="0" err="1"/>
              <a:t>simulatuion</a:t>
            </a:r>
            <a:r>
              <a:rPr lang="fr-FR" b="1" dirty="0"/>
              <a:t> of profiles to </a:t>
            </a:r>
            <a:r>
              <a:rPr lang="fr-FR" b="1" dirty="0" err="1"/>
              <a:t>predict</a:t>
            </a:r>
            <a:r>
              <a:rPr lang="fr-FR" b="1" dirty="0"/>
              <a:t> PL(t) </a:t>
            </a:r>
            <a:r>
              <a:rPr lang="fr-FR" b="1" dirty="0" err="1"/>
              <a:t>fully</a:t>
            </a:r>
            <a:r>
              <a:rPr lang="fr-FR" b="1" dirty="0"/>
              <a:t> !</a:t>
            </a:r>
            <a:endParaRPr lang="fr-FR" dirty="0"/>
          </a:p>
        </p:txBody>
      </p:sp>
      <p:sp>
        <p:nvSpPr>
          <p:cNvPr id="614" name="Rectangle 613">
            <a:extLst>
              <a:ext uri="{FF2B5EF4-FFF2-40B4-BE49-F238E27FC236}">
                <a16:creationId xmlns:a16="http://schemas.microsoft.com/office/drawing/2014/main" id="{DA35FFD5-D152-491C-A38E-0E08044C2D05}"/>
              </a:ext>
            </a:extLst>
          </p:cNvPr>
          <p:cNvSpPr/>
          <p:nvPr/>
        </p:nvSpPr>
        <p:spPr>
          <a:xfrm>
            <a:off x="7099234" y="764781"/>
            <a:ext cx="1579632" cy="1163853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  <a:effectLst>
            <a:softEdge rad="266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15" name="Groupe 614">
            <a:extLst>
              <a:ext uri="{FF2B5EF4-FFF2-40B4-BE49-F238E27FC236}">
                <a16:creationId xmlns:a16="http://schemas.microsoft.com/office/drawing/2014/main" id="{6CB3723F-B4E2-46D6-8894-D7334E7A0DAF}"/>
              </a:ext>
            </a:extLst>
          </p:cNvPr>
          <p:cNvGrpSpPr/>
          <p:nvPr/>
        </p:nvGrpSpPr>
        <p:grpSpPr>
          <a:xfrm>
            <a:off x="7294090" y="946223"/>
            <a:ext cx="1104614" cy="829512"/>
            <a:chOff x="7680179" y="3482976"/>
            <a:chExt cx="1104614" cy="829512"/>
          </a:xfrm>
        </p:grpSpPr>
        <p:grpSp>
          <p:nvGrpSpPr>
            <p:cNvPr id="616" name="Groupe 615">
              <a:extLst>
                <a:ext uri="{FF2B5EF4-FFF2-40B4-BE49-F238E27FC236}">
                  <a16:creationId xmlns:a16="http://schemas.microsoft.com/office/drawing/2014/main" id="{DF03E0D8-1B73-47E5-885B-111B3C37F69A}"/>
                </a:ext>
              </a:extLst>
            </p:cNvPr>
            <p:cNvGrpSpPr/>
            <p:nvPr/>
          </p:nvGrpSpPr>
          <p:grpSpPr>
            <a:xfrm>
              <a:off x="7972037" y="3971975"/>
              <a:ext cx="130920" cy="110255"/>
              <a:chOff x="715992" y="1285336"/>
              <a:chExt cx="836763" cy="836762"/>
            </a:xfrm>
          </p:grpSpPr>
          <p:sp>
            <p:nvSpPr>
              <p:cNvPr id="795" name="Ellipse 794">
                <a:extLst>
                  <a:ext uri="{FF2B5EF4-FFF2-40B4-BE49-F238E27FC236}">
                    <a16:creationId xmlns:a16="http://schemas.microsoft.com/office/drawing/2014/main" id="{4054A0D9-B597-4962-A160-A978A007C0A2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796" name="Ellipse 795">
                <a:extLst>
                  <a:ext uri="{FF2B5EF4-FFF2-40B4-BE49-F238E27FC236}">
                    <a16:creationId xmlns:a16="http://schemas.microsoft.com/office/drawing/2014/main" id="{748B6A7A-F6CB-41AD-B150-BEDE2C23E9D5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617" name="Groupe 616">
              <a:extLst>
                <a:ext uri="{FF2B5EF4-FFF2-40B4-BE49-F238E27FC236}">
                  <a16:creationId xmlns:a16="http://schemas.microsoft.com/office/drawing/2014/main" id="{19334F4C-078F-44A7-8143-49E18DCBFDF0}"/>
                </a:ext>
              </a:extLst>
            </p:cNvPr>
            <p:cNvGrpSpPr/>
            <p:nvPr/>
          </p:nvGrpSpPr>
          <p:grpSpPr>
            <a:xfrm>
              <a:off x="8100934" y="4082024"/>
              <a:ext cx="130920" cy="110255"/>
              <a:chOff x="715992" y="1285336"/>
              <a:chExt cx="836763" cy="836762"/>
            </a:xfrm>
          </p:grpSpPr>
          <p:sp>
            <p:nvSpPr>
              <p:cNvPr id="793" name="Ellipse 792">
                <a:extLst>
                  <a:ext uri="{FF2B5EF4-FFF2-40B4-BE49-F238E27FC236}">
                    <a16:creationId xmlns:a16="http://schemas.microsoft.com/office/drawing/2014/main" id="{A1A45199-2CF4-47AA-8804-2E01DCC4100A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794" name="Ellipse 793">
                <a:extLst>
                  <a:ext uri="{FF2B5EF4-FFF2-40B4-BE49-F238E27FC236}">
                    <a16:creationId xmlns:a16="http://schemas.microsoft.com/office/drawing/2014/main" id="{426402C8-0206-43CB-B06F-F6CF8C4D9295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618" name="Groupe 617">
              <a:extLst>
                <a:ext uri="{FF2B5EF4-FFF2-40B4-BE49-F238E27FC236}">
                  <a16:creationId xmlns:a16="http://schemas.microsoft.com/office/drawing/2014/main" id="{749F232A-36F1-4939-9520-7B2B7D364E84}"/>
                </a:ext>
              </a:extLst>
            </p:cNvPr>
            <p:cNvGrpSpPr/>
            <p:nvPr/>
          </p:nvGrpSpPr>
          <p:grpSpPr>
            <a:xfrm>
              <a:off x="8099059" y="3980013"/>
              <a:ext cx="130920" cy="110255"/>
              <a:chOff x="715992" y="1285336"/>
              <a:chExt cx="836763" cy="836762"/>
            </a:xfrm>
          </p:grpSpPr>
          <p:sp>
            <p:nvSpPr>
              <p:cNvPr id="791" name="Ellipse 790">
                <a:extLst>
                  <a:ext uri="{FF2B5EF4-FFF2-40B4-BE49-F238E27FC236}">
                    <a16:creationId xmlns:a16="http://schemas.microsoft.com/office/drawing/2014/main" id="{A10B7172-B62F-411F-98BD-0AED7E2FCBE8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792" name="Ellipse 791">
                <a:extLst>
                  <a:ext uri="{FF2B5EF4-FFF2-40B4-BE49-F238E27FC236}">
                    <a16:creationId xmlns:a16="http://schemas.microsoft.com/office/drawing/2014/main" id="{2974B235-430A-41EE-BBF3-090AF17AB4F7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619" name="Groupe 618">
              <a:extLst>
                <a:ext uri="{FF2B5EF4-FFF2-40B4-BE49-F238E27FC236}">
                  <a16:creationId xmlns:a16="http://schemas.microsoft.com/office/drawing/2014/main" id="{C18F36C8-A830-4E8B-9632-2324C8D997C7}"/>
                </a:ext>
              </a:extLst>
            </p:cNvPr>
            <p:cNvGrpSpPr/>
            <p:nvPr/>
          </p:nvGrpSpPr>
          <p:grpSpPr>
            <a:xfrm>
              <a:off x="7860726" y="3741814"/>
              <a:ext cx="130920" cy="110255"/>
              <a:chOff x="715992" y="1285336"/>
              <a:chExt cx="836763" cy="836762"/>
            </a:xfrm>
          </p:grpSpPr>
          <p:sp>
            <p:nvSpPr>
              <p:cNvPr id="789" name="Ellipse 788">
                <a:extLst>
                  <a:ext uri="{FF2B5EF4-FFF2-40B4-BE49-F238E27FC236}">
                    <a16:creationId xmlns:a16="http://schemas.microsoft.com/office/drawing/2014/main" id="{A4E0B88C-64A5-43A8-9B90-E10CCF58CA8B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790" name="Ellipse 789">
                <a:extLst>
                  <a:ext uri="{FF2B5EF4-FFF2-40B4-BE49-F238E27FC236}">
                    <a16:creationId xmlns:a16="http://schemas.microsoft.com/office/drawing/2014/main" id="{4A0AF24E-126F-41CF-915D-F5368B626D92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620" name="Groupe 619">
              <a:extLst>
                <a:ext uri="{FF2B5EF4-FFF2-40B4-BE49-F238E27FC236}">
                  <a16:creationId xmlns:a16="http://schemas.microsoft.com/office/drawing/2014/main" id="{A8503A5A-C15F-407F-9C94-542B6D45D435}"/>
                </a:ext>
              </a:extLst>
            </p:cNvPr>
            <p:cNvGrpSpPr/>
            <p:nvPr/>
          </p:nvGrpSpPr>
          <p:grpSpPr>
            <a:xfrm>
              <a:off x="8009302" y="3613347"/>
              <a:ext cx="130920" cy="110255"/>
              <a:chOff x="715992" y="1285336"/>
              <a:chExt cx="836763" cy="836762"/>
            </a:xfrm>
          </p:grpSpPr>
          <p:sp>
            <p:nvSpPr>
              <p:cNvPr id="787" name="Ellipse 786">
                <a:extLst>
                  <a:ext uri="{FF2B5EF4-FFF2-40B4-BE49-F238E27FC236}">
                    <a16:creationId xmlns:a16="http://schemas.microsoft.com/office/drawing/2014/main" id="{17DACC72-59F4-4008-B0FF-28F174F5F91A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788" name="Ellipse 787">
                <a:extLst>
                  <a:ext uri="{FF2B5EF4-FFF2-40B4-BE49-F238E27FC236}">
                    <a16:creationId xmlns:a16="http://schemas.microsoft.com/office/drawing/2014/main" id="{0D5CF3DF-26EF-497A-99A3-6D41CAF52C9C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621" name="Groupe 620">
              <a:extLst>
                <a:ext uri="{FF2B5EF4-FFF2-40B4-BE49-F238E27FC236}">
                  <a16:creationId xmlns:a16="http://schemas.microsoft.com/office/drawing/2014/main" id="{C7B0B040-AE8E-44A0-B02D-1EBDB4AF5E24}"/>
                </a:ext>
              </a:extLst>
            </p:cNvPr>
            <p:cNvGrpSpPr/>
            <p:nvPr/>
          </p:nvGrpSpPr>
          <p:grpSpPr>
            <a:xfrm>
              <a:off x="7749484" y="3522635"/>
              <a:ext cx="130920" cy="110255"/>
              <a:chOff x="715992" y="1285336"/>
              <a:chExt cx="836763" cy="836762"/>
            </a:xfrm>
          </p:grpSpPr>
          <p:sp>
            <p:nvSpPr>
              <p:cNvPr id="785" name="Ellipse 784">
                <a:extLst>
                  <a:ext uri="{FF2B5EF4-FFF2-40B4-BE49-F238E27FC236}">
                    <a16:creationId xmlns:a16="http://schemas.microsoft.com/office/drawing/2014/main" id="{BAE0AEF2-ACE5-4B58-A9BA-E453A327A17F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786" name="Ellipse 785">
                <a:extLst>
                  <a:ext uri="{FF2B5EF4-FFF2-40B4-BE49-F238E27FC236}">
                    <a16:creationId xmlns:a16="http://schemas.microsoft.com/office/drawing/2014/main" id="{23B71136-A55F-4359-9E1B-93102CC8E058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622" name="Groupe 621">
              <a:extLst>
                <a:ext uri="{FF2B5EF4-FFF2-40B4-BE49-F238E27FC236}">
                  <a16:creationId xmlns:a16="http://schemas.microsoft.com/office/drawing/2014/main" id="{F1B73FA7-6B63-4322-82C1-053891AB2FFB}"/>
                </a:ext>
              </a:extLst>
            </p:cNvPr>
            <p:cNvGrpSpPr/>
            <p:nvPr/>
          </p:nvGrpSpPr>
          <p:grpSpPr>
            <a:xfrm>
              <a:off x="7880405" y="3519502"/>
              <a:ext cx="130920" cy="110255"/>
              <a:chOff x="715992" y="1285336"/>
              <a:chExt cx="836763" cy="836762"/>
            </a:xfrm>
          </p:grpSpPr>
          <p:sp>
            <p:nvSpPr>
              <p:cNvPr id="783" name="Ellipse 782">
                <a:extLst>
                  <a:ext uri="{FF2B5EF4-FFF2-40B4-BE49-F238E27FC236}">
                    <a16:creationId xmlns:a16="http://schemas.microsoft.com/office/drawing/2014/main" id="{E1429895-6803-433F-9BD5-0F7BAB95D329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784" name="Ellipse 783">
                <a:extLst>
                  <a:ext uri="{FF2B5EF4-FFF2-40B4-BE49-F238E27FC236}">
                    <a16:creationId xmlns:a16="http://schemas.microsoft.com/office/drawing/2014/main" id="{C888DFD0-9C2E-4CE2-994B-551E55414C28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623" name="Groupe 622">
              <a:extLst>
                <a:ext uri="{FF2B5EF4-FFF2-40B4-BE49-F238E27FC236}">
                  <a16:creationId xmlns:a16="http://schemas.microsoft.com/office/drawing/2014/main" id="{8A4E3C31-D637-479F-86B8-1587CE98E4F8}"/>
                </a:ext>
              </a:extLst>
            </p:cNvPr>
            <p:cNvGrpSpPr/>
            <p:nvPr/>
          </p:nvGrpSpPr>
          <p:grpSpPr>
            <a:xfrm>
              <a:off x="8006464" y="3505748"/>
              <a:ext cx="130920" cy="110255"/>
              <a:chOff x="715992" y="1285336"/>
              <a:chExt cx="836763" cy="836762"/>
            </a:xfrm>
          </p:grpSpPr>
          <p:sp>
            <p:nvSpPr>
              <p:cNvPr id="781" name="Ellipse 780">
                <a:extLst>
                  <a:ext uri="{FF2B5EF4-FFF2-40B4-BE49-F238E27FC236}">
                    <a16:creationId xmlns:a16="http://schemas.microsoft.com/office/drawing/2014/main" id="{B0952B84-2359-4164-9376-78E2D10EEAA9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782" name="Ellipse 781">
                <a:extLst>
                  <a:ext uri="{FF2B5EF4-FFF2-40B4-BE49-F238E27FC236}">
                    <a16:creationId xmlns:a16="http://schemas.microsoft.com/office/drawing/2014/main" id="{CC691222-CF9F-44B8-A5BB-8076421E9520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624" name="Groupe 623">
              <a:extLst>
                <a:ext uri="{FF2B5EF4-FFF2-40B4-BE49-F238E27FC236}">
                  <a16:creationId xmlns:a16="http://schemas.microsoft.com/office/drawing/2014/main" id="{59934D7F-3AF4-4E67-8583-7A74ED551CFF}"/>
                </a:ext>
              </a:extLst>
            </p:cNvPr>
            <p:cNvGrpSpPr/>
            <p:nvPr/>
          </p:nvGrpSpPr>
          <p:grpSpPr>
            <a:xfrm>
              <a:off x="8136801" y="3505748"/>
              <a:ext cx="130920" cy="110255"/>
              <a:chOff x="715992" y="1285336"/>
              <a:chExt cx="836763" cy="836762"/>
            </a:xfrm>
          </p:grpSpPr>
          <p:sp>
            <p:nvSpPr>
              <p:cNvPr id="779" name="Ellipse 778">
                <a:extLst>
                  <a:ext uri="{FF2B5EF4-FFF2-40B4-BE49-F238E27FC236}">
                    <a16:creationId xmlns:a16="http://schemas.microsoft.com/office/drawing/2014/main" id="{BCD7128B-05D4-4ED4-B65B-F013DB6E7CD7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780" name="Ellipse 779">
                <a:extLst>
                  <a:ext uri="{FF2B5EF4-FFF2-40B4-BE49-F238E27FC236}">
                    <a16:creationId xmlns:a16="http://schemas.microsoft.com/office/drawing/2014/main" id="{41C57F6D-5BC6-41A1-A625-00FF79AE3EF7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625" name="Groupe 624">
              <a:extLst>
                <a:ext uri="{FF2B5EF4-FFF2-40B4-BE49-F238E27FC236}">
                  <a16:creationId xmlns:a16="http://schemas.microsoft.com/office/drawing/2014/main" id="{E38E61DE-52B6-4550-A0AF-E66C551D2701}"/>
                </a:ext>
              </a:extLst>
            </p:cNvPr>
            <p:cNvGrpSpPr/>
            <p:nvPr/>
          </p:nvGrpSpPr>
          <p:grpSpPr>
            <a:xfrm>
              <a:off x="8269107" y="3497463"/>
              <a:ext cx="130920" cy="110255"/>
              <a:chOff x="715992" y="1285336"/>
              <a:chExt cx="836763" cy="836762"/>
            </a:xfrm>
          </p:grpSpPr>
          <p:sp>
            <p:nvSpPr>
              <p:cNvPr id="777" name="Ellipse 776">
                <a:extLst>
                  <a:ext uri="{FF2B5EF4-FFF2-40B4-BE49-F238E27FC236}">
                    <a16:creationId xmlns:a16="http://schemas.microsoft.com/office/drawing/2014/main" id="{81A5C959-161F-43D8-9AFE-A245EE97DA73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778" name="Ellipse 777">
                <a:extLst>
                  <a:ext uri="{FF2B5EF4-FFF2-40B4-BE49-F238E27FC236}">
                    <a16:creationId xmlns:a16="http://schemas.microsoft.com/office/drawing/2014/main" id="{184D7000-71DC-4F22-959B-26EA3120486D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626" name="Groupe 625">
              <a:extLst>
                <a:ext uri="{FF2B5EF4-FFF2-40B4-BE49-F238E27FC236}">
                  <a16:creationId xmlns:a16="http://schemas.microsoft.com/office/drawing/2014/main" id="{16D96131-F358-4501-B7AF-C07454CF9E14}"/>
                </a:ext>
              </a:extLst>
            </p:cNvPr>
            <p:cNvGrpSpPr/>
            <p:nvPr/>
          </p:nvGrpSpPr>
          <p:grpSpPr>
            <a:xfrm>
              <a:off x="8400040" y="3520734"/>
              <a:ext cx="130920" cy="110255"/>
              <a:chOff x="715992" y="1285336"/>
              <a:chExt cx="836763" cy="836762"/>
            </a:xfrm>
          </p:grpSpPr>
          <p:sp>
            <p:nvSpPr>
              <p:cNvPr id="775" name="Ellipse 774">
                <a:extLst>
                  <a:ext uri="{FF2B5EF4-FFF2-40B4-BE49-F238E27FC236}">
                    <a16:creationId xmlns:a16="http://schemas.microsoft.com/office/drawing/2014/main" id="{19A1F297-C22E-4D61-A2EE-8C20C0C0DED8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776" name="Ellipse 775">
                <a:extLst>
                  <a:ext uri="{FF2B5EF4-FFF2-40B4-BE49-F238E27FC236}">
                    <a16:creationId xmlns:a16="http://schemas.microsoft.com/office/drawing/2014/main" id="{AE62A0DE-E34A-47A8-BBDB-D1C73CBC401D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627" name="Groupe 626">
              <a:extLst>
                <a:ext uri="{FF2B5EF4-FFF2-40B4-BE49-F238E27FC236}">
                  <a16:creationId xmlns:a16="http://schemas.microsoft.com/office/drawing/2014/main" id="{BB11860A-7533-423B-887F-603FE4963C7F}"/>
                </a:ext>
              </a:extLst>
            </p:cNvPr>
            <p:cNvGrpSpPr/>
            <p:nvPr/>
          </p:nvGrpSpPr>
          <p:grpSpPr>
            <a:xfrm>
              <a:off x="8522953" y="3500287"/>
              <a:ext cx="130920" cy="110255"/>
              <a:chOff x="715992" y="1285336"/>
              <a:chExt cx="836763" cy="836762"/>
            </a:xfrm>
          </p:grpSpPr>
          <p:sp>
            <p:nvSpPr>
              <p:cNvPr id="773" name="Ellipse 772">
                <a:extLst>
                  <a:ext uri="{FF2B5EF4-FFF2-40B4-BE49-F238E27FC236}">
                    <a16:creationId xmlns:a16="http://schemas.microsoft.com/office/drawing/2014/main" id="{583EFF85-391B-48F8-8267-05B9E5953B12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774" name="Ellipse 773">
                <a:extLst>
                  <a:ext uri="{FF2B5EF4-FFF2-40B4-BE49-F238E27FC236}">
                    <a16:creationId xmlns:a16="http://schemas.microsoft.com/office/drawing/2014/main" id="{5301931B-EC6A-4892-B5DC-89805A517F2B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628" name="Groupe 627">
              <a:extLst>
                <a:ext uri="{FF2B5EF4-FFF2-40B4-BE49-F238E27FC236}">
                  <a16:creationId xmlns:a16="http://schemas.microsoft.com/office/drawing/2014/main" id="{0E868953-7568-4855-8E46-C529DB437B54}"/>
                </a:ext>
              </a:extLst>
            </p:cNvPr>
            <p:cNvGrpSpPr/>
            <p:nvPr/>
          </p:nvGrpSpPr>
          <p:grpSpPr>
            <a:xfrm>
              <a:off x="8649013" y="3512872"/>
              <a:ext cx="130920" cy="110255"/>
              <a:chOff x="715992" y="1285336"/>
              <a:chExt cx="836763" cy="836762"/>
            </a:xfrm>
          </p:grpSpPr>
          <p:sp>
            <p:nvSpPr>
              <p:cNvPr id="771" name="Ellipse 770">
                <a:extLst>
                  <a:ext uri="{FF2B5EF4-FFF2-40B4-BE49-F238E27FC236}">
                    <a16:creationId xmlns:a16="http://schemas.microsoft.com/office/drawing/2014/main" id="{78A12013-672A-43F8-B591-A5981815AA40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772" name="Ellipse 771">
                <a:extLst>
                  <a:ext uri="{FF2B5EF4-FFF2-40B4-BE49-F238E27FC236}">
                    <a16:creationId xmlns:a16="http://schemas.microsoft.com/office/drawing/2014/main" id="{6978EA46-2E93-4150-9353-0AB799EEE241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629" name="Groupe 628">
              <a:extLst>
                <a:ext uri="{FF2B5EF4-FFF2-40B4-BE49-F238E27FC236}">
                  <a16:creationId xmlns:a16="http://schemas.microsoft.com/office/drawing/2014/main" id="{AA93E6E6-AE12-4D85-A509-6031A8B0DF06}"/>
                </a:ext>
              </a:extLst>
            </p:cNvPr>
            <p:cNvGrpSpPr/>
            <p:nvPr/>
          </p:nvGrpSpPr>
          <p:grpSpPr>
            <a:xfrm>
              <a:off x="8638943" y="3971490"/>
              <a:ext cx="130920" cy="110255"/>
              <a:chOff x="715992" y="1285336"/>
              <a:chExt cx="836763" cy="836762"/>
            </a:xfrm>
          </p:grpSpPr>
          <p:sp>
            <p:nvSpPr>
              <p:cNvPr id="769" name="Ellipse 768">
                <a:extLst>
                  <a:ext uri="{FF2B5EF4-FFF2-40B4-BE49-F238E27FC236}">
                    <a16:creationId xmlns:a16="http://schemas.microsoft.com/office/drawing/2014/main" id="{40A9A28C-7DF7-4F4F-A98C-B17BEDFF25E6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770" name="Ellipse 769">
                <a:extLst>
                  <a:ext uri="{FF2B5EF4-FFF2-40B4-BE49-F238E27FC236}">
                    <a16:creationId xmlns:a16="http://schemas.microsoft.com/office/drawing/2014/main" id="{33A5C0FD-D54E-427C-9401-6FC84ED07FFF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630" name="Groupe 629">
              <a:extLst>
                <a:ext uri="{FF2B5EF4-FFF2-40B4-BE49-F238E27FC236}">
                  <a16:creationId xmlns:a16="http://schemas.microsoft.com/office/drawing/2014/main" id="{45248259-A78E-4268-8B28-9AFCDFF97D5C}"/>
                </a:ext>
              </a:extLst>
            </p:cNvPr>
            <p:cNvGrpSpPr/>
            <p:nvPr/>
          </p:nvGrpSpPr>
          <p:grpSpPr>
            <a:xfrm>
              <a:off x="8639013" y="3723651"/>
              <a:ext cx="130920" cy="110255"/>
              <a:chOff x="715992" y="1285336"/>
              <a:chExt cx="836763" cy="836762"/>
            </a:xfrm>
          </p:grpSpPr>
          <p:sp>
            <p:nvSpPr>
              <p:cNvPr id="767" name="Ellipse 766">
                <a:extLst>
                  <a:ext uri="{FF2B5EF4-FFF2-40B4-BE49-F238E27FC236}">
                    <a16:creationId xmlns:a16="http://schemas.microsoft.com/office/drawing/2014/main" id="{539B6C29-B318-4101-92DC-D12F17679D13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768" name="Ellipse 767">
                <a:extLst>
                  <a:ext uri="{FF2B5EF4-FFF2-40B4-BE49-F238E27FC236}">
                    <a16:creationId xmlns:a16="http://schemas.microsoft.com/office/drawing/2014/main" id="{940E8A8D-6EB5-408E-9BAD-96E9B8B909DE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631" name="Groupe 630">
              <a:extLst>
                <a:ext uri="{FF2B5EF4-FFF2-40B4-BE49-F238E27FC236}">
                  <a16:creationId xmlns:a16="http://schemas.microsoft.com/office/drawing/2014/main" id="{E73074D0-7396-4B07-8F1F-D29EF7BD3007}"/>
                </a:ext>
              </a:extLst>
            </p:cNvPr>
            <p:cNvGrpSpPr/>
            <p:nvPr/>
          </p:nvGrpSpPr>
          <p:grpSpPr>
            <a:xfrm>
              <a:off x="8266094" y="3624210"/>
              <a:ext cx="130920" cy="110255"/>
              <a:chOff x="715992" y="1285336"/>
              <a:chExt cx="836763" cy="836762"/>
            </a:xfrm>
          </p:grpSpPr>
          <p:sp>
            <p:nvSpPr>
              <p:cNvPr id="765" name="Ellipse 764">
                <a:extLst>
                  <a:ext uri="{FF2B5EF4-FFF2-40B4-BE49-F238E27FC236}">
                    <a16:creationId xmlns:a16="http://schemas.microsoft.com/office/drawing/2014/main" id="{24187C03-7ABD-418C-861C-23E85CBEAB0E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766" name="Ellipse 765">
                <a:extLst>
                  <a:ext uri="{FF2B5EF4-FFF2-40B4-BE49-F238E27FC236}">
                    <a16:creationId xmlns:a16="http://schemas.microsoft.com/office/drawing/2014/main" id="{408A40C7-2C8C-4307-865C-0C0EBC84F38C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632" name="Groupe 631">
              <a:extLst>
                <a:ext uri="{FF2B5EF4-FFF2-40B4-BE49-F238E27FC236}">
                  <a16:creationId xmlns:a16="http://schemas.microsoft.com/office/drawing/2014/main" id="{21B304C4-6727-4033-8959-52FA70DB18F0}"/>
                </a:ext>
              </a:extLst>
            </p:cNvPr>
            <p:cNvGrpSpPr/>
            <p:nvPr/>
          </p:nvGrpSpPr>
          <p:grpSpPr>
            <a:xfrm>
              <a:off x="8127410" y="3743143"/>
              <a:ext cx="130920" cy="110255"/>
              <a:chOff x="715992" y="1285336"/>
              <a:chExt cx="836763" cy="836762"/>
            </a:xfrm>
          </p:grpSpPr>
          <p:sp>
            <p:nvSpPr>
              <p:cNvPr id="763" name="Ellipse 762">
                <a:extLst>
                  <a:ext uri="{FF2B5EF4-FFF2-40B4-BE49-F238E27FC236}">
                    <a16:creationId xmlns:a16="http://schemas.microsoft.com/office/drawing/2014/main" id="{A4779C52-A55C-4C32-95F3-643EF2F9A0E3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764" name="Ellipse 763">
                <a:extLst>
                  <a:ext uri="{FF2B5EF4-FFF2-40B4-BE49-F238E27FC236}">
                    <a16:creationId xmlns:a16="http://schemas.microsoft.com/office/drawing/2014/main" id="{DC4A238E-8A9D-438D-B7C4-3E341DAEF854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633" name="Groupe 632">
              <a:extLst>
                <a:ext uri="{FF2B5EF4-FFF2-40B4-BE49-F238E27FC236}">
                  <a16:creationId xmlns:a16="http://schemas.microsoft.com/office/drawing/2014/main" id="{CF216201-B6F0-491C-B130-9C44F882353E}"/>
                </a:ext>
              </a:extLst>
            </p:cNvPr>
            <p:cNvGrpSpPr/>
            <p:nvPr/>
          </p:nvGrpSpPr>
          <p:grpSpPr>
            <a:xfrm>
              <a:off x="8392587" y="3744694"/>
              <a:ext cx="130920" cy="110255"/>
              <a:chOff x="715992" y="1285336"/>
              <a:chExt cx="836763" cy="836762"/>
            </a:xfrm>
          </p:grpSpPr>
          <p:sp>
            <p:nvSpPr>
              <p:cNvPr id="761" name="Ellipse 760">
                <a:extLst>
                  <a:ext uri="{FF2B5EF4-FFF2-40B4-BE49-F238E27FC236}">
                    <a16:creationId xmlns:a16="http://schemas.microsoft.com/office/drawing/2014/main" id="{0C43F982-F52D-4A3A-9DA6-0CACEF37EF13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762" name="Ellipse 761">
                <a:extLst>
                  <a:ext uri="{FF2B5EF4-FFF2-40B4-BE49-F238E27FC236}">
                    <a16:creationId xmlns:a16="http://schemas.microsoft.com/office/drawing/2014/main" id="{4F8C8B3F-6C7B-4897-ABEC-794DDC5D3B29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634" name="Groupe 633">
              <a:extLst>
                <a:ext uri="{FF2B5EF4-FFF2-40B4-BE49-F238E27FC236}">
                  <a16:creationId xmlns:a16="http://schemas.microsoft.com/office/drawing/2014/main" id="{475453F0-F5C0-4B54-97C2-93DB472B9C0E}"/>
                </a:ext>
              </a:extLst>
            </p:cNvPr>
            <p:cNvGrpSpPr/>
            <p:nvPr/>
          </p:nvGrpSpPr>
          <p:grpSpPr>
            <a:xfrm>
              <a:off x="8012757" y="3736633"/>
              <a:ext cx="130920" cy="110255"/>
              <a:chOff x="715992" y="1285336"/>
              <a:chExt cx="836763" cy="836762"/>
            </a:xfrm>
          </p:grpSpPr>
          <p:sp>
            <p:nvSpPr>
              <p:cNvPr id="759" name="Ellipse 758">
                <a:extLst>
                  <a:ext uri="{FF2B5EF4-FFF2-40B4-BE49-F238E27FC236}">
                    <a16:creationId xmlns:a16="http://schemas.microsoft.com/office/drawing/2014/main" id="{32615DE6-0BE0-4D42-9443-EF1F2EDCBAC4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760" name="Ellipse 759">
                <a:extLst>
                  <a:ext uri="{FF2B5EF4-FFF2-40B4-BE49-F238E27FC236}">
                    <a16:creationId xmlns:a16="http://schemas.microsoft.com/office/drawing/2014/main" id="{71D10B09-6874-4979-98D0-0DD047DDABEE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635" name="Groupe 634">
              <a:extLst>
                <a:ext uri="{FF2B5EF4-FFF2-40B4-BE49-F238E27FC236}">
                  <a16:creationId xmlns:a16="http://schemas.microsoft.com/office/drawing/2014/main" id="{832EB889-EA0A-43A4-93F3-9C24EA1BDDC5}"/>
                </a:ext>
              </a:extLst>
            </p:cNvPr>
            <p:cNvGrpSpPr/>
            <p:nvPr/>
          </p:nvGrpSpPr>
          <p:grpSpPr>
            <a:xfrm>
              <a:off x="8366012" y="3970220"/>
              <a:ext cx="130920" cy="110255"/>
              <a:chOff x="715992" y="1285336"/>
              <a:chExt cx="836763" cy="836762"/>
            </a:xfrm>
          </p:grpSpPr>
          <p:sp>
            <p:nvSpPr>
              <p:cNvPr id="757" name="Ellipse 756">
                <a:extLst>
                  <a:ext uri="{FF2B5EF4-FFF2-40B4-BE49-F238E27FC236}">
                    <a16:creationId xmlns:a16="http://schemas.microsoft.com/office/drawing/2014/main" id="{AD447F75-BBB6-45E9-84C2-D377BBB01C55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758" name="Ellipse 757">
                <a:extLst>
                  <a:ext uri="{FF2B5EF4-FFF2-40B4-BE49-F238E27FC236}">
                    <a16:creationId xmlns:a16="http://schemas.microsoft.com/office/drawing/2014/main" id="{3A81365A-0EEA-4794-8762-E969D3025FBD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636" name="Groupe 635">
              <a:extLst>
                <a:ext uri="{FF2B5EF4-FFF2-40B4-BE49-F238E27FC236}">
                  <a16:creationId xmlns:a16="http://schemas.microsoft.com/office/drawing/2014/main" id="{981A2086-4C35-4CC9-B204-F40EA8C2EB36}"/>
                </a:ext>
              </a:extLst>
            </p:cNvPr>
            <p:cNvGrpSpPr/>
            <p:nvPr/>
          </p:nvGrpSpPr>
          <p:grpSpPr>
            <a:xfrm>
              <a:off x="7843602" y="4069418"/>
              <a:ext cx="130920" cy="110255"/>
              <a:chOff x="715992" y="1285336"/>
              <a:chExt cx="836763" cy="836762"/>
            </a:xfrm>
          </p:grpSpPr>
          <p:sp>
            <p:nvSpPr>
              <p:cNvPr id="755" name="Ellipse 754">
                <a:extLst>
                  <a:ext uri="{FF2B5EF4-FFF2-40B4-BE49-F238E27FC236}">
                    <a16:creationId xmlns:a16="http://schemas.microsoft.com/office/drawing/2014/main" id="{488D7C0D-984E-4D18-9B65-84C2AE47AB39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756" name="Ellipse 755">
                <a:extLst>
                  <a:ext uri="{FF2B5EF4-FFF2-40B4-BE49-F238E27FC236}">
                    <a16:creationId xmlns:a16="http://schemas.microsoft.com/office/drawing/2014/main" id="{DD2976ED-404E-49F9-9AD8-0324DC75DB7B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637" name="Groupe 636">
              <a:extLst>
                <a:ext uri="{FF2B5EF4-FFF2-40B4-BE49-F238E27FC236}">
                  <a16:creationId xmlns:a16="http://schemas.microsoft.com/office/drawing/2014/main" id="{E1E90426-5C96-4531-8296-A33302CE32C7}"/>
                </a:ext>
              </a:extLst>
            </p:cNvPr>
            <p:cNvGrpSpPr/>
            <p:nvPr/>
          </p:nvGrpSpPr>
          <p:grpSpPr>
            <a:xfrm>
              <a:off x="8385411" y="3631279"/>
              <a:ext cx="130920" cy="110255"/>
              <a:chOff x="715992" y="1285336"/>
              <a:chExt cx="836763" cy="836762"/>
            </a:xfrm>
          </p:grpSpPr>
          <p:sp>
            <p:nvSpPr>
              <p:cNvPr id="753" name="Ellipse 752">
                <a:extLst>
                  <a:ext uri="{FF2B5EF4-FFF2-40B4-BE49-F238E27FC236}">
                    <a16:creationId xmlns:a16="http://schemas.microsoft.com/office/drawing/2014/main" id="{B86310CF-D9CC-45B0-935A-6F041EFE96E7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754" name="Ellipse 753">
                <a:extLst>
                  <a:ext uri="{FF2B5EF4-FFF2-40B4-BE49-F238E27FC236}">
                    <a16:creationId xmlns:a16="http://schemas.microsoft.com/office/drawing/2014/main" id="{642FCF7A-28D5-4B41-954F-A408E7A8948F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638" name="Groupe 637">
              <a:extLst>
                <a:ext uri="{FF2B5EF4-FFF2-40B4-BE49-F238E27FC236}">
                  <a16:creationId xmlns:a16="http://schemas.microsoft.com/office/drawing/2014/main" id="{5F79B869-5726-4182-84A7-D65FB73F3A1B}"/>
                </a:ext>
              </a:extLst>
            </p:cNvPr>
            <p:cNvGrpSpPr/>
            <p:nvPr/>
          </p:nvGrpSpPr>
          <p:grpSpPr>
            <a:xfrm>
              <a:off x="7730661" y="3632889"/>
              <a:ext cx="130920" cy="110255"/>
              <a:chOff x="715992" y="1285336"/>
              <a:chExt cx="836763" cy="836762"/>
            </a:xfrm>
          </p:grpSpPr>
          <p:sp>
            <p:nvSpPr>
              <p:cNvPr id="751" name="Ellipse 750">
                <a:extLst>
                  <a:ext uri="{FF2B5EF4-FFF2-40B4-BE49-F238E27FC236}">
                    <a16:creationId xmlns:a16="http://schemas.microsoft.com/office/drawing/2014/main" id="{B915C0A5-4BD4-4E0D-86A6-777442DCFBC8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752" name="Ellipse 751">
                <a:extLst>
                  <a:ext uri="{FF2B5EF4-FFF2-40B4-BE49-F238E27FC236}">
                    <a16:creationId xmlns:a16="http://schemas.microsoft.com/office/drawing/2014/main" id="{B6535F1C-4327-436C-A102-584F9646B4EC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639" name="Groupe 638">
              <a:extLst>
                <a:ext uri="{FF2B5EF4-FFF2-40B4-BE49-F238E27FC236}">
                  <a16:creationId xmlns:a16="http://schemas.microsoft.com/office/drawing/2014/main" id="{B301C909-68C7-4D7D-9CBD-26B6ACC2F729}"/>
                </a:ext>
              </a:extLst>
            </p:cNvPr>
            <p:cNvGrpSpPr/>
            <p:nvPr/>
          </p:nvGrpSpPr>
          <p:grpSpPr>
            <a:xfrm>
              <a:off x="7724888" y="3743143"/>
              <a:ext cx="130920" cy="110255"/>
              <a:chOff x="715992" y="1285336"/>
              <a:chExt cx="836763" cy="836762"/>
            </a:xfrm>
          </p:grpSpPr>
          <p:sp>
            <p:nvSpPr>
              <p:cNvPr id="749" name="Ellipse 748">
                <a:extLst>
                  <a:ext uri="{FF2B5EF4-FFF2-40B4-BE49-F238E27FC236}">
                    <a16:creationId xmlns:a16="http://schemas.microsoft.com/office/drawing/2014/main" id="{3C5E4538-2556-45C3-87D2-B5B1B1796D98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750" name="Ellipse 749">
                <a:extLst>
                  <a:ext uri="{FF2B5EF4-FFF2-40B4-BE49-F238E27FC236}">
                    <a16:creationId xmlns:a16="http://schemas.microsoft.com/office/drawing/2014/main" id="{38000277-B0E3-496E-AB45-95D51E0764BE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640" name="Groupe 639">
              <a:extLst>
                <a:ext uri="{FF2B5EF4-FFF2-40B4-BE49-F238E27FC236}">
                  <a16:creationId xmlns:a16="http://schemas.microsoft.com/office/drawing/2014/main" id="{467045BB-68DE-4406-B947-689B3DA1F913}"/>
                </a:ext>
              </a:extLst>
            </p:cNvPr>
            <p:cNvGrpSpPr/>
            <p:nvPr/>
          </p:nvGrpSpPr>
          <p:grpSpPr>
            <a:xfrm>
              <a:off x="7731468" y="3858511"/>
              <a:ext cx="130920" cy="110255"/>
              <a:chOff x="715992" y="1285336"/>
              <a:chExt cx="836763" cy="836762"/>
            </a:xfrm>
          </p:grpSpPr>
          <p:sp>
            <p:nvSpPr>
              <p:cNvPr id="747" name="Ellipse 746">
                <a:extLst>
                  <a:ext uri="{FF2B5EF4-FFF2-40B4-BE49-F238E27FC236}">
                    <a16:creationId xmlns:a16="http://schemas.microsoft.com/office/drawing/2014/main" id="{29E117F8-F4B6-4EF7-8F42-D76836ED20B3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748" name="Ellipse 747">
                <a:extLst>
                  <a:ext uri="{FF2B5EF4-FFF2-40B4-BE49-F238E27FC236}">
                    <a16:creationId xmlns:a16="http://schemas.microsoft.com/office/drawing/2014/main" id="{7528AF38-1175-4C48-AF0A-7F613BBB7016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641" name="Groupe 640">
              <a:extLst>
                <a:ext uri="{FF2B5EF4-FFF2-40B4-BE49-F238E27FC236}">
                  <a16:creationId xmlns:a16="http://schemas.microsoft.com/office/drawing/2014/main" id="{5631C162-AAAA-4E0A-A5CD-A954D097FD7D}"/>
                </a:ext>
              </a:extLst>
            </p:cNvPr>
            <p:cNvGrpSpPr/>
            <p:nvPr/>
          </p:nvGrpSpPr>
          <p:grpSpPr>
            <a:xfrm>
              <a:off x="7714395" y="3968765"/>
              <a:ext cx="130920" cy="110255"/>
              <a:chOff x="715992" y="1285336"/>
              <a:chExt cx="836763" cy="836762"/>
            </a:xfrm>
          </p:grpSpPr>
          <p:sp>
            <p:nvSpPr>
              <p:cNvPr id="745" name="Ellipse 744">
                <a:extLst>
                  <a:ext uri="{FF2B5EF4-FFF2-40B4-BE49-F238E27FC236}">
                    <a16:creationId xmlns:a16="http://schemas.microsoft.com/office/drawing/2014/main" id="{C8F1D509-0DD6-4267-8D9A-FFEF081778CE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746" name="Ellipse 745">
                <a:extLst>
                  <a:ext uri="{FF2B5EF4-FFF2-40B4-BE49-F238E27FC236}">
                    <a16:creationId xmlns:a16="http://schemas.microsoft.com/office/drawing/2014/main" id="{613060C3-AF10-470A-9519-BDE72AF732B4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642" name="Groupe 641">
              <a:extLst>
                <a:ext uri="{FF2B5EF4-FFF2-40B4-BE49-F238E27FC236}">
                  <a16:creationId xmlns:a16="http://schemas.microsoft.com/office/drawing/2014/main" id="{79BFAF7C-CA72-477E-8C2C-6ECF7873A7F9}"/>
                </a:ext>
              </a:extLst>
            </p:cNvPr>
            <p:cNvGrpSpPr/>
            <p:nvPr/>
          </p:nvGrpSpPr>
          <p:grpSpPr>
            <a:xfrm>
              <a:off x="7724888" y="4079020"/>
              <a:ext cx="130920" cy="110255"/>
              <a:chOff x="715992" y="1285336"/>
              <a:chExt cx="836763" cy="836762"/>
            </a:xfrm>
          </p:grpSpPr>
          <p:sp>
            <p:nvSpPr>
              <p:cNvPr id="743" name="Ellipse 742">
                <a:extLst>
                  <a:ext uri="{FF2B5EF4-FFF2-40B4-BE49-F238E27FC236}">
                    <a16:creationId xmlns:a16="http://schemas.microsoft.com/office/drawing/2014/main" id="{26EB8FA2-F644-4EA5-B133-CB501659C739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744" name="Ellipse 743">
                <a:extLst>
                  <a:ext uri="{FF2B5EF4-FFF2-40B4-BE49-F238E27FC236}">
                    <a16:creationId xmlns:a16="http://schemas.microsoft.com/office/drawing/2014/main" id="{FB6598EB-B915-40BF-80CE-140BB0DFF0D6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643" name="Groupe 642">
              <a:extLst>
                <a:ext uri="{FF2B5EF4-FFF2-40B4-BE49-F238E27FC236}">
                  <a16:creationId xmlns:a16="http://schemas.microsoft.com/office/drawing/2014/main" id="{27B215AB-EF35-4F0D-8B8F-EB331238042D}"/>
                </a:ext>
              </a:extLst>
            </p:cNvPr>
            <p:cNvGrpSpPr/>
            <p:nvPr/>
          </p:nvGrpSpPr>
          <p:grpSpPr>
            <a:xfrm>
              <a:off x="7715638" y="4186702"/>
              <a:ext cx="130920" cy="110255"/>
              <a:chOff x="715992" y="1285336"/>
              <a:chExt cx="836763" cy="836762"/>
            </a:xfrm>
          </p:grpSpPr>
          <p:sp>
            <p:nvSpPr>
              <p:cNvPr id="741" name="Ellipse 740">
                <a:extLst>
                  <a:ext uri="{FF2B5EF4-FFF2-40B4-BE49-F238E27FC236}">
                    <a16:creationId xmlns:a16="http://schemas.microsoft.com/office/drawing/2014/main" id="{16E8D45B-CB40-47B7-A481-F44872E7EAF4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742" name="Ellipse 741">
                <a:extLst>
                  <a:ext uri="{FF2B5EF4-FFF2-40B4-BE49-F238E27FC236}">
                    <a16:creationId xmlns:a16="http://schemas.microsoft.com/office/drawing/2014/main" id="{C131F6C6-48EF-4C8E-8732-5114CDC4F81A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644" name="Groupe 643">
              <a:extLst>
                <a:ext uri="{FF2B5EF4-FFF2-40B4-BE49-F238E27FC236}">
                  <a16:creationId xmlns:a16="http://schemas.microsoft.com/office/drawing/2014/main" id="{87CB804D-0FE6-4A5A-B5EF-78E5DC1CAD4A}"/>
                </a:ext>
              </a:extLst>
            </p:cNvPr>
            <p:cNvGrpSpPr/>
            <p:nvPr/>
          </p:nvGrpSpPr>
          <p:grpSpPr>
            <a:xfrm>
              <a:off x="7841598" y="3967704"/>
              <a:ext cx="130920" cy="110255"/>
              <a:chOff x="715992" y="1285336"/>
              <a:chExt cx="836763" cy="836762"/>
            </a:xfrm>
          </p:grpSpPr>
          <p:sp>
            <p:nvSpPr>
              <p:cNvPr id="739" name="Ellipse 738">
                <a:extLst>
                  <a:ext uri="{FF2B5EF4-FFF2-40B4-BE49-F238E27FC236}">
                    <a16:creationId xmlns:a16="http://schemas.microsoft.com/office/drawing/2014/main" id="{C4F139CF-438F-46F3-9228-9D26519F48C5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740" name="Ellipse 739">
                <a:extLst>
                  <a:ext uri="{FF2B5EF4-FFF2-40B4-BE49-F238E27FC236}">
                    <a16:creationId xmlns:a16="http://schemas.microsoft.com/office/drawing/2014/main" id="{2759CFBC-B0FA-4A41-A921-E64CD9A5531E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645" name="Groupe 644">
              <a:extLst>
                <a:ext uri="{FF2B5EF4-FFF2-40B4-BE49-F238E27FC236}">
                  <a16:creationId xmlns:a16="http://schemas.microsoft.com/office/drawing/2014/main" id="{B96778C7-85BA-4CCC-B290-8E5EE0CA349D}"/>
                </a:ext>
              </a:extLst>
            </p:cNvPr>
            <p:cNvGrpSpPr/>
            <p:nvPr/>
          </p:nvGrpSpPr>
          <p:grpSpPr>
            <a:xfrm>
              <a:off x="8231134" y="4177479"/>
              <a:ext cx="130920" cy="110255"/>
              <a:chOff x="715992" y="1285336"/>
              <a:chExt cx="836763" cy="836762"/>
            </a:xfrm>
          </p:grpSpPr>
          <p:sp>
            <p:nvSpPr>
              <p:cNvPr id="737" name="Ellipse 736">
                <a:extLst>
                  <a:ext uri="{FF2B5EF4-FFF2-40B4-BE49-F238E27FC236}">
                    <a16:creationId xmlns:a16="http://schemas.microsoft.com/office/drawing/2014/main" id="{46E9D76A-7F42-4066-97E8-CE6C0E904EC3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738" name="Ellipse 737">
                <a:extLst>
                  <a:ext uri="{FF2B5EF4-FFF2-40B4-BE49-F238E27FC236}">
                    <a16:creationId xmlns:a16="http://schemas.microsoft.com/office/drawing/2014/main" id="{E2047273-0FC2-467A-B8E4-8992D01D4152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646" name="Groupe 645">
              <a:extLst>
                <a:ext uri="{FF2B5EF4-FFF2-40B4-BE49-F238E27FC236}">
                  <a16:creationId xmlns:a16="http://schemas.microsoft.com/office/drawing/2014/main" id="{11F768AE-BE95-44AE-8A52-BE70C062EC95}"/>
                </a:ext>
              </a:extLst>
            </p:cNvPr>
            <p:cNvGrpSpPr/>
            <p:nvPr/>
          </p:nvGrpSpPr>
          <p:grpSpPr>
            <a:xfrm>
              <a:off x="8095443" y="4179475"/>
              <a:ext cx="130920" cy="110255"/>
              <a:chOff x="715992" y="1285336"/>
              <a:chExt cx="836763" cy="836762"/>
            </a:xfrm>
          </p:grpSpPr>
          <p:sp>
            <p:nvSpPr>
              <p:cNvPr id="735" name="Ellipse 734">
                <a:extLst>
                  <a:ext uri="{FF2B5EF4-FFF2-40B4-BE49-F238E27FC236}">
                    <a16:creationId xmlns:a16="http://schemas.microsoft.com/office/drawing/2014/main" id="{17ADBEE8-11E4-451E-84E8-57DB43002596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736" name="Ellipse 735">
                <a:extLst>
                  <a:ext uri="{FF2B5EF4-FFF2-40B4-BE49-F238E27FC236}">
                    <a16:creationId xmlns:a16="http://schemas.microsoft.com/office/drawing/2014/main" id="{7F31F35E-5E88-4093-8FEF-40FB66593078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647" name="Groupe 646">
              <a:extLst>
                <a:ext uri="{FF2B5EF4-FFF2-40B4-BE49-F238E27FC236}">
                  <a16:creationId xmlns:a16="http://schemas.microsoft.com/office/drawing/2014/main" id="{252FB84A-AD62-4F96-90B7-2B51EE4CA3F6}"/>
                </a:ext>
              </a:extLst>
            </p:cNvPr>
            <p:cNvGrpSpPr/>
            <p:nvPr/>
          </p:nvGrpSpPr>
          <p:grpSpPr>
            <a:xfrm>
              <a:off x="7966205" y="4172798"/>
              <a:ext cx="130920" cy="110255"/>
              <a:chOff x="715992" y="1285336"/>
              <a:chExt cx="836763" cy="836762"/>
            </a:xfrm>
          </p:grpSpPr>
          <p:sp>
            <p:nvSpPr>
              <p:cNvPr id="733" name="Ellipse 732">
                <a:extLst>
                  <a:ext uri="{FF2B5EF4-FFF2-40B4-BE49-F238E27FC236}">
                    <a16:creationId xmlns:a16="http://schemas.microsoft.com/office/drawing/2014/main" id="{2962481B-2A58-4B8A-8D5A-B11421786394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734" name="Ellipse 733">
                <a:extLst>
                  <a:ext uri="{FF2B5EF4-FFF2-40B4-BE49-F238E27FC236}">
                    <a16:creationId xmlns:a16="http://schemas.microsoft.com/office/drawing/2014/main" id="{81366F7A-D11D-4EBA-A960-683C613B91B6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648" name="Groupe 647">
              <a:extLst>
                <a:ext uri="{FF2B5EF4-FFF2-40B4-BE49-F238E27FC236}">
                  <a16:creationId xmlns:a16="http://schemas.microsoft.com/office/drawing/2014/main" id="{CD4B98E2-0B55-4BCC-A226-FE030FC50A7D}"/>
                </a:ext>
              </a:extLst>
            </p:cNvPr>
            <p:cNvGrpSpPr/>
            <p:nvPr/>
          </p:nvGrpSpPr>
          <p:grpSpPr>
            <a:xfrm>
              <a:off x="7840080" y="4179355"/>
              <a:ext cx="130920" cy="110255"/>
              <a:chOff x="715992" y="1285336"/>
              <a:chExt cx="836763" cy="836762"/>
            </a:xfrm>
          </p:grpSpPr>
          <p:sp>
            <p:nvSpPr>
              <p:cNvPr id="731" name="Ellipse 730">
                <a:extLst>
                  <a:ext uri="{FF2B5EF4-FFF2-40B4-BE49-F238E27FC236}">
                    <a16:creationId xmlns:a16="http://schemas.microsoft.com/office/drawing/2014/main" id="{58083AF2-4928-4F95-B62E-BE8F5E8CBD09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732" name="Ellipse 731">
                <a:extLst>
                  <a:ext uri="{FF2B5EF4-FFF2-40B4-BE49-F238E27FC236}">
                    <a16:creationId xmlns:a16="http://schemas.microsoft.com/office/drawing/2014/main" id="{EC960DF3-C50F-4F43-BE2F-A664B4901A07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649" name="Groupe 648">
              <a:extLst>
                <a:ext uri="{FF2B5EF4-FFF2-40B4-BE49-F238E27FC236}">
                  <a16:creationId xmlns:a16="http://schemas.microsoft.com/office/drawing/2014/main" id="{5C2E39D4-12A6-47A2-B901-09730F58754A}"/>
                </a:ext>
              </a:extLst>
            </p:cNvPr>
            <p:cNvGrpSpPr/>
            <p:nvPr/>
          </p:nvGrpSpPr>
          <p:grpSpPr>
            <a:xfrm>
              <a:off x="7864521" y="3632224"/>
              <a:ext cx="130920" cy="110255"/>
              <a:chOff x="715992" y="1285336"/>
              <a:chExt cx="836763" cy="836762"/>
            </a:xfrm>
          </p:grpSpPr>
          <p:sp>
            <p:nvSpPr>
              <p:cNvPr id="729" name="Ellipse 728">
                <a:extLst>
                  <a:ext uri="{FF2B5EF4-FFF2-40B4-BE49-F238E27FC236}">
                    <a16:creationId xmlns:a16="http://schemas.microsoft.com/office/drawing/2014/main" id="{38694563-56B6-4CED-904D-A13AA3F30BCA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730" name="Ellipse 729">
                <a:extLst>
                  <a:ext uri="{FF2B5EF4-FFF2-40B4-BE49-F238E27FC236}">
                    <a16:creationId xmlns:a16="http://schemas.microsoft.com/office/drawing/2014/main" id="{CE6314D9-BEA2-4D1D-810F-EC1D54A9E0BC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650" name="Groupe 649">
              <a:extLst>
                <a:ext uri="{FF2B5EF4-FFF2-40B4-BE49-F238E27FC236}">
                  <a16:creationId xmlns:a16="http://schemas.microsoft.com/office/drawing/2014/main" id="{D7F75F0D-B927-4519-B96B-110AF48D40DB}"/>
                </a:ext>
              </a:extLst>
            </p:cNvPr>
            <p:cNvGrpSpPr/>
            <p:nvPr/>
          </p:nvGrpSpPr>
          <p:grpSpPr>
            <a:xfrm>
              <a:off x="7851990" y="3852787"/>
              <a:ext cx="130920" cy="110255"/>
              <a:chOff x="715992" y="1285336"/>
              <a:chExt cx="836763" cy="836762"/>
            </a:xfrm>
          </p:grpSpPr>
          <p:sp>
            <p:nvSpPr>
              <p:cNvPr id="727" name="Ellipse 726">
                <a:extLst>
                  <a:ext uri="{FF2B5EF4-FFF2-40B4-BE49-F238E27FC236}">
                    <a16:creationId xmlns:a16="http://schemas.microsoft.com/office/drawing/2014/main" id="{F67D5C8D-18A0-4FB4-9008-5000E9910AB5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728" name="Ellipse 727">
                <a:extLst>
                  <a:ext uri="{FF2B5EF4-FFF2-40B4-BE49-F238E27FC236}">
                    <a16:creationId xmlns:a16="http://schemas.microsoft.com/office/drawing/2014/main" id="{368B244A-2C82-4650-8288-6E38DC78A4FD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651" name="Groupe 650">
              <a:extLst>
                <a:ext uri="{FF2B5EF4-FFF2-40B4-BE49-F238E27FC236}">
                  <a16:creationId xmlns:a16="http://schemas.microsoft.com/office/drawing/2014/main" id="{D42B7238-9E77-47D3-BEC2-557205E70B27}"/>
                </a:ext>
              </a:extLst>
            </p:cNvPr>
            <p:cNvGrpSpPr/>
            <p:nvPr/>
          </p:nvGrpSpPr>
          <p:grpSpPr>
            <a:xfrm>
              <a:off x="7982495" y="3852343"/>
              <a:ext cx="130920" cy="110255"/>
              <a:chOff x="715992" y="1285336"/>
              <a:chExt cx="836763" cy="836762"/>
            </a:xfrm>
          </p:grpSpPr>
          <p:sp>
            <p:nvSpPr>
              <p:cNvPr id="725" name="Ellipse 724">
                <a:extLst>
                  <a:ext uri="{FF2B5EF4-FFF2-40B4-BE49-F238E27FC236}">
                    <a16:creationId xmlns:a16="http://schemas.microsoft.com/office/drawing/2014/main" id="{61BC04F0-BEED-4126-B882-40F807FD63B8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726" name="Ellipse 725">
                <a:extLst>
                  <a:ext uri="{FF2B5EF4-FFF2-40B4-BE49-F238E27FC236}">
                    <a16:creationId xmlns:a16="http://schemas.microsoft.com/office/drawing/2014/main" id="{CAA8A49A-998C-4CF4-832A-B0C234C15214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652" name="Groupe 651">
              <a:extLst>
                <a:ext uri="{FF2B5EF4-FFF2-40B4-BE49-F238E27FC236}">
                  <a16:creationId xmlns:a16="http://schemas.microsoft.com/office/drawing/2014/main" id="{2C8A40EF-32F1-4F96-980D-B84C8314C05B}"/>
                </a:ext>
              </a:extLst>
            </p:cNvPr>
            <p:cNvGrpSpPr/>
            <p:nvPr/>
          </p:nvGrpSpPr>
          <p:grpSpPr>
            <a:xfrm>
              <a:off x="8114068" y="3871574"/>
              <a:ext cx="130920" cy="110255"/>
              <a:chOff x="715992" y="1285336"/>
              <a:chExt cx="836763" cy="836762"/>
            </a:xfrm>
          </p:grpSpPr>
          <p:sp>
            <p:nvSpPr>
              <p:cNvPr id="723" name="Ellipse 722">
                <a:extLst>
                  <a:ext uri="{FF2B5EF4-FFF2-40B4-BE49-F238E27FC236}">
                    <a16:creationId xmlns:a16="http://schemas.microsoft.com/office/drawing/2014/main" id="{27440835-2373-4B9E-9CCE-A09CB4793FC0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724" name="Ellipse 723">
                <a:extLst>
                  <a:ext uri="{FF2B5EF4-FFF2-40B4-BE49-F238E27FC236}">
                    <a16:creationId xmlns:a16="http://schemas.microsoft.com/office/drawing/2014/main" id="{3D343220-DD2C-4B47-ACA5-0B3959AB08FE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653" name="Groupe 652">
              <a:extLst>
                <a:ext uri="{FF2B5EF4-FFF2-40B4-BE49-F238E27FC236}">
                  <a16:creationId xmlns:a16="http://schemas.microsoft.com/office/drawing/2014/main" id="{CDC487C8-9B51-4C08-8100-E3D270A09ECE}"/>
                </a:ext>
              </a:extLst>
            </p:cNvPr>
            <p:cNvGrpSpPr/>
            <p:nvPr/>
          </p:nvGrpSpPr>
          <p:grpSpPr>
            <a:xfrm>
              <a:off x="8643777" y="3616079"/>
              <a:ext cx="130920" cy="110255"/>
              <a:chOff x="715992" y="1285336"/>
              <a:chExt cx="836763" cy="836762"/>
            </a:xfrm>
          </p:grpSpPr>
          <p:sp>
            <p:nvSpPr>
              <p:cNvPr id="721" name="Ellipse 720">
                <a:extLst>
                  <a:ext uri="{FF2B5EF4-FFF2-40B4-BE49-F238E27FC236}">
                    <a16:creationId xmlns:a16="http://schemas.microsoft.com/office/drawing/2014/main" id="{AE3A0B16-6447-42F2-93A7-78A07D5C72FF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722" name="Ellipse 721">
                <a:extLst>
                  <a:ext uri="{FF2B5EF4-FFF2-40B4-BE49-F238E27FC236}">
                    <a16:creationId xmlns:a16="http://schemas.microsoft.com/office/drawing/2014/main" id="{78871E5A-3C07-4247-8F30-27B89CF3D51D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654" name="Groupe 653">
              <a:extLst>
                <a:ext uri="{FF2B5EF4-FFF2-40B4-BE49-F238E27FC236}">
                  <a16:creationId xmlns:a16="http://schemas.microsoft.com/office/drawing/2014/main" id="{E5917BB5-AAF0-4DDA-97D1-6CD91B36DC6D}"/>
                </a:ext>
              </a:extLst>
            </p:cNvPr>
            <p:cNvGrpSpPr/>
            <p:nvPr/>
          </p:nvGrpSpPr>
          <p:grpSpPr>
            <a:xfrm>
              <a:off x="8251537" y="3869906"/>
              <a:ext cx="130920" cy="110255"/>
              <a:chOff x="715992" y="1285336"/>
              <a:chExt cx="836763" cy="836762"/>
            </a:xfrm>
          </p:grpSpPr>
          <p:sp>
            <p:nvSpPr>
              <p:cNvPr id="719" name="Ellipse 718">
                <a:extLst>
                  <a:ext uri="{FF2B5EF4-FFF2-40B4-BE49-F238E27FC236}">
                    <a16:creationId xmlns:a16="http://schemas.microsoft.com/office/drawing/2014/main" id="{B511F596-8291-421A-B632-265810354851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720" name="Ellipse 719">
                <a:extLst>
                  <a:ext uri="{FF2B5EF4-FFF2-40B4-BE49-F238E27FC236}">
                    <a16:creationId xmlns:a16="http://schemas.microsoft.com/office/drawing/2014/main" id="{7A7945CE-B0C1-479C-B859-E55D723D5A24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655" name="Groupe 654">
              <a:extLst>
                <a:ext uri="{FF2B5EF4-FFF2-40B4-BE49-F238E27FC236}">
                  <a16:creationId xmlns:a16="http://schemas.microsoft.com/office/drawing/2014/main" id="{6AE792F1-5410-4407-9B96-CCA600E5D8D5}"/>
                </a:ext>
              </a:extLst>
            </p:cNvPr>
            <p:cNvGrpSpPr/>
            <p:nvPr/>
          </p:nvGrpSpPr>
          <p:grpSpPr>
            <a:xfrm>
              <a:off x="8508094" y="3737248"/>
              <a:ext cx="130920" cy="110255"/>
              <a:chOff x="715992" y="1285336"/>
              <a:chExt cx="836763" cy="836762"/>
            </a:xfrm>
          </p:grpSpPr>
          <p:sp>
            <p:nvSpPr>
              <p:cNvPr id="717" name="Ellipse 716">
                <a:extLst>
                  <a:ext uri="{FF2B5EF4-FFF2-40B4-BE49-F238E27FC236}">
                    <a16:creationId xmlns:a16="http://schemas.microsoft.com/office/drawing/2014/main" id="{AADAF535-4F46-4855-B704-1D75F61386EB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718" name="Ellipse 717">
                <a:extLst>
                  <a:ext uri="{FF2B5EF4-FFF2-40B4-BE49-F238E27FC236}">
                    <a16:creationId xmlns:a16="http://schemas.microsoft.com/office/drawing/2014/main" id="{B6998FE3-077B-430A-B309-DE6F558F6424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656" name="Groupe 655">
              <a:extLst>
                <a:ext uri="{FF2B5EF4-FFF2-40B4-BE49-F238E27FC236}">
                  <a16:creationId xmlns:a16="http://schemas.microsoft.com/office/drawing/2014/main" id="{9C785F95-BF2D-417B-BB4C-FA82438164C3}"/>
                </a:ext>
              </a:extLst>
            </p:cNvPr>
            <p:cNvGrpSpPr/>
            <p:nvPr/>
          </p:nvGrpSpPr>
          <p:grpSpPr>
            <a:xfrm>
              <a:off x="8381199" y="3852397"/>
              <a:ext cx="130920" cy="110255"/>
              <a:chOff x="715992" y="1285336"/>
              <a:chExt cx="836763" cy="836762"/>
            </a:xfrm>
          </p:grpSpPr>
          <p:sp>
            <p:nvSpPr>
              <p:cNvPr id="715" name="Ellipse 714">
                <a:extLst>
                  <a:ext uri="{FF2B5EF4-FFF2-40B4-BE49-F238E27FC236}">
                    <a16:creationId xmlns:a16="http://schemas.microsoft.com/office/drawing/2014/main" id="{DC233FD3-AA0F-4F96-815D-C72590E32692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716" name="Ellipse 715">
                <a:extLst>
                  <a:ext uri="{FF2B5EF4-FFF2-40B4-BE49-F238E27FC236}">
                    <a16:creationId xmlns:a16="http://schemas.microsoft.com/office/drawing/2014/main" id="{8FF0E987-45FC-47BF-B488-35B5BA8DB2F1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657" name="Groupe 656">
              <a:extLst>
                <a:ext uri="{FF2B5EF4-FFF2-40B4-BE49-F238E27FC236}">
                  <a16:creationId xmlns:a16="http://schemas.microsoft.com/office/drawing/2014/main" id="{056D46C8-4738-492B-AA76-69013464C8E5}"/>
                </a:ext>
              </a:extLst>
            </p:cNvPr>
            <p:cNvGrpSpPr/>
            <p:nvPr/>
          </p:nvGrpSpPr>
          <p:grpSpPr>
            <a:xfrm>
              <a:off x="8514288" y="3846726"/>
              <a:ext cx="130920" cy="110255"/>
              <a:chOff x="715992" y="1285336"/>
              <a:chExt cx="836763" cy="836762"/>
            </a:xfrm>
          </p:grpSpPr>
          <p:sp>
            <p:nvSpPr>
              <p:cNvPr id="713" name="Ellipse 712">
                <a:extLst>
                  <a:ext uri="{FF2B5EF4-FFF2-40B4-BE49-F238E27FC236}">
                    <a16:creationId xmlns:a16="http://schemas.microsoft.com/office/drawing/2014/main" id="{A1059541-75FA-44C9-A1BF-66D6C7D67922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714" name="Ellipse 713">
                <a:extLst>
                  <a:ext uri="{FF2B5EF4-FFF2-40B4-BE49-F238E27FC236}">
                    <a16:creationId xmlns:a16="http://schemas.microsoft.com/office/drawing/2014/main" id="{679FB4C1-DA6B-4836-95BB-8371231D6C39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658" name="Groupe 657">
              <a:extLst>
                <a:ext uri="{FF2B5EF4-FFF2-40B4-BE49-F238E27FC236}">
                  <a16:creationId xmlns:a16="http://schemas.microsoft.com/office/drawing/2014/main" id="{C3677B47-F27A-4DFE-900E-8BE6CE2FFA65}"/>
                </a:ext>
              </a:extLst>
            </p:cNvPr>
            <p:cNvGrpSpPr/>
            <p:nvPr/>
          </p:nvGrpSpPr>
          <p:grpSpPr>
            <a:xfrm>
              <a:off x="8653873" y="3850320"/>
              <a:ext cx="130920" cy="110255"/>
              <a:chOff x="715992" y="1285336"/>
              <a:chExt cx="836763" cy="836762"/>
            </a:xfrm>
          </p:grpSpPr>
          <p:sp>
            <p:nvSpPr>
              <p:cNvPr id="711" name="Ellipse 710">
                <a:extLst>
                  <a:ext uri="{FF2B5EF4-FFF2-40B4-BE49-F238E27FC236}">
                    <a16:creationId xmlns:a16="http://schemas.microsoft.com/office/drawing/2014/main" id="{FBF892DC-7D2C-409A-986A-0D471F58086D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712" name="Ellipse 711">
                <a:extLst>
                  <a:ext uri="{FF2B5EF4-FFF2-40B4-BE49-F238E27FC236}">
                    <a16:creationId xmlns:a16="http://schemas.microsoft.com/office/drawing/2014/main" id="{197E345C-757D-4DF7-8F04-40FE3C1588E5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659" name="Groupe 658">
              <a:extLst>
                <a:ext uri="{FF2B5EF4-FFF2-40B4-BE49-F238E27FC236}">
                  <a16:creationId xmlns:a16="http://schemas.microsoft.com/office/drawing/2014/main" id="{803C9341-2C39-46C9-A2AC-97556CF6B25F}"/>
                </a:ext>
              </a:extLst>
            </p:cNvPr>
            <p:cNvGrpSpPr/>
            <p:nvPr/>
          </p:nvGrpSpPr>
          <p:grpSpPr>
            <a:xfrm>
              <a:off x="8502425" y="3957008"/>
              <a:ext cx="130920" cy="110255"/>
              <a:chOff x="715992" y="1285336"/>
              <a:chExt cx="836763" cy="836762"/>
            </a:xfrm>
          </p:grpSpPr>
          <p:sp>
            <p:nvSpPr>
              <p:cNvPr id="709" name="Ellipse 708">
                <a:extLst>
                  <a:ext uri="{FF2B5EF4-FFF2-40B4-BE49-F238E27FC236}">
                    <a16:creationId xmlns:a16="http://schemas.microsoft.com/office/drawing/2014/main" id="{A9FDECD7-FB0A-41B9-8EBE-C47BA4598C16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710" name="Ellipse 709">
                <a:extLst>
                  <a:ext uri="{FF2B5EF4-FFF2-40B4-BE49-F238E27FC236}">
                    <a16:creationId xmlns:a16="http://schemas.microsoft.com/office/drawing/2014/main" id="{7163AFF4-7FB8-4F6A-B58D-2895185199AD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660" name="Groupe 659">
              <a:extLst>
                <a:ext uri="{FF2B5EF4-FFF2-40B4-BE49-F238E27FC236}">
                  <a16:creationId xmlns:a16="http://schemas.microsoft.com/office/drawing/2014/main" id="{D1F376FA-E563-42E8-9704-032A4FDDD5EE}"/>
                </a:ext>
              </a:extLst>
            </p:cNvPr>
            <p:cNvGrpSpPr/>
            <p:nvPr/>
          </p:nvGrpSpPr>
          <p:grpSpPr>
            <a:xfrm>
              <a:off x="8515912" y="3613199"/>
              <a:ext cx="130920" cy="110255"/>
              <a:chOff x="715992" y="1285336"/>
              <a:chExt cx="836763" cy="836762"/>
            </a:xfrm>
          </p:grpSpPr>
          <p:sp>
            <p:nvSpPr>
              <p:cNvPr id="707" name="Ellipse 706">
                <a:extLst>
                  <a:ext uri="{FF2B5EF4-FFF2-40B4-BE49-F238E27FC236}">
                    <a16:creationId xmlns:a16="http://schemas.microsoft.com/office/drawing/2014/main" id="{B5381CB3-245E-402B-918F-1F2D1F798E58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708" name="Ellipse 707">
                <a:extLst>
                  <a:ext uri="{FF2B5EF4-FFF2-40B4-BE49-F238E27FC236}">
                    <a16:creationId xmlns:a16="http://schemas.microsoft.com/office/drawing/2014/main" id="{3BAE521B-D273-4D4B-882C-419A80C80448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661" name="Groupe 660">
              <a:extLst>
                <a:ext uri="{FF2B5EF4-FFF2-40B4-BE49-F238E27FC236}">
                  <a16:creationId xmlns:a16="http://schemas.microsoft.com/office/drawing/2014/main" id="{636D3332-75E8-4BCE-8605-C45414C34F83}"/>
                </a:ext>
              </a:extLst>
            </p:cNvPr>
            <p:cNvGrpSpPr/>
            <p:nvPr/>
          </p:nvGrpSpPr>
          <p:grpSpPr>
            <a:xfrm>
              <a:off x="8357797" y="4075044"/>
              <a:ext cx="130920" cy="110255"/>
              <a:chOff x="715992" y="1285336"/>
              <a:chExt cx="836763" cy="836762"/>
            </a:xfrm>
          </p:grpSpPr>
          <p:sp>
            <p:nvSpPr>
              <p:cNvPr id="705" name="Ellipse 704">
                <a:extLst>
                  <a:ext uri="{FF2B5EF4-FFF2-40B4-BE49-F238E27FC236}">
                    <a16:creationId xmlns:a16="http://schemas.microsoft.com/office/drawing/2014/main" id="{5417F3B3-92BF-4A0E-8828-4938BC998304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706" name="Ellipse 705">
                <a:extLst>
                  <a:ext uri="{FF2B5EF4-FFF2-40B4-BE49-F238E27FC236}">
                    <a16:creationId xmlns:a16="http://schemas.microsoft.com/office/drawing/2014/main" id="{54595ADF-6BF2-4D6A-AA2B-4C51DEE92BF5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662" name="Groupe 661">
              <a:extLst>
                <a:ext uri="{FF2B5EF4-FFF2-40B4-BE49-F238E27FC236}">
                  <a16:creationId xmlns:a16="http://schemas.microsoft.com/office/drawing/2014/main" id="{FFA32212-DCAC-482D-9501-75996E0B13B9}"/>
                </a:ext>
              </a:extLst>
            </p:cNvPr>
            <p:cNvGrpSpPr/>
            <p:nvPr/>
          </p:nvGrpSpPr>
          <p:grpSpPr>
            <a:xfrm>
              <a:off x="7955795" y="4064756"/>
              <a:ext cx="130920" cy="110255"/>
              <a:chOff x="715992" y="1285336"/>
              <a:chExt cx="836763" cy="836762"/>
            </a:xfrm>
          </p:grpSpPr>
          <p:sp>
            <p:nvSpPr>
              <p:cNvPr id="703" name="Ellipse 702">
                <a:extLst>
                  <a:ext uri="{FF2B5EF4-FFF2-40B4-BE49-F238E27FC236}">
                    <a16:creationId xmlns:a16="http://schemas.microsoft.com/office/drawing/2014/main" id="{39FA81EA-99AE-4F2F-9A1A-606DAB55CF60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704" name="Ellipse 703">
                <a:extLst>
                  <a:ext uri="{FF2B5EF4-FFF2-40B4-BE49-F238E27FC236}">
                    <a16:creationId xmlns:a16="http://schemas.microsoft.com/office/drawing/2014/main" id="{494B7113-4B5C-457A-B89F-AA54C9E5DE65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663" name="Groupe 662">
              <a:extLst>
                <a:ext uri="{FF2B5EF4-FFF2-40B4-BE49-F238E27FC236}">
                  <a16:creationId xmlns:a16="http://schemas.microsoft.com/office/drawing/2014/main" id="{8B8F0D6E-4EAB-41E7-BFBF-A9493C56E647}"/>
                </a:ext>
              </a:extLst>
            </p:cNvPr>
            <p:cNvGrpSpPr/>
            <p:nvPr/>
          </p:nvGrpSpPr>
          <p:grpSpPr>
            <a:xfrm>
              <a:off x="8222609" y="3985372"/>
              <a:ext cx="130920" cy="110255"/>
              <a:chOff x="715992" y="1285336"/>
              <a:chExt cx="836763" cy="836762"/>
            </a:xfrm>
          </p:grpSpPr>
          <p:sp>
            <p:nvSpPr>
              <p:cNvPr id="701" name="Ellipse 700">
                <a:extLst>
                  <a:ext uri="{FF2B5EF4-FFF2-40B4-BE49-F238E27FC236}">
                    <a16:creationId xmlns:a16="http://schemas.microsoft.com/office/drawing/2014/main" id="{5ABD39FB-5E61-4A20-AA38-E27ACF5CDEEB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702" name="Ellipse 701">
                <a:extLst>
                  <a:ext uri="{FF2B5EF4-FFF2-40B4-BE49-F238E27FC236}">
                    <a16:creationId xmlns:a16="http://schemas.microsoft.com/office/drawing/2014/main" id="{04352BA0-B3CD-4E65-B15B-41C42547D3F0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664" name="Groupe 663">
              <a:extLst>
                <a:ext uri="{FF2B5EF4-FFF2-40B4-BE49-F238E27FC236}">
                  <a16:creationId xmlns:a16="http://schemas.microsoft.com/office/drawing/2014/main" id="{9187BF9F-9FD8-4449-B412-4E7A49B8B99D}"/>
                </a:ext>
              </a:extLst>
            </p:cNvPr>
            <p:cNvGrpSpPr/>
            <p:nvPr/>
          </p:nvGrpSpPr>
          <p:grpSpPr>
            <a:xfrm>
              <a:off x="8249042" y="3744067"/>
              <a:ext cx="130920" cy="110255"/>
              <a:chOff x="715992" y="1285336"/>
              <a:chExt cx="836763" cy="836762"/>
            </a:xfrm>
          </p:grpSpPr>
          <p:sp>
            <p:nvSpPr>
              <p:cNvPr id="699" name="Ellipse 698">
                <a:extLst>
                  <a:ext uri="{FF2B5EF4-FFF2-40B4-BE49-F238E27FC236}">
                    <a16:creationId xmlns:a16="http://schemas.microsoft.com/office/drawing/2014/main" id="{06EFBC86-817D-45B4-BA6B-4F155841FC11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700" name="Ellipse 699">
                <a:extLst>
                  <a:ext uri="{FF2B5EF4-FFF2-40B4-BE49-F238E27FC236}">
                    <a16:creationId xmlns:a16="http://schemas.microsoft.com/office/drawing/2014/main" id="{C8F48295-A260-4382-B10A-6AC13EAA872B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665" name="Groupe 664">
              <a:extLst>
                <a:ext uri="{FF2B5EF4-FFF2-40B4-BE49-F238E27FC236}">
                  <a16:creationId xmlns:a16="http://schemas.microsoft.com/office/drawing/2014/main" id="{1A99DCC0-8F30-4977-8D21-7437F821BA9A}"/>
                </a:ext>
              </a:extLst>
            </p:cNvPr>
            <p:cNvGrpSpPr/>
            <p:nvPr/>
          </p:nvGrpSpPr>
          <p:grpSpPr>
            <a:xfrm>
              <a:off x="8363292" y="4180789"/>
              <a:ext cx="130920" cy="110255"/>
              <a:chOff x="715992" y="1285336"/>
              <a:chExt cx="836763" cy="836762"/>
            </a:xfrm>
          </p:grpSpPr>
          <p:sp>
            <p:nvSpPr>
              <p:cNvPr id="697" name="Ellipse 696">
                <a:extLst>
                  <a:ext uri="{FF2B5EF4-FFF2-40B4-BE49-F238E27FC236}">
                    <a16:creationId xmlns:a16="http://schemas.microsoft.com/office/drawing/2014/main" id="{DCE0A770-3182-435E-9BE0-A96EB6E1B9F6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698" name="Ellipse 697">
                <a:extLst>
                  <a:ext uri="{FF2B5EF4-FFF2-40B4-BE49-F238E27FC236}">
                    <a16:creationId xmlns:a16="http://schemas.microsoft.com/office/drawing/2014/main" id="{29C12868-B7B8-4B3E-A091-05154CC9A4F2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666" name="Groupe 665">
              <a:extLst>
                <a:ext uri="{FF2B5EF4-FFF2-40B4-BE49-F238E27FC236}">
                  <a16:creationId xmlns:a16="http://schemas.microsoft.com/office/drawing/2014/main" id="{29BFEA56-EE43-4C95-97C8-4D4052B246DA}"/>
                </a:ext>
              </a:extLst>
            </p:cNvPr>
            <p:cNvGrpSpPr/>
            <p:nvPr/>
          </p:nvGrpSpPr>
          <p:grpSpPr>
            <a:xfrm>
              <a:off x="8499177" y="4180789"/>
              <a:ext cx="130920" cy="110255"/>
              <a:chOff x="715992" y="1285336"/>
              <a:chExt cx="836763" cy="836762"/>
            </a:xfrm>
          </p:grpSpPr>
          <p:sp>
            <p:nvSpPr>
              <p:cNvPr id="695" name="Ellipse 694">
                <a:extLst>
                  <a:ext uri="{FF2B5EF4-FFF2-40B4-BE49-F238E27FC236}">
                    <a16:creationId xmlns:a16="http://schemas.microsoft.com/office/drawing/2014/main" id="{2984127B-F89F-41A6-B338-108FDB4A7975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696" name="Ellipse 695">
                <a:extLst>
                  <a:ext uri="{FF2B5EF4-FFF2-40B4-BE49-F238E27FC236}">
                    <a16:creationId xmlns:a16="http://schemas.microsoft.com/office/drawing/2014/main" id="{DCFCF330-B055-418E-968A-1E644EB3F59E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667" name="Groupe 666">
              <a:extLst>
                <a:ext uri="{FF2B5EF4-FFF2-40B4-BE49-F238E27FC236}">
                  <a16:creationId xmlns:a16="http://schemas.microsoft.com/office/drawing/2014/main" id="{E3A34D2F-9E47-4E76-A100-696BF437BA22}"/>
                </a:ext>
              </a:extLst>
            </p:cNvPr>
            <p:cNvGrpSpPr/>
            <p:nvPr/>
          </p:nvGrpSpPr>
          <p:grpSpPr>
            <a:xfrm>
              <a:off x="8627411" y="4180789"/>
              <a:ext cx="130920" cy="110255"/>
              <a:chOff x="715992" y="1285336"/>
              <a:chExt cx="836763" cy="836762"/>
            </a:xfrm>
          </p:grpSpPr>
          <p:sp>
            <p:nvSpPr>
              <p:cNvPr id="693" name="Ellipse 692">
                <a:extLst>
                  <a:ext uri="{FF2B5EF4-FFF2-40B4-BE49-F238E27FC236}">
                    <a16:creationId xmlns:a16="http://schemas.microsoft.com/office/drawing/2014/main" id="{80BEE177-C906-4A57-A1B2-3CFBD1030FF9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694" name="Ellipse 693">
                <a:extLst>
                  <a:ext uri="{FF2B5EF4-FFF2-40B4-BE49-F238E27FC236}">
                    <a16:creationId xmlns:a16="http://schemas.microsoft.com/office/drawing/2014/main" id="{738B2AED-B349-47BE-9B0D-DCD0D06245AE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668" name="Groupe 667">
              <a:extLst>
                <a:ext uri="{FF2B5EF4-FFF2-40B4-BE49-F238E27FC236}">
                  <a16:creationId xmlns:a16="http://schemas.microsoft.com/office/drawing/2014/main" id="{E95FAEE8-27AC-485E-93CA-CAD214B21CFE}"/>
                </a:ext>
              </a:extLst>
            </p:cNvPr>
            <p:cNvGrpSpPr/>
            <p:nvPr/>
          </p:nvGrpSpPr>
          <p:grpSpPr>
            <a:xfrm>
              <a:off x="8135526" y="3619396"/>
              <a:ext cx="130920" cy="110255"/>
              <a:chOff x="715992" y="1285336"/>
              <a:chExt cx="836763" cy="836762"/>
            </a:xfrm>
          </p:grpSpPr>
          <p:sp>
            <p:nvSpPr>
              <p:cNvPr id="691" name="Ellipse 690">
                <a:extLst>
                  <a:ext uri="{FF2B5EF4-FFF2-40B4-BE49-F238E27FC236}">
                    <a16:creationId xmlns:a16="http://schemas.microsoft.com/office/drawing/2014/main" id="{639C7312-205C-44CF-A06F-5FF92D9EA343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692" name="Ellipse 691">
                <a:extLst>
                  <a:ext uri="{FF2B5EF4-FFF2-40B4-BE49-F238E27FC236}">
                    <a16:creationId xmlns:a16="http://schemas.microsoft.com/office/drawing/2014/main" id="{453EA6E5-071A-46DA-B5A8-12AEFCD072F8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669" name="Groupe 668">
              <a:extLst>
                <a:ext uri="{FF2B5EF4-FFF2-40B4-BE49-F238E27FC236}">
                  <a16:creationId xmlns:a16="http://schemas.microsoft.com/office/drawing/2014/main" id="{9A2B7B4C-3935-48DF-A4F8-1A0EC6D506C0}"/>
                </a:ext>
              </a:extLst>
            </p:cNvPr>
            <p:cNvGrpSpPr/>
            <p:nvPr/>
          </p:nvGrpSpPr>
          <p:grpSpPr>
            <a:xfrm>
              <a:off x="8506459" y="4078899"/>
              <a:ext cx="130920" cy="110255"/>
              <a:chOff x="715992" y="1285336"/>
              <a:chExt cx="836763" cy="836762"/>
            </a:xfrm>
          </p:grpSpPr>
          <p:sp>
            <p:nvSpPr>
              <p:cNvPr id="689" name="Ellipse 688">
                <a:extLst>
                  <a:ext uri="{FF2B5EF4-FFF2-40B4-BE49-F238E27FC236}">
                    <a16:creationId xmlns:a16="http://schemas.microsoft.com/office/drawing/2014/main" id="{740555F4-1512-498B-A01F-FFFB44409533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690" name="Ellipse 689">
                <a:extLst>
                  <a:ext uri="{FF2B5EF4-FFF2-40B4-BE49-F238E27FC236}">
                    <a16:creationId xmlns:a16="http://schemas.microsoft.com/office/drawing/2014/main" id="{00DA4AFE-F700-4C21-ABC2-432CE6D22342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670" name="Groupe 669">
              <a:extLst>
                <a:ext uri="{FF2B5EF4-FFF2-40B4-BE49-F238E27FC236}">
                  <a16:creationId xmlns:a16="http://schemas.microsoft.com/office/drawing/2014/main" id="{502DB01B-6182-4644-8C65-41D3FE820C58}"/>
                </a:ext>
              </a:extLst>
            </p:cNvPr>
            <p:cNvGrpSpPr/>
            <p:nvPr/>
          </p:nvGrpSpPr>
          <p:grpSpPr>
            <a:xfrm>
              <a:off x="8219839" y="4081408"/>
              <a:ext cx="130920" cy="110255"/>
              <a:chOff x="715992" y="1285336"/>
              <a:chExt cx="836763" cy="836762"/>
            </a:xfrm>
          </p:grpSpPr>
          <p:sp>
            <p:nvSpPr>
              <p:cNvPr id="687" name="Ellipse 686">
                <a:extLst>
                  <a:ext uri="{FF2B5EF4-FFF2-40B4-BE49-F238E27FC236}">
                    <a16:creationId xmlns:a16="http://schemas.microsoft.com/office/drawing/2014/main" id="{387632D1-F79D-4635-93C5-83E09B27D37C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688" name="Ellipse 687">
                <a:extLst>
                  <a:ext uri="{FF2B5EF4-FFF2-40B4-BE49-F238E27FC236}">
                    <a16:creationId xmlns:a16="http://schemas.microsoft.com/office/drawing/2014/main" id="{A61CB1C9-4EDF-405D-88CF-9DD487DE1EF4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671" name="Groupe 670">
              <a:extLst>
                <a:ext uri="{FF2B5EF4-FFF2-40B4-BE49-F238E27FC236}">
                  <a16:creationId xmlns:a16="http://schemas.microsoft.com/office/drawing/2014/main" id="{9B67FC0D-68AD-4C4D-90C4-60091EC39C57}"/>
                </a:ext>
              </a:extLst>
            </p:cNvPr>
            <p:cNvGrpSpPr/>
            <p:nvPr/>
          </p:nvGrpSpPr>
          <p:grpSpPr>
            <a:xfrm>
              <a:off x="8621179" y="4082801"/>
              <a:ext cx="130920" cy="110255"/>
              <a:chOff x="715992" y="1285336"/>
              <a:chExt cx="836763" cy="836762"/>
            </a:xfrm>
          </p:grpSpPr>
          <p:sp>
            <p:nvSpPr>
              <p:cNvPr id="685" name="Ellipse 684">
                <a:extLst>
                  <a:ext uri="{FF2B5EF4-FFF2-40B4-BE49-F238E27FC236}">
                    <a16:creationId xmlns:a16="http://schemas.microsoft.com/office/drawing/2014/main" id="{7B393F59-66E4-4EAF-AADA-1481A1E3E549}"/>
                  </a:ext>
                </a:extLst>
              </p:cNvPr>
              <p:cNvSpPr/>
              <p:nvPr/>
            </p:nvSpPr>
            <p:spPr>
              <a:xfrm>
                <a:off x="715992" y="1285336"/>
                <a:ext cx="836763" cy="836762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686" name="Ellipse 685">
                <a:extLst>
                  <a:ext uri="{FF2B5EF4-FFF2-40B4-BE49-F238E27FC236}">
                    <a16:creationId xmlns:a16="http://schemas.microsoft.com/office/drawing/2014/main" id="{52A86BF7-F584-4276-AC3B-4D76E19966B6}"/>
                  </a:ext>
                </a:extLst>
              </p:cNvPr>
              <p:cNvSpPr/>
              <p:nvPr/>
            </p:nvSpPr>
            <p:spPr>
              <a:xfrm>
                <a:off x="819958" y="1380855"/>
                <a:ext cx="628830" cy="64572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672" name="Ellipse 671">
              <a:extLst>
                <a:ext uri="{FF2B5EF4-FFF2-40B4-BE49-F238E27FC236}">
                  <a16:creationId xmlns:a16="http://schemas.microsoft.com/office/drawing/2014/main" id="{FD0BA41E-C00E-42C7-9396-9C8DBB5AD292}"/>
                </a:ext>
              </a:extLst>
            </p:cNvPr>
            <p:cNvSpPr/>
            <p:nvPr/>
          </p:nvSpPr>
          <p:spPr>
            <a:xfrm>
              <a:off x="7986757" y="372173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3" name="Ellipse 672">
              <a:extLst>
                <a:ext uri="{FF2B5EF4-FFF2-40B4-BE49-F238E27FC236}">
                  <a16:creationId xmlns:a16="http://schemas.microsoft.com/office/drawing/2014/main" id="{9C190BBA-637C-4350-B4D8-3716C7289428}"/>
                </a:ext>
              </a:extLst>
            </p:cNvPr>
            <p:cNvSpPr/>
            <p:nvPr/>
          </p:nvSpPr>
          <p:spPr>
            <a:xfrm>
              <a:off x="8064134" y="4156232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4" name="Ellipse 673">
              <a:extLst>
                <a:ext uri="{FF2B5EF4-FFF2-40B4-BE49-F238E27FC236}">
                  <a16:creationId xmlns:a16="http://schemas.microsoft.com/office/drawing/2014/main" id="{83B16F31-9307-4DF3-9BDD-BA6D06356B12}"/>
                </a:ext>
              </a:extLst>
            </p:cNvPr>
            <p:cNvSpPr/>
            <p:nvPr/>
          </p:nvSpPr>
          <p:spPr>
            <a:xfrm>
              <a:off x="8346790" y="4266769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5" name="Ellipse 674">
              <a:extLst>
                <a:ext uri="{FF2B5EF4-FFF2-40B4-BE49-F238E27FC236}">
                  <a16:creationId xmlns:a16="http://schemas.microsoft.com/office/drawing/2014/main" id="{626A80A5-EEB5-4E7D-B2E8-14F241669701}"/>
                </a:ext>
              </a:extLst>
            </p:cNvPr>
            <p:cNvSpPr/>
            <p:nvPr/>
          </p:nvSpPr>
          <p:spPr>
            <a:xfrm>
              <a:off x="8355956" y="3834394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6" name="Ellipse 675">
              <a:extLst>
                <a:ext uri="{FF2B5EF4-FFF2-40B4-BE49-F238E27FC236}">
                  <a16:creationId xmlns:a16="http://schemas.microsoft.com/office/drawing/2014/main" id="{740BB652-BA95-456C-B11B-0D6BC34EF26C}"/>
                </a:ext>
              </a:extLst>
            </p:cNvPr>
            <p:cNvSpPr/>
            <p:nvPr/>
          </p:nvSpPr>
          <p:spPr>
            <a:xfrm>
              <a:off x="8613602" y="404830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7" name="Ellipse 676">
              <a:extLst>
                <a:ext uri="{FF2B5EF4-FFF2-40B4-BE49-F238E27FC236}">
                  <a16:creationId xmlns:a16="http://schemas.microsoft.com/office/drawing/2014/main" id="{F46CC6D9-16CC-4E49-AA3E-0E17B7F2FB42}"/>
                </a:ext>
              </a:extLst>
            </p:cNvPr>
            <p:cNvSpPr/>
            <p:nvPr/>
          </p:nvSpPr>
          <p:spPr>
            <a:xfrm>
              <a:off x="7944021" y="3953419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8" name="Ellipse 677">
              <a:extLst>
                <a:ext uri="{FF2B5EF4-FFF2-40B4-BE49-F238E27FC236}">
                  <a16:creationId xmlns:a16="http://schemas.microsoft.com/office/drawing/2014/main" id="{24396B79-33FE-47A2-8171-8E6FD1843D8D}"/>
                </a:ext>
              </a:extLst>
            </p:cNvPr>
            <p:cNvSpPr/>
            <p:nvPr/>
          </p:nvSpPr>
          <p:spPr>
            <a:xfrm>
              <a:off x="8235101" y="3721353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9" name="Ellipse 678">
              <a:extLst>
                <a:ext uri="{FF2B5EF4-FFF2-40B4-BE49-F238E27FC236}">
                  <a16:creationId xmlns:a16="http://schemas.microsoft.com/office/drawing/2014/main" id="{8BCCD302-3BC7-48C0-8DE1-A5DDD01567A6}"/>
                </a:ext>
              </a:extLst>
            </p:cNvPr>
            <p:cNvSpPr/>
            <p:nvPr/>
          </p:nvSpPr>
          <p:spPr>
            <a:xfrm>
              <a:off x="7961764" y="3482976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0" name="Ellipse 679">
              <a:extLst>
                <a:ext uri="{FF2B5EF4-FFF2-40B4-BE49-F238E27FC236}">
                  <a16:creationId xmlns:a16="http://schemas.microsoft.com/office/drawing/2014/main" id="{B1171208-EF75-4948-A626-E3883923174B}"/>
                </a:ext>
              </a:extLst>
            </p:cNvPr>
            <p:cNvSpPr/>
            <p:nvPr/>
          </p:nvSpPr>
          <p:spPr>
            <a:xfrm>
              <a:off x="8375507" y="3604092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1" name="Ellipse 680">
              <a:extLst>
                <a:ext uri="{FF2B5EF4-FFF2-40B4-BE49-F238E27FC236}">
                  <a16:creationId xmlns:a16="http://schemas.microsoft.com/office/drawing/2014/main" id="{F2B7FD69-7BF7-4CB1-A96F-3FF7D36C1C39}"/>
                </a:ext>
              </a:extLst>
            </p:cNvPr>
            <p:cNvSpPr/>
            <p:nvPr/>
          </p:nvSpPr>
          <p:spPr>
            <a:xfrm>
              <a:off x="7823981" y="382211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2" name="Ellipse 681">
              <a:extLst>
                <a:ext uri="{FF2B5EF4-FFF2-40B4-BE49-F238E27FC236}">
                  <a16:creationId xmlns:a16="http://schemas.microsoft.com/office/drawing/2014/main" id="{D11898EC-3E00-4CE8-8B78-088137763815}"/>
                </a:ext>
              </a:extLst>
            </p:cNvPr>
            <p:cNvSpPr/>
            <p:nvPr/>
          </p:nvSpPr>
          <p:spPr>
            <a:xfrm>
              <a:off x="8623554" y="370974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3" name="Ellipse 682">
              <a:extLst>
                <a:ext uri="{FF2B5EF4-FFF2-40B4-BE49-F238E27FC236}">
                  <a16:creationId xmlns:a16="http://schemas.microsoft.com/office/drawing/2014/main" id="{22553878-5524-4228-89D3-D2DB966F6B9D}"/>
                </a:ext>
              </a:extLst>
            </p:cNvPr>
            <p:cNvSpPr/>
            <p:nvPr/>
          </p:nvSpPr>
          <p:spPr>
            <a:xfrm>
              <a:off x="7680179" y="4067889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4" name="Ellipse 683">
              <a:extLst>
                <a:ext uri="{FF2B5EF4-FFF2-40B4-BE49-F238E27FC236}">
                  <a16:creationId xmlns:a16="http://schemas.microsoft.com/office/drawing/2014/main" id="{7092E22C-9885-4F09-A95C-8EBD00EC2944}"/>
                </a:ext>
              </a:extLst>
            </p:cNvPr>
            <p:cNvSpPr/>
            <p:nvPr/>
          </p:nvSpPr>
          <p:spPr>
            <a:xfrm>
              <a:off x="8734300" y="3952896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797" name="Connecteur droit avec flèche 796">
            <a:extLst>
              <a:ext uri="{FF2B5EF4-FFF2-40B4-BE49-F238E27FC236}">
                <a16:creationId xmlns:a16="http://schemas.microsoft.com/office/drawing/2014/main" id="{070B5062-C6C9-4E64-963A-89492615AC58}"/>
              </a:ext>
            </a:extLst>
          </p:cNvPr>
          <p:cNvCxnSpPr>
            <a:cxnSpLocks/>
          </p:cNvCxnSpPr>
          <p:nvPr/>
        </p:nvCxnSpPr>
        <p:spPr>
          <a:xfrm flipV="1">
            <a:off x="6773383" y="1192195"/>
            <a:ext cx="323030" cy="32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8" name="Arc 797">
            <a:extLst>
              <a:ext uri="{FF2B5EF4-FFF2-40B4-BE49-F238E27FC236}">
                <a16:creationId xmlns:a16="http://schemas.microsoft.com/office/drawing/2014/main" id="{AD32247C-7426-470E-9BD1-5871ED56B3FA}"/>
              </a:ext>
            </a:extLst>
          </p:cNvPr>
          <p:cNvSpPr/>
          <p:nvPr/>
        </p:nvSpPr>
        <p:spPr>
          <a:xfrm>
            <a:off x="6808042" y="2338118"/>
            <a:ext cx="95781" cy="217703"/>
          </a:xfrm>
          <a:prstGeom prst="arc">
            <a:avLst/>
          </a:prstGeom>
          <a:ln w="1905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9" name="ZoneTexte 798">
            <a:extLst>
              <a:ext uri="{FF2B5EF4-FFF2-40B4-BE49-F238E27FC236}">
                <a16:creationId xmlns:a16="http://schemas.microsoft.com/office/drawing/2014/main" id="{9AE84D6A-8FD8-432B-9FAB-BB65BFE7D57B}"/>
              </a:ext>
            </a:extLst>
          </p:cNvPr>
          <p:cNvSpPr txBox="1"/>
          <p:nvPr/>
        </p:nvSpPr>
        <p:spPr>
          <a:xfrm>
            <a:off x="6461509" y="2126663"/>
            <a:ext cx="5435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accent2"/>
                </a:solidFill>
              </a:rPr>
              <a:t>≠ 1</a:t>
            </a:r>
          </a:p>
        </p:txBody>
      </p:sp>
      <p:cxnSp>
        <p:nvCxnSpPr>
          <p:cNvPr id="800" name="Connecteur droit 799">
            <a:extLst>
              <a:ext uri="{FF2B5EF4-FFF2-40B4-BE49-F238E27FC236}">
                <a16:creationId xmlns:a16="http://schemas.microsoft.com/office/drawing/2014/main" id="{5EA6F5CD-805C-48B0-8085-1EE2AB2F0289}"/>
              </a:ext>
            </a:extLst>
          </p:cNvPr>
          <p:cNvCxnSpPr>
            <a:cxnSpLocks/>
          </p:cNvCxnSpPr>
          <p:nvPr/>
        </p:nvCxnSpPr>
        <p:spPr>
          <a:xfrm flipV="1">
            <a:off x="6527367" y="2446809"/>
            <a:ext cx="430567" cy="1573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2" name="Rectangle 801">
            <a:extLst>
              <a:ext uri="{FF2B5EF4-FFF2-40B4-BE49-F238E27FC236}">
                <a16:creationId xmlns:a16="http://schemas.microsoft.com/office/drawing/2014/main" id="{E212651E-CC91-47CE-8B48-952236C9AD92}"/>
              </a:ext>
            </a:extLst>
          </p:cNvPr>
          <p:cNvSpPr/>
          <p:nvPr/>
        </p:nvSpPr>
        <p:spPr>
          <a:xfrm>
            <a:off x="6026020" y="2548543"/>
            <a:ext cx="112659" cy="323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BC37512F-F778-4CBD-B1C6-486E26D7BC39}"/>
              </a:ext>
            </a:extLst>
          </p:cNvPr>
          <p:cNvCxnSpPr>
            <a:cxnSpLocks/>
          </p:cNvCxnSpPr>
          <p:nvPr/>
        </p:nvCxnSpPr>
        <p:spPr>
          <a:xfrm>
            <a:off x="3909582" y="3643112"/>
            <a:ext cx="1127411" cy="283128"/>
          </a:xfrm>
          <a:prstGeom prst="straightConnector1">
            <a:avLst/>
          </a:prstGeom>
          <a:ln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9" name="Connecteur droit avec flèche 608">
            <a:extLst>
              <a:ext uri="{FF2B5EF4-FFF2-40B4-BE49-F238E27FC236}">
                <a16:creationId xmlns:a16="http://schemas.microsoft.com/office/drawing/2014/main" id="{CD7F5257-EBFF-4016-8033-3497CD821EC8}"/>
              </a:ext>
            </a:extLst>
          </p:cNvPr>
          <p:cNvCxnSpPr>
            <a:cxnSpLocks/>
          </p:cNvCxnSpPr>
          <p:nvPr/>
        </p:nvCxnSpPr>
        <p:spPr>
          <a:xfrm flipH="1" flipV="1">
            <a:off x="6426718" y="2555822"/>
            <a:ext cx="1429257" cy="123612"/>
          </a:xfrm>
          <a:prstGeom prst="straightConnector1">
            <a:avLst/>
          </a:prstGeom>
          <a:ln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21365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7191</TotalTime>
  <Words>2417</Words>
  <Application>Microsoft Office PowerPoint</Application>
  <PresentationFormat>Grand écran</PresentationFormat>
  <Paragraphs>308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0" baseType="lpstr">
      <vt:lpstr>Arial</vt:lpstr>
      <vt:lpstr>Arial Unicode MS</vt:lpstr>
      <vt:lpstr>Calibri</vt:lpstr>
      <vt:lpstr>Calibri Light</vt:lpstr>
      <vt:lpstr>Calisto MT</vt:lpstr>
      <vt:lpstr>Cambria Math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MAILLET Benjamin</dc:creator>
  <cp:lastModifiedBy>Webmaster Lacite</cp:lastModifiedBy>
  <cp:revision>387</cp:revision>
  <dcterms:created xsi:type="dcterms:W3CDTF">2026-03-07T14:57:37Z</dcterms:created>
  <dcterms:modified xsi:type="dcterms:W3CDTF">2026-05-21T14:18:09Z</dcterms:modified>
</cp:coreProperties>
</file>