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sldIdLst>
    <p:sldId id="257" r:id="rId2"/>
    <p:sldId id="272" r:id="rId3"/>
    <p:sldId id="258" r:id="rId4"/>
    <p:sldId id="287" r:id="rId5"/>
    <p:sldId id="286" r:id="rId6"/>
    <p:sldId id="285" r:id="rId7"/>
    <p:sldId id="284" r:id="rId8"/>
    <p:sldId id="283" r:id="rId9"/>
    <p:sldId id="281" r:id="rId10"/>
    <p:sldId id="282" r:id="rId11"/>
    <p:sldId id="259" r:id="rId12"/>
    <p:sldId id="267" r:id="rId13"/>
    <p:sldId id="280" r:id="rId14"/>
    <p:sldId id="288" r:id="rId15"/>
    <p:sldId id="289" r:id="rId16"/>
    <p:sldId id="266" r:id="rId17"/>
    <p:sldId id="290" r:id="rId18"/>
    <p:sldId id="291" r:id="rId19"/>
    <p:sldId id="29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88A237-4454-D523-3943-554ECB5E51E3}" name="Werdin, Maike" initials="WM" userId="S-1-5-21-1342843525-2070610718-1520766640-1664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003F"/>
    <a:srgbClr val="00701D"/>
    <a:srgbClr val="00E93D"/>
    <a:srgbClr val="27ADFD"/>
    <a:srgbClr val="FFFFFF"/>
    <a:srgbClr val="73CA5D"/>
    <a:srgbClr val="3066FD"/>
    <a:srgbClr val="306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19" autoAdjust="0"/>
  </p:normalViewPr>
  <p:slideViewPr>
    <p:cSldViewPr snapToGrid="0">
      <p:cViewPr varScale="1">
        <p:scale>
          <a:sx n="78" d="100"/>
          <a:sy n="78" d="100"/>
        </p:scale>
        <p:origin x="4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/>
              <a:t>InterPore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967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InterPore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494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/>
              <a:t>InterPore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17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Picture 49">
            <a:extLst>
              <a:ext uri="{FF2B5EF4-FFF2-40B4-BE49-F238E27FC236}">
                <a16:creationId xmlns:a16="http://schemas.microsoft.com/office/drawing/2014/main" id="{FD9436DD-8882-C872-7450-787AE1783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6493" b="382"/>
          <a:stretch/>
        </p:blipFill>
        <p:spPr>
          <a:xfrm>
            <a:off x="477243" y="72052"/>
            <a:ext cx="989607" cy="32986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34AAC79-C81C-7FBF-CE50-A206F9724049}"/>
              </a:ext>
            </a:extLst>
          </p:cNvPr>
          <p:cNvSpPr txBox="1"/>
          <p:nvPr userDrawn="1"/>
        </p:nvSpPr>
        <p:spPr>
          <a:xfrm>
            <a:off x="9564683" y="6261276"/>
            <a:ext cx="23129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de-DE" sz="800" dirty="0" err="1">
                <a:latin typeface="Lucida Sans" panose="020B0602030504020204" pitchFamily="34" charset="0"/>
                <a:cs typeface="Arial" panose="020B0604020202020204" pitchFamily="34" charset="0"/>
              </a:rPr>
              <a:t>InterPore</a:t>
            </a:r>
            <a:r>
              <a:rPr lang="en-US" altLang="de-DE" sz="800" dirty="0">
                <a:latin typeface="Lucida Sans" panose="020B0602030504020204" pitchFamily="34" charset="0"/>
                <a:cs typeface="Arial" panose="020B0604020202020204" pitchFamily="34" charset="0"/>
              </a:rPr>
              <a:t> 2026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de-DE" sz="800" dirty="0">
                <a:latin typeface="Lucida Sans" panose="020B0602030504020204" pitchFamily="34" charset="0"/>
                <a:cs typeface="Arial" panose="020B0604020202020204" pitchFamily="34" charset="0"/>
              </a:rPr>
              <a:t>18</a:t>
            </a:r>
            <a:r>
              <a:rPr lang="en-US" altLang="de-DE" sz="800" baseline="30000" dirty="0">
                <a:latin typeface="Lucida Sans" panose="020B0602030504020204" pitchFamily="34" charset="0"/>
                <a:cs typeface="Arial" panose="020B0604020202020204" pitchFamily="34" charset="0"/>
              </a:rPr>
              <a:t>th</a:t>
            </a:r>
            <a:r>
              <a:rPr lang="en-US" altLang="de-DE" sz="800" dirty="0">
                <a:latin typeface="Lucida Sans" panose="020B0602030504020204" pitchFamily="34" charset="0"/>
                <a:cs typeface="Arial" panose="020B0604020202020204" pitchFamily="34" charset="0"/>
              </a:rPr>
              <a:t> annual meeting &amp; conference courses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de-DE" sz="800" dirty="0">
                <a:latin typeface="Lucida Sans" panose="020B0602030504020204" pitchFamily="34" charset="0"/>
                <a:cs typeface="Arial" panose="020B0604020202020204" pitchFamily="34" charset="0"/>
              </a:rPr>
              <a:t>19</a:t>
            </a:r>
            <a:r>
              <a:rPr lang="en-US" altLang="de-DE" sz="800" baseline="30000" dirty="0">
                <a:latin typeface="Lucida Sans" panose="020B0602030504020204" pitchFamily="34" charset="0"/>
                <a:cs typeface="Arial" panose="020B0604020202020204" pitchFamily="34" charset="0"/>
              </a:rPr>
              <a:t>th</a:t>
            </a:r>
            <a:r>
              <a:rPr lang="en-US" altLang="de-DE" sz="800" dirty="0">
                <a:latin typeface="Lucida Sans" panose="020B0602030504020204" pitchFamily="34" charset="0"/>
                <a:cs typeface="Arial" panose="020B0604020202020204" pitchFamily="34" charset="0"/>
              </a:rPr>
              <a:t> – 22</a:t>
            </a:r>
            <a:r>
              <a:rPr lang="en-US" altLang="de-DE" sz="800" baseline="30000" dirty="0">
                <a:latin typeface="Lucida Sans" panose="020B0602030504020204" pitchFamily="34" charset="0"/>
                <a:cs typeface="Arial" panose="020B0604020202020204" pitchFamily="34" charset="0"/>
              </a:rPr>
              <a:t>nd</a:t>
            </a:r>
            <a:r>
              <a:rPr lang="en-US" altLang="de-DE" sz="800" dirty="0">
                <a:latin typeface="Lucida Sans" panose="020B0602030504020204" pitchFamily="34" charset="0"/>
                <a:cs typeface="Arial" panose="020B0604020202020204" pitchFamily="34" charset="0"/>
              </a:rPr>
              <a:t> May 2026, Nantes, France  </a:t>
            </a:r>
            <a:endParaRPr lang="en-US" altLang="de-DE" sz="300" dirty="0"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EA49D48-E66E-E09D-386C-7DBCD5FF94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62311" y="48483"/>
            <a:ext cx="984929" cy="984929"/>
            <a:chOff x="11127779" y="69868"/>
            <a:chExt cx="964800" cy="9648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A1FBF6D-1EE5-DA50-8F42-6EF116C8B4E4}"/>
                </a:ext>
              </a:extLst>
            </p:cNvPr>
            <p:cNvSpPr/>
            <p:nvPr/>
          </p:nvSpPr>
          <p:spPr>
            <a:xfrm>
              <a:off x="11127779" y="69868"/>
              <a:ext cx="964800" cy="96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14" name="Graphic 21">
              <a:extLst>
                <a:ext uri="{FF2B5EF4-FFF2-40B4-BE49-F238E27FC236}">
                  <a16:creationId xmlns:a16="http://schemas.microsoft.com/office/drawing/2014/main" id="{65840319-9719-7500-9C59-9A06777FF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27779" y="69868"/>
              <a:ext cx="963544" cy="963544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00E38F02-2B41-9B06-E5F0-85A10AC3C2CF}"/>
              </a:ext>
            </a:extLst>
          </p:cNvPr>
          <p:cNvSpPr txBox="1"/>
          <p:nvPr userDrawn="1"/>
        </p:nvSpPr>
        <p:spPr>
          <a:xfrm>
            <a:off x="8719974" y="73546"/>
            <a:ext cx="247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maike.werdin@ovgu.de</a:t>
            </a:r>
          </a:p>
        </p:txBody>
      </p:sp>
    </p:spTree>
    <p:extLst>
      <p:ext uri="{BB962C8B-B14F-4D97-AF65-F5344CB8AC3E}">
        <p14:creationId xmlns:p14="http://schemas.microsoft.com/office/powerpoint/2010/main" val="382734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/>
              <a:t>InterPore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27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InterPore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33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InterPore 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41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InterPore 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654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InterPore 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42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e-DE"/>
              <a:t>InterPore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64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InterPore 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52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de-DE"/>
              <a:t>InterPore 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FBADB0A-66A1-48E8-896A-5109EB6C307D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79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png"/><Relationship Id="rId3" Type="http://schemas.openxmlformats.org/officeDocument/2006/relationships/image" Target="../media/image25.svg"/><Relationship Id="rId21" Type="http://schemas.openxmlformats.org/officeDocument/2006/relationships/hyperlink" Target="https://doi.org/10.1186/s13068-024-02549-7" TargetMode="External"/><Relationship Id="rId7" Type="http://schemas.openxmlformats.org/officeDocument/2006/relationships/image" Target="../media/image13.svg"/><Relationship Id="rId17" Type="http://schemas.openxmlformats.org/officeDocument/2006/relationships/image" Target="../media/image32.png"/><Relationship Id="rId2" Type="http://schemas.openxmlformats.org/officeDocument/2006/relationships/image" Target="../media/image24.png"/><Relationship Id="rId16" Type="http://schemas.openxmlformats.org/officeDocument/2006/relationships/image" Target="../media/image28.png"/><Relationship Id="rId20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7.svg"/><Relationship Id="rId15" Type="http://schemas.openxmlformats.org/officeDocument/2006/relationships/image" Target="../media/image37.png"/><Relationship Id="rId19" Type="http://schemas.openxmlformats.org/officeDocument/2006/relationships/image" Target="../media/image28.emf"/><Relationship Id="rId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3068-024-02549-7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3.png"/><Relationship Id="rId3" Type="http://schemas.openxmlformats.org/officeDocument/2006/relationships/image" Target="../media/image21.png"/><Relationship Id="rId17" Type="http://schemas.openxmlformats.org/officeDocument/2006/relationships/image" Target="../media/image31.png"/><Relationship Id="rId2" Type="http://schemas.openxmlformats.org/officeDocument/2006/relationships/image" Target="../media/image20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9" descr="W:\user\Forschungszentrum Dynamische Systeme - CDS\Public Relation\CDS Poster\MPIundCDS.PNG">
            <a:extLst>
              <a:ext uri="{FF2B5EF4-FFF2-40B4-BE49-F238E27FC236}">
                <a16:creationId xmlns:a16="http://schemas.microsoft.com/office/drawing/2014/main" id="{EE06FD54-D483-96B7-E80F-38B78108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3"/>
          <a:stretch>
            <a:fillRect/>
          </a:stretch>
        </p:blipFill>
        <p:spPr bwMode="auto">
          <a:xfrm>
            <a:off x="4976655" y="551246"/>
            <a:ext cx="2476820" cy="76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4413D22-8B22-43E5-74AA-B7BBD23F543D}"/>
              </a:ext>
            </a:extLst>
          </p:cNvPr>
          <p:cNvSpPr/>
          <p:nvPr/>
        </p:nvSpPr>
        <p:spPr>
          <a:xfrm>
            <a:off x="436282" y="1671586"/>
            <a:ext cx="11319436" cy="47292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800" dirty="0"/>
          </a:p>
          <a:p>
            <a:endParaRPr lang="de-DE" sz="2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8C278F-FF80-4C1C-2487-13F0611CE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282" y="1080952"/>
            <a:ext cx="11319436" cy="2528576"/>
          </a:xfrm>
        </p:spPr>
        <p:txBody>
          <a:bodyPr>
            <a:noAutofit/>
          </a:bodyPr>
          <a:lstStyle/>
          <a:p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Model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based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assessment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of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pore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-size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dependent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biofilm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growth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kinetics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with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application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to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productive</a:t>
            </a:r>
            <a:r>
              <a:rPr lang="de-DE" sz="4000" cap="none" dirty="0">
                <a:solidFill>
                  <a:schemeClr val="bg1"/>
                </a:solidFill>
                <a:latin typeface="Aptos" panose="020B0004020202020204" pitchFamily="34" charset="0"/>
              </a:rPr>
              <a:t> biofilm-</a:t>
            </a:r>
            <a:r>
              <a:rPr lang="de-DE" sz="4000" cap="none" dirty="0" err="1">
                <a:solidFill>
                  <a:schemeClr val="bg1"/>
                </a:solidFill>
                <a:latin typeface="Aptos" panose="020B0004020202020204" pitchFamily="34" charset="0"/>
              </a:rPr>
              <a:t>reactors</a:t>
            </a:r>
            <a:endParaRPr lang="de-DE" sz="4000" cap="none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Grafik 13">
            <a:extLst>
              <a:ext uri="{FF2B5EF4-FFF2-40B4-BE49-F238E27FC236}">
                <a16:creationId xmlns:a16="http://schemas.microsoft.com/office/drawing/2014/main" id="{FF3B937F-C05D-95F6-BF77-11762691A8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50" b="28653"/>
          <a:stretch/>
        </p:blipFill>
        <p:spPr>
          <a:xfrm>
            <a:off x="14489534" y="39117111"/>
            <a:ext cx="2099520" cy="862834"/>
          </a:xfrm>
          <a:prstGeom prst="rect">
            <a:avLst/>
          </a:prstGeom>
        </p:spPr>
      </p:pic>
      <p:pic>
        <p:nvPicPr>
          <p:cNvPr id="8" name="Grafik 13">
            <a:extLst>
              <a:ext uri="{FF2B5EF4-FFF2-40B4-BE49-F238E27FC236}">
                <a16:creationId xmlns:a16="http://schemas.microsoft.com/office/drawing/2014/main" id="{2BE1A181-764A-E914-DDDF-773D144AB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250" b="28653"/>
          <a:stretch/>
        </p:blipFill>
        <p:spPr>
          <a:xfrm>
            <a:off x="14641934" y="39269511"/>
            <a:ext cx="2099520" cy="862834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090C3FDC-295E-4BAB-1BE8-C6C876F80C88}"/>
              </a:ext>
            </a:extLst>
          </p:cNvPr>
          <p:cNvSpPr>
            <a:spLocks/>
          </p:cNvSpPr>
          <p:nvPr/>
        </p:nvSpPr>
        <p:spPr bwMode="auto">
          <a:xfrm>
            <a:off x="321229" y="3791210"/>
            <a:ext cx="27077555" cy="1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rIns="76200"/>
          <a:lstStyle>
            <a:lvl1pPr marL="30480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756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756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756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756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800" u="sng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Maike Werdin</a:t>
            </a:r>
            <a:r>
              <a:rPr lang="en-US" altLang="de-DE" sz="1800" u="sng" baseline="300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1</a:t>
            </a:r>
            <a:r>
              <a:rPr lang="en-US" altLang="de-DE" sz="18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 Loisa Borde</a:t>
            </a:r>
            <a:r>
              <a:rPr lang="en-US" altLang="de-DE" sz="1800" baseline="300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1,2</a:t>
            </a:r>
            <a:r>
              <a:rPr lang="en-US" altLang="de-DE" sz="18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, Nicole Vorhauer-Huget</a:t>
            </a:r>
            <a:r>
              <a:rPr lang="en-US" altLang="de-DE" sz="1800" baseline="300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1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de-DE" sz="1050" baseline="300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1</a:t>
            </a:r>
            <a:r>
              <a:rPr lang="en-US" altLang="de-DE" sz="105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Chair of Thermal Process Engineering, Otto von Guericke University, Magdeburg, Germany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de-DE" sz="1050" baseline="300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2</a:t>
            </a:r>
            <a:r>
              <a:rPr lang="en-US" altLang="de-DE" sz="105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Process Synthesis and Process Dynamics, Max Planck Institute for Dynamics of Complex Technical Systems, Magdeburg, Germany</a:t>
            </a:r>
          </a:p>
        </p:txBody>
      </p:sp>
      <p:pic>
        <p:nvPicPr>
          <p:cNvPr id="11" name="Picture 49">
            <a:extLst>
              <a:ext uri="{FF2B5EF4-FFF2-40B4-BE49-F238E27FC236}">
                <a16:creationId xmlns:a16="http://schemas.microsoft.com/office/drawing/2014/main" id="{56DA1C00-C723-3E25-2230-573F30020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88" y="676941"/>
            <a:ext cx="4328615" cy="630146"/>
          </a:xfrm>
          <a:prstGeom prst="rect">
            <a:avLst/>
          </a:prstGeom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16A0D5B3-6732-2EE6-8AA3-68985CBC5A41}"/>
              </a:ext>
            </a:extLst>
          </p:cNvPr>
          <p:cNvSpPr>
            <a:spLocks/>
          </p:cNvSpPr>
          <p:nvPr/>
        </p:nvSpPr>
        <p:spPr bwMode="auto">
          <a:xfrm>
            <a:off x="1869275" y="5185321"/>
            <a:ext cx="9694158" cy="1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rIns="76200"/>
          <a:lstStyle>
            <a:lvl1pPr marL="30480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208756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208756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208756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208756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de-DE" sz="1800" dirty="0" err="1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InterPore</a:t>
            </a:r>
            <a:r>
              <a:rPr lang="en-US" altLang="de-DE" sz="18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2026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de-DE" sz="18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18</a:t>
            </a:r>
            <a:r>
              <a:rPr lang="en-US" altLang="de-DE" sz="1800" baseline="300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th</a:t>
            </a:r>
            <a:r>
              <a:rPr lang="en-US" altLang="de-DE" sz="18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annual meeting &amp; conference courses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de-DE" sz="18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19</a:t>
            </a:r>
            <a:r>
              <a:rPr lang="en-US" altLang="de-DE" sz="1800" baseline="300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th</a:t>
            </a:r>
            <a:r>
              <a:rPr lang="en-US" altLang="de-DE" sz="18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– 22</a:t>
            </a:r>
            <a:r>
              <a:rPr lang="en-US" altLang="de-DE" sz="1800" baseline="300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nd</a:t>
            </a:r>
            <a:r>
              <a:rPr lang="en-US" altLang="de-DE" sz="1800" dirty="0">
                <a:solidFill>
                  <a:schemeClr val="bg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May 2026, Nantes, France  </a:t>
            </a:r>
            <a:endParaRPr lang="en-US" altLang="de-DE" sz="1050" dirty="0">
              <a:solidFill>
                <a:schemeClr val="bg1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Logo-Schriftzug des Schwerpunktprogramms &quot;ProBioS&quot;">
            <a:extLst>
              <a:ext uri="{FF2B5EF4-FFF2-40B4-BE49-F238E27FC236}">
                <a16:creationId xmlns:a16="http://schemas.microsoft.com/office/drawing/2014/main" id="{2C76D21D-0D14-E080-95A5-0B6C2C799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338" y="570966"/>
            <a:ext cx="2438632" cy="77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of. Schreyögg Mitglied der DFG-Pandemieforschungskommission - Universität  Hamburg">
            <a:extLst>
              <a:ext uri="{FF2B5EF4-FFF2-40B4-BE49-F238E27FC236}">
                <a16:creationId xmlns:a16="http://schemas.microsoft.com/office/drawing/2014/main" id="{17C52EF7-AD1C-84E7-2092-9D5714BBDF7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828031" y="587027"/>
            <a:ext cx="1957374" cy="1019972"/>
          </a:xfrm>
          <a:prstGeom prst="rect">
            <a:avLst/>
          </a:prstGeom>
          <a:ln>
            <a:noFill/>
          </a:ln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92F8B00-012F-5AFE-76F0-F8FA3742545B}"/>
              </a:ext>
            </a:extLst>
          </p:cNvPr>
          <p:cNvSpPr/>
          <p:nvPr/>
        </p:nvSpPr>
        <p:spPr>
          <a:xfrm>
            <a:off x="800652" y="5127675"/>
            <a:ext cx="964800" cy="96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220213-7F03-F486-C96F-EA9912B3ACAB}"/>
              </a:ext>
            </a:extLst>
          </p:cNvPr>
          <p:cNvSpPr txBox="1"/>
          <p:nvPr/>
        </p:nvSpPr>
        <p:spPr>
          <a:xfrm>
            <a:off x="387856" y="4848308"/>
            <a:ext cx="17891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b="1" spc="-1" dirty="0">
                <a:solidFill>
                  <a:schemeClr val="bg1"/>
                </a:solidFill>
              </a:rPr>
              <a:t>t</a:t>
            </a:r>
            <a:r>
              <a:rPr lang="de-DE" sz="1200" b="1" strike="noStrike" spc="-1" dirty="0">
                <a:solidFill>
                  <a:schemeClr val="bg1"/>
                </a:solidFill>
              </a:rPr>
              <a:t>vt.ovgu.de/</a:t>
            </a:r>
            <a:r>
              <a:rPr lang="de-DE" sz="1200" b="1" strike="noStrike" spc="-1" dirty="0" err="1">
                <a:solidFill>
                  <a:schemeClr val="bg1"/>
                </a:solidFill>
              </a:rPr>
              <a:t>tpm</a:t>
            </a:r>
            <a:endParaRPr lang="en-US" sz="1200" b="1" strike="noStrike" spc="-1" dirty="0">
              <a:solidFill>
                <a:schemeClr val="bg1"/>
              </a:solidFill>
            </a:endParaRPr>
          </a:p>
        </p:txBody>
      </p:sp>
      <p:pic>
        <p:nvPicPr>
          <p:cNvPr id="15" name="Graphic 21">
            <a:extLst>
              <a:ext uri="{FF2B5EF4-FFF2-40B4-BE49-F238E27FC236}">
                <a16:creationId xmlns:a16="http://schemas.microsoft.com/office/drawing/2014/main" id="{41C5A569-F3F3-7782-D92D-E69E4047B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652" y="5127675"/>
            <a:ext cx="963544" cy="96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88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EE9CC-1645-B34B-2C96-4A1D994B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–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time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992041-0307-C83E-F634-F361680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10</a:t>
            </a:fld>
            <a:endParaRPr lang="de-DE"/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E8EF1E4D-1073-2CBF-76B5-1E922EB6B258}"/>
              </a:ext>
            </a:extLst>
          </p:cNvPr>
          <p:cNvGrpSpPr/>
          <p:nvPr/>
        </p:nvGrpSpPr>
        <p:grpSpPr>
          <a:xfrm>
            <a:off x="676382" y="1914162"/>
            <a:ext cx="4727825" cy="3909278"/>
            <a:chOff x="676382" y="1914162"/>
            <a:chExt cx="4464000" cy="2875971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C4DF6653-7E11-53F5-4779-54715B2D125D}"/>
                </a:ext>
              </a:extLst>
            </p:cNvPr>
            <p:cNvSpPr txBox="1"/>
            <p:nvPr/>
          </p:nvSpPr>
          <p:spPr>
            <a:xfrm>
              <a:off x="676382" y="1914163"/>
              <a:ext cx="1715785" cy="47549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Substrate </a:t>
              </a:r>
              <a:r>
                <a:rPr lang="de-DE" dirty="0" err="1"/>
                <a:t>Concentration</a:t>
              </a:r>
              <a:endParaRPr lang="de-DE" dirty="0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BEDDC94-00C0-9E22-A5A4-C20E1D75D3D2}"/>
                </a:ext>
              </a:extLst>
            </p:cNvPr>
            <p:cNvSpPr txBox="1"/>
            <p:nvPr/>
          </p:nvSpPr>
          <p:spPr>
            <a:xfrm>
              <a:off x="3424597" y="1914162"/>
              <a:ext cx="1715785" cy="47549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Biomass</a:t>
              </a:r>
              <a:r>
                <a:rPr lang="de-DE" dirty="0"/>
                <a:t> </a:t>
              </a:r>
              <a:r>
                <a:rPr lang="de-DE" dirty="0" err="1"/>
                <a:t>Concentration</a:t>
              </a:r>
              <a:endParaRPr lang="de-DE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5629BBD-B284-1109-4582-DFF3A79694A0}"/>
                </a:ext>
              </a:extLst>
            </p:cNvPr>
            <p:cNvSpPr txBox="1"/>
            <p:nvPr/>
          </p:nvSpPr>
          <p:spPr>
            <a:xfrm>
              <a:off x="2056543" y="2808012"/>
              <a:ext cx="1715785" cy="27171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Biomass</a:t>
              </a:r>
              <a:r>
                <a:rPr lang="de-DE" dirty="0"/>
                <a:t> Growth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243C474-641A-2E38-6496-C13AAA40709E}"/>
                </a:ext>
              </a:extLst>
            </p:cNvPr>
            <p:cNvSpPr txBox="1"/>
            <p:nvPr/>
          </p:nvSpPr>
          <p:spPr>
            <a:xfrm>
              <a:off x="679409" y="3620357"/>
              <a:ext cx="1359644" cy="47549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Substrate </a:t>
              </a:r>
              <a:r>
                <a:rPr lang="de-DE" dirty="0" err="1"/>
                <a:t>Consumption</a:t>
              </a:r>
              <a:endParaRPr lang="de-DE" dirty="0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C7BA74D-1F6F-F507-CAFF-B72508288B34}"/>
                </a:ext>
              </a:extLst>
            </p:cNvPr>
            <p:cNvSpPr txBox="1"/>
            <p:nvPr/>
          </p:nvSpPr>
          <p:spPr>
            <a:xfrm>
              <a:off x="2230074" y="3620357"/>
              <a:ext cx="1359644" cy="47549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Volume </a:t>
              </a:r>
              <a:r>
                <a:rPr lang="de-DE" dirty="0" err="1"/>
                <a:t>Effect</a:t>
              </a:r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90D7134-1D5B-0C6F-FD00-692B2B72D4F5}"/>
                </a:ext>
              </a:extLst>
            </p:cNvPr>
            <p:cNvSpPr txBox="1"/>
            <p:nvPr/>
          </p:nvSpPr>
          <p:spPr>
            <a:xfrm>
              <a:off x="3780738" y="3620357"/>
              <a:ext cx="1359644" cy="47549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 err="1"/>
                <a:t>Mass</a:t>
              </a:r>
              <a:r>
                <a:rPr lang="de-DE" dirty="0"/>
                <a:t> Transfer</a:t>
              </a:r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4C1AACB9-B352-B5E7-AEDB-4027123D24D8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 flipV="1">
              <a:off x="2392167" y="2151908"/>
              <a:ext cx="103243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4300262C-3F4C-8A8E-2CE8-74BD320A51B1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2914436" y="2151907"/>
              <a:ext cx="0" cy="6561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Verbinder: gewinkelt 17">
              <a:extLst>
                <a:ext uri="{FF2B5EF4-FFF2-40B4-BE49-F238E27FC236}">
                  <a16:creationId xmlns:a16="http://schemas.microsoft.com/office/drawing/2014/main" id="{079B9CBE-E7A0-C72A-5D09-147382A111AB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 rot="5400000">
              <a:off x="1866516" y="2572437"/>
              <a:ext cx="540635" cy="1555205"/>
            </a:xfrm>
            <a:prstGeom prst="bent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CF09FC23-3303-9DA3-CD27-C3313EB1922A}"/>
                </a:ext>
              </a:extLst>
            </p:cNvPr>
            <p:cNvSpPr txBox="1"/>
            <p:nvPr/>
          </p:nvSpPr>
          <p:spPr>
            <a:xfrm>
              <a:off x="679409" y="4518423"/>
              <a:ext cx="4460973" cy="2717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Substrate </a:t>
              </a:r>
              <a:r>
                <a:rPr lang="de-DE" dirty="0" err="1"/>
                <a:t>Concentration</a:t>
              </a:r>
              <a:r>
                <a:rPr lang="de-DE" dirty="0"/>
                <a:t> Change</a:t>
              </a:r>
            </a:p>
          </p:txBody>
        </p:sp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1BF3D37B-CAE2-B79B-8838-794F38BA8121}"/>
                </a:ext>
              </a:extLst>
            </p:cNvPr>
            <p:cNvCxnSpPr>
              <a:cxnSpLocks/>
              <a:stCxn id="8" idx="2"/>
              <a:endCxn id="11" idx="0"/>
            </p:cNvCxnSpPr>
            <p:nvPr/>
          </p:nvCxnSpPr>
          <p:spPr>
            <a:xfrm flipH="1">
              <a:off x="2909896" y="3079722"/>
              <a:ext cx="4540" cy="54063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Verbinder: gewinkelt 45">
              <a:extLst>
                <a:ext uri="{FF2B5EF4-FFF2-40B4-BE49-F238E27FC236}">
                  <a16:creationId xmlns:a16="http://schemas.microsoft.com/office/drawing/2014/main" id="{28DF69B4-5DA1-C25C-DA9C-EF1A53AC1670}"/>
                </a:ext>
              </a:extLst>
            </p:cNvPr>
            <p:cNvCxnSpPr>
              <a:cxnSpLocks/>
              <a:stCxn id="8" idx="2"/>
              <a:endCxn id="12" idx="0"/>
            </p:cNvCxnSpPr>
            <p:nvPr/>
          </p:nvCxnSpPr>
          <p:spPr>
            <a:xfrm rot="16200000" flipH="1">
              <a:off x="3417180" y="2576977"/>
              <a:ext cx="540635" cy="1546124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mit Pfeil 49">
              <a:extLst>
                <a:ext uri="{FF2B5EF4-FFF2-40B4-BE49-F238E27FC236}">
                  <a16:creationId xmlns:a16="http://schemas.microsoft.com/office/drawing/2014/main" id="{C4DC27AE-5AAD-E2D9-A562-FD50DFE7A3E3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1359231" y="4095849"/>
              <a:ext cx="0" cy="4225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372DAE4F-5324-CEE2-A9CE-6A249070A4E5}"/>
                </a:ext>
              </a:extLst>
            </p:cNvPr>
            <p:cNvCxnSpPr>
              <a:stCxn id="11" idx="2"/>
              <a:endCxn id="41" idx="0"/>
            </p:cNvCxnSpPr>
            <p:nvPr/>
          </p:nvCxnSpPr>
          <p:spPr>
            <a:xfrm>
              <a:off x="2909896" y="4095848"/>
              <a:ext cx="0" cy="4225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>
              <a:extLst>
                <a:ext uri="{FF2B5EF4-FFF2-40B4-BE49-F238E27FC236}">
                  <a16:creationId xmlns:a16="http://schemas.microsoft.com/office/drawing/2014/main" id="{2B60102C-99B5-73B7-09C5-06FC2AB39C6E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4460560" y="4095849"/>
              <a:ext cx="0" cy="42257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Verbinder: gewinkelt 58">
              <a:extLst>
                <a:ext uri="{FF2B5EF4-FFF2-40B4-BE49-F238E27FC236}">
                  <a16:creationId xmlns:a16="http://schemas.microsoft.com/office/drawing/2014/main" id="{8114440B-FA85-3125-5AA7-4A3F782A55AB}"/>
                </a:ext>
              </a:extLst>
            </p:cNvPr>
            <p:cNvCxnSpPr>
              <a:cxnSpLocks/>
              <a:stCxn id="41" idx="2"/>
              <a:endCxn id="6" idx="1"/>
            </p:cNvCxnSpPr>
            <p:nvPr/>
          </p:nvCxnSpPr>
          <p:spPr>
            <a:xfrm rot="5400000" flipH="1">
              <a:off x="474027" y="2354264"/>
              <a:ext cx="2638225" cy="2233514"/>
            </a:xfrm>
            <a:prstGeom prst="bentConnector4">
              <a:avLst>
                <a:gd name="adj1" fmla="val -6375"/>
                <a:gd name="adj2" fmla="val 109664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Verbinder: gewinkelt 61">
              <a:extLst>
                <a:ext uri="{FF2B5EF4-FFF2-40B4-BE49-F238E27FC236}">
                  <a16:creationId xmlns:a16="http://schemas.microsoft.com/office/drawing/2014/main" id="{37C31400-59A2-0519-6CBA-4CA82DA93C6A}"/>
                </a:ext>
              </a:extLst>
            </p:cNvPr>
            <p:cNvCxnSpPr>
              <a:cxnSpLocks/>
              <a:stCxn id="8" idx="3"/>
              <a:endCxn id="7" idx="2"/>
            </p:cNvCxnSpPr>
            <p:nvPr/>
          </p:nvCxnSpPr>
          <p:spPr>
            <a:xfrm flipV="1">
              <a:off x="3772328" y="2389654"/>
              <a:ext cx="510162" cy="554214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Inhaltsplatzhalter 2">
            <a:extLst>
              <a:ext uri="{FF2B5EF4-FFF2-40B4-BE49-F238E27FC236}">
                <a16:creationId xmlns:a16="http://schemas.microsoft.com/office/drawing/2014/main" id="{F099EAA6-DB7B-6FA4-FB80-2D06065CD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609" y="2013736"/>
            <a:ext cx="5929197" cy="4353362"/>
          </a:xfrm>
        </p:spPr>
        <p:txBody>
          <a:bodyPr>
            <a:normAutofit/>
          </a:bodyPr>
          <a:lstStyle/>
          <a:p>
            <a:r>
              <a:rPr lang="de-DE" sz="1900" b="1" dirty="0"/>
              <a:t>Update </a:t>
            </a:r>
            <a:r>
              <a:rPr lang="de-DE" sz="1900" b="1" dirty="0" err="1"/>
              <a:t>substrate</a:t>
            </a:r>
            <a:r>
              <a:rPr lang="de-DE" sz="1900" b="1" dirty="0"/>
              <a:t> and </a:t>
            </a:r>
            <a:r>
              <a:rPr lang="de-DE" sz="1900" b="1" dirty="0" err="1"/>
              <a:t>biomass</a:t>
            </a:r>
            <a:r>
              <a:rPr lang="de-DE" sz="1900" b="1" dirty="0"/>
              <a:t> </a:t>
            </a:r>
            <a:r>
              <a:rPr lang="de-DE" sz="1900" b="1" dirty="0" err="1"/>
              <a:t>concentration</a:t>
            </a:r>
            <a:r>
              <a:rPr lang="de-DE" sz="1900" b="1" dirty="0"/>
              <a:t> </a:t>
            </a:r>
          </a:p>
          <a:p>
            <a:endParaRPr lang="de-DE" sz="1800" b="1" dirty="0"/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4877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4375DF-70B4-8E82-F9C1-76C99251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Results</a:t>
            </a:r>
            <a:r>
              <a:rPr lang="de-DE" dirty="0"/>
              <a:t> - </a:t>
            </a:r>
            <a:r>
              <a:rPr lang="de-DE" dirty="0" err="1"/>
              <a:t>Influence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EA9886-7198-A919-ECE9-64A245F5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11</a:t>
            </a:fld>
            <a:endParaRPr lang="de-DE"/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9897E8F1-8A79-B493-5416-C926D00CD788}"/>
              </a:ext>
            </a:extLst>
          </p:cNvPr>
          <p:cNvGrpSpPr/>
          <p:nvPr/>
        </p:nvGrpSpPr>
        <p:grpSpPr>
          <a:xfrm>
            <a:off x="8192852" y="1997266"/>
            <a:ext cx="4026266" cy="3619051"/>
            <a:chOff x="539109" y="2180496"/>
            <a:chExt cx="4026266" cy="3619051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84573D0F-522B-8BB4-C172-FCBF5A421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9109" y="4085624"/>
              <a:ext cx="1276107" cy="755955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80186959-06BB-2D93-2AA1-9FD7C0B2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7548" y="3186711"/>
              <a:ext cx="553635" cy="553635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91B00816-6C4F-3687-FB90-9CCF5C58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8812" y="2180496"/>
              <a:ext cx="579736" cy="6865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2E43CB9-0E67-221F-438F-2B0574466A20}"/>
                    </a:ext>
                  </a:extLst>
                </p:cNvPr>
                <p:cNvSpPr txBox="1"/>
                <p:nvPr/>
              </p:nvSpPr>
              <p:spPr>
                <a:xfrm>
                  <a:off x="1713714" y="2354483"/>
                  <a:ext cx="1824417" cy="4469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/>
                    <a:t>Batch: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a14:m>
                  <a:r>
                    <a:rPr lang="de-DE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B2E43CB9-0E67-221F-438F-2B0574466A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3714" y="2354483"/>
                  <a:ext cx="1824417" cy="446982"/>
                </a:xfrm>
                <a:prstGeom prst="rect">
                  <a:avLst/>
                </a:prstGeom>
                <a:blipFill>
                  <a:blip r:embed="rId15"/>
                  <a:stretch>
                    <a:fillRect l="-2007" b="-684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851ACDB2-03EA-EFD3-0C3D-FADBB2AF64E9}"/>
                    </a:ext>
                  </a:extLst>
                </p:cNvPr>
                <p:cNvSpPr txBox="1"/>
                <p:nvPr/>
              </p:nvSpPr>
              <p:spPr>
                <a:xfrm>
                  <a:off x="1713714" y="3154883"/>
                  <a:ext cx="2488921" cy="524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/>
                    <a:t>Pore: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de-DE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e>
                            <m:sub>
                              <m: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den>
                      </m:f>
                      <m:r>
                        <a:rPr lang="de-DE" sz="1600" b="1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de-DE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de-DE" sz="16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sub>
                          </m:sSub>
                        </m:num>
                        <m:den>
                          <m:r>
                            <a:rPr lang="de-DE" sz="1600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a14:m>
                  <a:endParaRPr lang="de-DE" sz="1600" b="1" dirty="0"/>
                </a:p>
              </p:txBody>
            </p:sp>
          </mc:Choice>
          <mc:Fallback xmlns=""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851ACDB2-03EA-EFD3-0C3D-FADBB2AF64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3714" y="3154883"/>
                  <a:ext cx="2488921" cy="524311"/>
                </a:xfrm>
                <a:prstGeom prst="rect">
                  <a:avLst/>
                </a:prstGeom>
                <a:blipFill>
                  <a:blip r:embed="rId16"/>
                  <a:stretch>
                    <a:fillRect l="-1471" b="-116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12503D4A-A09F-9CF4-AE22-2D8CDC9B68F4}"/>
                    </a:ext>
                  </a:extLst>
                </p:cNvPr>
                <p:cNvSpPr txBox="1"/>
                <p:nvPr/>
              </p:nvSpPr>
              <p:spPr>
                <a:xfrm>
                  <a:off x="1700169" y="3786971"/>
                  <a:ext cx="2824542" cy="1060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/>
                    <a:t>Diffusion: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a14:m>
                  <a:endParaRPr lang="de-DE" sz="12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sz="1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sub>
                            </m:sSub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 ∗</m:t>
                            </m:r>
                            <m:sSub>
                              <m:sSubPr>
                                <m:ctrlP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de-DE" sz="1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  <m:r>
                          <a:rPr lang="de-DE" sz="1200" b="1" i="1">
                            <a:latin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de-DE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𝒊𝒏</m:t>
                            </m:r>
                          </m:sub>
                        </m:sSub>
                        <m:r>
                          <a:rPr lang="de-DE" sz="1200" b="1" i="1"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de-DE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de-DE" sz="1200" b="1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sz="1200" b="1" dirty="0"/>
                </a:p>
                <a:p>
                  <a:endParaRPr lang="de-DE" sz="1600" dirty="0"/>
                </a:p>
              </p:txBody>
            </p:sp>
          </mc:Choice>
          <mc:Fallback xmlns="">
            <p:sp>
              <p:nvSpPr>
                <p:cNvPr id="34" name="Textfeld 33">
                  <a:extLst>
                    <a:ext uri="{FF2B5EF4-FFF2-40B4-BE49-F238E27FC236}">
                      <a16:creationId xmlns:a16="http://schemas.microsoft.com/office/drawing/2014/main" id="{12503D4A-A09F-9CF4-AE22-2D8CDC9B68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0169" y="3786971"/>
                  <a:ext cx="2824542" cy="1060483"/>
                </a:xfrm>
                <a:prstGeom prst="rect">
                  <a:avLst/>
                </a:prstGeom>
                <a:blipFill>
                  <a:blip r:embed="rId17"/>
                  <a:stretch>
                    <a:fillRect l="-1078" t="-114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E881DEA3-730E-9B3A-599E-C3166A976D7A}"/>
                    </a:ext>
                  </a:extLst>
                </p:cNvPr>
                <p:cNvSpPr txBox="1"/>
                <p:nvPr/>
              </p:nvSpPr>
              <p:spPr>
                <a:xfrm>
                  <a:off x="1740832" y="4708414"/>
                  <a:ext cx="2824543" cy="1091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dirty="0"/>
                    <a:t>Flow: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a14:m>
                  <a:endParaRPr lang="de-DE" sz="12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de-DE" sz="12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̇"/>
                                <m:ctrlP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</m:acc>
                          </m:num>
                          <m:den>
                            <m:sSub>
                              <m:sSubPr>
                                <m:ctrlP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sub>
                            </m:sSub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 ∗</m:t>
                            </m:r>
                            <m:sSub>
                              <m:sSubPr>
                                <m:ctrlP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de-DE" sz="1200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den>
                        </m:f>
                        <m:r>
                          <a:rPr lang="de-DE" sz="1200" b="1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𝒊𝒏</m:t>
                            </m:r>
                          </m:sub>
                        </m:sSub>
                        <m:r>
                          <a:rPr lang="de-DE" sz="1200" b="1" i="1"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de-DE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12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de-DE" sz="1200" b="1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de-DE" sz="1200" b="1" dirty="0"/>
                </a:p>
                <a:p>
                  <a:r>
                    <a:rPr lang="de-DE" sz="1600" dirty="0"/>
                    <a:t> </a:t>
                  </a:r>
                </a:p>
              </p:txBody>
            </p:sp>
          </mc:Choice>
          <mc:Fallback xmlns="">
            <p:sp>
              <p:nvSpPr>
                <p:cNvPr id="35" name="Textfeld 34">
                  <a:extLst>
                    <a:ext uri="{FF2B5EF4-FFF2-40B4-BE49-F238E27FC236}">
                      <a16:creationId xmlns:a16="http://schemas.microsoft.com/office/drawing/2014/main" id="{E881DEA3-730E-9B3A-599E-C3166A976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0832" y="4708414"/>
                  <a:ext cx="2824543" cy="1091133"/>
                </a:xfrm>
                <a:prstGeom prst="rect">
                  <a:avLst/>
                </a:prstGeom>
                <a:blipFill>
                  <a:blip r:embed="rId18"/>
                  <a:stretch>
                    <a:fillRect l="-1080" t="-111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76FDB539-9C1A-9CED-DBDA-AE686407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5158585"/>
            <a:ext cx="10360654" cy="963545"/>
          </a:xfrm>
        </p:spPr>
        <p:txBody>
          <a:bodyPr>
            <a:normAutofit/>
          </a:bodyPr>
          <a:lstStyle/>
          <a:p>
            <a:r>
              <a:rPr lang="de-DE" dirty="0"/>
              <a:t>Higher </a:t>
            </a:r>
            <a:r>
              <a:rPr lang="de-DE" dirty="0" err="1"/>
              <a:t>substrate</a:t>
            </a:r>
            <a:r>
              <a:rPr lang="de-DE" dirty="0"/>
              <a:t> </a:t>
            </a:r>
            <a:r>
              <a:rPr lang="de-DE" dirty="0" err="1"/>
              <a:t>concentrations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</a:p>
          <a:p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growth</a:t>
            </a:r>
            <a:r>
              <a:rPr lang="de-DE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7B263B-EB70-8C16-B509-623297B6E5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3359" y="2063633"/>
            <a:ext cx="4080000" cy="3060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A77B0BE-5EE2-1C14-8FE3-9000621A52A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67371" y="2063633"/>
            <a:ext cx="4080000" cy="306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60024FF-CA7E-71FE-D7C3-F83024822F9C}"/>
              </a:ext>
            </a:extLst>
          </p:cNvPr>
          <p:cNvSpPr txBox="1"/>
          <p:nvPr/>
        </p:nvSpPr>
        <p:spPr>
          <a:xfrm>
            <a:off x="2950240" y="4309296"/>
            <a:ext cx="1565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Lucida Sans" panose="020B0602030504020204" pitchFamily="34" charset="0"/>
              </a:rPr>
              <a:t>Batch; Pore</a:t>
            </a:r>
            <a:endParaRPr lang="en-US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91A44D6-B609-AF94-2151-576705FC4E38}"/>
              </a:ext>
            </a:extLst>
          </p:cNvPr>
          <p:cNvSpPr txBox="1"/>
          <p:nvPr/>
        </p:nvSpPr>
        <p:spPr>
          <a:xfrm>
            <a:off x="3592191" y="3865791"/>
            <a:ext cx="1565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Lucida Sans" panose="020B0602030504020204" pitchFamily="34" charset="0"/>
              </a:rPr>
              <a:t>Diffusion</a:t>
            </a:r>
            <a:endParaRPr lang="en-US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6DD6256-B863-ACD5-9CD3-2DAD7DC045A3}"/>
              </a:ext>
            </a:extLst>
          </p:cNvPr>
          <p:cNvSpPr txBox="1"/>
          <p:nvPr/>
        </p:nvSpPr>
        <p:spPr>
          <a:xfrm>
            <a:off x="3349730" y="2446020"/>
            <a:ext cx="1565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Lucida Sans" panose="020B0602030504020204" pitchFamily="34" charset="0"/>
              </a:rPr>
              <a:t>Flow</a:t>
            </a:r>
            <a:endParaRPr lang="en-US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446F61F-75F5-D2F6-A801-4B2B67DB4B53}"/>
              </a:ext>
            </a:extLst>
          </p:cNvPr>
          <p:cNvSpPr txBox="1"/>
          <p:nvPr/>
        </p:nvSpPr>
        <p:spPr>
          <a:xfrm>
            <a:off x="6143821" y="3737091"/>
            <a:ext cx="156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Lucida Sans" panose="020B0602030504020204" pitchFamily="34" charset="0"/>
              </a:rPr>
              <a:t>Batch; </a:t>
            </a:r>
          </a:p>
          <a:p>
            <a:r>
              <a:rPr lang="de-DE" sz="1400" dirty="0">
                <a:latin typeface="Lucida Sans" panose="020B0602030504020204" pitchFamily="34" charset="0"/>
              </a:rPr>
              <a:t>Pore</a:t>
            </a:r>
            <a:endParaRPr lang="en-US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61F6009-43A9-70EF-1A51-00F88AB73625}"/>
              </a:ext>
            </a:extLst>
          </p:cNvPr>
          <p:cNvSpPr txBox="1"/>
          <p:nvPr/>
        </p:nvSpPr>
        <p:spPr>
          <a:xfrm>
            <a:off x="7017649" y="3013006"/>
            <a:ext cx="1565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Lucida Sans" panose="020B0602030504020204" pitchFamily="34" charset="0"/>
              </a:rPr>
              <a:t>Diffusion</a:t>
            </a:r>
            <a:endParaRPr lang="en-US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6D3DBC-2BE0-3396-2800-B7AFAA38E81F}"/>
              </a:ext>
            </a:extLst>
          </p:cNvPr>
          <p:cNvSpPr txBox="1"/>
          <p:nvPr/>
        </p:nvSpPr>
        <p:spPr>
          <a:xfrm>
            <a:off x="6691047" y="2344979"/>
            <a:ext cx="1565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Lucida Sans" panose="020B0602030504020204" pitchFamily="34" charset="0"/>
              </a:rPr>
              <a:t>Flow</a:t>
            </a:r>
            <a:endParaRPr lang="en-US" sz="14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B4EB0C-20DA-D3DD-96CE-B630A9D26493}"/>
              </a:ext>
            </a:extLst>
          </p:cNvPr>
          <p:cNvSpPr txBox="1"/>
          <p:nvPr/>
        </p:nvSpPr>
        <p:spPr>
          <a:xfrm>
            <a:off x="126305" y="6162056"/>
            <a:ext cx="81307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Batch-Model</a:t>
            </a:r>
            <a:r>
              <a:rPr lang="de-DE" sz="1100" dirty="0">
                <a:effectLst/>
              </a:rPr>
              <a:t>: Weiler</a:t>
            </a:r>
            <a:r>
              <a:rPr lang="de-DE" sz="1100" dirty="0"/>
              <a:t> et al.</a:t>
            </a:r>
            <a:r>
              <a:rPr lang="de-DE" sz="1100" dirty="0">
                <a:effectLst/>
              </a:rPr>
              <a:t>. „Strain and Model Development </a:t>
            </a:r>
            <a:r>
              <a:rPr lang="de-DE" sz="1100" dirty="0" err="1">
                <a:effectLst/>
              </a:rPr>
              <a:t>for</a:t>
            </a:r>
            <a:r>
              <a:rPr lang="de-DE" sz="1100" dirty="0">
                <a:effectLst/>
              </a:rPr>
              <a:t> Auto- and </a:t>
            </a:r>
            <a:r>
              <a:rPr lang="de-DE" sz="1100" dirty="0" err="1">
                <a:effectLst/>
              </a:rPr>
              <a:t>Heterotrophic</a:t>
            </a:r>
            <a:r>
              <a:rPr lang="de-DE" sz="1100" dirty="0">
                <a:effectLst/>
              </a:rPr>
              <a:t> 2,3-Butanediol </a:t>
            </a:r>
            <a:r>
              <a:rPr lang="de-DE" sz="1100" dirty="0" err="1">
                <a:effectLst/>
              </a:rPr>
              <a:t>Production</a:t>
            </a:r>
            <a:r>
              <a:rPr lang="de-DE" sz="1100" dirty="0">
                <a:effectLst/>
              </a:rPr>
              <a:t> </a:t>
            </a:r>
            <a:r>
              <a:rPr lang="de-DE" sz="1100" dirty="0" err="1">
                <a:effectLst/>
              </a:rPr>
              <a:t>Using</a:t>
            </a:r>
            <a:r>
              <a:rPr lang="de-DE" sz="1100" dirty="0">
                <a:effectLst/>
              </a:rPr>
              <a:t> </a:t>
            </a:r>
            <a:r>
              <a:rPr lang="de-DE" sz="1100" dirty="0" err="1">
                <a:effectLst/>
              </a:rPr>
              <a:t>Cupriavidus</a:t>
            </a:r>
            <a:r>
              <a:rPr lang="de-DE" sz="1100" dirty="0">
                <a:effectLst/>
              </a:rPr>
              <a:t> </a:t>
            </a:r>
            <a:r>
              <a:rPr lang="de-DE" sz="1100" dirty="0" err="1">
                <a:effectLst/>
              </a:rPr>
              <a:t>Necator</a:t>
            </a:r>
            <a:r>
              <a:rPr lang="de-DE" sz="1100" dirty="0">
                <a:effectLst/>
              </a:rPr>
              <a:t> H16“. </a:t>
            </a:r>
            <a:r>
              <a:rPr lang="de-DE" sz="1100" i="1" dirty="0">
                <a:effectLst/>
              </a:rPr>
              <a:t>Biotechnology </a:t>
            </a:r>
            <a:r>
              <a:rPr lang="de-DE" sz="1100" i="1" dirty="0" err="1">
                <a:effectLst/>
              </a:rPr>
              <a:t>for</a:t>
            </a:r>
            <a:r>
              <a:rPr lang="de-DE" sz="1100" i="1" dirty="0">
                <a:effectLst/>
              </a:rPr>
              <a:t> </a:t>
            </a:r>
            <a:r>
              <a:rPr lang="de-DE" sz="1100" i="1" dirty="0" err="1">
                <a:effectLst/>
              </a:rPr>
              <a:t>Biofuels</a:t>
            </a:r>
            <a:r>
              <a:rPr lang="de-DE" sz="1100" i="1" dirty="0">
                <a:effectLst/>
              </a:rPr>
              <a:t> and </a:t>
            </a:r>
            <a:r>
              <a:rPr lang="de-DE" sz="1100" i="1" dirty="0" err="1">
                <a:effectLst/>
              </a:rPr>
              <a:t>Bioproducts</a:t>
            </a:r>
            <a:r>
              <a:rPr lang="de-DE" sz="1100" dirty="0">
                <a:effectLst/>
              </a:rPr>
              <a:t> 17, Nr. 1 (2024): 108. </a:t>
            </a:r>
            <a:r>
              <a:rPr lang="de-DE" sz="1100" dirty="0">
                <a:effectLst/>
                <a:hlinkClick r:id="rId21"/>
              </a:rPr>
              <a:t>https://doi.org/10.1186/s13068-024-02549-7</a:t>
            </a:r>
            <a:r>
              <a:rPr lang="de-DE" sz="1100" dirty="0">
                <a:effectLst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35B2114-A5A5-0C4C-C773-33C9C9A8ED94}"/>
                  </a:ext>
                </a:extLst>
              </p:cNvPr>
              <p:cNvSpPr txBox="1"/>
              <p:nvPr/>
            </p:nvSpPr>
            <p:spPr>
              <a:xfrm>
                <a:off x="143042" y="6540632"/>
                <a:ext cx="32573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200" dirty="0"/>
                  <a:t>Initial </a:t>
                </a:r>
                <a:r>
                  <a:rPr lang="de-DE" sz="1200" dirty="0" err="1"/>
                  <a:t>conditions</a:t>
                </a:r>
                <a:r>
                  <a:rPr lang="de-DE" sz="12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=20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𝑚𝑀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𝑏𝑚</m:t>
                        </m:r>
                      </m:sub>
                    </m:sSub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=0.1 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sz="12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de-DE" sz="1200" dirty="0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835B2114-A5A5-0C4C-C773-33C9C9A8E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42" y="6540632"/>
                <a:ext cx="3257383" cy="276999"/>
              </a:xfrm>
              <a:prstGeom prst="rect">
                <a:avLst/>
              </a:prstGeom>
              <a:blipFill>
                <a:blip r:embed="rId22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5312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9416D-3524-B7D8-1112-E7B1596C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&amp;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AEE8D6-6368-16AA-3F17-58B8B926E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5956"/>
            <a:ext cx="11029615" cy="5065844"/>
          </a:xfrm>
        </p:spPr>
        <p:txBody>
          <a:bodyPr>
            <a:normAutofit/>
          </a:bodyPr>
          <a:lstStyle/>
          <a:p>
            <a:r>
              <a:rPr lang="de-DE" dirty="0"/>
              <a:t>Growth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dependent</a:t>
            </a:r>
            <a:r>
              <a:rPr lang="de-DE" dirty="0"/>
              <a:t> on </a:t>
            </a:r>
            <a:r>
              <a:rPr lang="de-DE" dirty="0" err="1"/>
              <a:t>substrate</a:t>
            </a:r>
            <a:r>
              <a:rPr lang="de-DE" dirty="0"/>
              <a:t> </a:t>
            </a:r>
            <a:r>
              <a:rPr lang="de-DE" dirty="0" err="1"/>
              <a:t>supply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Influenced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pore</a:t>
            </a:r>
            <a:r>
              <a:rPr lang="de-DE" dirty="0"/>
              <a:t> and </a:t>
            </a:r>
            <a:r>
              <a:rPr lang="de-DE" dirty="0" err="1"/>
              <a:t>throat</a:t>
            </a:r>
            <a:r>
              <a:rPr lang="de-DE" dirty="0"/>
              <a:t> </a:t>
            </a:r>
            <a:r>
              <a:rPr lang="de-DE" dirty="0" err="1"/>
              <a:t>geometry</a:t>
            </a:r>
            <a:endParaRPr lang="de-DE" dirty="0"/>
          </a:p>
          <a:p>
            <a:pPr lvl="1"/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substrate</a:t>
            </a:r>
            <a:r>
              <a:rPr lang="de-DE" dirty="0"/>
              <a:t> </a:t>
            </a:r>
            <a:r>
              <a:rPr lang="de-DE" dirty="0" err="1"/>
              <a:t>supply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increased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biomass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growth</a:t>
            </a: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Outlook:</a:t>
            </a:r>
          </a:p>
          <a:p>
            <a:r>
              <a:rPr lang="de-DE" dirty="0">
                <a:sym typeface="Wingdings" panose="05000000000000000000" pitchFamily="2" charset="2"/>
              </a:rPr>
              <a:t>Biofilm: 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Determination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kinetic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parameters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by</a:t>
            </a:r>
            <a:r>
              <a:rPr lang="de-DE" dirty="0">
                <a:sym typeface="Wingdings" panose="05000000000000000000" pitchFamily="2" charset="2"/>
              </a:rPr>
              <a:t> experimental </a:t>
            </a:r>
            <a:r>
              <a:rPr lang="de-DE" dirty="0" err="1">
                <a:sym typeface="Wingdings" panose="05000000000000000000" pitchFamily="2" charset="2"/>
              </a:rPr>
              <a:t>biofilm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data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b="0" i="0" dirty="0" err="1">
                <a:effectLst/>
                <a:latin typeface="+mj-lt"/>
              </a:rPr>
              <a:t>Characterization</a:t>
            </a:r>
            <a:r>
              <a:rPr lang="de-DE" b="0" i="0" dirty="0">
                <a:effectLst/>
                <a:latin typeface="+mj-lt"/>
              </a:rPr>
              <a:t> </a:t>
            </a:r>
          </a:p>
          <a:p>
            <a:pPr lvl="2"/>
            <a:r>
              <a:rPr lang="de-DE" dirty="0" err="1">
                <a:latin typeface="+mj-lt"/>
              </a:rPr>
              <a:t>Recommendation</a:t>
            </a:r>
            <a:r>
              <a:rPr lang="de-DE" dirty="0">
                <a:latin typeface="+mj-lt"/>
              </a:rPr>
              <a:t>: MS04, </a:t>
            </a:r>
            <a:r>
              <a:rPr lang="de-DE" dirty="0" err="1">
                <a:latin typeface="+mj-lt"/>
              </a:rPr>
              <a:t>part</a:t>
            </a:r>
            <a:r>
              <a:rPr lang="de-DE" dirty="0">
                <a:latin typeface="+mj-lt"/>
              </a:rPr>
              <a:t> 3: 88. </a:t>
            </a:r>
            <a:r>
              <a:rPr lang="de-DE" b="0" i="0" dirty="0">
                <a:effectLst/>
                <a:latin typeface="+mj-lt"/>
              </a:rPr>
              <a:t>Design </a:t>
            </a:r>
            <a:r>
              <a:rPr lang="de-DE" b="0" i="0" dirty="0" err="1">
                <a:effectLst/>
                <a:latin typeface="+mj-lt"/>
              </a:rPr>
              <a:t>of</a:t>
            </a:r>
            <a:r>
              <a:rPr lang="de-DE" b="0" i="0" dirty="0">
                <a:effectLst/>
                <a:latin typeface="+mj-lt"/>
              </a:rPr>
              <a:t> a </a:t>
            </a:r>
            <a:r>
              <a:rPr lang="de-DE" b="0" i="0" dirty="0" err="1">
                <a:effectLst/>
                <a:latin typeface="+mj-lt"/>
              </a:rPr>
              <a:t>microfluidic</a:t>
            </a:r>
            <a:r>
              <a:rPr lang="de-DE" b="0" i="0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setup</a:t>
            </a:r>
            <a:r>
              <a:rPr lang="de-DE" b="0" i="0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to</a:t>
            </a:r>
            <a:r>
              <a:rPr lang="de-DE" b="0" i="0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assess</a:t>
            </a:r>
            <a:r>
              <a:rPr lang="de-DE" b="0" i="0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scale-dependent</a:t>
            </a:r>
            <a:r>
              <a:rPr lang="de-DE" b="0" i="0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metabolic</a:t>
            </a:r>
            <a:r>
              <a:rPr lang="de-DE" b="0" i="0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kinetics</a:t>
            </a:r>
            <a:r>
              <a:rPr lang="de-DE" b="0" i="0" dirty="0">
                <a:effectLst/>
                <a:latin typeface="+mj-lt"/>
              </a:rPr>
              <a:t> in </a:t>
            </a:r>
            <a:r>
              <a:rPr lang="de-DE" b="0" i="1" dirty="0" err="1">
                <a:effectLst/>
                <a:latin typeface="+mj-lt"/>
              </a:rPr>
              <a:t>Azotobacter</a:t>
            </a:r>
            <a:r>
              <a:rPr lang="de-DE" b="0" i="1" dirty="0">
                <a:effectLst/>
                <a:latin typeface="+mj-lt"/>
              </a:rPr>
              <a:t> </a:t>
            </a:r>
            <a:r>
              <a:rPr lang="de-DE" b="0" i="1" dirty="0" err="1">
                <a:effectLst/>
                <a:latin typeface="+mj-lt"/>
              </a:rPr>
              <a:t>vinelandii</a:t>
            </a:r>
            <a:r>
              <a:rPr lang="de-DE" b="0" i="1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biofilms</a:t>
            </a:r>
            <a:r>
              <a:rPr lang="de-DE" b="0" i="0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producing</a:t>
            </a:r>
            <a:r>
              <a:rPr lang="de-DE" b="0" i="0" dirty="0">
                <a:effectLst/>
                <a:latin typeface="+mj-lt"/>
              </a:rPr>
              <a:t> </a:t>
            </a:r>
            <a:r>
              <a:rPr lang="de-DE" b="0" i="0" dirty="0" err="1">
                <a:effectLst/>
                <a:latin typeface="+mj-lt"/>
              </a:rPr>
              <a:t>polysaccharides</a:t>
            </a:r>
            <a:r>
              <a:rPr lang="de-DE" b="0" i="0" dirty="0">
                <a:effectLst/>
                <a:latin typeface="+mj-lt"/>
              </a:rPr>
              <a:t> - Loisa Borde</a:t>
            </a:r>
          </a:p>
          <a:p>
            <a:r>
              <a:rPr lang="de-DE" dirty="0" err="1">
                <a:latin typeface="+mj-lt"/>
              </a:rPr>
              <a:t>Identify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process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conditions</a:t>
            </a:r>
            <a:r>
              <a:rPr lang="de-DE" dirty="0">
                <a:latin typeface="+mj-lt"/>
              </a:rPr>
              <a:t> in </a:t>
            </a:r>
            <a:r>
              <a:rPr lang="de-DE" dirty="0" err="1">
                <a:latin typeface="+mj-lt"/>
              </a:rPr>
              <a:t>reconstructed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porous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structures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Interactions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biofilm</a:t>
            </a:r>
            <a:r>
              <a:rPr lang="de-DE" dirty="0">
                <a:latin typeface="+mj-lt"/>
              </a:rPr>
              <a:t> and </a:t>
            </a:r>
            <a:r>
              <a:rPr lang="de-DE" dirty="0" err="1">
                <a:latin typeface="+mj-lt"/>
              </a:rPr>
              <a:t>porous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structures</a:t>
            </a:r>
            <a:r>
              <a:rPr lang="de-DE" dirty="0">
                <a:latin typeface="+mj-lt"/>
              </a:rPr>
              <a:t>: </a:t>
            </a:r>
            <a:r>
              <a:rPr lang="de-DE" dirty="0" err="1">
                <a:latin typeface="+mj-lt"/>
              </a:rPr>
              <a:t>clogging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of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pores</a:t>
            </a:r>
            <a:endParaRPr lang="de-DE" dirty="0">
              <a:latin typeface="+mj-lt"/>
            </a:endParaRPr>
          </a:p>
          <a:p>
            <a:pPr marL="0" indent="0">
              <a:buNone/>
            </a:pPr>
            <a:r>
              <a:rPr lang="de-DE" b="0" i="0" dirty="0">
                <a:effectLst/>
                <a:latin typeface="+mj-lt"/>
                <a:sym typeface="Wingdings" panose="05000000000000000000" pitchFamily="2" charset="2"/>
              </a:rPr>
              <a:t> </a:t>
            </a:r>
            <a:r>
              <a:rPr lang="de-DE" b="0" i="0" dirty="0" err="1">
                <a:effectLst/>
                <a:latin typeface="+mj-lt"/>
                <a:sym typeface="Wingdings" panose="05000000000000000000" pitchFamily="2" charset="2"/>
              </a:rPr>
              <a:t>Application</a:t>
            </a:r>
            <a:r>
              <a:rPr lang="de-DE" b="0" i="0" dirty="0">
                <a:effectLst/>
                <a:latin typeface="+mj-lt"/>
                <a:sym typeface="Wingdings" panose="05000000000000000000" pitchFamily="2" charset="2"/>
              </a:rPr>
              <a:t> </a:t>
            </a:r>
            <a:r>
              <a:rPr lang="de-DE" b="0" i="0" dirty="0" err="1">
                <a:effectLst/>
                <a:latin typeface="+mj-lt"/>
                <a:sym typeface="Wingdings" panose="05000000000000000000" pitchFamily="2" charset="2"/>
              </a:rPr>
              <a:t>of</a:t>
            </a:r>
            <a:r>
              <a:rPr lang="de-DE" b="0" i="0" dirty="0">
                <a:effectLst/>
                <a:latin typeface="+mj-lt"/>
                <a:sym typeface="Wingdings" panose="05000000000000000000" pitchFamily="2" charset="2"/>
              </a:rPr>
              <a:t> </a:t>
            </a:r>
            <a:r>
              <a:rPr lang="de-DE" b="0" i="0" dirty="0" err="1">
                <a:effectLst/>
                <a:latin typeface="+mj-lt"/>
                <a:sym typeface="Wingdings" panose="05000000000000000000" pitchFamily="2" charset="2"/>
              </a:rPr>
              <a:t>characterized</a:t>
            </a:r>
            <a:r>
              <a:rPr lang="de-DE" b="0" i="0" dirty="0">
                <a:effectLst/>
                <a:latin typeface="+mj-lt"/>
                <a:sym typeface="Wingdings" panose="05000000000000000000" pitchFamily="2" charset="2"/>
              </a:rPr>
              <a:t> </a:t>
            </a:r>
            <a:r>
              <a:rPr lang="de-DE" b="0" i="0" dirty="0" err="1">
                <a:effectLst/>
                <a:latin typeface="+mj-lt"/>
                <a:sym typeface="Wingdings" panose="05000000000000000000" pitchFamily="2" charset="2"/>
              </a:rPr>
              <a:t>biofilm</a:t>
            </a:r>
            <a:r>
              <a:rPr lang="de-DE" b="0" i="0" dirty="0">
                <a:effectLst/>
                <a:latin typeface="+mj-lt"/>
                <a:sym typeface="Wingdings" panose="05000000000000000000" pitchFamily="2" charset="2"/>
              </a:rPr>
              <a:t> </a:t>
            </a:r>
            <a:r>
              <a:rPr lang="de-DE" b="0" i="0" dirty="0" err="1">
                <a:effectLst/>
                <a:latin typeface="+mj-lt"/>
                <a:sym typeface="Wingdings" panose="05000000000000000000" pitchFamily="2" charset="2"/>
              </a:rPr>
              <a:t>growth</a:t>
            </a:r>
            <a:r>
              <a:rPr lang="de-DE" b="0" i="0" dirty="0">
                <a:effectLst/>
                <a:latin typeface="+mj-lt"/>
                <a:sym typeface="Wingdings" panose="05000000000000000000" pitchFamily="2" charset="2"/>
              </a:rPr>
              <a:t> on </a:t>
            </a:r>
            <a:r>
              <a:rPr lang="de-DE" b="0" i="0" dirty="0" err="1">
                <a:effectLst/>
                <a:latin typeface="+mj-lt"/>
                <a:sym typeface="Wingdings" panose="05000000000000000000" pitchFamily="2" charset="2"/>
              </a:rPr>
              <a:t>reconstructed</a:t>
            </a:r>
            <a:r>
              <a:rPr lang="de-DE" b="0" i="0" dirty="0">
                <a:effectLst/>
                <a:latin typeface="+mj-lt"/>
                <a:sym typeface="Wingdings" panose="05000000000000000000" pitchFamily="2" charset="2"/>
              </a:rPr>
              <a:t> </a:t>
            </a:r>
            <a:r>
              <a:rPr lang="de-DE" dirty="0">
                <a:latin typeface="+mj-lt"/>
                <a:sym typeface="Wingdings" panose="05000000000000000000" pitchFamily="2" charset="2"/>
              </a:rPr>
              <a:t>Pore Network Models</a:t>
            </a:r>
            <a:endParaRPr lang="de-DE" b="0" i="0" dirty="0">
              <a:effectLst/>
              <a:latin typeface="+mj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2B7289F-AEB4-100C-7F8D-FADFE328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00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F457BC-59FC-3340-6EDA-9A5D7ABA3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InterPore 2026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D0A8ED-5F46-2DF1-17FA-96B949AB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13</a:t>
            </a:fld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7569D94-2AC0-802B-4DB5-76FF0985FB41}"/>
              </a:ext>
            </a:extLst>
          </p:cNvPr>
          <p:cNvSpPr txBox="1">
            <a:spLocks/>
          </p:cNvSpPr>
          <p:nvPr/>
        </p:nvSpPr>
        <p:spPr>
          <a:xfrm>
            <a:off x="581192" y="702156"/>
            <a:ext cx="11029616" cy="1013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attention</a:t>
            </a:r>
            <a:r>
              <a:rPr lang="de-DE" dirty="0"/>
              <a:t>! </a:t>
            </a:r>
            <a:endParaRPr lang="en-US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38ABB06-D410-7868-FB3C-0372FBAF90D1}"/>
              </a:ext>
            </a:extLst>
          </p:cNvPr>
          <p:cNvSpPr txBox="1">
            <a:spLocks/>
          </p:cNvSpPr>
          <p:nvPr/>
        </p:nvSpPr>
        <p:spPr>
          <a:xfrm>
            <a:off x="380717" y="5985761"/>
            <a:ext cx="10177583" cy="840434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1200" u="sng">
                <a:latin typeface="Lucida Sans" panose="020B0602030504020204" pitchFamily="34" charset="0"/>
              </a:rPr>
              <a:t>Acknowledgement:</a:t>
            </a:r>
            <a:r>
              <a:rPr lang="en-US" sz="1200">
                <a:latin typeface="Lucida Sans" panose="020B0602030504020204" pitchFamily="34" charset="0"/>
              </a:rPr>
              <a:t> The authors gratefully acknowledge the funding from the Deutsche Forschungsgemeinschaft (DFG priority program SPP2494, project no. 559381551 (Assessing terpene productivity of </a:t>
            </a:r>
            <a:r>
              <a:rPr lang="en-US" sz="1200" i="1">
                <a:latin typeface="Lucida Sans" panose="020B0602030504020204" pitchFamily="34" charset="0"/>
              </a:rPr>
              <a:t>Methanosarcina acetivorans </a:t>
            </a:r>
            <a:r>
              <a:rPr lang="en-US" sz="1200">
                <a:latin typeface="Lucida Sans" panose="020B0602030504020204" pitchFamily="34" charset="0"/>
              </a:rPr>
              <a:t>biofilms in porous substrata using a mathematical physiological approach)</a:t>
            </a:r>
            <a:endParaRPr lang="en-US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E5058FF-C699-02A9-5267-E4120BD518DD}"/>
              </a:ext>
            </a:extLst>
          </p:cNvPr>
          <p:cNvSpPr txBox="1"/>
          <p:nvPr/>
        </p:nvSpPr>
        <p:spPr>
          <a:xfrm>
            <a:off x="476250" y="2076605"/>
            <a:ext cx="48196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71588" algn="l"/>
              </a:tabLst>
            </a:pPr>
            <a:r>
              <a:rPr lang="en-US" sz="2800" b="1" dirty="0">
                <a:latin typeface="InfoOTText-Medium" pitchFamily="50" charset="0"/>
              </a:rPr>
              <a:t>Thanks to </a:t>
            </a:r>
          </a:p>
          <a:p>
            <a:pPr>
              <a:tabLst>
                <a:tab pos="1271588" algn="l"/>
              </a:tabLst>
            </a:pPr>
            <a:r>
              <a:rPr lang="en-US" sz="2400" dirty="0">
                <a:latin typeface="InfoOTText-Medium" pitchFamily="50" charset="0"/>
              </a:rPr>
              <a:t>Dr. Nicole Vorhauer-Huget</a:t>
            </a:r>
          </a:p>
          <a:p>
            <a:pPr>
              <a:tabLst>
                <a:tab pos="1271588" algn="l"/>
              </a:tabLst>
            </a:pPr>
            <a:r>
              <a:rPr lang="en-US" sz="2400" dirty="0">
                <a:latin typeface="InfoOTText-Medium" pitchFamily="50" charset="0"/>
              </a:rPr>
              <a:t>Loisa Borde </a:t>
            </a:r>
          </a:p>
          <a:p>
            <a:pPr>
              <a:tabLst>
                <a:tab pos="1271588" algn="l"/>
              </a:tabLst>
            </a:pPr>
            <a:endParaRPr lang="en-US" sz="2400" dirty="0">
              <a:latin typeface="InfoOTText-Medium" pitchFamily="50" charset="0"/>
            </a:endParaRPr>
          </a:p>
          <a:p>
            <a:pPr>
              <a:tabLst>
                <a:tab pos="1271588" algn="l"/>
              </a:tabLst>
            </a:pPr>
            <a:r>
              <a:rPr lang="en-US" sz="2400" dirty="0">
                <a:latin typeface="InfoOTText-Medium" pitchFamily="50" charset="0"/>
              </a:rPr>
              <a:t>Research Group Transport in Porous Media</a:t>
            </a:r>
          </a:p>
        </p:txBody>
      </p:sp>
      <p:pic>
        <p:nvPicPr>
          <p:cNvPr id="8" name="F1DE9EDB-1F1D-4BBF-B8C0-09828D1B36A5" descr="IMG_5813.jpg">
            <a:extLst>
              <a:ext uri="{FF2B5EF4-FFF2-40B4-BE49-F238E27FC236}">
                <a16:creationId xmlns:a16="http://schemas.microsoft.com/office/drawing/2014/main" id="{B9FD656A-F4F0-2F8F-81E8-D3A7828A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51" y="2073954"/>
            <a:ext cx="3090561" cy="239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71ACB97-BB9E-67CB-F106-7B3C6FC89DF2}"/>
              </a:ext>
            </a:extLst>
          </p:cNvPr>
          <p:cNvSpPr txBox="1"/>
          <p:nvPr/>
        </p:nvSpPr>
        <p:spPr>
          <a:xfrm>
            <a:off x="7605951" y="4452437"/>
            <a:ext cx="3152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271588" algn="l"/>
              </a:tabLst>
            </a:pPr>
            <a:r>
              <a:rPr lang="en-US" b="1" dirty="0"/>
              <a:t>Transport in porous media research group</a:t>
            </a:r>
            <a:endParaRPr lang="en-US" dirty="0"/>
          </a:p>
          <a:p>
            <a:pPr>
              <a:tabLst>
                <a:tab pos="1271588" algn="l"/>
              </a:tabLst>
            </a:pPr>
            <a:endParaRPr lang="en-US" sz="2800" dirty="0">
              <a:latin typeface="InfoOTText-Medium" pitchFamily="50" charset="0"/>
            </a:endParaRPr>
          </a:p>
        </p:txBody>
      </p:sp>
      <p:pic>
        <p:nvPicPr>
          <p:cNvPr id="10" name="Graphic 21">
            <a:extLst>
              <a:ext uri="{FF2B5EF4-FFF2-40B4-BE49-F238E27FC236}">
                <a16:creationId xmlns:a16="http://schemas.microsoft.com/office/drawing/2014/main" id="{A3DA39D9-09B4-F9EE-CCBB-93422B7CC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22573" y="2838450"/>
            <a:ext cx="1571038" cy="1571038"/>
          </a:xfrm>
          <a:prstGeom prst="rect">
            <a:avLst/>
          </a:prstGeom>
        </p:spPr>
      </p:pic>
      <p:pic>
        <p:nvPicPr>
          <p:cNvPr id="12" name="Picture 49">
            <a:extLst>
              <a:ext uri="{FF2B5EF4-FFF2-40B4-BE49-F238E27FC236}">
                <a16:creationId xmlns:a16="http://schemas.microsoft.com/office/drawing/2014/main" id="{7CC47F4C-2980-5F18-47E4-777DB8BA9E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10465" r="56801"/>
          <a:stretch/>
        </p:blipFill>
        <p:spPr>
          <a:xfrm>
            <a:off x="963715" y="5090583"/>
            <a:ext cx="2504107" cy="932175"/>
          </a:xfrm>
          <a:prstGeom prst="rect">
            <a:avLst/>
          </a:prstGeom>
        </p:spPr>
      </p:pic>
      <p:pic>
        <p:nvPicPr>
          <p:cNvPr id="13" name="Picture 2" descr="Logo-Schriftzug des Schwerpunktprogramms &quot;ProBioS&quot;">
            <a:extLst>
              <a:ext uri="{FF2B5EF4-FFF2-40B4-BE49-F238E27FC236}">
                <a16:creationId xmlns:a16="http://schemas.microsoft.com/office/drawing/2014/main" id="{FAC5F7B2-666A-094C-0E0E-EA4CE7C06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523" y="5370599"/>
            <a:ext cx="1606907" cy="50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rof. Schreyögg Mitglied der DFG-Pandemieforschungskommission - Universität  Hamburg">
            <a:extLst>
              <a:ext uri="{FF2B5EF4-FFF2-40B4-BE49-F238E27FC236}">
                <a16:creationId xmlns:a16="http://schemas.microsoft.com/office/drawing/2014/main" id="{7CC88337-8B79-ECA2-72BC-1614184110A5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037502" y="4132538"/>
            <a:ext cx="1697145" cy="8585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551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6F7D6-2837-22C7-DEB9-459B4F589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Initial and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conditions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Inhaltsplatzhalter 5">
                <a:extLst>
                  <a:ext uri="{FF2B5EF4-FFF2-40B4-BE49-F238E27FC236}">
                    <a16:creationId xmlns:a16="http://schemas.microsoft.com/office/drawing/2014/main" id="{24472191-BB35-BD37-7A58-C2D783466AC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722178453"/>
                  </p:ext>
                </p:extLst>
              </p:nvPr>
            </p:nvGraphicFramePr>
            <p:xfrm>
              <a:off x="581025" y="1962150"/>
              <a:ext cx="11029950" cy="4057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76650">
                      <a:extLst>
                        <a:ext uri="{9D8B030D-6E8A-4147-A177-3AD203B41FA5}">
                          <a16:colId xmlns:a16="http://schemas.microsoft.com/office/drawing/2014/main" val="3149754144"/>
                        </a:ext>
                      </a:extLst>
                    </a:gridCol>
                    <a:gridCol w="3676650">
                      <a:extLst>
                        <a:ext uri="{9D8B030D-6E8A-4147-A177-3AD203B41FA5}">
                          <a16:colId xmlns:a16="http://schemas.microsoft.com/office/drawing/2014/main" val="1161354639"/>
                        </a:ext>
                      </a:extLst>
                    </a:gridCol>
                    <a:gridCol w="3676650">
                      <a:extLst>
                        <a:ext uri="{9D8B030D-6E8A-4147-A177-3AD203B41FA5}">
                          <a16:colId xmlns:a16="http://schemas.microsoft.com/office/drawing/2014/main" val="10748193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Variable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Symbol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96421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Initial </a:t>
                          </a:r>
                          <a:r>
                            <a:rPr lang="de-DE" dirty="0" err="1"/>
                            <a:t>biomass</a:t>
                          </a:r>
                          <a:r>
                            <a:rPr lang="de-DE" dirty="0"/>
                            <a:t> (dry </a:t>
                          </a:r>
                          <a:r>
                            <a:rPr lang="de-DE" dirty="0" err="1"/>
                            <a:t>weight</a:t>
                          </a:r>
                          <a:r>
                            <a:rPr lang="de-DE" dirty="0"/>
                            <a:t>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2e-5 g (0.02 mg)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86926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Initial </a:t>
                          </a:r>
                          <a:r>
                            <a:rPr lang="de-DE" dirty="0" err="1"/>
                            <a:t>substrate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Concentration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20 g/L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29640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Maximum </a:t>
                          </a:r>
                          <a:r>
                            <a:rPr lang="de-DE" dirty="0" err="1"/>
                            <a:t>biomass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concentration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𝑏𝑚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20 g/L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90063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23281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Volume Pore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2e-4 L (200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μL</m:t>
                              </m:r>
                            </m:oMath>
                          </a14:m>
                          <a:r>
                            <a:rPr lang="de-DE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399587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Cross </a:t>
                          </a:r>
                          <a:r>
                            <a:rPr lang="de-DE" dirty="0" err="1"/>
                            <a:t>Section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Throat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1.5e-4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dirty="0"/>
                            <a:t> (1.5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m:rPr>
                                      <m:nor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de-DE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74015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Length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Throat</a:t>
                          </a:r>
                          <a:r>
                            <a:rPr lang="de-DE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13.5e-3 m (1,35 cm)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076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49220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Diffusion </a:t>
                          </a:r>
                          <a:r>
                            <a:rPr lang="de-DE" dirty="0" err="1"/>
                            <a:t>Coefficient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substrate</a:t>
                          </a:r>
                          <a:r>
                            <a:rPr lang="de-DE" dirty="0"/>
                            <a:t> (</a:t>
                          </a:r>
                          <a:r>
                            <a:rPr lang="de-DE" dirty="0" err="1"/>
                            <a:t>fructose</a:t>
                          </a:r>
                          <a:r>
                            <a:rPr lang="de-DE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0.744e-9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p>
                                      <m:r>
                                        <m:rPr>
                                          <m:nor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den>
                              </m:f>
                            </m:oMath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92914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Inhaltsplatzhalter 5">
                <a:extLst>
                  <a:ext uri="{FF2B5EF4-FFF2-40B4-BE49-F238E27FC236}">
                    <a16:creationId xmlns:a16="http://schemas.microsoft.com/office/drawing/2014/main" id="{24472191-BB35-BD37-7A58-C2D783466AC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722178453"/>
                  </p:ext>
                </p:extLst>
              </p:nvPr>
            </p:nvGraphicFramePr>
            <p:xfrm>
              <a:off x="581025" y="1962150"/>
              <a:ext cx="11029950" cy="4057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76650">
                      <a:extLst>
                        <a:ext uri="{9D8B030D-6E8A-4147-A177-3AD203B41FA5}">
                          <a16:colId xmlns:a16="http://schemas.microsoft.com/office/drawing/2014/main" val="3149754144"/>
                        </a:ext>
                      </a:extLst>
                    </a:gridCol>
                    <a:gridCol w="3676650">
                      <a:extLst>
                        <a:ext uri="{9D8B030D-6E8A-4147-A177-3AD203B41FA5}">
                          <a16:colId xmlns:a16="http://schemas.microsoft.com/office/drawing/2014/main" val="1161354639"/>
                        </a:ext>
                      </a:extLst>
                    </a:gridCol>
                    <a:gridCol w="3676650">
                      <a:extLst>
                        <a:ext uri="{9D8B030D-6E8A-4147-A177-3AD203B41FA5}">
                          <a16:colId xmlns:a16="http://schemas.microsoft.com/office/drawing/2014/main" val="10748193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Variable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Symbol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9642128"/>
                      </a:ext>
                    </a:extLst>
                  </a:tr>
                  <a:tr h="37782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Initial </a:t>
                          </a:r>
                          <a:r>
                            <a:rPr lang="de-DE" dirty="0" err="1"/>
                            <a:t>biomass</a:t>
                          </a:r>
                          <a:r>
                            <a:rPr lang="de-DE" dirty="0"/>
                            <a:t> (dry </a:t>
                          </a:r>
                          <a:r>
                            <a:rPr lang="de-DE" dirty="0" err="1"/>
                            <a:t>weight</a:t>
                          </a:r>
                          <a:r>
                            <a:rPr lang="de-DE" dirty="0"/>
                            <a:t>)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106452" r="-100497" b="-9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2e-5 g (0.02 mg)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8692606"/>
                      </a:ext>
                    </a:extLst>
                  </a:tr>
                  <a:tr h="37782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Initial </a:t>
                          </a:r>
                          <a:r>
                            <a:rPr lang="de-DE" dirty="0" err="1"/>
                            <a:t>substrate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Concentration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206452" r="-100497" b="-8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20 g/L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2964094"/>
                      </a:ext>
                    </a:extLst>
                  </a:tr>
                  <a:tr h="37782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Maximum </a:t>
                          </a:r>
                          <a:r>
                            <a:rPr lang="de-DE" dirty="0" err="1"/>
                            <a:t>biomass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concentration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306452" r="-100497" b="-7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20 g/L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90063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2328127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Volume Pore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489063" r="-100497" b="-4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200332" t="-489063" r="-663" b="-484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9958720"/>
                      </a:ext>
                    </a:extLst>
                  </a:tr>
                  <a:tr h="413576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Cross </a:t>
                          </a:r>
                          <a:r>
                            <a:rPr lang="de-DE" dirty="0" err="1"/>
                            <a:t>Section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Throat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554412" r="-100497" b="-35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200332" t="-554412" r="-663" b="-3558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74015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Length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Throat</a:t>
                          </a:r>
                          <a:r>
                            <a:rPr lang="de-DE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729508" r="-100497" b="-2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13.5e-3 m (1,35 cm)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07682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149220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Diffusion </a:t>
                          </a:r>
                          <a:r>
                            <a:rPr lang="de-DE" dirty="0" err="1"/>
                            <a:t>Coefficient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substrate</a:t>
                          </a:r>
                          <a:r>
                            <a:rPr lang="de-DE" dirty="0"/>
                            <a:t> (</a:t>
                          </a:r>
                          <a:r>
                            <a:rPr lang="de-DE" dirty="0" err="1"/>
                            <a:t>fructose</a:t>
                          </a:r>
                          <a:r>
                            <a:rPr lang="de-DE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100000" t="-540000" r="-100497" b="-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200332" t="-540000" r="-663" b="-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929147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50F8F3-BB2B-3153-AF5F-05B860C5F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065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AC93E-8F1E-B01E-B6C1-2E080D416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Kinetic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3C3C7A-BBCA-C6EE-647B-93036D9BD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6CFB1C-6572-4119-86F3-D8892BAE0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15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4073A2-2C7B-C851-F77A-FE5993F23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4912"/>
          <a:stretch/>
        </p:blipFill>
        <p:spPr>
          <a:xfrm>
            <a:off x="1956964" y="1869341"/>
            <a:ext cx="2129261" cy="40867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EFD0517-6094-CCC3-9A3F-AB19C4044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486"/>
          <a:stretch/>
        </p:blipFill>
        <p:spPr>
          <a:xfrm>
            <a:off x="4086225" y="1869341"/>
            <a:ext cx="1548236" cy="40867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B5F702A-D4A5-477C-3BA5-029D9E7088A0}"/>
              </a:ext>
            </a:extLst>
          </p:cNvPr>
          <p:cNvSpPr txBox="1"/>
          <p:nvPr/>
        </p:nvSpPr>
        <p:spPr>
          <a:xfrm>
            <a:off x="7080487" y="3200401"/>
            <a:ext cx="389572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/>
              <a:t>Batch-Model</a:t>
            </a:r>
            <a:r>
              <a:rPr lang="de-DE" sz="1100" dirty="0">
                <a:effectLst/>
              </a:rPr>
              <a:t>: Weiler</a:t>
            </a:r>
            <a:r>
              <a:rPr lang="de-DE" sz="1100" dirty="0"/>
              <a:t> et al.</a:t>
            </a:r>
            <a:r>
              <a:rPr lang="de-DE" sz="1100" dirty="0">
                <a:effectLst/>
              </a:rPr>
              <a:t>. „Strain and Model Development </a:t>
            </a:r>
            <a:r>
              <a:rPr lang="de-DE" sz="1100" dirty="0" err="1">
                <a:effectLst/>
              </a:rPr>
              <a:t>for</a:t>
            </a:r>
            <a:r>
              <a:rPr lang="de-DE" sz="1100" dirty="0">
                <a:effectLst/>
              </a:rPr>
              <a:t> Auto- and </a:t>
            </a:r>
            <a:r>
              <a:rPr lang="de-DE" sz="1100" dirty="0" err="1">
                <a:effectLst/>
              </a:rPr>
              <a:t>Heterotrophic</a:t>
            </a:r>
            <a:r>
              <a:rPr lang="de-DE" sz="1100" dirty="0">
                <a:effectLst/>
              </a:rPr>
              <a:t> 2,3-Butanediol </a:t>
            </a:r>
            <a:r>
              <a:rPr lang="de-DE" sz="1100" dirty="0" err="1">
                <a:effectLst/>
              </a:rPr>
              <a:t>Production</a:t>
            </a:r>
            <a:r>
              <a:rPr lang="de-DE" sz="1100" dirty="0">
                <a:effectLst/>
              </a:rPr>
              <a:t> </a:t>
            </a:r>
            <a:r>
              <a:rPr lang="de-DE" sz="1100" dirty="0" err="1">
                <a:effectLst/>
              </a:rPr>
              <a:t>Using</a:t>
            </a:r>
            <a:r>
              <a:rPr lang="de-DE" sz="1100" dirty="0">
                <a:effectLst/>
              </a:rPr>
              <a:t> </a:t>
            </a:r>
            <a:r>
              <a:rPr lang="de-DE" sz="1100" dirty="0" err="1">
                <a:effectLst/>
              </a:rPr>
              <a:t>Cupriavidus</a:t>
            </a:r>
            <a:r>
              <a:rPr lang="de-DE" sz="1100" dirty="0">
                <a:effectLst/>
              </a:rPr>
              <a:t> </a:t>
            </a:r>
            <a:r>
              <a:rPr lang="de-DE" sz="1100" dirty="0" err="1">
                <a:effectLst/>
              </a:rPr>
              <a:t>Necator</a:t>
            </a:r>
            <a:r>
              <a:rPr lang="de-DE" sz="1100" dirty="0">
                <a:effectLst/>
              </a:rPr>
              <a:t> H16“. </a:t>
            </a:r>
            <a:r>
              <a:rPr lang="de-DE" sz="1100" i="1" dirty="0">
                <a:effectLst/>
              </a:rPr>
              <a:t>Biotechnology </a:t>
            </a:r>
            <a:r>
              <a:rPr lang="de-DE" sz="1100" i="1" dirty="0" err="1">
                <a:effectLst/>
              </a:rPr>
              <a:t>for</a:t>
            </a:r>
            <a:r>
              <a:rPr lang="de-DE" sz="1100" i="1" dirty="0">
                <a:effectLst/>
              </a:rPr>
              <a:t> </a:t>
            </a:r>
            <a:r>
              <a:rPr lang="de-DE" sz="1100" i="1" dirty="0" err="1">
                <a:effectLst/>
              </a:rPr>
              <a:t>Biofuels</a:t>
            </a:r>
            <a:r>
              <a:rPr lang="de-DE" sz="1100" i="1" dirty="0">
                <a:effectLst/>
              </a:rPr>
              <a:t> and </a:t>
            </a:r>
            <a:r>
              <a:rPr lang="de-DE" sz="1100" i="1" dirty="0" err="1">
                <a:effectLst/>
              </a:rPr>
              <a:t>Bioproducts</a:t>
            </a:r>
            <a:r>
              <a:rPr lang="de-DE" sz="1100" dirty="0">
                <a:effectLst/>
              </a:rPr>
              <a:t> 17, Nr. 1 (2024): 108. </a:t>
            </a:r>
            <a:r>
              <a:rPr lang="de-DE" sz="1100" dirty="0">
                <a:effectLst/>
                <a:hlinkClick r:id="rId3"/>
              </a:rPr>
              <a:t>https://doi.org/10.1186/s13068-024-02549-7</a:t>
            </a:r>
            <a:r>
              <a:rPr lang="de-DE" sz="1100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3215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956249-5F97-8B6E-2EF0-6E969482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Influence</a:t>
            </a:r>
            <a:r>
              <a:rPr lang="de-DE" dirty="0"/>
              <a:t> initial </a:t>
            </a:r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BFC9D1-D0F8-3F19-2C63-91DBF30A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16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69921B1-E8F2-39FC-FC06-A8AFC6935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1498" y="1906437"/>
            <a:ext cx="2931543" cy="1167541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6C4922D-F9CB-337E-4FD9-FC7AED7CF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189" y="2327315"/>
            <a:ext cx="2785343" cy="461665"/>
          </a:xfrm>
        </p:spPr>
        <p:txBody>
          <a:bodyPr>
            <a:normAutofit fontScale="70000" lnSpcReduction="20000"/>
          </a:bodyPr>
          <a:lstStyle/>
          <a:p>
            <a:r>
              <a:rPr lang="de-DE" sz="1900" b="1" dirty="0"/>
              <a:t>Same </a:t>
            </a:r>
            <a:r>
              <a:rPr lang="de-DE" sz="1900" b="1" dirty="0" err="1"/>
              <a:t>mass</a:t>
            </a:r>
            <a:r>
              <a:rPr lang="de-DE" sz="1900" b="1" dirty="0"/>
              <a:t> in different </a:t>
            </a:r>
            <a:r>
              <a:rPr lang="de-DE" sz="1900" b="1" dirty="0" err="1"/>
              <a:t>volumes</a:t>
            </a:r>
            <a:r>
              <a:rPr lang="de-DE" sz="1900" b="1" dirty="0"/>
              <a:t> </a:t>
            </a:r>
            <a:r>
              <a:rPr lang="de-DE" dirty="0">
                <a:sym typeface="Wingdings" panose="05000000000000000000" pitchFamily="2" charset="2"/>
              </a:rPr>
              <a:t> different </a:t>
            </a:r>
            <a:r>
              <a:rPr lang="de-DE" dirty="0" err="1">
                <a:sym typeface="Wingdings" panose="05000000000000000000" pitchFamily="2" charset="2"/>
              </a:rPr>
              <a:t>concentrations</a:t>
            </a:r>
            <a:r>
              <a:rPr lang="de-DE" dirty="0">
                <a:sym typeface="Wingdings" panose="05000000000000000000" pitchFamily="2" charset="2"/>
              </a:rPr>
              <a:t> 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88EC504-6DCF-BD07-727D-723177593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629" y="2074378"/>
            <a:ext cx="852594" cy="100965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BED3E61-043E-302E-A4E1-E4F2DDA72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0798" y="2074378"/>
            <a:ext cx="868255" cy="838823"/>
          </a:xfrm>
          <a:prstGeom prst="rect">
            <a:avLst/>
          </a:prstGeom>
        </p:spPr>
      </p:pic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D99D7226-E2ED-1AF2-9F48-0544736823F6}"/>
              </a:ext>
            </a:extLst>
          </p:cNvPr>
          <p:cNvCxnSpPr/>
          <p:nvPr/>
        </p:nvCxnSpPr>
        <p:spPr>
          <a:xfrm>
            <a:off x="1589223" y="2462656"/>
            <a:ext cx="3186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83A49ED6-5967-6C43-F54B-941C50DFDB11}"/>
              </a:ext>
            </a:extLst>
          </p:cNvPr>
          <p:cNvCxnSpPr/>
          <p:nvPr/>
        </p:nvCxnSpPr>
        <p:spPr>
          <a:xfrm>
            <a:off x="3401691" y="2451154"/>
            <a:ext cx="3186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:a16="http://schemas.microsoft.com/office/drawing/2014/main" id="{0AFA5EA4-B149-CDE7-FAAC-AFDB1282BC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670" y="3217558"/>
            <a:ext cx="3744291" cy="280821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F80F7D1D-8094-14C2-8B03-A964300C87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7420" y="3217558"/>
            <a:ext cx="3744291" cy="2808218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7A0878D-5114-9E39-843D-785E94B58A8B}"/>
              </a:ext>
            </a:extLst>
          </p:cNvPr>
          <p:cNvSpPr txBox="1">
            <a:spLocks/>
          </p:cNvSpPr>
          <p:nvPr/>
        </p:nvSpPr>
        <p:spPr>
          <a:xfrm>
            <a:off x="2388763" y="6089026"/>
            <a:ext cx="5621762" cy="7231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900" b="1" dirty="0">
                <a:sym typeface="Wingdings" panose="05000000000000000000" pitchFamily="2" charset="2"/>
              </a:rPr>
              <a:t> </a:t>
            </a:r>
            <a:r>
              <a:rPr lang="de-DE" sz="1900" b="1" dirty="0"/>
              <a:t>Initial </a:t>
            </a:r>
            <a:r>
              <a:rPr lang="de-DE" sz="1900" b="1" dirty="0" err="1"/>
              <a:t>biomass</a:t>
            </a:r>
            <a:r>
              <a:rPr lang="de-DE" sz="1900" b="1" dirty="0"/>
              <a:t> </a:t>
            </a:r>
            <a:r>
              <a:rPr lang="de-DE" sz="1900" b="1" dirty="0" err="1"/>
              <a:t>concentration</a:t>
            </a:r>
            <a:r>
              <a:rPr lang="de-DE" sz="1900" b="1" dirty="0"/>
              <a:t> </a:t>
            </a:r>
            <a:r>
              <a:rPr lang="de-DE" sz="1900" b="1" dirty="0" err="1"/>
              <a:t>determines</a:t>
            </a:r>
            <a:r>
              <a:rPr lang="de-DE" sz="1900" b="1" dirty="0"/>
              <a:t> </a:t>
            </a:r>
            <a:r>
              <a:rPr lang="de-DE" sz="1900" b="1" dirty="0" err="1"/>
              <a:t>kinetics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735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59B10-BAAB-4CB7-8565-A23297F0C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Influence</a:t>
            </a:r>
            <a:r>
              <a:rPr lang="de-DE" dirty="0"/>
              <a:t> initial </a:t>
            </a:r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E083014-0CBB-5195-C1B4-D99D37C19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5986" y="2324099"/>
            <a:ext cx="4288809" cy="321660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7B3129-8294-41AB-B85F-9D32280FA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A7DA064-E630-D12C-08D3-5B239FDC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D32F3D0-6858-C199-C712-7627DCA430B7}"/>
                  </a:ext>
                </a:extLst>
              </p:cNvPr>
              <p:cNvSpPr txBox="1"/>
              <p:nvPr/>
            </p:nvSpPr>
            <p:spPr>
              <a:xfrm>
                <a:off x="8201024" y="1806111"/>
                <a:ext cx="4143376" cy="1264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dirty="0"/>
                  <a:t> = 2e-5 g</a:t>
                </a:r>
              </a:p>
              <a:p>
                <a:r>
                  <a:rPr lang="de-DE" b="0" dirty="0"/>
                  <a:t>Smal</a:t>
                </a:r>
                <a:r>
                  <a:rPr lang="de-DE" dirty="0"/>
                  <a:t>l: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de-DE" dirty="0"/>
                  <a:t> = 2e-5 L </a:t>
                </a:r>
                <a:r>
                  <a:rPr lang="de-DE" dirty="0">
                    <a:sym typeface="Wingdings" panose="05000000000000000000" pitchFamily="2" charset="2"/>
                  </a:rPr>
                  <a:t> c = 1 g/L </a:t>
                </a:r>
                <a:endParaRPr lang="de-DE" dirty="0"/>
              </a:p>
              <a:p>
                <a:r>
                  <a:rPr lang="de-DE" b="0" dirty="0"/>
                  <a:t>medium</a:t>
                </a:r>
                <a:r>
                  <a:rPr lang="de-DE" dirty="0"/>
                  <a:t>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de-DE" dirty="0"/>
                  <a:t> = 2e-4 L </a:t>
                </a:r>
                <a:r>
                  <a:rPr lang="de-DE" dirty="0">
                    <a:sym typeface="Wingdings" panose="05000000000000000000" pitchFamily="2" charset="2"/>
                  </a:rPr>
                  <a:t> c = 0.1 g/L</a:t>
                </a:r>
                <a:endParaRPr lang="de-DE" dirty="0"/>
              </a:p>
              <a:p>
                <a:r>
                  <a:rPr lang="de-DE" b="0" dirty="0" err="1"/>
                  <a:t>big</a:t>
                </a:r>
                <a:r>
                  <a:rPr lang="de-DE" dirty="0"/>
                  <a:t>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de-DE" dirty="0"/>
                  <a:t> = 2e-3 L </a:t>
                </a:r>
                <a:r>
                  <a:rPr lang="de-DE" dirty="0">
                    <a:sym typeface="Wingdings" panose="05000000000000000000" pitchFamily="2" charset="2"/>
                  </a:rPr>
                  <a:t> c = 0.01 g/L</a:t>
                </a:r>
                <a:endParaRPr lang="de-DE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D32F3D0-6858-C199-C712-7627DCA43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024" y="1806111"/>
                <a:ext cx="4143376" cy="1264577"/>
              </a:xfrm>
              <a:prstGeom prst="rect">
                <a:avLst/>
              </a:prstGeom>
              <a:blipFill>
                <a:blip r:embed="rId3"/>
                <a:stretch>
                  <a:fillRect l="-1176" t="-2404" b="-528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A48409DA-B67E-A83D-0CEF-41C5F51A4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214" y="2322306"/>
            <a:ext cx="4291200" cy="32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11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29BF1-3CFF-35FB-850A-F8004B78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Diffusion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1B4607-91A4-C057-71F2-09C62063F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BBB876-8855-A3A7-CC9E-33EB8CA4D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18</a:t>
            </a:fld>
            <a:endParaRPr lang="de-DE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E743FACC-C25A-014C-B45D-C16521CF7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68973"/>
              </p:ext>
            </p:extLst>
          </p:nvPr>
        </p:nvGraphicFramePr>
        <p:xfrm>
          <a:off x="2867429" y="4633393"/>
          <a:ext cx="4981171" cy="2046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90">
                  <a:extLst>
                    <a:ext uri="{9D8B030D-6E8A-4147-A177-3AD203B41FA5}">
                      <a16:colId xmlns:a16="http://schemas.microsoft.com/office/drawing/2014/main" val="1714850137"/>
                    </a:ext>
                  </a:extLst>
                </a:gridCol>
                <a:gridCol w="819500">
                  <a:extLst>
                    <a:ext uri="{9D8B030D-6E8A-4147-A177-3AD203B41FA5}">
                      <a16:colId xmlns:a16="http://schemas.microsoft.com/office/drawing/2014/main" val="612663871"/>
                    </a:ext>
                  </a:extLst>
                </a:gridCol>
                <a:gridCol w="735125">
                  <a:extLst>
                    <a:ext uri="{9D8B030D-6E8A-4147-A177-3AD203B41FA5}">
                      <a16:colId xmlns:a16="http://schemas.microsoft.com/office/drawing/2014/main" val="611266738"/>
                    </a:ext>
                  </a:extLst>
                </a:gridCol>
                <a:gridCol w="801389">
                  <a:extLst>
                    <a:ext uri="{9D8B030D-6E8A-4147-A177-3AD203B41FA5}">
                      <a16:colId xmlns:a16="http://schemas.microsoft.com/office/drawing/2014/main" val="2194993715"/>
                    </a:ext>
                  </a:extLst>
                </a:gridCol>
                <a:gridCol w="801389">
                  <a:extLst>
                    <a:ext uri="{9D8B030D-6E8A-4147-A177-3AD203B41FA5}">
                      <a16:colId xmlns:a16="http://schemas.microsoft.com/office/drawing/2014/main" val="4022655078"/>
                    </a:ext>
                  </a:extLst>
                </a:gridCol>
                <a:gridCol w="801389">
                  <a:extLst>
                    <a:ext uri="{9D8B030D-6E8A-4147-A177-3AD203B41FA5}">
                      <a16:colId xmlns:a16="http://schemas.microsoft.com/office/drawing/2014/main" val="763884157"/>
                    </a:ext>
                  </a:extLst>
                </a:gridCol>
                <a:gridCol w="801389">
                  <a:extLst>
                    <a:ext uri="{9D8B030D-6E8A-4147-A177-3AD203B41FA5}">
                      <a16:colId xmlns:a16="http://schemas.microsoft.com/office/drawing/2014/main" val="3659677274"/>
                    </a:ext>
                  </a:extLst>
                </a:gridCol>
              </a:tblGrid>
              <a:tr h="415334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Diffusion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R</a:t>
                      </a:r>
                      <a:r>
                        <a:rPr lang="de-DE" sz="1200" baseline="-25000" dirty="0" err="1"/>
                        <a:t>p</a:t>
                      </a:r>
                      <a:r>
                        <a:rPr lang="de-DE" sz="1200" baseline="-25000" dirty="0"/>
                        <a:t> </a:t>
                      </a:r>
                      <a:r>
                        <a:rPr lang="de-DE" sz="1200" baseline="0" dirty="0"/>
                        <a:t>[mm]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aseline="0" dirty="0" err="1"/>
                        <a:t>V</a:t>
                      </a:r>
                      <a:r>
                        <a:rPr lang="de-DE" sz="1200" baseline="-25000" dirty="0" err="1"/>
                        <a:t>p</a:t>
                      </a:r>
                      <a:r>
                        <a:rPr lang="de-DE" sz="1200" baseline="-25000" dirty="0"/>
                        <a:t> </a:t>
                      </a:r>
                      <a:r>
                        <a:rPr lang="de-DE" sz="1200" baseline="0" dirty="0"/>
                        <a:t>[m3]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/>
                        <a:t>R</a:t>
                      </a:r>
                      <a:r>
                        <a:rPr lang="de-DE" sz="1200" baseline="-25000" dirty="0" err="1"/>
                        <a:t>t</a:t>
                      </a:r>
                      <a:r>
                        <a:rPr lang="de-DE" sz="1200" baseline="-25000" dirty="0"/>
                        <a:t> </a:t>
                      </a:r>
                      <a:r>
                        <a:rPr lang="de-DE" sz="1200" baseline="0" dirty="0"/>
                        <a:t>[mm]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A</a:t>
                      </a:r>
                      <a:r>
                        <a:rPr lang="de-DE" sz="1200" baseline="-25000" dirty="0"/>
                        <a:t>t </a:t>
                      </a:r>
                      <a:r>
                        <a:rPr lang="de-DE" sz="1200" baseline="0" dirty="0"/>
                        <a:t>[m2]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 err="1"/>
                        <a:t>L</a:t>
                      </a:r>
                      <a:r>
                        <a:rPr lang="de-DE" sz="1200" baseline="-25000" dirty="0" err="1"/>
                        <a:t>t</a:t>
                      </a:r>
                      <a:r>
                        <a:rPr lang="de-DE" sz="1200" baseline="-25000" dirty="0"/>
                        <a:t> </a:t>
                      </a:r>
                      <a:r>
                        <a:rPr lang="de-DE" sz="1200" baseline="0" dirty="0"/>
                        <a:t>[mm] </a:t>
                      </a:r>
                      <a:endParaRPr lang="de-D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524872"/>
                  </a:ext>
                </a:extLst>
              </a:tr>
              <a:tr h="543564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2e-7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9.1e-6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3917646"/>
                  </a:ext>
                </a:extLst>
              </a:tr>
              <a:tr h="543564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B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Medium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2e-7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3.6e-5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260317"/>
                  </a:ext>
                </a:extLst>
              </a:tr>
              <a:tr h="543564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2e-7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6.8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1.5e-4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13.5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562458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34C2F399-FCAF-8251-58CA-600D124BE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00" y="1614608"/>
            <a:ext cx="4080000" cy="30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4AC8F88-68A5-E317-AB92-FE57370B5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300" y="1614608"/>
            <a:ext cx="408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68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ECC72-5497-8955-C309-0D7D2BB92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Flow </a:t>
            </a:r>
            <a:r>
              <a:rPr lang="de-DE" dirty="0" err="1"/>
              <a:t>rates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58894B-28A4-39D3-503B-C08C96ADD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EA475B-0CD6-7DAA-B48C-B4E017F7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19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A7AEA6E-85AA-B8A2-BBD5-9D8F6A6AF719}"/>
              </a:ext>
            </a:extLst>
          </p:cNvPr>
          <p:cNvSpPr txBox="1"/>
          <p:nvPr/>
        </p:nvSpPr>
        <p:spPr>
          <a:xfrm>
            <a:off x="9039225" y="2714625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Low </a:t>
            </a:r>
            <a:r>
              <a:rPr lang="de-DE" dirty="0" err="1"/>
              <a:t>flow</a:t>
            </a:r>
            <a:r>
              <a:rPr lang="de-DE" dirty="0"/>
              <a:t> = 4ul/min</a:t>
            </a:r>
          </a:p>
          <a:p>
            <a:r>
              <a:rPr lang="de-DE" dirty="0"/>
              <a:t>Medium Flow = 40 </a:t>
            </a:r>
            <a:r>
              <a:rPr lang="de-DE" dirty="0" err="1"/>
              <a:t>ul</a:t>
            </a:r>
            <a:r>
              <a:rPr lang="de-DE" dirty="0"/>
              <a:t>/min</a:t>
            </a:r>
          </a:p>
          <a:p>
            <a:r>
              <a:rPr lang="de-DE" dirty="0"/>
              <a:t>High = 400 </a:t>
            </a:r>
            <a:r>
              <a:rPr lang="de-DE" dirty="0" err="1"/>
              <a:t>ul</a:t>
            </a:r>
            <a:r>
              <a:rPr lang="de-DE" dirty="0"/>
              <a:t>/min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CF686F4-505B-D783-9784-987DDEABC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1763255"/>
            <a:ext cx="4084800" cy="30636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6589F00-D954-8812-204D-8D2C66FA8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33" y="1779087"/>
            <a:ext cx="4002441" cy="300183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66E3D8F-41B5-4268-0ACC-EC9452C04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53" y="4796750"/>
            <a:ext cx="2615999" cy="19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76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E4073-B4B7-F526-66CD-79015292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Motivation and GOALS</a:t>
            </a:r>
            <a:br>
              <a:rPr lang="de-DE" dirty="0"/>
            </a:br>
            <a:r>
              <a:rPr lang="de-DE" dirty="0"/>
              <a:t>Biofilms in </a:t>
            </a:r>
            <a:r>
              <a:rPr lang="de-DE" dirty="0" err="1"/>
              <a:t>porous</a:t>
            </a:r>
            <a:r>
              <a:rPr lang="de-DE" dirty="0"/>
              <a:t> </a:t>
            </a:r>
            <a:r>
              <a:rPr lang="de-DE" dirty="0" err="1"/>
              <a:t>structures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F814DA-1CCA-02B0-C32F-BB7EC3BA7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62190"/>
            <a:ext cx="5077739" cy="3678303"/>
          </a:xfrm>
        </p:spPr>
        <p:txBody>
          <a:bodyPr>
            <a:normAutofit/>
          </a:bodyPr>
          <a:lstStyle/>
          <a:p>
            <a:r>
              <a:rPr lang="de-DE" sz="1800" dirty="0" err="1"/>
              <a:t>Sustainable</a:t>
            </a:r>
            <a:r>
              <a:rPr lang="de-DE" sz="1800" dirty="0"/>
              <a:t> </a:t>
            </a:r>
            <a:r>
              <a:rPr lang="de-DE" dirty="0" err="1"/>
              <a:t>p</a:t>
            </a:r>
            <a:r>
              <a:rPr lang="de-DE" sz="1800" dirty="0" err="1"/>
              <a:t>roduction</a:t>
            </a:r>
            <a:r>
              <a:rPr lang="de-DE" sz="1800" dirty="0"/>
              <a:t> </a:t>
            </a:r>
            <a:r>
              <a:rPr lang="de-DE" sz="1800" dirty="0" err="1"/>
              <a:t>based</a:t>
            </a:r>
            <a:r>
              <a:rPr lang="de-DE" sz="1800" dirty="0"/>
              <a:t> on </a:t>
            </a:r>
            <a:r>
              <a:rPr lang="de-DE" dirty="0" err="1"/>
              <a:t>m</a:t>
            </a:r>
            <a:r>
              <a:rPr lang="de-DE" sz="1800" dirty="0" err="1"/>
              <a:t>icroorgan</a:t>
            </a:r>
            <a:r>
              <a:rPr lang="de-DE" dirty="0" err="1"/>
              <a:t>is</a:t>
            </a:r>
            <a:r>
              <a:rPr lang="de-DE" sz="1800" dirty="0" err="1"/>
              <a:t>ms</a:t>
            </a:r>
            <a:endParaRPr lang="de-DE" sz="1800" dirty="0"/>
          </a:p>
          <a:p>
            <a:r>
              <a:rPr lang="de-DE" dirty="0"/>
              <a:t>Natural </a:t>
            </a:r>
            <a:r>
              <a:rPr lang="de-DE" dirty="0" err="1"/>
              <a:t>growth</a:t>
            </a:r>
            <a:r>
              <a:rPr lang="de-DE" dirty="0"/>
              <a:t> </a:t>
            </a:r>
            <a:r>
              <a:rPr lang="de-DE" dirty="0" err="1"/>
              <a:t>formation</a:t>
            </a:r>
            <a:r>
              <a:rPr lang="de-DE" dirty="0"/>
              <a:t>: </a:t>
            </a:r>
            <a:r>
              <a:rPr lang="de-DE" b="1" dirty="0" err="1"/>
              <a:t>biofilms</a:t>
            </a:r>
            <a:endParaRPr lang="de-DE" b="1" dirty="0"/>
          </a:p>
          <a:p>
            <a:r>
              <a:rPr lang="de-DE" dirty="0">
                <a:sym typeface="Wingdings" panose="05000000000000000000" pitchFamily="2" charset="2"/>
              </a:rPr>
              <a:t>Enhancement: </a:t>
            </a:r>
            <a:r>
              <a:rPr lang="de-DE" b="1" dirty="0" err="1">
                <a:sym typeface="Wingdings" panose="05000000000000000000" pitchFamily="2" charset="2"/>
              </a:rPr>
              <a:t>porous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structures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dirty="0">
                <a:sym typeface="Wingdings" panose="05000000000000000000" pitchFamily="2" charset="2"/>
              </a:rPr>
              <a:t>in </a:t>
            </a:r>
            <a:r>
              <a:rPr lang="de-DE" dirty="0" err="1">
                <a:sym typeface="Wingdings" panose="05000000000000000000" pitchFamily="2" charset="2"/>
              </a:rPr>
              <a:t>bioreactor</a:t>
            </a:r>
            <a:endParaRPr lang="de-DE" sz="1800" dirty="0">
              <a:sym typeface="Wingdings" panose="05000000000000000000" pitchFamily="2" charset="2"/>
            </a:endParaRPr>
          </a:p>
          <a:p>
            <a:endParaRPr lang="de-DE" b="1" dirty="0">
              <a:sym typeface="Wingdings" panose="05000000000000000000" pitchFamily="2" charset="2"/>
            </a:endParaRPr>
          </a:p>
          <a:p>
            <a:r>
              <a:rPr lang="de-DE" sz="1800" b="1" dirty="0">
                <a:sym typeface="Wingdings" panose="05000000000000000000" pitchFamily="2" charset="2"/>
              </a:rPr>
              <a:t>Investigation </a:t>
            </a:r>
            <a:r>
              <a:rPr lang="de-DE" sz="1800" b="1" dirty="0" err="1">
                <a:sym typeface="Wingdings" panose="05000000000000000000" pitchFamily="2" charset="2"/>
              </a:rPr>
              <a:t>of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influence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of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pore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geometry</a:t>
            </a:r>
            <a:r>
              <a:rPr lang="de-DE" b="1" dirty="0">
                <a:sym typeface="Wingdings" panose="05000000000000000000" pitchFamily="2" charset="2"/>
              </a:rPr>
              <a:t> on </a:t>
            </a:r>
            <a:r>
              <a:rPr lang="de-DE" b="1" dirty="0" err="1">
                <a:sym typeface="Wingdings" panose="05000000000000000000" pitchFamily="2" charset="2"/>
              </a:rPr>
              <a:t>biofilm</a:t>
            </a:r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err="1">
                <a:sym typeface="Wingdings" panose="05000000000000000000" pitchFamily="2" charset="2"/>
              </a:rPr>
              <a:t>growth</a:t>
            </a:r>
            <a:endParaRPr lang="de-DE" sz="1800" b="1" dirty="0">
              <a:sym typeface="Wingdings" panose="05000000000000000000" pitchFamily="2" charset="2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50D188-0D27-DA41-CCC3-1FFE8814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2</a:t>
            </a:fld>
            <a:endParaRPr lang="de-DE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AB81294-07D7-6F75-E7A3-94211F02E5A6}"/>
              </a:ext>
            </a:extLst>
          </p:cNvPr>
          <p:cNvGrpSpPr/>
          <p:nvPr/>
        </p:nvGrpSpPr>
        <p:grpSpPr>
          <a:xfrm>
            <a:off x="6096000" y="2969956"/>
            <a:ext cx="5959517" cy="1869707"/>
            <a:chOff x="6096000" y="2969956"/>
            <a:chExt cx="5959517" cy="186970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26852ACC-625E-878F-DA00-1DA5069BE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6000" y="3175976"/>
              <a:ext cx="3407898" cy="1085849"/>
            </a:xfrm>
            <a:prstGeom prst="rect">
              <a:avLst/>
            </a:prstGeom>
          </p:spPr>
        </p:pic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158A665E-53E4-6CAA-D3C9-D7860ABD87C4}"/>
                </a:ext>
              </a:extLst>
            </p:cNvPr>
            <p:cNvCxnSpPr/>
            <p:nvPr/>
          </p:nvCxnSpPr>
          <p:spPr>
            <a:xfrm>
              <a:off x="8267700" y="3293122"/>
              <a:ext cx="165735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06C5EE7D-CB10-4AC1-B121-73C5353CDC4F}"/>
                </a:ext>
              </a:extLst>
            </p:cNvPr>
            <p:cNvCxnSpPr>
              <a:cxnSpLocks/>
            </p:cNvCxnSpPr>
            <p:nvPr/>
          </p:nvCxnSpPr>
          <p:spPr>
            <a:xfrm>
              <a:off x="8458200" y="3718900"/>
              <a:ext cx="146685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06C4378D-D1A0-701F-CC11-585F31977D3A}"/>
                </a:ext>
              </a:extLst>
            </p:cNvPr>
            <p:cNvCxnSpPr/>
            <p:nvPr/>
          </p:nvCxnSpPr>
          <p:spPr>
            <a:xfrm>
              <a:off x="7419975" y="4191000"/>
              <a:ext cx="0" cy="323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00A481CC-A4A4-CBE6-2E94-B6736092738B}"/>
                </a:ext>
              </a:extLst>
            </p:cNvPr>
            <p:cNvSpPr txBox="1"/>
            <p:nvPr/>
          </p:nvSpPr>
          <p:spPr>
            <a:xfrm>
              <a:off x="9998117" y="2969956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Extra </a:t>
              </a:r>
              <a:r>
                <a:rPr lang="de-DE" dirty="0" err="1"/>
                <a:t>polymeric</a:t>
              </a:r>
              <a:r>
                <a:rPr lang="de-DE" dirty="0"/>
                <a:t> </a:t>
              </a:r>
              <a:r>
                <a:rPr lang="de-DE" dirty="0" err="1"/>
                <a:t>substances</a:t>
              </a:r>
              <a:r>
                <a:rPr lang="de-DE" dirty="0"/>
                <a:t> (EPS)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A0DAF68E-6046-80D0-3870-527C865AA2C6}"/>
                </a:ext>
              </a:extLst>
            </p:cNvPr>
            <p:cNvSpPr txBox="1"/>
            <p:nvPr/>
          </p:nvSpPr>
          <p:spPr>
            <a:xfrm>
              <a:off x="9998117" y="3601341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Microorganisms</a:t>
              </a:r>
              <a:endParaRPr lang="de-DE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A230A60-3EB8-F584-5146-9F7A3D3BED91}"/>
                </a:ext>
              </a:extLst>
            </p:cNvPr>
            <p:cNvSpPr txBox="1"/>
            <p:nvPr/>
          </p:nvSpPr>
          <p:spPr>
            <a:xfrm>
              <a:off x="6771249" y="4470331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Surface </a:t>
              </a:r>
            </a:p>
          </p:txBody>
        </p:sp>
      </p:grpSp>
      <p:pic>
        <p:nvPicPr>
          <p:cNvPr id="22" name="Picture 6" descr="A diagram of a biosynthesis&#10;&#10;AI-generated content may be incorrect.">
            <a:extLst>
              <a:ext uri="{FF2B5EF4-FFF2-40B4-BE49-F238E27FC236}">
                <a16:creationId xmlns:a16="http://schemas.microsoft.com/office/drawing/2014/main" id="{9CEF99C5-DAC2-59D8-79AE-5DB18792C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349" y="1976834"/>
            <a:ext cx="5649016" cy="37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32D5BF-8B4C-BC03-8C77-049FB995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Reconstruction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porous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C987BC9-0261-C067-7047-ED0F70DB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3</a:t>
            </a:fld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839E759-D115-5845-5255-F24664A332AC}"/>
              </a:ext>
            </a:extLst>
          </p:cNvPr>
          <p:cNvSpPr txBox="1"/>
          <p:nvPr/>
        </p:nvSpPr>
        <p:spPr>
          <a:xfrm>
            <a:off x="37513" y="6178095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7A003F"/>
                </a:solidFill>
              </a:rPr>
              <a:t>Pore Network Model </a:t>
            </a:r>
            <a:r>
              <a:rPr lang="de-DE" dirty="0" err="1">
                <a:solidFill>
                  <a:srgbClr val="7A003F"/>
                </a:solidFill>
              </a:rPr>
              <a:t>for</a:t>
            </a:r>
            <a:r>
              <a:rPr lang="de-DE" dirty="0">
                <a:solidFill>
                  <a:srgbClr val="7A003F"/>
                </a:solidFill>
              </a:rPr>
              <a:t> Study </a:t>
            </a:r>
            <a:r>
              <a:rPr lang="de-DE" dirty="0" err="1">
                <a:solidFill>
                  <a:srgbClr val="7A003F"/>
                </a:solidFill>
              </a:rPr>
              <a:t>of</a:t>
            </a:r>
            <a:r>
              <a:rPr lang="de-DE" dirty="0">
                <a:solidFill>
                  <a:srgbClr val="7A003F"/>
                </a:solidFill>
              </a:rPr>
              <a:t> Biofilm Growth </a:t>
            </a:r>
            <a:r>
              <a:rPr lang="de-DE" dirty="0" err="1">
                <a:solidFill>
                  <a:srgbClr val="7A003F"/>
                </a:solidFill>
              </a:rPr>
              <a:t>Limitations</a:t>
            </a:r>
            <a:r>
              <a:rPr lang="de-DE" dirty="0">
                <a:solidFill>
                  <a:srgbClr val="7A003F"/>
                </a:solidFill>
              </a:rPr>
              <a:t> in </a:t>
            </a:r>
            <a:r>
              <a:rPr lang="de-DE" dirty="0" err="1">
                <a:solidFill>
                  <a:srgbClr val="7A003F"/>
                </a:solidFill>
              </a:rPr>
              <a:t>Porous</a:t>
            </a:r>
            <a:r>
              <a:rPr lang="de-DE" dirty="0">
                <a:solidFill>
                  <a:srgbClr val="7A003F"/>
                </a:solidFill>
              </a:rPr>
              <a:t> </a:t>
            </a:r>
            <a:r>
              <a:rPr lang="de-DE" dirty="0" err="1">
                <a:solidFill>
                  <a:srgbClr val="7A003F"/>
                </a:solidFill>
              </a:rPr>
              <a:t>Substrata</a:t>
            </a:r>
            <a:r>
              <a:rPr lang="de-DE" dirty="0">
                <a:solidFill>
                  <a:srgbClr val="7A003F"/>
                </a:solidFill>
              </a:rPr>
              <a:t>, Aamer et al, 2025, Transport in </a:t>
            </a:r>
            <a:r>
              <a:rPr lang="de-DE" dirty="0" err="1">
                <a:solidFill>
                  <a:srgbClr val="7A003F"/>
                </a:solidFill>
              </a:rPr>
              <a:t>porous</a:t>
            </a:r>
            <a:r>
              <a:rPr lang="de-DE" dirty="0">
                <a:solidFill>
                  <a:srgbClr val="7A003F"/>
                </a:solidFill>
              </a:rPr>
              <a:t> Media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129E8D-4B18-8D42-7861-4413D6DA7397}"/>
              </a:ext>
            </a:extLst>
          </p:cNvPr>
          <p:cNvSpPr txBox="1">
            <a:spLocks/>
          </p:cNvSpPr>
          <p:nvPr/>
        </p:nvSpPr>
        <p:spPr>
          <a:xfrm>
            <a:off x="1677708" y="5337643"/>
            <a:ext cx="4729546" cy="7231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err="1">
                <a:sym typeface="Wingdings" panose="05000000000000000000" pitchFamily="2" charset="2"/>
              </a:rPr>
              <a:t>Deepen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ym typeface="Wingdings" panose="05000000000000000000" pitchFamily="2" charset="2"/>
              </a:rPr>
              <a:t>understanding</a:t>
            </a:r>
            <a:r>
              <a:rPr lang="de-DE" sz="2000" b="1" dirty="0">
                <a:sym typeface="Wingdings" panose="05000000000000000000" pitchFamily="2" charset="2"/>
              </a:rPr>
              <a:t> on </a:t>
            </a:r>
            <a:r>
              <a:rPr lang="de-DE" sz="2000" b="1" dirty="0" err="1">
                <a:sym typeface="Wingdings" panose="05000000000000000000" pitchFamily="2" charset="2"/>
              </a:rPr>
              <a:t>single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ym typeface="Wingdings" panose="05000000000000000000" pitchFamily="2" charset="2"/>
              </a:rPr>
              <a:t>pore</a:t>
            </a:r>
            <a:r>
              <a:rPr lang="de-DE" sz="2000" b="1" dirty="0">
                <a:sym typeface="Wingdings" panose="05000000000000000000" pitchFamily="2" charset="2"/>
              </a:rPr>
              <a:t> </a:t>
            </a:r>
            <a:r>
              <a:rPr lang="de-DE" sz="2000" b="1" dirty="0" err="1">
                <a:sym typeface="Wingdings" panose="05000000000000000000" pitchFamily="2" charset="2"/>
              </a:rPr>
              <a:t>scale</a:t>
            </a:r>
            <a:endParaRPr lang="de-DE" sz="2000" dirty="0"/>
          </a:p>
        </p:txBody>
      </p:sp>
      <p:pic>
        <p:nvPicPr>
          <p:cNvPr id="12" name="Grafik 11" descr="Ein Bild, das Text, Screenshot, Diagramm enthält.&#10;&#10;KI-generierte Inhalte können fehlerhaft sein.">
            <a:extLst>
              <a:ext uri="{FF2B5EF4-FFF2-40B4-BE49-F238E27FC236}">
                <a16:creationId xmlns:a16="http://schemas.microsoft.com/office/drawing/2014/main" id="{121F75BE-2F6A-9E60-BF55-CD94E799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701" t="28382" r="2649" b="18615"/>
          <a:stretch/>
        </p:blipFill>
        <p:spPr>
          <a:xfrm>
            <a:off x="8934974" y="1871050"/>
            <a:ext cx="2480584" cy="2581383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A4715DB-3991-F1C2-41A5-3C934924A4DE}"/>
              </a:ext>
            </a:extLst>
          </p:cNvPr>
          <p:cNvGrpSpPr/>
          <p:nvPr/>
        </p:nvGrpSpPr>
        <p:grpSpPr>
          <a:xfrm>
            <a:off x="884496" y="2123482"/>
            <a:ext cx="3031790" cy="2076518"/>
            <a:chOff x="16832501" y="29342947"/>
            <a:chExt cx="2728999" cy="1984101"/>
          </a:xfrm>
        </p:grpSpPr>
        <p:pic>
          <p:nvPicPr>
            <p:cNvPr id="15" name="Grafik 14" descr="Ein Bild, das Text, Screenshot, Diagramm enthält.&#10;&#10;KI-generierte Inhalte können fehlerhaft sein.">
              <a:extLst>
                <a:ext uri="{FF2B5EF4-FFF2-40B4-BE49-F238E27FC236}">
                  <a16:creationId xmlns:a16="http://schemas.microsoft.com/office/drawing/2014/main" id="{6126C245-C6B8-73BE-7E75-900646A76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5080" t="28382" r="38857" b="37932"/>
            <a:stretch/>
          </p:blipFill>
          <p:spPr>
            <a:xfrm>
              <a:off x="16832501" y="29342947"/>
              <a:ext cx="2728999" cy="1984101"/>
            </a:xfrm>
            <a:prstGeom prst="rect">
              <a:avLst/>
            </a:prstGeom>
          </p:spPr>
        </p:pic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1CC7149A-0EA3-B36D-823A-570D94E1BCDD}"/>
                </a:ext>
              </a:extLst>
            </p:cNvPr>
            <p:cNvSpPr/>
            <p:nvPr/>
          </p:nvSpPr>
          <p:spPr>
            <a:xfrm>
              <a:off x="19250800" y="30879489"/>
              <a:ext cx="306851" cy="4417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7009E95-FA22-12E0-C92A-3ACBADAB57D3}"/>
              </a:ext>
            </a:extLst>
          </p:cNvPr>
          <p:cNvGrpSpPr/>
          <p:nvPr/>
        </p:nvGrpSpPr>
        <p:grpSpPr>
          <a:xfrm>
            <a:off x="4913003" y="2143717"/>
            <a:ext cx="2860262" cy="2036048"/>
            <a:chOff x="20703393" y="29242697"/>
            <a:chExt cx="2697479" cy="2067810"/>
          </a:xfrm>
        </p:grpSpPr>
        <p:pic>
          <p:nvPicPr>
            <p:cNvPr id="19" name="Grafik 18" descr="Ein Bild, das Text, Screenshot, Diagramm enthält.&#10;&#10;KI-generierte Inhalte können fehlerhaft sein.">
              <a:extLst>
                <a:ext uri="{FF2B5EF4-FFF2-40B4-BE49-F238E27FC236}">
                  <a16:creationId xmlns:a16="http://schemas.microsoft.com/office/drawing/2014/main" id="{CCB80AB2-9E95-5363-F1EC-D1C5FC327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4717" t="61808" r="39522" b="3085"/>
            <a:stretch/>
          </p:blipFill>
          <p:spPr>
            <a:xfrm>
              <a:off x="20703393" y="29242697"/>
              <a:ext cx="2697479" cy="2067810"/>
            </a:xfrm>
            <a:prstGeom prst="rect">
              <a:avLst/>
            </a:prstGeom>
          </p:spPr>
        </p:pic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F801FC2-B4CD-AC75-FD21-26E42191EE0C}"/>
                </a:ext>
              </a:extLst>
            </p:cNvPr>
            <p:cNvSpPr/>
            <p:nvPr/>
          </p:nvSpPr>
          <p:spPr>
            <a:xfrm>
              <a:off x="23118826" y="29255157"/>
              <a:ext cx="276860" cy="3699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9B78FFCF-15FE-4AEC-636F-97A6C29D7EC4}"/>
              </a:ext>
            </a:extLst>
          </p:cNvPr>
          <p:cNvSpPr txBox="1"/>
          <p:nvPr/>
        </p:nvSpPr>
        <p:spPr>
          <a:xfrm>
            <a:off x="794409" y="4574038"/>
            <a:ext cx="3211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Visualization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scanned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tomography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B6F2590-74C9-19EC-F0EC-000C4C7ECAEA}"/>
              </a:ext>
            </a:extLst>
          </p:cNvPr>
          <p:cNvSpPr txBox="1"/>
          <p:nvPr/>
        </p:nvSpPr>
        <p:spPr>
          <a:xfrm>
            <a:off x="4907593" y="4574038"/>
            <a:ext cx="287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Reconstructed</a:t>
            </a:r>
            <a:r>
              <a:rPr lang="de-DE" dirty="0"/>
              <a:t> Pore Network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F8727D2-F16B-72BA-24C8-A73D16ECF2A9}"/>
              </a:ext>
            </a:extLst>
          </p:cNvPr>
          <p:cNvSpPr txBox="1"/>
          <p:nvPr/>
        </p:nvSpPr>
        <p:spPr>
          <a:xfrm>
            <a:off x="8770547" y="4574038"/>
            <a:ext cx="2871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Total </a:t>
            </a:r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5E5DDAB1-A16F-44F2-AC48-29C28622A4EF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>
            <a:off x="3916286" y="3161741"/>
            <a:ext cx="99671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9078BAA4-F58C-19A2-DF31-CB4C32F5F0CB}"/>
              </a:ext>
            </a:extLst>
          </p:cNvPr>
          <p:cNvCxnSpPr>
            <a:cxnSpLocks/>
          </p:cNvCxnSpPr>
          <p:nvPr/>
        </p:nvCxnSpPr>
        <p:spPr>
          <a:xfrm>
            <a:off x="7773265" y="3161741"/>
            <a:ext cx="1161709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8B2C2CAF-B7AC-FD60-D00B-D4D8834F6E01}"/>
              </a:ext>
            </a:extLst>
          </p:cNvPr>
          <p:cNvCxnSpPr>
            <a:cxnSpLocks/>
          </p:cNvCxnSpPr>
          <p:nvPr/>
        </p:nvCxnSpPr>
        <p:spPr>
          <a:xfrm>
            <a:off x="8354119" y="2711302"/>
            <a:ext cx="0" cy="4504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604B233B-BDC9-DC22-1577-0D9B4337D67D}"/>
              </a:ext>
            </a:extLst>
          </p:cNvPr>
          <p:cNvSpPr txBox="1"/>
          <p:nvPr/>
        </p:nvSpPr>
        <p:spPr>
          <a:xfrm>
            <a:off x="7768650" y="2327926"/>
            <a:ext cx="1169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endParaRPr lang="de-DE" dirty="0"/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D35531ED-2C2E-E6D3-CDED-2665AC5456A6}"/>
              </a:ext>
            </a:extLst>
          </p:cNvPr>
          <p:cNvCxnSpPr>
            <a:cxnSpLocks/>
          </p:cNvCxnSpPr>
          <p:nvPr/>
        </p:nvCxnSpPr>
        <p:spPr>
          <a:xfrm>
            <a:off x="9421186" y="4439682"/>
            <a:ext cx="1637316" cy="12751"/>
          </a:xfrm>
          <a:prstGeom prst="straightConnector1">
            <a:avLst/>
          </a:prstGeom>
          <a:ln w="28575">
            <a:solidFill>
              <a:srgbClr val="0070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EE9CC-1645-B34B-2C96-4A1D994B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–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time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992041-0307-C83E-F634-F361680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4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DF6653-7E11-53F5-4779-54715B2D125D}"/>
              </a:ext>
            </a:extLst>
          </p:cNvPr>
          <p:cNvSpPr txBox="1"/>
          <p:nvPr/>
        </p:nvSpPr>
        <p:spPr>
          <a:xfrm>
            <a:off x="676382" y="1914163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DDC94-00C0-9E22-A5A4-C20E1D75D3D2}"/>
              </a:ext>
            </a:extLst>
          </p:cNvPr>
          <p:cNvSpPr txBox="1"/>
          <p:nvPr/>
        </p:nvSpPr>
        <p:spPr>
          <a:xfrm>
            <a:off x="3587018" y="1914162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C1AACB9-B352-B5E7-AEDB-4027123D24D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493571" y="2237328"/>
            <a:ext cx="1093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Inhaltsplatzhalter 2">
            <a:extLst>
              <a:ext uri="{FF2B5EF4-FFF2-40B4-BE49-F238E27FC236}">
                <a16:creationId xmlns:a16="http://schemas.microsoft.com/office/drawing/2014/main" id="{F099EAA6-DB7B-6FA4-FB80-2D06065CD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609" y="3102795"/>
            <a:ext cx="5929197" cy="3440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Single </a:t>
            </a:r>
            <a:r>
              <a:rPr lang="de-DE" sz="2400" dirty="0" err="1"/>
              <a:t>pore</a:t>
            </a:r>
            <a:r>
              <a:rPr lang="de-DE" sz="2400" dirty="0"/>
              <a:t> in </a:t>
            </a:r>
            <a:r>
              <a:rPr lang="de-DE" sz="2400" dirty="0" err="1"/>
              <a:t>detail</a:t>
            </a:r>
            <a:r>
              <a:rPr lang="de-DE" sz="2400" dirty="0"/>
              <a:t>: </a:t>
            </a:r>
          </a:p>
          <a:p>
            <a:r>
              <a:rPr lang="de-DE" sz="2400" dirty="0" err="1"/>
              <a:t>Current</a:t>
            </a:r>
            <a:r>
              <a:rPr lang="de-DE" sz="2400" dirty="0"/>
              <a:t> </a:t>
            </a:r>
            <a:r>
              <a:rPr lang="de-DE" sz="2400" dirty="0" err="1"/>
              <a:t>concentration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metabolites</a:t>
            </a:r>
            <a:r>
              <a:rPr lang="de-DE" sz="2400" dirty="0"/>
              <a:t> and </a:t>
            </a:r>
            <a:r>
              <a:rPr lang="de-DE" sz="2400" dirty="0" err="1"/>
              <a:t>microorganisms</a:t>
            </a:r>
            <a:endParaRPr lang="de-DE" sz="2400" dirty="0"/>
          </a:p>
          <a:p>
            <a:r>
              <a:rPr lang="de-DE" sz="2400" dirty="0" err="1"/>
              <a:t>Microorganisms</a:t>
            </a:r>
            <a:r>
              <a:rPr lang="de-DE" sz="2400" dirty="0"/>
              <a:t> </a:t>
            </a:r>
            <a:r>
              <a:rPr lang="de-DE" sz="2400" dirty="0" err="1"/>
              <a:t>consume</a:t>
            </a:r>
            <a:r>
              <a:rPr lang="de-DE" sz="2400" dirty="0"/>
              <a:t> </a:t>
            </a:r>
            <a:r>
              <a:rPr lang="de-DE" sz="2400" dirty="0" err="1"/>
              <a:t>substrates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produce</a:t>
            </a:r>
            <a:r>
              <a:rPr lang="de-DE" sz="2400" dirty="0"/>
              <a:t> </a:t>
            </a:r>
            <a:r>
              <a:rPr lang="de-DE" sz="2400" dirty="0" err="1"/>
              <a:t>biomass</a:t>
            </a:r>
            <a:r>
              <a:rPr lang="de-DE" sz="2400" dirty="0"/>
              <a:t> </a:t>
            </a:r>
          </a:p>
          <a:p>
            <a:pPr marL="324000" lvl="1" indent="0">
              <a:buNone/>
            </a:pPr>
            <a:endParaRPr lang="de-DE" sz="18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6221C23-E94E-B983-3AA6-920713EB9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7071" y="1914162"/>
            <a:ext cx="1122185" cy="13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EE9CC-1645-B34B-2C96-4A1D994B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–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time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992041-0307-C83E-F634-F361680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5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DF6653-7E11-53F5-4779-54715B2D125D}"/>
              </a:ext>
            </a:extLst>
          </p:cNvPr>
          <p:cNvSpPr txBox="1"/>
          <p:nvPr/>
        </p:nvSpPr>
        <p:spPr>
          <a:xfrm>
            <a:off x="676382" y="1914163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DDC94-00C0-9E22-A5A4-C20E1D75D3D2}"/>
              </a:ext>
            </a:extLst>
          </p:cNvPr>
          <p:cNvSpPr txBox="1"/>
          <p:nvPr/>
        </p:nvSpPr>
        <p:spPr>
          <a:xfrm>
            <a:off x="3587018" y="1914162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629BBD-B284-1109-4582-DFF3A79694A0}"/>
              </a:ext>
            </a:extLst>
          </p:cNvPr>
          <p:cNvSpPr txBox="1"/>
          <p:nvPr/>
        </p:nvSpPr>
        <p:spPr>
          <a:xfrm>
            <a:off x="2138111" y="3129163"/>
            <a:ext cx="181718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Biomass</a:t>
            </a:r>
            <a:r>
              <a:rPr lang="de-DE" sz="2000" b="1" dirty="0"/>
              <a:t> Growth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C1AACB9-B352-B5E7-AEDB-4027123D24D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493571" y="2237328"/>
            <a:ext cx="1093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300262C-3F4C-8A8E-2CE8-74BD320A51B1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46706" y="2237326"/>
            <a:ext cx="0" cy="8918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Inhaltsplatzhalter 2">
                <a:extLst>
                  <a:ext uri="{FF2B5EF4-FFF2-40B4-BE49-F238E27FC236}">
                    <a16:creationId xmlns:a16="http://schemas.microsoft.com/office/drawing/2014/main" id="{F099EAA6-DB7B-6FA4-FB80-2D06065CD8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1609" y="2817045"/>
                <a:ext cx="5929197" cy="3440371"/>
              </a:xfrm>
            </p:spPr>
            <p:txBody>
              <a:bodyPr>
                <a:normAutofit/>
              </a:bodyPr>
              <a:lstStyle/>
              <a:p>
                <a:r>
                  <a:rPr lang="de-DE" sz="2400" dirty="0"/>
                  <a:t>Established </a:t>
                </a:r>
                <a:r>
                  <a:rPr lang="de-DE" sz="2400" dirty="0" err="1"/>
                  <a:t>mathematical</a:t>
                </a:r>
                <a:r>
                  <a:rPr lang="de-DE" sz="2400" dirty="0"/>
                  <a:t> </a:t>
                </a:r>
                <a:r>
                  <a:rPr lang="de-DE" sz="2400" dirty="0" err="1"/>
                  <a:t>approach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biomass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growth</a:t>
                </a:r>
                <a:r>
                  <a:rPr lang="de-DE" sz="2400" dirty="0"/>
                  <a:t> (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):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𝑑𝑋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400" dirty="0"/>
                  <a:t>    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∗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de-DE" sz="2400" dirty="0"/>
              </a:p>
              <a:p>
                <a:pPr lvl="1"/>
                <a:r>
                  <a:rPr lang="de-DE" sz="1800" dirty="0"/>
                  <a:t>Experimental </a:t>
                </a:r>
                <a:r>
                  <a:rPr lang="de-DE" sz="1800" dirty="0" err="1"/>
                  <a:t>parametrization</a:t>
                </a:r>
                <a:r>
                  <a:rPr lang="de-DE" sz="1800" dirty="0"/>
                  <a:t> </a:t>
                </a:r>
                <a:r>
                  <a:rPr lang="de-DE" sz="1800" dirty="0" err="1"/>
                  <a:t>of</a:t>
                </a:r>
                <a:r>
                  <a:rPr lang="de-DE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de-DE" sz="1800" dirty="0"/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de-DE" sz="1800" dirty="0"/>
              </a:p>
            </p:txBody>
          </p:sp>
        </mc:Choice>
        <mc:Fallback xmlns="">
          <p:sp>
            <p:nvSpPr>
              <p:cNvPr id="74" name="Inhaltsplatzhalter 2">
                <a:extLst>
                  <a:ext uri="{FF2B5EF4-FFF2-40B4-BE49-F238E27FC236}">
                    <a16:creationId xmlns:a16="http://schemas.microsoft.com/office/drawing/2014/main" id="{F099EAA6-DB7B-6FA4-FB80-2D06065CD8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1609" y="2817045"/>
                <a:ext cx="5929197" cy="3440371"/>
              </a:xfrm>
              <a:blipFill>
                <a:blip r:embed="rId2"/>
                <a:stretch>
                  <a:fillRect l="-10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96221C23-E94E-B983-3AA6-920713EB9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7071" y="1896041"/>
            <a:ext cx="1122185" cy="13289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6508BB0-D9B5-FE66-B0AC-CD3403CFB109}"/>
                  </a:ext>
                </a:extLst>
              </p:cNvPr>
              <p:cNvSpPr txBox="1"/>
              <p:nvPr/>
            </p:nvSpPr>
            <p:spPr>
              <a:xfrm>
                <a:off x="136357" y="5844208"/>
                <a:ext cx="362398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1400" b="0" i="1" dirty="0">
                    <a:latin typeface="Cambria Math" panose="02040503050406030204" pitchFamily="18" charset="0"/>
                  </a:rPr>
                  <a:t> 	</a:t>
                </a:r>
                <a:r>
                  <a:rPr lang="de-DE" sz="1400" b="0" dirty="0" err="1">
                    <a:latin typeface="+mj-lt"/>
                  </a:rPr>
                  <a:t>Biomass</a:t>
                </a:r>
                <a:r>
                  <a:rPr lang="de-DE" sz="1400" b="0" dirty="0">
                    <a:latin typeface="+mj-lt"/>
                  </a:rPr>
                  <a:t> </a:t>
                </a:r>
                <a:r>
                  <a:rPr lang="de-DE" sz="1400" b="0" dirty="0" err="1">
                    <a:latin typeface="+mj-lt"/>
                  </a:rPr>
                  <a:t>Concentration</a:t>
                </a:r>
                <a:endParaRPr lang="de-DE" sz="1400" b="0" dirty="0">
                  <a:latin typeface="+mj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1400" dirty="0"/>
                  <a:t>	</a:t>
                </a:r>
                <a:r>
                  <a:rPr lang="de-DE" sz="1400" dirty="0" err="1"/>
                  <a:t>Concentration</a:t>
                </a:r>
                <a:r>
                  <a:rPr lang="de-DE" sz="1400" dirty="0"/>
                  <a:t> Substrate </a:t>
                </a:r>
                <a:endParaRPr lang="de-DE" sz="1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de-DE" sz="1400" dirty="0"/>
                  <a:t> 	</a:t>
                </a:r>
                <a:r>
                  <a:rPr lang="de-DE" sz="1400" dirty="0" err="1"/>
                  <a:t>Specific</a:t>
                </a:r>
                <a:r>
                  <a:rPr lang="de-DE" sz="1400" dirty="0"/>
                  <a:t> Growth Rate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1400" dirty="0"/>
                  <a:t>	Half Saturation Constant </a:t>
                </a:r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F6508BB0-D9B5-FE66-B0AC-CD3403CF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57" y="5844208"/>
                <a:ext cx="3623986" cy="954107"/>
              </a:xfrm>
              <a:prstGeom prst="rect">
                <a:avLst/>
              </a:prstGeom>
              <a:blipFill>
                <a:blip r:embed="rId5"/>
                <a:stretch>
                  <a:fillRect t="-641" b="-57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60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EE9CC-1645-B34B-2C96-4A1D994B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–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time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992041-0307-C83E-F634-F361680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6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DF6653-7E11-53F5-4779-54715B2D125D}"/>
              </a:ext>
            </a:extLst>
          </p:cNvPr>
          <p:cNvSpPr txBox="1"/>
          <p:nvPr/>
        </p:nvSpPr>
        <p:spPr>
          <a:xfrm>
            <a:off x="676382" y="1914163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DDC94-00C0-9E22-A5A4-C20E1D75D3D2}"/>
              </a:ext>
            </a:extLst>
          </p:cNvPr>
          <p:cNvSpPr txBox="1"/>
          <p:nvPr/>
        </p:nvSpPr>
        <p:spPr>
          <a:xfrm>
            <a:off x="3587018" y="1914162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629BBD-B284-1109-4582-DFF3A79694A0}"/>
              </a:ext>
            </a:extLst>
          </p:cNvPr>
          <p:cNvSpPr txBox="1"/>
          <p:nvPr/>
        </p:nvSpPr>
        <p:spPr>
          <a:xfrm>
            <a:off x="2138111" y="3129163"/>
            <a:ext cx="1817189" cy="3693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Growth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43C474-641A-2E38-6496-C13AAA40709E}"/>
              </a:ext>
            </a:extLst>
          </p:cNvPr>
          <p:cNvSpPr txBox="1"/>
          <p:nvPr/>
        </p:nvSpPr>
        <p:spPr>
          <a:xfrm>
            <a:off x="679587" y="4233375"/>
            <a:ext cx="181398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Substrate </a:t>
            </a:r>
            <a:r>
              <a:rPr lang="de-DE" sz="2000" b="1" dirty="0" err="1"/>
              <a:t>Consumption</a:t>
            </a:r>
            <a:endParaRPr lang="de-DE" sz="2000" b="1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C1AACB9-B352-B5E7-AEDB-4027123D24D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493571" y="2237328"/>
            <a:ext cx="1093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300262C-3F4C-8A8E-2CE8-74BD320A51B1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46706" y="2237326"/>
            <a:ext cx="0" cy="8918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079B9CBE-E7A0-C72A-5D09-147382A111A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1949204" y="3135872"/>
            <a:ext cx="734879" cy="1460127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Inhaltsplatzhalter 2">
                <a:extLst>
                  <a:ext uri="{FF2B5EF4-FFF2-40B4-BE49-F238E27FC236}">
                    <a16:creationId xmlns:a16="http://schemas.microsoft.com/office/drawing/2014/main" id="{F099EAA6-DB7B-6FA4-FB80-2D06065CD8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1609" y="3102795"/>
                <a:ext cx="5929197" cy="3440371"/>
              </a:xfrm>
            </p:spPr>
            <p:txBody>
              <a:bodyPr>
                <a:normAutofit/>
              </a:bodyPr>
              <a:lstStyle/>
              <a:p>
                <a:r>
                  <a:rPr lang="de-DE" sz="2400" b="1" dirty="0"/>
                  <a:t>C</a:t>
                </a:r>
                <a:r>
                  <a:rPr lang="de-DE" sz="2400" b="1" dirty="0" err="1"/>
                  <a:t>onsumption</a:t>
                </a:r>
                <a:r>
                  <a:rPr lang="de-DE" sz="2400" dirty="0"/>
                  <a:t> </a:t>
                </a:r>
                <a:r>
                  <a:rPr lang="de-DE" sz="2400" dirty="0" err="1"/>
                  <a:t>of</a:t>
                </a:r>
                <a:r>
                  <a:rPr lang="de-DE" sz="2400" dirty="0"/>
                  <a:t> </a:t>
                </a:r>
                <a:r>
                  <a:rPr lang="de-DE" sz="2400" dirty="0" err="1"/>
                  <a:t>substrates</a:t>
                </a:r>
                <a:r>
                  <a:rPr lang="de-DE" sz="2400" dirty="0"/>
                  <a:t> </a:t>
                </a:r>
                <a:r>
                  <a:rPr lang="de-DE" sz="2400" dirty="0" err="1"/>
                  <a:t>for</a:t>
                </a:r>
                <a:r>
                  <a:rPr lang="de-DE" sz="2400" dirty="0"/>
                  <a:t> </a:t>
                </a:r>
                <a:r>
                  <a:rPr lang="de-DE" sz="2400" dirty="0" err="1"/>
                  <a:t>growth</a:t>
                </a:r>
                <a:r>
                  <a:rPr lang="de-DE" sz="2400" dirty="0"/>
                  <a:t> 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de-DE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de-DE" sz="2400" b="0" i="1" dirty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24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de-DE" sz="2400" dirty="0"/>
              </a:p>
              <a:p>
                <a:pPr lvl="1"/>
                <a:endParaRPr lang="de-DE" sz="2400" dirty="0"/>
              </a:p>
              <a:p>
                <a:pPr lvl="1"/>
                <a:r>
                  <a:rPr lang="de-DE" sz="1800" dirty="0"/>
                  <a:t>Experimental </a:t>
                </a:r>
                <a:r>
                  <a:rPr lang="de-DE" sz="1800" dirty="0" err="1"/>
                  <a:t>parametrization</a:t>
                </a:r>
                <a:r>
                  <a:rPr lang="de-DE" sz="1800" dirty="0"/>
                  <a:t> </a:t>
                </a:r>
                <a:r>
                  <a:rPr lang="de-DE" sz="1800" dirty="0" err="1"/>
                  <a:t>of</a:t>
                </a:r>
                <a:r>
                  <a:rPr lang="de-DE" sz="1800" dirty="0"/>
                  <a:t> </a:t>
                </a:r>
                <a:r>
                  <a:rPr lang="de-DE" sz="1800" dirty="0" err="1"/>
                  <a:t>substrate</a:t>
                </a:r>
                <a:r>
                  <a:rPr lang="de-DE" sz="1800" dirty="0"/>
                  <a:t> </a:t>
                </a:r>
                <a:r>
                  <a:rPr lang="de-DE" sz="1800" dirty="0" err="1"/>
                  <a:t>to</a:t>
                </a:r>
                <a:r>
                  <a:rPr lang="de-DE" sz="1800" dirty="0"/>
                  <a:t> </a:t>
                </a:r>
                <a:r>
                  <a:rPr lang="de-DE" sz="1800" dirty="0" err="1"/>
                  <a:t>biomass</a:t>
                </a:r>
                <a:r>
                  <a:rPr lang="de-DE" sz="1800" dirty="0"/>
                  <a:t> </a:t>
                </a:r>
                <a:r>
                  <a:rPr lang="de-DE" sz="1800" dirty="0" err="1"/>
                  <a:t>yield</a:t>
                </a:r>
                <a:r>
                  <a:rPr lang="de-DE" sz="18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1800" dirty="0"/>
                  <a:t>)</a:t>
                </a:r>
              </a:p>
            </p:txBody>
          </p:sp>
        </mc:Choice>
        <mc:Fallback xmlns="">
          <p:sp>
            <p:nvSpPr>
              <p:cNvPr id="74" name="Inhaltsplatzhalter 2">
                <a:extLst>
                  <a:ext uri="{FF2B5EF4-FFF2-40B4-BE49-F238E27FC236}">
                    <a16:creationId xmlns:a16="http://schemas.microsoft.com/office/drawing/2014/main" id="{F099EAA6-DB7B-6FA4-FB80-2D06065CD8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1609" y="3102795"/>
                <a:ext cx="5929197" cy="3440371"/>
              </a:xfrm>
              <a:blipFill>
                <a:blip r:embed="rId2"/>
                <a:stretch>
                  <a:fillRect l="-10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Grafik 11">
            <a:extLst>
              <a:ext uri="{FF2B5EF4-FFF2-40B4-BE49-F238E27FC236}">
                <a16:creationId xmlns:a16="http://schemas.microsoft.com/office/drawing/2014/main" id="{96221C23-E94E-B983-3AA6-920713EB9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7071" y="1914162"/>
            <a:ext cx="1122185" cy="13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4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EE9CC-1645-B34B-2C96-4A1D994B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–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time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992041-0307-C83E-F634-F361680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7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DF6653-7E11-53F5-4779-54715B2D125D}"/>
              </a:ext>
            </a:extLst>
          </p:cNvPr>
          <p:cNvSpPr txBox="1"/>
          <p:nvPr/>
        </p:nvSpPr>
        <p:spPr>
          <a:xfrm>
            <a:off x="676382" y="1914163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DDC94-00C0-9E22-A5A4-C20E1D75D3D2}"/>
              </a:ext>
            </a:extLst>
          </p:cNvPr>
          <p:cNvSpPr txBox="1"/>
          <p:nvPr/>
        </p:nvSpPr>
        <p:spPr>
          <a:xfrm>
            <a:off x="3587018" y="1914162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629BBD-B284-1109-4582-DFF3A79694A0}"/>
              </a:ext>
            </a:extLst>
          </p:cNvPr>
          <p:cNvSpPr txBox="1"/>
          <p:nvPr/>
        </p:nvSpPr>
        <p:spPr>
          <a:xfrm>
            <a:off x="2138111" y="3129163"/>
            <a:ext cx="1817189" cy="3693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Growth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43C474-641A-2E38-6496-C13AAA40709E}"/>
              </a:ext>
            </a:extLst>
          </p:cNvPr>
          <p:cNvSpPr txBox="1"/>
          <p:nvPr/>
        </p:nvSpPr>
        <p:spPr>
          <a:xfrm>
            <a:off x="679588" y="4233375"/>
            <a:ext cx="1440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Consumption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7BA74D-1F6F-F507-CAFF-B72508288B34}"/>
              </a:ext>
            </a:extLst>
          </p:cNvPr>
          <p:cNvSpPr txBox="1"/>
          <p:nvPr/>
        </p:nvSpPr>
        <p:spPr>
          <a:xfrm>
            <a:off x="2321898" y="4233375"/>
            <a:ext cx="144000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Limited Volume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C1AACB9-B352-B5E7-AEDB-4027123D24D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493571" y="2237328"/>
            <a:ext cx="1093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300262C-3F4C-8A8E-2CE8-74BD320A51B1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46706" y="2237326"/>
            <a:ext cx="0" cy="8918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079B9CBE-E7A0-C72A-5D09-147382A111A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1855707" y="3042376"/>
            <a:ext cx="734880" cy="164711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1BF3D37B-CAE2-B79B-8838-794F38BA8121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3041898" y="3498496"/>
            <a:ext cx="4808" cy="7348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4" name="Inhaltsplatzhalter 2">
                <a:extLst>
                  <a:ext uri="{FF2B5EF4-FFF2-40B4-BE49-F238E27FC236}">
                    <a16:creationId xmlns:a16="http://schemas.microsoft.com/office/drawing/2014/main" id="{F099EAA6-DB7B-6FA4-FB80-2D06065CD8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1609" y="3102795"/>
                <a:ext cx="5929197" cy="3440371"/>
              </a:xfrm>
            </p:spPr>
            <p:txBody>
              <a:bodyPr>
                <a:normAutofit/>
              </a:bodyPr>
              <a:lstStyle/>
              <a:p>
                <a:r>
                  <a:rPr lang="de-DE" sz="1900" b="1" dirty="0"/>
                  <a:t>Limited </a:t>
                </a:r>
                <a:r>
                  <a:rPr lang="de-DE" sz="1900" b="1" dirty="0" err="1"/>
                  <a:t>volume</a:t>
                </a:r>
                <a:r>
                  <a:rPr lang="de-DE" sz="1900" b="1" dirty="0"/>
                  <a:t> in </a:t>
                </a:r>
                <a:r>
                  <a:rPr lang="de-DE" sz="1900" b="1" dirty="0" err="1"/>
                  <a:t>pore</a:t>
                </a:r>
                <a:endParaRPr lang="de-DE" sz="1900" b="1" dirty="0"/>
              </a:p>
              <a:p>
                <a:pPr lvl="1"/>
                <a:r>
                  <a:rPr lang="de-DE" dirty="0" err="1"/>
                  <a:t>Bioreactor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𝐵𝑖𝑜𝑚𝑎𝑠𝑠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𝑀𝑒𝑑𝑖𝑢𝑚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𝑐𝑜𝑛𝑠𝑡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Pore: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𝐵𝑖𝑜𝑚𝑎𝑠𝑠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𝑀𝑒𝑑𝑖𝑢𝑚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𝑐𝑜𝑛𝑠𝑡</m:t>
                    </m:r>
                  </m:oMath>
                </a14:m>
                <a:endParaRPr lang="de-DE" dirty="0"/>
              </a:p>
              <a:p>
                <a:pPr lvl="1"/>
                <a:r>
                  <a:rPr lang="de-DE" b="1" dirty="0" err="1"/>
                  <a:t>Biomass</a:t>
                </a:r>
                <a:r>
                  <a:rPr lang="de-DE" b="1" dirty="0"/>
                  <a:t> </a:t>
                </a:r>
                <a:r>
                  <a:rPr lang="de-DE" b="1" dirty="0" err="1"/>
                  <a:t>growth</a:t>
                </a:r>
                <a:r>
                  <a:rPr lang="de-DE" b="1" dirty="0"/>
                  <a:t>: </a:t>
                </a:r>
                <a:r>
                  <a:rPr lang="de-DE" b="1" dirty="0" err="1"/>
                  <a:t>reduction</a:t>
                </a:r>
                <a:r>
                  <a:rPr lang="de-DE" b="1" dirty="0"/>
                  <a:t> </a:t>
                </a:r>
                <a:r>
                  <a:rPr lang="de-DE" b="1" dirty="0" err="1"/>
                  <a:t>of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𝑴𝒆𝒅𝒊𝒖𝒎</m:t>
                        </m:r>
                      </m:sub>
                    </m:sSub>
                  </m:oMath>
                </a14:m>
                <a:r>
                  <a:rPr lang="de-DE" b="1" dirty="0"/>
                  <a:t> </a:t>
                </a:r>
                <a:r>
                  <a:rPr lang="de-DE" b="1" dirty="0">
                    <a:sym typeface="Wingdings" panose="05000000000000000000" pitchFamily="2" charset="2"/>
                  </a:rPr>
                  <a:t>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𝒄</m:t>
                        </m:r>
                      </m:e>
                      <m:sub>
                        <m:r>
                          <a:rPr lang="de-DE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𝒔</m:t>
                        </m:r>
                      </m:sub>
                    </m:sSub>
                  </m:oMath>
                </a14:m>
                <a:endParaRPr lang="de-DE" b="1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dirty="0"/>
                  <a:t>Change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fraction</a:t>
                </a:r>
                <a:r>
                  <a:rPr lang="de-DE" dirty="0"/>
                  <a:t> </a:t>
                </a:r>
                <a:r>
                  <a:rPr lang="de-DE" dirty="0" err="1"/>
                  <a:t>biomass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𝒗𝒐𝒍𝒖𝒎𝒆</m:t>
                            </m:r>
                          </m:sub>
                        </m:sSub>
                      </m:num>
                      <m:den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  <m:r>
                      <a:rPr lang="de-DE" b="1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</m:den>
                    </m:f>
                    <m:r>
                      <a:rPr lang="de-DE" b="1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de-DE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de-DE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de-DE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</m:num>
                      <m:den>
                        <m:r>
                          <a:rPr lang="de-DE" b="1" i="1" smtClean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endParaRPr lang="de-DE" sz="1800" dirty="0"/>
              </a:p>
            </p:txBody>
          </p:sp>
        </mc:Choice>
        <mc:Fallback>
          <p:sp>
            <p:nvSpPr>
              <p:cNvPr id="74" name="Inhaltsplatzhalter 2">
                <a:extLst>
                  <a:ext uri="{FF2B5EF4-FFF2-40B4-BE49-F238E27FC236}">
                    <a16:creationId xmlns:a16="http://schemas.microsoft.com/office/drawing/2014/main" id="{F099EAA6-DB7B-6FA4-FB80-2D06065CD8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1609" y="3102795"/>
                <a:ext cx="5929197" cy="3440371"/>
              </a:xfrm>
              <a:blipFill>
                <a:blip r:embed="rId2"/>
                <a:stretch>
                  <a:fillRect l="-4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9D3034D-643D-76F2-B193-7B572DAFAD9D}"/>
              </a:ext>
            </a:extLst>
          </p:cNvPr>
          <p:cNvGrpSpPr/>
          <p:nvPr/>
        </p:nvGrpSpPr>
        <p:grpSpPr>
          <a:xfrm>
            <a:off x="6096000" y="2020517"/>
            <a:ext cx="4869619" cy="954148"/>
            <a:chOff x="5364449" y="1974078"/>
            <a:chExt cx="4869619" cy="954148"/>
          </a:xfrm>
        </p:grpSpPr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BB4FC3C3-8D8F-804B-3749-CAE70D444C0A}"/>
                </a:ext>
              </a:extLst>
            </p:cNvPr>
            <p:cNvSpPr/>
            <p:nvPr/>
          </p:nvSpPr>
          <p:spPr>
            <a:xfrm>
              <a:off x="7980623" y="2173692"/>
              <a:ext cx="108000" cy="108000"/>
            </a:xfrm>
            <a:prstGeom prst="ellipse">
              <a:avLst/>
            </a:prstGeom>
            <a:solidFill>
              <a:srgbClr val="73CA5D"/>
            </a:solidFill>
            <a:ln>
              <a:solidFill>
                <a:srgbClr val="73CA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B5B0680-6DCC-628F-738C-EC4F0792B5B4}"/>
                </a:ext>
              </a:extLst>
            </p:cNvPr>
            <p:cNvSpPr/>
            <p:nvPr/>
          </p:nvSpPr>
          <p:spPr>
            <a:xfrm>
              <a:off x="7980623" y="2424209"/>
              <a:ext cx="108000" cy="108000"/>
            </a:xfrm>
            <a:prstGeom prst="ellipse">
              <a:avLst/>
            </a:prstGeom>
            <a:solidFill>
              <a:srgbClr val="27ADFD"/>
            </a:solidFill>
            <a:ln>
              <a:solidFill>
                <a:srgbClr val="27ADF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EA1E8571-EEFA-27C1-926D-AF6286C31C9F}"/>
                    </a:ext>
                  </a:extLst>
                </p:cNvPr>
                <p:cNvSpPr txBox="1"/>
                <p:nvPr/>
              </p:nvSpPr>
              <p:spPr>
                <a:xfrm>
                  <a:off x="8104601" y="2024078"/>
                  <a:ext cx="1857226" cy="407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/>
                    <a:t>Biomass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𝑏𝑚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𝑏𝑚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de-DE" sz="1400" dirty="0"/>
                    <a:t>)</a:t>
                  </a:r>
                </a:p>
              </p:txBody>
            </p:sp>
          </mc:Choice>
          <mc:Fallback xmlns=""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EA1E8571-EEFA-27C1-926D-AF6286C31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4601" y="2024078"/>
                  <a:ext cx="1857226" cy="407227"/>
                </a:xfrm>
                <a:prstGeom prst="rect">
                  <a:avLst/>
                </a:prstGeom>
                <a:blipFill>
                  <a:blip r:embed="rId3"/>
                  <a:stretch>
                    <a:fillRect l="-98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BA8C1CC1-9A50-58FE-BF15-0238FB2D1A66}"/>
                    </a:ext>
                  </a:extLst>
                </p:cNvPr>
                <p:cNvSpPr txBox="1"/>
                <p:nvPr/>
              </p:nvSpPr>
              <p:spPr>
                <a:xfrm>
                  <a:off x="8104601" y="2305306"/>
                  <a:ext cx="2129467" cy="3250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dirty="0"/>
                    <a:t>Fluid (Medium,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a14:m>
                  <a:r>
                    <a:rPr lang="de-DE" sz="1400" dirty="0"/>
                    <a:t>)</a:t>
                  </a:r>
                </a:p>
              </p:txBody>
            </p:sp>
          </mc:Choice>
          <mc:Fallback xmlns="">
            <p:sp>
              <p:nvSpPr>
                <p:cNvPr id="15" name="Textfeld 14">
                  <a:extLst>
                    <a:ext uri="{FF2B5EF4-FFF2-40B4-BE49-F238E27FC236}">
                      <a16:creationId xmlns:a16="http://schemas.microsoft.com/office/drawing/2014/main" id="{BA8C1CC1-9A50-58FE-BF15-0238FB2D1A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4601" y="2305306"/>
                  <a:ext cx="2129467" cy="325025"/>
                </a:xfrm>
                <a:prstGeom prst="rect">
                  <a:avLst/>
                </a:prstGeom>
                <a:blipFill>
                  <a:blip r:embed="rId4"/>
                  <a:stretch>
                    <a:fillRect l="-860" t="-1887" b="-1509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59C3F65C-4569-CA95-4242-D819573D8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64449" y="1974078"/>
              <a:ext cx="2314820" cy="954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73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EE9CC-1645-B34B-2C96-4A1D994B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–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time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992041-0307-C83E-F634-F361680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DF6653-7E11-53F5-4779-54715B2D125D}"/>
              </a:ext>
            </a:extLst>
          </p:cNvPr>
          <p:cNvSpPr txBox="1"/>
          <p:nvPr/>
        </p:nvSpPr>
        <p:spPr>
          <a:xfrm>
            <a:off x="676382" y="1914163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DDC94-00C0-9E22-A5A4-C20E1D75D3D2}"/>
              </a:ext>
            </a:extLst>
          </p:cNvPr>
          <p:cNvSpPr txBox="1"/>
          <p:nvPr/>
        </p:nvSpPr>
        <p:spPr>
          <a:xfrm>
            <a:off x="3587018" y="1914162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629BBD-B284-1109-4582-DFF3A79694A0}"/>
              </a:ext>
            </a:extLst>
          </p:cNvPr>
          <p:cNvSpPr txBox="1"/>
          <p:nvPr/>
        </p:nvSpPr>
        <p:spPr>
          <a:xfrm>
            <a:off x="2138111" y="3129163"/>
            <a:ext cx="1817189" cy="3693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Growth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43C474-641A-2E38-6496-C13AAA40709E}"/>
              </a:ext>
            </a:extLst>
          </p:cNvPr>
          <p:cNvSpPr txBox="1"/>
          <p:nvPr/>
        </p:nvSpPr>
        <p:spPr>
          <a:xfrm>
            <a:off x="679588" y="4233375"/>
            <a:ext cx="1440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Consumption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7BA74D-1F6F-F507-CAFF-B72508288B34}"/>
              </a:ext>
            </a:extLst>
          </p:cNvPr>
          <p:cNvSpPr txBox="1"/>
          <p:nvPr/>
        </p:nvSpPr>
        <p:spPr>
          <a:xfrm>
            <a:off x="2321898" y="4233375"/>
            <a:ext cx="14400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Volume </a:t>
            </a:r>
            <a:r>
              <a:rPr lang="de-DE" dirty="0" err="1"/>
              <a:t>Effect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90D7134-1D5B-0C6F-FD00-692B2B72D4F5}"/>
              </a:ext>
            </a:extLst>
          </p:cNvPr>
          <p:cNvSpPr txBox="1"/>
          <p:nvPr/>
        </p:nvSpPr>
        <p:spPr>
          <a:xfrm>
            <a:off x="3964207" y="4233375"/>
            <a:ext cx="144000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Mass</a:t>
            </a:r>
            <a:r>
              <a:rPr lang="de-DE" sz="2000" b="1" dirty="0"/>
              <a:t> Transport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C1AACB9-B352-B5E7-AEDB-4027123D24D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493571" y="2237328"/>
            <a:ext cx="1093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300262C-3F4C-8A8E-2CE8-74BD320A51B1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46706" y="2237326"/>
            <a:ext cx="0" cy="8918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079B9CBE-E7A0-C72A-5D09-147382A111A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1855707" y="3042376"/>
            <a:ext cx="734880" cy="164711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1BF3D37B-CAE2-B79B-8838-794F38BA8121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3041898" y="3498496"/>
            <a:ext cx="4808" cy="7348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28DF69B4-5DA1-C25C-DA9C-EF1A53AC1670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16200000" flipH="1">
            <a:off x="3498017" y="3047184"/>
            <a:ext cx="734879" cy="163750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Inhaltsplatzhalter 2">
                <a:extLst>
                  <a:ext uri="{FF2B5EF4-FFF2-40B4-BE49-F238E27FC236}">
                    <a16:creationId xmlns:a16="http://schemas.microsoft.com/office/drawing/2014/main" id="{F099EAA6-DB7B-6FA4-FB80-2D06065CD8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81609" y="3102795"/>
                <a:ext cx="5929197" cy="3440371"/>
              </a:xfrm>
            </p:spPr>
            <p:txBody>
              <a:bodyPr>
                <a:normAutofit/>
              </a:bodyPr>
              <a:lstStyle/>
              <a:p>
                <a:r>
                  <a:rPr lang="de-DE" sz="2000" b="1" dirty="0"/>
                  <a:t>Mass </a:t>
                </a:r>
                <a:r>
                  <a:rPr lang="de-DE" sz="2000" b="1" dirty="0" err="1"/>
                  <a:t>transport</a:t>
                </a:r>
                <a:r>
                  <a:rPr lang="de-DE" sz="2000" b="1" dirty="0"/>
                  <a:t> in </a:t>
                </a:r>
                <a:r>
                  <a:rPr lang="de-DE" sz="2000" b="1" dirty="0" err="1"/>
                  <a:t>pore</a:t>
                </a:r>
                <a:r>
                  <a:rPr lang="de-DE" sz="2000" b="1" dirty="0"/>
                  <a:t> </a:t>
                </a:r>
                <a:r>
                  <a:rPr lang="de-DE" sz="1600" dirty="0" err="1"/>
                  <a:t>through</a:t>
                </a:r>
                <a:r>
                  <a:rPr lang="de-DE" sz="1600" dirty="0"/>
                  <a:t> </a:t>
                </a:r>
                <a:r>
                  <a:rPr lang="de-DE" sz="1600" dirty="0" err="1"/>
                  <a:t>cylindrical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throats</a:t>
                </a:r>
                <a:r>
                  <a:rPr lang="de-DE" sz="1600" dirty="0"/>
                  <a:t> </a:t>
                </a:r>
                <a:endParaRPr lang="de-DE" sz="2000" b="1" dirty="0"/>
              </a:p>
              <a:p>
                <a:pPr lvl="1"/>
                <a:r>
                  <a:rPr lang="de-DE" sz="1800" dirty="0"/>
                  <a:t>Diffusion: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𝑑𝑖𝑓𝑓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 ∗</m:t>
                        </m:r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</m:den>
                    </m:f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𝒊𝒏</m:t>
                        </m:r>
                      </m:sub>
                    </m:sSub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2000" b="1" dirty="0"/>
              </a:p>
              <a:p>
                <a:pPr marL="324000" lvl="1" indent="0">
                  <a:buNone/>
                </a:pPr>
                <a:r>
                  <a:rPr lang="de-DE" sz="1800" dirty="0" err="1"/>
                  <a:t>Or</a:t>
                </a:r>
                <a:r>
                  <a:rPr lang="de-DE" sz="1800" dirty="0"/>
                  <a:t> </a:t>
                </a:r>
              </a:p>
              <a:p>
                <a:pPr lvl="1"/>
                <a:r>
                  <a:rPr lang="de-DE" sz="1800" dirty="0"/>
                  <a:t>Flow: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𝑓𝑙𝑜𝑤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num>
                      <m:den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sub>
                        </m:s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 ∗</m:t>
                        </m:r>
                        <m:sSub>
                          <m:sSubPr>
                            <m:ctrlP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de-DE" sz="20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den>
                    </m:f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𝒊𝒏</m:t>
                        </m:r>
                      </m:sub>
                    </m:sSub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de-DE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a:rPr lang="de-DE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800" b="1" dirty="0"/>
              </a:p>
            </p:txBody>
          </p:sp>
        </mc:Choice>
        <mc:Fallback xmlns="">
          <p:sp>
            <p:nvSpPr>
              <p:cNvPr id="74" name="Inhaltsplatzhalter 2">
                <a:extLst>
                  <a:ext uri="{FF2B5EF4-FFF2-40B4-BE49-F238E27FC236}">
                    <a16:creationId xmlns:a16="http://schemas.microsoft.com/office/drawing/2014/main" id="{F099EAA6-DB7B-6FA4-FB80-2D06065CD8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1609" y="3102795"/>
                <a:ext cx="5929197" cy="3440371"/>
              </a:xfrm>
              <a:blipFill>
                <a:blip r:embed="rId2"/>
                <a:stretch>
                  <a:fillRect l="-5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5DB6938-24E9-8F24-62E9-556CA88F8C91}"/>
              </a:ext>
            </a:extLst>
          </p:cNvPr>
          <p:cNvGrpSpPr/>
          <p:nvPr/>
        </p:nvGrpSpPr>
        <p:grpSpPr>
          <a:xfrm>
            <a:off x="7323918" y="1874882"/>
            <a:ext cx="2272688" cy="1320379"/>
            <a:chOff x="7404808" y="4538420"/>
            <a:chExt cx="2272688" cy="1320379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90A5B783-12DF-C967-D134-AD076BE4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48600" y="4538420"/>
              <a:ext cx="2228896" cy="1320379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3F8ECB1C-AF5B-7E11-F1AC-598086DCC593}"/>
                </a:ext>
              </a:extLst>
            </p:cNvPr>
            <p:cNvSpPr txBox="1"/>
            <p:nvPr/>
          </p:nvSpPr>
          <p:spPr>
            <a:xfrm>
              <a:off x="7404808" y="4577107"/>
              <a:ext cx="1158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Diffusion</a:t>
              </a: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C04CF12-F57C-00F5-9757-CD001D41D4D4}"/>
                </a:ext>
              </a:extLst>
            </p:cNvPr>
            <p:cNvSpPr txBox="1"/>
            <p:nvPr/>
          </p:nvSpPr>
          <p:spPr>
            <a:xfrm>
              <a:off x="7404808" y="5546513"/>
              <a:ext cx="1158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chemeClr val="bg1"/>
                  </a:solidFill>
                </a:rPr>
                <a:t>Flow</a:t>
              </a:r>
            </a:p>
          </p:txBody>
        </p: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929C8D2F-2433-0BDF-AF7B-EB55ABDBD7B2}"/>
                </a:ext>
              </a:extLst>
            </p:cNvPr>
            <p:cNvCxnSpPr/>
            <p:nvPr/>
          </p:nvCxnSpPr>
          <p:spPr>
            <a:xfrm>
              <a:off x="7712075" y="5198609"/>
              <a:ext cx="0" cy="281441"/>
            </a:xfrm>
            <a:prstGeom prst="straightConnector1">
              <a:avLst/>
            </a:prstGeom>
            <a:ln w="6350"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644D7394-A3A0-2377-557A-B16B60ABEFF3}"/>
                </a:ext>
              </a:extLst>
            </p:cNvPr>
            <p:cNvCxnSpPr>
              <a:cxnSpLocks/>
            </p:cNvCxnSpPr>
            <p:nvPr/>
          </p:nvCxnSpPr>
          <p:spPr>
            <a:xfrm>
              <a:off x="8563048" y="5198609"/>
              <a:ext cx="349971" cy="486403"/>
            </a:xfrm>
            <a:prstGeom prst="straightConnector1">
              <a:avLst/>
            </a:prstGeom>
            <a:ln w="6350"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843A7796-B2CE-6A73-6B2C-A5B25A3958EF}"/>
                </a:ext>
              </a:extLst>
            </p:cNvPr>
            <p:cNvCxnSpPr>
              <a:cxnSpLocks/>
              <a:endCxn id="24" idx="3"/>
            </p:cNvCxnSpPr>
            <p:nvPr/>
          </p:nvCxnSpPr>
          <p:spPr>
            <a:xfrm>
              <a:off x="9196388" y="5198609"/>
              <a:ext cx="481108" cy="1"/>
            </a:xfrm>
            <a:prstGeom prst="straightConnector1">
              <a:avLst/>
            </a:prstGeom>
            <a:ln w="6350">
              <a:headEnd type="triangle" w="sm" len="sm"/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feld 29">
                  <a:extLst>
                    <a:ext uri="{FF2B5EF4-FFF2-40B4-BE49-F238E27FC236}">
                      <a16:creationId xmlns:a16="http://schemas.microsoft.com/office/drawing/2014/main" id="{F2901D96-1773-88BB-02FD-8ACE0D93D431}"/>
                    </a:ext>
                  </a:extLst>
                </p:cNvPr>
                <p:cNvSpPr txBox="1"/>
                <p:nvPr/>
              </p:nvSpPr>
              <p:spPr>
                <a:xfrm>
                  <a:off x="7681912" y="5180146"/>
                  <a:ext cx="1476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973A3112-7D92-39AE-3169-B0DC8E3CF8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81912" y="5180146"/>
                  <a:ext cx="147637" cy="276999"/>
                </a:xfrm>
                <a:prstGeom prst="rect">
                  <a:avLst/>
                </a:prstGeom>
                <a:blipFill>
                  <a:blip r:embed="rId15"/>
                  <a:stretch>
                    <a:fillRect r="-458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feld 30">
                  <a:extLst>
                    <a:ext uri="{FF2B5EF4-FFF2-40B4-BE49-F238E27FC236}">
                      <a16:creationId xmlns:a16="http://schemas.microsoft.com/office/drawing/2014/main" id="{605A8677-ACA2-B2A5-2D68-BAD93FEB6BEC}"/>
                    </a:ext>
                  </a:extLst>
                </p:cNvPr>
                <p:cNvSpPr txBox="1"/>
                <p:nvPr/>
              </p:nvSpPr>
              <p:spPr>
                <a:xfrm>
                  <a:off x="8679704" y="5223009"/>
                  <a:ext cx="147637" cy="2912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C22D971D-4869-BC82-6F46-17E72C45E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9704" y="5223009"/>
                  <a:ext cx="147637" cy="291298"/>
                </a:xfrm>
                <a:prstGeom prst="rect">
                  <a:avLst/>
                </a:prstGeom>
                <a:blipFill>
                  <a:blip r:embed="rId16"/>
                  <a:stretch>
                    <a:fillRect r="-541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feld 31">
                  <a:extLst>
                    <a:ext uri="{FF2B5EF4-FFF2-40B4-BE49-F238E27FC236}">
                      <a16:creationId xmlns:a16="http://schemas.microsoft.com/office/drawing/2014/main" id="{1EE628C9-13B7-35EB-8388-0A45AE6DC518}"/>
                    </a:ext>
                  </a:extLst>
                </p:cNvPr>
                <p:cNvSpPr txBox="1"/>
                <p:nvPr/>
              </p:nvSpPr>
              <p:spPr>
                <a:xfrm>
                  <a:off x="9309113" y="4931711"/>
                  <a:ext cx="14763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C57D42FE-AAB0-46C3-23A2-FD052FA7A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09113" y="4931711"/>
                  <a:ext cx="147637" cy="276999"/>
                </a:xfrm>
                <a:prstGeom prst="rect">
                  <a:avLst/>
                </a:prstGeom>
                <a:blipFill>
                  <a:blip r:embed="rId17"/>
                  <a:stretch>
                    <a:fillRect r="-625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C91BAB83-CE15-FF1C-C5BF-DCBAF1642667}"/>
                  </a:ext>
                </a:extLst>
              </p:cNvPr>
              <p:cNvSpPr txBox="1"/>
              <p:nvPr/>
            </p:nvSpPr>
            <p:spPr>
              <a:xfrm>
                <a:off x="101261" y="5665045"/>
                <a:ext cx="3623986" cy="11929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1400" b="0" i="1" dirty="0">
                    <a:latin typeface="Cambria Math" panose="02040503050406030204" pitchFamily="18" charset="0"/>
                  </a:rPr>
                  <a:t> 	</a:t>
                </a:r>
                <a:r>
                  <a:rPr lang="de-DE" sz="1400" b="0" dirty="0">
                    <a:latin typeface="+mj-lt"/>
                  </a:rPr>
                  <a:t>Diffusion </a:t>
                </a:r>
                <a:r>
                  <a:rPr lang="de-DE" sz="1400" dirty="0" err="1">
                    <a:latin typeface="+mj-lt"/>
                  </a:rPr>
                  <a:t>C</a:t>
                </a:r>
                <a:r>
                  <a:rPr lang="de-DE" sz="1400" b="0" dirty="0" err="1">
                    <a:latin typeface="+mj-lt"/>
                  </a:rPr>
                  <a:t>oefficient</a:t>
                </a:r>
                <a:r>
                  <a:rPr lang="de-DE" sz="1400" b="0" dirty="0">
                    <a:latin typeface="+mj-lt"/>
                  </a:rPr>
                  <a:t> Substrate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de-DE" sz="1400" dirty="0"/>
                  <a:t>	Volume Pore </a:t>
                </a:r>
                <a:endParaRPr lang="de-DE" sz="14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sz="1400" dirty="0"/>
                  <a:t> 	Cross </a:t>
                </a:r>
                <a:r>
                  <a:rPr lang="de-DE" sz="1400" dirty="0" err="1"/>
                  <a:t>Section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Throat</a:t>
                </a:r>
                <a:endParaRPr lang="de-DE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sz="1400" dirty="0"/>
                  <a:t>	</a:t>
                </a:r>
                <a:r>
                  <a:rPr lang="de-DE" sz="1400" dirty="0" err="1"/>
                  <a:t>Length</a:t>
                </a:r>
                <a:r>
                  <a:rPr lang="de-DE" sz="1400" dirty="0"/>
                  <a:t> </a:t>
                </a:r>
                <a:r>
                  <a:rPr lang="de-DE" sz="1400" dirty="0" err="1"/>
                  <a:t>Throat</a:t>
                </a:r>
                <a:endParaRPr lang="de-DE" sz="1400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de-DE" sz="1400" dirty="0"/>
                  <a:t>	Flow Rate</a:t>
                </a:r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C91BAB83-CE15-FF1C-C5BF-DCBAF1642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1" y="5665045"/>
                <a:ext cx="3623986" cy="1192955"/>
              </a:xfrm>
              <a:prstGeom prst="rect">
                <a:avLst/>
              </a:prstGeom>
              <a:blipFill>
                <a:blip r:embed="rId18"/>
                <a:stretch>
                  <a:fillRect b="-45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346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EE9CC-1645-B34B-2C96-4A1D994B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 – 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Sequence</a:t>
            </a:r>
            <a:r>
              <a:rPr lang="de-DE" dirty="0"/>
              <a:t> in </a:t>
            </a:r>
            <a:r>
              <a:rPr lang="de-DE" dirty="0" err="1"/>
              <a:t>each</a:t>
            </a:r>
            <a:r>
              <a:rPr lang="de-DE" dirty="0"/>
              <a:t> time </a:t>
            </a:r>
            <a:r>
              <a:rPr lang="de-DE" dirty="0" err="1"/>
              <a:t>step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992041-0307-C83E-F634-F3616803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DB0A-66A1-48E8-896A-5109EB6C307D}" type="slidenum">
              <a:rPr lang="de-DE" smtClean="0"/>
              <a:t>9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4DF6653-7E11-53F5-4779-54715B2D125D}"/>
              </a:ext>
            </a:extLst>
          </p:cNvPr>
          <p:cNvSpPr txBox="1"/>
          <p:nvPr/>
        </p:nvSpPr>
        <p:spPr>
          <a:xfrm>
            <a:off x="676382" y="1914163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EDDC94-00C0-9E22-A5A4-C20E1D75D3D2}"/>
              </a:ext>
            </a:extLst>
          </p:cNvPr>
          <p:cNvSpPr txBox="1"/>
          <p:nvPr/>
        </p:nvSpPr>
        <p:spPr>
          <a:xfrm>
            <a:off x="3587018" y="1914162"/>
            <a:ext cx="181718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5629BBD-B284-1109-4582-DFF3A79694A0}"/>
              </a:ext>
            </a:extLst>
          </p:cNvPr>
          <p:cNvSpPr txBox="1"/>
          <p:nvPr/>
        </p:nvSpPr>
        <p:spPr>
          <a:xfrm>
            <a:off x="2138111" y="3129163"/>
            <a:ext cx="1817189" cy="3693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Biomass</a:t>
            </a:r>
            <a:r>
              <a:rPr lang="de-DE" dirty="0"/>
              <a:t> Growth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43C474-641A-2E38-6496-C13AAA40709E}"/>
              </a:ext>
            </a:extLst>
          </p:cNvPr>
          <p:cNvSpPr txBox="1"/>
          <p:nvPr/>
        </p:nvSpPr>
        <p:spPr>
          <a:xfrm>
            <a:off x="679588" y="4233375"/>
            <a:ext cx="1440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Substrate </a:t>
            </a:r>
            <a:r>
              <a:rPr lang="de-DE" dirty="0" err="1"/>
              <a:t>Consumption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7BA74D-1F6F-F507-CAFF-B72508288B34}"/>
              </a:ext>
            </a:extLst>
          </p:cNvPr>
          <p:cNvSpPr txBox="1"/>
          <p:nvPr/>
        </p:nvSpPr>
        <p:spPr>
          <a:xfrm>
            <a:off x="2321898" y="4233375"/>
            <a:ext cx="14400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/>
              <a:t>Volume </a:t>
            </a:r>
            <a:r>
              <a:rPr lang="de-DE" dirty="0" err="1"/>
              <a:t>Effect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90D7134-1D5B-0C6F-FD00-692B2B72D4F5}"/>
              </a:ext>
            </a:extLst>
          </p:cNvPr>
          <p:cNvSpPr txBox="1"/>
          <p:nvPr/>
        </p:nvSpPr>
        <p:spPr>
          <a:xfrm>
            <a:off x="3964207" y="4233375"/>
            <a:ext cx="14400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err="1"/>
              <a:t>Mass</a:t>
            </a:r>
            <a:r>
              <a:rPr lang="de-DE" dirty="0"/>
              <a:t> Transfer</a:t>
            </a:r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4C1AACB9-B352-B5E7-AEDB-4027123D24D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493571" y="2237328"/>
            <a:ext cx="109344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300262C-3F4C-8A8E-2CE8-74BD320A51B1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46706" y="2237326"/>
            <a:ext cx="0" cy="8918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079B9CBE-E7A0-C72A-5D09-147382A111AB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5400000">
            <a:off x="1855707" y="3042376"/>
            <a:ext cx="734880" cy="164711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CF09FC23-3303-9DA3-CD27-C3313EB1922A}"/>
              </a:ext>
            </a:extLst>
          </p:cNvPr>
          <p:cNvSpPr txBox="1"/>
          <p:nvPr/>
        </p:nvSpPr>
        <p:spPr>
          <a:xfrm>
            <a:off x="679588" y="5454107"/>
            <a:ext cx="472461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Substrate </a:t>
            </a:r>
            <a:r>
              <a:rPr lang="de-DE" sz="2000" b="1" dirty="0" err="1"/>
              <a:t>Concentration</a:t>
            </a:r>
            <a:r>
              <a:rPr lang="de-DE" sz="2000" b="1" dirty="0"/>
              <a:t> Change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1BF3D37B-CAE2-B79B-8838-794F38BA8121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3041898" y="3498496"/>
            <a:ext cx="4808" cy="7348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28DF69B4-5DA1-C25C-DA9C-EF1A53AC1670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16200000" flipH="1">
            <a:off x="3498016" y="3047185"/>
            <a:ext cx="734880" cy="1637501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C4DC27AE-5AAD-E2D9-A562-FD50DFE7A3E3}"/>
              </a:ext>
            </a:extLst>
          </p:cNvPr>
          <p:cNvCxnSpPr>
            <a:stCxn id="9" idx="2"/>
          </p:cNvCxnSpPr>
          <p:nvPr/>
        </p:nvCxnSpPr>
        <p:spPr>
          <a:xfrm>
            <a:off x="1399588" y="4879707"/>
            <a:ext cx="0" cy="5744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372DAE4F-5324-CEE2-A9CE-6A249070A4E5}"/>
              </a:ext>
            </a:extLst>
          </p:cNvPr>
          <p:cNvCxnSpPr>
            <a:stCxn id="11" idx="2"/>
            <a:endCxn id="41" idx="0"/>
          </p:cNvCxnSpPr>
          <p:nvPr/>
        </p:nvCxnSpPr>
        <p:spPr>
          <a:xfrm>
            <a:off x="3041898" y="4879706"/>
            <a:ext cx="0" cy="5744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2B60102C-99B5-73B7-09C5-06FC2AB39C6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684207" y="4879707"/>
            <a:ext cx="0" cy="5744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Inhaltsplatzhalter 2">
            <a:extLst>
              <a:ext uri="{FF2B5EF4-FFF2-40B4-BE49-F238E27FC236}">
                <a16:creationId xmlns:a16="http://schemas.microsoft.com/office/drawing/2014/main" id="{F099EAA6-DB7B-6FA4-FB80-2D06065CD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1609" y="2013736"/>
            <a:ext cx="5929197" cy="4353362"/>
          </a:xfrm>
        </p:spPr>
        <p:txBody>
          <a:bodyPr>
            <a:normAutofit/>
          </a:bodyPr>
          <a:lstStyle/>
          <a:p>
            <a:r>
              <a:rPr lang="de-DE" sz="1900" b="1" dirty="0"/>
              <a:t>Total </a:t>
            </a:r>
            <a:r>
              <a:rPr lang="de-DE" sz="1900" b="1" dirty="0" err="1"/>
              <a:t>substrate</a:t>
            </a:r>
            <a:r>
              <a:rPr lang="de-DE" sz="1900" b="1" dirty="0"/>
              <a:t> </a:t>
            </a:r>
            <a:r>
              <a:rPr lang="de-DE" sz="1900" b="1" dirty="0" err="1"/>
              <a:t>concentration</a:t>
            </a:r>
            <a:r>
              <a:rPr lang="de-DE" sz="1900" b="1" dirty="0"/>
              <a:t> </a:t>
            </a:r>
            <a:r>
              <a:rPr lang="de-DE" sz="1900" b="1" dirty="0" err="1"/>
              <a:t>change</a:t>
            </a:r>
            <a:r>
              <a:rPr lang="de-DE" sz="1900" b="1" dirty="0"/>
              <a:t> in </a:t>
            </a:r>
            <a:r>
              <a:rPr lang="de-DE" sz="1900" b="1" dirty="0" err="1"/>
              <a:t>pore</a:t>
            </a:r>
            <a:endParaRPr lang="de-DE" sz="1900" b="1" dirty="0"/>
          </a:p>
          <a:p>
            <a:pPr marL="0" indent="0">
              <a:buNone/>
            </a:pPr>
            <a:r>
              <a:rPr lang="de-DE" dirty="0"/>
              <a:t>Substrate = </a:t>
            </a:r>
            <a:r>
              <a:rPr lang="de-DE" dirty="0" err="1"/>
              <a:t>Consumption</a:t>
            </a:r>
            <a:r>
              <a:rPr lang="de-DE" dirty="0"/>
              <a:t> + Volume Change + </a:t>
            </a:r>
            <a:r>
              <a:rPr lang="de-DE" dirty="0" err="1"/>
              <a:t>Mass</a:t>
            </a:r>
            <a:r>
              <a:rPr lang="de-DE" dirty="0"/>
              <a:t> Transfer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088265550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1">
  <a:themeElements>
    <a:clrScheme name="Benutzerdefiniert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7A003F"/>
      </a:accent1>
      <a:accent2>
        <a:srgbClr val="BC7F9F"/>
      </a:accent2>
      <a:accent3>
        <a:srgbClr val="F5EBF0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e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C08982B6-F20E-4224-9DB8-BE62E2F9AF1F}" vid="{858D01D0-4B26-443D-8357-B5ED5CA3200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1075</Words>
  <Application>Microsoft Office PowerPoint</Application>
  <PresentationFormat>Breitbild</PresentationFormat>
  <Paragraphs>237</Paragraphs>
  <Slides>19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Aptos</vt:lpstr>
      <vt:lpstr>Arial</vt:lpstr>
      <vt:lpstr>Calibri</vt:lpstr>
      <vt:lpstr>Cambria Math</vt:lpstr>
      <vt:lpstr>InfoOTText-Medium</vt:lpstr>
      <vt:lpstr>Lucida Sans</vt:lpstr>
      <vt:lpstr>Wingdings</vt:lpstr>
      <vt:lpstr>Wingdings 2</vt:lpstr>
      <vt:lpstr>Design1</vt:lpstr>
      <vt:lpstr>Model based assessment of pore-size dependent biofilm growth kinetics with application to productive biofilm-reactors</vt:lpstr>
      <vt:lpstr>Motivation and GOALS Biofilms in porous structures</vt:lpstr>
      <vt:lpstr>Reconstruction of porous structures </vt:lpstr>
      <vt:lpstr>Model – Calculation Sequence in each time step</vt:lpstr>
      <vt:lpstr>Model – Calculation Sequence in each time step</vt:lpstr>
      <vt:lpstr>Model – Calculation Sequence in each time step</vt:lpstr>
      <vt:lpstr>Model – Calculation Sequence in each time step</vt:lpstr>
      <vt:lpstr>Model – Calculation Sequence in each time step</vt:lpstr>
      <vt:lpstr>Model – Calculation Sequence in each time step</vt:lpstr>
      <vt:lpstr>Model – Calculation Sequence in each time step</vt:lpstr>
      <vt:lpstr>Results - Influence of process conditions</vt:lpstr>
      <vt:lpstr>Conclusion &amp; Outlook</vt:lpstr>
      <vt:lpstr>PowerPoint-Präsentation</vt:lpstr>
      <vt:lpstr>Initial and boundary conditions</vt:lpstr>
      <vt:lpstr>Kinetic parameters</vt:lpstr>
      <vt:lpstr>Influence initial biomass concentration</vt:lpstr>
      <vt:lpstr>Influence initial biomass concentration</vt:lpstr>
      <vt:lpstr>Diffusion </vt:lpstr>
      <vt:lpstr>Flow rates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Werdin, Maike</dc:creator>
  <cp:lastModifiedBy>Werdin, Maike</cp:lastModifiedBy>
  <cp:revision>26</cp:revision>
  <dcterms:created xsi:type="dcterms:W3CDTF">2026-04-24T12:16:56Z</dcterms:created>
  <dcterms:modified xsi:type="dcterms:W3CDTF">2026-05-15T09:53:02Z</dcterms:modified>
</cp:coreProperties>
</file>