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15"/>
  </p:notesMasterIdLst>
  <p:sldIdLst>
    <p:sldId id="256" r:id="rId2"/>
    <p:sldId id="258" r:id="rId3"/>
    <p:sldId id="260" r:id="rId4"/>
    <p:sldId id="257" r:id="rId5"/>
    <p:sldId id="272" r:id="rId6"/>
    <p:sldId id="273" r:id="rId7"/>
    <p:sldId id="263" r:id="rId8"/>
    <p:sldId id="280" r:id="rId9"/>
    <p:sldId id="279" r:id="rId10"/>
    <p:sldId id="278" r:id="rId11"/>
    <p:sldId id="270" r:id="rId12"/>
    <p:sldId id="268" r:id="rId13"/>
    <p:sldId id="269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CBD8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>
      <p:cViewPr varScale="1">
        <p:scale>
          <a:sx n="95" d="100"/>
          <a:sy n="95" d="100"/>
        </p:scale>
        <p:origin x="20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70" d="100"/>
        <a:sy n="170" d="100"/>
      </p:scale>
      <p:origin x="0" y="-879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borde\Documents\Experimente%20Dokumentation\Ex2026_13\Experiment08042026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borde\Documents\Experimente%20Dokumentation\Ex2026_13\GrowthCurve\Biomas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Biofilm Growth</a:t>
            </a:r>
          </a:p>
        </c:rich>
      </c:tx>
      <c:layout>
        <c:manualLayout>
          <c:xMode val="edge"/>
          <c:yMode val="edge"/>
          <c:x val="0.41433610556593964"/>
          <c:y val="3.024945421682155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0723821545642752"/>
          <c:y val="0.14598543126398483"/>
          <c:w val="0.84491916650779875"/>
          <c:h val="0.71204813580159354"/>
        </c:manualLayout>
      </c:layout>
      <c:lineChart>
        <c:grouping val="standard"/>
        <c:varyColors val="0"/>
        <c:ser>
          <c:idx val="1"/>
          <c:order val="1"/>
          <c:tx>
            <c:v>PDMS Layer &lt; 0,5 mm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val>
            <c:numRef>
              <c:f>[1]Tabelle1!$Y$3:$Y$260</c:f>
              <c:numCache>
                <c:formatCode>General</c:formatCode>
                <c:ptCount val="258"/>
                <c:pt idx="0">
                  <c:v>1.1209897592899316</c:v>
                </c:pt>
                <c:pt idx="1">
                  <c:v>0.8079667084511023</c:v>
                </c:pt>
                <c:pt idx="2">
                  <c:v>0.90830449647863887</c:v>
                </c:pt>
                <c:pt idx="3">
                  <c:v>1.0612482432272876</c:v>
                </c:pt>
                <c:pt idx="4">
                  <c:v>1.2475362565882768</c:v>
                </c:pt>
                <c:pt idx="5">
                  <c:v>1.4610846668854094</c:v>
                </c:pt>
                <c:pt idx="6">
                  <c:v>1.64908346549132</c:v>
                </c:pt>
                <c:pt idx="7">
                  <c:v>1.8403399265062235</c:v>
                </c:pt>
                <c:pt idx="8">
                  <c:v>1.9627075036430461</c:v>
                </c:pt>
                <c:pt idx="9">
                  <c:v>2.1036237389206525</c:v>
                </c:pt>
                <c:pt idx="10">
                  <c:v>2.2390129684543867</c:v>
                </c:pt>
                <c:pt idx="11">
                  <c:v>2.3657088408073177</c:v>
                </c:pt>
                <c:pt idx="12">
                  <c:v>2.4905407676392253</c:v>
                </c:pt>
                <c:pt idx="13">
                  <c:v>2.6622072836259902</c:v>
                </c:pt>
                <c:pt idx="14">
                  <c:v>2.7739841141964279</c:v>
                </c:pt>
                <c:pt idx="15">
                  <c:v>2.915781525408117</c:v>
                </c:pt>
                <c:pt idx="16">
                  <c:v>3.0162509789100391</c:v>
                </c:pt>
                <c:pt idx="17">
                  <c:v>3.1467649965844684</c:v>
                </c:pt>
                <c:pt idx="18">
                  <c:v>3.2760171743708795</c:v>
                </c:pt>
                <c:pt idx="19">
                  <c:v>3.4454455895548479</c:v>
                </c:pt>
                <c:pt idx="20">
                  <c:v>3.5597238498090733</c:v>
                </c:pt>
                <c:pt idx="21">
                  <c:v>3.7722522556143012</c:v>
                </c:pt>
                <c:pt idx="22">
                  <c:v>3.9139737662539167</c:v>
                </c:pt>
                <c:pt idx="23">
                  <c:v>4.0406729130999128</c:v>
                </c:pt>
                <c:pt idx="24">
                  <c:v>4.1559023459136775</c:v>
                </c:pt>
                <c:pt idx="25">
                  <c:v>4.311910460739095</c:v>
                </c:pt>
                <c:pt idx="26">
                  <c:v>4.4169727453391374</c:v>
                </c:pt>
                <c:pt idx="27">
                  <c:v>4.5536094340014426</c:v>
                </c:pt>
                <c:pt idx="28">
                  <c:v>4.7549949759059107</c:v>
                </c:pt>
                <c:pt idx="29">
                  <c:v>4.8985399132617493</c:v>
                </c:pt>
                <c:pt idx="30">
                  <c:v>5.090446740770787</c:v>
                </c:pt>
                <c:pt idx="31">
                  <c:v>5.2223252013180792</c:v>
                </c:pt>
                <c:pt idx="32">
                  <c:v>5.3467052010467508</c:v>
                </c:pt>
                <c:pt idx="33">
                  <c:v>5.3970057415629791</c:v>
                </c:pt>
                <c:pt idx="34">
                  <c:v>5.5266454039147579</c:v>
                </c:pt>
                <c:pt idx="35">
                  <c:v>5.5567463225731313</c:v>
                </c:pt>
                <c:pt idx="36">
                  <c:v>5.7635188780032847</c:v>
                </c:pt>
                <c:pt idx="37">
                  <c:v>5.8542378333415144</c:v>
                </c:pt>
                <c:pt idx="38">
                  <c:v>6.0356099314752552</c:v>
                </c:pt>
                <c:pt idx="39">
                  <c:v>6.1448074567483975</c:v>
                </c:pt>
                <c:pt idx="40">
                  <c:v>6.3691685016534176</c:v>
                </c:pt>
                <c:pt idx="41">
                  <c:v>6.3780569489191183</c:v>
                </c:pt>
                <c:pt idx="42">
                  <c:v>6.5914505938342431</c:v>
                </c:pt>
                <c:pt idx="43">
                  <c:v>6.6334948129331508</c:v>
                </c:pt>
                <c:pt idx="44">
                  <c:v>6.6961963593077884</c:v>
                </c:pt>
                <c:pt idx="45">
                  <c:v>6.6434680821835261</c:v>
                </c:pt>
                <c:pt idx="46">
                  <c:v>6.878932812202069</c:v>
                </c:pt>
                <c:pt idx="47">
                  <c:v>6.911741000000009</c:v>
                </c:pt>
                <c:pt idx="48">
                  <c:v>7.1327548721044849</c:v>
                </c:pt>
                <c:pt idx="49">
                  <c:v>7.3015729217535066</c:v>
                </c:pt>
                <c:pt idx="50">
                  <c:v>7.4688199291867523</c:v>
                </c:pt>
                <c:pt idx="51">
                  <c:v>7.5433948819700616</c:v>
                </c:pt>
                <c:pt idx="52">
                  <c:v>7.7871909695472254</c:v>
                </c:pt>
                <c:pt idx="53">
                  <c:v>7.9157825957598789</c:v>
                </c:pt>
                <c:pt idx="54">
                  <c:v>8.1028919756798246</c:v>
                </c:pt>
                <c:pt idx="55">
                  <c:v>8.2609287564971012</c:v>
                </c:pt>
                <c:pt idx="56">
                  <c:v>8.36621817606399</c:v>
                </c:pt>
                <c:pt idx="57">
                  <c:v>8.5184457781698111</c:v>
                </c:pt>
                <c:pt idx="58">
                  <c:v>8.6084836220070233</c:v>
                </c:pt>
                <c:pt idx="59">
                  <c:v>8.6769510600439084</c:v>
                </c:pt>
                <c:pt idx="60">
                  <c:v>8.8284900517978517</c:v>
                </c:pt>
                <c:pt idx="61">
                  <c:v>8.9890197878875711</c:v>
                </c:pt>
                <c:pt idx="62">
                  <c:v>8.9319375920947035</c:v>
                </c:pt>
                <c:pt idx="63">
                  <c:v>9.0315138880486643</c:v>
                </c:pt>
                <c:pt idx="64">
                  <c:v>9.1436398468130697</c:v>
                </c:pt>
                <c:pt idx="65">
                  <c:v>9.367385500024934</c:v>
                </c:pt>
                <c:pt idx="66">
                  <c:v>9.4775751447344696</c:v>
                </c:pt>
                <c:pt idx="67">
                  <c:v>9.7724124758335389</c:v>
                </c:pt>
                <c:pt idx="68">
                  <c:v>9.8694830010092911</c:v>
                </c:pt>
                <c:pt idx="69">
                  <c:v>10.067558614530194</c:v>
                </c:pt>
                <c:pt idx="70">
                  <c:v>10.059316940456762</c:v>
                </c:pt>
                <c:pt idx="71">
                  <c:v>10.035751139187235</c:v>
                </c:pt>
                <c:pt idx="72">
                  <c:v>10.03512005215315</c:v>
                </c:pt>
                <c:pt idx="73">
                  <c:v>10.201776419153783</c:v>
                </c:pt>
                <c:pt idx="74">
                  <c:v>10.278116862341216</c:v>
                </c:pt>
                <c:pt idx="75">
                  <c:v>10.429444535858963</c:v>
                </c:pt>
                <c:pt idx="76">
                  <c:v>10.708602847692251</c:v>
                </c:pt>
                <c:pt idx="77">
                  <c:v>10.800340525561896</c:v>
                </c:pt>
                <c:pt idx="78">
                  <c:v>11.044148876985624</c:v>
                </c:pt>
                <c:pt idx="79">
                  <c:v>11.209713653702114</c:v>
                </c:pt>
                <c:pt idx="80">
                  <c:v>11.287286465124865</c:v>
                </c:pt>
                <c:pt idx="81">
                  <c:v>11.497768980282299</c:v>
                </c:pt>
                <c:pt idx="82">
                  <c:v>11.637433866248148</c:v>
                </c:pt>
                <c:pt idx="83">
                  <c:v>11.757943996704089</c:v>
                </c:pt>
                <c:pt idx="84">
                  <c:v>11.80020794000003</c:v>
                </c:pt>
                <c:pt idx="85">
                  <c:v>12.034836439180191</c:v>
                </c:pt>
                <c:pt idx="86">
                  <c:v>12.003849792931334</c:v>
                </c:pt>
                <c:pt idx="87">
                  <c:v>12.254257723566111</c:v>
                </c:pt>
                <c:pt idx="88">
                  <c:v>12.31838012585248</c:v>
                </c:pt>
                <c:pt idx="89">
                  <c:v>12.532650982134943</c:v>
                </c:pt>
                <c:pt idx="90">
                  <c:v>12.657055579715941</c:v>
                </c:pt>
                <c:pt idx="91">
                  <c:v>12.910595318150447</c:v>
                </c:pt>
                <c:pt idx="92">
                  <c:v>13.133573953724522</c:v>
                </c:pt>
                <c:pt idx="93">
                  <c:v>13.25024633813393</c:v>
                </c:pt>
                <c:pt idx="94">
                  <c:v>13.532088290163703</c:v>
                </c:pt>
                <c:pt idx="95">
                  <c:v>13.77576356757616</c:v>
                </c:pt>
                <c:pt idx="96">
                  <c:v>13.999733636789776</c:v>
                </c:pt>
                <c:pt idx="97">
                  <c:v>14.068188971434367</c:v>
                </c:pt>
                <c:pt idx="98">
                  <c:v>14.209472560425235</c:v>
                </c:pt>
                <c:pt idx="99">
                  <c:v>14.196011826364474</c:v>
                </c:pt>
                <c:pt idx="100">
                  <c:v>14.255547884524024</c:v>
                </c:pt>
                <c:pt idx="101">
                  <c:v>14.267517036978074</c:v>
                </c:pt>
                <c:pt idx="102">
                  <c:v>14.355163976955158</c:v>
                </c:pt>
                <c:pt idx="103">
                  <c:v>14.657642027545728</c:v>
                </c:pt>
                <c:pt idx="104">
                  <c:v>14.884638000768206</c:v>
                </c:pt>
                <c:pt idx="105">
                  <c:v>15.045874946043904</c:v>
                </c:pt>
                <c:pt idx="106">
                  <c:v>15.204960611857739</c:v>
                </c:pt>
                <c:pt idx="107">
                  <c:v>15.243516502701457</c:v>
                </c:pt>
                <c:pt idx="108">
                  <c:v>15.098184212089297</c:v>
                </c:pt>
                <c:pt idx="109">
                  <c:v>15.026014128531298</c:v>
                </c:pt>
                <c:pt idx="110">
                  <c:v>15.134369640719019</c:v>
                </c:pt>
                <c:pt idx="111">
                  <c:v>15.159256914446043</c:v>
                </c:pt>
                <c:pt idx="112">
                  <c:v>15.207697348151177</c:v>
                </c:pt>
                <c:pt idx="113">
                  <c:v>15.314410485553987</c:v>
                </c:pt>
                <c:pt idx="114">
                  <c:v>15.443639163818721</c:v>
                </c:pt>
                <c:pt idx="115">
                  <c:v>15.527200061039929</c:v>
                </c:pt>
                <c:pt idx="116">
                  <c:v>15.719234391481809</c:v>
                </c:pt>
                <c:pt idx="117">
                  <c:v>15.961720547978473</c:v>
                </c:pt>
                <c:pt idx="118">
                  <c:v>16.132884811256634</c:v>
                </c:pt>
                <c:pt idx="119">
                  <c:v>16.351374927879164</c:v>
                </c:pt>
                <c:pt idx="120">
                  <c:v>16.403842074321386</c:v>
                </c:pt>
                <c:pt idx="121">
                  <c:v>16.435967085803732</c:v>
                </c:pt>
                <c:pt idx="122">
                  <c:v>16.591704228497679</c:v>
                </c:pt>
                <c:pt idx="123">
                  <c:v>16.646946884071873</c:v>
                </c:pt>
                <c:pt idx="124">
                  <c:v>16.706229611462636</c:v>
                </c:pt>
                <c:pt idx="125">
                  <c:v>16.901234816265305</c:v>
                </c:pt>
                <c:pt idx="126">
                  <c:v>17.093128803517665</c:v>
                </c:pt>
                <c:pt idx="127">
                  <c:v>17.008655520698046</c:v>
                </c:pt>
                <c:pt idx="128">
                  <c:v>17.268238351749229</c:v>
                </c:pt>
                <c:pt idx="129">
                  <c:v>17.274758526414125</c:v>
                </c:pt>
                <c:pt idx="130">
                  <c:v>17.293057889591381</c:v>
                </c:pt>
                <c:pt idx="131">
                  <c:v>17.432168421995136</c:v>
                </c:pt>
                <c:pt idx="132">
                  <c:v>17.704851991445796</c:v>
                </c:pt>
                <c:pt idx="133">
                  <c:v>17.690746424758157</c:v>
                </c:pt>
                <c:pt idx="134">
                  <c:v>17.866238839127011</c:v>
                </c:pt>
                <c:pt idx="135">
                  <c:v>18.06409209395958</c:v>
                </c:pt>
                <c:pt idx="136">
                  <c:v>18.048189349760399</c:v>
                </c:pt>
                <c:pt idx="137">
                  <c:v>18.14339730414715</c:v>
                </c:pt>
                <c:pt idx="138">
                  <c:v>18.238197509552521</c:v>
                </c:pt>
                <c:pt idx="139">
                  <c:v>18.272293710810622</c:v>
                </c:pt>
                <c:pt idx="140">
                  <c:v>18.305808335752918</c:v>
                </c:pt>
                <c:pt idx="141">
                  <c:v>18.44190383958621</c:v>
                </c:pt>
                <c:pt idx="142">
                  <c:v>18.487731873794598</c:v>
                </c:pt>
                <c:pt idx="143">
                  <c:v>18.825564976494618</c:v>
                </c:pt>
                <c:pt idx="144">
                  <c:v>19.169360413483524</c:v>
                </c:pt>
                <c:pt idx="145">
                  <c:v>19.215267279903408</c:v>
                </c:pt>
                <c:pt idx="146">
                  <c:v>19.232700522471617</c:v>
                </c:pt>
                <c:pt idx="147">
                  <c:v>19.472602136052103</c:v>
                </c:pt>
                <c:pt idx="148">
                  <c:v>19.372251346826243</c:v>
                </c:pt>
                <c:pt idx="149">
                  <c:v>19.308389609136423</c:v>
                </c:pt>
                <c:pt idx="150">
                  <c:v>19.515653298905725</c:v>
                </c:pt>
                <c:pt idx="151">
                  <c:v>19.692616373036579</c:v>
                </c:pt>
                <c:pt idx="152">
                  <c:v>19.725690362767587</c:v>
                </c:pt>
                <c:pt idx="153">
                  <c:v>19.72535782630213</c:v>
                </c:pt>
                <c:pt idx="154">
                  <c:v>19.714985927669538</c:v>
                </c:pt>
                <c:pt idx="155">
                  <c:v>19.622804556430943</c:v>
                </c:pt>
                <c:pt idx="156">
                  <c:v>19.600731844880375</c:v>
                </c:pt>
                <c:pt idx="157">
                  <c:v>19.655157512348207</c:v>
                </c:pt>
                <c:pt idx="158">
                  <c:v>19.731339873616456</c:v>
                </c:pt>
                <c:pt idx="159">
                  <c:v>19.691898664559186</c:v>
                </c:pt>
                <c:pt idx="160">
                  <c:v>19.761559646025884</c:v>
                </c:pt>
                <c:pt idx="161">
                  <c:v>19.793974195481269</c:v>
                </c:pt>
                <c:pt idx="162">
                  <c:v>19.769731318242986</c:v>
                </c:pt>
                <c:pt idx="163">
                  <c:v>19.884807773604429</c:v>
                </c:pt>
                <c:pt idx="164">
                  <c:v>20.181293696487604</c:v>
                </c:pt>
                <c:pt idx="165">
                  <c:v>20.243677195706887</c:v>
                </c:pt>
                <c:pt idx="166">
                  <c:v>20.213817376130194</c:v>
                </c:pt>
                <c:pt idx="167">
                  <c:v>20.253625597830993</c:v>
                </c:pt>
                <c:pt idx="168">
                  <c:v>20.196159192961055</c:v>
                </c:pt>
                <c:pt idx="169">
                  <c:v>20.13069806895199</c:v>
                </c:pt>
                <c:pt idx="170">
                  <c:v>20.15278233338551</c:v>
                </c:pt>
                <c:pt idx="171">
                  <c:v>20.427605297299596</c:v>
                </c:pt>
                <c:pt idx="172">
                  <c:v>20.361252153476155</c:v>
                </c:pt>
                <c:pt idx="173">
                  <c:v>20.472751884683404</c:v>
                </c:pt>
                <c:pt idx="174">
                  <c:v>20.458589271534006</c:v>
                </c:pt>
                <c:pt idx="175">
                  <c:v>20.491222528927544</c:v>
                </c:pt>
                <c:pt idx="176">
                  <c:v>20.49454165665491</c:v>
                </c:pt>
                <c:pt idx="177">
                  <c:v>20.670219679676705</c:v>
                </c:pt>
                <c:pt idx="178">
                  <c:v>20.721907850682339</c:v>
                </c:pt>
                <c:pt idx="179">
                  <c:v>20.753884305821831</c:v>
                </c:pt>
                <c:pt idx="180">
                  <c:v>20.958721796040766</c:v>
                </c:pt>
                <c:pt idx="181">
                  <c:v>21.029210306360635</c:v>
                </c:pt>
                <c:pt idx="182">
                  <c:v>21.200568019351881</c:v>
                </c:pt>
                <c:pt idx="183">
                  <c:v>21.342127921474138</c:v>
                </c:pt>
                <c:pt idx="184">
                  <c:v>21.660838209660398</c:v>
                </c:pt>
                <c:pt idx="185">
                  <c:v>21.735246942336744</c:v>
                </c:pt>
                <c:pt idx="186">
                  <c:v>21.764943139633402</c:v>
                </c:pt>
                <c:pt idx="187">
                  <c:v>21.752226926429341</c:v>
                </c:pt>
                <c:pt idx="188">
                  <c:v>21.887948065599151</c:v>
                </c:pt>
                <c:pt idx="189">
                  <c:v>21.966031946469677</c:v>
                </c:pt>
                <c:pt idx="190">
                  <c:v>21.920703578953805</c:v>
                </c:pt>
                <c:pt idx="191">
                  <c:v>21.965842891738511</c:v>
                </c:pt>
                <c:pt idx="192">
                  <c:v>22.216614331125708</c:v>
                </c:pt>
                <c:pt idx="193">
                  <c:v>22.319006745506027</c:v>
                </c:pt>
                <c:pt idx="194">
                  <c:v>22.347102815906897</c:v>
                </c:pt>
                <c:pt idx="195">
                  <c:v>22.49414483059082</c:v>
                </c:pt>
                <c:pt idx="196">
                  <c:v>22.66520644777669</c:v>
                </c:pt>
                <c:pt idx="197">
                  <c:v>22.619770606837527</c:v>
                </c:pt>
                <c:pt idx="198">
                  <c:v>22.507287601345944</c:v>
                </c:pt>
                <c:pt idx="199">
                  <c:v>22.56421143023136</c:v>
                </c:pt>
                <c:pt idx="200">
                  <c:v>22.552644216316626</c:v>
                </c:pt>
                <c:pt idx="201">
                  <c:v>22.494748392388839</c:v>
                </c:pt>
                <c:pt idx="202">
                  <c:v>22.586616281799767</c:v>
                </c:pt>
                <c:pt idx="203">
                  <c:v>22.45655681001249</c:v>
                </c:pt>
                <c:pt idx="204">
                  <c:v>22.492460049342423</c:v>
                </c:pt>
                <c:pt idx="205">
                  <c:v>22.583692242375786</c:v>
                </c:pt>
                <c:pt idx="206">
                  <c:v>22.786976441699018</c:v>
                </c:pt>
                <c:pt idx="207">
                  <c:v>22.60687607333222</c:v>
                </c:pt>
                <c:pt idx="208">
                  <c:v>22.784971760149318</c:v>
                </c:pt>
                <c:pt idx="209">
                  <c:v>22.784916124474393</c:v>
                </c:pt>
                <c:pt idx="210">
                  <c:v>22.868755732403059</c:v>
                </c:pt>
                <c:pt idx="211">
                  <c:v>22.958760973858222</c:v>
                </c:pt>
                <c:pt idx="212">
                  <c:v>23.28986751526768</c:v>
                </c:pt>
                <c:pt idx="213">
                  <c:v>23.565474376759717</c:v>
                </c:pt>
                <c:pt idx="214">
                  <c:v>23.760952133637065</c:v>
                </c:pt>
                <c:pt idx="215">
                  <c:v>23.62577944226684</c:v>
                </c:pt>
                <c:pt idx="216">
                  <c:v>23.566572427355432</c:v>
                </c:pt>
                <c:pt idx="217">
                  <c:v>23.490051587844793</c:v>
                </c:pt>
                <c:pt idx="218">
                  <c:v>23.402344178392223</c:v>
                </c:pt>
                <c:pt idx="219">
                  <c:v>23.352383434045596</c:v>
                </c:pt>
                <c:pt idx="220">
                  <c:v>23.692599275641818</c:v>
                </c:pt>
                <c:pt idx="221">
                  <c:v>23.670514445751103</c:v>
                </c:pt>
                <c:pt idx="222">
                  <c:v>23.601545364851869</c:v>
                </c:pt>
                <c:pt idx="223">
                  <c:v>23.755489218842889</c:v>
                </c:pt>
                <c:pt idx="224">
                  <c:v>23.83558672046599</c:v>
                </c:pt>
                <c:pt idx="225">
                  <c:v>23.640521052573796</c:v>
                </c:pt>
                <c:pt idx="226">
                  <c:v>23.588768962478717</c:v>
                </c:pt>
                <c:pt idx="227">
                  <c:v>23.65570939725847</c:v>
                </c:pt>
                <c:pt idx="228">
                  <c:v>23.454923209192266</c:v>
                </c:pt>
                <c:pt idx="229">
                  <c:v>23.369905321050592</c:v>
                </c:pt>
                <c:pt idx="230">
                  <c:v>23.582993471153532</c:v>
                </c:pt>
                <c:pt idx="231">
                  <c:v>23.688188430666195</c:v>
                </c:pt>
                <c:pt idx="232">
                  <c:v>23.904137497944728</c:v>
                </c:pt>
                <c:pt idx="233">
                  <c:v>23.956587993909448</c:v>
                </c:pt>
                <c:pt idx="234">
                  <c:v>24.022144673418531</c:v>
                </c:pt>
                <c:pt idx="235">
                  <c:v>24.01834121676017</c:v>
                </c:pt>
                <c:pt idx="236">
                  <c:v>23.897958669379641</c:v>
                </c:pt>
                <c:pt idx="237">
                  <c:v>23.631115395903073</c:v>
                </c:pt>
                <c:pt idx="238">
                  <c:v>23.767731569159203</c:v>
                </c:pt>
                <c:pt idx="239">
                  <c:v>23.89799597168701</c:v>
                </c:pt>
                <c:pt idx="240">
                  <c:v>24.066974968685876</c:v>
                </c:pt>
                <c:pt idx="241">
                  <c:v>24.448524520913924</c:v>
                </c:pt>
                <c:pt idx="242">
                  <c:v>24.655503548266971</c:v>
                </c:pt>
                <c:pt idx="243">
                  <c:v>24.829795935170104</c:v>
                </c:pt>
                <c:pt idx="244">
                  <c:v>24.763559968186406</c:v>
                </c:pt>
                <c:pt idx="245">
                  <c:v>24.524992117593349</c:v>
                </c:pt>
                <c:pt idx="246">
                  <c:v>24.500515916452969</c:v>
                </c:pt>
                <c:pt idx="247">
                  <c:v>24.68013670139333</c:v>
                </c:pt>
                <c:pt idx="248">
                  <c:v>24.560389152937361</c:v>
                </c:pt>
                <c:pt idx="249">
                  <c:v>24.720330330464577</c:v>
                </c:pt>
                <c:pt idx="250">
                  <c:v>24.709493776739148</c:v>
                </c:pt>
                <c:pt idx="251">
                  <c:v>24.622912955073364</c:v>
                </c:pt>
                <c:pt idx="252">
                  <c:v>24.443593229733732</c:v>
                </c:pt>
                <c:pt idx="253">
                  <c:v>24.616552760129402</c:v>
                </c:pt>
                <c:pt idx="254">
                  <c:v>24.542899761576102</c:v>
                </c:pt>
                <c:pt idx="255">
                  <c:v>24.625691955599358</c:v>
                </c:pt>
                <c:pt idx="256">
                  <c:v>24.369812874898592</c:v>
                </c:pt>
                <c:pt idx="257">
                  <c:v>24.279298351661829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B67-486A-89FC-0DFEDC6EAA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93639472"/>
        <c:axId val="1593632272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v>PDMS Layer = 2mm</c:v>
                </c:tx>
                <c:spPr>
                  <a:ln w="28575" cap="rnd">
                    <a:solidFill>
                      <a:schemeClr val="accent1"/>
                    </a:solidFill>
                    <a:round/>
                  </a:ln>
                  <a:effectLst/>
                </c:spPr>
                <c:marker>
                  <c:symbol val="none"/>
                </c:marker>
                <c:val>
                  <c:numRef>
                    <c:extLst>
                      <c:ext uri="{02D57815-91ED-43cb-92C2-25804820EDAC}">
                        <c15:formulaRef>
                          <c15:sqref>[1]Tabelle1!$V$3:$V$260</c15:sqref>
                        </c15:formulaRef>
                      </c:ext>
                    </c:extLst>
                    <c:numCache>
                      <c:formatCode>General</c:formatCode>
                      <c:ptCount val="258"/>
                      <c:pt idx="0">
                        <c:v>-0.10678936547591178</c:v>
                      </c:pt>
                      <c:pt idx="1">
                        <c:v>6.650211420340213E-2</c:v>
                      </c:pt>
                      <c:pt idx="2">
                        <c:v>0.25742982142953325</c:v>
                      </c:pt>
                      <c:pt idx="3">
                        <c:v>0.40947893360964327</c:v>
                      </c:pt>
                      <c:pt idx="4">
                        <c:v>0.56543513175521842</c:v>
                      </c:pt>
                      <c:pt idx="5">
                        <c:v>0.70398813166939855</c:v>
                      </c:pt>
                      <c:pt idx="6">
                        <c:v>0.73803277631785635</c:v>
                      </c:pt>
                      <c:pt idx="7">
                        <c:v>0.8089944392964199</c:v>
                      </c:pt>
                      <c:pt idx="8">
                        <c:v>0.85528632159415352</c:v>
                      </c:pt>
                      <c:pt idx="9">
                        <c:v>0.98864579830895782</c:v>
                      </c:pt>
                      <c:pt idx="10">
                        <c:v>1.1422396634342391</c:v>
                      </c:pt>
                      <c:pt idx="11">
                        <c:v>1.3316125776703238</c:v>
                      </c:pt>
                      <c:pt idx="12">
                        <c:v>1.5179837697233118</c:v>
                      </c:pt>
                      <c:pt idx="13">
                        <c:v>1.7455419597266704</c:v>
                      </c:pt>
                      <c:pt idx="14">
                        <c:v>1.857248110939635</c:v>
                      </c:pt>
                      <c:pt idx="15">
                        <c:v>2.0233441716989153</c:v>
                      </c:pt>
                      <c:pt idx="16">
                        <c:v>2.1018786660216136</c:v>
                      </c:pt>
                      <c:pt idx="17">
                        <c:v>2.2316674585320646</c:v>
                      </c:pt>
                      <c:pt idx="18">
                        <c:v>2.367798605285047</c:v>
                      </c:pt>
                      <c:pt idx="19">
                        <c:v>2.5592808419896649</c:v>
                      </c:pt>
                      <c:pt idx="20">
                        <c:v>2.6348264346523642</c:v>
                      </c:pt>
                      <c:pt idx="21">
                        <c:v>2.859230235703027</c:v>
                      </c:pt>
                      <c:pt idx="22">
                        <c:v>2.9430003696178071</c:v>
                      </c:pt>
                      <c:pt idx="23">
                        <c:v>2.9918520440538017</c:v>
                      </c:pt>
                      <c:pt idx="24">
                        <c:v>3.0181842527791618</c:v>
                      </c:pt>
                      <c:pt idx="25">
                        <c:v>3.1148764438211374</c:v>
                      </c:pt>
                      <c:pt idx="26">
                        <c:v>3.1348742983532203</c:v>
                      </c:pt>
                      <c:pt idx="27">
                        <c:v>3.2236703531174449</c:v>
                      </c:pt>
                      <c:pt idx="28">
                        <c:v>3.4183224261037268</c:v>
                      </c:pt>
                      <c:pt idx="29">
                        <c:v>3.5316497546868142</c:v>
                      </c:pt>
                      <c:pt idx="30">
                        <c:v>3.7053715645749898</c:v>
                      </c:pt>
                      <c:pt idx="31">
                        <c:v>3.8185956750091123</c:v>
                      </c:pt>
                      <c:pt idx="32">
                        <c:v>3.9016648281478075</c:v>
                      </c:pt>
                      <c:pt idx="33">
                        <c:v>3.887026664536978</c:v>
                      </c:pt>
                      <c:pt idx="34">
                        <c:v>3.9839756360122869</c:v>
                      </c:pt>
                      <c:pt idx="35">
                        <c:v>3.9468831824572019</c:v>
                      </c:pt>
                      <c:pt idx="36">
                        <c:v>4.1212139167198769</c:v>
                      </c:pt>
                      <c:pt idx="37">
                        <c:v>4.165677992357085</c:v>
                      </c:pt>
                      <c:pt idx="38">
                        <c:v>4.309798549771239</c:v>
                      </c:pt>
                      <c:pt idx="39">
                        <c:v>4.3478879559578889</c:v>
                      </c:pt>
                      <c:pt idx="40">
                        <c:v>4.5582323865658791</c:v>
                      </c:pt>
                      <c:pt idx="41">
                        <c:v>4.4972942662579891</c:v>
                      </c:pt>
                      <c:pt idx="42">
                        <c:v>4.7064391344862599</c:v>
                      </c:pt>
                      <c:pt idx="43">
                        <c:v>4.6908538037777792</c:v>
                      </c:pt>
                      <c:pt idx="44">
                        <c:v>4.7289289225173112</c:v>
                      </c:pt>
                      <c:pt idx="45">
                        <c:v>4.6261727165290969</c:v>
                      </c:pt>
                      <c:pt idx="46">
                        <c:v>4.8454845719421256</c:v>
                      </c:pt>
                      <c:pt idx="47">
                        <c:v>4.8099012734621791</c:v>
                      </c:pt>
                      <c:pt idx="48">
                        <c:v>5.0072790536744414</c:v>
                      </c:pt>
                      <c:pt idx="49">
                        <c:v>5.1262925932055072</c:v>
                      </c:pt>
                      <c:pt idx="50">
                        <c:v>5.2970264954060777</c:v>
                      </c:pt>
                      <c:pt idx="51">
                        <c:v>5.2940021550477967</c:v>
                      </c:pt>
                      <c:pt idx="52">
                        <c:v>5.5025964870285335</c:v>
                      </c:pt>
                      <c:pt idx="53">
                        <c:v>5.7079016825773774</c:v>
                      </c:pt>
                      <c:pt idx="54">
                        <c:v>6.0162351016539111</c:v>
                      </c:pt>
                      <c:pt idx="55">
                        <c:v>6.1829596938013971</c:v>
                      </c:pt>
                      <c:pt idx="56">
                        <c:v>6.3478393511332616</c:v>
                      </c:pt>
                      <c:pt idx="57">
                        <c:v>6.4149511713400758</c:v>
                      </c:pt>
                      <c:pt idx="58">
                        <c:v>6.2220147861518189</c:v>
                      </c:pt>
                      <c:pt idx="59">
                        <c:v>6.0000428575785261</c:v>
                      </c:pt>
                      <c:pt idx="60">
                        <c:v>5.8763071189616065</c:v>
                      </c:pt>
                      <c:pt idx="61">
                        <c:v>5.7888433903396841</c:v>
                      </c:pt>
                      <c:pt idx="62">
                        <c:v>5.6061503819384217</c:v>
                      </c:pt>
                      <c:pt idx="63">
                        <c:v>5.6640295194286612</c:v>
                      </c:pt>
                      <c:pt idx="64">
                        <c:v>5.7016373957675999</c:v>
                      </c:pt>
                      <c:pt idx="65">
                        <c:v>5.8751278660746635</c:v>
                      </c:pt>
                      <c:pt idx="66">
                        <c:v>5.913623774842625</c:v>
                      </c:pt>
                      <c:pt idx="67">
                        <c:v>6.1336666980571</c:v>
                      </c:pt>
                      <c:pt idx="68">
                        <c:v>6.1470564673282375</c:v>
                      </c:pt>
                      <c:pt idx="69">
                        <c:v>6.2675000815278477</c:v>
                      </c:pt>
                      <c:pt idx="70">
                        <c:v>6.1981791939646147</c:v>
                      </c:pt>
                      <c:pt idx="71">
                        <c:v>6.1240481267846887</c:v>
                      </c:pt>
                      <c:pt idx="72">
                        <c:v>6.0775529597871234</c:v>
                      </c:pt>
                      <c:pt idx="73">
                        <c:v>6.1664830678253404</c:v>
                      </c:pt>
                      <c:pt idx="74">
                        <c:v>6.1811380935989817</c:v>
                      </c:pt>
                      <c:pt idx="75">
                        <c:v>6.2514709825147854</c:v>
                      </c:pt>
                      <c:pt idx="76">
                        <c:v>6.4532351133754702</c:v>
                      </c:pt>
                      <c:pt idx="77">
                        <c:v>6.4795889045488604</c:v>
                      </c:pt>
                      <c:pt idx="78">
                        <c:v>6.6931313772708787</c:v>
                      </c:pt>
                      <c:pt idx="79">
                        <c:v>6.8010034184950801</c:v>
                      </c:pt>
                      <c:pt idx="80">
                        <c:v>6.8380585911306984</c:v>
                      </c:pt>
                      <c:pt idx="81">
                        <c:v>7.0147372470199798</c:v>
                      </c:pt>
                      <c:pt idx="82">
                        <c:v>7.1183290910789765</c:v>
                      </c:pt>
                      <c:pt idx="83">
                        <c:v>7.2112591578044958</c:v>
                      </c:pt>
                      <c:pt idx="84">
                        <c:v>7.2356027700366443</c:v>
                      </c:pt>
                      <c:pt idx="85">
                        <c:v>7.4295223874663519</c:v>
                      </c:pt>
                      <c:pt idx="86">
                        <c:v>7.5046482709760856</c:v>
                      </c:pt>
                      <c:pt idx="87">
                        <c:v>7.8256626601517016</c:v>
                      </c:pt>
                      <c:pt idx="88">
                        <c:v>7.9066429671053671</c:v>
                      </c:pt>
                      <c:pt idx="89">
                        <c:v>8.0876724208969044</c:v>
                      </c:pt>
                      <c:pt idx="90">
                        <c:v>8.0618487316306791</c:v>
                      </c:pt>
                      <c:pt idx="91">
                        <c:v>7.9897210231900528</c:v>
                      </c:pt>
                      <c:pt idx="92">
                        <c:v>7.9043921130226407</c:v>
                      </c:pt>
                      <c:pt idx="93">
                        <c:v>7.7446942902440359</c:v>
                      </c:pt>
                      <c:pt idx="94">
                        <c:v>7.8221399832317591</c:v>
                      </c:pt>
                      <c:pt idx="95">
                        <c:v>7.9559300186864519</c:v>
                      </c:pt>
                      <c:pt idx="96">
                        <c:v>8.1103285192279575</c:v>
                      </c:pt>
                      <c:pt idx="97">
                        <c:v>8.1147013541680568</c:v>
                      </c:pt>
                      <c:pt idx="98">
                        <c:v>8.2075902892006773</c:v>
                      </c:pt>
                      <c:pt idx="99">
                        <c:v>8.1356819633505584</c:v>
                      </c:pt>
                      <c:pt idx="100">
                        <c:v>8.1590680528382968</c:v>
                      </c:pt>
                      <c:pt idx="101">
                        <c:v>8.1258213836348894</c:v>
                      </c:pt>
                      <c:pt idx="102">
                        <c:v>8.1545390742391852</c:v>
                      </c:pt>
                      <c:pt idx="103">
                        <c:v>8.4153826522931094</c:v>
                      </c:pt>
                      <c:pt idx="104">
                        <c:v>8.5921588237508928</c:v>
                      </c:pt>
                      <c:pt idx="105">
                        <c:v>8.7003703680941111</c:v>
                      </c:pt>
                      <c:pt idx="106">
                        <c:v>8.8138686527882193</c:v>
                      </c:pt>
                      <c:pt idx="107">
                        <c:v>8.8881129733569502</c:v>
                      </c:pt>
                      <c:pt idx="108">
                        <c:v>8.7904343642126062</c:v>
                      </c:pt>
                      <c:pt idx="109">
                        <c:v>8.8015078230964008</c:v>
                      </c:pt>
                      <c:pt idx="110">
                        <c:v>9.0331455063874788</c:v>
                      </c:pt>
                      <c:pt idx="111">
                        <c:v>9.1513559351044744</c:v>
                      </c:pt>
                      <c:pt idx="112">
                        <c:v>9.224245224854581</c:v>
                      </c:pt>
                      <c:pt idx="113">
                        <c:v>9.3046023768266739</c:v>
                      </c:pt>
                      <c:pt idx="114">
                        <c:v>9.3755659165082754</c:v>
                      </c:pt>
                      <c:pt idx="115">
                        <c:v>9.3681005117581613</c:v>
                      </c:pt>
                      <c:pt idx="116">
                        <c:v>9.4755363592366724</c:v>
                      </c:pt>
                      <c:pt idx="117">
                        <c:v>9.6149760575161558</c:v>
                      </c:pt>
                      <c:pt idx="118">
                        <c:v>9.700760823863348</c:v>
                      </c:pt>
                      <c:pt idx="119">
                        <c:v>9.8327188991110113</c:v>
                      </c:pt>
                      <c:pt idx="120">
                        <c:v>9.7879585053404856</c:v>
                      </c:pt>
                      <c:pt idx="121">
                        <c:v>9.7202391413229314</c:v>
                      </c:pt>
                      <c:pt idx="122">
                        <c:v>9.8005399478542508</c:v>
                      </c:pt>
                      <c:pt idx="123">
                        <c:v>9.7697780551950792</c:v>
                      </c:pt>
                      <c:pt idx="124">
                        <c:v>9.751415878421632</c:v>
                      </c:pt>
                      <c:pt idx="125">
                        <c:v>9.8833684856450557</c:v>
                      </c:pt>
                      <c:pt idx="126">
                        <c:v>10.102325502003207</c:v>
                      </c:pt>
                      <c:pt idx="127">
                        <c:v>10.058288728505238</c:v>
                      </c:pt>
                      <c:pt idx="128">
                        <c:v>10.403795644277395</c:v>
                      </c:pt>
                      <c:pt idx="129">
                        <c:v>10.477816759963932</c:v>
                      </c:pt>
                      <c:pt idx="130">
                        <c:v>10.575545159947335</c:v>
                      </c:pt>
                      <c:pt idx="131">
                        <c:v>10.737715171827031</c:v>
                      </c:pt>
                      <c:pt idx="132">
                        <c:v>10.99217860518722</c:v>
                      </c:pt>
                      <c:pt idx="133">
                        <c:v>10.923345521651123</c:v>
                      </c:pt>
                      <c:pt idx="134">
                        <c:v>11.075643282457573</c:v>
                      </c:pt>
                      <c:pt idx="135">
                        <c:v>11.250233826993965</c:v>
                      </c:pt>
                      <c:pt idx="136">
                        <c:v>11.178598657378712</c:v>
                      </c:pt>
                      <c:pt idx="137">
                        <c:v>11.244763198732414</c:v>
                      </c:pt>
                      <c:pt idx="138">
                        <c:v>11.299653377987003</c:v>
                      </c:pt>
                      <c:pt idx="139">
                        <c:v>11.29561144908909</c:v>
                      </c:pt>
                      <c:pt idx="140">
                        <c:v>11.288402821507342</c:v>
                      </c:pt>
                      <c:pt idx="141">
                        <c:v>11.398895036359269</c:v>
                      </c:pt>
                      <c:pt idx="142">
                        <c:v>11.42732904380216</c:v>
                      </c:pt>
                      <c:pt idx="143">
                        <c:v>11.786932288990522</c:v>
                      </c:pt>
                      <c:pt idx="144">
                        <c:v>12.142377019067254</c:v>
                      </c:pt>
                      <c:pt idx="145">
                        <c:v>12.169652676339012</c:v>
                      </c:pt>
                      <c:pt idx="146">
                        <c:v>12.183454112011148</c:v>
                      </c:pt>
                      <c:pt idx="147">
                        <c:v>12.43102329348803</c:v>
                      </c:pt>
                      <c:pt idx="148">
                        <c:v>12.305344881728715</c:v>
                      </c:pt>
                      <c:pt idx="149">
                        <c:v>12.210912072688837</c:v>
                      </c:pt>
                      <c:pt idx="150">
                        <c:v>12.434108187685624</c:v>
                      </c:pt>
                      <c:pt idx="151">
                        <c:v>12.629098719441199</c:v>
                      </c:pt>
                      <c:pt idx="152">
                        <c:v>12.664250759668453</c:v>
                      </c:pt>
                      <c:pt idx="153">
                        <c:v>12.687302495711995</c:v>
                      </c:pt>
                      <c:pt idx="154">
                        <c:v>12.681463916003889</c:v>
                      </c:pt>
                      <c:pt idx="155">
                        <c:v>12.600972683984278</c:v>
                      </c:pt>
                      <c:pt idx="156">
                        <c:v>12.588253363264391</c:v>
                      </c:pt>
                      <c:pt idx="157">
                        <c:v>12.646756974592282</c:v>
                      </c:pt>
                      <c:pt idx="158">
                        <c:v>12.720432058717449</c:v>
                      </c:pt>
                      <c:pt idx="159">
                        <c:v>12.702699173375807</c:v>
                      </c:pt>
                      <c:pt idx="160">
                        <c:v>12.758668172949147</c:v>
                      </c:pt>
                      <c:pt idx="161">
                        <c:v>12.771642852014333</c:v>
                      </c:pt>
                      <c:pt idx="162">
                        <c:v>12.757163500317647</c:v>
                      </c:pt>
                      <c:pt idx="163">
                        <c:v>12.885477139881877</c:v>
                      </c:pt>
                      <c:pt idx="164">
                        <c:v>13.222424713942877</c:v>
                      </c:pt>
                      <c:pt idx="165">
                        <c:v>13.300677546026671</c:v>
                      </c:pt>
                      <c:pt idx="166">
                        <c:v>13.278143489476102</c:v>
                      </c:pt>
                      <c:pt idx="167">
                        <c:v>13.311626694669647</c:v>
                      </c:pt>
                      <c:pt idx="168">
                        <c:v>13.192357906543421</c:v>
                      </c:pt>
                      <c:pt idx="169">
                        <c:v>13.043608588507848</c:v>
                      </c:pt>
                      <c:pt idx="170">
                        <c:v>13.012652979709609</c:v>
                      </c:pt>
                      <c:pt idx="171">
                        <c:v>13.2587597718822</c:v>
                      </c:pt>
                      <c:pt idx="172">
                        <c:v>13.13764793824574</c:v>
                      </c:pt>
                      <c:pt idx="173">
                        <c:v>13.235415888237563</c:v>
                      </c:pt>
                      <c:pt idx="174">
                        <c:v>13.213152839292729</c:v>
                      </c:pt>
                      <c:pt idx="175">
                        <c:v>13.249855204717374</c:v>
                      </c:pt>
                      <c:pt idx="176">
                        <c:v>13.235122611001813</c:v>
                      </c:pt>
                      <c:pt idx="177">
                        <c:v>13.413083306690618</c:v>
                      </c:pt>
                      <c:pt idx="178">
                        <c:v>13.482420632005926</c:v>
                      </c:pt>
                      <c:pt idx="179">
                        <c:v>13.505579509154774</c:v>
                      </c:pt>
                      <c:pt idx="180">
                        <c:v>13.729609733713213</c:v>
                      </c:pt>
                      <c:pt idx="181">
                        <c:v>13.80919406336508</c:v>
                      </c:pt>
                      <c:pt idx="182">
                        <c:v>14.001735760449511</c:v>
                      </c:pt>
                      <c:pt idx="183">
                        <c:v>14.157650308285678</c:v>
                      </c:pt>
                      <c:pt idx="184">
                        <c:v>14.74470817940708</c:v>
                      </c:pt>
                      <c:pt idx="185">
                        <c:v>14.978113123655589</c:v>
                      </c:pt>
                      <c:pt idx="186">
                        <c:v>15.09573921616691</c:v>
                      </c:pt>
                      <c:pt idx="187">
                        <c:v>15.119215876898869</c:v>
                      </c:pt>
                      <c:pt idx="188">
                        <c:v>15.329912913813013</c:v>
                      </c:pt>
                      <c:pt idx="189">
                        <c:v>15.235493526591961</c:v>
                      </c:pt>
                      <c:pt idx="190">
                        <c:v>15.08111334452143</c:v>
                      </c:pt>
                      <c:pt idx="191">
                        <c:v>15.111915621219726</c:v>
                      </c:pt>
                      <c:pt idx="192">
                        <c:v>15.434915936098673</c:v>
                      </c:pt>
                      <c:pt idx="193">
                        <c:v>15.593759406569612</c:v>
                      </c:pt>
                      <c:pt idx="194">
                        <c:v>15.743215276251552</c:v>
                      </c:pt>
                      <c:pt idx="195">
                        <c:v>16.02695840473438</c:v>
                      </c:pt>
                      <c:pt idx="196">
                        <c:v>16.345212071893172</c:v>
                      </c:pt>
                      <c:pt idx="197">
                        <c:v>16.36712828980767</c:v>
                      </c:pt>
                      <c:pt idx="198">
                        <c:v>16.280368940486646</c:v>
                      </c:pt>
                      <c:pt idx="199">
                        <c:v>16.285559582694781</c:v>
                      </c:pt>
                      <c:pt idx="200">
                        <c:v>16.596228088396607</c:v>
                      </c:pt>
                      <c:pt idx="201">
                        <c:v>16.28567965165502</c:v>
                      </c:pt>
                      <c:pt idx="202">
                        <c:v>16.190721595591906</c:v>
                      </c:pt>
                      <c:pt idx="203">
                        <c:v>15.867629547812518</c:v>
                      </c:pt>
                      <c:pt idx="204">
                        <c:v>15.691813407717536</c:v>
                      </c:pt>
                      <c:pt idx="205">
                        <c:v>15.312490954195862</c:v>
                      </c:pt>
                      <c:pt idx="206">
                        <c:v>15.56658398710905</c:v>
                      </c:pt>
                      <c:pt idx="207">
                        <c:v>15.393145820288984</c:v>
                      </c:pt>
                      <c:pt idx="208">
                        <c:v>15.640616820353259</c:v>
                      </c:pt>
                      <c:pt idx="209">
                        <c:v>15.75415477508983</c:v>
                      </c:pt>
                      <c:pt idx="210">
                        <c:v>15.790714104048277</c:v>
                      </c:pt>
                      <c:pt idx="211">
                        <c:v>15.895502979543489</c:v>
                      </c:pt>
                      <c:pt idx="212">
                        <c:v>16.280654794154664</c:v>
                      </c:pt>
                      <c:pt idx="213">
                        <c:v>16.579564335843926</c:v>
                      </c:pt>
                      <c:pt idx="214">
                        <c:v>16.810217407668944</c:v>
                      </c:pt>
                      <c:pt idx="215">
                        <c:v>16.725946541710677</c:v>
                      </c:pt>
                      <c:pt idx="216">
                        <c:v>16.717360841326421</c:v>
                      </c:pt>
                      <c:pt idx="217">
                        <c:v>16.663714737617248</c:v>
                      </c:pt>
                      <c:pt idx="218">
                        <c:v>16.613405943628653</c:v>
                      </c:pt>
                      <c:pt idx="219">
                        <c:v>16.600905653904885</c:v>
                      </c:pt>
                      <c:pt idx="220">
                        <c:v>17.013424081147374</c:v>
                      </c:pt>
                      <c:pt idx="221">
                        <c:v>17.029602501958557</c:v>
                      </c:pt>
                      <c:pt idx="222">
                        <c:v>16.990487624918483</c:v>
                      </c:pt>
                      <c:pt idx="223">
                        <c:v>17.193601038005852</c:v>
                      </c:pt>
                      <c:pt idx="224">
                        <c:v>17.310957102318973</c:v>
                      </c:pt>
                      <c:pt idx="225">
                        <c:v>17.128325441790526</c:v>
                      </c:pt>
                      <c:pt idx="226">
                        <c:v>17.077138774788011</c:v>
                      </c:pt>
                      <c:pt idx="227">
                        <c:v>17.16677330592691</c:v>
                      </c:pt>
                      <c:pt idx="228">
                        <c:v>16.945262876051508</c:v>
                      </c:pt>
                      <c:pt idx="229">
                        <c:v>16.841022560719772</c:v>
                      </c:pt>
                      <c:pt idx="230">
                        <c:v>17.03161306353541</c:v>
                      </c:pt>
                      <c:pt idx="231">
                        <c:v>17.114558755386799</c:v>
                      </c:pt>
                      <c:pt idx="232">
                        <c:v>17.322600424734606</c:v>
                      </c:pt>
                      <c:pt idx="233">
                        <c:v>17.357511929506909</c:v>
                      </c:pt>
                      <c:pt idx="234">
                        <c:v>17.406502376379446</c:v>
                      </c:pt>
                      <c:pt idx="235">
                        <c:v>17.409768661960602</c:v>
                      </c:pt>
                      <c:pt idx="236">
                        <c:v>17.30424499259836</c:v>
                      </c:pt>
                      <c:pt idx="237">
                        <c:v>17.035674408602819</c:v>
                      </c:pt>
                      <c:pt idx="238">
                        <c:v>17.197721584962711</c:v>
                      </c:pt>
                      <c:pt idx="239">
                        <c:v>17.354107759809505</c:v>
                      </c:pt>
                      <c:pt idx="240">
                        <c:v>17.549346462042667</c:v>
                      </c:pt>
                      <c:pt idx="241">
                        <c:v>17.973500459496215</c:v>
                      </c:pt>
                      <c:pt idx="242">
                        <c:v>18.209523053948516</c:v>
                      </c:pt>
                      <c:pt idx="243">
                        <c:v>18.396207851471889</c:v>
                      </c:pt>
                      <c:pt idx="244">
                        <c:v>18.331277212489859</c:v>
                      </c:pt>
                      <c:pt idx="245">
                        <c:v>18.084488862107179</c:v>
                      </c:pt>
                      <c:pt idx="246">
                        <c:v>18.067099346063802</c:v>
                      </c:pt>
                      <c:pt idx="247">
                        <c:v>18.267531975439301</c:v>
                      </c:pt>
                      <c:pt idx="248">
                        <c:v>18.148609000608172</c:v>
                      </c:pt>
                      <c:pt idx="249">
                        <c:v>18.322731753857603</c:v>
                      </c:pt>
                      <c:pt idx="250">
                        <c:v>18.322755379940297</c:v>
                      </c:pt>
                      <c:pt idx="251">
                        <c:v>18.237214081020831</c:v>
                      </c:pt>
                      <c:pt idx="252">
                        <c:v>18.041643844978164</c:v>
                      </c:pt>
                      <c:pt idx="253">
                        <c:v>18.239370477366766</c:v>
                      </c:pt>
                      <c:pt idx="254">
                        <c:v>18.170973346116721</c:v>
                      </c:pt>
                      <c:pt idx="255">
                        <c:v>18.442915585896291</c:v>
                      </c:pt>
                      <c:pt idx="256">
                        <c:v>18.40625023128996</c:v>
                      </c:pt>
                      <c:pt idx="257">
                        <c:v>18.54587618619243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1-CB67-486A-89FC-0DFEDC6EAA89}"/>
                  </c:ext>
                </c:extLst>
              </c15:ser>
            </c15:filteredLineSeries>
          </c:ext>
        </c:extLst>
      </c:lineChart>
      <c:catAx>
        <c:axId val="159363947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Time [h]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93632272"/>
        <c:crosses val="autoZero"/>
        <c:auto val="1"/>
        <c:lblAlgn val="ctr"/>
        <c:lblOffset val="100"/>
        <c:tickLblSkip val="24"/>
        <c:noMultiLvlLbl val="0"/>
      </c:catAx>
      <c:valAx>
        <c:axId val="15936322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Light Intensity Change [-]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936394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Biofilm Growth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0096051823309325E-2"/>
          <c:y val="0.11627676982262901"/>
          <c:w val="0.70629542434260706"/>
          <c:h val="0.65116852359846167"/>
        </c:manualLayout>
      </c:layout>
      <c:lineChart>
        <c:grouping val="standard"/>
        <c:varyColors val="0"/>
        <c:ser>
          <c:idx val="0"/>
          <c:order val="0"/>
          <c:tx>
            <c:v>PDMS Layer = 2mm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val>
            <c:numRef>
              <c:f>Tabelle1!$V$3:$V$260</c:f>
              <c:numCache>
                <c:formatCode>General</c:formatCode>
                <c:ptCount val="258"/>
                <c:pt idx="0">
                  <c:v>-0.10678936547591178</c:v>
                </c:pt>
                <c:pt idx="1">
                  <c:v>6.650211420340213E-2</c:v>
                </c:pt>
                <c:pt idx="2">
                  <c:v>0.25742982142953325</c:v>
                </c:pt>
                <c:pt idx="3">
                  <c:v>0.40947893360964327</c:v>
                </c:pt>
                <c:pt idx="4">
                  <c:v>0.56543513175521842</c:v>
                </c:pt>
                <c:pt idx="5">
                  <c:v>0.70398813166939855</c:v>
                </c:pt>
                <c:pt idx="6">
                  <c:v>0.73803277631785635</c:v>
                </c:pt>
                <c:pt idx="7">
                  <c:v>0.8089944392964199</c:v>
                </c:pt>
                <c:pt idx="8">
                  <c:v>0.85528632159415352</c:v>
                </c:pt>
                <c:pt idx="9">
                  <c:v>0.98864579830895782</c:v>
                </c:pt>
                <c:pt idx="10">
                  <c:v>1.1422396634342391</c:v>
                </c:pt>
                <c:pt idx="11">
                  <c:v>1.3316125776703238</c:v>
                </c:pt>
                <c:pt idx="12">
                  <c:v>1.5179837697233118</c:v>
                </c:pt>
                <c:pt idx="13">
                  <c:v>1.7455419597266704</c:v>
                </c:pt>
                <c:pt idx="14">
                  <c:v>1.857248110939635</c:v>
                </c:pt>
                <c:pt idx="15">
                  <c:v>2.0233441716989153</c:v>
                </c:pt>
                <c:pt idx="16">
                  <c:v>2.1018786660216136</c:v>
                </c:pt>
                <c:pt idx="17">
                  <c:v>2.2316674585320646</c:v>
                </c:pt>
                <c:pt idx="18">
                  <c:v>2.367798605285047</c:v>
                </c:pt>
                <c:pt idx="19">
                  <c:v>2.5592808419896649</c:v>
                </c:pt>
                <c:pt idx="20">
                  <c:v>2.6348264346523642</c:v>
                </c:pt>
                <c:pt idx="21">
                  <c:v>2.859230235703027</c:v>
                </c:pt>
                <c:pt idx="22">
                  <c:v>2.9430003696178071</c:v>
                </c:pt>
                <c:pt idx="23">
                  <c:v>2.9918520440538017</c:v>
                </c:pt>
                <c:pt idx="24">
                  <c:v>3.0181842527791618</c:v>
                </c:pt>
                <c:pt idx="25">
                  <c:v>3.1148764438211374</c:v>
                </c:pt>
                <c:pt idx="26">
                  <c:v>3.1348742983532203</c:v>
                </c:pt>
                <c:pt idx="27">
                  <c:v>3.2236703531174449</c:v>
                </c:pt>
                <c:pt idx="28">
                  <c:v>3.4183224261037268</c:v>
                </c:pt>
                <c:pt idx="29">
                  <c:v>3.5316497546868142</c:v>
                </c:pt>
                <c:pt idx="30">
                  <c:v>3.7053715645749898</c:v>
                </c:pt>
                <c:pt idx="31">
                  <c:v>3.8185956750091123</c:v>
                </c:pt>
                <c:pt idx="32">
                  <c:v>3.9016648281478075</c:v>
                </c:pt>
                <c:pt idx="33">
                  <c:v>3.887026664536978</c:v>
                </c:pt>
                <c:pt idx="34">
                  <c:v>3.9839756360122869</c:v>
                </c:pt>
                <c:pt idx="35">
                  <c:v>3.9468831824572019</c:v>
                </c:pt>
                <c:pt idx="36">
                  <c:v>4.1212139167198769</c:v>
                </c:pt>
                <c:pt idx="37">
                  <c:v>4.165677992357085</c:v>
                </c:pt>
                <c:pt idx="38">
                  <c:v>4.309798549771239</c:v>
                </c:pt>
                <c:pt idx="39">
                  <c:v>4.3478879559578889</c:v>
                </c:pt>
                <c:pt idx="40">
                  <c:v>4.5582323865658791</c:v>
                </c:pt>
                <c:pt idx="41">
                  <c:v>4.4972942662579891</c:v>
                </c:pt>
                <c:pt idx="42">
                  <c:v>4.7064391344862599</c:v>
                </c:pt>
                <c:pt idx="43">
                  <c:v>4.6908538037777792</c:v>
                </c:pt>
                <c:pt idx="44">
                  <c:v>4.7289289225173112</c:v>
                </c:pt>
                <c:pt idx="45">
                  <c:v>4.6261727165290969</c:v>
                </c:pt>
                <c:pt idx="46">
                  <c:v>4.8454845719421256</c:v>
                </c:pt>
                <c:pt idx="47">
                  <c:v>4.8099012734621791</c:v>
                </c:pt>
                <c:pt idx="48">
                  <c:v>5.0072790536744414</c:v>
                </c:pt>
                <c:pt idx="49">
                  <c:v>5.1262925932055072</c:v>
                </c:pt>
                <c:pt idx="50">
                  <c:v>5.2970264954060777</c:v>
                </c:pt>
                <c:pt idx="51">
                  <c:v>5.2940021550477967</c:v>
                </c:pt>
                <c:pt idx="52">
                  <c:v>5.5025964870285335</c:v>
                </c:pt>
                <c:pt idx="53">
                  <c:v>5.7079016825773774</c:v>
                </c:pt>
                <c:pt idx="54">
                  <c:v>6.0162351016539111</c:v>
                </c:pt>
                <c:pt idx="55">
                  <c:v>6.1829596938013971</c:v>
                </c:pt>
                <c:pt idx="56">
                  <c:v>6.3478393511332616</c:v>
                </c:pt>
                <c:pt idx="57">
                  <c:v>6.4149511713400758</c:v>
                </c:pt>
                <c:pt idx="58">
                  <c:v>6.2220147861518189</c:v>
                </c:pt>
                <c:pt idx="59">
                  <c:v>6.0000428575785261</c:v>
                </c:pt>
                <c:pt idx="60">
                  <c:v>5.8763071189616065</c:v>
                </c:pt>
                <c:pt idx="61">
                  <c:v>5.7888433903396841</c:v>
                </c:pt>
                <c:pt idx="62">
                  <c:v>5.6061503819384217</c:v>
                </c:pt>
                <c:pt idx="63">
                  <c:v>5.6640295194286612</c:v>
                </c:pt>
                <c:pt idx="64">
                  <c:v>5.7016373957675999</c:v>
                </c:pt>
                <c:pt idx="65">
                  <c:v>5.8751278660746635</c:v>
                </c:pt>
                <c:pt idx="66">
                  <c:v>5.913623774842625</c:v>
                </c:pt>
                <c:pt idx="67">
                  <c:v>6.1336666980571</c:v>
                </c:pt>
                <c:pt idx="68">
                  <c:v>6.1470564673282375</c:v>
                </c:pt>
                <c:pt idx="69">
                  <c:v>6.2675000815278477</c:v>
                </c:pt>
                <c:pt idx="70">
                  <c:v>6.1981791939646147</c:v>
                </c:pt>
                <c:pt idx="71">
                  <c:v>6.1240481267846887</c:v>
                </c:pt>
                <c:pt idx="72">
                  <c:v>6.0775529597871234</c:v>
                </c:pt>
                <c:pt idx="73">
                  <c:v>6.1664830678253404</c:v>
                </c:pt>
                <c:pt idx="74">
                  <c:v>6.1811380935989817</c:v>
                </c:pt>
                <c:pt idx="75">
                  <c:v>6.2514709825147854</c:v>
                </c:pt>
                <c:pt idx="76">
                  <c:v>6.4532351133754702</c:v>
                </c:pt>
                <c:pt idx="77">
                  <c:v>6.4795889045488604</c:v>
                </c:pt>
                <c:pt idx="78">
                  <c:v>6.6931313772708787</c:v>
                </c:pt>
                <c:pt idx="79">
                  <c:v>6.8010034184950801</c:v>
                </c:pt>
                <c:pt idx="80">
                  <c:v>6.8380585911306984</c:v>
                </c:pt>
                <c:pt idx="81">
                  <c:v>7.0147372470199798</c:v>
                </c:pt>
                <c:pt idx="82">
                  <c:v>7.1183290910789765</c:v>
                </c:pt>
                <c:pt idx="83">
                  <c:v>7.2112591578044958</c:v>
                </c:pt>
                <c:pt idx="84">
                  <c:v>7.2356027700366443</c:v>
                </c:pt>
                <c:pt idx="85">
                  <c:v>7.4295223874663519</c:v>
                </c:pt>
                <c:pt idx="86">
                  <c:v>7.5046482709760856</c:v>
                </c:pt>
                <c:pt idx="87">
                  <c:v>7.8256626601517016</c:v>
                </c:pt>
                <c:pt idx="88">
                  <c:v>7.9066429671053671</c:v>
                </c:pt>
                <c:pt idx="89">
                  <c:v>8.0876724208969044</c:v>
                </c:pt>
                <c:pt idx="90">
                  <c:v>8.0618487316306791</c:v>
                </c:pt>
                <c:pt idx="91">
                  <c:v>7.9897210231900528</c:v>
                </c:pt>
                <c:pt idx="92">
                  <c:v>7.9043921130226407</c:v>
                </c:pt>
                <c:pt idx="93">
                  <c:v>7.7446942902440359</c:v>
                </c:pt>
                <c:pt idx="94">
                  <c:v>7.8221399832317591</c:v>
                </c:pt>
                <c:pt idx="95">
                  <c:v>7.9559300186864519</c:v>
                </c:pt>
                <c:pt idx="96">
                  <c:v>8.1103285192279575</c:v>
                </c:pt>
                <c:pt idx="97">
                  <c:v>8.1147013541680568</c:v>
                </c:pt>
                <c:pt idx="98">
                  <c:v>8.2075902892006773</c:v>
                </c:pt>
                <c:pt idx="99">
                  <c:v>8.1356819633505584</c:v>
                </c:pt>
                <c:pt idx="100">
                  <c:v>8.1590680528382968</c:v>
                </c:pt>
                <c:pt idx="101">
                  <c:v>8.1258213836348894</c:v>
                </c:pt>
                <c:pt idx="102">
                  <c:v>8.1545390742391852</c:v>
                </c:pt>
                <c:pt idx="103">
                  <c:v>8.4153826522931094</c:v>
                </c:pt>
                <c:pt idx="104">
                  <c:v>8.5921588237508928</c:v>
                </c:pt>
                <c:pt idx="105">
                  <c:v>8.7003703680941111</c:v>
                </c:pt>
                <c:pt idx="106">
                  <c:v>8.8138686527882193</c:v>
                </c:pt>
                <c:pt idx="107">
                  <c:v>8.8881129733569502</c:v>
                </c:pt>
                <c:pt idx="108">
                  <c:v>8.7904343642126062</c:v>
                </c:pt>
                <c:pt idx="109">
                  <c:v>8.8015078230964008</c:v>
                </c:pt>
                <c:pt idx="110">
                  <c:v>9.0331455063874788</c:v>
                </c:pt>
                <c:pt idx="111">
                  <c:v>9.1513559351044744</c:v>
                </c:pt>
                <c:pt idx="112">
                  <c:v>9.224245224854581</c:v>
                </c:pt>
                <c:pt idx="113">
                  <c:v>9.3046023768266739</c:v>
                </c:pt>
                <c:pt idx="114">
                  <c:v>9.3755659165082754</c:v>
                </c:pt>
                <c:pt idx="115">
                  <c:v>9.3681005117581613</c:v>
                </c:pt>
                <c:pt idx="116">
                  <c:v>9.4755363592366724</c:v>
                </c:pt>
                <c:pt idx="117">
                  <c:v>9.6149760575161558</c:v>
                </c:pt>
                <c:pt idx="118">
                  <c:v>9.700760823863348</c:v>
                </c:pt>
                <c:pt idx="119">
                  <c:v>9.8327188991110113</c:v>
                </c:pt>
                <c:pt idx="120">
                  <c:v>9.7879585053404856</c:v>
                </c:pt>
                <c:pt idx="121">
                  <c:v>9.7202391413229314</c:v>
                </c:pt>
                <c:pt idx="122">
                  <c:v>9.8005399478542508</c:v>
                </c:pt>
                <c:pt idx="123">
                  <c:v>9.7697780551950792</c:v>
                </c:pt>
                <c:pt idx="124">
                  <c:v>9.751415878421632</c:v>
                </c:pt>
                <c:pt idx="125">
                  <c:v>9.8833684856450557</c:v>
                </c:pt>
                <c:pt idx="126">
                  <c:v>10.102325502003207</c:v>
                </c:pt>
                <c:pt idx="127">
                  <c:v>10.058288728505238</c:v>
                </c:pt>
                <c:pt idx="128">
                  <c:v>10.403795644277395</c:v>
                </c:pt>
                <c:pt idx="129">
                  <c:v>10.477816759963932</c:v>
                </c:pt>
                <c:pt idx="130">
                  <c:v>10.575545159947335</c:v>
                </c:pt>
                <c:pt idx="131">
                  <c:v>10.737715171827031</c:v>
                </c:pt>
                <c:pt idx="132">
                  <c:v>10.99217860518722</c:v>
                </c:pt>
                <c:pt idx="133">
                  <c:v>10.923345521651123</c:v>
                </c:pt>
                <c:pt idx="134">
                  <c:v>11.075643282457573</c:v>
                </c:pt>
                <c:pt idx="135">
                  <c:v>11.250233826993965</c:v>
                </c:pt>
                <c:pt idx="136">
                  <c:v>11.178598657378712</c:v>
                </c:pt>
                <c:pt idx="137">
                  <c:v>11.244763198732414</c:v>
                </c:pt>
                <c:pt idx="138">
                  <c:v>11.299653377987003</c:v>
                </c:pt>
                <c:pt idx="139">
                  <c:v>11.29561144908909</c:v>
                </c:pt>
                <c:pt idx="140">
                  <c:v>11.288402821507342</c:v>
                </c:pt>
                <c:pt idx="141">
                  <c:v>11.398895036359269</c:v>
                </c:pt>
                <c:pt idx="142">
                  <c:v>11.42732904380216</c:v>
                </c:pt>
                <c:pt idx="143">
                  <c:v>11.786932288990522</c:v>
                </c:pt>
                <c:pt idx="144">
                  <c:v>12.142377019067254</c:v>
                </c:pt>
                <c:pt idx="145">
                  <c:v>12.169652676339012</c:v>
                </c:pt>
                <c:pt idx="146">
                  <c:v>12.183454112011148</c:v>
                </c:pt>
                <c:pt idx="147">
                  <c:v>12.43102329348803</c:v>
                </c:pt>
                <c:pt idx="148">
                  <c:v>12.305344881728715</c:v>
                </c:pt>
                <c:pt idx="149">
                  <c:v>12.210912072688837</c:v>
                </c:pt>
                <c:pt idx="150">
                  <c:v>12.434108187685624</c:v>
                </c:pt>
                <c:pt idx="151">
                  <c:v>12.629098719441199</c:v>
                </c:pt>
                <c:pt idx="152">
                  <c:v>12.664250759668453</c:v>
                </c:pt>
                <c:pt idx="153">
                  <c:v>12.687302495711995</c:v>
                </c:pt>
                <c:pt idx="154">
                  <c:v>12.681463916003889</c:v>
                </c:pt>
                <c:pt idx="155">
                  <c:v>12.600972683984278</c:v>
                </c:pt>
                <c:pt idx="156">
                  <c:v>12.588253363264391</c:v>
                </c:pt>
                <c:pt idx="157">
                  <c:v>12.646756974592282</c:v>
                </c:pt>
                <c:pt idx="158">
                  <c:v>12.720432058717449</c:v>
                </c:pt>
                <c:pt idx="159">
                  <c:v>12.702699173375807</c:v>
                </c:pt>
                <c:pt idx="160">
                  <c:v>12.758668172949147</c:v>
                </c:pt>
                <c:pt idx="161">
                  <c:v>12.771642852014333</c:v>
                </c:pt>
                <c:pt idx="162">
                  <c:v>12.757163500317647</c:v>
                </c:pt>
                <c:pt idx="163">
                  <c:v>12.885477139881877</c:v>
                </c:pt>
                <c:pt idx="164">
                  <c:v>13.222424713942877</c:v>
                </c:pt>
                <c:pt idx="165">
                  <c:v>13.300677546026671</c:v>
                </c:pt>
                <c:pt idx="166">
                  <c:v>13.278143489476102</c:v>
                </c:pt>
                <c:pt idx="167">
                  <c:v>13.311626694669647</c:v>
                </c:pt>
                <c:pt idx="168">
                  <c:v>13.192357906543421</c:v>
                </c:pt>
                <c:pt idx="169">
                  <c:v>13.043608588507848</c:v>
                </c:pt>
                <c:pt idx="170">
                  <c:v>13.012652979709609</c:v>
                </c:pt>
                <c:pt idx="171">
                  <c:v>13.2587597718822</c:v>
                </c:pt>
                <c:pt idx="172">
                  <c:v>13.13764793824574</c:v>
                </c:pt>
                <c:pt idx="173">
                  <c:v>13.235415888237563</c:v>
                </c:pt>
                <c:pt idx="174">
                  <c:v>13.213152839292729</c:v>
                </c:pt>
                <c:pt idx="175">
                  <c:v>13.249855204717374</c:v>
                </c:pt>
                <c:pt idx="176">
                  <c:v>13.235122611001813</c:v>
                </c:pt>
                <c:pt idx="177">
                  <c:v>13.413083306690618</c:v>
                </c:pt>
                <c:pt idx="178">
                  <c:v>13.482420632005926</c:v>
                </c:pt>
                <c:pt idx="179">
                  <c:v>13.505579509154774</c:v>
                </c:pt>
                <c:pt idx="180">
                  <c:v>13.729609733713213</c:v>
                </c:pt>
                <c:pt idx="181">
                  <c:v>13.80919406336508</c:v>
                </c:pt>
                <c:pt idx="182">
                  <c:v>14.001735760449511</c:v>
                </c:pt>
                <c:pt idx="183">
                  <c:v>14.157650308285678</c:v>
                </c:pt>
                <c:pt idx="184">
                  <c:v>14.74470817940708</c:v>
                </c:pt>
                <c:pt idx="185">
                  <c:v>14.978113123655589</c:v>
                </c:pt>
                <c:pt idx="186">
                  <c:v>15.09573921616691</c:v>
                </c:pt>
                <c:pt idx="187">
                  <c:v>15.119215876898869</c:v>
                </c:pt>
                <c:pt idx="188">
                  <c:v>15.329912913813013</c:v>
                </c:pt>
                <c:pt idx="189">
                  <c:v>15.235493526591961</c:v>
                </c:pt>
                <c:pt idx="190">
                  <c:v>15.08111334452143</c:v>
                </c:pt>
                <c:pt idx="191">
                  <c:v>15.111915621219726</c:v>
                </c:pt>
                <c:pt idx="192">
                  <c:v>15.434915936098673</c:v>
                </c:pt>
                <c:pt idx="193">
                  <c:v>15.593759406569612</c:v>
                </c:pt>
                <c:pt idx="194">
                  <c:v>15.743215276251552</c:v>
                </c:pt>
                <c:pt idx="195">
                  <c:v>16.02695840473438</c:v>
                </c:pt>
                <c:pt idx="196">
                  <c:v>16.345212071893172</c:v>
                </c:pt>
                <c:pt idx="197">
                  <c:v>16.36712828980767</c:v>
                </c:pt>
                <c:pt idx="198">
                  <c:v>16.280368940486646</c:v>
                </c:pt>
                <c:pt idx="199">
                  <c:v>16.285559582694781</c:v>
                </c:pt>
                <c:pt idx="200">
                  <c:v>16.596228088396607</c:v>
                </c:pt>
                <c:pt idx="201">
                  <c:v>16.28567965165502</c:v>
                </c:pt>
                <c:pt idx="202">
                  <c:v>16.190721595591906</c:v>
                </c:pt>
                <c:pt idx="203">
                  <c:v>15.867629547812518</c:v>
                </c:pt>
                <c:pt idx="204">
                  <c:v>15.691813407717536</c:v>
                </c:pt>
                <c:pt idx="205">
                  <c:v>15.312490954195862</c:v>
                </c:pt>
                <c:pt idx="206">
                  <c:v>15.56658398710905</c:v>
                </c:pt>
                <c:pt idx="207">
                  <c:v>15.393145820288984</c:v>
                </c:pt>
                <c:pt idx="208">
                  <c:v>15.640616820353259</c:v>
                </c:pt>
                <c:pt idx="209">
                  <c:v>15.75415477508983</c:v>
                </c:pt>
                <c:pt idx="210">
                  <c:v>15.790714104048277</c:v>
                </c:pt>
                <c:pt idx="211">
                  <c:v>15.895502979543489</c:v>
                </c:pt>
                <c:pt idx="212">
                  <c:v>16.280654794154664</c:v>
                </c:pt>
                <c:pt idx="213">
                  <c:v>16.579564335843926</c:v>
                </c:pt>
                <c:pt idx="214">
                  <c:v>16.810217407668944</c:v>
                </c:pt>
                <c:pt idx="215">
                  <c:v>16.725946541710677</c:v>
                </c:pt>
                <c:pt idx="216">
                  <c:v>16.717360841326421</c:v>
                </c:pt>
                <c:pt idx="217">
                  <c:v>16.663714737617248</c:v>
                </c:pt>
                <c:pt idx="218">
                  <c:v>16.613405943628653</c:v>
                </c:pt>
                <c:pt idx="219">
                  <c:v>16.600905653904885</c:v>
                </c:pt>
                <c:pt idx="220">
                  <c:v>17.013424081147374</c:v>
                </c:pt>
                <c:pt idx="221">
                  <c:v>17.029602501958557</c:v>
                </c:pt>
                <c:pt idx="222">
                  <c:v>16.990487624918483</c:v>
                </c:pt>
                <c:pt idx="223">
                  <c:v>17.193601038005852</c:v>
                </c:pt>
                <c:pt idx="224">
                  <c:v>17.310957102318973</c:v>
                </c:pt>
                <c:pt idx="225">
                  <c:v>17.128325441790526</c:v>
                </c:pt>
                <c:pt idx="226">
                  <c:v>17.077138774788011</c:v>
                </c:pt>
                <c:pt idx="227">
                  <c:v>17.16677330592691</c:v>
                </c:pt>
                <c:pt idx="228">
                  <c:v>16.945262876051508</c:v>
                </c:pt>
                <c:pt idx="229">
                  <c:v>16.841022560719772</c:v>
                </c:pt>
                <c:pt idx="230">
                  <c:v>17.03161306353541</c:v>
                </c:pt>
                <c:pt idx="231">
                  <c:v>17.114558755386799</c:v>
                </c:pt>
                <c:pt idx="232">
                  <c:v>17.322600424734606</c:v>
                </c:pt>
                <c:pt idx="233">
                  <c:v>17.357511929506909</c:v>
                </c:pt>
                <c:pt idx="234">
                  <c:v>17.406502376379446</c:v>
                </c:pt>
                <c:pt idx="235">
                  <c:v>17.409768661960602</c:v>
                </c:pt>
                <c:pt idx="236">
                  <c:v>17.30424499259836</c:v>
                </c:pt>
                <c:pt idx="237">
                  <c:v>17.035674408602819</c:v>
                </c:pt>
                <c:pt idx="238">
                  <c:v>17.197721584962711</c:v>
                </c:pt>
                <c:pt idx="239">
                  <c:v>17.354107759809505</c:v>
                </c:pt>
                <c:pt idx="240">
                  <c:v>17.549346462042667</c:v>
                </c:pt>
                <c:pt idx="241">
                  <c:v>17.973500459496215</c:v>
                </c:pt>
                <c:pt idx="242">
                  <c:v>18.209523053948516</c:v>
                </c:pt>
                <c:pt idx="243">
                  <c:v>18.396207851471889</c:v>
                </c:pt>
                <c:pt idx="244">
                  <c:v>18.331277212489859</c:v>
                </c:pt>
                <c:pt idx="245">
                  <c:v>18.084488862107179</c:v>
                </c:pt>
                <c:pt idx="246">
                  <c:v>18.067099346063802</c:v>
                </c:pt>
                <c:pt idx="247">
                  <c:v>18.267531975439301</c:v>
                </c:pt>
                <c:pt idx="248">
                  <c:v>18.148609000608172</c:v>
                </c:pt>
                <c:pt idx="249">
                  <c:v>18.322731753857603</c:v>
                </c:pt>
                <c:pt idx="250">
                  <c:v>18.322755379940297</c:v>
                </c:pt>
                <c:pt idx="251">
                  <c:v>18.237214081020831</c:v>
                </c:pt>
                <c:pt idx="252">
                  <c:v>18.041643844978164</c:v>
                </c:pt>
                <c:pt idx="253">
                  <c:v>18.239370477366766</c:v>
                </c:pt>
                <c:pt idx="254">
                  <c:v>18.170973346116721</c:v>
                </c:pt>
                <c:pt idx="255">
                  <c:v>18.442915585896291</c:v>
                </c:pt>
                <c:pt idx="256">
                  <c:v>18.40625023128996</c:v>
                </c:pt>
                <c:pt idx="257">
                  <c:v>18.54587618619243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643-4EFC-948D-0E6899F01B0F}"/>
            </c:ext>
          </c:extLst>
        </c:ser>
        <c:ser>
          <c:idx val="1"/>
          <c:order val="1"/>
          <c:tx>
            <c:v>PDMS Layer &lt; 0,5 mm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val>
            <c:numRef>
              <c:f>Tabelle1!$Y$3:$Y$260</c:f>
              <c:numCache>
                <c:formatCode>General</c:formatCode>
                <c:ptCount val="258"/>
                <c:pt idx="0">
                  <c:v>1.1209897592899316</c:v>
                </c:pt>
                <c:pt idx="1">
                  <c:v>0.8079667084511023</c:v>
                </c:pt>
                <c:pt idx="2">
                  <c:v>0.90830449647863887</c:v>
                </c:pt>
                <c:pt idx="3">
                  <c:v>1.0612482432272876</c:v>
                </c:pt>
                <c:pt idx="4">
                  <c:v>1.2475362565882768</c:v>
                </c:pt>
                <c:pt idx="5">
                  <c:v>1.4610846668854094</c:v>
                </c:pt>
                <c:pt idx="6">
                  <c:v>1.64908346549132</c:v>
                </c:pt>
                <c:pt idx="7">
                  <c:v>1.8403399265062235</c:v>
                </c:pt>
                <c:pt idx="8">
                  <c:v>1.9627075036430461</c:v>
                </c:pt>
                <c:pt idx="9">
                  <c:v>2.1036237389206525</c:v>
                </c:pt>
                <c:pt idx="10">
                  <c:v>2.2390129684543867</c:v>
                </c:pt>
                <c:pt idx="11">
                  <c:v>2.3657088408073177</c:v>
                </c:pt>
                <c:pt idx="12">
                  <c:v>2.4905407676392253</c:v>
                </c:pt>
                <c:pt idx="13">
                  <c:v>2.6622072836259902</c:v>
                </c:pt>
                <c:pt idx="14">
                  <c:v>2.7739841141964279</c:v>
                </c:pt>
                <c:pt idx="15">
                  <c:v>2.915781525408117</c:v>
                </c:pt>
                <c:pt idx="16">
                  <c:v>3.0162509789100391</c:v>
                </c:pt>
                <c:pt idx="17">
                  <c:v>3.1467649965844684</c:v>
                </c:pt>
                <c:pt idx="18">
                  <c:v>3.2760171743708795</c:v>
                </c:pt>
                <c:pt idx="19">
                  <c:v>3.4454455895548479</c:v>
                </c:pt>
                <c:pt idx="20">
                  <c:v>3.5597238498090733</c:v>
                </c:pt>
                <c:pt idx="21">
                  <c:v>3.7722522556143012</c:v>
                </c:pt>
                <c:pt idx="22">
                  <c:v>3.9139737662539167</c:v>
                </c:pt>
                <c:pt idx="23">
                  <c:v>4.0406729130999128</c:v>
                </c:pt>
                <c:pt idx="24">
                  <c:v>4.1559023459136775</c:v>
                </c:pt>
                <c:pt idx="25">
                  <c:v>4.311910460739095</c:v>
                </c:pt>
                <c:pt idx="26">
                  <c:v>4.4169727453391374</c:v>
                </c:pt>
                <c:pt idx="27">
                  <c:v>4.5536094340014426</c:v>
                </c:pt>
                <c:pt idx="28">
                  <c:v>4.7549949759059107</c:v>
                </c:pt>
                <c:pt idx="29">
                  <c:v>4.8985399132617493</c:v>
                </c:pt>
                <c:pt idx="30">
                  <c:v>5.090446740770787</c:v>
                </c:pt>
                <c:pt idx="31">
                  <c:v>5.2223252013180792</c:v>
                </c:pt>
                <c:pt idx="32">
                  <c:v>5.3467052010467508</c:v>
                </c:pt>
                <c:pt idx="33">
                  <c:v>5.3970057415629791</c:v>
                </c:pt>
                <c:pt idx="34">
                  <c:v>5.5266454039147579</c:v>
                </c:pt>
                <c:pt idx="35">
                  <c:v>5.5567463225731313</c:v>
                </c:pt>
                <c:pt idx="36">
                  <c:v>5.7635188780032847</c:v>
                </c:pt>
                <c:pt idx="37">
                  <c:v>5.8542378333415144</c:v>
                </c:pt>
                <c:pt idx="38">
                  <c:v>6.0356099314752552</c:v>
                </c:pt>
                <c:pt idx="39">
                  <c:v>6.1448074567483975</c:v>
                </c:pt>
                <c:pt idx="40">
                  <c:v>6.3691685016534176</c:v>
                </c:pt>
                <c:pt idx="41">
                  <c:v>6.3780569489191183</c:v>
                </c:pt>
                <c:pt idx="42">
                  <c:v>6.5914505938342431</c:v>
                </c:pt>
                <c:pt idx="43">
                  <c:v>6.6334948129331508</c:v>
                </c:pt>
                <c:pt idx="44">
                  <c:v>6.6961963593077884</c:v>
                </c:pt>
                <c:pt idx="45">
                  <c:v>6.6434680821835261</c:v>
                </c:pt>
                <c:pt idx="46">
                  <c:v>6.878932812202069</c:v>
                </c:pt>
                <c:pt idx="47">
                  <c:v>6.911741000000009</c:v>
                </c:pt>
                <c:pt idx="48">
                  <c:v>7.1327548721044849</c:v>
                </c:pt>
                <c:pt idx="49">
                  <c:v>7.3015729217535066</c:v>
                </c:pt>
                <c:pt idx="50">
                  <c:v>7.4688199291867523</c:v>
                </c:pt>
                <c:pt idx="51">
                  <c:v>7.5433948819700616</c:v>
                </c:pt>
                <c:pt idx="52">
                  <c:v>7.7871909695472254</c:v>
                </c:pt>
                <c:pt idx="53">
                  <c:v>7.9157825957598789</c:v>
                </c:pt>
                <c:pt idx="54">
                  <c:v>8.1028919756798246</c:v>
                </c:pt>
                <c:pt idx="55">
                  <c:v>8.2609287564971012</c:v>
                </c:pt>
                <c:pt idx="56">
                  <c:v>8.36621817606399</c:v>
                </c:pt>
                <c:pt idx="57">
                  <c:v>8.5184457781698111</c:v>
                </c:pt>
                <c:pt idx="58">
                  <c:v>8.6084836220070233</c:v>
                </c:pt>
                <c:pt idx="59">
                  <c:v>8.6769510600439084</c:v>
                </c:pt>
                <c:pt idx="60">
                  <c:v>8.8284900517978517</c:v>
                </c:pt>
                <c:pt idx="61">
                  <c:v>8.9890197878875711</c:v>
                </c:pt>
                <c:pt idx="62">
                  <c:v>8.9319375920947035</c:v>
                </c:pt>
                <c:pt idx="63">
                  <c:v>9.0315138880486643</c:v>
                </c:pt>
                <c:pt idx="64">
                  <c:v>9.1436398468130697</c:v>
                </c:pt>
                <c:pt idx="65">
                  <c:v>9.367385500024934</c:v>
                </c:pt>
                <c:pt idx="66">
                  <c:v>9.4775751447344696</c:v>
                </c:pt>
                <c:pt idx="67">
                  <c:v>9.7724124758335389</c:v>
                </c:pt>
                <c:pt idx="68">
                  <c:v>9.8694830010092911</c:v>
                </c:pt>
                <c:pt idx="69">
                  <c:v>10.067558614530194</c:v>
                </c:pt>
                <c:pt idx="70">
                  <c:v>10.059316940456762</c:v>
                </c:pt>
                <c:pt idx="71">
                  <c:v>10.035751139187235</c:v>
                </c:pt>
                <c:pt idx="72">
                  <c:v>10.03512005215315</c:v>
                </c:pt>
                <c:pt idx="73">
                  <c:v>10.201776419153783</c:v>
                </c:pt>
                <c:pt idx="74">
                  <c:v>10.278116862341216</c:v>
                </c:pt>
                <c:pt idx="75">
                  <c:v>10.429444535858963</c:v>
                </c:pt>
                <c:pt idx="76">
                  <c:v>10.708602847692251</c:v>
                </c:pt>
                <c:pt idx="77">
                  <c:v>10.800340525561896</c:v>
                </c:pt>
                <c:pt idx="78">
                  <c:v>11.044148876985624</c:v>
                </c:pt>
                <c:pt idx="79">
                  <c:v>11.209713653702114</c:v>
                </c:pt>
                <c:pt idx="80">
                  <c:v>11.287286465124865</c:v>
                </c:pt>
                <c:pt idx="81">
                  <c:v>11.497768980282299</c:v>
                </c:pt>
                <c:pt idx="82">
                  <c:v>11.637433866248148</c:v>
                </c:pt>
                <c:pt idx="83">
                  <c:v>11.757943996704089</c:v>
                </c:pt>
                <c:pt idx="84">
                  <c:v>11.80020794000003</c:v>
                </c:pt>
                <c:pt idx="85">
                  <c:v>12.034836439180191</c:v>
                </c:pt>
                <c:pt idx="86">
                  <c:v>12.003849792931334</c:v>
                </c:pt>
                <c:pt idx="87">
                  <c:v>12.254257723566111</c:v>
                </c:pt>
                <c:pt idx="88">
                  <c:v>12.31838012585248</c:v>
                </c:pt>
                <c:pt idx="89">
                  <c:v>12.532650982134943</c:v>
                </c:pt>
                <c:pt idx="90">
                  <c:v>12.657055579715941</c:v>
                </c:pt>
                <c:pt idx="91">
                  <c:v>12.910595318150447</c:v>
                </c:pt>
                <c:pt idx="92">
                  <c:v>13.133573953724522</c:v>
                </c:pt>
                <c:pt idx="93">
                  <c:v>13.25024633813393</c:v>
                </c:pt>
                <c:pt idx="94">
                  <c:v>13.532088290163703</c:v>
                </c:pt>
                <c:pt idx="95">
                  <c:v>13.77576356757616</c:v>
                </c:pt>
                <c:pt idx="96">
                  <c:v>13.999733636789776</c:v>
                </c:pt>
                <c:pt idx="97">
                  <c:v>14.068188971434367</c:v>
                </c:pt>
                <c:pt idx="98">
                  <c:v>14.209472560425235</c:v>
                </c:pt>
                <c:pt idx="99">
                  <c:v>14.196011826364474</c:v>
                </c:pt>
                <c:pt idx="100">
                  <c:v>14.255547884524024</c:v>
                </c:pt>
                <c:pt idx="101">
                  <c:v>14.267517036978074</c:v>
                </c:pt>
                <c:pt idx="102">
                  <c:v>14.355163976955158</c:v>
                </c:pt>
                <c:pt idx="103">
                  <c:v>14.657642027545728</c:v>
                </c:pt>
                <c:pt idx="104">
                  <c:v>14.884638000768206</c:v>
                </c:pt>
                <c:pt idx="105">
                  <c:v>15.045874946043904</c:v>
                </c:pt>
                <c:pt idx="106">
                  <c:v>15.204960611857739</c:v>
                </c:pt>
                <c:pt idx="107">
                  <c:v>15.243516502701457</c:v>
                </c:pt>
                <c:pt idx="108">
                  <c:v>15.098184212089297</c:v>
                </c:pt>
                <c:pt idx="109">
                  <c:v>15.026014128531298</c:v>
                </c:pt>
                <c:pt idx="110">
                  <c:v>15.134369640719019</c:v>
                </c:pt>
                <c:pt idx="111">
                  <c:v>15.159256914446043</c:v>
                </c:pt>
                <c:pt idx="112">
                  <c:v>15.207697348151177</c:v>
                </c:pt>
                <c:pt idx="113">
                  <c:v>15.314410485553987</c:v>
                </c:pt>
                <c:pt idx="114">
                  <c:v>15.443639163818721</c:v>
                </c:pt>
                <c:pt idx="115">
                  <c:v>15.527200061039929</c:v>
                </c:pt>
                <c:pt idx="116">
                  <c:v>15.719234391481809</c:v>
                </c:pt>
                <c:pt idx="117">
                  <c:v>15.961720547978473</c:v>
                </c:pt>
                <c:pt idx="118">
                  <c:v>16.132884811256634</c:v>
                </c:pt>
                <c:pt idx="119">
                  <c:v>16.351374927879164</c:v>
                </c:pt>
                <c:pt idx="120">
                  <c:v>16.403842074321386</c:v>
                </c:pt>
                <c:pt idx="121">
                  <c:v>16.435967085803732</c:v>
                </c:pt>
                <c:pt idx="122">
                  <c:v>16.591704228497679</c:v>
                </c:pt>
                <c:pt idx="123">
                  <c:v>16.646946884071873</c:v>
                </c:pt>
                <c:pt idx="124">
                  <c:v>16.706229611462636</c:v>
                </c:pt>
                <c:pt idx="125">
                  <c:v>16.901234816265305</c:v>
                </c:pt>
                <c:pt idx="126">
                  <c:v>17.093128803517665</c:v>
                </c:pt>
                <c:pt idx="127">
                  <c:v>17.008655520698046</c:v>
                </c:pt>
                <c:pt idx="128">
                  <c:v>17.268238351749229</c:v>
                </c:pt>
                <c:pt idx="129">
                  <c:v>17.274758526414125</c:v>
                </c:pt>
                <c:pt idx="130">
                  <c:v>17.293057889591381</c:v>
                </c:pt>
                <c:pt idx="131">
                  <c:v>17.432168421995136</c:v>
                </c:pt>
                <c:pt idx="132">
                  <c:v>17.704851991445796</c:v>
                </c:pt>
                <c:pt idx="133">
                  <c:v>17.690746424758157</c:v>
                </c:pt>
                <c:pt idx="134">
                  <c:v>17.866238839127011</c:v>
                </c:pt>
                <c:pt idx="135">
                  <c:v>18.06409209395958</c:v>
                </c:pt>
                <c:pt idx="136">
                  <c:v>18.048189349760399</c:v>
                </c:pt>
                <c:pt idx="137">
                  <c:v>18.14339730414715</c:v>
                </c:pt>
                <c:pt idx="138">
                  <c:v>18.238197509552521</c:v>
                </c:pt>
                <c:pt idx="139">
                  <c:v>18.272293710810622</c:v>
                </c:pt>
                <c:pt idx="140">
                  <c:v>18.305808335752918</c:v>
                </c:pt>
                <c:pt idx="141">
                  <c:v>18.44190383958621</c:v>
                </c:pt>
                <c:pt idx="142">
                  <c:v>18.487731873794598</c:v>
                </c:pt>
                <c:pt idx="143">
                  <c:v>18.825564976494618</c:v>
                </c:pt>
                <c:pt idx="144">
                  <c:v>19.169360413483524</c:v>
                </c:pt>
                <c:pt idx="145">
                  <c:v>19.215267279903408</c:v>
                </c:pt>
                <c:pt idx="146">
                  <c:v>19.232700522471617</c:v>
                </c:pt>
                <c:pt idx="147">
                  <c:v>19.472602136052103</c:v>
                </c:pt>
                <c:pt idx="148">
                  <c:v>19.372251346826243</c:v>
                </c:pt>
                <c:pt idx="149">
                  <c:v>19.308389609136423</c:v>
                </c:pt>
                <c:pt idx="150">
                  <c:v>19.515653298905725</c:v>
                </c:pt>
                <c:pt idx="151">
                  <c:v>19.692616373036579</c:v>
                </c:pt>
                <c:pt idx="152">
                  <c:v>19.725690362767587</c:v>
                </c:pt>
                <c:pt idx="153">
                  <c:v>19.72535782630213</c:v>
                </c:pt>
                <c:pt idx="154">
                  <c:v>19.714985927669538</c:v>
                </c:pt>
                <c:pt idx="155">
                  <c:v>19.622804556430943</c:v>
                </c:pt>
                <c:pt idx="156">
                  <c:v>19.600731844880375</c:v>
                </c:pt>
                <c:pt idx="157">
                  <c:v>19.655157512348207</c:v>
                </c:pt>
                <c:pt idx="158">
                  <c:v>19.731339873616456</c:v>
                </c:pt>
                <c:pt idx="159">
                  <c:v>19.691898664559186</c:v>
                </c:pt>
                <c:pt idx="160">
                  <c:v>19.761559646025884</c:v>
                </c:pt>
                <c:pt idx="161">
                  <c:v>19.793974195481269</c:v>
                </c:pt>
                <c:pt idx="162">
                  <c:v>19.769731318242986</c:v>
                </c:pt>
                <c:pt idx="163">
                  <c:v>19.884807773604429</c:v>
                </c:pt>
                <c:pt idx="164">
                  <c:v>20.181293696487604</c:v>
                </c:pt>
                <c:pt idx="165">
                  <c:v>20.243677195706887</c:v>
                </c:pt>
                <c:pt idx="166">
                  <c:v>20.213817376130194</c:v>
                </c:pt>
                <c:pt idx="167">
                  <c:v>20.253625597830993</c:v>
                </c:pt>
                <c:pt idx="168">
                  <c:v>20.196159192961055</c:v>
                </c:pt>
                <c:pt idx="169">
                  <c:v>20.13069806895199</c:v>
                </c:pt>
                <c:pt idx="170">
                  <c:v>20.15278233338551</c:v>
                </c:pt>
                <c:pt idx="171">
                  <c:v>20.427605297299596</c:v>
                </c:pt>
                <c:pt idx="172">
                  <c:v>20.361252153476155</c:v>
                </c:pt>
                <c:pt idx="173">
                  <c:v>20.472751884683404</c:v>
                </c:pt>
                <c:pt idx="174">
                  <c:v>20.458589271534006</c:v>
                </c:pt>
                <c:pt idx="175">
                  <c:v>20.491222528927544</c:v>
                </c:pt>
                <c:pt idx="176">
                  <c:v>20.49454165665491</c:v>
                </c:pt>
                <c:pt idx="177">
                  <c:v>20.670219679676705</c:v>
                </c:pt>
                <c:pt idx="178">
                  <c:v>20.721907850682339</c:v>
                </c:pt>
                <c:pt idx="179">
                  <c:v>20.753884305821831</c:v>
                </c:pt>
                <c:pt idx="180">
                  <c:v>20.958721796040766</c:v>
                </c:pt>
                <c:pt idx="181">
                  <c:v>21.029210306360635</c:v>
                </c:pt>
                <c:pt idx="182">
                  <c:v>21.200568019351881</c:v>
                </c:pt>
                <c:pt idx="183">
                  <c:v>21.342127921474138</c:v>
                </c:pt>
                <c:pt idx="184">
                  <c:v>21.660838209660398</c:v>
                </c:pt>
                <c:pt idx="185">
                  <c:v>21.735246942336744</c:v>
                </c:pt>
                <c:pt idx="186">
                  <c:v>21.764943139633402</c:v>
                </c:pt>
                <c:pt idx="187">
                  <c:v>21.752226926429341</c:v>
                </c:pt>
                <c:pt idx="188">
                  <c:v>21.887948065599151</c:v>
                </c:pt>
                <c:pt idx="189">
                  <c:v>21.966031946469677</c:v>
                </c:pt>
                <c:pt idx="190">
                  <c:v>21.920703578953805</c:v>
                </c:pt>
                <c:pt idx="191">
                  <c:v>21.965842891738511</c:v>
                </c:pt>
                <c:pt idx="192">
                  <c:v>22.216614331125708</c:v>
                </c:pt>
                <c:pt idx="193">
                  <c:v>22.319006745506027</c:v>
                </c:pt>
                <c:pt idx="194">
                  <c:v>22.347102815906897</c:v>
                </c:pt>
                <c:pt idx="195">
                  <c:v>22.49414483059082</c:v>
                </c:pt>
                <c:pt idx="196">
                  <c:v>22.66520644777669</c:v>
                </c:pt>
                <c:pt idx="197">
                  <c:v>22.619770606837527</c:v>
                </c:pt>
                <c:pt idx="198">
                  <c:v>22.507287601345944</c:v>
                </c:pt>
                <c:pt idx="199">
                  <c:v>22.56421143023136</c:v>
                </c:pt>
                <c:pt idx="200">
                  <c:v>22.552644216316626</c:v>
                </c:pt>
                <c:pt idx="201">
                  <c:v>22.494748392388839</c:v>
                </c:pt>
                <c:pt idx="202">
                  <c:v>22.586616281799767</c:v>
                </c:pt>
                <c:pt idx="203">
                  <c:v>22.45655681001249</c:v>
                </c:pt>
                <c:pt idx="204">
                  <c:v>22.492460049342423</c:v>
                </c:pt>
                <c:pt idx="205">
                  <c:v>22.583692242375786</c:v>
                </c:pt>
                <c:pt idx="206">
                  <c:v>22.786976441699018</c:v>
                </c:pt>
                <c:pt idx="207">
                  <c:v>22.60687607333222</c:v>
                </c:pt>
                <c:pt idx="208">
                  <c:v>22.784971760149318</c:v>
                </c:pt>
                <c:pt idx="209">
                  <c:v>22.784916124474393</c:v>
                </c:pt>
                <c:pt idx="210">
                  <c:v>22.868755732403059</c:v>
                </c:pt>
                <c:pt idx="211">
                  <c:v>22.958760973858222</c:v>
                </c:pt>
                <c:pt idx="212">
                  <c:v>23.28986751526768</c:v>
                </c:pt>
                <c:pt idx="213">
                  <c:v>23.565474376759717</c:v>
                </c:pt>
                <c:pt idx="214">
                  <c:v>23.760952133637065</c:v>
                </c:pt>
                <c:pt idx="215">
                  <c:v>23.62577944226684</c:v>
                </c:pt>
                <c:pt idx="216">
                  <c:v>23.566572427355432</c:v>
                </c:pt>
                <c:pt idx="217">
                  <c:v>23.490051587844793</c:v>
                </c:pt>
                <c:pt idx="218">
                  <c:v>23.402344178392223</c:v>
                </c:pt>
                <c:pt idx="219">
                  <c:v>23.352383434045596</c:v>
                </c:pt>
                <c:pt idx="220">
                  <c:v>23.692599275641818</c:v>
                </c:pt>
                <c:pt idx="221">
                  <c:v>23.670514445751103</c:v>
                </c:pt>
                <c:pt idx="222">
                  <c:v>23.601545364851869</c:v>
                </c:pt>
                <c:pt idx="223">
                  <c:v>23.755489218842889</c:v>
                </c:pt>
                <c:pt idx="224">
                  <c:v>23.83558672046599</c:v>
                </c:pt>
                <c:pt idx="225">
                  <c:v>23.640521052573796</c:v>
                </c:pt>
                <c:pt idx="226">
                  <c:v>23.588768962478717</c:v>
                </c:pt>
                <c:pt idx="227">
                  <c:v>23.65570939725847</c:v>
                </c:pt>
                <c:pt idx="228">
                  <c:v>23.454923209192266</c:v>
                </c:pt>
                <c:pt idx="229">
                  <c:v>23.369905321050592</c:v>
                </c:pt>
                <c:pt idx="230">
                  <c:v>23.582993471153532</c:v>
                </c:pt>
                <c:pt idx="231">
                  <c:v>23.688188430666195</c:v>
                </c:pt>
                <c:pt idx="232">
                  <c:v>23.904137497944728</c:v>
                </c:pt>
                <c:pt idx="233">
                  <c:v>23.956587993909448</c:v>
                </c:pt>
                <c:pt idx="234">
                  <c:v>24.022144673418531</c:v>
                </c:pt>
                <c:pt idx="235">
                  <c:v>24.01834121676017</c:v>
                </c:pt>
                <c:pt idx="236">
                  <c:v>23.897958669379641</c:v>
                </c:pt>
                <c:pt idx="237">
                  <c:v>23.631115395903073</c:v>
                </c:pt>
                <c:pt idx="238">
                  <c:v>23.767731569159203</c:v>
                </c:pt>
                <c:pt idx="239">
                  <c:v>23.89799597168701</c:v>
                </c:pt>
                <c:pt idx="240">
                  <c:v>24.066974968685876</c:v>
                </c:pt>
                <c:pt idx="241">
                  <c:v>24.448524520913924</c:v>
                </c:pt>
                <c:pt idx="242">
                  <c:v>24.655503548266971</c:v>
                </c:pt>
                <c:pt idx="243">
                  <c:v>24.829795935170104</c:v>
                </c:pt>
                <c:pt idx="244">
                  <c:v>24.763559968186406</c:v>
                </c:pt>
                <c:pt idx="245">
                  <c:v>24.524992117593349</c:v>
                </c:pt>
                <c:pt idx="246">
                  <c:v>24.500515916452969</c:v>
                </c:pt>
                <c:pt idx="247">
                  <c:v>24.68013670139333</c:v>
                </c:pt>
                <c:pt idx="248">
                  <c:v>24.560389152937361</c:v>
                </c:pt>
                <c:pt idx="249">
                  <c:v>24.720330330464577</c:v>
                </c:pt>
                <c:pt idx="250">
                  <c:v>24.709493776739148</c:v>
                </c:pt>
                <c:pt idx="251">
                  <c:v>24.622912955073364</c:v>
                </c:pt>
                <c:pt idx="252">
                  <c:v>24.443593229733732</c:v>
                </c:pt>
                <c:pt idx="253">
                  <c:v>24.616552760129402</c:v>
                </c:pt>
                <c:pt idx="254">
                  <c:v>24.542899761576102</c:v>
                </c:pt>
                <c:pt idx="255">
                  <c:v>24.625691955599358</c:v>
                </c:pt>
                <c:pt idx="256">
                  <c:v>24.369812874898592</c:v>
                </c:pt>
                <c:pt idx="257">
                  <c:v>24.279298351661829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643-4EFC-948D-0E6899F01B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93639472"/>
        <c:axId val="1593632272"/>
      </c:lineChart>
      <c:catAx>
        <c:axId val="159363947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Time [h]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93632272"/>
        <c:crosses val="autoZero"/>
        <c:auto val="1"/>
        <c:lblAlgn val="ctr"/>
        <c:lblOffset val="100"/>
        <c:tickLblSkip val="24"/>
        <c:noMultiLvlLbl val="0"/>
      </c:catAx>
      <c:valAx>
        <c:axId val="1593632272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Light Intensity Change [-]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936394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6938093797546347"/>
          <c:y val="0.6452336658574428"/>
          <c:w val="0.22957519839421475"/>
          <c:h val="0.1478278893618811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7FAE09-5357-4AA0-AF43-0BEE320A0ECC}" type="datetimeFigureOut">
              <a:rPr lang="en-GB" smtClean="0"/>
              <a:t>15/05/2026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623E96-9E97-4212-8590-D1C9A71CD104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67378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de-DE"/>
              <a:t>InterPore 2026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9FBADB0A-66A1-48E8-896A-5109EB6C307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449673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InterPore 2026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ADB0A-66A1-48E8-896A-5109EB6C307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624944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de-DE"/>
              <a:t>InterPore 2026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9FBADB0A-66A1-48E8-896A-5109EB6C307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11174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InterPore 2026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9FBADB0A-66A1-48E8-896A-5109EB6C307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273461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de-DE"/>
              <a:t>InterPore 2026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9FBADB0A-66A1-48E8-896A-5109EB6C307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72279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InterPore 2026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ADB0A-66A1-48E8-896A-5109EB6C307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69339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InterPore 2026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ADB0A-66A1-48E8-896A-5109EB6C307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714162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InterPore 2026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ADB0A-66A1-48E8-896A-5109EB6C307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76543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InterPore 2026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ADB0A-66A1-48E8-896A-5109EB6C307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73426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de-DE"/>
              <a:t>InterPore 2026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9FBADB0A-66A1-48E8-896A-5109EB6C307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58645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InterPore 2026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ADB0A-66A1-48E8-896A-5109EB6C307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935291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r>
              <a:rPr lang="de-DE"/>
              <a:t>InterPore 2026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9FBADB0A-66A1-48E8-896A-5109EB6C307D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20790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/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6.jpg"/><Relationship Id="rId4" Type="http://schemas.openxmlformats.org/officeDocument/2006/relationships/image" Target="../media/image3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8.JPG"/><Relationship Id="rId7" Type="http://schemas.openxmlformats.org/officeDocument/2006/relationships/chart" Target="../charts/chart1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G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9" descr="W:\user\Forschungszentrum Dynamische Systeme - CDS\Public Relation\CDS Poster\MPIundCDS.PNG">
            <a:extLst>
              <a:ext uri="{FF2B5EF4-FFF2-40B4-BE49-F238E27FC236}">
                <a16:creationId xmlns:a16="http://schemas.microsoft.com/office/drawing/2014/main" id="{EE06FD54-D483-96B7-E80F-38B7810884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03"/>
          <a:stretch>
            <a:fillRect/>
          </a:stretch>
        </p:blipFill>
        <p:spPr bwMode="auto">
          <a:xfrm>
            <a:off x="4976655" y="551246"/>
            <a:ext cx="2476820" cy="760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04413D22-8B22-43E5-74AA-B7BBD23F543D}"/>
              </a:ext>
            </a:extLst>
          </p:cNvPr>
          <p:cNvSpPr/>
          <p:nvPr/>
        </p:nvSpPr>
        <p:spPr>
          <a:xfrm>
            <a:off x="436282" y="1671586"/>
            <a:ext cx="11319436" cy="472921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e-DE" sz="2000" dirty="0"/>
          </a:p>
          <a:p>
            <a:endParaRPr lang="de-DE" sz="2000" dirty="0"/>
          </a:p>
          <a:p>
            <a:endParaRPr lang="de-DE" sz="2000" dirty="0"/>
          </a:p>
          <a:p>
            <a:endParaRPr lang="de-DE" sz="2000" dirty="0"/>
          </a:p>
          <a:p>
            <a:endParaRPr lang="de-DE" sz="2800" dirty="0"/>
          </a:p>
          <a:p>
            <a:endParaRPr lang="de-DE" sz="280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08C278F-FF80-4C1C-2487-13F0611CE6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6282" y="1080952"/>
            <a:ext cx="11319436" cy="2528576"/>
          </a:xfrm>
        </p:spPr>
        <p:txBody>
          <a:bodyPr>
            <a:normAutofit/>
          </a:bodyPr>
          <a:lstStyle/>
          <a:p>
            <a:r>
              <a:rPr lang="en-US" sz="3200" cap="none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Design of a microfluidic setup to assess scale-dependent metabolic kinetics in </a:t>
            </a:r>
            <a:r>
              <a:rPr lang="en-US" sz="3200" i="1" cap="none" dirty="0">
                <a:solidFill>
                  <a:schemeClr val="bg1"/>
                </a:solidFill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A</a:t>
            </a:r>
            <a:r>
              <a:rPr lang="en-US" sz="3200" i="1" cap="none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zotobacter </a:t>
            </a:r>
            <a:r>
              <a:rPr lang="en-US" sz="3200" i="1" cap="none" dirty="0" err="1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vinelandii</a:t>
            </a:r>
            <a:r>
              <a:rPr lang="en-US" sz="3200" cap="none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biofilms producing polysaccharides</a:t>
            </a:r>
            <a:endParaRPr lang="de-DE" sz="8800" cap="none" dirty="0">
              <a:solidFill>
                <a:schemeClr val="bg1"/>
              </a:solidFill>
            </a:endParaRPr>
          </a:p>
        </p:txBody>
      </p:sp>
      <p:pic>
        <p:nvPicPr>
          <p:cNvPr id="3" name="Grafik 13">
            <a:extLst>
              <a:ext uri="{FF2B5EF4-FFF2-40B4-BE49-F238E27FC236}">
                <a16:creationId xmlns:a16="http://schemas.microsoft.com/office/drawing/2014/main" id="{FF3B937F-C05D-95F6-BF77-11762691A8B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0250" b="28653"/>
          <a:stretch/>
        </p:blipFill>
        <p:spPr>
          <a:xfrm>
            <a:off x="14489534" y="39117111"/>
            <a:ext cx="2099520" cy="862834"/>
          </a:xfrm>
          <a:prstGeom prst="rect">
            <a:avLst/>
          </a:prstGeom>
        </p:spPr>
      </p:pic>
      <p:pic>
        <p:nvPicPr>
          <p:cNvPr id="8" name="Grafik 13">
            <a:extLst>
              <a:ext uri="{FF2B5EF4-FFF2-40B4-BE49-F238E27FC236}">
                <a16:creationId xmlns:a16="http://schemas.microsoft.com/office/drawing/2014/main" id="{2BE1A181-764A-E914-DDDF-773D144AB15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0250" b="28653"/>
          <a:stretch/>
        </p:blipFill>
        <p:spPr>
          <a:xfrm>
            <a:off x="14641934" y="39269511"/>
            <a:ext cx="2099520" cy="862834"/>
          </a:xfrm>
          <a:prstGeom prst="rect">
            <a:avLst/>
          </a:prstGeom>
        </p:spPr>
      </p:pic>
      <p:sp>
        <p:nvSpPr>
          <p:cNvPr id="10" name="Untertitel 2">
            <a:extLst>
              <a:ext uri="{FF2B5EF4-FFF2-40B4-BE49-F238E27FC236}">
                <a16:creationId xmlns:a16="http://schemas.microsoft.com/office/drawing/2014/main" id="{090C3FDC-295E-4BAB-1BE8-C6C876F80C88}"/>
              </a:ext>
            </a:extLst>
          </p:cNvPr>
          <p:cNvSpPr>
            <a:spLocks/>
          </p:cNvSpPr>
          <p:nvPr/>
        </p:nvSpPr>
        <p:spPr bwMode="auto">
          <a:xfrm>
            <a:off x="321229" y="3791210"/>
            <a:ext cx="27077555" cy="198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6200" rIns="76200"/>
          <a:lstStyle>
            <a:lvl1pPr marL="304800">
              <a:defRPr sz="8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8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8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8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8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2087563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2087563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2087563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2087563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de-DE" sz="1800" u="sng" dirty="0">
                <a:solidFill>
                  <a:schemeClr val="bg1"/>
                </a:solidFill>
                <a:latin typeface="Lucida Sans" panose="020B0602030504020204" pitchFamily="34" charset="0"/>
                <a:cs typeface="Arial" panose="020B0604020202020204" pitchFamily="34" charset="0"/>
              </a:rPr>
              <a:t>Loisa Borde</a:t>
            </a:r>
            <a:r>
              <a:rPr lang="en-US" altLang="de-DE" sz="1800" baseline="30000" dirty="0">
                <a:solidFill>
                  <a:schemeClr val="bg1"/>
                </a:solidFill>
                <a:latin typeface="Lucida Sans" panose="020B0602030504020204" pitchFamily="34" charset="0"/>
                <a:cs typeface="Arial" panose="020B0604020202020204" pitchFamily="34" charset="0"/>
              </a:rPr>
              <a:t>1,2</a:t>
            </a:r>
            <a:r>
              <a:rPr lang="en-US" altLang="de-DE" sz="1800" dirty="0">
                <a:solidFill>
                  <a:schemeClr val="bg1"/>
                </a:solidFill>
                <a:latin typeface="Lucida Sans" panose="020B0602030504020204" pitchFamily="34" charset="0"/>
                <a:cs typeface="Arial" panose="020B0604020202020204" pitchFamily="34" charset="0"/>
              </a:rPr>
              <a:t>, Maike Werdin</a:t>
            </a:r>
            <a:r>
              <a:rPr lang="en-US" altLang="de-DE" sz="1800" baseline="30000" dirty="0">
                <a:solidFill>
                  <a:schemeClr val="bg1"/>
                </a:solidFill>
                <a:latin typeface="Lucida Sans" panose="020B0602030504020204" pitchFamily="34" charset="0"/>
                <a:cs typeface="Arial" panose="020B0604020202020204" pitchFamily="34" charset="0"/>
              </a:rPr>
              <a:t>1</a:t>
            </a:r>
            <a:r>
              <a:rPr lang="en-US" altLang="de-DE" sz="1800" dirty="0">
                <a:solidFill>
                  <a:schemeClr val="bg1"/>
                </a:solidFill>
                <a:latin typeface="Lucida Sans" panose="020B0602030504020204" pitchFamily="34" charset="0"/>
                <a:cs typeface="Arial" panose="020B0604020202020204" pitchFamily="34" charset="0"/>
              </a:rPr>
              <a:t>, Stefanie Duvigneau</a:t>
            </a:r>
            <a:r>
              <a:rPr lang="en-US" altLang="de-DE" sz="1800" baseline="30000" dirty="0">
                <a:solidFill>
                  <a:schemeClr val="bg1"/>
                </a:solidFill>
                <a:latin typeface="Lucida Sans" panose="020B0602030504020204" pitchFamily="34" charset="0"/>
                <a:cs typeface="Arial" panose="020B0604020202020204" pitchFamily="34" charset="0"/>
              </a:rPr>
              <a:t>3</a:t>
            </a:r>
            <a:r>
              <a:rPr lang="en-US" altLang="de-DE" sz="1800" dirty="0">
                <a:solidFill>
                  <a:schemeClr val="bg1"/>
                </a:solidFill>
                <a:latin typeface="Lucida Sans" panose="020B0602030504020204" pitchFamily="34" charset="0"/>
                <a:cs typeface="Arial" panose="020B0604020202020204" pitchFamily="34" charset="0"/>
              </a:rPr>
              <a:t>, Nicole Vorhauer-Huget</a:t>
            </a:r>
            <a:r>
              <a:rPr lang="en-US" altLang="de-DE" sz="1800" baseline="30000" dirty="0">
                <a:solidFill>
                  <a:schemeClr val="bg1"/>
                </a:solidFill>
                <a:latin typeface="Lucida Sans" panose="020B0602030504020204" pitchFamily="34" charset="0"/>
                <a:cs typeface="Arial" panose="020B0604020202020204" pitchFamily="34" charset="0"/>
              </a:rPr>
              <a:t>1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de-DE" sz="1050" baseline="30000" dirty="0">
                <a:solidFill>
                  <a:schemeClr val="bg1"/>
                </a:solidFill>
                <a:latin typeface="Lucida Sans" panose="020B0602030504020204" pitchFamily="34" charset="0"/>
                <a:cs typeface="Arial" panose="020B0604020202020204" pitchFamily="34" charset="0"/>
              </a:rPr>
              <a:t>1</a:t>
            </a:r>
            <a:r>
              <a:rPr lang="en-US" altLang="de-DE" sz="1050" dirty="0">
                <a:solidFill>
                  <a:schemeClr val="bg1"/>
                </a:solidFill>
                <a:latin typeface="Lucida Sans" panose="020B0602030504020204" pitchFamily="34" charset="0"/>
                <a:cs typeface="Arial" panose="020B0604020202020204" pitchFamily="34" charset="0"/>
              </a:rPr>
              <a:t> Chair of Thermal Process Engineering, Otto von Guericke University, Magdeburg, Germany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de-DE" sz="1050" baseline="30000" dirty="0">
                <a:solidFill>
                  <a:schemeClr val="bg1"/>
                </a:solidFill>
                <a:latin typeface="Lucida Sans" panose="020B0602030504020204" pitchFamily="34" charset="0"/>
                <a:cs typeface="Arial" panose="020B0604020202020204" pitchFamily="34" charset="0"/>
              </a:rPr>
              <a:t>2</a:t>
            </a:r>
            <a:r>
              <a:rPr lang="en-US" altLang="de-DE" sz="1050" dirty="0">
                <a:solidFill>
                  <a:schemeClr val="bg1"/>
                </a:solidFill>
                <a:latin typeface="Lucida Sans" panose="020B0602030504020204" pitchFamily="34" charset="0"/>
                <a:cs typeface="Arial" panose="020B0604020202020204" pitchFamily="34" charset="0"/>
              </a:rPr>
              <a:t> Process Synthesis and Process Dynamics, Max Planck Institute for Dynamics of Complex Technical Systems, Magdeburg, Germany</a:t>
            </a:r>
          </a:p>
          <a:p>
            <a:pPr eaLnBrk="1" hangingPunct="1"/>
            <a:r>
              <a:rPr lang="en-US" altLang="de-DE" sz="1050" baseline="30000" dirty="0">
                <a:solidFill>
                  <a:schemeClr val="bg1"/>
                </a:solidFill>
                <a:latin typeface="Lucida Sans" panose="020B0602030504020204" pitchFamily="34" charset="0"/>
                <a:cs typeface="Arial" panose="020B0604020202020204" pitchFamily="34" charset="0"/>
              </a:rPr>
              <a:t>3</a:t>
            </a:r>
            <a:r>
              <a:rPr lang="en-US" altLang="de-DE" sz="1050" dirty="0">
                <a:solidFill>
                  <a:schemeClr val="bg1"/>
                </a:solidFill>
                <a:latin typeface="Lucida Sans" panose="020B0602030504020204" pitchFamily="34" charset="0"/>
                <a:cs typeface="Arial" panose="020B0604020202020204" pitchFamily="34" charset="0"/>
              </a:rPr>
              <a:t> Technical University of Munich, Germany</a:t>
            </a:r>
          </a:p>
        </p:txBody>
      </p:sp>
      <p:pic>
        <p:nvPicPr>
          <p:cNvPr id="11" name="Picture 49">
            <a:extLst>
              <a:ext uri="{FF2B5EF4-FFF2-40B4-BE49-F238E27FC236}">
                <a16:creationId xmlns:a16="http://schemas.microsoft.com/office/drawing/2014/main" id="{56DA1C00-C723-3E25-2230-573F30020C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4088" y="676941"/>
            <a:ext cx="4328615" cy="630146"/>
          </a:xfrm>
          <a:prstGeom prst="rect">
            <a:avLst/>
          </a:prstGeom>
        </p:spPr>
      </p:pic>
      <p:sp>
        <p:nvSpPr>
          <p:cNvPr id="13" name="Untertitel 2">
            <a:extLst>
              <a:ext uri="{FF2B5EF4-FFF2-40B4-BE49-F238E27FC236}">
                <a16:creationId xmlns:a16="http://schemas.microsoft.com/office/drawing/2014/main" id="{16A0D5B3-6732-2EE6-8AA3-68985CBC5A41}"/>
              </a:ext>
            </a:extLst>
          </p:cNvPr>
          <p:cNvSpPr>
            <a:spLocks/>
          </p:cNvSpPr>
          <p:nvPr/>
        </p:nvSpPr>
        <p:spPr bwMode="auto">
          <a:xfrm>
            <a:off x="1869275" y="5185321"/>
            <a:ext cx="9694158" cy="198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6200" rIns="76200"/>
          <a:lstStyle>
            <a:lvl1pPr marL="304800">
              <a:defRPr sz="8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8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8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8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8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2087563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2087563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2087563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2087563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buFont typeface="Arial" panose="020B0604020202020204" pitchFamily="34" charset="0"/>
              <a:buNone/>
            </a:pPr>
            <a:r>
              <a:rPr lang="en-US" altLang="de-DE" sz="1800" dirty="0" err="1">
                <a:solidFill>
                  <a:schemeClr val="bg1"/>
                </a:solidFill>
                <a:latin typeface="Lucida Sans" panose="020B0602030504020204" pitchFamily="34" charset="0"/>
                <a:cs typeface="Arial" panose="020B0604020202020204" pitchFamily="34" charset="0"/>
              </a:rPr>
              <a:t>InterPore</a:t>
            </a:r>
            <a:r>
              <a:rPr lang="en-US" altLang="de-DE" sz="1800" dirty="0">
                <a:solidFill>
                  <a:schemeClr val="bg1"/>
                </a:solidFill>
                <a:latin typeface="Lucida Sans" panose="020B0602030504020204" pitchFamily="34" charset="0"/>
                <a:cs typeface="Arial" panose="020B0604020202020204" pitchFamily="34" charset="0"/>
              </a:rPr>
              <a:t> 2026</a:t>
            </a:r>
          </a:p>
          <a:p>
            <a:pPr algn="r" eaLnBrk="1" hangingPunct="1">
              <a:buFont typeface="Arial" panose="020B0604020202020204" pitchFamily="34" charset="0"/>
              <a:buNone/>
            </a:pPr>
            <a:r>
              <a:rPr lang="en-US" altLang="de-DE" sz="1800" dirty="0">
                <a:solidFill>
                  <a:schemeClr val="bg1"/>
                </a:solidFill>
                <a:latin typeface="Lucida Sans" panose="020B0602030504020204" pitchFamily="34" charset="0"/>
                <a:cs typeface="Arial" panose="020B0604020202020204" pitchFamily="34" charset="0"/>
              </a:rPr>
              <a:t>18</a:t>
            </a:r>
            <a:r>
              <a:rPr lang="en-US" altLang="de-DE" sz="1800" baseline="30000" dirty="0">
                <a:solidFill>
                  <a:schemeClr val="bg1"/>
                </a:solidFill>
                <a:latin typeface="Lucida Sans" panose="020B0602030504020204" pitchFamily="34" charset="0"/>
                <a:cs typeface="Arial" panose="020B0604020202020204" pitchFamily="34" charset="0"/>
              </a:rPr>
              <a:t>th</a:t>
            </a:r>
            <a:r>
              <a:rPr lang="en-US" altLang="de-DE" sz="1800" dirty="0">
                <a:solidFill>
                  <a:schemeClr val="bg1"/>
                </a:solidFill>
                <a:latin typeface="Lucida Sans" panose="020B0602030504020204" pitchFamily="34" charset="0"/>
                <a:cs typeface="Arial" panose="020B0604020202020204" pitchFamily="34" charset="0"/>
              </a:rPr>
              <a:t> annual meeting &amp; conference courses</a:t>
            </a:r>
          </a:p>
          <a:p>
            <a:pPr algn="r" eaLnBrk="1" hangingPunct="1">
              <a:buFont typeface="Arial" panose="020B0604020202020204" pitchFamily="34" charset="0"/>
              <a:buNone/>
            </a:pPr>
            <a:r>
              <a:rPr lang="en-US" altLang="de-DE" sz="1800" dirty="0">
                <a:solidFill>
                  <a:schemeClr val="bg1"/>
                </a:solidFill>
                <a:latin typeface="Lucida Sans" panose="020B0602030504020204" pitchFamily="34" charset="0"/>
                <a:cs typeface="Arial" panose="020B0604020202020204" pitchFamily="34" charset="0"/>
              </a:rPr>
              <a:t>19</a:t>
            </a:r>
            <a:r>
              <a:rPr lang="en-US" altLang="de-DE" sz="1800" baseline="30000" dirty="0">
                <a:solidFill>
                  <a:schemeClr val="bg1"/>
                </a:solidFill>
                <a:latin typeface="Lucida Sans" panose="020B0602030504020204" pitchFamily="34" charset="0"/>
                <a:cs typeface="Arial" panose="020B0604020202020204" pitchFamily="34" charset="0"/>
              </a:rPr>
              <a:t>th</a:t>
            </a:r>
            <a:r>
              <a:rPr lang="en-US" altLang="de-DE" sz="1800" dirty="0">
                <a:solidFill>
                  <a:schemeClr val="bg1"/>
                </a:solidFill>
                <a:latin typeface="Lucida Sans" panose="020B0602030504020204" pitchFamily="34" charset="0"/>
                <a:cs typeface="Arial" panose="020B0604020202020204" pitchFamily="34" charset="0"/>
              </a:rPr>
              <a:t> – 22</a:t>
            </a:r>
            <a:r>
              <a:rPr lang="en-US" altLang="de-DE" sz="1800" baseline="30000" dirty="0">
                <a:solidFill>
                  <a:schemeClr val="bg1"/>
                </a:solidFill>
                <a:latin typeface="Lucida Sans" panose="020B0602030504020204" pitchFamily="34" charset="0"/>
                <a:cs typeface="Arial" panose="020B0604020202020204" pitchFamily="34" charset="0"/>
              </a:rPr>
              <a:t>nd</a:t>
            </a:r>
            <a:r>
              <a:rPr lang="en-US" altLang="de-DE" sz="1800" dirty="0">
                <a:solidFill>
                  <a:schemeClr val="bg1"/>
                </a:solidFill>
                <a:latin typeface="Lucida Sans" panose="020B0602030504020204" pitchFamily="34" charset="0"/>
                <a:cs typeface="Arial" panose="020B0604020202020204" pitchFamily="34" charset="0"/>
              </a:rPr>
              <a:t> May 2026, Nantes, France  </a:t>
            </a:r>
            <a:endParaRPr lang="en-US" altLang="de-DE" sz="1050" dirty="0">
              <a:solidFill>
                <a:schemeClr val="bg1"/>
              </a:solidFill>
              <a:latin typeface="Lucida Sans" panose="020B0602030504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195BE91E-915D-520B-B823-8DB8AFF5B90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7320" y="5010296"/>
            <a:ext cx="1078628" cy="1078628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B52F8828-EDE2-0363-834A-12D786863F67}"/>
              </a:ext>
            </a:extLst>
          </p:cNvPr>
          <p:cNvSpPr txBox="1"/>
          <p:nvPr/>
        </p:nvSpPr>
        <p:spPr>
          <a:xfrm>
            <a:off x="1825948" y="5808907"/>
            <a:ext cx="2182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loisa.borde@ovgu.de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26" name="Picture 2" descr="Technische Universität München | DWIH Sao Paulo">
            <a:extLst>
              <a:ext uri="{FF2B5EF4-FFF2-40B4-BE49-F238E27FC236}">
                <a16:creationId xmlns:a16="http://schemas.microsoft.com/office/drawing/2014/main" id="{73EBB451-21E1-E27E-78D1-ADC0102FE4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87" b="19275"/>
          <a:stretch/>
        </p:blipFill>
        <p:spPr bwMode="auto">
          <a:xfrm>
            <a:off x="10069821" y="633602"/>
            <a:ext cx="1866783" cy="673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1">
            <a:extLst>
              <a:ext uri="{FF2B5EF4-FFF2-40B4-BE49-F238E27FC236}">
                <a16:creationId xmlns:a16="http://schemas.microsoft.com/office/drawing/2014/main" id="{EB08186B-6B0A-EF05-5FCD-9D8A49592A1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41625" y="679760"/>
            <a:ext cx="2983592" cy="590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8888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87BB8A-E123-C598-418A-EAB701AD98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</a:t>
            </a:r>
            <a:r>
              <a:rPr lang="en-US" dirty="0" err="1"/>
              <a:t>xperimental</a:t>
            </a:r>
            <a:r>
              <a:rPr lang="en-US" dirty="0"/>
              <a:t> procedure to measure the biomass concentration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943990-1AA8-D170-B356-2624596CB9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InterPore 2026</a:t>
            </a:r>
            <a:endParaRPr lang="de-D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11E0D5-35E6-D25A-A49C-E56F9922A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ADB0A-66A1-48E8-896A-5109EB6C307D}" type="slidenum">
              <a:rPr lang="de-DE" smtClean="0"/>
              <a:t>10</a:t>
            </a:fld>
            <a:endParaRPr lang="de-DE"/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DF8D74AA-A005-1820-F9F3-47F311FEB1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68788" y="1890478"/>
            <a:ext cx="1579021" cy="34277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>
                <a:solidFill>
                  <a:schemeClr val="tx1"/>
                </a:solidFill>
              </a:rPr>
              <a:t>Biomass concentration (up to 17 g/l)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3DC3FEB9-4911-6AC9-3006-FCF8CFF34A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628441" y="0"/>
            <a:ext cx="563559" cy="563559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4FFEBCC6-FB82-D53E-ADA8-7DE1B679A942}"/>
              </a:ext>
            </a:extLst>
          </p:cNvPr>
          <p:cNvSpPr txBox="1"/>
          <p:nvPr/>
        </p:nvSpPr>
        <p:spPr>
          <a:xfrm>
            <a:off x="9466943" y="117092"/>
            <a:ext cx="2182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loisa.borde@ovgu.de</a:t>
            </a:r>
            <a:endParaRPr lang="en-US" dirty="0"/>
          </a:p>
        </p:txBody>
      </p:sp>
      <p:pic>
        <p:nvPicPr>
          <p:cNvPr id="8" name="Grafik 7" descr="Ein Bild, das Screenshot, Rechteck, Schwarz, Design enthält.&#10;&#10;KI-generierte Inhalte können fehlerhaft sein.">
            <a:extLst>
              <a:ext uri="{FF2B5EF4-FFF2-40B4-BE49-F238E27FC236}">
                <a16:creationId xmlns:a16="http://schemas.microsoft.com/office/drawing/2014/main" id="{FA5C61D3-6BC1-4583-4649-8433561EC7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87" t="50439" r="15016" b="19135"/>
          <a:stretch/>
        </p:blipFill>
        <p:spPr>
          <a:xfrm>
            <a:off x="418332" y="3097087"/>
            <a:ext cx="2457304" cy="974713"/>
          </a:xfrm>
          <a:prstGeom prst="rect">
            <a:avLst/>
          </a:prstGeom>
        </p:spPr>
      </p:pic>
      <p:cxnSp>
        <p:nvCxnSpPr>
          <p:cNvPr id="10" name="Gerade Verbindung mit Pfeil 9">
            <a:extLst>
              <a:ext uri="{FF2B5EF4-FFF2-40B4-BE49-F238E27FC236}">
                <a16:creationId xmlns:a16="http://schemas.microsoft.com/office/drawing/2014/main" id="{1DD5A774-3956-63B7-5A38-6209E32E73B3}"/>
              </a:ext>
            </a:extLst>
          </p:cNvPr>
          <p:cNvCxnSpPr>
            <a:cxnSpLocks/>
          </p:cNvCxnSpPr>
          <p:nvPr/>
        </p:nvCxnSpPr>
        <p:spPr>
          <a:xfrm>
            <a:off x="2801013" y="3521512"/>
            <a:ext cx="1026574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feld 10">
            <a:extLst>
              <a:ext uri="{FF2B5EF4-FFF2-40B4-BE49-F238E27FC236}">
                <a16:creationId xmlns:a16="http://schemas.microsoft.com/office/drawing/2014/main" id="{BE17D220-6DAF-E0C6-0DF4-0DF99172D546}"/>
              </a:ext>
            </a:extLst>
          </p:cNvPr>
          <p:cNvSpPr txBox="1"/>
          <p:nvPr/>
        </p:nvSpPr>
        <p:spPr>
          <a:xfrm>
            <a:off x="2800454" y="3846988"/>
            <a:ext cx="15790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err="1"/>
              <a:t>Rinse</a:t>
            </a:r>
            <a:r>
              <a:rPr lang="de-DE" sz="1400" dirty="0"/>
              <a:t> after </a:t>
            </a:r>
            <a:r>
              <a:rPr lang="de-DE" sz="1400" dirty="0" err="1"/>
              <a:t>cultivation</a:t>
            </a:r>
            <a:r>
              <a:rPr lang="de-DE" sz="1400" dirty="0"/>
              <a:t>  </a:t>
            </a:r>
            <a:endParaRPr lang="en-US" sz="1400" dirty="0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A737A9DA-68FD-33EB-0025-2B061CE35652}"/>
              </a:ext>
            </a:extLst>
          </p:cNvPr>
          <p:cNvSpPr txBox="1"/>
          <p:nvPr/>
        </p:nvSpPr>
        <p:spPr>
          <a:xfrm>
            <a:off x="949678" y="3846988"/>
            <a:ext cx="1806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Biofilm Growth </a:t>
            </a:r>
          </a:p>
          <a:p>
            <a:r>
              <a:rPr lang="de-DE" sz="1400" dirty="0"/>
              <a:t>250 h</a:t>
            </a:r>
            <a:endParaRPr lang="en-US" sz="1400" dirty="0"/>
          </a:p>
        </p:txBody>
      </p:sp>
      <p:pic>
        <p:nvPicPr>
          <p:cNvPr id="14" name="Grafik 13" descr="Ein Bild, das Screenshot, Design enthält.&#10;&#10;KI-generierte Inhalte können fehlerhaft sein.">
            <a:extLst>
              <a:ext uri="{FF2B5EF4-FFF2-40B4-BE49-F238E27FC236}">
                <a16:creationId xmlns:a16="http://schemas.microsoft.com/office/drawing/2014/main" id="{F0F5AB4E-2DBB-1F1F-948C-8D1A7286F6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13" t="28881" r="85221" b="27298"/>
          <a:stretch/>
        </p:blipFill>
        <p:spPr>
          <a:xfrm>
            <a:off x="4184786" y="2771185"/>
            <a:ext cx="612765" cy="1954170"/>
          </a:xfrm>
          <a:prstGeom prst="rect">
            <a:avLst/>
          </a:prstGeom>
        </p:spPr>
      </p:pic>
      <p:pic>
        <p:nvPicPr>
          <p:cNvPr id="19" name="Grafik 18" descr="Ein Bild, das Screenshot, Design enthält.&#10;&#10;KI-generierte Inhalte können fehlerhaft sein.">
            <a:extLst>
              <a:ext uri="{FF2B5EF4-FFF2-40B4-BE49-F238E27FC236}">
                <a16:creationId xmlns:a16="http://schemas.microsoft.com/office/drawing/2014/main" id="{AEF4C72D-C5C9-AE25-7A87-DB0BB6B7FB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78" t="27234" r="62284" b="29671"/>
          <a:stretch/>
        </p:blipFill>
        <p:spPr>
          <a:xfrm>
            <a:off x="5933904" y="2684764"/>
            <a:ext cx="843313" cy="1957289"/>
          </a:xfrm>
          <a:prstGeom prst="rect">
            <a:avLst/>
          </a:prstGeom>
        </p:spPr>
      </p:pic>
      <p:cxnSp>
        <p:nvCxnSpPr>
          <p:cNvPr id="20" name="Gerade Verbindung mit Pfeil 19">
            <a:extLst>
              <a:ext uri="{FF2B5EF4-FFF2-40B4-BE49-F238E27FC236}">
                <a16:creationId xmlns:a16="http://schemas.microsoft.com/office/drawing/2014/main" id="{082F0DCA-3009-5DAC-4DD9-6B1AE28FEBAE}"/>
              </a:ext>
            </a:extLst>
          </p:cNvPr>
          <p:cNvCxnSpPr>
            <a:cxnSpLocks/>
          </p:cNvCxnSpPr>
          <p:nvPr/>
        </p:nvCxnSpPr>
        <p:spPr>
          <a:xfrm>
            <a:off x="4901659" y="3521512"/>
            <a:ext cx="1032245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Grafik 21" descr="Ein Bild, das Screenshot, Design enthält.&#10;&#10;KI-generierte Inhalte können fehlerhaft sein.">
            <a:extLst>
              <a:ext uri="{FF2B5EF4-FFF2-40B4-BE49-F238E27FC236}">
                <a16:creationId xmlns:a16="http://schemas.microsoft.com/office/drawing/2014/main" id="{D2D785F5-24EF-BD55-27F5-8FBB84C5C0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24605" r="40334" b="32632"/>
          <a:stretch/>
        </p:blipFill>
        <p:spPr>
          <a:xfrm>
            <a:off x="7584803" y="2595825"/>
            <a:ext cx="940148" cy="1957290"/>
          </a:xfrm>
          <a:prstGeom prst="rect">
            <a:avLst/>
          </a:prstGeom>
        </p:spPr>
      </p:pic>
      <p:cxnSp>
        <p:nvCxnSpPr>
          <p:cNvPr id="23" name="Gerade Verbindung mit Pfeil 22">
            <a:extLst>
              <a:ext uri="{FF2B5EF4-FFF2-40B4-BE49-F238E27FC236}">
                <a16:creationId xmlns:a16="http://schemas.microsoft.com/office/drawing/2014/main" id="{75A26CB9-AABD-D69F-54A1-5031A6F1FCD4}"/>
              </a:ext>
            </a:extLst>
          </p:cNvPr>
          <p:cNvCxnSpPr>
            <a:cxnSpLocks/>
          </p:cNvCxnSpPr>
          <p:nvPr/>
        </p:nvCxnSpPr>
        <p:spPr>
          <a:xfrm>
            <a:off x="6669801" y="3574470"/>
            <a:ext cx="1026574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feld 23">
            <a:extLst>
              <a:ext uri="{FF2B5EF4-FFF2-40B4-BE49-F238E27FC236}">
                <a16:creationId xmlns:a16="http://schemas.microsoft.com/office/drawing/2014/main" id="{B98120BA-CCA6-3948-A22B-CB00F6BF18F7}"/>
              </a:ext>
            </a:extLst>
          </p:cNvPr>
          <p:cNvSpPr txBox="1"/>
          <p:nvPr/>
        </p:nvSpPr>
        <p:spPr>
          <a:xfrm>
            <a:off x="4985171" y="3818185"/>
            <a:ext cx="114399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10.000 x g</a:t>
            </a:r>
          </a:p>
          <a:p>
            <a:r>
              <a:rPr lang="de-DE" sz="1400" dirty="0"/>
              <a:t>10 min</a:t>
            </a:r>
          </a:p>
          <a:p>
            <a:r>
              <a:rPr lang="de-DE" sz="1400" dirty="0" err="1"/>
              <a:t>wash</a:t>
            </a:r>
            <a:r>
              <a:rPr lang="de-DE" sz="1400" dirty="0"/>
              <a:t> pellet</a:t>
            </a:r>
            <a:endParaRPr lang="en-US" sz="1400" dirty="0"/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7D0A8406-BEBE-CBF4-039B-1902A2439B2C}"/>
              </a:ext>
            </a:extLst>
          </p:cNvPr>
          <p:cNvSpPr txBox="1"/>
          <p:nvPr/>
        </p:nvSpPr>
        <p:spPr>
          <a:xfrm>
            <a:off x="6909636" y="3846652"/>
            <a:ext cx="2564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80 °C</a:t>
            </a:r>
          </a:p>
          <a:p>
            <a:r>
              <a:rPr lang="de-DE" sz="1400" dirty="0"/>
              <a:t>24 h</a:t>
            </a:r>
            <a:endParaRPr lang="en-US" sz="1400" dirty="0"/>
          </a:p>
        </p:txBody>
      </p:sp>
      <p:cxnSp>
        <p:nvCxnSpPr>
          <p:cNvPr id="26" name="Gerade Verbindung mit Pfeil 25">
            <a:extLst>
              <a:ext uri="{FF2B5EF4-FFF2-40B4-BE49-F238E27FC236}">
                <a16:creationId xmlns:a16="http://schemas.microsoft.com/office/drawing/2014/main" id="{7E94BEE8-709E-5C18-DFB2-ECB05CE0B70F}"/>
              </a:ext>
            </a:extLst>
          </p:cNvPr>
          <p:cNvCxnSpPr>
            <a:cxnSpLocks/>
          </p:cNvCxnSpPr>
          <p:nvPr/>
        </p:nvCxnSpPr>
        <p:spPr>
          <a:xfrm>
            <a:off x="8447110" y="3586296"/>
            <a:ext cx="1026574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feld 27">
            <a:extLst>
              <a:ext uri="{FF2B5EF4-FFF2-40B4-BE49-F238E27FC236}">
                <a16:creationId xmlns:a16="http://schemas.microsoft.com/office/drawing/2014/main" id="{6ACD092D-6293-9DF8-4558-19B705016AA6}"/>
              </a:ext>
            </a:extLst>
          </p:cNvPr>
          <p:cNvSpPr txBox="1"/>
          <p:nvPr/>
        </p:nvSpPr>
        <p:spPr>
          <a:xfrm>
            <a:off x="8447110" y="3846652"/>
            <a:ext cx="10814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err="1"/>
              <a:t>Weigh</a:t>
            </a:r>
            <a:r>
              <a:rPr lang="de-DE" sz="1400" dirty="0"/>
              <a:t> </a:t>
            </a:r>
            <a:r>
              <a:rPr lang="de-DE" sz="1400" dirty="0" err="1"/>
              <a:t>dried</a:t>
            </a:r>
            <a:r>
              <a:rPr lang="de-DE" sz="1400" dirty="0"/>
              <a:t> </a:t>
            </a:r>
            <a:r>
              <a:rPr lang="de-DE" sz="1400" dirty="0" err="1"/>
              <a:t>biomass</a:t>
            </a:r>
            <a:endParaRPr lang="en-US" dirty="0"/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DF8D74AA-A005-1820-F9F3-47F311FEB18F}"/>
              </a:ext>
            </a:extLst>
          </p:cNvPr>
          <p:cNvSpPr txBox="1">
            <a:spLocks/>
          </p:cNvSpPr>
          <p:nvPr/>
        </p:nvSpPr>
        <p:spPr>
          <a:xfrm>
            <a:off x="581192" y="2178031"/>
            <a:ext cx="10913334" cy="45195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Workflow for biomass measurement</a:t>
            </a:r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r>
              <a:rPr lang="en-US" dirty="0"/>
              <a:t>Rinse out biofilm at different time points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/>
              <a:t>Calibration curve for biomass concentration depending on light intensity change</a:t>
            </a:r>
          </a:p>
          <a:p>
            <a:endParaRPr lang="en-US" b="1" dirty="0"/>
          </a:p>
          <a:p>
            <a:endParaRPr lang="en-US" b="1" dirty="0"/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013587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BBFE9168-1EC0-B60C-E705-D9D52FAD71EC}"/>
              </a:ext>
            </a:extLst>
          </p:cNvPr>
          <p:cNvSpPr txBox="1">
            <a:spLocks/>
          </p:cNvSpPr>
          <p:nvPr/>
        </p:nvSpPr>
        <p:spPr>
          <a:xfrm>
            <a:off x="2031939" y="1933796"/>
            <a:ext cx="8698777" cy="18151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Improvement of currently used methods </a:t>
            </a:r>
            <a:r>
              <a:rPr lang="en-US" dirty="0"/>
              <a:t>(measurement of substrates and alginate, calibration curve for calculation of biomass concentration) </a:t>
            </a:r>
          </a:p>
          <a:p>
            <a:endParaRPr lang="en-US" dirty="0"/>
          </a:p>
          <a:p>
            <a:pPr marL="0" indent="0">
              <a:buFont typeface="Wingdings 2" panose="05020102010507070707" pitchFamily="18" charset="2"/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19" name="Inhaltsplatzhalter 2">
            <a:extLst>
              <a:ext uri="{FF2B5EF4-FFF2-40B4-BE49-F238E27FC236}">
                <a16:creationId xmlns:a16="http://schemas.microsoft.com/office/drawing/2014/main" id="{041ADCC9-FF2B-FCCD-CC97-6DF60B1FF5FD}"/>
              </a:ext>
            </a:extLst>
          </p:cNvPr>
          <p:cNvSpPr txBox="1">
            <a:spLocks/>
          </p:cNvSpPr>
          <p:nvPr/>
        </p:nvSpPr>
        <p:spPr>
          <a:xfrm>
            <a:off x="2031939" y="3993475"/>
            <a:ext cx="9259698" cy="10657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Model parametrization and validation </a:t>
            </a:r>
            <a:r>
              <a:rPr lang="en-US" dirty="0"/>
              <a:t>based on experimentally derived kinetic parameters</a:t>
            </a:r>
          </a:p>
          <a:p>
            <a:pPr marL="0" indent="0">
              <a:buNone/>
            </a:pPr>
            <a:r>
              <a:rPr lang="en-US" sz="1900" dirty="0"/>
              <a:t>	</a:t>
            </a:r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6B65549-942E-458D-ACC0-6CB50B4250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Outlook</a:t>
            </a:r>
            <a:endParaRPr lang="en-US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8CBCA89-3818-BC3E-68A3-56CE6B3139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31939" y="2440871"/>
            <a:ext cx="8698777" cy="1815155"/>
          </a:xfrm>
        </p:spPr>
        <p:txBody>
          <a:bodyPr/>
          <a:lstStyle/>
          <a:p>
            <a:r>
              <a:rPr lang="en-US" b="1" dirty="0"/>
              <a:t>Expansion of kinetic parameter measurement </a:t>
            </a:r>
            <a:r>
              <a:rPr lang="en-US" dirty="0"/>
              <a:t>(oxygen content, pH-values, attachment and detachment of biofilms)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F1D8F06-16BF-BC00-8624-5B1DEB8EC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InterPore 2026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E584E7A-D425-A5DB-380D-D83AF6F650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ADB0A-66A1-48E8-896A-5109EB6C307D}" type="slidenum">
              <a:rPr lang="de-DE" smtClean="0"/>
              <a:t>11</a:t>
            </a:fld>
            <a:endParaRPr lang="de-DE"/>
          </a:p>
        </p:txBody>
      </p:sp>
      <p:sp>
        <p:nvSpPr>
          <p:cNvPr id="17" name="Pfeil: nach rechts 16">
            <a:extLst>
              <a:ext uri="{FF2B5EF4-FFF2-40B4-BE49-F238E27FC236}">
                <a16:creationId xmlns:a16="http://schemas.microsoft.com/office/drawing/2014/main" id="{248CC326-836D-3277-2CFF-8B520EFB3523}"/>
              </a:ext>
            </a:extLst>
          </p:cNvPr>
          <p:cNvSpPr/>
          <p:nvPr/>
        </p:nvSpPr>
        <p:spPr>
          <a:xfrm rot="5400000">
            <a:off x="5802134" y="3557556"/>
            <a:ext cx="438549" cy="55511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" name="Pfeil: nach rechts 17">
            <a:extLst>
              <a:ext uri="{FF2B5EF4-FFF2-40B4-BE49-F238E27FC236}">
                <a16:creationId xmlns:a16="http://schemas.microsoft.com/office/drawing/2014/main" id="{81114C40-A3B9-A389-337A-89C5CE612BB3}"/>
              </a:ext>
            </a:extLst>
          </p:cNvPr>
          <p:cNvSpPr/>
          <p:nvPr/>
        </p:nvSpPr>
        <p:spPr>
          <a:xfrm rot="5400000">
            <a:off x="5802135" y="4496019"/>
            <a:ext cx="438549" cy="55511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Inhaltsplatzhalter 2">
            <a:extLst>
              <a:ext uri="{FF2B5EF4-FFF2-40B4-BE49-F238E27FC236}">
                <a16:creationId xmlns:a16="http://schemas.microsoft.com/office/drawing/2014/main" id="{820B3FE8-CD3F-DC12-30E1-62E88651D9C2}"/>
              </a:ext>
            </a:extLst>
          </p:cNvPr>
          <p:cNvSpPr txBox="1">
            <a:spLocks/>
          </p:cNvSpPr>
          <p:nvPr/>
        </p:nvSpPr>
        <p:spPr>
          <a:xfrm>
            <a:off x="2031939" y="4575319"/>
            <a:ext cx="8698777" cy="179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ym typeface="Wingdings" panose="05000000000000000000" pitchFamily="2" charset="2"/>
              </a:rPr>
              <a:t>Deeper </a:t>
            </a:r>
            <a:r>
              <a:rPr lang="en-US" b="1" dirty="0">
                <a:sym typeface="Wingdings" panose="05000000000000000000" pitchFamily="2" charset="2"/>
              </a:rPr>
              <a:t>understanding of biofilm formation </a:t>
            </a:r>
            <a:r>
              <a:rPr lang="en-US" dirty="0">
                <a:sym typeface="Wingdings" panose="05000000000000000000" pitchFamily="2" charset="2"/>
              </a:rPr>
              <a:t>depending on pore geometry and </a:t>
            </a:r>
            <a:r>
              <a:rPr lang="en-US" b="1" dirty="0">
                <a:sym typeface="Wingdings" panose="05000000000000000000" pitchFamily="2" charset="2"/>
              </a:rPr>
              <a:t>e</a:t>
            </a:r>
            <a:r>
              <a:rPr lang="en-US" b="1" dirty="0"/>
              <a:t>nhanced biopolymer production </a:t>
            </a:r>
            <a:r>
              <a:rPr lang="en-US" dirty="0"/>
              <a:t>in biofilms growing in porous substrates</a:t>
            </a:r>
          </a:p>
        </p:txBody>
      </p:sp>
      <p:sp>
        <p:nvSpPr>
          <p:cNvPr id="9" name="Pfeil: nach rechts 8">
            <a:extLst>
              <a:ext uri="{FF2B5EF4-FFF2-40B4-BE49-F238E27FC236}">
                <a16:creationId xmlns:a16="http://schemas.microsoft.com/office/drawing/2014/main" id="{4988365E-F9D2-A564-BFA8-57E3FF07E861}"/>
              </a:ext>
            </a:extLst>
          </p:cNvPr>
          <p:cNvSpPr/>
          <p:nvPr/>
        </p:nvSpPr>
        <p:spPr>
          <a:xfrm rot="5400000">
            <a:off x="5802133" y="2496578"/>
            <a:ext cx="438549" cy="55511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12DC6A79-9702-EAB5-A747-5649E458E7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628441" y="0"/>
            <a:ext cx="563559" cy="563559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E63C55CF-FBD7-0117-7D23-D3D16219EFBD}"/>
              </a:ext>
            </a:extLst>
          </p:cNvPr>
          <p:cNvSpPr txBox="1"/>
          <p:nvPr/>
        </p:nvSpPr>
        <p:spPr>
          <a:xfrm>
            <a:off x="9466943" y="117092"/>
            <a:ext cx="2182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loisa.borde@ovgu.de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7464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3" grpId="0" build="p"/>
      <p:bldP spid="17" grpId="0" animBg="1"/>
      <p:bldP spid="18" grpId="0" animBg="1"/>
      <p:bldP spid="20" grpId="0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3D2913-49C6-06E0-E593-1224220AB5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Thank</a:t>
            </a:r>
            <a:r>
              <a:rPr lang="de-DE" dirty="0"/>
              <a:t> </a:t>
            </a:r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your</a:t>
            </a:r>
            <a:r>
              <a:rPr lang="de-DE" dirty="0"/>
              <a:t> </a:t>
            </a:r>
            <a:r>
              <a:rPr lang="de-DE" dirty="0" err="1"/>
              <a:t>attention</a:t>
            </a:r>
            <a:r>
              <a:rPr lang="de-DE" dirty="0"/>
              <a:t>! </a:t>
            </a:r>
            <a:endParaRPr lang="en-US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5AB1B07-F891-81A3-93C7-087330740C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ADB0A-66A1-48E8-896A-5109EB6C307D}" type="slidenum">
              <a:rPr lang="de-DE" smtClean="0"/>
              <a:t>12</a:t>
            </a:fld>
            <a:endParaRPr lang="de-DE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CA6EC0A1-3F51-AC9B-4E21-FBB0D4981F6D}"/>
              </a:ext>
            </a:extLst>
          </p:cNvPr>
          <p:cNvSpPr txBox="1"/>
          <p:nvPr/>
        </p:nvSpPr>
        <p:spPr>
          <a:xfrm>
            <a:off x="1999206" y="2076605"/>
            <a:ext cx="8559094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1271588" algn="l"/>
              </a:tabLst>
            </a:pPr>
            <a:r>
              <a:rPr lang="en-US" b="1" dirty="0"/>
              <a:t>M. Sc. Loisa Borde</a:t>
            </a:r>
          </a:p>
          <a:p>
            <a:pPr>
              <a:tabLst>
                <a:tab pos="1271588" algn="l"/>
              </a:tabLst>
            </a:pPr>
            <a:r>
              <a:rPr lang="en-US" dirty="0"/>
              <a:t>Institute of Process Engineering</a:t>
            </a:r>
          </a:p>
          <a:p>
            <a:pPr>
              <a:tabLst>
                <a:tab pos="1271588" algn="l"/>
              </a:tabLst>
            </a:pPr>
            <a:r>
              <a:rPr lang="en-US" dirty="0"/>
              <a:t>Otto-von-Guericke University Magdeburg </a:t>
            </a:r>
          </a:p>
          <a:p>
            <a:pPr>
              <a:tabLst>
                <a:tab pos="1271588" algn="l"/>
              </a:tabLst>
            </a:pPr>
            <a:r>
              <a:rPr lang="en-US" dirty="0" err="1"/>
              <a:t>Universitätsplatz</a:t>
            </a:r>
            <a:r>
              <a:rPr lang="en-US" dirty="0"/>
              <a:t> 2</a:t>
            </a:r>
          </a:p>
          <a:p>
            <a:pPr>
              <a:tabLst>
                <a:tab pos="1271588" algn="l"/>
              </a:tabLst>
            </a:pPr>
            <a:r>
              <a:rPr lang="en-US" dirty="0"/>
              <a:t>39106 Magdeburg</a:t>
            </a:r>
          </a:p>
          <a:p>
            <a:pPr>
              <a:tabLst>
                <a:tab pos="1271588" algn="l"/>
              </a:tabLst>
            </a:pPr>
            <a:endParaRPr lang="en-US" dirty="0"/>
          </a:p>
          <a:p>
            <a:pPr>
              <a:tabLst>
                <a:tab pos="1271588" algn="l"/>
              </a:tabLst>
            </a:pPr>
            <a:r>
              <a:rPr lang="en-US" dirty="0"/>
              <a:t>loisa.borde@ovgu.de</a:t>
            </a:r>
          </a:p>
          <a:p>
            <a:pPr>
              <a:tabLst>
                <a:tab pos="1271588" algn="l"/>
              </a:tabLst>
            </a:pPr>
            <a:r>
              <a:rPr lang="en-US" dirty="0"/>
              <a:t>+49 (0) 391 67 50246</a:t>
            </a:r>
          </a:p>
          <a:p>
            <a:pPr>
              <a:tabLst>
                <a:tab pos="1271588" algn="l"/>
              </a:tabLst>
            </a:pPr>
            <a:endParaRPr lang="en-US" sz="2800" dirty="0">
              <a:latin typeface="InfoOTText-Medium" pitchFamily="50" charset="0"/>
            </a:endParaRPr>
          </a:p>
        </p:txBody>
      </p:sp>
      <p:pic>
        <p:nvPicPr>
          <p:cNvPr id="8" name="F1DE9EDB-1F1D-4BBF-B8C0-09828D1B36A5" descr="IMG_5813.jpg">
            <a:extLst>
              <a:ext uri="{FF2B5EF4-FFF2-40B4-BE49-F238E27FC236}">
                <a16:creationId xmlns:a16="http://schemas.microsoft.com/office/drawing/2014/main" id="{445ACB22-36C8-B6D7-511C-0174F8DB15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951" y="1862704"/>
            <a:ext cx="3090561" cy="2394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69" descr="W:\user\Forschungszentrum Dynamische Systeme - CDS\Public Relation\CDS Poster\MPIundCDS.PNG">
            <a:extLst>
              <a:ext uri="{FF2B5EF4-FFF2-40B4-BE49-F238E27FC236}">
                <a16:creationId xmlns:a16="http://schemas.microsoft.com/office/drawing/2014/main" id="{BDDD0405-4D14-7AB7-03A6-370688489B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03"/>
          <a:stretch>
            <a:fillRect/>
          </a:stretch>
        </p:blipFill>
        <p:spPr bwMode="auto">
          <a:xfrm>
            <a:off x="4686104" y="5211855"/>
            <a:ext cx="2737053" cy="840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9">
            <a:extLst>
              <a:ext uri="{FF2B5EF4-FFF2-40B4-BE49-F238E27FC236}">
                <a16:creationId xmlns:a16="http://schemas.microsoft.com/office/drawing/2014/main" id="{560C8E73-49B4-57EA-678F-C7B0BC0B15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8576" y="5334784"/>
            <a:ext cx="3691552" cy="537405"/>
          </a:xfrm>
          <a:prstGeom prst="rect">
            <a:avLst/>
          </a:prstGeom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D3C6EE35-4204-1DFA-F717-7A8001CE2787}"/>
              </a:ext>
            </a:extLst>
          </p:cNvPr>
          <p:cNvSpPr txBox="1"/>
          <p:nvPr/>
        </p:nvSpPr>
        <p:spPr>
          <a:xfrm>
            <a:off x="7594255" y="4201710"/>
            <a:ext cx="4292946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1271588" algn="l"/>
              </a:tabLst>
            </a:pPr>
            <a:r>
              <a:rPr lang="en-US" b="1" dirty="0"/>
              <a:t>Many thanks to:</a:t>
            </a:r>
          </a:p>
          <a:p>
            <a:pPr>
              <a:tabLst>
                <a:tab pos="1271588" algn="l"/>
              </a:tabLst>
            </a:pPr>
            <a:r>
              <a:rPr lang="en-US" dirty="0"/>
              <a:t>Dr. Nicole Vorhauer-Huget</a:t>
            </a:r>
          </a:p>
          <a:p>
            <a:pPr>
              <a:tabLst>
                <a:tab pos="1271588" algn="l"/>
              </a:tabLst>
            </a:pPr>
            <a:r>
              <a:rPr lang="en-US" dirty="0"/>
              <a:t>Prof. Dr. Stefanie Duvigneau</a:t>
            </a:r>
          </a:p>
          <a:p>
            <a:pPr>
              <a:tabLst>
                <a:tab pos="1271588" algn="l"/>
              </a:tabLst>
            </a:pPr>
            <a:r>
              <a:rPr lang="en-US" dirty="0"/>
              <a:t>Maike Werdin</a:t>
            </a:r>
          </a:p>
          <a:p>
            <a:pPr>
              <a:tabLst>
                <a:tab pos="1271588" algn="l"/>
              </a:tabLst>
            </a:pPr>
            <a:r>
              <a:rPr lang="en-US" dirty="0"/>
              <a:t>Transport in porous media research group</a:t>
            </a:r>
          </a:p>
          <a:p>
            <a:pPr>
              <a:tabLst>
                <a:tab pos="1271588" algn="l"/>
              </a:tabLst>
            </a:pPr>
            <a:endParaRPr lang="en-US" sz="2800" dirty="0">
              <a:latin typeface="InfoOTText-Medium" pitchFamily="50" charset="0"/>
            </a:endParaRPr>
          </a:p>
        </p:txBody>
      </p:sp>
      <p:pic>
        <p:nvPicPr>
          <p:cNvPr id="15" name="Picture 51">
            <a:extLst>
              <a:ext uri="{FF2B5EF4-FFF2-40B4-BE49-F238E27FC236}">
                <a16:creationId xmlns:a16="http://schemas.microsoft.com/office/drawing/2014/main" id="{6D5C091A-5CE6-9324-09CB-23C1030775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77562" y="4794370"/>
            <a:ext cx="2714701" cy="537405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BAB4761A-8BB7-8BE2-E59B-1A5B4101D0C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20128" y="3033021"/>
            <a:ext cx="1514249" cy="1514249"/>
          </a:xfrm>
          <a:prstGeom prst="rect">
            <a:avLst/>
          </a:prstGeom>
        </p:spPr>
      </p:pic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5379007-B865-A248-2386-261C8330E0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2961" y="5924435"/>
            <a:ext cx="11029615" cy="840434"/>
          </a:xfrm>
        </p:spPr>
        <p:txBody>
          <a:bodyPr/>
          <a:lstStyle/>
          <a:p>
            <a:pPr marL="0" indent="0">
              <a:buNone/>
            </a:pPr>
            <a:r>
              <a:rPr lang="en-US" sz="1400" u="sng" dirty="0">
                <a:latin typeface="Lucida Sans" panose="020B0602030504020204" pitchFamily="34" charset="0"/>
              </a:rPr>
              <a:t>Acknowledgement: </a:t>
            </a:r>
            <a:r>
              <a:rPr lang="en-US" sz="1400" dirty="0">
                <a:latin typeface="Lucida Sans" panose="020B0602030504020204" pitchFamily="34" charset="0"/>
              </a:rPr>
              <a:t>The authors gratefully acknowledge the funding by the European Regional Development Fund (ERDF) within the </a:t>
            </a:r>
            <a:r>
              <a:rPr lang="en-US" sz="1400" dirty="0" err="1">
                <a:latin typeface="Lucida Sans" panose="020B0602030504020204" pitchFamily="34" charset="0"/>
              </a:rPr>
              <a:t>programme</a:t>
            </a:r>
            <a:r>
              <a:rPr lang="en-US" sz="1400" dirty="0">
                <a:latin typeface="Lucida Sans" panose="020B0602030504020204" pitchFamily="34" charset="0"/>
              </a:rPr>
              <a:t> Research and Innovation - Grant Number ZS/2023/12/182075.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3361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432FB53-B1B2-3903-986D-3CE6D0BD1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References</a:t>
            </a:r>
            <a:endParaRPr lang="en-US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CCC2E1A-23CB-9909-6BBD-36B10A8267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Iain D. Hay, Zahid Ur Rehman, M. Fata </a:t>
            </a:r>
            <a:r>
              <a:rPr lang="en-US" dirty="0" err="1"/>
              <a:t>Moradali</a:t>
            </a:r>
            <a:r>
              <a:rPr lang="en-US" dirty="0"/>
              <a:t>, </a:t>
            </a:r>
            <a:r>
              <a:rPr lang="en-US" dirty="0" err="1"/>
              <a:t>Yajie</a:t>
            </a:r>
            <a:r>
              <a:rPr lang="en-US" dirty="0"/>
              <a:t> Wang, and Bernd H. A. Rehm. Microbial alginate production, modification and its applications. Microbial Biotechnology, 6(6):637–650, 2013. DOI: 10.1111/1751-7915.12076; </a:t>
            </a:r>
          </a:p>
          <a:p>
            <a:r>
              <a:rPr lang="en-US" dirty="0"/>
              <a:t>George E. </a:t>
            </a:r>
            <a:r>
              <a:rPr lang="en-US" dirty="0" err="1"/>
              <a:t>Kapellos</a:t>
            </a:r>
            <a:r>
              <a:rPr lang="en-US" dirty="0"/>
              <a:t>, </a:t>
            </a:r>
            <a:r>
              <a:rPr lang="en-US" dirty="0" err="1"/>
              <a:t>Terpsichori</a:t>
            </a:r>
            <a:r>
              <a:rPr lang="en-US" dirty="0"/>
              <a:t> S. Alexiou, and Stavros Pavlou. Chapter 8 - fluid-biofilm interactions in porous media. In Sid M. Becker and Andrey V. Kuznetsov, editors, Heat Transfer and Fluid Flow in Biological Processes, pages 207–238. Academic Press, Boston, 2015. ISBN 978-0-12-408077-5. DOI: 10.1016/B978-0-12-408077-5.00008-0; </a:t>
            </a:r>
          </a:p>
          <a:p>
            <a:r>
              <a:rPr lang="en-US" dirty="0"/>
              <a:t>Aamer, E., Faber, F., </a:t>
            </a:r>
            <a:r>
              <a:rPr lang="en-US" dirty="0" err="1"/>
              <a:t>Bhaskaran</a:t>
            </a:r>
            <a:r>
              <a:rPr lang="en-US" dirty="0"/>
              <a:t>, S. et al. Pore Network Model for Study of Biofilm Growth Limitations in Porous Substrata. </a:t>
            </a:r>
            <a:r>
              <a:rPr lang="en-US" dirty="0" err="1"/>
              <a:t>Transp</a:t>
            </a:r>
            <a:r>
              <a:rPr lang="en-US" dirty="0"/>
              <a:t> Porous Med 153, 12 (2026). DOI: 10.1007/s11242-025-02261-6</a:t>
            </a:r>
          </a:p>
          <a:p>
            <a:endParaRPr lang="en-US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B8444C1-FA10-69A6-8A13-10D9BFEB09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InterPore 2026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BF1311A-7E1D-1953-CD49-D8946C41BC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ADB0A-66A1-48E8-896A-5109EB6C307D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929155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766489-9D64-2C12-AFAC-D4CE6B5753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Productive</a:t>
            </a:r>
            <a:r>
              <a:rPr lang="de-DE" dirty="0"/>
              <a:t> Biofilms </a:t>
            </a:r>
            <a:r>
              <a:rPr lang="de-DE" dirty="0" err="1"/>
              <a:t>For</a:t>
            </a:r>
            <a:r>
              <a:rPr lang="de-DE" dirty="0"/>
              <a:t> biopolymer </a:t>
            </a:r>
            <a:r>
              <a:rPr lang="de-DE" dirty="0" err="1"/>
              <a:t>Production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69D7AD6-4442-EE13-5E0E-FFB6D2A90C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4496" y="1786735"/>
            <a:ext cx="10690866" cy="4252027"/>
          </a:xfrm>
        </p:spPr>
        <p:txBody>
          <a:bodyPr>
            <a:normAutofit/>
          </a:bodyPr>
          <a:lstStyle/>
          <a:p>
            <a:r>
              <a:rPr lang="de-DE" b="1" dirty="0"/>
              <a:t>Biofilms: </a:t>
            </a:r>
            <a:r>
              <a:rPr lang="en-US" dirty="0"/>
              <a:t>microbial communities embedded in extracellular polysaccharides (EPS) that adhere to surfaces</a:t>
            </a:r>
          </a:p>
          <a:p>
            <a:endParaRPr lang="en-US" b="1" i="1" dirty="0"/>
          </a:p>
          <a:p>
            <a:endParaRPr lang="en-US" b="1" i="1" dirty="0"/>
          </a:p>
          <a:p>
            <a:endParaRPr lang="en-US" b="1" i="1" dirty="0"/>
          </a:p>
          <a:p>
            <a:endParaRPr lang="en-US" b="1" i="1" dirty="0"/>
          </a:p>
          <a:p>
            <a:endParaRPr lang="en-US" b="1" i="1" dirty="0"/>
          </a:p>
          <a:p>
            <a:r>
              <a:rPr lang="en-US" b="1" i="1" dirty="0"/>
              <a:t>A. </a:t>
            </a:r>
            <a:r>
              <a:rPr lang="en-US" b="1" i="1" dirty="0" err="1"/>
              <a:t>vinelandii</a:t>
            </a:r>
            <a:r>
              <a:rPr lang="en-US" b="1" i="1" dirty="0"/>
              <a:t> </a:t>
            </a:r>
            <a:r>
              <a:rPr lang="en-US" dirty="0"/>
              <a:t>produces biofilms consisting of </a:t>
            </a:r>
            <a:r>
              <a:rPr lang="en-US" b="1" dirty="0"/>
              <a:t>alginate</a:t>
            </a:r>
            <a:r>
              <a:rPr lang="en-US" dirty="0"/>
              <a:t> (biopolymer used in food industry and medicine)</a:t>
            </a:r>
          </a:p>
          <a:p>
            <a:r>
              <a:rPr lang="de-DE" b="1" dirty="0"/>
              <a:t>Media </a:t>
            </a:r>
            <a:r>
              <a:rPr lang="de-DE" b="1" dirty="0" err="1"/>
              <a:t>with</a:t>
            </a:r>
            <a:r>
              <a:rPr lang="de-DE" b="1" dirty="0"/>
              <a:t> high </a:t>
            </a:r>
            <a:r>
              <a:rPr lang="de-DE" b="1" dirty="0" err="1"/>
              <a:t>surface</a:t>
            </a:r>
            <a:r>
              <a:rPr lang="de-DE" b="1" dirty="0"/>
              <a:t>-</a:t>
            </a:r>
            <a:r>
              <a:rPr lang="de-DE" b="1" dirty="0" err="1"/>
              <a:t>to</a:t>
            </a:r>
            <a:r>
              <a:rPr lang="de-DE" b="1" dirty="0"/>
              <a:t>-volume </a:t>
            </a:r>
            <a:r>
              <a:rPr lang="de-DE" b="1" dirty="0" err="1"/>
              <a:t>ratio</a:t>
            </a:r>
            <a:r>
              <a:rPr lang="de-DE" b="1" dirty="0"/>
              <a:t> </a:t>
            </a:r>
            <a:r>
              <a:rPr lang="de-DE" dirty="0">
                <a:sym typeface="Wingdings" panose="05000000000000000000" pitchFamily="2" charset="2"/>
              </a:rPr>
              <a:t></a:t>
            </a:r>
            <a:r>
              <a:rPr lang="de-DE" dirty="0"/>
              <a:t> </a:t>
            </a:r>
            <a:r>
              <a:rPr lang="de-DE" dirty="0" err="1"/>
              <a:t>increased</a:t>
            </a:r>
            <a:r>
              <a:rPr lang="de-DE" dirty="0"/>
              <a:t> </a:t>
            </a:r>
            <a:r>
              <a:rPr lang="de-DE" dirty="0" err="1"/>
              <a:t>biofilm</a:t>
            </a:r>
            <a:r>
              <a:rPr lang="de-DE" dirty="0"/>
              <a:t> </a:t>
            </a:r>
            <a:r>
              <a:rPr lang="de-DE" dirty="0" err="1"/>
              <a:t>formation</a:t>
            </a:r>
            <a:r>
              <a:rPr lang="de-DE" dirty="0"/>
              <a:t> </a:t>
            </a:r>
            <a:r>
              <a:rPr lang="de-DE" dirty="0">
                <a:sym typeface="Wingdings" panose="05000000000000000000" pitchFamily="2" charset="2"/>
              </a:rPr>
              <a:t> </a:t>
            </a:r>
            <a:r>
              <a:rPr lang="de-DE" dirty="0" err="1">
                <a:sym typeface="Wingdings" panose="05000000000000000000" pitchFamily="2" charset="2"/>
              </a:rPr>
              <a:t>increased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alginate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production</a:t>
            </a:r>
            <a:endParaRPr lang="de-DE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0BD6F64C-0176-D8A1-8341-1F51B122E8FE}"/>
              </a:ext>
            </a:extLst>
          </p:cNvPr>
          <p:cNvSpPr txBox="1"/>
          <p:nvPr/>
        </p:nvSpPr>
        <p:spPr>
          <a:xfrm>
            <a:off x="797165" y="4255665"/>
            <a:ext cx="5877589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000" dirty="0" err="1"/>
              <a:t>Schematic</a:t>
            </a:r>
            <a:r>
              <a:rPr lang="de-DE" sz="1000" dirty="0"/>
              <a:t> </a:t>
            </a:r>
            <a:r>
              <a:rPr lang="de-DE" sz="1000" dirty="0" err="1"/>
              <a:t>overview</a:t>
            </a:r>
            <a:r>
              <a:rPr lang="de-DE" sz="1000" dirty="0"/>
              <a:t> </a:t>
            </a:r>
            <a:r>
              <a:rPr lang="de-DE" sz="1000" dirty="0" err="1"/>
              <a:t>of</a:t>
            </a:r>
            <a:r>
              <a:rPr lang="de-DE" sz="1000" dirty="0"/>
              <a:t> </a:t>
            </a:r>
            <a:r>
              <a:rPr lang="de-DE" sz="1000" dirty="0" err="1"/>
              <a:t>biofilm</a:t>
            </a:r>
            <a:r>
              <a:rPr lang="de-DE" sz="1000" dirty="0"/>
              <a:t> </a:t>
            </a:r>
            <a:r>
              <a:rPr lang="de-DE" sz="1000" dirty="0" err="1"/>
              <a:t>formation</a:t>
            </a:r>
            <a:r>
              <a:rPr lang="de-DE" sz="1000" dirty="0"/>
              <a:t> </a:t>
            </a:r>
            <a:endParaRPr lang="de-DE" sz="10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4" name="Inhaltsplatzhalter 2">
            <a:extLst>
              <a:ext uri="{FF2B5EF4-FFF2-40B4-BE49-F238E27FC236}">
                <a16:creationId xmlns:a16="http://schemas.microsoft.com/office/drawing/2014/main" id="{826DB292-EC4E-1DAA-C205-B8F60ADB10DF}"/>
              </a:ext>
            </a:extLst>
          </p:cNvPr>
          <p:cNvSpPr txBox="1">
            <a:spLocks/>
          </p:cNvSpPr>
          <p:nvPr/>
        </p:nvSpPr>
        <p:spPr>
          <a:xfrm>
            <a:off x="-210556" y="3852177"/>
            <a:ext cx="5530851" cy="23265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C94FBFA3-5675-8899-C952-08E707AC1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err="1"/>
              <a:t>InterPore</a:t>
            </a:r>
            <a:r>
              <a:rPr lang="de-DE" dirty="0"/>
              <a:t> 2026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366136A-E996-0D5D-27E1-B2BD053D8E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ADB0A-66A1-48E8-896A-5109EB6C307D}" type="slidenum">
              <a:rPr lang="de-DE" smtClean="0"/>
              <a:t>2</a:t>
            </a:fld>
            <a:endParaRPr lang="de-DE" dirty="0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03998DCC-6EDB-DFCA-FF37-EE9381DC06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628441" y="0"/>
            <a:ext cx="563559" cy="563559"/>
          </a:xfrm>
          <a:prstGeom prst="rect">
            <a:avLst/>
          </a:prstGeom>
        </p:spPr>
      </p:pic>
      <p:pic>
        <p:nvPicPr>
          <p:cNvPr id="16" name="Grafik 15" descr="Ein Bild, das Screenshot, Nacht enthält.&#10;&#10;KI-generierte Inhalte können fehlerhaft sein.">
            <a:extLst>
              <a:ext uri="{FF2B5EF4-FFF2-40B4-BE49-F238E27FC236}">
                <a16:creationId xmlns:a16="http://schemas.microsoft.com/office/drawing/2014/main" id="{068896A9-BDAE-0FA8-5811-35695DBB22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192" y="2828206"/>
            <a:ext cx="10604170" cy="1591523"/>
          </a:xfrm>
          <a:prstGeom prst="rect">
            <a:avLst/>
          </a:prstGeom>
        </p:spPr>
      </p:pic>
      <p:cxnSp>
        <p:nvCxnSpPr>
          <p:cNvPr id="18" name="Gerade Verbindung mit Pfeil 17">
            <a:extLst>
              <a:ext uri="{FF2B5EF4-FFF2-40B4-BE49-F238E27FC236}">
                <a16:creationId xmlns:a16="http://schemas.microsoft.com/office/drawing/2014/main" id="{C0C972DD-2EED-0165-7073-37EF4CE6C1D1}"/>
              </a:ext>
            </a:extLst>
          </p:cNvPr>
          <p:cNvCxnSpPr>
            <a:cxnSpLocks/>
          </p:cNvCxnSpPr>
          <p:nvPr/>
        </p:nvCxnSpPr>
        <p:spPr>
          <a:xfrm>
            <a:off x="2331628" y="3781397"/>
            <a:ext cx="58189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mit Pfeil 21">
            <a:extLst>
              <a:ext uri="{FF2B5EF4-FFF2-40B4-BE49-F238E27FC236}">
                <a16:creationId xmlns:a16="http://schemas.microsoft.com/office/drawing/2014/main" id="{AAF71788-D5EE-4D02-C5CC-BF5891680AC4}"/>
              </a:ext>
            </a:extLst>
          </p:cNvPr>
          <p:cNvCxnSpPr>
            <a:cxnSpLocks/>
          </p:cNvCxnSpPr>
          <p:nvPr/>
        </p:nvCxnSpPr>
        <p:spPr>
          <a:xfrm>
            <a:off x="5224368" y="3781397"/>
            <a:ext cx="58189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mit Pfeil 22">
            <a:extLst>
              <a:ext uri="{FF2B5EF4-FFF2-40B4-BE49-F238E27FC236}">
                <a16:creationId xmlns:a16="http://schemas.microsoft.com/office/drawing/2014/main" id="{2C2ECA68-772D-1776-B3DE-FB6950492A29}"/>
              </a:ext>
            </a:extLst>
          </p:cNvPr>
          <p:cNvCxnSpPr>
            <a:cxnSpLocks/>
          </p:cNvCxnSpPr>
          <p:nvPr/>
        </p:nvCxnSpPr>
        <p:spPr>
          <a:xfrm>
            <a:off x="8144905" y="3767543"/>
            <a:ext cx="58189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feld 4">
            <a:extLst>
              <a:ext uri="{FF2B5EF4-FFF2-40B4-BE49-F238E27FC236}">
                <a16:creationId xmlns:a16="http://schemas.microsoft.com/office/drawing/2014/main" id="{709B16BC-5F0C-369F-749B-49966B811208}"/>
              </a:ext>
            </a:extLst>
          </p:cNvPr>
          <p:cNvSpPr txBox="1"/>
          <p:nvPr/>
        </p:nvSpPr>
        <p:spPr>
          <a:xfrm>
            <a:off x="9466943" y="117092"/>
            <a:ext cx="2182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loisa.borde@ovgu.de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3267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12EC4F-FBEB-AD52-C1DC-2549E13EBE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Pore Network Model (PNM)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4428F9C-A487-884A-E3B0-9B0B7E1A35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5270967" cy="3678303"/>
          </a:xfrm>
        </p:spPr>
        <p:txBody>
          <a:bodyPr>
            <a:normAutofit/>
          </a:bodyPr>
          <a:lstStyle/>
          <a:p>
            <a:r>
              <a:rPr lang="de-DE" b="1" dirty="0"/>
              <a:t>Pore Network Model: </a:t>
            </a:r>
            <a:r>
              <a:rPr lang="de-DE" dirty="0" err="1"/>
              <a:t>biofilm</a:t>
            </a:r>
            <a:r>
              <a:rPr lang="de-DE" dirty="0"/>
              <a:t> </a:t>
            </a:r>
            <a:r>
              <a:rPr lang="de-DE" dirty="0" err="1"/>
              <a:t>formation</a:t>
            </a:r>
            <a:r>
              <a:rPr lang="de-DE" dirty="0"/>
              <a:t> in </a:t>
            </a:r>
            <a:r>
              <a:rPr lang="de-DE" dirty="0" err="1"/>
              <a:t>porous</a:t>
            </a:r>
            <a:r>
              <a:rPr lang="de-DE" dirty="0"/>
              <a:t> </a:t>
            </a:r>
            <a:r>
              <a:rPr lang="de-DE" dirty="0" err="1"/>
              <a:t>structures</a:t>
            </a:r>
            <a:endParaRPr lang="de-DE" dirty="0"/>
          </a:p>
          <a:p>
            <a:r>
              <a:rPr lang="de-DE" dirty="0">
                <a:sym typeface="Wingdings" panose="05000000000000000000" pitchFamily="2" charset="2"/>
              </a:rPr>
              <a:t>Experimental </a:t>
            </a:r>
            <a:r>
              <a:rPr lang="de-DE" dirty="0" err="1">
                <a:sym typeface="Wingdings" panose="05000000000000000000" pitchFamily="2" charset="2"/>
              </a:rPr>
              <a:t>data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for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model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parametrization</a:t>
            </a:r>
            <a:r>
              <a:rPr lang="de-DE" dirty="0">
                <a:sym typeface="Wingdings" panose="05000000000000000000" pitchFamily="2" charset="2"/>
              </a:rPr>
              <a:t> and </a:t>
            </a:r>
            <a:r>
              <a:rPr lang="de-DE" dirty="0" err="1">
                <a:sym typeface="Wingdings" panose="05000000000000000000" pitchFamily="2" charset="2"/>
              </a:rPr>
              <a:t>validation</a:t>
            </a:r>
            <a:r>
              <a:rPr lang="de-DE" dirty="0">
                <a:sym typeface="Wingdings" panose="05000000000000000000" pitchFamily="2" charset="2"/>
              </a:rPr>
              <a:t> 	</a:t>
            </a:r>
          </a:p>
          <a:p>
            <a:pPr lvl="1"/>
            <a:r>
              <a:rPr lang="de-DE" dirty="0">
                <a:sym typeface="Wingdings" panose="05000000000000000000" pitchFamily="2" charset="2"/>
              </a:rPr>
              <a:t>Boundary and initial </a:t>
            </a:r>
            <a:r>
              <a:rPr lang="de-DE" dirty="0" err="1">
                <a:sym typeface="Wingdings" panose="05000000000000000000" pitchFamily="2" charset="2"/>
              </a:rPr>
              <a:t>conditions</a:t>
            </a:r>
            <a:endParaRPr lang="de-DE" dirty="0">
              <a:sym typeface="Wingdings" panose="05000000000000000000" pitchFamily="2" charset="2"/>
            </a:endParaRPr>
          </a:p>
          <a:p>
            <a:pPr lvl="1"/>
            <a:r>
              <a:rPr lang="de-DE" dirty="0">
                <a:sym typeface="Wingdings" panose="05000000000000000000" pitchFamily="2" charset="2"/>
              </a:rPr>
              <a:t>Transport </a:t>
            </a:r>
            <a:r>
              <a:rPr lang="de-DE" dirty="0" err="1">
                <a:sym typeface="Wingdings" panose="05000000000000000000" pitchFamily="2" charset="2"/>
              </a:rPr>
              <a:t>parameters</a:t>
            </a:r>
            <a:r>
              <a:rPr lang="de-DE" dirty="0">
                <a:sym typeface="Wingdings" panose="05000000000000000000" pitchFamily="2" charset="2"/>
              </a:rPr>
              <a:t> (</a:t>
            </a:r>
            <a:r>
              <a:rPr lang="de-DE" dirty="0" err="1">
                <a:sym typeface="Wingdings" panose="05000000000000000000" pitchFamily="2" charset="2"/>
              </a:rPr>
              <a:t>permeability</a:t>
            </a:r>
            <a:r>
              <a:rPr lang="de-DE" dirty="0">
                <a:sym typeface="Wingdings" panose="05000000000000000000" pitchFamily="2" charset="2"/>
              </a:rPr>
              <a:t>, </a:t>
            </a:r>
            <a:r>
              <a:rPr lang="de-DE" dirty="0" err="1">
                <a:sym typeface="Wingdings" panose="05000000000000000000" pitchFamily="2" charset="2"/>
              </a:rPr>
              <a:t>diffusion</a:t>
            </a:r>
            <a:r>
              <a:rPr lang="de-DE" dirty="0">
                <a:sym typeface="Wingdings" panose="05000000000000000000" pitchFamily="2" charset="2"/>
              </a:rPr>
              <a:t>)</a:t>
            </a:r>
          </a:p>
          <a:p>
            <a:pPr lvl="1"/>
            <a:r>
              <a:rPr lang="de-DE" dirty="0">
                <a:sym typeface="Wingdings" panose="05000000000000000000" pitchFamily="2" charset="2"/>
              </a:rPr>
              <a:t>Maximum </a:t>
            </a:r>
            <a:r>
              <a:rPr lang="de-DE" dirty="0" err="1">
                <a:sym typeface="Wingdings" panose="05000000000000000000" pitchFamily="2" charset="2"/>
              </a:rPr>
              <a:t>biofilm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thickness</a:t>
            </a:r>
            <a:endParaRPr lang="de-DE" dirty="0">
              <a:sym typeface="Wingdings" panose="05000000000000000000" pitchFamily="2" charset="2"/>
            </a:endParaRPr>
          </a:p>
          <a:p>
            <a:pPr lvl="1"/>
            <a:r>
              <a:rPr lang="de-DE" dirty="0">
                <a:sym typeface="Wingdings" panose="05000000000000000000" pitchFamily="2" charset="2"/>
              </a:rPr>
              <a:t>Attachment and </a:t>
            </a:r>
            <a:r>
              <a:rPr lang="de-DE" dirty="0" err="1">
                <a:sym typeface="Wingdings" panose="05000000000000000000" pitchFamily="2" charset="2"/>
              </a:rPr>
              <a:t>detachment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of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biofilm</a:t>
            </a:r>
            <a:endParaRPr lang="de-DE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de-DE" dirty="0">
                <a:sym typeface="Wingdings" panose="05000000000000000000" pitchFamily="2" charset="2"/>
              </a:rPr>
              <a:t>	</a:t>
            </a:r>
            <a:endParaRPr lang="de-DE" strike="sngStrike" dirty="0">
              <a:sym typeface="Wingdings" panose="05000000000000000000" pitchFamily="2" charset="2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F28632-AD11-CB38-9FE7-72F932135A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InterPore 2026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25C239-73C7-EB39-7CF0-6F86C3310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ADB0A-66A1-48E8-896A-5109EB6C307D}" type="slidenum">
              <a:rPr lang="de-DE" smtClean="0"/>
              <a:t>3</a:t>
            </a:fld>
            <a:endParaRPr lang="de-DE"/>
          </a:p>
        </p:txBody>
      </p:sp>
      <p:pic>
        <p:nvPicPr>
          <p:cNvPr id="7" name="Picture 6" descr="A diagram of a biosynthesis&#10;&#10;AI-generated content may be incorrect.">
            <a:extLst>
              <a:ext uri="{FF2B5EF4-FFF2-40B4-BE49-F238E27FC236}">
                <a16:creationId xmlns:a16="http://schemas.microsoft.com/office/drawing/2014/main" id="{81D5AE8D-3189-19B2-1629-858036729E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1" y="2058576"/>
            <a:ext cx="5649016" cy="3766012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86475F6A-6FB6-8B1E-EA40-385804CACF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628441" y="0"/>
            <a:ext cx="563559" cy="563559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C25FEAAC-04D7-6743-D38B-9973E458DB18}"/>
              </a:ext>
            </a:extLst>
          </p:cNvPr>
          <p:cNvSpPr txBox="1"/>
          <p:nvPr/>
        </p:nvSpPr>
        <p:spPr>
          <a:xfrm>
            <a:off x="9466943" y="117092"/>
            <a:ext cx="2182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loisa.borde@ovgu.de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7939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B4F2F3-56E1-B178-904B-430F1FF9BB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GB" altLang="de-DE" sz="2800" dirty="0">
                <a:solidFill>
                  <a:schemeClr val="bg1"/>
                </a:solidFill>
              </a:rPr>
              <a:t>Motivation and Goals</a:t>
            </a:r>
            <a:endParaRPr lang="de-DE" altLang="de-DE" sz="2800" dirty="0">
              <a:solidFill>
                <a:schemeClr val="bg1"/>
              </a:solidFill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65F7C28-6ABC-A7B9-9DD5-52CB63D8F8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63646" y="3652006"/>
            <a:ext cx="2422251" cy="1013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e-DE" dirty="0">
                <a:latin typeface="+mj-lt"/>
              </a:rPr>
              <a:t>Polymer </a:t>
            </a:r>
            <a:r>
              <a:rPr lang="de-DE" dirty="0" err="1">
                <a:latin typeface="+mj-lt"/>
              </a:rPr>
              <a:t>production</a:t>
            </a:r>
            <a:r>
              <a:rPr lang="de-DE" dirty="0">
                <a:latin typeface="+mj-lt"/>
              </a:rPr>
              <a:t> </a:t>
            </a:r>
            <a:r>
              <a:rPr lang="de-DE" dirty="0" err="1">
                <a:latin typeface="+mj-lt"/>
              </a:rPr>
              <a:t>for</a:t>
            </a:r>
            <a:r>
              <a:rPr lang="de-DE" dirty="0">
                <a:latin typeface="+mj-lt"/>
              </a:rPr>
              <a:t> </a:t>
            </a:r>
            <a:r>
              <a:rPr lang="de-DE" dirty="0" err="1">
                <a:latin typeface="+mj-lt"/>
              </a:rPr>
              <a:t>food</a:t>
            </a:r>
            <a:r>
              <a:rPr lang="de-DE" dirty="0">
                <a:latin typeface="+mj-lt"/>
              </a:rPr>
              <a:t> </a:t>
            </a:r>
            <a:r>
              <a:rPr lang="de-DE" dirty="0" err="1">
                <a:latin typeface="+mj-lt"/>
              </a:rPr>
              <a:t>industry</a:t>
            </a:r>
            <a:r>
              <a:rPr lang="de-DE" dirty="0">
                <a:latin typeface="+mj-lt"/>
              </a:rPr>
              <a:t> and </a:t>
            </a:r>
            <a:r>
              <a:rPr lang="de-DE" dirty="0" err="1">
                <a:latin typeface="+mj-lt"/>
              </a:rPr>
              <a:t>medical</a:t>
            </a:r>
            <a:r>
              <a:rPr lang="de-DE" dirty="0">
                <a:latin typeface="+mj-lt"/>
              </a:rPr>
              <a:t> </a:t>
            </a:r>
            <a:r>
              <a:rPr lang="de-DE" dirty="0" err="1">
                <a:latin typeface="+mj-lt"/>
              </a:rPr>
              <a:t>applications</a:t>
            </a:r>
            <a:endParaRPr lang="en-US" dirty="0">
              <a:latin typeface="+mj-lt"/>
            </a:endParaRPr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CD3CA747-E95D-646D-138A-0A60EDC89534}"/>
              </a:ext>
            </a:extLst>
          </p:cNvPr>
          <p:cNvSpPr txBox="1">
            <a:spLocks/>
          </p:cNvSpPr>
          <p:nvPr/>
        </p:nvSpPr>
        <p:spPr>
          <a:xfrm>
            <a:off x="830899" y="3762766"/>
            <a:ext cx="2224819" cy="6799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panose="05020102010507070707" pitchFamily="18" charset="2"/>
              <a:buNone/>
            </a:pPr>
            <a:r>
              <a:rPr lang="de-DE" dirty="0" err="1"/>
              <a:t>Production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biopolymers</a:t>
            </a:r>
            <a:r>
              <a:rPr lang="de-DE" dirty="0"/>
              <a:t> </a:t>
            </a:r>
            <a:r>
              <a:rPr lang="de-DE" dirty="0" err="1"/>
              <a:t>using</a:t>
            </a:r>
            <a:r>
              <a:rPr lang="de-DE" dirty="0"/>
              <a:t> </a:t>
            </a:r>
            <a:r>
              <a:rPr lang="de-DE" dirty="0" err="1"/>
              <a:t>bacteria</a:t>
            </a:r>
            <a:endParaRPr lang="de-DE" dirty="0"/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D5D5DCF7-14C0-C992-5757-452CC6DD8BB3}"/>
              </a:ext>
            </a:extLst>
          </p:cNvPr>
          <p:cNvSpPr txBox="1">
            <a:spLocks/>
          </p:cNvSpPr>
          <p:nvPr/>
        </p:nvSpPr>
        <p:spPr>
          <a:xfrm>
            <a:off x="3173278" y="3713679"/>
            <a:ext cx="2552088" cy="9249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dirty="0"/>
              <a:t>Biofilm </a:t>
            </a:r>
            <a:r>
              <a:rPr lang="de-DE" dirty="0" err="1"/>
              <a:t>formation</a:t>
            </a:r>
            <a:r>
              <a:rPr lang="de-DE" dirty="0"/>
              <a:t> in </a:t>
            </a:r>
            <a:r>
              <a:rPr lang="de-DE" dirty="0" err="1"/>
              <a:t>porous</a:t>
            </a:r>
            <a:r>
              <a:rPr lang="de-DE" dirty="0"/>
              <a:t> </a:t>
            </a:r>
            <a:r>
              <a:rPr lang="de-DE" dirty="0" err="1"/>
              <a:t>substrates</a:t>
            </a:r>
            <a:r>
              <a:rPr lang="de-DE" dirty="0"/>
              <a:t> </a:t>
            </a:r>
          </a:p>
          <a:p>
            <a:pPr marL="0" indent="0">
              <a:buFont typeface="Wingdings 2" panose="05020102010507070707" pitchFamily="18" charset="2"/>
              <a:buNone/>
            </a:pPr>
            <a:endParaRPr lang="de-DE" dirty="0"/>
          </a:p>
        </p:txBody>
      </p:sp>
      <p:sp>
        <p:nvSpPr>
          <p:cNvPr id="27" name="Pfeil: nach rechts 26">
            <a:extLst>
              <a:ext uri="{FF2B5EF4-FFF2-40B4-BE49-F238E27FC236}">
                <a16:creationId xmlns:a16="http://schemas.microsoft.com/office/drawing/2014/main" id="{1A372E9E-5269-A774-5B35-CC36E74506F0}"/>
              </a:ext>
            </a:extLst>
          </p:cNvPr>
          <p:cNvSpPr/>
          <p:nvPr/>
        </p:nvSpPr>
        <p:spPr>
          <a:xfrm>
            <a:off x="2241343" y="2620513"/>
            <a:ext cx="393551" cy="23876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6CD1B08-5065-DE9E-EE32-FB5192DEE2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InterPore 2026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F5EC543-584B-A724-BB2D-E4A3E1433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ADB0A-66A1-48E8-896A-5109EB6C307D}" type="slidenum">
              <a:rPr lang="de-DE" smtClean="0"/>
              <a:t>4</a:t>
            </a:fld>
            <a:endParaRPr lang="de-DE"/>
          </a:p>
        </p:txBody>
      </p:sp>
      <p:pic>
        <p:nvPicPr>
          <p:cNvPr id="30" name="Grafik 29">
            <a:extLst>
              <a:ext uri="{FF2B5EF4-FFF2-40B4-BE49-F238E27FC236}">
                <a16:creationId xmlns:a16="http://schemas.microsoft.com/office/drawing/2014/main" id="{BDFD734E-4789-607D-2A36-47236A4E91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64028" b="77090"/>
          <a:stretch/>
        </p:blipFill>
        <p:spPr>
          <a:xfrm>
            <a:off x="8869916" y="2094368"/>
            <a:ext cx="1871135" cy="1685426"/>
          </a:xfrm>
          <a:prstGeom prst="rect">
            <a:avLst/>
          </a:prstGeom>
        </p:spPr>
      </p:pic>
      <p:pic>
        <p:nvPicPr>
          <p:cNvPr id="31" name="Grafik 30">
            <a:extLst>
              <a:ext uri="{FF2B5EF4-FFF2-40B4-BE49-F238E27FC236}">
                <a16:creationId xmlns:a16="http://schemas.microsoft.com/office/drawing/2014/main" id="{EC4712A5-BB87-0D1A-F4A0-A3763AAE68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08473" y="2036983"/>
            <a:ext cx="2036495" cy="1163536"/>
          </a:xfrm>
          <a:prstGeom prst="rect">
            <a:avLst/>
          </a:prstGeom>
        </p:spPr>
      </p:pic>
      <p:pic>
        <p:nvPicPr>
          <p:cNvPr id="33" name="Grafik 32">
            <a:extLst>
              <a:ext uri="{FF2B5EF4-FFF2-40B4-BE49-F238E27FC236}">
                <a16:creationId xmlns:a16="http://schemas.microsoft.com/office/drawing/2014/main" id="{3C326AEE-3753-6CF8-D776-C76AC2D36E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876" r="74154" b="37505"/>
          <a:stretch/>
        </p:blipFill>
        <p:spPr>
          <a:xfrm>
            <a:off x="810256" y="2544385"/>
            <a:ext cx="1133052" cy="616649"/>
          </a:xfrm>
          <a:prstGeom prst="rect">
            <a:avLst/>
          </a:prstGeom>
        </p:spPr>
      </p:pic>
      <p:sp>
        <p:nvSpPr>
          <p:cNvPr id="34" name="Pfeil: nach rechts 33">
            <a:extLst>
              <a:ext uri="{FF2B5EF4-FFF2-40B4-BE49-F238E27FC236}">
                <a16:creationId xmlns:a16="http://schemas.microsoft.com/office/drawing/2014/main" id="{6DD66684-2E61-2EF5-C790-EF901A40EE8B}"/>
              </a:ext>
            </a:extLst>
          </p:cNvPr>
          <p:cNvSpPr/>
          <p:nvPr/>
        </p:nvSpPr>
        <p:spPr>
          <a:xfrm>
            <a:off x="5091343" y="2553110"/>
            <a:ext cx="438549" cy="23876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5" name="Grafik 34">
            <a:extLst>
              <a:ext uri="{FF2B5EF4-FFF2-40B4-BE49-F238E27FC236}">
                <a16:creationId xmlns:a16="http://schemas.microsoft.com/office/drawing/2014/main" id="{CA8ADBA1-4420-E423-E6F4-DC5FB16745A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93656" y="2102067"/>
            <a:ext cx="2156963" cy="1510422"/>
          </a:xfrm>
          <a:prstGeom prst="rect">
            <a:avLst/>
          </a:prstGeom>
        </p:spPr>
      </p:pic>
      <p:sp>
        <p:nvSpPr>
          <p:cNvPr id="36" name="Pfeil: nach rechts 35">
            <a:extLst>
              <a:ext uri="{FF2B5EF4-FFF2-40B4-BE49-F238E27FC236}">
                <a16:creationId xmlns:a16="http://schemas.microsoft.com/office/drawing/2014/main" id="{09F22947-7E67-6A72-C94B-44CC56ABD497}"/>
              </a:ext>
            </a:extLst>
          </p:cNvPr>
          <p:cNvSpPr/>
          <p:nvPr/>
        </p:nvSpPr>
        <p:spPr>
          <a:xfrm>
            <a:off x="8222101" y="2578917"/>
            <a:ext cx="467342" cy="23876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Bogen 37">
            <a:extLst>
              <a:ext uri="{FF2B5EF4-FFF2-40B4-BE49-F238E27FC236}">
                <a16:creationId xmlns:a16="http://schemas.microsoft.com/office/drawing/2014/main" id="{36D84321-DC46-495D-D8A3-1E239C99CD20}"/>
              </a:ext>
            </a:extLst>
          </p:cNvPr>
          <p:cNvSpPr/>
          <p:nvPr/>
        </p:nvSpPr>
        <p:spPr>
          <a:xfrm rot="19937683" flipH="1" flipV="1">
            <a:off x="6287405" y="2585496"/>
            <a:ext cx="598395" cy="776141"/>
          </a:xfrm>
          <a:prstGeom prst="arc">
            <a:avLst>
              <a:gd name="adj1" fmla="val 16646327"/>
              <a:gd name="adj2" fmla="val 148734"/>
            </a:avLst>
          </a:prstGeom>
          <a:ln w="19050" cap="flat" cmpd="sng" algn="ctr">
            <a:solidFill>
              <a:schemeClr val="dk1"/>
            </a:solidFill>
            <a:prstDash val="solid"/>
            <a:round/>
            <a:headEnd type="triangl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Bogen 38">
            <a:extLst>
              <a:ext uri="{FF2B5EF4-FFF2-40B4-BE49-F238E27FC236}">
                <a16:creationId xmlns:a16="http://schemas.microsoft.com/office/drawing/2014/main" id="{60D66A1C-B7C0-6DEC-13DF-5E34AE42059E}"/>
              </a:ext>
            </a:extLst>
          </p:cNvPr>
          <p:cNvSpPr/>
          <p:nvPr/>
        </p:nvSpPr>
        <p:spPr>
          <a:xfrm rot="9648789" flipH="1" flipV="1">
            <a:off x="6931202" y="2310229"/>
            <a:ext cx="598395" cy="776141"/>
          </a:xfrm>
          <a:prstGeom prst="arc">
            <a:avLst>
              <a:gd name="adj1" fmla="val 16646327"/>
              <a:gd name="adj2" fmla="val 148734"/>
            </a:avLst>
          </a:prstGeom>
          <a:ln w="19050" cap="flat" cmpd="sng" algn="ctr">
            <a:solidFill>
              <a:schemeClr val="dk1"/>
            </a:solidFill>
            <a:prstDash val="solid"/>
            <a:round/>
            <a:headEnd type="triangl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Bogen 40">
            <a:extLst>
              <a:ext uri="{FF2B5EF4-FFF2-40B4-BE49-F238E27FC236}">
                <a16:creationId xmlns:a16="http://schemas.microsoft.com/office/drawing/2014/main" id="{BCEF2FC1-716A-EDF6-C9A3-97EA5CE9FC5A}"/>
              </a:ext>
            </a:extLst>
          </p:cNvPr>
          <p:cNvSpPr/>
          <p:nvPr/>
        </p:nvSpPr>
        <p:spPr>
          <a:xfrm rot="19961494" flipH="1" flipV="1">
            <a:off x="3192875" y="2336630"/>
            <a:ext cx="598395" cy="776141"/>
          </a:xfrm>
          <a:prstGeom prst="arc">
            <a:avLst>
              <a:gd name="adj1" fmla="val 16646327"/>
              <a:gd name="adj2" fmla="val 148734"/>
            </a:avLst>
          </a:prstGeom>
          <a:ln w="19050" cap="flat" cmpd="sng" algn="ctr">
            <a:solidFill>
              <a:schemeClr val="dk1"/>
            </a:solidFill>
            <a:prstDash val="solid"/>
            <a:round/>
            <a:headEnd type="triangl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Textfeld 42">
            <a:extLst>
              <a:ext uri="{FF2B5EF4-FFF2-40B4-BE49-F238E27FC236}">
                <a16:creationId xmlns:a16="http://schemas.microsoft.com/office/drawing/2014/main" id="{28006891-EA7A-1B96-85B2-730BD4629AC0}"/>
              </a:ext>
            </a:extLst>
          </p:cNvPr>
          <p:cNvSpPr txBox="1"/>
          <p:nvPr/>
        </p:nvSpPr>
        <p:spPr>
          <a:xfrm>
            <a:off x="6135014" y="3713679"/>
            <a:ext cx="200523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800" dirty="0">
                <a:solidFill>
                  <a:schemeClr val="tx2"/>
                </a:solidFill>
              </a:rPr>
              <a:t>Experimental </a:t>
            </a:r>
            <a:r>
              <a:rPr lang="de-DE" sz="1800" dirty="0" err="1">
                <a:solidFill>
                  <a:schemeClr val="tx2"/>
                </a:solidFill>
              </a:rPr>
              <a:t>data</a:t>
            </a:r>
            <a:r>
              <a:rPr lang="de-DE" sz="1800" dirty="0">
                <a:solidFill>
                  <a:schemeClr val="tx2"/>
                </a:solidFill>
              </a:rPr>
              <a:t> </a:t>
            </a:r>
            <a:r>
              <a:rPr lang="de-DE" dirty="0" err="1">
                <a:solidFill>
                  <a:schemeClr val="tx2"/>
                </a:solidFill>
              </a:rPr>
              <a:t>for</a:t>
            </a:r>
            <a:r>
              <a:rPr lang="de-DE" sz="1800" dirty="0">
                <a:solidFill>
                  <a:schemeClr val="tx2"/>
                </a:solidFill>
              </a:rPr>
              <a:t> </a:t>
            </a:r>
            <a:r>
              <a:rPr lang="de-DE" dirty="0" err="1">
                <a:solidFill>
                  <a:schemeClr val="tx2"/>
                </a:solidFill>
              </a:rPr>
              <a:t>m</a:t>
            </a:r>
            <a:r>
              <a:rPr lang="de-DE" sz="1800" dirty="0" err="1">
                <a:solidFill>
                  <a:schemeClr val="tx2"/>
                </a:solidFill>
              </a:rPr>
              <a:t>odeling</a:t>
            </a:r>
            <a:endParaRPr lang="de-DE" sz="1800" dirty="0">
              <a:solidFill>
                <a:schemeClr val="tx2"/>
              </a:solidFill>
            </a:endParaRPr>
          </a:p>
        </p:txBody>
      </p:sp>
      <p:sp>
        <p:nvSpPr>
          <p:cNvPr id="45" name="Textfeld 44">
            <a:extLst>
              <a:ext uri="{FF2B5EF4-FFF2-40B4-BE49-F238E27FC236}">
                <a16:creationId xmlns:a16="http://schemas.microsoft.com/office/drawing/2014/main" id="{749B0EA8-1E8D-8364-839D-1932A66D4DB0}"/>
              </a:ext>
            </a:extLst>
          </p:cNvPr>
          <p:cNvSpPr txBox="1"/>
          <p:nvPr/>
        </p:nvSpPr>
        <p:spPr>
          <a:xfrm>
            <a:off x="576584" y="5263497"/>
            <a:ext cx="1111685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57175" algn="ctr"/>
            <a:r>
              <a:rPr lang="en-US" altLang="de-DE" sz="2400" b="1" dirty="0"/>
              <a:t>Objective: </a:t>
            </a:r>
            <a:r>
              <a:rPr lang="en-US" altLang="de-DE" sz="2400" dirty="0"/>
              <a:t>investigate biofilm formation and measure kinetic parameters</a:t>
            </a:r>
            <a:endParaRPr lang="en-US" altLang="de-DE" sz="2400" strike="sngStrike" dirty="0"/>
          </a:p>
        </p:txBody>
      </p:sp>
      <p:sp>
        <p:nvSpPr>
          <p:cNvPr id="4" name="Pfeil: nach rechts 3">
            <a:extLst>
              <a:ext uri="{FF2B5EF4-FFF2-40B4-BE49-F238E27FC236}">
                <a16:creationId xmlns:a16="http://schemas.microsoft.com/office/drawing/2014/main" id="{49E5A006-E3D7-E173-FB4E-6389995D4B69}"/>
              </a:ext>
            </a:extLst>
          </p:cNvPr>
          <p:cNvSpPr/>
          <p:nvPr/>
        </p:nvSpPr>
        <p:spPr>
          <a:xfrm rot="5400000">
            <a:off x="5783650" y="4609560"/>
            <a:ext cx="438549" cy="55511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hteck: abgerundete Ecken 9">
            <a:extLst>
              <a:ext uri="{FF2B5EF4-FFF2-40B4-BE49-F238E27FC236}">
                <a16:creationId xmlns:a16="http://schemas.microsoft.com/office/drawing/2014/main" id="{2DE13C49-9F4E-06D5-3E47-0D61C78BB2DA}"/>
              </a:ext>
            </a:extLst>
          </p:cNvPr>
          <p:cNvSpPr/>
          <p:nvPr/>
        </p:nvSpPr>
        <p:spPr>
          <a:xfrm>
            <a:off x="5799221" y="2036983"/>
            <a:ext cx="2341032" cy="2323027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88B13DB2-24B1-6B2F-354A-59C4642F1D2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628441" y="0"/>
            <a:ext cx="563559" cy="563559"/>
          </a:xfrm>
          <a:prstGeom prst="rect">
            <a:avLst/>
          </a:prstGeom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AA7C523F-6C94-35E5-91EB-A17F84005072}"/>
              </a:ext>
            </a:extLst>
          </p:cNvPr>
          <p:cNvSpPr txBox="1"/>
          <p:nvPr/>
        </p:nvSpPr>
        <p:spPr>
          <a:xfrm>
            <a:off x="9466943" y="117092"/>
            <a:ext cx="2182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loisa.borde@ovgu.de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0706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27" grpId="0" animBg="1"/>
      <p:bldP spid="34" grpId="0" animBg="1"/>
      <p:bldP spid="36" grpId="0" animBg="1"/>
      <p:bldP spid="38" grpId="0" animBg="1"/>
      <p:bldP spid="39" grpId="0" animBg="1"/>
      <p:bldP spid="41" grpId="0" animBg="1"/>
      <p:bldP spid="43" grpId="0"/>
      <p:bldP spid="45" grpId="0"/>
      <p:bldP spid="4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 descr="Ein Bild, das Screenshot, Rechteck, Schwarz, Design enthält.&#10;&#10;KI-generierte Inhalte können fehlerhaft sein.">
            <a:extLst>
              <a:ext uri="{FF2B5EF4-FFF2-40B4-BE49-F238E27FC236}">
                <a16:creationId xmlns:a16="http://schemas.microsoft.com/office/drawing/2014/main" id="{1D14FC4D-2B22-612F-9E50-FFEF7739DA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6454" y="2304008"/>
            <a:ext cx="6807437" cy="3203500"/>
          </a:xfrm>
          <a:prstGeom prst="rect">
            <a:avLst/>
          </a:prstGeom>
        </p:spPr>
      </p:pic>
      <p:pic>
        <p:nvPicPr>
          <p:cNvPr id="7" name="Grafik 6" descr="Ein Bild, das Schloss enthält.&#10;&#10;KI-generierte Inhalte können fehlerhaft sein.">
            <a:extLst>
              <a:ext uri="{FF2B5EF4-FFF2-40B4-BE49-F238E27FC236}">
                <a16:creationId xmlns:a16="http://schemas.microsoft.com/office/drawing/2014/main" id="{3C07CDD3-F450-096E-6F5A-FA80AFAF7C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6453" y="2304008"/>
            <a:ext cx="6807438" cy="32035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B4CD20F2-704E-31B8-79CB-6F2EF7E1CB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Development </a:t>
            </a:r>
            <a:r>
              <a:rPr lang="de-DE" dirty="0" err="1"/>
              <a:t>of</a:t>
            </a:r>
            <a:r>
              <a:rPr lang="de-DE" dirty="0"/>
              <a:t> Experimental </a:t>
            </a:r>
            <a:r>
              <a:rPr lang="de-DE" dirty="0" err="1"/>
              <a:t>SetUP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Biofilm </a:t>
            </a:r>
            <a:r>
              <a:rPr lang="de-DE" dirty="0" err="1"/>
              <a:t>formation</a:t>
            </a:r>
            <a:endParaRPr lang="en-US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C47A81B-35D1-66FE-B21F-B60A04FD9D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829205"/>
            <a:ext cx="5042884" cy="3678303"/>
          </a:xfrm>
        </p:spPr>
        <p:txBody>
          <a:bodyPr/>
          <a:lstStyle/>
          <a:p>
            <a:r>
              <a:rPr lang="en-US" dirty="0"/>
              <a:t>Devices fabricated from </a:t>
            </a:r>
            <a:r>
              <a:rPr lang="en-US" b="1" dirty="0"/>
              <a:t>polydimethylsiloxane (PDMS)</a:t>
            </a:r>
            <a:endParaRPr lang="en-US" dirty="0"/>
          </a:p>
          <a:p>
            <a:r>
              <a:rPr lang="en-US" dirty="0"/>
              <a:t>Channel geometry designed to </a:t>
            </a:r>
            <a:r>
              <a:rPr lang="en-US" b="1" dirty="0"/>
              <a:t>imitate a single pore</a:t>
            </a:r>
            <a:r>
              <a:rPr lang="en-US" dirty="0"/>
              <a:t> </a:t>
            </a:r>
            <a:r>
              <a:rPr lang="en-US" dirty="0" err="1"/>
              <a:t>enabeling</a:t>
            </a:r>
            <a:r>
              <a:rPr lang="en-US" dirty="0"/>
              <a:t> geometry-dependent biofilm formation (V = 400 µl)</a:t>
            </a:r>
          </a:p>
          <a:p>
            <a:endParaRPr lang="en-US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F1834D6-A5F3-E545-D8E5-9A1ADD66B0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InterPore 2026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878496B-F57D-7FB9-B7E8-46649D478A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ADB0A-66A1-48E8-896A-5109EB6C307D}" type="slidenum">
              <a:rPr lang="de-DE" smtClean="0"/>
              <a:t>5</a:t>
            </a:fld>
            <a:endParaRPr lang="de-DE"/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61E35CB1-F33B-CA5E-6C09-1692B495DA27}"/>
              </a:ext>
            </a:extLst>
          </p:cNvPr>
          <p:cNvSpPr txBox="1"/>
          <p:nvPr/>
        </p:nvSpPr>
        <p:spPr>
          <a:xfrm>
            <a:off x="6110041" y="4649147"/>
            <a:ext cx="13276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Medium</a:t>
            </a:r>
            <a:endParaRPr lang="en-US" dirty="0"/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6B63D997-1308-7B9D-8D80-9DA3251D18F9}"/>
              </a:ext>
            </a:extLst>
          </p:cNvPr>
          <p:cNvSpPr txBox="1"/>
          <p:nvPr/>
        </p:nvSpPr>
        <p:spPr>
          <a:xfrm>
            <a:off x="7621754" y="4651210"/>
            <a:ext cx="26588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err="1"/>
              <a:t>Peristaltic</a:t>
            </a:r>
            <a:r>
              <a:rPr lang="de-DE" sz="1400" dirty="0"/>
              <a:t> pump</a:t>
            </a:r>
            <a:endParaRPr lang="en-US" sz="1400" dirty="0"/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025B0465-F632-8A8F-0425-35B92BB93750}"/>
              </a:ext>
            </a:extLst>
          </p:cNvPr>
          <p:cNvSpPr txBox="1"/>
          <p:nvPr/>
        </p:nvSpPr>
        <p:spPr>
          <a:xfrm>
            <a:off x="9946223" y="4644694"/>
            <a:ext cx="1806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PDMS Device</a:t>
            </a:r>
            <a:endParaRPr lang="en-US" sz="1400" dirty="0"/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6C55AC04-69F6-F151-4A9E-FCDAA2781F94}"/>
              </a:ext>
            </a:extLst>
          </p:cNvPr>
          <p:cNvSpPr txBox="1"/>
          <p:nvPr/>
        </p:nvSpPr>
        <p:spPr>
          <a:xfrm>
            <a:off x="581192" y="4270745"/>
            <a:ext cx="5093631" cy="10556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06000" marR="0" lvl="0" indent="-3060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BC7F9F"/>
              </a:buClr>
              <a:buSzPct val="92000"/>
              <a:buFont typeface="Wingdings 2" panose="05020102010507070707" pitchFamily="18" charset="2"/>
              <a:buChar char="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D3D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Inoculation with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D3D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cultures pre-grown in shaking flasks</a:t>
            </a:r>
          </a:p>
          <a:p>
            <a:pPr marL="306000" marR="0" lvl="0" indent="-3060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BC7F9F"/>
              </a:buClr>
              <a:buSzPct val="92000"/>
              <a:buFont typeface="Wingdings 2" panose="05020102010507070707" pitchFamily="18" charset="2"/>
              <a:buChar char="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D3D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Continuous medium flow: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D3D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40 µl/min for 9 days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8E143422-3EC9-3CC4-63EF-E8FB305C0243}"/>
              </a:ext>
            </a:extLst>
          </p:cNvPr>
          <p:cNvSpPr txBox="1"/>
          <p:nvPr/>
        </p:nvSpPr>
        <p:spPr>
          <a:xfrm rot="5400000">
            <a:off x="10097246" y="4468277"/>
            <a:ext cx="9571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/>
              <a:t>8 mm</a:t>
            </a:r>
            <a:endParaRPr lang="en-US" sz="800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70B41981-C5EA-BEC6-C95E-8A58C853F168}"/>
              </a:ext>
            </a:extLst>
          </p:cNvPr>
          <p:cNvSpPr txBox="1"/>
          <p:nvPr/>
        </p:nvSpPr>
        <p:spPr>
          <a:xfrm>
            <a:off x="6242700" y="4097449"/>
            <a:ext cx="9660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600" dirty="0"/>
              <a:t>10 g/l </a:t>
            </a:r>
            <a:r>
              <a:rPr lang="de-DE" sz="600" dirty="0" err="1"/>
              <a:t>Sucrose</a:t>
            </a:r>
            <a:endParaRPr lang="de-DE" sz="600" dirty="0"/>
          </a:p>
          <a:p>
            <a:r>
              <a:rPr lang="de-DE" sz="600" dirty="0"/>
              <a:t>10 g/l Succinate </a:t>
            </a:r>
          </a:p>
          <a:p>
            <a:r>
              <a:rPr lang="de-DE" sz="600" dirty="0"/>
              <a:t>Salt </a:t>
            </a:r>
            <a:r>
              <a:rPr lang="de-DE" sz="600" dirty="0" err="1"/>
              <a:t>solution</a:t>
            </a:r>
            <a:endParaRPr lang="de-DE" sz="600" dirty="0"/>
          </a:p>
          <a:p>
            <a:r>
              <a:rPr lang="de-DE" sz="600" dirty="0"/>
              <a:t>Phosphate </a:t>
            </a:r>
            <a:r>
              <a:rPr lang="de-DE" sz="600" dirty="0" err="1"/>
              <a:t>buffer</a:t>
            </a:r>
            <a:endParaRPr lang="en-US" sz="600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1A7EF87B-EF27-DE39-8562-6CBBC59C66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628441" y="0"/>
            <a:ext cx="563559" cy="563559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2C5AF94F-08DC-B778-228F-E3FF7C5E8C7B}"/>
              </a:ext>
            </a:extLst>
          </p:cNvPr>
          <p:cNvSpPr txBox="1"/>
          <p:nvPr/>
        </p:nvSpPr>
        <p:spPr>
          <a:xfrm>
            <a:off x="9466943" y="117092"/>
            <a:ext cx="2182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loisa.borde@ovgu.de</a:t>
            </a:r>
            <a:endParaRPr lang="en-US" dirty="0"/>
          </a:p>
        </p:txBody>
      </p:sp>
      <p:cxnSp>
        <p:nvCxnSpPr>
          <p:cNvPr id="14" name="Gerader Verbinder 13">
            <a:extLst>
              <a:ext uri="{FF2B5EF4-FFF2-40B4-BE49-F238E27FC236}">
                <a16:creationId xmlns:a16="http://schemas.microsoft.com/office/drawing/2014/main" id="{E517D308-675D-A419-0E34-FAE63BED366A}"/>
              </a:ext>
            </a:extLst>
          </p:cNvPr>
          <p:cNvCxnSpPr>
            <a:cxnSpLocks/>
          </p:cNvCxnSpPr>
          <p:nvPr/>
        </p:nvCxnSpPr>
        <p:spPr>
          <a:xfrm>
            <a:off x="10509543" y="4150895"/>
            <a:ext cx="0" cy="3549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r Verbinder 20">
            <a:extLst>
              <a:ext uri="{FF2B5EF4-FFF2-40B4-BE49-F238E27FC236}">
                <a16:creationId xmlns:a16="http://schemas.microsoft.com/office/drawing/2014/main" id="{313D0384-422E-4B1F-D33E-58642AA8CF7B}"/>
              </a:ext>
            </a:extLst>
          </p:cNvPr>
          <p:cNvCxnSpPr>
            <a:cxnSpLocks/>
          </p:cNvCxnSpPr>
          <p:nvPr/>
        </p:nvCxnSpPr>
        <p:spPr>
          <a:xfrm>
            <a:off x="9770966" y="4492863"/>
            <a:ext cx="150863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feld 25">
            <a:extLst>
              <a:ext uri="{FF2B5EF4-FFF2-40B4-BE49-F238E27FC236}">
                <a16:creationId xmlns:a16="http://schemas.microsoft.com/office/drawing/2014/main" id="{754A475F-372C-EB49-0D2E-410B7D361C9A}"/>
              </a:ext>
            </a:extLst>
          </p:cNvPr>
          <p:cNvSpPr txBox="1"/>
          <p:nvPr/>
        </p:nvSpPr>
        <p:spPr>
          <a:xfrm>
            <a:off x="10333717" y="4514696"/>
            <a:ext cx="9571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/>
              <a:t>30 mm</a:t>
            </a:r>
            <a:endParaRPr lang="en-US" sz="800" dirty="0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D8F1F0A5-09FD-AD99-9A87-3C7D372A88E6}"/>
              </a:ext>
            </a:extLst>
          </p:cNvPr>
          <p:cNvSpPr txBox="1"/>
          <p:nvPr/>
        </p:nvSpPr>
        <p:spPr>
          <a:xfrm>
            <a:off x="6110041" y="5249342"/>
            <a:ext cx="5877589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000" dirty="0"/>
              <a:t>Experimental </a:t>
            </a:r>
            <a:r>
              <a:rPr lang="de-DE" sz="1000" dirty="0" err="1"/>
              <a:t>setup</a:t>
            </a:r>
            <a:r>
              <a:rPr lang="de-DE" sz="1000" dirty="0"/>
              <a:t> </a:t>
            </a:r>
            <a:r>
              <a:rPr lang="de-DE" sz="1000" dirty="0" err="1"/>
              <a:t>for</a:t>
            </a:r>
            <a:r>
              <a:rPr lang="de-DE" sz="1000" dirty="0"/>
              <a:t> </a:t>
            </a:r>
            <a:r>
              <a:rPr lang="de-DE" sz="1000" dirty="0" err="1"/>
              <a:t>biofilm</a:t>
            </a:r>
            <a:r>
              <a:rPr lang="de-DE" sz="1000" dirty="0"/>
              <a:t> </a:t>
            </a:r>
            <a:r>
              <a:rPr lang="de-DE" sz="1000" dirty="0" err="1"/>
              <a:t>cultivation</a:t>
            </a:r>
            <a:endParaRPr lang="de-DE" sz="10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1030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4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 descr="Ein Bild, das Kreis, Schloss enthält.&#10;&#10;KI-generierte Inhalte können fehlerhaft sein.">
            <a:extLst>
              <a:ext uri="{FF2B5EF4-FFF2-40B4-BE49-F238E27FC236}">
                <a16:creationId xmlns:a16="http://schemas.microsoft.com/office/drawing/2014/main" id="{E6BADFED-8486-5EF3-58D5-67EA82780C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089" y="1771023"/>
            <a:ext cx="7240079" cy="3407096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ADDDCA4A-94C7-10F7-00E3-C5504A01D1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089" y="1771024"/>
            <a:ext cx="7240079" cy="3407095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4B87BB8A-E123-C598-418A-EAB701AD98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Development </a:t>
            </a:r>
            <a:r>
              <a:rPr lang="de-DE" dirty="0" err="1"/>
              <a:t>of</a:t>
            </a:r>
            <a:r>
              <a:rPr lang="de-DE" dirty="0"/>
              <a:t> Experimental </a:t>
            </a:r>
            <a:r>
              <a:rPr lang="de-DE" dirty="0" err="1"/>
              <a:t>SetUP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Biofilm </a:t>
            </a:r>
            <a:r>
              <a:rPr lang="de-DE" dirty="0" err="1"/>
              <a:t>formation</a:t>
            </a:r>
            <a:endParaRPr lang="de-DE" dirty="0"/>
          </a:p>
        </p:txBody>
      </p:sp>
      <p:pic>
        <p:nvPicPr>
          <p:cNvPr id="4" name="Inhaltsplatzhalter 3" descr="Ein Bild, das Text, Screenshot, Kreis, Design enthält.&#10;&#10;KI-generierte Inhalte können fehlerhaft sein.">
            <a:extLst>
              <a:ext uri="{FF2B5EF4-FFF2-40B4-BE49-F238E27FC236}">
                <a16:creationId xmlns:a16="http://schemas.microsoft.com/office/drawing/2014/main" id="{46892C7D-0572-5EF2-65D1-C80F048466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5612006" y="-5494441"/>
            <a:ext cx="1371014" cy="1469726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2519754-5A65-2F39-0F5B-52B4FBBB94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err="1"/>
              <a:t>InterPore</a:t>
            </a:r>
            <a:r>
              <a:rPr lang="de-DE" dirty="0"/>
              <a:t> 2026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7AB8C3-3A49-04B7-2FA4-28A9BB5F4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ADB0A-66A1-48E8-896A-5109EB6C307D}" type="slidenum">
              <a:rPr lang="de-DE" smtClean="0"/>
              <a:t>6</a:t>
            </a:fld>
            <a:endParaRPr lang="de-DE"/>
          </a:p>
        </p:txBody>
      </p:sp>
      <p:cxnSp>
        <p:nvCxnSpPr>
          <p:cNvPr id="37" name="Gerade Verbindung mit Pfeil 36">
            <a:extLst>
              <a:ext uri="{FF2B5EF4-FFF2-40B4-BE49-F238E27FC236}">
                <a16:creationId xmlns:a16="http://schemas.microsoft.com/office/drawing/2014/main" id="{55ECB9D7-8903-DBA7-4F30-EE70342B9982}"/>
              </a:ext>
            </a:extLst>
          </p:cNvPr>
          <p:cNvCxnSpPr>
            <a:cxnSpLocks/>
          </p:cNvCxnSpPr>
          <p:nvPr/>
        </p:nvCxnSpPr>
        <p:spPr>
          <a:xfrm>
            <a:off x="8086137" y="3596438"/>
            <a:ext cx="645699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Textfeld 37">
            <a:extLst>
              <a:ext uri="{FF2B5EF4-FFF2-40B4-BE49-F238E27FC236}">
                <a16:creationId xmlns:a16="http://schemas.microsoft.com/office/drawing/2014/main" id="{2B463938-CE5A-C3A7-A1E7-F11E65632192}"/>
              </a:ext>
            </a:extLst>
          </p:cNvPr>
          <p:cNvSpPr txBox="1"/>
          <p:nvPr/>
        </p:nvSpPr>
        <p:spPr>
          <a:xfrm>
            <a:off x="8768275" y="2914701"/>
            <a:ext cx="191546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HPLC:</a:t>
            </a:r>
          </a:p>
          <a:p>
            <a:pPr algn="ctr"/>
            <a:r>
              <a:rPr lang="de-DE" dirty="0"/>
              <a:t>Succinate and </a:t>
            </a:r>
            <a:r>
              <a:rPr lang="de-DE" dirty="0" err="1"/>
              <a:t>Sucrose</a:t>
            </a:r>
            <a:r>
              <a:rPr lang="de-DE" dirty="0"/>
              <a:t> </a:t>
            </a:r>
            <a:r>
              <a:rPr lang="de-DE" dirty="0" err="1"/>
              <a:t>Concentration</a:t>
            </a:r>
            <a:r>
              <a:rPr lang="de-DE" dirty="0"/>
              <a:t> (Carbon Sources) </a:t>
            </a:r>
            <a:endParaRPr lang="en-US" dirty="0"/>
          </a:p>
        </p:txBody>
      </p:sp>
      <p:cxnSp>
        <p:nvCxnSpPr>
          <p:cNvPr id="39" name="Gerade Verbindung mit Pfeil 38">
            <a:extLst>
              <a:ext uri="{FF2B5EF4-FFF2-40B4-BE49-F238E27FC236}">
                <a16:creationId xmlns:a16="http://schemas.microsoft.com/office/drawing/2014/main" id="{92349FED-8DF1-A573-2401-1D3A758101F6}"/>
              </a:ext>
            </a:extLst>
          </p:cNvPr>
          <p:cNvCxnSpPr>
            <a:cxnSpLocks/>
          </p:cNvCxnSpPr>
          <p:nvPr/>
        </p:nvCxnSpPr>
        <p:spPr>
          <a:xfrm>
            <a:off x="5744496" y="4650572"/>
            <a:ext cx="0" cy="22563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feld 39">
            <a:extLst>
              <a:ext uri="{FF2B5EF4-FFF2-40B4-BE49-F238E27FC236}">
                <a16:creationId xmlns:a16="http://schemas.microsoft.com/office/drawing/2014/main" id="{2B10F42F-E5CA-0D65-EB24-18A1A523840D}"/>
              </a:ext>
            </a:extLst>
          </p:cNvPr>
          <p:cNvSpPr txBox="1"/>
          <p:nvPr/>
        </p:nvSpPr>
        <p:spPr>
          <a:xfrm>
            <a:off x="4858779" y="4886266"/>
            <a:ext cx="2564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/>
              <a:t>Rinse</a:t>
            </a:r>
            <a:r>
              <a:rPr lang="de-DE" dirty="0"/>
              <a:t> after </a:t>
            </a:r>
            <a:r>
              <a:rPr lang="de-DE" dirty="0" err="1"/>
              <a:t>Cultivation</a:t>
            </a:r>
            <a:r>
              <a:rPr lang="de-DE" dirty="0"/>
              <a:t>  </a:t>
            </a:r>
            <a:endParaRPr lang="en-US" dirty="0"/>
          </a:p>
        </p:txBody>
      </p:sp>
      <p:cxnSp>
        <p:nvCxnSpPr>
          <p:cNvPr id="41" name="Gerade Verbindung mit Pfeil 40">
            <a:extLst>
              <a:ext uri="{FF2B5EF4-FFF2-40B4-BE49-F238E27FC236}">
                <a16:creationId xmlns:a16="http://schemas.microsoft.com/office/drawing/2014/main" id="{87F112BC-74C6-BCF7-4F68-69F2DF2C93FA}"/>
              </a:ext>
            </a:extLst>
          </p:cNvPr>
          <p:cNvCxnSpPr>
            <a:cxnSpLocks/>
          </p:cNvCxnSpPr>
          <p:nvPr/>
        </p:nvCxnSpPr>
        <p:spPr>
          <a:xfrm>
            <a:off x="5754720" y="5209314"/>
            <a:ext cx="0" cy="25527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extfeld 41">
            <a:extLst>
              <a:ext uri="{FF2B5EF4-FFF2-40B4-BE49-F238E27FC236}">
                <a16:creationId xmlns:a16="http://schemas.microsoft.com/office/drawing/2014/main" id="{0322D6C6-7A67-CCD1-E92F-B5FBC213BB1D}"/>
              </a:ext>
            </a:extLst>
          </p:cNvPr>
          <p:cNvSpPr txBox="1"/>
          <p:nvPr/>
        </p:nvSpPr>
        <p:spPr>
          <a:xfrm>
            <a:off x="3910816" y="5395313"/>
            <a:ext cx="42593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>
                <a:latin typeface="+mj-lt"/>
              </a:rPr>
              <a:t>Carbazole Assay: </a:t>
            </a:r>
            <a:r>
              <a:rPr lang="de-DE" dirty="0">
                <a:latin typeface="+mj-lt"/>
              </a:rPr>
              <a:t>Alginate </a:t>
            </a:r>
            <a:r>
              <a:rPr lang="de-DE" dirty="0" err="1">
                <a:latin typeface="+mj-lt"/>
              </a:rPr>
              <a:t>Quantification</a:t>
            </a:r>
            <a:endParaRPr lang="de-DE" dirty="0">
              <a:latin typeface="+mj-lt"/>
            </a:endParaRPr>
          </a:p>
          <a:p>
            <a:pPr algn="ctr"/>
            <a:r>
              <a:rPr lang="de-DE" b="1" dirty="0" err="1"/>
              <a:t>Dried</a:t>
            </a:r>
            <a:r>
              <a:rPr lang="de-DE" b="1" dirty="0"/>
              <a:t> </a:t>
            </a:r>
            <a:r>
              <a:rPr lang="de-DE" b="1" dirty="0" err="1"/>
              <a:t>Biomass</a:t>
            </a:r>
            <a:r>
              <a:rPr lang="de-DE" b="1" dirty="0"/>
              <a:t>: </a:t>
            </a:r>
            <a:r>
              <a:rPr lang="de-DE" dirty="0" err="1"/>
              <a:t>Biomass</a:t>
            </a:r>
            <a:r>
              <a:rPr lang="de-DE" dirty="0"/>
              <a:t> </a:t>
            </a:r>
            <a:r>
              <a:rPr lang="de-DE" dirty="0" err="1"/>
              <a:t>Concentration</a:t>
            </a:r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>
              <a:latin typeface="+mj-lt"/>
            </a:endParaRPr>
          </a:p>
        </p:txBody>
      </p:sp>
      <p:cxnSp>
        <p:nvCxnSpPr>
          <p:cNvPr id="43" name="Gerade Verbindung mit Pfeil 42">
            <a:extLst>
              <a:ext uri="{FF2B5EF4-FFF2-40B4-BE49-F238E27FC236}">
                <a16:creationId xmlns:a16="http://schemas.microsoft.com/office/drawing/2014/main" id="{6834D102-7936-3C6F-1C97-E550A8D1C6AE}"/>
              </a:ext>
            </a:extLst>
          </p:cNvPr>
          <p:cNvCxnSpPr>
            <a:cxnSpLocks/>
          </p:cNvCxnSpPr>
          <p:nvPr/>
        </p:nvCxnSpPr>
        <p:spPr>
          <a:xfrm>
            <a:off x="6537415" y="2076142"/>
            <a:ext cx="682211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Textfeld 43">
            <a:extLst>
              <a:ext uri="{FF2B5EF4-FFF2-40B4-BE49-F238E27FC236}">
                <a16:creationId xmlns:a16="http://schemas.microsoft.com/office/drawing/2014/main" id="{975121C8-EEC4-B071-29A1-67971163C860}"/>
              </a:ext>
            </a:extLst>
          </p:cNvPr>
          <p:cNvSpPr txBox="1"/>
          <p:nvPr/>
        </p:nvSpPr>
        <p:spPr>
          <a:xfrm>
            <a:off x="6878520" y="1791240"/>
            <a:ext cx="26184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Image Analysis: </a:t>
            </a:r>
          </a:p>
          <a:p>
            <a:pPr algn="ctr"/>
            <a:r>
              <a:rPr lang="de-DE" dirty="0"/>
              <a:t>Growth </a:t>
            </a:r>
            <a:r>
              <a:rPr lang="de-DE" dirty="0" err="1"/>
              <a:t>Curve</a:t>
            </a:r>
            <a:endParaRPr lang="de-DE" dirty="0"/>
          </a:p>
        </p:txBody>
      </p:sp>
      <p:sp>
        <p:nvSpPr>
          <p:cNvPr id="45" name="Textfeld 44">
            <a:extLst>
              <a:ext uri="{FF2B5EF4-FFF2-40B4-BE49-F238E27FC236}">
                <a16:creationId xmlns:a16="http://schemas.microsoft.com/office/drawing/2014/main" id="{56F2B60D-CFC7-5461-A71B-61F11C01E9E2}"/>
              </a:ext>
            </a:extLst>
          </p:cNvPr>
          <p:cNvSpPr txBox="1"/>
          <p:nvPr/>
        </p:nvSpPr>
        <p:spPr>
          <a:xfrm>
            <a:off x="1249127" y="4277150"/>
            <a:ext cx="13276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Medium</a:t>
            </a:r>
            <a:endParaRPr lang="en-US" dirty="0"/>
          </a:p>
        </p:txBody>
      </p:sp>
      <p:sp>
        <p:nvSpPr>
          <p:cNvPr id="46" name="Textfeld 45">
            <a:extLst>
              <a:ext uri="{FF2B5EF4-FFF2-40B4-BE49-F238E27FC236}">
                <a16:creationId xmlns:a16="http://schemas.microsoft.com/office/drawing/2014/main" id="{9794279B-2F65-3B19-CB78-91A7A6452B42}"/>
              </a:ext>
            </a:extLst>
          </p:cNvPr>
          <p:cNvSpPr txBox="1"/>
          <p:nvPr/>
        </p:nvSpPr>
        <p:spPr>
          <a:xfrm>
            <a:off x="2727180" y="4279213"/>
            <a:ext cx="26588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err="1"/>
              <a:t>Peristaltic</a:t>
            </a:r>
            <a:r>
              <a:rPr lang="de-DE" sz="1400" dirty="0"/>
              <a:t> pump</a:t>
            </a:r>
            <a:endParaRPr lang="en-US" sz="1400" dirty="0"/>
          </a:p>
        </p:txBody>
      </p:sp>
      <p:sp>
        <p:nvSpPr>
          <p:cNvPr id="47" name="Textfeld 46">
            <a:extLst>
              <a:ext uri="{FF2B5EF4-FFF2-40B4-BE49-F238E27FC236}">
                <a16:creationId xmlns:a16="http://schemas.microsoft.com/office/drawing/2014/main" id="{6578D5D2-ED0F-E9FD-66FD-744144F63CE5}"/>
              </a:ext>
            </a:extLst>
          </p:cNvPr>
          <p:cNvSpPr txBox="1"/>
          <p:nvPr/>
        </p:nvSpPr>
        <p:spPr>
          <a:xfrm>
            <a:off x="7126698" y="4467794"/>
            <a:ext cx="20879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Collection Tube</a:t>
            </a:r>
            <a:endParaRPr lang="en-US" sz="1400" dirty="0"/>
          </a:p>
        </p:txBody>
      </p:sp>
      <p:sp>
        <p:nvSpPr>
          <p:cNvPr id="48" name="Textfeld 47">
            <a:extLst>
              <a:ext uri="{FF2B5EF4-FFF2-40B4-BE49-F238E27FC236}">
                <a16:creationId xmlns:a16="http://schemas.microsoft.com/office/drawing/2014/main" id="{DE5610E1-6975-55EB-782F-AC2F4CEF2960}"/>
              </a:ext>
            </a:extLst>
          </p:cNvPr>
          <p:cNvSpPr txBox="1"/>
          <p:nvPr/>
        </p:nvSpPr>
        <p:spPr>
          <a:xfrm>
            <a:off x="5192775" y="4272697"/>
            <a:ext cx="1806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PDMS Device</a:t>
            </a:r>
            <a:endParaRPr lang="en-US" sz="1400" dirty="0"/>
          </a:p>
        </p:txBody>
      </p:sp>
      <p:sp>
        <p:nvSpPr>
          <p:cNvPr id="49" name="Textfeld 48">
            <a:extLst>
              <a:ext uri="{FF2B5EF4-FFF2-40B4-BE49-F238E27FC236}">
                <a16:creationId xmlns:a16="http://schemas.microsoft.com/office/drawing/2014/main" id="{4899579A-8575-FFDA-82E4-3E5FE4C4E45E}"/>
              </a:ext>
            </a:extLst>
          </p:cNvPr>
          <p:cNvSpPr txBox="1"/>
          <p:nvPr/>
        </p:nvSpPr>
        <p:spPr>
          <a:xfrm>
            <a:off x="5398286" y="1858948"/>
            <a:ext cx="13193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err="1"/>
              <a:t>Camera</a:t>
            </a:r>
            <a:endParaRPr lang="en-US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1E291D0A-9753-0985-0DAE-916A74B71BA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628441" y="0"/>
            <a:ext cx="563559" cy="563559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D210DBF3-667B-C5AF-0D9F-1185270BA4E2}"/>
              </a:ext>
            </a:extLst>
          </p:cNvPr>
          <p:cNvSpPr txBox="1"/>
          <p:nvPr/>
        </p:nvSpPr>
        <p:spPr>
          <a:xfrm>
            <a:off x="9466943" y="117092"/>
            <a:ext cx="2182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loisa.borde@ovgu.de</a:t>
            </a:r>
            <a:endParaRPr lang="en-US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47033665-56B8-8821-D4BC-AAA6432D07A1}"/>
              </a:ext>
            </a:extLst>
          </p:cNvPr>
          <p:cNvSpPr txBox="1"/>
          <p:nvPr/>
        </p:nvSpPr>
        <p:spPr>
          <a:xfrm>
            <a:off x="1249127" y="3683958"/>
            <a:ext cx="9660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600" dirty="0"/>
              <a:t>10 g/l </a:t>
            </a:r>
            <a:r>
              <a:rPr lang="de-DE" sz="600" dirty="0" err="1"/>
              <a:t>Sucrose</a:t>
            </a:r>
            <a:endParaRPr lang="de-DE" sz="600" dirty="0"/>
          </a:p>
          <a:p>
            <a:r>
              <a:rPr lang="de-DE" sz="600" dirty="0"/>
              <a:t>10 g/l Succinate </a:t>
            </a:r>
          </a:p>
          <a:p>
            <a:r>
              <a:rPr lang="de-DE" sz="600" dirty="0"/>
              <a:t>Salt </a:t>
            </a:r>
            <a:r>
              <a:rPr lang="de-DE" sz="600" dirty="0" err="1"/>
              <a:t>solution</a:t>
            </a:r>
            <a:endParaRPr lang="de-DE" sz="600" dirty="0"/>
          </a:p>
          <a:p>
            <a:r>
              <a:rPr lang="de-DE" sz="600" dirty="0"/>
              <a:t>Phosphate </a:t>
            </a:r>
            <a:r>
              <a:rPr lang="de-DE" sz="600" dirty="0" err="1"/>
              <a:t>buffer</a:t>
            </a:r>
            <a:endParaRPr lang="en-US" sz="600" dirty="0"/>
          </a:p>
        </p:txBody>
      </p:sp>
    </p:spTree>
    <p:extLst>
      <p:ext uri="{BB962C8B-B14F-4D97-AF65-F5344CB8AC3E}">
        <p14:creationId xmlns:p14="http://schemas.microsoft.com/office/powerpoint/2010/main" val="2001471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40" grpId="0"/>
      <p:bldP spid="42" grpId="0"/>
      <p:bldP spid="4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Grafik 43" descr="Ein Bild, das Kinderkunst, Kunst enthält.&#10;&#10;KI-generierte Inhalte können fehlerhaft sein.">
            <a:extLst>
              <a:ext uri="{FF2B5EF4-FFF2-40B4-BE49-F238E27FC236}">
                <a16:creationId xmlns:a16="http://schemas.microsoft.com/office/drawing/2014/main" id="{B9353A11-12FC-2A80-5EBF-85A8E97599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6758628" y="2349071"/>
            <a:ext cx="693335" cy="2798805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4B87BB8A-E123-C598-418A-EAB701AD98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Image Analysis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Observe</a:t>
            </a:r>
            <a:r>
              <a:rPr lang="de-DE" dirty="0"/>
              <a:t> Biofilm Growth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943990-1AA8-D170-B356-2624596CB9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err="1"/>
              <a:t>InterPore</a:t>
            </a:r>
            <a:r>
              <a:rPr lang="de-DE" dirty="0"/>
              <a:t> 2026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11E0D5-35E6-D25A-A49C-E56F9922A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ADB0A-66A1-48E8-896A-5109EB6C307D}" type="slidenum">
              <a:rPr lang="de-DE" smtClean="0"/>
              <a:t>7</a:t>
            </a:fld>
            <a:endParaRPr lang="de-DE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B5EAE9BD-4EA6-8D94-FE20-1B0A473E11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628441" y="0"/>
            <a:ext cx="563559" cy="563559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96542E28-6084-DEB2-4275-5F6EB4016FDB}"/>
              </a:ext>
            </a:extLst>
          </p:cNvPr>
          <p:cNvSpPr txBox="1"/>
          <p:nvPr/>
        </p:nvSpPr>
        <p:spPr>
          <a:xfrm>
            <a:off x="9466943" y="117092"/>
            <a:ext cx="2182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loisa.borde@ovgu.de</a:t>
            </a:r>
            <a:endParaRPr lang="en-US" dirty="0"/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79E81DFB-5CFE-3CDB-C287-01A9513125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531" y="2626646"/>
            <a:ext cx="1814958" cy="2419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4764A12C-E1BD-CE23-984D-C8AEA28485FD}"/>
              </a:ext>
            </a:extLst>
          </p:cNvPr>
          <p:cNvGrpSpPr/>
          <p:nvPr/>
        </p:nvGrpSpPr>
        <p:grpSpPr>
          <a:xfrm>
            <a:off x="4184609" y="2403072"/>
            <a:ext cx="664470" cy="2798804"/>
            <a:chOff x="4184609" y="2403072"/>
            <a:chExt cx="664470" cy="2798804"/>
          </a:xfrm>
        </p:grpSpPr>
        <p:pic>
          <p:nvPicPr>
            <p:cNvPr id="15" name="Inhaltsplatzhalter 5" descr="Ein Bild, das Röntgenfilm, Röntgenstrahlung, medizinische Bildgebung, medizinisches Bildgebungsverfahren enthält.&#10;&#10;KI-generierte Inhalte können fehlerhaft sein.">
              <a:extLst>
                <a:ext uri="{FF2B5EF4-FFF2-40B4-BE49-F238E27FC236}">
                  <a16:creationId xmlns:a16="http://schemas.microsoft.com/office/drawing/2014/main" id="{28CA491B-7040-E563-7340-175BD81A9E5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184609" y="2403072"/>
              <a:ext cx="664470" cy="2798804"/>
            </a:xfrm>
            <a:prstGeom prst="rect">
              <a:avLst/>
            </a:prstGeom>
          </p:spPr>
        </p:pic>
        <p:sp>
          <p:nvSpPr>
            <p:cNvPr id="16" name="Rechteck 15">
              <a:extLst>
                <a:ext uri="{FF2B5EF4-FFF2-40B4-BE49-F238E27FC236}">
                  <a16:creationId xmlns:a16="http://schemas.microsoft.com/office/drawing/2014/main" id="{7DAA10C3-AC28-D116-8EE2-208681FA5A81}"/>
                </a:ext>
              </a:extLst>
            </p:cNvPr>
            <p:cNvSpPr/>
            <p:nvPr/>
          </p:nvSpPr>
          <p:spPr>
            <a:xfrm>
              <a:off x="4464320" y="3748474"/>
              <a:ext cx="108000" cy="108000"/>
            </a:xfrm>
            <a:prstGeom prst="rect">
              <a:avLst/>
            </a:prstGeom>
            <a:noFill/>
            <a:ln w="6350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Rechteck 23">
              <a:extLst>
                <a:ext uri="{FF2B5EF4-FFF2-40B4-BE49-F238E27FC236}">
                  <a16:creationId xmlns:a16="http://schemas.microsoft.com/office/drawing/2014/main" id="{C0D285B7-9904-3A84-8284-40456CFDF73D}"/>
                </a:ext>
              </a:extLst>
            </p:cNvPr>
            <p:cNvSpPr/>
            <p:nvPr/>
          </p:nvSpPr>
          <p:spPr>
            <a:xfrm>
              <a:off x="4462844" y="4101520"/>
              <a:ext cx="108000" cy="108000"/>
            </a:xfrm>
            <a:prstGeom prst="rect">
              <a:avLst/>
            </a:prstGeom>
            <a:noFill/>
            <a:ln w="6350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Rechteck 24">
              <a:extLst>
                <a:ext uri="{FF2B5EF4-FFF2-40B4-BE49-F238E27FC236}">
                  <a16:creationId xmlns:a16="http://schemas.microsoft.com/office/drawing/2014/main" id="{53C92209-111A-C1BD-50F5-EC59C7812DDB}"/>
                </a:ext>
              </a:extLst>
            </p:cNvPr>
            <p:cNvSpPr/>
            <p:nvPr/>
          </p:nvSpPr>
          <p:spPr>
            <a:xfrm>
              <a:off x="4473228" y="3415279"/>
              <a:ext cx="108000" cy="108000"/>
            </a:xfrm>
            <a:prstGeom prst="rect">
              <a:avLst/>
            </a:prstGeom>
            <a:noFill/>
            <a:ln w="6350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Rechteck 31">
              <a:extLst>
                <a:ext uri="{FF2B5EF4-FFF2-40B4-BE49-F238E27FC236}">
                  <a16:creationId xmlns:a16="http://schemas.microsoft.com/office/drawing/2014/main" id="{D5766C52-44EF-01F0-119F-D2E20CECCB05}"/>
                </a:ext>
              </a:extLst>
            </p:cNvPr>
            <p:cNvSpPr/>
            <p:nvPr/>
          </p:nvSpPr>
          <p:spPr>
            <a:xfrm>
              <a:off x="4462813" y="4434715"/>
              <a:ext cx="108000" cy="108000"/>
            </a:xfrm>
            <a:prstGeom prst="rect">
              <a:avLst/>
            </a:prstGeom>
            <a:noFill/>
            <a:ln w="6350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Rechteck 32">
              <a:extLst>
                <a:ext uri="{FF2B5EF4-FFF2-40B4-BE49-F238E27FC236}">
                  <a16:creationId xmlns:a16="http://schemas.microsoft.com/office/drawing/2014/main" id="{FCB2D070-C569-114B-E780-FE18239311BD}"/>
                </a:ext>
              </a:extLst>
            </p:cNvPr>
            <p:cNvSpPr/>
            <p:nvPr/>
          </p:nvSpPr>
          <p:spPr>
            <a:xfrm>
              <a:off x="4473228" y="3062233"/>
              <a:ext cx="108000" cy="108000"/>
            </a:xfrm>
            <a:prstGeom prst="rect">
              <a:avLst/>
            </a:prstGeom>
            <a:noFill/>
            <a:ln w="6350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Rechteck 33">
              <a:extLst>
                <a:ext uri="{FF2B5EF4-FFF2-40B4-BE49-F238E27FC236}">
                  <a16:creationId xmlns:a16="http://schemas.microsoft.com/office/drawing/2014/main" id="{AD366106-F812-CA5B-37FF-364DD4A88A4D}"/>
                </a:ext>
              </a:extLst>
            </p:cNvPr>
            <p:cNvSpPr/>
            <p:nvPr/>
          </p:nvSpPr>
          <p:spPr>
            <a:xfrm>
              <a:off x="4473228" y="2655187"/>
              <a:ext cx="108000" cy="108000"/>
            </a:xfrm>
            <a:prstGeom prst="rect">
              <a:avLst/>
            </a:prstGeom>
            <a:noFill/>
            <a:ln w="6350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Rechteck 34">
              <a:extLst>
                <a:ext uri="{FF2B5EF4-FFF2-40B4-BE49-F238E27FC236}">
                  <a16:creationId xmlns:a16="http://schemas.microsoft.com/office/drawing/2014/main" id="{FFEA2793-8B12-87D4-6916-7071DE5BF0C0}"/>
                </a:ext>
              </a:extLst>
            </p:cNvPr>
            <p:cNvSpPr/>
            <p:nvPr/>
          </p:nvSpPr>
          <p:spPr>
            <a:xfrm>
              <a:off x="4462813" y="4723969"/>
              <a:ext cx="108000" cy="108000"/>
            </a:xfrm>
            <a:prstGeom prst="rect">
              <a:avLst/>
            </a:prstGeom>
            <a:noFill/>
            <a:ln w="6350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7" name="Rechteck 36">
            <a:extLst>
              <a:ext uri="{FF2B5EF4-FFF2-40B4-BE49-F238E27FC236}">
                <a16:creationId xmlns:a16="http://schemas.microsoft.com/office/drawing/2014/main" id="{0ACCD861-6ACD-C974-A627-4BB3C5CC8A1F}"/>
              </a:ext>
            </a:extLst>
          </p:cNvPr>
          <p:cNvSpPr/>
          <p:nvPr/>
        </p:nvSpPr>
        <p:spPr>
          <a:xfrm>
            <a:off x="7052803" y="3694474"/>
            <a:ext cx="108000" cy="108000"/>
          </a:xfrm>
          <a:prstGeom prst="rect">
            <a:avLst/>
          </a:prstGeom>
          <a:noFill/>
          <a:ln w="6350"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Rechteck 37">
            <a:extLst>
              <a:ext uri="{FF2B5EF4-FFF2-40B4-BE49-F238E27FC236}">
                <a16:creationId xmlns:a16="http://schemas.microsoft.com/office/drawing/2014/main" id="{2B61567E-CE34-D18F-C584-C4B6028308ED}"/>
              </a:ext>
            </a:extLst>
          </p:cNvPr>
          <p:cNvSpPr/>
          <p:nvPr/>
        </p:nvSpPr>
        <p:spPr>
          <a:xfrm>
            <a:off x="7051327" y="4047520"/>
            <a:ext cx="108000" cy="108000"/>
          </a:xfrm>
          <a:prstGeom prst="rect">
            <a:avLst/>
          </a:prstGeom>
          <a:noFill/>
          <a:ln w="6350"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Rechteck 38">
            <a:extLst>
              <a:ext uri="{FF2B5EF4-FFF2-40B4-BE49-F238E27FC236}">
                <a16:creationId xmlns:a16="http://schemas.microsoft.com/office/drawing/2014/main" id="{EF1E642D-DFA2-4D8A-2162-175D86883AE2}"/>
              </a:ext>
            </a:extLst>
          </p:cNvPr>
          <p:cNvSpPr/>
          <p:nvPr/>
        </p:nvSpPr>
        <p:spPr>
          <a:xfrm>
            <a:off x="7061711" y="3361279"/>
            <a:ext cx="108000" cy="108000"/>
          </a:xfrm>
          <a:prstGeom prst="rect">
            <a:avLst/>
          </a:prstGeom>
          <a:noFill/>
          <a:ln w="6350"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Rechteck 39">
            <a:extLst>
              <a:ext uri="{FF2B5EF4-FFF2-40B4-BE49-F238E27FC236}">
                <a16:creationId xmlns:a16="http://schemas.microsoft.com/office/drawing/2014/main" id="{8BE01E61-6B13-4C67-4684-25E29285FA8F}"/>
              </a:ext>
            </a:extLst>
          </p:cNvPr>
          <p:cNvSpPr/>
          <p:nvPr/>
        </p:nvSpPr>
        <p:spPr>
          <a:xfrm>
            <a:off x="7051296" y="4380715"/>
            <a:ext cx="108000" cy="108000"/>
          </a:xfrm>
          <a:prstGeom prst="rect">
            <a:avLst/>
          </a:prstGeom>
          <a:noFill/>
          <a:ln w="6350"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Rechteck 40">
            <a:extLst>
              <a:ext uri="{FF2B5EF4-FFF2-40B4-BE49-F238E27FC236}">
                <a16:creationId xmlns:a16="http://schemas.microsoft.com/office/drawing/2014/main" id="{B9D22A80-86EE-2FA0-D99C-D604E282FD72}"/>
              </a:ext>
            </a:extLst>
          </p:cNvPr>
          <p:cNvSpPr/>
          <p:nvPr/>
        </p:nvSpPr>
        <p:spPr>
          <a:xfrm>
            <a:off x="7061711" y="3008233"/>
            <a:ext cx="108000" cy="108000"/>
          </a:xfrm>
          <a:prstGeom prst="rect">
            <a:avLst/>
          </a:prstGeom>
          <a:noFill/>
          <a:ln w="6350"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Rechteck 41">
            <a:extLst>
              <a:ext uri="{FF2B5EF4-FFF2-40B4-BE49-F238E27FC236}">
                <a16:creationId xmlns:a16="http://schemas.microsoft.com/office/drawing/2014/main" id="{0C506980-3233-916B-8EEB-F2EBCC8BEEE6}"/>
              </a:ext>
            </a:extLst>
          </p:cNvPr>
          <p:cNvSpPr/>
          <p:nvPr/>
        </p:nvSpPr>
        <p:spPr>
          <a:xfrm>
            <a:off x="7061711" y="2601187"/>
            <a:ext cx="108000" cy="108000"/>
          </a:xfrm>
          <a:prstGeom prst="rect">
            <a:avLst/>
          </a:prstGeom>
          <a:noFill/>
          <a:ln w="6350"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Rechteck 42">
            <a:extLst>
              <a:ext uri="{FF2B5EF4-FFF2-40B4-BE49-F238E27FC236}">
                <a16:creationId xmlns:a16="http://schemas.microsoft.com/office/drawing/2014/main" id="{BD242DD0-091A-DA0D-92D5-41E8E7DE4D80}"/>
              </a:ext>
            </a:extLst>
          </p:cNvPr>
          <p:cNvSpPr/>
          <p:nvPr/>
        </p:nvSpPr>
        <p:spPr>
          <a:xfrm>
            <a:off x="7051296" y="4669969"/>
            <a:ext cx="108000" cy="108000"/>
          </a:xfrm>
          <a:prstGeom prst="rect">
            <a:avLst/>
          </a:prstGeom>
          <a:noFill/>
          <a:ln w="6350"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5" name="Gerade Verbindung mit Pfeil 44">
            <a:extLst>
              <a:ext uri="{FF2B5EF4-FFF2-40B4-BE49-F238E27FC236}">
                <a16:creationId xmlns:a16="http://schemas.microsoft.com/office/drawing/2014/main" id="{673D97B7-49A7-0D5F-45CB-8BC5D390BB8F}"/>
              </a:ext>
            </a:extLst>
          </p:cNvPr>
          <p:cNvCxnSpPr>
            <a:cxnSpLocks/>
          </p:cNvCxnSpPr>
          <p:nvPr/>
        </p:nvCxnSpPr>
        <p:spPr>
          <a:xfrm>
            <a:off x="2730674" y="3790835"/>
            <a:ext cx="1026574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Gerade Verbindung mit Pfeil 45">
            <a:extLst>
              <a:ext uri="{FF2B5EF4-FFF2-40B4-BE49-F238E27FC236}">
                <a16:creationId xmlns:a16="http://schemas.microsoft.com/office/drawing/2014/main" id="{5276CA51-4B72-7EB7-0096-D4995C277CA9}"/>
              </a:ext>
            </a:extLst>
          </p:cNvPr>
          <p:cNvCxnSpPr>
            <a:cxnSpLocks/>
          </p:cNvCxnSpPr>
          <p:nvPr/>
        </p:nvCxnSpPr>
        <p:spPr>
          <a:xfrm>
            <a:off x="5259508" y="3793443"/>
            <a:ext cx="1026574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Gerade Verbindung mit Pfeil 46">
            <a:extLst>
              <a:ext uri="{FF2B5EF4-FFF2-40B4-BE49-F238E27FC236}">
                <a16:creationId xmlns:a16="http://schemas.microsoft.com/office/drawing/2014/main" id="{DAFC996D-EE6D-FC06-A7DE-618409B62967}"/>
              </a:ext>
            </a:extLst>
          </p:cNvPr>
          <p:cNvCxnSpPr>
            <a:cxnSpLocks/>
          </p:cNvCxnSpPr>
          <p:nvPr/>
        </p:nvCxnSpPr>
        <p:spPr>
          <a:xfrm>
            <a:off x="7712684" y="3790835"/>
            <a:ext cx="1026574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Textfeld 50">
            <a:extLst>
              <a:ext uri="{FF2B5EF4-FFF2-40B4-BE49-F238E27FC236}">
                <a16:creationId xmlns:a16="http://schemas.microsoft.com/office/drawing/2014/main" id="{4BC30C01-8204-6378-E5BC-FA523B75CE3D}"/>
              </a:ext>
            </a:extLst>
          </p:cNvPr>
          <p:cNvSpPr txBox="1"/>
          <p:nvPr/>
        </p:nvSpPr>
        <p:spPr>
          <a:xfrm>
            <a:off x="8792310" y="5336103"/>
            <a:ext cx="288066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/>
              <a:t>Light intensity </a:t>
            </a:r>
            <a:r>
              <a:rPr lang="en-US" sz="1400" dirty="0"/>
              <a:t>change in relation to the zero value</a:t>
            </a:r>
          </a:p>
        </p:txBody>
      </p:sp>
      <p:sp>
        <p:nvSpPr>
          <p:cNvPr id="52" name="Textfeld 51">
            <a:extLst>
              <a:ext uri="{FF2B5EF4-FFF2-40B4-BE49-F238E27FC236}">
                <a16:creationId xmlns:a16="http://schemas.microsoft.com/office/drawing/2014/main" id="{C618B0EC-C776-CD9D-E6E8-5CE3EBC6333F}"/>
              </a:ext>
            </a:extLst>
          </p:cNvPr>
          <p:cNvSpPr txBox="1"/>
          <p:nvPr/>
        </p:nvSpPr>
        <p:spPr>
          <a:xfrm>
            <a:off x="6286082" y="5358911"/>
            <a:ext cx="209088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 err="1"/>
              <a:t>Substraction</a:t>
            </a:r>
            <a:r>
              <a:rPr lang="en-US" sz="1400" dirty="0"/>
              <a:t> of zero value</a:t>
            </a:r>
          </a:p>
        </p:txBody>
      </p:sp>
      <p:sp>
        <p:nvSpPr>
          <p:cNvPr id="55" name="Textfeld 54">
            <a:extLst>
              <a:ext uri="{FF2B5EF4-FFF2-40B4-BE49-F238E27FC236}">
                <a16:creationId xmlns:a16="http://schemas.microsoft.com/office/drawing/2014/main" id="{256CC512-7EA0-2C4C-E5D7-0318A3F1105A}"/>
              </a:ext>
            </a:extLst>
          </p:cNvPr>
          <p:cNvSpPr txBox="1"/>
          <p:nvPr/>
        </p:nvSpPr>
        <p:spPr>
          <a:xfrm>
            <a:off x="519025" y="5331661"/>
            <a:ext cx="2304386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400" dirty="0"/>
              <a:t>Capture </a:t>
            </a:r>
            <a:r>
              <a:rPr lang="de-DE" sz="1400" dirty="0" err="1"/>
              <a:t>image</a:t>
            </a:r>
            <a:r>
              <a:rPr lang="de-DE" sz="1400" dirty="0"/>
              <a:t> </a:t>
            </a:r>
            <a:r>
              <a:rPr lang="de-DE" sz="1400" dirty="0" err="1"/>
              <a:t>every</a:t>
            </a:r>
            <a:r>
              <a:rPr lang="de-DE" sz="1400" dirty="0"/>
              <a:t> </a:t>
            </a:r>
            <a:r>
              <a:rPr lang="de-DE" sz="1400" dirty="0" err="1"/>
              <a:t>hour</a:t>
            </a:r>
            <a:r>
              <a:rPr lang="de-DE" sz="1400" dirty="0"/>
              <a:t> </a:t>
            </a:r>
            <a:r>
              <a:rPr lang="de-DE" sz="1400" dirty="0" err="1"/>
              <a:t>under</a:t>
            </a:r>
            <a:r>
              <a:rPr lang="de-DE" sz="1400" dirty="0"/>
              <a:t> </a:t>
            </a:r>
            <a:r>
              <a:rPr lang="de-DE" sz="1400" dirty="0" err="1"/>
              <a:t>constant</a:t>
            </a:r>
            <a:r>
              <a:rPr lang="de-DE" sz="1400" dirty="0"/>
              <a:t> </a:t>
            </a:r>
            <a:r>
              <a:rPr lang="de-DE" sz="1400" dirty="0" err="1"/>
              <a:t>lighting</a:t>
            </a:r>
            <a:r>
              <a:rPr lang="de-DE" sz="1400" dirty="0"/>
              <a:t> </a:t>
            </a:r>
            <a:r>
              <a:rPr lang="de-DE" sz="1400" dirty="0" err="1"/>
              <a:t>conditions</a:t>
            </a:r>
            <a:endParaRPr lang="en-US" sz="1400" dirty="0"/>
          </a:p>
        </p:txBody>
      </p:sp>
      <p:sp>
        <p:nvSpPr>
          <p:cNvPr id="56" name="Textfeld 55">
            <a:extLst>
              <a:ext uri="{FF2B5EF4-FFF2-40B4-BE49-F238E27FC236}">
                <a16:creationId xmlns:a16="http://schemas.microsoft.com/office/drawing/2014/main" id="{5685FB07-575C-29AC-1697-F2C4F7DC567E}"/>
              </a:ext>
            </a:extLst>
          </p:cNvPr>
          <p:cNvSpPr txBox="1"/>
          <p:nvPr/>
        </p:nvSpPr>
        <p:spPr>
          <a:xfrm>
            <a:off x="3488949" y="5351006"/>
            <a:ext cx="272025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Calculate mean grey values of seven sectors for each image</a:t>
            </a:r>
          </a:p>
        </p:txBody>
      </p:sp>
      <p:pic>
        <p:nvPicPr>
          <p:cNvPr id="59" name="Grafik 58">
            <a:extLst>
              <a:ext uri="{FF2B5EF4-FFF2-40B4-BE49-F238E27FC236}">
                <a16:creationId xmlns:a16="http://schemas.microsoft.com/office/drawing/2014/main" id="{D73C9E2C-263A-5F00-B4A0-BFA93640B9C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55298" y="3135360"/>
            <a:ext cx="2385275" cy="131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123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2" grpId="0"/>
      <p:bldP spid="5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87BB8A-E123-C598-418A-EAB701AD98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Biofilm Growth </a:t>
            </a:r>
            <a:r>
              <a:rPr lang="de-DE" dirty="0" err="1"/>
              <a:t>Observed</a:t>
            </a:r>
            <a:r>
              <a:rPr lang="de-DE" dirty="0"/>
              <a:t> in </a:t>
            </a:r>
            <a:r>
              <a:rPr lang="de-DE" dirty="0" err="1"/>
              <a:t>Microfluidic</a:t>
            </a:r>
            <a:r>
              <a:rPr lang="de-DE" dirty="0"/>
              <a:t> Devices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943990-1AA8-D170-B356-2624596CB9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InterPore 2026</a:t>
            </a:r>
            <a:endParaRPr lang="de-D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11E0D5-35E6-D25A-A49C-E56F9922A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ADB0A-66A1-48E8-896A-5109EB6C307D}" type="slidenum">
              <a:rPr lang="de-DE" smtClean="0"/>
              <a:t>8</a:t>
            </a:fld>
            <a:endParaRPr lang="de-DE" dirty="0"/>
          </a:p>
        </p:txBody>
      </p:sp>
      <p:pic>
        <p:nvPicPr>
          <p:cNvPr id="6" name="Inhaltsplatzhalter 5" descr="Ein Bild, das Röntgenfilm, Röntgenstrahlung, medizinische Bildgebung, medizinisches Bildgebungsverfahren enthält.&#10;&#10;KI-generierte Inhalte können fehlerhaft sein.">
            <a:extLst>
              <a:ext uri="{FF2B5EF4-FFF2-40B4-BE49-F238E27FC236}">
                <a16:creationId xmlns:a16="http://schemas.microsoft.com/office/drawing/2014/main" id="{E57BD815-1349-999C-3F6B-59EA85F65B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30855" y="2047725"/>
            <a:ext cx="664470" cy="2798804"/>
          </a:xfrm>
        </p:spPr>
      </p:pic>
      <p:sp>
        <p:nvSpPr>
          <p:cNvPr id="18" name="Textfeld 17">
            <a:extLst>
              <a:ext uri="{FF2B5EF4-FFF2-40B4-BE49-F238E27FC236}">
                <a16:creationId xmlns:a16="http://schemas.microsoft.com/office/drawing/2014/main" id="{15707823-B9DF-0756-70AD-925F80563A51}"/>
              </a:ext>
            </a:extLst>
          </p:cNvPr>
          <p:cNvSpPr txBox="1"/>
          <p:nvPr/>
        </p:nvSpPr>
        <p:spPr>
          <a:xfrm>
            <a:off x="809839" y="4848082"/>
            <a:ext cx="5429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1 h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49C7FEAE-029E-BBB5-8D7C-7C17A0F9D772}"/>
              </a:ext>
            </a:extLst>
          </p:cNvPr>
          <p:cNvSpPr txBox="1"/>
          <p:nvPr/>
        </p:nvSpPr>
        <p:spPr>
          <a:xfrm>
            <a:off x="1745583" y="4871066"/>
            <a:ext cx="9675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48 h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5442E7B2-BBD5-1D22-FE6D-B6AFA85CB057}"/>
              </a:ext>
            </a:extLst>
          </p:cNvPr>
          <p:cNvSpPr txBox="1"/>
          <p:nvPr/>
        </p:nvSpPr>
        <p:spPr>
          <a:xfrm>
            <a:off x="2713107" y="4874013"/>
            <a:ext cx="6598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96 h</a:t>
            </a: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076E6A2A-176A-1F7F-C496-F8D8944C7E5A}"/>
              </a:ext>
            </a:extLst>
          </p:cNvPr>
          <p:cNvSpPr txBox="1"/>
          <p:nvPr/>
        </p:nvSpPr>
        <p:spPr>
          <a:xfrm>
            <a:off x="3604161" y="4867336"/>
            <a:ext cx="8175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144 h</a:t>
            </a:r>
          </a:p>
        </p:txBody>
      </p:sp>
      <p:sp>
        <p:nvSpPr>
          <p:cNvPr id="27" name="Pfeil: nach rechts 26">
            <a:extLst>
              <a:ext uri="{FF2B5EF4-FFF2-40B4-BE49-F238E27FC236}">
                <a16:creationId xmlns:a16="http://schemas.microsoft.com/office/drawing/2014/main" id="{558E03AD-C421-BC02-5C38-B6CFC01EA4E3}"/>
              </a:ext>
            </a:extLst>
          </p:cNvPr>
          <p:cNvSpPr/>
          <p:nvPr/>
        </p:nvSpPr>
        <p:spPr>
          <a:xfrm>
            <a:off x="5539147" y="3223955"/>
            <a:ext cx="474249" cy="476815"/>
          </a:xfrm>
          <a:prstGeom prst="rightArrow">
            <a:avLst/>
          </a:prstGeom>
          <a:solidFill>
            <a:srgbClr val="960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Grafik 27" descr="Ein Bild, das Kinderkunst, Kunst enthält.&#10;&#10;KI-generierte Inhalte können fehlerhaft sein.">
            <a:extLst>
              <a:ext uri="{FF2B5EF4-FFF2-40B4-BE49-F238E27FC236}">
                <a16:creationId xmlns:a16="http://schemas.microsoft.com/office/drawing/2014/main" id="{546CE63C-DE7F-B547-11DC-9BF08D5B69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702967" y="2047724"/>
            <a:ext cx="693335" cy="2798805"/>
          </a:xfrm>
          <a:prstGeom prst="rect">
            <a:avLst/>
          </a:prstGeom>
        </p:spPr>
      </p:pic>
      <p:pic>
        <p:nvPicPr>
          <p:cNvPr id="29" name="Grafik 28" descr="Ein Bild, das Röntgenfilm, Röntgenstrahlung enthält.&#10;&#10;KI-generierte Inhalte können fehlerhaft sein.">
            <a:extLst>
              <a:ext uri="{FF2B5EF4-FFF2-40B4-BE49-F238E27FC236}">
                <a16:creationId xmlns:a16="http://schemas.microsoft.com/office/drawing/2014/main" id="{684492B8-4AF9-00FC-8900-71CA35E9E9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1650424" y="2047725"/>
            <a:ext cx="705224" cy="2798806"/>
          </a:xfrm>
          <a:prstGeom prst="rect">
            <a:avLst/>
          </a:prstGeom>
        </p:spPr>
      </p:pic>
      <p:pic>
        <p:nvPicPr>
          <p:cNvPr id="30" name="Grafik 29" descr="Ein Bild, das Röntgenfilm, medizinische Bildgebung, Röntgenstrahlung, medizinisches Bildgebungsverfahren enthält.&#10;&#10;KI-generierte Inhalte können fehlerhaft sein.">
            <a:extLst>
              <a:ext uri="{FF2B5EF4-FFF2-40B4-BE49-F238E27FC236}">
                <a16:creationId xmlns:a16="http://schemas.microsoft.com/office/drawing/2014/main" id="{CAD2E1BD-EF0C-C4FC-96E8-B726A8AD12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2602641" y="2047725"/>
            <a:ext cx="685853" cy="2800772"/>
          </a:xfrm>
          <a:prstGeom prst="rect">
            <a:avLst/>
          </a:prstGeom>
        </p:spPr>
      </p:pic>
      <p:pic>
        <p:nvPicPr>
          <p:cNvPr id="31" name="Grafik 30" descr="Ein Bild, das Röntgenfilm, Röntgenstrahlung enthält.&#10;&#10;KI-generierte Inhalte können fehlerhaft sein.">
            <a:extLst>
              <a:ext uri="{FF2B5EF4-FFF2-40B4-BE49-F238E27FC236}">
                <a16:creationId xmlns:a16="http://schemas.microsoft.com/office/drawing/2014/main" id="{6BBFB8C8-0F46-DC6E-3EB0-228C9A4569D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3547289" y="2047726"/>
            <a:ext cx="739385" cy="2798806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A1897197-2E4D-F286-EC27-5E9606B18D5A}"/>
              </a:ext>
            </a:extLst>
          </p:cNvPr>
          <p:cNvSpPr txBox="1"/>
          <p:nvPr/>
        </p:nvSpPr>
        <p:spPr>
          <a:xfrm>
            <a:off x="4539189" y="4848082"/>
            <a:ext cx="8175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192 h</a:t>
            </a:r>
          </a:p>
        </p:txBody>
      </p:sp>
      <p:sp>
        <p:nvSpPr>
          <p:cNvPr id="13" name="Inhaltsplatzhalter 2">
            <a:extLst>
              <a:ext uri="{FF2B5EF4-FFF2-40B4-BE49-F238E27FC236}">
                <a16:creationId xmlns:a16="http://schemas.microsoft.com/office/drawing/2014/main" id="{EEEF3C2A-8D4F-8A29-DA0C-193108467193}"/>
              </a:ext>
            </a:extLst>
          </p:cNvPr>
          <p:cNvSpPr txBox="1">
            <a:spLocks/>
          </p:cNvSpPr>
          <p:nvPr/>
        </p:nvSpPr>
        <p:spPr>
          <a:xfrm>
            <a:off x="1859523" y="5318388"/>
            <a:ext cx="8698777" cy="18151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altLang="de-DE" sz="2000" dirty="0" err="1"/>
              <a:t>Continuous</a:t>
            </a:r>
            <a:r>
              <a:rPr lang="de-DE" altLang="de-DE" sz="2000" dirty="0"/>
              <a:t> </a:t>
            </a:r>
            <a:r>
              <a:rPr lang="de-DE" altLang="de-DE" sz="2000" dirty="0" err="1"/>
              <a:t>growth</a:t>
            </a:r>
            <a:r>
              <a:rPr lang="de-DE" altLang="de-DE" sz="2000" dirty="0"/>
              <a:t> </a:t>
            </a:r>
            <a:r>
              <a:rPr lang="de-DE" altLang="de-DE" sz="2000" dirty="0" err="1"/>
              <a:t>for</a:t>
            </a:r>
            <a:r>
              <a:rPr lang="de-DE" altLang="de-DE" sz="2000" dirty="0"/>
              <a:t> 160 h, </a:t>
            </a:r>
            <a:r>
              <a:rPr lang="de-DE" altLang="de-DE" sz="2000" dirty="0" err="1"/>
              <a:t>followed</a:t>
            </a:r>
            <a:r>
              <a:rPr lang="de-DE" altLang="de-DE" sz="2000" dirty="0"/>
              <a:t> </a:t>
            </a:r>
            <a:r>
              <a:rPr lang="de-DE" altLang="de-DE" sz="2000" dirty="0" err="1"/>
              <a:t>by</a:t>
            </a:r>
            <a:r>
              <a:rPr lang="de-DE" altLang="de-DE" sz="2000" dirty="0"/>
              <a:t> </a:t>
            </a:r>
            <a:r>
              <a:rPr lang="de-DE" altLang="de-DE" sz="2000" dirty="0" err="1"/>
              <a:t>slower</a:t>
            </a:r>
            <a:r>
              <a:rPr lang="de-DE" altLang="de-DE" sz="2000" dirty="0"/>
              <a:t> </a:t>
            </a:r>
            <a:r>
              <a:rPr lang="de-DE" altLang="de-DE" sz="2000" dirty="0" err="1"/>
              <a:t>growth</a:t>
            </a:r>
            <a:endParaRPr lang="de-DE" altLang="de-DE" sz="2000" dirty="0">
              <a:sym typeface="Wingdings" panose="05000000000000000000" pitchFamily="2" charset="2"/>
            </a:endParaRPr>
          </a:p>
          <a:p>
            <a:r>
              <a:rPr lang="de-DE" altLang="de-DE" sz="2000" dirty="0" err="1">
                <a:sym typeface="Wingdings" panose="05000000000000000000" pitchFamily="2" charset="2"/>
              </a:rPr>
              <a:t>Stationary</a:t>
            </a:r>
            <a:r>
              <a:rPr lang="de-DE" altLang="de-DE" sz="2000" dirty="0">
                <a:sym typeface="Wingdings" panose="05000000000000000000" pitchFamily="2" charset="2"/>
              </a:rPr>
              <a:t> </a:t>
            </a:r>
            <a:r>
              <a:rPr lang="de-DE" altLang="de-DE" sz="2000" dirty="0" err="1">
                <a:sym typeface="Wingdings" panose="05000000000000000000" pitchFamily="2" charset="2"/>
              </a:rPr>
              <a:t>phase</a:t>
            </a:r>
            <a:r>
              <a:rPr lang="de-DE" altLang="de-DE" sz="2000" dirty="0">
                <a:sym typeface="Wingdings" panose="05000000000000000000" pitchFamily="2" charset="2"/>
              </a:rPr>
              <a:t> </a:t>
            </a:r>
            <a:r>
              <a:rPr lang="de-DE" altLang="de-DE" sz="2000" dirty="0" err="1">
                <a:sym typeface="Wingdings" panose="05000000000000000000" pitchFamily="2" charset="2"/>
              </a:rPr>
              <a:t>reached</a:t>
            </a:r>
            <a:r>
              <a:rPr lang="de-DE" altLang="de-DE" sz="2000" dirty="0">
                <a:sym typeface="Wingdings" panose="05000000000000000000" pitchFamily="2" charset="2"/>
              </a:rPr>
              <a:t> after 200 h</a:t>
            </a:r>
            <a:endParaRPr lang="de-DE" altLang="de-DE" sz="2000" dirty="0"/>
          </a:p>
          <a:p>
            <a:endParaRPr lang="en-US" dirty="0"/>
          </a:p>
          <a:p>
            <a:pPr marL="0" indent="0">
              <a:buFont typeface="Wingdings 2" panose="05020102010507070707" pitchFamily="18" charset="2"/>
              <a:buNone/>
            </a:pPr>
            <a:endParaRPr lang="en-US" dirty="0"/>
          </a:p>
          <a:p>
            <a:endParaRPr lang="en-US" dirty="0"/>
          </a:p>
        </p:txBody>
      </p:sp>
      <p:graphicFrame>
        <p:nvGraphicFramePr>
          <p:cNvPr id="8" name="Diagramm 7">
            <a:extLst>
              <a:ext uri="{FF2B5EF4-FFF2-40B4-BE49-F238E27FC236}">
                <a16:creationId xmlns:a16="http://schemas.microsoft.com/office/drawing/2014/main" id="{7C65A74B-04CD-432A-AB09-025F42773856}"/>
              </a:ext>
            </a:extLst>
          </p:cNvPr>
          <p:cNvGraphicFramePr>
            <a:graphicFrameLocks/>
          </p:cNvGraphicFramePr>
          <p:nvPr/>
        </p:nvGraphicFramePr>
        <p:xfrm>
          <a:off x="6096000" y="2047724"/>
          <a:ext cx="5348998" cy="29388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pic>
        <p:nvPicPr>
          <p:cNvPr id="3" name="Grafik 2">
            <a:extLst>
              <a:ext uri="{FF2B5EF4-FFF2-40B4-BE49-F238E27FC236}">
                <a16:creationId xmlns:a16="http://schemas.microsoft.com/office/drawing/2014/main" id="{B5EAE9BD-4EA6-8D94-FE20-1B0A473E11A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628441" y="0"/>
            <a:ext cx="563559" cy="563559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96542E28-6084-DEB2-4275-5F6EB4016FDB}"/>
              </a:ext>
            </a:extLst>
          </p:cNvPr>
          <p:cNvSpPr txBox="1"/>
          <p:nvPr/>
        </p:nvSpPr>
        <p:spPr>
          <a:xfrm>
            <a:off x="9466943" y="117092"/>
            <a:ext cx="2182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loisa.borde@ovgu.de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7434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87BB8A-E123-C598-418A-EAB701AD98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BioFilm</a:t>
            </a:r>
            <a:r>
              <a:rPr lang="de-DE" dirty="0"/>
              <a:t> Growth </a:t>
            </a:r>
            <a:r>
              <a:rPr lang="de-DE" dirty="0" err="1"/>
              <a:t>Depending</a:t>
            </a:r>
            <a:r>
              <a:rPr lang="de-DE" dirty="0"/>
              <a:t> on PDMS </a:t>
            </a:r>
            <a:r>
              <a:rPr lang="de-DE" dirty="0" err="1"/>
              <a:t>Thickness</a:t>
            </a:r>
            <a:r>
              <a:rPr lang="de-DE" dirty="0"/>
              <a:t>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943990-1AA8-D170-B356-2624596CB9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InterPore 2026</a:t>
            </a:r>
            <a:endParaRPr lang="de-D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11E0D5-35E6-D25A-A49C-E56F9922A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ADB0A-66A1-48E8-896A-5109EB6C307D}" type="slidenum">
              <a:rPr lang="de-DE" smtClean="0"/>
              <a:t>9</a:t>
            </a:fld>
            <a:endParaRPr lang="de-DE"/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90B68989-3417-D868-06D1-36B1597F64CD}"/>
              </a:ext>
            </a:extLst>
          </p:cNvPr>
          <p:cNvSpPr txBox="1"/>
          <p:nvPr/>
        </p:nvSpPr>
        <p:spPr>
          <a:xfrm>
            <a:off x="1626000" y="4965583"/>
            <a:ext cx="8127600" cy="16342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06000" marR="0" lvl="0" indent="-3060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BC7F9F"/>
              </a:buClr>
              <a:buSzPct val="92000"/>
              <a:buFont typeface="Wingdings 2" panose="05020102010507070707" pitchFamily="18" charset="2"/>
              <a:buChar char="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D3D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PDMS: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D3D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oxygen permeable</a:t>
            </a:r>
          </a:p>
          <a:p>
            <a:pPr marL="306000" marR="0" lvl="0" indent="-3060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BC7F9F"/>
              </a:buClr>
              <a:buSzPct val="92000"/>
              <a:buFont typeface="Wingdings 2" panose="05020102010507070707" pitchFamily="18" charset="2"/>
              <a:buChar char="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D3D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thinner PDMS-layer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D3D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 higher oxygen availability  faster biofilm formation</a:t>
            </a:r>
          </a:p>
          <a:p>
            <a:pPr>
              <a:spcBef>
                <a:spcPct val="20000"/>
              </a:spcBef>
              <a:spcAft>
                <a:spcPts val="600"/>
              </a:spcAft>
              <a:buClr>
                <a:srgbClr val="BC7F9F"/>
              </a:buClr>
              <a:buSzPct val="92000"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D3D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		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D3D3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 Biofilm growth depends on oxygen </a:t>
            </a:r>
            <a:r>
              <a:rPr lang="en-US" sz="2000" dirty="0">
                <a:solidFill>
                  <a:srgbClr val="3D3D3D"/>
                </a:solidFill>
                <a:latin typeface="Calibri" panose="020F0502020204030204"/>
                <a:sym typeface="Wingdings" panose="05000000000000000000" pitchFamily="2" charset="2"/>
              </a:rPr>
              <a:t>availability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3D3D3D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BC7F9F"/>
              </a:buClr>
              <a:buSzPct val="92000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3D3D3D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Wingdings" panose="05000000000000000000" pitchFamily="2" charset="2"/>
            </a:endParaRPr>
          </a:p>
        </p:txBody>
      </p:sp>
      <p:graphicFrame>
        <p:nvGraphicFramePr>
          <p:cNvPr id="17" name="Diagramm 16">
            <a:extLst>
              <a:ext uri="{FF2B5EF4-FFF2-40B4-BE49-F238E27FC236}">
                <a16:creationId xmlns:a16="http://schemas.microsoft.com/office/drawing/2014/main" id="{D15F12A2-B0AD-83AC-6FBE-FB696AC9E66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023065"/>
              </p:ext>
            </p:extLst>
          </p:nvPr>
        </p:nvGraphicFramePr>
        <p:xfrm>
          <a:off x="1127370" y="1839754"/>
          <a:ext cx="9430929" cy="35429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Grafik 2">
            <a:extLst>
              <a:ext uri="{FF2B5EF4-FFF2-40B4-BE49-F238E27FC236}">
                <a16:creationId xmlns:a16="http://schemas.microsoft.com/office/drawing/2014/main" id="{3DC3FEB9-4911-6AC9-3006-FCF8CFF34A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628441" y="0"/>
            <a:ext cx="563559" cy="563559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4FFEBCC6-FB82-D53E-ADA8-7DE1B679A942}"/>
              </a:ext>
            </a:extLst>
          </p:cNvPr>
          <p:cNvSpPr txBox="1"/>
          <p:nvPr/>
        </p:nvSpPr>
        <p:spPr>
          <a:xfrm>
            <a:off x="9466943" y="117092"/>
            <a:ext cx="2182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loisa.borde@ovgu.de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3895961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e">
  <a:themeElements>
    <a:clrScheme name="Benutzerdefiniert 1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7A003F"/>
      </a:accent1>
      <a:accent2>
        <a:srgbClr val="BC7F9F"/>
      </a:accent2>
      <a:accent3>
        <a:srgbClr val="F5EBF0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e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956</Words>
  <Application>Microsoft Office PowerPoint</Application>
  <PresentationFormat>Breitbild</PresentationFormat>
  <Paragraphs>172</Paragraphs>
  <Slides>13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21" baseType="lpstr">
      <vt:lpstr>Aptos</vt:lpstr>
      <vt:lpstr>Arial</vt:lpstr>
      <vt:lpstr>Calibri</vt:lpstr>
      <vt:lpstr>InfoOTText-Medium</vt:lpstr>
      <vt:lpstr>Lucida Sans</vt:lpstr>
      <vt:lpstr>Wingdings</vt:lpstr>
      <vt:lpstr>Wingdings 2</vt:lpstr>
      <vt:lpstr>Dividende</vt:lpstr>
      <vt:lpstr>Design of a microfluidic setup to assess scale-dependent metabolic kinetics in Azotobacter vinelandii biofilms producing polysaccharides</vt:lpstr>
      <vt:lpstr>Productive Biofilms For biopolymer Production</vt:lpstr>
      <vt:lpstr>Pore Network Model (PNM)</vt:lpstr>
      <vt:lpstr>Motivation and Goals</vt:lpstr>
      <vt:lpstr>Development of Experimental SetUP For Biofilm formation</vt:lpstr>
      <vt:lpstr>Development of Experimental SetUP For Biofilm formation</vt:lpstr>
      <vt:lpstr>Image Analysis To Observe Biofilm Growth</vt:lpstr>
      <vt:lpstr>Biofilm Growth Observed in Microfluidic Devices</vt:lpstr>
      <vt:lpstr>BioFilm Growth Depending on PDMS Thickness </vt:lpstr>
      <vt:lpstr>Experimental procedure to measure the biomass concentration</vt:lpstr>
      <vt:lpstr>Outlook</vt:lpstr>
      <vt:lpstr>Thank you for your attention! </vt:lpstr>
      <vt:lpstr>References</vt:lpstr>
    </vt:vector>
  </TitlesOfParts>
  <Company>Otto-von-Guericke-Universitaet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Borde, Loisa</dc:creator>
  <cp:lastModifiedBy>Borde, Loisa</cp:lastModifiedBy>
  <cp:revision>82</cp:revision>
  <dcterms:created xsi:type="dcterms:W3CDTF">2026-01-30T15:10:14Z</dcterms:created>
  <dcterms:modified xsi:type="dcterms:W3CDTF">2026-05-15T10:00:29Z</dcterms:modified>
</cp:coreProperties>
</file>