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77" r:id="rId2"/>
    <p:sldId id="257" r:id="rId3"/>
    <p:sldId id="305" r:id="rId4"/>
    <p:sldId id="364" r:id="rId5"/>
    <p:sldId id="298" r:id="rId6"/>
    <p:sldId id="299" r:id="rId7"/>
    <p:sldId id="366" r:id="rId8"/>
    <p:sldId id="370" r:id="rId9"/>
    <p:sldId id="292" r:id="rId10"/>
    <p:sldId id="268" r:id="rId11"/>
    <p:sldId id="371" r:id="rId12"/>
    <p:sldId id="300" r:id="rId13"/>
  </p:sldIdLst>
  <p:sldSz cx="9144000" cy="5143500" type="screen16x9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5097" autoAdjust="0"/>
  </p:normalViewPr>
  <p:slideViewPr>
    <p:cSldViewPr>
      <p:cViewPr varScale="1">
        <p:scale>
          <a:sx n="141" d="100"/>
          <a:sy n="141" d="100"/>
        </p:scale>
        <p:origin x="126" y="11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3984" y="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93444" y="200922"/>
            <a:ext cx="491974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487732" y="200922"/>
            <a:ext cx="1118124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54A442F-BE82-4B5A-943A-0DA94ED29E59}" type="datetimeFigureOut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15.05.2026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93444" y="9550112"/>
            <a:ext cx="521791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60440" y="9550112"/>
            <a:ext cx="745416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E125BC-28D1-403A-9ED0-9FCD04001FB1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40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164319" y="172770"/>
            <a:ext cx="47706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009523" y="172770"/>
            <a:ext cx="91465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801EACB-8D12-49F2-9088-5A635C50DDBD}" type="datetimeFigureOut">
              <a:rPr lang="de-DE" smtClean="0"/>
              <a:t>15.05.2026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009650"/>
            <a:ext cx="6154737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3886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238860" y="9550112"/>
            <a:ext cx="4696122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84065" y="9550112"/>
            <a:ext cx="840115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72E3E51-A3F3-4FD4-9C75-1C612CCCC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50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41288" y="860425"/>
            <a:ext cx="7631113" cy="42941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94FDE69-2559-46F4-91D5-878E04F7320B}" type="datetime1">
              <a:rPr lang="de-DE" smtClean="0"/>
              <a:pPr/>
              <a:t>15.05.2026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DF23B-D81D-4422-AECF-ED2F4B8783C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877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E3E51-A3F3-4FD4-9C75-1C612CCCCA5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16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06934" y="771550"/>
            <a:ext cx="7737475" cy="1152128"/>
          </a:xfrm>
        </p:spPr>
        <p:txBody>
          <a:bodyPr/>
          <a:lstStyle>
            <a:lvl1pPr>
              <a:defRPr sz="3500">
                <a:solidFill>
                  <a:srgbClr val="008C4F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  <a:endParaRPr lang="de-DE" altLang="de-DE" noProof="0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06934" y="2031522"/>
            <a:ext cx="7737475" cy="1782366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pic>
        <p:nvPicPr>
          <p:cNvPr id="4" name="Picture 59" descr="Logo_TUC_de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59231" cy="5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58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kaler Textplatzhalter 2"/>
          <p:cNvSpPr>
            <a:spLocks noGrp="1"/>
          </p:cNvSpPr>
          <p:nvPr>
            <p:ph type="body" orient="vert" idx="1"/>
          </p:nvPr>
        </p:nvSpPr>
        <p:spPr>
          <a:xfrm rot="10800000">
            <a:off x="479426" y="1337518"/>
            <a:ext cx="7923213" cy="3394472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699542"/>
            <a:ext cx="7899400" cy="52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  <p:pic>
        <p:nvPicPr>
          <p:cNvPr id="5" name="Picture 59" descr="Logo_TUC_de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59231" cy="5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8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kaler Titel 1"/>
          <p:cNvSpPr>
            <a:spLocks noGrp="1"/>
          </p:cNvSpPr>
          <p:nvPr>
            <p:ph type="title" orient="vert"/>
          </p:nvPr>
        </p:nvSpPr>
        <p:spPr>
          <a:xfrm rot="10800000">
            <a:off x="467545" y="843558"/>
            <a:ext cx="1979613" cy="38338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Vertikaler Textplatzhalter 2"/>
          <p:cNvSpPr>
            <a:spLocks noGrp="1"/>
          </p:cNvSpPr>
          <p:nvPr>
            <p:ph type="body" orient="vert" idx="1"/>
          </p:nvPr>
        </p:nvSpPr>
        <p:spPr>
          <a:xfrm rot="10800000">
            <a:off x="2555776" y="843558"/>
            <a:ext cx="5791200" cy="3833813"/>
          </a:xfrm>
        </p:spPr>
        <p:txBody>
          <a:bodyPr vert="eaVert"/>
          <a:lstStyle>
            <a:lvl5pPr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4" name="Picture 59" descr="Logo_TUC_de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59231" cy="5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23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94184" y="4566159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11D8C60-1F2D-4436-BF53-22882F494404}" type="datetimeFigureOut">
              <a:rPr lang="de-DE" smtClean="0"/>
              <a:pPr/>
              <a:t>15.05.2026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566159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566159"/>
            <a:ext cx="1835224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3B23FF1-3F66-4904-91CE-1AE4A505062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79426" y="1283494"/>
            <a:ext cx="7923213" cy="3232472"/>
          </a:xfrm>
        </p:spPr>
        <p:txBody>
          <a:bodyPr/>
          <a:lstStyle>
            <a:lvl1pPr marL="268288" indent="-268288">
              <a:defRPr/>
            </a:lvl1pPr>
            <a:lvl2pPr marL="536575" indent="-282575">
              <a:spcBef>
                <a:spcPts val="600"/>
              </a:spcBef>
              <a:defRPr/>
            </a:lvl2pPr>
            <a:lvl3pPr marL="804863" indent="-268288">
              <a:spcBef>
                <a:spcPts val="600"/>
              </a:spcBef>
              <a:defRPr/>
            </a:lvl3pPr>
            <a:lvl4pPr marL="1074738" indent="-269875">
              <a:spcBef>
                <a:spcPts val="600"/>
              </a:spcBef>
              <a:defRPr/>
            </a:lvl4pPr>
            <a:lvl5pPr marL="1343025" indent="-269875">
              <a:spcBef>
                <a:spcPts val="600"/>
              </a:spcBef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tangle 51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699542"/>
            <a:ext cx="7899400" cy="52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  <p:pic>
        <p:nvPicPr>
          <p:cNvPr id="7" name="Picture 59" descr="Logo_TUC_de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59231" cy="5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9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008" y="3134370"/>
            <a:ext cx="7772400" cy="123758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2008" y="1851670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4" name="Picture 59" descr="Logo_TUC_de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59231" cy="5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3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79426" y="1283494"/>
            <a:ext cx="388461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516438" y="1283494"/>
            <a:ext cx="38862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699542"/>
            <a:ext cx="7899400" cy="52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  <p:pic>
        <p:nvPicPr>
          <p:cNvPr id="6" name="Picture 59" descr="Logo_TUC_de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59231" cy="5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2826" y="1275606"/>
            <a:ext cx="3873494" cy="7560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700" y="2139702"/>
            <a:ext cx="3851275" cy="2592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99994" y="1275606"/>
            <a:ext cx="3888431" cy="7560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499994" y="2139702"/>
            <a:ext cx="3888431" cy="2592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699542"/>
            <a:ext cx="7899400" cy="52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  <p:pic>
        <p:nvPicPr>
          <p:cNvPr id="8" name="Picture 59" descr="Logo_TUC_de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59231" cy="5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0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1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699542"/>
            <a:ext cx="7899400" cy="52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  <p:pic>
        <p:nvPicPr>
          <p:cNvPr id="4" name="Picture 59" descr="Logo_TUC_de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59231" cy="5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2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9" descr="Logo_TUC_de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59231" cy="5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2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699542"/>
            <a:ext cx="3008313" cy="64807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699542"/>
            <a:ext cx="4813374" cy="410445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19622"/>
            <a:ext cx="3008313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5" name="Picture 59" descr="Logo_TUC_de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59231" cy="5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6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757296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245936"/>
            <a:ext cx="5486400" cy="540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1792288" y="699541"/>
            <a:ext cx="5486400" cy="30029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5" name="Picture 59" descr="Logo_TUC_de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59231" cy="5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8583614" y="0"/>
            <a:ext cx="561975" cy="51435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450057" y="4888826"/>
            <a:ext cx="38877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391025" algn="l"/>
                <a:tab pos="7896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391025" algn="l"/>
                <a:tab pos="7896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391025" algn="l"/>
                <a:tab pos="7896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391025" algn="l"/>
                <a:tab pos="7896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391025" algn="l"/>
                <a:tab pos="7896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1025" algn="l"/>
                <a:tab pos="7896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1025" algn="l"/>
                <a:tab pos="7896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1025" algn="l"/>
                <a:tab pos="7896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1025" algn="l"/>
                <a:tab pos="7896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000" noProof="0" dirty="0">
                <a:solidFill>
                  <a:srgbClr val="808080"/>
                </a:solidFill>
                <a:latin typeface="Calibri" panose="020F0502020204030204" pitchFamily="34" charset="0"/>
              </a:rPr>
              <a:t>Birger Hagemann</a:t>
            </a:r>
            <a:endParaRPr lang="en-US" altLang="de-DE" sz="1000" baseline="0" noProof="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2339752" y="4803998"/>
            <a:ext cx="6058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altLang="de-DE" dirty="0">
                <a:solidFill>
                  <a:srgbClr val="808080"/>
                </a:solidFill>
                <a:latin typeface="Arial" charset="0"/>
              </a:rPr>
              <a:t>	</a:t>
            </a:r>
            <a:r>
              <a:rPr lang="en-US" altLang="de-DE" sz="10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Model Calibration and Prediction of Biogeochemical Processes in Porous Hydrogen Storage</a:t>
            </a:r>
            <a:endParaRPr lang="en-US" sz="600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51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699542"/>
            <a:ext cx="7899400" cy="52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5" name="Rectangle 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6" y="1283494"/>
            <a:ext cx="7923213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endParaRPr lang="de-DE" altLang="de-DE" dirty="0"/>
          </a:p>
        </p:txBody>
      </p:sp>
      <p:sp>
        <p:nvSpPr>
          <p:cNvPr id="12" name="Text Box 44"/>
          <p:cNvSpPr txBox="1">
            <a:spLocks noChangeArrowheads="1"/>
          </p:cNvSpPr>
          <p:nvPr userDrawn="1"/>
        </p:nvSpPr>
        <p:spPr bwMode="auto">
          <a:xfrm>
            <a:off x="8640960" y="4917817"/>
            <a:ext cx="4675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fld id="{0DD27E2C-7E76-43A1-95B7-12A54070BC93}" type="slidenum">
              <a:rPr lang="de-DE" altLang="de-DE" sz="1000" smtClean="0">
                <a:solidFill>
                  <a:srgbClr val="808080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endParaRPr lang="de-DE" altLang="de-DE" sz="10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008C4F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536575" indent="-282575" algn="l" defTabSz="914400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8288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071563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1165225" indent="-265113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60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2920" y="1096108"/>
            <a:ext cx="8158163" cy="2448950"/>
          </a:xfrm>
        </p:spPr>
        <p:txBody>
          <a:bodyPr/>
          <a:lstStyle/>
          <a:p>
            <a:r>
              <a:rPr lang="en-US" sz="2800" cap="small" dirty="0">
                <a:latin typeface="Calibri" panose="020F0502020204030204" pitchFamily="34" charset="0"/>
              </a:rPr>
              <a:t>Model Calibration and Prediction of Biogeochemical Processes in Porous Hydrogen Storage</a:t>
            </a:r>
            <a:br>
              <a:rPr lang="en-GB" sz="3600" cap="small" dirty="0">
                <a:latin typeface="Calibri" panose="020F0502020204030204" pitchFamily="34" charset="0"/>
              </a:rPr>
            </a:br>
            <a:br>
              <a:rPr lang="en-GB" sz="2800" noProof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GB" sz="2800" noProof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GB" sz="2800" noProof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Birger Hagemann</a:t>
            </a:r>
            <a:br>
              <a:rPr lang="en-GB" sz="1800" b="0" noProof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1800" b="0" noProof="0" dirty="0">
                <a:solidFill>
                  <a:schemeClr val="tx1"/>
                </a:solidFill>
                <a:latin typeface="Calibri" panose="020F0502020204030204" pitchFamily="34" charset="0"/>
              </a:rPr>
              <a:t>Clausthal University of </a:t>
            </a:r>
            <a: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GB" sz="1800" b="0" noProof="0" dirty="0" err="1">
                <a:solidFill>
                  <a:schemeClr val="tx1"/>
                </a:solidFill>
                <a:latin typeface="Calibri" panose="020F0502020204030204" pitchFamily="34" charset="0"/>
              </a:rPr>
              <a:t>echnology</a:t>
            </a:r>
            <a:br>
              <a:rPr lang="en-GB" sz="1800" b="0" noProof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GB" sz="1800" b="0" noProof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Nantes, </a:t>
            </a:r>
            <a:r>
              <a:rPr lang="en-GB" sz="1800" b="0" noProof="0" dirty="0">
                <a:solidFill>
                  <a:schemeClr val="tx1"/>
                </a:solidFill>
                <a:latin typeface="Calibri" panose="020F0502020204030204" pitchFamily="34" charset="0"/>
              </a:rPr>
              <a:t>May 20, 2026</a:t>
            </a:r>
          </a:p>
        </p:txBody>
      </p:sp>
      <p:sp>
        <p:nvSpPr>
          <p:cNvPr id="104450" name="AutoShape 2" descr="https://agu.confex.com/img/agu/fm15/appbanner.png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4452" name="AutoShape 4" descr="https://agu.confex.com/img/agu/fm15/appbanner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4454" name="AutoShape 6" descr="https://agu.confex.com/img/agu/fm15/appbanner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6863DE-1CDC-DC3E-D357-477FFFB66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49" t="2750" r="40020" b="70790"/>
          <a:stretch>
            <a:fillRect/>
          </a:stretch>
        </p:blipFill>
        <p:spPr>
          <a:xfrm>
            <a:off x="5292080" y="3803880"/>
            <a:ext cx="2448272" cy="48702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26C64BC-5850-C46E-5221-F390570B7307}"/>
              </a:ext>
            </a:extLst>
          </p:cNvPr>
          <p:cNvSpPr txBox="1"/>
          <p:nvPr/>
        </p:nvSpPr>
        <p:spPr>
          <a:xfrm>
            <a:off x="5184000" y="3528000"/>
            <a:ext cx="1088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Presented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at:</a:t>
            </a:r>
          </a:p>
        </p:txBody>
      </p:sp>
    </p:spTree>
    <p:extLst>
      <p:ext uri="{BB962C8B-B14F-4D97-AF65-F5344CB8AC3E}">
        <p14:creationId xmlns:p14="http://schemas.microsoft.com/office/powerpoint/2010/main" val="3927017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35696" y="2211710"/>
            <a:ext cx="5328592" cy="522059"/>
          </a:xfrm>
        </p:spPr>
        <p:txBody>
          <a:bodyPr/>
          <a:lstStyle/>
          <a:p>
            <a:r>
              <a:rPr lang="en-GB" sz="3200" cap="small" dirty="0">
                <a:latin typeface="Calibri" panose="020F0502020204030204" pitchFamily="34" charset="0"/>
              </a:rPr>
              <a:t>Thank you for your attention!</a:t>
            </a:r>
            <a:endParaRPr lang="en-GB" cap="small" dirty="0">
              <a:latin typeface="Calibri" panose="020F050202020403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269ED13-D85E-5558-3251-A6525FFC7140}"/>
              </a:ext>
            </a:extLst>
          </p:cNvPr>
          <p:cNvGrpSpPr/>
          <p:nvPr/>
        </p:nvGrpSpPr>
        <p:grpSpPr>
          <a:xfrm>
            <a:off x="3310308" y="3538972"/>
            <a:ext cx="2523384" cy="551688"/>
            <a:chOff x="1259632" y="3538972"/>
            <a:chExt cx="2523384" cy="551688"/>
          </a:xfrm>
        </p:grpSpPr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E6850409-6820-4106-8B67-F3CF567CA25F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538972"/>
              <a:ext cx="958901" cy="551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7ED53404-9D1A-4D45-8297-001C9C5AA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633" y="3651870"/>
              <a:ext cx="1553383" cy="325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649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DF7F6-0C37-70E8-2FFD-1BADCEEDB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520D82-9B48-1263-DF64-79BC0715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7" y="1260000"/>
            <a:ext cx="3516510" cy="3232472"/>
          </a:xfrm>
        </p:spPr>
        <p:txBody>
          <a:bodyPr/>
          <a:lstStyle/>
          <a:p>
            <a:r>
              <a:rPr lang="en-US" sz="1400" dirty="0">
                <a:latin typeface="Calibri" panose="020F0502020204030204" pitchFamily="34" charset="0"/>
              </a:rPr>
              <a:t>Dynamic experiments using methanogenic archaea and a H</a:t>
            </a:r>
            <a:r>
              <a:rPr lang="en-US" sz="1400" baseline="-25000" dirty="0">
                <a:latin typeface="Calibri" panose="020F0502020204030204" pitchFamily="34" charset="0"/>
              </a:rPr>
              <a:t>2</a:t>
            </a:r>
            <a:r>
              <a:rPr lang="en-US" sz="1400" dirty="0">
                <a:latin typeface="Calibri" panose="020F0502020204030204" pitchFamily="34" charset="0"/>
              </a:rPr>
              <a:t>-CO</a:t>
            </a:r>
            <a:r>
              <a:rPr lang="en-US" sz="1400" baseline="-25000" dirty="0">
                <a:latin typeface="Calibri" panose="020F0502020204030204" pitchFamily="34" charset="0"/>
              </a:rPr>
              <a:t>2</a:t>
            </a:r>
            <a:r>
              <a:rPr lang="en-US" sz="1400" dirty="0">
                <a:latin typeface="Calibri" panose="020F0502020204030204" pitchFamily="34" charset="0"/>
              </a:rPr>
              <a:t> gas mixture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Preparation of a 5 ml nutrient-microbial mixture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Attain a liquid-phase saturation inside the micromodel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Inject 5 bar pressurized H</a:t>
            </a:r>
            <a:r>
              <a:rPr lang="en-US" sz="1200" baseline="-25000" dirty="0">
                <a:latin typeface="Calibri" panose="020F0502020204030204" pitchFamily="34" charset="0"/>
              </a:rPr>
              <a:t>2</a:t>
            </a:r>
            <a:r>
              <a:rPr lang="en-US" sz="1200" dirty="0">
                <a:latin typeface="Calibri" panose="020F0502020204030204" pitchFamily="34" charset="0"/>
              </a:rPr>
              <a:t>-CO</a:t>
            </a:r>
            <a:r>
              <a:rPr lang="en-US" sz="1200" baseline="-25000" dirty="0">
                <a:latin typeface="Calibri" panose="020F0502020204030204" pitchFamily="34" charset="0"/>
              </a:rPr>
              <a:t>2</a:t>
            </a:r>
            <a:r>
              <a:rPr lang="en-US" sz="1200" dirty="0">
                <a:latin typeface="Calibri" panose="020F0502020204030204" pitchFamily="34" charset="0"/>
              </a:rPr>
              <a:t> into the micromodel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Divert gas flow to the gas chromatograph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Maintain constant injection rate of 2.8 µl/min 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Repeated gas composition measurement and image acquisition of microbial count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6161F8-EF3A-5D95-A454-CB66698B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720000"/>
            <a:ext cx="7899400" cy="522059"/>
          </a:xfrm>
        </p:spPr>
        <p:txBody>
          <a:bodyPr/>
          <a:lstStyle/>
          <a:p>
            <a:r>
              <a:rPr lang="en-US" sz="2400" cap="small" dirty="0">
                <a:latin typeface="Calibri" panose="020F0502020204030204" pitchFamily="34" charset="0"/>
              </a:rPr>
              <a:t>Experimental setup and procedure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2064420-9F3D-F56C-DCA0-34602AAE408A}"/>
              </a:ext>
            </a:extLst>
          </p:cNvPr>
          <p:cNvGrpSpPr>
            <a:grpSpLocks noChangeAspect="1"/>
          </p:cNvGrpSpPr>
          <p:nvPr/>
        </p:nvGrpSpPr>
        <p:grpSpPr>
          <a:xfrm>
            <a:off x="4139952" y="1419622"/>
            <a:ext cx="4022723" cy="2797481"/>
            <a:chOff x="4641850" y="1314450"/>
            <a:chExt cx="6915150" cy="4808932"/>
          </a:xfrm>
        </p:grpSpPr>
        <p:pic>
          <p:nvPicPr>
            <p:cNvPr id="4" name="Grafik 3" descr="Ein Bild, das Text, Diagramm, Screenshot, Plan enthält.&#10;&#10;KI-generierte Inhalte können fehlerhaft sein.">
              <a:extLst>
                <a:ext uri="{FF2B5EF4-FFF2-40B4-BE49-F238E27FC236}">
                  <a16:creationId xmlns:a16="http://schemas.microsoft.com/office/drawing/2014/main" id="{BBF35D84-9C40-148D-4DB3-32A4E4BAF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58" t="4708" r="1590" b="27773"/>
            <a:stretch/>
          </p:blipFill>
          <p:spPr>
            <a:xfrm>
              <a:off x="5016500" y="1314450"/>
              <a:ext cx="6540500" cy="2578100"/>
            </a:xfrm>
            <a:prstGeom prst="rect">
              <a:avLst/>
            </a:prstGeom>
          </p:spPr>
        </p:pic>
        <p:pic>
          <p:nvPicPr>
            <p:cNvPr id="6" name="Grafik 5" descr="Ein Bild, das Screenshot, Rechteck, Reihe, Kunst enthält.&#10;&#10;KI-generierte Inhalte können fehlerhaft sein.">
              <a:extLst>
                <a:ext uri="{FF2B5EF4-FFF2-40B4-BE49-F238E27FC236}">
                  <a16:creationId xmlns:a16="http://schemas.microsoft.com/office/drawing/2014/main" id="{EBDDE15F-5521-E0A2-0965-DB611E7E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777" t="28714" r="9697" b="34182"/>
            <a:stretch/>
          </p:blipFill>
          <p:spPr>
            <a:xfrm>
              <a:off x="5334000" y="4510482"/>
              <a:ext cx="6223000" cy="1612900"/>
            </a:xfrm>
            <a:prstGeom prst="rect">
              <a:avLst/>
            </a:prstGeom>
          </p:spPr>
        </p:pic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97F3BAAB-5655-99FF-EEE9-64A0FD45E85A}"/>
                </a:ext>
              </a:extLst>
            </p:cNvPr>
            <p:cNvCxnSpPr/>
            <p:nvPr/>
          </p:nvCxnSpPr>
          <p:spPr>
            <a:xfrm>
              <a:off x="6096000" y="4324350"/>
              <a:ext cx="47879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D2C47622-D3C9-479D-963D-4062EDF840E3}"/>
                </a:ext>
              </a:extLst>
            </p:cNvPr>
            <p:cNvCxnSpPr/>
            <p:nvPr/>
          </p:nvCxnSpPr>
          <p:spPr>
            <a:xfrm>
              <a:off x="5289550" y="4673600"/>
              <a:ext cx="0" cy="8699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D57B421D-79D8-1904-061F-69E8F71C26D7}"/>
                </a:ext>
              </a:extLst>
            </p:cNvPr>
            <p:cNvSpPr txBox="1"/>
            <p:nvPr/>
          </p:nvSpPr>
          <p:spPr>
            <a:xfrm>
              <a:off x="8134350" y="4016849"/>
              <a:ext cx="914399" cy="370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latin typeface="Calibri" panose="020F0502020204030204" pitchFamily="34" charset="0"/>
                  <a:cs typeface="Calibri" panose="020F0502020204030204" pitchFamily="34" charset="0"/>
                </a:rPr>
                <a:t>50 mm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CB6B424-5902-D806-D49C-F22D513E7FE2}"/>
                </a:ext>
              </a:extLst>
            </p:cNvPr>
            <p:cNvSpPr txBox="1"/>
            <p:nvPr/>
          </p:nvSpPr>
          <p:spPr>
            <a:xfrm>
              <a:off x="4641850" y="4913857"/>
              <a:ext cx="831849" cy="370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latin typeface="Calibri" panose="020F0502020204030204" pitchFamily="34" charset="0"/>
                  <a:cs typeface="Calibri" panose="020F0502020204030204" pitchFamily="34" charset="0"/>
                </a:rPr>
                <a:t>9 mm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ECF03625-2F23-379D-35F2-5E8F482B5660}"/>
                </a:ext>
              </a:extLst>
            </p:cNvPr>
            <p:cNvCxnSpPr/>
            <p:nvPr/>
          </p:nvCxnSpPr>
          <p:spPr>
            <a:xfrm flipH="1">
              <a:off x="6096000" y="2609850"/>
              <a:ext cx="1689100" cy="201295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54BE4EF0-70FF-6A14-37CC-37FA0AF99C27}"/>
                </a:ext>
              </a:extLst>
            </p:cNvPr>
            <p:cNvCxnSpPr>
              <a:cxnSpLocks/>
            </p:cNvCxnSpPr>
            <p:nvPr/>
          </p:nvCxnSpPr>
          <p:spPr>
            <a:xfrm>
              <a:off x="9048750" y="2609850"/>
              <a:ext cx="1835150" cy="206375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209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9426" y="1260000"/>
            <a:ext cx="7923213" cy="3232472"/>
          </a:xfrm>
        </p:spPr>
        <p:txBody>
          <a:bodyPr/>
          <a:lstStyle/>
          <a:p>
            <a:r>
              <a:rPr lang="en-US" sz="1600" dirty="0">
                <a:latin typeface="Calibri" panose="020F0502020204030204" pitchFamily="34" charset="0"/>
              </a:rPr>
              <a:t>Double Monod model extended by population limit function to describe microbial growth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Population limit function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Metabolic reaction rate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600" y="720000"/>
            <a:ext cx="7899400" cy="522059"/>
          </a:xfrm>
        </p:spPr>
        <p:txBody>
          <a:bodyPr/>
          <a:lstStyle/>
          <a:p>
            <a:r>
              <a:rPr lang="en-US" sz="2400" cap="small" dirty="0">
                <a:latin typeface="Calibri" panose="020F0502020204030204" pitchFamily="34" charset="0"/>
              </a:rPr>
              <a:t>Microbial growth and metabolic reactions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3D9CEC-A48A-CB9B-FE3B-F956505627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56881" y="2314839"/>
            <a:ext cx="2958754" cy="164375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CF6CFB4-9558-8D17-BA5B-E6DB5FDA1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5" t="36832" r="35825" b="51881"/>
          <a:stretch/>
        </p:blipFill>
        <p:spPr>
          <a:xfrm>
            <a:off x="2507742" y="1545447"/>
            <a:ext cx="4128516" cy="77406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803F4D3-8F1E-2DDB-8FEC-6F22A08AE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62" t="50000" r="42913" b="40594"/>
          <a:stretch/>
        </p:blipFill>
        <p:spPr>
          <a:xfrm>
            <a:off x="2507742" y="2760927"/>
            <a:ext cx="1806226" cy="64506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2298943-D0A1-6C0A-B8F9-74986E1C1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0" t="62831" r="31888" b="23237"/>
          <a:stretch/>
        </p:blipFill>
        <p:spPr>
          <a:xfrm>
            <a:off x="1798194" y="3953919"/>
            <a:ext cx="5547612" cy="9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7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2600" y="698400"/>
            <a:ext cx="7899400" cy="431006"/>
          </a:xfrm>
        </p:spPr>
        <p:txBody>
          <a:bodyPr/>
          <a:lstStyle/>
          <a:p>
            <a:r>
              <a:rPr lang="en-GB" sz="2400" cap="small" dirty="0">
                <a:latin typeface="Calibri" panose="020F0502020204030204" pitchFamily="34" charset="0"/>
              </a:rPr>
              <a:t>Content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82600" y="1220400"/>
            <a:ext cx="6828878" cy="352050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dirty="0">
                <a:latin typeface="Calibri" panose="020F0502020204030204" pitchFamily="34" charset="0"/>
              </a:rPr>
              <a:t>Introduction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dirty="0">
                <a:latin typeface="Calibri" panose="020F0502020204030204" pitchFamily="34" charset="0"/>
              </a:rPr>
              <a:t>Reactive transport model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dirty="0">
                <a:latin typeface="Calibri" panose="020F0502020204030204" pitchFamily="34" charset="0"/>
              </a:rPr>
              <a:t>Model calibration by experimental studies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dirty="0">
                <a:latin typeface="Calibri" panose="020F0502020204030204" pitchFamily="34" charset="0"/>
              </a:rPr>
              <a:t>Model validation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dirty="0">
                <a:latin typeface="Calibri" panose="020F0502020204030204" pitchFamily="34" charset="0"/>
              </a:rPr>
              <a:t>Conclusions &amp; learnings</a:t>
            </a:r>
          </a:p>
        </p:txBody>
      </p:sp>
    </p:spTree>
    <p:extLst>
      <p:ext uri="{BB962C8B-B14F-4D97-AF65-F5344CB8AC3E}">
        <p14:creationId xmlns:p14="http://schemas.microsoft.com/office/powerpoint/2010/main" val="13822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cap="small" noProof="0" dirty="0">
                <a:latin typeface="Calibri" panose="020F0502020204030204" pitchFamily="34" charset="0"/>
              </a:rPr>
              <a:t>Introduction</a:t>
            </a:r>
            <a:r>
              <a:rPr lang="en-GB" sz="2400" cap="small" dirty="0">
                <a:latin typeface="Calibri" panose="020F0502020204030204" pitchFamily="34" charset="0"/>
              </a:rPr>
              <a:t> – </a:t>
            </a:r>
            <a:r>
              <a:rPr lang="en-GB" sz="2400" cap="small" noProof="0" dirty="0">
                <a:latin typeface="Calibri" panose="020F0502020204030204" pitchFamily="34" charset="0"/>
              </a:rPr>
              <a:t>Underground Hydrogen Storage</a:t>
            </a:r>
          </a:p>
        </p:txBody>
      </p:sp>
      <p:sp>
        <p:nvSpPr>
          <p:cNvPr id="27" name="Inhaltsplatzhalter 4"/>
          <p:cNvSpPr>
            <a:spLocks noGrp="1"/>
          </p:cNvSpPr>
          <p:nvPr>
            <p:ph sz="half" idx="1"/>
          </p:nvPr>
        </p:nvSpPr>
        <p:spPr>
          <a:xfrm flipH="1">
            <a:off x="5470175" y="2571750"/>
            <a:ext cx="2880321" cy="2106216"/>
          </a:xfrm>
        </p:spPr>
        <p:txBody>
          <a:bodyPr/>
          <a:lstStyle/>
          <a:p>
            <a:r>
              <a:rPr lang="en-GB" sz="1400" noProof="0" dirty="0">
                <a:latin typeface="Calibri" panose="020F0502020204030204" pitchFamily="34" charset="0"/>
              </a:rPr>
              <a:t>(Laminar) flow through the porous rock </a:t>
            </a:r>
          </a:p>
          <a:p>
            <a:r>
              <a:rPr lang="en-GB" sz="1400" noProof="0" dirty="0">
                <a:latin typeface="Calibri" panose="020F0502020204030204" pitchFamily="34" charset="0"/>
              </a:rPr>
              <a:t>Horizontal dimension much larger than vertical dimension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Flow predominantly in horizonal direction</a:t>
            </a:r>
            <a:endParaRPr lang="en-GB" sz="1400" noProof="0" dirty="0">
              <a:latin typeface="Calibri" panose="020F0502020204030204" pitchFamily="34" charset="0"/>
            </a:endParaRPr>
          </a:p>
          <a:p>
            <a:r>
              <a:rPr lang="en-GB" sz="1400" dirty="0">
                <a:latin typeface="Calibri" panose="020F0502020204030204" pitchFamily="34" charset="0"/>
              </a:rPr>
              <a:t>Mobile water might be present</a:t>
            </a:r>
          </a:p>
          <a:p>
            <a:pPr lvl="1"/>
            <a:r>
              <a:rPr lang="en-GB" sz="1200" noProof="0" dirty="0">
                <a:latin typeface="Calibri" panose="020F0502020204030204" pitchFamily="34" charset="0"/>
              </a:rPr>
              <a:t>Two-phase flow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F5B9E1A-A01D-F803-4A52-6065ACAA7E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83568" y="1833711"/>
            <a:ext cx="4237455" cy="24645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F552175-2470-C5C4-0876-AE14C9EAD919}"/>
              </a:ext>
            </a:extLst>
          </p:cNvPr>
          <p:cNvSpPr txBox="1"/>
          <p:nvPr/>
        </p:nvSpPr>
        <p:spPr>
          <a:xfrm>
            <a:off x="1106639" y="4368408"/>
            <a:ext cx="30243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Schematic structure of a pore storage</a:t>
            </a:r>
          </a:p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(Source: Adapted from Katz &amp; Lee (1990))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31A4D01-4BED-88F2-4EE4-60432AD71416}"/>
              </a:ext>
            </a:extLst>
          </p:cNvPr>
          <p:cNvSpPr/>
          <p:nvPr/>
        </p:nvSpPr>
        <p:spPr>
          <a:xfrm>
            <a:off x="1259632" y="3435846"/>
            <a:ext cx="2871344" cy="5785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EC0FFDA-E24D-FCA4-7A54-DEB86A52904D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4130976" y="3543858"/>
            <a:ext cx="1260139" cy="1812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A29390A0-94BF-3A1F-9974-7914BADCDEBB}"/>
              </a:ext>
            </a:extLst>
          </p:cNvPr>
          <p:cNvSpPr/>
          <p:nvPr/>
        </p:nvSpPr>
        <p:spPr>
          <a:xfrm>
            <a:off x="5398170" y="2463738"/>
            <a:ext cx="3024336" cy="21829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83C9AB-0592-E18D-2A96-FCCEC0E16EF2}"/>
              </a:ext>
            </a:extLst>
          </p:cNvPr>
          <p:cNvSpPr txBox="1">
            <a:spLocks/>
          </p:cNvSpPr>
          <p:nvPr/>
        </p:nvSpPr>
        <p:spPr bwMode="auto">
          <a:xfrm>
            <a:off x="479426" y="1221582"/>
            <a:ext cx="7923213" cy="121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008C4F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536575" indent="-282575" algn="l" defTabSz="914400" rtl="0" eaLnBrk="1" latinLnBrk="0" hangingPunct="1"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8288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074738" indent="-269875" algn="l" defTabSz="914400" rtl="0" eaLnBrk="1" latinLnBrk="0" hangingPunct="1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343025" indent="-269875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libri" panose="020F0502020204030204" pitchFamily="34" charset="0"/>
              </a:rPr>
              <a:t>Underground hydrogen storage enables large-scale balancing of renewable energy</a:t>
            </a:r>
            <a:endParaRPr lang="en-GB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6A6AB-D1A2-5427-97E2-414D379C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C27A95-9E25-366C-05BD-916D04BF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cap="small" dirty="0">
                <a:latin typeface="Calibri" panose="020F0502020204030204" pitchFamily="34" charset="0"/>
              </a:rPr>
              <a:t>Introduction – Relevant transport and reactive processes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1DD7F06-334E-7217-2FEE-C01F2C40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56" y="1221582"/>
            <a:ext cx="3326583" cy="3394472"/>
          </a:xfrm>
        </p:spPr>
        <p:txBody>
          <a:bodyPr/>
          <a:lstStyle/>
          <a:p>
            <a:endParaRPr lang="en-GB" sz="1400" dirty="0">
              <a:latin typeface="Calibri" panose="020F0502020204030204" pitchFamily="34" charset="0"/>
            </a:endParaRPr>
          </a:p>
          <a:p>
            <a:endParaRPr lang="en-GB" sz="1400" dirty="0">
              <a:latin typeface="Calibri" panose="020F0502020204030204" pitchFamily="34" charset="0"/>
            </a:endParaRPr>
          </a:p>
          <a:p>
            <a:r>
              <a:rPr lang="en-GB" sz="1400" dirty="0">
                <a:latin typeface="Calibri" panose="020F0502020204030204" pitchFamily="34" charset="0"/>
              </a:rPr>
              <a:t>Advective flow and mechanical dispersion in high permeable layers</a:t>
            </a:r>
          </a:p>
          <a:p>
            <a:r>
              <a:rPr lang="en-GB" sz="1400" dirty="0">
                <a:latin typeface="Calibri" panose="020F0502020204030204" pitchFamily="34" charset="0"/>
              </a:rPr>
              <a:t>Molecular diffusion in lower permeable (water-saturated) layers</a:t>
            </a:r>
          </a:p>
          <a:p>
            <a:r>
              <a:rPr lang="en-GB" sz="1400" dirty="0">
                <a:latin typeface="Calibri" panose="020F0502020204030204" pitchFamily="34" charset="0"/>
              </a:rPr>
              <a:t>Microbial reactions: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</a:rPr>
              <a:t>       e.g. methanogenesis:</a:t>
            </a:r>
          </a:p>
          <a:p>
            <a:endParaRPr lang="en-GB" sz="1400" dirty="0">
              <a:latin typeface="Calibri" panose="020F0502020204030204" pitchFamily="34" charset="0"/>
            </a:endParaRPr>
          </a:p>
          <a:p>
            <a:endParaRPr lang="en-GB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</a:rPr>
              <a:t>       and </a:t>
            </a:r>
            <a:r>
              <a:rPr lang="en-GB" sz="1400" dirty="0" err="1">
                <a:latin typeface="Calibri" panose="020F0502020204030204" pitchFamily="34" charset="0"/>
              </a:rPr>
              <a:t>sulfate</a:t>
            </a:r>
            <a:r>
              <a:rPr lang="en-GB" sz="1400" dirty="0">
                <a:latin typeface="Calibri" panose="020F0502020204030204" pitchFamily="34" charset="0"/>
              </a:rPr>
              <a:t> reduction:</a:t>
            </a:r>
            <a:endParaRPr lang="en-GB" sz="1100" dirty="0">
              <a:latin typeface="Calibri" panose="020F0502020204030204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4D9D188-E7FC-DBB5-D5FF-3500C860AA71}"/>
              </a:ext>
            </a:extLst>
          </p:cNvPr>
          <p:cNvSpPr/>
          <p:nvPr/>
        </p:nvSpPr>
        <p:spPr>
          <a:xfrm>
            <a:off x="1794610" y="1870314"/>
            <a:ext cx="1420192" cy="360039"/>
          </a:xfrm>
          <a:prstGeom prst="ellipse">
            <a:avLst/>
          </a:prstGeom>
          <a:solidFill>
            <a:srgbClr val="00B05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CC8E401-FFFC-304F-58DF-95AA84B3BB08}"/>
              </a:ext>
            </a:extLst>
          </p:cNvPr>
          <p:cNvSpPr/>
          <p:nvPr/>
        </p:nvSpPr>
        <p:spPr>
          <a:xfrm>
            <a:off x="1877828" y="1868508"/>
            <a:ext cx="1465136" cy="360039"/>
          </a:xfrm>
          <a:prstGeom prst="ellipse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497CDB4-D649-FA89-9FE3-954CCA240D3C}"/>
              </a:ext>
            </a:extLst>
          </p:cNvPr>
          <p:cNvSpPr txBox="1"/>
          <p:nvPr/>
        </p:nvSpPr>
        <p:spPr>
          <a:xfrm>
            <a:off x="3744164" y="1563024"/>
            <a:ext cx="671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caprock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0557FC8-461D-4AE3-83C4-5D7344BADC30}"/>
              </a:ext>
            </a:extLst>
          </p:cNvPr>
          <p:cNvSpPr/>
          <p:nvPr/>
        </p:nvSpPr>
        <p:spPr>
          <a:xfrm>
            <a:off x="1794610" y="1870311"/>
            <a:ext cx="1222137" cy="360039"/>
          </a:xfrm>
          <a:prstGeom prst="ellipse">
            <a:avLst/>
          </a:prstGeom>
          <a:solidFill>
            <a:srgbClr val="00B05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1C12B4F-1D7E-42BE-9730-69C20D1C16E8}"/>
              </a:ext>
            </a:extLst>
          </p:cNvPr>
          <p:cNvSpPr txBox="1"/>
          <p:nvPr/>
        </p:nvSpPr>
        <p:spPr>
          <a:xfrm>
            <a:off x="3465178" y="1885659"/>
            <a:ext cx="950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rock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16DD60-DD42-B4BF-721B-83196E7C6C5B}"/>
              </a:ext>
            </a:extLst>
          </p:cNvPr>
          <p:cNvSpPr txBox="1"/>
          <p:nvPr/>
        </p:nvSpPr>
        <p:spPr>
          <a:xfrm>
            <a:off x="3285849" y="2242543"/>
            <a:ext cx="1182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underlying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rock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709842B-5441-5345-ACD8-1240130F2D31}"/>
              </a:ext>
            </a:extLst>
          </p:cNvPr>
          <p:cNvSpPr/>
          <p:nvPr/>
        </p:nvSpPr>
        <p:spPr>
          <a:xfrm>
            <a:off x="1938626" y="1870315"/>
            <a:ext cx="957824" cy="360039"/>
          </a:xfrm>
          <a:prstGeom prst="ellipse">
            <a:avLst/>
          </a:prstGeom>
          <a:solidFill>
            <a:srgbClr val="00B05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04FBBC7-08CB-4869-955D-94D66AA424AB}"/>
              </a:ext>
            </a:extLst>
          </p:cNvPr>
          <p:cNvSpPr/>
          <p:nvPr/>
        </p:nvSpPr>
        <p:spPr>
          <a:xfrm>
            <a:off x="2154652" y="1871571"/>
            <a:ext cx="594825" cy="35264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1CA1DFA-6959-266D-DF4A-9F953BD13E3E}"/>
              </a:ext>
            </a:extLst>
          </p:cNvPr>
          <p:cNvSpPr/>
          <p:nvPr/>
        </p:nvSpPr>
        <p:spPr>
          <a:xfrm>
            <a:off x="877269" y="1864462"/>
            <a:ext cx="1656184" cy="3600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48771BD-923E-F3A6-8E4E-7D7703F694FD}"/>
              </a:ext>
            </a:extLst>
          </p:cNvPr>
          <p:cNvCxnSpPr>
            <a:cxnSpLocks/>
          </p:cNvCxnSpPr>
          <p:nvPr/>
        </p:nvCxnSpPr>
        <p:spPr>
          <a:xfrm>
            <a:off x="877269" y="1871577"/>
            <a:ext cx="34563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12BEB42-631F-B421-A5DE-96C956A3DE70}"/>
              </a:ext>
            </a:extLst>
          </p:cNvPr>
          <p:cNvCxnSpPr>
            <a:cxnSpLocks/>
          </p:cNvCxnSpPr>
          <p:nvPr/>
        </p:nvCxnSpPr>
        <p:spPr>
          <a:xfrm>
            <a:off x="1189304" y="219798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1E3A1A6-3C50-8DDE-F6D6-A5C7E5C82038}"/>
              </a:ext>
            </a:extLst>
          </p:cNvPr>
          <p:cNvCxnSpPr>
            <a:cxnSpLocks/>
          </p:cNvCxnSpPr>
          <p:nvPr/>
        </p:nvCxnSpPr>
        <p:spPr>
          <a:xfrm>
            <a:off x="2413440" y="219798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0597A8BD-7730-FDA5-4130-78DBBC8E3ADC}"/>
              </a:ext>
            </a:extLst>
          </p:cNvPr>
          <p:cNvCxnSpPr>
            <a:cxnSpLocks/>
          </p:cNvCxnSpPr>
          <p:nvPr/>
        </p:nvCxnSpPr>
        <p:spPr>
          <a:xfrm rot="10800000">
            <a:off x="2413440" y="1765631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B919D4A9-1E36-44F3-8A65-E3640FEF60C4}"/>
              </a:ext>
            </a:extLst>
          </p:cNvPr>
          <p:cNvCxnSpPr>
            <a:cxnSpLocks/>
          </p:cNvCxnSpPr>
          <p:nvPr/>
        </p:nvCxnSpPr>
        <p:spPr>
          <a:xfrm rot="10800000">
            <a:off x="1799234" y="175408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95826CD5-0AB4-B837-9494-29BDF12317D9}"/>
              </a:ext>
            </a:extLst>
          </p:cNvPr>
          <p:cNvCxnSpPr>
            <a:cxnSpLocks/>
          </p:cNvCxnSpPr>
          <p:nvPr/>
        </p:nvCxnSpPr>
        <p:spPr>
          <a:xfrm rot="10800000">
            <a:off x="1189304" y="1765631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0F5AA71C-73CF-12CC-54CE-855FA816999D}"/>
              </a:ext>
            </a:extLst>
          </p:cNvPr>
          <p:cNvSpPr txBox="1"/>
          <p:nvPr/>
        </p:nvSpPr>
        <p:spPr>
          <a:xfrm>
            <a:off x="1060016" y="1867113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7F82E53-9738-41D6-A8B5-525042BF5270}"/>
              </a:ext>
            </a:extLst>
          </p:cNvPr>
          <p:cNvSpPr txBox="1"/>
          <p:nvPr/>
        </p:nvSpPr>
        <p:spPr>
          <a:xfrm>
            <a:off x="1064640" y="2040462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D000D3A1-81AF-2C5A-CC8B-146ED442D154}"/>
              </a:ext>
            </a:extLst>
          </p:cNvPr>
          <p:cNvSpPr txBox="1"/>
          <p:nvPr/>
        </p:nvSpPr>
        <p:spPr>
          <a:xfrm>
            <a:off x="1666449" y="1858014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50B0CC7F-D38A-A417-ECDB-D5EACF3D156F}"/>
              </a:ext>
            </a:extLst>
          </p:cNvPr>
          <p:cNvCxnSpPr>
            <a:cxnSpLocks/>
          </p:cNvCxnSpPr>
          <p:nvPr/>
        </p:nvCxnSpPr>
        <p:spPr>
          <a:xfrm>
            <a:off x="1788783" y="2203701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843272D4-F6CB-7BE0-063E-6DE1E59FF1F8}"/>
              </a:ext>
            </a:extLst>
          </p:cNvPr>
          <p:cNvSpPr txBox="1"/>
          <p:nvPr/>
        </p:nvSpPr>
        <p:spPr>
          <a:xfrm>
            <a:off x="2283557" y="2024159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98A9092-F011-22C0-23EC-A38305576402}"/>
              </a:ext>
            </a:extLst>
          </p:cNvPr>
          <p:cNvSpPr txBox="1"/>
          <p:nvPr/>
        </p:nvSpPr>
        <p:spPr>
          <a:xfrm>
            <a:off x="2271575" y="1859506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1EE21C75-DBF4-26C0-73B9-12F4E75B3635}"/>
              </a:ext>
            </a:extLst>
          </p:cNvPr>
          <p:cNvSpPr txBox="1"/>
          <p:nvPr/>
        </p:nvSpPr>
        <p:spPr>
          <a:xfrm>
            <a:off x="1664119" y="2046181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E760A125-540B-EFEA-53BB-CEAD0AFA97BB}"/>
              </a:ext>
            </a:extLst>
          </p:cNvPr>
          <p:cNvCxnSpPr>
            <a:cxnSpLocks/>
          </p:cNvCxnSpPr>
          <p:nvPr/>
        </p:nvCxnSpPr>
        <p:spPr>
          <a:xfrm>
            <a:off x="1489062" y="1827761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CCE453F5-8CC8-DB5F-A7AC-6A8794CA8469}"/>
              </a:ext>
            </a:extLst>
          </p:cNvPr>
          <p:cNvSpPr txBox="1"/>
          <p:nvPr/>
        </p:nvSpPr>
        <p:spPr>
          <a:xfrm>
            <a:off x="1337781" y="1666339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3253BFFA-E025-01FB-03B3-4DA95435E97C}"/>
              </a:ext>
            </a:extLst>
          </p:cNvPr>
          <p:cNvCxnSpPr>
            <a:cxnSpLocks/>
          </p:cNvCxnSpPr>
          <p:nvPr/>
        </p:nvCxnSpPr>
        <p:spPr>
          <a:xfrm>
            <a:off x="2118220" y="1826166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CD24996C-3550-917A-7871-60A6D10B7061}"/>
              </a:ext>
            </a:extLst>
          </p:cNvPr>
          <p:cNvSpPr txBox="1"/>
          <p:nvPr/>
        </p:nvSpPr>
        <p:spPr>
          <a:xfrm>
            <a:off x="1966939" y="1664744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F851D3C8-B7E0-E9F3-B53B-917E856BC554}"/>
              </a:ext>
            </a:extLst>
          </p:cNvPr>
          <p:cNvCxnSpPr>
            <a:cxnSpLocks/>
          </p:cNvCxnSpPr>
          <p:nvPr/>
        </p:nvCxnSpPr>
        <p:spPr>
          <a:xfrm rot="10800000">
            <a:off x="1482579" y="2121817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CE194FF7-9314-D717-445D-3115A554A3F6}"/>
              </a:ext>
            </a:extLst>
          </p:cNvPr>
          <p:cNvSpPr txBox="1"/>
          <p:nvPr/>
        </p:nvSpPr>
        <p:spPr>
          <a:xfrm>
            <a:off x="1335385" y="2217714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33AA04C7-735E-F7C9-AD5E-97F6A451A72C}"/>
              </a:ext>
            </a:extLst>
          </p:cNvPr>
          <p:cNvCxnSpPr>
            <a:cxnSpLocks/>
          </p:cNvCxnSpPr>
          <p:nvPr/>
        </p:nvCxnSpPr>
        <p:spPr>
          <a:xfrm rot="10800000">
            <a:off x="2118730" y="212740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32EB0ADC-2134-C89D-451B-B8BF25F7E3C0}"/>
              </a:ext>
            </a:extLst>
          </p:cNvPr>
          <p:cNvSpPr txBox="1"/>
          <p:nvPr/>
        </p:nvSpPr>
        <p:spPr>
          <a:xfrm>
            <a:off x="1971536" y="2223299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7B897A9C-25EB-D664-953E-02E48E84CA45}"/>
              </a:ext>
            </a:extLst>
          </p:cNvPr>
          <p:cNvCxnSpPr>
            <a:cxnSpLocks/>
          </p:cNvCxnSpPr>
          <p:nvPr/>
        </p:nvCxnSpPr>
        <p:spPr>
          <a:xfrm>
            <a:off x="877269" y="1439529"/>
            <a:ext cx="0" cy="1110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3CFF3F5D-0F5D-9233-5320-E235642D8498}"/>
              </a:ext>
            </a:extLst>
          </p:cNvPr>
          <p:cNvCxnSpPr>
            <a:cxnSpLocks/>
          </p:cNvCxnSpPr>
          <p:nvPr/>
        </p:nvCxnSpPr>
        <p:spPr>
          <a:xfrm>
            <a:off x="805261" y="1439529"/>
            <a:ext cx="0" cy="1110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Gleichschenkliges Dreieck 56">
            <a:extLst>
              <a:ext uri="{FF2B5EF4-FFF2-40B4-BE49-F238E27FC236}">
                <a16:creationId xmlns:a16="http://schemas.microsoft.com/office/drawing/2014/main" id="{6A83E965-6C9D-3613-217F-1B098EED7EDC}"/>
              </a:ext>
            </a:extLst>
          </p:cNvPr>
          <p:cNvSpPr/>
          <p:nvPr/>
        </p:nvSpPr>
        <p:spPr>
          <a:xfrm rot="5400000">
            <a:off x="912568" y="1854471"/>
            <a:ext cx="65219" cy="14401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Gleichschenkliges Dreieck 57">
            <a:extLst>
              <a:ext uri="{FF2B5EF4-FFF2-40B4-BE49-F238E27FC236}">
                <a16:creationId xmlns:a16="http://schemas.microsoft.com/office/drawing/2014/main" id="{C438C43C-BA0B-8947-25E2-420C7D6AD3FC}"/>
              </a:ext>
            </a:extLst>
          </p:cNvPr>
          <p:cNvSpPr/>
          <p:nvPr/>
        </p:nvSpPr>
        <p:spPr>
          <a:xfrm rot="5400000">
            <a:off x="918732" y="1942270"/>
            <a:ext cx="65219" cy="14401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Gleichschenkliges Dreieck 58">
            <a:extLst>
              <a:ext uri="{FF2B5EF4-FFF2-40B4-BE49-F238E27FC236}">
                <a16:creationId xmlns:a16="http://schemas.microsoft.com/office/drawing/2014/main" id="{9E78B658-FFD4-057E-4527-CC664E6B7F37}"/>
              </a:ext>
            </a:extLst>
          </p:cNvPr>
          <p:cNvSpPr/>
          <p:nvPr/>
        </p:nvSpPr>
        <p:spPr>
          <a:xfrm rot="5400000">
            <a:off x="918533" y="2022409"/>
            <a:ext cx="65219" cy="14401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Gleichschenkliges Dreieck 59">
            <a:extLst>
              <a:ext uri="{FF2B5EF4-FFF2-40B4-BE49-F238E27FC236}">
                <a16:creationId xmlns:a16="http://schemas.microsoft.com/office/drawing/2014/main" id="{1090026C-AEEC-BB48-109D-4B8982932A68}"/>
              </a:ext>
            </a:extLst>
          </p:cNvPr>
          <p:cNvSpPr/>
          <p:nvPr/>
        </p:nvSpPr>
        <p:spPr>
          <a:xfrm rot="5400000">
            <a:off x="917940" y="2106430"/>
            <a:ext cx="65219" cy="14401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DC835373-DCD3-AC97-5B4F-3CC2A3E29F36}"/>
              </a:ext>
            </a:extLst>
          </p:cNvPr>
          <p:cNvGrpSpPr/>
          <p:nvPr/>
        </p:nvGrpSpPr>
        <p:grpSpPr>
          <a:xfrm>
            <a:off x="715685" y="1119191"/>
            <a:ext cx="271228" cy="301536"/>
            <a:chOff x="683568" y="1097836"/>
            <a:chExt cx="271228" cy="301536"/>
          </a:xfrm>
        </p:grpSpPr>
        <p:cxnSp>
          <p:nvCxnSpPr>
            <p:cNvPr id="61" name="Gerade Verbindung mit Pfeil 60">
              <a:extLst>
                <a:ext uri="{FF2B5EF4-FFF2-40B4-BE49-F238E27FC236}">
                  <a16:creationId xmlns:a16="http://schemas.microsoft.com/office/drawing/2014/main" id="{3B7973C3-8391-3A6F-45F6-3770E65E1A61}"/>
                </a:ext>
              </a:extLst>
            </p:cNvPr>
            <p:cNvCxnSpPr>
              <a:cxnSpLocks/>
            </p:cNvCxnSpPr>
            <p:nvPr/>
          </p:nvCxnSpPr>
          <p:spPr>
            <a:xfrm>
              <a:off x="808232" y="1255356"/>
              <a:ext cx="0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E1BCAEDE-7385-BEBA-4A71-30D0B84F0BB6}"/>
                </a:ext>
              </a:extLst>
            </p:cNvPr>
            <p:cNvSpPr txBox="1"/>
            <p:nvPr/>
          </p:nvSpPr>
          <p:spPr>
            <a:xfrm>
              <a:off x="683568" y="1097836"/>
              <a:ext cx="2712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de-DE" sz="7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cxnSp>
        <p:nvCxnSpPr>
          <p:cNvPr id="146" name="Gerader Verbinder 145">
            <a:extLst>
              <a:ext uri="{FF2B5EF4-FFF2-40B4-BE49-F238E27FC236}">
                <a16:creationId xmlns:a16="http://schemas.microsoft.com/office/drawing/2014/main" id="{542F47A0-8EDF-FA3D-B67B-027739D94E7E}"/>
              </a:ext>
            </a:extLst>
          </p:cNvPr>
          <p:cNvCxnSpPr>
            <a:cxnSpLocks/>
          </p:cNvCxnSpPr>
          <p:nvPr/>
        </p:nvCxnSpPr>
        <p:spPr>
          <a:xfrm>
            <a:off x="883598" y="1560273"/>
            <a:ext cx="346048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r Verbinder 147">
            <a:extLst>
              <a:ext uri="{FF2B5EF4-FFF2-40B4-BE49-F238E27FC236}">
                <a16:creationId xmlns:a16="http://schemas.microsoft.com/office/drawing/2014/main" id="{A5537917-83E2-29FC-E6E5-D9710ACF30CD}"/>
              </a:ext>
            </a:extLst>
          </p:cNvPr>
          <p:cNvCxnSpPr>
            <a:cxnSpLocks/>
          </p:cNvCxnSpPr>
          <p:nvPr/>
        </p:nvCxnSpPr>
        <p:spPr>
          <a:xfrm>
            <a:off x="873170" y="2549927"/>
            <a:ext cx="346048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r Verbinder 157">
            <a:extLst>
              <a:ext uri="{FF2B5EF4-FFF2-40B4-BE49-F238E27FC236}">
                <a16:creationId xmlns:a16="http://schemas.microsoft.com/office/drawing/2014/main" id="{71D4AC93-0C0F-B625-8E15-520429E01CB5}"/>
              </a:ext>
            </a:extLst>
          </p:cNvPr>
          <p:cNvCxnSpPr>
            <a:cxnSpLocks/>
          </p:cNvCxnSpPr>
          <p:nvPr/>
        </p:nvCxnSpPr>
        <p:spPr>
          <a:xfrm>
            <a:off x="877269" y="2224214"/>
            <a:ext cx="34563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r Verbinder 158">
            <a:extLst>
              <a:ext uri="{FF2B5EF4-FFF2-40B4-BE49-F238E27FC236}">
                <a16:creationId xmlns:a16="http://schemas.microsoft.com/office/drawing/2014/main" id="{C530BF84-3966-A82F-53FE-4C1A2ACAD871}"/>
              </a:ext>
            </a:extLst>
          </p:cNvPr>
          <p:cNvCxnSpPr>
            <a:cxnSpLocks/>
          </p:cNvCxnSpPr>
          <p:nvPr/>
        </p:nvCxnSpPr>
        <p:spPr>
          <a:xfrm flipV="1">
            <a:off x="805261" y="2549075"/>
            <a:ext cx="67909" cy="8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99794C8B-86AE-7BBE-83A5-78F39D816FC7}"/>
              </a:ext>
            </a:extLst>
          </p:cNvPr>
          <p:cNvGrpSpPr/>
          <p:nvPr/>
        </p:nvGrpSpPr>
        <p:grpSpPr>
          <a:xfrm rot="9589048">
            <a:off x="2728241" y="1938987"/>
            <a:ext cx="184957" cy="75916"/>
            <a:chOff x="7396163" y="2038349"/>
            <a:chExt cx="311943" cy="109539"/>
          </a:xfrm>
        </p:grpSpPr>
        <p:grpSp>
          <p:nvGrpSpPr>
            <p:cNvPr id="163" name="Gruppieren 74">
              <a:extLst>
                <a:ext uri="{FF2B5EF4-FFF2-40B4-BE49-F238E27FC236}">
                  <a16:creationId xmlns:a16="http://schemas.microsoft.com/office/drawing/2014/main" id="{4E190B57-CF06-4CD3-C842-5D683F2D5236}"/>
                </a:ext>
              </a:extLst>
            </p:cNvPr>
            <p:cNvGrpSpPr/>
            <p:nvPr/>
          </p:nvGrpSpPr>
          <p:grpSpPr>
            <a:xfrm>
              <a:off x="7396163" y="2038349"/>
              <a:ext cx="311943" cy="109539"/>
              <a:chOff x="7050881" y="1759744"/>
              <a:chExt cx="998935" cy="388145"/>
            </a:xfrm>
            <a:effectLst/>
          </p:grpSpPr>
          <p:sp>
            <p:nvSpPr>
              <p:cNvPr id="169" name="Bogen 168">
                <a:extLst>
                  <a:ext uri="{FF2B5EF4-FFF2-40B4-BE49-F238E27FC236}">
                    <a16:creationId xmlns:a16="http://schemas.microsoft.com/office/drawing/2014/main" id="{9ABCB5B8-7D17-2082-ACAC-CB67269F16DA}"/>
                  </a:ext>
                </a:extLst>
              </p:cNvPr>
              <p:cNvSpPr/>
              <p:nvPr/>
            </p:nvSpPr>
            <p:spPr bwMode="auto">
              <a:xfrm>
                <a:off x="7408069" y="1814512"/>
                <a:ext cx="269081" cy="283369"/>
              </a:xfrm>
              <a:prstGeom prst="arc">
                <a:avLst>
                  <a:gd name="adj1" fmla="val 16200000"/>
                  <a:gd name="adj2" fmla="val 5473647"/>
                </a:avLst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sp>
            <p:nvSpPr>
              <p:cNvPr id="170" name="Bogen 169">
                <a:extLst>
                  <a:ext uri="{FF2B5EF4-FFF2-40B4-BE49-F238E27FC236}">
                    <a16:creationId xmlns:a16="http://schemas.microsoft.com/office/drawing/2014/main" id="{0CC905EB-E45D-797F-6685-4AEF59E6919B}"/>
                  </a:ext>
                </a:extLst>
              </p:cNvPr>
              <p:cNvSpPr/>
              <p:nvPr/>
            </p:nvSpPr>
            <p:spPr bwMode="auto">
              <a:xfrm>
                <a:off x="7050881" y="1809749"/>
                <a:ext cx="269080" cy="283369"/>
              </a:xfrm>
              <a:prstGeom prst="arc">
                <a:avLst>
                  <a:gd name="adj1" fmla="val 6011840"/>
                  <a:gd name="adj2" fmla="val 16079185"/>
                </a:avLst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cxnSp>
            <p:nvCxnSpPr>
              <p:cNvPr id="171" name="Gerade Verbindung 134">
                <a:extLst>
                  <a:ext uri="{FF2B5EF4-FFF2-40B4-BE49-F238E27FC236}">
                    <a16:creationId xmlns:a16="http://schemas.microsoft.com/office/drawing/2014/main" id="{34A51D19-FEA9-5DC0-75DB-05B83098AFBF}"/>
                  </a:ext>
                </a:extLst>
              </p:cNvPr>
              <p:cNvCxnSpPr>
                <a:stCxn id="169" idx="0"/>
              </p:cNvCxnSpPr>
              <p:nvPr/>
            </p:nvCxnSpPr>
            <p:spPr bwMode="auto">
              <a:xfrm flipH="1" flipV="1">
                <a:off x="7169944" y="1809751"/>
                <a:ext cx="372666" cy="476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Gerade Verbindung 135">
                <a:extLst>
                  <a:ext uri="{FF2B5EF4-FFF2-40B4-BE49-F238E27FC236}">
                    <a16:creationId xmlns:a16="http://schemas.microsoft.com/office/drawing/2014/main" id="{875411B7-CC2C-C0AD-C0A2-83DC82C3C406}"/>
                  </a:ext>
                </a:extLst>
              </p:cNvPr>
              <p:cNvCxnSpPr>
                <a:endCxn id="170" idx="0"/>
              </p:cNvCxnSpPr>
              <p:nvPr/>
            </p:nvCxnSpPr>
            <p:spPr bwMode="auto">
              <a:xfrm flipH="1" flipV="1">
                <a:off x="7162718" y="2091088"/>
                <a:ext cx="389416" cy="6803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Freihandform 174">
                <a:extLst>
                  <a:ext uri="{FF2B5EF4-FFF2-40B4-BE49-F238E27FC236}">
                    <a16:creationId xmlns:a16="http://schemas.microsoft.com/office/drawing/2014/main" id="{91BA44E3-E2D7-291D-AEBE-0CC73E9130BE}"/>
                  </a:ext>
                </a:extLst>
              </p:cNvPr>
              <p:cNvSpPr/>
              <p:nvPr/>
            </p:nvSpPr>
            <p:spPr bwMode="auto">
              <a:xfrm rot="20112089">
                <a:off x="7679532" y="1885949"/>
                <a:ext cx="370284" cy="127000"/>
              </a:xfrm>
              <a:custGeom>
                <a:avLst/>
                <a:gdLst>
                  <a:gd name="connsiteX0" fmla="*/ 0 w 641747"/>
                  <a:gd name="connsiteY0" fmla="*/ 0 h 253206"/>
                  <a:gd name="connsiteX1" fmla="*/ 376238 w 641747"/>
                  <a:gd name="connsiteY1" fmla="*/ 45244 h 253206"/>
                  <a:gd name="connsiteX2" fmla="*/ 395288 w 641747"/>
                  <a:gd name="connsiteY2" fmla="*/ 216694 h 253206"/>
                  <a:gd name="connsiteX3" fmla="*/ 607219 w 641747"/>
                  <a:gd name="connsiteY3" fmla="*/ 247650 h 253206"/>
                  <a:gd name="connsiteX4" fmla="*/ 602456 w 641747"/>
                  <a:gd name="connsiteY4" fmla="*/ 250031 h 253206"/>
                  <a:gd name="connsiteX5" fmla="*/ 602456 w 641747"/>
                  <a:gd name="connsiteY5" fmla="*/ 250031 h 253206"/>
                  <a:gd name="connsiteX6" fmla="*/ 602456 w 641747"/>
                  <a:gd name="connsiteY6" fmla="*/ 250031 h 25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747" h="253206">
                    <a:moveTo>
                      <a:pt x="0" y="0"/>
                    </a:moveTo>
                    <a:cubicBezTo>
                      <a:pt x="155178" y="4564"/>
                      <a:pt x="310357" y="9128"/>
                      <a:pt x="376238" y="45244"/>
                    </a:cubicBezTo>
                    <a:cubicBezTo>
                      <a:pt x="442119" y="81360"/>
                      <a:pt x="356791" y="182960"/>
                      <a:pt x="395288" y="216694"/>
                    </a:cubicBezTo>
                    <a:cubicBezTo>
                      <a:pt x="433785" y="250428"/>
                      <a:pt x="572691" y="242094"/>
                      <a:pt x="607219" y="247650"/>
                    </a:cubicBezTo>
                    <a:cubicBezTo>
                      <a:pt x="641747" y="253206"/>
                      <a:pt x="602456" y="250031"/>
                      <a:pt x="602456" y="250031"/>
                    </a:cubicBezTo>
                    <a:lnTo>
                      <a:pt x="602456" y="250031"/>
                    </a:lnTo>
                    <a:lnTo>
                      <a:pt x="602456" y="250031"/>
                    </a:lnTo>
                  </a:path>
                </a:pathLst>
              </a:cu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cxnSp>
            <p:nvCxnSpPr>
              <p:cNvPr id="174" name="Gerade Verbindung 137">
                <a:extLst>
                  <a:ext uri="{FF2B5EF4-FFF2-40B4-BE49-F238E27FC236}">
                    <a16:creationId xmlns:a16="http://schemas.microsoft.com/office/drawing/2014/main" id="{CDF9A754-D49C-9161-B287-7EEF56B735E8}"/>
                  </a:ext>
                </a:extLst>
              </p:cNvPr>
              <p:cNvCxnSpPr/>
              <p:nvPr/>
            </p:nvCxnSpPr>
            <p:spPr bwMode="auto">
              <a:xfrm>
                <a:off x="7146131" y="1766888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Gerade Verbindung 138">
                <a:extLst>
                  <a:ext uri="{FF2B5EF4-FFF2-40B4-BE49-F238E27FC236}">
                    <a16:creationId xmlns:a16="http://schemas.microsoft.com/office/drawing/2014/main" id="{7E739648-2D2B-D4FC-2DAC-A57A232E7564}"/>
                  </a:ext>
                </a:extLst>
              </p:cNvPr>
              <p:cNvCxnSpPr/>
              <p:nvPr/>
            </p:nvCxnSpPr>
            <p:spPr bwMode="auto">
              <a:xfrm>
                <a:off x="7374731" y="1759744"/>
                <a:ext cx="0" cy="47626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Gerade Verbindung 139">
                <a:extLst>
                  <a:ext uri="{FF2B5EF4-FFF2-40B4-BE49-F238E27FC236}">
                    <a16:creationId xmlns:a16="http://schemas.microsoft.com/office/drawing/2014/main" id="{CBEDB189-22C8-7599-0708-30F344BEA4DE}"/>
                  </a:ext>
                </a:extLst>
              </p:cNvPr>
              <p:cNvCxnSpPr/>
              <p:nvPr/>
            </p:nvCxnSpPr>
            <p:spPr bwMode="auto">
              <a:xfrm>
                <a:off x="7153274" y="2088357"/>
                <a:ext cx="11907" cy="5953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Gerade Verbindung 140">
                <a:extLst>
                  <a:ext uri="{FF2B5EF4-FFF2-40B4-BE49-F238E27FC236}">
                    <a16:creationId xmlns:a16="http://schemas.microsoft.com/office/drawing/2014/main" id="{C52A70E0-9A70-D0BF-E267-84C90AC87C65}"/>
                  </a:ext>
                </a:extLst>
              </p:cNvPr>
              <p:cNvCxnSpPr/>
              <p:nvPr/>
            </p:nvCxnSpPr>
            <p:spPr bwMode="auto">
              <a:xfrm>
                <a:off x="7262813" y="1762126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Gerade Verbindung 141">
                <a:extLst>
                  <a:ext uri="{FF2B5EF4-FFF2-40B4-BE49-F238E27FC236}">
                    <a16:creationId xmlns:a16="http://schemas.microsoft.com/office/drawing/2014/main" id="{CA926C54-2332-9671-7CC4-0CA21AB518FF}"/>
                  </a:ext>
                </a:extLst>
              </p:cNvPr>
              <p:cNvCxnSpPr/>
              <p:nvPr/>
            </p:nvCxnSpPr>
            <p:spPr bwMode="auto">
              <a:xfrm>
                <a:off x="7265194" y="2097882"/>
                <a:ext cx="4762" cy="4048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Gerade Verbindung 142">
                <a:extLst>
                  <a:ext uri="{FF2B5EF4-FFF2-40B4-BE49-F238E27FC236}">
                    <a16:creationId xmlns:a16="http://schemas.microsoft.com/office/drawing/2014/main" id="{666A089B-176C-F3B9-90E5-E83CC8D12621}"/>
                  </a:ext>
                </a:extLst>
              </p:cNvPr>
              <p:cNvCxnSpPr/>
              <p:nvPr/>
            </p:nvCxnSpPr>
            <p:spPr bwMode="auto">
              <a:xfrm>
                <a:off x="7550943" y="2102645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Gerade Verbindung 143">
                <a:extLst>
                  <a:ext uri="{FF2B5EF4-FFF2-40B4-BE49-F238E27FC236}">
                    <a16:creationId xmlns:a16="http://schemas.microsoft.com/office/drawing/2014/main" id="{14CB7719-018A-D03E-E812-7841893CC173}"/>
                  </a:ext>
                </a:extLst>
              </p:cNvPr>
              <p:cNvCxnSpPr/>
              <p:nvPr/>
            </p:nvCxnSpPr>
            <p:spPr bwMode="auto">
              <a:xfrm>
                <a:off x="7536656" y="1759744"/>
                <a:ext cx="2381" cy="54769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Gerade Verbindung 144">
                <a:extLst>
                  <a:ext uri="{FF2B5EF4-FFF2-40B4-BE49-F238E27FC236}">
                    <a16:creationId xmlns:a16="http://schemas.microsoft.com/office/drawing/2014/main" id="{84BB072A-1BFC-2719-3595-6A6B28A627FD}"/>
                  </a:ext>
                </a:extLst>
              </p:cNvPr>
              <p:cNvCxnSpPr/>
              <p:nvPr/>
            </p:nvCxnSpPr>
            <p:spPr bwMode="auto">
              <a:xfrm>
                <a:off x="7403306" y="2097882"/>
                <a:ext cx="7144" cy="4762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Gerade Verbindung 127">
              <a:extLst>
                <a:ext uri="{FF2B5EF4-FFF2-40B4-BE49-F238E27FC236}">
                  <a16:creationId xmlns:a16="http://schemas.microsoft.com/office/drawing/2014/main" id="{6467321E-EE25-6F6E-0C15-3D1E88776DC9}"/>
                </a:ext>
              </a:extLst>
            </p:cNvPr>
            <p:cNvCxnSpPr/>
            <p:nvPr/>
          </p:nvCxnSpPr>
          <p:spPr bwMode="auto">
            <a:xfrm>
              <a:off x="7443787" y="2071687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Gerade Verbindung 128">
              <a:extLst>
                <a:ext uri="{FF2B5EF4-FFF2-40B4-BE49-F238E27FC236}">
                  <a16:creationId xmlns:a16="http://schemas.microsoft.com/office/drawing/2014/main" id="{61CE6303-FC5B-2B04-E443-621725FA2816}"/>
                </a:ext>
              </a:extLst>
            </p:cNvPr>
            <p:cNvCxnSpPr/>
            <p:nvPr/>
          </p:nvCxnSpPr>
          <p:spPr bwMode="auto">
            <a:xfrm>
              <a:off x="7546181" y="2100263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Gerade Verbindung 129">
              <a:extLst>
                <a:ext uri="{FF2B5EF4-FFF2-40B4-BE49-F238E27FC236}">
                  <a16:creationId xmlns:a16="http://schemas.microsoft.com/office/drawing/2014/main" id="{7C933D4F-89FA-EDCB-55B1-5EFD487D364C}"/>
                </a:ext>
              </a:extLst>
            </p:cNvPr>
            <p:cNvCxnSpPr/>
            <p:nvPr/>
          </p:nvCxnSpPr>
          <p:spPr bwMode="auto">
            <a:xfrm flipH="1">
              <a:off x="7519988" y="2066926"/>
              <a:ext cx="7143" cy="4762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Gerade Verbindung 130">
              <a:extLst>
                <a:ext uri="{FF2B5EF4-FFF2-40B4-BE49-F238E27FC236}">
                  <a16:creationId xmlns:a16="http://schemas.microsoft.com/office/drawing/2014/main" id="{4A5BA554-0FE8-139A-F2D0-1CD74A4801FA}"/>
                </a:ext>
              </a:extLst>
            </p:cNvPr>
            <p:cNvCxnSpPr/>
            <p:nvPr/>
          </p:nvCxnSpPr>
          <p:spPr bwMode="auto">
            <a:xfrm flipH="1">
              <a:off x="7486650" y="2090738"/>
              <a:ext cx="14287" cy="9525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Gerade Verbindung 131">
              <a:extLst>
                <a:ext uri="{FF2B5EF4-FFF2-40B4-BE49-F238E27FC236}">
                  <a16:creationId xmlns:a16="http://schemas.microsoft.com/office/drawing/2014/main" id="{CC924176-114A-4A56-47DE-D096EE0F52F4}"/>
                </a:ext>
              </a:extLst>
            </p:cNvPr>
            <p:cNvCxnSpPr/>
            <p:nvPr/>
          </p:nvCxnSpPr>
          <p:spPr bwMode="auto">
            <a:xfrm>
              <a:off x="7434262" y="2105026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4F016DFE-5569-67C6-70FB-1D024581F91D}"/>
              </a:ext>
            </a:extLst>
          </p:cNvPr>
          <p:cNvGrpSpPr/>
          <p:nvPr/>
        </p:nvGrpSpPr>
        <p:grpSpPr>
          <a:xfrm rot="14690687">
            <a:off x="2518380" y="2019072"/>
            <a:ext cx="184957" cy="75916"/>
            <a:chOff x="7396163" y="2038349"/>
            <a:chExt cx="311943" cy="109539"/>
          </a:xfrm>
        </p:grpSpPr>
        <p:grpSp>
          <p:nvGrpSpPr>
            <p:cNvPr id="183" name="Gruppieren 74">
              <a:extLst>
                <a:ext uri="{FF2B5EF4-FFF2-40B4-BE49-F238E27FC236}">
                  <a16:creationId xmlns:a16="http://schemas.microsoft.com/office/drawing/2014/main" id="{04173228-184B-F2A8-E3F3-D03B03772B4B}"/>
                </a:ext>
              </a:extLst>
            </p:cNvPr>
            <p:cNvGrpSpPr/>
            <p:nvPr/>
          </p:nvGrpSpPr>
          <p:grpSpPr>
            <a:xfrm>
              <a:off x="7396163" y="2038349"/>
              <a:ext cx="311943" cy="109539"/>
              <a:chOff x="7050881" y="1759744"/>
              <a:chExt cx="998935" cy="388145"/>
            </a:xfrm>
            <a:effectLst/>
          </p:grpSpPr>
          <p:sp>
            <p:nvSpPr>
              <p:cNvPr id="189" name="Bogen 188">
                <a:extLst>
                  <a:ext uri="{FF2B5EF4-FFF2-40B4-BE49-F238E27FC236}">
                    <a16:creationId xmlns:a16="http://schemas.microsoft.com/office/drawing/2014/main" id="{BD5637A6-110F-614D-7B4B-A2D335245826}"/>
                  </a:ext>
                </a:extLst>
              </p:cNvPr>
              <p:cNvSpPr/>
              <p:nvPr/>
            </p:nvSpPr>
            <p:spPr bwMode="auto">
              <a:xfrm>
                <a:off x="7408069" y="1814512"/>
                <a:ext cx="269081" cy="283369"/>
              </a:xfrm>
              <a:prstGeom prst="arc">
                <a:avLst>
                  <a:gd name="adj1" fmla="val 16200000"/>
                  <a:gd name="adj2" fmla="val 5473647"/>
                </a:avLst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sp>
            <p:nvSpPr>
              <p:cNvPr id="190" name="Bogen 189">
                <a:extLst>
                  <a:ext uri="{FF2B5EF4-FFF2-40B4-BE49-F238E27FC236}">
                    <a16:creationId xmlns:a16="http://schemas.microsoft.com/office/drawing/2014/main" id="{2650C4AF-8AFE-9294-8675-6CDFE8FBDD33}"/>
                  </a:ext>
                </a:extLst>
              </p:cNvPr>
              <p:cNvSpPr/>
              <p:nvPr/>
            </p:nvSpPr>
            <p:spPr bwMode="auto">
              <a:xfrm>
                <a:off x="7050881" y="1809749"/>
                <a:ext cx="269080" cy="283369"/>
              </a:xfrm>
              <a:prstGeom prst="arc">
                <a:avLst>
                  <a:gd name="adj1" fmla="val 6011840"/>
                  <a:gd name="adj2" fmla="val 16079185"/>
                </a:avLst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cxnSp>
            <p:nvCxnSpPr>
              <p:cNvPr id="191" name="Gerade Verbindung 134">
                <a:extLst>
                  <a:ext uri="{FF2B5EF4-FFF2-40B4-BE49-F238E27FC236}">
                    <a16:creationId xmlns:a16="http://schemas.microsoft.com/office/drawing/2014/main" id="{FD6C505F-6F2F-3212-F1F5-FCE302FA5627}"/>
                  </a:ext>
                </a:extLst>
              </p:cNvPr>
              <p:cNvCxnSpPr>
                <a:stCxn id="189" idx="0"/>
              </p:cNvCxnSpPr>
              <p:nvPr/>
            </p:nvCxnSpPr>
            <p:spPr bwMode="auto">
              <a:xfrm flipH="1" flipV="1">
                <a:off x="7169944" y="1809751"/>
                <a:ext cx="372666" cy="476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Gerade Verbindung 135">
                <a:extLst>
                  <a:ext uri="{FF2B5EF4-FFF2-40B4-BE49-F238E27FC236}">
                    <a16:creationId xmlns:a16="http://schemas.microsoft.com/office/drawing/2014/main" id="{FC26DCB4-2FB7-4B4A-739E-E3E6D4D22B9C}"/>
                  </a:ext>
                </a:extLst>
              </p:cNvPr>
              <p:cNvCxnSpPr>
                <a:endCxn id="190" idx="0"/>
              </p:cNvCxnSpPr>
              <p:nvPr/>
            </p:nvCxnSpPr>
            <p:spPr bwMode="auto">
              <a:xfrm flipH="1" flipV="1">
                <a:off x="7162718" y="2091088"/>
                <a:ext cx="389416" cy="6803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3" name="Freihandform 174">
                <a:extLst>
                  <a:ext uri="{FF2B5EF4-FFF2-40B4-BE49-F238E27FC236}">
                    <a16:creationId xmlns:a16="http://schemas.microsoft.com/office/drawing/2014/main" id="{372D4467-B048-0F78-EEA9-41126BE04DB1}"/>
                  </a:ext>
                </a:extLst>
              </p:cNvPr>
              <p:cNvSpPr/>
              <p:nvPr/>
            </p:nvSpPr>
            <p:spPr bwMode="auto">
              <a:xfrm rot="20112089">
                <a:off x="7679532" y="1885949"/>
                <a:ext cx="370284" cy="127000"/>
              </a:xfrm>
              <a:custGeom>
                <a:avLst/>
                <a:gdLst>
                  <a:gd name="connsiteX0" fmla="*/ 0 w 641747"/>
                  <a:gd name="connsiteY0" fmla="*/ 0 h 253206"/>
                  <a:gd name="connsiteX1" fmla="*/ 376238 w 641747"/>
                  <a:gd name="connsiteY1" fmla="*/ 45244 h 253206"/>
                  <a:gd name="connsiteX2" fmla="*/ 395288 w 641747"/>
                  <a:gd name="connsiteY2" fmla="*/ 216694 h 253206"/>
                  <a:gd name="connsiteX3" fmla="*/ 607219 w 641747"/>
                  <a:gd name="connsiteY3" fmla="*/ 247650 h 253206"/>
                  <a:gd name="connsiteX4" fmla="*/ 602456 w 641747"/>
                  <a:gd name="connsiteY4" fmla="*/ 250031 h 253206"/>
                  <a:gd name="connsiteX5" fmla="*/ 602456 w 641747"/>
                  <a:gd name="connsiteY5" fmla="*/ 250031 h 253206"/>
                  <a:gd name="connsiteX6" fmla="*/ 602456 w 641747"/>
                  <a:gd name="connsiteY6" fmla="*/ 250031 h 25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747" h="253206">
                    <a:moveTo>
                      <a:pt x="0" y="0"/>
                    </a:moveTo>
                    <a:cubicBezTo>
                      <a:pt x="155178" y="4564"/>
                      <a:pt x="310357" y="9128"/>
                      <a:pt x="376238" y="45244"/>
                    </a:cubicBezTo>
                    <a:cubicBezTo>
                      <a:pt x="442119" y="81360"/>
                      <a:pt x="356791" y="182960"/>
                      <a:pt x="395288" y="216694"/>
                    </a:cubicBezTo>
                    <a:cubicBezTo>
                      <a:pt x="433785" y="250428"/>
                      <a:pt x="572691" y="242094"/>
                      <a:pt x="607219" y="247650"/>
                    </a:cubicBezTo>
                    <a:cubicBezTo>
                      <a:pt x="641747" y="253206"/>
                      <a:pt x="602456" y="250031"/>
                      <a:pt x="602456" y="250031"/>
                    </a:cubicBezTo>
                    <a:lnTo>
                      <a:pt x="602456" y="250031"/>
                    </a:lnTo>
                    <a:lnTo>
                      <a:pt x="602456" y="250031"/>
                    </a:lnTo>
                  </a:path>
                </a:pathLst>
              </a:cu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cxnSp>
            <p:nvCxnSpPr>
              <p:cNvPr id="194" name="Gerade Verbindung 137">
                <a:extLst>
                  <a:ext uri="{FF2B5EF4-FFF2-40B4-BE49-F238E27FC236}">
                    <a16:creationId xmlns:a16="http://schemas.microsoft.com/office/drawing/2014/main" id="{EDDDA133-F491-396A-9DD0-98756929BA99}"/>
                  </a:ext>
                </a:extLst>
              </p:cNvPr>
              <p:cNvCxnSpPr/>
              <p:nvPr/>
            </p:nvCxnSpPr>
            <p:spPr bwMode="auto">
              <a:xfrm>
                <a:off x="7146131" y="1766888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Gerade Verbindung 138">
                <a:extLst>
                  <a:ext uri="{FF2B5EF4-FFF2-40B4-BE49-F238E27FC236}">
                    <a16:creationId xmlns:a16="http://schemas.microsoft.com/office/drawing/2014/main" id="{15320CDC-BA9B-E7DF-4FAC-1C8B48B5FD29}"/>
                  </a:ext>
                </a:extLst>
              </p:cNvPr>
              <p:cNvCxnSpPr/>
              <p:nvPr/>
            </p:nvCxnSpPr>
            <p:spPr bwMode="auto">
              <a:xfrm>
                <a:off x="7374731" y="1759744"/>
                <a:ext cx="0" cy="47626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Gerade Verbindung 139">
                <a:extLst>
                  <a:ext uri="{FF2B5EF4-FFF2-40B4-BE49-F238E27FC236}">
                    <a16:creationId xmlns:a16="http://schemas.microsoft.com/office/drawing/2014/main" id="{6E98F12B-DC10-23A8-E7C6-0C192FA0B3BD}"/>
                  </a:ext>
                </a:extLst>
              </p:cNvPr>
              <p:cNvCxnSpPr/>
              <p:nvPr/>
            </p:nvCxnSpPr>
            <p:spPr bwMode="auto">
              <a:xfrm>
                <a:off x="7153274" y="2088357"/>
                <a:ext cx="11907" cy="5953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Gerade Verbindung 140">
                <a:extLst>
                  <a:ext uri="{FF2B5EF4-FFF2-40B4-BE49-F238E27FC236}">
                    <a16:creationId xmlns:a16="http://schemas.microsoft.com/office/drawing/2014/main" id="{CA86B4C1-CAD4-37C4-AAEF-2A50BEE1E2EB}"/>
                  </a:ext>
                </a:extLst>
              </p:cNvPr>
              <p:cNvCxnSpPr/>
              <p:nvPr/>
            </p:nvCxnSpPr>
            <p:spPr bwMode="auto">
              <a:xfrm>
                <a:off x="7262813" y="1762126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Gerade Verbindung 141">
                <a:extLst>
                  <a:ext uri="{FF2B5EF4-FFF2-40B4-BE49-F238E27FC236}">
                    <a16:creationId xmlns:a16="http://schemas.microsoft.com/office/drawing/2014/main" id="{37CB186C-2657-D53D-5C35-7F91EC24CF94}"/>
                  </a:ext>
                </a:extLst>
              </p:cNvPr>
              <p:cNvCxnSpPr/>
              <p:nvPr/>
            </p:nvCxnSpPr>
            <p:spPr bwMode="auto">
              <a:xfrm>
                <a:off x="7265194" y="2097882"/>
                <a:ext cx="4762" cy="4048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Gerade Verbindung 142">
                <a:extLst>
                  <a:ext uri="{FF2B5EF4-FFF2-40B4-BE49-F238E27FC236}">
                    <a16:creationId xmlns:a16="http://schemas.microsoft.com/office/drawing/2014/main" id="{A6159279-9FD0-2039-3BAD-0D95E080DECB}"/>
                  </a:ext>
                </a:extLst>
              </p:cNvPr>
              <p:cNvCxnSpPr/>
              <p:nvPr/>
            </p:nvCxnSpPr>
            <p:spPr bwMode="auto">
              <a:xfrm>
                <a:off x="7550943" y="2102645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Gerade Verbindung 143">
                <a:extLst>
                  <a:ext uri="{FF2B5EF4-FFF2-40B4-BE49-F238E27FC236}">
                    <a16:creationId xmlns:a16="http://schemas.microsoft.com/office/drawing/2014/main" id="{6554F06D-4BBD-8126-6F57-6EEBDE09DE19}"/>
                  </a:ext>
                </a:extLst>
              </p:cNvPr>
              <p:cNvCxnSpPr/>
              <p:nvPr/>
            </p:nvCxnSpPr>
            <p:spPr bwMode="auto">
              <a:xfrm>
                <a:off x="7536656" y="1759744"/>
                <a:ext cx="2381" cy="54769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Gerade Verbindung 144">
                <a:extLst>
                  <a:ext uri="{FF2B5EF4-FFF2-40B4-BE49-F238E27FC236}">
                    <a16:creationId xmlns:a16="http://schemas.microsoft.com/office/drawing/2014/main" id="{5F016FFE-F379-4224-F519-E1BEC7CB5525}"/>
                  </a:ext>
                </a:extLst>
              </p:cNvPr>
              <p:cNvCxnSpPr/>
              <p:nvPr/>
            </p:nvCxnSpPr>
            <p:spPr bwMode="auto">
              <a:xfrm>
                <a:off x="7403306" y="2097882"/>
                <a:ext cx="7144" cy="4762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4" name="Gerade Verbindung 127">
              <a:extLst>
                <a:ext uri="{FF2B5EF4-FFF2-40B4-BE49-F238E27FC236}">
                  <a16:creationId xmlns:a16="http://schemas.microsoft.com/office/drawing/2014/main" id="{37CAB977-FC59-2D76-B65D-FD407FE82F0F}"/>
                </a:ext>
              </a:extLst>
            </p:cNvPr>
            <p:cNvCxnSpPr/>
            <p:nvPr/>
          </p:nvCxnSpPr>
          <p:spPr bwMode="auto">
            <a:xfrm>
              <a:off x="7443787" y="2071687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Gerade Verbindung 128">
              <a:extLst>
                <a:ext uri="{FF2B5EF4-FFF2-40B4-BE49-F238E27FC236}">
                  <a16:creationId xmlns:a16="http://schemas.microsoft.com/office/drawing/2014/main" id="{FFA0C2C6-9B54-8D20-3C46-9A02002FA3E9}"/>
                </a:ext>
              </a:extLst>
            </p:cNvPr>
            <p:cNvCxnSpPr/>
            <p:nvPr/>
          </p:nvCxnSpPr>
          <p:spPr bwMode="auto">
            <a:xfrm>
              <a:off x="7546181" y="2100263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Gerade Verbindung 129">
              <a:extLst>
                <a:ext uri="{FF2B5EF4-FFF2-40B4-BE49-F238E27FC236}">
                  <a16:creationId xmlns:a16="http://schemas.microsoft.com/office/drawing/2014/main" id="{668FADC1-E1C6-D7B5-3341-D59D07C9FBA1}"/>
                </a:ext>
              </a:extLst>
            </p:cNvPr>
            <p:cNvCxnSpPr/>
            <p:nvPr/>
          </p:nvCxnSpPr>
          <p:spPr bwMode="auto">
            <a:xfrm flipH="1">
              <a:off x="7519988" y="2066926"/>
              <a:ext cx="7143" cy="4762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Gerade Verbindung 130">
              <a:extLst>
                <a:ext uri="{FF2B5EF4-FFF2-40B4-BE49-F238E27FC236}">
                  <a16:creationId xmlns:a16="http://schemas.microsoft.com/office/drawing/2014/main" id="{6B3BE041-1289-47C7-C94F-2192EDC6DCA2}"/>
                </a:ext>
              </a:extLst>
            </p:cNvPr>
            <p:cNvCxnSpPr/>
            <p:nvPr/>
          </p:nvCxnSpPr>
          <p:spPr bwMode="auto">
            <a:xfrm flipH="1">
              <a:off x="7486650" y="2090738"/>
              <a:ext cx="14287" cy="9525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Gerade Verbindung 131">
              <a:extLst>
                <a:ext uri="{FF2B5EF4-FFF2-40B4-BE49-F238E27FC236}">
                  <a16:creationId xmlns:a16="http://schemas.microsoft.com/office/drawing/2014/main" id="{53795B98-0F83-3963-0543-3CD74D0732EC}"/>
                </a:ext>
              </a:extLst>
            </p:cNvPr>
            <p:cNvCxnSpPr/>
            <p:nvPr/>
          </p:nvCxnSpPr>
          <p:spPr bwMode="auto">
            <a:xfrm>
              <a:off x="7434262" y="2105026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F2618BF5-5672-CB55-1D47-F819E5FE6E0B}"/>
              </a:ext>
            </a:extLst>
          </p:cNvPr>
          <p:cNvGrpSpPr/>
          <p:nvPr/>
        </p:nvGrpSpPr>
        <p:grpSpPr>
          <a:xfrm rot="4663185">
            <a:off x="1882233" y="2022277"/>
            <a:ext cx="184957" cy="75916"/>
            <a:chOff x="7396163" y="2038349"/>
            <a:chExt cx="311943" cy="109539"/>
          </a:xfrm>
        </p:grpSpPr>
        <p:grpSp>
          <p:nvGrpSpPr>
            <p:cNvPr id="203" name="Gruppieren 74">
              <a:extLst>
                <a:ext uri="{FF2B5EF4-FFF2-40B4-BE49-F238E27FC236}">
                  <a16:creationId xmlns:a16="http://schemas.microsoft.com/office/drawing/2014/main" id="{CA76FDC3-6120-48B8-FA38-0123F77CA2FF}"/>
                </a:ext>
              </a:extLst>
            </p:cNvPr>
            <p:cNvGrpSpPr/>
            <p:nvPr/>
          </p:nvGrpSpPr>
          <p:grpSpPr>
            <a:xfrm>
              <a:off x="7396163" y="2038349"/>
              <a:ext cx="311943" cy="109539"/>
              <a:chOff x="7050881" y="1759744"/>
              <a:chExt cx="998935" cy="388145"/>
            </a:xfrm>
            <a:effectLst/>
          </p:grpSpPr>
          <p:sp>
            <p:nvSpPr>
              <p:cNvPr id="209" name="Bogen 208">
                <a:extLst>
                  <a:ext uri="{FF2B5EF4-FFF2-40B4-BE49-F238E27FC236}">
                    <a16:creationId xmlns:a16="http://schemas.microsoft.com/office/drawing/2014/main" id="{1F0CC455-6F72-4A05-F390-77ED48DADABA}"/>
                  </a:ext>
                </a:extLst>
              </p:cNvPr>
              <p:cNvSpPr/>
              <p:nvPr/>
            </p:nvSpPr>
            <p:spPr bwMode="auto">
              <a:xfrm>
                <a:off x="7408069" y="1814512"/>
                <a:ext cx="269081" cy="283369"/>
              </a:xfrm>
              <a:prstGeom prst="arc">
                <a:avLst>
                  <a:gd name="adj1" fmla="val 16200000"/>
                  <a:gd name="adj2" fmla="val 5473647"/>
                </a:avLst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sp>
            <p:nvSpPr>
              <p:cNvPr id="210" name="Bogen 209">
                <a:extLst>
                  <a:ext uri="{FF2B5EF4-FFF2-40B4-BE49-F238E27FC236}">
                    <a16:creationId xmlns:a16="http://schemas.microsoft.com/office/drawing/2014/main" id="{A790814A-F528-0ACF-21F3-70B90933FAEA}"/>
                  </a:ext>
                </a:extLst>
              </p:cNvPr>
              <p:cNvSpPr/>
              <p:nvPr/>
            </p:nvSpPr>
            <p:spPr bwMode="auto">
              <a:xfrm>
                <a:off x="7050881" y="1809749"/>
                <a:ext cx="269080" cy="283369"/>
              </a:xfrm>
              <a:prstGeom prst="arc">
                <a:avLst>
                  <a:gd name="adj1" fmla="val 6011840"/>
                  <a:gd name="adj2" fmla="val 16079185"/>
                </a:avLst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cxnSp>
            <p:nvCxnSpPr>
              <p:cNvPr id="211" name="Gerade Verbindung 134">
                <a:extLst>
                  <a:ext uri="{FF2B5EF4-FFF2-40B4-BE49-F238E27FC236}">
                    <a16:creationId xmlns:a16="http://schemas.microsoft.com/office/drawing/2014/main" id="{152B47BB-D15E-EE20-1DCB-1EF90FF913B5}"/>
                  </a:ext>
                </a:extLst>
              </p:cNvPr>
              <p:cNvCxnSpPr>
                <a:stCxn id="209" idx="0"/>
              </p:cNvCxnSpPr>
              <p:nvPr/>
            </p:nvCxnSpPr>
            <p:spPr bwMode="auto">
              <a:xfrm flipH="1" flipV="1">
                <a:off x="7169944" y="1809751"/>
                <a:ext cx="372666" cy="476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Gerade Verbindung 135">
                <a:extLst>
                  <a:ext uri="{FF2B5EF4-FFF2-40B4-BE49-F238E27FC236}">
                    <a16:creationId xmlns:a16="http://schemas.microsoft.com/office/drawing/2014/main" id="{D78C8B12-1FFC-049A-DE42-02381CEC5956}"/>
                  </a:ext>
                </a:extLst>
              </p:cNvPr>
              <p:cNvCxnSpPr>
                <a:endCxn id="210" idx="0"/>
              </p:cNvCxnSpPr>
              <p:nvPr/>
            </p:nvCxnSpPr>
            <p:spPr bwMode="auto">
              <a:xfrm flipH="1" flipV="1">
                <a:off x="7162718" y="2091088"/>
                <a:ext cx="389416" cy="6803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3" name="Freihandform 174">
                <a:extLst>
                  <a:ext uri="{FF2B5EF4-FFF2-40B4-BE49-F238E27FC236}">
                    <a16:creationId xmlns:a16="http://schemas.microsoft.com/office/drawing/2014/main" id="{60AB8FAF-3333-780A-270F-57E498B6B710}"/>
                  </a:ext>
                </a:extLst>
              </p:cNvPr>
              <p:cNvSpPr/>
              <p:nvPr/>
            </p:nvSpPr>
            <p:spPr bwMode="auto">
              <a:xfrm rot="20112089">
                <a:off x="7679532" y="1885949"/>
                <a:ext cx="370284" cy="127000"/>
              </a:xfrm>
              <a:custGeom>
                <a:avLst/>
                <a:gdLst>
                  <a:gd name="connsiteX0" fmla="*/ 0 w 641747"/>
                  <a:gd name="connsiteY0" fmla="*/ 0 h 253206"/>
                  <a:gd name="connsiteX1" fmla="*/ 376238 w 641747"/>
                  <a:gd name="connsiteY1" fmla="*/ 45244 h 253206"/>
                  <a:gd name="connsiteX2" fmla="*/ 395288 w 641747"/>
                  <a:gd name="connsiteY2" fmla="*/ 216694 h 253206"/>
                  <a:gd name="connsiteX3" fmla="*/ 607219 w 641747"/>
                  <a:gd name="connsiteY3" fmla="*/ 247650 h 253206"/>
                  <a:gd name="connsiteX4" fmla="*/ 602456 w 641747"/>
                  <a:gd name="connsiteY4" fmla="*/ 250031 h 253206"/>
                  <a:gd name="connsiteX5" fmla="*/ 602456 w 641747"/>
                  <a:gd name="connsiteY5" fmla="*/ 250031 h 253206"/>
                  <a:gd name="connsiteX6" fmla="*/ 602456 w 641747"/>
                  <a:gd name="connsiteY6" fmla="*/ 250031 h 25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747" h="253206">
                    <a:moveTo>
                      <a:pt x="0" y="0"/>
                    </a:moveTo>
                    <a:cubicBezTo>
                      <a:pt x="155178" y="4564"/>
                      <a:pt x="310357" y="9128"/>
                      <a:pt x="376238" y="45244"/>
                    </a:cubicBezTo>
                    <a:cubicBezTo>
                      <a:pt x="442119" y="81360"/>
                      <a:pt x="356791" y="182960"/>
                      <a:pt x="395288" y="216694"/>
                    </a:cubicBezTo>
                    <a:cubicBezTo>
                      <a:pt x="433785" y="250428"/>
                      <a:pt x="572691" y="242094"/>
                      <a:pt x="607219" y="247650"/>
                    </a:cubicBezTo>
                    <a:cubicBezTo>
                      <a:pt x="641747" y="253206"/>
                      <a:pt x="602456" y="250031"/>
                      <a:pt x="602456" y="250031"/>
                    </a:cubicBezTo>
                    <a:lnTo>
                      <a:pt x="602456" y="250031"/>
                    </a:lnTo>
                    <a:lnTo>
                      <a:pt x="602456" y="250031"/>
                    </a:lnTo>
                  </a:path>
                </a:pathLst>
              </a:cu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cxnSp>
            <p:nvCxnSpPr>
              <p:cNvPr id="214" name="Gerade Verbindung 137">
                <a:extLst>
                  <a:ext uri="{FF2B5EF4-FFF2-40B4-BE49-F238E27FC236}">
                    <a16:creationId xmlns:a16="http://schemas.microsoft.com/office/drawing/2014/main" id="{9BF8F6BD-43C3-5CFC-4560-8308651F1D0F}"/>
                  </a:ext>
                </a:extLst>
              </p:cNvPr>
              <p:cNvCxnSpPr/>
              <p:nvPr/>
            </p:nvCxnSpPr>
            <p:spPr bwMode="auto">
              <a:xfrm>
                <a:off x="7146131" y="1766888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Gerade Verbindung 138">
                <a:extLst>
                  <a:ext uri="{FF2B5EF4-FFF2-40B4-BE49-F238E27FC236}">
                    <a16:creationId xmlns:a16="http://schemas.microsoft.com/office/drawing/2014/main" id="{86B1F651-EE95-9DBE-C3C3-44B614F48251}"/>
                  </a:ext>
                </a:extLst>
              </p:cNvPr>
              <p:cNvCxnSpPr/>
              <p:nvPr/>
            </p:nvCxnSpPr>
            <p:spPr bwMode="auto">
              <a:xfrm>
                <a:off x="7374731" y="1759744"/>
                <a:ext cx="0" cy="47626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Gerade Verbindung 139">
                <a:extLst>
                  <a:ext uri="{FF2B5EF4-FFF2-40B4-BE49-F238E27FC236}">
                    <a16:creationId xmlns:a16="http://schemas.microsoft.com/office/drawing/2014/main" id="{EF9D55FF-4C75-0D83-5FD7-EE395987E7ED}"/>
                  </a:ext>
                </a:extLst>
              </p:cNvPr>
              <p:cNvCxnSpPr/>
              <p:nvPr/>
            </p:nvCxnSpPr>
            <p:spPr bwMode="auto">
              <a:xfrm>
                <a:off x="7153274" y="2088357"/>
                <a:ext cx="11907" cy="5953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Gerade Verbindung 140">
                <a:extLst>
                  <a:ext uri="{FF2B5EF4-FFF2-40B4-BE49-F238E27FC236}">
                    <a16:creationId xmlns:a16="http://schemas.microsoft.com/office/drawing/2014/main" id="{E2259A3E-C349-038F-A930-6C17B088E2C2}"/>
                  </a:ext>
                </a:extLst>
              </p:cNvPr>
              <p:cNvCxnSpPr/>
              <p:nvPr/>
            </p:nvCxnSpPr>
            <p:spPr bwMode="auto">
              <a:xfrm>
                <a:off x="7262813" y="1762126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Gerade Verbindung 141">
                <a:extLst>
                  <a:ext uri="{FF2B5EF4-FFF2-40B4-BE49-F238E27FC236}">
                    <a16:creationId xmlns:a16="http://schemas.microsoft.com/office/drawing/2014/main" id="{80CACA59-61A6-554C-986B-41584C4AC015}"/>
                  </a:ext>
                </a:extLst>
              </p:cNvPr>
              <p:cNvCxnSpPr/>
              <p:nvPr/>
            </p:nvCxnSpPr>
            <p:spPr bwMode="auto">
              <a:xfrm>
                <a:off x="7265194" y="2097882"/>
                <a:ext cx="4762" cy="4048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Gerade Verbindung 142">
                <a:extLst>
                  <a:ext uri="{FF2B5EF4-FFF2-40B4-BE49-F238E27FC236}">
                    <a16:creationId xmlns:a16="http://schemas.microsoft.com/office/drawing/2014/main" id="{E5011799-7259-2B06-ACAF-99678659608F}"/>
                  </a:ext>
                </a:extLst>
              </p:cNvPr>
              <p:cNvCxnSpPr/>
              <p:nvPr/>
            </p:nvCxnSpPr>
            <p:spPr bwMode="auto">
              <a:xfrm>
                <a:off x="7550943" y="2102645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Gerade Verbindung 143">
                <a:extLst>
                  <a:ext uri="{FF2B5EF4-FFF2-40B4-BE49-F238E27FC236}">
                    <a16:creationId xmlns:a16="http://schemas.microsoft.com/office/drawing/2014/main" id="{CCD41AA3-3C54-22DE-74C6-D627AFF89DCB}"/>
                  </a:ext>
                </a:extLst>
              </p:cNvPr>
              <p:cNvCxnSpPr/>
              <p:nvPr/>
            </p:nvCxnSpPr>
            <p:spPr bwMode="auto">
              <a:xfrm>
                <a:off x="7536656" y="1759744"/>
                <a:ext cx="2381" cy="54769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Gerade Verbindung 144">
                <a:extLst>
                  <a:ext uri="{FF2B5EF4-FFF2-40B4-BE49-F238E27FC236}">
                    <a16:creationId xmlns:a16="http://schemas.microsoft.com/office/drawing/2014/main" id="{1BCBDBC0-2A5E-7142-DD78-7419CFDFA291}"/>
                  </a:ext>
                </a:extLst>
              </p:cNvPr>
              <p:cNvCxnSpPr/>
              <p:nvPr/>
            </p:nvCxnSpPr>
            <p:spPr bwMode="auto">
              <a:xfrm>
                <a:off x="7403306" y="2097882"/>
                <a:ext cx="7144" cy="4762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4" name="Gerade Verbindung 127">
              <a:extLst>
                <a:ext uri="{FF2B5EF4-FFF2-40B4-BE49-F238E27FC236}">
                  <a16:creationId xmlns:a16="http://schemas.microsoft.com/office/drawing/2014/main" id="{36E588F7-3DBB-BABF-4A88-57E087AE821C}"/>
                </a:ext>
              </a:extLst>
            </p:cNvPr>
            <p:cNvCxnSpPr/>
            <p:nvPr/>
          </p:nvCxnSpPr>
          <p:spPr bwMode="auto">
            <a:xfrm>
              <a:off x="7443787" y="2071687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Gerade Verbindung 128">
              <a:extLst>
                <a:ext uri="{FF2B5EF4-FFF2-40B4-BE49-F238E27FC236}">
                  <a16:creationId xmlns:a16="http://schemas.microsoft.com/office/drawing/2014/main" id="{C7796084-AB8D-FF4F-D358-9C3A2F60F2DC}"/>
                </a:ext>
              </a:extLst>
            </p:cNvPr>
            <p:cNvCxnSpPr/>
            <p:nvPr/>
          </p:nvCxnSpPr>
          <p:spPr bwMode="auto">
            <a:xfrm>
              <a:off x="7546181" y="2100263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Gerade Verbindung 129">
              <a:extLst>
                <a:ext uri="{FF2B5EF4-FFF2-40B4-BE49-F238E27FC236}">
                  <a16:creationId xmlns:a16="http://schemas.microsoft.com/office/drawing/2014/main" id="{5B8D63E1-4D72-E0E8-F588-B350DC376FF9}"/>
                </a:ext>
              </a:extLst>
            </p:cNvPr>
            <p:cNvCxnSpPr/>
            <p:nvPr/>
          </p:nvCxnSpPr>
          <p:spPr bwMode="auto">
            <a:xfrm flipH="1">
              <a:off x="7519988" y="2066926"/>
              <a:ext cx="7143" cy="4762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Gerade Verbindung 130">
              <a:extLst>
                <a:ext uri="{FF2B5EF4-FFF2-40B4-BE49-F238E27FC236}">
                  <a16:creationId xmlns:a16="http://schemas.microsoft.com/office/drawing/2014/main" id="{1DEB02FB-7F65-6057-21A4-066540C5399C}"/>
                </a:ext>
              </a:extLst>
            </p:cNvPr>
            <p:cNvCxnSpPr/>
            <p:nvPr/>
          </p:nvCxnSpPr>
          <p:spPr bwMode="auto">
            <a:xfrm flipH="1">
              <a:off x="7486650" y="2090738"/>
              <a:ext cx="14287" cy="9525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Gerade Verbindung 131">
              <a:extLst>
                <a:ext uri="{FF2B5EF4-FFF2-40B4-BE49-F238E27FC236}">
                  <a16:creationId xmlns:a16="http://schemas.microsoft.com/office/drawing/2014/main" id="{EF00719E-2427-50A5-44E8-827F66585E25}"/>
                </a:ext>
              </a:extLst>
            </p:cNvPr>
            <p:cNvCxnSpPr/>
            <p:nvPr/>
          </p:nvCxnSpPr>
          <p:spPr bwMode="auto">
            <a:xfrm>
              <a:off x="7434262" y="2105026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2F9FDBA1-C32F-EFA8-085C-B077385A39EC}"/>
              </a:ext>
            </a:extLst>
          </p:cNvPr>
          <p:cNvGrpSpPr/>
          <p:nvPr/>
        </p:nvGrpSpPr>
        <p:grpSpPr>
          <a:xfrm rot="12342612">
            <a:off x="1242041" y="2038032"/>
            <a:ext cx="184957" cy="75916"/>
            <a:chOff x="7396163" y="2038349"/>
            <a:chExt cx="311943" cy="109539"/>
          </a:xfrm>
        </p:grpSpPr>
        <p:grpSp>
          <p:nvGrpSpPr>
            <p:cNvPr id="223" name="Gruppieren 74">
              <a:extLst>
                <a:ext uri="{FF2B5EF4-FFF2-40B4-BE49-F238E27FC236}">
                  <a16:creationId xmlns:a16="http://schemas.microsoft.com/office/drawing/2014/main" id="{C94516C6-3BA5-F450-88A3-D10364B1D2F8}"/>
                </a:ext>
              </a:extLst>
            </p:cNvPr>
            <p:cNvGrpSpPr/>
            <p:nvPr/>
          </p:nvGrpSpPr>
          <p:grpSpPr>
            <a:xfrm>
              <a:off x="7396163" y="2038349"/>
              <a:ext cx="311943" cy="109539"/>
              <a:chOff x="7050881" y="1759744"/>
              <a:chExt cx="998935" cy="388145"/>
            </a:xfrm>
            <a:effectLst/>
          </p:grpSpPr>
          <p:sp>
            <p:nvSpPr>
              <p:cNvPr id="229" name="Bogen 228">
                <a:extLst>
                  <a:ext uri="{FF2B5EF4-FFF2-40B4-BE49-F238E27FC236}">
                    <a16:creationId xmlns:a16="http://schemas.microsoft.com/office/drawing/2014/main" id="{BA4357B3-8732-71E6-9907-6F39F480EE8F}"/>
                  </a:ext>
                </a:extLst>
              </p:cNvPr>
              <p:cNvSpPr/>
              <p:nvPr/>
            </p:nvSpPr>
            <p:spPr bwMode="auto">
              <a:xfrm>
                <a:off x="7408069" y="1814512"/>
                <a:ext cx="269081" cy="283369"/>
              </a:xfrm>
              <a:prstGeom prst="arc">
                <a:avLst>
                  <a:gd name="adj1" fmla="val 16200000"/>
                  <a:gd name="adj2" fmla="val 5473647"/>
                </a:avLst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sp>
            <p:nvSpPr>
              <p:cNvPr id="230" name="Bogen 229">
                <a:extLst>
                  <a:ext uri="{FF2B5EF4-FFF2-40B4-BE49-F238E27FC236}">
                    <a16:creationId xmlns:a16="http://schemas.microsoft.com/office/drawing/2014/main" id="{4E4D4CE2-9CA9-314A-15BB-60D051725AD5}"/>
                  </a:ext>
                </a:extLst>
              </p:cNvPr>
              <p:cNvSpPr/>
              <p:nvPr/>
            </p:nvSpPr>
            <p:spPr bwMode="auto">
              <a:xfrm>
                <a:off x="7050881" y="1809749"/>
                <a:ext cx="269080" cy="283369"/>
              </a:xfrm>
              <a:prstGeom prst="arc">
                <a:avLst>
                  <a:gd name="adj1" fmla="val 6011840"/>
                  <a:gd name="adj2" fmla="val 16079185"/>
                </a:avLst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cxnSp>
            <p:nvCxnSpPr>
              <p:cNvPr id="231" name="Gerade Verbindung 134">
                <a:extLst>
                  <a:ext uri="{FF2B5EF4-FFF2-40B4-BE49-F238E27FC236}">
                    <a16:creationId xmlns:a16="http://schemas.microsoft.com/office/drawing/2014/main" id="{85D5195B-63FA-C14A-481F-77A83940F97A}"/>
                  </a:ext>
                </a:extLst>
              </p:cNvPr>
              <p:cNvCxnSpPr>
                <a:stCxn id="229" idx="0"/>
              </p:cNvCxnSpPr>
              <p:nvPr/>
            </p:nvCxnSpPr>
            <p:spPr bwMode="auto">
              <a:xfrm flipH="1" flipV="1">
                <a:off x="7169944" y="1809751"/>
                <a:ext cx="372666" cy="476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2" name="Gerade Verbindung 135">
                <a:extLst>
                  <a:ext uri="{FF2B5EF4-FFF2-40B4-BE49-F238E27FC236}">
                    <a16:creationId xmlns:a16="http://schemas.microsoft.com/office/drawing/2014/main" id="{55828C7B-E14D-51B2-BA95-7C9EF9B0FA7A}"/>
                  </a:ext>
                </a:extLst>
              </p:cNvPr>
              <p:cNvCxnSpPr>
                <a:endCxn id="230" idx="0"/>
              </p:cNvCxnSpPr>
              <p:nvPr/>
            </p:nvCxnSpPr>
            <p:spPr bwMode="auto">
              <a:xfrm flipH="1" flipV="1">
                <a:off x="7162718" y="2091088"/>
                <a:ext cx="389416" cy="6803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3" name="Freihandform 174">
                <a:extLst>
                  <a:ext uri="{FF2B5EF4-FFF2-40B4-BE49-F238E27FC236}">
                    <a16:creationId xmlns:a16="http://schemas.microsoft.com/office/drawing/2014/main" id="{8C4DC678-29F0-3C16-50AD-21F562346F8A}"/>
                  </a:ext>
                </a:extLst>
              </p:cNvPr>
              <p:cNvSpPr/>
              <p:nvPr/>
            </p:nvSpPr>
            <p:spPr bwMode="auto">
              <a:xfrm rot="20112089">
                <a:off x="7679532" y="1885949"/>
                <a:ext cx="370284" cy="127000"/>
              </a:xfrm>
              <a:custGeom>
                <a:avLst/>
                <a:gdLst>
                  <a:gd name="connsiteX0" fmla="*/ 0 w 641747"/>
                  <a:gd name="connsiteY0" fmla="*/ 0 h 253206"/>
                  <a:gd name="connsiteX1" fmla="*/ 376238 w 641747"/>
                  <a:gd name="connsiteY1" fmla="*/ 45244 h 253206"/>
                  <a:gd name="connsiteX2" fmla="*/ 395288 w 641747"/>
                  <a:gd name="connsiteY2" fmla="*/ 216694 h 253206"/>
                  <a:gd name="connsiteX3" fmla="*/ 607219 w 641747"/>
                  <a:gd name="connsiteY3" fmla="*/ 247650 h 253206"/>
                  <a:gd name="connsiteX4" fmla="*/ 602456 w 641747"/>
                  <a:gd name="connsiteY4" fmla="*/ 250031 h 253206"/>
                  <a:gd name="connsiteX5" fmla="*/ 602456 w 641747"/>
                  <a:gd name="connsiteY5" fmla="*/ 250031 h 253206"/>
                  <a:gd name="connsiteX6" fmla="*/ 602456 w 641747"/>
                  <a:gd name="connsiteY6" fmla="*/ 250031 h 25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747" h="253206">
                    <a:moveTo>
                      <a:pt x="0" y="0"/>
                    </a:moveTo>
                    <a:cubicBezTo>
                      <a:pt x="155178" y="4564"/>
                      <a:pt x="310357" y="9128"/>
                      <a:pt x="376238" y="45244"/>
                    </a:cubicBezTo>
                    <a:cubicBezTo>
                      <a:pt x="442119" y="81360"/>
                      <a:pt x="356791" y="182960"/>
                      <a:pt x="395288" y="216694"/>
                    </a:cubicBezTo>
                    <a:cubicBezTo>
                      <a:pt x="433785" y="250428"/>
                      <a:pt x="572691" y="242094"/>
                      <a:pt x="607219" y="247650"/>
                    </a:cubicBezTo>
                    <a:cubicBezTo>
                      <a:pt x="641747" y="253206"/>
                      <a:pt x="602456" y="250031"/>
                      <a:pt x="602456" y="250031"/>
                    </a:cubicBezTo>
                    <a:lnTo>
                      <a:pt x="602456" y="250031"/>
                    </a:lnTo>
                    <a:lnTo>
                      <a:pt x="602456" y="250031"/>
                    </a:lnTo>
                  </a:path>
                </a:pathLst>
              </a:cu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cxnSp>
            <p:nvCxnSpPr>
              <p:cNvPr id="234" name="Gerade Verbindung 137">
                <a:extLst>
                  <a:ext uri="{FF2B5EF4-FFF2-40B4-BE49-F238E27FC236}">
                    <a16:creationId xmlns:a16="http://schemas.microsoft.com/office/drawing/2014/main" id="{CF653B75-7CEF-FD2B-A3ED-9A62BB4DBFA6}"/>
                  </a:ext>
                </a:extLst>
              </p:cNvPr>
              <p:cNvCxnSpPr/>
              <p:nvPr/>
            </p:nvCxnSpPr>
            <p:spPr bwMode="auto">
              <a:xfrm>
                <a:off x="7146131" y="1766888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5" name="Gerade Verbindung 138">
                <a:extLst>
                  <a:ext uri="{FF2B5EF4-FFF2-40B4-BE49-F238E27FC236}">
                    <a16:creationId xmlns:a16="http://schemas.microsoft.com/office/drawing/2014/main" id="{C9F0205A-1924-4341-3456-3ADEB4314524}"/>
                  </a:ext>
                </a:extLst>
              </p:cNvPr>
              <p:cNvCxnSpPr/>
              <p:nvPr/>
            </p:nvCxnSpPr>
            <p:spPr bwMode="auto">
              <a:xfrm>
                <a:off x="7374731" y="1759744"/>
                <a:ext cx="0" cy="47626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6" name="Gerade Verbindung 139">
                <a:extLst>
                  <a:ext uri="{FF2B5EF4-FFF2-40B4-BE49-F238E27FC236}">
                    <a16:creationId xmlns:a16="http://schemas.microsoft.com/office/drawing/2014/main" id="{185D17F4-E73B-1293-ADF3-38C08DEF39F8}"/>
                  </a:ext>
                </a:extLst>
              </p:cNvPr>
              <p:cNvCxnSpPr/>
              <p:nvPr/>
            </p:nvCxnSpPr>
            <p:spPr bwMode="auto">
              <a:xfrm>
                <a:off x="7153274" y="2088357"/>
                <a:ext cx="11907" cy="5953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" name="Gerade Verbindung 140">
                <a:extLst>
                  <a:ext uri="{FF2B5EF4-FFF2-40B4-BE49-F238E27FC236}">
                    <a16:creationId xmlns:a16="http://schemas.microsoft.com/office/drawing/2014/main" id="{FBF58E5B-880F-C561-6EC7-9E0B3B0E91AC}"/>
                  </a:ext>
                </a:extLst>
              </p:cNvPr>
              <p:cNvCxnSpPr/>
              <p:nvPr/>
            </p:nvCxnSpPr>
            <p:spPr bwMode="auto">
              <a:xfrm>
                <a:off x="7262813" y="1762126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" name="Gerade Verbindung 141">
                <a:extLst>
                  <a:ext uri="{FF2B5EF4-FFF2-40B4-BE49-F238E27FC236}">
                    <a16:creationId xmlns:a16="http://schemas.microsoft.com/office/drawing/2014/main" id="{2CEEB0C5-026C-94B9-7431-73F5CF2A85AE}"/>
                  </a:ext>
                </a:extLst>
              </p:cNvPr>
              <p:cNvCxnSpPr/>
              <p:nvPr/>
            </p:nvCxnSpPr>
            <p:spPr bwMode="auto">
              <a:xfrm>
                <a:off x="7265194" y="2097882"/>
                <a:ext cx="4762" cy="4048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" name="Gerade Verbindung 142">
                <a:extLst>
                  <a:ext uri="{FF2B5EF4-FFF2-40B4-BE49-F238E27FC236}">
                    <a16:creationId xmlns:a16="http://schemas.microsoft.com/office/drawing/2014/main" id="{869EEDAB-1F02-0BEC-EB85-0C1006AFEC15}"/>
                  </a:ext>
                </a:extLst>
              </p:cNvPr>
              <p:cNvCxnSpPr/>
              <p:nvPr/>
            </p:nvCxnSpPr>
            <p:spPr bwMode="auto">
              <a:xfrm>
                <a:off x="7550943" y="2102645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" name="Gerade Verbindung 143">
                <a:extLst>
                  <a:ext uri="{FF2B5EF4-FFF2-40B4-BE49-F238E27FC236}">
                    <a16:creationId xmlns:a16="http://schemas.microsoft.com/office/drawing/2014/main" id="{6FAAB021-B236-35AE-0A0C-3B8A185843BC}"/>
                  </a:ext>
                </a:extLst>
              </p:cNvPr>
              <p:cNvCxnSpPr/>
              <p:nvPr/>
            </p:nvCxnSpPr>
            <p:spPr bwMode="auto">
              <a:xfrm>
                <a:off x="7536656" y="1759744"/>
                <a:ext cx="2381" cy="54769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1" name="Gerade Verbindung 144">
                <a:extLst>
                  <a:ext uri="{FF2B5EF4-FFF2-40B4-BE49-F238E27FC236}">
                    <a16:creationId xmlns:a16="http://schemas.microsoft.com/office/drawing/2014/main" id="{DCE133EB-165E-83CC-E76F-5AB757A10E5E}"/>
                  </a:ext>
                </a:extLst>
              </p:cNvPr>
              <p:cNvCxnSpPr/>
              <p:nvPr/>
            </p:nvCxnSpPr>
            <p:spPr bwMode="auto">
              <a:xfrm>
                <a:off x="7403306" y="2097882"/>
                <a:ext cx="7144" cy="4762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4" name="Gerade Verbindung 127">
              <a:extLst>
                <a:ext uri="{FF2B5EF4-FFF2-40B4-BE49-F238E27FC236}">
                  <a16:creationId xmlns:a16="http://schemas.microsoft.com/office/drawing/2014/main" id="{CEF7D9EC-237B-F284-398D-9014DAADA05E}"/>
                </a:ext>
              </a:extLst>
            </p:cNvPr>
            <p:cNvCxnSpPr/>
            <p:nvPr/>
          </p:nvCxnSpPr>
          <p:spPr bwMode="auto">
            <a:xfrm>
              <a:off x="7443787" y="2071687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Gerade Verbindung 128">
              <a:extLst>
                <a:ext uri="{FF2B5EF4-FFF2-40B4-BE49-F238E27FC236}">
                  <a16:creationId xmlns:a16="http://schemas.microsoft.com/office/drawing/2014/main" id="{5B55F124-B7B3-5ADE-3C95-D8AB1BAE9E59}"/>
                </a:ext>
              </a:extLst>
            </p:cNvPr>
            <p:cNvCxnSpPr/>
            <p:nvPr/>
          </p:nvCxnSpPr>
          <p:spPr bwMode="auto">
            <a:xfrm>
              <a:off x="7546181" y="2100263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Gerade Verbindung 129">
              <a:extLst>
                <a:ext uri="{FF2B5EF4-FFF2-40B4-BE49-F238E27FC236}">
                  <a16:creationId xmlns:a16="http://schemas.microsoft.com/office/drawing/2014/main" id="{85D9373A-09C9-B0A5-3623-EFA039015A89}"/>
                </a:ext>
              </a:extLst>
            </p:cNvPr>
            <p:cNvCxnSpPr/>
            <p:nvPr/>
          </p:nvCxnSpPr>
          <p:spPr bwMode="auto">
            <a:xfrm flipH="1">
              <a:off x="7519988" y="2066926"/>
              <a:ext cx="7143" cy="4762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Gerade Verbindung 130">
              <a:extLst>
                <a:ext uri="{FF2B5EF4-FFF2-40B4-BE49-F238E27FC236}">
                  <a16:creationId xmlns:a16="http://schemas.microsoft.com/office/drawing/2014/main" id="{78C155C6-D2E2-EB08-7213-F15CE1170762}"/>
                </a:ext>
              </a:extLst>
            </p:cNvPr>
            <p:cNvCxnSpPr/>
            <p:nvPr/>
          </p:nvCxnSpPr>
          <p:spPr bwMode="auto">
            <a:xfrm flipH="1">
              <a:off x="7486650" y="2090738"/>
              <a:ext cx="14287" cy="9525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Gerade Verbindung 131">
              <a:extLst>
                <a:ext uri="{FF2B5EF4-FFF2-40B4-BE49-F238E27FC236}">
                  <a16:creationId xmlns:a16="http://schemas.microsoft.com/office/drawing/2014/main" id="{D9DCF592-2DB6-318B-F7AD-6AB165E3E207}"/>
                </a:ext>
              </a:extLst>
            </p:cNvPr>
            <p:cNvCxnSpPr/>
            <p:nvPr/>
          </p:nvCxnSpPr>
          <p:spPr bwMode="auto">
            <a:xfrm>
              <a:off x="7434262" y="2105026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6" name="Textfeld 245">
            <a:extLst>
              <a:ext uri="{FF2B5EF4-FFF2-40B4-BE49-F238E27FC236}">
                <a16:creationId xmlns:a16="http://schemas.microsoft.com/office/drawing/2014/main" id="{D2078123-F6DD-E702-2E3C-998D16B519FD}"/>
              </a:ext>
            </a:extLst>
          </p:cNvPr>
          <p:cNvSpPr txBox="1"/>
          <p:nvPr/>
        </p:nvSpPr>
        <p:spPr>
          <a:xfrm>
            <a:off x="3729986" y="3308211"/>
            <a:ext cx="671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caprock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8" name="Textfeld 247">
            <a:extLst>
              <a:ext uri="{FF2B5EF4-FFF2-40B4-BE49-F238E27FC236}">
                <a16:creationId xmlns:a16="http://schemas.microsoft.com/office/drawing/2014/main" id="{72D6CA48-D6A9-CE8A-EC5F-4E715801131D}"/>
              </a:ext>
            </a:extLst>
          </p:cNvPr>
          <p:cNvSpPr txBox="1"/>
          <p:nvPr/>
        </p:nvSpPr>
        <p:spPr>
          <a:xfrm>
            <a:off x="3451000" y="3630846"/>
            <a:ext cx="950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rock</a:t>
            </a:r>
          </a:p>
        </p:txBody>
      </p:sp>
      <p:sp>
        <p:nvSpPr>
          <p:cNvPr id="249" name="Textfeld 248">
            <a:extLst>
              <a:ext uri="{FF2B5EF4-FFF2-40B4-BE49-F238E27FC236}">
                <a16:creationId xmlns:a16="http://schemas.microsoft.com/office/drawing/2014/main" id="{5ADA40B4-F26A-812C-ED45-A0E46A945DF0}"/>
              </a:ext>
            </a:extLst>
          </p:cNvPr>
          <p:cNvSpPr txBox="1"/>
          <p:nvPr/>
        </p:nvSpPr>
        <p:spPr>
          <a:xfrm>
            <a:off x="3271671" y="3987730"/>
            <a:ext cx="1182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underlying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rock</a:t>
            </a:r>
          </a:p>
        </p:txBody>
      </p:sp>
      <p:sp>
        <p:nvSpPr>
          <p:cNvPr id="245" name="Ellipse 244">
            <a:extLst>
              <a:ext uri="{FF2B5EF4-FFF2-40B4-BE49-F238E27FC236}">
                <a16:creationId xmlns:a16="http://schemas.microsoft.com/office/drawing/2014/main" id="{5D65F8C7-097E-D57A-FDD7-AFFE11BBEF84}"/>
              </a:ext>
            </a:extLst>
          </p:cNvPr>
          <p:cNvSpPr/>
          <p:nvPr/>
        </p:nvSpPr>
        <p:spPr>
          <a:xfrm>
            <a:off x="84378" y="3613989"/>
            <a:ext cx="1954722" cy="360039"/>
          </a:xfrm>
          <a:prstGeom prst="ellipse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>
            <a:extLst>
              <a:ext uri="{FF2B5EF4-FFF2-40B4-BE49-F238E27FC236}">
                <a16:creationId xmlns:a16="http://schemas.microsoft.com/office/drawing/2014/main" id="{F94E87BA-45F3-BDFC-D60D-E012C6C4C1E6}"/>
              </a:ext>
            </a:extLst>
          </p:cNvPr>
          <p:cNvSpPr/>
          <p:nvPr/>
        </p:nvSpPr>
        <p:spPr>
          <a:xfrm>
            <a:off x="-18878" y="3615795"/>
            <a:ext cx="1762178" cy="360039"/>
          </a:xfrm>
          <a:prstGeom prst="ellipse">
            <a:avLst/>
          </a:prstGeom>
          <a:solidFill>
            <a:srgbClr val="00B05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Ellipse 246">
            <a:extLst>
              <a:ext uri="{FF2B5EF4-FFF2-40B4-BE49-F238E27FC236}">
                <a16:creationId xmlns:a16="http://schemas.microsoft.com/office/drawing/2014/main" id="{A5CBD59D-B446-293B-B182-8571F7131B4E}"/>
              </a:ext>
            </a:extLst>
          </p:cNvPr>
          <p:cNvSpPr/>
          <p:nvPr/>
        </p:nvSpPr>
        <p:spPr>
          <a:xfrm>
            <a:off x="-18878" y="3615792"/>
            <a:ext cx="1583483" cy="360039"/>
          </a:xfrm>
          <a:prstGeom prst="ellipse">
            <a:avLst/>
          </a:prstGeom>
          <a:solidFill>
            <a:srgbClr val="00B05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0" name="Ellipse 249">
            <a:extLst>
              <a:ext uri="{FF2B5EF4-FFF2-40B4-BE49-F238E27FC236}">
                <a16:creationId xmlns:a16="http://schemas.microsoft.com/office/drawing/2014/main" id="{8A7879CF-759D-D4C2-D921-5158EAE635FE}"/>
              </a:ext>
            </a:extLst>
          </p:cNvPr>
          <p:cNvSpPr/>
          <p:nvPr/>
        </p:nvSpPr>
        <p:spPr>
          <a:xfrm>
            <a:off x="159818" y="3615796"/>
            <a:ext cx="1188471" cy="360039"/>
          </a:xfrm>
          <a:prstGeom prst="ellipse">
            <a:avLst/>
          </a:prstGeom>
          <a:solidFill>
            <a:srgbClr val="00B05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1" name="Ellipse 250">
            <a:extLst>
              <a:ext uri="{FF2B5EF4-FFF2-40B4-BE49-F238E27FC236}">
                <a16:creationId xmlns:a16="http://schemas.microsoft.com/office/drawing/2014/main" id="{D870BA00-D176-CDAC-EF6B-850542F53A8C}"/>
              </a:ext>
            </a:extLst>
          </p:cNvPr>
          <p:cNvSpPr/>
          <p:nvPr/>
        </p:nvSpPr>
        <p:spPr>
          <a:xfrm>
            <a:off x="427863" y="3617052"/>
            <a:ext cx="738060" cy="35264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2" name="Rechteck 251">
            <a:extLst>
              <a:ext uri="{FF2B5EF4-FFF2-40B4-BE49-F238E27FC236}">
                <a16:creationId xmlns:a16="http://schemas.microsoft.com/office/drawing/2014/main" id="{9AF7BD41-E951-2679-F5A9-13DD0078F12E}"/>
              </a:ext>
            </a:extLst>
          </p:cNvPr>
          <p:cNvSpPr/>
          <p:nvPr/>
        </p:nvSpPr>
        <p:spPr>
          <a:xfrm>
            <a:off x="852161" y="3609943"/>
            <a:ext cx="45719" cy="3600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3" name="Gerader Verbinder 252">
            <a:extLst>
              <a:ext uri="{FF2B5EF4-FFF2-40B4-BE49-F238E27FC236}">
                <a16:creationId xmlns:a16="http://schemas.microsoft.com/office/drawing/2014/main" id="{7D4563C2-F151-9B3D-70AE-28E94F018455}"/>
              </a:ext>
            </a:extLst>
          </p:cNvPr>
          <p:cNvCxnSpPr>
            <a:cxnSpLocks/>
          </p:cNvCxnSpPr>
          <p:nvPr/>
        </p:nvCxnSpPr>
        <p:spPr>
          <a:xfrm>
            <a:off x="863091" y="3616764"/>
            <a:ext cx="34563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mit Pfeil 253">
            <a:extLst>
              <a:ext uri="{FF2B5EF4-FFF2-40B4-BE49-F238E27FC236}">
                <a16:creationId xmlns:a16="http://schemas.microsoft.com/office/drawing/2014/main" id="{72DD3206-082B-FE30-79D6-9A6A600F642F}"/>
              </a:ext>
            </a:extLst>
          </p:cNvPr>
          <p:cNvCxnSpPr>
            <a:cxnSpLocks/>
          </p:cNvCxnSpPr>
          <p:nvPr/>
        </p:nvCxnSpPr>
        <p:spPr>
          <a:xfrm>
            <a:off x="1700401" y="3576486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Gerade Verbindung mit Pfeil 254">
            <a:extLst>
              <a:ext uri="{FF2B5EF4-FFF2-40B4-BE49-F238E27FC236}">
                <a16:creationId xmlns:a16="http://schemas.microsoft.com/office/drawing/2014/main" id="{80C3093B-9CB3-AB44-9D29-2266EBEB9E2B}"/>
              </a:ext>
            </a:extLst>
          </p:cNvPr>
          <p:cNvCxnSpPr>
            <a:cxnSpLocks/>
          </p:cNvCxnSpPr>
          <p:nvPr/>
        </p:nvCxnSpPr>
        <p:spPr>
          <a:xfrm>
            <a:off x="2924537" y="3576486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Gerade Verbindung mit Pfeil 255">
            <a:extLst>
              <a:ext uri="{FF2B5EF4-FFF2-40B4-BE49-F238E27FC236}">
                <a16:creationId xmlns:a16="http://schemas.microsoft.com/office/drawing/2014/main" id="{84C26065-4ED9-663F-2EAF-1BF74FECCB46}"/>
              </a:ext>
            </a:extLst>
          </p:cNvPr>
          <p:cNvCxnSpPr>
            <a:cxnSpLocks/>
          </p:cNvCxnSpPr>
          <p:nvPr/>
        </p:nvCxnSpPr>
        <p:spPr>
          <a:xfrm rot="10800000">
            <a:off x="2930689" y="3865880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Gerade Verbindung mit Pfeil 256">
            <a:extLst>
              <a:ext uri="{FF2B5EF4-FFF2-40B4-BE49-F238E27FC236}">
                <a16:creationId xmlns:a16="http://schemas.microsoft.com/office/drawing/2014/main" id="{E26B6EC4-3FD5-7C02-CAA3-138C8C0CD25A}"/>
              </a:ext>
            </a:extLst>
          </p:cNvPr>
          <p:cNvCxnSpPr>
            <a:cxnSpLocks/>
          </p:cNvCxnSpPr>
          <p:nvPr/>
        </p:nvCxnSpPr>
        <p:spPr>
          <a:xfrm rot="10800000">
            <a:off x="2316483" y="3854331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Gerade Verbindung mit Pfeil 257">
            <a:extLst>
              <a:ext uri="{FF2B5EF4-FFF2-40B4-BE49-F238E27FC236}">
                <a16:creationId xmlns:a16="http://schemas.microsoft.com/office/drawing/2014/main" id="{BFE12B55-5387-DC5D-8CDC-9F01C46235BF}"/>
              </a:ext>
            </a:extLst>
          </p:cNvPr>
          <p:cNvCxnSpPr>
            <a:cxnSpLocks/>
          </p:cNvCxnSpPr>
          <p:nvPr/>
        </p:nvCxnSpPr>
        <p:spPr>
          <a:xfrm rot="10800000">
            <a:off x="1706553" y="3865880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feld 258">
            <a:extLst>
              <a:ext uri="{FF2B5EF4-FFF2-40B4-BE49-F238E27FC236}">
                <a16:creationId xmlns:a16="http://schemas.microsoft.com/office/drawing/2014/main" id="{F0CC3C47-00C8-F3A0-07B5-67D81310479E}"/>
              </a:ext>
            </a:extLst>
          </p:cNvPr>
          <p:cNvSpPr txBox="1"/>
          <p:nvPr/>
        </p:nvSpPr>
        <p:spPr>
          <a:xfrm>
            <a:off x="1566012" y="3955205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0" name="Textfeld 259">
            <a:extLst>
              <a:ext uri="{FF2B5EF4-FFF2-40B4-BE49-F238E27FC236}">
                <a16:creationId xmlns:a16="http://schemas.microsoft.com/office/drawing/2014/main" id="{28909F4B-5CC9-77D0-97B4-4DA2DDB8BEC2}"/>
              </a:ext>
            </a:extLst>
          </p:cNvPr>
          <p:cNvSpPr txBox="1"/>
          <p:nvPr/>
        </p:nvSpPr>
        <p:spPr>
          <a:xfrm>
            <a:off x="1564430" y="3414817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1" name="Textfeld 260">
            <a:extLst>
              <a:ext uri="{FF2B5EF4-FFF2-40B4-BE49-F238E27FC236}">
                <a16:creationId xmlns:a16="http://schemas.microsoft.com/office/drawing/2014/main" id="{4262F525-86F3-F7EC-E4F8-7952FCF3C70D}"/>
              </a:ext>
            </a:extLst>
          </p:cNvPr>
          <p:cNvSpPr txBox="1"/>
          <p:nvPr/>
        </p:nvSpPr>
        <p:spPr>
          <a:xfrm>
            <a:off x="2183698" y="3958263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62" name="Gerade Verbindung mit Pfeil 261">
            <a:extLst>
              <a:ext uri="{FF2B5EF4-FFF2-40B4-BE49-F238E27FC236}">
                <a16:creationId xmlns:a16="http://schemas.microsoft.com/office/drawing/2014/main" id="{434F82DD-C31D-58CF-F667-5B3AF67CA84C}"/>
              </a:ext>
            </a:extLst>
          </p:cNvPr>
          <p:cNvCxnSpPr>
            <a:cxnSpLocks/>
          </p:cNvCxnSpPr>
          <p:nvPr/>
        </p:nvCxnSpPr>
        <p:spPr>
          <a:xfrm>
            <a:off x="2299880" y="3582205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feld 262">
            <a:extLst>
              <a:ext uri="{FF2B5EF4-FFF2-40B4-BE49-F238E27FC236}">
                <a16:creationId xmlns:a16="http://schemas.microsoft.com/office/drawing/2014/main" id="{B7AFC73D-F628-F93F-07A4-A13EB7220DA5}"/>
              </a:ext>
            </a:extLst>
          </p:cNvPr>
          <p:cNvSpPr txBox="1"/>
          <p:nvPr/>
        </p:nvSpPr>
        <p:spPr>
          <a:xfrm>
            <a:off x="2801951" y="3428099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4" name="Textfeld 263">
            <a:extLst>
              <a:ext uri="{FF2B5EF4-FFF2-40B4-BE49-F238E27FC236}">
                <a16:creationId xmlns:a16="http://schemas.microsoft.com/office/drawing/2014/main" id="{7D3F28A0-2676-458F-2321-BC0C588E5FD3}"/>
              </a:ext>
            </a:extLst>
          </p:cNvPr>
          <p:cNvSpPr txBox="1"/>
          <p:nvPr/>
        </p:nvSpPr>
        <p:spPr>
          <a:xfrm>
            <a:off x="2788824" y="3959755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5" name="Textfeld 264">
            <a:extLst>
              <a:ext uri="{FF2B5EF4-FFF2-40B4-BE49-F238E27FC236}">
                <a16:creationId xmlns:a16="http://schemas.microsoft.com/office/drawing/2014/main" id="{00350138-A12D-C271-2250-E118E504ADFC}"/>
              </a:ext>
            </a:extLst>
          </p:cNvPr>
          <p:cNvSpPr txBox="1"/>
          <p:nvPr/>
        </p:nvSpPr>
        <p:spPr>
          <a:xfrm>
            <a:off x="2175216" y="3424685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66" name="Gerade Verbindung mit Pfeil 265">
            <a:extLst>
              <a:ext uri="{FF2B5EF4-FFF2-40B4-BE49-F238E27FC236}">
                <a16:creationId xmlns:a16="http://schemas.microsoft.com/office/drawing/2014/main" id="{F298C5A7-8288-8CD8-7D4C-1F6331766BBD}"/>
              </a:ext>
            </a:extLst>
          </p:cNvPr>
          <p:cNvCxnSpPr>
            <a:cxnSpLocks/>
          </p:cNvCxnSpPr>
          <p:nvPr/>
        </p:nvCxnSpPr>
        <p:spPr>
          <a:xfrm>
            <a:off x="2006311" y="3928010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feld 266">
            <a:extLst>
              <a:ext uri="{FF2B5EF4-FFF2-40B4-BE49-F238E27FC236}">
                <a16:creationId xmlns:a16="http://schemas.microsoft.com/office/drawing/2014/main" id="{BE6BE1D3-024D-0722-5C62-873E06E1D3AE}"/>
              </a:ext>
            </a:extLst>
          </p:cNvPr>
          <p:cNvSpPr txBox="1"/>
          <p:nvPr/>
        </p:nvSpPr>
        <p:spPr>
          <a:xfrm>
            <a:off x="1855030" y="3766588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68" name="Gerade Verbindung mit Pfeil 267">
            <a:extLst>
              <a:ext uri="{FF2B5EF4-FFF2-40B4-BE49-F238E27FC236}">
                <a16:creationId xmlns:a16="http://schemas.microsoft.com/office/drawing/2014/main" id="{46C1CF8B-5DAB-0B84-AA22-56A15F07E600}"/>
              </a:ext>
            </a:extLst>
          </p:cNvPr>
          <p:cNvCxnSpPr>
            <a:cxnSpLocks/>
          </p:cNvCxnSpPr>
          <p:nvPr/>
        </p:nvCxnSpPr>
        <p:spPr>
          <a:xfrm>
            <a:off x="2635469" y="3926415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feld 268">
            <a:extLst>
              <a:ext uri="{FF2B5EF4-FFF2-40B4-BE49-F238E27FC236}">
                <a16:creationId xmlns:a16="http://schemas.microsoft.com/office/drawing/2014/main" id="{1B0AF483-C86F-48BE-C0CD-FB48FDC02E67}"/>
              </a:ext>
            </a:extLst>
          </p:cNvPr>
          <p:cNvSpPr txBox="1"/>
          <p:nvPr/>
        </p:nvSpPr>
        <p:spPr>
          <a:xfrm>
            <a:off x="2484188" y="3764993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70" name="Gerade Verbindung mit Pfeil 269">
            <a:extLst>
              <a:ext uri="{FF2B5EF4-FFF2-40B4-BE49-F238E27FC236}">
                <a16:creationId xmlns:a16="http://schemas.microsoft.com/office/drawing/2014/main" id="{22A0BB8F-5BB0-2C3A-28C2-B955B26CD30B}"/>
              </a:ext>
            </a:extLst>
          </p:cNvPr>
          <p:cNvCxnSpPr>
            <a:cxnSpLocks/>
          </p:cNvCxnSpPr>
          <p:nvPr/>
        </p:nvCxnSpPr>
        <p:spPr>
          <a:xfrm rot="10800000">
            <a:off x="1993676" y="3500321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feld 270">
            <a:extLst>
              <a:ext uri="{FF2B5EF4-FFF2-40B4-BE49-F238E27FC236}">
                <a16:creationId xmlns:a16="http://schemas.microsoft.com/office/drawing/2014/main" id="{9AB8BBEB-A65A-9151-D20A-1EB36F7224E9}"/>
              </a:ext>
            </a:extLst>
          </p:cNvPr>
          <p:cNvSpPr txBox="1"/>
          <p:nvPr/>
        </p:nvSpPr>
        <p:spPr>
          <a:xfrm>
            <a:off x="1846482" y="3596218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72" name="Gerade Verbindung mit Pfeil 271">
            <a:extLst>
              <a:ext uri="{FF2B5EF4-FFF2-40B4-BE49-F238E27FC236}">
                <a16:creationId xmlns:a16="http://schemas.microsoft.com/office/drawing/2014/main" id="{01F0BAE9-3F73-3172-59E7-F5003BA6C265}"/>
              </a:ext>
            </a:extLst>
          </p:cNvPr>
          <p:cNvCxnSpPr>
            <a:cxnSpLocks/>
          </p:cNvCxnSpPr>
          <p:nvPr/>
        </p:nvCxnSpPr>
        <p:spPr>
          <a:xfrm rot="10800000">
            <a:off x="2629827" y="3505906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feld 272">
            <a:extLst>
              <a:ext uri="{FF2B5EF4-FFF2-40B4-BE49-F238E27FC236}">
                <a16:creationId xmlns:a16="http://schemas.microsoft.com/office/drawing/2014/main" id="{FBF03705-1B14-D8EC-ED65-2273EC2E2E8B}"/>
              </a:ext>
            </a:extLst>
          </p:cNvPr>
          <p:cNvSpPr txBox="1"/>
          <p:nvPr/>
        </p:nvSpPr>
        <p:spPr>
          <a:xfrm>
            <a:off x="2482633" y="3601803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76" name="Gleichschenkliges Dreieck 275">
            <a:extLst>
              <a:ext uri="{FF2B5EF4-FFF2-40B4-BE49-F238E27FC236}">
                <a16:creationId xmlns:a16="http://schemas.microsoft.com/office/drawing/2014/main" id="{A0F35A69-3FAE-BE27-D7FC-A63C2676BF5C}"/>
              </a:ext>
            </a:extLst>
          </p:cNvPr>
          <p:cNvSpPr/>
          <p:nvPr/>
        </p:nvSpPr>
        <p:spPr>
          <a:xfrm rot="5400000">
            <a:off x="898390" y="3599658"/>
            <a:ext cx="65219" cy="14401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7" name="Gleichschenkliges Dreieck 276">
            <a:extLst>
              <a:ext uri="{FF2B5EF4-FFF2-40B4-BE49-F238E27FC236}">
                <a16:creationId xmlns:a16="http://schemas.microsoft.com/office/drawing/2014/main" id="{FDF736BF-E2BB-5760-3C06-59841187FCD4}"/>
              </a:ext>
            </a:extLst>
          </p:cNvPr>
          <p:cNvSpPr/>
          <p:nvPr/>
        </p:nvSpPr>
        <p:spPr>
          <a:xfrm rot="5400000">
            <a:off x="904554" y="3687457"/>
            <a:ext cx="65219" cy="14401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8" name="Gleichschenkliges Dreieck 277">
            <a:extLst>
              <a:ext uri="{FF2B5EF4-FFF2-40B4-BE49-F238E27FC236}">
                <a16:creationId xmlns:a16="http://schemas.microsoft.com/office/drawing/2014/main" id="{DD05DF79-F5A7-0875-9E91-2146365DED7F}"/>
              </a:ext>
            </a:extLst>
          </p:cNvPr>
          <p:cNvSpPr/>
          <p:nvPr/>
        </p:nvSpPr>
        <p:spPr>
          <a:xfrm rot="5400000">
            <a:off x="904355" y="3767596"/>
            <a:ext cx="65219" cy="14401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9" name="Gleichschenkliges Dreieck 278">
            <a:extLst>
              <a:ext uri="{FF2B5EF4-FFF2-40B4-BE49-F238E27FC236}">
                <a16:creationId xmlns:a16="http://schemas.microsoft.com/office/drawing/2014/main" id="{0E3A7A51-34B7-0195-F605-5DC8B234460C}"/>
              </a:ext>
            </a:extLst>
          </p:cNvPr>
          <p:cNvSpPr/>
          <p:nvPr/>
        </p:nvSpPr>
        <p:spPr>
          <a:xfrm rot="5400000">
            <a:off x="903762" y="3851617"/>
            <a:ext cx="65219" cy="14401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1" name="Gerader Verbinder 280">
            <a:extLst>
              <a:ext uri="{FF2B5EF4-FFF2-40B4-BE49-F238E27FC236}">
                <a16:creationId xmlns:a16="http://schemas.microsoft.com/office/drawing/2014/main" id="{BFEF0FEA-B2AE-8484-79DC-B9E64B3D930B}"/>
              </a:ext>
            </a:extLst>
          </p:cNvPr>
          <p:cNvCxnSpPr>
            <a:cxnSpLocks/>
          </p:cNvCxnSpPr>
          <p:nvPr/>
        </p:nvCxnSpPr>
        <p:spPr>
          <a:xfrm>
            <a:off x="869420" y="3305460"/>
            <a:ext cx="346048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Gerader Verbinder 281">
            <a:extLst>
              <a:ext uri="{FF2B5EF4-FFF2-40B4-BE49-F238E27FC236}">
                <a16:creationId xmlns:a16="http://schemas.microsoft.com/office/drawing/2014/main" id="{78DCC661-50DC-06FF-7442-E55942B6AE58}"/>
              </a:ext>
            </a:extLst>
          </p:cNvPr>
          <p:cNvCxnSpPr>
            <a:cxnSpLocks/>
          </p:cNvCxnSpPr>
          <p:nvPr/>
        </p:nvCxnSpPr>
        <p:spPr>
          <a:xfrm>
            <a:off x="858992" y="4295114"/>
            <a:ext cx="346048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hteck 375">
            <a:extLst>
              <a:ext uri="{FF2B5EF4-FFF2-40B4-BE49-F238E27FC236}">
                <a16:creationId xmlns:a16="http://schemas.microsoft.com/office/drawing/2014/main" id="{5BF643F3-D3D5-89F1-90DC-A42B93AC91F8}"/>
              </a:ext>
            </a:extLst>
          </p:cNvPr>
          <p:cNvSpPr/>
          <p:nvPr/>
        </p:nvSpPr>
        <p:spPr>
          <a:xfrm>
            <a:off x="-48139" y="3518462"/>
            <a:ext cx="908064" cy="805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3" name="Gerader Verbinder 282">
            <a:extLst>
              <a:ext uri="{FF2B5EF4-FFF2-40B4-BE49-F238E27FC236}">
                <a16:creationId xmlns:a16="http://schemas.microsoft.com/office/drawing/2014/main" id="{A32056E7-A738-BD4E-583E-DBC37165384A}"/>
              </a:ext>
            </a:extLst>
          </p:cNvPr>
          <p:cNvCxnSpPr>
            <a:cxnSpLocks/>
          </p:cNvCxnSpPr>
          <p:nvPr/>
        </p:nvCxnSpPr>
        <p:spPr>
          <a:xfrm>
            <a:off x="863091" y="3969401"/>
            <a:ext cx="34563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Gerader Verbinder 283">
            <a:extLst>
              <a:ext uri="{FF2B5EF4-FFF2-40B4-BE49-F238E27FC236}">
                <a16:creationId xmlns:a16="http://schemas.microsoft.com/office/drawing/2014/main" id="{397AD93D-881F-758A-0E7D-AB2B56F48E84}"/>
              </a:ext>
            </a:extLst>
          </p:cNvPr>
          <p:cNvCxnSpPr>
            <a:cxnSpLocks/>
          </p:cNvCxnSpPr>
          <p:nvPr/>
        </p:nvCxnSpPr>
        <p:spPr>
          <a:xfrm flipV="1">
            <a:off x="791083" y="4294262"/>
            <a:ext cx="67909" cy="8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90CFF0C4-03B5-C423-57CA-BB105759338E}"/>
              </a:ext>
            </a:extLst>
          </p:cNvPr>
          <p:cNvGrpSpPr/>
          <p:nvPr/>
        </p:nvGrpSpPr>
        <p:grpSpPr>
          <a:xfrm rot="4663185">
            <a:off x="1752448" y="3762013"/>
            <a:ext cx="184957" cy="75916"/>
            <a:chOff x="7396163" y="2038349"/>
            <a:chExt cx="311943" cy="109539"/>
          </a:xfrm>
        </p:grpSpPr>
        <p:grpSp>
          <p:nvGrpSpPr>
            <p:cNvPr id="308" name="Gruppieren 74">
              <a:extLst>
                <a:ext uri="{FF2B5EF4-FFF2-40B4-BE49-F238E27FC236}">
                  <a16:creationId xmlns:a16="http://schemas.microsoft.com/office/drawing/2014/main" id="{42FA2F4A-31C7-81F8-F638-FB39DF4D1FA9}"/>
                </a:ext>
              </a:extLst>
            </p:cNvPr>
            <p:cNvGrpSpPr/>
            <p:nvPr/>
          </p:nvGrpSpPr>
          <p:grpSpPr>
            <a:xfrm>
              <a:off x="7396163" y="2038349"/>
              <a:ext cx="311943" cy="109539"/>
              <a:chOff x="7050881" y="1759744"/>
              <a:chExt cx="998935" cy="388145"/>
            </a:xfrm>
            <a:effectLst/>
          </p:grpSpPr>
          <p:sp>
            <p:nvSpPr>
              <p:cNvPr id="314" name="Bogen 313">
                <a:extLst>
                  <a:ext uri="{FF2B5EF4-FFF2-40B4-BE49-F238E27FC236}">
                    <a16:creationId xmlns:a16="http://schemas.microsoft.com/office/drawing/2014/main" id="{ADA4FA9A-7DDE-75AB-A991-124B02617EB2}"/>
                  </a:ext>
                </a:extLst>
              </p:cNvPr>
              <p:cNvSpPr/>
              <p:nvPr/>
            </p:nvSpPr>
            <p:spPr bwMode="auto">
              <a:xfrm>
                <a:off x="7408069" y="1814512"/>
                <a:ext cx="269081" cy="283369"/>
              </a:xfrm>
              <a:prstGeom prst="arc">
                <a:avLst>
                  <a:gd name="adj1" fmla="val 16200000"/>
                  <a:gd name="adj2" fmla="val 5473647"/>
                </a:avLst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sp>
            <p:nvSpPr>
              <p:cNvPr id="315" name="Bogen 314">
                <a:extLst>
                  <a:ext uri="{FF2B5EF4-FFF2-40B4-BE49-F238E27FC236}">
                    <a16:creationId xmlns:a16="http://schemas.microsoft.com/office/drawing/2014/main" id="{7422B478-6774-3113-F537-5C5254D57CA8}"/>
                  </a:ext>
                </a:extLst>
              </p:cNvPr>
              <p:cNvSpPr/>
              <p:nvPr/>
            </p:nvSpPr>
            <p:spPr bwMode="auto">
              <a:xfrm>
                <a:off x="7050881" y="1809749"/>
                <a:ext cx="269080" cy="283369"/>
              </a:xfrm>
              <a:prstGeom prst="arc">
                <a:avLst>
                  <a:gd name="adj1" fmla="val 6011840"/>
                  <a:gd name="adj2" fmla="val 16079185"/>
                </a:avLst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cxnSp>
            <p:nvCxnSpPr>
              <p:cNvPr id="316" name="Gerade Verbindung 134">
                <a:extLst>
                  <a:ext uri="{FF2B5EF4-FFF2-40B4-BE49-F238E27FC236}">
                    <a16:creationId xmlns:a16="http://schemas.microsoft.com/office/drawing/2014/main" id="{A64EC420-1B0B-BCC9-AF7B-CF6F6ECBBD8E}"/>
                  </a:ext>
                </a:extLst>
              </p:cNvPr>
              <p:cNvCxnSpPr>
                <a:stCxn id="314" idx="0"/>
              </p:cNvCxnSpPr>
              <p:nvPr/>
            </p:nvCxnSpPr>
            <p:spPr bwMode="auto">
              <a:xfrm flipH="1" flipV="1">
                <a:off x="7169944" y="1809751"/>
                <a:ext cx="372666" cy="476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7" name="Gerade Verbindung 135">
                <a:extLst>
                  <a:ext uri="{FF2B5EF4-FFF2-40B4-BE49-F238E27FC236}">
                    <a16:creationId xmlns:a16="http://schemas.microsoft.com/office/drawing/2014/main" id="{2A5C6DC9-9731-385D-16C0-458F38B88F7B}"/>
                  </a:ext>
                </a:extLst>
              </p:cNvPr>
              <p:cNvCxnSpPr>
                <a:endCxn id="315" idx="0"/>
              </p:cNvCxnSpPr>
              <p:nvPr/>
            </p:nvCxnSpPr>
            <p:spPr bwMode="auto">
              <a:xfrm flipH="1" flipV="1">
                <a:off x="7162718" y="2091088"/>
                <a:ext cx="389416" cy="6803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8" name="Freihandform 174">
                <a:extLst>
                  <a:ext uri="{FF2B5EF4-FFF2-40B4-BE49-F238E27FC236}">
                    <a16:creationId xmlns:a16="http://schemas.microsoft.com/office/drawing/2014/main" id="{139DB94D-F2A0-2B04-1A29-A98D0543869E}"/>
                  </a:ext>
                </a:extLst>
              </p:cNvPr>
              <p:cNvSpPr/>
              <p:nvPr/>
            </p:nvSpPr>
            <p:spPr bwMode="auto">
              <a:xfrm rot="20112089">
                <a:off x="7679532" y="1885949"/>
                <a:ext cx="370284" cy="127000"/>
              </a:xfrm>
              <a:custGeom>
                <a:avLst/>
                <a:gdLst>
                  <a:gd name="connsiteX0" fmla="*/ 0 w 641747"/>
                  <a:gd name="connsiteY0" fmla="*/ 0 h 253206"/>
                  <a:gd name="connsiteX1" fmla="*/ 376238 w 641747"/>
                  <a:gd name="connsiteY1" fmla="*/ 45244 h 253206"/>
                  <a:gd name="connsiteX2" fmla="*/ 395288 w 641747"/>
                  <a:gd name="connsiteY2" fmla="*/ 216694 h 253206"/>
                  <a:gd name="connsiteX3" fmla="*/ 607219 w 641747"/>
                  <a:gd name="connsiteY3" fmla="*/ 247650 h 253206"/>
                  <a:gd name="connsiteX4" fmla="*/ 602456 w 641747"/>
                  <a:gd name="connsiteY4" fmla="*/ 250031 h 253206"/>
                  <a:gd name="connsiteX5" fmla="*/ 602456 w 641747"/>
                  <a:gd name="connsiteY5" fmla="*/ 250031 h 253206"/>
                  <a:gd name="connsiteX6" fmla="*/ 602456 w 641747"/>
                  <a:gd name="connsiteY6" fmla="*/ 250031 h 25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747" h="253206">
                    <a:moveTo>
                      <a:pt x="0" y="0"/>
                    </a:moveTo>
                    <a:cubicBezTo>
                      <a:pt x="155178" y="4564"/>
                      <a:pt x="310357" y="9128"/>
                      <a:pt x="376238" y="45244"/>
                    </a:cubicBezTo>
                    <a:cubicBezTo>
                      <a:pt x="442119" y="81360"/>
                      <a:pt x="356791" y="182960"/>
                      <a:pt x="395288" y="216694"/>
                    </a:cubicBezTo>
                    <a:cubicBezTo>
                      <a:pt x="433785" y="250428"/>
                      <a:pt x="572691" y="242094"/>
                      <a:pt x="607219" y="247650"/>
                    </a:cubicBezTo>
                    <a:cubicBezTo>
                      <a:pt x="641747" y="253206"/>
                      <a:pt x="602456" y="250031"/>
                      <a:pt x="602456" y="250031"/>
                    </a:cubicBezTo>
                    <a:lnTo>
                      <a:pt x="602456" y="250031"/>
                    </a:lnTo>
                    <a:lnTo>
                      <a:pt x="602456" y="250031"/>
                    </a:lnTo>
                  </a:path>
                </a:pathLst>
              </a:cu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cxnSp>
            <p:nvCxnSpPr>
              <p:cNvPr id="319" name="Gerade Verbindung 137">
                <a:extLst>
                  <a:ext uri="{FF2B5EF4-FFF2-40B4-BE49-F238E27FC236}">
                    <a16:creationId xmlns:a16="http://schemas.microsoft.com/office/drawing/2014/main" id="{EFC525E3-444C-2016-3090-492D64508723}"/>
                  </a:ext>
                </a:extLst>
              </p:cNvPr>
              <p:cNvCxnSpPr/>
              <p:nvPr/>
            </p:nvCxnSpPr>
            <p:spPr bwMode="auto">
              <a:xfrm>
                <a:off x="7146131" y="1766888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" name="Gerade Verbindung 138">
                <a:extLst>
                  <a:ext uri="{FF2B5EF4-FFF2-40B4-BE49-F238E27FC236}">
                    <a16:creationId xmlns:a16="http://schemas.microsoft.com/office/drawing/2014/main" id="{C043E288-31B4-29C8-9443-FF30B36BCB20}"/>
                  </a:ext>
                </a:extLst>
              </p:cNvPr>
              <p:cNvCxnSpPr/>
              <p:nvPr/>
            </p:nvCxnSpPr>
            <p:spPr bwMode="auto">
              <a:xfrm>
                <a:off x="7374731" y="1759744"/>
                <a:ext cx="0" cy="47626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1" name="Gerade Verbindung 139">
                <a:extLst>
                  <a:ext uri="{FF2B5EF4-FFF2-40B4-BE49-F238E27FC236}">
                    <a16:creationId xmlns:a16="http://schemas.microsoft.com/office/drawing/2014/main" id="{F97D9788-6B32-447F-1E75-D7D4D5FF52CB}"/>
                  </a:ext>
                </a:extLst>
              </p:cNvPr>
              <p:cNvCxnSpPr/>
              <p:nvPr/>
            </p:nvCxnSpPr>
            <p:spPr bwMode="auto">
              <a:xfrm>
                <a:off x="7153274" y="2088357"/>
                <a:ext cx="11907" cy="5953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2" name="Gerade Verbindung 140">
                <a:extLst>
                  <a:ext uri="{FF2B5EF4-FFF2-40B4-BE49-F238E27FC236}">
                    <a16:creationId xmlns:a16="http://schemas.microsoft.com/office/drawing/2014/main" id="{182FB606-C9B5-E0A9-01C3-51A2F7F4B2FE}"/>
                  </a:ext>
                </a:extLst>
              </p:cNvPr>
              <p:cNvCxnSpPr/>
              <p:nvPr/>
            </p:nvCxnSpPr>
            <p:spPr bwMode="auto">
              <a:xfrm>
                <a:off x="7262813" y="1762126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3" name="Gerade Verbindung 141">
                <a:extLst>
                  <a:ext uri="{FF2B5EF4-FFF2-40B4-BE49-F238E27FC236}">
                    <a16:creationId xmlns:a16="http://schemas.microsoft.com/office/drawing/2014/main" id="{F44BC4FD-0433-8579-8437-5F9936222C0C}"/>
                  </a:ext>
                </a:extLst>
              </p:cNvPr>
              <p:cNvCxnSpPr/>
              <p:nvPr/>
            </p:nvCxnSpPr>
            <p:spPr bwMode="auto">
              <a:xfrm>
                <a:off x="7265194" y="2097882"/>
                <a:ext cx="4762" cy="4048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4" name="Gerade Verbindung 142">
                <a:extLst>
                  <a:ext uri="{FF2B5EF4-FFF2-40B4-BE49-F238E27FC236}">
                    <a16:creationId xmlns:a16="http://schemas.microsoft.com/office/drawing/2014/main" id="{D0AB1D57-5188-6E3D-2C0C-5E12A9C7DE85}"/>
                  </a:ext>
                </a:extLst>
              </p:cNvPr>
              <p:cNvCxnSpPr/>
              <p:nvPr/>
            </p:nvCxnSpPr>
            <p:spPr bwMode="auto">
              <a:xfrm>
                <a:off x="7550943" y="2102645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5" name="Gerade Verbindung 143">
                <a:extLst>
                  <a:ext uri="{FF2B5EF4-FFF2-40B4-BE49-F238E27FC236}">
                    <a16:creationId xmlns:a16="http://schemas.microsoft.com/office/drawing/2014/main" id="{C3734941-9E7F-9590-2DBE-E09D16EBDB9F}"/>
                  </a:ext>
                </a:extLst>
              </p:cNvPr>
              <p:cNvCxnSpPr/>
              <p:nvPr/>
            </p:nvCxnSpPr>
            <p:spPr bwMode="auto">
              <a:xfrm>
                <a:off x="7536656" y="1759744"/>
                <a:ext cx="2381" cy="54769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6" name="Gerade Verbindung 144">
                <a:extLst>
                  <a:ext uri="{FF2B5EF4-FFF2-40B4-BE49-F238E27FC236}">
                    <a16:creationId xmlns:a16="http://schemas.microsoft.com/office/drawing/2014/main" id="{3150C734-772C-17CE-706E-277F3904ACCA}"/>
                  </a:ext>
                </a:extLst>
              </p:cNvPr>
              <p:cNvCxnSpPr/>
              <p:nvPr/>
            </p:nvCxnSpPr>
            <p:spPr bwMode="auto">
              <a:xfrm>
                <a:off x="7403306" y="2097882"/>
                <a:ext cx="7144" cy="4762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9" name="Gerade Verbindung 127">
              <a:extLst>
                <a:ext uri="{FF2B5EF4-FFF2-40B4-BE49-F238E27FC236}">
                  <a16:creationId xmlns:a16="http://schemas.microsoft.com/office/drawing/2014/main" id="{9382A5EA-33B2-5A52-EBE4-289A10460A21}"/>
                </a:ext>
              </a:extLst>
            </p:cNvPr>
            <p:cNvCxnSpPr/>
            <p:nvPr/>
          </p:nvCxnSpPr>
          <p:spPr bwMode="auto">
            <a:xfrm>
              <a:off x="7443787" y="2071687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0" name="Gerade Verbindung 128">
              <a:extLst>
                <a:ext uri="{FF2B5EF4-FFF2-40B4-BE49-F238E27FC236}">
                  <a16:creationId xmlns:a16="http://schemas.microsoft.com/office/drawing/2014/main" id="{6640C40A-868B-94E5-E9C8-82B16D813C46}"/>
                </a:ext>
              </a:extLst>
            </p:cNvPr>
            <p:cNvCxnSpPr/>
            <p:nvPr/>
          </p:nvCxnSpPr>
          <p:spPr bwMode="auto">
            <a:xfrm>
              <a:off x="7546181" y="2100263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1" name="Gerade Verbindung 129">
              <a:extLst>
                <a:ext uri="{FF2B5EF4-FFF2-40B4-BE49-F238E27FC236}">
                  <a16:creationId xmlns:a16="http://schemas.microsoft.com/office/drawing/2014/main" id="{7071F6C6-C380-37D2-1C93-23F166C3AB5F}"/>
                </a:ext>
              </a:extLst>
            </p:cNvPr>
            <p:cNvCxnSpPr/>
            <p:nvPr/>
          </p:nvCxnSpPr>
          <p:spPr bwMode="auto">
            <a:xfrm flipH="1">
              <a:off x="7519988" y="2066926"/>
              <a:ext cx="7143" cy="4762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Gerade Verbindung 130">
              <a:extLst>
                <a:ext uri="{FF2B5EF4-FFF2-40B4-BE49-F238E27FC236}">
                  <a16:creationId xmlns:a16="http://schemas.microsoft.com/office/drawing/2014/main" id="{F3E19278-12C2-CCFE-AC5E-5CE810BFA001}"/>
                </a:ext>
              </a:extLst>
            </p:cNvPr>
            <p:cNvCxnSpPr/>
            <p:nvPr/>
          </p:nvCxnSpPr>
          <p:spPr bwMode="auto">
            <a:xfrm flipH="1">
              <a:off x="7486650" y="2090738"/>
              <a:ext cx="14287" cy="9525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Gerade Verbindung 131">
              <a:extLst>
                <a:ext uri="{FF2B5EF4-FFF2-40B4-BE49-F238E27FC236}">
                  <a16:creationId xmlns:a16="http://schemas.microsoft.com/office/drawing/2014/main" id="{54A5E80C-08B6-E584-997B-8188850300E3}"/>
                </a:ext>
              </a:extLst>
            </p:cNvPr>
            <p:cNvCxnSpPr/>
            <p:nvPr/>
          </p:nvCxnSpPr>
          <p:spPr bwMode="auto">
            <a:xfrm>
              <a:off x="7434262" y="2105026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7EB3E30C-A7E9-A4E1-0F4C-21D285CBED99}"/>
              </a:ext>
            </a:extLst>
          </p:cNvPr>
          <p:cNvGrpSpPr/>
          <p:nvPr/>
        </p:nvGrpSpPr>
        <p:grpSpPr>
          <a:xfrm rot="12342612">
            <a:off x="1227863" y="3783219"/>
            <a:ext cx="184957" cy="75916"/>
            <a:chOff x="7396163" y="2038349"/>
            <a:chExt cx="311943" cy="109539"/>
          </a:xfrm>
        </p:grpSpPr>
        <p:grpSp>
          <p:nvGrpSpPr>
            <p:cNvPr id="289" name="Gruppieren 74">
              <a:extLst>
                <a:ext uri="{FF2B5EF4-FFF2-40B4-BE49-F238E27FC236}">
                  <a16:creationId xmlns:a16="http://schemas.microsoft.com/office/drawing/2014/main" id="{0DC6C28B-ED20-36C7-E455-9EB87EC3805E}"/>
                </a:ext>
              </a:extLst>
            </p:cNvPr>
            <p:cNvGrpSpPr/>
            <p:nvPr/>
          </p:nvGrpSpPr>
          <p:grpSpPr>
            <a:xfrm>
              <a:off x="7396163" y="2038349"/>
              <a:ext cx="311943" cy="109539"/>
              <a:chOff x="7050881" y="1759744"/>
              <a:chExt cx="998935" cy="388145"/>
            </a:xfrm>
            <a:effectLst/>
          </p:grpSpPr>
          <p:sp>
            <p:nvSpPr>
              <p:cNvPr id="295" name="Bogen 294">
                <a:extLst>
                  <a:ext uri="{FF2B5EF4-FFF2-40B4-BE49-F238E27FC236}">
                    <a16:creationId xmlns:a16="http://schemas.microsoft.com/office/drawing/2014/main" id="{AFCD776B-87CC-FCC2-FD34-F506F66DB4EB}"/>
                  </a:ext>
                </a:extLst>
              </p:cNvPr>
              <p:cNvSpPr/>
              <p:nvPr/>
            </p:nvSpPr>
            <p:spPr bwMode="auto">
              <a:xfrm>
                <a:off x="7408069" y="1814512"/>
                <a:ext cx="269081" cy="283369"/>
              </a:xfrm>
              <a:prstGeom prst="arc">
                <a:avLst>
                  <a:gd name="adj1" fmla="val 16200000"/>
                  <a:gd name="adj2" fmla="val 5473647"/>
                </a:avLst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sp>
            <p:nvSpPr>
              <p:cNvPr id="296" name="Bogen 295">
                <a:extLst>
                  <a:ext uri="{FF2B5EF4-FFF2-40B4-BE49-F238E27FC236}">
                    <a16:creationId xmlns:a16="http://schemas.microsoft.com/office/drawing/2014/main" id="{1D007FF1-67F6-DCB5-ADA8-4A760312EACC}"/>
                  </a:ext>
                </a:extLst>
              </p:cNvPr>
              <p:cNvSpPr/>
              <p:nvPr/>
            </p:nvSpPr>
            <p:spPr bwMode="auto">
              <a:xfrm>
                <a:off x="7050881" y="1809749"/>
                <a:ext cx="269080" cy="283369"/>
              </a:xfrm>
              <a:prstGeom prst="arc">
                <a:avLst>
                  <a:gd name="adj1" fmla="val 6011840"/>
                  <a:gd name="adj2" fmla="val 16079185"/>
                </a:avLst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cxnSp>
            <p:nvCxnSpPr>
              <p:cNvPr id="297" name="Gerade Verbindung 134">
                <a:extLst>
                  <a:ext uri="{FF2B5EF4-FFF2-40B4-BE49-F238E27FC236}">
                    <a16:creationId xmlns:a16="http://schemas.microsoft.com/office/drawing/2014/main" id="{D97953B8-BD49-F05D-ACB7-428A21854E35}"/>
                  </a:ext>
                </a:extLst>
              </p:cNvPr>
              <p:cNvCxnSpPr>
                <a:stCxn id="295" idx="0"/>
              </p:cNvCxnSpPr>
              <p:nvPr/>
            </p:nvCxnSpPr>
            <p:spPr bwMode="auto">
              <a:xfrm flipH="1" flipV="1">
                <a:off x="7169944" y="1809751"/>
                <a:ext cx="372666" cy="476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" name="Gerade Verbindung 135">
                <a:extLst>
                  <a:ext uri="{FF2B5EF4-FFF2-40B4-BE49-F238E27FC236}">
                    <a16:creationId xmlns:a16="http://schemas.microsoft.com/office/drawing/2014/main" id="{A2783FE3-1891-E2AD-CA28-7A35E6567D92}"/>
                  </a:ext>
                </a:extLst>
              </p:cNvPr>
              <p:cNvCxnSpPr>
                <a:endCxn id="296" idx="0"/>
              </p:cNvCxnSpPr>
              <p:nvPr/>
            </p:nvCxnSpPr>
            <p:spPr bwMode="auto">
              <a:xfrm flipH="1" flipV="1">
                <a:off x="7162718" y="2091088"/>
                <a:ext cx="389416" cy="6803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9" name="Freihandform 174">
                <a:extLst>
                  <a:ext uri="{FF2B5EF4-FFF2-40B4-BE49-F238E27FC236}">
                    <a16:creationId xmlns:a16="http://schemas.microsoft.com/office/drawing/2014/main" id="{A1A74A6B-185F-53D6-9643-E66AA499CFC5}"/>
                  </a:ext>
                </a:extLst>
              </p:cNvPr>
              <p:cNvSpPr/>
              <p:nvPr/>
            </p:nvSpPr>
            <p:spPr bwMode="auto">
              <a:xfrm rot="20112089">
                <a:off x="7679532" y="1885949"/>
                <a:ext cx="370284" cy="127000"/>
              </a:xfrm>
              <a:custGeom>
                <a:avLst/>
                <a:gdLst>
                  <a:gd name="connsiteX0" fmla="*/ 0 w 641747"/>
                  <a:gd name="connsiteY0" fmla="*/ 0 h 253206"/>
                  <a:gd name="connsiteX1" fmla="*/ 376238 w 641747"/>
                  <a:gd name="connsiteY1" fmla="*/ 45244 h 253206"/>
                  <a:gd name="connsiteX2" fmla="*/ 395288 w 641747"/>
                  <a:gd name="connsiteY2" fmla="*/ 216694 h 253206"/>
                  <a:gd name="connsiteX3" fmla="*/ 607219 w 641747"/>
                  <a:gd name="connsiteY3" fmla="*/ 247650 h 253206"/>
                  <a:gd name="connsiteX4" fmla="*/ 602456 w 641747"/>
                  <a:gd name="connsiteY4" fmla="*/ 250031 h 253206"/>
                  <a:gd name="connsiteX5" fmla="*/ 602456 w 641747"/>
                  <a:gd name="connsiteY5" fmla="*/ 250031 h 253206"/>
                  <a:gd name="connsiteX6" fmla="*/ 602456 w 641747"/>
                  <a:gd name="connsiteY6" fmla="*/ 250031 h 25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747" h="253206">
                    <a:moveTo>
                      <a:pt x="0" y="0"/>
                    </a:moveTo>
                    <a:cubicBezTo>
                      <a:pt x="155178" y="4564"/>
                      <a:pt x="310357" y="9128"/>
                      <a:pt x="376238" y="45244"/>
                    </a:cubicBezTo>
                    <a:cubicBezTo>
                      <a:pt x="442119" y="81360"/>
                      <a:pt x="356791" y="182960"/>
                      <a:pt x="395288" y="216694"/>
                    </a:cubicBezTo>
                    <a:cubicBezTo>
                      <a:pt x="433785" y="250428"/>
                      <a:pt x="572691" y="242094"/>
                      <a:pt x="607219" y="247650"/>
                    </a:cubicBezTo>
                    <a:cubicBezTo>
                      <a:pt x="641747" y="253206"/>
                      <a:pt x="602456" y="250031"/>
                      <a:pt x="602456" y="250031"/>
                    </a:cubicBezTo>
                    <a:lnTo>
                      <a:pt x="602456" y="250031"/>
                    </a:lnTo>
                    <a:lnTo>
                      <a:pt x="602456" y="250031"/>
                    </a:lnTo>
                  </a:path>
                </a:pathLst>
              </a:cu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cxnSp>
            <p:nvCxnSpPr>
              <p:cNvPr id="300" name="Gerade Verbindung 137">
                <a:extLst>
                  <a:ext uri="{FF2B5EF4-FFF2-40B4-BE49-F238E27FC236}">
                    <a16:creationId xmlns:a16="http://schemas.microsoft.com/office/drawing/2014/main" id="{5E06331E-4736-92A7-3E1C-E76C14F6CA43}"/>
                  </a:ext>
                </a:extLst>
              </p:cNvPr>
              <p:cNvCxnSpPr/>
              <p:nvPr/>
            </p:nvCxnSpPr>
            <p:spPr bwMode="auto">
              <a:xfrm>
                <a:off x="7146131" y="1766888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1" name="Gerade Verbindung 138">
                <a:extLst>
                  <a:ext uri="{FF2B5EF4-FFF2-40B4-BE49-F238E27FC236}">
                    <a16:creationId xmlns:a16="http://schemas.microsoft.com/office/drawing/2014/main" id="{36E1C15D-6BCC-9FA3-B03C-AC4FB5649EC4}"/>
                  </a:ext>
                </a:extLst>
              </p:cNvPr>
              <p:cNvCxnSpPr/>
              <p:nvPr/>
            </p:nvCxnSpPr>
            <p:spPr bwMode="auto">
              <a:xfrm>
                <a:off x="7374731" y="1759744"/>
                <a:ext cx="0" cy="47626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2" name="Gerade Verbindung 139">
                <a:extLst>
                  <a:ext uri="{FF2B5EF4-FFF2-40B4-BE49-F238E27FC236}">
                    <a16:creationId xmlns:a16="http://schemas.microsoft.com/office/drawing/2014/main" id="{109F8A5D-DE66-9C4D-EF98-985B93F5564F}"/>
                  </a:ext>
                </a:extLst>
              </p:cNvPr>
              <p:cNvCxnSpPr/>
              <p:nvPr/>
            </p:nvCxnSpPr>
            <p:spPr bwMode="auto">
              <a:xfrm>
                <a:off x="7153274" y="2088357"/>
                <a:ext cx="11907" cy="5953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3" name="Gerade Verbindung 140">
                <a:extLst>
                  <a:ext uri="{FF2B5EF4-FFF2-40B4-BE49-F238E27FC236}">
                    <a16:creationId xmlns:a16="http://schemas.microsoft.com/office/drawing/2014/main" id="{4147C88B-8CF9-3A5B-A017-4AAFF2A8C74F}"/>
                  </a:ext>
                </a:extLst>
              </p:cNvPr>
              <p:cNvCxnSpPr/>
              <p:nvPr/>
            </p:nvCxnSpPr>
            <p:spPr bwMode="auto">
              <a:xfrm>
                <a:off x="7262813" y="1762126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4" name="Gerade Verbindung 141">
                <a:extLst>
                  <a:ext uri="{FF2B5EF4-FFF2-40B4-BE49-F238E27FC236}">
                    <a16:creationId xmlns:a16="http://schemas.microsoft.com/office/drawing/2014/main" id="{0BB2DFE8-8D27-3F41-F143-AD24C2B3D439}"/>
                  </a:ext>
                </a:extLst>
              </p:cNvPr>
              <p:cNvCxnSpPr/>
              <p:nvPr/>
            </p:nvCxnSpPr>
            <p:spPr bwMode="auto">
              <a:xfrm>
                <a:off x="7265194" y="2097882"/>
                <a:ext cx="4762" cy="4048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5" name="Gerade Verbindung 142">
                <a:extLst>
                  <a:ext uri="{FF2B5EF4-FFF2-40B4-BE49-F238E27FC236}">
                    <a16:creationId xmlns:a16="http://schemas.microsoft.com/office/drawing/2014/main" id="{16DF926F-E28A-BD85-F0F7-C30EA06BFFF7}"/>
                  </a:ext>
                </a:extLst>
              </p:cNvPr>
              <p:cNvCxnSpPr/>
              <p:nvPr/>
            </p:nvCxnSpPr>
            <p:spPr bwMode="auto">
              <a:xfrm>
                <a:off x="7550943" y="2102645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6" name="Gerade Verbindung 143">
                <a:extLst>
                  <a:ext uri="{FF2B5EF4-FFF2-40B4-BE49-F238E27FC236}">
                    <a16:creationId xmlns:a16="http://schemas.microsoft.com/office/drawing/2014/main" id="{B22AA45C-6E58-4133-C944-56DE928FD6A8}"/>
                  </a:ext>
                </a:extLst>
              </p:cNvPr>
              <p:cNvCxnSpPr/>
              <p:nvPr/>
            </p:nvCxnSpPr>
            <p:spPr bwMode="auto">
              <a:xfrm>
                <a:off x="7536656" y="1759744"/>
                <a:ext cx="2381" cy="54769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" name="Gerade Verbindung 144">
                <a:extLst>
                  <a:ext uri="{FF2B5EF4-FFF2-40B4-BE49-F238E27FC236}">
                    <a16:creationId xmlns:a16="http://schemas.microsoft.com/office/drawing/2014/main" id="{C424773C-AECB-BAEC-CA58-314D2C814257}"/>
                  </a:ext>
                </a:extLst>
              </p:cNvPr>
              <p:cNvCxnSpPr/>
              <p:nvPr/>
            </p:nvCxnSpPr>
            <p:spPr bwMode="auto">
              <a:xfrm>
                <a:off x="7403306" y="2097882"/>
                <a:ext cx="7144" cy="4762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Gerade Verbindung 127">
              <a:extLst>
                <a:ext uri="{FF2B5EF4-FFF2-40B4-BE49-F238E27FC236}">
                  <a16:creationId xmlns:a16="http://schemas.microsoft.com/office/drawing/2014/main" id="{12D0C1F5-4709-E03A-AE66-66CEE4512EF3}"/>
                </a:ext>
              </a:extLst>
            </p:cNvPr>
            <p:cNvCxnSpPr/>
            <p:nvPr/>
          </p:nvCxnSpPr>
          <p:spPr bwMode="auto">
            <a:xfrm>
              <a:off x="7443787" y="2071687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1" name="Gerade Verbindung 128">
              <a:extLst>
                <a:ext uri="{FF2B5EF4-FFF2-40B4-BE49-F238E27FC236}">
                  <a16:creationId xmlns:a16="http://schemas.microsoft.com/office/drawing/2014/main" id="{77A72E45-83E9-E38D-BA9D-ED85AC9C9A04}"/>
                </a:ext>
              </a:extLst>
            </p:cNvPr>
            <p:cNvCxnSpPr/>
            <p:nvPr/>
          </p:nvCxnSpPr>
          <p:spPr bwMode="auto">
            <a:xfrm>
              <a:off x="7546181" y="2100263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2" name="Gerade Verbindung 129">
              <a:extLst>
                <a:ext uri="{FF2B5EF4-FFF2-40B4-BE49-F238E27FC236}">
                  <a16:creationId xmlns:a16="http://schemas.microsoft.com/office/drawing/2014/main" id="{EB6CFF0A-32E1-C130-93C6-CFA625458DA5}"/>
                </a:ext>
              </a:extLst>
            </p:cNvPr>
            <p:cNvCxnSpPr/>
            <p:nvPr/>
          </p:nvCxnSpPr>
          <p:spPr bwMode="auto">
            <a:xfrm flipH="1">
              <a:off x="7519988" y="2066926"/>
              <a:ext cx="7143" cy="4762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Gerade Verbindung 130">
              <a:extLst>
                <a:ext uri="{FF2B5EF4-FFF2-40B4-BE49-F238E27FC236}">
                  <a16:creationId xmlns:a16="http://schemas.microsoft.com/office/drawing/2014/main" id="{B88B11DF-C423-B9DC-60E7-AA3002846207}"/>
                </a:ext>
              </a:extLst>
            </p:cNvPr>
            <p:cNvCxnSpPr/>
            <p:nvPr/>
          </p:nvCxnSpPr>
          <p:spPr bwMode="auto">
            <a:xfrm flipH="1">
              <a:off x="7486650" y="2090738"/>
              <a:ext cx="14287" cy="9525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Gerade Verbindung 131">
              <a:extLst>
                <a:ext uri="{FF2B5EF4-FFF2-40B4-BE49-F238E27FC236}">
                  <a16:creationId xmlns:a16="http://schemas.microsoft.com/office/drawing/2014/main" id="{45A431B3-93C8-72FD-C63D-833F32CEB640}"/>
                </a:ext>
              </a:extLst>
            </p:cNvPr>
            <p:cNvCxnSpPr/>
            <p:nvPr/>
          </p:nvCxnSpPr>
          <p:spPr bwMode="auto">
            <a:xfrm>
              <a:off x="7434262" y="2105026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7" name="Gerade Verbindung mit Pfeil 366">
            <a:extLst>
              <a:ext uri="{FF2B5EF4-FFF2-40B4-BE49-F238E27FC236}">
                <a16:creationId xmlns:a16="http://schemas.microsoft.com/office/drawing/2014/main" id="{24CC2802-4DE6-4286-35D9-A55B245A5A47}"/>
              </a:ext>
            </a:extLst>
          </p:cNvPr>
          <p:cNvCxnSpPr>
            <a:cxnSpLocks/>
          </p:cNvCxnSpPr>
          <p:nvPr/>
        </p:nvCxnSpPr>
        <p:spPr>
          <a:xfrm rot="10800000">
            <a:off x="832537" y="2913739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Textfeld 367">
            <a:extLst>
              <a:ext uri="{FF2B5EF4-FFF2-40B4-BE49-F238E27FC236}">
                <a16:creationId xmlns:a16="http://schemas.microsoft.com/office/drawing/2014/main" id="{C9BB817B-3E73-3956-DC10-6BC3B616A369}"/>
              </a:ext>
            </a:extLst>
          </p:cNvPr>
          <p:cNvSpPr txBox="1"/>
          <p:nvPr/>
        </p:nvSpPr>
        <p:spPr>
          <a:xfrm>
            <a:off x="703249" y="3015221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75" name="Gerader Verbinder 274">
            <a:extLst>
              <a:ext uri="{FF2B5EF4-FFF2-40B4-BE49-F238E27FC236}">
                <a16:creationId xmlns:a16="http://schemas.microsoft.com/office/drawing/2014/main" id="{416025FB-39AE-7B10-8086-EFC7EE357635}"/>
              </a:ext>
            </a:extLst>
          </p:cNvPr>
          <p:cNvCxnSpPr>
            <a:cxnSpLocks/>
          </p:cNvCxnSpPr>
          <p:nvPr/>
        </p:nvCxnSpPr>
        <p:spPr>
          <a:xfrm>
            <a:off x="791083" y="3184716"/>
            <a:ext cx="0" cy="1110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Gerader Verbinder 273">
            <a:extLst>
              <a:ext uri="{FF2B5EF4-FFF2-40B4-BE49-F238E27FC236}">
                <a16:creationId xmlns:a16="http://schemas.microsoft.com/office/drawing/2014/main" id="{648D1D36-2368-FCC0-9AE0-154598F61C8B}"/>
              </a:ext>
            </a:extLst>
          </p:cNvPr>
          <p:cNvCxnSpPr>
            <a:cxnSpLocks/>
          </p:cNvCxnSpPr>
          <p:nvPr/>
        </p:nvCxnSpPr>
        <p:spPr>
          <a:xfrm>
            <a:off x="863091" y="3184716"/>
            <a:ext cx="0" cy="1110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" name="Textfeld 377">
            <a:extLst>
              <a:ext uri="{FF2B5EF4-FFF2-40B4-BE49-F238E27FC236}">
                <a16:creationId xmlns:a16="http://schemas.microsoft.com/office/drawing/2014/main" id="{1A76809E-8F84-5A94-57D6-420C4A5BEFEB}"/>
              </a:ext>
            </a:extLst>
          </p:cNvPr>
          <p:cNvSpPr txBox="1"/>
          <p:nvPr/>
        </p:nvSpPr>
        <p:spPr>
          <a:xfrm>
            <a:off x="1618523" y="1126023"/>
            <a:ext cx="1829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 and after 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injection</a:t>
            </a:r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9" name="Textfeld 378">
            <a:extLst>
              <a:ext uri="{FF2B5EF4-FFF2-40B4-BE49-F238E27FC236}">
                <a16:creationId xmlns:a16="http://schemas.microsoft.com/office/drawing/2014/main" id="{CE84E8B3-A74E-4FB8-AF2D-3A463A6A0BF1}"/>
              </a:ext>
            </a:extLst>
          </p:cNvPr>
          <p:cNvSpPr txBox="1"/>
          <p:nvPr/>
        </p:nvSpPr>
        <p:spPr>
          <a:xfrm>
            <a:off x="1533244" y="2794337"/>
            <a:ext cx="1995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 and after 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withdrawal</a:t>
            </a:r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0" name="Rectangle à coins arrondis 12">
            <a:extLst>
              <a:ext uri="{FF2B5EF4-FFF2-40B4-BE49-F238E27FC236}">
                <a16:creationId xmlns:a16="http://schemas.microsoft.com/office/drawing/2014/main" id="{68C87B60-C3D1-81E9-3DE1-5E45FFE084E2}"/>
              </a:ext>
            </a:extLst>
          </p:cNvPr>
          <p:cNvSpPr/>
          <p:nvPr/>
        </p:nvSpPr>
        <p:spPr bwMode="auto">
          <a:xfrm>
            <a:off x="5796136" y="3232270"/>
            <a:ext cx="2075935" cy="3641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fr-FR" sz="1050">
              <a:solidFill>
                <a:schemeClr val="tx1"/>
              </a:solidFill>
              <a:latin typeface="StoneSansITCStd Medium" pitchFamily="50" charset="0"/>
            </a:endParaRPr>
          </a:p>
        </p:txBody>
      </p:sp>
      <p:graphicFrame>
        <p:nvGraphicFramePr>
          <p:cNvPr id="381" name="Object 1">
            <a:extLst>
              <a:ext uri="{FF2B5EF4-FFF2-40B4-BE49-F238E27FC236}">
                <a16:creationId xmlns:a16="http://schemas.microsoft.com/office/drawing/2014/main" id="{5C9CCB72-CA37-004E-EEAE-A2159ECDD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968428"/>
              </p:ext>
            </p:extLst>
          </p:nvPr>
        </p:nvGraphicFramePr>
        <p:xfrm>
          <a:off x="5857790" y="3291129"/>
          <a:ext cx="1952625" cy="24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3" imgW="1713756" imgH="215806" progId="Equation.3">
                  <p:embed/>
                </p:oleObj>
              </mc:Choice>
              <mc:Fallback>
                <p:oleObj name="Équation" r:id="rId3" imgW="1713756" imgH="215806" progId="Equation.3">
                  <p:embed/>
                  <p:pic>
                    <p:nvPicPr>
                      <p:cNvPr id="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790" y="3291129"/>
                        <a:ext cx="1952625" cy="2464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" name="Rectangle à coins arrondis 13">
            <a:extLst>
              <a:ext uri="{FF2B5EF4-FFF2-40B4-BE49-F238E27FC236}">
                <a16:creationId xmlns:a16="http://schemas.microsoft.com/office/drawing/2014/main" id="{D585BDC2-FB63-F728-C45C-87D62978137A}"/>
              </a:ext>
            </a:extLst>
          </p:cNvPr>
          <p:cNvSpPr/>
          <p:nvPr/>
        </p:nvSpPr>
        <p:spPr bwMode="auto">
          <a:xfrm>
            <a:off x="5594156" y="3997225"/>
            <a:ext cx="2439225" cy="387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toneSansITCStd Medium" pitchFamily="50" charset="0"/>
            </a:endParaRPr>
          </a:p>
        </p:txBody>
      </p:sp>
      <p:graphicFrame>
        <p:nvGraphicFramePr>
          <p:cNvPr id="383" name="Object 2">
            <a:extLst>
              <a:ext uri="{FF2B5EF4-FFF2-40B4-BE49-F238E27FC236}">
                <a16:creationId xmlns:a16="http://schemas.microsoft.com/office/drawing/2014/main" id="{12787D93-9699-B30C-E9D0-3EF9671A3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24125"/>
              </p:ext>
            </p:extLst>
          </p:nvPr>
        </p:nvGraphicFramePr>
        <p:xfrm>
          <a:off x="5652120" y="4016764"/>
          <a:ext cx="2323295" cy="30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5" imgW="1752600" imgH="228600" progId="Equation.3">
                  <p:embed/>
                </p:oleObj>
              </mc:Choice>
              <mc:Fallback>
                <p:oleObj name="Équation" r:id="rId5" imgW="1752600" imgH="228600" progId="Equation.3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016764"/>
                        <a:ext cx="2323295" cy="3032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D28A6009-F87D-CAC4-290C-7547E0ED417C}"/>
              </a:ext>
            </a:extLst>
          </p:cNvPr>
          <p:cNvGrpSpPr/>
          <p:nvPr/>
        </p:nvGrpSpPr>
        <p:grpSpPr>
          <a:xfrm>
            <a:off x="2963782" y="1974661"/>
            <a:ext cx="169421" cy="145816"/>
            <a:chOff x="2602379" y="2857982"/>
            <a:chExt cx="262640" cy="267688"/>
          </a:xfrm>
        </p:grpSpPr>
        <p:sp>
          <p:nvSpPr>
            <p:cNvPr id="384" name="Bogen 383">
              <a:extLst>
                <a:ext uri="{FF2B5EF4-FFF2-40B4-BE49-F238E27FC236}">
                  <a16:creationId xmlns:a16="http://schemas.microsoft.com/office/drawing/2014/main" id="{74CABAF9-6FF2-097E-F1B2-07DA9A7FE5FD}"/>
                </a:ext>
              </a:extLst>
            </p:cNvPr>
            <p:cNvSpPr/>
            <p:nvPr/>
          </p:nvSpPr>
          <p:spPr bwMode="auto">
            <a:xfrm rot="18758107">
              <a:off x="2595947" y="2868321"/>
              <a:ext cx="263781" cy="250918"/>
            </a:xfrm>
            <a:prstGeom prst="arc">
              <a:avLst>
                <a:gd name="adj1" fmla="val 11721396"/>
                <a:gd name="adj2" fmla="val 20927810"/>
              </a:avLst>
            </a:prstGeom>
            <a:ln w="12700"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toneSansITCStd Medium" pitchFamily="50" charset="0"/>
              </a:endParaRPr>
            </a:p>
          </p:txBody>
        </p:sp>
        <p:sp>
          <p:nvSpPr>
            <p:cNvPr id="385" name="Bogen 384">
              <a:extLst>
                <a:ext uri="{FF2B5EF4-FFF2-40B4-BE49-F238E27FC236}">
                  <a16:creationId xmlns:a16="http://schemas.microsoft.com/office/drawing/2014/main" id="{C62E909B-C959-EF9C-8F00-2B6879147010}"/>
                </a:ext>
              </a:extLst>
            </p:cNvPr>
            <p:cNvSpPr/>
            <p:nvPr/>
          </p:nvSpPr>
          <p:spPr bwMode="auto">
            <a:xfrm rot="7892672">
              <a:off x="2607669" y="2864414"/>
              <a:ext cx="263781" cy="250918"/>
            </a:xfrm>
            <a:prstGeom prst="arc">
              <a:avLst>
                <a:gd name="adj1" fmla="val 11721396"/>
                <a:gd name="adj2" fmla="val 20927810"/>
              </a:avLst>
            </a:prstGeom>
            <a:ln w="12700"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toneSansITCStd Medium" pitchFamily="50" charset="0"/>
              </a:endParaRPr>
            </a:p>
          </p:txBody>
        </p:sp>
      </p:grpSp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08A32678-09E5-8371-B564-B202D3A6DEB7}"/>
              </a:ext>
            </a:extLst>
          </p:cNvPr>
          <p:cNvGrpSpPr/>
          <p:nvPr/>
        </p:nvGrpSpPr>
        <p:grpSpPr>
          <a:xfrm>
            <a:off x="1483022" y="3741828"/>
            <a:ext cx="169421" cy="145816"/>
            <a:chOff x="2602379" y="2857982"/>
            <a:chExt cx="262640" cy="267688"/>
          </a:xfrm>
        </p:grpSpPr>
        <p:sp>
          <p:nvSpPr>
            <p:cNvPr id="390" name="Bogen 389">
              <a:extLst>
                <a:ext uri="{FF2B5EF4-FFF2-40B4-BE49-F238E27FC236}">
                  <a16:creationId xmlns:a16="http://schemas.microsoft.com/office/drawing/2014/main" id="{BEFC4D52-1977-57F9-48BB-786289902463}"/>
                </a:ext>
              </a:extLst>
            </p:cNvPr>
            <p:cNvSpPr/>
            <p:nvPr/>
          </p:nvSpPr>
          <p:spPr bwMode="auto">
            <a:xfrm rot="18758107">
              <a:off x="2595947" y="2868321"/>
              <a:ext cx="263781" cy="250918"/>
            </a:xfrm>
            <a:prstGeom prst="arc">
              <a:avLst>
                <a:gd name="adj1" fmla="val 11721396"/>
                <a:gd name="adj2" fmla="val 20927810"/>
              </a:avLst>
            </a:prstGeom>
            <a:ln w="12700"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/>
            </a:p>
          </p:txBody>
        </p:sp>
        <p:sp>
          <p:nvSpPr>
            <p:cNvPr id="391" name="Bogen 390">
              <a:extLst>
                <a:ext uri="{FF2B5EF4-FFF2-40B4-BE49-F238E27FC236}">
                  <a16:creationId xmlns:a16="http://schemas.microsoft.com/office/drawing/2014/main" id="{69B76804-EBB8-D646-48CD-CA73AE128096}"/>
                </a:ext>
              </a:extLst>
            </p:cNvPr>
            <p:cNvSpPr/>
            <p:nvPr/>
          </p:nvSpPr>
          <p:spPr bwMode="auto">
            <a:xfrm rot="7892672">
              <a:off x="2607669" y="2864414"/>
              <a:ext cx="263781" cy="250918"/>
            </a:xfrm>
            <a:prstGeom prst="arc">
              <a:avLst>
                <a:gd name="adj1" fmla="val 11721396"/>
                <a:gd name="adj2" fmla="val 20927810"/>
              </a:avLst>
            </a:prstGeom>
            <a:ln w="12700"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/>
            </a:p>
          </p:txBody>
        </p:sp>
      </p:grpSp>
      <p:cxnSp>
        <p:nvCxnSpPr>
          <p:cNvPr id="392" name="Gerade Verbindung mit Pfeil 391">
            <a:extLst>
              <a:ext uri="{FF2B5EF4-FFF2-40B4-BE49-F238E27FC236}">
                <a16:creationId xmlns:a16="http://schemas.microsoft.com/office/drawing/2014/main" id="{EFB534E2-466C-9AEB-A45D-4FAF9AFC750F}"/>
              </a:ext>
            </a:extLst>
          </p:cNvPr>
          <p:cNvCxnSpPr>
            <a:cxnSpLocks/>
          </p:cNvCxnSpPr>
          <p:nvPr/>
        </p:nvCxnSpPr>
        <p:spPr>
          <a:xfrm rot="10800000">
            <a:off x="410865" y="4512720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5F80464E-087D-B39D-281A-DF28EB8FB40A}"/>
              </a:ext>
            </a:extLst>
          </p:cNvPr>
          <p:cNvGrpSpPr/>
          <p:nvPr/>
        </p:nvGrpSpPr>
        <p:grpSpPr>
          <a:xfrm rot="4663185">
            <a:off x="3854696" y="4546770"/>
            <a:ext cx="184957" cy="75916"/>
            <a:chOff x="7396163" y="2038349"/>
            <a:chExt cx="311943" cy="109539"/>
          </a:xfrm>
        </p:grpSpPr>
        <p:grpSp>
          <p:nvGrpSpPr>
            <p:cNvPr id="394" name="Gruppieren 74">
              <a:extLst>
                <a:ext uri="{FF2B5EF4-FFF2-40B4-BE49-F238E27FC236}">
                  <a16:creationId xmlns:a16="http://schemas.microsoft.com/office/drawing/2014/main" id="{015133B8-DF0D-C20B-8077-D0AD559AF802}"/>
                </a:ext>
              </a:extLst>
            </p:cNvPr>
            <p:cNvGrpSpPr/>
            <p:nvPr/>
          </p:nvGrpSpPr>
          <p:grpSpPr>
            <a:xfrm>
              <a:off x="7396163" y="2038349"/>
              <a:ext cx="311943" cy="109539"/>
              <a:chOff x="7050881" y="1759744"/>
              <a:chExt cx="998935" cy="388145"/>
            </a:xfrm>
            <a:effectLst/>
          </p:grpSpPr>
          <p:sp>
            <p:nvSpPr>
              <p:cNvPr id="400" name="Bogen 399">
                <a:extLst>
                  <a:ext uri="{FF2B5EF4-FFF2-40B4-BE49-F238E27FC236}">
                    <a16:creationId xmlns:a16="http://schemas.microsoft.com/office/drawing/2014/main" id="{34E3A89C-DDBE-0C13-554A-DEE83AF140F8}"/>
                  </a:ext>
                </a:extLst>
              </p:cNvPr>
              <p:cNvSpPr/>
              <p:nvPr/>
            </p:nvSpPr>
            <p:spPr bwMode="auto">
              <a:xfrm>
                <a:off x="7408069" y="1814512"/>
                <a:ext cx="269081" cy="283369"/>
              </a:xfrm>
              <a:prstGeom prst="arc">
                <a:avLst>
                  <a:gd name="adj1" fmla="val 16200000"/>
                  <a:gd name="adj2" fmla="val 5473647"/>
                </a:avLst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sp>
            <p:nvSpPr>
              <p:cNvPr id="401" name="Bogen 400">
                <a:extLst>
                  <a:ext uri="{FF2B5EF4-FFF2-40B4-BE49-F238E27FC236}">
                    <a16:creationId xmlns:a16="http://schemas.microsoft.com/office/drawing/2014/main" id="{B8BC0F78-0C4B-8BCD-DDA8-05F99812C1F8}"/>
                  </a:ext>
                </a:extLst>
              </p:cNvPr>
              <p:cNvSpPr/>
              <p:nvPr/>
            </p:nvSpPr>
            <p:spPr bwMode="auto">
              <a:xfrm>
                <a:off x="7050881" y="1809749"/>
                <a:ext cx="269080" cy="283369"/>
              </a:xfrm>
              <a:prstGeom prst="arc">
                <a:avLst>
                  <a:gd name="adj1" fmla="val 6011840"/>
                  <a:gd name="adj2" fmla="val 16079185"/>
                </a:avLst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cxnSp>
            <p:nvCxnSpPr>
              <p:cNvPr id="402" name="Gerade Verbindung 134">
                <a:extLst>
                  <a:ext uri="{FF2B5EF4-FFF2-40B4-BE49-F238E27FC236}">
                    <a16:creationId xmlns:a16="http://schemas.microsoft.com/office/drawing/2014/main" id="{B36ED71B-0F89-B0BC-3BCF-2B61B296A120}"/>
                  </a:ext>
                </a:extLst>
              </p:cNvPr>
              <p:cNvCxnSpPr>
                <a:stCxn id="400" idx="0"/>
              </p:cNvCxnSpPr>
              <p:nvPr/>
            </p:nvCxnSpPr>
            <p:spPr bwMode="auto">
              <a:xfrm flipH="1" flipV="1">
                <a:off x="7169944" y="1809751"/>
                <a:ext cx="372666" cy="476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3" name="Gerade Verbindung 135">
                <a:extLst>
                  <a:ext uri="{FF2B5EF4-FFF2-40B4-BE49-F238E27FC236}">
                    <a16:creationId xmlns:a16="http://schemas.microsoft.com/office/drawing/2014/main" id="{A6A02021-91D0-F5D0-8FA4-8C17E0FB75FE}"/>
                  </a:ext>
                </a:extLst>
              </p:cNvPr>
              <p:cNvCxnSpPr>
                <a:endCxn id="401" idx="0"/>
              </p:cNvCxnSpPr>
              <p:nvPr/>
            </p:nvCxnSpPr>
            <p:spPr bwMode="auto">
              <a:xfrm flipH="1" flipV="1">
                <a:off x="7162718" y="2091088"/>
                <a:ext cx="389416" cy="6803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4" name="Freihandform 174">
                <a:extLst>
                  <a:ext uri="{FF2B5EF4-FFF2-40B4-BE49-F238E27FC236}">
                    <a16:creationId xmlns:a16="http://schemas.microsoft.com/office/drawing/2014/main" id="{8CF1319F-DA87-2FAF-0E2C-01C009C15F0D}"/>
                  </a:ext>
                </a:extLst>
              </p:cNvPr>
              <p:cNvSpPr/>
              <p:nvPr/>
            </p:nvSpPr>
            <p:spPr bwMode="auto">
              <a:xfrm rot="20112089">
                <a:off x="7679532" y="1885949"/>
                <a:ext cx="370284" cy="127000"/>
              </a:xfrm>
              <a:custGeom>
                <a:avLst/>
                <a:gdLst>
                  <a:gd name="connsiteX0" fmla="*/ 0 w 641747"/>
                  <a:gd name="connsiteY0" fmla="*/ 0 h 253206"/>
                  <a:gd name="connsiteX1" fmla="*/ 376238 w 641747"/>
                  <a:gd name="connsiteY1" fmla="*/ 45244 h 253206"/>
                  <a:gd name="connsiteX2" fmla="*/ 395288 w 641747"/>
                  <a:gd name="connsiteY2" fmla="*/ 216694 h 253206"/>
                  <a:gd name="connsiteX3" fmla="*/ 607219 w 641747"/>
                  <a:gd name="connsiteY3" fmla="*/ 247650 h 253206"/>
                  <a:gd name="connsiteX4" fmla="*/ 602456 w 641747"/>
                  <a:gd name="connsiteY4" fmla="*/ 250031 h 253206"/>
                  <a:gd name="connsiteX5" fmla="*/ 602456 w 641747"/>
                  <a:gd name="connsiteY5" fmla="*/ 250031 h 253206"/>
                  <a:gd name="connsiteX6" fmla="*/ 602456 w 641747"/>
                  <a:gd name="connsiteY6" fmla="*/ 250031 h 25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747" h="253206">
                    <a:moveTo>
                      <a:pt x="0" y="0"/>
                    </a:moveTo>
                    <a:cubicBezTo>
                      <a:pt x="155178" y="4564"/>
                      <a:pt x="310357" y="9128"/>
                      <a:pt x="376238" y="45244"/>
                    </a:cubicBezTo>
                    <a:cubicBezTo>
                      <a:pt x="442119" y="81360"/>
                      <a:pt x="356791" y="182960"/>
                      <a:pt x="395288" y="216694"/>
                    </a:cubicBezTo>
                    <a:cubicBezTo>
                      <a:pt x="433785" y="250428"/>
                      <a:pt x="572691" y="242094"/>
                      <a:pt x="607219" y="247650"/>
                    </a:cubicBezTo>
                    <a:cubicBezTo>
                      <a:pt x="641747" y="253206"/>
                      <a:pt x="602456" y="250031"/>
                      <a:pt x="602456" y="250031"/>
                    </a:cubicBezTo>
                    <a:lnTo>
                      <a:pt x="602456" y="250031"/>
                    </a:lnTo>
                    <a:lnTo>
                      <a:pt x="602456" y="250031"/>
                    </a:lnTo>
                  </a:path>
                </a:pathLst>
              </a:cu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toneSansITCStd Medium" pitchFamily="50" charset="0"/>
                </a:endParaRPr>
              </a:p>
            </p:txBody>
          </p:sp>
          <p:cxnSp>
            <p:nvCxnSpPr>
              <p:cNvPr id="405" name="Gerade Verbindung 137">
                <a:extLst>
                  <a:ext uri="{FF2B5EF4-FFF2-40B4-BE49-F238E27FC236}">
                    <a16:creationId xmlns:a16="http://schemas.microsoft.com/office/drawing/2014/main" id="{A063EE0D-E2C8-71FB-4301-3F373C0F5EF5}"/>
                  </a:ext>
                </a:extLst>
              </p:cNvPr>
              <p:cNvCxnSpPr/>
              <p:nvPr/>
            </p:nvCxnSpPr>
            <p:spPr bwMode="auto">
              <a:xfrm>
                <a:off x="7146131" y="1766888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6" name="Gerade Verbindung 138">
                <a:extLst>
                  <a:ext uri="{FF2B5EF4-FFF2-40B4-BE49-F238E27FC236}">
                    <a16:creationId xmlns:a16="http://schemas.microsoft.com/office/drawing/2014/main" id="{42A31D74-163F-D64D-1F99-6635E084024F}"/>
                  </a:ext>
                </a:extLst>
              </p:cNvPr>
              <p:cNvCxnSpPr/>
              <p:nvPr/>
            </p:nvCxnSpPr>
            <p:spPr bwMode="auto">
              <a:xfrm>
                <a:off x="7374731" y="1759744"/>
                <a:ext cx="0" cy="47626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7" name="Gerade Verbindung 139">
                <a:extLst>
                  <a:ext uri="{FF2B5EF4-FFF2-40B4-BE49-F238E27FC236}">
                    <a16:creationId xmlns:a16="http://schemas.microsoft.com/office/drawing/2014/main" id="{6434C13C-9913-C70A-AF60-310C92FC9EEF}"/>
                  </a:ext>
                </a:extLst>
              </p:cNvPr>
              <p:cNvCxnSpPr/>
              <p:nvPr/>
            </p:nvCxnSpPr>
            <p:spPr bwMode="auto">
              <a:xfrm>
                <a:off x="7153274" y="2088357"/>
                <a:ext cx="11907" cy="5953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8" name="Gerade Verbindung 140">
                <a:extLst>
                  <a:ext uri="{FF2B5EF4-FFF2-40B4-BE49-F238E27FC236}">
                    <a16:creationId xmlns:a16="http://schemas.microsoft.com/office/drawing/2014/main" id="{FCCCC0CA-246E-9E92-82CC-3A290CCCEE7D}"/>
                  </a:ext>
                </a:extLst>
              </p:cNvPr>
              <p:cNvCxnSpPr/>
              <p:nvPr/>
            </p:nvCxnSpPr>
            <p:spPr bwMode="auto">
              <a:xfrm>
                <a:off x="7262813" y="1762126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9" name="Gerade Verbindung 141">
                <a:extLst>
                  <a:ext uri="{FF2B5EF4-FFF2-40B4-BE49-F238E27FC236}">
                    <a16:creationId xmlns:a16="http://schemas.microsoft.com/office/drawing/2014/main" id="{F5D0E488-48D2-9588-5381-208FA3773B09}"/>
                  </a:ext>
                </a:extLst>
              </p:cNvPr>
              <p:cNvCxnSpPr/>
              <p:nvPr/>
            </p:nvCxnSpPr>
            <p:spPr bwMode="auto">
              <a:xfrm>
                <a:off x="7265194" y="2097882"/>
                <a:ext cx="4762" cy="40481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0" name="Gerade Verbindung 142">
                <a:extLst>
                  <a:ext uri="{FF2B5EF4-FFF2-40B4-BE49-F238E27FC236}">
                    <a16:creationId xmlns:a16="http://schemas.microsoft.com/office/drawing/2014/main" id="{E0AB5D16-0A8E-0774-0A05-D1B7CE5A9B5D}"/>
                  </a:ext>
                </a:extLst>
              </p:cNvPr>
              <p:cNvCxnSpPr/>
              <p:nvPr/>
            </p:nvCxnSpPr>
            <p:spPr bwMode="auto">
              <a:xfrm>
                <a:off x="7550943" y="2102645"/>
                <a:ext cx="19050" cy="4524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1" name="Gerade Verbindung 143">
                <a:extLst>
                  <a:ext uri="{FF2B5EF4-FFF2-40B4-BE49-F238E27FC236}">
                    <a16:creationId xmlns:a16="http://schemas.microsoft.com/office/drawing/2014/main" id="{064FCB43-22A1-DF35-7BC0-2CD435836D70}"/>
                  </a:ext>
                </a:extLst>
              </p:cNvPr>
              <p:cNvCxnSpPr/>
              <p:nvPr/>
            </p:nvCxnSpPr>
            <p:spPr bwMode="auto">
              <a:xfrm>
                <a:off x="7536656" y="1759744"/>
                <a:ext cx="2381" cy="54769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2" name="Gerade Verbindung 144">
                <a:extLst>
                  <a:ext uri="{FF2B5EF4-FFF2-40B4-BE49-F238E27FC236}">
                    <a16:creationId xmlns:a16="http://schemas.microsoft.com/office/drawing/2014/main" id="{E9F09834-4B29-7504-AE9D-B6DE6E7C1A3A}"/>
                  </a:ext>
                </a:extLst>
              </p:cNvPr>
              <p:cNvCxnSpPr/>
              <p:nvPr/>
            </p:nvCxnSpPr>
            <p:spPr bwMode="auto">
              <a:xfrm>
                <a:off x="7403306" y="2097882"/>
                <a:ext cx="7144" cy="47624"/>
              </a:xfrm>
              <a:prstGeom prst="line">
                <a:avLst/>
              </a:prstGeom>
              <a:ln w="9525"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95" name="Gerade Verbindung 127">
              <a:extLst>
                <a:ext uri="{FF2B5EF4-FFF2-40B4-BE49-F238E27FC236}">
                  <a16:creationId xmlns:a16="http://schemas.microsoft.com/office/drawing/2014/main" id="{0B204E9E-B789-2B65-D4BD-E13763B0C945}"/>
                </a:ext>
              </a:extLst>
            </p:cNvPr>
            <p:cNvCxnSpPr/>
            <p:nvPr/>
          </p:nvCxnSpPr>
          <p:spPr bwMode="auto">
            <a:xfrm>
              <a:off x="7443787" y="2071687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6" name="Gerade Verbindung 128">
              <a:extLst>
                <a:ext uri="{FF2B5EF4-FFF2-40B4-BE49-F238E27FC236}">
                  <a16:creationId xmlns:a16="http://schemas.microsoft.com/office/drawing/2014/main" id="{F38591DB-56D3-6290-F553-D3F485D6C00F}"/>
                </a:ext>
              </a:extLst>
            </p:cNvPr>
            <p:cNvCxnSpPr/>
            <p:nvPr/>
          </p:nvCxnSpPr>
          <p:spPr bwMode="auto">
            <a:xfrm>
              <a:off x="7546181" y="2100263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7" name="Gerade Verbindung 129">
              <a:extLst>
                <a:ext uri="{FF2B5EF4-FFF2-40B4-BE49-F238E27FC236}">
                  <a16:creationId xmlns:a16="http://schemas.microsoft.com/office/drawing/2014/main" id="{1E58669B-B6EF-54DA-3F72-38558F391539}"/>
                </a:ext>
              </a:extLst>
            </p:cNvPr>
            <p:cNvCxnSpPr/>
            <p:nvPr/>
          </p:nvCxnSpPr>
          <p:spPr bwMode="auto">
            <a:xfrm flipH="1">
              <a:off x="7519988" y="2066926"/>
              <a:ext cx="7143" cy="4762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8" name="Gerade Verbindung 130">
              <a:extLst>
                <a:ext uri="{FF2B5EF4-FFF2-40B4-BE49-F238E27FC236}">
                  <a16:creationId xmlns:a16="http://schemas.microsoft.com/office/drawing/2014/main" id="{A3E3B4DC-0DB1-36B8-427E-4EC67A88692C}"/>
                </a:ext>
              </a:extLst>
            </p:cNvPr>
            <p:cNvCxnSpPr/>
            <p:nvPr/>
          </p:nvCxnSpPr>
          <p:spPr bwMode="auto">
            <a:xfrm flipH="1">
              <a:off x="7486650" y="2090738"/>
              <a:ext cx="14287" cy="9525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9" name="Gerade Verbindung 131">
              <a:extLst>
                <a:ext uri="{FF2B5EF4-FFF2-40B4-BE49-F238E27FC236}">
                  <a16:creationId xmlns:a16="http://schemas.microsoft.com/office/drawing/2014/main" id="{94255B44-47C4-4D64-933C-870A45B2E97D}"/>
                </a:ext>
              </a:extLst>
            </p:cNvPr>
            <p:cNvCxnSpPr/>
            <p:nvPr/>
          </p:nvCxnSpPr>
          <p:spPr bwMode="auto">
            <a:xfrm>
              <a:off x="7434262" y="2105026"/>
              <a:ext cx="11906" cy="16669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3" name="Gruppieren 412">
            <a:extLst>
              <a:ext uri="{FF2B5EF4-FFF2-40B4-BE49-F238E27FC236}">
                <a16:creationId xmlns:a16="http://schemas.microsoft.com/office/drawing/2014/main" id="{5851C1B8-DBA5-047A-F359-3D42DCDE70DD}"/>
              </a:ext>
            </a:extLst>
          </p:cNvPr>
          <p:cNvGrpSpPr/>
          <p:nvPr/>
        </p:nvGrpSpPr>
        <p:grpSpPr>
          <a:xfrm>
            <a:off x="1997736" y="4511820"/>
            <a:ext cx="169421" cy="145816"/>
            <a:chOff x="2602379" y="2857982"/>
            <a:chExt cx="262640" cy="267688"/>
          </a:xfrm>
        </p:grpSpPr>
        <p:sp>
          <p:nvSpPr>
            <p:cNvPr id="414" name="Bogen 413">
              <a:extLst>
                <a:ext uri="{FF2B5EF4-FFF2-40B4-BE49-F238E27FC236}">
                  <a16:creationId xmlns:a16="http://schemas.microsoft.com/office/drawing/2014/main" id="{03692C02-377F-50C4-4871-5786E26B1E80}"/>
                </a:ext>
              </a:extLst>
            </p:cNvPr>
            <p:cNvSpPr/>
            <p:nvPr/>
          </p:nvSpPr>
          <p:spPr bwMode="auto">
            <a:xfrm rot="18758107">
              <a:off x="2595947" y="2868321"/>
              <a:ext cx="263781" cy="250918"/>
            </a:xfrm>
            <a:prstGeom prst="arc">
              <a:avLst>
                <a:gd name="adj1" fmla="val 11721396"/>
                <a:gd name="adj2" fmla="val 20927810"/>
              </a:avLst>
            </a:prstGeom>
            <a:ln w="12700"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toneSansITCStd Medium" pitchFamily="50" charset="0"/>
              </a:endParaRPr>
            </a:p>
          </p:txBody>
        </p:sp>
        <p:sp>
          <p:nvSpPr>
            <p:cNvPr id="415" name="Bogen 414">
              <a:extLst>
                <a:ext uri="{FF2B5EF4-FFF2-40B4-BE49-F238E27FC236}">
                  <a16:creationId xmlns:a16="http://schemas.microsoft.com/office/drawing/2014/main" id="{207D6445-EC1E-97B1-4C5B-237969ADE76B}"/>
                </a:ext>
              </a:extLst>
            </p:cNvPr>
            <p:cNvSpPr/>
            <p:nvPr/>
          </p:nvSpPr>
          <p:spPr bwMode="auto">
            <a:xfrm rot="7892672">
              <a:off x="2607669" y="2864414"/>
              <a:ext cx="263781" cy="250918"/>
            </a:xfrm>
            <a:prstGeom prst="arc">
              <a:avLst>
                <a:gd name="adj1" fmla="val 11721396"/>
                <a:gd name="adj2" fmla="val 20927810"/>
              </a:avLst>
            </a:prstGeom>
            <a:ln w="12700"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toneSansITCStd Medium" pitchFamily="50" charset="0"/>
              </a:endParaRPr>
            </a:p>
          </p:txBody>
        </p:sp>
      </p:grpSp>
      <p:sp>
        <p:nvSpPr>
          <p:cNvPr id="416" name="Textfeld 415">
            <a:extLst>
              <a:ext uri="{FF2B5EF4-FFF2-40B4-BE49-F238E27FC236}">
                <a16:creationId xmlns:a16="http://schemas.microsoft.com/office/drawing/2014/main" id="{A38B828D-4D4A-C79F-2C51-14281B08C3AC}"/>
              </a:ext>
            </a:extLst>
          </p:cNvPr>
          <p:cNvSpPr txBox="1"/>
          <p:nvPr/>
        </p:nvSpPr>
        <p:spPr>
          <a:xfrm>
            <a:off x="469571" y="4446229"/>
            <a:ext cx="1398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Molecular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diffusion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F6C7A4A2-8D0B-C6E8-6191-290BFB7C44F6}"/>
              </a:ext>
            </a:extLst>
          </p:cNvPr>
          <p:cNvSpPr txBox="1"/>
          <p:nvPr/>
        </p:nvSpPr>
        <p:spPr>
          <a:xfrm>
            <a:off x="2118220" y="4446229"/>
            <a:ext cx="1578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Mechanical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dispersion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CBE8D169-836A-7E46-649E-84D88F0DE02D}"/>
              </a:ext>
            </a:extLst>
          </p:cNvPr>
          <p:cNvSpPr txBox="1"/>
          <p:nvPr/>
        </p:nvSpPr>
        <p:spPr>
          <a:xfrm>
            <a:off x="3947175" y="4446229"/>
            <a:ext cx="1324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Microbial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reaction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5CB2063-0F6E-1E9B-69E2-0E84F65AC2F1}"/>
              </a:ext>
            </a:extLst>
          </p:cNvPr>
          <p:cNvSpPr txBox="1"/>
          <p:nvPr/>
        </p:nvSpPr>
        <p:spPr>
          <a:xfrm>
            <a:off x="981314" y="4701654"/>
            <a:ext cx="31229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Adapted and extended from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Arekhov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et al. (2023)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1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cap="small" dirty="0">
                <a:latin typeface="Calibri" panose="020F0502020204030204" pitchFamily="34" charset="0"/>
              </a:rPr>
              <a:t>Reactive transport model – Assumptions and scales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79426" y="1221582"/>
            <a:ext cx="7923213" cy="3394472"/>
          </a:xfrm>
        </p:spPr>
        <p:txBody>
          <a:bodyPr/>
          <a:lstStyle/>
          <a:p>
            <a:r>
              <a:rPr lang="en-GB" sz="1600" dirty="0">
                <a:latin typeface="Calibri" panose="020F0502020204030204" pitchFamily="34" charset="0"/>
              </a:rPr>
              <a:t>Various physical, chemical and biological processes on different time and length scales</a:t>
            </a:r>
          </a:p>
          <a:p>
            <a:r>
              <a:rPr lang="en-GB" sz="1600" dirty="0">
                <a:latin typeface="Calibri" panose="020F0502020204030204" pitchFamily="34" charset="0"/>
              </a:rPr>
              <a:t>Upscaling to Darcy scale by using a representative elementary volume: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</a:rPr>
              <a:t>Further assumptions: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Kinetic consideration of bio-reactions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Thermodynamic equilibrium for dissolution/vaporization</a:t>
            </a:r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</a:rPr>
              <a:t>Continuum scale for lab and field scale simulation</a:t>
            </a: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D8D623-481F-929F-F339-0E4F6776D6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27784" y="1851670"/>
            <a:ext cx="3607443" cy="132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6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>
                <a:latin typeface="Calibri" panose="020F0502020204030204" pitchFamily="34" charset="0"/>
              </a:rPr>
              <a:t>Multicomponent two-phase </a:t>
            </a:r>
            <a:r>
              <a:rPr lang="en-US" sz="1600" dirty="0">
                <a:latin typeface="Calibri" panose="020F0502020204030204" pitchFamily="34" charset="0"/>
              </a:rPr>
              <a:t>(gas – water) </a:t>
            </a:r>
            <a:r>
              <a:rPr lang="en-US" sz="1600" b="1" dirty="0">
                <a:latin typeface="Calibri" panose="020F0502020204030204" pitchFamily="34" charset="0"/>
              </a:rPr>
              <a:t>reactive transport </a:t>
            </a:r>
            <a:r>
              <a:rPr lang="en-US" sz="1600" dirty="0">
                <a:latin typeface="Calibri" panose="020F0502020204030204" pitchFamily="34" charset="0"/>
              </a:rPr>
              <a:t>model based on Darcy’s law:</a:t>
            </a:r>
            <a:endParaRPr lang="en-GB" sz="1600" dirty="0">
              <a:latin typeface="Calibri" panose="020F0502020204030204" pitchFamily="34" charset="0"/>
            </a:endParaRPr>
          </a:p>
          <a:p>
            <a:endParaRPr lang="en-GB" sz="1600" b="1" dirty="0">
              <a:latin typeface="Calibri" panose="020F0502020204030204" pitchFamily="34" charset="0"/>
            </a:endParaRPr>
          </a:p>
          <a:p>
            <a:endParaRPr lang="en-GB" sz="1600" b="1" dirty="0">
              <a:latin typeface="Calibri" panose="020F0502020204030204" pitchFamily="34" charset="0"/>
            </a:endParaRPr>
          </a:p>
          <a:p>
            <a:endParaRPr lang="en-GB" sz="1600" b="1" dirty="0">
              <a:latin typeface="Calibri" panose="020F0502020204030204" pitchFamily="34" charset="0"/>
            </a:endParaRPr>
          </a:p>
          <a:p>
            <a:endParaRPr lang="en-GB" sz="1600" b="1" dirty="0">
              <a:latin typeface="Calibri" panose="020F0502020204030204" pitchFamily="34" charset="0"/>
            </a:endParaRPr>
          </a:p>
          <a:p>
            <a:endParaRPr lang="en-GB" sz="1600" b="1" dirty="0">
              <a:latin typeface="Calibri" panose="020F0502020204030204" pitchFamily="34" charset="0"/>
            </a:endParaRPr>
          </a:p>
          <a:p>
            <a:endParaRPr lang="en-GB" sz="1600" b="1" dirty="0">
              <a:latin typeface="Calibri" panose="020F0502020204030204" pitchFamily="34" charset="0"/>
            </a:endParaRPr>
          </a:p>
          <a:p>
            <a:endParaRPr lang="en-GB" sz="1600" b="1" dirty="0">
              <a:latin typeface="Calibri" panose="020F0502020204030204" pitchFamily="34" charset="0"/>
            </a:endParaRPr>
          </a:p>
          <a:p>
            <a:r>
              <a:rPr lang="en-GB" sz="1600" b="1" dirty="0">
                <a:latin typeface="Calibri" panose="020F0502020204030204" pitchFamily="34" charset="0"/>
              </a:rPr>
              <a:t>Population dynamics</a:t>
            </a:r>
            <a:r>
              <a:rPr lang="en-GB" sz="1600" dirty="0">
                <a:latin typeface="Calibri" panose="020F0502020204030204" pitchFamily="34" charset="0"/>
              </a:rPr>
              <a:t> for microbial species: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</a:rPr>
              <a:t>Numerically implemented in </a:t>
            </a:r>
            <a:r>
              <a:rPr lang="en-GB" sz="1600" b="1" dirty="0">
                <a:latin typeface="Calibri" panose="020F0502020204030204" pitchFamily="34" charset="0"/>
              </a:rPr>
              <a:t>DuMu</a:t>
            </a:r>
            <a:r>
              <a:rPr lang="en-GB" sz="1600" b="1" baseline="30000" dirty="0">
                <a:latin typeface="Calibri" panose="020F0502020204030204" pitchFamily="34" charset="0"/>
              </a:rPr>
              <a:t>x</a:t>
            </a:r>
          </a:p>
          <a:p>
            <a:pPr>
              <a:buFont typeface="Arial" charset="0"/>
              <a:buNone/>
            </a:pPr>
            <a:endParaRPr lang="en-GB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 b="1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600" b="1" dirty="0"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cap="small" dirty="0">
                <a:latin typeface="Calibri" panose="020F0502020204030204" pitchFamily="34" charset="0"/>
              </a:rPr>
              <a:t>Reactive transport model – Equations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236115" y="3282008"/>
            <a:ext cx="2272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Calibri" panose="020F0502020204030204" pitchFamily="34" charset="0"/>
              </a:rPr>
              <a:t>Diffusive</a:t>
            </a:r>
            <a:r>
              <a:rPr lang="de-DE" sz="1200" dirty="0">
                <a:latin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</a:rPr>
              <a:t>and</a:t>
            </a:r>
            <a:r>
              <a:rPr lang="de-DE" sz="1200" dirty="0">
                <a:latin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</a:rPr>
              <a:t>dispersive</a:t>
            </a:r>
            <a:r>
              <a:rPr lang="de-DE" sz="1200" dirty="0">
                <a:latin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</a:rPr>
              <a:t>transport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119064" y="3285340"/>
            <a:ext cx="1146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Bio-</a:t>
            </a:r>
            <a:r>
              <a:rPr lang="de-DE" sz="1200" dirty="0" err="1">
                <a:latin typeface="Calibri" panose="020F0502020204030204" pitchFamily="34" charset="0"/>
              </a:rPr>
              <a:t>reactions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716016" y="1608493"/>
            <a:ext cx="1745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Calibri" panose="020F0502020204030204" pitchFamily="34" charset="0"/>
              </a:rPr>
              <a:t>Advective</a:t>
            </a:r>
            <a:r>
              <a:rPr lang="de-DE" sz="1200" dirty="0">
                <a:latin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</a:rPr>
              <a:t>flow</a:t>
            </a:r>
            <a:r>
              <a:rPr lang="de-DE" sz="1200" dirty="0">
                <a:latin typeface="Calibri" panose="020F0502020204030204" pitchFamily="34" charset="0"/>
              </a:rPr>
              <a:t>/</a:t>
            </a:r>
            <a:r>
              <a:rPr lang="de-DE" sz="1200" dirty="0" err="1">
                <a:latin typeface="Calibri" panose="020F0502020204030204" pitchFamily="34" charset="0"/>
              </a:rPr>
              <a:t>transport</a:t>
            </a:r>
            <a:endParaRPr lang="de-DE" sz="1200" dirty="0">
              <a:latin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DA08C2-BB7D-2006-A635-A99500616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75" t="25440" r="41803" b="65708"/>
          <a:stretch/>
        </p:blipFill>
        <p:spPr>
          <a:xfrm>
            <a:off x="4716016" y="3674414"/>
            <a:ext cx="2117012" cy="60707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E0D5A49-AD78-AB53-8C2D-F7A23D47552C}"/>
              </a:ext>
            </a:extLst>
          </p:cNvPr>
          <p:cNvSpPr txBox="1"/>
          <p:nvPr/>
        </p:nvSpPr>
        <p:spPr>
          <a:xfrm>
            <a:off x="6055796" y="4306187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0DA48D7-FB88-C0B0-7CCC-5CBAF41F6CA4}"/>
              </a:ext>
            </a:extLst>
          </p:cNvPr>
          <p:cNvSpPr txBox="1"/>
          <p:nvPr/>
        </p:nvSpPr>
        <p:spPr>
          <a:xfrm>
            <a:off x="5518534" y="4383984"/>
            <a:ext cx="1255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Calibri" panose="020F0502020204030204" pitchFamily="34" charset="0"/>
              </a:rPr>
              <a:t>Microbial</a:t>
            </a:r>
            <a:r>
              <a:rPr lang="de-DE" sz="1200" dirty="0">
                <a:latin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</a:rPr>
              <a:t>growth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9C42F13C-344C-EFD4-EBA9-4F6EA047AE78}"/>
              </a:ext>
            </a:extLst>
          </p:cNvPr>
          <p:cNvSpPr/>
          <p:nvPr/>
        </p:nvSpPr>
        <p:spPr bwMode="auto">
          <a:xfrm rot="5400000">
            <a:off x="6031675" y="3751029"/>
            <a:ext cx="228742" cy="994165"/>
          </a:xfrm>
          <a:prstGeom prst="rightBrace">
            <a:avLst/>
          </a:prstGeom>
          <a:ln w="12700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toneSansITCStd Medium" pitchFamily="50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00623BC-9A61-5B38-83E7-3544792E7D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613" t="53937" r="4391" b="35195"/>
          <a:stretch/>
        </p:blipFill>
        <p:spPr>
          <a:xfrm>
            <a:off x="845315" y="1986464"/>
            <a:ext cx="7361981" cy="56773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61FF1D2-55D5-B901-B64B-3D9550B0C9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403" t="52571" r="9749" b="36857"/>
          <a:stretch/>
        </p:blipFill>
        <p:spPr>
          <a:xfrm>
            <a:off x="1078504" y="2605016"/>
            <a:ext cx="6266835" cy="567734"/>
          </a:xfrm>
          <a:prstGeom prst="rect">
            <a:avLst/>
          </a:prstGeom>
        </p:spPr>
      </p:pic>
      <p:sp>
        <p:nvSpPr>
          <p:cNvPr id="23" name="Geschweifte Klammer rechts 22"/>
          <p:cNvSpPr/>
          <p:nvPr/>
        </p:nvSpPr>
        <p:spPr bwMode="auto">
          <a:xfrm rot="5400000">
            <a:off x="3304091" y="905543"/>
            <a:ext cx="169415" cy="4466634"/>
          </a:xfrm>
          <a:prstGeom prst="rightBrace">
            <a:avLst/>
          </a:prstGeom>
          <a:ln w="12700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toneSansITCStd Medium" pitchFamily="50" charset="0"/>
            </a:endParaRPr>
          </a:p>
        </p:txBody>
      </p:sp>
      <p:sp>
        <p:nvSpPr>
          <p:cNvPr id="27" name="Geschweifte Klammer rechts 26"/>
          <p:cNvSpPr/>
          <p:nvPr/>
        </p:nvSpPr>
        <p:spPr bwMode="auto">
          <a:xfrm rot="16200000">
            <a:off x="5501369" y="-627060"/>
            <a:ext cx="175028" cy="5184578"/>
          </a:xfrm>
          <a:prstGeom prst="rightBrace">
            <a:avLst/>
          </a:prstGeom>
          <a:ln w="12700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toneSansITCStd Medium" pitchFamily="50" charset="0"/>
            </a:endParaRPr>
          </a:p>
        </p:txBody>
      </p:sp>
      <p:sp>
        <p:nvSpPr>
          <p:cNvPr id="25" name="Geschweifte Klammer rechts 24"/>
          <p:cNvSpPr/>
          <p:nvPr/>
        </p:nvSpPr>
        <p:spPr bwMode="auto">
          <a:xfrm rot="5400000">
            <a:off x="6553473" y="2430652"/>
            <a:ext cx="169416" cy="1414315"/>
          </a:xfrm>
          <a:prstGeom prst="rightBrace">
            <a:avLst/>
          </a:prstGeom>
          <a:ln w="12700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toneSansITCStd Medium" pitchFamily="50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7BADFA8-4D32-8E9D-13F7-1AD4D534928C}"/>
              </a:ext>
            </a:extLst>
          </p:cNvPr>
          <p:cNvSpPr/>
          <p:nvPr/>
        </p:nvSpPr>
        <p:spPr>
          <a:xfrm>
            <a:off x="2442585" y="2662948"/>
            <a:ext cx="432048" cy="42953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657B571F-C62F-51AE-8AEB-5C5C30411812}"/>
              </a:ext>
            </a:extLst>
          </p:cNvPr>
          <p:cNvSpPr/>
          <p:nvPr/>
        </p:nvSpPr>
        <p:spPr>
          <a:xfrm>
            <a:off x="2973558" y="2775760"/>
            <a:ext cx="255979" cy="2991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539853C-BCF3-9C13-BBA4-1CF1A6EB19B6}"/>
              </a:ext>
            </a:extLst>
          </p:cNvPr>
          <p:cNvSpPr/>
          <p:nvPr/>
        </p:nvSpPr>
        <p:spPr>
          <a:xfrm>
            <a:off x="4482907" y="2691211"/>
            <a:ext cx="432048" cy="42953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DF6EC78-7538-18E6-2931-F80489EC7E33}"/>
              </a:ext>
            </a:extLst>
          </p:cNvPr>
          <p:cNvSpPr/>
          <p:nvPr/>
        </p:nvSpPr>
        <p:spPr>
          <a:xfrm>
            <a:off x="6466016" y="2530780"/>
            <a:ext cx="785601" cy="61294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AC824AB-1B6D-5A18-A4BE-7E9D80E0E9AE}"/>
              </a:ext>
            </a:extLst>
          </p:cNvPr>
          <p:cNvSpPr/>
          <p:nvPr/>
        </p:nvSpPr>
        <p:spPr>
          <a:xfrm>
            <a:off x="5696161" y="3740190"/>
            <a:ext cx="655211" cy="46330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34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4B35A-2DE2-2468-69BA-FCC2C9658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7B1700-F84C-840C-213E-02D59E7C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8" y="1283494"/>
            <a:ext cx="5470456" cy="3232472"/>
          </a:xfrm>
        </p:spPr>
        <p:txBody>
          <a:bodyPr/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Effective molecular diffusion coefficients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Measurements on over 50 real rock samples under reservoir conditions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Development of a correlation for simulation models: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Mechanical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dispersivity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~20 measurements using a 25 m slim tube coil filled with porous material under reservoir conditions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Development of a correlation for simulation models:</a:t>
            </a:r>
          </a:p>
          <a:p>
            <a:pPr marL="0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Microbial growth and reaction kinetics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Observations of microbial behavior using a microfluidic setup with methanogenic archaea and an H₂/CO₂ gas mixture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Development of a new model for growth and reaction kinetics </a:t>
            </a:r>
            <a:endParaRPr lang="en-GB" sz="12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4581B1-C40A-EBCA-9AE7-F5F0AF44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cap="small" noProof="0" dirty="0">
                <a:latin typeface="Calibri" panose="020F0502020204030204" pitchFamily="34" charset="0"/>
                <a:cs typeface="Calibri" panose="020F0502020204030204" pitchFamily="34" charset="0"/>
              </a:rPr>
              <a:t>Model calibration by experimental studies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3A54025-FE0B-E14C-9E74-E88365CA08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13" t="55600" r="10625" b="34250"/>
          <a:stretch/>
        </p:blipFill>
        <p:spPr>
          <a:xfrm>
            <a:off x="2483768" y="2131848"/>
            <a:ext cx="2165077" cy="23428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AF16A8B-64F9-2E7E-AD9A-8635727ED8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962" t="51881" r="19288" b="31188"/>
          <a:stretch/>
        </p:blipFill>
        <p:spPr>
          <a:xfrm>
            <a:off x="4556285" y="3246626"/>
            <a:ext cx="864096" cy="388843"/>
          </a:xfrm>
          <a:prstGeom prst="rect">
            <a:avLst/>
          </a:prstGeom>
        </p:spPr>
      </p:pic>
      <p:sp>
        <p:nvSpPr>
          <p:cNvPr id="5" name="Textplatzhalter 5">
            <a:extLst>
              <a:ext uri="{FF2B5EF4-FFF2-40B4-BE49-F238E27FC236}">
                <a16:creationId xmlns:a16="http://schemas.microsoft.com/office/drawing/2014/main" id="{80C215B9-1F2E-0DA1-EDBE-9B250B4864EF}"/>
              </a:ext>
            </a:extLst>
          </p:cNvPr>
          <p:cNvSpPr txBox="1">
            <a:spLocks/>
          </p:cNvSpPr>
          <p:nvPr/>
        </p:nvSpPr>
        <p:spPr>
          <a:xfrm>
            <a:off x="5685371" y="4392998"/>
            <a:ext cx="2784697" cy="530639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008C4F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536575" indent="-282575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071563" indent="-2286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165225" indent="-265113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Microscopic image of the gas-water saturated pore space partially populated with microbes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 descr="Ein Bild, das Screenshot, Grün, Muster enthält.&#10;&#10;Automatisch generierte Beschreibung">
            <a:extLst>
              <a:ext uri="{FF2B5EF4-FFF2-40B4-BE49-F238E27FC236}">
                <a16:creationId xmlns:a16="http://schemas.microsoft.com/office/drawing/2014/main" id="{84F817DE-04E4-F06A-EFA4-EBA933E6D9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73" y="2881751"/>
            <a:ext cx="2006493" cy="15074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9CE6E27-09B9-4168-0DF2-D71F596115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9827" y="646129"/>
            <a:ext cx="2315785" cy="1736839"/>
          </a:xfrm>
          <a:prstGeom prst="rect">
            <a:avLst/>
          </a:prstGeom>
        </p:spPr>
      </p:pic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62C3EF29-2A0A-E43E-4F47-12C8385BE30C}"/>
              </a:ext>
            </a:extLst>
          </p:cNvPr>
          <p:cNvSpPr txBox="1">
            <a:spLocks/>
          </p:cNvSpPr>
          <p:nvPr/>
        </p:nvSpPr>
        <p:spPr>
          <a:xfrm>
            <a:off x="5685371" y="2261749"/>
            <a:ext cx="2784697" cy="530639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008C4F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536575" indent="-282575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071563" indent="-2286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165225" indent="-265113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Range of effective diffusion coefficients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7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72AC0-A015-6C63-627A-4BD4D14F9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1A85569-2613-F7C0-B2DB-7976510D9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428" y="1283494"/>
                <a:ext cx="5470456" cy="3736528"/>
              </a:xfrm>
            </p:spPr>
            <p:txBody>
              <a:bodyPr/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Near-wellbore region around the operational well</a:t>
                </a:r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Investigation of layered model realizations</a:t>
                </a:r>
              </a:p>
              <a:p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Main calibration parameters</a:t>
                </a:r>
              </a:p>
              <a:p>
                <a:pPr lvl="1"/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Mechanical </a:t>
                </a:r>
                <a:r>
                  <a:rPr lang="en-US" sz="1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dispersivity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α</m:t>
                    </m:r>
                    <m:r>
                      <a:rPr lang="de-DE" sz="1200" b="0" i="1" baseline="-250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lvl="1"/>
                <a:r>
                  <a:rPr lang="en-US" sz="1200" noProof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Reaction kinetic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parameters </a:t>
                </a:r>
                <a:endParaRPr lang="en-GB" sz="120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1A85569-2613-F7C0-B2DB-7976510D9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428" y="1283494"/>
                <a:ext cx="5470456" cy="3736528"/>
              </a:xfrm>
              <a:blipFill>
                <a:blip r:embed="rId4"/>
                <a:stretch>
                  <a:fillRect l="-446" t="-6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5A6C314E-CA31-8CF8-4BCE-542788C3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cap="small" noProof="0" dirty="0">
                <a:latin typeface="Calibri" panose="020F0502020204030204" pitchFamily="34" charset="0"/>
                <a:cs typeface="Calibri" panose="020F0502020204030204" pitchFamily="34" charset="0"/>
              </a:rPr>
              <a:t>Model validation by field test data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A7EDE13-626B-16BA-9F8D-5B027046498D}"/>
              </a:ext>
            </a:extLst>
          </p:cNvPr>
          <p:cNvGrpSpPr>
            <a:grpSpLocks noChangeAspect="1"/>
          </p:cNvGrpSpPr>
          <p:nvPr/>
        </p:nvGrpSpPr>
        <p:grpSpPr>
          <a:xfrm>
            <a:off x="6677351" y="-39721"/>
            <a:ext cx="1728192" cy="959848"/>
            <a:chOff x="10284546" y="27613378"/>
            <a:chExt cx="3752992" cy="2084433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4C74BDEB-34B1-920D-F283-DE7DAF81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546" y="27613378"/>
              <a:ext cx="3752992" cy="1504950"/>
            </a:xfrm>
            <a:prstGeom prst="rect">
              <a:avLst/>
            </a:prstGeom>
          </p:spPr>
        </p:pic>
        <p:pic>
          <p:nvPicPr>
            <p:cNvPr id="15" name="Grafik 14" descr="Ein Bild, das Text, Schrif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4BBCE244-B540-0806-0482-079826BF1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52"/>
            <a:stretch/>
          </p:blipFill>
          <p:spPr>
            <a:xfrm>
              <a:off x="10390223" y="28845735"/>
              <a:ext cx="3470495" cy="852076"/>
            </a:xfrm>
            <a:prstGeom prst="rect">
              <a:avLst/>
            </a:prstGeom>
          </p:spPr>
        </p:pic>
      </p:grp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D3F2A94-460E-2EF1-C018-26739C7C3BBF}"/>
              </a:ext>
            </a:extLst>
          </p:cNvPr>
          <p:cNvCxnSpPr>
            <a:cxnSpLocks/>
          </p:cNvCxnSpPr>
          <p:nvPr/>
        </p:nvCxnSpPr>
        <p:spPr>
          <a:xfrm>
            <a:off x="1379494" y="3682775"/>
            <a:ext cx="9602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223048B6-5ADF-BB08-1C2F-208785B62123}"/>
              </a:ext>
            </a:extLst>
          </p:cNvPr>
          <p:cNvCxnSpPr>
            <a:cxnSpLocks/>
          </p:cNvCxnSpPr>
          <p:nvPr/>
        </p:nvCxnSpPr>
        <p:spPr>
          <a:xfrm>
            <a:off x="1379494" y="3954089"/>
            <a:ext cx="9602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0C763FF5-6EE6-79C1-A6EE-EFF80AE5C749}"/>
              </a:ext>
            </a:extLst>
          </p:cNvPr>
          <p:cNvSpPr txBox="1"/>
          <p:nvPr/>
        </p:nvSpPr>
        <p:spPr>
          <a:xfrm>
            <a:off x="845175" y="3694614"/>
            <a:ext cx="882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Reservoir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6F21C9E9-8468-271C-2815-94929E29E530}"/>
              </a:ext>
            </a:extLst>
          </p:cNvPr>
          <p:cNvSpPr txBox="1"/>
          <p:nvPr/>
        </p:nvSpPr>
        <p:spPr>
          <a:xfrm>
            <a:off x="3107852" y="3644951"/>
            <a:ext cx="1467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K=0.4 ∙ K, </a:t>
            </a:r>
            <a:r>
              <a:rPr lang="el-GR" sz="900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l-GR" sz="900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9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9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=0.5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383C819-CE90-CA9D-CBAE-45E0231E2338}"/>
              </a:ext>
            </a:extLst>
          </p:cNvPr>
          <p:cNvSpPr txBox="1"/>
          <p:nvPr/>
        </p:nvSpPr>
        <p:spPr>
          <a:xfrm>
            <a:off x="1336936" y="3695979"/>
            <a:ext cx="1072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K=K, </a:t>
            </a:r>
            <a:r>
              <a:rPr lang="el-GR" sz="900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l-GR" sz="900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9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9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=0.15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85439D7C-5D9B-6DB5-3E3C-348B3C10D659}"/>
              </a:ext>
            </a:extLst>
          </p:cNvPr>
          <p:cNvSpPr/>
          <p:nvPr/>
        </p:nvSpPr>
        <p:spPr>
          <a:xfrm>
            <a:off x="893448" y="3400604"/>
            <a:ext cx="1518312" cy="658419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15E4A35-0BAD-570A-19CC-0E6886A05975}"/>
              </a:ext>
            </a:extLst>
          </p:cNvPr>
          <p:cNvSpPr txBox="1"/>
          <p:nvPr/>
        </p:nvSpPr>
        <p:spPr>
          <a:xfrm>
            <a:off x="1258410" y="3404193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Single-</a:t>
            </a:r>
            <a:r>
              <a:rPr lang="de-DE" sz="900" dirty="0" err="1">
                <a:latin typeface="Calibri" panose="020F0502020204030204" pitchFamily="34" charset="0"/>
                <a:cs typeface="Calibri" panose="020F0502020204030204" pitchFamily="34" charset="0"/>
              </a:rPr>
              <a:t>layered</a:t>
            </a:r>
            <a:endParaRPr lang="de-DE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0CACD0A-6294-1B5E-2EA6-6708DFF495D5}"/>
              </a:ext>
            </a:extLst>
          </p:cNvPr>
          <p:cNvSpPr txBox="1"/>
          <p:nvPr/>
        </p:nvSpPr>
        <p:spPr>
          <a:xfrm>
            <a:off x="3107851" y="3777400"/>
            <a:ext cx="13187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K=1.6 ∙ K, </a:t>
            </a:r>
            <a:r>
              <a:rPr lang="el-GR" sz="900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l-GR" sz="900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9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9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=0.15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EE1CEB18-93ED-24FB-4086-57062D426155}"/>
              </a:ext>
            </a:extLst>
          </p:cNvPr>
          <p:cNvCxnSpPr>
            <a:cxnSpLocks/>
          </p:cNvCxnSpPr>
          <p:nvPr/>
        </p:nvCxnSpPr>
        <p:spPr>
          <a:xfrm>
            <a:off x="3171832" y="3689194"/>
            <a:ext cx="11112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0349B4A6-4B09-CD89-D938-C55253F13C2C}"/>
              </a:ext>
            </a:extLst>
          </p:cNvPr>
          <p:cNvCxnSpPr>
            <a:cxnSpLocks/>
          </p:cNvCxnSpPr>
          <p:nvPr/>
        </p:nvCxnSpPr>
        <p:spPr>
          <a:xfrm>
            <a:off x="3171832" y="3821114"/>
            <a:ext cx="111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C6E72B49-53B1-4B1A-C701-795A9A9B6EE4}"/>
              </a:ext>
            </a:extLst>
          </p:cNvPr>
          <p:cNvSpPr txBox="1"/>
          <p:nvPr/>
        </p:nvSpPr>
        <p:spPr>
          <a:xfrm>
            <a:off x="2606997" y="3690164"/>
            <a:ext cx="628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Reservoir</a:t>
            </a: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C63AE45F-84A3-C07E-58B5-D224964B935B}"/>
              </a:ext>
            </a:extLst>
          </p:cNvPr>
          <p:cNvCxnSpPr>
            <a:cxnSpLocks/>
          </p:cNvCxnSpPr>
          <p:nvPr/>
        </p:nvCxnSpPr>
        <p:spPr>
          <a:xfrm>
            <a:off x="3171832" y="3960508"/>
            <a:ext cx="11112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>
            <a:extLst>
              <a:ext uri="{FF2B5EF4-FFF2-40B4-BE49-F238E27FC236}">
                <a16:creationId xmlns:a16="http://schemas.microsoft.com/office/drawing/2014/main" id="{ECAEE7D3-0DA8-77D3-19EB-4341C805D3D9}"/>
              </a:ext>
            </a:extLst>
          </p:cNvPr>
          <p:cNvSpPr/>
          <p:nvPr/>
        </p:nvSpPr>
        <p:spPr>
          <a:xfrm>
            <a:off x="2638318" y="3402983"/>
            <a:ext cx="1716775" cy="658419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FF247AB-1368-4697-CA1D-22032D5CB3A9}"/>
              </a:ext>
            </a:extLst>
          </p:cNvPr>
          <p:cNvSpPr txBox="1"/>
          <p:nvPr/>
        </p:nvSpPr>
        <p:spPr>
          <a:xfrm>
            <a:off x="3106315" y="3408635"/>
            <a:ext cx="874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Multi-</a:t>
            </a:r>
            <a:r>
              <a:rPr lang="de-DE" sz="900" dirty="0" err="1">
                <a:latin typeface="Calibri" panose="020F0502020204030204" pitchFamily="34" charset="0"/>
                <a:cs typeface="Calibri" panose="020F0502020204030204" pitchFamily="34" charset="0"/>
              </a:rPr>
              <a:t>layered</a:t>
            </a:r>
            <a:endParaRPr lang="de-DE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5448FE-10BA-08C7-749B-991533D036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49937" y="958574"/>
            <a:ext cx="2231708" cy="11750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334C3C1-B013-E603-BA47-3B85512F7E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5" y="1622208"/>
            <a:ext cx="2511171" cy="13224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0702A12-EA34-849C-3C2B-CF6CCEAD80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049937" y="2311068"/>
            <a:ext cx="2231708" cy="11750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DCD7462-FC04-46DA-00B2-19F1387521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049937" y="3663562"/>
            <a:ext cx="2231708" cy="1175028"/>
          </a:xfrm>
          <a:prstGeom prst="rect">
            <a:avLst/>
          </a:prstGeom>
        </p:spPr>
      </p:pic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3DDD891-64E2-AF99-59C3-FC61E2E69EAB}"/>
              </a:ext>
            </a:extLst>
          </p:cNvPr>
          <p:cNvSpPr txBox="1">
            <a:spLocks/>
          </p:cNvSpPr>
          <p:nvPr/>
        </p:nvSpPr>
        <p:spPr>
          <a:xfrm>
            <a:off x="6139429" y="972621"/>
            <a:ext cx="704519" cy="302061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008C4F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536575" indent="-282575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071563" indent="-2286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165225" indent="-265113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1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09A218B-F99B-2C97-F499-35450F94852C}"/>
              </a:ext>
            </a:extLst>
          </p:cNvPr>
          <p:cNvSpPr txBox="1">
            <a:spLocks/>
          </p:cNvSpPr>
          <p:nvPr/>
        </p:nvSpPr>
        <p:spPr>
          <a:xfrm>
            <a:off x="6139429" y="2340146"/>
            <a:ext cx="577907" cy="286807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008C4F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536575" indent="-282575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071563" indent="-2286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165225" indent="-265113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1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h2_animation">
            <a:hlinkClick r:id="" action="ppaction://media"/>
            <a:extLst>
              <a:ext uri="{FF2B5EF4-FFF2-40B4-BE49-F238E27FC236}">
                <a16:creationId xmlns:a16="http://schemas.microsoft.com/office/drawing/2014/main" id="{6092A6A3-7D46-C9F8-E7D7-678B624D45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09672" y="1633634"/>
            <a:ext cx="2511521" cy="1322636"/>
          </a:xfrm>
          <a:prstGeom prst="rect">
            <a:avLst/>
          </a:prstGeom>
        </p:spPr>
      </p:pic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3DC1A08F-3E3A-F250-E423-22728E9A8462}"/>
              </a:ext>
            </a:extLst>
          </p:cNvPr>
          <p:cNvSpPr txBox="1">
            <a:spLocks/>
          </p:cNvSpPr>
          <p:nvPr/>
        </p:nvSpPr>
        <p:spPr>
          <a:xfrm>
            <a:off x="6139429" y="3708714"/>
            <a:ext cx="506785" cy="269052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008C4F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536575" indent="-282575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071563" indent="-2286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165225" indent="-265113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044398A-CB0A-860A-4534-C8196698CD17}"/>
              </a:ext>
            </a:extLst>
          </p:cNvPr>
          <p:cNvSpPr txBox="1"/>
          <p:nvPr/>
        </p:nvSpPr>
        <p:spPr>
          <a:xfrm>
            <a:off x="1397648" y="1500191"/>
            <a:ext cx="1617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 err="1"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 BC (Neumann)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F499466-46C7-31F9-8F2A-737A241545CA}"/>
              </a:ext>
            </a:extLst>
          </p:cNvPr>
          <p:cNvSpPr txBox="1"/>
          <p:nvPr/>
        </p:nvSpPr>
        <p:spPr>
          <a:xfrm rot="5400000">
            <a:off x="2268818" y="2218253"/>
            <a:ext cx="12614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 err="1"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 BC (Neumann)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AB9C8D2-7264-7DC3-8239-7516AB109875}"/>
              </a:ext>
            </a:extLst>
          </p:cNvPr>
          <p:cNvSpPr txBox="1"/>
          <p:nvPr/>
        </p:nvSpPr>
        <p:spPr>
          <a:xfrm>
            <a:off x="1472280" y="2773416"/>
            <a:ext cx="10839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Open BC (</a:t>
            </a:r>
            <a:r>
              <a:rPr lang="de-DE" sz="900" dirty="0" err="1">
                <a:latin typeface="Calibri" panose="020F0502020204030204" pitchFamily="34" charset="0"/>
                <a:cs typeface="Calibri" panose="020F0502020204030204" pitchFamily="34" charset="0"/>
              </a:rPr>
              <a:t>Dirichlet</a:t>
            </a:r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1625F08-0CF8-31F6-EB4A-97FFFBF6C4B1}"/>
              </a:ext>
            </a:extLst>
          </p:cNvPr>
          <p:cNvSpPr txBox="1"/>
          <p:nvPr/>
        </p:nvSpPr>
        <p:spPr>
          <a:xfrm rot="5400000">
            <a:off x="449427" y="2317004"/>
            <a:ext cx="1310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Open BC (</a:t>
            </a:r>
            <a:r>
              <a:rPr lang="de-DE" sz="900" dirty="0" err="1">
                <a:latin typeface="Calibri" panose="020F0502020204030204" pitchFamily="34" charset="0"/>
                <a:cs typeface="Calibri" panose="020F0502020204030204" pitchFamily="34" charset="0"/>
              </a:rPr>
              <a:t>Dirichlet</a:t>
            </a:r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37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cap="small" noProof="0" dirty="0">
                <a:latin typeface="Calibri" panose="020F0502020204030204" pitchFamily="34" charset="0"/>
              </a:rPr>
              <a:t>Conclusions &amp; Learnings</a:t>
            </a:r>
          </a:p>
        </p:txBody>
      </p:sp>
      <p:sp>
        <p:nvSpPr>
          <p:cNvPr id="242" name="Espace réservé du contenu 2"/>
          <p:cNvSpPr>
            <a:spLocks noGrp="1"/>
          </p:cNvSpPr>
          <p:nvPr>
            <p:ph idx="1"/>
          </p:nvPr>
        </p:nvSpPr>
        <p:spPr>
          <a:xfrm>
            <a:off x="479426" y="1221582"/>
            <a:ext cx="7620966" cy="3394472"/>
          </a:xfrm>
        </p:spPr>
        <p:txBody>
          <a:bodyPr/>
          <a:lstStyle/>
          <a:p>
            <a:r>
              <a:rPr lang="en-GB" sz="1400" dirty="0">
                <a:latin typeface="Calibri" panose="020F0502020204030204" pitchFamily="34" charset="0"/>
              </a:rPr>
              <a:t>A mathematical model for the bio-reactive two-phase flow in UHS was developed and numerically implemented</a:t>
            </a:r>
          </a:p>
          <a:p>
            <a:r>
              <a:rPr lang="en-GB" sz="1400" dirty="0">
                <a:latin typeface="Calibri" panose="020F0502020204030204" pitchFamily="34" charset="0"/>
              </a:rPr>
              <a:t>Different laboratory measurements are applied for calibrating and improving the model</a:t>
            </a:r>
          </a:p>
          <a:p>
            <a:pPr lvl="1"/>
            <a:r>
              <a:rPr lang="en-GB" sz="1100" dirty="0">
                <a:latin typeface="Calibri" panose="020F0502020204030204" pitchFamily="34" charset="0"/>
              </a:rPr>
              <a:t>Gas mixing effects: Effective diffusion coefficients and mechanical </a:t>
            </a:r>
            <a:r>
              <a:rPr lang="en-GB" sz="1100" dirty="0" err="1">
                <a:latin typeface="Calibri" panose="020F0502020204030204" pitchFamily="34" charset="0"/>
              </a:rPr>
              <a:t>dispersivities</a:t>
            </a:r>
            <a:endParaRPr lang="en-GB" sz="1100" dirty="0">
              <a:latin typeface="Calibri" panose="020F0502020204030204" pitchFamily="34" charset="0"/>
            </a:endParaRPr>
          </a:p>
          <a:p>
            <a:pPr lvl="1"/>
            <a:r>
              <a:rPr lang="en-GB" sz="1100" dirty="0">
                <a:latin typeface="Calibri" panose="020F0502020204030204" pitchFamily="34" charset="0"/>
              </a:rPr>
              <a:t>Microbial growth and reaction kinetic function and empirical coefficients</a:t>
            </a:r>
          </a:p>
          <a:p>
            <a:r>
              <a:rPr lang="en-US" sz="1400" noProof="0" dirty="0">
                <a:latin typeface="Calibri" panose="020F0502020204030204" pitchFamily="34" charset="0"/>
              </a:rPr>
              <a:t>Multi-layer reservoir characteristics are important during initial filling and early H₂ cycling</a:t>
            </a:r>
          </a:p>
          <a:p>
            <a:pPr lvl="1"/>
            <a:r>
              <a:rPr lang="en-US" sz="1100" noProof="0" dirty="0">
                <a:latin typeface="Calibri" panose="020F0502020204030204" pitchFamily="34" charset="0"/>
              </a:rPr>
              <a:t>In high-permeability rocks, mechanical dispersion can dominate over molecular diffusion even at low flow velocities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</a:rPr>
              <a:t>In low-permeability, water-saturated rocks, molecular diffusion is the dominant transport mechanism</a:t>
            </a:r>
          </a:p>
          <a:p>
            <a:r>
              <a:rPr lang="en-US" sz="1400" dirty="0">
                <a:latin typeface="Calibri" panose="020F0502020204030204" pitchFamily="34" charset="0"/>
              </a:rPr>
              <a:t>Model validation through history matching with field data is ongoing</a:t>
            </a:r>
            <a:endParaRPr lang="en-GB" sz="1400" dirty="0">
              <a:latin typeface="Calibri" panose="020F0502020204030204" pitchFamily="34" charset="0"/>
            </a:endParaRP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Numerical diffusion/dispersion should be minimized but is challenging to be reduced below physical levels</a:t>
            </a:r>
          </a:p>
          <a:p>
            <a:r>
              <a:rPr lang="en-US" sz="1400" noProof="0" dirty="0">
                <a:latin typeface="Calibri" panose="020F0502020204030204" pitchFamily="34" charset="0"/>
              </a:rPr>
              <a:t>Measurement uncertainties (lab and field) must be considered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</a:rPr>
              <a:t>M</a:t>
            </a:r>
            <a:r>
              <a:rPr lang="en-US" sz="1100" noProof="0" dirty="0" err="1">
                <a:latin typeface="Calibri" panose="020F0502020204030204" pitchFamily="34" charset="0"/>
              </a:rPr>
              <a:t>odel</a:t>
            </a:r>
            <a:r>
              <a:rPr lang="en-US" sz="1100" noProof="0" dirty="0">
                <a:latin typeface="Calibri" panose="020F0502020204030204" pitchFamily="34" charset="0"/>
              </a:rPr>
              <a:t> calibration should not exceed data accuracy limits</a:t>
            </a:r>
            <a:endParaRPr lang="en-GB" sz="1100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31204"/>
      </p:ext>
    </p:extLst>
  </p:cSld>
  <p:clrMapOvr>
    <a:masterClrMapping/>
  </p:clrMapOvr>
</p:sld>
</file>

<file path=ppt/theme/theme1.xml><?xml version="1.0" encoding="utf-8"?>
<a:theme xmlns:a="http://schemas.openxmlformats.org/drawingml/2006/main" name="en_tuc_vorlage_tes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Unicode MS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TU-Clausthal-Powerpoint16zu9 (2)</Template>
  <TotalTime>0</TotalTime>
  <Words>729</Words>
  <Application>Microsoft Office PowerPoint</Application>
  <PresentationFormat>Bildschirmpräsentation (16:9)</PresentationFormat>
  <Paragraphs>170</Paragraphs>
  <Slides>12</Slides>
  <Notes>2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Arial Unicode MS</vt:lpstr>
      <vt:lpstr>Calibri</vt:lpstr>
      <vt:lpstr>Cambria Math</vt:lpstr>
      <vt:lpstr>StoneSansITCStd Medium</vt:lpstr>
      <vt:lpstr>Symbol</vt:lpstr>
      <vt:lpstr>Wingdings</vt:lpstr>
      <vt:lpstr>en_tuc_vorlage_test</vt:lpstr>
      <vt:lpstr>Équation</vt:lpstr>
      <vt:lpstr>Model Calibration and Prediction of Biogeochemical Processes in Porous Hydrogen Storage    Birger Hagemann Clausthal University of Technology  Nantes, May 20, 2026</vt:lpstr>
      <vt:lpstr>Content</vt:lpstr>
      <vt:lpstr>Introduction – Underground Hydrogen Storage</vt:lpstr>
      <vt:lpstr>Introduction – Relevant transport and reactive processes</vt:lpstr>
      <vt:lpstr>Reactive transport model – Assumptions and scales</vt:lpstr>
      <vt:lpstr>Reactive transport model – Equations</vt:lpstr>
      <vt:lpstr>Model calibration by experimental studies</vt:lpstr>
      <vt:lpstr>Model validation by field test data</vt:lpstr>
      <vt:lpstr>Conclusions &amp; Learnings</vt:lpstr>
      <vt:lpstr>Thank you for your attention!</vt:lpstr>
      <vt:lpstr>Experimental setup and procedure</vt:lpstr>
      <vt:lpstr>Microbial growth and metabolic reactions</vt:lpstr>
    </vt:vector>
  </TitlesOfParts>
  <Company>TU Clausthal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Untergrund „Bio-Methan-Reaktor“</dc:title>
  <dc:creator>Gion Joel Strobel</dc:creator>
  <cp:lastModifiedBy>Birger Hagemann</cp:lastModifiedBy>
  <cp:revision>226</cp:revision>
  <cp:lastPrinted>2020-09-23T14:15:53Z</cp:lastPrinted>
  <dcterms:created xsi:type="dcterms:W3CDTF">2018-05-28T09:58:52Z</dcterms:created>
  <dcterms:modified xsi:type="dcterms:W3CDTF">2026-05-15T09:40:39Z</dcterms:modified>
</cp:coreProperties>
</file>