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2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370" r:id="rId14"/>
    <p:sldId id="2369" r:id="rId15"/>
    <p:sldId id="23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29" autoAdjust="0"/>
  </p:normalViewPr>
  <p:slideViewPr>
    <p:cSldViewPr snapToGrid="0" snapToObjects="1">
      <p:cViewPr varScale="1">
        <p:scale>
          <a:sx n="118" d="100"/>
          <a:sy n="118" d="100"/>
        </p:scale>
        <p:origin x="11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 Liu" userId="2a0df9f8-1d96-4696-abae-056e3eb78ceb" providerId="ADAL" clId="{49628CDF-1DC0-4401-B2F1-83CD11417868}"/>
    <pc:docChg chg="modSld">
      <pc:chgData name="Na Liu" userId="2a0df9f8-1d96-4696-abae-056e3eb78ceb" providerId="ADAL" clId="{49628CDF-1DC0-4401-B2F1-83CD11417868}" dt="2026-05-14T14:47:16.065" v="1" actId="404"/>
      <pc:docMkLst>
        <pc:docMk/>
      </pc:docMkLst>
      <pc:sldChg chg="modSp mod">
        <pc:chgData name="Na Liu" userId="2a0df9f8-1d96-4696-abae-056e3eb78ceb" providerId="ADAL" clId="{49628CDF-1DC0-4401-B2F1-83CD11417868}" dt="2026-05-14T14:47:16.065" v="1" actId="404"/>
        <pc:sldMkLst>
          <pc:docMk/>
          <pc:sldMk cId="0" sldId="256"/>
        </pc:sldMkLst>
        <pc:spChg chg="mod">
          <ac:chgData name="Na Liu" userId="2a0df9f8-1d96-4696-abae-056e3eb78ceb" providerId="ADAL" clId="{49628CDF-1DC0-4401-B2F1-83CD11417868}" dt="2026-05-14T14:47:16.065" v="1" actId="404"/>
          <ac:spMkLst>
            <pc:docMk/>
            <pc:sldMk cId="0" sldId="256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99CF8-ACA9-4580-861E-028AB81D2F1C}" type="datetimeFigureOut">
              <a:rPr lang="nb-NO" smtClean="0"/>
              <a:t>14.05.2026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7607-3035-46D4-B508-A19A345A46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235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47607-3035-46D4-B508-A19A345A467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977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47607-3035-46D4-B508-A19A345A467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7561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1/acs.est.4c1389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pic>
        <p:nvPicPr>
          <p:cNvPr id="4" name="Picture 3" descr="slide01_img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4120" y="276308"/>
            <a:ext cx="1371600" cy="11648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" y="1828800"/>
            <a:ext cx="10058400" cy="1097280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algn="l">
              <a:defRPr sz="3400" b="1">
                <a:solidFill>
                  <a:srgbClr val="1E2D32"/>
                </a:solidFill>
              </a:defRPr>
            </a:pPr>
            <a:r>
              <a:rPr sz="2800" b="1">
                <a:solidFill>
                  <a:srgbClr val="195D8B"/>
                </a:solidFill>
                <a:latin typeface="Aptos"/>
              </a:rPr>
              <a:t>Microfluidic platforms for anaerobic hydrogen–mineral–microbial reactions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807" y="3246120"/>
            <a:ext cx="9022345" cy="901785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algn="l">
              <a:defRPr sz="1900" b="0">
                <a:solidFill>
                  <a:srgbClr val="59676E"/>
                </a:solidFill>
              </a:defRPr>
            </a:pPr>
            <a:r>
              <a:rPr sz="1800" dirty="0">
                <a:solidFill>
                  <a:srgbClr val="202937"/>
                </a:solidFill>
                <a:latin typeface="Aptos"/>
              </a:rPr>
              <a:t>Na Liu  |  University of Bergen</a:t>
            </a:r>
            <a:endParaRPr lang="nb-NO" sz="1800" dirty="0">
              <a:solidFill>
                <a:srgbClr val="202937"/>
              </a:solidFill>
              <a:latin typeface="Aptos"/>
            </a:endParaRPr>
          </a:p>
          <a:p>
            <a:pPr algn="l">
              <a:defRPr sz="1900" b="0">
                <a:solidFill>
                  <a:srgbClr val="59676E"/>
                </a:solidFill>
              </a:defRPr>
            </a:pPr>
            <a:endParaRPr lang="nb-NO" sz="1800" dirty="0">
              <a:solidFill>
                <a:srgbClr val="202937"/>
              </a:solidFill>
              <a:latin typeface="Aptos"/>
            </a:endParaRPr>
          </a:p>
          <a:p>
            <a:pPr>
              <a:defRPr sz="1900" b="0">
                <a:solidFill>
                  <a:srgbClr val="59676E"/>
                </a:solidFill>
              </a:defRPr>
            </a:pPr>
            <a:r>
              <a:rPr lang="en-GB" dirty="0"/>
              <a:t>Edgard Frank Viveros Acosta, Chaojie Cheng, Christian Ostertag-Henning</a:t>
            </a:r>
            <a:endParaRPr sz="1400" dirty="0">
              <a:solidFill>
                <a:srgbClr val="202937"/>
              </a:solidFill>
              <a:latin typeface="Apto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928" y="5841008"/>
            <a:ext cx="6400800" cy="332399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algn="l">
              <a:defRPr sz="1700" b="1">
                <a:solidFill>
                  <a:srgbClr val="00584A"/>
                </a:solidFill>
              </a:defRPr>
            </a:pPr>
            <a:r>
              <a:rPr sz="1800" dirty="0" err="1">
                <a:solidFill>
                  <a:srgbClr val="202937"/>
                </a:solidFill>
                <a:latin typeface="Aptos"/>
              </a:rPr>
              <a:t>InterPore</a:t>
            </a:r>
            <a:r>
              <a:rPr sz="1800" dirty="0">
                <a:solidFill>
                  <a:srgbClr val="202937"/>
                </a:solidFill>
                <a:latin typeface="Aptos"/>
              </a:rPr>
              <a:t> Conference</a:t>
            </a:r>
            <a:r>
              <a:rPr lang="nb-NO" sz="1800" dirty="0">
                <a:solidFill>
                  <a:srgbClr val="202937"/>
                </a:solidFill>
                <a:latin typeface="Aptos"/>
              </a:rPr>
              <a:t>, Nantes, France 2026</a:t>
            </a:r>
            <a:endParaRPr sz="1800" dirty="0">
              <a:solidFill>
                <a:srgbClr val="202937"/>
              </a:solidFill>
              <a:latin typeface="Apto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02920" y="256032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000" b="1">
                <a:solidFill>
                  <a:srgbClr val="1E2D32"/>
                </a:solidFill>
              </a:defRPr>
            </a:pPr>
            <a:r>
              <a:rPr sz="2800" b="1" dirty="0">
                <a:solidFill>
                  <a:srgbClr val="195D8B"/>
                </a:solidFill>
                <a:latin typeface="Aptos"/>
              </a:rPr>
              <a:t>Platform III — </a:t>
            </a:r>
            <a:r>
              <a:rPr lang="nb-NO" altLang="zh-CN" sz="2800" b="1" dirty="0">
                <a:solidFill>
                  <a:srgbClr val="195D8B"/>
                </a:solidFill>
                <a:latin typeface="Aptos"/>
              </a:rPr>
              <a:t>Real rock chip </a:t>
            </a:r>
            <a:endParaRPr sz="2800" b="1" dirty="0">
              <a:solidFill>
                <a:srgbClr val="195D8B"/>
              </a:solidFill>
              <a:latin typeface="Aptos"/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24D092AE-15B5-B934-5ACE-5462D86CCEB0}"/>
              </a:ext>
            </a:extLst>
          </p:cNvPr>
          <p:cNvSpPr txBox="1">
            <a:spLocks/>
          </p:cNvSpPr>
          <p:nvPr/>
        </p:nvSpPr>
        <p:spPr>
          <a:xfrm>
            <a:off x="395920" y="885181"/>
            <a:ext cx="5034840" cy="52677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>
                <a:latin typeface="Aptos" panose="020B0004020202020204" pitchFamily="34" charset="0"/>
                <a:cs typeface="Rubik"/>
              </a:rPr>
              <a:t>Real-rock micromodel </a:t>
            </a:r>
            <a:r>
              <a:rPr lang="en-US" sz="1800">
                <a:latin typeface="Aptos" panose="020B0004020202020204" pitchFamily="34" charset="0"/>
                <a:cs typeface="Rubik"/>
              </a:rPr>
              <a:t>c</a:t>
            </a:r>
            <a:r>
              <a:rPr lang="en-US" sz="1800">
                <a:latin typeface="Aptos" panose="020B0004020202020204" pitchFamily="34" charset="0"/>
                <a:cs typeface="Arial"/>
              </a:rPr>
              <a:t>ontaining sulfates and carbonates for bio-geochemical reactions.</a:t>
            </a:r>
          </a:p>
          <a:p>
            <a:pPr lvl="1">
              <a:spcBef>
                <a:spcPts val="0"/>
              </a:spcBef>
            </a:pPr>
            <a:r>
              <a:rPr lang="en-US" sz="1400">
                <a:latin typeface="Aptos" panose="020B0004020202020204" pitchFamily="34" charset="0"/>
                <a:cs typeface="Arial"/>
              </a:rPr>
              <a:t>Natural rock texture and heterogeneity</a:t>
            </a:r>
          </a:p>
          <a:p>
            <a:pPr lvl="1">
              <a:spcBef>
                <a:spcPts val="0"/>
              </a:spcBef>
            </a:pPr>
            <a:r>
              <a:rPr lang="en-US" sz="1400">
                <a:latin typeface="Aptos" panose="020B0004020202020204" pitchFamily="34" charset="0"/>
                <a:cs typeface="Arial"/>
              </a:rPr>
              <a:t>Contains sulfates &amp; carbonates</a:t>
            </a:r>
          </a:p>
          <a:p>
            <a:pPr marL="457200" lvl="1" indent="0">
              <a:spcBef>
                <a:spcPts val="0"/>
              </a:spcBef>
              <a:buFont typeface="Arial"/>
              <a:buNone/>
            </a:pPr>
            <a:r>
              <a:rPr lang="en-US" sz="1400">
                <a:latin typeface="Aptos" panose="020B0004020202020204" pitchFamily="34" charset="0"/>
                <a:cs typeface="Arial"/>
              </a:rPr>
              <a:t>    (e.g., limestone, calcite, dolomite, anhydrite)</a:t>
            </a:r>
          </a:p>
          <a:p>
            <a:pPr lvl="1">
              <a:spcBef>
                <a:spcPts val="0"/>
              </a:spcBef>
            </a:pPr>
            <a:endParaRPr lang="en-US" sz="1400">
              <a:latin typeface="Aptos" panose="020B0004020202020204" pitchFamily="34" charset="0"/>
              <a:cs typeface="Arial"/>
            </a:endParaRPr>
          </a:p>
          <a:p>
            <a:endParaRPr lang="en-US" sz="1800" b="1" dirty="0">
              <a:latin typeface="Aptos" panose="020B00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82E99B-7169-BF32-CC73-4C42AB786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005" y="766602"/>
            <a:ext cx="5404181" cy="2860178"/>
          </a:xfrm>
          <a:prstGeom prst="rect">
            <a:avLst/>
          </a:prstGeom>
        </p:spPr>
      </p:pic>
      <p:pic>
        <p:nvPicPr>
          <p:cNvPr id="17" name="Media1">
            <a:hlinkClick r:id="" action="ppaction://media"/>
            <a:extLst>
              <a:ext uri="{FF2B5EF4-FFF2-40B4-BE49-F238E27FC236}">
                <a16:creationId xmlns:a16="http://schemas.microsoft.com/office/drawing/2014/main" id="{E3904424-F10D-EEC1-03DA-0E84F0D11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3693" y="2397903"/>
            <a:ext cx="4273464" cy="24070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BA2964-B9E8-E68A-A7CE-3D76E3A7A5F6}"/>
              </a:ext>
            </a:extLst>
          </p:cNvPr>
          <p:cNvSpPr txBox="1"/>
          <p:nvPr/>
        </p:nvSpPr>
        <p:spPr>
          <a:xfrm>
            <a:off x="264482" y="5230556"/>
            <a:ext cx="529128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>
                <a:latin typeface="Aptos" panose="020B0004020202020204" pitchFamily="34" charset="0"/>
              </a:rPr>
              <a:t>A </a:t>
            </a:r>
            <a:r>
              <a:rPr lang="nb-NO" dirty="0" err="1">
                <a:latin typeface="Aptos" panose="020B0004020202020204" pitchFamily="34" charset="0"/>
              </a:rPr>
              <a:t>realistic</a:t>
            </a:r>
            <a:r>
              <a:rPr lang="nb-NO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platform</a:t>
            </a:r>
            <a:r>
              <a:rPr lang="nb-NO" dirty="0">
                <a:latin typeface="Aptos" panose="020B0004020202020204" pitchFamily="34" charset="0"/>
              </a:rPr>
              <a:t> for </a:t>
            </a:r>
            <a:r>
              <a:rPr lang="nb-NO" dirty="0" err="1">
                <a:latin typeface="Aptos" panose="020B0004020202020204" pitchFamily="34" charset="0"/>
              </a:rPr>
              <a:t>studying</a:t>
            </a:r>
            <a:r>
              <a:rPr lang="nb-NO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coupled</a:t>
            </a:r>
            <a:r>
              <a:rPr lang="nb-NO" dirty="0">
                <a:latin typeface="Aptos" panose="020B0004020202020204" pitchFamily="34" charset="0"/>
              </a:rPr>
              <a:t> transport, </a:t>
            </a:r>
            <a:r>
              <a:rPr lang="nb-NO" dirty="0" err="1">
                <a:latin typeface="Aptos" panose="020B0004020202020204" pitchFamily="34" charset="0"/>
              </a:rPr>
              <a:t>biofilm</a:t>
            </a:r>
            <a:r>
              <a:rPr lang="nb-NO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activity</a:t>
            </a:r>
            <a:r>
              <a:rPr lang="nb-NO" dirty="0">
                <a:latin typeface="Aptos" panose="020B0004020202020204" pitchFamily="34" charset="0"/>
              </a:rPr>
              <a:t>, and mineral </a:t>
            </a:r>
            <a:r>
              <a:rPr lang="nb-NO" dirty="0" err="1">
                <a:latin typeface="Aptos" panose="020B0004020202020204" pitchFamily="34" charset="0"/>
              </a:rPr>
              <a:t>reactions</a:t>
            </a:r>
            <a:r>
              <a:rPr lang="nb-NO" dirty="0">
                <a:latin typeface="Aptos" panose="020B0004020202020204" pitchFamily="34" charset="0"/>
              </a:rPr>
              <a:t> in </a:t>
            </a:r>
            <a:r>
              <a:rPr lang="nb-NO" dirty="0" err="1">
                <a:latin typeface="Aptos" panose="020B0004020202020204" pitchFamily="34" charset="0"/>
              </a:rPr>
              <a:t>porous</a:t>
            </a:r>
            <a:r>
              <a:rPr lang="nb-NO" dirty="0">
                <a:latin typeface="Aptos" panose="020B0004020202020204" pitchFamily="34" charset="0"/>
              </a:rPr>
              <a:t> rocks.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8A92A3-B137-F9D9-5D2F-C5A1924AA574}"/>
              </a:ext>
            </a:extLst>
          </p:cNvPr>
          <p:cNvSpPr txBox="1"/>
          <p:nvPr/>
        </p:nvSpPr>
        <p:spPr>
          <a:xfrm>
            <a:off x="6029422" y="346802"/>
            <a:ext cx="336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latin typeface="Aptos" panose="020B0004020202020204" pitchFamily="34" charset="0"/>
              </a:rPr>
              <a:t>Real rock chip </a:t>
            </a:r>
            <a:r>
              <a:rPr lang="nb-NO" err="1">
                <a:latin typeface="Aptos" panose="020B0004020202020204" pitchFamily="34" charset="0"/>
              </a:rPr>
              <a:t>thin</a:t>
            </a:r>
            <a:r>
              <a:rPr lang="nb-NO">
                <a:latin typeface="Aptos" panose="020B0004020202020204" pitchFamily="34" charset="0"/>
              </a:rPr>
              <a:t> </a:t>
            </a:r>
            <a:r>
              <a:rPr lang="nb-NO" err="1">
                <a:latin typeface="Aptos" panose="020B0004020202020204" pitchFamily="34" charset="0"/>
              </a:rPr>
              <a:t>section</a:t>
            </a:r>
            <a:endParaRPr lang="nb-NO">
              <a:latin typeface="Aptos" panose="020B00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EA8778-4ED1-3F8A-2EEE-EDDC4E264407}"/>
              </a:ext>
            </a:extLst>
          </p:cNvPr>
          <p:cNvGrpSpPr/>
          <p:nvPr/>
        </p:nvGrpSpPr>
        <p:grpSpPr>
          <a:xfrm>
            <a:off x="5795584" y="3687414"/>
            <a:ext cx="5945275" cy="2860178"/>
            <a:chOff x="5744308" y="3738179"/>
            <a:chExt cx="5945275" cy="2860178"/>
          </a:xfrm>
        </p:grpSpPr>
        <p:pic>
          <p:nvPicPr>
            <p:cNvPr id="21" name="Picture 20" descr="Diagram of a diagram showing a water pump and a heater control&#10;&#10;AI-generated content may be incorrect.">
              <a:extLst>
                <a:ext uri="{FF2B5EF4-FFF2-40B4-BE49-F238E27FC236}">
                  <a16:creationId xmlns:a16="http://schemas.microsoft.com/office/drawing/2014/main" id="{65285922-8E33-DC3C-FDD3-C13A522E9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5102" r="55691" b="510"/>
            <a:stretch>
              <a:fillRect/>
            </a:stretch>
          </p:blipFill>
          <p:spPr>
            <a:xfrm>
              <a:off x="5882463" y="4184012"/>
              <a:ext cx="2276932" cy="1927973"/>
            </a:xfrm>
            <a:prstGeom prst="rect">
              <a:avLst/>
            </a:prstGeom>
          </p:spPr>
        </p:pic>
        <p:pic>
          <p:nvPicPr>
            <p:cNvPr id="22" name="Picture 21" descr="A close up of a gloved hand holding a plastic tube with a white rectangular object&#10;&#10;AI-generated content may be incorrect.">
              <a:extLst>
                <a:ext uri="{FF2B5EF4-FFF2-40B4-BE49-F238E27FC236}">
                  <a16:creationId xmlns:a16="http://schemas.microsoft.com/office/drawing/2014/main" id="{460773EC-FBED-7D5C-33D2-611D6359B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26142" y="4244017"/>
              <a:ext cx="2723627" cy="1739028"/>
            </a:xfrm>
            <a:prstGeom prst="rect">
              <a:avLst/>
            </a:prstGeom>
          </p:spPr>
        </p:pic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7E1A3419-0803-30F9-4D8D-21B45B8B3C20}"/>
                </a:ext>
              </a:extLst>
            </p:cNvPr>
            <p:cNvSpPr/>
            <p:nvPr/>
          </p:nvSpPr>
          <p:spPr>
            <a:xfrm>
              <a:off x="8265601" y="5016912"/>
              <a:ext cx="386219" cy="30271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C7DB58-F06A-F95E-231A-609E78AAE20E}"/>
                </a:ext>
              </a:extLst>
            </p:cNvPr>
            <p:cNvSpPr txBox="1"/>
            <p:nvPr/>
          </p:nvSpPr>
          <p:spPr>
            <a:xfrm>
              <a:off x="7287488" y="6185894"/>
              <a:ext cx="31659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altLang="zh-CN" sz="1600" dirty="0" err="1">
                  <a:latin typeface="Aptos" panose="020B0004020202020204" pitchFamily="34" charset="0"/>
                </a:rPr>
                <a:t>Work</a:t>
              </a:r>
              <a:r>
                <a:rPr lang="nb-NO" altLang="zh-CN" sz="1600" dirty="0">
                  <a:latin typeface="Aptos" panose="020B0004020202020204" pitchFamily="34" charset="0"/>
                </a:rPr>
                <a:t> from Dr. </a:t>
              </a:r>
              <a:r>
                <a:rPr lang="nb-NO" altLang="zh-CN" sz="1600" b="1" dirty="0">
                  <a:latin typeface="Aptos" panose="020B0004020202020204" pitchFamily="34" charset="0"/>
                </a:rPr>
                <a:t>Chaojie Cheng</a:t>
              </a:r>
              <a:r>
                <a:rPr lang="nb-NO" altLang="zh-CN" sz="1600" dirty="0">
                  <a:latin typeface="Aptos" panose="020B0004020202020204" pitchFamily="34" charset="0"/>
                </a:rPr>
                <a:t>, KIT</a:t>
              </a:r>
              <a:endParaRPr lang="nb-NO" sz="1600" dirty="0">
                <a:latin typeface="Aptos" panose="020B00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B8548E6-406C-CBED-CED9-9A8FD79C5E94}"/>
                </a:ext>
              </a:extLst>
            </p:cNvPr>
            <p:cNvSpPr/>
            <p:nvPr/>
          </p:nvSpPr>
          <p:spPr>
            <a:xfrm>
              <a:off x="5744308" y="3738179"/>
              <a:ext cx="5945275" cy="286017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latin typeface="Aptos" panose="020B00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227757-F99D-6C0E-8A5F-7A507A465242}"/>
                </a:ext>
              </a:extLst>
            </p:cNvPr>
            <p:cNvSpPr txBox="1"/>
            <p:nvPr/>
          </p:nvSpPr>
          <p:spPr>
            <a:xfrm>
              <a:off x="8716945" y="3853374"/>
              <a:ext cx="2419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>
                  <a:latin typeface="Aptos" panose="020B0004020202020204" pitchFamily="34" charset="0"/>
                </a:rPr>
                <a:t>Real rock chip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BE3C69-53A3-08C2-2536-C8A30A3FFAFB}"/>
                </a:ext>
              </a:extLst>
            </p:cNvPr>
            <p:cNvSpPr txBox="1"/>
            <p:nvPr/>
          </p:nvSpPr>
          <p:spPr>
            <a:xfrm>
              <a:off x="5978146" y="3832353"/>
              <a:ext cx="24199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err="1">
                  <a:latin typeface="Aptos" panose="020B0004020202020204" pitchFamily="34" charset="0"/>
                </a:rPr>
                <a:t>Micromodel</a:t>
              </a:r>
              <a:r>
                <a:rPr lang="nb-NO">
                  <a:latin typeface="Aptos" panose="020B0004020202020204" pitchFamily="34" charset="0"/>
                </a:rPr>
                <a:t> </a:t>
              </a:r>
              <a:r>
                <a:rPr lang="nb-NO" err="1">
                  <a:latin typeface="Aptos" panose="020B0004020202020204" pitchFamily="34" charset="0"/>
                </a:rPr>
                <a:t>assemply</a:t>
              </a:r>
              <a:endParaRPr lang="nb-NO">
                <a:latin typeface="Aptos" panose="020B00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529865C8-3E07-C75B-C5F2-ACBB13D24059}"/>
              </a:ext>
            </a:extLst>
          </p:cNvPr>
          <p:cNvSpPr/>
          <p:nvPr/>
        </p:nvSpPr>
        <p:spPr>
          <a:xfrm>
            <a:off x="5912326" y="4193252"/>
            <a:ext cx="177800" cy="267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Aptos" panose="020B00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02920" y="256032"/>
            <a:ext cx="10972800" cy="50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000" b="1">
                <a:solidFill>
                  <a:srgbClr val="1E2D32"/>
                </a:solidFill>
              </a:defRPr>
            </a:pPr>
            <a:r>
              <a:rPr sz="2800" b="1" dirty="0">
                <a:solidFill>
                  <a:srgbClr val="195D8B"/>
                </a:solidFill>
                <a:latin typeface="Aptos"/>
              </a:rPr>
              <a:t>Platform comparison: complementary, not competing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5062EC4-B94C-4790-EF98-0EFDE001D323}"/>
              </a:ext>
            </a:extLst>
          </p:cNvPr>
          <p:cNvSpPr/>
          <p:nvPr/>
        </p:nvSpPr>
        <p:spPr>
          <a:xfrm>
            <a:off x="807914" y="1322889"/>
            <a:ext cx="2922955" cy="3379965"/>
          </a:xfrm>
          <a:prstGeom prst="roundRect">
            <a:avLst/>
          </a:prstGeom>
          <a:solidFill>
            <a:srgbClr val="97E4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0467A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E72660C-ECD8-9DC1-8D96-2402F64B4712}"/>
              </a:ext>
            </a:extLst>
          </p:cNvPr>
          <p:cNvSpPr/>
          <p:nvPr/>
        </p:nvSpPr>
        <p:spPr>
          <a:xfrm>
            <a:off x="4234961" y="1340106"/>
            <a:ext cx="3031880" cy="3379965"/>
          </a:xfrm>
          <a:prstGeom prst="roundRect">
            <a:avLst/>
          </a:prstGeom>
          <a:solidFill>
            <a:srgbClr val="FDCFE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99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CDA49AC-5FDB-D26F-F654-2A0A8B9D4A39}"/>
              </a:ext>
            </a:extLst>
          </p:cNvPr>
          <p:cNvSpPr/>
          <p:nvPr/>
        </p:nvSpPr>
        <p:spPr>
          <a:xfrm>
            <a:off x="7873512" y="1322889"/>
            <a:ext cx="3031880" cy="339718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0703A6-2A8E-A302-94B6-0E570D2AF3BA}"/>
              </a:ext>
            </a:extLst>
          </p:cNvPr>
          <p:cNvSpPr txBox="1"/>
          <p:nvPr/>
        </p:nvSpPr>
        <p:spPr>
          <a:xfrm>
            <a:off x="1053121" y="1340106"/>
            <a:ext cx="2283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nb-NO" sz="2000" b="1" dirty="0" err="1">
                <a:solidFill>
                  <a:srgbClr val="00467A"/>
                </a:solidFill>
              </a:rPr>
              <a:t>Physical</a:t>
            </a:r>
            <a:r>
              <a:rPr lang="nb-NO" sz="2000" b="1" dirty="0">
                <a:solidFill>
                  <a:srgbClr val="00467A"/>
                </a:solidFill>
              </a:rPr>
              <a:t> chip (UiB)</a:t>
            </a:r>
          </a:p>
          <a:p>
            <a:pPr algn="ctr">
              <a:buNone/>
            </a:pPr>
            <a:r>
              <a:rPr lang="nb-NO" sz="1600" i="1" dirty="0">
                <a:solidFill>
                  <a:srgbClr val="00467A"/>
                </a:solidFill>
              </a:rPr>
              <a:t>Silicon-glass chip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6C0ED6-0951-CC5E-0C73-FC3050F730DA}"/>
              </a:ext>
            </a:extLst>
          </p:cNvPr>
          <p:cNvSpPr txBox="1"/>
          <p:nvPr/>
        </p:nvSpPr>
        <p:spPr>
          <a:xfrm>
            <a:off x="4576395" y="1442004"/>
            <a:ext cx="2469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nb-NO" sz="2000" b="1">
                <a:solidFill>
                  <a:srgbClr val="990000"/>
                </a:solidFill>
              </a:rPr>
              <a:t>Chemical chip (BGR)</a:t>
            </a:r>
          </a:p>
          <a:p>
            <a:pPr algn="ctr">
              <a:buNone/>
            </a:pPr>
            <a:r>
              <a:rPr lang="nb-NO" sz="1600" i="1">
                <a:solidFill>
                  <a:srgbClr val="990000"/>
                </a:solidFill>
              </a:rPr>
              <a:t>Polymer(</a:t>
            </a:r>
            <a:r>
              <a:rPr lang="nb-NO" sz="1600" i="1" err="1">
                <a:solidFill>
                  <a:srgbClr val="990000"/>
                </a:solidFill>
              </a:rPr>
              <a:t>ibidi</a:t>
            </a:r>
            <a:r>
              <a:rPr lang="nb-NO" sz="1600" i="1">
                <a:solidFill>
                  <a:srgbClr val="990000"/>
                </a:solidFill>
              </a:rPr>
              <a:t>) chip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08D7EC-E549-10B5-9096-447DA6022F21}"/>
              </a:ext>
            </a:extLst>
          </p:cNvPr>
          <p:cNvSpPr txBox="1"/>
          <p:nvPr/>
        </p:nvSpPr>
        <p:spPr>
          <a:xfrm>
            <a:off x="8354646" y="1340106"/>
            <a:ext cx="22430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nb-NO" sz="2000" b="1">
                <a:solidFill>
                  <a:schemeClr val="accent2">
                    <a:lumMod val="50000"/>
                  </a:schemeClr>
                </a:solidFill>
              </a:rPr>
              <a:t>Real-rock chip (KIT)</a:t>
            </a:r>
          </a:p>
          <a:p>
            <a:pPr algn="ctr">
              <a:buNone/>
            </a:pPr>
            <a:r>
              <a:rPr lang="nb-NO" sz="1600" i="1" err="1">
                <a:solidFill>
                  <a:schemeClr val="accent2">
                    <a:lumMod val="50000"/>
                  </a:schemeClr>
                </a:solidFill>
              </a:rPr>
              <a:t>Thin</a:t>
            </a:r>
            <a:r>
              <a:rPr lang="nb-NO" sz="1600" i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nb-NO" sz="1600" i="1" err="1">
                <a:solidFill>
                  <a:schemeClr val="accent2">
                    <a:lumMod val="50000"/>
                  </a:schemeClr>
                </a:solidFill>
              </a:rPr>
              <a:t>section</a:t>
            </a:r>
            <a:r>
              <a:rPr lang="nb-NO" sz="1600" i="1">
                <a:solidFill>
                  <a:schemeClr val="accent2">
                    <a:lumMod val="50000"/>
                  </a:schemeClr>
                </a:solidFill>
              </a:rPr>
              <a:t> chip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BE598B-2ABC-1820-5E8D-596F6C298057}"/>
              </a:ext>
            </a:extLst>
          </p:cNvPr>
          <p:cNvSpPr txBox="1"/>
          <p:nvPr/>
        </p:nvSpPr>
        <p:spPr>
          <a:xfrm>
            <a:off x="1234830" y="1981665"/>
            <a:ext cx="257321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u="sng">
                <a:solidFill>
                  <a:srgbClr val="00467A"/>
                </a:solidFill>
              </a:rPr>
              <a:t>Strengths:      </a:t>
            </a:r>
            <a:endParaRPr lang="en-US" sz="1600" u="sng">
              <a:solidFill>
                <a:srgbClr val="00467A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467A"/>
                </a:solidFill>
              </a:rPr>
              <a:t>High P–T (up to 150 bar)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467A"/>
                </a:solidFill>
              </a:rPr>
              <a:t>Gas-tight → stable anaerobic conditions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467A"/>
                </a:solidFill>
              </a:rPr>
              <a:t>Quantitative flow &amp; biofilm analysis </a:t>
            </a:r>
          </a:p>
          <a:p>
            <a:pPr>
              <a:buNone/>
            </a:pPr>
            <a:endParaRPr lang="en-US" sz="1600" b="1">
              <a:solidFill>
                <a:srgbClr val="00467A"/>
              </a:solidFill>
            </a:endParaRPr>
          </a:p>
          <a:p>
            <a:pPr>
              <a:buNone/>
            </a:pPr>
            <a:r>
              <a:rPr lang="en-US" sz="1600" b="1" u="sng">
                <a:solidFill>
                  <a:srgbClr val="00467A"/>
                </a:solidFill>
              </a:rPr>
              <a:t>Limitations: </a:t>
            </a:r>
            <a:endParaRPr lang="en-US" sz="1600" u="sng">
              <a:solidFill>
                <a:srgbClr val="00467A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467A"/>
                </a:solidFill>
              </a:rPr>
              <a:t>Idealized geometry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467A"/>
                </a:solidFill>
              </a:rPr>
              <a:t>Limited Raman access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C121C4-9F87-617E-0DCA-BEAD2719F42A}"/>
              </a:ext>
            </a:extLst>
          </p:cNvPr>
          <p:cNvSpPr txBox="1"/>
          <p:nvPr/>
        </p:nvSpPr>
        <p:spPr>
          <a:xfrm>
            <a:off x="4614495" y="2178407"/>
            <a:ext cx="27656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u="sng">
                <a:solidFill>
                  <a:srgbClr val="990000"/>
                </a:solidFill>
              </a:rPr>
              <a:t>Strengths: </a:t>
            </a:r>
            <a:endParaRPr lang="en-US" sz="1600" u="sng">
              <a:solidFill>
                <a:srgbClr val="99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990000"/>
                </a:solidFill>
              </a:rPr>
              <a:t>Raman + confocal compatible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990000"/>
                </a:solidFill>
              </a:rPr>
              <a:t>Good for chemical mapping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990000"/>
                </a:solidFill>
              </a:rPr>
              <a:t>Controlled anaerobic conditions </a:t>
            </a:r>
          </a:p>
          <a:p>
            <a:endParaRPr lang="en-US" sz="1600">
              <a:solidFill>
                <a:srgbClr val="990000"/>
              </a:solidFill>
            </a:endParaRPr>
          </a:p>
          <a:p>
            <a:pPr>
              <a:buNone/>
            </a:pPr>
            <a:r>
              <a:rPr lang="en-US" sz="1600" b="1" u="sng">
                <a:solidFill>
                  <a:srgbClr val="990000"/>
                </a:solidFill>
              </a:rPr>
              <a:t>Limitations: </a:t>
            </a:r>
            <a:endParaRPr lang="en-US" sz="1600" u="sng">
              <a:solidFill>
                <a:srgbClr val="99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990000"/>
                </a:solidFill>
              </a:rPr>
              <a:t>Atmospheric pressure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990000"/>
                </a:solidFill>
              </a:rPr>
              <a:t>Simpler flow conditions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D96FB5-20FE-8611-B85B-E58911F2C17F}"/>
              </a:ext>
            </a:extLst>
          </p:cNvPr>
          <p:cNvSpPr txBox="1"/>
          <p:nvPr/>
        </p:nvSpPr>
        <p:spPr>
          <a:xfrm>
            <a:off x="8428891" y="2024316"/>
            <a:ext cx="27744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u="sng">
                <a:solidFill>
                  <a:schemeClr val="accent2">
                    <a:lumMod val="50000"/>
                  </a:schemeClr>
                </a:solidFill>
              </a:rPr>
              <a:t>Strengths:</a:t>
            </a:r>
            <a:endParaRPr lang="en-US" sz="1600" u="sng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>
                    <a:lumMod val="50000"/>
                  </a:schemeClr>
                </a:solidFill>
              </a:rPr>
              <a:t>Natural mineralogy &amp; roughness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>
                    <a:lumMod val="50000"/>
                  </a:schemeClr>
                </a:solidFill>
              </a:rPr>
              <a:t>Real pore structure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>
                    <a:lumMod val="50000"/>
                  </a:schemeClr>
                </a:solidFill>
              </a:rPr>
              <a:t>High geological realism</a:t>
            </a:r>
          </a:p>
          <a:p>
            <a:r>
              <a:rPr lang="en-US" sz="160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en-US" sz="1600" b="1" u="sng">
                <a:solidFill>
                  <a:schemeClr val="accent2">
                    <a:lumMod val="50000"/>
                  </a:schemeClr>
                </a:solidFill>
              </a:rPr>
              <a:t>Limitations:</a:t>
            </a:r>
            <a:endParaRPr lang="en-US" sz="1600" u="sng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>
                    <a:lumMod val="50000"/>
                  </a:schemeClr>
                </a:solidFill>
              </a:rPr>
              <a:t>H₂ leakage risk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2">
                    <a:lumMod val="50000"/>
                  </a:schemeClr>
                </a:solidFill>
              </a:rPr>
              <a:t>Experimental constraints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8BFA1E-7B3A-1C8D-BD9E-A7437B8F97A9}"/>
              </a:ext>
            </a:extLst>
          </p:cNvPr>
          <p:cNvSpPr txBox="1"/>
          <p:nvPr/>
        </p:nvSpPr>
        <p:spPr>
          <a:xfrm>
            <a:off x="1539631" y="5667960"/>
            <a:ext cx="9058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No single platform is sufficient, mechanistic understanding requires integration.</a:t>
            </a:r>
            <a:endParaRPr lang="nb-NO" b="1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FB74878-304A-88E9-27AA-FD2EF73ACB42}"/>
              </a:ext>
            </a:extLst>
          </p:cNvPr>
          <p:cNvSpPr/>
          <p:nvPr/>
        </p:nvSpPr>
        <p:spPr>
          <a:xfrm>
            <a:off x="885090" y="2032534"/>
            <a:ext cx="336062" cy="343620"/>
          </a:xfrm>
          <a:custGeom>
            <a:avLst/>
            <a:gdLst>
              <a:gd name="csX0" fmla="*/ 165138 w 336062"/>
              <a:gd name="csY0" fmla="*/ 40813 h 343620"/>
              <a:gd name="csX1" fmla="*/ 135032 w 336062"/>
              <a:gd name="csY1" fmla="*/ 133355 h 343620"/>
              <a:gd name="csX2" fmla="*/ 37608 w 336062"/>
              <a:gd name="csY2" fmla="*/ 133354 h 343620"/>
              <a:gd name="csX3" fmla="*/ 116426 w 336062"/>
              <a:gd name="csY3" fmla="*/ 190548 h 343620"/>
              <a:gd name="csX4" fmla="*/ 86320 w 336062"/>
              <a:gd name="csY4" fmla="*/ 283089 h 343620"/>
              <a:gd name="csX5" fmla="*/ 165138 w 336062"/>
              <a:gd name="csY5" fmla="*/ 225895 h 343620"/>
              <a:gd name="csX6" fmla="*/ 243955 w 336062"/>
              <a:gd name="csY6" fmla="*/ 283089 h 343620"/>
              <a:gd name="csX7" fmla="*/ 213849 w 336062"/>
              <a:gd name="csY7" fmla="*/ 190548 h 343620"/>
              <a:gd name="csX8" fmla="*/ 292667 w 336062"/>
              <a:gd name="csY8" fmla="*/ 133354 h 343620"/>
              <a:gd name="csX9" fmla="*/ 195243 w 336062"/>
              <a:gd name="csY9" fmla="*/ 133355 h 343620"/>
              <a:gd name="csX10" fmla="*/ 168031 w 336062"/>
              <a:gd name="csY10" fmla="*/ 0 h 343620"/>
              <a:gd name="csX11" fmla="*/ 336062 w 336062"/>
              <a:gd name="csY11" fmla="*/ 171810 h 343620"/>
              <a:gd name="csX12" fmla="*/ 168031 w 336062"/>
              <a:gd name="csY12" fmla="*/ 343620 h 343620"/>
              <a:gd name="csX13" fmla="*/ 0 w 336062"/>
              <a:gd name="csY13" fmla="*/ 171810 h 343620"/>
              <a:gd name="csX14" fmla="*/ 168031 w 336062"/>
              <a:gd name="csY14" fmla="*/ 0 h 3436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36062" h="343620">
                <a:moveTo>
                  <a:pt x="165138" y="40813"/>
                </a:moveTo>
                <a:lnTo>
                  <a:pt x="135032" y="133355"/>
                </a:lnTo>
                <a:lnTo>
                  <a:pt x="37608" y="133354"/>
                </a:lnTo>
                <a:lnTo>
                  <a:pt x="116426" y="190548"/>
                </a:lnTo>
                <a:lnTo>
                  <a:pt x="86320" y="283089"/>
                </a:lnTo>
                <a:lnTo>
                  <a:pt x="165138" y="225895"/>
                </a:lnTo>
                <a:lnTo>
                  <a:pt x="243955" y="283089"/>
                </a:lnTo>
                <a:lnTo>
                  <a:pt x="213849" y="190548"/>
                </a:lnTo>
                <a:lnTo>
                  <a:pt x="292667" y="133354"/>
                </a:lnTo>
                <a:lnTo>
                  <a:pt x="195243" y="133355"/>
                </a:lnTo>
                <a:close/>
                <a:moveTo>
                  <a:pt x="168031" y="0"/>
                </a:moveTo>
                <a:cubicBezTo>
                  <a:pt x="260832" y="0"/>
                  <a:pt x="336062" y="76922"/>
                  <a:pt x="336062" y="171810"/>
                </a:cubicBezTo>
                <a:cubicBezTo>
                  <a:pt x="336062" y="266698"/>
                  <a:pt x="260832" y="343620"/>
                  <a:pt x="168031" y="343620"/>
                </a:cubicBezTo>
                <a:cubicBezTo>
                  <a:pt x="75230" y="343620"/>
                  <a:pt x="0" y="266698"/>
                  <a:pt x="0" y="171810"/>
                </a:cubicBezTo>
                <a:cubicBezTo>
                  <a:pt x="0" y="76922"/>
                  <a:pt x="75230" y="0"/>
                  <a:pt x="168031" y="0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rgbClr val="00467A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FDAF8EB-904A-CD89-58F2-3829BF7B1274}"/>
              </a:ext>
            </a:extLst>
          </p:cNvPr>
          <p:cNvSpPr/>
          <p:nvPr/>
        </p:nvSpPr>
        <p:spPr>
          <a:xfrm>
            <a:off x="899256" y="3743183"/>
            <a:ext cx="321896" cy="343620"/>
          </a:xfrm>
          <a:custGeom>
            <a:avLst/>
            <a:gdLst>
              <a:gd name="csX0" fmla="*/ 152352 w 380022"/>
              <a:gd name="csY0" fmla="*/ 98394 h 392658"/>
              <a:gd name="csX1" fmla="*/ 108749 w 380022"/>
              <a:gd name="csY1" fmla="*/ 129952 h 392658"/>
              <a:gd name="csX2" fmla="*/ 156789 w 380022"/>
              <a:gd name="csY2" fmla="*/ 196329 h 392658"/>
              <a:gd name="csX3" fmla="*/ 108749 w 380022"/>
              <a:gd name="csY3" fmla="*/ 262706 h 392658"/>
              <a:gd name="csX4" fmla="*/ 152352 w 380022"/>
              <a:gd name="csY4" fmla="*/ 294264 h 392658"/>
              <a:gd name="csX5" fmla="*/ 190011 w 380022"/>
              <a:gd name="csY5" fmla="*/ 242231 h 392658"/>
              <a:gd name="csX6" fmla="*/ 227670 w 380022"/>
              <a:gd name="csY6" fmla="*/ 294264 h 392658"/>
              <a:gd name="csX7" fmla="*/ 271273 w 380022"/>
              <a:gd name="csY7" fmla="*/ 262706 h 392658"/>
              <a:gd name="csX8" fmla="*/ 223233 w 380022"/>
              <a:gd name="csY8" fmla="*/ 196329 h 392658"/>
              <a:gd name="csX9" fmla="*/ 271273 w 380022"/>
              <a:gd name="csY9" fmla="*/ 129952 h 392658"/>
              <a:gd name="csX10" fmla="*/ 227670 w 380022"/>
              <a:gd name="csY10" fmla="*/ 98394 h 392658"/>
              <a:gd name="csX11" fmla="*/ 190011 w 380022"/>
              <a:gd name="csY11" fmla="*/ 150427 h 392658"/>
              <a:gd name="csX12" fmla="*/ 190011 w 380022"/>
              <a:gd name="csY12" fmla="*/ 0 h 392658"/>
              <a:gd name="csX13" fmla="*/ 380022 w 380022"/>
              <a:gd name="csY13" fmla="*/ 196329 h 392658"/>
              <a:gd name="csX14" fmla="*/ 190011 w 380022"/>
              <a:gd name="csY14" fmla="*/ 392658 h 392658"/>
              <a:gd name="csX15" fmla="*/ 0 w 380022"/>
              <a:gd name="csY15" fmla="*/ 196329 h 392658"/>
              <a:gd name="csX16" fmla="*/ 190011 w 380022"/>
              <a:gd name="csY16" fmla="*/ 0 h 3926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80022" h="392658">
                <a:moveTo>
                  <a:pt x="152352" y="98394"/>
                </a:moveTo>
                <a:lnTo>
                  <a:pt x="108749" y="129952"/>
                </a:lnTo>
                <a:lnTo>
                  <a:pt x="156789" y="196329"/>
                </a:lnTo>
                <a:lnTo>
                  <a:pt x="108749" y="262706"/>
                </a:lnTo>
                <a:lnTo>
                  <a:pt x="152352" y="294264"/>
                </a:lnTo>
                <a:lnTo>
                  <a:pt x="190011" y="242231"/>
                </a:lnTo>
                <a:lnTo>
                  <a:pt x="227670" y="294264"/>
                </a:lnTo>
                <a:lnTo>
                  <a:pt x="271273" y="262706"/>
                </a:lnTo>
                <a:lnTo>
                  <a:pt x="223233" y="196329"/>
                </a:lnTo>
                <a:lnTo>
                  <a:pt x="271273" y="129952"/>
                </a:lnTo>
                <a:lnTo>
                  <a:pt x="227670" y="98394"/>
                </a:lnTo>
                <a:lnTo>
                  <a:pt x="190011" y="150427"/>
                </a:lnTo>
                <a:close/>
                <a:moveTo>
                  <a:pt x="190011" y="0"/>
                </a:moveTo>
                <a:cubicBezTo>
                  <a:pt x="294951" y="0"/>
                  <a:pt x="380022" y="87899"/>
                  <a:pt x="380022" y="196329"/>
                </a:cubicBezTo>
                <a:cubicBezTo>
                  <a:pt x="380022" y="304759"/>
                  <a:pt x="294951" y="392658"/>
                  <a:pt x="190011" y="392658"/>
                </a:cubicBezTo>
                <a:cubicBezTo>
                  <a:pt x="85071" y="392658"/>
                  <a:pt x="0" y="304759"/>
                  <a:pt x="0" y="196329"/>
                </a:cubicBezTo>
                <a:cubicBezTo>
                  <a:pt x="0" y="87899"/>
                  <a:pt x="85071" y="0"/>
                  <a:pt x="190011" y="0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rgbClr val="00467A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21E3944-0695-D545-570D-DB2F34AFC2CF}"/>
              </a:ext>
            </a:extLst>
          </p:cNvPr>
          <p:cNvSpPr/>
          <p:nvPr/>
        </p:nvSpPr>
        <p:spPr>
          <a:xfrm>
            <a:off x="4309206" y="2204344"/>
            <a:ext cx="336062" cy="343620"/>
          </a:xfrm>
          <a:custGeom>
            <a:avLst/>
            <a:gdLst>
              <a:gd name="csX0" fmla="*/ 165138 w 336062"/>
              <a:gd name="csY0" fmla="*/ 40813 h 343620"/>
              <a:gd name="csX1" fmla="*/ 135032 w 336062"/>
              <a:gd name="csY1" fmla="*/ 133355 h 343620"/>
              <a:gd name="csX2" fmla="*/ 37608 w 336062"/>
              <a:gd name="csY2" fmla="*/ 133354 h 343620"/>
              <a:gd name="csX3" fmla="*/ 116426 w 336062"/>
              <a:gd name="csY3" fmla="*/ 190548 h 343620"/>
              <a:gd name="csX4" fmla="*/ 86320 w 336062"/>
              <a:gd name="csY4" fmla="*/ 283089 h 343620"/>
              <a:gd name="csX5" fmla="*/ 165138 w 336062"/>
              <a:gd name="csY5" fmla="*/ 225895 h 343620"/>
              <a:gd name="csX6" fmla="*/ 243955 w 336062"/>
              <a:gd name="csY6" fmla="*/ 283089 h 343620"/>
              <a:gd name="csX7" fmla="*/ 213849 w 336062"/>
              <a:gd name="csY7" fmla="*/ 190548 h 343620"/>
              <a:gd name="csX8" fmla="*/ 292667 w 336062"/>
              <a:gd name="csY8" fmla="*/ 133354 h 343620"/>
              <a:gd name="csX9" fmla="*/ 195243 w 336062"/>
              <a:gd name="csY9" fmla="*/ 133355 h 343620"/>
              <a:gd name="csX10" fmla="*/ 168031 w 336062"/>
              <a:gd name="csY10" fmla="*/ 0 h 343620"/>
              <a:gd name="csX11" fmla="*/ 336062 w 336062"/>
              <a:gd name="csY11" fmla="*/ 171810 h 343620"/>
              <a:gd name="csX12" fmla="*/ 168031 w 336062"/>
              <a:gd name="csY12" fmla="*/ 343620 h 343620"/>
              <a:gd name="csX13" fmla="*/ 0 w 336062"/>
              <a:gd name="csY13" fmla="*/ 171810 h 343620"/>
              <a:gd name="csX14" fmla="*/ 168031 w 336062"/>
              <a:gd name="csY14" fmla="*/ 0 h 3436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36062" h="343620">
                <a:moveTo>
                  <a:pt x="165138" y="40813"/>
                </a:moveTo>
                <a:lnTo>
                  <a:pt x="135032" y="133355"/>
                </a:lnTo>
                <a:lnTo>
                  <a:pt x="37608" y="133354"/>
                </a:lnTo>
                <a:lnTo>
                  <a:pt x="116426" y="190548"/>
                </a:lnTo>
                <a:lnTo>
                  <a:pt x="86320" y="283089"/>
                </a:lnTo>
                <a:lnTo>
                  <a:pt x="165138" y="225895"/>
                </a:lnTo>
                <a:lnTo>
                  <a:pt x="243955" y="283089"/>
                </a:lnTo>
                <a:lnTo>
                  <a:pt x="213849" y="190548"/>
                </a:lnTo>
                <a:lnTo>
                  <a:pt x="292667" y="133354"/>
                </a:lnTo>
                <a:lnTo>
                  <a:pt x="195243" y="133355"/>
                </a:lnTo>
                <a:close/>
                <a:moveTo>
                  <a:pt x="168031" y="0"/>
                </a:moveTo>
                <a:cubicBezTo>
                  <a:pt x="260832" y="0"/>
                  <a:pt x="336062" y="76922"/>
                  <a:pt x="336062" y="171810"/>
                </a:cubicBezTo>
                <a:cubicBezTo>
                  <a:pt x="336062" y="266698"/>
                  <a:pt x="260832" y="343620"/>
                  <a:pt x="168031" y="343620"/>
                </a:cubicBezTo>
                <a:cubicBezTo>
                  <a:pt x="75230" y="343620"/>
                  <a:pt x="0" y="266698"/>
                  <a:pt x="0" y="171810"/>
                </a:cubicBezTo>
                <a:cubicBezTo>
                  <a:pt x="0" y="76922"/>
                  <a:pt x="75230" y="0"/>
                  <a:pt x="168031" y="0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rgbClr val="990000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E81850D-2B1E-E3EA-524B-EA6EF4163631}"/>
              </a:ext>
            </a:extLst>
          </p:cNvPr>
          <p:cNvSpPr/>
          <p:nvPr/>
        </p:nvSpPr>
        <p:spPr>
          <a:xfrm>
            <a:off x="4309206" y="3668709"/>
            <a:ext cx="321896" cy="343620"/>
          </a:xfrm>
          <a:custGeom>
            <a:avLst/>
            <a:gdLst>
              <a:gd name="csX0" fmla="*/ 152352 w 380022"/>
              <a:gd name="csY0" fmla="*/ 98394 h 392658"/>
              <a:gd name="csX1" fmla="*/ 108749 w 380022"/>
              <a:gd name="csY1" fmla="*/ 129952 h 392658"/>
              <a:gd name="csX2" fmla="*/ 156789 w 380022"/>
              <a:gd name="csY2" fmla="*/ 196329 h 392658"/>
              <a:gd name="csX3" fmla="*/ 108749 w 380022"/>
              <a:gd name="csY3" fmla="*/ 262706 h 392658"/>
              <a:gd name="csX4" fmla="*/ 152352 w 380022"/>
              <a:gd name="csY4" fmla="*/ 294264 h 392658"/>
              <a:gd name="csX5" fmla="*/ 190011 w 380022"/>
              <a:gd name="csY5" fmla="*/ 242231 h 392658"/>
              <a:gd name="csX6" fmla="*/ 227670 w 380022"/>
              <a:gd name="csY6" fmla="*/ 294264 h 392658"/>
              <a:gd name="csX7" fmla="*/ 271273 w 380022"/>
              <a:gd name="csY7" fmla="*/ 262706 h 392658"/>
              <a:gd name="csX8" fmla="*/ 223233 w 380022"/>
              <a:gd name="csY8" fmla="*/ 196329 h 392658"/>
              <a:gd name="csX9" fmla="*/ 271273 w 380022"/>
              <a:gd name="csY9" fmla="*/ 129952 h 392658"/>
              <a:gd name="csX10" fmla="*/ 227670 w 380022"/>
              <a:gd name="csY10" fmla="*/ 98394 h 392658"/>
              <a:gd name="csX11" fmla="*/ 190011 w 380022"/>
              <a:gd name="csY11" fmla="*/ 150427 h 392658"/>
              <a:gd name="csX12" fmla="*/ 190011 w 380022"/>
              <a:gd name="csY12" fmla="*/ 0 h 392658"/>
              <a:gd name="csX13" fmla="*/ 380022 w 380022"/>
              <a:gd name="csY13" fmla="*/ 196329 h 392658"/>
              <a:gd name="csX14" fmla="*/ 190011 w 380022"/>
              <a:gd name="csY14" fmla="*/ 392658 h 392658"/>
              <a:gd name="csX15" fmla="*/ 0 w 380022"/>
              <a:gd name="csY15" fmla="*/ 196329 h 392658"/>
              <a:gd name="csX16" fmla="*/ 190011 w 380022"/>
              <a:gd name="csY16" fmla="*/ 0 h 3926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80022" h="392658">
                <a:moveTo>
                  <a:pt x="152352" y="98394"/>
                </a:moveTo>
                <a:lnTo>
                  <a:pt x="108749" y="129952"/>
                </a:lnTo>
                <a:lnTo>
                  <a:pt x="156789" y="196329"/>
                </a:lnTo>
                <a:lnTo>
                  <a:pt x="108749" y="262706"/>
                </a:lnTo>
                <a:lnTo>
                  <a:pt x="152352" y="294264"/>
                </a:lnTo>
                <a:lnTo>
                  <a:pt x="190011" y="242231"/>
                </a:lnTo>
                <a:lnTo>
                  <a:pt x="227670" y="294264"/>
                </a:lnTo>
                <a:lnTo>
                  <a:pt x="271273" y="262706"/>
                </a:lnTo>
                <a:lnTo>
                  <a:pt x="223233" y="196329"/>
                </a:lnTo>
                <a:lnTo>
                  <a:pt x="271273" y="129952"/>
                </a:lnTo>
                <a:lnTo>
                  <a:pt x="227670" y="98394"/>
                </a:lnTo>
                <a:lnTo>
                  <a:pt x="190011" y="150427"/>
                </a:lnTo>
                <a:close/>
                <a:moveTo>
                  <a:pt x="190011" y="0"/>
                </a:moveTo>
                <a:cubicBezTo>
                  <a:pt x="294951" y="0"/>
                  <a:pt x="380022" y="87899"/>
                  <a:pt x="380022" y="196329"/>
                </a:cubicBezTo>
                <a:cubicBezTo>
                  <a:pt x="380022" y="304759"/>
                  <a:pt x="294951" y="392658"/>
                  <a:pt x="190011" y="392658"/>
                </a:cubicBezTo>
                <a:cubicBezTo>
                  <a:pt x="85071" y="392658"/>
                  <a:pt x="0" y="304759"/>
                  <a:pt x="0" y="196329"/>
                </a:cubicBezTo>
                <a:cubicBezTo>
                  <a:pt x="0" y="87899"/>
                  <a:pt x="85071" y="0"/>
                  <a:pt x="190011" y="0"/>
                </a:cubicBez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rgbClr val="990000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9A66467-A464-DC5F-4F52-9D5D7DBD68AF}"/>
              </a:ext>
            </a:extLst>
          </p:cNvPr>
          <p:cNvSpPr/>
          <p:nvPr/>
        </p:nvSpPr>
        <p:spPr>
          <a:xfrm>
            <a:off x="8014186" y="2078663"/>
            <a:ext cx="336062" cy="343620"/>
          </a:xfrm>
          <a:custGeom>
            <a:avLst/>
            <a:gdLst>
              <a:gd name="csX0" fmla="*/ 165138 w 336062"/>
              <a:gd name="csY0" fmla="*/ 40813 h 343620"/>
              <a:gd name="csX1" fmla="*/ 135032 w 336062"/>
              <a:gd name="csY1" fmla="*/ 133355 h 343620"/>
              <a:gd name="csX2" fmla="*/ 37608 w 336062"/>
              <a:gd name="csY2" fmla="*/ 133354 h 343620"/>
              <a:gd name="csX3" fmla="*/ 116426 w 336062"/>
              <a:gd name="csY3" fmla="*/ 190548 h 343620"/>
              <a:gd name="csX4" fmla="*/ 86320 w 336062"/>
              <a:gd name="csY4" fmla="*/ 283089 h 343620"/>
              <a:gd name="csX5" fmla="*/ 165138 w 336062"/>
              <a:gd name="csY5" fmla="*/ 225895 h 343620"/>
              <a:gd name="csX6" fmla="*/ 243955 w 336062"/>
              <a:gd name="csY6" fmla="*/ 283089 h 343620"/>
              <a:gd name="csX7" fmla="*/ 213849 w 336062"/>
              <a:gd name="csY7" fmla="*/ 190548 h 343620"/>
              <a:gd name="csX8" fmla="*/ 292667 w 336062"/>
              <a:gd name="csY8" fmla="*/ 133354 h 343620"/>
              <a:gd name="csX9" fmla="*/ 195243 w 336062"/>
              <a:gd name="csY9" fmla="*/ 133355 h 343620"/>
              <a:gd name="csX10" fmla="*/ 168031 w 336062"/>
              <a:gd name="csY10" fmla="*/ 0 h 343620"/>
              <a:gd name="csX11" fmla="*/ 336062 w 336062"/>
              <a:gd name="csY11" fmla="*/ 171810 h 343620"/>
              <a:gd name="csX12" fmla="*/ 168031 w 336062"/>
              <a:gd name="csY12" fmla="*/ 343620 h 343620"/>
              <a:gd name="csX13" fmla="*/ 0 w 336062"/>
              <a:gd name="csY13" fmla="*/ 171810 h 343620"/>
              <a:gd name="csX14" fmla="*/ 168031 w 336062"/>
              <a:gd name="csY14" fmla="*/ 0 h 3436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36062" h="343620">
                <a:moveTo>
                  <a:pt x="165138" y="40813"/>
                </a:moveTo>
                <a:lnTo>
                  <a:pt x="135032" y="133355"/>
                </a:lnTo>
                <a:lnTo>
                  <a:pt x="37608" y="133354"/>
                </a:lnTo>
                <a:lnTo>
                  <a:pt x="116426" y="190548"/>
                </a:lnTo>
                <a:lnTo>
                  <a:pt x="86320" y="283089"/>
                </a:lnTo>
                <a:lnTo>
                  <a:pt x="165138" y="225895"/>
                </a:lnTo>
                <a:lnTo>
                  <a:pt x="243955" y="283089"/>
                </a:lnTo>
                <a:lnTo>
                  <a:pt x="213849" y="190548"/>
                </a:lnTo>
                <a:lnTo>
                  <a:pt x="292667" y="133354"/>
                </a:lnTo>
                <a:lnTo>
                  <a:pt x="195243" y="133355"/>
                </a:lnTo>
                <a:close/>
                <a:moveTo>
                  <a:pt x="168031" y="0"/>
                </a:moveTo>
                <a:cubicBezTo>
                  <a:pt x="260832" y="0"/>
                  <a:pt x="336062" y="76922"/>
                  <a:pt x="336062" y="171810"/>
                </a:cubicBezTo>
                <a:cubicBezTo>
                  <a:pt x="336062" y="266698"/>
                  <a:pt x="260832" y="343620"/>
                  <a:pt x="168031" y="343620"/>
                </a:cubicBezTo>
                <a:cubicBezTo>
                  <a:pt x="75230" y="343620"/>
                  <a:pt x="0" y="266698"/>
                  <a:pt x="0" y="171810"/>
                </a:cubicBezTo>
                <a:cubicBezTo>
                  <a:pt x="0" y="76922"/>
                  <a:pt x="75230" y="0"/>
                  <a:pt x="168031" y="0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rgbClr val="990000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6D1CA94-D0B0-7FFC-0C5F-27B798183469}"/>
              </a:ext>
            </a:extLst>
          </p:cNvPr>
          <p:cNvSpPr/>
          <p:nvPr/>
        </p:nvSpPr>
        <p:spPr>
          <a:xfrm>
            <a:off x="8067674" y="3525244"/>
            <a:ext cx="321896" cy="343620"/>
          </a:xfrm>
          <a:custGeom>
            <a:avLst/>
            <a:gdLst>
              <a:gd name="csX0" fmla="*/ 152352 w 380022"/>
              <a:gd name="csY0" fmla="*/ 98394 h 392658"/>
              <a:gd name="csX1" fmla="*/ 108749 w 380022"/>
              <a:gd name="csY1" fmla="*/ 129952 h 392658"/>
              <a:gd name="csX2" fmla="*/ 156789 w 380022"/>
              <a:gd name="csY2" fmla="*/ 196329 h 392658"/>
              <a:gd name="csX3" fmla="*/ 108749 w 380022"/>
              <a:gd name="csY3" fmla="*/ 262706 h 392658"/>
              <a:gd name="csX4" fmla="*/ 152352 w 380022"/>
              <a:gd name="csY4" fmla="*/ 294264 h 392658"/>
              <a:gd name="csX5" fmla="*/ 190011 w 380022"/>
              <a:gd name="csY5" fmla="*/ 242231 h 392658"/>
              <a:gd name="csX6" fmla="*/ 227670 w 380022"/>
              <a:gd name="csY6" fmla="*/ 294264 h 392658"/>
              <a:gd name="csX7" fmla="*/ 271273 w 380022"/>
              <a:gd name="csY7" fmla="*/ 262706 h 392658"/>
              <a:gd name="csX8" fmla="*/ 223233 w 380022"/>
              <a:gd name="csY8" fmla="*/ 196329 h 392658"/>
              <a:gd name="csX9" fmla="*/ 271273 w 380022"/>
              <a:gd name="csY9" fmla="*/ 129952 h 392658"/>
              <a:gd name="csX10" fmla="*/ 227670 w 380022"/>
              <a:gd name="csY10" fmla="*/ 98394 h 392658"/>
              <a:gd name="csX11" fmla="*/ 190011 w 380022"/>
              <a:gd name="csY11" fmla="*/ 150427 h 392658"/>
              <a:gd name="csX12" fmla="*/ 190011 w 380022"/>
              <a:gd name="csY12" fmla="*/ 0 h 392658"/>
              <a:gd name="csX13" fmla="*/ 380022 w 380022"/>
              <a:gd name="csY13" fmla="*/ 196329 h 392658"/>
              <a:gd name="csX14" fmla="*/ 190011 w 380022"/>
              <a:gd name="csY14" fmla="*/ 392658 h 392658"/>
              <a:gd name="csX15" fmla="*/ 0 w 380022"/>
              <a:gd name="csY15" fmla="*/ 196329 h 392658"/>
              <a:gd name="csX16" fmla="*/ 190011 w 380022"/>
              <a:gd name="csY16" fmla="*/ 0 h 3926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380022" h="392658">
                <a:moveTo>
                  <a:pt x="152352" y="98394"/>
                </a:moveTo>
                <a:lnTo>
                  <a:pt x="108749" y="129952"/>
                </a:lnTo>
                <a:lnTo>
                  <a:pt x="156789" y="196329"/>
                </a:lnTo>
                <a:lnTo>
                  <a:pt x="108749" y="262706"/>
                </a:lnTo>
                <a:lnTo>
                  <a:pt x="152352" y="294264"/>
                </a:lnTo>
                <a:lnTo>
                  <a:pt x="190011" y="242231"/>
                </a:lnTo>
                <a:lnTo>
                  <a:pt x="227670" y="294264"/>
                </a:lnTo>
                <a:lnTo>
                  <a:pt x="271273" y="262706"/>
                </a:lnTo>
                <a:lnTo>
                  <a:pt x="223233" y="196329"/>
                </a:lnTo>
                <a:lnTo>
                  <a:pt x="271273" y="129952"/>
                </a:lnTo>
                <a:lnTo>
                  <a:pt x="227670" y="98394"/>
                </a:lnTo>
                <a:lnTo>
                  <a:pt x="190011" y="150427"/>
                </a:lnTo>
                <a:close/>
                <a:moveTo>
                  <a:pt x="190011" y="0"/>
                </a:moveTo>
                <a:cubicBezTo>
                  <a:pt x="294951" y="0"/>
                  <a:pt x="380022" y="87899"/>
                  <a:pt x="380022" y="196329"/>
                </a:cubicBezTo>
                <a:cubicBezTo>
                  <a:pt x="380022" y="304759"/>
                  <a:pt x="294951" y="392658"/>
                  <a:pt x="190011" y="392658"/>
                </a:cubicBezTo>
                <a:cubicBezTo>
                  <a:pt x="85071" y="392658"/>
                  <a:pt x="0" y="304759"/>
                  <a:pt x="0" y="196329"/>
                </a:cubicBezTo>
                <a:cubicBezTo>
                  <a:pt x="0" y="87899"/>
                  <a:pt x="85071" y="0"/>
                  <a:pt x="190011" y="0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rgbClr val="99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8E0C3A-19F5-CED5-D304-C0D702EF772C}"/>
              </a:ext>
            </a:extLst>
          </p:cNvPr>
          <p:cNvSpPr txBox="1"/>
          <p:nvPr/>
        </p:nvSpPr>
        <p:spPr>
          <a:xfrm>
            <a:off x="4987595" y="4922284"/>
            <a:ext cx="1261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err="1">
                <a:solidFill>
                  <a:srgbClr val="990000"/>
                </a:solidFill>
              </a:rPr>
              <a:t>Chemistry</a:t>
            </a:r>
            <a:endParaRPr lang="nb-NO" sz="2000" b="1">
              <a:solidFill>
                <a:srgbClr val="99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EC669B-7BD9-751C-0914-BC5EF05B0E73}"/>
              </a:ext>
            </a:extLst>
          </p:cNvPr>
          <p:cNvSpPr txBox="1"/>
          <p:nvPr/>
        </p:nvSpPr>
        <p:spPr>
          <a:xfrm>
            <a:off x="1475371" y="4922284"/>
            <a:ext cx="1271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>
                <a:solidFill>
                  <a:srgbClr val="00467A"/>
                </a:solidFill>
              </a:rPr>
              <a:t>Dynamics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8DB334-EAB4-836D-3A04-8BDA461104FD}"/>
              </a:ext>
            </a:extLst>
          </p:cNvPr>
          <p:cNvSpPr txBox="1"/>
          <p:nvPr/>
        </p:nvSpPr>
        <p:spPr>
          <a:xfrm>
            <a:off x="8091888" y="4922284"/>
            <a:ext cx="2567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noProof="0" dirty="0">
                <a:solidFill>
                  <a:srgbClr val="005733"/>
                </a:solidFill>
              </a:rPr>
              <a:t>Mineral heterogeneity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16349A40-72EC-F75C-D46D-A9708404B463}"/>
              </a:ext>
            </a:extLst>
          </p:cNvPr>
          <p:cNvSpPr/>
          <p:nvPr/>
        </p:nvSpPr>
        <p:spPr>
          <a:xfrm>
            <a:off x="3452777" y="5014617"/>
            <a:ext cx="586154" cy="2154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B9DE5C9D-AE98-F977-68AA-0D8ECF51C1A1}"/>
              </a:ext>
            </a:extLst>
          </p:cNvPr>
          <p:cNvSpPr/>
          <p:nvPr/>
        </p:nvSpPr>
        <p:spPr>
          <a:xfrm>
            <a:off x="7150624" y="5014617"/>
            <a:ext cx="586154" cy="215444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02920" y="256032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000" b="1">
                <a:solidFill>
                  <a:srgbClr val="1E2D32"/>
                </a:solidFill>
              </a:defRPr>
            </a:pPr>
            <a:r>
              <a:rPr lang="nb-NO" sz="2800" b="1" dirty="0" err="1">
                <a:solidFill>
                  <a:srgbClr val="195D8B"/>
                </a:solidFill>
                <a:latin typeface="Aptos"/>
              </a:rPr>
              <a:t>Conclusion</a:t>
            </a:r>
            <a:endParaRPr sz="2800" b="1" dirty="0">
              <a:solidFill>
                <a:srgbClr val="195D8B"/>
              </a:solidFill>
              <a:latin typeface="Apto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20AA9D-1305-38AC-12D9-8EFA4DE08C43}"/>
              </a:ext>
            </a:extLst>
          </p:cNvPr>
          <p:cNvSpPr txBox="1"/>
          <p:nvPr/>
        </p:nvSpPr>
        <p:spPr>
          <a:xfrm>
            <a:off x="502920" y="5056310"/>
            <a:ext cx="10972800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nb-NO" sz="2400" b="1" dirty="0">
                <a:latin typeface="Aptos" panose="020B0004020202020204" pitchFamily="34" charset="0"/>
              </a:rPr>
              <a:t>Outlook</a:t>
            </a:r>
          </a:p>
          <a:p>
            <a:pPr>
              <a:buNone/>
            </a:pPr>
            <a:r>
              <a:rPr lang="nb-NO" dirty="0" err="1">
                <a:latin typeface="Aptos" panose="020B0004020202020204" pitchFamily="34" charset="0"/>
              </a:rPr>
              <a:t>Integrating</a:t>
            </a:r>
            <a:r>
              <a:rPr lang="nb-NO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complementary</a:t>
            </a:r>
            <a:r>
              <a:rPr lang="nb-NO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micromodels</a:t>
            </a:r>
            <a:r>
              <a:rPr lang="nb-NO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provides</a:t>
            </a:r>
            <a:r>
              <a:rPr lang="nb-NO" dirty="0">
                <a:latin typeface="Aptos" panose="020B0004020202020204" pitchFamily="34" charset="0"/>
              </a:rPr>
              <a:t> a </a:t>
            </a:r>
            <a:r>
              <a:rPr lang="nb-NO" dirty="0" err="1">
                <a:latin typeface="Aptos" panose="020B0004020202020204" pitchFamily="34" charset="0"/>
              </a:rPr>
              <a:t>stronger</a:t>
            </a:r>
            <a:r>
              <a:rPr lang="nb-NO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framework</a:t>
            </a:r>
            <a:r>
              <a:rPr lang="nb-NO" dirty="0">
                <a:latin typeface="Aptos" panose="020B0004020202020204" pitchFamily="34" charset="0"/>
              </a:rPr>
              <a:t> for </a:t>
            </a:r>
            <a:r>
              <a:rPr lang="nb-NO" dirty="0" err="1">
                <a:latin typeface="Aptos" panose="020B0004020202020204" pitchFamily="34" charset="0"/>
              </a:rPr>
              <a:t>studying</a:t>
            </a:r>
            <a:r>
              <a:rPr lang="nb-NO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biogeochemical</a:t>
            </a:r>
            <a:r>
              <a:rPr lang="nb-NO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processes</a:t>
            </a:r>
            <a:r>
              <a:rPr lang="nb-NO" dirty="0">
                <a:latin typeface="Aptos" panose="020B0004020202020204" pitchFamily="34" charset="0"/>
              </a:rPr>
              <a:t> relevant to </a:t>
            </a:r>
            <a:r>
              <a:rPr lang="nb-NO" dirty="0" err="1">
                <a:latin typeface="Aptos" panose="020B0004020202020204" pitchFamily="34" charset="0"/>
              </a:rPr>
              <a:t>underground</a:t>
            </a:r>
            <a:r>
              <a:rPr lang="nb-NO" dirty="0">
                <a:latin typeface="Aptos" panose="020B0004020202020204" pitchFamily="34" charset="0"/>
              </a:rPr>
              <a:t> hydrogen </a:t>
            </a:r>
            <a:r>
              <a:rPr lang="nb-NO" dirty="0" err="1">
                <a:latin typeface="Aptos" panose="020B0004020202020204" pitchFamily="34" charset="0"/>
              </a:rPr>
              <a:t>storage</a:t>
            </a:r>
            <a:r>
              <a:rPr lang="nb-NO" dirty="0">
                <a:latin typeface="Aptos" panose="020B0004020202020204" pitchFamily="34" charset="0"/>
              </a:rPr>
              <a:t>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2CD6303-D7EF-E362-9841-6CCBC1E72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344785"/>
              </p:ext>
            </p:extLst>
          </p:nvPr>
        </p:nvGraphicFramePr>
        <p:xfrm>
          <a:off x="747586" y="1672821"/>
          <a:ext cx="9500702" cy="3091059"/>
        </p:xfrm>
        <a:graphic>
          <a:graphicData uri="http://schemas.openxmlformats.org/drawingml/2006/table">
            <a:tbl>
              <a:tblPr/>
              <a:tblGrid>
                <a:gridCol w="3349116">
                  <a:extLst>
                    <a:ext uri="{9D8B030D-6E8A-4147-A177-3AD203B41FA5}">
                      <a16:colId xmlns:a16="http://schemas.microsoft.com/office/drawing/2014/main" val="662943181"/>
                    </a:ext>
                  </a:extLst>
                </a:gridCol>
                <a:gridCol w="6151586">
                  <a:extLst>
                    <a:ext uri="{9D8B030D-6E8A-4147-A177-3AD203B41FA5}">
                      <a16:colId xmlns:a16="http://schemas.microsoft.com/office/drawing/2014/main" val="3234726512"/>
                    </a:ext>
                  </a:extLst>
                </a:gridCol>
              </a:tblGrid>
              <a:tr h="45900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b-NO" b="1" dirty="0">
                          <a:latin typeface="Aptos" panose="020B0004020202020204" pitchFamily="34" charset="0"/>
                        </a:rPr>
                        <a:t>Platform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b-NO" b="1" dirty="0">
                          <a:latin typeface="Aptos" panose="020B0004020202020204" pitchFamily="34" charset="0"/>
                        </a:rPr>
                        <a:t>Research questions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18750"/>
                  </a:ext>
                </a:extLst>
              </a:tr>
              <a:tr h="8032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b-NO" b="1">
                          <a:latin typeface="Aptos" panose="020B0004020202020204" pitchFamily="34" charset="0"/>
                        </a:rPr>
                        <a:t>Silicon–glass HP chip</a:t>
                      </a:r>
                      <a:endParaRPr lang="nb-NO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latin typeface="Aptos" panose="020B0004020202020204" pitchFamily="34" charset="0"/>
                        </a:rPr>
                        <a:t>Dynamic H₂ transport, pressure effects, quantitative biofilm–flow feedback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2932253"/>
                  </a:ext>
                </a:extLst>
              </a:tr>
              <a:tr h="8032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b-NO" b="1">
                          <a:latin typeface="Aptos" panose="020B0004020202020204" pitchFamily="34" charset="0"/>
                        </a:rPr>
                        <a:t>Ibidi polymer chip</a:t>
                      </a:r>
                      <a:endParaRPr lang="nb-NO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b-NO" sz="1800" b="0" dirty="0" err="1">
                          <a:latin typeface="Aptos" panose="020B0004020202020204" pitchFamily="34" charset="0"/>
                        </a:rPr>
                        <a:t>Interfacial</a:t>
                      </a:r>
                      <a:r>
                        <a:rPr lang="nb-NO" sz="1800" b="0" dirty="0">
                          <a:latin typeface="Aptos" panose="020B0004020202020204" pitchFamily="34" charset="0"/>
                        </a:rPr>
                        <a:t> </a:t>
                      </a:r>
                      <a:r>
                        <a:rPr lang="nb-NO" sz="1800" b="0" dirty="0" err="1">
                          <a:latin typeface="Aptos" panose="020B0004020202020204" pitchFamily="34" charset="0"/>
                        </a:rPr>
                        <a:t>chemistry</a:t>
                      </a:r>
                      <a:r>
                        <a:rPr lang="nb-NO" sz="1800" b="0" dirty="0">
                          <a:latin typeface="Aptos" panose="020B0004020202020204" pitchFamily="34" charset="0"/>
                        </a:rPr>
                        <a:t>, spatial </a:t>
                      </a:r>
                      <a:r>
                        <a:rPr lang="nb-NO" sz="1800" b="0" dirty="0" err="1">
                          <a:latin typeface="Aptos" panose="020B0004020202020204" pitchFamily="34" charset="0"/>
                        </a:rPr>
                        <a:t>sulfate</a:t>
                      </a:r>
                      <a:r>
                        <a:rPr lang="nb-NO" sz="1800" b="0" dirty="0">
                          <a:latin typeface="Aptos" panose="020B0004020202020204" pitchFamily="34" charset="0"/>
                        </a:rPr>
                        <a:t> </a:t>
                      </a:r>
                      <a:r>
                        <a:rPr lang="nb-NO" sz="1800" b="0" dirty="0" err="1">
                          <a:latin typeface="Aptos" panose="020B0004020202020204" pitchFamily="34" charset="0"/>
                        </a:rPr>
                        <a:t>depletion</a:t>
                      </a:r>
                      <a:r>
                        <a:rPr lang="nb-NO" sz="1800" b="0" dirty="0"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nb-NO" sz="1800" b="0" dirty="0" err="1">
                          <a:latin typeface="Aptos" panose="020B0004020202020204" pitchFamily="34" charset="0"/>
                        </a:rPr>
                        <a:t>biofilm</a:t>
                      </a:r>
                      <a:r>
                        <a:rPr lang="nb-NO" sz="1800" b="0" dirty="0">
                          <a:latin typeface="Aptos" panose="020B0004020202020204" pitchFamily="34" charset="0"/>
                        </a:rPr>
                        <a:t> </a:t>
                      </a:r>
                      <a:r>
                        <a:rPr lang="nb-NO" sz="1800" b="0" dirty="0" err="1">
                          <a:latin typeface="Aptos" panose="020B0004020202020204" pitchFamily="34" charset="0"/>
                        </a:rPr>
                        <a:t>localization</a:t>
                      </a:r>
                      <a:r>
                        <a:rPr lang="nb-NO" sz="1800" b="0" dirty="0">
                          <a:latin typeface="Aptos" panose="020B0004020202020204" pitchFamily="34" charset="0"/>
                        </a:rPr>
                        <a:t>, </a:t>
                      </a:r>
                      <a:r>
                        <a:rPr lang="en-US" i="1" dirty="0">
                          <a:latin typeface="Aptos" panose="020B0004020202020204" pitchFamily="34" charset="0"/>
                        </a:rPr>
                        <a:t>In situ </a:t>
                      </a:r>
                      <a:r>
                        <a:rPr lang="en-US" dirty="0">
                          <a:latin typeface="Aptos" panose="020B0004020202020204" pitchFamily="34" charset="0"/>
                        </a:rPr>
                        <a:t>Raman/confocal imaging and interfacial chemistry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493424"/>
                  </a:ext>
                </a:extLst>
              </a:tr>
              <a:tr h="8032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nb-NO" b="1" dirty="0">
                          <a:latin typeface="Aptos" panose="020B0004020202020204" pitchFamily="34" charset="0"/>
                        </a:rPr>
                        <a:t>Real-rock </a:t>
                      </a:r>
                      <a:r>
                        <a:rPr lang="nb-NO" b="1" dirty="0" err="1">
                          <a:latin typeface="Aptos" panose="020B0004020202020204" pitchFamily="34" charset="0"/>
                        </a:rPr>
                        <a:t>micromodel</a:t>
                      </a:r>
                      <a:endParaRPr lang="nb-NO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latin typeface="Aptos" panose="020B0004020202020204" pitchFamily="34" charset="0"/>
                        </a:rPr>
                        <a:t>Mineral heterogeneity, natural pore structure, and realistic rock surfaces influence microbial colonization, H₂ accessibility, and mineral reactions</a:t>
                      </a:r>
                      <a:endParaRPr lang="nb-NO" dirty="0">
                        <a:latin typeface="Aptos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08530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E2A5899-6303-2B38-1771-960BE5A6FBE1}"/>
              </a:ext>
            </a:extLst>
          </p:cNvPr>
          <p:cNvSpPr txBox="1"/>
          <p:nvPr/>
        </p:nvSpPr>
        <p:spPr>
          <a:xfrm>
            <a:off x="747586" y="871042"/>
            <a:ext cx="10254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Micromodels resolve coupled H₂–microbe–mineral processes at the pore scale</a:t>
            </a:r>
          </a:p>
          <a:p>
            <a:pPr>
              <a:buNone/>
            </a:pPr>
            <a:r>
              <a:rPr lang="en-US" dirty="0"/>
              <a:t>…but no single platform captures all relevant subsurface conditions.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98EA7-D9DA-9F9B-0070-DBF3C51B9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873" y="0"/>
            <a:ext cx="8607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1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0C996F-70DA-9881-C4DE-34D107111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89" y="-1"/>
            <a:ext cx="11768022" cy="6758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C88642-6186-58E8-3C3D-898E0D31D0A5}"/>
              </a:ext>
            </a:extLst>
          </p:cNvPr>
          <p:cNvSpPr txBox="1"/>
          <p:nvPr/>
        </p:nvSpPr>
        <p:spPr>
          <a:xfrm>
            <a:off x="7461875" y="4395317"/>
            <a:ext cx="3111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b="1" dirty="0"/>
              <a:t>https://hydrahydrogen.eu</a:t>
            </a:r>
          </a:p>
        </p:txBody>
      </p:sp>
    </p:spTree>
    <p:extLst>
      <p:ext uri="{BB962C8B-B14F-4D97-AF65-F5344CB8AC3E}">
        <p14:creationId xmlns:p14="http://schemas.microsoft.com/office/powerpoint/2010/main" val="2050061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7F813A5-2F13-BA13-7545-CF530092ECFA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DCEE0-0B70-FF1C-1BDF-639C6EF9EF30}"/>
              </a:ext>
            </a:extLst>
          </p:cNvPr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5DC8C8F-4B05-14A4-779F-C93CB51B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9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02920" y="256032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000" b="1">
                <a:solidFill>
                  <a:srgbClr val="1E2D32"/>
                </a:solidFill>
              </a:defRPr>
            </a:pPr>
            <a:r>
              <a:rPr lang="nb-NO" sz="2800" b="1" dirty="0">
                <a:solidFill>
                  <a:srgbClr val="195D8B"/>
                </a:solidFill>
                <a:latin typeface="Aptos"/>
              </a:rPr>
              <a:t>The </a:t>
            </a:r>
            <a:r>
              <a:rPr lang="nb-NO" sz="2800" b="1" dirty="0" err="1">
                <a:solidFill>
                  <a:srgbClr val="195D8B"/>
                </a:solidFill>
                <a:latin typeface="Aptos"/>
              </a:rPr>
              <a:t>micromodel</a:t>
            </a:r>
            <a:r>
              <a:rPr lang="nb-NO" sz="2800" b="1" dirty="0">
                <a:solidFill>
                  <a:srgbClr val="195D8B"/>
                </a:solidFill>
                <a:latin typeface="Aptos"/>
              </a:rPr>
              <a:t> for </a:t>
            </a:r>
            <a:r>
              <a:rPr lang="nb-NO" sz="2800" b="1" dirty="0" err="1">
                <a:solidFill>
                  <a:srgbClr val="195D8B"/>
                </a:solidFill>
                <a:latin typeface="Aptos"/>
              </a:rPr>
              <a:t>biogeochemical</a:t>
            </a:r>
            <a:r>
              <a:rPr lang="nb-NO" sz="2800" b="1" dirty="0">
                <a:solidFill>
                  <a:srgbClr val="195D8B"/>
                </a:solidFill>
                <a:latin typeface="Aptos"/>
              </a:rPr>
              <a:t> </a:t>
            </a:r>
            <a:r>
              <a:rPr lang="nb-NO" sz="2800" b="1" dirty="0" err="1">
                <a:solidFill>
                  <a:srgbClr val="195D8B"/>
                </a:solidFill>
                <a:latin typeface="Aptos"/>
              </a:rPr>
              <a:t>study</a:t>
            </a:r>
            <a:r>
              <a:rPr lang="nb-NO" sz="2800" b="1" dirty="0">
                <a:solidFill>
                  <a:srgbClr val="195D8B"/>
                </a:solidFill>
                <a:latin typeface="Aptos"/>
              </a:rPr>
              <a:t> </a:t>
            </a:r>
            <a:r>
              <a:rPr lang="nb-NO" sz="2800" b="1" dirty="0" err="1">
                <a:solidFill>
                  <a:srgbClr val="195D8B"/>
                </a:solidFill>
                <a:latin typeface="Aptos"/>
              </a:rPr>
              <a:t>duirng</a:t>
            </a:r>
            <a:r>
              <a:rPr lang="nb-NO" sz="2800" b="1" dirty="0">
                <a:solidFill>
                  <a:srgbClr val="195D8B"/>
                </a:solidFill>
                <a:latin typeface="Aptos"/>
              </a:rPr>
              <a:t> UHS</a:t>
            </a:r>
            <a:endParaRPr sz="2800" b="1" dirty="0">
              <a:solidFill>
                <a:srgbClr val="195D8B"/>
              </a:solidFill>
              <a:latin typeface="Apto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3FAF55A-F454-4C81-BC7A-93F9F284B059}"/>
              </a:ext>
            </a:extLst>
          </p:cNvPr>
          <p:cNvSpPr/>
          <p:nvPr/>
        </p:nvSpPr>
        <p:spPr>
          <a:xfrm>
            <a:off x="6376524" y="1053150"/>
            <a:ext cx="5632057" cy="3145139"/>
          </a:xfrm>
          <a:prstGeom prst="roundRect">
            <a:avLst>
              <a:gd name="adj" fmla="val 10159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71EB23-3E79-D63B-B0B0-2773B505D5AD}"/>
              </a:ext>
            </a:extLst>
          </p:cNvPr>
          <p:cNvGrpSpPr/>
          <p:nvPr/>
        </p:nvGrpSpPr>
        <p:grpSpPr>
          <a:xfrm>
            <a:off x="617552" y="1053150"/>
            <a:ext cx="5478448" cy="4864608"/>
            <a:chOff x="617552" y="1053150"/>
            <a:chExt cx="5478448" cy="4864608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C6C47F71-A516-339C-D7B5-9E2FFF878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662" y="1240566"/>
              <a:ext cx="5120222" cy="3964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9ADDAC-D767-90BC-F4E9-9239C89AA3DF}"/>
                </a:ext>
              </a:extLst>
            </p:cNvPr>
            <p:cNvSpPr/>
            <p:nvPr/>
          </p:nvSpPr>
          <p:spPr>
            <a:xfrm>
              <a:off x="762662" y="5335386"/>
              <a:ext cx="512022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kern="100" dirty="0">
                  <a:ea typeface="SimSun" panose="02010600030101010101" pitchFamily="2" charset="-122"/>
                </a:rPr>
                <a:t>Naga Siva Kumar Gunda, et al. </a:t>
              </a:r>
              <a:r>
                <a:rPr lang="fr-FR" sz="1100" kern="100" dirty="0" err="1">
                  <a:ea typeface="SimSun" panose="02010600030101010101" pitchFamily="2" charset="-122"/>
                </a:rPr>
                <a:t>Lab</a:t>
              </a:r>
              <a:r>
                <a:rPr lang="fr-FR" sz="1100" kern="100" dirty="0">
                  <a:ea typeface="SimSun" panose="02010600030101010101" pitchFamily="2" charset="-122"/>
                </a:rPr>
                <a:t> on a Chip 2011. </a:t>
              </a:r>
              <a:r>
                <a:rPr lang="fr-FR" sz="1100" b="1" kern="100" dirty="0">
                  <a:ea typeface="SimSun" panose="02010600030101010101" pitchFamily="2" charset="-122"/>
                </a:rPr>
                <a:t>22</a:t>
              </a:r>
              <a:r>
                <a:rPr lang="fr-FR" sz="1100" kern="100" dirty="0">
                  <a:ea typeface="SimSun" panose="02010600030101010101" pitchFamily="2" charset="-122"/>
                </a:rPr>
                <a:t>: p. 7.</a:t>
              </a:r>
              <a:endParaRPr lang="nb-NO" sz="110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6EC5DD8-FFDD-5768-2A72-BBAAAD128F9B}"/>
                </a:ext>
              </a:extLst>
            </p:cNvPr>
            <p:cNvSpPr/>
            <p:nvPr/>
          </p:nvSpPr>
          <p:spPr>
            <a:xfrm>
              <a:off x="617552" y="1053150"/>
              <a:ext cx="5478448" cy="4864608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908F71-B455-4233-95D3-2D8A2DFCC5E6}"/>
              </a:ext>
            </a:extLst>
          </p:cNvPr>
          <p:cNvCxnSpPr>
            <a:cxnSpLocks/>
          </p:cNvCxnSpPr>
          <p:nvPr/>
        </p:nvCxnSpPr>
        <p:spPr>
          <a:xfrm>
            <a:off x="6538365" y="1588854"/>
            <a:ext cx="5373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5010839-0FF9-427B-6BB9-75A3218295CF}"/>
              </a:ext>
            </a:extLst>
          </p:cNvPr>
          <p:cNvSpPr txBox="1"/>
          <p:nvPr/>
        </p:nvSpPr>
        <p:spPr>
          <a:xfrm>
            <a:off x="6529354" y="1179772"/>
            <a:ext cx="5326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Aptos" panose="020B0004020202020204" pitchFamily="34" charset="0"/>
              </a:rPr>
              <a:t>Micromodel = microfluidic representation of porous media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9BDCC85-EFF1-9B17-723F-4F653BD98FC7}"/>
              </a:ext>
            </a:extLst>
          </p:cNvPr>
          <p:cNvCxnSpPr>
            <a:cxnSpLocks/>
          </p:cNvCxnSpPr>
          <p:nvPr/>
        </p:nvCxnSpPr>
        <p:spPr>
          <a:xfrm>
            <a:off x="6462973" y="4456166"/>
            <a:ext cx="513547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6766876-94A5-2965-ECEB-A3D01EBF3727}"/>
              </a:ext>
            </a:extLst>
          </p:cNvPr>
          <p:cNvCxnSpPr>
            <a:cxnSpLocks/>
          </p:cNvCxnSpPr>
          <p:nvPr/>
        </p:nvCxnSpPr>
        <p:spPr>
          <a:xfrm>
            <a:off x="6462973" y="5790121"/>
            <a:ext cx="520317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D1EB016-BD10-BF80-C669-761F377398B7}"/>
              </a:ext>
            </a:extLst>
          </p:cNvPr>
          <p:cNvSpPr txBox="1"/>
          <p:nvPr/>
        </p:nvSpPr>
        <p:spPr>
          <a:xfrm>
            <a:off x="6444226" y="4674173"/>
            <a:ext cx="5240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Micromodels provide direct visualization of these coupled pore-scale processes that are difficult to observe in conventional core-scale experiments.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15EAB9-2427-4AC9-BD62-B83F34933F83}"/>
              </a:ext>
            </a:extLst>
          </p:cNvPr>
          <p:cNvSpPr txBox="1"/>
          <p:nvPr/>
        </p:nvSpPr>
        <p:spPr>
          <a:xfrm>
            <a:off x="7223702" y="2598729"/>
            <a:ext cx="47848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ptos" panose="020B0004020202020204" pitchFamily="34" charset="0"/>
              </a:rPr>
              <a:t>Microbial processes</a:t>
            </a:r>
            <a:br>
              <a:rPr lang="en-US" sz="1400" dirty="0">
                <a:latin typeface="Aptos" panose="020B0004020202020204" pitchFamily="34" charset="0"/>
              </a:rPr>
            </a:br>
            <a:r>
              <a:rPr lang="en-US" sz="1400" dirty="0">
                <a:latin typeface="Aptos" panose="020B0004020202020204" pitchFamily="34" charset="0"/>
              </a:rPr>
              <a:t>Biofilm growth, hydrogen consumption, sulfate reduction, and bioclogging</a:t>
            </a:r>
            <a:endParaRPr lang="nb-NO" sz="1400" dirty="0">
              <a:latin typeface="Aptos" panose="020B00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8EE4A1-FAED-BCEB-742F-83A552126379}"/>
              </a:ext>
            </a:extLst>
          </p:cNvPr>
          <p:cNvSpPr txBox="1"/>
          <p:nvPr/>
        </p:nvSpPr>
        <p:spPr>
          <a:xfrm>
            <a:off x="7233352" y="1795318"/>
            <a:ext cx="46223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b="1" dirty="0" err="1">
                <a:latin typeface="Aptos" panose="020B0004020202020204" pitchFamily="34" charset="0"/>
              </a:rPr>
              <a:t>Flow</a:t>
            </a:r>
            <a:r>
              <a:rPr lang="nb-NO" sz="1400" b="1" dirty="0">
                <a:latin typeface="Aptos" panose="020B0004020202020204" pitchFamily="34" charset="0"/>
              </a:rPr>
              <a:t> &amp; transport: </a:t>
            </a:r>
          </a:p>
          <a:p>
            <a:r>
              <a:rPr lang="en-US" sz="1400" dirty="0">
                <a:latin typeface="Aptos" panose="020B0004020202020204" pitchFamily="34" charset="0"/>
              </a:rPr>
              <a:t>Hydrogen distribution, phase trapping, accessibility, and mass transfer at the pore scale</a:t>
            </a:r>
            <a:endParaRPr lang="nb-NO" sz="1400" dirty="0">
              <a:latin typeface="Aptos" panose="020B00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74DBD5-4A6F-F23E-8321-6D3D5115F381}"/>
              </a:ext>
            </a:extLst>
          </p:cNvPr>
          <p:cNvSpPr txBox="1"/>
          <p:nvPr/>
        </p:nvSpPr>
        <p:spPr>
          <a:xfrm>
            <a:off x="7223702" y="3349396"/>
            <a:ext cx="46877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ptos" panose="020B0004020202020204" pitchFamily="34" charset="0"/>
              </a:rPr>
              <a:t>Mineral reactions:</a:t>
            </a:r>
            <a:br>
              <a:rPr lang="en-US" sz="1400" dirty="0">
                <a:latin typeface="Aptos" panose="020B0004020202020204" pitchFamily="34" charset="0"/>
              </a:rPr>
            </a:br>
            <a:r>
              <a:rPr lang="en-US" sz="1400" dirty="0">
                <a:latin typeface="Aptos" panose="020B0004020202020204" pitchFamily="34" charset="0"/>
              </a:rPr>
              <a:t>Dissolution, precipitation, and microbe–mineral interactions under reactive flow conditions</a:t>
            </a:r>
            <a:endParaRPr lang="nb-NO" sz="1400" dirty="0">
              <a:latin typeface="Aptos" panose="020B00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E06348B-C3F6-8101-0E7E-CCE1C9D95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636" y="2464138"/>
            <a:ext cx="1101883" cy="9107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BD0C8E1-952A-65DF-7A3D-2FAD523E8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796" y="1765316"/>
            <a:ext cx="1011047" cy="83566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4B1DB2F-74F5-9CC3-7FCB-9E260E6B826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16636" y="3292764"/>
            <a:ext cx="1095574" cy="9055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94223-BE48-065F-2F7B-C3D5A1187EDA}"/>
              </a:ext>
            </a:extLst>
          </p:cNvPr>
          <p:cNvSpPr txBox="1"/>
          <p:nvPr/>
        </p:nvSpPr>
        <p:spPr>
          <a:xfrm>
            <a:off x="236011" y="161835"/>
            <a:ext cx="11688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000" b="1">
                <a:solidFill>
                  <a:srgbClr val="1E2D32"/>
                </a:solidFill>
              </a:defRPr>
            </a:pPr>
            <a:r>
              <a:rPr lang="en-US" sz="2400" b="1" dirty="0">
                <a:solidFill>
                  <a:srgbClr val="195D8B"/>
                </a:solidFill>
                <a:latin typeface="Aptos"/>
              </a:rPr>
              <a:t>A three-platform strategy: pressure control → chemistry → geological realism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5FF5E0-936D-5FFD-202F-7CEE74899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1" y="1110120"/>
            <a:ext cx="6863022" cy="3450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6A4DC7-027B-29D3-CDE6-43A3FF4ABD27}"/>
              </a:ext>
            </a:extLst>
          </p:cNvPr>
          <p:cNvSpPr txBox="1"/>
          <p:nvPr/>
        </p:nvSpPr>
        <p:spPr>
          <a:xfrm>
            <a:off x="534100" y="4991294"/>
            <a:ext cx="5545992" cy="670953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>
              <a:defRPr sz="2400" b="1">
                <a:solidFill>
                  <a:srgbClr val="00584A"/>
                </a:solidFill>
              </a:defRPr>
            </a:pPr>
            <a:r>
              <a:rPr lang="en-US" sz="2000" b="1" dirty="0">
                <a:latin typeface="Aptos" panose="020B0004020202020204" pitchFamily="34" charset="0"/>
              </a:rPr>
              <a:t>Platform comparison: which research questions can each chip answer reliably?</a:t>
            </a:r>
            <a:endParaRPr sz="1600" dirty="0">
              <a:solidFill>
                <a:srgbClr val="202937"/>
              </a:solidFill>
              <a:latin typeface="Aptos" panose="020B0004020202020204" pitchFamily="34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C8309C05-35B5-6C31-A7B5-5CAAD93693F8}"/>
              </a:ext>
            </a:extLst>
          </p:cNvPr>
          <p:cNvSpPr/>
          <p:nvPr/>
        </p:nvSpPr>
        <p:spPr>
          <a:xfrm>
            <a:off x="7327126" y="994171"/>
            <a:ext cx="4520316" cy="1460806"/>
          </a:xfrm>
          <a:prstGeom prst="roundRect">
            <a:avLst/>
          </a:prstGeom>
          <a:solidFill>
            <a:srgbClr val="EEF4F2"/>
          </a:solidFill>
          <a:ln w="12700">
            <a:solidFill>
              <a:srgbClr val="D2DCD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6BA7E8-5AB5-8C68-F350-87BB940BC402}"/>
              </a:ext>
            </a:extLst>
          </p:cNvPr>
          <p:cNvSpPr txBox="1"/>
          <p:nvPr/>
        </p:nvSpPr>
        <p:spPr>
          <a:xfrm>
            <a:off x="7516368" y="1065276"/>
            <a:ext cx="4084586" cy="332399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algn="l">
              <a:defRPr sz="1700" b="1">
                <a:solidFill>
                  <a:srgbClr val="00584A"/>
                </a:solidFill>
              </a:defRPr>
            </a:pPr>
            <a:r>
              <a:rPr sz="1800" dirty="0">
                <a:solidFill>
                  <a:srgbClr val="202937"/>
                </a:solidFill>
                <a:latin typeface="Aptos"/>
              </a:rPr>
              <a:t>Platform I — Silicon–glass chip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D363BB-3CBB-E342-14BC-D9F2845AB1AD}"/>
              </a:ext>
            </a:extLst>
          </p:cNvPr>
          <p:cNvSpPr txBox="1"/>
          <p:nvPr/>
        </p:nvSpPr>
        <p:spPr>
          <a:xfrm>
            <a:off x="7612181" y="1435739"/>
            <a:ext cx="4311992" cy="794064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  <a:defRPr sz="1400" b="0">
                <a:solidFill>
                  <a:srgbClr val="1E2D32"/>
                </a:solidFill>
              </a:defRPr>
            </a:pPr>
            <a:r>
              <a:rPr sz="1600" dirty="0">
                <a:solidFill>
                  <a:srgbClr val="202937"/>
                </a:solidFill>
                <a:latin typeface="Aptos"/>
              </a:rPr>
              <a:t>High P–T, gas-tight, quantitative flow and biofilm analysis.</a:t>
            </a:r>
            <a:endParaRPr lang="nb-NO" sz="1600" dirty="0">
              <a:solidFill>
                <a:srgbClr val="202937"/>
              </a:solidFill>
              <a:latin typeface="Aptos"/>
            </a:endParaRPr>
          </a:p>
          <a:p>
            <a:pPr marL="285750" indent="-285750" algn="l">
              <a:buFont typeface="Wingdings" panose="05000000000000000000" pitchFamily="2" charset="2"/>
              <a:buChar char="v"/>
              <a:defRPr sz="1400" b="0">
                <a:solidFill>
                  <a:srgbClr val="1E2D32"/>
                </a:solidFill>
              </a:defRPr>
            </a:pPr>
            <a:r>
              <a:rPr lang="nb-NO" sz="1600" dirty="0" err="1">
                <a:solidFill>
                  <a:srgbClr val="202937"/>
                </a:solidFill>
                <a:latin typeface="Aptos"/>
              </a:rPr>
              <a:t>Synthetic</a:t>
            </a:r>
            <a:r>
              <a:rPr lang="nb-NO" sz="1600" dirty="0">
                <a:solidFill>
                  <a:srgbClr val="202937"/>
                </a:solidFill>
                <a:latin typeface="Aptos"/>
              </a:rPr>
              <a:t> minerals (</a:t>
            </a:r>
            <a:r>
              <a:rPr lang="nb-NO" sz="1600" dirty="0" err="1">
                <a:solidFill>
                  <a:srgbClr val="202937"/>
                </a:solidFill>
                <a:latin typeface="Aptos"/>
              </a:rPr>
              <a:t>calcite</a:t>
            </a:r>
            <a:r>
              <a:rPr lang="nb-NO" sz="1600" dirty="0">
                <a:solidFill>
                  <a:srgbClr val="202937"/>
                </a:solidFill>
                <a:latin typeface="Aptos"/>
              </a:rPr>
              <a:t>, </a:t>
            </a:r>
            <a:r>
              <a:rPr lang="nb-NO" sz="1600" dirty="0" err="1">
                <a:solidFill>
                  <a:srgbClr val="202937"/>
                </a:solidFill>
                <a:latin typeface="Aptos"/>
              </a:rPr>
              <a:t>gypsum</a:t>
            </a:r>
            <a:r>
              <a:rPr lang="nb-NO" sz="1600" dirty="0">
                <a:solidFill>
                  <a:srgbClr val="202937"/>
                </a:solidFill>
                <a:latin typeface="Aptos"/>
              </a:rPr>
              <a:t>) </a:t>
            </a: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DFE44DAB-BAD0-046E-0BE4-CBFCD0471D29}"/>
              </a:ext>
            </a:extLst>
          </p:cNvPr>
          <p:cNvSpPr/>
          <p:nvPr/>
        </p:nvSpPr>
        <p:spPr>
          <a:xfrm>
            <a:off x="7327126" y="2838158"/>
            <a:ext cx="4541324" cy="1385101"/>
          </a:xfrm>
          <a:prstGeom prst="roundRect">
            <a:avLst/>
          </a:prstGeom>
          <a:solidFill>
            <a:srgbClr val="EEF4F2"/>
          </a:solidFill>
          <a:ln w="12700">
            <a:solidFill>
              <a:srgbClr val="D2DCD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23972-1BFB-8247-C1B4-9C2C960583E6}"/>
              </a:ext>
            </a:extLst>
          </p:cNvPr>
          <p:cNvSpPr txBox="1"/>
          <p:nvPr/>
        </p:nvSpPr>
        <p:spPr>
          <a:xfrm>
            <a:off x="7516367" y="2914687"/>
            <a:ext cx="3997121" cy="332399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algn="l">
              <a:defRPr sz="1700" b="1">
                <a:solidFill>
                  <a:srgbClr val="00584A"/>
                </a:solidFill>
              </a:defRPr>
            </a:pPr>
            <a:r>
              <a:rPr sz="1800" dirty="0">
                <a:solidFill>
                  <a:srgbClr val="202937"/>
                </a:solidFill>
                <a:latin typeface="Aptos"/>
              </a:rPr>
              <a:t>Platform II — Polymer </a:t>
            </a:r>
            <a:r>
              <a:rPr sz="1800" dirty="0" err="1">
                <a:solidFill>
                  <a:srgbClr val="202937"/>
                </a:solidFill>
                <a:latin typeface="Aptos"/>
              </a:rPr>
              <a:t>ibidi</a:t>
            </a:r>
            <a:r>
              <a:rPr sz="1800" dirty="0">
                <a:solidFill>
                  <a:srgbClr val="202937"/>
                </a:solidFill>
                <a:latin typeface="Aptos"/>
              </a:rPr>
              <a:t> chip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4F2AA0-BBD7-9D1B-F6D2-7568D6D1D5E1}"/>
              </a:ext>
            </a:extLst>
          </p:cNvPr>
          <p:cNvSpPr txBox="1"/>
          <p:nvPr/>
        </p:nvSpPr>
        <p:spPr>
          <a:xfrm>
            <a:off x="7516368" y="3282965"/>
            <a:ext cx="4331074" cy="824841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 sz="1400" b="0">
                <a:solidFill>
                  <a:srgbClr val="1E2D32"/>
                </a:solidFill>
              </a:defRPr>
            </a:pPr>
            <a:r>
              <a:rPr lang="nb-NO" sz="1600" dirty="0">
                <a:latin typeface="Aptos" panose="020B0004020202020204" pitchFamily="34" charset="0"/>
              </a:rPr>
              <a:t>Real mineral </a:t>
            </a:r>
            <a:r>
              <a:rPr lang="nb-NO" sz="1600" dirty="0" err="1">
                <a:latin typeface="Aptos" panose="020B0004020202020204" pitchFamily="34" charset="0"/>
              </a:rPr>
              <a:t>grains</a:t>
            </a:r>
            <a:r>
              <a:rPr lang="nb-NO" sz="1600" dirty="0">
                <a:latin typeface="Aptos" panose="020B0004020202020204" pitchFamily="34" charset="0"/>
              </a:rPr>
              <a:t>, </a:t>
            </a:r>
            <a:r>
              <a:rPr lang="nb-NO" sz="1600" dirty="0">
                <a:solidFill>
                  <a:srgbClr val="202937"/>
                </a:solidFill>
                <a:latin typeface="Aptos" panose="020B0004020202020204" pitchFamily="34" charset="0"/>
              </a:rPr>
              <a:t>e</a:t>
            </a:r>
            <a:r>
              <a:rPr sz="1600" dirty="0" err="1">
                <a:solidFill>
                  <a:srgbClr val="202937"/>
                </a:solidFill>
                <a:latin typeface="Aptos" panose="020B0004020202020204" pitchFamily="34" charset="0"/>
              </a:rPr>
              <a:t>xcellent</a:t>
            </a:r>
            <a:r>
              <a:rPr sz="1600" dirty="0">
                <a:solidFill>
                  <a:srgbClr val="202937"/>
                </a:solidFill>
                <a:latin typeface="Aptos" panose="020B0004020202020204" pitchFamily="34" charset="0"/>
              </a:rPr>
              <a:t> Raman/confocal compatibility.</a:t>
            </a:r>
            <a:endParaRPr lang="nb-NO" sz="1600" dirty="0">
              <a:solidFill>
                <a:srgbClr val="202937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 sz="1400" b="0">
                <a:solidFill>
                  <a:srgbClr val="1E2D32"/>
                </a:solidFill>
              </a:defRPr>
            </a:pPr>
            <a:r>
              <a:rPr lang="nb-NO" sz="1600" dirty="0">
                <a:solidFill>
                  <a:srgbClr val="202937"/>
                </a:solidFill>
                <a:latin typeface="Aptos" panose="020B0004020202020204" pitchFamily="34" charset="0"/>
              </a:rPr>
              <a:t>Ambient </a:t>
            </a:r>
            <a:r>
              <a:rPr lang="nb-NO" sz="1600" dirty="0" err="1">
                <a:solidFill>
                  <a:srgbClr val="202937"/>
                </a:solidFill>
                <a:latin typeface="Aptos" panose="020B0004020202020204" pitchFamily="34" charset="0"/>
              </a:rPr>
              <a:t>pressure</a:t>
            </a:r>
            <a:r>
              <a:rPr lang="nb-NO" sz="1600" dirty="0">
                <a:solidFill>
                  <a:srgbClr val="202937"/>
                </a:solidFill>
                <a:latin typeface="Aptos" panose="020B0004020202020204" pitchFamily="34" charset="0"/>
              </a:rPr>
              <a:t> </a:t>
            </a:r>
            <a:r>
              <a:rPr lang="nb-NO" sz="1600" dirty="0" err="1">
                <a:solidFill>
                  <a:srgbClr val="202937"/>
                </a:solidFill>
                <a:latin typeface="Aptos" panose="020B0004020202020204" pitchFamily="34" charset="0"/>
              </a:rPr>
              <a:t>condition</a:t>
            </a:r>
            <a:endParaRPr sz="1600" dirty="0">
              <a:solidFill>
                <a:srgbClr val="202937"/>
              </a:solidFill>
              <a:latin typeface="Aptos" panose="020B0004020202020204" pitchFamily="34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018DDAEA-C677-D328-17C0-519B476D3FFC}"/>
              </a:ext>
            </a:extLst>
          </p:cNvPr>
          <p:cNvSpPr/>
          <p:nvPr/>
        </p:nvSpPr>
        <p:spPr>
          <a:xfrm>
            <a:off x="7327126" y="4606441"/>
            <a:ext cx="4541324" cy="1563771"/>
          </a:xfrm>
          <a:prstGeom prst="roundRect">
            <a:avLst/>
          </a:prstGeom>
          <a:solidFill>
            <a:srgbClr val="EEF4F2"/>
          </a:solidFill>
          <a:ln w="12700">
            <a:solidFill>
              <a:srgbClr val="D2DCD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5AC897-37D2-B08A-FCC6-4E84541F4E7B}"/>
              </a:ext>
            </a:extLst>
          </p:cNvPr>
          <p:cNvSpPr txBox="1"/>
          <p:nvPr/>
        </p:nvSpPr>
        <p:spPr>
          <a:xfrm>
            <a:off x="7452758" y="4685040"/>
            <a:ext cx="4251562" cy="332399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algn="l">
              <a:defRPr sz="1700" b="1">
                <a:solidFill>
                  <a:srgbClr val="00584A"/>
                </a:solidFill>
              </a:defRPr>
            </a:pPr>
            <a:r>
              <a:rPr sz="1800" dirty="0">
                <a:solidFill>
                  <a:srgbClr val="202937"/>
                </a:solidFill>
                <a:latin typeface="Aptos"/>
              </a:rPr>
              <a:t>Platform III — </a:t>
            </a:r>
            <a:r>
              <a:rPr lang="nb-NO" sz="1800" dirty="0">
                <a:solidFill>
                  <a:srgbClr val="202937"/>
                </a:solidFill>
                <a:latin typeface="Aptos"/>
              </a:rPr>
              <a:t>Real</a:t>
            </a:r>
            <a:r>
              <a:rPr sz="1800" dirty="0">
                <a:solidFill>
                  <a:srgbClr val="202937"/>
                </a:solidFill>
                <a:latin typeface="Aptos"/>
              </a:rPr>
              <a:t>-rock </a:t>
            </a:r>
            <a:r>
              <a:rPr lang="nb-NO" sz="1800" dirty="0">
                <a:solidFill>
                  <a:srgbClr val="202937"/>
                </a:solidFill>
                <a:latin typeface="Aptos"/>
              </a:rPr>
              <a:t>chip</a:t>
            </a:r>
            <a:endParaRPr sz="1800" dirty="0">
              <a:solidFill>
                <a:srgbClr val="202937"/>
              </a:solidFill>
              <a:latin typeface="Apto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C17005-2D6B-90A7-A9C6-1123096376ED}"/>
              </a:ext>
            </a:extLst>
          </p:cNvPr>
          <p:cNvSpPr txBox="1"/>
          <p:nvPr/>
        </p:nvSpPr>
        <p:spPr>
          <a:xfrm>
            <a:off x="7516367" y="5049938"/>
            <a:ext cx="4331075" cy="824841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  <a:defRPr sz="1400" b="0">
                <a:solidFill>
                  <a:srgbClr val="1E2D32"/>
                </a:solidFill>
              </a:defRPr>
            </a:pPr>
            <a:r>
              <a:rPr sz="1600" dirty="0">
                <a:solidFill>
                  <a:srgbClr val="202937"/>
                </a:solidFill>
                <a:latin typeface="Aptos" panose="020B0004020202020204" pitchFamily="34" charset="0"/>
              </a:rPr>
              <a:t>Real pore texture,</a:t>
            </a:r>
            <a:r>
              <a:rPr lang="nb-NO" sz="1600" dirty="0">
                <a:solidFill>
                  <a:srgbClr val="202937"/>
                </a:solidFill>
                <a:latin typeface="Aptos" panose="020B0004020202020204" pitchFamily="34" charset="0"/>
              </a:rPr>
              <a:t> </a:t>
            </a:r>
            <a:r>
              <a:rPr sz="1600" dirty="0">
                <a:solidFill>
                  <a:srgbClr val="202937"/>
                </a:solidFill>
                <a:latin typeface="Aptos" panose="020B0004020202020204" pitchFamily="34" charset="0"/>
              </a:rPr>
              <a:t>roughness and mineral heterogeneity.</a:t>
            </a:r>
            <a:endParaRPr lang="nb-NO" sz="1600" dirty="0">
              <a:solidFill>
                <a:srgbClr val="202937"/>
              </a:solidFill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 sz="1400" b="0">
                <a:solidFill>
                  <a:srgbClr val="1E2D32"/>
                </a:solidFill>
              </a:defRPr>
            </a:pPr>
            <a:r>
              <a:rPr lang="nb-NO" sz="1600" dirty="0">
                <a:latin typeface="Aptos" panose="020B0004020202020204" pitchFamily="34" charset="0"/>
              </a:rPr>
              <a:t>Limited </a:t>
            </a:r>
            <a:r>
              <a:rPr lang="nb-NO" sz="1600" dirty="0" err="1">
                <a:latin typeface="Aptos" panose="020B0004020202020204" pitchFamily="34" charset="0"/>
              </a:rPr>
              <a:t>control</a:t>
            </a:r>
            <a:r>
              <a:rPr lang="nb-NO" sz="1600" dirty="0">
                <a:latin typeface="Aptos" panose="020B0004020202020204" pitchFamily="34" charset="0"/>
              </a:rPr>
              <a:t>, ambient </a:t>
            </a:r>
            <a:r>
              <a:rPr lang="nb-NO" sz="1600" dirty="0" err="1">
                <a:latin typeface="Aptos" panose="020B0004020202020204" pitchFamily="34" charset="0"/>
              </a:rPr>
              <a:t>pressure</a:t>
            </a:r>
            <a:r>
              <a:rPr lang="nb-NO" sz="1600" dirty="0">
                <a:latin typeface="Aptos" panose="020B0004020202020204" pitchFamily="34" charset="0"/>
              </a:rPr>
              <a:t> </a:t>
            </a:r>
            <a:r>
              <a:rPr lang="nb-NO" sz="1600" dirty="0" err="1">
                <a:latin typeface="Aptos" panose="020B0004020202020204" pitchFamily="34" charset="0"/>
              </a:rPr>
              <a:t>condition</a:t>
            </a:r>
            <a:r>
              <a:rPr lang="nb-NO" sz="1600" dirty="0">
                <a:latin typeface="Aptos" panose="020B00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" y="-8749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02920" y="256032"/>
            <a:ext cx="1097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000" b="1">
                <a:solidFill>
                  <a:srgbClr val="1E2D32"/>
                </a:solidFill>
              </a:defRPr>
            </a:pPr>
            <a:r>
              <a:rPr sz="2800" b="1" dirty="0">
                <a:solidFill>
                  <a:srgbClr val="195D8B"/>
                </a:solidFill>
                <a:latin typeface="Aptos"/>
              </a:rPr>
              <a:t>Representative case</a:t>
            </a:r>
            <a:r>
              <a:rPr lang="nb-NO" sz="2800" b="1" dirty="0">
                <a:solidFill>
                  <a:srgbClr val="195D8B"/>
                </a:solidFill>
                <a:latin typeface="Aptos"/>
              </a:rPr>
              <a:t> </a:t>
            </a:r>
          </a:p>
          <a:p>
            <a:pPr algn="l">
              <a:defRPr sz="3000" b="1">
                <a:solidFill>
                  <a:srgbClr val="1E2D32"/>
                </a:solidFill>
              </a:defRPr>
            </a:pPr>
            <a:r>
              <a:rPr lang="en-US" sz="2000" b="1" dirty="0">
                <a:latin typeface="Aptos"/>
              </a:rPr>
              <a:t>Hydrogen-driven sulfate reduction in porous media</a:t>
            </a:r>
            <a:endParaRPr sz="2000" b="1" dirty="0">
              <a:latin typeface="Apto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677" y="5769956"/>
            <a:ext cx="10473559" cy="578620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>
              <a:defRPr sz="1700" b="1">
                <a:solidFill>
                  <a:srgbClr val="00584A"/>
                </a:solidFill>
              </a:defRPr>
            </a:pPr>
            <a:r>
              <a:rPr lang="nb-NO" b="1" dirty="0">
                <a:solidFill>
                  <a:srgbClr val="00584A"/>
                </a:solidFill>
                <a:latin typeface="Aptos" panose="020B0004020202020204" pitchFamily="34" charset="0"/>
              </a:rPr>
              <a:t>Research </a:t>
            </a:r>
            <a:r>
              <a:rPr b="1" dirty="0">
                <a:solidFill>
                  <a:srgbClr val="00584A"/>
                </a:solidFill>
                <a:latin typeface="Aptos" panose="020B0004020202020204" pitchFamily="34" charset="0"/>
              </a:rPr>
              <a:t>question</a:t>
            </a:r>
            <a:r>
              <a:rPr dirty="0">
                <a:latin typeface="Aptos" panose="020B0004020202020204" pitchFamily="34" charset="0"/>
              </a:rPr>
              <a:t>: </a:t>
            </a:r>
            <a:r>
              <a:rPr lang="en-US" b="1" dirty="0">
                <a:latin typeface="Aptos" panose="020B0004020202020204" pitchFamily="34" charset="0"/>
              </a:rPr>
              <a:t>Which microfluidic platform can directly observe H₂ transport, microbial activity, and mineral reactions under relevant experimental conditions?</a:t>
            </a:r>
            <a:endParaRPr dirty="0">
              <a:latin typeface="Aptos" panose="020B00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58CCAB-69CD-8D4C-D737-31B66FEE4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98" y="1358206"/>
            <a:ext cx="5137790" cy="10644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1C3F0C-E2AD-910C-1429-E197DD514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46" y="2791513"/>
            <a:ext cx="5811061" cy="27340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4833137-02D8-45F9-4C23-C00AFFC41A63}"/>
              </a:ext>
            </a:extLst>
          </p:cNvPr>
          <p:cNvSpPr txBox="1"/>
          <p:nvPr/>
        </p:nvSpPr>
        <p:spPr>
          <a:xfrm>
            <a:off x="835598" y="4543518"/>
            <a:ext cx="7681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400" b="1" dirty="0" err="1">
                <a:latin typeface="Aptos" panose="020B0004020202020204" pitchFamily="34" charset="0"/>
              </a:rPr>
              <a:t>Biofilm</a:t>
            </a:r>
            <a:endParaRPr lang="nb-NO" sz="1400" b="1" dirty="0">
              <a:latin typeface="Aptos" panose="020B00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52AB05E-9DB2-5F95-019E-25C599560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38" y="5692828"/>
            <a:ext cx="850042" cy="7852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4A05CD9-7731-47D8-63F5-351510E2E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473" y="625302"/>
            <a:ext cx="4567247" cy="49659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02920" y="256032"/>
            <a:ext cx="10972800" cy="50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000" b="1">
                <a:solidFill>
                  <a:srgbClr val="1E2D32"/>
                </a:solidFill>
              </a:defRPr>
            </a:pPr>
            <a:r>
              <a:rPr sz="2800" b="1" dirty="0">
                <a:solidFill>
                  <a:srgbClr val="195D8B"/>
                </a:solidFill>
                <a:latin typeface="Aptos"/>
              </a:rPr>
              <a:t>Platform I — silicon–glass high-pressure micromodel</a:t>
            </a:r>
          </a:p>
        </p:txBody>
      </p:sp>
      <p:pic>
        <p:nvPicPr>
          <p:cNvPr id="5" name="Picture 4" descr="slide10_img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3" y="1105238"/>
            <a:ext cx="7391510" cy="501799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803778" y="1186179"/>
            <a:ext cx="4285487" cy="1307957"/>
          </a:xfrm>
          <a:prstGeom prst="roundRect">
            <a:avLst/>
          </a:prstGeom>
          <a:solidFill>
            <a:srgbClr val="EEF4F2"/>
          </a:solidFill>
          <a:ln w="12700">
            <a:solidFill>
              <a:srgbClr val="D2DCD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sz="1400">
              <a:latin typeface="Aptos" panose="020B00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0578" y="1232797"/>
            <a:ext cx="4138687" cy="301621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>
              <a:defRPr sz="1700" b="1">
                <a:solidFill>
                  <a:srgbClr val="00584A"/>
                </a:solidFill>
              </a:defRPr>
            </a:pPr>
            <a:r>
              <a:rPr lang="nb-NO" sz="1600" b="1" dirty="0" err="1">
                <a:latin typeface="Aptos" panose="020B0004020202020204" pitchFamily="34" charset="0"/>
              </a:rPr>
              <a:t>Experimental</a:t>
            </a:r>
            <a:r>
              <a:rPr lang="nb-NO" sz="1600" b="1" dirty="0">
                <a:latin typeface="Aptos" panose="020B0004020202020204" pitchFamily="34" charset="0"/>
              </a:rPr>
              <a:t> </a:t>
            </a:r>
            <a:r>
              <a:rPr lang="nb-NO" sz="1600" b="1" dirty="0" err="1">
                <a:latin typeface="Aptos" panose="020B0004020202020204" pitchFamily="34" charset="0"/>
              </a:rPr>
              <a:t>capability</a:t>
            </a:r>
            <a:endParaRPr sz="1200" dirty="0">
              <a:solidFill>
                <a:srgbClr val="202937"/>
              </a:solidFill>
              <a:latin typeface="Aptos" panose="020B00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85986" y="2792359"/>
            <a:ext cx="4285487" cy="1453163"/>
          </a:xfrm>
          <a:prstGeom prst="roundRect">
            <a:avLst/>
          </a:prstGeom>
          <a:solidFill>
            <a:srgbClr val="EEF4F2"/>
          </a:solidFill>
          <a:ln w="12700">
            <a:solidFill>
              <a:srgbClr val="D2DCD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sz="1400">
              <a:latin typeface="Aptos" panose="020B00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68282" y="2912389"/>
            <a:ext cx="4203191" cy="270843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algn="l">
              <a:defRPr sz="1700" b="1">
                <a:solidFill>
                  <a:srgbClr val="00584A"/>
                </a:solidFill>
              </a:defRPr>
            </a:pPr>
            <a:r>
              <a:rPr sz="1400" dirty="0">
                <a:solidFill>
                  <a:srgbClr val="202937"/>
                </a:solidFill>
                <a:latin typeface="Aptos" panose="020B0004020202020204" pitchFamily="34" charset="0"/>
              </a:rPr>
              <a:t>What we can measure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8282" y="3302677"/>
            <a:ext cx="4150917" cy="917174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  <a:defRPr sz="1400" b="0">
                <a:solidFill>
                  <a:srgbClr val="1E2D32"/>
                </a:solidFill>
              </a:defRPr>
            </a:pPr>
            <a:r>
              <a:rPr sz="1400" dirty="0">
                <a:solidFill>
                  <a:srgbClr val="202937"/>
                </a:solidFill>
                <a:latin typeface="Aptos" panose="020B0004020202020204" pitchFamily="34" charset="0"/>
              </a:rPr>
              <a:t>H₂ consumption, </a:t>
            </a:r>
            <a:endParaRPr lang="nb-NO" sz="1400" dirty="0">
              <a:solidFill>
                <a:srgbClr val="202937"/>
              </a:solidFill>
              <a:latin typeface="Aptos" panose="020B00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  <a:defRPr sz="1400" b="0">
                <a:solidFill>
                  <a:srgbClr val="1E2D32"/>
                </a:solidFill>
              </a:defRPr>
            </a:pPr>
            <a:r>
              <a:rPr sz="1400" dirty="0">
                <a:solidFill>
                  <a:srgbClr val="202937"/>
                </a:solidFill>
                <a:latin typeface="Aptos" panose="020B0004020202020204" pitchFamily="34" charset="0"/>
              </a:rPr>
              <a:t>biofilm-induced bioclogging, </a:t>
            </a:r>
            <a:endParaRPr lang="nb-NO" sz="1400" dirty="0">
              <a:solidFill>
                <a:srgbClr val="202937"/>
              </a:solidFill>
              <a:latin typeface="Aptos" panose="020B00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  <a:defRPr sz="1400" b="0">
                <a:solidFill>
                  <a:srgbClr val="1E2D32"/>
                </a:solidFill>
              </a:defRPr>
            </a:pPr>
            <a:r>
              <a:rPr sz="1400" dirty="0">
                <a:solidFill>
                  <a:srgbClr val="202937"/>
                </a:solidFill>
                <a:latin typeface="Aptos" panose="020B0004020202020204" pitchFamily="34" charset="0"/>
              </a:rPr>
              <a:t>wettability changes</a:t>
            </a:r>
            <a:r>
              <a:rPr lang="nb-NO" sz="1400" dirty="0">
                <a:solidFill>
                  <a:srgbClr val="202937"/>
                </a:solidFill>
                <a:latin typeface="Aptos" panose="020B0004020202020204" pitchFamily="34" charset="0"/>
              </a:rPr>
              <a:t>,</a:t>
            </a:r>
            <a:r>
              <a:rPr sz="1400" dirty="0">
                <a:solidFill>
                  <a:srgbClr val="202937"/>
                </a:solidFill>
                <a:latin typeface="Aptos" panose="020B0004020202020204" pitchFamily="34" charset="0"/>
              </a:rPr>
              <a:t> </a:t>
            </a:r>
            <a:endParaRPr lang="nb-NO" sz="1400" dirty="0">
              <a:solidFill>
                <a:srgbClr val="202937"/>
              </a:solidFill>
              <a:latin typeface="Aptos" panose="020B00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  <a:defRPr sz="1400" b="0">
                <a:solidFill>
                  <a:srgbClr val="1E2D32"/>
                </a:solidFill>
              </a:defRPr>
            </a:pPr>
            <a:r>
              <a:rPr sz="1400" dirty="0">
                <a:solidFill>
                  <a:srgbClr val="202937"/>
                </a:solidFill>
                <a:latin typeface="Aptos" panose="020B0004020202020204" pitchFamily="34" charset="0"/>
              </a:rPr>
              <a:t>flow redistribution.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85986" y="4668946"/>
            <a:ext cx="4285488" cy="1234440"/>
          </a:xfrm>
          <a:prstGeom prst="roundRect">
            <a:avLst/>
          </a:prstGeom>
          <a:solidFill>
            <a:srgbClr val="EEF4F2"/>
          </a:solidFill>
          <a:ln w="12700">
            <a:solidFill>
              <a:srgbClr val="D2DCD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sz="1400">
              <a:latin typeface="Aptos" panose="020B00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7222" y="4709255"/>
            <a:ext cx="4091977" cy="270843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algn="l">
              <a:defRPr sz="1700" b="1">
                <a:solidFill>
                  <a:srgbClr val="00584A"/>
                </a:solidFill>
              </a:defRPr>
            </a:pPr>
            <a:r>
              <a:rPr sz="1400" dirty="0">
                <a:solidFill>
                  <a:srgbClr val="202937"/>
                </a:solidFill>
                <a:latin typeface="Aptos" panose="020B0004020202020204" pitchFamily="34" charset="0"/>
              </a:rPr>
              <a:t>Main limitation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7222" y="5146640"/>
            <a:ext cx="4162043" cy="486287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  <a:defRPr sz="1400" b="0">
                <a:solidFill>
                  <a:srgbClr val="1E2D32"/>
                </a:solidFill>
              </a:defRPr>
            </a:pPr>
            <a:r>
              <a:rPr lang="nb-NO" sz="1400" dirty="0">
                <a:solidFill>
                  <a:srgbClr val="202937"/>
                </a:solidFill>
                <a:latin typeface="Aptos" panose="020B0004020202020204" pitchFamily="34" charset="0"/>
              </a:rPr>
              <a:t>I</a:t>
            </a:r>
            <a:r>
              <a:rPr sz="1400" dirty="0" err="1">
                <a:solidFill>
                  <a:srgbClr val="202937"/>
                </a:solidFill>
                <a:latin typeface="Aptos" panose="020B0004020202020204" pitchFamily="34" charset="0"/>
              </a:rPr>
              <a:t>dealized</a:t>
            </a:r>
            <a:r>
              <a:rPr sz="1400" dirty="0">
                <a:solidFill>
                  <a:srgbClr val="202937"/>
                </a:solidFill>
                <a:latin typeface="Aptos" panose="020B0004020202020204" pitchFamily="34" charset="0"/>
              </a:rPr>
              <a:t> geometry/surfaces </a:t>
            </a:r>
            <a:endParaRPr lang="nb-NO" sz="1400" dirty="0">
              <a:solidFill>
                <a:srgbClr val="202937"/>
              </a:solidFill>
              <a:latin typeface="Aptos" panose="020B00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  <a:defRPr sz="1400" b="0">
                <a:solidFill>
                  <a:srgbClr val="1E2D32"/>
                </a:solidFill>
              </a:defRPr>
            </a:pPr>
            <a:r>
              <a:rPr lang="nb-NO" sz="1400" dirty="0">
                <a:solidFill>
                  <a:srgbClr val="202937"/>
                </a:solidFill>
                <a:latin typeface="Aptos" panose="020B0004020202020204" pitchFamily="34" charset="0"/>
              </a:rPr>
              <a:t>L</a:t>
            </a:r>
            <a:r>
              <a:rPr sz="1400" dirty="0" err="1">
                <a:solidFill>
                  <a:srgbClr val="202937"/>
                </a:solidFill>
                <a:latin typeface="Aptos" panose="020B0004020202020204" pitchFamily="34" charset="0"/>
              </a:rPr>
              <a:t>imited</a:t>
            </a:r>
            <a:r>
              <a:rPr sz="1400" dirty="0">
                <a:solidFill>
                  <a:srgbClr val="202937"/>
                </a:solidFill>
                <a:latin typeface="Aptos" panose="020B0004020202020204" pitchFamily="34" charset="0"/>
              </a:rPr>
              <a:t> Raman access through thick glass.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83A0F-BD8A-61B0-8F49-F5AB0E11B21F}"/>
              </a:ext>
            </a:extLst>
          </p:cNvPr>
          <p:cNvSpPr txBox="1"/>
          <p:nvPr/>
        </p:nvSpPr>
        <p:spPr>
          <a:xfrm>
            <a:off x="7868282" y="1604432"/>
            <a:ext cx="41386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1400" dirty="0" err="1">
                <a:latin typeface="Aptos" panose="020B0004020202020204" pitchFamily="34" charset="0"/>
              </a:rPr>
              <a:t>Reservoir</a:t>
            </a:r>
            <a:r>
              <a:rPr lang="nb-NO" sz="1400" dirty="0">
                <a:latin typeface="Aptos" panose="020B0004020202020204" pitchFamily="34" charset="0"/>
              </a:rPr>
              <a:t>-relevant </a:t>
            </a:r>
            <a:r>
              <a:rPr lang="nb-NO" sz="1400" dirty="0" err="1">
                <a:latin typeface="Aptos" panose="020B0004020202020204" pitchFamily="34" charset="0"/>
              </a:rPr>
              <a:t>pressure</a:t>
            </a:r>
            <a:r>
              <a:rPr lang="nb-NO" sz="1400" dirty="0">
                <a:latin typeface="Aptos" panose="020B0004020202020204" pitchFamily="34" charset="0"/>
              </a:rPr>
              <a:t> and </a:t>
            </a:r>
            <a:r>
              <a:rPr lang="nb-NO" sz="1400" dirty="0" err="1">
                <a:latin typeface="Aptos" panose="020B0004020202020204" pitchFamily="34" charset="0"/>
              </a:rPr>
              <a:t>temperature</a:t>
            </a:r>
            <a:r>
              <a:rPr lang="nb-NO" sz="1400" dirty="0">
                <a:latin typeface="Aptos" panose="020B00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1400" dirty="0">
                <a:latin typeface="Aptos" panose="020B0004020202020204" pitchFamily="34" charset="0"/>
              </a:rPr>
              <a:t>stable </a:t>
            </a:r>
            <a:r>
              <a:rPr lang="nb-NO" sz="1400" dirty="0" err="1">
                <a:latin typeface="Aptos" panose="020B0004020202020204" pitchFamily="34" charset="0"/>
              </a:rPr>
              <a:t>anaerobic</a:t>
            </a:r>
            <a:r>
              <a:rPr lang="nb-NO" sz="1400" dirty="0">
                <a:latin typeface="Aptos" panose="020B0004020202020204" pitchFamily="34" charset="0"/>
              </a:rPr>
              <a:t> </a:t>
            </a:r>
            <a:r>
              <a:rPr lang="nb-NO" sz="1400" dirty="0" err="1">
                <a:latin typeface="Aptos" panose="020B0004020202020204" pitchFamily="34" charset="0"/>
              </a:rPr>
              <a:t>condtions</a:t>
            </a:r>
            <a:endParaRPr lang="nb-NO" sz="14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1400" dirty="0" err="1">
                <a:latin typeface="Aptos" panose="020B0004020202020204" pitchFamily="34" charset="0"/>
              </a:rPr>
              <a:t>quantitative</a:t>
            </a:r>
            <a:r>
              <a:rPr lang="nb-NO" sz="1400" dirty="0">
                <a:latin typeface="Aptos" panose="020B0004020202020204" pitchFamily="34" charset="0"/>
              </a:rPr>
              <a:t> pore-</a:t>
            </a:r>
            <a:r>
              <a:rPr lang="nb-NO" sz="1400" dirty="0" err="1">
                <a:latin typeface="Aptos" panose="020B0004020202020204" pitchFamily="34" charset="0"/>
              </a:rPr>
              <a:t>scale</a:t>
            </a:r>
            <a:r>
              <a:rPr lang="nb-NO" sz="1400" dirty="0">
                <a:latin typeface="Aptos" panose="020B0004020202020204" pitchFamily="34" charset="0"/>
              </a:rPr>
              <a:t> </a:t>
            </a:r>
            <a:r>
              <a:rPr lang="nb-NO" sz="1400" dirty="0" err="1">
                <a:latin typeface="Aptos" panose="020B0004020202020204" pitchFamily="34" charset="0"/>
              </a:rPr>
              <a:t>flow</a:t>
            </a:r>
            <a:r>
              <a:rPr lang="nb-NO" sz="1400" dirty="0">
                <a:latin typeface="Aptos" panose="020B0004020202020204" pitchFamily="34" charset="0"/>
              </a:rPr>
              <a:t> </a:t>
            </a:r>
            <a:r>
              <a:rPr lang="nb-NO" sz="1400" dirty="0" err="1">
                <a:latin typeface="Aptos" panose="020B0004020202020204" pitchFamily="34" charset="0"/>
              </a:rPr>
              <a:t>visualization</a:t>
            </a:r>
            <a:endParaRPr lang="nb-NO" sz="14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02920" y="256032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3000" b="1">
                <a:solidFill>
                  <a:srgbClr val="1E2D32"/>
                </a:solidFill>
              </a:defRPr>
            </a:pPr>
            <a:r>
              <a:rPr lang="nb-NO" sz="2800" b="1" dirty="0">
                <a:solidFill>
                  <a:srgbClr val="195D8B"/>
                </a:solidFill>
                <a:latin typeface="Aptos" panose="020B0004020202020204" pitchFamily="34" charset="0"/>
              </a:rPr>
              <a:t>Multimineral </a:t>
            </a:r>
            <a:r>
              <a:rPr lang="nb-NO" sz="2800" b="1" dirty="0" err="1">
                <a:solidFill>
                  <a:srgbClr val="195D8B"/>
                </a:solidFill>
                <a:latin typeface="Aptos" panose="020B0004020202020204" pitchFamily="34" charset="0"/>
              </a:rPr>
              <a:t>reactive</a:t>
            </a:r>
            <a:r>
              <a:rPr lang="nb-NO" sz="2800" b="1" dirty="0">
                <a:solidFill>
                  <a:srgbClr val="195D8B"/>
                </a:solidFill>
                <a:latin typeface="Aptos" panose="020B0004020202020204" pitchFamily="34" charset="0"/>
              </a:rPr>
              <a:t> </a:t>
            </a:r>
            <a:r>
              <a:rPr lang="nb-NO" sz="2800" b="1" dirty="0" err="1">
                <a:solidFill>
                  <a:srgbClr val="195D8B"/>
                </a:solidFill>
                <a:latin typeface="Aptos" panose="020B0004020202020204" pitchFamily="34" charset="0"/>
              </a:rPr>
              <a:t>micromodel</a:t>
            </a:r>
            <a:endParaRPr sz="2800" b="1" dirty="0">
              <a:solidFill>
                <a:srgbClr val="195D8B"/>
              </a:solidFill>
              <a:latin typeface="Aptos" panose="020B00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9070D3-77D5-77ED-5C88-A07D8C0B1BEE}"/>
              </a:ext>
            </a:extLst>
          </p:cNvPr>
          <p:cNvGrpSpPr/>
          <p:nvPr/>
        </p:nvGrpSpPr>
        <p:grpSpPr>
          <a:xfrm>
            <a:off x="5832579" y="1368362"/>
            <a:ext cx="5632363" cy="3763123"/>
            <a:chOff x="6931400" y="3689741"/>
            <a:chExt cx="3197809" cy="27111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45975D-2F6F-18FD-DDED-BD99CF56C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31400" y="3689741"/>
              <a:ext cx="3197809" cy="27111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6F7F41-4EF6-A2B3-C5E0-6075AFAA25EF}"/>
                </a:ext>
              </a:extLst>
            </p:cNvPr>
            <p:cNvSpPr txBox="1"/>
            <p:nvPr/>
          </p:nvSpPr>
          <p:spPr>
            <a:xfrm>
              <a:off x="7452525" y="4025170"/>
              <a:ext cx="610168" cy="2217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sz="2000" dirty="0" err="1">
                  <a:solidFill>
                    <a:srgbClr val="FF7F0D"/>
                  </a:solidFill>
                  <a:latin typeface="Aptos" panose="020B0004020202020204" pitchFamily="34" charset="0"/>
                </a:rPr>
                <a:t>Gypsum</a:t>
              </a:r>
              <a:endParaRPr lang="nb-NO" sz="2000" dirty="0">
                <a:solidFill>
                  <a:srgbClr val="FF7F0D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1DFB4-18CB-1226-9CE5-B91D9877561F}"/>
                </a:ext>
              </a:extLst>
            </p:cNvPr>
            <p:cNvSpPr txBox="1"/>
            <p:nvPr/>
          </p:nvSpPr>
          <p:spPr>
            <a:xfrm>
              <a:off x="9207175" y="5697139"/>
              <a:ext cx="568566" cy="2217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sz="2000" err="1">
                  <a:solidFill>
                    <a:srgbClr val="FF0000"/>
                  </a:solidFill>
                  <a:latin typeface="Aptos" panose="020B0004020202020204" pitchFamily="34" charset="0"/>
                </a:rPr>
                <a:t>Vaterite</a:t>
              </a:r>
              <a:endParaRPr lang="nb-NO" sz="2000">
                <a:solidFill>
                  <a:srgbClr val="FF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F2C8E-68BC-83C2-7195-5A71C4C03207}"/>
                </a:ext>
              </a:extLst>
            </p:cNvPr>
            <p:cNvSpPr txBox="1"/>
            <p:nvPr/>
          </p:nvSpPr>
          <p:spPr>
            <a:xfrm>
              <a:off x="8135083" y="5045291"/>
              <a:ext cx="522626" cy="2217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sz="2000" err="1">
                  <a:solidFill>
                    <a:srgbClr val="408BBF"/>
                  </a:solidFill>
                  <a:latin typeface="Aptos" panose="020B0004020202020204" pitchFamily="34" charset="0"/>
                </a:rPr>
                <a:t>Calcite</a:t>
              </a:r>
              <a:endParaRPr lang="nb-NO" sz="2000">
                <a:solidFill>
                  <a:srgbClr val="408BB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13150A-0CDB-178F-83FB-18C248C47CE4}"/>
                </a:ext>
              </a:extLst>
            </p:cNvPr>
            <p:cNvSpPr txBox="1"/>
            <p:nvPr/>
          </p:nvSpPr>
          <p:spPr>
            <a:xfrm>
              <a:off x="9069049" y="4257199"/>
              <a:ext cx="925302" cy="2217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nb-NO" sz="2000">
                  <a:solidFill>
                    <a:srgbClr val="7AC37A"/>
                  </a:solidFill>
                  <a:latin typeface="Aptos" panose="020B0004020202020204" pitchFamily="34" charset="0"/>
                </a:rPr>
                <a:t>Silicon </a:t>
              </a:r>
              <a:r>
                <a:rPr lang="nb-NO" sz="2000" err="1">
                  <a:solidFill>
                    <a:srgbClr val="7AC37A"/>
                  </a:solidFill>
                  <a:latin typeface="Aptos" panose="020B0004020202020204" pitchFamily="34" charset="0"/>
                </a:rPr>
                <a:t>pillar</a:t>
              </a:r>
              <a:endParaRPr lang="nb-NO" sz="2000">
                <a:solidFill>
                  <a:srgbClr val="7AC37A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E64260C-8E81-293F-E275-1AA45E3794D0}"/>
              </a:ext>
            </a:extLst>
          </p:cNvPr>
          <p:cNvSpPr txBox="1"/>
          <p:nvPr/>
        </p:nvSpPr>
        <p:spPr>
          <a:xfrm>
            <a:off x="735030" y="1731721"/>
            <a:ext cx="5392847" cy="2230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>
                <a:latin typeface="Aptos" panose="020B0004020202020204" pitchFamily="34" charset="0"/>
              </a:rPr>
              <a:t>Base geometry: </a:t>
            </a:r>
            <a:r>
              <a:rPr lang="en-US">
                <a:latin typeface="Aptos" panose="020B0004020202020204" pitchFamily="34" charset="0"/>
              </a:rPr>
              <a:t>silicon micromodel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>
                <a:latin typeface="Aptos" panose="020B0004020202020204" pitchFamily="34" charset="0"/>
              </a:rPr>
              <a:t>Mineral phases introduced:</a:t>
            </a:r>
          </a:p>
          <a:p>
            <a:pPr lvl="1">
              <a:lnSpc>
                <a:spcPct val="200000"/>
              </a:lnSpc>
            </a:pPr>
            <a:r>
              <a:rPr lang="en-US" err="1">
                <a:latin typeface="Aptos" panose="020B0004020202020204" pitchFamily="34" charset="0"/>
              </a:rPr>
              <a:t>Calcite&amp;Gypsum</a:t>
            </a:r>
            <a:r>
              <a:rPr lang="en-US">
                <a:latin typeface="Aptos" panose="020B0004020202020204" pitchFamily="34" charset="0"/>
              </a:rPr>
              <a:t> (sulfate source)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>
                <a:latin typeface="Aptos" panose="020B0004020202020204" pitchFamily="34" charset="0"/>
              </a:rPr>
              <a:t>Controlled pore structure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87545D-FCD4-7DA2-D1FC-16F66888BACE}"/>
              </a:ext>
            </a:extLst>
          </p:cNvPr>
          <p:cNvSpPr txBox="1"/>
          <p:nvPr/>
        </p:nvSpPr>
        <p:spPr>
          <a:xfrm>
            <a:off x="408678" y="5760788"/>
            <a:ext cx="10818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Enables direct observation of H₂ transport, microbial activity and mineral reactions under reservoir conditions.</a:t>
            </a:r>
            <a:endParaRPr lang="nb-NO" b="1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02920" y="256032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000" b="1">
                <a:solidFill>
                  <a:srgbClr val="1E2D32"/>
                </a:solidFill>
              </a:defRPr>
            </a:pPr>
            <a:r>
              <a:rPr sz="2800" b="1" dirty="0">
                <a:solidFill>
                  <a:srgbClr val="195D8B"/>
                </a:solidFill>
                <a:latin typeface="Aptos"/>
              </a:rPr>
              <a:t>Example from </a:t>
            </a:r>
            <a:r>
              <a:rPr lang="nb-NO" sz="2800" b="1" dirty="0" err="1">
                <a:solidFill>
                  <a:srgbClr val="195D8B"/>
                </a:solidFill>
                <a:latin typeface="Aptos"/>
              </a:rPr>
              <a:t>platform</a:t>
            </a:r>
            <a:r>
              <a:rPr lang="nb-NO" sz="2800" b="1" dirty="0">
                <a:solidFill>
                  <a:srgbClr val="195D8B"/>
                </a:solidFill>
                <a:latin typeface="Aptos"/>
              </a:rPr>
              <a:t> I</a:t>
            </a:r>
            <a:r>
              <a:rPr sz="2800" b="1" dirty="0">
                <a:solidFill>
                  <a:srgbClr val="195D8B"/>
                </a:solidFill>
                <a:latin typeface="Aptos"/>
              </a:rPr>
              <a:t>: biofilm growth changes flow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80801" y="5709053"/>
            <a:ext cx="7739523" cy="332399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algn="l">
              <a:defRPr sz="2200" b="1">
                <a:solidFill>
                  <a:srgbClr val="00584A"/>
                </a:solidFill>
              </a:defRPr>
            </a:pPr>
            <a:r>
              <a:rPr sz="1800" dirty="0">
                <a:solidFill>
                  <a:srgbClr val="202937"/>
                </a:solidFill>
                <a:latin typeface="Aptos"/>
              </a:rPr>
              <a:t>This platform is strongest for dynamic flow–biofilm coupling.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F4B0B2-838B-C6C1-CC47-425421C71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93" y="1086748"/>
            <a:ext cx="8514770" cy="40623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9D48AA-384A-4A6F-0F5A-77D589AA9B5B}"/>
              </a:ext>
            </a:extLst>
          </p:cNvPr>
          <p:cNvSpPr txBox="1"/>
          <p:nvPr/>
        </p:nvSpPr>
        <p:spPr>
          <a:xfrm>
            <a:off x="1896105" y="5149074"/>
            <a:ext cx="55887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noProof="0" dirty="0"/>
              <a:t>Liu et al. 2025, </a:t>
            </a:r>
            <a:r>
              <a:rPr lang="en-US" sz="1200" noProof="0" dirty="0">
                <a:hlinkClick r:id="rId3" tooltip="DOI UR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https://doi.org/10.1021/acs.est.4c13893</a:t>
            </a:r>
            <a:endParaRPr lang="en-US" sz="1200" noProof="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02920" y="256032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000" b="1">
                <a:solidFill>
                  <a:srgbClr val="1E2D32"/>
                </a:solidFill>
              </a:defRPr>
            </a:pPr>
            <a:r>
              <a:rPr sz="2800" b="1" dirty="0">
                <a:solidFill>
                  <a:srgbClr val="195D8B"/>
                </a:solidFill>
                <a:latin typeface="Aptos"/>
              </a:rPr>
              <a:t>Example from </a:t>
            </a:r>
            <a:r>
              <a:rPr lang="nb-NO" sz="2800" b="1" dirty="0" err="1">
                <a:solidFill>
                  <a:srgbClr val="195D8B"/>
                </a:solidFill>
                <a:latin typeface="Aptos"/>
              </a:rPr>
              <a:t>platform</a:t>
            </a:r>
            <a:r>
              <a:rPr lang="nb-NO" sz="2800" b="1" dirty="0">
                <a:solidFill>
                  <a:srgbClr val="195D8B"/>
                </a:solidFill>
                <a:latin typeface="Aptos"/>
              </a:rPr>
              <a:t> I</a:t>
            </a:r>
            <a:r>
              <a:rPr sz="2800" b="1" dirty="0">
                <a:solidFill>
                  <a:srgbClr val="195D8B"/>
                </a:solidFill>
                <a:latin typeface="Aptos"/>
              </a:rPr>
              <a:t>: gypsum dissolution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0585" y="6179914"/>
            <a:ext cx="10149840" cy="411480"/>
          </a:xfrm>
          <a:prstGeom prst="rect">
            <a:avLst/>
          </a:prstGeom>
          <a:noFill/>
        </p:spPr>
        <p:txBody>
          <a:bodyPr wrap="square" lIns="45720" tIns="27432" rIns="45720" bIns="27432">
            <a:spAutoFit/>
          </a:bodyPr>
          <a:lstStyle/>
          <a:p>
            <a:pPr algn="l">
              <a:defRPr sz="2200" b="1">
                <a:solidFill>
                  <a:srgbClr val="00584A"/>
                </a:solidFill>
              </a:defRPr>
            </a:pPr>
            <a:r>
              <a:rPr sz="1800" dirty="0">
                <a:solidFill>
                  <a:srgbClr val="202937"/>
                </a:solidFill>
                <a:latin typeface="Aptos"/>
              </a:rPr>
              <a:t>The reaction rate is controlled by local mass transfer, not mineral chemistry alone.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12F69C-2B21-A4BD-07B7-DCEFDAE0D11F}"/>
              </a:ext>
            </a:extLst>
          </p:cNvPr>
          <p:cNvSpPr txBox="1"/>
          <p:nvPr/>
        </p:nvSpPr>
        <p:spPr>
          <a:xfrm>
            <a:off x="1931350" y="3245900"/>
            <a:ext cx="6692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Dissolution is delayed and reduced when gas surrounds the mineral.</a:t>
            </a:r>
            <a:endParaRPr lang="nb-NO" sz="1600" dirty="0">
              <a:latin typeface="Aptos" panose="020B00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4BFE07-297C-32C9-D9A8-68EB99CF818F}"/>
              </a:ext>
            </a:extLst>
          </p:cNvPr>
          <p:cNvGrpSpPr/>
          <p:nvPr/>
        </p:nvGrpSpPr>
        <p:grpSpPr>
          <a:xfrm>
            <a:off x="1148561" y="835801"/>
            <a:ext cx="8680925" cy="2390660"/>
            <a:chOff x="1031631" y="3978030"/>
            <a:chExt cx="9269046" cy="265457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E4F345B-0AB8-C014-D947-4619575A6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758" y="4063005"/>
              <a:ext cx="2179901" cy="219366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2A464C-4926-55BE-C53B-0D8AFDF24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1697" y="4051327"/>
              <a:ext cx="2193668" cy="219366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B55906-1AD7-DBE6-A9C2-4C64A894AE31}"/>
                </a:ext>
              </a:extLst>
            </p:cNvPr>
            <p:cNvSpPr txBox="1"/>
            <p:nvPr/>
          </p:nvSpPr>
          <p:spPr>
            <a:xfrm>
              <a:off x="1170758" y="6256674"/>
              <a:ext cx="1984705" cy="375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b="1">
                  <a:solidFill>
                    <a:srgbClr val="FF0000"/>
                  </a:solidFill>
                </a:rPr>
                <a:t>0h</a:t>
              </a:r>
              <a:endParaRPr lang="nb-NO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4BC212-F676-E555-CE41-5AA7AAAB66AA}"/>
                </a:ext>
              </a:extLst>
            </p:cNvPr>
            <p:cNvSpPr txBox="1"/>
            <p:nvPr/>
          </p:nvSpPr>
          <p:spPr>
            <a:xfrm>
              <a:off x="3431698" y="6256674"/>
              <a:ext cx="1984705" cy="375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b="1">
                  <a:solidFill>
                    <a:srgbClr val="FF0000"/>
                  </a:solidFill>
                </a:rPr>
                <a:t>6h</a:t>
              </a:r>
              <a:endParaRPr lang="nb-NO" sz="160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F59CF07-D171-2AB2-BD6C-BF0541D11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6431" y="4051326"/>
              <a:ext cx="2191536" cy="22053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93B389-F8E6-EA10-B060-139231986B1F}"/>
                </a:ext>
              </a:extLst>
            </p:cNvPr>
            <p:cNvSpPr txBox="1"/>
            <p:nvPr/>
          </p:nvSpPr>
          <p:spPr>
            <a:xfrm>
              <a:off x="5630427" y="6244994"/>
              <a:ext cx="1984705" cy="375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b="1">
                  <a:solidFill>
                    <a:srgbClr val="FF0000"/>
                  </a:solidFill>
                </a:rPr>
                <a:t>15h</a:t>
              </a:r>
              <a:endParaRPr lang="nb-NO" sz="160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472830-AD4B-3D01-EC30-9E807E738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3973" y="4051326"/>
              <a:ext cx="2191508" cy="220534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0E9A19-11AA-692D-BB4F-A779D1164555}"/>
                </a:ext>
              </a:extLst>
            </p:cNvPr>
            <p:cNvSpPr txBox="1"/>
            <p:nvPr/>
          </p:nvSpPr>
          <p:spPr>
            <a:xfrm>
              <a:off x="7981023" y="6244994"/>
              <a:ext cx="1984705" cy="375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b="1">
                  <a:solidFill>
                    <a:srgbClr val="FF0000"/>
                  </a:solidFill>
                </a:rPr>
                <a:t>25h</a:t>
              </a:r>
              <a:endParaRPr lang="nb-NO" sz="16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E9CB520-0066-3FED-EA9D-8D8EA7A30297}"/>
                </a:ext>
              </a:extLst>
            </p:cNvPr>
            <p:cNvSpPr/>
            <p:nvPr/>
          </p:nvSpPr>
          <p:spPr>
            <a:xfrm>
              <a:off x="1031631" y="3978030"/>
              <a:ext cx="9269046" cy="26055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ACB9D5-1D29-EB40-C138-65B2BC5CA0A6}"/>
              </a:ext>
            </a:extLst>
          </p:cNvPr>
          <p:cNvGrpSpPr/>
          <p:nvPr/>
        </p:nvGrpSpPr>
        <p:grpSpPr>
          <a:xfrm>
            <a:off x="1148560" y="3648071"/>
            <a:ext cx="8680925" cy="2394054"/>
            <a:chOff x="234260" y="881856"/>
            <a:chExt cx="9119510" cy="267873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1A6179-0F5E-0749-7005-5BC096A0FA45}"/>
                </a:ext>
              </a:extLst>
            </p:cNvPr>
            <p:cNvSpPr txBox="1"/>
            <p:nvPr/>
          </p:nvSpPr>
          <p:spPr>
            <a:xfrm>
              <a:off x="278408" y="3181780"/>
              <a:ext cx="1984704" cy="37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b="1">
                  <a:solidFill>
                    <a:srgbClr val="FF0000"/>
                  </a:solidFill>
                </a:rPr>
                <a:t>0h</a:t>
              </a:r>
              <a:endParaRPr lang="nb-NO" sz="160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26F6052-1F16-F8DB-2175-3F55128C4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5022" y="940457"/>
              <a:ext cx="2176079" cy="218371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339D216-DD38-01E5-B8AE-D99DEFC7D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04081" y="940457"/>
              <a:ext cx="2176107" cy="21837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8051AC3-A693-25C4-837E-08078587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3140" y="940457"/>
              <a:ext cx="2176107" cy="218374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CE2A440-BBD9-75D7-F9B0-A00E0ECD9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8407" y="940460"/>
              <a:ext cx="2179901" cy="218371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2F918C-7D5C-EB12-1E15-AE2031EF9FDC}"/>
                </a:ext>
              </a:extLst>
            </p:cNvPr>
            <p:cNvSpPr txBox="1"/>
            <p:nvPr/>
          </p:nvSpPr>
          <p:spPr>
            <a:xfrm>
              <a:off x="2543142" y="3181780"/>
              <a:ext cx="1984704" cy="37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b="1">
                  <a:solidFill>
                    <a:srgbClr val="FF0000"/>
                  </a:solidFill>
                </a:rPr>
                <a:t>33h</a:t>
              </a:r>
              <a:endParaRPr lang="nb-NO" sz="1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09D701-CE06-6BD5-F47B-BC3EED3D3D5A}"/>
                </a:ext>
              </a:extLst>
            </p:cNvPr>
            <p:cNvSpPr txBox="1"/>
            <p:nvPr/>
          </p:nvSpPr>
          <p:spPr>
            <a:xfrm>
              <a:off x="4804082" y="3181780"/>
              <a:ext cx="1984704" cy="37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b="1">
                  <a:solidFill>
                    <a:srgbClr val="FF0000"/>
                  </a:solidFill>
                </a:rPr>
                <a:t>59h</a:t>
              </a:r>
              <a:endParaRPr lang="nb-NO" sz="16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90FC855-DA74-7681-D756-A4AED50864E6}"/>
                </a:ext>
              </a:extLst>
            </p:cNvPr>
            <p:cNvSpPr txBox="1"/>
            <p:nvPr/>
          </p:nvSpPr>
          <p:spPr>
            <a:xfrm>
              <a:off x="7065022" y="3181780"/>
              <a:ext cx="1984704" cy="37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b="1">
                  <a:solidFill>
                    <a:srgbClr val="FF0000"/>
                  </a:solidFill>
                </a:rPr>
                <a:t>149h</a:t>
              </a:r>
              <a:endParaRPr lang="nb-NO" sz="16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753E08D-C1D9-7141-8B91-D0DDEED67C1D}"/>
                </a:ext>
              </a:extLst>
            </p:cNvPr>
            <p:cNvSpPr/>
            <p:nvPr/>
          </p:nvSpPr>
          <p:spPr>
            <a:xfrm>
              <a:off x="234260" y="881856"/>
              <a:ext cx="9119510" cy="26055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6656832"/>
            <a:ext cx="12024360" cy="45720"/>
          </a:xfrm>
          <a:prstGeom prst="rect">
            <a:avLst/>
          </a:prstGeom>
          <a:solidFill>
            <a:srgbClr val="0058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>
              <a:latin typeface="Aptos" panose="020B00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" y="256032"/>
            <a:ext cx="10972800" cy="50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3000" b="1">
                <a:solidFill>
                  <a:srgbClr val="1E2D32"/>
                </a:solidFill>
              </a:defRPr>
            </a:pPr>
            <a:r>
              <a:rPr sz="2800" b="1" dirty="0">
                <a:solidFill>
                  <a:srgbClr val="195D8B"/>
                </a:solidFill>
                <a:latin typeface="Aptos"/>
              </a:rPr>
              <a:t>Platform II — </a:t>
            </a:r>
            <a:r>
              <a:rPr sz="2800" b="1" dirty="0" err="1">
                <a:solidFill>
                  <a:srgbClr val="195D8B"/>
                </a:solidFill>
                <a:latin typeface="Aptos"/>
              </a:rPr>
              <a:t>ibidi</a:t>
            </a:r>
            <a:r>
              <a:rPr sz="2800" b="1" dirty="0">
                <a:solidFill>
                  <a:srgbClr val="195D8B"/>
                </a:solidFill>
                <a:latin typeface="Aptos"/>
              </a:rPr>
              <a:t> chip coupled with Raman/confocal microscopy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CE10F12-3B5C-AF00-BF20-10CCEE607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56" t="23412" r="1961" b="6184"/>
          <a:stretch>
            <a:fillRect/>
          </a:stretch>
        </p:blipFill>
        <p:spPr>
          <a:xfrm>
            <a:off x="5110391" y="1542722"/>
            <a:ext cx="4295515" cy="95016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7622F5-77AF-8ACC-4A85-2ABC2563D9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36" r="64952"/>
          <a:stretch>
            <a:fillRect/>
          </a:stretch>
        </p:blipFill>
        <p:spPr>
          <a:xfrm>
            <a:off x="7172984" y="3113863"/>
            <a:ext cx="1845470" cy="18449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18361DE-81F7-101F-0B44-0908D3175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261" y="3077504"/>
            <a:ext cx="1359727" cy="18763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A4EC397-D021-4B5D-BE70-FA812B831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987" y="5559611"/>
            <a:ext cx="6936629" cy="100256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399E317-67D5-0138-9D6F-67FA3AF2B5B2}"/>
              </a:ext>
            </a:extLst>
          </p:cNvPr>
          <p:cNvGrpSpPr/>
          <p:nvPr/>
        </p:nvGrpSpPr>
        <p:grpSpPr>
          <a:xfrm>
            <a:off x="479959" y="1384513"/>
            <a:ext cx="3801374" cy="4776549"/>
            <a:chOff x="440412" y="1543759"/>
            <a:chExt cx="3801374" cy="477654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B577BD1-7BB4-8B98-6129-C2CA2F6E9CDE}"/>
                </a:ext>
              </a:extLst>
            </p:cNvPr>
            <p:cNvGrpSpPr/>
            <p:nvPr/>
          </p:nvGrpSpPr>
          <p:grpSpPr>
            <a:xfrm>
              <a:off x="440412" y="1543759"/>
              <a:ext cx="3801374" cy="4776549"/>
              <a:chOff x="465826" y="1546096"/>
              <a:chExt cx="3801374" cy="4776549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D5D167C-3229-D4AD-22DA-C6502F823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rcRect b="25795"/>
              <a:stretch>
                <a:fillRect/>
              </a:stretch>
            </p:blipFill>
            <p:spPr>
              <a:xfrm>
                <a:off x="639693" y="4288343"/>
                <a:ext cx="3472724" cy="1582233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65AC5DD-243F-2FD5-A082-F55E5CC34DA8}"/>
                  </a:ext>
                </a:extLst>
              </p:cNvPr>
              <p:cNvGrpSpPr/>
              <p:nvPr/>
            </p:nvGrpSpPr>
            <p:grpSpPr>
              <a:xfrm>
                <a:off x="1138099" y="2008311"/>
                <a:ext cx="1866029" cy="2167855"/>
                <a:chOff x="2177641" y="623876"/>
                <a:chExt cx="2604359" cy="3234974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E9F95FB5-68D9-3FE5-DF5C-1C6FB38473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77641" y="623876"/>
                  <a:ext cx="2604359" cy="3234974"/>
                </a:xfrm>
                <a:prstGeom prst="rect">
                  <a:avLst/>
                </a:prstGeom>
              </p:spPr>
            </p:pic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E30E2891-D625-3B6A-FAEB-79E7ECD07AEB}"/>
                    </a:ext>
                  </a:extLst>
                </p:cNvPr>
                <p:cNvSpPr txBox="1"/>
                <p:nvPr/>
              </p:nvSpPr>
              <p:spPr>
                <a:xfrm>
                  <a:off x="2274510" y="2952031"/>
                  <a:ext cx="803625" cy="3903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1100">
                      <a:latin typeface="Aptos" panose="020B00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nb-NO" sz="1100" baseline="-25000">
                      <a:latin typeface="Aptos" panose="020B00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nb-NO" sz="1100">
                      <a:latin typeface="Aptos" panose="020B0004020202020204" pitchFamily="34" charset="0"/>
                      <a:cs typeface="Arial" panose="020B0604020202020204" pitchFamily="34" charset="0"/>
                    </a:rPr>
                    <a:t> gas</a:t>
                  </a: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9217F9D-D85A-786B-5FDF-08F28CFEDB7E}"/>
                  </a:ext>
                </a:extLst>
              </p:cNvPr>
              <p:cNvSpPr txBox="1"/>
              <p:nvPr/>
            </p:nvSpPr>
            <p:spPr>
              <a:xfrm>
                <a:off x="1125489" y="1546097"/>
                <a:ext cx="29619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600" i="1">
                    <a:latin typeface="Aptos" panose="020B0004020202020204" pitchFamily="34" charset="0"/>
                  </a:rPr>
                  <a:t>In </a:t>
                </a:r>
                <a:r>
                  <a:rPr lang="nb-NO" sz="1600" i="1" err="1">
                    <a:latin typeface="Aptos" panose="020B0004020202020204" pitchFamily="34" charset="0"/>
                  </a:rPr>
                  <a:t>situ</a:t>
                </a:r>
                <a:r>
                  <a:rPr lang="nb-NO" sz="1600" i="1">
                    <a:latin typeface="Aptos" panose="020B0004020202020204" pitchFamily="34" charset="0"/>
                  </a:rPr>
                  <a:t> </a:t>
                </a:r>
                <a:r>
                  <a:rPr lang="nb-NO" sz="1600" err="1">
                    <a:latin typeface="Aptos" panose="020B0004020202020204" pitchFamily="34" charset="0"/>
                  </a:rPr>
                  <a:t>Raman</a:t>
                </a:r>
                <a:r>
                  <a:rPr lang="nb-NO" sz="1600">
                    <a:latin typeface="Aptos" panose="020B0004020202020204" pitchFamily="34" charset="0"/>
                  </a:rPr>
                  <a:t> </a:t>
                </a:r>
                <a:r>
                  <a:rPr lang="nb-NO" sz="1600" err="1">
                    <a:latin typeface="Aptos" panose="020B0004020202020204" pitchFamily="34" charset="0"/>
                  </a:rPr>
                  <a:t>measurement</a:t>
                </a:r>
                <a:endParaRPr lang="nb-NO" sz="1600">
                  <a:latin typeface="Aptos" panose="020B0004020202020204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651DD11-B453-0DC0-4F97-C345BC519733}"/>
                  </a:ext>
                </a:extLst>
              </p:cNvPr>
              <p:cNvSpPr txBox="1"/>
              <p:nvPr/>
            </p:nvSpPr>
            <p:spPr>
              <a:xfrm>
                <a:off x="1281723" y="5890197"/>
                <a:ext cx="17777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600" err="1">
                    <a:latin typeface="Aptos" panose="020B0004020202020204" pitchFamily="34" charset="0"/>
                  </a:rPr>
                  <a:t>Work</a:t>
                </a:r>
                <a:r>
                  <a:rPr lang="nb-NO" sz="1600">
                    <a:latin typeface="Aptos" panose="020B0004020202020204" pitchFamily="34" charset="0"/>
                  </a:rPr>
                  <a:t> done in BGR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A93C422-FAFD-65FF-E5D4-E4024613A1F8}"/>
                  </a:ext>
                </a:extLst>
              </p:cNvPr>
              <p:cNvSpPr/>
              <p:nvPr/>
            </p:nvSpPr>
            <p:spPr>
              <a:xfrm>
                <a:off x="465826" y="1546096"/>
                <a:ext cx="3801374" cy="4776549"/>
              </a:xfrm>
              <a:prstGeom prst="rect">
                <a:avLst/>
              </a:prstGeom>
              <a:noFill/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60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6B35667-C531-F6C4-6BB7-A36194EBCA61}"/>
                </a:ext>
              </a:extLst>
            </p:cNvPr>
            <p:cNvSpPr txBox="1"/>
            <p:nvPr/>
          </p:nvSpPr>
          <p:spPr>
            <a:xfrm>
              <a:off x="2641756" y="2133224"/>
              <a:ext cx="12362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err="1">
                  <a:latin typeface="Aptos" panose="020B0004020202020204" pitchFamily="34" charset="0"/>
                  <a:cs typeface="Arial" panose="020B0604020202020204" pitchFamily="34" charset="0"/>
                </a:rPr>
                <a:t>Raman</a:t>
              </a:r>
              <a:r>
                <a:rPr lang="nb-NO" sz="1100">
                  <a:latin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100" err="1">
                  <a:latin typeface="Aptos" panose="020B0004020202020204" pitchFamily="34" charset="0"/>
                  <a:cs typeface="Arial" panose="020B0604020202020204" pitchFamily="34" charset="0"/>
                </a:rPr>
                <a:t>objective</a:t>
              </a:r>
              <a:endParaRPr lang="nb-NO" sz="110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29EC796-D10F-702A-E274-3D79B250E362}"/>
                </a:ext>
              </a:extLst>
            </p:cNvPr>
            <p:cNvSpPr txBox="1"/>
            <p:nvPr/>
          </p:nvSpPr>
          <p:spPr>
            <a:xfrm>
              <a:off x="1550257" y="2486558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>
                  <a:latin typeface="Aptos" panose="020B0004020202020204" pitchFamily="34" charset="0"/>
                  <a:cs typeface="Arial" panose="020B0604020202020204" pitchFamily="34" charset="0"/>
                </a:rPr>
                <a:t>Laser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AA98EF1-74AC-AFD1-FA33-463A1AB20BCE}"/>
                </a:ext>
              </a:extLst>
            </p:cNvPr>
            <p:cNvSpPr txBox="1"/>
            <p:nvPr/>
          </p:nvSpPr>
          <p:spPr>
            <a:xfrm>
              <a:off x="2733809" y="3681046"/>
              <a:ext cx="9974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100" err="1">
                  <a:latin typeface="Aptos" panose="020B0004020202020204" pitchFamily="34" charset="0"/>
                  <a:cs typeface="Arial" panose="020B0604020202020204" pitchFamily="34" charset="0"/>
                </a:rPr>
                <a:t>Scattered</a:t>
              </a:r>
              <a:r>
                <a:rPr lang="nb-NO" sz="1100">
                  <a:latin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100" err="1">
                  <a:latin typeface="Aptos" panose="020B0004020202020204" pitchFamily="34" charset="0"/>
                  <a:cs typeface="Arial" panose="020B0604020202020204" pitchFamily="34" charset="0"/>
                </a:rPr>
                <a:t>Raman</a:t>
              </a:r>
              <a:r>
                <a:rPr lang="nb-NO" sz="1100">
                  <a:latin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nb-NO" sz="1100" err="1">
                  <a:latin typeface="Aptos" panose="020B0004020202020204" pitchFamily="34" charset="0"/>
                  <a:cs typeface="Arial" panose="020B0604020202020204" pitchFamily="34" charset="0"/>
                </a:rPr>
                <a:t>light</a:t>
              </a:r>
              <a:endParaRPr lang="nb-NO" sz="110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9DC62A7-6F07-42CB-D35E-05C6C7B5298B}"/>
              </a:ext>
            </a:extLst>
          </p:cNvPr>
          <p:cNvSpPr txBox="1"/>
          <p:nvPr/>
        </p:nvSpPr>
        <p:spPr>
          <a:xfrm>
            <a:off x="568335" y="760562"/>
            <a:ext cx="8451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>
                <a:latin typeface="Aptos" panose="020B0004020202020204" pitchFamily="34" charset="0"/>
              </a:rPr>
              <a:t>In </a:t>
            </a:r>
            <a:r>
              <a:rPr lang="nb-NO" i="1" dirty="0" err="1">
                <a:latin typeface="Aptos" panose="020B0004020202020204" pitchFamily="34" charset="0"/>
              </a:rPr>
              <a:t>situ</a:t>
            </a:r>
            <a:r>
              <a:rPr lang="nb-NO" i="1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Raman</a:t>
            </a:r>
            <a:r>
              <a:rPr lang="nb-NO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spectroscopy</a:t>
            </a:r>
            <a:r>
              <a:rPr lang="nb-NO" dirty="0">
                <a:latin typeface="Aptos" panose="020B0004020202020204" pitchFamily="34" charset="0"/>
              </a:rPr>
              <a:t> for chemical </a:t>
            </a:r>
            <a:r>
              <a:rPr lang="nb-NO" dirty="0" err="1">
                <a:latin typeface="Aptos" panose="020B0004020202020204" pitchFamily="34" charset="0"/>
              </a:rPr>
              <a:t>mapping</a:t>
            </a:r>
            <a:r>
              <a:rPr lang="nb-NO" dirty="0">
                <a:latin typeface="Aptos" panose="020B0004020202020204" pitchFamily="34" charset="0"/>
              </a:rPr>
              <a:t> in a </a:t>
            </a:r>
            <a:r>
              <a:rPr lang="nb-NO" dirty="0" err="1">
                <a:latin typeface="Aptos" panose="020B0004020202020204" pitchFamily="34" charset="0"/>
              </a:rPr>
              <a:t>reactive</a:t>
            </a:r>
            <a:r>
              <a:rPr lang="nb-NO" dirty="0">
                <a:latin typeface="Aptos" panose="020B0004020202020204" pitchFamily="34" charset="0"/>
              </a:rPr>
              <a:t> </a:t>
            </a:r>
            <a:r>
              <a:rPr lang="nb-NO" dirty="0" err="1">
                <a:latin typeface="Aptos" panose="020B0004020202020204" pitchFamily="34" charset="0"/>
              </a:rPr>
              <a:t>microfluidic</a:t>
            </a:r>
            <a:r>
              <a:rPr lang="nb-NO" dirty="0">
                <a:latin typeface="Aptos" panose="020B0004020202020204" pitchFamily="34" charset="0"/>
              </a:rPr>
              <a:t> system.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FA0B18-2DDC-FE87-A026-A0305D4E3C82}"/>
              </a:ext>
            </a:extLst>
          </p:cNvPr>
          <p:cNvSpPr txBox="1"/>
          <p:nvPr/>
        </p:nvSpPr>
        <p:spPr>
          <a:xfrm>
            <a:off x="6226518" y="1215236"/>
            <a:ext cx="2961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err="1">
                <a:latin typeface="Aptos" panose="020B0004020202020204" pitchFamily="34" charset="0"/>
              </a:rPr>
              <a:t>Ibidi</a:t>
            </a:r>
            <a:r>
              <a:rPr lang="nb-NO" sz="1600">
                <a:latin typeface="Aptos" panose="020B0004020202020204" pitchFamily="34" charset="0"/>
              </a:rPr>
              <a:t> </a:t>
            </a:r>
            <a:r>
              <a:rPr lang="nb-NO" sz="1600" err="1">
                <a:latin typeface="Aptos" panose="020B0004020202020204" pitchFamily="34" charset="0"/>
              </a:rPr>
              <a:t>microfluidic</a:t>
            </a:r>
            <a:r>
              <a:rPr lang="nb-NO" sz="1600">
                <a:latin typeface="Aptos" panose="020B0004020202020204" pitchFamily="34" charset="0"/>
              </a:rPr>
              <a:t> </a:t>
            </a:r>
            <a:r>
              <a:rPr lang="nb-NO" sz="1600" err="1">
                <a:latin typeface="Aptos" panose="020B0004020202020204" pitchFamily="34" charset="0"/>
              </a:rPr>
              <a:t>channel</a:t>
            </a:r>
            <a:endParaRPr lang="nb-NO" sz="1600">
              <a:latin typeface="Aptos" panose="020B00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050FF4-E008-3E54-976E-BEBCA765E44A}"/>
              </a:ext>
            </a:extLst>
          </p:cNvPr>
          <p:cNvSpPr txBox="1"/>
          <p:nvPr/>
        </p:nvSpPr>
        <p:spPr>
          <a:xfrm>
            <a:off x="5260717" y="2670398"/>
            <a:ext cx="4062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latin typeface="Aptos" panose="020B0004020202020204" pitchFamily="34" charset="0"/>
              </a:rPr>
              <a:t>Optical images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6E27DA6-6C2B-9076-2D48-987A680BBE72}"/>
              </a:ext>
            </a:extLst>
          </p:cNvPr>
          <p:cNvSpPr/>
          <p:nvPr/>
        </p:nvSpPr>
        <p:spPr>
          <a:xfrm>
            <a:off x="5110391" y="2654235"/>
            <a:ext cx="4384281" cy="237874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atin typeface="Aptos" panose="020B00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72D5AF4-A04C-97F0-B904-BEEAD95D99DA}"/>
              </a:ext>
            </a:extLst>
          </p:cNvPr>
          <p:cNvSpPr txBox="1"/>
          <p:nvPr/>
        </p:nvSpPr>
        <p:spPr>
          <a:xfrm>
            <a:off x="7258149" y="3177520"/>
            <a:ext cx="17603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 err="1">
                <a:latin typeface="Aptos" panose="020B0004020202020204" pitchFamily="34" charset="0"/>
              </a:rPr>
              <a:t>Biofilms</a:t>
            </a:r>
            <a:endParaRPr lang="nb-NO" sz="1200" dirty="0">
              <a:latin typeface="Aptos" panose="020B00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0E758D1-26F6-8AA3-4486-C47BAD6686CB}"/>
              </a:ext>
            </a:extLst>
          </p:cNvPr>
          <p:cNvSpPr txBox="1"/>
          <p:nvPr/>
        </p:nvSpPr>
        <p:spPr>
          <a:xfrm>
            <a:off x="5501483" y="5137887"/>
            <a:ext cx="4062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latin typeface="Aptos" panose="020B0004020202020204" pitchFamily="34" charset="0"/>
              </a:rPr>
              <a:t>Representative </a:t>
            </a:r>
            <a:r>
              <a:rPr lang="nb-NO" sz="1600" err="1">
                <a:latin typeface="Aptos" panose="020B0004020202020204" pitchFamily="34" charset="0"/>
              </a:rPr>
              <a:t>Raman</a:t>
            </a:r>
            <a:r>
              <a:rPr lang="nb-NO" sz="1600">
                <a:latin typeface="Aptos" panose="020B0004020202020204" pitchFamily="34" charset="0"/>
              </a:rPr>
              <a:t> </a:t>
            </a:r>
            <a:r>
              <a:rPr lang="nb-NO" sz="1600" err="1">
                <a:latin typeface="Aptos" panose="020B0004020202020204" pitchFamily="34" charset="0"/>
              </a:rPr>
              <a:t>spectra</a:t>
            </a:r>
            <a:endParaRPr lang="nb-NO" sz="1600">
              <a:latin typeface="Aptos" panose="020B00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17C53B3-ADD7-61DE-60A5-E49AC5E841AA}"/>
              </a:ext>
            </a:extLst>
          </p:cNvPr>
          <p:cNvSpPr/>
          <p:nvPr/>
        </p:nvSpPr>
        <p:spPr>
          <a:xfrm>
            <a:off x="9737911" y="1723068"/>
            <a:ext cx="2238746" cy="184402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600" dirty="0">
                <a:solidFill>
                  <a:schemeClr val="tx1"/>
                </a:solidFill>
                <a:latin typeface="Aptos" panose="020B0004020202020204" pitchFamily="34" charset="0"/>
              </a:rPr>
              <a:t>This </a:t>
            </a:r>
            <a:r>
              <a:rPr lang="nb-NO" sz="1600" dirty="0" err="1">
                <a:solidFill>
                  <a:schemeClr val="tx1"/>
                </a:solidFill>
                <a:latin typeface="Aptos" panose="020B0004020202020204" pitchFamily="34" charset="0"/>
              </a:rPr>
              <a:t>setup</a:t>
            </a:r>
            <a:r>
              <a:rPr lang="nb-NO" sz="160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nb-NO" sz="1600" dirty="0" err="1">
                <a:solidFill>
                  <a:schemeClr val="tx1"/>
                </a:solidFill>
                <a:latin typeface="Aptos" panose="020B0004020202020204" pitchFamily="34" charset="0"/>
              </a:rPr>
              <a:t>enables</a:t>
            </a:r>
            <a:r>
              <a:rPr lang="nb-NO" sz="1600" dirty="0">
                <a:solidFill>
                  <a:schemeClr val="tx1"/>
                </a:solidFill>
                <a:latin typeface="Aptos" panose="020B0004020202020204" pitchFamily="34" charset="0"/>
              </a:rPr>
              <a:t> non-</a:t>
            </a:r>
            <a:r>
              <a:rPr lang="nb-NO" sz="1600" dirty="0" err="1">
                <a:solidFill>
                  <a:schemeClr val="tx1"/>
                </a:solidFill>
                <a:latin typeface="Aptos" panose="020B0004020202020204" pitchFamily="34" charset="0"/>
              </a:rPr>
              <a:t>destructive</a:t>
            </a:r>
            <a:r>
              <a:rPr lang="nb-NO" sz="1600" dirty="0">
                <a:solidFill>
                  <a:schemeClr val="tx1"/>
                </a:solidFill>
                <a:latin typeface="Aptos" panose="020B0004020202020204" pitchFamily="34" charset="0"/>
              </a:rPr>
              <a:t>, </a:t>
            </a:r>
            <a:r>
              <a:rPr lang="nb-NO" sz="1600" i="1" dirty="0">
                <a:solidFill>
                  <a:schemeClr val="tx1"/>
                </a:solidFill>
                <a:latin typeface="Aptos" panose="020B0004020202020204" pitchFamily="34" charset="0"/>
              </a:rPr>
              <a:t>in </a:t>
            </a:r>
            <a:r>
              <a:rPr lang="nb-NO" sz="1600" i="1" dirty="0" err="1">
                <a:solidFill>
                  <a:schemeClr val="tx1"/>
                </a:solidFill>
                <a:latin typeface="Aptos" panose="020B0004020202020204" pitchFamily="34" charset="0"/>
              </a:rPr>
              <a:t>situ</a:t>
            </a:r>
            <a:r>
              <a:rPr lang="nb-NO" sz="1600" i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nb-NO" sz="1600" dirty="0">
                <a:solidFill>
                  <a:schemeClr val="tx1"/>
                </a:solidFill>
                <a:latin typeface="Aptos" panose="020B0004020202020204" pitchFamily="34" charset="0"/>
              </a:rPr>
              <a:t>chemical </a:t>
            </a:r>
            <a:r>
              <a:rPr lang="nb-NO" sz="1600" dirty="0" err="1">
                <a:solidFill>
                  <a:schemeClr val="tx1"/>
                </a:solidFill>
                <a:latin typeface="Aptos" panose="020B0004020202020204" pitchFamily="34" charset="0"/>
              </a:rPr>
              <a:t>mapping</a:t>
            </a:r>
            <a:r>
              <a:rPr lang="nb-NO" sz="1600" dirty="0">
                <a:solidFill>
                  <a:schemeClr val="tx1"/>
                </a:solidFill>
                <a:latin typeface="Aptos" panose="020B0004020202020204" pitchFamily="34" charset="0"/>
              </a:rPr>
              <a:t> of </a:t>
            </a:r>
            <a:r>
              <a:rPr lang="nb-NO" sz="1600" dirty="0" err="1">
                <a:solidFill>
                  <a:schemeClr val="tx1"/>
                </a:solidFill>
                <a:latin typeface="Aptos" panose="020B0004020202020204" pitchFamily="34" charset="0"/>
              </a:rPr>
              <a:t>biofilms</a:t>
            </a:r>
            <a:r>
              <a:rPr lang="nb-NO" sz="1600" dirty="0">
                <a:solidFill>
                  <a:schemeClr val="tx1"/>
                </a:solidFill>
                <a:latin typeface="Aptos" panose="020B0004020202020204" pitchFamily="34" charset="0"/>
              </a:rPr>
              <a:t> and minerals at </a:t>
            </a:r>
            <a:r>
              <a:rPr lang="nb-NO" sz="1600" dirty="0" err="1">
                <a:solidFill>
                  <a:schemeClr val="tx1"/>
                </a:solidFill>
                <a:latin typeface="Aptos" panose="020B0004020202020204" pitchFamily="34" charset="0"/>
              </a:rPr>
              <a:t>the</a:t>
            </a:r>
            <a:r>
              <a:rPr lang="nb-NO" sz="1600" dirty="0">
                <a:solidFill>
                  <a:schemeClr val="tx1"/>
                </a:solidFill>
                <a:latin typeface="Aptos" panose="020B0004020202020204" pitchFamily="34" charset="0"/>
              </a:rPr>
              <a:t> pore-</a:t>
            </a:r>
            <a:r>
              <a:rPr lang="nb-NO" sz="1600" dirty="0" err="1">
                <a:solidFill>
                  <a:schemeClr val="tx1"/>
                </a:solidFill>
                <a:latin typeface="Aptos" panose="020B0004020202020204" pitchFamily="34" charset="0"/>
              </a:rPr>
              <a:t>scale</a:t>
            </a:r>
            <a:r>
              <a:rPr lang="nb-NO" sz="1600" dirty="0">
                <a:solidFill>
                  <a:schemeClr val="tx1"/>
                </a:solidFill>
                <a:latin typeface="Aptos" panose="020B0004020202020204" pitchFamily="34" charset="0"/>
              </a:rPr>
              <a:t>.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8788174-060C-E9C8-E6DD-7BF030A8719E}"/>
              </a:ext>
            </a:extLst>
          </p:cNvPr>
          <p:cNvSpPr txBox="1"/>
          <p:nvPr/>
        </p:nvSpPr>
        <p:spPr>
          <a:xfrm>
            <a:off x="9583668" y="4448201"/>
            <a:ext cx="2392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zh-CN" sz="1600" dirty="0" err="1">
                <a:latin typeface="Aptos" panose="020B0004020202020204" pitchFamily="34" charset="0"/>
              </a:rPr>
              <a:t>Work</a:t>
            </a:r>
            <a:r>
              <a:rPr lang="nb-NO" altLang="zh-CN" sz="1600" dirty="0">
                <a:latin typeface="Aptos" panose="020B0004020202020204" pitchFamily="34" charset="0"/>
              </a:rPr>
              <a:t> from Dr. </a:t>
            </a:r>
            <a:r>
              <a:rPr lang="en-GB" sz="1600" b="1" dirty="0">
                <a:latin typeface="Aptos" panose="020B0004020202020204" pitchFamily="34" charset="0"/>
              </a:rPr>
              <a:t>Christian Ostertag-Henning</a:t>
            </a:r>
            <a:r>
              <a:rPr lang="nb-NO" altLang="zh-CN" sz="1600" dirty="0">
                <a:latin typeface="Aptos" panose="020B0004020202020204" pitchFamily="34" charset="0"/>
              </a:rPr>
              <a:t>, BGR</a:t>
            </a:r>
            <a:endParaRPr lang="nb-NO" sz="16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48a24bc-a98d-4025-9c60-48c19a142069}" enabled="0" method="" siteId="{648a24bc-a98d-4025-9c60-48c19a14206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821</Words>
  <Application>Microsoft Office PowerPoint</Application>
  <PresentationFormat>Widescreen</PresentationFormat>
  <Paragraphs>140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SimSun</vt:lpstr>
      <vt:lpstr>Aptos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Na Liu</cp:lastModifiedBy>
  <cp:revision>3</cp:revision>
  <dcterms:created xsi:type="dcterms:W3CDTF">2013-01-27T09:14:16Z</dcterms:created>
  <dcterms:modified xsi:type="dcterms:W3CDTF">2026-05-14T14:47:16Z</dcterms:modified>
  <cp:category/>
</cp:coreProperties>
</file>