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5" r:id="rId5"/>
    <p:sldId id="270" r:id="rId6"/>
    <p:sldId id="271" r:id="rId7"/>
    <p:sldId id="266" r:id="rId8"/>
    <p:sldId id="280" r:id="rId9"/>
    <p:sldId id="268" r:id="rId10"/>
    <p:sldId id="310" r:id="rId11"/>
    <p:sldId id="309" r:id="rId12"/>
    <p:sldId id="311" r:id="rId13"/>
    <p:sldId id="273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30"/>
    <a:srgbClr val="74C476"/>
    <a:srgbClr val="00B050"/>
    <a:srgbClr val="72C374"/>
    <a:srgbClr val="366658"/>
    <a:srgbClr val="5C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C4860-41E7-4202-ACFB-46BB7DE4D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2821D6-205F-4037-B2E3-FF6AC29F6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9A509C-D30F-4C7D-B092-1C61B060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0392F9-16B9-45A7-8C6B-2A66E62AE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FC7E34-64C9-42F5-9BE7-08B71D9C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44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C8C7E-2B7E-4C46-9D72-9BF5BB9C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7DC6C05-A2BF-4AC8-BC76-4FD176FA3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08C876-A378-4794-B588-798CB776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D2BE1-F728-4A2A-B741-C1694EF4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8417CF-551E-4D9A-BCD4-E183D046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32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1B65AAE-FD58-4ED4-A3EA-D8B06B6646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3424F6-4586-42F2-8BFC-10898C060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94C1A4-AF28-41B8-A307-8D582E13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10F3D9-9CCE-42F4-9040-1E50C485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5ED1A3-3474-4E71-A0AD-362A6E0D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88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C6F1B-0D1E-461D-9327-B6C188893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5A5D9C-3CD1-4652-8D6D-3C2E42B37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FB0880-760A-4BAE-AFB6-0F5CBD5A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7850FE-0BAC-4708-B6D2-CABFA1E85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732613-F815-4F81-913F-C945ADB8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20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DD8084-6E85-4567-8D05-3FDF9ECF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40EAEE-4251-47FD-B132-0E1127914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2A4260-F378-42A5-832D-DF059D35F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27B2DA-35D0-4BE1-878E-99F46690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8DCD8A-610E-4DBD-BE5C-60A7A395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50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5A487-5EF6-4D11-B666-B5FFE2E5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8EBE36-B49D-49B6-B232-EAFC8F0E8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3F997C-425D-4B65-8FD2-9FADF2F51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CED8FC-C8F2-4A10-B816-9141FA00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39AD9F-2DAF-43DE-8804-412F687C9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558072-F931-4CCE-92C9-F5F86E369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62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3B6635-4ACA-417B-B85C-E3BB4395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378F2C-1085-4660-8D05-E1219F17E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3BBBC5-5B99-44AB-968C-19BD5776F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4DDBC65-F180-4FD3-B284-1A8FDD0162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ADE476B-D58C-473B-8B88-F515DB0C3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42208AF-1B89-435A-A071-F7E0AE20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2B8157-6C56-40DB-9ACF-FB100FBC7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FBF66BF-41A4-483E-93A2-B2A7A01D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59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82F918-2995-4E23-AEA3-DDC2D36F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0ADF966-991B-46C2-A3B1-8315ED73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4615C2-7704-4F1D-8655-2B31846B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6603E1-8314-41AC-A8CB-599C920F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75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2D6B46-9A07-446A-88B3-5D57BB5A9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F51751-68D9-41C6-829A-665148E0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145CBB-6D97-496A-914F-E8BFDD4DE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51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3E04FD-6ABC-422F-AD63-AF3645340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201990-4249-4C64-8E67-3F8B0AF51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8B32AC-E987-4B29-8CDF-2C323D681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568C43-7912-420B-9A6C-5752CE187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28373C-7461-4B15-BEF1-3B1B790B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807FC8-284B-4539-B076-F243424CE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40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1E683-5D33-4639-9B3C-58D50E77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7FC8846-8040-4FC6-9EA1-1AFDE6BC0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4BBB0D-3330-4850-9692-EBF9B4806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4EF51B-5419-4816-927D-61A8B2892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B5CB97-8529-4006-8F84-87A68E197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553A7B-7052-4245-AD2F-D5F184289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66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77F6E9-2236-4907-8425-5698E6A7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0AA60A-DACD-4221-B475-F52101E8E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C9960D-2F8B-4935-904F-C1531DB68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37BC1-2E1D-4298-9911-F2112D764A00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38E1BA-252F-493A-B477-449EE1ED7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C98679-5B2B-4663-A6E6-91EE67E51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D64E6-D101-48EA-8602-562FD350D3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10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2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B1CFE-FAB4-4A31-899C-7FEBA7C68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1065556"/>
            <a:ext cx="9144000" cy="1566863"/>
          </a:xfrm>
        </p:spPr>
        <p:txBody>
          <a:bodyPr>
            <a:normAutofit/>
          </a:bodyPr>
          <a:lstStyle/>
          <a:p>
            <a:pPr algn="l"/>
            <a:r>
              <a:rPr lang="en-US" sz="4400" dirty="0" err="1">
                <a:solidFill>
                  <a:srgbClr val="366658"/>
                </a:solidFill>
                <a:latin typeface="+mn-lt"/>
              </a:rPr>
              <a:t>Spatio</a:t>
            </a:r>
            <a:r>
              <a:rPr lang="en-US" sz="4400" dirty="0">
                <a:solidFill>
                  <a:srgbClr val="366658"/>
                </a:solidFill>
                <a:latin typeface="+mn-lt"/>
              </a:rPr>
              <a:t>-temporal characteristics of a</a:t>
            </a:r>
            <a:br>
              <a:rPr lang="en-US" sz="4400" dirty="0">
                <a:solidFill>
                  <a:srgbClr val="366658"/>
                </a:solidFill>
                <a:latin typeface="+mn-lt"/>
              </a:rPr>
            </a:br>
            <a:r>
              <a:rPr lang="en-US" sz="4400" dirty="0">
                <a:solidFill>
                  <a:srgbClr val="366658"/>
                </a:solidFill>
                <a:latin typeface="+mn-lt"/>
              </a:rPr>
              <a:t>proliferating </a:t>
            </a:r>
            <a:r>
              <a:rPr lang="en-US" sz="4400" i="1" dirty="0" err="1">
                <a:solidFill>
                  <a:srgbClr val="366658"/>
                </a:solidFill>
                <a:latin typeface="+mn-lt"/>
              </a:rPr>
              <a:t>S.cerevisiae</a:t>
            </a:r>
            <a:r>
              <a:rPr lang="en-US" sz="4400" i="1" dirty="0">
                <a:solidFill>
                  <a:srgbClr val="366658"/>
                </a:solidFill>
                <a:latin typeface="+mn-lt"/>
              </a:rPr>
              <a:t> </a:t>
            </a:r>
            <a:r>
              <a:rPr lang="en-US" sz="4400" dirty="0">
                <a:solidFill>
                  <a:srgbClr val="366658"/>
                </a:solidFill>
                <a:latin typeface="+mn-lt"/>
              </a:rPr>
              <a:t>clog</a:t>
            </a:r>
            <a:endParaRPr lang="fr-FR" sz="4400" dirty="0">
              <a:solidFill>
                <a:srgbClr val="366658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6F27A5-348D-447E-A939-35D3E73AB6F3}"/>
              </a:ext>
            </a:extLst>
          </p:cNvPr>
          <p:cNvSpPr/>
          <p:nvPr/>
        </p:nvSpPr>
        <p:spPr>
          <a:xfrm>
            <a:off x="142613" y="3293954"/>
            <a:ext cx="11906774" cy="344787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2208A8-FEB0-40C2-9BB2-C00E03492ADE}"/>
              </a:ext>
            </a:extLst>
          </p:cNvPr>
          <p:cNvSpPr txBox="1"/>
          <p:nvPr/>
        </p:nvSpPr>
        <p:spPr>
          <a:xfrm>
            <a:off x="495299" y="3208645"/>
            <a:ext cx="7814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3200" dirty="0">
              <a:solidFill>
                <a:srgbClr val="8CB64A"/>
              </a:solidFill>
            </a:endParaRPr>
          </a:p>
          <a:p>
            <a:pPr algn="l"/>
            <a:r>
              <a:rPr lang="fr-FR" sz="3200" u="sng" dirty="0">
                <a:solidFill>
                  <a:schemeClr val="bg1"/>
                </a:solidFill>
              </a:rPr>
              <a:t>Mathieu </a:t>
            </a:r>
            <a:r>
              <a:rPr lang="fr-FR" sz="3200" u="sng" dirty="0" err="1">
                <a:solidFill>
                  <a:schemeClr val="bg1"/>
                </a:solidFill>
              </a:rPr>
              <a:t>Ghenni</a:t>
            </a:r>
            <a:r>
              <a:rPr lang="fr-FR" sz="3200" dirty="0">
                <a:solidFill>
                  <a:schemeClr val="bg1"/>
                </a:solidFill>
              </a:rPr>
              <a:t>  mathieu.ghenni@imft.fr</a:t>
            </a:r>
          </a:p>
          <a:p>
            <a:pPr algn="l"/>
            <a:endParaRPr lang="fr-FR" sz="3200" dirty="0">
              <a:solidFill>
                <a:schemeClr val="bg1"/>
              </a:solidFill>
            </a:endParaRPr>
          </a:p>
          <a:p>
            <a:pPr algn="l"/>
            <a:r>
              <a:rPr lang="fr-FR" sz="3200" dirty="0" err="1">
                <a:solidFill>
                  <a:schemeClr val="bg1"/>
                </a:solidFill>
              </a:rPr>
              <a:t>Supervisors</a:t>
            </a:r>
            <a:r>
              <a:rPr lang="fr-FR" sz="3200" dirty="0">
                <a:solidFill>
                  <a:schemeClr val="bg1"/>
                </a:solidFill>
              </a:rPr>
              <a:t>:   </a:t>
            </a:r>
            <a:r>
              <a:rPr lang="fr-FR" sz="3200" dirty="0">
                <a:solidFill>
                  <a:srgbClr val="8CB64A"/>
                </a:solidFill>
              </a:rPr>
              <a:t>	 </a:t>
            </a:r>
            <a:endParaRPr lang="fr-FR" sz="3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86B8DE0-2BF5-4D06-8733-008FF653EC25}"/>
              </a:ext>
            </a:extLst>
          </p:cNvPr>
          <p:cNvSpPr txBox="1"/>
          <p:nvPr/>
        </p:nvSpPr>
        <p:spPr>
          <a:xfrm>
            <a:off x="2671219" y="4675399"/>
            <a:ext cx="4804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200" dirty="0">
                <a:solidFill>
                  <a:schemeClr val="bg1"/>
                </a:solidFill>
              </a:rPr>
              <a:t>Olivier </a:t>
            </a:r>
            <a:r>
              <a:rPr lang="fr-FR" sz="3200" dirty="0" err="1">
                <a:solidFill>
                  <a:schemeClr val="bg1"/>
                </a:solidFill>
              </a:rPr>
              <a:t>Liot</a:t>
            </a:r>
            <a:endParaRPr lang="fr-FR" sz="3200" dirty="0">
              <a:solidFill>
                <a:schemeClr val="bg1"/>
              </a:solidFill>
            </a:endParaRPr>
          </a:p>
          <a:p>
            <a:pPr algn="l"/>
            <a:r>
              <a:rPr lang="fr-FR" sz="3200" dirty="0">
                <a:solidFill>
                  <a:schemeClr val="bg1"/>
                </a:solidFill>
              </a:rPr>
              <a:t>Morgan Delarue</a:t>
            </a:r>
          </a:p>
          <a:p>
            <a:pPr algn="l"/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27E6B5F-C2E9-4308-AAF2-F5F707A98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300" y="111458"/>
            <a:ext cx="525559" cy="5255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FB9C60-431C-4B0D-8304-833AE4B8B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729" y="111457"/>
            <a:ext cx="2364860" cy="12114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DC1085-B6C8-4B66-A0E7-DE8D40395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905" y="112761"/>
            <a:ext cx="1479707" cy="5242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F52B7A-3B2C-4D79-A09D-89DC77588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548" y="99222"/>
            <a:ext cx="1479706" cy="6580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708CCD7-A696-478F-980C-3A6161F6B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11" y="99220"/>
            <a:ext cx="2257808" cy="12236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91D689-D654-42CB-8581-11322FA334DB}"/>
              </a:ext>
            </a:extLst>
          </p:cNvPr>
          <p:cNvSpPr/>
          <p:nvPr/>
        </p:nvSpPr>
        <p:spPr>
          <a:xfrm>
            <a:off x="11194743" y="590550"/>
            <a:ext cx="787708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1/10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0E29385-766C-4821-80F1-E82EB5210A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57"/>
          <a:stretch/>
        </p:blipFill>
        <p:spPr>
          <a:xfrm>
            <a:off x="7780677" y="5801322"/>
            <a:ext cx="4201774" cy="86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6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E2ECA6-FBDA-4407-B860-047B6B2BA29E}"/>
              </a:ext>
            </a:extLst>
          </p:cNvPr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/>
              <a:t>Conclusions and perspectives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91B9EA-F485-4630-A934-949AE7E172A4}"/>
              </a:ext>
            </a:extLst>
          </p:cNvPr>
          <p:cNvSpPr/>
          <p:nvPr/>
        </p:nvSpPr>
        <p:spPr>
          <a:xfrm>
            <a:off x="11194743" y="590550"/>
            <a:ext cx="787708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10/10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100F9D3-D614-40FA-AA1D-4A00A4B8916F}"/>
              </a:ext>
            </a:extLst>
          </p:cNvPr>
          <p:cNvSpPr txBox="1">
            <a:spLocks/>
          </p:cNvSpPr>
          <p:nvPr/>
        </p:nvSpPr>
        <p:spPr>
          <a:xfrm>
            <a:off x="449114" y="1294056"/>
            <a:ext cx="4972632" cy="5099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Two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proliferation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regimes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appear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depending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on the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nutrient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availability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 marL="0" indent="0">
              <a:spcBef>
                <a:spcPts val="800"/>
              </a:spcBef>
              <a:buClr>
                <a:srgbClr val="8CB64A"/>
              </a:buClr>
              <a:buNone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 marL="0" indent="0">
              <a:spcBef>
                <a:spcPts val="800"/>
              </a:spcBef>
              <a:buClr>
                <a:srgbClr val="8CB64A"/>
              </a:buClr>
              <a:buNone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Simple bio-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reactive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model captures the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clog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growth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dynamics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None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None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What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is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the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permeability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of the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clog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?          Is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it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uniform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/ constant?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593F321-9348-43E1-8069-BA2D1BD81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871" y="1092011"/>
            <a:ext cx="3377580" cy="2539035"/>
          </a:xfrm>
          <a:prstGeom prst="rect">
            <a:avLst/>
          </a:prstGeom>
          <a:noFill/>
          <a:ln w="19050">
            <a:solidFill>
              <a:srgbClr val="00583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5464FC-5BF3-4873-8118-C9CE264FB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0" y="1092011"/>
            <a:ext cx="2437603" cy="2539035"/>
          </a:xfrm>
          <a:prstGeom prst="rect">
            <a:avLst/>
          </a:prstGeom>
          <a:noFill/>
          <a:ln w="19050">
            <a:solidFill>
              <a:srgbClr val="005830"/>
            </a:solidFill>
          </a:ln>
        </p:spPr>
      </p:pic>
      <p:pic>
        <p:nvPicPr>
          <p:cNvPr id="2" name="M46_annotee_uncompressed">
            <a:hlinkClick r:id="" action="ppaction://media"/>
            <a:extLst>
              <a:ext uri="{FF2B5EF4-FFF2-40B4-BE49-F238E27FC236}">
                <a16:creationId xmlns:a16="http://schemas.microsoft.com/office/drawing/2014/main" id="{DCA58D33-A9C0-4E37-A9B4-1113F9062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5883" b="18128"/>
          <a:stretch>
            <a:fillRect/>
          </a:stretch>
        </p:blipFill>
        <p:spPr>
          <a:xfrm>
            <a:off x="4950690" y="3853710"/>
            <a:ext cx="7130473" cy="285419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AE30F865-66C6-45D3-903C-251BEEFE6670}"/>
              </a:ext>
            </a:extLst>
          </p:cNvPr>
          <p:cNvGrpSpPr/>
          <p:nvPr/>
        </p:nvGrpSpPr>
        <p:grpSpPr>
          <a:xfrm>
            <a:off x="10275961" y="4867562"/>
            <a:ext cx="1576072" cy="793117"/>
            <a:chOff x="5580710" y="4638072"/>
            <a:chExt cx="2089157" cy="1051313"/>
          </a:xfrm>
        </p:grpSpPr>
        <p:sp>
          <p:nvSpPr>
            <p:cNvPr id="13" name="Flèche : bas 12">
              <a:extLst>
                <a:ext uri="{FF2B5EF4-FFF2-40B4-BE49-F238E27FC236}">
                  <a16:creationId xmlns:a16="http://schemas.microsoft.com/office/drawing/2014/main" id="{FED3F807-900D-4E06-B502-32B2729E12D5}"/>
                </a:ext>
              </a:extLst>
            </p:cNvPr>
            <p:cNvSpPr/>
            <p:nvPr/>
          </p:nvSpPr>
          <p:spPr>
            <a:xfrm rot="5400000">
              <a:off x="6421912" y="3942955"/>
              <a:ext cx="295366" cy="1685600"/>
            </a:xfrm>
            <a:prstGeom prst="downArrow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33F8C0F5-6955-475B-B8EB-1121BCFA7BE8}"/>
                    </a:ext>
                  </a:extLst>
                </p:cNvPr>
                <p:cNvSpPr txBox="1"/>
                <p:nvPr/>
              </p:nvSpPr>
              <p:spPr>
                <a:xfrm>
                  <a:off x="5580710" y="4832644"/>
                  <a:ext cx="2089157" cy="8567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dirty="0">
                      <a:solidFill>
                        <a:srgbClr val="C88419"/>
                      </a:solidFill>
                    </a:rPr>
                    <a:t>Flow 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800" b="0" i="0" smtClean="0">
                          <a:solidFill>
                            <a:srgbClr val="C88419"/>
                          </a:solidFill>
                          <a:latin typeface="Cambria Math" panose="02040503050406030204" pitchFamily="18" charset="0"/>
                        </a:rPr>
                        <m:t>ΔP</m:t>
                      </m:r>
                    </m:oMath>
                  </a14:m>
                  <a:r>
                    <a:rPr lang="fr-FR" dirty="0">
                      <a:solidFill>
                        <a:srgbClr val="C88419"/>
                      </a:solidFill>
                    </a:rPr>
                    <a:t> = 380 mbar</a:t>
                  </a: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33F8C0F5-6955-475B-B8EB-1121BCFA7B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0710" y="4832644"/>
                  <a:ext cx="2089157" cy="856741"/>
                </a:xfrm>
                <a:prstGeom prst="rect">
                  <a:avLst/>
                </a:prstGeom>
                <a:blipFill>
                  <a:blip r:embed="rId7"/>
                  <a:stretch>
                    <a:fillRect t="-5660" r="-2713" b="-1415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D03CB7C-1ED7-48CB-A288-D390DE5FE099}"/>
              </a:ext>
            </a:extLst>
          </p:cNvPr>
          <p:cNvGrpSpPr/>
          <p:nvPr/>
        </p:nvGrpSpPr>
        <p:grpSpPr>
          <a:xfrm>
            <a:off x="10140171" y="5807465"/>
            <a:ext cx="1763624" cy="793117"/>
            <a:chOff x="5456407" y="4638072"/>
            <a:chExt cx="2337765" cy="1051313"/>
          </a:xfrm>
        </p:grpSpPr>
        <p:sp>
          <p:nvSpPr>
            <p:cNvPr id="16" name="Flèche : bas 15">
              <a:extLst>
                <a:ext uri="{FF2B5EF4-FFF2-40B4-BE49-F238E27FC236}">
                  <a16:creationId xmlns:a16="http://schemas.microsoft.com/office/drawing/2014/main" id="{20126F3B-9C5D-4F82-813F-CCF5D5211DB2}"/>
                </a:ext>
              </a:extLst>
            </p:cNvPr>
            <p:cNvSpPr/>
            <p:nvPr/>
          </p:nvSpPr>
          <p:spPr>
            <a:xfrm rot="5400000">
              <a:off x="6421912" y="3942955"/>
              <a:ext cx="295366" cy="1685600"/>
            </a:xfrm>
            <a:prstGeom prst="downArrow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6E76FA43-26AC-461A-9F27-6AA77AF1341E}"/>
                    </a:ext>
                  </a:extLst>
                </p:cNvPr>
                <p:cNvSpPr txBox="1"/>
                <p:nvPr/>
              </p:nvSpPr>
              <p:spPr>
                <a:xfrm>
                  <a:off x="5456407" y="4832644"/>
                  <a:ext cx="2337765" cy="8567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dirty="0">
                      <a:solidFill>
                        <a:srgbClr val="C88419"/>
                      </a:solidFill>
                    </a:rPr>
                    <a:t>Flow 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800" b="0" i="0" smtClean="0">
                          <a:solidFill>
                            <a:srgbClr val="C88419"/>
                          </a:solidFill>
                          <a:latin typeface="Cambria Math" panose="02040503050406030204" pitchFamily="18" charset="0"/>
                        </a:rPr>
                        <m:t>ΔP</m:t>
                      </m:r>
                    </m:oMath>
                  </a14:m>
                  <a:r>
                    <a:rPr lang="fr-FR" dirty="0">
                      <a:solidFill>
                        <a:srgbClr val="C88419"/>
                      </a:solidFill>
                    </a:rPr>
                    <a:t> = 24-18 mbar</a:t>
                  </a:r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6E76FA43-26AC-461A-9F27-6AA77AF134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6407" y="4832644"/>
                  <a:ext cx="2337765" cy="856741"/>
                </a:xfrm>
                <a:prstGeom prst="rect">
                  <a:avLst/>
                </a:prstGeom>
                <a:blipFill>
                  <a:blip r:embed="rId8"/>
                  <a:stretch>
                    <a:fillRect t="-5660" r="-2414" b="-1415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281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64ECA6-AC36-4455-A4DA-92CF6F9C9AC6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 err="1"/>
              <a:t>Thank</a:t>
            </a:r>
            <a:r>
              <a:rPr lang="fr-FR" sz="5400" dirty="0"/>
              <a:t> </a:t>
            </a:r>
            <a:r>
              <a:rPr lang="fr-FR" sz="5400" dirty="0" err="1"/>
              <a:t>you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747123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E2ECA6-FBDA-4407-B860-047B6B2BA29E}"/>
              </a:ext>
            </a:extLst>
          </p:cNvPr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 err="1"/>
              <a:t>Results</a:t>
            </a:r>
            <a:endParaRPr lang="fr-FR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D5AEF-D0E3-441B-A389-FDE97CEBB41E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B7705B-E2C0-4BAA-B908-958F2279058B}"/>
              </a:ext>
            </a:extLst>
          </p:cNvPr>
          <p:cNvSpPr txBox="1"/>
          <p:nvPr/>
        </p:nvSpPr>
        <p:spPr>
          <a:xfrm>
            <a:off x="2372929" y="93375"/>
            <a:ext cx="98190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Origin of the zones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58A04B4-8E16-427F-B3A3-3BD6F371EBC3}"/>
              </a:ext>
            </a:extLst>
          </p:cNvPr>
          <p:cNvGrpSpPr/>
          <p:nvPr/>
        </p:nvGrpSpPr>
        <p:grpSpPr>
          <a:xfrm>
            <a:off x="44390" y="1119196"/>
            <a:ext cx="12108526" cy="5507133"/>
            <a:chOff x="44147" y="1427746"/>
            <a:chExt cx="12108526" cy="550713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5FAB1E9-80E1-4216-BE93-372A68196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319" r="5491"/>
            <a:stretch/>
          </p:blipFill>
          <p:spPr>
            <a:xfrm>
              <a:off x="7050931" y="1427746"/>
              <a:ext cx="3321261" cy="3334376"/>
            </a:xfrm>
            <a:prstGeom prst="rect">
              <a:avLst/>
            </a:prstGeom>
            <a:ln w="12700">
              <a:solidFill>
                <a:srgbClr val="366658"/>
              </a:solidFill>
            </a:ln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FFB7A81-3260-4739-8AE8-DCFBC0A7FC25}"/>
                </a:ext>
              </a:extLst>
            </p:cNvPr>
            <p:cNvGrpSpPr/>
            <p:nvPr/>
          </p:nvGrpSpPr>
          <p:grpSpPr>
            <a:xfrm>
              <a:off x="44147" y="4512354"/>
              <a:ext cx="12108526" cy="2422525"/>
              <a:chOff x="44147" y="4512354"/>
              <a:chExt cx="12108526" cy="2422525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0B0443F2-19E5-402A-9931-24C308BA3336}"/>
                  </a:ext>
                </a:extLst>
              </p:cNvPr>
              <p:cNvGrpSpPr/>
              <p:nvPr/>
            </p:nvGrpSpPr>
            <p:grpSpPr>
              <a:xfrm>
                <a:off x="44147" y="4512354"/>
                <a:ext cx="12108526" cy="1936071"/>
                <a:chOff x="44147" y="4721904"/>
                <a:chExt cx="12108526" cy="1936071"/>
              </a:xfrm>
            </p:grpSpPr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954A235D-5213-47A3-8EC7-67FC472F50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5574" r="11775"/>
                <a:stretch/>
              </p:blipFill>
              <p:spPr>
                <a:xfrm rot="5400000">
                  <a:off x="5303073" y="-191625"/>
                  <a:ext cx="1590674" cy="12108526"/>
                </a:xfrm>
                <a:prstGeom prst="rect">
                  <a:avLst/>
                </a:prstGeom>
              </p:spPr>
            </p:pic>
            <p:grpSp>
              <p:nvGrpSpPr>
                <p:cNvPr id="40" name="Groupe 39">
                  <a:extLst>
                    <a:ext uri="{FF2B5EF4-FFF2-40B4-BE49-F238E27FC236}">
                      <a16:creationId xmlns:a16="http://schemas.microsoft.com/office/drawing/2014/main" id="{7BF81A1C-304E-4926-A6EE-841EBAFB54C8}"/>
                    </a:ext>
                  </a:extLst>
                </p:cNvPr>
                <p:cNvGrpSpPr/>
                <p:nvPr/>
              </p:nvGrpSpPr>
              <p:grpSpPr>
                <a:xfrm>
                  <a:off x="10454877" y="4721904"/>
                  <a:ext cx="1685600" cy="511051"/>
                  <a:chOff x="10137377" y="4658404"/>
                  <a:chExt cx="1685600" cy="511051"/>
                </a:xfrm>
              </p:grpSpPr>
              <p:sp>
                <p:nvSpPr>
                  <p:cNvPr id="41" name="Flèche : bas 40">
                    <a:extLst>
                      <a:ext uri="{FF2B5EF4-FFF2-40B4-BE49-F238E27FC236}">
                        <a16:creationId xmlns:a16="http://schemas.microsoft.com/office/drawing/2014/main" id="{328A28BD-AFF8-401F-9C65-92B246BB58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832494" y="4178972"/>
                    <a:ext cx="295366" cy="1685600"/>
                  </a:xfrm>
                  <a:prstGeom prst="downArrow">
                    <a:avLst/>
                  </a:prstGeom>
                  <a:solidFill>
                    <a:srgbClr val="FFC000"/>
                  </a:solidFill>
                  <a:ln w="1905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4B940EEA-3266-45A0-8596-43481900B834}"/>
                      </a:ext>
                    </a:extLst>
                  </p:cNvPr>
                  <p:cNvSpPr txBox="1"/>
                  <p:nvPr/>
                </p:nvSpPr>
                <p:spPr>
                  <a:xfrm>
                    <a:off x="10654393" y="4658404"/>
                    <a:ext cx="63607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>
                        <a:solidFill>
                          <a:srgbClr val="C88419"/>
                        </a:solidFill>
                      </a:rPr>
                      <a:t>Flow</a:t>
                    </a:r>
                  </a:p>
                </p:txBody>
              </p:sp>
            </p:grpSp>
          </p:grpSp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445AE70F-9070-4A8B-9FB2-AFCE202D03FF}"/>
                  </a:ext>
                </a:extLst>
              </p:cNvPr>
              <p:cNvGrpSpPr/>
              <p:nvPr/>
            </p:nvGrpSpPr>
            <p:grpSpPr>
              <a:xfrm>
                <a:off x="300070" y="6470430"/>
                <a:ext cx="10544110" cy="165540"/>
                <a:chOff x="218924" y="4529132"/>
                <a:chExt cx="10544110" cy="165540"/>
              </a:xfrm>
              <a:solidFill>
                <a:schemeClr val="bg2">
                  <a:lumMod val="50000"/>
                </a:schemeClr>
              </a:solidFill>
            </p:grpSpPr>
            <p:grpSp>
              <p:nvGrpSpPr>
                <p:cNvPr id="27" name="Groupe 26">
                  <a:extLst>
                    <a:ext uri="{FF2B5EF4-FFF2-40B4-BE49-F238E27FC236}">
                      <a16:creationId xmlns:a16="http://schemas.microsoft.com/office/drawing/2014/main" id="{B53ED2D6-A1D0-467E-9660-C4804AA86E63}"/>
                    </a:ext>
                  </a:extLst>
                </p:cNvPr>
                <p:cNvGrpSpPr/>
                <p:nvPr/>
              </p:nvGrpSpPr>
              <p:grpSpPr>
                <a:xfrm>
                  <a:off x="218924" y="4536357"/>
                  <a:ext cx="1090456" cy="158315"/>
                  <a:chOff x="218924" y="4506331"/>
                  <a:chExt cx="1090456" cy="158315"/>
                </a:xfrm>
                <a:grpFill/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5B74423A-A284-411F-9F59-4799EC2D5E39}"/>
                      </a:ext>
                    </a:extLst>
                  </p:cNvPr>
                  <p:cNvSpPr/>
                  <p:nvPr/>
                </p:nvSpPr>
                <p:spPr>
                  <a:xfrm>
                    <a:off x="218924" y="4506331"/>
                    <a:ext cx="45719" cy="158315"/>
                  </a:xfrm>
                  <a:prstGeom prst="rect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76E8DFB4-7A97-4227-9EF9-C55857579387}"/>
                      </a:ext>
                    </a:extLst>
                  </p:cNvPr>
                  <p:cNvSpPr/>
                  <p:nvPr/>
                </p:nvSpPr>
                <p:spPr>
                  <a:xfrm>
                    <a:off x="1263661" y="4506331"/>
                    <a:ext cx="45719" cy="158315"/>
                  </a:xfrm>
                  <a:prstGeom prst="rect">
                    <a:avLst/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0893F80-499F-44AB-8A8F-4C8BA19DBAD2}"/>
                    </a:ext>
                  </a:extLst>
                </p:cNvPr>
                <p:cNvSpPr/>
                <p:nvPr/>
              </p:nvSpPr>
              <p:spPr>
                <a:xfrm>
                  <a:off x="2307601" y="4536357"/>
                  <a:ext cx="45719" cy="158315"/>
                </a:xfrm>
                <a:prstGeom prst="rect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5F13FD9-C054-44A4-BC4D-BAB66C53DBBD}"/>
                    </a:ext>
                  </a:extLst>
                </p:cNvPr>
                <p:cNvSpPr/>
                <p:nvPr/>
              </p:nvSpPr>
              <p:spPr>
                <a:xfrm>
                  <a:off x="3357342" y="4536357"/>
                  <a:ext cx="45719" cy="158315"/>
                </a:xfrm>
                <a:prstGeom prst="rect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92B43AC-AD1A-4F55-BFA9-252171EC187A}"/>
                    </a:ext>
                  </a:extLst>
                </p:cNvPr>
                <p:cNvSpPr/>
                <p:nvPr/>
              </p:nvSpPr>
              <p:spPr>
                <a:xfrm>
                  <a:off x="4405893" y="4536357"/>
                  <a:ext cx="45719" cy="158315"/>
                </a:xfrm>
                <a:prstGeom prst="rect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3A27271-2249-44E7-97D1-70044B091252}"/>
                    </a:ext>
                  </a:extLst>
                </p:cNvPr>
                <p:cNvSpPr/>
                <p:nvPr/>
              </p:nvSpPr>
              <p:spPr>
                <a:xfrm>
                  <a:off x="6492779" y="4536357"/>
                  <a:ext cx="45719" cy="158315"/>
                </a:xfrm>
                <a:prstGeom prst="rect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A533FCE-B310-47FA-8230-8E1728610D29}"/>
                    </a:ext>
                  </a:extLst>
                </p:cNvPr>
                <p:cNvSpPr/>
                <p:nvPr/>
              </p:nvSpPr>
              <p:spPr>
                <a:xfrm>
                  <a:off x="7541330" y="4536357"/>
                  <a:ext cx="45719" cy="158315"/>
                </a:xfrm>
                <a:prstGeom prst="rect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7A0FA15-201F-4F91-B20C-680DDBFD72A6}"/>
                    </a:ext>
                  </a:extLst>
                </p:cNvPr>
                <p:cNvSpPr/>
                <p:nvPr/>
              </p:nvSpPr>
              <p:spPr>
                <a:xfrm>
                  <a:off x="8547338" y="4536356"/>
                  <a:ext cx="45719" cy="158315"/>
                </a:xfrm>
                <a:prstGeom prst="rect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86C7E22-ACBD-4976-A0FF-15CDB45930F3}"/>
                    </a:ext>
                  </a:extLst>
                </p:cNvPr>
                <p:cNvSpPr/>
                <p:nvPr/>
              </p:nvSpPr>
              <p:spPr>
                <a:xfrm>
                  <a:off x="9655186" y="4536355"/>
                  <a:ext cx="45719" cy="158315"/>
                </a:xfrm>
                <a:prstGeom prst="rect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39E8D5C-E886-4BE3-9EDE-CA8778FEBE36}"/>
                    </a:ext>
                  </a:extLst>
                </p:cNvPr>
                <p:cNvSpPr/>
                <p:nvPr/>
              </p:nvSpPr>
              <p:spPr>
                <a:xfrm>
                  <a:off x="5451856" y="4536357"/>
                  <a:ext cx="45719" cy="158315"/>
                </a:xfrm>
                <a:prstGeom prst="rect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8C4EE83-71D9-442B-BECA-1363D125E945}"/>
                    </a:ext>
                  </a:extLst>
                </p:cNvPr>
                <p:cNvSpPr/>
                <p:nvPr/>
              </p:nvSpPr>
              <p:spPr>
                <a:xfrm>
                  <a:off x="10717315" y="4529132"/>
                  <a:ext cx="45719" cy="158315"/>
                </a:xfrm>
                <a:prstGeom prst="rect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DBE817E-4A3C-4990-90CC-C9E45FC1A0F2}"/>
                  </a:ext>
                </a:extLst>
              </p:cNvPr>
              <p:cNvSpPr txBox="1"/>
              <p:nvPr/>
            </p:nvSpPr>
            <p:spPr>
              <a:xfrm>
                <a:off x="183930" y="6627102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n w="1270">
                      <a:solidFill>
                        <a:schemeClr val="tx1"/>
                      </a:solidFill>
                    </a:ln>
                    <a:solidFill>
                      <a:schemeClr val="bg2">
                        <a:lumMod val="50000"/>
                      </a:schemeClr>
                    </a:solidFill>
                  </a:rPr>
                  <a:t>0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01817E8-5F9F-4708-859E-8297C6E92CC4}"/>
                  </a:ext>
                </a:extLst>
              </p:cNvPr>
              <p:cNvSpPr txBox="1"/>
              <p:nvPr/>
            </p:nvSpPr>
            <p:spPr>
              <a:xfrm>
                <a:off x="1135497" y="6627102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n w="1270">
                      <a:solidFill>
                        <a:schemeClr val="tx1"/>
                      </a:solidFill>
                    </a:ln>
                    <a:solidFill>
                      <a:schemeClr val="bg2">
                        <a:lumMod val="50000"/>
                      </a:schemeClr>
                    </a:solidFill>
                  </a:rPr>
                  <a:t>100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6870BED-3703-4211-AA03-27AA90C3BC9D}"/>
                  </a:ext>
                </a:extLst>
              </p:cNvPr>
              <p:cNvSpPr txBox="1"/>
              <p:nvPr/>
            </p:nvSpPr>
            <p:spPr>
              <a:xfrm>
                <a:off x="2188397" y="6627102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n w="1270">
                      <a:solidFill>
                        <a:schemeClr val="tx1"/>
                      </a:solidFill>
                    </a:ln>
                    <a:solidFill>
                      <a:schemeClr val="bg2">
                        <a:lumMod val="50000"/>
                      </a:schemeClr>
                    </a:solidFill>
                  </a:rPr>
                  <a:t>200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EFDE783-28C8-4AB9-A453-91A8329DC8DB}"/>
                  </a:ext>
                </a:extLst>
              </p:cNvPr>
              <p:cNvSpPr txBox="1"/>
              <p:nvPr/>
            </p:nvSpPr>
            <p:spPr>
              <a:xfrm>
                <a:off x="3236736" y="6627102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n w="1270">
                      <a:solidFill>
                        <a:schemeClr val="tx1"/>
                      </a:solidFill>
                    </a:ln>
                    <a:solidFill>
                      <a:schemeClr val="bg2">
                        <a:lumMod val="50000"/>
                      </a:schemeClr>
                    </a:solidFill>
                  </a:rPr>
                  <a:t>300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37F9664-4559-4E73-9005-E5EC92460D1B}"/>
                  </a:ext>
                </a:extLst>
              </p:cNvPr>
              <p:cNvSpPr txBox="1"/>
              <p:nvPr/>
            </p:nvSpPr>
            <p:spPr>
              <a:xfrm>
                <a:off x="4288306" y="6627102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n w="1270">
                      <a:solidFill>
                        <a:schemeClr val="tx1"/>
                      </a:solidFill>
                    </a:ln>
                    <a:solidFill>
                      <a:schemeClr val="bg2">
                        <a:lumMod val="50000"/>
                      </a:schemeClr>
                    </a:solidFill>
                  </a:rPr>
                  <a:t>400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BC32CA3-98CB-4D5F-95A6-A92D9F0E8351}"/>
                  </a:ext>
                </a:extLst>
              </p:cNvPr>
              <p:cNvSpPr txBox="1"/>
              <p:nvPr/>
            </p:nvSpPr>
            <p:spPr>
              <a:xfrm>
                <a:off x="5333701" y="6627102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n w="1270">
                      <a:solidFill>
                        <a:schemeClr val="tx1"/>
                      </a:solidFill>
                    </a:ln>
                    <a:solidFill>
                      <a:schemeClr val="bg2">
                        <a:lumMod val="50000"/>
                      </a:schemeClr>
                    </a:solidFill>
                  </a:rPr>
                  <a:t>500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34B4BB1-3328-4F36-8281-0340438312B7}"/>
                  </a:ext>
                </a:extLst>
              </p:cNvPr>
              <p:cNvSpPr txBox="1"/>
              <p:nvPr/>
            </p:nvSpPr>
            <p:spPr>
              <a:xfrm>
                <a:off x="6372587" y="6627102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n w="1270">
                      <a:solidFill>
                        <a:schemeClr val="tx1"/>
                      </a:solidFill>
                    </a:ln>
                    <a:solidFill>
                      <a:schemeClr val="bg2">
                        <a:lumMod val="50000"/>
                      </a:schemeClr>
                    </a:solidFill>
                  </a:rPr>
                  <a:t>600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5D4B0816-C994-4433-AE78-6F788E51E5F0}"/>
                  </a:ext>
                </a:extLst>
              </p:cNvPr>
              <p:cNvSpPr txBox="1"/>
              <p:nvPr/>
            </p:nvSpPr>
            <p:spPr>
              <a:xfrm>
                <a:off x="7421746" y="6627102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n w="1270">
                      <a:solidFill>
                        <a:schemeClr val="tx1"/>
                      </a:solidFill>
                    </a:ln>
                    <a:solidFill>
                      <a:schemeClr val="bg2">
                        <a:lumMod val="50000"/>
                      </a:schemeClr>
                    </a:solidFill>
                  </a:rPr>
                  <a:t>700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2BDACBA-76B3-492D-BF45-55020C31A44E}"/>
                  </a:ext>
                </a:extLst>
              </p:cNvPr>
              <p:cNvSpPr txBox="1"/>
              <p:nvPr/>
            </p:nvSpPr>
            <p:spPr>
              <a:xfrm>
                <a:off x="8424578" y="6627102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n w="1270">
                      <a:solidFill>
                        <a:schemeClr val="tx1"/>
                      </a:solidFill>
                    </a:ln>
                    <a:solidFill>
                      <a:schemeClr val="bg2">
                        <a:lumMod val="50000"/>
                      </a:schemeClr>
                    </a:solidFill>
                  </a:rPr>
                  <a:t>800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E2C58BE-9E44-4E2E-A96F-FCCF271DAC68}"/>
                  </a:ext>
                </a:extLst>
              </p:cNvPr>
              <p:cNvSpPr txBox="1"/>
              <p:nvPr/>
            </p:nvSpPr>
            <p:spPr>
              <a:xfrm>
                <a:off x="9530553" y="6627102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n w="1270">
                      <a:solidFill>
                        <a:schemeClr val="tx1"/>
                      </a:solidFill>
                    </a:ln>
                    <a:solidFill>
                      <a:schemeClr val="bg2">
                        <a:lumMod val="50000"/>
                      </a:schemeClr>
                    </a:solidFill>
                  </a:rPr>
                  <a:t>900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E1337AE-31D2-4228-81FF-AB0E2DA5B61B}"/>
                  </a:ext>
                </a:extLst>
              </p:cNvPr>
              <p:cNvSpPr txBox="1"/>
              <p:nvPr/>
            </p:nvSpPr>
            <p:spPr>
              <a:xfrm>
                <a:off x="10549450" y="6627102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n w="1270">
                      <a:solidFill>
                        <a:schemeClr val="tx1"/>
                      </a:solidFill>
                    </a:ln>
                    <a:solidFill>
                      <a:schemeClr val="bg2">
                        <a:lumMod val="50000"/>
                      </a:schemeClr>
                    </a:solidFill>
                  </a:rPr>
                  <a:t>1000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F8E12B0-DF9A-4547-B351-1F703EA43BC3}"/>
                  </a:ext>
                </a:extLst>
              </p:cNvPr>
              <p:cNvSpPr txBox="1"/>
              <p:nvPr/>
            </p:nvSpPr>
            <p:spPr>
              <a:xfrm>
                <a:off x="11192039" y="6503991"/>
                <a:ext cx="8963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solidFill>
                      <a:srgbClr val="757575"/>
                    </a:solidFill>
                  </a:rPr>
                  <a:t>Scale</a:t>
                </a:r>
                <a:r>
                  <a:rPr lang="fr-FR" sz="1200" dirty="0">
                    <a:solidFill>
                      <a:srgbClr val="757575"/>
                    </a:solidFill>
                  </a:rPr>
                  <a:t> in µm</a:t>
                </a:r>
              </a:p>
            </p:txBody>
          </p:sp>
        </p:grpSp>
      </p:grp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18B4E240-DA73-4F56-91E9-63A9B3988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13" y="1389674"/>
            <a:ext cx="6069550" cy="3165412"/>
          </a:xfrm>
        </p:spPr>
        <p:txBody>
          <a:bodyPr anchor="t">
            <a:normAutofit/>
          </a:bodyPr>
          <a:lstStyle/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Labeling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of whi-5:</a:t>
            </a:r>
          </a:p>
          <a:p>
            <a:pPr lvl="1"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5C5C5C"/>
                </a:solidFill>
                <a:latin typeface="Gill Sans MT" panose="020B0502020104020203" pitchFamily="34" charset="0"/>
              </a:rPr>
              <a:t>G1 phase </a:t>
            </a:r>
            <a:r>
              <a:rPr lang="fr-FR" sz="18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cells</a:t>
            </a:r>
            <a:r>
              <a:rPr lang="fr-FR" sz="1800" dirty="0">
                <a:solidFill>
                  <a:srgbClr val="5C5C5C"/>
                </a:solidFill>
                <a:latin typeface="Gill Sans MT" panose="020B0502020104020203" pitchFamily="34" charset="0"/>
              </a:rPr>
              <a:t> have fluorescent </a:t>
            </a:r>
            <a:r>
              <a:rPr lang="fr-FR" sz="18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nuclei</a:t>
            </a:r>
            <a:endParaRPr lang="fr-FR" sz="18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 lvl="1"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18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Cells</a:t>
            </a:r>
            <a:r>
              <a:rPr lang="fr-FR" sz="18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18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that</a:t>
            </a:r>
            <a:r>
              <a:rPr lang="fr-FR" sz="18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18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don’t</a:t>
            </a:r>
            <a:r>
              <a:rPr lang="fr-FR" sz="18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18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proliferate</a:t>
            </a:r>
            <a:r>
              <a:rPr lang="fr-FR" sz="1800" dirty="0">
                <a:solidFill>
                  <a:srgbClr val="5C5C5C"/>
                </a:solidFill>
                <a:latin typeface="Gill Sans MT" panose="020B0502020104020203" pitchFamily="34" charset="0"/>
              </a:rPr>
              <a:t> are </a:t>
            </a:r>
            <a:r>
              <a:rPr lang="fr-FR" sz="18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locked</a:t>
            </a:r>
            <a:r>
              <a:rPr lang="fr-FR" sz="1800" dirty="0">
                <a:solidFill>
                  <a:srgbClr val="5C5C5C"/>
                </a:solidFill>
                <a:latin typeface="Gill Sans MT" panose="020B0502020104020203" pitchFamily="34" charset="0"/>
              </a:rPr>
              <a:t> in the G1 phase</a:t>
            </a: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Difference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of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density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of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cells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in G1 in the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clog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No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displacements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= non-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proliferating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cells</a:t>
            </a:r>
            <a:endParaRPr lang="fr-FR" sz="2000" b="1" dirty="0">
              <a:solidFill>
                <a:srgbClr val="366658"/>
              </a:solidFill>
              <a:latin typeface="Gill Sans MT" panose="020B0502020104020203" pitchFamily="34" charset="0"/>
            </a:endParaRPr>
          </a:p>
          <a:p>
            <a:pPr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5C5C5C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AAD5AEF-D0E3-441B-A389-FDE97CEBB41E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D4EC8C-9C1D-4CD9-AE8C-767343107C66}"/>
              </a:ext>
            </a:extLst>
          </p:cNvPr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 err="1"/>
              <a:t>Results</a:t>
            </a:r>
            <a:endParaRPr lang="fr-FR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7CA786-8B4B-45BB-8ECB-83126E5DE1AB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9890764-5978-4530-BAA8-9A3F63477EBC}"/>
              </a:ext>
            </a:extLst>
          </p:cNvPr>
          <p:cNvSpPr txBox="1"/>
          <p:nvPr/>
        </p:nvSpPr>
        <p:spPr>
          <a:xfrm>
            <a:off x="2372929" y="93375"/>
            <a:ext cx="98190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</a:rPr>
              <a:t>Hydrodynamic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resistance</a:t>
            </a:r>
            <a:r>
              <a:rPr lang="fr-FR" sz="3200" dirty="0">
                <a:solidFill>
                  <a:schemeClr val="bg1"/>
                </a:solidFill>
              </a:rPr>
              <a:t> and </a:t>
            </a:r>
            <a:r>
              <a:rPr lang="fr-FR" sz="3200" dirty="0" err="1">
                <a:solidFill>
                  <a:schemeClr val="bg1"/>
                </a:solidFill>
              </a:rPr>
              <a:t>permeability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3517DE-F727-4A7E-9F29-9580F0341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875" y="1541719"/>
            <a:ext cx="4640113" cy="45573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1937D7-7438-45F7-915F-A5087A748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381" y="1584717"/>
            <a:ext cx="4608541" cy="46582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8B3703-50F7-45CF-9F83-F0C8606B4A72}"/>
              </a:ext>
            </a:extLst>
          </p:cNvPr>
          <p:cNvSpPr/>
          <p:nvPr/>
        </p:nvSpPr>
        <p:spPr>
          <a:xfrm>
            <a:off x="943199" y="6099059"/>
            <a:ext cx="283059" cy="21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AF393A-9E59-43CB-893E-42909475B62E}"/>
              </a:ext>
            </a:extLst>
          </p:cNvPr>
          <p:cNvSpPr/>
          <p:nvPr/>
        </p:nvSpPr>
        <p:spPr>
          <a:xfrm>
            <a:off x="7858125" y="1971675"/>
            <a:ext cx="2133600" cy="590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Non </a:t>
            </a:r>
            <a:r>
              <a:rPr lang="fr-FR" sz="1200" dirty="0" err="1">
                <a:solidFill>
                  <a:schemeClr val="tx1"/>
                </a:solidFill>
              </a:rPr>
              <a:t>proliferating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clog</a:t>
            </a:r>
            <a:endParaRPr lang="fr-FR" sz="1200" dirty="0">
              <a:solidFill>
                <a:schemeClr val="tx1"/>
              </a:solidFill>
            </a:endParaRPr>
          </a:p>
          <a:p>
            <a:r>
              <a:rPr lang="fr-FR" sz="1200" dirty="0" err="1">
                <a:solidFill>
                  <a:schemeClr val="tx1"/>
                </a:solidFill>
              </a:rPr>
              <a:t>Proliferating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clog</a:t>
            </a:r>
            <a:r>
              <a:rPr lang="fr-FR" sz="1200" dirty="0">
                <a:solidFill>
                  <a:schemeClr val="tx1"/>
                </a:solidFill>
              </a:rPr>
              <a:t>: 200-620 µm</a:t>
            </a:r>
          </a:p>
          <a:p>
            <a:r>
              <a:rPr lang="fr-FR" sz="1200" dirty="0" err="1">
                <a:solidFill>
                  <a:schemeClr val="tx1"/>
                </a:solidFill>
              </a:rPr>
              <a:t>Proliferating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clog</a:t>
            </a:r>
            <a:r>
              <a:rPr lang="fr-FR" sz="1200" dirty="0">
                <a:solidFill>
                  <a:schemeClr val="tx1"/>
                </a:solidFill>
              </a:rPr>
              <a:t>: 680-990µm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6BA163F4-31BE-48A0-BA82-67B344DB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735" y="6280011"/>
            <a:ext cx="7164280" cy="484614"/>
          </a:xfrm>
        </p:spPr>
        <p:txBody>
          <a:bodyPr anchor="t">
            <a:normAutofit/>
          </a:bodyPr>
          <a:lstStyle/>
          <a:p>
            <a:pPr marL="0" indent="0" algn="ctr">
              <a:buClr>
                <a:srgbClr val="8CB64A"/>
              </a:buClr>
              <a:buNone/>
            </a:pPr>
            <a:r>
              <a:rPr lang="fr-FR" sz="24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Lower</a:t>
            </a:r>
            <a:r>
              <a:rPr lang="fr-FR" sz="2400" dirty="0">
                <a:solidFill>
                  <a:srgbClr val="5C5C5C"/>
                </a:solidFill>
                <a:latin typeface="Gill Sans MT" panose="020B0502020104020203" pitchFamily="34" charset="0"/>
              </a:rPr>
              <a:t> and </a:t>
            </a:r>
            <a:r>
              <a:rPr lang="fr-FR" sz="24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lowering</a:t>
            </a:r>
            <a:r>
              <a:rPr lang="fr-FR" sz="24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4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permeability</a:t>
            </a:r>
            <a:r>
              <a:rPr lang="fr-FR" sz="2400" dirty="0">
                <a:solidFill>
                  <a:srgbClr val="5C5C5C"/>
                </a:solidFill>
                <a:latin typeface="Gill Sans MT" panose="020B0502020104020203" pitchFamily="34" charset="0"/>
              </a:rPr>
              <a:t> of </a:t>
            </a:r>
            <a:r>
              <a:rPr lang="fr-FR" sz="24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proliferating</a:t>
            </a:r>
            <a:r>
              <a:rPr lang="fr-FR" sz="24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4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clogs</a:t>
            </a:r>
            <a:endParaRPr lang="fr-FR" sz="2400" dirty="0">
              <a:solidFill>
                <a:srgbClr val="5C5C5C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56513E2-7FA2-4FDF-99EA-17B0C53E46D3}"/>
              </a:ext>
            </a:extLst>
          </p:cNvPr>
          <p:cNvCxnSpPr>
            <a:cxnSpLocks/>
          </p:cNvCxnSpPr>
          <p:nvPr/>
        </p:nvCxnSpPr>
        <p:spPr>
          <a:xfrm>
            <a:off x="7629236" y="4932045"/>
            <a:ext cx="0" cy="373149"/>
          </a:xfrm>
          <a:prstGeom prst="straightConnector1">
            <a:avLst/>
          </a:prstGeom>
          <a:ln w="57150">
            <a:gradFill>
              <a:gsLst>
                <a:gs pos="0">
                  <a:srgbClr val="74C476"/>
                </a:gs>
                <a:gs pos="94000">
                  <a:srgbClr val="00583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44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E2ECA6-FBDA-4407-B860-047B6B2BA29E}"/>
              </a:ext>
            </a:extLst>
          </p:cNvPr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 err="1"/>
              <a:t>Context</a:t>
            </a:r>
            <a:endParaRPr lang="fr-FR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D5AEF-D0E3-441B-A389-FDE97CEBB41E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B7705B-E2C0-4BAA-B908-958F2279058B}"/>
              </a:ext>
            </a:extLst>
          </p:cNvPr>
          <p:cNvSpPr txBox="1"/>
          <p:nvPr/>
        </p:nvSpPr>
        <p:spPr>
          <a:xfrm>
            <a:off x="2419810" y="76914"/>
            <a:ext cx="98190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Bioclogging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A61FE2E-CDA9-473A-85E4-5E286EF7E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13" y="1389674"/>
            <a:ext cx="5646887" cy="5468326"/>
          </a:xfrm>
        </p:spPr>
        <p:txBody>
          <a:bodyPr anchor="t">
            <a:normAutofit/>
          </a:bodyPr>
          <a:lstStyle/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Bioclogging = obstruction of a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porous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surface by the accumulation of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biological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particles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Generation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of a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porous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media</a:t>
            </a: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Characteristics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related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to living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entities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:</a:t>
            </a:r>
          </a:p>
          <a:p>
            <a:pPr lvl="1"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Deformability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 lvl="1"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Capacity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of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growth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and division</a:t>
            </a:r>
          </a:p>
          <a:p>
            <a:pPr lvl="1"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Nutrient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consumption</a:t>
            </a:r>
            <a:endParaRPr lang="fr-FR" sz="2000" b="1" dirty="0">
              <a:solidFill>
                <a:srgbClr val="366658"/>
              </a:solidFill>
              <a:latin typeface="Gill Sans MT" panose="020B05020201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None/>
            </a:pPr>
            <a:endParaRPr lang="fr-FR" sz="2000" b="1" dirty="0">
              <a:solidFill>
                <a:srgbClr val="366658"/>
              </a:solidFill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Most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studies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at the macro-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scale</a:t>
            </a:r>
            <a:endParaRPr lang="fr-FR" sz="2000" b="1" dirty="0">
              <a:solidFill>
                <a:srgbClr val="366658"/>
              </a:solidFill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000" b="1" dirty="0">
              <a:solidFill>
                <a:srgbClr val="366658"/>
              </a:solidFill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Proliferation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is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absent in all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bioclogging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studies</a:t>
            </a:r>
            <a:endParaRPr lang="fr-FR" sz="2000" b="1" dirty="0">
              <a:solidFill>
                <a:srgbClr val="366658"/>
              </a:solidFill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000" b="1" dirty="0">
              <a:solidFill>
                <a:srgbClr val="366658"/>
              </a:solidFill>
              <a:latin typeface="Gill Sans MT" panose="020B05020201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None/>
            </a:pPr>
            <a:endParaRPr lang="fr-FR" sz="2000" b="1" dirty="0">
              <a:solidFill>
                <a:srgbClr val="5C5C5C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A8C6E0D-CD29-495A-8BDF-29F4B295259E}"/>
              </a:ext>
            </a:extLst>
          </p:cNvPr>
          <p:cNvGrpSpPr/>
          <p:nvPr/>
        </p:nvGrpSpPr>
        <p:grpSpPr>
          <a:xfrm>
            <a:off x="6692046" y="2074181"/>
            <a:ext cx="4592775" cy="3727887"/>
            <a:chOff x="7581393" y="4230161"/>
            <a:chExt cx="2780549" cy="2472090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9A34D59-0C35-4F4A-9AE4-8CBBFB0C496A}"/>
                </a:ext>
              </a:extLst>
            </p:cNvPr>
            <p:cNvSpPr txBox="1"/>
            <p:nvPr/>
          </p:nvSpPr>
          <p:spPr>
            <a:xfrm>
              <a:off x="7581393" y="6396105"/>
              <a:ext cx="2780549" cy="30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Yeast cake filtration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From </a:t>
              </a:r>
              <a:r>
                <a:rPr lang="en-US" sz="1200" dirty="0" err="1">
                  <a:solidFill>
                    <a:schemeClr val="bg1">
                      <a:lumMod val="65000"/>
                    </a:schemeClr>
                  </a:solidFill>
                </a:rPr>
                <a:t>Katagiri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 et al. (2021)</a:t>
              </a:r>
              <a:endParaRPr lang="fr-FR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603D531-5600-4E6E-B5BA-15592C55A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81" t="4116" r="2212" b="4429"/>
            <a:stretch/>
          </p:blipFill>
          <p:spPr>
            <a:xfrm>
              <a:off x="7818039" y="4230161"/>
              <a:ext cx="2307253" cy="2175083"/>
            </a:xfrm>
            <a:prstGeom prst="rect">
              <a:avLst/>
            </a:prstGeom>
            <a:noFill/>
            <a:ln w="12700">
              <a:solidFill>
                <a:srgbClr val="366658"/>
              </a:solidFill>
            </a:ln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81B3AC-3144-44FD-8337-3FF003D66743}"/>
              </a:ext>
            </a:extLst>
          </p:cNvPr>
          <p:cNvSpPr/>
          <p:nvPr/>
        </p:nvSpPr>
        <p:spPr>
          <a:xfrm>
            <a:off x="11338951" y="590550"/>
            <a:ext cx="643499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2/20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A4B18-EB76-418E-8ADB-A3A705C0BCCD}"/>
              </a:ext>
            </a:extLst>
          </p:cNvPr>
          <p:cNvSpPr/>
          <p:nvPr/>
        </p:nvSpPr>
        <p:spPr>
          <a:xfrm>
            <a:off x="11194743" y="590550"/>
            <a:ext cx="787708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2/10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F9D20B-AFC8-489C-87A6-5DC429791A8A}"/>
              </a:ext>
            </a:extLst>
          </p:cNvPr>
          <p:cNvSpPr txBox="1"/>
          <p:nvPr/>
        </p:nvSpPr>
        <p:spPr>
          <a:xfrm>
            <a:off x="7189335" y="4523187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Gill Sans MT" panose="020B0502020104020203" pitchFamily="34" charset="0"/>
              </a:rPr>
              <a:t>Filter</a:t>
            </a:r>
            <a:endParaRPr lang="fr-FR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DFD02F0-CBC1-4848-A5B7-994CF9D00CDD}"/>
              </a:ext>
            </a:extLst>
          </p:cNvPr>
          <p:cNvSpPr txBox="1"/>
          <p:nvPr/>
        </p:nvSpPr>
        <p:spPr>
          <a:xfrm>
            <a:off x="7240631" y="2501966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Gill Sans MT" panose="020B0502020104020203" pitchFamily="34" charset="0"/>
              </a:rPr>
              <a:t>Clog</a:t>
            </a:r>
            <a:endParaRPr lang="fr-FR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AA87F77-9B02-4A53-9A9D-D1CC34D5B98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7864520" y="4385569"/>
            <a:ext cx="924373" cy="32228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524BB57-C236-4A17-8611-EEAD495AFC7A}"/>
              </a:ext>
            </a:extLst>
          </p:cNvPr>
          <p:cNvCxnSpPr>
            <a:cxnSpLocks/>
          </p:cNvCxnSpPr>
          <p:nvPr/>
        </p:nvCxnSpPr>
        <p:spPr>
          <a:xfrm>
            <a:off x="7864520" y="2802489"/>
            <a:ext cx="764575" cy="59599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428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E2ECA6-FBDA-4407-B860-047B6B2BA29E}"/>
              </a:ext>
            </a:extLst>
          </p:cNvPr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 err="1"/>
              <a:t>Context</a:t>
            </a:r>
            <a:endParaRPr lang="fr-FR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D5AEF-D0E3-441B-A389-FDE97CEBB41E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B7705B-E2C0-4BAA-B908-958F2279058B}"/>
              </a:ext>
            </a:extLst>
          </p:cNvPr>
          <p:cNvSpPr txBox="1"/>
          <p:nvPr/>
        </p:nvSpPr>
        <p:spPr>
          <a:xfrm>
            <a:off x="2419810" y="76914"/>
            <a:ext cx="98190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Bioclogging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D1256EF-102B-4756-9D3A-935D400ADE12}"/>
              </a:ext>
            </a:extLst>
          </p:cNvPr>
          <p:cNvGrpSpPr/>
          <p:nvPr/>
        </p:nvGrpSpPr>
        <p:grpSpPr>
          <a:xfrm>
            <a:off x="6963803" y="1589331"/>
            <a:ext cx="4546924" cy="4066785"/>
            <a:chOff x="9110300" y="-545928"/>
            <a:chExt cx="4546924" cy="406678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72BD25-7288-4D30-8C06-9E1A2F643D70}"/>
                </a:ext>
              </a:extLst>
            </p:cNvPr>
            <p:cNvSpPr/>
            <p:nvPr/>
          </p:nvSpPr>
          <p:spPr>
            <a:xfrm>
              <a:off x="11541760" y="590550"/>
              <a:ext cx="440690" cy="361950"/>
            </a:xfrm>
            <a:prstGeom prst="rect">
              <a:avLst/>
            </a:prstGeom>
            <a:solidFill>
              <a:srgbClr val="8CB64A"/>
            </a:solidFill>
            <a:ln>
              <a:solidFill>
                <a:srgbClr val="8CB6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</a:t>
              </a: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7A90610C-D180-48F8-B759-ADE5CC729278}"/>
                </a:ext>
              </a:extLst>
            </p:cNvPr>
            <p:cNvGrpSpPr/>
            <p:nvPr/>
          </p:nvGrpSpPr>
          <p:grpSpPr>
            <a:xfrm>
              <a:off x="9636140" y="-545928"/>
              <a:ext cx="3495245" cy="3229096"/>
              <a:chOff x="7308000" y="1812642"/>
              <a:chExt cx="3478693" cy="3213805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E96CBCCB-E32D-4A38-8A98-60615525BE2A}"/>
                  </a:ext>
                </a:extLst>
              </p:cNvPr>
              <p:cNvGrpSpPr/>
              <p:nvPr/>
            </p:nvGrpSpPr>
            <p:grpSpPr>
              <a:xfrm>
                <a:off x="7308000" y="1812642"/>
                <a:ext cx="3478693" cy="3213805"/>
                <a:chOff x="7333376" y="1812641"/>
                <a:chExt cx="3478693" cy="3213805"/>
              </a:xfrm>
            </p:grpSpPr>
            <p:pic>
              <p:nvPicPr>
                <p:cNvPr id="24" name="Image 23">
                  <a:extLst>
                    <a:ext uri="{FF2B5EF4-FFF2-40B4-BE49-F238E27FC236}">
                      <a16:creationId xmlns:a16="http://schemas.microsoft.com/office/drawing/2014/main" id="{1026C24A-B071-4BFC-8306-E0F462CD4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1229"/>
                <a:stretch/>
              </p:blipFill>
              <p:spPr>
                <a:xfrm>
                  <a:off x="7333376" y="1812641"/>
                  <a:ext cx="3478693" cy="3213805"/>
                </a:xfrm>
                <a:prstGeom prst="rect">
                  <a:avLst/>
                </a:prstGeom>
                <a:ln w="12700">
                  <a:solidFill>
                    <a:srgbClr val="366658"/>
                  </a:solidFill>
                </a:ln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D13782D-6EA1-4500-AA02-EDDAC78A044D}"/>
                    </a:ext>
                  </a:extLst>
                </p:cNvPr>
                <p:cNvSpPr/>
                <p:nvPr/>
              </p:nvSpPr>
              <p:spPr>
                <a:xfrm>
                  <a:off x="7775042" y="4261914"/>
                  <a:ext cx="599257" cy="205742"/>
                </a:xfrm>
                <a:prstGeom prst="rect">
                  <a:avLst/>
                </a:prstGeom>
                <a:solidFill>
                  <a:srgbClr val="EFD86E"/>
                </a:solidFill>
                <a:ln>
                  <a:solidFill>
                    <a:srgbClr val="EFD86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F7AFDD8-BA6B-4383-8FB8-B2D713451247}"/>
                    </a:ext>
                  </a:extLst>
                </p:cNvPr>
                <p:cNvSpPr/>
                <p:nvPr/>
              </p:nvSpPr>
              <p:spPr>
                <a:xfrm>
                  <a:off x="8282940" y="4579081"/>
                  <a:ext cx="678180" cy="278210"/>
                </a:xfrm>
                <a:prstGeom prst="rect">
                  <a:avLst/>
                </a:prstGeom>
                <a:solidFill>
                  <a:srgbClr val="EFD86E"/>
                </a:solidFill>
                <a:ln>
                  <a:solidFill>
                    <a:srgbClr val="EFD86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93D7989-292D-4806-BB9D-C80043058EE6}"/>
                  </a:ext>
                </a:extLst>
              </p:cNvPr>
              <p:cNvSpPr/>
              <p:nvPr/>
            </p:nvSpPr>
            <p:spPr>
              <a:xfrm>
                <a:off x="8330715" y="4203322"/>
                <a:ext cx="47760" cy="32400"/>
              </a:xfrm>
              <a:prstGeom prst="rect">
                <a:avLst/>
              </a:prstGeom>
              <a:solidFill>
                <a:srgbClr val="362C7D"/>
              </a:solidFill>
              <a:ln>
                <a:solidFill>
                  <a:srgbClr val="362C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8DB30C3-9A17-4011-A7FA-EE070FFC91C2}"/>
                </a:ext>
              </a:extLst>
            </p:cNvPr>
            <p:cNvSpPr txBox="1"/>
            <p:nvPr/>
          </p:nvSpPr>
          <p:spPr>
            <a:xfrm>
              <a:off x="9110300" y="2782193"/>
              <a:ext cx="45469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Diagram of a yeast colony on agar. Growth rate (γ) depends on glucose access, with a gradient from base to top.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From Vulin et al. (2014)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8" name="Organigramme : Procédé 27">
              <a:extLst>
                <a:ext uri="{FF2B5EF4-FFF2-40B4-BE49-F238E27FC236}">
                  <a16:creationId xmlns:a16="http://schemas.microsoft.com/office/drawing/2014/main" id="{6ACBD9F8-2C0F-4F66-899F-B3DAC28D68C7}"/>
                </a:ext>
              </a:extLst>
            </p:cNvPr>
            <p:cNvSpPr/>
            <p:nvPr/>
          </p:nvSpPr>
          <p:spPr>
            <a:xfrm>
              <a:off x="10447766" y="2153121"/>
              <a:ext cx="1110464" cy="402998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>
                  <a:solidFill>
                    <a:srgbClr val="366658"/>
                  </a:solidFill>
                </a:rPr>
                <a:t>Nutrient</a:t>
              </a:r>
              <a:r>
                <a:rPr lang="fr-FR" sz="1400" dirty="0">
                  <a:solidFill>
                    <a:srgbClr val="366658"/>
                  </a:solidFill>
                </a:rPr>
                <a:t> diffusion</a:t>
              </a:r>
            </a:p>
          </p:txBody>
        </p:sp>
      </p:grp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10B082E6-E536-4E86-918D-90C768826140}"/>
              </a:ext>
            </a:extLst>
          </p:cNvPr>
          <p:cNvSpPr txBox="1">
            <a:spLocks/>
          </p:cNvSpPr>
          <p:nvPr/>
        </p:nvSpPr>
        <p:spPr>
          <a:xfrm>
            <a:off x="449113" y="1294056"/>
            <a:ext cx="5646887" cy="5099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Clr>
                <a:srgbClr val="8CB64A"/>
              </a:buClr>
              <a:buNone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Proliferation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affects flow and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clog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structure:</a:t>
            </a:r>
          </a:p>
          <a:p>
            <a:pPr lvl="1"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Growth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of the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clog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=&gt;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lower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flow-rate</a:t>
            </a:r>
          </a:p>
          <a:p>
            <a:pPr lvl="1"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Appearance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of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nutrients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gradients =&gt; </a:t>
            </a:r>
            <a:r>
              <a:rPr lang="fr-FR" sz="20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behavior</a:t>
            </a:r>
            <a:r>
              <a:rPr lang="fr-FR" sz="2000" b="1" dirty="0">
                <a:solidFill>
                  <a:srgbClr val="366658"/>
                </a:solidFill>
                <a:latin typeface="Gill Sans MT" panose="020B0502020104020203" pitchFamily="34" charset="0"/>
              </a:rPr>
              <a:t> modification</a:t>
            </a:r>
          </a:p>
          <a:p>
            <a:pPr lvl="1"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Proliferation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=&gt; change of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porous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structure</a:t>
            </a:r>
          </a:p>
          <a:p>
            <a:pPr marL="457200" lvl="1" indent="0">
              <a:spcBef>
                <a:spcPts val="800"/>
              </a:spcBef>
              <a:buClr>
                <a:srgbClr val="8CB64A"/>
              </a:buClr>
              <a:buNone/>
            </a:pPr>
            <a:endParaRPr lang="fr-FR" sz="2000" b="1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Studies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on the impact of the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nutrient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availability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in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proliferation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 lvl="1"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Nutrient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transport by diffusion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only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 lvl="1"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Two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zones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with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different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proliferation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characteristics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5C5C5C"/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FE6900-477B-4CAF-96D5-54C9DA385C32}"/>
              </a:ext>
            </a:extLst>
          </p:cNvPr>
          <p:cNvSpPr/>
          <p:nvPr/>
        </p:nvSpPr>
        <p:spPr>
          <a:xfrm>
            <a:off x="11338951" y="590550"/>
            <a:ext cx="643499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3/20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A4D88-4B96-47D9-85FD-C53AE684B784}"/>
              </a:ext>
            </a:extLst>
          </p:cNvPr>
          <p:cNvSpPr/>
          <p:nvPr/>
        </p:nvSpPr>
        <p:spPr>
          <a:xfrm>
            <a:off x="11194743" y="590550"/>
            <a:ext cx="787708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3/10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463602D-AB21-462B-A279-ACF2BC8A59F2}"/>
              </a:ext>
            </a:extLst>
          </p:cNvPr>
          <p:cNvGrpSpPr/>
          <p:nvPr/>
        </p:nvGrpSpPr>
        <p:grpSpPr>
          <a:xfrm>
            <a:off x="5893444" y="1727831"/>
            <a:ext cx="6298556" cy="2762048"/>
            <a:chOff x="4137774" y="3637619"/>
            <a:chExt cx="6416035" cy="2813565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1A3F6470-FA2D-48CC-8F41-D58081A2B47E}"/>
                </a:ext>
              </a:extLst>
            </p:cNvPr>
            <p:cNvGrpSpPr/>
            <p:nvPr/>
          </p:nvGrpSpPr>
          <p:grpSpPr>
            <a:xfrm>
              <a:off x="4137774" y="4086154"/>
              <a:ext cx="6416035" cy="2365030"/>
              <a:chOff x="4172556" y="3962531"/>
              <a:chExt cx="6416035" cy="2365030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FC27E1A8-1CC2-470E-A59F-38B71F0BD3FD}"/>
                  </a:ext>
                </a:extLst>
              </p:cNvPr>
              <p:cNvGrpSpPr/>
              <p:nvPr/>
            </p:nvGrpSpPr>
            <p:grpSpPr>
              <a:xfrm>
                <a:off x="4928836" y="3981541"/>
                <a:ext cx="5659755" cy="1830938"/>
                <a:chOff x="4452586" y="4257766"/>
                <a:chExt cx="5659755" cy="1830938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B5E8010-A734-43BC-B5E8-28682ECCAB2A}"/>
                    </a:ext>
                  </a:extLst>
                </p:cNvPr>
                <p:cNvSpPr/>
                <p:nvPr/>
              </p:nvSpPr>
              <p:spPr>
                <a:xfrm>
                  <a:off x="4452586" y="4686330"/>
                  <a:ext cx="4424713" cy="1402372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1EBCFB2E-54B2-4E2E-ADBD-2BA7E8986FEB}"/>
                    </a:ext>
                  </a:extLst>
                </p:cNvPr>
                <p:cNvGrpSpPr/>
                <p:nvPr/>
              </p:nvGrpSpPr>
              <p:grpSpPr>
                <a:xfrm>
                  <a:off x="4452586" y="4257766"/>
                  <a:ext cx="5659755" cy="1830938"/>
                  <a:chOff x="4808220" y="3905250"/>
                  <a:chExt cx="5659755" cy="1830938"/>
                </a:xfrm>
              </p:grpSpPr>
              <p:cxnSp>
                <p:nvCxnSpPr>
                  <p:cNvPr id="39" name="Connecteur droit avec flèche 38">
                    <a:extLst>
                      <a:ext uri="{FF2B5EF4-FFF2-40B4-BE49-F238E27FC236}">
                        <a16:creationId xmlns:a16="http://schemas.microsoft.com/office/drawing/2014/main" id="{10C3C5B3-5234-48AB-BFE9-AA94FBB812A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808220" y="3905250"/>
                    <a:ext cx="0" cy="1830936"/>
                  </a:xfrm>
                  <a:prstGeom prst="straightConnector1">
                    <a:avLst/>
                  </a:prstGeom>
                  <a:ln w="28575">
                    <a:solidFill>
                      <a:schemeClr val="bg1">
                        <a:lumMod val="7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Connecteur droit avec flèche 39">
                    <a:extLst>
                      <a:ext uri="{FF2B5EF4-FFF2-40B4-BE49-F238E27FC236}">
                        <a16:creationId xmlns:a16="http://schemas.microsoft.com/office/drawing/2014/main" id="{B2F40DA1-F35F-42DC-9007-519AE0835F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08220" y="5736186"/>
                    <a:ext cx="5659755" cy="2"/>
                  </a:xfrm>
                  <a:prstGeom prst="straightConnector1">
                    <a:avLst/>
                  </a:prstGeom>
                  <a:ln w="28575">
                    <a:solidFill>
                      <a:schemeClr val="bg1">
                        <a:lumMod val="7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CCA4ED73-D31F-4A3B-A0F2-B0FAA4C92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8310" y="5812477"/>
                <a:ext cx="1087755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ZoneTexte 30">
                    <a:extLst>
                      <a:ext uri="{FF2B5EF4-FFF2-40B4-BE49-F238E27FC236}">
                        <a16:creationId xmlns:a16="http://schemas.microsoft.com/office/drawing/2014/main" id="{BB8138DF-39B8-4A58-9DF9-6ED4A3CF8AA0}"/>
                      </a:ext>
                    </a:extLst>
                  </p:cNvPr>
                  <p:cNvSpPr txBox="1"/>
                  <p:nvPr/>
                </p:nvSpPr>
                <p:spPr>
                  <a:xfrm>
                    <a:off x="7439726" y="5958229"/>
                    <a:ext cx="11411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>
                        <a:solidFill>
                          <a:srgbClr val="5C5C5C"/>
                        </a:solidFill>
                        <a:latin typeface="Gill Sans MT" panose="020B0502020104020203" pitchFamily="34" charset="0"/>
                      </a:rPr>
                      <a:t>Flow</a:t>
                    </a:r>
                    <a:r>
                      <a:rPr lang="fr-FR" dirty="0">
                        <a:latin typeface="Gill Sans MT" panose="020B0502020104020203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fr-FR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fr-FR" dirty="0">
                      <a:latin typeface="Gill Sans MT" panose="020B05020201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4" name="ZoneTexte 23">
                    <a:extLst>
                      <a:ext uri="{FF2B5EF4-FFF2-40B4-BE49-F238E27FC236}">
                        <a16:creationId xmlns:a16="http://schemas.microsoft.com/office/drawing/2014/main" id="{FED8D26A-0CF7-495C-8D57-441C9C2871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39726" y="5958229"/>
                    <a:ext cx="1141146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813" t="-8197" r="-1070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ED54B09C-D976-4235-A521-6A1A166358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2225" y="6142895"/>
                <a:ext cx="1067501" cy="0"/>
              </a:xfrm>
              <a:prstGeom prst="straightConnector1">
                <a:avLst/>
              </a:prstGeom>
              <a:ln w="28575">
                <a:solidFill>
                  <a:srgbClr val="5C5C5C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75BB8654-C8A4-4193-8D15-69035427F9DB}"/>
                      </a:ext>
                    </a:extLst>
                  </p:cNvPr>
                  <p:cNvSpPr txBox="1"/>
                  <p:nvPr/>
                </p:nvSpPr>
                <p:spPr>
                  <a:xfrm>
                    <a:off x="4172556" y="3962531"/>
                    <a:ext cx="71558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fr-FR" b="0" i="1" smtClean="0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dirty="0">
                      <a:latin typeface="Gill Sans MT" panose="020B05020201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8" name="ZoneTexte 27">
                    <a:extLst>
                      <a:ext uri="{FF2B5EF4-FFF2-40B4-BE49-F238E27FC236}">
                        <a16:creationId xmlns:a16="http://schemas.microsoft.com/office/drawing/2014/main" id="{0343C961-4842-43DE-BBFC-4A726DFBF6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72556" y="3962531"/>
                    <a:ext cx="715581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6838" r="-11111" b="-37778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Connecteur droit avec flèche 33">
                <a:extLst>
                  <a:ext uri="{FF2B5EF4-FFF2-40B4-BE49-F238E27FC236}">
                    <a16:creationId xmlns:a16="http://schemas.microsoft.com/office/drawing/2014/main" id="{CEF9519B-1C26-458A-BAE8-FBDF793C75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8310" y="5111291"/>
                <a:ext cx="543877" cy="0"/>
              </a:xfrm>
              <a:prstGeom prst="straightConnector1">
                <a:avLst/>
              </a:prstGeom>
              <a:ln w="28575">
                <a:solidFill>
                  <a:srgbClr val="5C5C5C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ZoneTexte 34">
                    <a:extLst>
                      <a:ext uri="{FF2B5EF4-FFF2-40B4-BE49-F238E27FC236}">
                        <a16:creationId xmlns:a16="http://schemas.microsoft.com/office/drawing/2014/main" id="{EA4E8998-5009-4DCE-ABA7-6E147CB0ECA7}"/>
                      </a:ext>
                    </a:extLst>
                  </p:cNvPr>
                  <p:cNvSpPr txBox="1"/>
                  <p:nvPr/>
                </p:nvSpPr>
                <p:spPr>
                  <a:xfrm>
                    <a:off x="9882187" y="4849232"/>
                    <a:ext cx="416524" cy="5241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i="1" smtClean="0">
                                  <a:solidFill>
                                    <a:srgbClr val="5C5C5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rgbClr val="5C5C5C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rgbClr val="CC009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CC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CC0099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1" smtClean="0">
                                  <a:solidFill>
                                    <a:srgbClr val="5C5C5C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32" name="ZoneTexte 31">
                    <a:extLst>
                      <a:ext uri="{FF2B5EF4-FFF2-40B4-BE49-F238E27FC236}">
                        <a16:creationId xmlns:a16="http://schemas.microsoft.com/office/drawing/2014/main" id="{6DC7F227-4451-4420-8A41-72DAD44E81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82187" y="4849232"/>
                    <a:ext cx="416524" cy="52411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ZoneTexte 35">
                    <a:extLst>
                      <a:ext uri="{FF2B5EF4-FFF2-40B4-BE49-F238E27FC236}">
                        <a16:creationId xmlns:a16="http://schemas.microsoft.com/office/drawing/2014/main" id="{6302A850-C7C7-41F1-8C45-D5DFA5E8CBBC}"/>
                      </a:ext>
                    </a:extLst>
                  </p:cNvPr>
                  <p:cNvSpPr txBox="1"/>
                  <p:nvPr/>
                </p:nvSpPr>
                <p:spPr>
                  <a:xfrm>
                    <a:off x="9070779" y="5886070"/>
                    <a:ext cx="56553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CC00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CC0099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CC0099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BB6D2FB9-F1F5-4047-9BB5-9CFA719AF3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70779" y="5886070"/>
                    <a:ext cx="56553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8602" t="-2174" r="-13978" b="-3260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2" name="Triangle isocèle 41">
              <a:extLst>
                <a:ext uri="{FF2B5EF4-FFF2-40B4-BE49-F238E27FC236}">
                  <a16:creationId xmlns:a16="http://schemas.microsoft.com/office/drawing/2014/main" id="{7F299631-2B03-4EC3-ADAF-E255BCD9BAA3}"/>
                </a:ext>
              </a:extLst>
            </p:cNvPr>
            <p:cNvSpPr/>
            <p:nvPr/>
          </p:nvSpPr>
          <p:spPr>
            <a:xfrm rot="16200000">
              <a:off x="7019576" y="2133985"/>
              <a:ext cx="369331" cy="4229054"/>
            </a:xfrm>
            <a:prstGeom prst="triangle">
              <a:avLst>
                <a:gd name="adj" fmla="val 52824"/>
              </a:avLst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F6CC7C3A-02AD-4444-81DA-F467AB343DD3}"/>
                    </a:ext>
                  </a:extLst>
                </p:cNvPr>
                <p:cNvSpPr txBox="1"/>
                <p:nvPr/>
              </p:nvSpPr>
              <p:spPr>
                <a:xfrm>
                  <a:off x="6535837" y="3637619"/>
                  <a:ext cx="22720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rgbClr val="5C5C5C"/>
                      </a:solidFill>
                      <a:latin typeface="Gill Sans MT" panose="020B0502020104020203" pitchFamily="34" charset="0"/>
                    </a:rPr>
                    <a:t>Concentration</a:t>
                  </a:r>
                  <a:r>
                    <a:rPr lang="fr-FR" dirty="0">
                      <a:latin typeface="Gill Sans MT" panose="020B0502020104020203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fr-FR" b="0" i="1" smtClea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dirty="0"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F6CC7C3A-02AD-4444-81DA-F467AB343D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5837" y="3637619"/>
                  <a:ext cx="2272097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459" t="-8333" r="-1639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A335269-AD94-422E-B70D-698B1AC63902}"/>
                  </a:ext>
                </a:extLst>
              </p:cNvPr>
              <p:cNvSpPr txBox="1"/>
              <p:nvPr/>
            </p:nvSpPr>
            <p:spPr>
              <a:xfrm>
                <a:off x="6873190" y="4505808"/>
                <a:ext cx="4503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Yeast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concentration [g/L]</a:t>
                </a:r>
              </a:p>
              <a:p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Nutrient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concentration [g/L]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Fluid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velocity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[m/s]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: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Clog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length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[m]</a:t>
                </a: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A335269-AD94-422E-B70D-698B1AC63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190" y="4505808"/>
                <a:ext cx="4503883" cy="1200329"/>
              </a:xfrm>
              <a:prstGeom prst="rect">
                <a:avLst/>
              </a:prstGeom>
              <a:blipFill>
                <a:blip r:embed="rId9"/>
                <a:stretch>
                  <a:fillRect t="-2538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E2ECA6-FBDA-4407-B860-047B6B2BA29E}"/>
              </a:ext>
            </a:extLst>
          </p:cNvPr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 err="1"/>
              <a:t>Context</a:t>
            </a:r>
            <a:endParaRPr lang="fr-FR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D5AEF-D0E3-441B-A389-FDE97CEBB41E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B7705B-E2C0-4BAA-B908-958F2279058B}"/>
              </a:ext>
            </a:extLst>
          </p:cNvPr>
          <p:cNvSpPr txBox="1"/>
          <p:nvPr/>
        </p:nvSpPr>
        <p:spPr>
          <a:xfrm>
            <a:off x="2372929" y="93375"/>
            <a:ext cx="98190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</a:rPr>
              <a:t>Material</a:t>
            </a:r>
            <a:endParaRPr lang="fr-FR" sz="32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7D6CBAB-3D84-49CF-B906-853A602F619F}"/>
              </a:ext>
            </a:extLst>
          </p:cNvPr>
          <p:cNvGrpSpPr/>
          <p:nvPr/>
        </p:nvGrpSpPr>
        <p:grpSpPr>
          <a:xfrm>
            <a:off x="4890632" y="1037878"/>
            <a:ext cx="7753190" cy="5491490"/>
            <a:chOff x="5284355" y="1808489"/>
            <a:chExt cx="6974767" cy="504157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1646B17-9FF1-4DF8-9040-7A5C2A6DB3D3}"/>
                </a:ext>
              </a:extLst>
            </p:cNvPr>
            <p:cNvGrpSpPr/>
            <p:nvPr/>
          </p:nvGrpSpPr>
          <p:grpSpPr>
            <a:xfrm>
              <a:off x="5284355" y="1808489"/>
              <a:ext cx="6974767" cy="5041575"/>
              <a:chOff x="5087096" y="1816425"/>
              <a:chExt cx="6974767" cy="5041575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6A9472AF-89CF-4745-898E-293ADFBDE76C}"/>
                  </a:ext>
                </a:extLst>
              </p:cNvPr>
              <p:cNvGrpSpPr/>
              <p:nvPr/>
            </p:nvGrpSpPr>
            <p:grpSpPr>
              <a:xfrm>
                <a:off x="5087096" y="1986116"/>
                <a:ext cx="6974767" cy="4871884"/>
                <a:chOff x="5857883" y="2367371"/>
                <a:chExt cx="6359307" cy="4441984"/>
              </a:xfrm>
            </p:grpSpPr>
            <p:grpSp>
              <p:nvGrpSpPr>
                <p:cNvPr id="31" name="Groupe 30">
                  <a:extLst>
                    <a:ext uri="{FF2B5EF4-FFF2-40B4-BE49-F238E27FC236}">
                      <a16:creationId xmlns:a16="http://schemas.microsoft.com/office/drawing/2014/main" id="{7D55E4BD-7EFC-4285-BC0C-7F64950CFBEC}"/>
                    </a:ext>
                  </a:extLst>
                </p:cNvPr>
                <p:cNvGrpSpPr/>
                <p:nvPr/>
              </p:nvGrpSpPr>
              <p:grpSpPr>
                <a:xfrm rot="16200000">
                  <a:off x="9817647" y="5844329"/>
                  <a:ext cx="1210645" cy="719408"/>
                  <a:chOff x="9382034" y="6511112"/>
                  <a:chExt cx="1210645" cy="719408"/>
                </a:xfrm>
              </p:grpSpPr>
              <p:pic>
                <p:nvPicPr>
                  <p:cNvPr id="77" name="Google Shape;238;p24">
                    <a:extLst>
                      <a:ext uri="{FF2B5EF4-FFF2-40B4-BE49-F238E27FC236}">
                        <a16:creationId xmlns:a16="http://schemas.microsoft.com/office/drawing/2014/main" id="{11432043-C6CC-45FB-89B8-A27553E699B5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 l="46252" t="45554" r="46136" b="45390"/>
                  <a:stretch/>
                </p:blipFill>
                <p:spPr>
                  <a:xfrm rot="5400000">
                    <a:off x="9627653" y="6265493"/>
                    <a:ext cx="719408" cy="12106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78" name="Ellipse 77">
                    <a:extLst>
                      <a:ext uri="{FF2B5EF4-FFF2-40B4-BE49-F238E27FC236}">
                        <a16:creationId xmlns:a16="http://schemas.microsoft.com/office/drawing/2014/main" id="{53A55DC1-61B2-4C97-ABCF-9EB933D6A2A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916937" y="7002333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79" name="Ellipse 78">
                    <a:extLst>
                      <a:ext uri="{FF2B5EF4-FFF2-40B4-BE49-F238E27FC236}">
                        <a16:creationId xmlns:a16="http://schemas.microsoft.com/office/drawing/2014/main" id="{43AEC0CD-AC1F-4B43-8DE9-BA25354FABC7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936973" y="7061769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80" name="Ellipse 79">
                    <a:extLst>
                      <a:ext uri="{FF2B5EF4-FFF2-40B4-BE49-F238E27FC236}">
                        <a16:creationId xmlns:a16="http://schemas.microsoft.com/office/drawing/2014/main" id="{C95CC545-EFA0-4C58-8D1E-87E0D8581D87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872358" y="6981285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81" name="Ellipse 80">
                    <a:extLst>
                      <a:ext uri="{FF2B5EF4-FFF2-40B4-BE49-F238E27FC236}">
                        <a16:creationId xmlns:a16="http://schemas.microsoft.com/office/drawing/2014/main" id="{1C4D3352-D8D7-40AA-9E7C-38ED9847E3C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839511" y="7037743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82" name="Ellipse 81">
                    <a:extLst>
                      <a:ext uri="{FF2B5EF4-FFF2-40B4-BE49-F238E27FC236}">
                        <a16:creationId xmlns:a16="http://schemas.microsoft.com/office/drawing/2014/main" id="{91C7F04B-216B-4AC5-96A8-8BC9487CBD71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886957" y="7037743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83" name="Ellipse 82">
                    <a:extLst>
                      <a:ext uri="{FF2B5EF4-FFF2-40B4-BE49-F238E27FC236}">
                        <a16:creationId xmlns:a16="http://schemas.microsoft.com/office/drawing/2014/main" id="{DF9561BC-84EC-4825-810F-4B3D661D4EB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811356" y="6963297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84" name="Ellipse 83">
                    <a:extLst>
                      <a:ext uri="{FF2B5EF4-FFF2-40B4-BE49-F238E27FC236}">
                        <a16:creationId xmlns:a16="http://schemas.microsoft.com/office/drawing/2014/main" id="{617711D6-A9CF-49CD-BC1D-0986F0834A8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802147" y="7009985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85" name="Ellipse 84">
                    <a:extLst>
                      <a:ext uri="{FF2B5EF4-FFF2-40B4-BE49-F238E27FC236}">
                        <a16:creationId xmlns:a16="http://schemas.microsoft.com/office/drawing/2014/main" id="{8CB10957-3991-4C4C-80F8-1C3749E54FF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905392" y="7106372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86" name="Ellipse 85">
                    <a:extLst>
                      <a:ext uri="{FF2B5EF4-FFF2-40B4-BE49-F238E27FC236}">
                        <a16:creationId xmlns:a16="http://schemas.microsoft.com/office/drawing/2014/main" id="{5CB9A7B7-6F82-4548-A8A6-6DADD5EE76C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874429" y="7082619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87" name="Ellipse 86">
                    <a:extLst>
                      <a:ext uri="{FF2B5EF4-FFF2-40B4-BE49-F238E27FC236}">
                        <a16:creationId xmlns:a16="http://schemas.microsoft.com/office/drawing/2014/main" id="{D57AE07B-EA1F-4255-9811-CFCF8458A34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747771" y="6986605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88" name="Ellipse 87">
                    <a:extLst>
                      <a:ext uri="{FF2B5EF4-FFF2-40B4-BE49-F238E27FC236}">
                        <a16:creationId xmlns:a16="http://schemas.microsoft.com/office/drawing/2014/main" id="{68FB7083-E7BD-42CE-AD5B-FC0C0511741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796827" y="7077298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89" name="Ellipse 88">
                    <a:extLst>
                      <a:ext uri="{FF2B5EF4-FFF2-40B4-BE49-F238E27FC236}">
                        <a16:creationId xmlns:a16="http://schemas.microsoft.com/office/drawing/2014/main" id="{2FD7A786-116D-4638-97FB-C0527A02FF0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729577" y="7061769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0" name="Ellipse 89">
                    <a:extLst>
                      <a:ext uri="{FF2B5EF4-FFF2-40B4-BE49-F238E27FC236}">
                        <a16:creationId xmlns:a16="http://schemas.microsoft.com/office/drawing/2014/main" id="{852B9D62-423C-448C-97D0-3D415F06590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771222" y="7030415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1" name="Ellipse 90">
                    <a:extLst>
                      <a:ext uri="{FF2B5EF4-FFF2-40B4-BE49-F238E27FC236}">
                        <a16:creationId xmlns:a16="http://schemas.microsoft.com/office/drawing/2014/main" id="{6AB76052-0EAD-4A06-9079-ED3C2320FAE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682881" y="7007653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2" name="Ellipse 91">
                    <a:extLst>
                      <a:ext uri="{FF2B5EF4-FFF2-40B4-BE49-F238E27FC236}">
                        <a16:creationId xmlns:a16="http://schemas.microsoft.com/office/drawing/2014/main" id="{FC3DAA83-C666-4C2B-A6C1-0DC03730B30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677448" y="7087939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3" name="Ellipse 92">
                    <a:extLst>
                      <a:ext uri="{FF2B5EF4-FFF2-40B4-BE49-F238E27FC236}">
                        <a16:creationId xmlns:a16="http://schemas.microsoft.com/office/drawing/2014/main" id="{BADACAFB-6E87-4036-85EC-DE25FEE425C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724257" y="7122233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4" name="Ellipse 93">
                    <a:extLst>
                      <a:ext uri="{FF2B5EF4-FFF2-40B4-BE49-F238E27FC236}">
                        <a16:creationId xmlns:a16="http://schemas.microsoft.com/office/drawing/2014/main" id="{82DF1B27-1FD0-4CA5-93E5-515ABAE4734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761061" y="7111693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5" name="Ellipse 94">
                    <a:extLst>
                      <a:ext uri="{FF2B5EF4-FFF2-40B4-BE49-F238E27FC236}">
                        <a16:creationId xmlns:a16="http://schemas.microsoft.com/office/drawing/2014/main" id="{165BFA3F-704C-40CE-A7E4-086B64169FB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829417" y="7122602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6" name="Ellipse 95">
                    <a:extLst>
                      <a:ext uri="{FF2B5EF4-FFF2-40B4-BE49-F238E27FC236}">
                        <a16:creationId xmlns:a16="http://schemas.microsoft.com/office/drawing/2014/main" id="{D6E1267E-24CD-4130-9FB4-DB5B604543B1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628690" y="7052229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7" name="Ellipse 96">
                    <a:extLst>
                      <a:ext uri="{FF2B5EF4-FFF2-40B4-BE49-F238E27FC236}">
                        <a16:creationId xmlns:a16="http://schemas.microsoft.com/office/drawing/2014/main" id="{B9C48D6F-3881-4FCD-AC7E-8835D470794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638591" y="7001000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8" name="Ellipse 97">
                    <a:extLst>
                      <a:ext uri="{FF2B5EF4-FFF2-40B4-BE49-F238E27FC236}">
                        <a16:creationId xmlns:a16="http://schemas.microsoft.com/office/drawing/2014/main" id="{5391FF85-CADA-424C-9241-BAB608D5623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666609" y="7044300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99" name="Ellipse 98">
                    <a:extLst>
                      <a:ext uri="{FF2B5EF4-FFF2-40B4-BE49-F238E27FC236}">
                        <a16:creationId xmlns:a16="http://schemas.microsoft.com/office/drawing/2014/main" id="{9010A552-E601-4083-836C-2866BCCE735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586617" y="7032423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00" name="Ellipse 99">
                    <a:extLst>
                      <a:ext uri="{FF2B5EF4-FFF2-40B4-BE49-F238E27FC236}">
                        <a16:creationId xmlns:a16="http://schemas.microsoft.com/office/drawing/2014/main" id="{7A83EA44-B155-495A-A194-7595C4F924D8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600073" y="7081275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01" name="Ellipse 100">
                    <a:extLst>
                      <a:ext uri="{FF2B5EF4-FFF2-40B4-BE49-F238E27FC236}">
                        <a16:creationId xmlns:a16="http://schemas.microsoft.com/office/drawing/2014/main" id="{300F2BE7-AA82-4F46-A471-1C7B6BADDB5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540052" y="7016217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02" name="Ellipse 101">
                    <a:extLst>
                      <a:ext uri="{FF2B5EF4-FFF2-40B4-BE49-F238E27FC236}">
                        <a16:creationId xmlns:a16="http://schemas.microsoft.com/office/drawing/2014/main" id="{6DB007C4-AAD1-4F47-B0E3-3BF8FEB59D6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532823" y="7067090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03" name="Ellipse 102">
                    <a:extLst>
                      <a:ext uri="{FF2B5EF4-FFF2-40B4-BE49-F238E27FC236}">
                        <a16:creationId xmlns:a16="http://schemas.microsoft.com/office/drawing/2014/main" id="{FA3B0FA4-3385-4007-8FA4-7D6E776F8EF1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945454" y="7130670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04" name="Ellipse 103">
                    <a:extLst>
                      <a:ext uri="{FF2B5EF4-FFF2-40B4-BE49-F238E27FC236}">
                        <a16:creationId xmlns:a16="http://schemas.microsoft.com/office/drawing/2014/main" id="{AA7F5B7F-1E25-402B-9219-F61435F3BBF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796827" y="7139291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05" name="Ellipse 104">
                    <a:extLst>
                      <a:ext uri="{FF2B5EF4-FFF2-40B4-BE49-F238E27FC236}">
                        <a16:creationId xmlns:a16="http://schemas.microsoft.com/office/drawing/2014/main" id="{92CD43EA-B066-43D0-B0DC-9EC0E30184C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9871975" y="7141311"/>
                    <a:ext cx="10641" cy="10641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</p:grpSp>
            <p:grpSp>
              <p:nvGrpSpPr>
                <p:cNvPr id="32" name="Groupe 31">
                  <a:extLst>
                    <a:ext uri="{FF2B5EF4-FFF2-40B4-BE49-F238E27FC236}">
                      <a16:creationId xmlns:a16="http://schemas.microsoft.com/office/drawing/2014/main" id="{F957B4E6-B1BC-41FE-8123-E9F561D2E0B6}"/>
                    </a:ext>
                  </a:extLst>
                </p:cNvPr>
                <p:cNvGrpSpPr/>
                <p:nvPr/>
              </p:nvGrpSpPr>
              <p:grpSpPr>
                <a:xfrm rot="5400000">
                  <a:off x="6921971" y="1469633"/>
                  <a:ext cx="4231131" cy="6359307"/>
                  <a:chOff x="14840978" y="3035858"/>
                  <a:chExt cx="6285875" cy="9288969"/>
                </a:xfrm>
              </p:grpSpPr>
              <p:sp>
                <p:nvSpPr>
                  <p:cNvPr id="42" name="Flèche : bas 41">
                    <a:extLst>
                      <a:ext uri="{FF2B5EF4-FFF2-40B4-BE49-F238E27FC236}">
                        <a16:creationId xmlns:a16="http://schemas.microsoft.com/office/drawing/2014/main" id="{80761560-F3AA-4CF1-99EC-0BCBF95CCE62}"/>
                      </a:ext>
                    </a:extLst>
                  </p:cNvPr>
                  <p:cNvSpPr/>
                  <p:nvPr/>
                </p:nvSpPr>
                <p:spPr>
                  <a:xfrm>
                    <a:off x="18160196" y="9202628"/>
                    <a:ext cx="400083" cy="2244876"/>
                  </a:xfrm>
                  <a:prstGeom prst="downArrow">
                    <a:avLst/>
                  </a:prstGeom>
                  <a:solidFill>
                    <a:srgbClr val="FFC000"/>
                  </a:solidFill>
                  <a:ln w="1905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43" name="Forme libre : forme 42">
                    <a:extLst>
                      <a:ext uri="{FF2B5EF4-FFF2-40B4-BE49-F238E27FC236}">
                        <a16:creationId xmlns:a16="http://schemas.microsoft.com/office/drawing/2014/main" id="{C4B5CF9E-4F16-48C8-B818-31295B22E318}"/>
                      </a:ext>
                    </a:extLst>
                  </p:cNvPr>
                  <p:cNvSpPr/>
                  <p:nvPr/>
                </p:nvSpPr>
                <p:spPr>
                  <a:xfrm>
                    <a:off x="15557169" y="6332039"/>
                    <a:ext cx="2393641" cy="2345246"/>
                  </a:xfrm>
                  <a:custGeom>
                    <a:avLst/>
                    <a:gdLst>
                      <a:gd name="connsiteX0" fmla="*/ 0 w 2393642"/>
                      <a:gd name="connsiteY0" fmla="*/ 0 h 2345246"/>
                      <a:gd name="connsiteX1" fmla="*/ 2393642 w 2393642"/>
                      <a:gd name="connsiteY1" fmla="*/ 2345246 h 2345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93642" h="2345246">
                        <a:moveTo>
                          <a:pt x="0" y="0"/>
                        </a:moveTo>
                        <a:cubicBezTo>
                          <a:pt x="2393642" y="0"/>
                          <a:pt x="2393642" y="2345246"/>
                          <a:pt x="2393642" y="2345246"/>
                        </a:cubicBezTo>
                      </a:path>
                    </a:pathLst>
                  </a:custGeom>
                  <a:noFill/>
                  <a:ln w="73025" cap="flat">
                    <a:solidFill>
                      <a:srgbClr val="B6D7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 dirty="0"/>
                  </a:p>
                </p:txBody>
              </p:sp>
              <p:sp>
                <p:nvSpPr>
                  <p:cNvPr id="44" name="Forme libre : forme 43">
                    <a:extLst>
                      <a:ext uri="{FF2B5EF4-FFF2-40B4-BE49-F238E27FC236}">
                        <a16:creationId xmlns:a16="http://schemas.microsoft.com/office/drawing/2014/main" id="{A0E8F661-DAD7-4BF0-A42E-D5D2C7FF1AC3}"/>
                      </a:ext>
                    </a:extLst>
                  </p:cNvPr>
                  <p:cNvSpPr/>
                  <p:nvPr/>
                </p:nvSpPr>
                <p:spPr>
                  <a:xfrm>
                    <a:off x="15240616" y="6006787"/>
                    <a:ext cx="622344" cy="667621"/>
                  </a:xfrm>
                  <a:custGeom>
                    <a:avLst/>
                    <a:gdLst>
                      <a:gd name="connsiteX0" fmla="*/ 622345 w 622344"/>
                      <a:gd name="connsiteY0" fmla="*/ 333811 h 667621"/>
                      <a:gd name="connsiteX1" fmla="*/ 311172 w 622344"/>
                      <a:gd name="connsiteY1" fmla="*/ 667622 h 667621"/>
                      <a:gd name="connsiteX2" fmla="*/ 0 w 622344"/>
                      <a:gd name="connsiteY2" fmla="*/ 333811 h 667621"/>
                      <a:gd name="connsiteX3" fmla="*/ 311172 w 622344"/>
                      <a:gd name="connsiteY3" fmla="*/ 0 h 667621"/>
                      <a:gd name="connsiteX4" fmla="*/ 622345 w 622344"/>
                      <a:gd name="connsiteY4" fmla="*/ 333811 h 66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2344" h="667621">
                        <a:moveTo>
                          <a:pt x="622345" y="333811"/>
                        </a:moveTo>
                        <a:cubicBezTo>
                          <a:pt x="622345" y="518170"/>
                          <a:pt x="483028" y="667622"/>
                          <a:pt x="311172" y="667622"/>
                        </a:cubicBezTo>
                        <a:cubicBezTo>
                          <a:pt x="139317" y="667622"/>
                          <a:pt x="0" y="518170"/>
                          <a:pt x="0" y="333811"/>
                        </a:cubicBezTo>
                        <a:cubicBezTo>
                          <a:pt x="0" y="149452"/>
                          <a:pt x="139317" y="0"/>
                          <a:pt x="311172" y="0"/>
                        </a:cubicBezTo>
                        <a:cubicBezTo>
                          <a:pt x="483028" y="0"/>
                          <a:pt x="622345" y="149452"/>
                          <a:pt x="622345" y="333811"/>
                        </a:cubicBezTo>
                        <a:close/>
                      </a:path>
                    </a:pathLst>
                  </a:custGeom>
                  <a:solidFill>
                    <a:srgbClr val="B6D7A8"/>
                  </a:solidFill>
                  <a:ln w="98078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5" name="Forme libre : forme 44">
                    <a:extLst>
                      <a:ext uri="{FF2B5EF4-FFF2-40B4-BE49-F238E27FC236}">
                        <a16:creationId xmlns:a16="http://schemas.microsoft.com/office/drawing/2014/main" id="{74DE52B5-6A12-4FDF-A5BB-45B806DB3C75}"/>
                      </a:ext>
                    </a:extLst>
                  </p:cNvPr>
                  <p:cNvSpPr/>
                  <p:nvPr/>
                </p:nvSpPr>
                <p:spPr>
                  <a:xfrm>
                    <a:off x="17953411" y="6332039"/>
                    <a:ext cx="2393644" cy="2345246"/>
                  </a:xfrm>
                  <a:custGeom>
                    <a:avLst/>
                    <a:gdLst>
                      <a:gd name="connsiteX0" fmla="*/ 2393645 w 2393644"/>
                      <a:gd name="connsiteY0" fmla="*/ 0 h 2345246"/>
                      <a:gd name="connsiteX1" fmla="*/ 0 w 2393644"/>
                      <a:gd name="connsiteY1" fmla="*/ 2345246 h 2345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93644" h="2345246">
                        <a:moveTo>
                          <a:pt x="2393645" y="0"/>
                        </a:moveTo>
                        <a:cubicBezTo>
                          <a:pt x="0" y="0"/>
                          <a:pt x="0" y="2345246"/>
                          <a:pt x="0" y="2345246"/>
                        </a:cubicBezTo>
                      </a:path>
                    </a:pathLst>
                  </a:custGeom>
                  <a:noFill/>
                  <a:ln w="73025" cap="flat">
                    <a:solidFill>
                      <a:srgbClr val="B6D7A8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 dirty="0"/>
                  </a:p>
                </p:txBody>
              </p:sp>
              <p:sp>
                <p:nvSpPr>
                  <p:cNvPr id="46" name="Forme libre : forme 45">
                    <a:extLst>
                      <a:ext uri="{FF2B5EF4-FFF2-40B4-BE49-F238E27FC236}">
                        <a16:creationId xmlns:a16="http://schemas.microsoft.com/office/drawing/2014/main" id="{E9D18E58-6AED-4BCE-A65E-0219BDB10BD7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20043858" y="6006787"/>
                    <a:ext cx="622344" cy="667621"/>
                  </a:xfrm>
                  <a:custGeom>
                    <a:avLst/>
                    <a:gdLst>
                      <a:gd name="connsiteX0" fmla="*/ 622716 w 622344"/>
                      <a:gd name="connsiteY0" fmla="*/ 333811 h 667621"/>
                      <a:gd name="connsiteX1" fmla="*/ 311544 w 622344"/>
                      <a:gd name="connsiteY1" fmla="*/ 667622 h 667621"/>
                      <a:gd name="connsiteX2" fmla="*/ 372 w 622344"/>
                      <a:gd name="connsiteY2" fmla="*/ 333811 h 667621"/>
                      <a:gd name="connsiteX3" fmla="*/ 311544 w 622344"/>
                      <a:gd name="connsiteY3" fmla="*/ 0 h 667621"/>
                      <a:gd name="connsiteX4" fmla="*/ 622716 w 622344"/>
                      <a:gd name="connsiteY4" fmla="*/ 333811 h 66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2344" h="667621">
                        <a:moveTo>
                          <a:pt x="622716" y="333811"/>
                        </a:moveTo>
                        <a:cubicBezTo>
                          <a:pt x="622716" y="518170"/>
                          <a:pt x="483400" y="667622"/>
                          <a:pt x="311544" y="667622"/>
                        </a:cubicBezTo>
                        <a:cubicBezTo>
                          <a:pt x="139689" y="667622"/>
                          <a:pt x="372" y="518170"/>
                          <a:pt x="372" y="333811"/>
                        </a:cubicBezTo>
                        <a:cubicBezTo>
                          <a:pt x="372" y="149452"/>
                          <a:pt x="139689" y="0"/>
                          <a:pt x="311544" y="0"/>
                        </a:cubicBezTo>
                        <a:cubicBezTo>
                          <a:pt x="483400" y="0"/>
                          <a:pt x="622716" y="149452"/>
                          <a:pt x="622716" y="333811"/>
                        </a:cubicBezTo>
                        <a:close/>
                      </a:path>
                    </a:pathLst>
                  </a:custGeom>
                  <a:solidFill>
                    <a:srgbClr val="B6D7A8"/>
                  </a:solidFill>
                  <a:ln w="98078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7" name="Forme libre : forme 46">
                    <a:extLst>
                      <a:ext uri="{FF2B5EF4-FFF2-40B4-BE49-F238E27FC236}">
                        <a16:creationId xmlns:a16="http://schemas.microsoft.com/office/drawing/2014/main" id="{4E22776D-BD14-418B-9B00-93797B659771}"/>
                      </a:ext>
                    </a:extLst>
                  </p:cNvPr>
                  <p:cNvSpPr/>
                  <p:nvPr/>
                </p:nvSpPr>
                <p:spPr>
                  <a:xfrm>
                    <a:off x="17902793" y="8643331"/>
                    <a:ext cx="102403" cy="1709006"/>
                  </a:xfrm>
                  <a:custGeom>
                    <a:avLst/>
                    <a:gdLst>
                      <a:gd name="connsiteX0" fmla="*/ 0 w 114130"/>
                      <a:gd name="connsiteY0" fmla="*/ 0 h 1637767"/>
                      <a:gd name="connsiteX1" fmla="*/ 114130 w 114130"/>
                      <a:gd name="connsiteY1" fmla="*/ 0 h 1637767"/>
                      <a:gd name="connsiteX2" fmla="*/ 114130 w 114130"/>
                      <a:gd name="connsiteY2" fmla="*/ 1637767 h 1637767"/>
                      <a:gd name="connsiteX3" fmla="*/ 0 w 114130"/>
                      <a:gd name="connsiteY3" fmla="*/ 1637767 h 1637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130" h="1637767">
                        <a:moveTo>
                          <a:pt x="0" y="0"/>
                        </a:moveTo>
                        <a:lnTo>
                          <a:pt x="114130" y="0"/>
                        </a:lnTo>
                        <a:lnTo>
                          <a:pt x="114130" y="1637767"/>
                        </a:lnTo>
                        <a:lnTo>
                          <a:pt x="0" y="1637767"/>
                        </a:lnTo>
                        <a:close/>
                      </a:path>
                    </a:pathLst>
                  </a:custGeom>
                  <a:solidFill>
                    <a:srgbClr val="B6D7A8"/>
                  </a:solidFill>
                  <a:ln w="2232533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fr-FR" dirty="0"/>
                  </a:p>
                </p:txBody>
              </p:sp>
              <p:sp>
                <p:nvSpPr>
                  <p:cNvPr id="48" name="Forme libre : forme 47">
                    <a:extLst>
                      <a:ext uri="{FF2B5EF4-FFF2-40B4-BE49-F238E27FC236}">
                        <a16:creationId xmlns:a16="http://schemas.microsoft.com/office/drawing/2014/main" id="{B76CAF1E-52DC-40B2-97C6-09BB2F56DF3A}"/>
                      </a:ext>
                    </a:extLst>
                  </p:cNvPr>
                  <p:cNvSpPr/>
                  <p:nvPr/>
                </p:nvSpPr>
                <p:spPr>
                  <a:xfrm>
                    <a:off x="17899315" y="10410333"/>
                    <a:ext cx="112313" cy="1664178"/>
                  </a:xfrm>
                  <a:custGeom>
                    <a:avLst/>
                    <a:gdLst>
                      <a:gd name="connsiteX0" fmla="*/ 0 w 104316"/>
                      <a:gd name="connsiteY0" fmla="*/ 0 h 1664178"/>
                      <a:gd name="connsiteX1" fmla="*/ 104317 w 104316"/>
                      <a:gd name="connsiteY1" fmla="*/ 0 h 1664178"/>
                      <a:gd name="connsiteX2" fmla="*/ 104317 w 104316"/>
                      <a:gd name="connsiteY2" fmla="*/ 1664179 h 1664178"/>
                      <a:gd name="connsiteX3" fmla="*/ 0 w 104316"/>
                      <a:gd name="connsiteY3" fmla="*/ 1664179 h 1664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316" h="1664178">
                        <a:moveTo>
                          <a:pt x="0" y="0"/>
                        </a:moveTo>
                        <a:lnTo>
                          <a:pt x="104317" y="0"/>
                        </a:lnTo>
                        <a:lnTo>
                          <a:pt x="104317" y="1664179"/>
                        </a:lnTo>
                        <a:lnTo>
                          <a:pt x="0" y="1664179"/>
                        </a:lnTo>
                        <a:close/>
                      </a:path>
                    </a:pathLst>
                  </a:custGeom>
                  <a:solidFill>
                    <a:srgbClr val="B6D7A8"/>
                  </a:solidFill>
                  <a:ln w="2151527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9" name="ZoneTexte 48">
                    <a:extLst>
                      <a:ext uri="{FF2B5EF4-FFF2-40B4-BE49-F238E27FC236}">
                        <a16:creationId xmlns:a16="http://schemas.microsoft.com/office/drawing/2014/main" id="{B5B0A8BA-9AE6-457C-A2E1-F0812A679A8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4847679" y="11700837"/>
                    <a:ext cx="504258" cy="5002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fr-FR" spc="0" baseline="0" dirty="0">
                        <a:solidFill>
                          <a:srgbClr val="366658"/>
                        </a:solidFill>
                        <a:latin typeface="Gill Sans MT" panose="020B0502020104020203" pitchFamily="34" charset="0"/>
                        <a:cs typeface="Arial"/>
                        <a:sym typeface="Arial"/>
                        <a:rtl val="0"/>
                      </a:rPr>
                      <a:t>P</a:t>
                    </a:r>
                    <a:r>
                      <a:rPr lang="fr-FR" spc="0" baseline="-25000" dirty="0">
                        <a:solidFill>
                          <a:srgbClr val="366658"/>
                        </a:solidFill>
                        <a:latin typeface="Gill Sans MT" panose="020B0502020104020203" pitchFamily="34" charset="0"/>
                        <a:cs typeface="Arial"/>
                        <a:sym typeface="Arial"/>
                        <a:rtl val="0"/>
                      </a:rPr>
                      <a:t>0</a:t>
                    </a:r>
                  </a:p>
                </p:txBody>
              </p:sp>
              <p:sp>
                <p:nvSpPr>
                  <p:cNvPr id="50" name="ZoneTexte 49">
                    <a:extLst>
                      <a:ext uri="{FF2B5EF4-FFF2-40B4-BE49-F238E27FC236}">
                        <a16:creationId xmlns:a16="http://schemas.microsoft.com/office/drawing/2014/main" id="{83DC3DDE-8A94-4C6C-9229-B21BE0A7068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4491000" y="6050374"/>
                    <a:ext cx="1200227" cy="5002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fr-FR" spc="0" baseline="0" dirty="0">
                        <a:solidFill>
                          <a:srgbClr val="366658"/>
                        </a:solidFill>
                        <a:latin typeface="Gill Sans MT" panose="020B0502020104020203" pitchFamily="34" charset="0"/>
                        <a:cs typeface="Arial"/>
                        <a:sym typeface="Arial"/>
                        <a:rtl val="0"/>
                      </a:rPr>
                      <a:t>P</a:t>
                    </a:r>
                    <a:r>
                      <a:rPr lang="fr-FR" spc="0" baseline="-25000" dirty="0">
                        <a:solidFill>
                          <a:srgbClr val="366658"/>
                        </a:solidFill>
                        <a:latin typeface="Gill Sans MT" panose="020B0502020104020203" pitchFamily="34" charset="0"/>
                        <a:cs typeface="Arial"/>
                        <a:sym typeface="Arial"/>
                        <a:rtl val="0"/>
                      </a:rPr>
                      <a:t>0</a:t>
                    </a:r>
                    <a:r>
                      <a:rPr lang="fr-FR" spc="0" baseline="0" dirty="0">
                        <a:solidFill>
                          <a:srgbClr val="366658"/>
                        </a:solidFill>
                        <a:latin typeface="Gill Sans MT" panose="020B0502020104020203" pitchFamily="34" charset="0"/>
                        <a:cs typeface="Arial"/>
                        <a:sym typeface="Arial"/>
                        <a:rtl val="0"/>
                      </a:rPr>
                      <a:t>+ΔP</a:t>
                    </a:r>
                    <a:r>
                      <a:rPr lang="fr-FR" spc="0" baseline="-25000" dirty="0">
                        <a:solidFill>
                          <a:srgbClr val="366658"/>
                        </a:solidFill>
                        <a:latin typeface="Gill Sans MT" panose="020B0502020104020203" pitchFamily="34" charset="0"/>
                        <a:cs typeface="Arial"/>
                        <a:sym typeface="Arial"/>
                        <a:rtl val="0"/>
                      </a:rPr>
                      <a:t>1</a:t>
                    </a:r>
                    <a:r>
                      <a:rPr lang="fr-FR" spc="0" baseline="0" dirty="0">
                        <a:solidFill>
                          <a:srgbClr val="366658"/>
                        </a:solidFill>
                        <a:latin typeface="Gill Sans MT" panose="020B0502020104020203" pitchFamily="34" charset="0"/>
                        <a:cs typeface="Arial"/>
                        <a:sym typeface="Arial"/>
                        <a:rtl val="0"/>
                      </a:rPr>
                      <a:t> </a:t>
                    </a:r>
                  </a:p>
                </p:txBody>
              </p:sp>
              <p:sp>
                <p:nvSpPr>
                  <p:cNvPr id="51" name="ZoneTexte 50">
                    <a:extLst>
                      <a:ext uri="{FF2B5EF4-FFF2-40B4-BE49-F238E27FC236}">
                        <a16:creationId xmlns:a16="http://schemas.microsoft.com/office/drawing/2014/main" id="{AEB605C0-9573-44B2-8FE6-BEF8CEBEF52B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0319301" y="6126945"/>
                    <a:ext cx="1114832" cy="5002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fr-FR" spc="0" baseline="0" dirty="0">
                        <a:solidFill>
                          <a:srgbClr val="366658"/>
                        </a:solidFill>
                        <a:latin typeface="Gill Sans MT" panose="020B0502020104020203" pitchFamily="34" charset="0"/>
                        <a:cs typeface="Arial"/>
                        <a:sym typeface="Arial"/>
                        <a:rtl val="0"/>
                      </a:rPr>
                      <a:t>P</a:t>
                    </a:r>
                    <a:r>
                      <a:rPr lang="fr-FR" spc="0" baseline="-25000" dirty="0">
                        <a:solidFill>
                          <a:srgbClr val="366658"/>
                        </a:solidFill>
                        <a:latin typeface="Gill Sans MT" panose="020B0502020104020203" pitchFamily="34" charset="0"/>
                        <a:cs typeface="Arial"/>
                        <a:sym typeface="Arial"/>
                        <a:rtl val="0"/>
                      </a:rPr>
                      <a:t>0</a:t>
                    </a:r>
                    <a:r>
                      <a:rPr lang="fr-FR" spc="0" baseline="0" dirty="0">
                        <a:solidFill>
                          <a:srgbClr val="366658"/>
                        </a:solidFill>
                        <a:latin typeface="Gill Sans MT" panose="020B0502020104020203" pitchFamily="34" charset="0"/>
                        <a:cs typeface="Arial"/>
                        <a:sym typeface="Arial"/>
                        <a:rtl val="0"/>
                      </a:rPr>
                      <a:t>+ΔP</a:t>
                    </a:r>
                    <a:r>
                      <a:rPr lang="fr-FR" spc="0" baseline="-25000" dirty="0">
                        <a:solidFill>
                          <a:srgbClr val="366658"/>
                        </a:solidFill>
                        <a:latin typeface="Gill Sans MT" panose="020B0502020104020203" pitchFamily="34" charset="0"/>
                        <a:cs typeface="Arial"/>
                        <a:sym typeface="Arial"/>
                        <a:rtl val="0"/>
                      </a:rPr>
                      <a:t>2</a:t>
                    </a:r>
                  </a:p>
                </p:txBody>
              </p:sp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FEA28446-09EA-43B0-AC34-5CA678F8E65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4107596" y="3918406"/>
                    <a:ext cx="2268060" cy="5029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600" dirty="0">
                        <a:solidFill>
                          <a:srgbClr val="4A7636"/>
                        </a:solidFill>
                      </a:rPr>
                      <a:t>Culture solution</a:t>
                    </a:r>
                  </a:p>
                </p:txBody>
              </p:sp>
              <p:sp>
                <p:nvSpPr>
                  <p:cNvPr id="53" name="ZoneTexte 52">
                    <a:extLst>
                      <a:ext uri="{FF2B5EF4-FFF2-40B4-BE49-F238E27FC236}">
                        <a16:creationId xmlns:a16="http://schemas.microsoft.com/office/drawing/2014/main" id="{E80A1FE3-579A-49EB-A105-C6708A9D250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9178447" y="3960972"/>
                    <a:ext cx="2268060" cy="8687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rgbClr val="4A7636"/>
                        </a:solidFill>
                      </a:rPr>
                      <a:t>Culture solution</a:t>
                    </a:r>
                  </a:p>
                  <a:p>
                    <a:pPr algn="ctr"/>
                    <a:r>
                      <a:rPr lang="fr-FR" sz="1600" dirty="0">
                        <a:solidFill>
                          <a:srgbClr val="4A7636"/>
                        </a:solidFill>
                      </a:rPr>
                      <a:t>with </a:t>
                    </a:r>
                    <a:r>
                      <a:rPr lang="fr-FR" sz="1600" dirty="0">
                        <a:solidFill>
                          <a:srgbClr val="D92F2B"/>
                        </a:solidFill>
                      </a:rPr>
                      <a:t>yeasts</a:t>
                    </a:r>
                  </a:p>
                </p:txBody>
              </p:sp>
              <p:sp>
                <p:nvSpPr>
                  <p:cNvPr id="54" name="ZoneTexte 53">
                    <a:extLst>
                      <a:ext uri="{FF2B5EF4-FFF2-40B4-BE49-F238E27FC236}">
                        <a16:creationId xmlns:a16="http://schemas.microsoft.com/office/drawing/2014/main" id="{D5E4A357-BF8A-4DC4-A8B9-79B9DA86BCC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8363756" y="10106172"/>
                    <a:ext cx="838237" cy="5002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>
                        <a:solidFill>
                          <a:srgbClr val="366658"/>
                        </a:solidFill>
                      </a:rPr>
                      <a:t>Flow</a:t>
                    </a:r>
                  </a:p>
                </p:txBody>
              </p:sp>
              <p:cxnSp>
                <p:nvCxnSpPr>
                  <p:cNvPr id="55" name="Connecteur droit 54">
                    <a:extLst>
                      <a:ext uri="{FF2B5EF4-FFF2-40B4-BE49-F238E27FC236}">
                        <a16:creationId xmlns:a16="http://schemas.microsoft.com/office/drawing/2014/main" id="{793701DF-889E-4F0D-BEBC-708ED177B1D8}"/>
                      </a:ext>
                    </a:extLst>
                  </p:cNvPr>
                  <p:cNvCxnSpPr>
                    <a:cxnSpLocks/>
                    <a:stCxn id="46" idx="3"/>
                  </p:cNvCxnSpPr>
                  <p:nvPr/>
                </p:nvCxnSpPr>
                <p:spPr>
                  <a:xfrm rot="16200000">
                    <a:off x="20122368" y="5774499"/>
                    <a:ext cx="464578" cy="0"/>
                  </a:xfrm>
                  <a:prstGeom prst="line">
                    <a:avLst/>
                  </a:prstGeom>
                  <a:ln w="38100">
                    <a:solidFill>
                      <a:srgbClr val="B6D7A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Ellipse 55">
                    <a:extLst>
                      <a:ext uri="{FF2B5EF4-FFF2-40B4-BE49-F238E27FC236}">
                        <a16:creationId xmlns:a16="http://schemas.microsoft.com/office/drawing/2014/main" id="{96DD86C9-AEFB-4D62-8BBA-3A1E8F336D3B}"/>
                      </a:ext>
                    </a:extLst>
                  </p:cNvPr>
                  <p:cNvSpPr/>
                  <p:nvPr/>
                </p:nvSpPr>
                <p:spPr>
                  <a:xfrm>
                    <a:off x="20240605" y="6280419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7" name="Ellipse 56">
                    <a:extLst>
                      <a:ext uri="{FF2B5EF4-FFF2-40B4-BE49-F238E27FC236}">
                        <a16:creationId xmlns:a16="http://schemas.microsoft.com/office/drawing/2014/main" id="{F09E651A-667E-4E31-A528-F85E45C82CD6}"/>
                      </a:ext>
                    </a:extLst>
                  </p:cNvPr>
                  <p:cNvSpPr/>
                  <p:nvPr/>
                </p:nvSpPr>
                <p:spPr>
                  <a:xfrm>
                    <a:off x="19791621" y="6356609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8" name="Ellipse 57">
                    <a:extLst>
                      <a:ext uri="{FF2B5EF4-FFF2-40B4-BE49-F238E27FC236}">
                        <a16:creationId xmlns:a16="http://schemas.microsoft.com/office/drawing/2014/main" id="{40607934-7735-4EC1-8F50-235D8B769FFB}"/>
                      </a:ext>
                    </a:extLst>
                  </p:cNvPr>
                  <p:cNvSpPr/>
                  <p:nvPr/>
                </p:nvSpPr>
                <p:spPr>
                  <a:xfrm>
                    <a:off x="20161277" y="6439004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9" name="Ellipse 58">
                    <a:extLst>
                      <a:ext uri="{FF2B5EF4-FFF2-40B4-BE49-F238E27FC236}">
                        <a16:creationId xmlns:a16="http://schemas.microsoft.com/office/drawing/2014/main" id="{E899CDE3-B266-439C-A4AC-4535FC5A0476}"/>
                      </a:ext>
                    </a:extLst>
                  </p:cNvPr>
                  <p:cNvSpPr/>
                  <p:nvPr/>
                </p:nvSpPr>
                <p:spPr>
                  <a:xfrm>
                    <a:off x="19257960" y="6501256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0" name="Ellipse 59">
                    <a:extLst>
                      <a:ext uri="{FF2B5EF4-FFF2-40B4-BE49-F238E27FC236}">
                        <a16:creationId xmlns:a16="http://schemas.microsoft.com/office/drawing/2014/main" id="{B607A5BA-BE36-4A94-A734-4C78A7ED9025}"/>
                      </a:ext>
                    </a:extLst>
                  </p:cNvPr>
                  <p:cNvSpPr/>
                  <p:nvPr/>
                </p:nvSpPr>
                <p:spPr>
                  <a:xfrm>
                    <a:off x="18737311" y="6820085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1" name="Ellipse 60">
                    <a:extLst>
                      <a:ext uri="{FF2B5EF4-FFF2-40B4-BE49-F238E27FC236}">
                        <a16:creationId xmlns:a16="http://schemas.microsoft.com/office/drawing/2014/main" id="{31A5574C-C9DD-4B4F-8E38-8D119339B997}"/>
                      </a:ext>
                    </a:extLst>
                  </p:cNvPr>
                  <p:cNvSpPr/>
                  <p:nvPr/>
                </p:nvSpPr>
                <p:spPr>
                  <a:xfrm>
                    <a:off x="18499321" y="7063728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" name="Ellipse 61">
                    <a:extLst>
                      <a:ext uri="{FF2B5EF4-FFF2-40B4-BE49-F238E27FC236}">
                        <a16:creationId xmlns:a16="http://schemas.microsoft.com/office/drawing/2014/main" id="{D408B5E7-7662-4D6B-8127-3972ACEAC3D2}"/>
                      </a:ext>
                    </a:extLst>
                  </p:cNvPr>
                  <p:cNvSpPr/>
                  <p:nvPr/>
                </p:nvSpPr>
                <p:spPr>
                  <a:xfrm>
                    <a:off x="18303263" y="7370438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3" name="Ellipse 62">
                    <a:extLst>
                      <a:ext uri="{FF2B5EF4-FFF2-40B4-BE49-F238E27FC236}">
                        <a16:creationId xmlns:a16="http://schemas.microsoft.com/office/drawing/2014/main" id="{F31AA599-27BB-4A58-B7D9-02DFF8B0608F}"/>
                      </a:ext>
                    </a:extLst>
                  </p:cNvPr>
                  <p:cNvSpPr/>
                  <p:nvPr/>
                </p:nvSpPr>
                <p:spPr>
                  <a:xfrm>
                    <a:off x="17939489" y="8272050"/>
                    <a:ext cx="45720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Ellipse 63">
                    <a:extLst>
                      <a:ext uri="{FF2B5EF4-FFF2-40B4-BE49-F238E27FC236}">
                        <a16:creationId xmlns:a16="http://schemas.microsoft.com/office/drawing/2014/main" id="{6378A2A0-18A4-436F-8426-8BB032B89B92}"/>
                      </a:ext>
                    </a:extLst>
                  </p:cNvPr>
                  <p:cNvSpPr/>
                  <p:nvPr/>
                </p:nvSpPr>
                <p:spPr>
                  <a:xfrm>
                    <a:off x="17905755" y="8974525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5" name="Ellipse 64">
                    <a:extLst>
                      <a:ext uri="{FF2B5EF4-FFF2-40B4-BE49-F238E27FC236}">
                        <a16:creationId xmlns:a16="http://schemas.microsoft.com/office/drawing/2014/main" id="{9367FEC8-AE2F-4A64-A979-866EEF4101DB}"/>
                      </a:ext>
                    </a:extLst>
                  </p:cNvPr>
                  <p:cNvSpPr/>
                  <p:nvPr/>
                </p:nvSpPr>
                <p:spPr>
                  <a:xfrm>
                    <a:off x="17912779" y="10268953"/>
                    <a:ext cx="45719" cy="45720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6" name="Ellipse 65">
                    <a:extLst>
                      <a:ext uri="{FF2B5EF4-FFF2-40B4-BE49-F238E27FC236}">
                        <a16:creationId xmlns:a16="http://schemas.microsoft.com/office/drawing/2014/main" id="{639F097D-CC86-4605-A01A-11767B6741F3}"/>
                      </a:ext>
                    </a:extLst>
                  </p:cNvPr>
                  <p:cNvSpPr/>
                  <p:nvPr/>
                </p:nvSpPr>
                <p:spPr>
                  <a:xfrm>
                    <a:off x="17909631" y="10171190"/>
                    <a:ext cx="45719" cy="45720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7" name="Ellipse 66">
                    <a:extLst>
                      <a:ext uri="{FF2B5EF4-FFF2-40B4-BE49-F238E27FC236}">
                        <a16:creationId xmlns:a16="http://schemas.microsoft.com/office/drawing/2014/main" id="{1103A119-3D3E-4015-93FE-C9ACA1C76EEE}"/>
                      </a:ext>
                    </a:extLst>
                  </p:cNvPr>
                  <p:cNvSpPr/>
                  <p:nvPr/>
                </p:nvSpPr>
                <p:spPr>
                  <a:xfrm>
                    <a:off x="17949122" y="10286383"/>
                    <a:ext cx="45719" cy="45720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8" name="Ellipse 67">
                    <a:extLst>
                      <a:ext uri="{FF2B5EF4-FFF2-40B4-BE49-F238E27FC236}">
                        <a16:creationId xmlns:a16="http://schemas.microsoft.com/office/drawing/2014/main" id="{4E846015-2FEF-45CD-921A-F172A38107FE}"/>
                      </a:ext>
                    </a:extLst>
                  </p:cNvPr>
                  <p:cNvSpPr/>
                  <p:nvPr/>
                </p:nvSpPr>
                <p:spPr>
                  <a:xfrm>
                    <a:off x="17949660" y="10214964"/>
                    <a:ext cx="45719" cy="45720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9" name="Ellipse 68">
                    <a:extLst>
                      <a:ext uri="{FF2B5EF4-FFF2-40B4-BE49-F238E27FC236}">
                        <a16:creationId xmlns:a16="http://schemas.microsoft.com/office/drawing/2014/main" id="{31BEBB14-8FE4-45CF-9BFB-652522404D49}"/>
                      </a:ext>
                    </a:extLst>
                  </p:cNvPr>
                  <p:cNvSpPr/>
                  <p:nvPr/>
                </p:nvSpPr>
                <p:spPr>
                  <a:xfrm>
                    <a:off x="18397476" y="7191411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0" name="Ellipse 69">
                    <a:extLst>
                      <a:ext uri="{FF2B5EF4-FFF2-40B4-BE49-F238E27FC236}">
                        <a16:creationId xmlns:a16="http://schemas.microsoft.com/office/drawing/2014/main" id="{DF1D29E9-9155-4C2F-A892-35213A49C40E}"/>
                      </a:ext>
                    </a:extLst>
                  </p:cNvPr>
                  <p:cNvSpPr/>
                  <p:nvPr/>
                </p:nvSpPr>
                <p:spPr>
                  <a:xfrm>
                    <a:off x="18235053" y="7482823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" name="Ellipse 70">
                    <a:extLst>
                      <a:ext uri="{FF2B5EF4-FFF2-40B4-BE49-F238E27FC236}">
                        <a16:creationId xmlns:a16="http://schemas.microsoft.com/office/drawing/2014/main" id="{80F1217B-C8DE-4E73-90DE-928462C5E7B5}"/>
                      </a:ext>
                    </a:extLst>
                  </p:cNvPr>
                  <p:cNvSpPr/>
                  <p:nvPr/>
                </p:nvSpPr>
                <p:spPr>
                  <a:xfrm>
                    <a:off x="17987481" y="8146395"/>
                    <a:ext cx="45720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2" name="Ellipse 71">
                    <a:extLst>
                      <a:ext uri="{FF2B5EF4-FFF2-40B4-BE49-F238E27FC236}">
                        <a16:creationId xmlns:a16="http://schemas.microsoft.com/office/drawing/2014/main" id="{D1EA1C65-0E09-4742-A440-31F219BB477F}"/>
                      </a:ext>
                    </a:extLst>
                  </p:cNvPr>
                  <p:cNvSpPr/>
                  <p:nvPr/>
                </p:nvSpPr>
                <p:spPr>
                  <a:xfrm>
                    <a:off x="18041147" y="7990348"/>
                    <a:ext cx="45720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Ellipse 72">
                    <a:extLst>
                      <a:ext uri="{FF2B5EF4-FFF2-40B4-BE49-F238E27FC236}">
                        <a16:creationId xmlns:a16="http://schemas.microsoft.com/office/drawing/2014/main" id="{617441A7-8EFA-4A13-AF18-660CFD143592}"/>
                      </a:ext>
                    </a:extLst>
                  </p:cNvPr>
                  <p:cNvSpPr/>
                  <p:nvPr/>
                </p:nvSpPr>
                <p:spPr>
                  <a:xfrm>
                    <a:off x="17961965" y="9462733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4" name="Ellipse 73">
                    <a:extLst>
                      <a:ext uri="{FF2B5EF4-FFF2-40B4-BE49-F238E27FC236}">
                        <a16:creationId xmlns:a16="http://schemas.microsoft.com/office/drawing/2014/main" id="{13EB8AB9-A162-4679-A4E8-4A21A3C8666A}"/>
                      </a:ext>
                    </a:extLst>
                  </p:cNvPr>
                  <p:cNvSpPr/>
                  <p:nvPr/>
                </p:nvSpPr>
                <p:spPr>
                  <a:xfrm>
                    <a:off x="17906274" y="9449463"/>
                    <a:ext cx="45719" cy="45719"/>
                  </a:xfrm>
                  <a:prstGeom prst="ellipse">
                    <a:avLst/>
                  </a:prstGeom>
                  <a:solidFill>
                    <a:srgbClr val="EC7A7B"/>
                  </a:solidFill>
                  <a:ln>
                    <a:solidFill>
                      <a:srgbClr val="EC7A7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5" name="Forme libre : forme 74">
                    <a:extLst>
                      <a:ext uri="{FF2B5EF4-FFF2-40B4-BE49-F238E27FC236}">
                        <a16:creationId xmlns:a16="http://schemas.microsoft.com/office/drawing/2014/main" id="{E68F62AF-F0D3-4BB9-B688-A583F551A76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01060" y="10982542"/>
                    <a:ext cx="104316" cy="2081293"/>
                  </a:xfrm>
                  <a:custGeom>
                    <a:avLst/>
                    <a:gdLst>
                      <a:gd name="connsiteX0" fmla="*/ 0 w 104316"/>
                      <a:gd name="connsiteY0" fmla="*/ 0 h 1664178"/>
                      <a:gd name="connsiteX1" fmla="*/ 104317 w 104316"/>
                      <a:gd name="connsiteY1" fmla="*/ 0 h 1664178"/>
                      <a:gd name="connsiteX2" fmla="*/ 104317 w 104316"/>
                      <a:gd name="connsiteY2" fmla="*/ 1664179 h 1664178"/>
                      <a:gd name="connsiteX3" fmla="*/ 0 w 104316"/>
                      <a:gd name="connsiteY3" fmla="*/ 1664179 h 1664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316" h="1664178">
                        <a:moveTo>
                          <a:pt x="0" y="0"/>
                        </a:moveTo>
                        <a:lnTo>
                          <a:pt x="104317" y="0"/>
                        </a:lnTo>
                        <a:lnTo>
                          <a:pt x="104317" y="1664179"/>
                        </a:lnTo>
                        <a:lnTo>
                          <a:pt x="0" y="1664179"/>
                        </a:lnTo>
                        <a:close/>
                      </a:path>
                    </a:pathLst>
                  </a:custGeom>
                  <a:solidFill>
                    <a:srgbClr val="B6D7A8"/>
                  </a:solidFill>
                  <a:ln w="2151527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76" name="Forme libre : forme 75">
                    <a:extLst>
                      <a:ext uri="{FF2B5EF4-FFF2-40B4-BE49-F238E27FC236}">
                        <a16:creationId xmlns:a16="http://schemas.microsoft.com/office/drawing/2014/main" id="{9B6C405E-94A9-4400-8AFE-4485EB1813A7}"/>
                      </a:ext>
                    </a:extLst>
                  </p:cNvPr>
                  <p:cNvSpPr/>
                  <p:nvPr/>
                </p:nvSpPr>
                <p:spPr>
                  <a:xfrm>
                    <a:off x="15307600" y="11657206"/>
                    <a:ext cx="622344" cy="667621"/>
                  </a:xfrm>
                  <a:custGeom>
                    <a:avLst/>
                    <a:gdLst>
                      <a:gd name="connsiteX0" fmla="*/ 622345 w 622344"/>
                      <a:gd name="connsiteY0" fmla="*/ 333811 h 667621"/>
                      <a:gd name="connsiteX1" fmla="*/ 311172 w 622344"/>
                      <a:gd name="connsiteY1" fmla="*/ 667622 h 667621"/>
                      <a:gd name="connsiteX2" fmla="*/ 0 w 622344"/>
                      <a:gd name="connsiteY2" fmla="*/ 333811 h 667621"/>
                      <a:gd name="connsiteX3" fmla="*/ 311172 w 622344"/>
                      <a:gd name="connsiteY3" fmla="*/ 0 h 667621"/>
                      <a:gd name="connsiteX4" fmla="*/ 622345 w 622344"/>
                      <a:gd name="connsiteY4" fmla="*/ 333811 h 66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2344" h="667621">
                        <a:moveTo>
                          <a:pt x="622345" y="333811"/>
                        </a:moveTo>
                        <a:cubicBezTo>
                          <a:pt x="622345" y="518170"/>
                          <a:pt x="483028" y="667622"/>
                          <a:pt x="311172" y="667622"/>
                        </a:cubicBezTo>
                        <a:cubicBezTo>
                          <a:pt x="139317" y="667622"/>
                          <a:pt x="0" y="518170"/>
                          <a:pt x="0" y="333811"/>
                        </a:cubicBezTo>
                        <a:cubicBezTo>
                          <a:pt x="0" y="149452"/>
                          <a:pt x="139317" y="0"/>
                          <a:pt x="311172" y="0"/>
                        </a:cubicBezTo>
                        <a:cubicBezTo>
                          <a:pt x="483028" y="0"/>
                          <a:pt x="622345" y="149452"/>
                          <a:pt x="622345" y="333811"/>
                        </a:cubicBezTo>
                        <a:close/>
                      </a:path>
                    </a:pathLst>
                  </a:custGeom>
                  <a:solidFill>
                    <a:srgbClr val="B6D7A8"/>
                  </a:solidFill>
                  <a:ln w="98078" cap="flat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pic>
              <p:nvPicPr>
                <p:cNvPr id="33" name="Google Shape;238;p24">
                  <a:extLst>
                    <a:ext uri="{FF2B5EF4-FFF2-40B4-BE49-F238E27FC236}">
                      <a16:creationId xmlns:a16="http://schemas.microsoft.com/office/drawing/2014/main" id="{D9089509-5925-4C99-9816-3157F9A9F11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 l="46252" t="45554" r="46136" b="45390"/>
                <a:stretch/>
              </p:blipFill>
              <p:spPr>
                <a:xfrm>
                  <a:off x="10019494" y="2367371"/>
                  <a:ext cx="719408" cy="12106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4" name="Forme libre : forme 33">
                  <a:extLst>
                    <a:ext uri="{FF2B5EF4-FFF2-40B4-BE49-F238E27FC236}">
                      <a16:creationId xmlns:a16="http://schemas.microsoft.com/office/drawing/2014/main" id="{DA7EB160-92FC-465A-80FC-8D0BDDA22879}"/>
                    </a:ext>
                  </a:extLst>
                </p:cNvPr>
                <p:cNvSpPr/>
                <p:nvPr/>
              </p:nvSpPr>
              <p:spPr>
                <a:xfrm rot="5400000">
                  <a:off x="7181218" y="4611841"/>
                  <a:ext cx="14400" cy="39600"/>
                </a:xfrm>
                <a:custGeom>
                  <a:avLst/>
                  <a:gdLst>
                    <a:gd name="connsiteX0" fmla="*/ 0 w 18648"/>
                    <a:gd name="connsiteY0" fmla="*/ 0 h 117360"/>
                    <a:gd name="connsiteX1" fmla="*/ 18648 w 18648"/>
                    <a:gd name="connsiteY1" fmla="*/ 0 h 117360"/>
                    <a:gd name="connsiteX2" fmla="*/ 18648 w 18648"/>
                    <a:gd name="connsiteY2" fmla="*/ 117361 h 117360"/>
                    <a:gd name="connsiteX3" fmla="*/ 0 w 18648"/>
                    <a:gd name="connsiteY3" fmla="*/ 117361 h 117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648" h="117360">
                      <a:moveTo>
                        <a:pt x="0" y="0"/>
                      </a:moveTo>
                      <a:lnTo>
                        <a:pt x="18648" y="0"/>
                      </a:lnTo>
                      <a:lnTo>
                        <a:pt x="18648" y="117361"/>
                      </a:lnTo>
                      <a:lnTo>
                        <a:pt x="0" y="1173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89387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" name="Forme libre : forme 34">
                  <a:extLst>
                    <a:ext uri="{FF2B5EF4-FFF2-40B4-BE49-F238E27FC236}">
                      <a16:creationId xmlns:a16="http://schemas.microsoft.com/office/drawing/2014/main" id="{2EE70394-8F31-4289-95DC-F9FB7C47DB3A}"/>
                    </a:ext>
                  </a:extLst>
                </p:cNvPr>
                <p:cNvSpPr/>
                <p:nvPr/>
              </p:nvSpPr>
              <p:spPr>
                <a:xfrm rot="5400000">
                  <a:off x="7181218" y="4634410"/>
                  <a:ext cx="14400" cy="39600"/>
                </a:xfrm>
                <a:custGeom>
                  <a:avLst/>
                  <a:gdLst>
                    <a:gd name="connsiteX0" fmla="*/ 0 w 18648"/>
                    <a:gd name="connsiteY0" fmla="*/ 0 h 117360"/>
                    <a:gd name="connsiteX1" fmla="*/ 18648 w 18648"/>
                    <a:gd name="connsiteY1" fmla="*/ 0 h 117360"/>
                    <a:gd name="connsiteX2" fmla="*/ 18648 w 18648"/>
                    <a:gd name="connsiteY2" fmla="*/ 117361 h 117360"/>
                    <a:gd name="connsiteX3" fmla="*/ 0 w 18648"/>
                    <a:gd name="connsiteY3" fmla="*/ 117361 h 117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648" h="117360">
                      <a:moveTo>
                        <a:pt x="0" y="0"/>
                      </a:moveTo>
                      <a:lnTo>
                        <a:pt x="18648" y="0"/>
                      </a:lnTo>
                      <a:lnTo>
                        <a:pt x="18648" y="117361"/>
                      </a:lnTo>
                      <a:lnTo>
                        <a:pt x="0" y="1173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89387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6" name="Forme libre : forme 35">
                  <a:extLst>
                    <a:ext uri="{FF2B5EF4-FFF2-40B4-BE49-F238E27FC236}">
                      <a16:creationId xmlns:a16="http://schemas.microsoft.com/office/drawing/2014/main" id="{C36DB1AA-C2AF-4B02-8A36-5DF74AE0EEA2}"/>
                    </a:ext>
                  </a:extLst>
                </p:cNvPr>
                <p:cNvSpPr/>
                <p:nvPr/>
              </p:nvSpPr>
              <p:spPr>
                <a:xfrm rot="5400000">
                  <a:off x="7181218" y="4584511"/>
                  <a:ext cx="14400" cy="39600"/>
                </a:xfrm>
                <a:custGeom>
                  <a:avLst/>
                  <a:gdLst>
                    <a:gd name="connsiteX0" fmla="*/ 0 w 18648"/>
                    <a:gd name="connsiteY0" fmla="*/ 0 h 117360"/>
                    <a:gd name="connsiteX1" fmla="*/ 18648 w 18648"/>
                    <a:gd name="connsiteY1" fmla="*/ 0 h 117360"/>
                    <a:gd name="connsiteX2" fmla="*/ 18648 w 18648"/>
                    <a:gd name="connsiteY2" fmla="*/ 117361 h 117360"/>
                    <a:gd name="connsiteX3" fmla="*/ 0 w 18648"/>
                    <a:gd name="connsiteY3" fmla="*/ 117361 h 117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648" h="117360">
                      <a:moveTo>
                        <a:pt x="0" y="0"/>
                      </a:moveTo>
                      <a:lnTo>
                        <a:pt x="18648" y="0"/>
                      </a:lnTo>
                      <a:lnTo>
                        <a:pt x="18648" y="117361"/>
                      </a:lnTo>
                      <a:lnTo>
                        <a:pt x="0" y="1173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89387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953B7930-5824-4648-8AF2-F2A4F182CD03}"/>
                    </a:ext>
                  </a:extLst>
                </p:cNvPr>
                <p:cNvSpPr/>
                <p:nvPr/>
              </p:nvSpPr>
              <p:spPr>
                <a:xfrm rot="5400000">
                  <a:off x="7049662" y="4464843"/>
                  <a:ext cx="346890" cy="29855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56B730C2-35BB-4CD8-99AC-3091AD22950D}"/>
                    </a:ext>
                  </a:extLst>
                </p:cNvPr>
                <p:cNvCxnSpPr>
                  <a:cxnSpLocks/>
                  <a:stCxn id="44" idx="3"/>
                </p:cNvCxnSpPr>
                <p:nvPr/>
              </p:nvCxnSpPr>
              <p:spPr>
                <a:xfrm>
                  <a:off x="10183261" y="3012189"/>
                  <a:ext cx="336027" cy="0"/>
                </a:xfrm>
                <a:prstGeom prst="line">
                  <a:avLst/>
                </a:prstGeom>
                <a:ln w="38100">
                  <a:solidFill>
                    <a:srgbClr val="B6D7A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89C61AE0-2521-4A5C-A451-8A37EABAF07B}"/>
                    </a:ext>
                  </a:extLst>
                </p:cNvPr>
                <p:cNvSpPr/>
                <p:nvPr/>
              </p:nvSpPr>
              <p:spPr>
                <a:xfrm flipH="1" flipV="1">
                  <a:off x="10420695" y="6243776"/>
                  <a:ext cx="10641" cy="10641"/>
                </a:xfrm>
                <a:prstGeom prst="ellipse">
                  <a:avLst/>
                </a:prstGeom>
                <a:solidFill>
                  <a:srgbClr val="EC7A7B"/>
                </a:solidFill>
                <a:ln>
                  <a:solidFill>
                    <a:srgbClr val="EC7A7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AA866448-7E38-4AF4-9932-788D462D0E69}"/>
                    </a:ext>
                  </a:extLst>
                </p:cNvPr>
                <p:cNvSpPr/>
                <p:nvPr/>
              </p:nvSpPr>
              <p:spPr>
                <a:xfrm flipH="1" flipV="1">
                  <a:off x="10508559" y="6243775"/>
                  <a:ext cx="10641" cy="10641"/>
                </a:xfrm>
                <a:prstGeom prst="ellipse">
                  <a:avLst/>
                </a:prstGeom>
                <a:solidFill>
                  <a:srgbClr val="EC7A7B"/>
                </a:solidFill>
                <a:ln>
                  <a:solidFill>
                    <a:srgbClr val="EC7A7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8F1FD3CD-43F5-4004-AD33-26509E35C9B1}"/>
                    </a:ext>
                  </a:extLst>
                </p:cNvPr>
                <p:cNvSpPr/>
                <p:nvPr/>
              </p:nvSpPr>
              <p:spPr>
                <a:xfrm flipH="1" flipV="1">
                  <a:off x="10187582" y="6238455"/>
                  <a:ext cx="10641" cy="10641"/>
                </a:xfrm>
                <a:prstGeom prst="ellipse">
                  <a:avLst/>
                </a:prstGeom>
                <a:solidFill>
                  <a:srgbClr val="EC7A7B"/>
                </a:solidFill>
                <a:ln>
                  <a:solidFill>
                    <a:srgbClr val="EC7A7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F7D4BCD7-A780-47E1-BE21-27D98BED5583}"/>
                  </a:ext>
                </a:extLst>
              </p:cNvPr>
              <p:cNvGrpSpPr/>
              <p:nvPr/>
            </p:nvGrpSpPr>
            <p:grpSpPr>
              <a:xfrm>
                <a:off x="6418334" y="1816425"/>
                <a:ext cx="2297869" cy="2824114"/>
                <a:chOff x="6418463" y="1922944"/>
                <a:chExt cx="2174746" cy="2717595"/>
              </a:xfrm>
            </p:grpSpPr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CCF18008-F2FF-4990-8A35-A4C2FB592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21078" y="4156289"/>
                  <a:ext cx="1863566" cy="484250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oupe 22">
                  <a:extLst>
                    <a:ext uri="{FF2B5EF4-FFF2-40B4-BE49-F238E27FC236}">
                      <a16:creationId xmlns:a16="http://schemas.microsoft.com/office/drawing/2014/main" id="{0719E42E-BDEA-4C3D-81EE-FCDF38E9C798}"/>
                    </a:ext>
                  </a:extLst>
                </p:cNvPr>
                <p:cNvGrpSpPr/>
                <p:nvPr/>
              </p:nvGrpSpPr>
              <p:grpSpPr>
                <a:xfrm>
                  <a:off x="6722932" y="1922944"/>
                  <a:ext cx="1870277" cy="2233347"/>
                  <a:chOff x="6794952" y="1986114"/>
                  <a:chExt cx="1760967" cy="2102817"/>
                </a:xfrm>
              </p:grpSpPr>
              <p:pic>
                <p:nvPicPr>
                  <p:cNvPr id="29" name="Image 28">
                    <a:extLst>
                      <a:ext uri="{FF2B5EF4-FFF2-40B4-BE49-F238E27FC236}">
                        <a16:creationId xmlns:a16="http://schemas.microsoft.com/office/drawing/2014/main" id="{76FE6723-37B1-4FC5-8071-51E5C12F7D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801271" y="1986114"/>
                    <a:ext cx="1754648" cy="2102815"/>
                  </a:xfrm>
                  <a:prstGeom prst="rect">
                    <a:avLst/>
                  </a:prstGeom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B2BC72D3-2039-4C3E-9E6C-69495EF1400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624026" y="2157042"/>
                    <a:ext cx="2102815" cy="1760963"/>
                  </a:xfrm>
                  <a:prstGeom prst="rect">
                    <a:avLst/>
                  </a:prstGeom>
                  <a:noFill/>
                  <a:ln w="222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CCA224FD-DE03-4CC2-8BD9-E2C2D07E2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18463" y="1936865"/>
                  <a:ext cx="303600" cy="2337562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avec flèche 24">
                  <a:extLst>
                    <a:ext uri="{FF2B5EF4-FFF2-40B4-BE49-F238E27FC236}">
                      <a16:creationId xmlns:a16="http://schemas.microsoft.com/office/drawing/2014/main" id="{0F8FC8C9-8D79-465F-92BA-127FD2A79C5D}"/>
                    </a:ext>
                  </a:extLst>
                </p:cNvPr>
                <p:cNvCxnSpPr/>
                <p:nvPr/>
              </p:nvCxnSpPr>
              <p:spPr>
                <a:xfrm>
                  <a:off x="8300039" y="2064369"/>
                  <a:ext cx="0" cy="1945693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E23837A0-0078-4519-AAD3-13C1BC84F577}"/>
                    </a:ext>
                  </a:extLst>
                </p:cNvPr>
                <p:cNvSpPr txBox="1"/>
                <p:nvPr/>
              </p:nvSpPr>
              <p:spPr>
                <a:xfrm>
                  <a:off x="7989932" y="2872206"/>
                  <a:ext cx="422563" cy="3595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fr-FR" sz="1600" spc="0" baseline="0" dirty="0">
                      <a:solidFill>
                        <a:srgbClr val="FF0000"/>
                      </a:solidFill>
                      <a:latin typeface="+mj-lt"/>
                      <a:cs typeface="Arial"/>
                      <a:sym typeface="Arial"/>
                      <a:rtl val="0"/>
                    </a:rPr>
                    <a:t>W</a:t>
                  </a:r>
                  <a:endParaRPr lang="fr-FR" sz="1600" spc="0" baseline="-25000" dirty="0">
                    <a:solidFill>
                      <a:srgbClr val="FF0000"/>
                    </a:solidFill>
                    <a:latin typeface="+mj-lt"/>
                    <a:cs typeface="Arial"/>
                    <a:sym typeface="Arial"/>
                    <a:rtl val="0"/>
                  </a:endParaRPr>
                </a:p>
              </p:txBody>
            </p:sp>
            <p:cxnSp>
              <p:nvCxnSpPr>
                <p:cNvPr id="27" name="Connecteur droit avec flèche 26">
                  <a:extLst>
                    <a:ext uri="{FF2B5EF4-FFF2-40B4-BE49-F238E27FC236}">
                      <a16:creationId xmlns:a16="http://schemas.microsoft.com/office/drawing/2014/main" id="{DA835A38-424B-4971-978A-A664445F53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7295" y="2925861"/>
                  <a:ext cx="0" cy="200538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D7F58D27-3593-4663-BC12-047AFF5B3012}"/>
                    </a:ext>
                  </a:extLst>
                </p:cNvPr>
                <p:cNvSpPr txBox="1"/>
                <p:nvPr/>
              </p:nvSpPr>
              <p:spPr>
                <a:xfrm>
                  <a:off x="6650832" y="2852385"/>
                  <a:ext cx="425968" cy="3595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fr-FR" sz="1600" spc="0" baseline="0" dirty="0">
                      <a:solidFill>
                        <a:srgbClr val="FF0000"/>
                      </a:solidFill>
                      <a:latin typeface="+mj-lt"/>
                      <a:cs typeface="Arial"/>
                      <a:sym typeface="Arial"/>
                      <a:rtl val="0"/>
                    </a:rPr>
                    <a:t>w</a:t>
                  </a:r>
                  <a:r>
                    <a:rPr lang="fr-FR" sz="1600" spc="0" baseline="-25000" dirty="0">
                      <a:solidFill>
                        <a:srgbClr val="FF0000"/>
                      </a:solidFill>
                      <a:latin typeface="+mj-lt"/>
                      <a:cs typeface="Arial"/>
                      <a:sym typeface="Arial"/>
                      <a:rtl val="0"/>
                    </a:rPr>
                    <a:t>p</a:t>
                  </a:r>
                </a:p>
              </p:txBody>
            </p:sp>
          </p:grp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F90B61D7-A541-4CDD-9B09-C0C72827382A}"/>
                </a:ext>
              </a:extLst>
            </p:cNvPr>
            <p:cNvGrpSpPr/>
            <p:nvPr/>
          </p:nvGrpSpPr>
          <p:grpSpPr>
            <a:xfrm>
              <a:off x="9660265" y="3233397"/>
              <a:ext cx="369332" cy="2439772"/>
              <a:chOff x="9660265" y="3233397"/>
              <a:chExt cx="369332" cy="2439772"/>
            </a:xfrm>
          </p:grpSpPr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99FBC2A-17EE-4B49-A3A3-65408981919B}"/>
                  </a:ext>
                </a:extLst>
              </p:cNvPr>
              <p:cNvSpPr txBox="1"/>
              <p:nvPr/>
            </p:nvSpPr>
            <p:spPr>
              <a:xfrm rot="5400000">
                <a:off x="9502529" y="4275948"/>
                <a:ext cx="68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Inlets</a:t>
                </a:r>
                <a:endParaRPr lang="fr-FR" dirty="0"/>
              </a:p>
            </p:txBody>
          </p: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3618B7A6-65E5-4B93-B890-88A5E6C1775B}"/>
                  </a:ext>
                </a:extLst>
              </p:cNvPr>
              <p:cNvCxnSpPr>
                <a:stCxn id="17" idx="1"/>
              </p:cNvCxnSpPr>
              <p:nvPr/>
            </p:nvCxnSpPr>
            <p:spPr>
              <a:xfrm flipH="1" flipV="1">
                <a:off x="9844930" y="3233397"/>
                <a:ext cx="1" cy="884816"/>
              </a:xfrm>
              <a:prstGeom prst="straightConnector1">
                <a:avLst/>
              </a:prstGeom>
              <a:ln w="38100">
                <a:solidFill>
                  <a:srgbClr val="36665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AA3A0DE9-A8B9-4147-899A-31D46A2F2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36786" y="4805979"/>
                <a:ext cx="1" cy="867190"/>
              </a:xfrm>
              <a:prstGeom prst="straightConnector1">
                <a:avLst/>
              </a:prstGeom>
              <a:ln w="38100">
                <a:solidFill>
                  <a:srgbClr val="36665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6" name="Espace réservé du contenu 2">
            <a:extLst>
              <a:ext uri="{FF2B5EF4-FFF2-40B4-BE49-F238E27FC236}">
                <a16:creationId xmlns:a16="http://schemas.microsoft.com/office/drawing/2014/main" id="{89232AD2-3150-4972-A7B7-F97B065CA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13" y="1389674"/>
            <a:ext cx="5646887" cy="5370516"/>
          </a:xfrm>
        </p:spPr>
        <p:txBody>
          <a:bodyPr anchor="t">
            <a:normAutofit/>
          </a:bodyPr>
          <a:lstStyle/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Microscale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=&gt;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Microfluidic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silicon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chip</a:t>
            </a: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Constriction(s) to trap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yeasts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rgbClr val="5C5C5C"/>
                </a:solidFill>
                <a:latin typeface="Gill Sans MT" panose="020B0502020104020203" pitchFamily="34" charset="0"/>
              </a:rPr>
              <a:t>Constant </a:t>
            </a:r>
            <a:r>
              <a:rPr lang="fr-FR" sz="2000" b="1" dirty="0" err="1">
                <a:solidFill>
                  <a:srgbClr val="5C5C5C"/>
                </a:solidFill>
                <a:latin typeface="Gill Sans MT" panose="020B0502020104020203" pitchFamily="34" charset="0"/>
              </a:rPr>
              <a:t>applied</a:t>
            </a:r>
            <a:r>
              <a:rPr lang="fr-FR" sz="2000" b="1" dirty="0">
                <a:solidFill>
                  <a:srgbClr val="5C5C5C"/>
                </a:solidFill>
                <a:latin typeface="Gill Sans MT" panose="020B0502020104020203" pitchFamily="34" charset="0"/>
              </a:rPr>
              <a:t> pressure</a:t>
            </a: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2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Dimensions:</a:t>
            </a:r>
          </a:p>
          <a:p>
            <a:pPr lvl="1"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Channel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width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:  W = 140 µm</a:t>
            </a:r>
          </a:p>
          <a:p>
            <a:pPr lvl="1"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Pore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width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: w = 3 µm</a:t>
            </a:r>
          </a:p>
          <a:p>
            <a:pPr lvl="1"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Depth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: h = 6,5 µm</a:t>
            </a:r>
          </a:p>
          <a:p>
            <a:pPr>
              <a:buClr>
                <a:srgbClr val="8CB64A"/>
              </a:buClr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Use of </a:t>
            </a:r>
            <a:r>
              <a:rPr lang="fr-FR" sz="2000" i="1" dirty="0">
                <a:solidFill>
                  <a:srgbClr val="5C5C5C"/>
                </a:solidFill>
                <a:latin typeface="Gill Sans MT" panose="020B0502020104020203" pitchFamily="34" charset="0"/>
              </a:rPr>
              <a:t>Saccharomyces cerevisiae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yeasts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 lvl="1"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Typical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diameter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4,5µm</a:t>
            </a:r>
          </a:p>
          <a:p>
            <a:pPr lvl="1"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Division by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budding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</p:txBody>
      </p:sp>
      <p:pic>
        <p:nvPicPr>
          <p:cNvPr id="107" name="Google Shape;215;p22">
            <a:extLst>
              <a:ext uri="{FF2B5EF4-FFF2-40B4-BE49-F238E27FC236}">
                <a16:creationId xmlns:a16="http://schemas.microsoft.com/office/drawing/2014/main" id="{31092CA5-9585-47AD-886C-564392F6264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573" y="4812582"/>
            <a:ext cx="1792553" cy="1792553"/>
          </a:xfrm>
          <a:prstGeom prst="rect">
            <a:avLst/>
          </a:prstGeom>
          <a:noFill/>
          <a:ln w="12700">
            <a:solidFill>
              <a:srgbClr val="366658"/>
            </a:solidFill>
          </a:ln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075691EE-9969-4100-9191-3D42D65726F9}"/>
              </a:ext>
            </a:extLst>
          </p:cNvPr>
          <p:cNvSpPr/>
          <p:nvPr/>
        </p:nvSpPr>
        <p:spPr>
          <a:xfrm>
            <a:off x="11338951" y="590550"/>
            <a:ext cx="643499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4/20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6A603BF-6A80-4149-9D52-56C89614DEE8}"/>
              </a:ext>
            </a:extLst>
          </p:cNvPr>
          <p:cNvSpPr/>
          <p:nvPr/>
        </p:nvSpPr>
        <p:spPr>
          <a:xfrm>
            <a:off x="11194743" y="590550"/>
            <a:ext cx="787708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2783953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AAD5AEF-D0E3-441B-A389-FDE97CEBB41E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DeplacementM30_70_1_brut">
            <a:hlinkClick r:id="" action="ppaction://media"/>
            <a:extLst>
              <a:ext uri="{FF2B5EF4-FFF2-40B4-BE49-F238E27FC236}">
                <a16:creationId xmlns:a16="http://schemas.microsoft.com/office/drawing/2014/main" id="{50531AB0-6095-4195-9011-123036236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035" r="7320"/>
          <a:stretch>
            <a:fillRect/>
          </a:stretch>
        </p:blipFill>
        <p:spPr>
          <a:xfrm>
            <a:off x="1123950" y="1111401"/>
            <a:ext cx="9944100" cy="1997119"/>
          </a:xfrm>
          <a:prstGeom prst="rect">
            <a:avLst/>
          </a:prstGeom>
          <a:ln w="12700">
            <a:solidFill>
              <a:srgbClr val="366658"/>
            </a:solidFill>
          </a:ln>
        </p:spPr>
      </p:pic>
      <p:pic>
        <p:nvPicPr>
          <p:cNvPr id="19" name="M30_annotee_uncompressed">
            <a:hlinkClick r:id="" action="ppaction://media"/>
            <a:extLst>
              <a:ext uri="{FF2B5EF4-FFF2-40B4-BE49-F238E27FC236}">
                <a16:creationId xmlns:a16="http://schemas.microsoft.com/office/drawing/2014/main" id="{D4343540-99EB-4075-BFD0-3A3348566AE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r="26165" b="2597"/>
          <a:stretch>
            <a:fillRect/>
          </a:stretch>
        </p:blipFill>
        <p:spPr>
          <a:xfrm>
            <a:off x="1598467" y="3178102"/>
            <a:ext cx="9238673" cy="2220135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F7DC79C0-9DD3-4A44-A8AB-8E3FBAA5EC3C}"/>
              </a:ext>
            </a:extLst>
          </p:cNvPr>
          <p:cNvGrpSpPr/>
          <p:nvPr/>
        </p:nvGrpSpPr>
        <p:grpSpPr>
          <a:xfrm>
            <a:off x="9387243" y="3356430"/>
            <a:ext cx="1494320" cy="807878"/>
            <a:chOff x="5725393" y="4638072"/>
            <a:chExt cx="1799792" cy="973026"/>
          </a:xfrm>
        </p:grpSpPr>
        <p:sp>
          <p:nvSpPr>
            <p:cNvPr id="21" name="Flèche : bas 20">
              <a:extLst>
                <a:ext uri="{FF2B5EF4-FFF2-40B4-BE49-F238E27FC236}">
                  <a16:creationId xmlns:a16="http://schemas.microsoft.com/office/drawing/2014/main" id="{FD8D4F85-1ADC-427D-B57E-DC18E94BB4CD}"/>
                </a:ext>
              </a:extLst>
            </p:cNvPr>
            <p:cNvSpPr/>
            <p:nvPr/>
          </p:nvSpPr>
          <p:spPr>
            <a:xfrm rot="5400000">
              <a:off x="6421912" y="3942955"/>
              <a:ext cx="295366" cy="1685600"/>
            </a:xfrm>
            <a:prstGeom prst="downArrow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6FDCBC80-A20C-4571-8E58-5146074F75EE}"/>
                    </a:ext>
                  </a:extLst>
                </p:cNvPr>
                <p:cNvSpPr txBox="1"/>
                <p:nvPr/>
              </p:nvSpPr>
              <p:spPr>
                <a:xfrm>
                  <a:off x="5725393" y="4832644"/>
                  <a:ext cx="1799792" cy="7784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dirty="0">
                      <a:solidFill>
                        <a:srgbClr val="C88419"/>
                      </a:solidFill>
                    </a:rPr>
                    <a:t>Flow 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800" b="0" i="0" smtClean="0">
                          <a:solidFill>
                            <a:srgbClr val="C88419"/>
                          </a:solidFill>
                          <a:latin typeface="Cambria Math" panose="02040503050406030204" pitchFamily="18" charset="0"/>
                        </a:rPr>
                        <m:t>ΔP</m:t>
                      </m:r>
                    </m:oMath>
                  </a14:m>
                  <a:r>
                    <a:rPr lang="fr-FR" dirty="0">
                      <a:solidFill>
                        <a:srgbClr val="C88419"/>
                      </a:solidFill>
                    </a:rPr>
                    <a:t> = 70 mbar</a:t>
                  </a:r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B28402E1-BF05-4FA4-A48F-6E81ED149C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5393" y="4832644"/>
                  <a:ext cx="1799792" cy="778454"/>
                </a:xfrm>
                <a:prstGeom prst="rect">
                  <a:avLst/>
                </a:prstGeom>
                <a:blipFill>
                  <a:blip r:embed="rId8"/>
                  <a:stretch>
                    <a:fillRect t="-4717" r="-2846" b="-1415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30DD042-C093-4747-AB38-5A476BED4F83}"/>
              </a:ext>
            </a:extLst>
          </p:cNvPr>
          <p:cNvGrpSpPr/>
          <p:nvPr/>
        </p:nvGrpSpPr>
        <p:grpSpPr>
          <a:xfrm>
            <a:off x="1817370" y="1261296"/>
            <a:ext cx="8084820" cy="1266639"/>
            <a:chOff x="1817370" y="1261296"/>
            <a:chExt cx="7893559" cy="12666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D386F9-3EEC-4E87-8C68-8EF3DC5F2A7C}"/>
                </a:ext>
              </a:extLst>
            </p:cNvPr>
            <p:cNvSpPr/>
            <p:nvPr/>
          </p:nvSpPr>
          <p:spPr>
            <a:xfrm>
              <a:off x="1817370" y="1261642"/>
              <a:ext cx="5341620" cy="1266293"/>
            </a:xfrm>
            <a:prstGeom prst="rect">
              <a:avLst/>
            </a:prstGeom>
            <a:solidFill>
              <a:srgbClr val="E63E22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6F86DD-F494-404F-A5C0-A69A4EFC7BAF}"/>
                </a:ext>
              </a:extLst>
            </p:cNvPr>
            <p:cNvSpPr/>
            <p:nvPr/>
          </p:nvSpPr>
          <p:spPr>
            <a:xfrm>
              <a:off x="7158991" y="1261296"/>
              <a:ext cx="2551938" cy="1266292"/>
            </a:xfrm>
            <a:prstGeom prst="rect">
              <a:avLst/>
            </a:prstGeom>
            <a:solidFill>
              <a:srgbClr val="00B050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762352DD-0117-4FFA-A675-B09E3A0E079B}"/>
              </a:ext>
            </a:extLst>
          </p:cNvPr>
          <p:cNvSpPr txBox="1"/>
          <p:nvPr/>
        </p:nvSpPr>
        <p:spPr>
          <a:xfrm>
            <a:off x="7261559" y="1592096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Displacement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 zone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85EDBB-E38B-4125-A6A1-B820CF2C4CD5}"/>
              </a:ext>
            </a:extLst>
          </p:cNvPr>
          <p:cNvSpPr txBox="1"/>
          <p:nvPr/>
        </p:nvSpPr>
        <p:spPr>
          <a:xfrm>
            <a:off x="2992754" y="1592096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990000"/>
                </a:solidFill>
                <a:latin typeface="Gill Sans MT" panose="020B0502020104020203" pitchFamily="34" charset="0"/>
              </a:rPr>
              <a:t>No </a:t>
            </a:r>
            <a:r>
              <a:rPr lang="fr-FR" sz="2400" dirty="0" err="1">
                <a:solidFill>
                  <a:srgbClr val="990000"/>
                </a:solidFill>
                <a:latin typeface="Gill Sans MT" panose="020B0502020104020203" pitchFamily="34" charset="0"/>
              </a:rPr>
              <a:t>displacement</a:t>
            </a:r>
            <a:r>
              <a:rPr lang="fr-FR" sz="2400" dirty="0">
                <a:solidFill>
                  <a:srgbClr val="990000"/>
                </a:solidFill>
                <a:latin typeface="Gill Sans MT" panose="020B0502020104020203" pitchFamily="34" charset="0"/>
              </a:rPr>
              <a:t> zone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F7DE0A55-5A78-4A22-9866-E6DE7630E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879" y="4615706"/>
            <a:ext cx="3726881" cy="484614"/>
          </a:xfrm>
        </p:spPr>
        <p:txBody>
          <a:bodyPr anchor="t">
            <a:normAutofit/>
          </a:bodyPr>
          <a:lstStyle/>
          <a:p>
            <a:pPr marL="0" indent="0">
              <a:buClr>
                <a:srgbClr val="8CB64A"/>
              </a:buClr>
              <a:buNone/>
            </a:pPr>
            <a:r>
              <a:rPr lang="fr-FR" sz="24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Why</a:t>
            </a:r>
            <a:r>
              <a:rPr lang="fr-FR" sz="2400" dirty="0">
                <a:solidFill>
                  <a:srgbClr val="5C5C5C"/>
                </a:solidFill>
                <a:latin typeface="Gill Sans MT" panose="020B0502020104020203" pitchFamily="34" charset="0"/>
              </a:rPr>
              <a:t> are </a:t>
            </a:r>
            <a:r>
              <a:rPr lang="fr-FR" sz="24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there</a:t>
            </a:r>
            <a:r>
              <a:rPr lang="fr-FR" sz="24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4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two</a:t>
            </a:r>
            <a:r>
              <a:rPr lang="fr-FR" sz="2400" dirty="0">
                <a:solidFill>
                  <a:srgbClr val="5C5C5C"/>
                </a:solidFill>
                <a:latin typeface="Gill Sans MT" panose="020B0502020104020203" pitchFamily="34" charset="0"/>
              </a:rPr>
              <a:t> zones ?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6F183E0-6554-479F-8040-4773C626AA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4197" y="3749481"/>
            <a:ext cx="7405754" cy="272114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2D4EC8C-9C1D-4CD9-AE8C-767343107C66}"/>
              </a:ext>
            </a:extLst>
          </p:cNvPr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 err="1"/>
              <a:t>Results</a:t>
            </a:r>
            <a:endParaRPr lang="fr-FR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AB01FA-DF91-406F-B41D-57C2902B6475}"/>
              </a:ext>
            </a:extLst>
          </p:cNvPr>
          <p:cNvSpPr/>
          <p:nvPr/>
        </p:nvSpPr>
        <p:spPr>
          <a:xfrm>
            <a:off x="11338951" y="590550"/>
            <a:ext cx="643499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5/20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7CA786-8B4B-45BB-8ECB-83126E5DE1AB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9890764-5978-4530-BAA8-9A3F63477EBC}"/>
              </a:ext>
            </a:extLst>
          </p:cNvPr>
          <p:cNvSpPr txBox="1"/>
          <p:nvPr/>
        </p:nvSpPr>
        <p:spPr>
          <a:xfrm>
            <a:off x="2372929" y="93375"/>
            <a:ext cx="98190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</a:rPr>
              <a:t>Experiments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1F0125-7950-43C3-80A9-70A69C834975}"/>
              </a:ext>
            </a:extLst>
          </p:cNvPr>
          <p:cNvSpPr/>
          <p:nvPr/>
        </p:nvSpPr>
        <p:spPr>
          <a:xfrm>
            <a:off x="11194743" y="590550"/>
            <a:ext cx="787708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5/10</a:t>
            </a:r>
          </a:p>
        </p:txBody>
      </p:sp>
    </p:spTree>
    <p:extLst>
      <p:ext uri="{BB962C8B-B14F-4D97-AF65-F5344CB8AC3E}">
        <p14:creationId xmlns:p14="http://schemas.microsoft.com/office/powerpoint/2010/main" val="29228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7" grpId="0"/>
      <p:bldP spid="28" grpId="0"/>
      <p:bldP spid="2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FFA352D-CC0B-4F10-A40D-70B434B8E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1" y="1302073"/>
            <a:ext cx="7414896" cy="5037362"/>
          </a:xfrm>
          <a:prstGeom prst="rect">
            <a:avLst/>
          </a:prstGeom>
          <a:ln w="19050">
            <a:solidFill>
              <a:srgbClr val="00583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E68D08-984E-4FA8-A0FC-6056E7D8F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11" y="1164530"/>
            <a:ext cx="5319514" cy="5540864"/>
          </a:xfrm>
          <a:prstGeom prst="rect">
            <a:avLst/>
          </a:prstGeom>
          <a:ln w="19050">
            <a:solidFill>
              <a:srgbClr val="005830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B1C8487-250D-4E82-BA5F-CFC19246B849}"/>
              </a:ext>
            </a:extLst>
          </p:cNvPr>
          <p:cNvSpPr/>
          <p:nvPr/>
        </p:nvSpPr>
        <p:spPr>
          <a:xfrm rot="1816213">
            <a:off x="6677006" y="2958181"/>
            <a:ext cx="466133" cy="280931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F1794D9-F519-4B31-811D-CBE1446553BE}"/>
              </a:ext>
            </a:extLst>
          </p:cNvPr>
          <p:cNvSpPr txBox="1"/>
          <p:nvPr/>
        </p:nvSpPr>
        <p:spPr>
          <a:xfrm rot="17988651">
            <a:off x="5203658" y="3777183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Displacement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 zone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D14251A-4136-4622-8768-2B548C85DAFD}"/>
              </a:ext>
            </a:extLst>
          </p:cNvPr>
          <p:cNvSpPr/>
          <p:nvPr/>
        </p:nvSpPr>
        <p:spPr>
          <a:xfrm rot="5400000">
            <a:off x="3687267" y="3751391"/>
            <a:ext cx="495226" cy="386042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5F79347-3FD9-4BBB-BE28-7A36549569CB}"/>
              </a:ext>
            </a:extLst>
          </p:cNvPr>
          <p:cNvSpPr txBox="1"/>
          <p:nvPr/>
        </p:nvSpPr>
        <p:spPr>
          <a:xfrm>
            <a:off x="2489753" y="5003391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990000"/>
                </a:solidFill>
                <a:latin typeface="Gill Sans MT" panose="020B0502020104020203" pitchFamily="34" charset="0"/>
              </a:rPr>
              <a:t>No </a:t>
            </a:r>
            <a:r>
              <a:rPr lang="fr-FR" sz="2400" dirty="0" err="1">
                <a:solidFill>
                  <a:srgbClr val="990000"/>
                </a:solidFill>
                <a:latin typeface="Gill Sans MT" panose="020B0502020104020203" pitchFamily="34" charset="0"/>
              </a:rPr>
              <a:t>displacement</a:t>
            </a:r>
            <a:r>
              <a:rPr lang="fr-FR" sz="2400" dirty="0">
                <a:solidFill>
                  <a:srgbClr val="990000"/>
                </a:solidFill>
                <a:latin typeface="Gill Sans MT" panose="020B0502020104020203" pitchFamily="34" charset="0"/>
              </a:rPr>
              <a:t> zone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D5AEF-D0E3-441B-A389-FDE97CEBB41E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D4EC8C-9C1D-4CD9-AE8C-767343107C66}"/>
              </a:ext>
            </a:extLst>
          </p:cNvPr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 err="1"/>
              <a:t>Results</a:t>
            </a:r>
            <a:endParaRPr lang="fr-FR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AB01FA-DF91-406F-B41D-57C2902B6475}"/>
              </a:ext>
            </a:extLst>
          </p:cNvPr>
          <p:cNvSpPr/>
          <p:nvPr/>
        </p:nvSpPr>
        <p:spPr>
          <a:xfrm>
            <a:off x="11338951" y="590550"/>
            <a:ext cx="643499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6/20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7CA786-8B4B-45BB-8ECB-83126E5DE1AB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9890764-5978-4530-BAA8-9A3F63477EBC}"/>
              </a:ext>
            </a:extLst>
          </p:cNvPr>
          <p:cNvSpPr txBox="1"/>
          <p:nvPr/>
        </p:nvSpPr>
        <p:spPr>
          <a:xfrm>
            <a:off x="2372929" y="93375"/>
            <a:ext cx="98190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</a:rPr>
              <a:t>Displacement</a:t>
            </a:r>
            <a:r>
              <a:rPr lang="fr-FR" sz="3200" dirty="0">
                <a:solidFill>
                  <a:schemeClr val="bg1"/>
                </a:solidFill>
              </a:rPr>
              <a:t> profiles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2552C9-09E6-4C68-A84E-20FAAF72FF72}"/>
              </a:ext>
            </a:extLst>
          </p:cNvPr>
          <p:cNvSpPr/>
          <p:nvPr/>
        </p:nvSpPr>
        <p:spPr>
          <a:xfrm>
            <a:off x="11194743" y="590550"/>
            <a:ext cx="787708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6/10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3853DB-CE91-4CA1-B591-5E874314F3B5}"/>
              </a:ext>
            </a:extLst>
          </p:cNvPr>
          <p:cNvSpPr/>
          <p:nvPr/>
        </p:nvSpPr>
        <p:spPr>
          <a:xfrm>
            <a:off x="3651450" y="2262908"/>
            <a:ext cx="3049980" cy="3804159"/>
          </a:xfrm>
          <a:prstGeom prst="rect">
            <a:avLst/>
          </a:prstGeom>
          <a:solidFill>
            <a:srgbClr val="00B05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126CB8-9338-40B8-89FB-91DE98202D08}"/>
              </a:ext>
            </a:extLst>
          </p:cNvPr>
          <p:cNvSpPr/>
          <p:nvPr/>
        </p:nvSpPr>
        <p:spPr>
          <a:xfrm>
            <a:off x="6701430" y="2262908"/>
            <a:ext cx="1336599" cy="3804159"/>
          </a:xfrm>
          <a:prstGeom prst="rect">
            <a:avLst/>
          </a:prstGeom>
          <a:solidFill>
            <a:srgbClr val="E63E2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AAC9337-21D1-4147-9AAF-9C87E3F09118}"/>
              </a:ext>
            </a:extLst>
          </p:cNvPr>
          <p:cNvSpPr txBox="1"/>
          <p:nvPr/>
        </p:nvSpPr>
        <p:spPr>
          <a:xfrm>
            <a:off x="4162300" y="3457101"/>
            <a:ext cx="1975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Fully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proliferating</a:t>
            </a:r>
            <a:endParaRPr lang="fr-FR" sz="2000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clog</a:t>
            </a:r>
            <a:endParaRPr lang="fr-FR" sz="2000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F1860C3-858E-42F9-956E-1F6DD8F013FC}"/>
              </a:ext>
            </a:extLst>
          </p:cNvPr>
          <p:cNvSpPr txBox="1"/>
          <p:nvPr/>
        </p:nvSpPr>
        <p:spPr>
          <a:xfrm>
            <a:off x="6641663" y="4008015"/>
            <a:ext cx="1758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C00000"/>
                </a:solidFill>
                <a:latin typeface="Gill Sans MT" panose="020B0502020104020203" pitchFamily="34" charset="0"/>
              </a:rPr>
              <a:t>Partially</a:t>
            </a:r>
            <a:r>
              <a:rPr lang="fr-FR" sz="2000" dirty="0">
                <a:solidFill>
                  <a:srgbClr val="C00000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C00000"/>
                </a:solidFill>
                <a:latin typeface="Gill Sans MT" panose="020B0502020104020203" pitchFamily="34" charset="0"/>
              </a:rPr>
              <a:t>proliferating</a:t>
            </a:r>
            <a:r>
              <a:rPr lang="fr-FR" sz="2000" dirty="0">
                <a:solidFill>
                  <a:srgbClr val="C00000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C00000"/>
                </a:solidFill>
                <a:latin typeface="Gill Sans MT" panose="020B0502020104020203" pitchFamily="34" charset="0"/>
              </a:rPr>
              <a:t>clog</a:t>
            </a:r>
            <a:endParaRPr lang="fr-FR" sz="200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8ED1015-3EE0-4449-831F-7DE183F31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5558" y="2425309"/>
            <a:ext cx="3615387" cy="3165412"/>
          </a:xfrm>
        </p:spPr>
        <p:txBody>
          <a:bodyPr anchor="t">
            <a:noAutofit/>
          </a:bodyPr>
          <a:lstStyle/>
          <a:p>
            <a:pPr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Succession of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two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regimes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:</a:t>
            </a:r>
          </a:p>
          <a:p>
            <a:pPr lvl="1"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Fully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proliferating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  <a:p>
            <a:pPr lvl="1">
              <a:spcBef>
                <a:spcPts val="800"/>
              </a:spcBef>
              <a:buClr>
                <a:srgbClr val="8CB64A"/>
              </a:buClr>
              <a:buFont typeface="Wingdings" panose="05000000000000000000" pitchFamily="2" charset="2"/>
              <a:buChar char="§"/>
            </a:pP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Partially</a:t>
            </a:r>
            <a:r>
              <a:rPr lang="fr-FR" sz="2000" dirty="0">
                <a:solidFill>
                  <a:srgbClr val="5C5C5C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5C5C5C"/>
                </a:solidFill>
                <a:latin typeface="Gill Sans MT" panose="020B0502020104020203" pitchFamily="34" charset="0"/>
              </a:rPr>
              <a:t>proliferating</a:t>
            </a:r>
            <a:endParaRPr lang="fr-FR" sz="2000" dirty="0">
              <a:solidFill>
                <a:srgbClr val="5C5C5C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5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7" grpId="1"/>
      <p:bldP spid="15" grpId="0" animBg="1"/>
      <p:bldP spid="15" grpId="1" animBg="1"/>
      <p:bldP spid="16" grpId="0"/>
      <p:bldP spid="16" grpId="1"/>
      <p:bldP spid="18" grpId="0" animBg="1"/>
      <p:bldP spid="19" grpId="0" animBg="1"/>
      <p:bldP spid="20" grpId="0"/>
      <p:bldP spid="21" grpId="0"/>
      <p:bldP spid="2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E2ECA6-FBDA-4407-B860-047B6B2BA29E}"/>
              </a:ext>
            </a:extLst>
          </p:cNvPr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/>
              <a:t>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D5AEF-D0E3-441B-A389-FDE97CEBB41E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B7705B-E2C0-4BAA-B908-958F2279058B}"/>
              </a:ext>
            </a:extLst>
          </p:cNvPr>
          <p:cNvSpPr txBox="1"/>
          <p:nvPr/>
        </p:nvSpPr>
        <p:spPr>
          <a:xfrm>
            <a:off x="2372929" y="93375"/>
            <a:ext cx="98190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</a:rPr>
              <a:t>Hypothesis</a:t>
            </a:r>
            <a:endParaRPr lang="fr-FR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2">
                <a:extLst>
                  <a:ext uri="{FF2B5EF4-FFF2-40B4-BE49-F238E27FC236}">
                    <a16:creationId xmlns:a16="http://schemas.microsoft.com/office/drawing/2014/main" id="{A4906A99-E423-47B4-AFBF-285E577850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9112" y="1389674"/>
                <a:ext cx="10266511" cy="3165412"/>
              </a:xfrm>
            </p:spPr>
            <p:txBody>
              <a:bodyPr anchor="t">
                <a:noAutofit/>
              </a:bodyPr>
              <a:lstStyle/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Bio-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reactive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transport of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nutrients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in the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clog</a:t>
                </a:r>
                <a:endParaRPr lang="fr-FR" sz="2000" dirty="0">
                  <a:solidFill>
                    <a:srgbClr val="5C5C5C"/>
                  </a:solidFill>
                  <a:latin typeface="Gill Sans MT" panose="020B0502020104020203" pitchFamily="34" charset="0"/>
                </a:endParaRPr>
              </a:p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endParaRPr lang="fr-FR" sz="2000" dirty="0">
                  <a:solidFill>
                    <a:srgbClr val="5C5C5C"/>
                  </a:solidFill>
                  <a:latin typeface="Gill Sans MT" panose="020B0502020104020203" pitchFamily="34" charset="0"/>
                </a:endParaRPr>
              </a:p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The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clog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is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an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homogeneous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porous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media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growing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by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proliferation</a:t>
                </a:r>
                <a:endParaRPr lang="fr-FR" sz="2000" dirty="0">
                  <a:solidFill>
                    <a:srgbClr val="5C5C5C"/>
                  </a:solidFill>
                  <a:latin typeface="Gill Sans MT" panose="020B0502020104020203" pitchFamily="34" charset="0"/>
                </a:endParaRPr>
              </a:p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endParaRPr lang="fr-FR" sz="2000" dirty="0">
                  <a:solidFill>
                    <a:srgbClr val="5C5C5C"/>
                  </a:solidFill>
                  <a:latin typeface="Gill Sans MT" panose="020B0502020104020203" pitchFamily="34" charset="0"/>
                </a:endParaRPr>
              </a:p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r>
                  <a:rPr lang="fr-FR" sz="2000" b="1" dirty="0">
                    <a:solidFill>
                      <a:srgbClr val="366658"/>
                    </a:solidFill>
                    <a:latin typeface="Gill Sans MT" panose="020B0502020104020203" pitchFamily="34" charset="0"/>
                  </a:rPr>
                  <a:t>Uniform and constant </a:t>
                </a:r>
                <a:r>
                  <a:rPr lang="fr-FR" sz="2000" b="1" dirty="0" err="1">
                    <a:solidFill>
                      <a:srgbClr val="366658"/>
                    </a:solidFill>
                    <a:latin typeface="Gill Sans MT" panose="020B0502020104020203" pitchFamily="34" charset="0"/>
                  </a:rPr>
                  <a:t>permeability</a:t>
                </a:r>
                <a:endParaRPr lang="fr-FR" sz="2000" b="1" dirty="0">
                  <a:solidFill>
                    <a:srgbClr val="366658"/>
                  </a:solidFill>
                  <a:latin typeface="Gill Sans MT" panose="020B0502020104020203" pitchFamily="34" charset="0"/>
                </a:endParaRPr>
              </a:p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endParaRPr lang="fr-FR" sz="2000" dirty="0">
                  <a:solidFill>
                    <a:srgbClr val="5C5C5C"/>
                  </a:solidFill>
                  <a:latin typeface="Gill Sans MT" panose="020B0502020104020203" pitchFamily="34" charset="0"/>
                </a:endParaRPr>
              </a:p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Monod model for the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proliferation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rate: 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20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f>
                      <m:fPr>
                        <m:ctrlP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fr-FR" sz="20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20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20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20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</m:oMath>
                </a14:m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with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K the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half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-saturation constant </a:t>
                </a:r>
              </a:p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endParaRPr lang="fr-FR" sz="2000" dirty="0">
                  <a:solidFill>
                    <a:srgbClr val="5C5C5C"/>
                  </a:solidFill>
                  <a:latin typeface="Gill Sans MT" panose="020B0502020104020203" pitchFamily="34" charset="0"/>
                </a:endParaRPr>
              </a:p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Simplification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into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a 1D model:</a:t>
                </a:r>
              </a:p>
            </p:txBody>
          </p:sp>
        </mc:Choice>
        <mc:Fallback xmlns="">
          <p:sp>
            <p:nvSpPr>
              <p:cNvPr id="7" name="Espace réservé du contenu 2">
                <a:extLst>
                  <a:ext uri="{FF2B5EF4-FFF2-40B4-BE49-F238E27FC236}">
                    <a16:creationId xmlns:a16="http://schemas.microsoft.com/office/drawing/2014/main" id="{A4906A99-E423-47B4-AFBF-285E577850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112" y="1389674"/>
                <a:ext cx="10266511" cy="3165412"/>
              </a:xfrm>
              <a:blipFill>
                <a:blip r:embed="rId2"/>
                <a:stretch>
                  <a:fillRect l="-534" t="-2119" b="-236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e 33">
            <a:extLst>
              <a:ext uri="{FF2B5EF4-FFF2-40B4-BE49-F238E27FC236}">
                <a16:creationId xmlns:a16="http://schemas.microsoft.com/office/drawing/2014/main" id="{E4757385-5F0D-4D7C-9976-F07F56D700F7}"/>
              </a:ext>
            </a:extLst>
          </p:cNvPr>
          <p:cNvGrpSpPr/>
          <p:nvPr/>
        </p:nvGrpSpPr>
        <p:grpSpPr>
          <a:xfrm>
            <a:off x="4802281" y="4522183"/>
            <a:ext cx="6416035" cy="2365030"/>
            <a:chOff x="4172556" y="3962531"/>
            <a:chExt cx="6416035" cy="2365030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BCBD5E0-7A4F-4006-B190-05846CA05F5C}"/>
                </a:ext>
              </a:extLst>
            </p:cNvPr>
            <p:cNvGrpSpPr/>
            <p:nvPr/>
          </p:nvGrpSpPr>
          <p:grpSpPr>
            <a:xfrm>
              <a:off x="4928836" y="3981541"/>
              <a:ext cx="5659755" cy="1830938"/>
              <a:chOff x="4452586" y="4257766"/>
              <a:chExt cx="5659755" cy="183093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278CB8-9C26-41B3-B785-8F7BBFE726C7}"/>
                  </a:ext>
                </a:extLst>
              </p:cNvPr>
              <p:cNvSpPr/>
              <p:nvPr/>
            </p:nvSpPr>
            <p:spPr>
              <a:xfrm>
                <a:off x="4452586" y="4686330"/>
                <a:ext cx="4424713" cy="140237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CD4D526C-F96F-45FE-9160-52E36B47AD6C}"/>
                  </a:ext>
                </a:extLst>
              </p:cNvPr>
              <p:cNvGrpSpPr/>
              <p:nvPr/>
            </p:nvGrpSpPr>
            <p:grpSpPr>
              <a:xfrm>
                <a:off x="4452586" y="4257766"/>
                <a:ext cx="5659755" cy="1830938"/>
                <a:chOff x="4808220" y="3905250"/>
                <a:chExt cx="5659755" cy="1830938"/>
              </a:xfrm>
            </p:grpSpPr>
            <p:cxnSp>
              <p:nvCxnSpPr>
                <p:cNvPr id="3" name="Connecteur droit avec flèche 2">
                  <a:extLst>
                    <a:ext uri="{FF2B5EF4-FFF2-40B4-BE49-F238E27FC236}">
                      <a16:creationId xmlns:a16="http://schemas.microsoft.com/office/drawing/2014/main" id="{090E367B-8F58-4578-9AA2-CF290571A6F4}"/>
                    </a:ext>
                  </a:extLst>
                </p:cNvPr>
                <p:cNvCxnSpPr/>
                <p:nvPr/>
              </p:nvCxnSpPr>
              <p:spPr>
                <a:xfrm flipV="1">
                  <a:off x="4808220" y="3905250"/>
                  <a:ext cx="0" cy="1830936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necteur droit avec flèche 8">
                  <a:extLst>
                    <a:ext uri="{FF2B5EF4-FFF2-40B4-BE49-F238E27FC236}">
                      <a16:creationId xmlns:a16="http://schemas.microsoft.com/office/drawing/2014/main" id="{C44F6398-8699-4660-B828-E8A97CC52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8220" y="5736186"/>
                  <a:ext cx="5659755" cy="2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5247361-FFCC-459D-93D8-89692BECE615}"/>
                </a:ext>
              </a:extLst>
            </p:cNvPr>
            <p:cNvCxnSpPr>
              <a:cxnSpLocks/>
            </p:cNvCxnSpPr>
            <p:nvPr/>
          </p:nvCxnSpPr>
          <p:spPr>
            <a:xfrm>
              <a:off x="9338310" y="5812477"/>
              <a:ext cx="1087755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FED8D26A-0CF7-495C-8D57-441C9C2871EF}"/>
                    </a:ext>
                  </a:extLst>
                </p:cNvPr>
                <p:cNvSpPr txBox="1"/>
                <p:nvPr/>
              </p:nvSpPr>
              <p:spPr>
                <a:xfrm>
                  <a:off x="7439726" y="5958229"/>
                  <a:ext cx="1141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rgbClr val="5C5C5C"/>
                      </a:solidFill>
                      <a:latin typeface="Gill Sans MT" panose="020B0502020104020203" pitchFamily="34" charset="0"/>
                    </a:rPr>
                    <a:t>Flow</a:t>
                  </a:r>
                  <a:r>
                    <a:rPr lang="fr-FR" dirty="0">
                      <a:latin typeface="Gill Sans MT" panose="020B0502020104020203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fr-FR" b="0" i="1" smtClea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dirty="0"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FED8D26A-0CF7-495C-8D57-441C9C2871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9726" y="5958229"/>
                  <a:ext cx="1141146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4813" t="-8197" r="-1070" b="-245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DABD9D4D-1D63-4282-83DE-3AE8EE3D9F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2225" y="6142895"/>
              <a:ext cx="1067501" cy="0"/>
            </a:xfrm>
            <a:prstGeom prst="straightConnector1">
              <a:avLst/>
            </a:prstGeom>
            <a:ln w="28575">
              <a:solidFill>
                <a:srgbClr val="5C5C5C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0343C961-4842-43DE-BBFC-4A726DFBF6EE}"/>
                    </a:ext>
                  </a:extLst>
                </p:cNvPr>
                <p:cNvSpPr txBox="1"/>
                <p:nvPr/>
              </p:nvSpPr>
              <p:spPr>
                <a:xfrm>
                  <a:off x="4172556" y="3962531"/>
                  <a:ext cx="7155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fr-FR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0343C961-4842-43DE-BBFC-4A726DFBF6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556" y="3962531"/>
                  <a:ext cx="715581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6838" r="-11111" b="-3777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D51B92C4-1E25-4807-8A3C-8CCFD5CEDBB8}"/>
                </a:ext>
              </a:extLst>
            </p:cNvPr>
            <p:cNvCxnSpPr>
              <a:cxnSpLocks/>
            </p:cNvCxnSpPr>
            <p:nvPr/>
          </p:nvCxnSpPr>
          <p:spPr>
            <a:xfrm>
              <a:off x="9338310" y="5111291"/>
              <a:ext cx="543877" cy="0"/>
            </a:xfrm>
            <a:prstGeom prst="straightConnector1">
              <a:avLst/>
            </a:prstGeom>
            <a:ln w="28575">
              <a:solidFill>
                <a:srgbClr val="5C5C5C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6DC7F227-4451-4420-8A41-72DAD44E813B}"/>
                    </a:ext>
                  </a:extLst>
                </p:cNvPr>
                <p:cNvSpPr txBox="1"/>
                <p:nvPr/>
              </p:nvSpPr>
              <p:spPr>
                <a:xfrm>
                  <a:off x="9882187" y="4849232"/>
                  <a:ext cx="416524" cy="5241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solidFill>
                                      <a:srgbClr val="CC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CC0099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CC0099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fr-FR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6DC7F227-4451-4420-8A41-72DAD44E81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2187" y="4849232"/>
                  <a:ext cx="416524" cy="52411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BB6D2FB9-F1F5-4047-9BB5-9CFA719AF391}"/>
                    </a:ext>
                  </a:extLst>
                </p:cNvPr>
                <p:cNvSpPr txBox="1"/>
                <p:nvPr/>
              </p:nvSpPr>
              <p:spPr>
                <a:xfrm>
                  <a:off x="9070779" y="5886070"/>
                  <a:ext cx="5655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BB6D2FB9-F1F5-4047-9BB5-9CFA719AF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0779" y="5886070"/>
                  <a:ext cx="56553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8602" t="-2174" r="-13978" b="-3260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EA1BD7CB-1EBC-405A-8386-A7872D009B54}"/>
                  </a:ext>
                </a:extLst>
              </p:cNvPr>
              <p:cNvSpPr txBox="1"/>
              <p:nvPr/>
            </p:nvSpPr>
            <p:spPr>
              <a:xfrm>
                <a:off x="710458" y="5187995"/>
                <a:ext cx="4503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Yeast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concentration [g/L]</a:t>
                </a:r>
              </a:p>
              <a:p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Nutrient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concentration [g/L]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Fluid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velocity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[m/s]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: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Clog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length</a:t>
                </a:r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[m]</a:t>
                </a: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EA1BD7CB-1EBC-405A-8386-A7872D009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58" y="5187995"/>
                <a:ext cx="4503883" cy="1200329"/>
              </a:xfrm>
              <a:prstGeom prst="rect">
                <a:avLst/>
              </a:prstGeom>
              <a:blipFill>
                <a:blip r:embed="rId7"/>
                <a:stretch>
                  <a:fillRect t="-2538" b="-71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A6F653F6-B3E3-4F17-8E0C-513C1F4C49E0}"/>
                  </a:ext>
                </a:extLst>
              </p:cNvPr>
              <p:cNvSpPr txBox="1"/>
              <p:nvPr/>
            </p:nvSpPr>
            <p:spPr>
              <a:xfrm>
                <a:off x="10964131" y="5668996"/>
                <a:ext cx="183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A6F653F6-B3E3-4F17-8E0C-513C1F4C4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4131" y="5668996"/>
                <a:ext cx="183319" cy="276999"/>
              </a:xfrm>
              <a:prstGeom prst="rect">
                <a:avLst/>
              </a:prstGeom>
              <a:blipFill>
                <a:blip r:embed="rId8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81CB98A0-60E5-4120-B6F2-BAACCF22F26E}"/>
              </a:ext>
            </a:extLst>
          </p:cNvPr>
          <p:cNvSpPr/>
          <p:nvPr/>
        </p:nvSpPr>
        <p:spPr>
          <a:xfrm>
            <a:off x="11338951" y="590550"/>
            <a:ext cx="643499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9/20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6DB344-FA71-4C0E-A62E-38440A476785}"/>
              </a:ext>
            </a:extLst>
          </p:cNvPr>
          <p:cNvSpPr/>
          <p:nvPr/>
        </p:nvSpPr>
        <p:spPr>
          <a:xfrm>
            <a:off x="11194743" y="590550"/>
            <a:ext cx="787708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7/10</a:t>
            </a:r>
          </a:p>
        </p:txBody>
      </p:sp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11C528B4-B77E-4318-BC08-AEE3926C1BCB}"/>
              </a:ext>
            </a:extLst>
          </p:cNvPr>
          <p:cNvSpPr/>
          <p:nvPr/>
        </p:nvSpPr>
        <p:spPr>
          <a:xfrm rot="16200000">
            <a:off x="7684083" y="2649912"/>
            <a:ext cx="369331" cy="4229054"/>
          </a:xfrm>
          <a:prstGeom prst="triangle">
            <a:avLst>
              <a:gd name="adj" fmla="val 52824"/>
            </a:avLst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C5E8879-C718-4F23-81F8-AD59BA0334D8}"/>
                  </a:ext>
                </a:extLst>
              </p:cNvPr>
              <p:cNvSpPr txBox="1"/>
              <p:nvPr/>
            </p:nvSpPr>
            <p:spPr>
              <a:xfrm>
                <a:off x="7200344" y="4206812"/>
                <a:ext cx="2272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Concentration</a:t>
                </a:r>
                <a:r>
                  <a:rPr lang="fr-FR" dirty="0"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fr-FR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C5E8879-C718-4F23-81F8-AD59BA033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344" y="4206812"/>
                <a:ext cx="2272097" cy="369332"/>
              </a:xfrm>
              <a:prstGeom prst="rect">
                <a:avLst/>
              </a:prstGeom>
              <a:blipFill>
                <a:blip r:embed="rId9"/>
                <a:stretch>
                  <a:fillRect l="-2145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790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E2ECA6-FBDA-4407-B860-047B6B2BA29E}"/>
              </a:ext>
            </a:extLst>
          </p:cNvPr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/>
              <a:t>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D5AEF-D0E3-441B-A389-FDE97CEBB41E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B7705B-E2C0-4BAA-B908-958F2279058B}"/>
              </a:ext>
            </a:extLst>
          </p:cNvPr>
          <p:cNvSpPr txBox="1"/>
          <p:nvPr/>
        </p:nvSpPr>
        <p:spPr>
          <a:xfrm>
            <a:off x="2372929" y="93375"/>
            <a:ext cx="98190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</a:rPr>
              <a:t>Dimensionless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equations</a:t>
            </a:r>
            <a:endParaRPr lang="fr-FR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2">
                <a:extLst>
                  <a:ext uri="{FF2B5EF4-FFF2-40B4-BE49-F238E27FC236}">
                    <a16:creationId xmlns:a16="http://schemas.microsoft.com/office/drawing/2014/main" id="{1D5534B3-2FA6-4052-8AAA-C13F494157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9112" y="1389674"/>
                <a:ext cx="8085063" cy="5220676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Advection-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reaction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(volume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averaged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)</a:t>
                </a:r>
              </a:p>
              <a:p>
                <a:pPr marL="0" indent="0">
                  <a:spcBef>
                    <a:spcPts val="800"/>
                  </a:spcBef>
                  <a:buClr>
                    <a:srgbClr val="8CB64A"/>
                  </a:buClr>
                  <a:buNone/>
                </a:pP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40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den>
                    </m:f>
                    <m:r>
                      <a:rPr lang="fr-FR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f>
                      <m:fPr>
                        <m:ctrl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d>
                      <m:dPr>
                        <m:ctrl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d>
                              <m:dPr>
                                <m:ctrlP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r>
                              <a:rPr lang="fr-FR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d>
                              <m:dPr>
                                <m:ctrlP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  <m:r>
                      <a:rPr lang="fr-F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400" dirty="0">
                  <a:solidFill>
                    <a:srgbClr val="5C5C5C"/>
                  </a:solidFill>
                  <a:latin typeface="Gill Sans MT" panose="020B0502020104020203" pitchFamily="34" charset="0"/>
                </a:endParaRPr>
              </a:p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Yeast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concentration</a:t>
                </a:r>
              </a:p>
              <a:p>
                <a:pPr marL="0" indent="0">
                  <a:spcBef>
                    <a:spcPts val="800"/>
                  </a:spcBef>
                  <a:buClr>
                    <a:srgbClr val="8CB64A"/>
                  </a:buClr>
                  <a:buNone/>
                </a:pP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24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with</a:t>
                </a:r>
                <a:r>
                  <a:rPr lang="fr-FR" sz="24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fr-FR" sz="24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fr-FR"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24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4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1 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fr-FR" sz="2400" i="1" smtClean="0">
                                    <a:solidFill>
                                      <a:srgbClr val="CC00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rgbClr val="CC0099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CC0099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  <m:e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0 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24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</a:p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Clog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growth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:</a:t>
                </a:r>
              </a:p>
              <a:p>
                <a:pPr marL="0" indent="0">
                  <a:spcBef>
                    <a:spcPts val="800"/>
                  </a:spcBef>
                  <a:buClr>
                    <a:srgbClr val="8CB64A"/>
                  </a:buClr>
                  <a:buNone/>
                </a:pP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fr-FR" sz="240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fr-FR" sz="240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fr-FR" sz="240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p>
                      <m:e>
                        <m:f>
                          <m:fPr>
                            <m:ctrlP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FR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d>
                              <m:dPr>
                                <m:ctrlP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fr-FR" sz="2400" dirty="0">
                  <a:solidFill>
                    <a:srgbClr val="5C5C5C"/>
                  </a:solidFill>
                  <a:latin typeface="Gill Sans MT" panose="020B0502020104020203" pitchFamily="34" charset="0"/>
                </a:endParaRPr>
              </a:p>
              <a:p>
                <a:pPr>
                  <a:spcBef>
                    <a:spcPts val="800"/>
                  </a:spcBef>
                  <a:buClr>
                    <a:srgbClr val="8CB64A"/>
                  </a:buClr>
                  <a:buFont typeface="Wingdings" panose="05000000000000000000" pitchFamily="2" charset="2"/>
                  <a:buChar char="§"/>
                </a:pP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Darcy’s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sz="20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law</a:t>
                </a: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:</a:t>
                </a:r>
              </a:p>
              <a:p>
                <a:pPr marL="0" indent="0">
                  <a:spcBef>
                    <a:spcPts val="800"/>
                  </a:spcBef>
                  <a:buClr>
                    <a:srgbClr val="8CB64A"/>
                  </a:buClr>
                  <a:buNone/>
                </a:pPr>
                <a:r>
                  <a:rPr lang="fr-FR" sz="20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24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>
                          <m:fPr>
                            <m:ctrlP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fr-FR" sz="2400" i="1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fr-FR" sz="240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fr-FR" sz="2400" b="0" i="1" smtClean="0">
                                    <a:solidFill>
                                      <a:srgbClr val="5C5C5C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fr-FR" sz="2400" b="0" i="0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FR" sz="2400" b="0" i="1" smtClean="0">
                                <a:solidFill>
                                  <a:srgbClr val="5C5C5C"/>
                                </a:solidFill>
                                <a:latin typeface="Cambria Math" panose="02040503050406030204" pitchFamily="18" charset="0"/>
                              </a:rPr>
                              <m:t>𝑃𝑘</m:t>
                            </m:r>
                          </m:den>
                        </m:f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+(1−</m:t>
                        </m:r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CC009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fr-FR" sz="24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fr-FR" sz="2400" dirty="0">
                  <a:solidFill>
                    <a:srgbClr val="5C5C5C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7" name="Espace réservé du contenu 2">
                <a:extLst>
                  <a:ext uri="{FF2B5EF4-FFF2-40B4-BE49-F238E27FC236}">
                    <a16:creationId xmlns:a16="http://schemas.microsoft.com/office/drawing/2014/main" id="{1D5534B3-2FA6-4052-8AAA-C13F494157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112" y="1389674"/>
                <a:ext cx="8085063" cy="5220676"/>
              </a:xfrm>
              <a:blipFill>
                <a:blip r:embed="rId2"/>
                <a:stretch>
                  <a:fillRect l="-679" t="-12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6B4F269-05D7-4DDC-9C53-F3547FC42ECA}"/>
                  </a:ext>
                </a:extLst>
              </p:cNvPr>
              <p:cNvSpPr txBox="1"/>
              <p:nvPr/>
            </p:nvSpPr>
            <p:spPr>
              <a:xfrm>
                <a:off x="7401658" y="4949785"/>
                <a:ext cx="4959985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3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Yeast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concentration ; </a:t>
                </a:r>
                <a14:m>
                  <m:oMath xmlns:m="http://schemas.openxmlformats.org/officeDocument/2006/math">
                    <m:r>
                      <a:rPr lang="fr-FR" sz="13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Nutrient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concentration ;</a:t>
                </a:r>
              </a:p>
              <a:p>
                <a14:m>
                  <m:oMath xmlns:m="http://schemas.openxmlformats.org/officeDocument/2006/math">
                    <m:r>
                      <a:rPr lang="fr-FR" sz="13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Velocity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30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3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sz="1300" b="0" i="1" smtClean="0">
                            <a:solidFill>
                              <a:srgbClr val="CC0099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sz="13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: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Clog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length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;</a:t>
                </a:r>
              </a:p>
              <a:p>
                <a14:m>
                  <m:oMath xmlns:m="http://schemas.openxmlformats.org/officeDocument/2006/math">
                    <m:r>
                      <a:rPr lang="fr-FR" sz="13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porosity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[-]; </a:t>
                </a:r>
                <a14:m>
                  <m:oMath xmlns:m="http://schemas.openxmlformats.org/officeDocument/2006/math">
                    <m:r>
                      <a:rPr lang="fr-FR" sz="1300" i="1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nutrient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consumption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coefficient[g/g];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3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3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13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fr-FR" sz="13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: maximum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specific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growth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rate [s-1];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fr-FR" sz="1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: maximal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yeast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concentration;</a:t>
                </a:r>
              </a:p>
              <a:p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K: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half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-saturation constant [g/L];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3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3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1300" b="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3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: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microchannel’s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cross-section [m²];</a:t>
                </a:r>
              </a:p>
              <a:p>
                <a14:m>
                  <m:oMath xmlns:m="http://schemas.openxmlformats.org/officeDocument/2006/math">
                    <m:r>
                      <a:rPr lang="fr-FR" sz="130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: culture medium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viscosity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[Pa/s]; k: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clog’s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permeability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[m²];</a:t>
                </a:r>
              </a:p>
              <a:p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Re: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hydraulic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resistance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of the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empty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device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[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Pa.s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/m</a:t>
                </a:r>
                <a:r>
                  <a:rPr lang="fr-FR" sz="1400" dirty="0"/>
                  <a:t>³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];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300" b="0" i="0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sz="1300" b="0" i="1" smtClean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: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applied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pressure drop [Pa]; L: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length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of the </a:t>
                </a:r>
                <a:r>
                  <a:rPr lang="fr-FR" sz="1300" dirty="0" err="1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device</a:t>
                </a:r>
                <a:r>
                  <a:rPr lang="fr-FR" sz="1300" dirty="0">
                    <a:solidFill>
                      <a:srgbClr val="5C5C5C"/>
                    </a:solidFill>
                    <a:latin typeface="Gill Sans MT" panose="020B0502020104020203" pitchFamily="34" charset="0"/>
                  </a:rPr>
                  <a:t> [m].</a:t>
                </a: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6B4F269-05D7-4DDC-9C53-F3547FC42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658" y="4949785"/>
                <a:ext cx="4959985" cy="1908215"/>
              </a:xfrm>
              <a:prstGeom prst="rect">
                <a:avLst/>
              </a:prstGeom>
              <a:blipFill>
                <a:blip r:embed="rId3"/>
                <a:stretch>
                  <a:fillRect l="-123" t="-319" b="-19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3C0AFA1B-C2AA-44F2-B8CF-C5A16238543F}"/>
              </a:ext>
            </a:extLst>
          </p:cNvPr>
          <p:cNvSpPr/>
          <p:nvPr/>
        </p:nvSpPr>
        <p:spPr>
          <a:xfrm>
            <a:off x="11194743" y="590550"/>
            <a:ext cx="787708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8/10</a:t>
            </a:r>
          </a:p>
        </p:txBody>
      </p:sp>
    </p:spTree>
    <p:extLst>
      <p:ext uri="{BB962C8B-B14F-4D97-AF65-F5344CB8AC3E}">
        <p14:creationId xmlns:p14="http://schemas.microsoft.com/office/powerpoint/2010/main" val="325694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E2ECA6-FBDA-4407-B860-047B6B2BA29E}"/>
              </a:ext>
            </a:extLst>
          </p:cNvPr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rgbClr val="366658"/>
          </a:solidFill>
          <a:ln>
            <a:solidFill>
              <a:srgbClr val="366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/>
              <a:t>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D5AEF-D0E3-441B-A389-FDE97CEBB41E}"/>
              </a:ext>
            </a:extLst>
          </p:cNvPr>
          <p:cNvSpPr/>
          <p:nvPr/>
        </p:nvSpPr>
        <p:spPr>
          <a:xfrm>
            <a:off x="2331720" y="0"/>
            <a:ext cx="28800" cy="7715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B7705B-E2C0-4BAA-B908-958F2279058B}"/>
              </a:ext>
            </a:extLst>
          </p:cNvPr>
          <p:cNvSpPr txBox="1"/>
          <p:nvPr/>
        </p:nvSpPr>
        <p:spPr>
          <a:xfrm>
            <a:off x="2372929" y="93375"/>
            <a:ext cx="98190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</a:rPr>
              <a:t>Resolution</a:t>
            </a:r>
            <a:r>
              <a:rPr lang="fr-FR" sz="3200" dirty="0">
                <a:solidFill>
                  <a:schemeClr val="bg1"/>
                </a:solidFill>
              </a:rPr>
              <a:t> of the model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356AC7-4DA9-41DF-84EC-C470A2274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187" y="952500"/>
            <a:ext cx="6893249" cy="5181877"/>
          </a:xfrm>
          <a:prstGeom prst="rect">
            <a:avLst/>
          </a:prstGeom>
          <a:noFill/>
          <a:ln w="19050">
            <a:solidFill>
              <a:srgbClr val="366658"/>
            </a:solidFill>
          </a:ln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FEE0958-5B7C-4F57-8D1A-2FAFA57456BA}"/>
              </a:ext>
            </a:extLst>
          </p:cNvPr>
          <p:cNvSpPr txBox="1">
            <a:spLocks/>
          </p:cNvSpPr>
          <p:nvPr/>
        </p:nvSpPr>
        <p:spPr>
          <a:xfrm>
            <a:off x="4051521" y="6127647"/>
            <a:ext cx="3716580" cy="6742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8CB64A"/>
              </a:buClr>
              <a:buFont typeface="Arial" panose="020B0604020202020204" pitchFamily="34" charset="0"/>
              <a:buNone/>
            </a:pPr>
            <a:r>
              <a:rPr lang="fr-FR" sz="24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Same</a:t>
            </a:r>
            <a:r>
              <a:rPr lang="fr-FR" sz="2400" b="1" dirty="0">
                <a:solidFill>
                  <a:srgbClr val="366658"/>
                </a:solidFill>
                <a:latin typeface="Gill Sans MT" panose="020B0502020104020203" pitchFamily="34" charset="0"/>
              </a:rPr>
              <a:t> trend as in the </a:t>
            </a:r>
            <a:r>
              <a:rPr lang="fr-FR" sz="2400" b="1" dirty="0" err="1">
                <a:solidFill>
                  <a:srgbClr val="366658"/>
                </a:solidFill>
                <a:latin typeface="Gill Sans MT" panose="020B0502020104020203" pitchFamily="34" charset="0"/>
              </a:rPr>
              <a:t>experiments</a:t>
            </a:r>
            <a:r>
              <a:rPr lang="fr-FR" sz="2400" b="1" dirty="0">
                <a:solidFill>
                  <a:srgbClr val="366658"/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42802D-72E0-4BBE-A6BB-8A2761A2E0BD}"/>
              </a:ext>
            </a:extLst>
          </p:cNvPr>
          <p:cNvSpPr/>
          <p:nvPr/>
        </p:nvSpPr>
        <p:spPr>
          <a:xfrm>
            <a:off x="11194743" y="590550"/>
            <a:ext cx="787708" cy="361950"/>
          </a:xfrm>
          <a:prstGeom prst="rect">
            <a:avLst/>
          </a:prstGeom>
          <a:solidFill>
            <a:srgbClr val="8CB64A"/>
          </a:solidFill>
          <a:ln>
            <a:solidFill>
              <a:srgbClr val="8CB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9/10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1B4B91-69C0-4366-ACCC-9654163BAE3C}"/>
              </a:ext>
            </a:extLst>
          </p:cNvPr>
          <p:cNvSpPr/>
          <p:nvPr/>
        </p:nvSpPr>
        <p:spPr>
          <a:xfrm>
            <a:off x="3602318" y="2235200"/>
            <a:ext cx="2146667" cy="3085505"/>
          </a:xfrm>
          <a:prstGeom prst="rect">
            <a:avLst/>
          </a:prstGeom>
          <a:solidFill>
            <a:srgbClr val="00B05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357F06-870C-4CAB-BEB9-8412612FD9BC}"/>
              </a:ext>
            </a:extLst>
          </p:cNvPr>
          <p:cNvSpPr/>
          <p:nvPr/>
        </p:nvSpPr>
        <p:spPr>
          <a:xfrm>
            <a:off x="5748985" y="2235200"/>
            <a:ext cx="3468906" cy="3085506"/>
          </a:xfrm>
          <a:prstGeom prst="rect">
            <a:avLst/>
          </a:prstGeom>
          <a:solidFill>
            <a:srgbClr val="E63E2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1FE612B-697C-430B-8B56-0027697D25E5}"/>
              </a:ext>
            </a:extLst>
          </p:cNvPr>
          <p:cNvSpPr txBox="1"/>
          <p:nvPr/>
        </p:nvSpPr>
        <p:spPr>
          <a:xfrm>
            <a:off x="3705598" y="2975857"/>
            <a:ext cx="1975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Fully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proliferating</a:t>
            </a:r>
            <a:endParaRPr lang="fr-FR" sz="2000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clog</a:t>
            </a:r>
            <a:endParaRPr lang="fr-FR" sz="2000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97F1068-2029-4D39-8221-E5D5E9DA05EE}"/>
              </a:ext>
            </a:extLst>
          </p:cNvPr>
          <p:cNvSpPr txBox="1"/>
          <p:nvPr/>
        </p:nvSpPr>
        <p:spPr>
          <a:xfrm>
            <a:off x="7483438" y="3543438"/>
            <a:ext cx="1758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C00000"/>
                </a:solidFill>
                <a:latin typeface="Gill Sans MT" panose="020B0502020104020203" pitchFamily="34" charset="0"/>
              </a:rPr>
              <a:t>Partially</a:t>
            </a:r>
            <a:r>
              <a:rPr lang="fr-FR" sz="2000" dirty="0">
                <a:solidFill>
                  <a:srgbClr val="C00000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C00000"/>
                </a:solidFill>
                <a:latin typeface="Gill Sans MT" panose="020B0502020104020203" pitchFamily="34" charset="0"/>
              </a:rPr>
              <a:t>proliferating</a:t>
            </a:r>
            <a:r>
              <a:rPr lang="fr-FR" sz="2000" dirty="0">
                <a:solidFill>
                  <a:srgbClr val="C00000"/>
                </a:solidFill>
                <a:latin typeface="Gill Sans MT" panose="020B0502020104020203" pitchFamily="34" charset="0"/>
              </a:rPr>
              <a:t> </a:t>
            </a:r>
            <a:r>
              <a:rPr lang="fr-FR" sz="2000" dirty="0" err="1">
                <a:solidFill>
                  <a:srgbClr val="C00000"/>
                </a:solidFill>
                <a:latin typeface="Gill Sans MT" panose="020B0502020104020203" pitchFamily="34" charset="0"/>
              </a:rPr>
              <a:t>clog</a:t>
            </a:r>
            <a:endParaRPr lang="fr-FR" sz="200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E15E2319-03E5-481D-B05E-6F6837805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647" y="6210126"/>
            <a:ext cx="4501353" cy="655442"/>
          </a:xfrm>
        </p:spPr>
        <p:txBody>
          <a:bodyPr anchor="t">
            <a:noAutofit/>
          </a:bodyPr>
          <a:lstStyle/>
          <a:p>
            <a:pPr marL="0" indent="0">
              <a:spcBef>
                <a:spcPts val="800"/>
              </a:spcBef>
              <a:buClr>
                <a:srgbClr val="8CB64A"/>
              </a:buClr>
              <a:buNone/>
            </a:pPr>
            <a:r>
              <a:rPr lang="fr-FR" sz="2000" b="1" dirty="0" err="1">
                <a:solidFill>
                  <a:srgbClr val="005830"/>
                </a:solidFill>
                <a:latin typeface="Gill Sans MT" panose="020B0502020104020203" pitchFamily="34" charset="0"/>
              </a:rPr>
              <a:t>Validity</a:t>
            </a:r>
            <a:r>
              <a:rPr lang="fr-FR" sz="2000" b="1" dirty="0">
                <a:solidFill>
                  <a:srgbClr val="005830"/>
                </a:solidFill>
                <a:latin typeface="Gill Sans MT" panose="020B0502020104020203" pitchFamily="34" charset="0"/>
              </a:rPr>
              <a:t> of </a:t>
            </a:r>
            <a:r>
              <a:rPr lang="fr-FR" sz="2000" b="1" dirty="0" err="1">
                <a:solidFill>
                  <a:srgbClr val="005830"/>
                </a:solidFill>
                <a:latin typeface="Gill Sans MT" panose="020B0502020104020203" pitchFamily="34" charset="0"/>
              </a:rPr>
              <a:t>permeability</a:t>
            </a:r>
            <a:r>
              <a:rPr lang="fr-FR" sz="2000" b="1" dirty="0">
                <a:solidFill>
                  <a:srgbClr val="005830"/>
                </a:solidFill>
                <a:latin typeface="Gill Sans MT" panose="020B0502020104020203" pitchFamily="34" charset="0"/>
              </a:rPr>
              <a:t> </a:t>
            </a:r>
            <a:r>
              <a:rPr lang="fr-FR" sz="2000" b="1" dirty="0" err="1">
                <a:solidFill>
                  <a:srgbClr val="005830"/>
                </a:solidFill>
                <a:latin typeface="Gill Sans MT" panose="020B0502020104020203" pitchFamily="34" charset="0"/>
              </a:rPr>
              <a:t>hypothesis</a:t>
            </a:r>
            <a:r>
              <a:rPr lang="fr-FR" sz="2000" b="1" dirty="0">
                <a:solidFill>
                  <a:srgbClr val="005830"/>
                </a:solidFill>
                <a:latin typeface="Gill Sans MT" panose="020B05020201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514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6" grpId="0" animBg="1"/>
      <p:bldP spid="17" grpId="0"/>
      <p:bldP spid="18" grpId="0"/>
      <p:bldP spid="12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773</Words>
  <Application>Microsoft Office PowerPoint</Application>
  <PresentationFormat>Grand écran</PresentationFormat>
  <Paragraphs>196</Paragraphs>
  <Slides>13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Gill Sans MT</vt:lpstr>
      <vt:lpstr>Wingdings</vt:lpstr>
      <vt:lpstr>Thème Office</vt:lpstr>
      <vt:lpstr>Spatio-temporal characteristics of a proliferating S.cerevisiae clog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Spatio-temporal characteristics of a proliferating S.cerevisiae clog</dc:title>
  <dc:creator>Terence Desclaux</dc:creator>
  <cp:lastModifiedBy>Mathieu_Ghenni</cp:lastModifiedBy>
  <cp:revision>63</cp:revision>
  <dcterms:created xsi:type="dcterms:W3CDTF">2025-10-22T13:38:40Z</dcterms:created>
  <dcterms:modified xsi:type="dcterms:W3CDTF">2026-05-20T14:36:20Z</dcterms:modified>
</cp:coreProperties>
</file>