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65" r:id="rId3"/>
    <p:sldId id="1854" r:id="rId4"/>
    <p:sldId id="1862" r:id="rId5"/>
    <p:sldId id="1828" r:id="rId6"/>
    <p:sldId id="1830" r:id="rId7"/>
    <p:sldId id="1829" r:id="rId8"/>
    <p:sldId id="1831" r:id="rId9"/>
    <p:sldId id="1804" r:id="rId10"/>
    <p:sldId id="1816" r:id="rId11"/>
    <p:sldId id="1879" r:id="rId12"/>
    <p:sldId id="1798" r:id="rId13"/>
    <p:sldId id="1815" r:id="rId14"/>
    <p:sldId id="1867" r:id="rId15"/>
    <p:sldId id="1873" r:id="rId16"/>
    <p:sldId id="1820" r:id="rId17"/>
    <p:sldId id="1869" r:id="rId18"/>
    <p:sldId id="1870" r:id="rId19"/>
    <p:sldId id="1882" r:id="rId20"/>
    <p:sldId id="1818" r:id="rId21"/>
    <p:sldId id="1881" r:id="rId22"/>
    <p:sldId id="1871" r:id="rId23"/>
    <p:sldId id="1874" r:id="rId24"/>
    <p:sldId id="1875" r:id="rId25"/>
    <p:sldId id="1864" r:id="rId26"/>
    <p:sldId id="267" r:id="rId27"/>
    <p:sldId id="1783" r:id="rId28"/>
    <p:sldId id="1857" r:id="rId29"/>
    <p:sldId id="1878" r:id="rId30"/>
    <p:sldId id="1858" r:id="rId31"/>
    <p:sldId id="1863" r:id="rId32"/>
    <p:sldId id="1853" r:id="rId33"/>
    <p:sldId id="1819" r:id="rId34"/>
    <p:sldId id="186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59821E-31D3-C268-FABF-0D0FA4B9BB95}" name="Christopher Zahasky" initials="CZ" userId="S::czahasky@wisc.edu::59c6027f-37c2-49ba-b708-f823730ec523" providerId="AD"/>
  <p188:author id="{4BEBF57C-7318-8ADE-604D-6B52A741CA7F}" name="Christopher Zahasky" initials="CZ" userId="f1c66fa46ce84c3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6CB76F"/>
    <a:srgbClr val="0000FF"/>
    <a:srgbClr val="C5E0B4"/>
    <a:srgbClr val="969696"/>
    <a:srgbClr val="FFE55D"/>
    <a:srgbClr val="CC2426"/>
    <a:srgbClr val="FAA41A"/>
    <a:srgbClr val="FCB03C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4762" autoAdjust="0"/>
  </p:normalViewPr>
  <p:slideViewPr>
    <p:cSldViewPr snapToGrid="0">
      <p:cViewPr varScale="1">
        <p:scale>
          <a:sx n="67" d="100"/>
          <a:sy n="67" d="100"/>
        </p:scale>
        <p:origin x="806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391AF-441D-4F58-B5A7-4797DAB516D7}" type="datetimeFigureOut">
              <a:rPr lang="en-US" smtClean="0"/>
              <a:t>5/21/2026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B097C-E145-44A6-B83D-AC7270641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3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 based models are a way to represent fractures with a small number of nodes and edges rather than a fully meshed discrete fracture network. This reduced-physics representation has been shown to enable 4-5 orders of magnitude speed up in computational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223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273C5-B264-F1A1-FC31-1B8E01AAA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87FCA4-5BB7-7FDF-2D01-629B48862F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98E0D6-64AE-B42F-730E-172945822F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Distributed Strain Sensing - Fiber sensing is interferometry</a:t>
            </a:r>
          </a:p>
          <a:p>
            <a:r>
              <a:rPr lang="en-US" dirty="0"/>
              <a:t>Rayleigh Optical Frequency Domain Reflectometry</a:t>
            </a:r>
          </a:p>
          <a:p>
            <a:r>
              <a:rPr lang="en-US" dirty="0"/>
              <a:t>Frequency Sweep </a:t>
            </a:r>
          </a:p>
          <a:p>
            <a:r>
              <a:rPr lang="en-US" dirty="0"/>
              <a:t>Differences in beat frequency encode strain and temperature changes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Hydromechanical coupling was documented with DSS data</a:t>
            </a:r>
          </a:p>
          <a:p>
            <a:r>
              <a:rPr lang="en-US" dirty="0"/>
              <a:t>Flow controls fracture extent and velocity</a:t>
            </a:r>
          </a:p>
          <a:p>
            <a:r>
              <a:rPr lang="en-US" dirty="0"/>
              <a:t>Caged geothermal systems were successfully created and described in lab-scale granite samples.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39545-7D95-48D8-A60E-054733A4BC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758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52E28E-8FA0-40CD-A684-4DE2B2914A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6973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C836E-2A1B-8F22-1A00-B668C5298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A4D77A-7898-9C9E-58E7-37F399CC14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6C44C5-1533-EC59-92ED-377844B8F7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match laboratory experiments where breakthrough is measured at a detector connected to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fracture outlet by tubing of length Lt and inner radius rt, particle arrival times are convolved with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Taylor–Aris response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466CCC-0D54-3D65-3161-C6938D0563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41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match laboratory experiments where breakthrough is measured at a detector connected to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fracture outlet by tubing of length Lt and inner radius rt, particle arrival times are convolved with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Taylor–Aris response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50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Knn</a:t>
            </a:r>
            <a:r>
              <a:rPr lang="en-US" dirty="0"/>
              <a:t> and Gabriel graph with 50 total nodes</a:t>
            </a:r>
          </a:p>
          <a:p>
            <a:endParaRPr lang="en-US" dirty="0"/>
          </a:p>
          <a:p>
            <a:r>
              <a:rPr lang="en-US" dirty="0"/>
              <a:t>Two nodes are Gabriel neighbors if the smallest circle/sphere through both of them is "empty" of other points.</a:t>
            </a:r>
          </a:p>
          <a:p>
            <a:endParaRPr lang="en-US" dirty="0"/>
          </a:p>
          <a:p>
            <a:r>
              <a:rPr lang="en-US" b="1" dirty="0"/>
              <a:t>Gabriel graph is a subgraph of the Delaunay triangulation</a:t>
            </a:r>
            <a:r>
              <a:rPr lang="en-US" dirty="0"/>
              <a:t>. Every Gabriel edge is a Delaunay edge. This makes sense because both are "empty region" graphs — Delaunay requires </a:t>
            </a:r>
            <a:r>
              <a:rPr lang="en-US" i="1" dirty="0"/>
              <a:t>some</a:t>
            </a:r>
            <a:r>
              <a:rPr lang="en-US" dirty="0"/>
              <a:t> empty circle through the two points, while Gabriel requires the </a:t>
            </a:r>
            <a:r>
              <a:rPr lang="en-US" i="1" dirty="0"/>
              <a:t>specific</a:t>
            </a:r>
            <a:r>
              <a:rPr lang="en-US" dirty="0"/>
              <a:t> diametral circle to be empty, a stricter condition.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5471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83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>
          <a:extLst>
            <a:ext uri="{FF2B5EF4-FFF2-40B4-BE49-F238E27FC236}">
              <a16:creationId xmlns:a16="http://schemas.microsoft.com/office/drawing/2014/main" id="{464B5F49-6FD8-A152-25A3-97D0891D4E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75f0432308_0_285:notes">
            <a:extLst>
              <a:ext uri="{FF2B5EF4-FFF2-40B4-BE49-F238E27FC236}">
                <a16:creationId xmlns:a16="http://schemas.microsoft.com/office/drawing/2014/main" id="{ADF37C76-E1BE-7EC8-7445-33F8E38D6D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75f0432308_0_285:notes">
            <a:extLst>
              <a:ext uri="{FF2B5EF4-FFF2-40B4-BE49-F238E27FC236}">
                <a16:creationId xmlns:a16="http://schemas.microsoft.com/office/drawing/2014/main" id="{D88DC046-4A1D-3F71-736A-119B57ECD42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g275f0432308_0_285:notes">
            <a:extLst>
              <a:ext uri="{FF2B5EF4-FFF2-40B4-BE49-F238E27FC236}">
                <a16:creationId xmlns:a16="http://schemas.microsoft.com/office/drawing/2014/main" id="{86E0081F-7367-330D-9AF4-2EDC9552D8E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1004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>
          <a:extLst>
            <a:ext uri="{FF2B5EF4-FFF2-40B4-BE49-F238E27FC236}">
              <a16:creationId xmlns:a16="http://schemas.microsoft.com/office/drawing/2014/main" id="{CED8F589-1DDF-6D55-6FF8-021F4C10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75f0432308_0_285:notes">
            <a:extLst>
              <a:ext uri="{FF2B5EF4-FFF2-40B4-BE49-F238E27FC236}">
                <a16:creationId xmlns:a16="http://schemas.microsoft.com/office/drawing/2014/main" id="{03A5E99A-E26F-19CC-CD14-A002354124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75f0432308_0_285:notes">
            <a:extLst>
              <a:ext uri="{FF2B5EF4-FFF2-40B4-BE49-F238E27FC236}">
                <a16:creationId xmlns:a16="http://schemas.microsoft.com/office/drawing/2014/main" id="{A3BE87B0-7571-4D8F-93F4-4B7E06AF5BE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75f0432308_0_285:notes">
            <a:extLst>
              <a:ext uri="{FF2B5EF4-FFF2-40B4-BE49-F238E27FC236}">
                <a16:creationId xmlns:a16="http://schemas.microsoft.com/office/drawing/2014/main" id="{2CDEBBFA-C6AD-17B1-E189-0C1E622AFCF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629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CA78FDB2-C28B-F9A9-A3FD-BE27D6BD5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5f0432308_0_369:notes">
            <a:extLst>
              <a:ext uri="{FF2B5EF4-FFF2-40B4-BE49-F238E27FC236}">
                <a16:creationId xmlns:a16="http://schemas.microsoft.com/office/drawing/2014/main" id="{1D7188F7-EEF3-47D2-B2B1-3550E7FC4FC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275f0432308_0_369:notes">
            <a:extLst>
              <a:ext uri="{FF2B5EF4-FFF2-40B4-BE49-F238E27FC236}">
                <a16:creationId xmlns:a16="http://schemas.microsoft.com/office/drawing/2014/main" id="{37D01477-614C-9045-418A-7475496649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75f0432308_0_369:notes">
            <a:extLst>
              <a:ext uri="{FF2B5EF4-FFF2-40B4-BE49-F238E27FC236}">
                <a16:creationId xmlns:a16="http://schemas.microsoft.com/office/drawing/2014/main" id="{3F78F79D-63B0-A412-7BB1-6BA5E2D3614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9786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>
          <a:extLst>
            <a:ext uri="{FF2B5EF4-FFF2-40B4-BE49-F238E27FC236}">
              <a16:creationId xmlns:a16="http://schemas.microsoft.com/office/drawing/2014/main" id="{D3307E85-8B6F-6EF8-D096-1325468B7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75f0432308_0_369:notes">
            <a:extLst>
              <a:ext uri="{FF2B5EF4-FFF2-40B4-BE49-F238E27FC236}">
                <a16:creationId xmlns:a16="http://schemas.microsoft.com/office/drawing/2014/main" id="{64EAECAB-0217-2590-FC19-CDC2341448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g275f0432308_0_369:notes">
            <a:extLst>
              <a:ext uri="{FF2B5EF4-FFF2-40B4-BE49-F238E27FC236}">
                <a16:creationId xmlns:a16="http://schemas.microsoft.com/office/drawing/2014/main" id="{83C13005-05C6-FCE3-35A6-D55E9F47F9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g275f0432308_0_369:notes">
            <a:extLst>
              <a:ext uri="{FF2B5EF4-FFF2-40B4-BE49-F238E27FC236}">
                <a16:creationId xmlns:a16="http://schemas.microsoft.com/office/drawing/2014/main" id="{81953A34-3A3A-45B9-5411-E82ABADACA1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0886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867B7-B81A-1460-9BAA-6FAA7B089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5016BF-7137-4C11-C19E-DD49FDF221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874FB5-3CB3-8625-EA09-B96A87792F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match laboratory experiments where breakthrough is measured at a detector connected to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fracture outlet by tubing of length Lt and inner radius rt, particle arrival times are convolved with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Taylor–Aris response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2CA4D-1362-04AC-930D-CF4309484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51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graph-based models can describe flow, transport, matrix diffusion, and first-order reactions at the core scale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986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DCC39-5CE3-0AED-119E-42A70633E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4582E8-A2E4-EE7E-CC77-0D0BE1A68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989C3-DC91-35A2-61A0-9841C44902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1D6A0-ABC1-FF50-886D-EFBD650D7F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50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min per TDRW iteration on </a:t>
            </a:r>
            <a:r>
              <a:rPr lang="en-US" dirty="0" err="1"/>
              <a:t>downsampled</a:t>
            </a:r>
            <a:r>
              <a:rPr lang="en-US" dirty="0"/>
              <a:t> ensemble of 400 models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B097C-E145-44A6-B83D-AC7270641E5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57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77363-35F1-455F-A95E-09F737DA6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FDBC3-9158-4F44-95C0-8244B36983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42BB9-DC8A-49BC-9EE5-5A1F683E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DE267-F3AC-45C2-8F91-0A3937D95AD3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12D93-E5EF-46D0-ACC7-9F2D7511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C36AC-395D-4DA2-80FD-EAB2CA888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62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E4388-F12A-416E-A7A3-DA7DD71A3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2D767-74EE-4E1E-80E9-3C14309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38B45-004D-4604-90C2-64E3EE51F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67E60-3117-4743-AD1A-BDEB072766F4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7AC48-C76D-497A-9037-5DFC0419A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104323-6DB6-45A0-9A1C-9083E8CF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2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5F58F7-A5CA-4E63-B18B-D75C5707A6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FEAAF-BCF3-4E47-951D-8AF25CF4B8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D92D2-E68F-4FC1-8553-77F4C7C4A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DF5F-1199-4ED9-B83E-6F995E2280FD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E0D46-164E-473D-AA7C-FC5B40A9E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AF52A-A7F3-4A59-B6B0-1FA20FC0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514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50344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3F103DCA-791F-6E43-9621-0FFA8B5440FF}"/>
              </a:ext>
            </a:extLst>
          </p:cNvPr>
          <p:cNvSpPr/>
          <p:nvPr userDrawn="1"/>
        </p:nvSpPr>
        <p:spPr>
          <a:xfrm>
            <a:off x="0" y="0"/>
            <a:ext cx="10464798" cy="6858000"/>
          </a:xfrm>
          <a:custGeom>
            <a:avLst/>
            <a:gdLst>
              <a:gd name="connsiteX0" fmla="*/ 0 w 10464798"/>
              <a:gd name="connsiteY0" fmla="*/ 0 h 6858000"/>
              <a:gd name="connsiteX1" fmla="*/ 406398 w 10464798"/>
              <a:gd name="connsiteY1" fmla="*/ 0 h 6858000"/>
              <a:gd name="connsiteX2" fmla="*/ 5498904 w 10464798"/>
              <a:gd name="connsiteY2" fmla="*/ 0 h 6858000"/>
              <a:gd name="connsiteX3" fmla="*/ 5850595 w 10464798"/>
              <a:gd name="connsiteY3" fmla="*/ 0 h 6858000"/>
              <a:gd name="connsiteX4" fmla="*/ 10464798 w 10464798"/>
              <a:gd name="connsiteY4" fmla="*/ 0 h 6858000"/>
              <a:gd name="connsiteX5" fmla="*/ 8809500 w 10464798"/>
              <a:gd name="connsiteY5" fmla="*/ 6858000 h 6858000"/>
              <a:gd name="connsiteX6" fmla="*/ 5850595 w 10464798"/>
              <a:gd name="connsiteY6" fmla="*/ 6858000 h 6858000"/>
              <a:gd name="connsiteX7" fmla="*/ 3843605 w 10464798"/>
              <a:gd name="connsiteY7" fmla="*/ 6858000 h 6858000"/>
              <a:gd name="connsiteX8" fmla="*/ 406398 w 10464798"/>
              <a:gd name="connsiteY8" fmla="*/ 6858000 h 6858000"/>
              <a:gd name="connsiteX9" fmla="*/ 0 w 10464798"/>
              <a:gd name="connsiteY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464798" h="6858000">
                <a:moveTo>
                  <a:pt x="0" y="0"/>
                </a:moveTo>
                <a:lnTo>
                  <a:pt x="406398" y="0"/>
                </a:lnTo>
                <a:lnTo>
                  <a:pt x="5498904" y="0"/>
                </a:lnTo>
                <a:lnTo>
                  <a:pt x="5850595" y="0"/>
                </a:lnTo>
                <a:lnTo>
                  <a:pt x="10464798" y="0"/>
                </a:lnTo>
                <a:lnTo>
                  <a:pt x="8809500" y="6858000"/>
                </a:lnTo>
                <a:lnTo>
                  <a:pt x="5850595" y="6858000"/>
                </a:lnTo>
                <a:lnTo>
                  <a:pt x="3843605" y="6858000"/>
                </a:lnTo>
                <a:lnTo>
                  <a:pt x="40639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30CB89-B116-1D4B-8AD1-C133BD4A21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874966"/>
            <a:ext cx="7530353" cy="1154162"/>
          </a:xfrm>
        </p:spPr>
        <p:txBody>
          <a:bodyPr rIns="182880" bIns="0" anchor="b" anchorCtr="0"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title in title or sentence case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F70F15D-372D-5B45-92B4-1B626E0FC1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429374"/>
            <a:ext cx="6159500" cy="410882"/>
          </a:xfrm>
        </p:spPr>
        <p:txBody>
          <a:bodyPr/>
          <a:lstStyle>
            <a:lvl1pPr marL="0" indent="0">
              <a:buNone/>
              <a:defRPr sz="2300">
                <a:ln>
                  <a:noFill/>
                </a:ln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378D8B-ED2A-3D41-92FB-40BA9FA8CC56}"/>
              </a:ext>
            </a:extLst>
          </p:cNvPr>
          <p:cNvSpPr/>
          <p:nvPr userDrawn="1"/>
        </p:nvSpPr>
        <p:spPr>
          <a:xfrm>
            <a:off x="457200" y="3182248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995C957-CDB9-C342-8243-6F7D038511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199" y="6231067"/>
            <a:ext cx="7530353" cy="295466"/>
          </a:xfrm>
        </p:spPr>
        <p:txBody>
          <a:bodyPr bIns="0" anchor="b" anchorCtr="0"/>
          <a:lstStyle>
            <a:lvl1pPr marL="0" indent="0">
              <a:buNone/>
              <a:defRPr sz="1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</p:spTree>
    <p:extLst>
      <p:ext uri="{BB962C8B-B14F-4D97-AF65-F5344CB8AC3E}">
        <p14:creationId xmlns:p14="http://schemas.microsoft.com/office/powerpoint/2010/main" val="240614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69AA8-F260-814E-8CAE-0885CD16F631}"/>
              </a:ext>
            </a:extLst>
          </p:cNvPr>
          <p:cNvSpPr/>
          <p:nvPr userDrawn="1"/>
        </p:nvSpPr>
        <p:spPr>
          <a:xfrm>
            <a:off x="457200" y="1331912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1FABA2-FABA-3440-A94D-5A89C703D9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02135"/>
            <a:ext cx="10896600" cy="517065"/>
          </a:xfrm>
        </p:spPr>
        <p:txBody>
          <a:bodyPr bIns="0" anchor="b" anchorCtr="0"/>
          <a:lstStyle>
            <a:lvl1pPr marL="0" indent="0">
              <a:buNone/>
              <a:defRPr sz="34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F89922-C537-DD47-8C8F-19B8B33E65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24000" y="1524000"/>
            <a:ext cx="9829800" cy="4648200"/>
          </a:xfrm>
        </p:spPr>
        <p:txBody>
          <a:bodyPr/>
          <a:lstStyle/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E8CB17-529B-9C4F-B120-C1236DEE81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34055"/>
            <a:ext cx="4460516" cy="323165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Insert presentation topic or 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2659700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969AA8-F260-814E-8CAE-0885CD16F631}"/>
              </a:ext>
            </a:extLst>
          </p:cNvPr>
          <p:cNvSpPr/>
          <p:nvPr userDrawn="1"/>
        </p:nvSpPr>
        <p:spPr>
          <a:xfrm>
            <a:off x="457200" y="1331912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1FABA2-FABA-3440-A94D-5A89C703D9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02135"/>
            <a:ext cx="10896600" cy="517065"/>
          </a:xfrm>
        </p:spPr>
        <p:txBody>
          <a:bodyPr bIns="0" anchor="b" anchorCtr="0"/>
          <a:lstStyle>
            <a:lvl1pPr marL="0" indent="0">
              <a:buNone/>
              <a:defRPr sz="34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BF89922-C537-DD47-8C8F-19B8B33E65F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24000" y="1524000"/>
            <a:ext cx="4724400" cy="4648200"/>
          </a:xfrm>
        </p:spPr>
        <p:txBody>
          <a:bodyPr/>
          <a:lstStyle/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E8CB17-529B-9C4F-B120-C1236DEE81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34055"/>
            <a:ext cx="4460516" cy="323165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topic or department/unit name</a:t>
            </a:r>
          </a:p>
        </p:txBody>
      </p:sp>
      <p:sp>
        <p:nvSpPr>
          <p:cNvPr id="6" name="Content Placeholder 12">
            <a:extLst>
              <a:ext uri="{FF2B5EF4-FFF2-40B4-BE49-F238E27FC236}">
                <a16:creationId xmlns:a16="http://schemas.microsoft.com/office/drawing/2014/main" id="{E2D8BB4A-46A4-1343-BA88-41D2E1C0EA5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38900" y="1524000"/>
            <a:ext cx="4914900" cy="4648200"/>
          </a:xfrm>
        </p:spPr>
        <p:txBody>
          <a:bodyPr/>
          <a:lstStyle/>
          <a:p>
            <a:pPr lvl="0"/>
            <a:r>
              <a:rPr lang="en-US" dirty="0"/>
              <a:t>Bulleted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64079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E1FABA2-FABA-3440-A94D-5A89C703D9C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702135"/>
            <a:ext cx="10896600" cy="517065"/>
          </a:xfrm>
        </p:spPr>
        <p:txBody>
          <a:bodyPr bIns="0" anchor="b" anchorCtr="0"/>
          <a:lstStyle>
            <a:lvl1pPr marL="0" indent="0">
              <a:buNone/>
              <a:defRPr sz="34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7E8CB17-529B-9C4F-B120-C1236DEE81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534055"/>
            <a:ext cx="4460516" cy="323165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topic or department/unit name</a:t>
            </a:r>
          </a:p>
        </p:txBody>
      </p:sp>
      <p:sp>
        <p:nvSpPr>
          <p:cNvPr id="7" name="Chart Placeholder 11">
            <a:extLst>
              <a:ext uri="{FF2B5EF4-FFF2-40B4-BE49-F238E27FC236}">
                <a16:creationId xmlns:a16="http://schemas.microsoft.com/office/drawing/2014/main" id="{8C3425D9-7762-3940-B7DA-B13EC3E058BA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1524000" y="1523999"/>
            <a:ext cx="9829800" cy="4631865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chart</a:t>
            </a:r>
          </a:p>
        </p:txBody>
      </p:sp>
    </p:spTree>
    <p:extLst>
      <p:ext uri="{BB962C8B-B14F-4D97-AF65-F5344CB8AC3E}">
        <p14:creationId xmlns:p14="http://schemas.microsoft.com/office/powerpoint/2010/main" val="3803800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C8FC7EDF-D625-4640-AF06-22ADBDC8C8CE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457200" y="1530523"/>
            <a:ext cx="5429250" cy="464167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13" name="Chart Placeholder 11">
            <a:extLst>
              <a:ext uri="{FF2B5EF4-FFF2-40B4-BE49-F238E27FC236}">
                <a16:creationId xmlns:a16="http://schemas.microsoft.com/office/drawing/2014/main" id="{8C45FAA6-1118-A24C-9C61-949F410E7C81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38900" y="1530523"/>
            <a:ext cx="4914900" cy="4641677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AAC151D-07AB-FC47-91C2-71EF7D893F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702135"/>
            <a:ext cx="10896600" cy="517065"/>
          </a:xfrm>
        </p:spPr>
        <p:txBody>
          <a:bodyPr bIns="0" anchor="b" anchorCtr="0"/>
          <a:lstStyle>
            <a:lvl1pPr marL="0" indent="0">
              <a:buNone/>
              <a:defRPr sz="34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437A76B-A3F1-E24A-9B72-37AC8087EC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6534835"/>
            <a:ext cx="4460516" cy="323165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topic or 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3721240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00CC43E-DAB5-6045-A3FC-1B1B9D6DFFE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524000" y="1524000"/>
            <a:ext cx="9829800" cy="34163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Insert table	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287AC25-0100-3142-B34F-E0142B8FC6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702135"/>
            <a:ext cx="10896600" cy="517065"/>
          </a:xfrm>
        </p:spPr>
        <p:txBody>
          <a:bodyPr bIns="0" anchor="b" anchorCtr="0"/>
          <a:lstStyle>
            <a:lvl1pPr marL="0" indent="0">
              <a:buNone/>
              <a:defRPr sz="3400" b="1"/>
            </a:lvl1pPr>
          </a:lstStyle>
          <a:p>
            <a:pPr lvl="0"/>
            <a:r>
              <a:rPr lang="en-US" dirty="0"/>
              <a:t>Insert slide title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A0123EED-038F-7B4A-92A4-A606571FF59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6534835"/>
            <a:ext cx="4460516" cy="323165"/>
          </a:xfrm>
          <a:solidFill>
            <a:schemeClr val="accent1"/>
          </a:solidFill>
        </p:spPr>
        <p:txBody>
          <a:bodyPr wrap="none" lIns="274320" tIns="64008" rIns="274320" bIns="64008"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presentation topic or department/unit name</a:t>
            </a:r>
          </a:p>
        </p:txBody>
      </p:sp>
    </p:spTree>
    <p:extLst>
      <p:ext uri="{BB962C8B-B14F-4D97-AF65-F5344CB8AC3E}">
        <p14:creationId xmlns:p14="http://schemas.microsoft.com/office/powerpoint/2010/main" val="1346734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5D868577-B206-C94D-AA90-90C71CB8AC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479"/>
          <a:stretch/>
        </p:blipFill>
        <p:spPr>
          <a:xfrm>
            <a:off x="0" y="0"/>
            <a:ext cx="116459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5926B1D-2681-6D40-953A-D41E624A2187}"/>
              </a:ext>
            </a:extLst>
          </p:cNvPr>
          <p:cNvSpPr/>
          <p:nvPr userDrawn="1"/>
        </p:nvSpPr>
        <p:spPr>
          <a:xfrm>
            <a:off x="469900" y="1104900"/>
            <a:ext cx="10210800" cy="4648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E03CA24-9885-1040-8F44-442885BF8E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3128918"/>
            <a:ext cx="9080500" cy="600164"/>
          </a:xfrm>
        </p:spPr>
        <p:txBody>
          <a:bodyPr bIns="0" anchor="ctr" anchorCtr="0"/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section header</a:t>
            </a:r>
          </a:p>
        </p:txBody>
      </p:sp>
    </p:spTree>
    <p:extLst>
      <p:ext uri="{BB962C8B-B14F-4D97-AF65-F5344CB8AC3E}">
        <p14:creationId xmlns:p14="http://schemas.microsoft.com/office/powerpoint/2010/main" val="215359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19960-C592-024C-8B94-896ABF102E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28435"/>
            <a:ext cx="4460516" cy="344710"/>
          </a:xfrm>
        </p:spPr>
        <p:txBody>
          <a:bodyPr wrap="none" tIns="64008" bIns="6400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100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703F7-8A23-4646-B22D-A7695FA4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8B1AB-52DE-4D8C-BCC8-982490B05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2EBD69-78B7-4AD5-AC53-8B6276EAB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33C57-E8C1-4B7A-800B-3DE0DFA1659D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0F69F-9710-4C30-8A21-F69D0B4EE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BD812-9C71-4C90-A647-E274B8D4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86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21CCA-1EB8-EE46-B4BA-5F3D975754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528435"/>
            <a:ext cx="4460516" cy="344710"/>
          </a:xfrm>
        </p:spPr>
        <p:txBody>
          <a:bodyPr wrap="none" tIns="64008" bIns="64008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026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5A38DE-B4F5-9E44-95BA-B5201705143C}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D11A7E0-5739-204C-9014-DB43944F2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522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05A38DE-B4F5-9E44-95BA-B5201705143C}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D11A7E0-5739-204C-9014-DB43944F2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16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2D92-F68C-4561-AF20-A87394A41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E667FA-9C66-4582-946A-8BBB45FB2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23541-B739-4EC9-B434-FA3E7959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0F425-B117-4261-A601-DC5251D6D894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EC75A-829D-40EA-8F95-4F4F9225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35598-9F15-4EF3-8AE7-2DF345637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812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19AD8-FEE6-4342-9DE2-52E2CCC8B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2E876-7D23-41C5-A85D-DEC5DCC1D9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C35A55-01F7-48E1-BD4D-E197A15E0C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FE81A-2897-4E44-ACAE-AEAAFB939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2A-5064-4A22-81E8-4693967A488E}" type="datetime1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88F7D-FB82-42BA-8468-A309358CD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6B9396-550D-4FAA-80C2-9FBD2EF21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09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C2833-6791-4763-8340-133EAF1DF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AAC7E-421B-498C-9C91-5D4630A54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0C43E-CD84-435A-9BAF-FBB00A669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225454-9602-41E8-BE97-097488A43A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10A431-28FA-45EF-8585-399F9C9066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864CEC-A0E3-4A4F-8EBC-B278DA767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A3E05-39A5-4901-9719-6AA7CF77EAA5}" type="datetime1">
              <a:rPr lang="en-US" smtClean="0"/>
              <a:t>5/21/2026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29B04D-F665-4DE2-8688-C8B23C0F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F069BE-7085-4D28-996F-70C5B09C1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541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87BBF-3493-4207-A249-C53E4464C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8D4B91-D96B-40A4-A719-6A301EA27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1093E-3903-4132-B431-7F02A89C04EE}" type="datetime1">
              <a:rPr lang="en-US" smtClean="0"/>
              <a:t>5/21/2026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B6438B-769D-42F4-99AB-14170DC3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6883A5-3AEB-4410-93A5-6DFB6D73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1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6A043B-2469-4868-9823-713F2C0A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5D72B-2043-44D9-B8C0-A988C701C78B}" type="datetime1">
              <a:rPr lang="en-US" smtClean="0"/>
              <a:t>5/21/2026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557D-5A7B-43C5-941D-AF012B82C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62EC40-551E-42A1-9D96-5539C9BE2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1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87532-0187-400F-AE47-DA060F20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14CF3-9EAD-4BA0-94D9-D8B307F71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87D7C-0E0C-49A8-8140-BDDAC3B56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36AE0-8B40-4286-B711-B1A4D5DE3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181F5-66F4-430A-A70A-4E1410E22A02}" type="datetime1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287A1-2741-4F35-B495-89AAB2348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C947A0-00DD-4C39-A694-0B533AAE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17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94604-21C2-491A-B735-720E2AF87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B0F1AC-1E0D-4F62-95A7-806F6DBE45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3145C0-98D9-4A3D-80CB-282AD2937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39B2D6-6B70-4531-AA86-447E5601D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BE80E-4646-4C57-8AE8-C072AB28AC68}" type="datetime1">
              <a:rPr lang="en-US" smtClean="0"/>
              <a:t>5/21/2026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6BED58-0297-4944-B410-FEA62E1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4E8FA-A06C-441C-B591-F61EF5C7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2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28F708-5965-49BC-ACA4-CAE4DAC53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7B8A0-74A7-498E-BBD4-6C37FF2D9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474BE-2242-4410-86F4-E541A735F1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DC1AB-9F72-4682-9DAA-BEED49D9311F}" type="datetime1">
              <a:rPr lang="en-US" smtClean="0"/>
              <a:t>5/21/2026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5E8F5-8ACC-41D0-BA83-31EC721E6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2D5CD-4AC0-4E69-BF41-ABA6F98C8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E9C7A-0484-4157-B03B-6E2EC9E863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0455"/>
            <a:ext cx="10896600" cy="517065"/>
          </a:xfrm>
          <a:prstGeom prst="rect">
            <a:avLst/>
          </a:prstGeom>
        </p:spPr>
        <p:txBody>
          <a:bodyPr vert="horz" wrap="square" lIns="0" tIns="45720" rIns="91440" bIns="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10896600" cy="1775358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43580"/>
            <a:ext cx="1116106" cy="31442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274320" tIns="45720" rIns="274320" bIns="45720" rtlCol="0" anchor="ctr">
            <a:spAutoFit/>
          </a:bodyPr>
          <a:lstStyle>
            <a:lvl1pPr algn="l"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0EB5E6-54D5-9945-8BFD-BD46E279442E}"/>
              </a:ext>
            </a:extLst>
          </p:cNvPr>
          <p:cNvSpPr/>
          <p:nvPr userDrawn="1"/>
        </p:nvSpPr>
        <p:spPr>
          <a:xfrm>
            <a:off x="11647553" y="0"/>
            <a:ext cx="57064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2794618-AA7B-F040-BD0B-B97556AA7FE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704812" y="222225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9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>
          <p15:clr>
            <a:srgbClr val="F26B43"/>
          </p15:clr>
        </p15:guide>
        <p15:guide id="2" pos="72">
          <p15:clr>
            <a:srgbClr val="F26B43"/>
          </p15:clr>
        </p15:guide>
        <p15:guide id="3" pos="7608">
          <p15:clr>
            <a:srgbClr val="F26B43"/>
          </p15:clr>
        </p15:guide>
        <p15:guide id="4" orient="horz" pos="4248">
          <p15:clr>
            <a:srgbClr val="F26B43"/>
          </p15:clr>
        </p15:guide>
        <p15:guide id="5" pos="288">
          <p15:clr>
            <a:srgbClr val="F26B43"/>
          </p15:clr>
        </p15:guide>
        <p15:guide id="6" orient="horz" pos="768">
          <p15:clr>
            <a:srgbClr val="F26B43"/>
          </p15:clr>
        </p15:guide>
        <p15:guide id="7" orient="horz" pos="960">
          <p15:clr>
            <a:srgbClr val="F26B43"/>
          </p15:clr>
        </p15:guide>
        <p15:guide id="8" orient="horz" pos="1152">
          <p15:clr>
            <a:srgbClr val="F26B43"/>
          </p15:clr>
        </p15:guide>
        <p15:guide id="9" orient="horz" pos="3888">
          <p15:clr>
            <a:srgbClr val="F26B43"/>
          </p15:clr>
        </p15:guide>
        <p15:guide id="10" pos="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czahasky@wisc.edu" TargetMode="Externa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98574-9742-9B47-94FA-808EF6C372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68167" y="4197483"/>
            <a:ext cx="4869485" cy="2088777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Christopher Zahasky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Associate Professor, Department of Geoscience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Wisconsin-Madison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Email: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czahasky@wisc.edu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Website: Zahasky.geoscience.wisc.edu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C13DF1-F5BA-FD44-AB37-3592199D9B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6534835"/>
            <a:ext cx="2969724" cy="323165"/>
          </a:xfrm>
        </p:spPr>
        <p:txBody>
          <a:bodyPr/>
          <a:lstStyle/>
          <a:p>
            <a:r>
              <a:rPr lang="en-US" dirty="0" err="1"/>
              <a:t>InterPore</a:t>
            </a:r>
            <a:r>
              <a:rPr lang="en-US" dirty="0"/>
              <a:t> 2026– May 22,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64CE0-D429-FBD5-6CB2-E9A4F03C6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79059"/>
            <a:ext cx="8972550" cy="115252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ADDFBF-2BC8-8798-E608-CEF54969AFE0}"/>
              </a:ext>
            </a:extLst>
          </p:cNvPr>
          <p:cNvSpPr txBox="1">
            <a:spLocks/>
          </p:cNvSpPr>
          <p:nvPr/>
        </p:nvSpPr>
        <p:spPr>
          <a:xfrm>
            <a:off x="7168013" y="4197483"/>
            <a:ext cx="4869485" cy="1323439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  <a:cs typeface="+mn-cs"/>
              </a:rPr>
              <a:t>Collin Sutton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NSF-EAR Postdoctoral Fellow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Colorado School of Mines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cs typeface="+mn-cs"/>
              </a:rPr>
              <a:t>Email: Collin.Sutton@Mines.edu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E72C06D-DF6F-307A-6336-7C3FB7D07566}"/>
              </a:ext>
            </a:extLst>
          </p:cNvPr>
          <p:cNvSpPr txBox="1">
            <a:spLocks/>
          </p:cNvSpPr>
          <p:nvPr/>
        </p:nvSpPr>
        <p:spPr>
          <a:xfrm>
            <a:off x="838200" y="1688123"/>
            <a:ext cx="10515600" cy="2719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Optimization and experimental validation of graph-based model of complex transport processes in fractured porous media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9778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2CA2E-D4B8-F8C8-2402-7EA20C844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8DFD7-CB06-0ECC-8B7F-BEC7C7501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614364"/>
          </a:xfrm>
        </p:spPr>
        <p:txBody>
          <a:bodyPr/>
          <a:lstStyle/>
          <a:p>
            <a:r>
              <a:rPr lang="en-US" dirty="0"/>
              <a:t>Solve for transport with Time Domain Random Walk Model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FA8E0FA-F0B7-1EC1-5E19-DC4CAB270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9945"/>
            <a:ext cx="10515600" cy="4351338"/>
          </a:xfrm>
        </p:spPr>
        <p:txBody>
          <a:bodyPr/>
          <a:lstStyle/>
          <a:p>
            <a:r>
              <a:rPr lang="en-US" dirty="0"/>
              <a:t>Empirically corrected lognormal PDF used when edge Pe &gt; 10</a:t>
            </a:r>
          </a:p>
          <a:p>
            <a:r>
              <a:rPr lang="en-US" dirty="0"/>
              <a:t>Lookup table at Pe &lt;10, draw a random uniform number from (0,1) and lookup                        to determine travel time.</a:t>
            </a:r>
          </a:p>
          <a:p>
            <a:r>
              <a:rPr lang="en-US" dirty="0"/>
              <a:t>Matrix diffusion</a:t>
            </a:r>
          </a:p>
          <a:p>
            <a:r>
              <a:rPr lang="en-US" dirty="0"/>
              <a:t>First order reactions if deposition/reaction time is less than travel time        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4B90054-2AD8-9675-4A1B-987AA72A8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04" y="3065099"/>
            <a:ext cx="1790713" cy="342903"/>
          </a:xfrm>
          <a:prstGeom prst="rect">
            <a:avLst/>
          </a:prstGeom>
        </p:spPr>
      </p:pic>
      <p:sp>
        <p:nvSpPr>
          <p:cNvPr id="21" name="Google Shape;291;p29">
            <a:extLst>
              <a:ext uri="{FF2B5EF4-FFF2-40B4-BE49-F238E27FC236}">
                <a16:creationId xmlns:a16="http://schemas.microsoft.com/office/drawing/2014/main" id="{2D9A4DCA-95BC-E824-DB7A-03D60AB708AE}"/>
              </a:ext>
            </a:extLst>
          </p:cNvPr>
          <p:cNvSpPr txBox="1"/>
          <p:nvPr/>
        </p:nvSpPr>
        <p:spPr>
          <a:xfrm>
            <a:off x="10166980" y="2099945"/>
            <a:ext cx="1855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[Bodin et al, 2023]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Google Shape;291;p29">
            <a:extLst>
              <a:ext uri="{FF2B5EF4-FFF2-40B4-BE49-F238E27FC236}">
                <a16:creationId xmlns:a16="http://schemas.microsoft.com/office/drawing/2014/main" id="{B74C7B6C-D584-9AFD-6129-4948FD6A5CF6}"/>
              </a:ext>
            </a:extLst>
          </p:cNvPr>
          <p:cNvSpPr txBox="1"/>
          <p:nvPr/>
        </p:nvSpPr>
        <p:spPr>
          <a:xfrm>
            <a:off x="3582000" y="3528458"/>
            <a:ext cx="26429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[Yosri et al, 2020; Liu et al, 2022]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Google Shape;291;p29">
            <a:extLst>
              <a:ext uri="{FF2B5EF4-FFF2-40B4-BE49-F238E27FC236}">
                <a16:creationId xmlns:a16="http://schemas.microsoft.com/office/drawing/2014/main" id="{540D9AC1-60E0-972B-FB67-5358361496D8}"/>
              </a:ext>
            </a:extLst>
          </p:cNvPr>
          <p:cNvSpPr txBox="1"/>
          <p:nvPr/>
        </p:nvSpPr>
        <p:spPr>
          <a:xfrm>
            <a:off x="2110337" y="4430196"/>
            <a:ext cx="166597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[Liu et al, 2022]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81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A2FD97-42F2-0794-F1E2-A0D18ACD8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02" y="2908954"/>
            <a:ext cx="8003227" cy="3812521"/>
          </a:xfrm>
          <a:prstGeom prst="rect">
            <a:avLst/>
          </a:prstGeom>
        </p:spPr>
      </p:pic>
      <p:pic>
        <p:nvPicPr>
          <p:cNvPr id="11" name="Picture 10" descr="A screen shot of a diagram&#10;&#10;AI-generated content may be incorrect.">
            <a:extLst>
              <a:ext uri="{FF2B5EF4-FFF2-40B4-BE49-F238E27FC236}">
                <a16:creationId xmlns:a16="http://schemas.microsoft.com/office/drawing/2014/main" id="{BEA18518-B445-4E95-ED92-08538B428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6" t="8212" r="-2389" b="14890"/>
          <a:stretch>
            <a:fillRect/>
          </a:stretch>
        </p:blipFill>
        <p:spPr>
          <a:xfrm>
            <a:off x="7771999" y="197235"/>
            <a:ext cx="4476888" cy="3231765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E92C14-3A18-799D-6FA9-1E71FF86B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EF0D64-20BD-1A00-2108-1AA6A6F5B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053263" cy="2054225"/>
          </a:xfrm>
        </p:spPr>
        <p:txBody>
          <a:bodyPr>
            <a:normAutofit/>
          </a:bodyPr>
          <a:lstStyle/>
          <a:p>
            <a:r>
              <a:rPr lang="en-US" dirty="0"/>
              <a:t>Fractured Sierra granite with subtle matrix diffusion and colloid transport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1AAFB-488E-7C0C-8372-557DFD4BA4BD}"/>
              </a:ext>
            </a:extLst>
          </p:cNvPr>
          <p:cNvSpPr txBox="1"/>
          <p:nvPr/>
        </p:nvSpPr>
        <p:spPr>
          <a:xfrm>
            <a:off x="8823960" y="3876721"/>
            <a:ext cx="29770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First-order attachment term and </a:t>
            </a:r>
            <a:r>
              <a:rPr lang="en-US" sz="2400" dirty="0" err="1"/>
              <a:t>dispersivity</a:t>
            </a:r>
            <a:r>
              <a:rPr lang="en-US" sz="2400" dirty="0"/>
              <a:t> are the only colloid transport tuning parameters relative to tracer fit</a:t>
            </a:r>
          </a:p>
        </p:txBody>
      </p:sp>
    </p:spTree>
    <p:extLst>
      <p:ext uri="{BB962C8B-B14F-4D97-AF65-F5344CB8AC3E}">
        <p14:creationId xmlns:p14="http://schemas.microsoft.com/office/powerpoint/2010/main" val="337508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76C60-4B6A-48B6-84A6-61B8D116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11278" cy="2445452"/>
          </a:xfrm>
        </p:spPr>
        <p:txBody>
          <a:bodyPr>
            <a:normAutofit fontScale="90000"/>
          </a:bodyPr>
          <a:lstStyle/>
          <a:p>
            <a:r>
              <a:rPr lang="en-US" dirty="0"/>
              <a:t>In addition to breakthrough curves, we can also compare deposition profiles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D50EA-A982-65C7-F6F1-4139EEE8F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B29D05-2499-B67C-AFE4-FD03056061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923"/>
          <a:stretch>
            <a:fillRect/>
          </a:stretch>
        </p:blipFill>
        <p:spPr>
          <a:xfrm>
            <a:off x="6248401" y="2552131"/>
            <a:ext cx="5792246" cy="4239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42AAD9-2911-F9BB-AB3E-5DC038FCB3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95" t="5683" r="18416" b="20048"/>
          <a:stretch>
            <a:fillRect/>
          </a:stretch>
        </p:blipFill>
        <p:spPr>
          <a:xfrm>
            <a:off x="1158240" y="2962656"/>
            <a:ext cx="4559808" cy="1987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9878B9-2F08-CE2F-6AAC-F14727650F83}"/>
              </a:ext>
            </a:extLst>
          </p:cNvPr>
          <p:cNvSpPr txBox="1"/>
          <p:nvPr/>
        </p:nvSpPr>
        <p:spPr>
          <a:xfrm>
            <a:off x="1528561" y="4871198"/>
            <a:ext cx="2816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Flow solution</a:t>
            </a:r>
          </a:p>
        </p:txBody>
      </p:sp>
    </p:spTree>
    <p:extLst>
      <p:ext uri="{BB962C8B-B14F-4D97-AF65-F5344CB8AC3E}">
        <p14:creationId xmlns:p14="http://schemas.microsoft.com/office/powerpoint/2010/main" val="337538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7C5CB-A58A-2A34-509A-DC8E9219CC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477C2-8C9C-5471-8975-69E1DAFA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11278" cy="2445452"/>
          </a:xfrm>
        </p:spPr>
        <p:txBody>
          <a:bodyPr>
            <a:normAutofit fontScale="90000"/>
          </a:bodyPr>
          <a:lstStyle/>
          <a:p>
            <a:r>
              <a:rPr lang="en-US" dirty="0"/>
              <a:t>In addition to breakthrough curves, we can also compare deposition profiles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5E96E-BCE7-C4B3-CBF1-414B7267A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E0D0C3-4A23-E3FB-1F54-F9892B66B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1" y="277343"/>
            <a:ext cx="5792246" cy="65138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D8384-A137-2644-B1A8-8764049BCF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95" t="5683" r="18416" b="20048"/>
          <a:stretch>
            <a:fillRect/>
          </a:stretch>
        </p:blipFill>
        <p:spPr>
          <a:xfrm>
            <a:off x="1158240" y="2962656"/>
            <a:ext cx="4559808" cy="19872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72BFA-A4D8-F9E6-BBD8-DF1145E0903D}"/>
              </a:ext>
            </a:extLst>
          </p:cNvPr>
          <p:cNvSpPr txBox="1"/>
          <p:nvPr/>
        </p:nvSpPr>
        <p:spPr>
          <a:xfrm>
            <a:off x="1528561" y="4871198"/>
            <a:ext cx="2816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Flow solution</a:t>
            </a:r>
          </a:p>
        </p:txBody>
      </p:sp>
    </p:spTree>
    <p:extLst>
      <p:ext uri="{BB962C8B-B14F-4D97-AF65-F5344CB8AC3E}">
        <p14:creationId xmlns:p14="http://schemas.microsoft.com/office/powerpoint/2010/main" val="4379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6AF5-BE4E-1785-2279-68D88135D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5155566"/>
          </a:xfrm>
        </p:spPr>
        <p:txBody>
          <a:bodyPr>
            <a:normAutofit/>
          </a:bodyPr>
          <a:lstStyle/>
          <a:p>
            <a:r>
              <a:rPr lang="en-US" dirty="0"/>
              <a:t>… but what about more complex fracture networks and boundary conditions?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77626E-B14D-7D60-5641-A4E8C3675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BE93F-1CD2-79DC-EA90-1CD93147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35908" cy="1864459"/>
          </a:xfrm>
        </p:spPr>
        <p:txBody>
          <a:bodyPr>
            <a:normAutofit fontScale="90000"/>
          </a:bodyPr>
          <a:lstStyle/>
          <a:p>
            <a:r>
              <a:rPr lang="en-US" dirty="0"/>
              <a:t>Use </a:t>
            </a:r>
            <a:r>
              <a:rPr lang="en-US" dirty="0" err="1"/>
              <a:t>multiwell</a:t>
            </a:r>
            <a:r>
              <a:rPr lang="en-US" dirty="0"/>
              <a:t> fracture caging to generate hydraulic fractures in laboratory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ACE51-7DE7-5EFE-1A52-B1173A7B2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364" y="1825625"/>
            <a:ext cx="4646436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E110A-1096-9A78-8934-09BBD2DE4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9166DD-2FE6-328F-D4E9-650100412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46" y="2590321"/>
            <a:ext cx="4131170" cy="42676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619055-7412-943B-228E-3F75568BF7C6}"/>
              </a:ext>
            </a:extLst>
          </p:cNvPr>
          <p:cNvSpPr txBox="1"/>
          <p:nvPr/>
        </p:nvSpPr>
        <p:spPr>
          <a:xfrm>
            <a:off x="1140732" y="6356350"/>
            <a:ext cx="1532129" cy="31034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ea typeface="Cambria" panose="02040503050406030204" pitchFamily="18" charset="0"/>
              </a:rPr>
              <a:t>[Frash et al, 2021]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9BB397-0E66-B7AF-5FA6-AC1C45CD2E1A}"/>
              </a:ext>
            </a:extLst>
          </p:cNvPr>
          <p:cNvGrpSpPr/>
          <p:nvPr/>
        </p:nvGrpSpPr>
        <p:grpSpPr>
          <a:xfrm>
            <a:off x="6435971" y="948456"/>
            <a:ext cx="5335908" cy="5718236"/>
            <a:chOff x="6636645" y="1097018"/>
            <a:chExt cx="5178049" cy="554906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045B9D6-CD32-140A-6858-CBD422BB2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0" b="7529"/>
            <a:stretch>
              <a:fillRect/>
            </a:stretch>
          </p:blipFill>
          <p:spPr>
            <a:xfrm>
              <a:off x="6636645" y="1108110"/>
              <a:ext cx="5143500" cy="553797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266E56-A2A9-E0EC-40ED-749ABC8100B3}"/>
                </a:ext>
              </a:extLst>
            </p:cNvPr>
            <p:cNvSpPr/>
            <p:nvPr/>
          </p:nvSpPr>
          <p:spPr>
            <a:xfrm>
              <a:off x="10283409" y="1097018"/>
              <a:ext cx="1496736" cy="1845737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088A1C0-3F02-AB20-D88D-58E0B59D7D95}"/>
                </a:ext>
              </a:extLst>
            </p:cNvPr>
            <p:cNvGrpSpPr/>
            <p:nvPr/>
          </p:nvGrpSpPr>
          <p:grpSpPr>
            <a:xfrm>
              <a:off x="10248859" y="1192222"/>
              <a:ext cx="1565835" cy="1562067"/>
              <a:chOff x="5070810" y="2537486"/>
              <a:chExt cx="1565835" cy="1562067"/>
            </a:xfrm>
          </p:grpSpPr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0417C27A-D847-81B1-C0B7-D18F6D24A113}"/>
                  </a:ext>
                </a:extLst>
              </p:cNvPr>
              <p:cNvSpPr/>
              <p:nvPr/>
            </p:nvSpPr>
            <p:spPr>
              <a:xfrm>
                <a:off x="5464648" y="3398587"/>
                <a:ext cx="643467" cy="643467"/>
              </a:xfrm>
              <a:prstGeom prst="cub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5DFB01A-8462-BE83-CEB8-6BA786E56412}"/>
                  </a:ext>
                </a:extLst>
              </p:cNvPr>
              <p:cNvCxnSpPr/>
              <p:nvPr/>
            </p:nvCxnSpPr>
            <p:spPr>
              <a:xfrm flipV="1">
                <a:off x="5395618" y="3782053"/>
                <a:ext cx="317500" cy="3175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83682735-83B8-E435-E9CA-CAEEAF3310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6381" y="3227090"/>
                <a:ext cx="0" cy="23502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8EAF908-90D1-A2C7-9198-59D1AD0F4AFB}"/>
                      </a:ext>
                    </a:extLst>
                  </p:cNvPr>
                  <p:cNvSpPr txBox="1"/>
                  <p:nvPr/>
                </p:nvSpPr>
                <p:spPr>
                  <a:xfrm>
                    <a:off x="5070810" y="2537486"/>
                    <a:ext cx="1565835" cy="507741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/>
                            </m:ctrlPr>
                          </m:sSubPr>
                          <m:e>
                            <m:r>
                              <a:rPr lang="en-US" sz="1400" b="0" i="1" smtClean="0"/>
                              <m:t>𝜎</m:t>
                            </m:r>
                          </m:e>
                          <m:sub>
                            <m:r>
                              <a:rPr lang="en-US" sz="1400" b="0" i="1" smtClean="0"/>
                              <m:t>1</m:t>
                            </m:r>
                          </m:sub>
                        </m:sSub>
                        <m:r>
                          <a:rPr lang="en-US" sz="1400" b="0" i="1" smtClean="0"/>
                          <m:t>=</m:t>
                        </m:r>
                        <m:sSub>
                          <m:sSubPr>
                            <m:ctrlPr>
                              <a:rPr lang="en-US" sz="1400" i="1" smtClean="0"/>
                            </m:ctrlPr>
                          </m:sSubPr>
                          <m:e>
                            <m:r>
                              <a:rPr lang="en-US" sz="1400" b="0" i="1" smtClean="0"/>
                              <m:t>𝜎</m:t>
                            </m:r>
                          </m:e>
                          <m:sub>
                            <m:r>
                              <a:rPr lang="en-US" sz="1400" b="0" i="1" smtClean="0"/>
                              <m:t>2</m:t>
                            </m:r>
                          </m:sub>
                        </m:sSub>
                        <m:r>
                          <a:rPr lang="en-US" sz="1400" b="0" i="1" smtClean="0"/>
                          <m:t>=</m:t>
                        </m:r>
                      </m:oMath>
                    </a14:m>
                    <a:r>
                      <a:rPr lang="en-US" sz="1400" dirty="0"/>
                      <a:t> 31MPa</a:t>
                    </a:r>
                  </a:p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i="1" smtClean="0"/>
                            </m:ctrlPr>
                          </m:sSubPr>
                          <m:e>
                            <m:r>
                              <a:rPr lang="en-US" sz="1400" b="0" i="1" smtClean="0"/>
                              <m:t>𝜎</m:t>
                            </m:r>
                          </m:e>
                          <m:sub>
                            <m:r>
                              <a:rPr lang="en-US" sz="1400" b="0" i="1" smtClean="0"/>
                              <m:t>3</m:t>
                            </m:r>
                          </m:sub>
                        </m:sSub>
                        <m:r>
                          <a:rPr lang="en-US" sz="1400" b="0" i="1" smtClean="0"/>
                          <m:t>=</m:t>
                        </m:r>
                      </m:oMath>
                    </a14:m>
                    <a:r>
                      <a:rPr lang="en-US" sz="1400" dirty="0"/>
                      <a:t> 5.9MPa</a:t>
                    </a:r>
                  </a:p>
                </p:txBody>
              </p:sp>
            </mc:Choice>
            <mc:Fallback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F8EAF908-90D1-A2C7-9198-59D1AD0F4AF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0810" y="2537486"/>
                    <a:ext cx="1565835" cy="50774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t="-2326" b="-116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9FCFFAF-5627-AE74-1130-20120B1F4C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47155" y="3720320"/>
                <a:ext cx="37846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Google Shape;291;p29">
            <a:extLst>
              <a:ext uri="{FF2B5EF4-FFF2-40B4-BE49-F238E27FC236}">
                <a16:creationId xmlns:a16="http://schemas.microsoft.com/office/drawing/2014/main" id="{14F7AA2F-6EC8-EBDD-22B1-48A6827A9422}"/>
              </a:ext>
            </a:extLst>
          </p:cNvPr>
          <p:cNvSpPr txBox="1"/>
          <p:nvPr/>
        </p:nvSpPr>
        <p:spPr>
          <a:xfrm>
            <a:off x="5986141" y="67899"/>
            <a:ext cx="3425738" cy="17235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Same well arrangement but in granite block </a:t>
            </a:r>
          </a:p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(45 x 30 x 30 cm) under triaxial stress conditions</a:t>
            </a:r>
            <a:endParaRPr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17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94FDC-784B-8149-5946-C5530E5CD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58A9DC-9B32-3461-7E7C-FB77E181E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129" y="959886"/>
            <a:ext cx="5348825" cy="5844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8E8602-CAFF-5F4B-D475-65765F08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132" y="210599"/>
            <a:ext cx="6055231" cy="947992"/>
          </a:xfrm>
        </p:spPr>
        <p:txBody>
          <a:bodyPr>
            <a:noAutofit/>
          </a:bodyPr>
          <a:lstStyle/>
          <a:p>
            <a:r>
              <a:rPr lang="en-US" sz="3600" dirty="0" err="1"/>
              <a:t>Multiwell</a:t>
            </a:r>
            <a:r>
              <a:rPr lang="en-US" sz="3600" dirty="0"/>
              <a:t> tracer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71F19-4954-31D6-62F1-B4C676022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364" y="1825625"/>
            <a:ext cx="4646436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69E0D-8569-11E0-3DC6-17BA1AEF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16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C03B9A-C22D-76CC-0FF9-49921A017127}"/>
              </a:ext>
            </a:extLst>
          </p:cNvPr>
          <p:cNvGrpSpPr/>
          <p:nvPr/>
        </p:nvGrpSpPr>
        <p:grpSpPr>
          <a:xfrm>
            <a:off x="6435971" y="959886"/>
            <a:ext cx="5335908" cy="5706806"/>
            <a:chOff x="6636645" y="1108110"/>
            <a:chExt cx="5178049" cy="55379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79FE7A-9085-8D43-17AA-32D381162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0" b="7529"/>
            <a:stretch>
              <a:fillRect/>
            </a:stretch>
          </p:blipFill>
          <p:spPr>
            <a:xfrm>
              <a:off x="6636645" y="1108110"/>
              <a:ext cx="5143500" cy="553797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8AD4D5E-2AFE-F081-7A26-BB57FE153F1B}"/>
                </a:ext>
              </a:extLst>
            </p:cNvPr>
            <p:cNvSpPr/>
            <p:nvPr/>
          </p:nvSpPr>
          <p:spPr>
            <a:xfrm>
              <a:off x="10283409" y="1108110"/>
              <a:ext cx="1496736" cy="184573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DC8780A-7422-F7FB-2808-5633D27B912D}"/>
                </a:ext>
              </a:extLst>
            </p:cNvPr>
            <p:cNvGrpSpPr/>
            <p:nvPr/>
          </p:nvGrpSpPr>
          <p:grpSpPr>
            <a:xfrm>
              <a:off x="10248859" y="1184483"/>
              <a:ext cx="1565835" cy="1569806"/>
              <a:chOff x="5070810" y="2529747"/>
              <a:chExt cx="1565835" cy="1569806"/>
            </a:xfrm>
          </p:grpSpPr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9A8DEC8E-3B0C-9ABF-5685-9DF0CD23FAB0}"/>
                  </a:ext>
                </a:extLst>
              </p:cNvPr>
              <p:cNvSpPr/>
              <p:nvPr/>
            </p:nvSpPr>
            <p:spPr>
              <a:xfrm>
                <a:off x="5464648" y="3398587"/>
                <a:ext cx="643467" cy="643467"/>
              </a:xfrm>
              <a:prstGeom prst="cub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58D4513-7FB9-6DF2-8EBB-557B63DE4296}"/>
                  </a:ext>
                </a:extLst>
              </p:cNvPr>
              <p:cNvCxnSpPr/>
              <p:nvPr/>
            </p:nvCxnSpPr>
            <p:spPr>
              <a:xfrm flipV="1">
                <a:off x="5395618" y="3782053"/>
                <a:ext cx="317500" cy="3175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67C4F50-255E-5EC0-BFC1-53283B6F1D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6381" y="3227090"/>
                <a:ext cx="0" cy="23502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84DEA74A-94D7-1592-4D53-D5142D1F5D56}"/>
                      </a:ext>
                    </a:extLst>
                  </p:cNvPr>
                  <p:cNvSpPr txBox="1"/>
                  <p:nvPr/>
                </p:nvSpPr>
                <p:spPr>
                  <a:xfrm>
                    <a:off x="5070810" y="2529747"/>
                    <a:ext cx="1565835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sz="1400" b="1" dirty="0"/>
                      <a:t> 31MPa</a:t>
                    </a:r>
                  </a:p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sz="1400" b="1" dirty="0"/>
                      <a:t> 5.9MPa</a:t>
                    </a: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8D7D0DEF-02D1-C28B-87FF-2E23E84F9F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0810" y="2529747"/>
                    <a:ext cx="1565835" cy="5232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163" r="-389" b="-116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BA519BB-4D7A-D3E4-68B5-F71A2F8C1DE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47155" y="3720320"/>
                <a:ext cx="37846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Google Shape;291;p29">
            <a:extLst>
              <a:ext uri="{FF2B5EF4-FFF2-40B4-BE49-F238E27FC236}">
                <a16:creationId xmlns:a16="http://schemas.microsoft.com/office/drawing/2014/main" id="{19D12557-8AC4-9196-FD4C-BF546AE9B048}"/>
              </a:ext>
            </a:extLst>
          </p:cNvPr>
          <p:cNvSpPr txBox="1"/>
          <p:nvPr/>
        </p:nvSpPr>
        <p:spPr>
          <a:xfrm>
            <a:off x="7152515" y="3229600"/>
            <a:ext cx="2977662" cy="209284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BTC at open wells measured with custom flow-through cuvette in UV-Vis spectrophotometer</a:t>
            </a:r>
            <a:endParaRPr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8BBB953-A3EE-137A-90E2-70B5F2CC61AD}"/>
              </a:ext>
            </a:extLst>
          </p:cNvPr>
          <p:cNvSpPr/>
          <p:nvPr/>
        </p:nvSpPr>
        <p:spPr>
          <a:xfrm>
            <a:off x="4161692" y="2602523"/>
            <a:ext cx="2977662" cy="1488831"/>
          </a:xfrm>
          <a:custGeom>
            <a:avLst/>
            <a:gdLst>
              <a:gd name="csX0" fmla="*/ 3915508 w 3915508"/>
              <a:gd name="csY0" fmla="*/ 1582615 h 1582615"/>
              <a:gd name="csX1" fmla="*/ 3223846 w 3915508"/>
              <a:gd name="csY1" fmla="*/ 961292 h 1582615"/>
              <a:gd name="csX2" fmla="*/ 1664677 w 3915508"/>
              <a:gd name="csY2" fmla="*/ 281354 h 1582615"/>
              <a:gd name="csX3" fmla="*/ 0 w 3915508"/>
              <a:gd name="csY3" fmla="*/ 0 h 15826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915508" h="1582615">
                <a:moveTo>
                  <a:pt x="3915508" y="1582615"/>
                </a:moveTo>
                <a:cubicBezTo>
                  <a:pt x="3757246" y="1380392"/>
                  <a:pt x="3598984" y="1178169"/>
                  <a:pt x="3223846" y="961292"/>
                </a:cubicBezTo>
                <a:cubicBezTo>
                  <a:pt x="2848708" y="744415"/>
                  <a:pt x="2201985" y="441569"/>
                  <a:pt x="1664677" y="281354"/>
                </a:cubicBezTo>
                <a:cubicBezTo>
                  <a:pt x="1127369" y="121139"/>
                  <a:pt x="563684" y="60569"/>
                  <a:pt x="0" y="0"/>
                </a:cubicBezTo>
              </a:path>
            </a:pathLst>
          </a:custGeom>
          <a:ln w="57150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Google Shape;291;p29">
            <a:extLst>
              <a:ext uri="{FF2B5EF4-FFF2-40B4-BE49-F238E27FC236}">
                <a16:creationId xmlns:a16="http://schemas.microsoft.com/office/drawing/2014/main" id="{3023B234-DE7A-510C-5276-2A4EBBD15013}"/>
              </a:ext>
            </a:extLst>
          </p:cNvPr>
          <p:cNvSpPr txBox="1"/>
          <p:nvPr/>
        </p:nvSpPr>
        <p:spPr>
          <a:xfrm>
            <a:off x="6189525" y="258664"/>
            <a:ext cx="3461643" cy="98484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Fluorescene tracer injected into center well</a:t>
            </a:r>
            <a:endParaRPr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87D4B46-C0E3-3985-B1F9-B030B4E28470}"/>
              </a:ext>
            </a:extLst>
          </p:cNvPr>
          <p:cNvSpPr/>
          <p:nvPr/>
        </p:nvSpPr>
        <p:spPr>
          <a:xfrm rot="18117638" flipV="1">
            <a:off x="8470111" y="1192169"/>
            <a:ext cx="395999" cy="790906"/>
          </a:xfrm>
          <a:custGeom>
            <a:avLst/>
            <a:gdLst>
              <a:gd name="csX0" fmla="*/ 3915508 w 3915508"/>
              <a:gd name="csY0" fmla="*/ 1582615 h 1582615"/>
              <a:gd name="csX1" fmla="*/ 3223846 w 3915508"/>
              <a:gd name="csY1" fmla="*/ 961292 h 1582615"/>
              <a:gd name="csX2" fmla="*/ 1664677 w 3915508"/>
              <a:gd name="csY2" fmla="*/ 281354 h 1582615"/>
              <a:gd name="csX3" fmla="*/ 0 w 3915508"/>
              <a:gd name="csY3" fmla="*/ 0 h 15826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3915508" h="1582615">
                <a:moveTo>
                  <a:pt x="3915508" y="1582615"/>
                </a:moveTo>
                <a:cubicBezTo>
                  <a:pt x="3757246" y="1380392"/>
                  <a:pt x="3598984" y="1178169"/>
                  <a:pt x="3223846" y="961292"/>
                </a:cubicBezTo>
                <a:cubicBezTo>
                  <a:pt x="2848708" y="744415"/>
                  <a:pt x="2201985" y="441569"/>
                  <a:pt x="1664677" y="281354"/>
                </a:cubicBezTo>
                <a:cubicBezTo>
                  <a:pt x="1127369" y="121139"/>
                  <a:pt x="563684" y="60569"/>
                  <a:pt x="0" y="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9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013A4-6F8F-941B-49E3-F785506250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4373-5964-A2A3-A6F7-C4603288B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52244"/>
          </a:xfrm>
        </p:spPr>
        <p:txBody>
          <a:bodyPr>
            <a:normAutofit/>
          </a:bodyPr>
          <a:lstStyle/>
          <a:p>
            <a:r>
              <a:rPr lang="en-US" dirty="0"/>
              <a:t>Initial graph parameterization uses known wells at nodes and random interior nodes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FF70AB-BB9C-428E-1416-2F4CA4919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2F134-1D0F-4106-5335-9DF43151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53"/>
          <a:stretch>
            <a:fillRect/>
          </a:stretch>
        </p:blipFill>
        <p:spPr>
          <a:xfrm>
            <a:off x="166152" y="2152087"/>
            <a:ext cx="11698132" cy="4569388"/>
          </a:xfrm>
          <a:prstGeom prst="rect">
            <a:avLst/>
          </a:prstGeom>
        </p:spPr>
      </p:pic>
      <p:sp>
        <p:nvSpPr>
          <p:cNvPr id="5" name="Google Shape;291;p29">
            <a:extLst>
              <a:ext uri="{FF2B5EF4-FFF2-40B4-BE49-F238E27FC236}">
                <a16:creationId xmlns:a16="http://schemas.microsoft.com/office/drawing/2014/main" id="{C64FDC2D-2F7B-871B-DEDB-0C56E7E3654F}"/>
              </a:ext>
            </a:extLst>
          </p:cNvPr>
          <p:cNvSpPr txBox="1"/>
          <p:nvPr/>
        </p:nvSpPr>
        <p:spPr>
          <a:xfrm>
            <a:off x="10628864" y="1620990"/>
            <a:ext cx="279396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Side view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Google Shape;291;p29">
            <a:extLst>
              <a:ext uri="{FF2B5EF4-FFF2-40B4-BE49-F238E27FC236}">
                <a16:creationId xmlns:a16="http://schemas.microsoft.com/office/drawing/2014/main" id="{2AEF5593-1ED4-EF89-10EA-70E72F4E9B5F}"/>
              </a:ext>
            </a:extLst>
          </p:cNvPr>
          <p:cNvSpPr txBox="1"/>
          <p:nvPr/>
        </p:nvSpPr>
        <p:spPr>
          <a:xfrm>
            <a:off x="838200" y="1620989"/>
            <a:ext cx="279396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Top view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7" name="Google Shape;289;p29">
            <a:extLst>
              <a:ext uri="{FF2B5EF4-FFF2-40B4-BE49-F238E27FC236}">
                <a16:creationId xmlns:a16="http://schemas.microsoft.com/office/drawing/2014/main" id="{CCDF101A-758E-8AAE-3D97-047F06E12D64}"/>
              </a:ext>
            </a:extLst>
          </p:cNvPr>
          <p:cNvCxnSpPr>
            <a:cxnSpLocks/>
          </p:cNvCxnSpPr>
          <p:nvPr/>
        </p:nvCxnSpPr>
        <p:spPr>
          <a:xfrm flipH="1">
            <a:off x="2978958" y="4368201"/>
            <a:ext cx="1730202" cy="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0" name="Google Shape;291;p29">
            <a:extLst>
              <a:ext uri="{FF2B5EF4-FFF2-40B4-BE49-F238E27FC236}">
                <a16:creationId xmlns:a16="http://schemas.microsoft.com/office/drawing/2014/main" id="{4F13C265-AEA1-E22C-00FD-E6E925A178DE}"/>
              </a:ext>
            </a:extLst>
          </p:cNvPr>
          <p:cNvSpPr txBox="1"/>
          <p:nvPr/>
        </p:nvSpPr>
        <p:spPr>
          <a:xfrm>
            <a:off x="3632168" y="3894253"/>
            <a:ext cx="1511332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5 cm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3DF90-0B1F-4A0B-44ED-E01A88A39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D8C87-F319-71C2-35E9-C3C53F390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452244"/>
          </a:xfrm>
        </p:spPr>
        <p:txBody>
          <a:bodyPr>
            <a:normAutofit/>
          </a:bodyPr>
          <a:lstStyle/>
          <a:p>
            <a:r>
              <a:rPr lang="en-US" dirty="0"/>
              <a:t>Initial graph parameterization uses known wells at nodes and random interior nodes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F7C53-717A-78AC-2CB0-AB7EE763B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AC899-6FF0-D738-CEC1-5431E46977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9"/>
          <a:stretch>
            <a:fillRect/>
          </a:stretch>
        </p:blipFill>
        <p:spPr>
          <a:xfrm>
            <a:off x="1016316" y="2242055"/>
            <a:ext cx="3858449" cy="3853945"/>
          </a:xfrm>
          <a:prstGeom prst="rect">
            <a:avLst/>
          </a:prstGeom>
        </p:spPr>
      </p:pic>
      <p:sp>
        <p:nvSpPr>
          <p:cNvPr id="6" name="Google Shape;291;p29">
            <a:extLst>
              <a:ext uri="{FF2B5EF4-FFF2-40B4-BE49-F238E27FC236}">
                <a16:creationId xmlns:a16="http://schemas.microsoft.com/office/drawing/2014/main" id="{F6619827-6691-8F58-89EE-C85D4CDB1D6F}"/>
              </a:ext>
            </a:extLst>
          </p:cNvPr>
          <p:cNvSpPr txBox="1"/>
          <p:nvPr/>
        </p:nvSpPr>
        <p:spPr>
          <a:xfrm>
            <a:off x="434046" y="5859741"/>
            <a:ext cx="2793968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Constant pressure nodes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7" name="Google Shape;289;p29">
            <a:extLst>
              <a:ext uri="{FF2B5EF4-FFF2-40B4-BE49-F238E27FC236}">
                <a16:creationId xmlns:a16="http://schemas.microsoft.com/office/drawing/2014/main" id="{C0AAF58B-7B47-E3F4-8C75-0AF19B76001C}"/>
              </a:ext>
            </a:extLst>
          </p:cNvPr>
          <p:cNvCxnSpPr>
            <a:cxnSpLocks/>
          </p:cNvCxnSpPr>
          <p:nvPr/>
        </p:nvCxnSpPr>
        <p:spPr>
          <a:xfrm flipH="1" flipV="1">
            <a:off x="2945540" y="4308190"/>
            <a:ext cx="1069906" cy="1009116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" name="Google Shape;291;p29">
            <a:extLst>
              <a:ext uri="{FF2B5EF4-FFF2-40B4-BE49-F238E27FC236}">
                <a16:creationId xmlns:a16="http://schemas.microsoft.com/office/drawing/2014/main" id="{82E50585-F852-D1FE-E111-B9F3611F8432}"/>
              </a:ext>
            </a:extLst>
          </p:cNvPr>
          <p:cNvSpPr txBox="1"/>
          <p:nvPr/>
        </p:nvSpPr>
        <p:spPr>
          <a:xfrm>
            <a:off x="4015446" y="5148359"/>
            <a:ext cx="188493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Constant flow node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9" name="Google Shape;289;p29">
            <a:extLst>
              <a:ext uri="{FF2B5EF4-FFF2-40B4-BE49-F238E27FC236}">
                <a16:creationId xmlns:a16="http://schemas.microsoft.com/office/drawing/2014/main" id="{02221DC7-B9AE-566A-45BF-34CAFE33B720}"/>
              </a:ext>
            </a:extLst>
          </p:cNvPr>
          <p:cNvCxnSpPr>
            <a:cxnSpLocks/>
          </p:cNvCxnSpPr>
          <p:nvPr/>
        </p:nvCxnSpPr>
        <p:spPr>
          <a:xfrm flipV="1">
            <a:off x="2440427" y="6078584"/>
            <a:ext cx="320944" cy="277766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0" name="Content Placeholder 23">
            <a:extLst>
              <a:ext uri="{FF2B5EF4-FFF2-40B4-BE49-F238E27FC236}">
                <a16:creationId xmlns:a16="http://schemas.microsoft.com/office/drawing/2014/main" id="{68D29589-2D8A-DF1F-1537-55D9609F8B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447"/>
          <a:stretch>
            <a:fillRect/>
          </a:stretch>
        </p:blipFill>
        <p:spPr>
          <a:xfrm>
            <a:off x="5792075" y="2022413"/>
            <a:ext cx="1535727" cy="49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1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9C3CE-AFBD-F5E1-9C4F-FE39A1F6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67767"/>
          </a:xfrm>
        </p:spPr>
        <p:txBody>
          <a:bodyPr>
            <a:normAutofit fontScale="90000"/>
          </a:bodyPr>
          <a:lstStyle/>
          <a:p>
            <a:r>
              <a:rPr lang="en-US" dirty="0"/>
              <a:t>Given a fixed network geometry, we can apply classic inversion methods to fit node apertures and global transport parameters to pressure, flow, and BTC observations.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7DEFE-788D-BAAD-BBFF-8F1B6ECA0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19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45A7BD-42EE-652B-A324-11DFFF97D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556"/>
          <a:stretch>
            <a:fillRect/>
          </a:stretch>
        </p:blipFill>
        <p:spPr>
          <a:xfrm>
            <a:off x="6244696" y="3366619"/>
            <a:ext cx="5651003" cy="3348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5F8CEA-C58D-811D-4C8C-5F1C3F99AA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31"/>
          <a:stretch>
            <a:fillRect/>
          </a:stretch>
        </p:blipFill>
        <p:spPr>
          <a:xfrm>
            <a:off x="305447" y="3366619"/>
            <a:ext cx="5641859" cy="33481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4307AC3-A749-F857-3AD3-CE1842792F51}"/>
              </a:ext>
            </a:extLst>
          </p:cNvPr>
          <p:cNvSpPr txBox="1">
            <a:spLocks/>
          </p:cNvSpPr>
          <p:nvPr/>
        </p:nvSpPr>
        <p:spPr>
          <a:xfrm>
            <a:off x="724065" y="2497016"/>
            <a:ext cx="11041262" cy="3682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Ensemble Smoother Multiple Data Assimilation (ES-MDA) with 2000 models runs each flow iteration in 20 seconds on 8 processors.</a:t>
            </a:r>
          </a:p>
        </p:txBody>
      </p:sp>
      <p:sp>
        <p:nvSpPr>
          <p:cNvPr id="3" name="Google Shape;291;p29">
            <a:extLst>
              <a:ext uri="{FF2B5EF4-FFF2-40B4-BE49-F238E27FC236}">
                <a16:creationId xmlns:a16="http://schemas.microsoft.com/office/drawing/2014/main" id="{A3FCA688-7336-1907-9339-E377464390F7}"/>
              </a:ext>
            </a:extLst>
          </p:cNvPr>
          <p:cNvSpPr txBox="1"/>
          <p:nvPr/>
        </p:nvSpPr>
        <p:spPr>
          <a:xfrm>
            <a:off x="3069581" y="3476761"/>
            <a:ext cx="2721188" cy="861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Misfit reduction across 12 ES-MDA iterations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40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26DD2D-C367-7465-6626-91493F9D9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413" y="1525604"/>
            <a:ext cx="7304661" cy="5029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756496-6ACA-441A-1040-B3057B231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03" y="365125"/>
            <a:ext cx="10669197" cy="1325563"/>
          </a:xfrm>
        </p:spPr>
        <p:txBody>
          <a:bodyPr/>
          <a:lstStyle/>
          <a:p>
            <a:r>
              <a:rPr lang="en-US" dirty="0"/>
              <a:t>Modeling transport on graphs lead to 4-5 orders of magnitude speed 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DF7424-1902-E1B7-76AB-B2ED87A8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2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D8A8CB-6F45-BE9E-DCFF-4EEA61E88B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148"/>
          <a:stretch>
            <a:fillRect/>
          </a:stretch>
        </p:blipFill>
        <p:spPr>
          <a:xfrm>
            <a:off x="833476" y="4055497"/>
            <a:ext cx="3240689" cy="2561005"/>
          </a:xfrm>
          <a:prstGeom prst="rect">
            <a:avLst/>
          </a:prstGeom>
        </p:spPr>
      </p:pic>
      <p:sp>
        <p:nvSpPr>
          <p:cNvPr id="17" name="Google Shape;291;p29">
            <a:extLst>
              <a:ext uri="{FF2B5EF4-FFF2-40B4-BE49-F238E27FC236}">
                <a16:creationId xmlns:a16="http://schemas.microsoft.com/office/drawing/2014/main" id="{AD7A342F-5C8D-B0CB-183A-BC3996C66B77}"/>
              </a:ext>
            </a:extLst>
          </p:cNvPr>
          <p:cNvSpPr txBox="1"/>
          <p:nvPr/>
        </p:nvSpPr>
        <p:spPr>
          <a:xfrm>
            <a:off x="5209876" y="6284093"/>
            <a:ext cx="44939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[Karra et al, 2017]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8F963-830A-B9B8-70C4-737402CBAF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6912"/>
          <a:stretch>
            <a:fillRect/>
          </a:stretch>
        </p:blipFill>
        <p:spPr>
          <a:xfrm>
            <a:off x="57478" y="1522000"/>
            <a:ext cx="3589049" cy="26099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39CF4D-1DD3-21A6-0C2C-A552780C9B86}"/>
              </a:ext>
            </a:extLst>
          </p:cNvPr>
          <p:cNvSpPr txBox="1"/>
          <p:nvPr/>
        </p:nvSpPr>
        <p:spPr>
          <a:xfrm>
            <a:off x="1884086" y="1863943"/>
            <a:ext cx="24902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DFN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905468-F86E-58F7-F6CA-5C5DC8E8F80F}"/>
              </a:ext>
            </a:extLst>
          </p:cNvPr>
          <p:cNvSpPr txBox="1"/>
          <p:nvPr/>
        </p:nvSpPr>
        <p:spPr>
          <a:xfrm>
            <a:off x="2872770" y="4255394"/>
            <a:ext cx="2490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Graph model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4DEA343-5EB3-0C36-38A8-95F389818D87}"/>
              </a:ext>
            </a:extLst>
          </p:cNvPr>
          <p:cNvSpPr/>
          <p:nvPr/>
        </p:nvSpPr>
        <p:spPr>
          <a:xfrm>
            <a:off x="2294314" y="4510131"/>
            <a:ext cx="651091" cy="596529"/>
          </a:xfrm>
          <a:custGeom>
            <a:avLst/>
            <a:gdLst>
              <a:gd name="csX0" fmla="*/ 651091 w 651091"/>
              <a:gd name="csY0" fmla="*/ 2887 h 596529"/>
              <a:gd name="csX1" fmla="*/ 560130 w 651091"/>
              <a:gd name="csY1" fmla="*/ 41186 h 596529"/>
              <a:gd name="csX2" fmla="*/ 181922 w 651091"/>
              <a:gd name="csY2" fmla="*/ 290133 h 596529"/>
              <a:gd name="csX3" fmla="*/ 0 w 651091"/>
              <a:gd name="csY3" fmla="*/ 596529 h 59652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51091" h="596529">
                <a:moveTo>
                  <a:pt x="651091" y="2887"/>
                </a:moveTo>
                <a:cubicBezTo>
                  <a:pt x="644708" y="-1901"/>
                  <a:pt x="638325" y="-6688"/>
                  <a:pt x="560130" y="41186"/>
                </a:cubicBezTo>
                <a:cubicBezTo>
                  <a:pt x="481935" y="89060"/>
                  <a:pt x="275277" y="197576"/>
                  <a:pt x="181922" y="290133"/>
                </a:cubicBezTo>
                <a:cubicBezTo>
                  <a:pt x="88567" y="382690"/>
                  <a:pt x="44283" y="489609"/>
                  <a:pt x="0" y="596529"/>
                </a:cubicBezTo>
              </a:path>
            </a:pathLst>
          </a:custGeom>
          <a:noFill/>
          <a:ln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41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734438-EAB9-5533-A977-B946B6546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845628F-4E40-A966-1FA9-EC2204F0D1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8787"/>
          <a:stretch>
            <a:fillRect/>
          </a:stretch>
        </p:blipFill>
        <p:spPr>
          <a:xfrm>
            <a:off x="5924036" y="3366618"/>
            <a:ext cx="5661906" cy="3491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C04EE5-5553-C9E0-9252-907F298D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67767"/>
          </a:xfrm>
        </p:spPr>
        <p:txBody>
          <a:bodyPr>
            <a:normAutofit fontScale="90000"/>
          </a:bodyPr>
          <a:lstStyle/>
          <a:p>
            <a:r>
              <a:rPr lang="en-US" dirty="0"/>
              <a:t>Given a fixed network geometry, we can apply classic inversion methods to fit node apertures and global transport parameters to pressure, flow, and BTC observations.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EBA08-4835-C4B2-B4D6-85C0F820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8A2FDF-33B2-D2FD-32AD-9F69402C7A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831"/>
          <a:stretch>
            <a:fillRect/>
          </a:stretch>
        </p:blipFill>
        <p:spPr>
          <a:xfrm>
            <a:off x="305447" y="3366619"/>
            <a:ext cx="5641859" cy="3348138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2F191A-5F43-D4CB-4579-D3622316FC8D}"/>
              </a:ext>
            </a:extLst>
          </p:cNvPr>
          <p:cNvSpPr txBox="1">
            <a:spLocks/>
          </p:cNvSpPr>
          <p:nvPr/>
        </p:nvSpPr>
        <p:spPr>
          <a:xfrm>
            <a:off x="724065" y="2497016"/>
            <a:ext cx="11041262" cy="36829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cs typeface="Arial" panose="020B0604020202020204" pitchFamily="34" charset="0"/>
              </a:rPr>
              <a:t>Ensemble Smoother Multiple Data Assimilation (ES-MDA) with 2000 models runs each flow iteration in 20 seconds on 8 processors.</a:t>
            </a:r>
          </a:p>
        </p:txBody>
      </p:sp>
      <p:sp>
        <p:nvSpPr>
          <p:cNvPr id="3" name="Google Shape;291;p29">
            <a:extLst>
              <a:ext uri="{FF2B5EF4-FFF2-40B4-BE49-F238E27FC236}">
                <a16:creationId xmlns:a16="http://schemas.microsoft.com/office/drawing/2014/main" id="{C74EAF2D-D254-A067-1D3B-75EA50BCFC19}"/>
              </a:ext>
            </a:extLst>
          </p:cNvPr>
          <p:cNvSpPr txBox="1"/>
          <p:nvPr/>
        </p:nvSpPr>
        <p:spPr>
          <a:xfrm>
            <a:off x="3069581" y="3476761"/>
            <a:ext cx="2721188" cy="861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Misfit reduction across 12 ES-MDA iterations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291;p29">
            <a:extLst>
              <a:ext uri="{FF2B5EF4-FFF2-40B4-BE49-F238E27FC236}">
                <a16:creationId xmlns:a16="http://schemas.microsoft.com/office/drawing/2014/main" id="{3E6278B6-08DC-83EC-05B2-DEB557F83AC9}"/>
              </a:ext>
            </a:extLst>
          </p:cNvPr>
          <p:cNvSpPr txBox="1"/>
          <p:nvPr/>
        </p:nvSpPr>
        <p:spPr>
          <a:xfrm>
            <a:off x="8978009" y="4228926"/>
            <a:ext cx="272118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P</a:t>
            </a: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osterior models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291;p29">
            <a:extLst>
              <a:ext uri="{FF2B5EF4-FFF2-40B4-BE49-F238E27FC236}">
                <a16:creationId xmlns:a16="http://schemas.microsoft.com/office/drawing/2014/main" id="{1DBE291E-E120-65F1-EDBB-27C7B4DB97D6}"/>
              </a:ext>
            </a:extLst>
          </p:cNvPr>
          <p:cNvSpPr txBox="1"/>
          <p:nvPr/>
        </p:nvSpPr>
        <p:spPr>
          <a:xfrm>
            <a:off x="8262342" y="2976653"/>
            <a:ext cx="272118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Well 2 Experiment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3" name="Google Shape;289;p29">
            <a:extLst>
              <a:ext uri="{FF2B5EF4-FFF2-40B4-BE49-F238E27FC236}">
                <a16:creationId xmlns:a16="http://schemas.microsoft.com/office/drawing/2014/main" id="{54ABCABD-184E-999D-67DD-E1E651747E4D}"/>
              </a:ext>
            </a:extLst>
          </p:cNvPr>
          <p:cNvCxnSpPr>
            <a:cxnSpLocks/>
          </p:cNvCxnSpPr>
          <p:nvPr/>
        </p:nvCxnSpPr>
        <p:spPr>
          <a:xfrm flipH="1">
            <a:off x="8896350" y="4683834"/>
            <a:ext cx="601980" cy="78842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54440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E90B3-63F9-73C2-38F7-DB9456923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2307E-CA42-5285-9EBE-742188B38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69342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The next step is to assimilate acoustic emission and strain data to constrain graph parameters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4BB28-7010-0561-7EF2-85E4246E1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02121B-6DB7-AD7A-EC29-C109CE9519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521"/>
          <a:stretch>
            <a:fillRect/>
          </a:stretch>
        </p:blipFill>
        <p:spPr>
          <a:xfrm>
            <a:off x="166152" y="1805354"/>
            <a:ext cx="5320248" cy="4916121"/>
          </a:xfrm>
          <a:prstGeom prst="rect">
            <a:avLst/>
          </a:prstGeom>
        </p:spPr>
      </p:pic>
      <p:pic>
        <p:nvPicPr>
          <p:cNvPr id="5" name="Content Placeholder 23">
            <a:extLst>
              <a:ext uri="{FF2B5EF4-FFF2-40B4-BE49-F238E27FC236}">
                <a16:creationId xmlns:a16="http://schemas.microsoft.com/office/drawing/2014/main" id="{15A8F816-0F5C-50C4-6880-D09DE63E0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16418" t="3400" r="27950" b="13340"/>
          <a:stretch>
            <a:fillRect/>
          </a:stretch>
        </p:blipFill>
        <p:spPr>
          <a:xfrm>
            <a:off x="996647" y="2242055"/>
            <a:ext cx="3915321" cy="3853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0DA840-6214-31CD-0DA5-1207F48E50A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69853" y="27798"/>
            <a:ext cx="4433161" cy="66497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9D6885-4647-EDF3-10F1-28EE960C79C9}"/>
              </a:ext>
            </a:extLst>
          </p:cNvPr>
          <p:cNvSpPr txBox="1"/>
          <p:nvPr/>
        </p:nvSpPr>
        <p:spPr>
          <a:xfrm>
            <a:off x="7244862" y="6342734"/>
            <a:ext cx="2429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1800" dirty="0"/>
              <a:t>[Opperman MS, 2026]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FF06D69-D852-E2CC-0827-DC97F9D6D93F}"/>
              </a:ext>
            </a:extLst>
          </p:cNvPr>
          <p:cNvSpPr txBox="1">
            <a:spLocks/>
          </p:cNvSpPr>
          <p:nvPr/>
        </p:nvSpPr>
        <p:spPr>
          <a:xfrm>
            <a:off x="5936932" y="2764081"/>
            <a:ext cx="2352204" cy="4858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Time-resolved granite block deformation measured with DSS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1C67B5-7AC8-85E0-D460-EEBA466AA8FB}"/>
              </a:ext>
            </a:extLst>
          </p:cNvPr>
          <p:cNvSpPr/>
          <p:nvPr/>
        </p:nvSpPr>
        <p:spPr>
          <a:xfrm>
            <a:off x="9530862" y="2344615"/>
            <a:ext cx="1418492" cy="1430216"/>
          </a:xfrm>
          <a:prstGeom prst="rect">
            <a:avLst/>
          </a:prstGeom>
          <a:noFill/>
          <a:ln w="762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A2C2AE-4A79-02F0-07C8-6CCB4E661F33}"/>
              </a:ext>
            </a:extLst>
          </p:cNvPr>
          <p:cNvCxnSpPr>
            <a:cxnSpLocks/>
          </p:cNvCxnSpPr>
          <p:nvPr/>
        </p:nvCxnSpPr>
        <p:spPr>
          <a:xfrm flipH="1" flipV="1">
            <a:off x="4911968" y="2170828"/>
            <a:ext cx="4595447" cy="1620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F961964-7C64-FDDA-59E8-02EB8AC6331C}"/>
              </a:ext>
            </a:extLst>
          </p:cNvPr>
          <p:cNvCxnSpPr>
            <a:cxnSpLocks/>
          </p:cNvCxnSpPr>
          <p:nvPr/>
        </p:nvCxnSpPr>
        <p:spPr>
          <a:xfrm flipH="1">
            <a:off x="5064368" y="3784767"/>
            <a:ext cx="4466494" cy="2343455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Google Shape;291;p29">
            <a:extLst>
              <a:ext uri="{FF2B5EF4-FFF2-40B4-BE49-F238E27FC236}">
                <a16:creationId xmlns:a16="http://schemas.microsoft.com/office/drawing/2014/main" id="{10B22A9C-245B-90D9-5562-F1D7A6AFF709}"/>
              </a:ext>
            </a:extLst>
          </p:cNvPr>
          <p:cNvSpPr txBox="1"/>
          <p:nvPr/>
        </p:nvSpPr>
        <p:spPr>
          <a:xfrm>
            <a:off x="9051273" y="-6727"/>
            <a:ext cx="2721188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Fiber optic strain measurements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1" name="Google Shape;289;p29">
            <a:extLst>
              <a:ext uri="{FF2B5EF4-FFF2-40B4-BE49-F238E27FC236}">
                <a16:creationId xmlns:a16="http://schemas.microsoft.com/office/drawing/2014/main" id="{23714EA2-D3B7-2AF9-1810-987236241501}"/>
              </a:ext>
            </a:extLst>
          </p:cNvPr>
          <p:cNvCxnSpPr>
            <a:cxnSpLocks/>
          </p:cNvCxnSpPr>
          <p:nvPr/>
        </p:nvCxnSpPr>
        <p:spPr>
          <a:xfrm flipH="1">
            <a:off x="9507415" y="732553"/>
            <a:ext cx="167411" cy="450494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289;p29">
            <a:extLst>
              <a:ext uri="{FF2B5EF4-FFF2-40B4-BE49-F238E27FC236}">
                <a16:creationId xmlns:a16="http://schemas.microsoft.com/office/drawing/2014/main" id="{4291BCAA-0058-1FD9-972E-47E2AE12341D}"/>
              </a:ext>
            </a:extLst>
          </p:cNvPr>
          <p:cNvCxnSpPr>
            <a:cxnSpLocks/>
          </p:cNvCxnSpPr>
          <p:nvPr/>
        </p:nvCxnSpPr>
        <p:spPr>
          <a:xfrm>
            <a:off x="9982200" y="705646"/>
            <a:ext cx="510540" cy="94531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85721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72FD5C-6429-6157-6AC1-5CD5830FE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34D74-9FD3-2CA6-1AFC-09EF5D7C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370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7A4AF-5F40-9B44-60DD-1A87DB934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59D9FC-7388-9996-7CFE-D32571A16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1" y="277343"/>
            <a:ext cx="5792246" cy="651380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124300-FE72-B3B5-46C5-2A1BA50BC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71"/>
            <a:ext cx="5503985" cy="2989384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At the core scale, graph-based models can effectively describe flow, transport, matrix diffusion, first-order reactions, and colloid transport.</a:t>
            </a:r>
          </a:p>
          <a:p>
            <a:r>
              <a:rPr lang="en-US" sz="2600" dirty="0"/>
              <a:t>Models fit to one set of conditions can be used to forecast to other system physics or boundary conditions.</a:t>
            </a:r>
          </a:p>
        </p:txBody>
      </p:sp>
    </p:spTree>
    <p:extLst>
      <p:ext uri="{BB962C8B-B14F-4D97-AF65-F5344CB8AC3E}">
        <p14:creationId xmlns:p14="http://schemas.microsoft.com/office/powerpoint/2010/main" val="324421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ADCF3-11E1-8A72-0549-9FE2C3388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3398-84E7-C608-50C7-A28917AF8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3706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B0F06-C3F1-D578-DEF2-39F4CF817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6769"/>
            <a:ext cx="5468815" cy="53147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the core scale, graph-based models can effectively describe flow, transport, matrix diffusion, first-order reactions, and colloid transport.</a:t>
            </a:r>
          </a:p>
          <a:p>
            <a:r>
              <a:rPr lang="en-US" dirty="0"/>
              <a:t>Models fit to one set of conditions can be used to forecast to other system physics or boundary conditions.</a:t>
            </a:r>
          </a:p>
          <a:p>
            <a:r>
              <a:rPr lang="en-US" dirty="0"/>
              <a:t>The computational efficiency of graph-based models enables ensemble-based inversion methods</a:t>
            </a:r>
          </a:p>
          <a:p>
            <a:r>
              <a:rPr lang="en-US" dirty="0"/>
              <a:t>Ongoing work is focused on assimilating multiple </a:t>
            </a:r>
            <a:r>
              <a:rPr lang="en-US" dirty="0" err="1"/>
              <a:t>datastreams</a:t>
            </a:r>
            <a:r>
              <a:rPr lang="en-US" dirty="0"/>
              <a:t>, geometry optimization, and increasing TDRW model speed.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7B06C-E6A1-B69E-B993-67D4F157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324B7-F230-4E8E-6185-9C526873BC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29"/>
          <a:stretch>
            <a:fillRect/>
          </a:stretch>
        </p:blipFill>
        <p:spPr>
          <a:xfrm>
            <a:off x="6750127" y="1406769"/>
            <a:ext cx="4955365" cy="4949581"/>
          </a:xfrm>
          <a:prstGeom prst="rect">
            <a:avLst/>
          </a:prstGeom>
        </p:spPr>
      </p:pic>
      <p:sp>
        <p:nvSpPr>
          <p:cNvPr id="6" name="Google Shape;291;p29">
            <a:extLst>
              <a:ext uri="{FF2B5EF4-FFF2-40B4-BE49-F238E27FC236}">
                <a16:creationId xmlns:a16="http://schemas.microsoft.com/office/drawing/2014/main" id="{84005F44-5FB9-AC0F-A1C3-4C0D2E534681}"/>
              </a:ext>
            </a:extLst>
          </p:cNvPr>
          <p:cNvSpPr txBox="1"/>
          <p:nvPr/>
        </p:nvSpPr>
        <p:spPr>
          <a:xfrm>
            <a:off x="10107482" y="1691813"/>
            <a:ext cx="319602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KNN - 4</a:t>
            </a:r>
            <a:endParaRPr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77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335C4-93FA-AFCD-6669-DD10772EFA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59F02603-1869-5A90-9499-41AE536FC188}"/>
              </a:ext>
            </a:extLst>
          </p:cNvPr>
          <p:cNvGrpSpPr/>
          <p:nvPr/>
        </p:nvGrpSpPr>
        <p:grpSpPr>
          <a:xfrm>
            <a:off x="6630597" y="454309"/>
            <a:ext cx="5518110" cy="4299228"/>
            <a:chOff x="6806239" y="686310"/>
            <a:chExt cx="5306290" cy="3903462"/>
          </a:xfrm>
        </p:grpSpPr>
        <p:pic>
          <p:nvPicPr>
            <p:cNvPr id="11" name="Picture 10" descr="A white and black dotted object&#10;&#10;Description automatically generated with medium confidence">
              <a:extLst>
                <a:ext uri="{FF2B5EF4-FFF2-40B4-BE49-F238E27FC236}">
                  <a16:creationId xmlns:a16="http://schemas.microsoft.com/office/drawing/2014/main" id="{6D29B329-9580-B921-D238-1DDB43586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7" t="9647" r="14403" b="9402"/>
            <a:stretch/>
          </p:blipFill>
          <p:spPr>
            <a:xfrm>
              <a:off x="6806239" y="686310"/>
              <a:ext cx="5242526" cy="39034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F4D127-0F33-8EA8-E54C-81E483773140}"/>
                </a:ext>
              </a:extLst>
            </p:cNvPr>
            <p:cNvSpPr txBox="1"/>
            <p:nvPr/>
          </p:nvSpPr>
          <p:spPr>
            <a:xfrm rot="5400000">
              <a:off x="11590911" y="2401284"/>
              <a:ext cx="643125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cs typeface="Arial" panose="020B0604020202020204" pitchFamily="34" charset="0"/>
                </a:rPr>
                <a:t>C/C</a:t>
              </a:r>
              <a:r>
                <a:rPr lang="en-US" sz="2000" baseline="-25000" dirty="0"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D489A12-DFE7-3526-BEC1-4A91DE1E2E66}"/>
                </a:ext>
              </a:extLst>
            </p:cNvPr>
            <p:cNvSpPr/>
            <p:nvPr/>
          </p:nvSpPr>
          <p:spPr>
            <a:xfrm rot="219680">
              <a:off x="10158936" y="1383995"/>
              <a:ext cx="500778" cy="10528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0FE3919F-113D-4AF9-CB80-557A3074A8A5}"/>
              </a:ext>
            </a:extLst>
          </p:cNvPr>
          <p:cNvSpPr txBox="1">
            <a:spLocks/>
          </p:cNvSpPr>
          <p:nvPr/>
        </p:nvSpPr>
        <p:spPr>
          <a:xfrm>
            <a:off x="253535" y="4045534"/>
            <a:ext cx="2809568" cy="415285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en-US" sz="2800" dirty="0">
                <a:solidFill>
                  <a:schemeClr val="tx1"/>
                </a:solidFill>
                <a:latin typeface="+mn-lt"/>
              </a:rPr>
              <a:t>References: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29EF6833-D8A0-EE07-673A-41ABA02377E4}"/>
              </a:ext>
            </a:extLst>
          </p:cNvPr>
          <p:cNvSpPr txBox="1">
            <a:spLocks/>
          </p:cNvSpPr>
          <p:nvPr/>
        </p:nvSpPr>
        <p:spPr>
          <a:xfrm>
            <a:off x="424253" y="4509917"/>
            <a:ext cx="4703089" cy="1747719"/>
          </a:xfrm>
          <a:prstGeom prst="rect">
            <a:avLst/>
          </a:prstGeom>
        </p:spPr>
        <p:txBody>
          <a:bodyPr wrap="square" lIns="9144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0" lvl="1" indent="-457200">
              <a:spcBef>
                <a:spcPts val="0"/>
              </a:spcBef>
              <a:buClrTx/>
              <a:buNone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Zahasky et al, (2019) Positron emission tomography in water resources and subsurface energy resources engineering research. </a:t>
            </a:r>
            <a:r>
              <a:rPr lang="en-US" altLang="en-US" sz="120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AWR</a:t>
            </a:r>
          </a:p>
          <a:p>
            <a:pPr marL="365760" lvl="1" indent="-457200">
              <a:spcBef>
                <a:spcPts val="0"/>
              </a:spcBef>
              <a:buClrTx/>
              <a:buNone/>
            </a:pPr>
            <a:r>
              <a:rPr lang="en-US" sz="1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Sutton and Zahasky (2024) In Situ Quantification of Colloidal Kaolinite Transport and Attachment in Porous Media Using Positron Emission Tomography. </a:t>
            </a:r>
            <a:r>
              <a:rPr lang="en-US" sz="1200" i="1" dirty="0" err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TiPM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 </a:t>
            </a:r>
          </a:p>
          <a:p>
            <a:pPr marL="365760" lvl="1" indent="-457200">
              <a:spcBef>
                <a:spcPts val="0"/>
              </a:spcBef>
              <a:buClrTx/>
              <a:buNone/>
            </a:pPr>
            <a:r>
              <a:rPr lang="en-US" sz="1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Sutton and Zahasky (2025) A laboratory‐validated, graph‐based flow and transport model for naturally fractured media. </a:t>
            </a:r>
            <a:r>
              <a:rPr lang="en-US" sz="120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GRL</a:t>
            </a:r>
          </a:p>
          <a:p>
            <a:r>
              <a:rPr lang="en-US" sz="1200" dirty="0">
                <a:latin typeface="+mn-lt"/>
                <a:ea typeface="Cambria" panose="02040503050406030204" pitchFamily="18" charset="0"/>
              </a:rPr>
              <a:t>Frash, L., et al (2021</a:t>
            </a:r>
            <a:r>
              <a:rPr lang="en-US" sz="1200" i="1" dirty="0">
                <a:latin typeface="+mn-lt"/>
                <a:ea typeface="Cambria" panose="02040503050406030204" pitchFamily="18" charset="0"/>
              </a:rPr>
              <a:t>) </a:t>
            </a:r>
            <a:r>
              <a:rPr lang="en-US" sz="1200" dirty="0">
                <a:latin typeface="+mn-lt"/>
                <a:ea typeface="Cambria" panose="02040503050406030204" pitchFamily="18" charset="0"/>
              </a:rPr>
              <a:t>Fracture Caging to Limit Induced Seismicity. </a:t>
            </a:r>
            <a:r>
              <a:rPr lang="en-US" sz="1200" i="1" dirty="0">
                <a:latin typeface="+mn-lt"/>
                <a:ea typeface="Cambria" panose="02040503050406030204" pitchFamily="18" charset="0"/>
              </a:rPr>
              <a:t>GRL</a:t>
            </a:r>
            <a:endParaRPr lang="en-US" sz="1200" i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  <a:p>
            <a:pPr marL="365760" lvl="1" indent="-457200">
              <a:spcBef>
                <a:spcPts val="0"/>
              </a:spcBef>
              <a:buClrTx/>
              <a:buNone/>
            </a:pPr>
            <a:r>
              <a:rPr lang="en-US" sz="12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Liu, L., et al. (2022) A new analytical solution of contaminant transport along a single fracture connected with porous matrix. </a:t>
            </a:r>
            <a:r>
              <a:rPr lang="en-US" sz="1200" i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J. Hydrology </a:t>
            </a:r>
          </a:p>
          <a:p>
            <a:pPr marL="365760" lvl="1" indent="-457200">
              <a:spcBef>
                <a:spcPts val="0"/>
              </a:spcBef>
              <a:buClrTx/>
              <a:buNone/>
            </a:pPr>
            <a:endParaRPr lang="en-US" sz="1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D4A5C-B477-B9DB-4A45-F9C42066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722" b="8517"/>
          <a:stretch>
            <a:fillRect/>
          </a:stretch>
        </p:blipFill>
        <p:spPr>
          <a:xfrm>
            <a:off x="161925" y="79059"/>
            <a:ext cx="8728341" cy="1054371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73DED9B-3744-049E-9798-73CFDE36BC35}"/>
              </a:ext>
            </a:extLst>
          </p:cNvPr>
          <p:cNvSpPr txBox="1">
            <a:spLocks/>
          </p:cNvSpPr>
          <p:nvPr/>
        </p:nvSpPr>
        <p:spPr>
          <a:xfrm>
            <a:off x="0" y="6534835"/>
            <a:ext cx="2969724" cy="323165"/>
          </a:xfrm>
          <a:prstGeom prst="rect">
            <a:avLst/>
          </a:prstGeom>
          <a:solidFill>
            <a:srgbClr val="C5050C"/>
          </a:solidFill>
        </p:spPr>
        <p:txBody>
          <a:bodyPr vert="horz" wrap="none" lIns="274320" tIns="64008" rIns="274320" bIns="64008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InterPore</a:t>
            </a:r>
            <a:r>
              <a:rPr lang="en-US" dirty="0"/>
              <a:t> 2026– May 22, 2026</a:t>
            </a:r>
          </a:p>
        </p:txBody>
      </p:sp>
      <p:pic>
        <p:nvPicPr>
          <p:cNvPr id="6" name="Picture 5" descr="A blue and black logo&#10;&#10;Description automatically generated">
            <a:extLst>
              <a:ext uri="{FF2B5EF4-FFF2-40B4-BE49-F238E27FC236}">
                <a16:creationId xmlns:a16="http://schemas.microsoft.com/office/drawing/2014/main" id="{E6024EC5-F5A2-EADF-5903-D48D0F57F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714" y="5302975"/>
            <a:ext cx="1140088" cy="87664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EE1C0BA-CB8A-6967-047B-CEFDD55443AD}"/>
              </a:ext>
            </a:extLst>
          </p:cNvPr>
          <p:cNvSpPr txBox="1"/>
          <p:nvPr/>
        </p:nvSpPr>
        <p:spPr>
          <a:xfrm>
            <a:off x="10467961" y="6171635"/>
            <a:ext cx="1523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Grant No. 66040-DNI9</a:t>
            </a:r>
          </a:p>
        </p:txBody>
      </p:sp>
      <p:pic>
        <p:nvPicPr>
          <p:cNvPr id="13" name="Picture 12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D7280EB2-E877-26AB-B96C-C706BC6966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291" y="5187867"/>
            <a:ext cx="1106858" cy="11068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8A027A-F794-3E65-0E60-8BA0E33636A1}"/>
              </a:ext>
            </a:extLst>
          </p:cNvPr>
          <p:cNvSpPr txBox="1"/>
          <p:nvPr/>
        </p:nvSpPr>
        <p:spPr>
          <a:xfrm>
            <a:off x="8502562" y="6179617"/>
            <a:ext cx="2077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Grant No. 2002412, </a:t>
            </a:r>
          </a:p>
          <a:p>
            <a:pPr algn="ctr"/>
            <a:r>
              <a:rPr lang="en-US" dirty="0"/>
              <a:t>2437912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9202314-E9F6-EB12-00C3-59CFFE3D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253" y="1383995"/>
            <a:ext cx="5854044" cy="1958646"/>
          </a:xfrm>
        </p:spPr>
        <p:txBody>
          <a:bodyPr>
            <a:normAutofit/>
          </a:bodyPr>
          <a:lstStyle/>
          <a:p>
            <a:r>
              <a:rPr lang="en-US" sz="4900" dirty="0"/>
              <a:t>Questions?</a:t>
            </a:r>
            <a:br>
              <a:rPr lang="en-US" sz="3600" dirty="0"/>
            </a:br>
            <a:r>
              <a:rPr lang="en-US" sz="2200" dirty="0"/>
              <a:t> </a:t>
            </a:r>
            <a:br>
              <a:rPr lang="en-US" sz="3600" dirty="0"/>
            </a:br>
            <a:r>
              <a:rPr lang="en-US" sz="2900" dirty="0"/>
              <a:t>Interested in this work? I’m looking for PhD students and postdocs!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8B1FD89D-2BD8-DA40-6183-3ECCD84FAD75}"/>
              </a:ext>
            </a:extLst>
          </p:cNvPr>
          <p:cNvSpPr txBox="1">
            <a:spLocks/>
          </p:cNvSpPr>
          <p:nvPr/>
        </p:nvSpPr>
        <p:spPr>
          <a:xfrm>
            <a:off x="424253" y="3343278"/>
            <a:ext cx="3231717" cy="415285"/>
          </a:xfrm>
          <a:prstGeom prst="rect">
            <a:avLst/>
          </a:prstGeom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defRPr kern="1200" spc="20">
                <a:solidFill>
                  <a:schemeClr val="tx1"/>
                </a:solidFill>
                <a:latin typeface="Arial"/>
                <a:ea typeface="MS PGothic" panose="020B0600070205080204" pitchFamily="34" charset="-128"/>
                <a:cs typeface="ＭＳ Ｐゴシック" charset="0"/>
              </a:defRPr>
            </a:lvl1pPr>
            <a:lvl2pPr marL="288925" indent="-2889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2pPr>
            <a:lvl3pPr marL="569913" indent="-225425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102000"/>
              <a:buFont typeface="Source Sans Pro" charset="0"/>
              <a:buChar char="›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3pPr>
            <a:lvl4pPr marL="914400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4pPr>
            <a:lvl5pPr marL="1258888" indent="-227013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Source Sans Pro" charset="0"/>
              <a:buChar char="–"/>
              <a:defRPr kern="1200">
                <a:solidFill>
                  <a:srgbClr val="595959"/>
                </a:solidFill>
                <a:latin typeface="Arial"/>
                <a:ea typeface="MS PGothic" panose="020B0600070205080204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en-US" sz="2000" dirty="0">
                <a:solidFill>
                  <a:srgbClr val="484848"/>
                </a:solidFill>
                <a:latin typeface="+mn-lt"/>
                <a:cs typeface="Arial" panose="020B0604020202020204" pitchFamily="34" charset="0"/>
              </a:rPr>
              <a:t>Email: czahasky@wisc.edu   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0FE41BB-956E-0043-BB73-4B8FCC08CA5A}"/>
              </a:ext>
            </a:extLst>
          </p:cNvPr>
          <p:cNvCxnSpPr>
            <a:cxnSpLocks/>
          </p:cNvCxnSpPr>
          <p:nvPr/>
        </p:nvCxnSpPr>
        <p:spPr>
          <a:xfrm>
            <a:off x="679429" y="3912007"/>
            <a:ext cx="2096367" cy="0"/>
          </a:xfrm>
          <a:prstGeom prst="line">
            <a:avLst/>
          </a:prstGeom>
          <a:ln w="28575">
            <a:solidFill>
              <a:srgbClr val="C505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616B0C8-FB7A-80CA-B2D0-BD638C75C78C}"/>
              </a:ext>
            </a:extLst>
          </p:cNvPr>
          <p:cNvCxnSpPr>
            <a:cxnSpLocks/>
          </p:cNvCxnSpPr>
          <p:nvPr/>
        </p:nvCxnSpPr>
        <p:spPr>
          <a:xfrm>
            <a:off x="679430" y="2238035"/>
            <a:ext cx="2096367" cy="0"/>
          </a:xfrm>
          <a:prstGeom prst="line">
            <a:avLst/>
          </a:prstGeom>
          <a:ln w="28575">
            <a:solidFill>
              <a:srgbClr val="C505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DA698A25-6FA6-6F71-79BD-C21753B56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3337" y="4665500"/>
            <a:ext cx="1887872" cy="184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06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7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8C0EE-AB0E-F28E-EE1B-121B3331C79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564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Extra slides</a:t>
            </a:r>
          </a:p>
        </p:txBody>
      </p:sp>
    </p:spTree>
    <p:extLst>
      <p:ext uri="{BB962C8B-B14F-4D97-AF65-F5344CB8AC3E}">
        <p14:creationId xmlns:p14="http://schemas.microsoft.com/office/powerpoint/2010/main" val="62361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4;p29">
            <a:extLst>
              <a:ext uri="{FF2B5EF4-FFF2-40B4-BE49-F238E27FC236}">
                <a16:creationId xmlns:a16="http://schemas.microsoft.com/office/drawing/2014/main" id="{D05ACD7D-3193-45C1-A9D3-B7884A7EA6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23938" y="147897"/>
            <a:ext cx="10291762" cy="697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rmAutofit fontScale="90000"/>
          </a:bodyPr>
          <a:lstStyle/>
          <a:p>
            <a:r>
              <a:rPr lang="en" sz="4800" dirty="0"/>
              <a:t>Creating Axial-Parallel Fractured Cores </a:t>
            </a:r>
            <a:endParaRPr sz="4800" dirty="0"/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2EA0611C-31DB-FC4B-6491-BD88C395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16" y="836863"/>
            <a:ext cx="7191685" cy="3372255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64DDB24-FF14-932F-6DF3-445B1BA0BBD1}"/>
              </a:ext>
            </a:extLst>
          </p:cNvPr>
          <p:cNvCxnSpPr>
            <a:cxnSpLocks/>
          </p:cNvCxnSpPr>
          <p:nvPr/>
        </p:nvCxnSpPr>
        <p:spPr>
          <a:xfrm>
            <a:off x="10116767" y="3258765"/>
            <a:ext cx="0" cy="8754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9C9B6F-ECA1-5701-D04F-20ECFF3C4D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5" t="19199" r="4238" b="30375"/>
          <a:stretch/>
        </p:blipFill>
        <p:spPr bwMode="auto">
          <a:xfrm>
            <a:off x="3998068" y="4367358"/>
            <a:ext cx="3210128" cy="247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4FC4D2E-77B2-2A14-7EA2-62E66DA60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6" t="18581" r="18144" b="30071"/>
          <a:stretch/>
        </p:blipFill>
        <p:spPr bwMode="auto">
          <a:xfrm>
            <a:off x="892829" y="4283980"/>
            <a:ext cx="2346482" cy="257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719E776-46D9-3CD9-54E9-F958D44E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2" b="33759"/>
          <a:stretch/>
        </p:blipFill>
        <p:spPr bwMode="auto">
          <a:xfrm>
            <a:off x="8557200" y="995103"/>
            <a:ext cx="2923600" cy="2096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98A8996-C1CB-809B-647F-72DE9C2CD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953" y="4392812"/>
            <a:ext cx="3973074" cy="22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3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673D0-7761-5254-31CD-251BB883F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58D535-E22F-C6AC-AC5A-CD56CCCA3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709" y="3566160"/>
            <a:ext cx="5884242" cy="3291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219408-CE99-9634-DC7C-99B34AB0E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for transport with Time Domain Random Walk Model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87392D-6973-425F-7A91-D5F0B1D761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Empirically corrected lognormal PDF used when edge Pe &gt; 10</a:t>
            </a:r>
          </a:p>
          <a:p>
            <a:r>
              <a:rPr lang="en-US" dirty="0"/>
              <a:t>Lookup table at Pe &lt;10, draw a random uniform number from (0,1) and lookup                        to determine travel time.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61B2EC-907A-084A-BCF9-9A69EECAD9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804" y="2790779"/>
            <a:ext cx="1790713" cy="342903"/>
          </a:xfrm>
          <a:prstGeom prst="rect">
            <a:avLst/>
          </a:prstGeom>
        </p:spPr>
      </p:pic>
      <p:sp>
        <p:nvSpPr>
          <p:cNvPr id="21" name="Google Shape;291;p29">
            <a:extLst>
              <a:ext uri="{FF2B5EF4-FFF2-40B4-BE49-F238E27FC236}">
                <a16:creationId xmlns:a16="http://schemas.microsoft.com/office/drawing/2014/main" id="{8D66121D-4C47-FEB8-35D8-EA1F778C3646}"/>
              </a:ext>
            </a:extLst>
          </p:cNvPr>
          <p:cNvSpPr txBox="1"/>
          <p:nvPr/>
        </p:nvSpPr>
        <p:spPr>
          <a:xfrm>
            <a:off x="10166980" y="1825625"/>
            <a:ext cx="1855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[Bodin et al, 2023]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Google Shape;291;p29">
            <a:extLst>
              <a:ext uri="{FF2B5EF4-FFF2-40B4-BE49-F238E27FC236}">
                <a16:creationId xmlns:a16="http://schemas.microsoft.com/office/drawing/2014/main" id="{A414BD20-9E67-B251-1127-810C8284560B}"/>
              </a:ext>
            </a:extLst>
          </p:cNvPr>
          <p:cNvSpPr txBox="1"/>
          <p:nvPr/>
        </p:nvSpPr>
        <p:spPr>
          <a:xfrm>
            <a:off x="3349870" y="5374014"/>
            <a:ext cx="3215093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KS distance between CDF of TDRW methods and analytical solution</a:t>
            </a:r>
            <a:endParaRPr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749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10A61-24A0-C4FF-7E18-DB9FDE7A7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Solve for transport with Time Domain Random Walk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C9D57-C766-7CA5-B6C6-0B880B68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27DA9D-8CD6-32FF-880A-EB3FABE7B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Empirically corrected lognormal PDF used when edge Pe &gt; 10</a:t>
            </a:r>
          </a:p>
          <a:p>
            <a:endParaRPr lang="en-US" dirty="0"/>
          </a:p>
          <a:p>
            <a:r>
              <a:rPr lang="en-US" dirty="0"/>
              <a:t>Lookup table at Pe &lt;10, draw a random uniform number from (0,1) and lookup                        to determine travel time.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Matrix diffusion</a:t>
            </a:r>
          </a:p>
          <a:p>
            <a:r>
              <a:rPr lang="en-US" dirty="0"/>
              <a:t>First order reactions if deposition/reaction time is less than travel time         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46899D-6D5D-F2F4-279E-C690E1A18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397" y="2226347"/>
            <a:ext cx="8304800" cy="6993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4F51B6-1E70-6D12-37D7-C61BBA17E4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897" y="3670288"/>
            <a:ext cx="6305596" cy="781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5ADB6B-D49A-A60F-394E-73BD8316D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954" y="3290151"/>
            <a:ext cx="1790713" cy="3429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EC150D-CDE7-9308-905E-DDCB2023EF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1818" b="8401"/>
          <a:stretch>
            <a:fillRect/>
          </a:stretch>
        </p:blipFill>
        <p:spPr>
          <a:xfrm>
            <a:off x="3865566" y="4450387"/>
            <a:ext cx="4883798" cy="8637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B55CE02-6180-9EF7-8620-48918977E4A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71616" b="39264"/>
          <a:stretch>
            <a:fillRect/>
          </a:stretch>
        </p:blipFill>
        <p:spPr>
          <a:xfrm>
            <a:off x="4458052" y="5724089"/>
            <a:ext cx="1673489" cy="942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91DDC6-7155-1A6E-F0D9-7EB336A276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3346" t="70389" b="4303"/>
          <a:stretch>
            <a:fillRect/>
          </a:stretch>
        </p:blipFill>
        <p:spPr>
          <a:xfrm>
            <a:off x="2083869" y="6029089"/>
            <a:ext cx="2161118" cy="3929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FD2F07-84E5-200E-7557-8A71A665305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5258" r="2134" b="51437"/>
          <a:stretch>
            <a:fillRect/>
          </a:stretch>
        </p:blipFill>
        <p:spPr>
          <a:xfrm>
            <a:off x="6603992" y="5908571"/>
            <a:ext cx="1333099" cy="513445"/>
          </a:xfrm>
          <a:prstGeom prst="rect">
            <a:avLst/>
          </a:prstGeom>
        </p:spPr>
      </p:pic>
      <p:sp>
        <p:nvSpPr>
          <p:cNvPr id="21" name="Google Shape;291;p29">
            <a:extLst>
              <a:ext uri="{FF2B5EF4-FFF2-40B4-BE49-F238E27FC236}">
                <a16:creationId xmlns:a16="http://schemas.microsoft.com/office/drawing/2014/main" id="{44C525A1-5EFF-F1FC-0892-9D912F5F0929}"/>
              </a:ext>
            </a:extLst>
          </p:cNvPr>
          <p:cNvSpPr txBox="1"/>
          <p:nvPr/>
        </p:nvSpPr>
        <p:spPr>
          <a:xfrm>
            <a:off x="9982200" y="2271637"/>
            <a:ext cx="1855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[Bodin et al, 2023]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91;p29">
            <a:extLst>
              <a:ext uri="{FF2B5EF4-FFF2-40B4-BE49-F238E27FC236}">
                <a16:creationId xmlns:a16="http://schemas.microsoft.com/office/drawing/2014/main" id="{19A6A248-0235-B6FD-7822-8C727767DC10}"/>
              </a:ext>
            </a:extLst>
          </p:cNvPr>
          <p:cNvSpPr txBox="1"/>
          <p:nvPr/>
        </p:nvSpPr>
        <p:spPr>
          <a:xfrm>
            <a:off x="9133792" y="4651458"/>
            <a:ext cx="26429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[Yosri et al, 2020; Liu et al, 2022]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91;p29">
            <a:extLst>
              <a:ext uri="{FF2B5EF4-FFF2-40B4-BE49-F238E27FC236}">
                <a16:creationId xmlns:a16="http://schemas.microsoft.com/office/drawing/2014/main" id="{F0C8D050-4A70-9669-8D8B-46BEF531D3C5}"/>
              </a:ext>
            </a:extLst>
          </p:cNvPr>
          <p:cNvSpPr txBox="1"/>
          <p:nvPr/>
        </p:nvSpPr>
        <p:spPr>
          <a:xfrm>
            <a:off x="8918406" y="5949426"/>
            <a:ext cx="166597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[Liu et al, 2022]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7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AD836-ACA1-BB08-428A-3D7118CE6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0155-E9CC-77F5-E79F-AB1BFA92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03" y="365125"/>
            <a:ext cx="10669197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Despite the promise of graph models, validations against observational data is lacking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090FFE-D285-E15A-26E6-A95E0763A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3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466A22E5-082F-7EE6-B524-5A16BAA3C7B9}"/>
              </a:ext>
            </a:extLst>
          </p:cNvPr>
          <p:cNvSpPr txBox="1">
            <a:spLocks/>
          </p:cNvSpPr>
          <p:nvPr/>
        </p:nvSpPr>
        <p:spPr>
          <a:xfrm>
            <a:off x="-33512" y="2357241"/>
            <a:ext cx="4557639" cy="627864"/>
          </a:xfrm>
          <a:prstGeom prst="rect">
            <a:avLst/>
          </a:prstGeom>
          <a:solidFill>
            <a:srgbClr val="C5050C"/>
          </a:solidFill>
        </p:spPr>
        <p:txBody>
          <a:bodyPr vert="horz" wrap="square" lIns="274320" tIns="64008" rIns="274320" bIns="64008" rtlCol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+mn-lt"/>
              </a:rPr>
              <a:t>Current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 Objectives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5B10019-F8BD-ADAF-EE64-7D844F2338D3}"/>
              </a:ext>
            </a:extLst>
          </p:cNvPr>
          <p:cNvSpPr txBox="1">
            <a:spLocks/>
          </p:cNvSpPr>
          <p:nvPr/>
        </p:nvSpPr>
        <p:spPr>
          <a:xfrm>
            <a:off x="838200" y="3164493"/>
            <a:ext cx="10515600" cy="301246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Validate first-order reactions and fracture/matrix processes on graph-based flow and transport models in fractured rock cores</a:t>
            </a:r>
          </a:p>
          <a:p>
            <a:r>
              <a:rPr lang="en-US" dirty="0"/>
              <a:t>Determine if models can capture more complex, meso-scale fracture flow and transport behavior</a:t>
            </a:r>
          </a:p>
          <a:p>
            <a:r>
              <a:rPr lang="en-US" dirty="0"/>
              <a:t>Design flexible optimization framework for robustly fitting graph-based models to observational data across scales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64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893B9-1C80-42C4-0CDD-D7D714819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7205" cy="1932598"/>
          </a:xfrm>
        </p:spPr>
        <p:txBody>
          <a:bodyPr>
            <a:normAutofit fontScale="90000"/>
          </a:bodyPr>
          <a:lstStyle/>
          <a:p>
            <a:r>
              <a:rPr lang="en-US" dirty="0"/>
              <a:t>Graph model with no matrix diffusion or reactions was compared with core-scale experimental data in our paper last year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7F761E-D68C-65E2-3946-272D141D1A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625" y="3273314"/>
            <a:ext cx="11872796" cy="33661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954EF9-AA87-2B32-E89D-285B12B4E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30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B2B666-E5F4-A88C-E870-6FEB0CD93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585" y="551823"/>
            <a:ext cx="2152839" cy="2233696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C27EF767-C8D6-A5F6-12F5-F5B2EB79569C}"/>
              </a:ext>
            </a:extLst>
          </p:cNvPr>
          <p:cNvSpPr txBox="1">
            <a:spLocks/>
          </p:cNvSpPr>
          <p:nvPr/>
        </p:nvSpPr>
        <p:spPr>
          <a:xfrm>
            <a:off x="838200" y="2541069"/>
            <a:ext cx="8492510" cy="1086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Model fit to one experiment showed generalizability across experiments with different boundary conditions without tuning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93B311-9B50-AD5C-FD12-0AA1BF494A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276" y="307373"/>
            <a:ext cx="1417458" cy="3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B7F53-6FF1-9688-100F-4214750B7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4A045F-5E68-9E30-2D78-795A71EEE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2" y="2910676"/>
            <a:ext cx="8384890" cy="3736052"/>
          </a:xfrm>
          <a:prstGeom prst="rect">
            <a:avLst/>
          </a:prstGeom>
        </p:spPr>
      </p:pic>
      <p:pic>
        <p:nvPicPr>
          <p:cNvPr id="5" name="Picture 4" descr="A screen shot of a diagram&#10;&#10;AI-generated content may be incorrect.">
            <a:extLst>
              <a:ext uri="{FF2B5EF4-FFF2-40B4-BE49-F238E27FC236}">
                <a16:creationId xmlns:a16="http://schemas.microsoft.com/office/drawing/2014/main" id="{A85007A5-458C-F148-037E-3353DB1FB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53" r="66360" b="16844"/>
          <a:stretch/>
        </p:blipFill>
        <p:spPr>
          <a:xfrm>
            <a:off x="7810500" y="331391"/>
            <a:ext cx="4153619" cy="29875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EAC5E-217E-2068-FB40-C3CAD71CE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6871636" cy="2301073"/>
          </a:xfrm>
        </p:spPr>
        <p:txBody>
          <a:bodyPr>
            <a:normAutofit/>
          </a:bodyPr>
          <a:lstStyle/>
          <a:p>
            <a:r>
              <a:rPr lang="en-US" dirty="0"/>
              <a:t>Fractured dolomite with subtle matrix diffusion and first-order decay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C7E0A-CE4D-9F6B-A429-8A9201538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31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961F44-6AB8-C390-4D00-6083210469C5}"/>
              </a:ext>
            </a:extLst>
          </p:cNvPr>
          <p:cNvSpPr txBox="1"/>
          <p:nvPr/>
        </p:nvSpPr>
        <p:spPr>
          <a:xfrm>
            <a:off x="9033112" y="3958782"/>
            <a:ext cx="281639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First-order reaction uses exact </a:t>
            </a:r>
            <a:r>
              <a:rPr lang="en-US" sz="2400" baseline="30000" dirty="0"/>
              <a:t>18</a:t>
            </a:r>
            <a:r>
              <a:rPr lang="en-US" sz="2400" dirty="0"/>
              <a:t>F half-life and model uses measured porosity.</a:t>
            </a:r>
          </a:p>
        </p:txBody>
      </p:sp>
    </p:spTree>
    <p:extLst>
      <p:ext uri="{BB962C8B-B14F-4D97-AF65-F5344CB8AC3E}">
        <p14:creationId xmlns:p14="http://schemas.microsoft.com/office/powerpoint/2010/main" val="427094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3B12B-199F-F6B4-D05C-E7231F697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Exploring different connectivity algorithms </a:t>
            </a:r>
            <a:br>
              <a:rPr lang="en-US" dirty="0"/>
            </a:br>
            <a:r>
              <a:rPr lang="en-US" dirty="0"/>
              <a:t>(K-nearest neighbors vs Gabriel graph)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9BF09-0AED-7C19-66FC-C9359C402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32</a:t>
            </a:fld>
            <a:endParaRPr lang="en-US"/>
          </a:p>
        </p:txBody>
      </p:sp>
      <p:pic>
        <p:nvPicPr>
          <p:cNvPr id="5" name="Content Placeholder 23">
            <a:extLst>
              <a:ext uri="{FF2B5EF4-FFF2-40B4-BE49-F238E27FC236}">
                <a16:creationId xmlns:a16="http://schemas.microsoft.com/office/drawing/2014/main" id="{16C6724C-CB40-31D3-3BDF-13A27BE40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6418" t="3400" r="27950" b="13340"/>
          <a:stretch>
            <a:fillRect/>
          </a:stretch>
        </p:blipFill>
        <p:spPr>
          <a:xfrm>
            <a:off x="996647" y="2242055"/>
            <a:ext cx="3915321" cy="3853945"/>
          </a:xfrm>
          <a:prstGeom prst="rect">
            <a:avLst/>
          </a:prstGeom>
        </p:spPr>
      </p:pic>
      <p:pic>
        <p:nvPicPr>
          <p:cNvPr id="6" name="Content Placeholder 23">
            <a:extLst>
              <a:ext uri="{FF2B5EF4-FFF2-40B4-BE49-F238E27FC236}">
                <a16:creationId xmlns:a16="http://schemas.microsoft.com/office/drawing/2014/main" id="{106258E1-919E-285F-57BF-1079087FF3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447"/>
          <a:stretch>
            <a:fillRect/>
          </a:stretch>
        </p:blipFill>
        <p:spPr>
          <a:xfrm>
            <a:off x="5369165" y="2022413"/>
            <a:ext cx="1535727" cy="49143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BB3C6F-B2E2-A529-284E-95AF4E5E2C8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29"/>
          <a:stretch>
            <a:fillRect/>
          </a:stretch>
        </p:blipFill>
        <p:spPr>
          <a:xfrm>
            <a:off x="7199946" y="2242055"/>
            <a:ext cx="3858449" cy="3853945"/>
          </a:xfrm>
          <a:prstGeom prst="rect">
            <a:avLst/>
          </a:prstGeom>
        </p:spPr>
      </p:pic>
      <p:sp>
        <p:nvSpPr>
          <p:cNvPr id="13" name="Google Shape;291;p29">
            <a:extLst>
              <a:ext uri="{FF2B5EF4-FFF2-40B4-BE49-F238E27FC236}">
                <a16:creationId xmlns:a16="http://schemas.microsoft.com/office/drawing/2014/main" id="{C1897376-8732-DBE1-3B06-79A1AED8552D}"/>
              </a:ext>
            </a:extLst>
          </p:cNvPr>
          <p:cNvSpPr txBox="1"/>
          <p:nvPr/>
        </p:nvSpPr>
        <p:spPr>
          <a:xfrm>
            <a:off x="519585" y="1934298"/>
            <a:ext cx="3461643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Gabriel graph</a:t>
            </a:r>
            <a:endParaRPr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291;p29">
            <a:extLst>
              <a:ext uri="{FF2B5EF4-FFF2-40B4-BE49-F238E27FC236}">
                <a16:creationId xmlns:a16="http://schemas.microsoft.com/office/drawing/2014/main" id="{6AF0639A-F0D3-3840-7AF5-3AC0B3AC80E6}"/>
              </a:ext>
            </a:extLst>
          </p:cNvPr>
          <p:cNvSpPr txBox="1"/>
          <p:nvPr/>
        </p:nvSpPr>
        <p:spPr>
          <a:xfrm>
            <a:off x="9755790" y="1934298"/>
            <a:ext cx="319602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KNN - 4</a:t>
            </a:r>
            <a:endParaRPr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7" name="Google Shape;289;p29">
            <a:extLst>
              <a:ext uri="{FF2B5EF4-FFF2-40B4-BE49-F238E27FC236}">
                <a16:creationId xmlns:a16="http://schemas.microsoft.com/office/drawing/2014/main" id="{7F6F0CEA-A7F3-57CB-DCB8-DCB241E783DE}"/>
              </a:ext>
            </a:extLst>
          </p:cNvPr>
          <p:cNvCxnSpPr>
            <a:cxnSpLocks/>
          </p:cNvCxnSpPr>
          <p:nvPr/>
        </p:nvCxnSpPr>
        <p:spPr>
          <a:xfrm flipV="1">
            <a:off x="8635487" y="6096000"/>
            <a:ext cx="320944" cy="277766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" name="Google Shape;289;p29">
            <a:extLst>
              <a:ext uri="{FF2B5EF4-FFF2-40B4-BE49-F238E27FC236}">
                <a16:creationId xmlns:a16="http://schemas.microsoft.com/office/drawing/2014/main" id="{DB5881C6-39D9-5851-685B-C59ED12BD0F5}"/>
              </a:ext>
            </a:extLst>
          </p:cNvPr>
          <p:cNvCxnSpPr>
            <a:cxnSpLocks/>
          </p:cNvCxnSpPr>
          <p:nvPr/>
        </p:nvCxnSpPr>
        <p:spPr>
          <a:xfrm flipH="1" flipV="1">
            <a:off x="9129170" y="4308190"/>
            <a:ext cx="1069906" cy="1009116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4" name="Google Shape;291;p29">
            <a:extLst>
              <a:ext uri="{FF2B5EF4-FFF2-40B4-BE49-F238E27FC236}">
                <a16:creationId xmlns:a16="http://schemas.microsoft.com/office/drawing/2014/main" id="{8CB2155A-E0EC-065F-4DE7-35C69A95318A}"/>
              </a:ext>
            </a:extLst>
          </p:cNvPr>
          <p:cNvSpPr txBox="1"/>
          <p:nvPr/>
        </p:nvSpPr>
        <p:spPr>
          <a:xfrm>
            <a:off x="10199076" y="5148359"/>
            <a:ext cx="188493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Constant flow node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10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676CD-9344-9BCF-EDBB-A92E2B91A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56B74-0DCD-80C5-7803-3116F12AA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121" y="407341"/>
            <a:ext cx="2841087" cy="4809428"/>
          </a:xfrm>
        </p:spPr>
        <p:txBody>
          <a:bodyPr>
            <a:noAutofit/>
          </a:bodyPr>
          <a:lstStyle/>
          <a:p>
            <a:r>
              <a:rPr lang="en-US" sz="3600" dirty="0"/>
              <a:t>System is also instrumented with distributed strain sensing and acoustic emission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A0256-45A1-858D-6124-3EDABBABD0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7364" y="1825625"/>
            <a:ext cx="4646436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E8718-B291-F8C0-B971-5E487B97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33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305B2-1109-6913-15F0-ED3F3B292435}"/>
              </a:ext>
            </a:extLst>
          </p:cNvPr>
          <p:cNvGrpSpPr/>
          <p:nvPr/>
        </p:nvGrpSpPr>
        <p:grpSpPr>
          <a:xfrm>
            <a:off x="6435971" y="959886"/>
            <a:ext cx="5335908" cy="5706806"/>
            <a:chOff x="6636645" y="1108110"/>
            <a:chExt cx="5178049" cy="55379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EB6744-4679-F1C3-8819-93F382FE5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20" b="7529"/>
            <a:stretch>
              <a:fillRect/>
            </a:stretch>
          </p:blipFill>
          <p:spPr>
            <a:xfrm>
              <a:off x="6636645" y="1108110"/>
              <a:ext cx="5143500" cy="553797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E79841A-9E21-9AFA-6152-2AD7D335C330}"/>
                </a:ext>
              </a:extLst>
            </p:cNvPr>
            <p:cNvSpPr/>
            <p:nvPr/>
          </p:nvSpPr>
          <p:spPr>
            <a:xfrm>
              <a:off x="10283409" y="1108110"/>
              <a:ext cx="1496736" cy="1845737"/>
            </a:xfrm>
            <a:prstGeom prst="rect">
              <a:avLst/>
            </a:prstGeom>
            <a:solidFill>
              <a:srgbClr val="FFFFFF">
                <a:alpha val="89804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DB59B2-0808-6AF9-81C4-9A12DBEE364A}"/>
                </a:ext>
              </a:extLst>
            </p:cNvPr>
            <p:cNvGrpSpPr/>
            <p:nvPr/>
          </p:nvGrpSpPr>
          <p:grpSpPr>
            <a:xfrm>
              <a:off x="10248859" y="1184483"/>
              <a:ext cx="1565835" cy="1569806"/>
              <a:chOff x="5070810" y="2529747"/>
              <a:chExt cx="1565835" cy="1569806"/>
            </a:xfrm>
          </p:grpSpPr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5E049E88-B487-9CC3-7998-C1BA7AD74D54}"/>
                  </a:ext>
                </a:extLst>
              </p:cNvPr>
              <p:cNvSpPr/>
              <p:nvPr/>
            </p:nvSpPr>
            <p:spPr>
              <a:xfrm>
                <a:off x="5464648" y="3398587"/>
                <a:ext cx="643467" cy="643467"/>
              </a:xfrm>
              <a:prstGeom prst="cube">
                <a:avLst/>
              </a:pr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70F34A0F-545B-F047-B9E4-3F0D872CFA5C}"/>
                  </a:ext>
                </a:extLst>
              </p:cNvPr>
              <p:cNvCxnSpPr/>
              <p:nvPr/>
            </p:nvCxnSpPr>
            <p:spPr>
              <a:xfrm flipV="1">
                <a:off x="5395618" y="3782053"/>
                <a:ext cx="317500" cy="31750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6A99D9C8-B290-3E89-350A-457DE38B7C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6381" y="3227090"/>
                <a:ext cx="0" cy="23502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0F02358-8FB5-7458-B007-816FDE2E28D1}"/>
                      </a:ext>
                    </a:extLst>
                  </p:cNvPr>
                  <p:cNvSpPr txBox="1"/>
                  <p:nvPr/>
                </p:nvSpPr>
                <p:spPr>
                  <a:xfrm>
                    <a:off x="5070810" y="2529747"/>
                    <a:ext cx="1565835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 anchor="ctr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sz="1400" b="1" dirty="0"/>
                      <a:t> 31MPa</a:t>
                    </a:r>
                  </a:p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𝝈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a14:m>
                    <a:r>
                      <a:rPr lang="en-US" sz="1400" b="1" dirty="0"/>
                      <a:t> 5.9MPa</a:t>
                    </a: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8D7D0DEF-02D1-C28B-87FF-2E23E84F9F1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70810" y="2529747"/>
                    <a:ext cx="1565835" cy="52322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t="-1163" r="-389" b="-1162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9F21AF2-8053-3897-D832-BF285FFC54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47155" y="3720320"/>
                <a:ext cx="37846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Google Shape;291;p29">
            <a:extLst>
              <a:ext uri="{FF2B5EF4-FFF2-40B4-BE49-F238E27FC236}">
                <a16:creationId xmlns:a16="http://schemas.microsoft.com/office/drawing/2014/main" id="{B30EBDCD-ECE6-0BDC-9949-C1D261D8AEAE}"/>
              </a:ext>
            </a:extLst>
          </p:cNvPr>
          <p:cNvSpPr txBox="1"/>
          <p:nvPr/>
        </p:nvSpPr>
        <p:spPr>
          <a:xfrm>
            <a:off x="6470707" y="92169"/>
            <a:ext cx="5300306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kern="0" dirty="0">
                <a:solidFill>
                  <a:srgbClr val="000000"/>
                </a:solidFill>
                <a:cs typeface="Arial"/>
                <a:sym typeface="Arial"/>
              </a:rPr>
              <a:t>Same well arrangement but in granite block under triaxial stress conditions</a:t>
            </a:r>
            <a:endParaRPr sz="2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0181A4-A280-2CEA-8C3F-5649771EDE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700" t="56854" r="56549" b="4042"/>
          <a:stretch>
            <a:fillRect/>
          </a:stretch>
        </p:blipFill>
        <p:spPr>
          <a:xfrm>
            <a:off x="3223846" y="2543357"/>
            <a:ext cx="2829648" cy="4123335"/>
          </a:xfrm>
          <a:prstGeom prst="rect">
            <a:avLst/>
          </a:prstGeom>
        </p:spPr>
      </p:pic>
      <p:sp>
        <p:nvSpPr>
          <p:cNvPr id="18" name="Google Shape;291;p29">
            <a:extLst>
              <a:ext uri="{FF2B5EF4-FFF2-40B4-BE49-F238E27FC236}">
                <a16:creationId xmlns:a16="http://schemas.microsoft.com/office/drawing/2014/main" id="{A66561C2-EACF-21D9-32F3-8B26B3F51644}"/>
              </a:ext>
            </a:extLst>
          </p:cNvPr>
          <p:cNvSpPr txBox="1"/>
          <p:nvPr/>
        </p:nvSpPr>
        <p:spPr>
          <a:xfrm>
            <a:off x="3749519" y="1394758"/>
            <a:ext cx="2721188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Fiber optic strain measurements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9" name="Google Shape;289;p29">
            <a:extLst>
              <a:ext uri="{FF2B5EF4-FFF2-40B4-BE49-F238E27FC236}">
                <a16:creationId xmlns:a16="http://schemas.microsoft.com/office/drawing/2014/main" id="{7B475220-587A-BC71-8571-56F4DC569ED6}"/>
              </a:ext>
            </a:extLst>
          </p:cNvPr>
          <p:cNvCxnSpPr>
            <a:cxnSpLocks/>
          </p:cNvCxnSpPr>
          <p:nvPr/>
        </p:nvCxnSpPr>
        <p:spPr>
          <a:xfrm flipH="1">
            <a:off x="4464097" y="2142084"/>
            <a:ext cx="583162" cy="350576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" name="Google Shape;289;p29">
            <a:extLst>
              <a:ext uri="{FF2B5EF4-FFF2-40B4-BE49-F238E27FC236}">
                <a16:creationId xmlns:a16="http://schemas.microsoft.com/office/drawing/2014/main" id="{DD92DD71-2CEE-08C7-610A-CC24D61BEC79}"/>
              </a:ext>
            </a:extLst>
          </p:cNvPr>
          <p:cNvCxnSpPr>
            <a:cxnSpLocks/>
          </p:cNvCxnSpPr>
          <p:nvPr/>
        </p:nvCxnSpPr>
        <p:spPr>
          <a:xfrm>
            <a:off x="5163827" y="2142084"/>
            <a:ext cx="88111" cy="350576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83353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C9FF0493-3337-C2C7-5008-7EDBD8AC2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E078108-15D0-666F-D006-0BF7CFED719F}"/>
              </a:ext>
            </a:extLst>
          </p:cNvPr>
          <p:cNvSpPr/>
          <p:nvPr/>
        </p:nvSpPr>
        <p:spPr>
          <a:xfrm>
            <a:off x="99698" y="3248021"/>
            <a:ext cx="5528353" cy="29032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0" name="Google Shape;280;p29">
            <a:extLst>
              <a:ext uri="{FF2B5EF4-FFF2-40B4-BE49-F238E27FC236}">
                <a16:creationId xmlns:a16="http://schemas.microsoft.com/office/drawing/2014/main" id="{FEC9BA31-E638-58EC-DAB7-99755B494C16}"/>
              </a:ext>
            </a:extLst>
          </p:cNvPr>
          <p:cNvGrpSpPr/>
          <p:nvPr/>
        </p:nvGrpSpPr>
        <p:grpSpPr>
          <a:xfrm>
            <a:off x="104767" y="3556595"/>
            <a:ext cx="5523867" cy="2257600"/>
            <a:chOff x="78575" y="2698150"/>
            <a:chExt cx="4142900" cy="1693200"/>
          </a:xfrm>
        </p:grpSpPr>
        <p:sp>
          <p:nvSpPr>
            <p:cNvPr id="281" name="Google Shape;281;p29">
              <a:extLst>
                <a:ext uri="{FF2B5EF4-FFF2-40B4-BE49-F238E27FC236}">
                  <a16:creationId xmlns:a16="http://schemas.microsoft.com/office/drawing/2014/main" id="{6A8D5095-F72B-A179-EEFF-2AA862728297}"/>
                </a:ext>
              </a:extLst>
            </p:cNvPr>
            <p:cNvSpPr/>
            <p:nvPr/>
          </p:nvSpPr>
          <p:spPr>
            <a:xfrm>
              <a:off x="383575" y="2698150"/>
              <a:ext cx="3528600" cy="16932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9">
              <a:extLst>
                <a:ext uri="{FF2B5EF4-FFF2-40B4-BE49-F238E27FC236}">
                  <a16:creationId xmlns:a16="http://schemas.microsoft.com/office/drawing/2014/main" id="{18D28848-9F27-267D-2275-FA074774D27D}"/>
                </a:ext>
              </a:extLst>
            </p:cNvPr>
            <p:cNvSpPr/>
            <p:nvPr/>
          </p:nvSpPr>
          <p:spPr>
            <a:xfrm>
              <a:off x="78575" y="2698150"/>
              <a:ext cx="309300" cy="1693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9">
              <a:extLst>
                <a:ext uri="{FF2B5EF4-FFF2-40B4-BE49-F238E27FC236}">
                  <a16:creationId xmlns:a16="http://schemas.microsoft.com/office/drawing/2014/main" id="{CD441144-2B1D-D2DB-B34E-61FAF2FD7003}"/>
                </a:ext>
              </a:extLst>
            </p:cNvPr>
            <p:cNvSpPr/>
            <p:nvPr/>
          </p:nvSpPr>
          <p:spPr>
            <a:xfrm>
              <a:off x="3912175" y="2698150"/>
              <a:ext cx="309300" cy="1693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9">
              <a:extLst>
                <a:ext uri="{FF2B5EF4-FFF2-40B4-BE49-F238E27FC236}">
                  <a16:creationId xmlns:a16="http://schemas.microsoft.com/office/drawing/2014/main" id="{41CD3479-8E37-B4BD-7B06-75789B3B5929}"/>
                </a:ext>
              </a:extLst>
            </p:cNvPr>
            <p:cNvSpPr/>
            <p:nvPr/>
          </p:nvSpPr>
          <p:spPr>
            <a:xfrm>
              <a:off x="387625" y="2952675"/>
              <a:ext cx="368700" cy="1202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9">
              <a:extLst>
                <a:ext uri="{FF2B5EF4-FFF2-40B4-BE49-F238E27FC236}">
                  <a16:creationId xmlns:a16="http://schemas.microsoft.com/office/drawing/2014/main" id="{4D387A61-A1BC-31D3-34B2-70894EF8E27A}"/>
                </a:ext>
              </a:extLst>
            </p:cNvPr>
            <p:cNvSpPr/>
            <p:nvPr/>
          </p:nvSpPr>
          <p:spPr>
            <a:xfrm>
              <a:off x="3543475" y="2952675"/>
              <a:ext cx="368700" cy="1202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29">
              <a:extLst>
                <a:ext uri="{FF2B5EF4-FFF2-40B4-BE49-F238E27FC236}">
                  <a16:creationId xmlns:a16="http://schemas.microsoft.com/office/drawing/2014/main" id="{0F59B507-DF47-761B-E37C-6C3B07D6FB92}"/>
                </a:ext>
              </a:extLst>
            </p:cNvPr>
            <p:cNvSpPr/>
            <p:nvPr/>
          </p:nvSpPr>
          <p:spPr>
            <a:xfrm>
              <a:off x="756325" y="2952676"/>
              <a:ext cx="2787050" cy="1202400"/>
            </a:xfrm>
            <a:prstGeom prst="rect">
              <a:avLst/>
            </a:prstGeom>
            <a:solidFill>
              <a:srgbClr val="BBB4A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29">
              <a:extLst>
                <a:ext uri="{FF2B5EF4-FFF2-40B4-BE49-F238E27FC236}">
                  <a16:creationId xmlns:a16="http://schemas.microsoft.com/office/drawing/2014/main" id="{796E9399-E5BE-D78E-B729-74F8E4ECAC06}"/>
                </a:ext>
              </a:extLst>
            </p:cNvPr>
            <p:cNvSpPr/>
            <p:nvPr/>
          </p:nvSpPr>
          <p:spPr>
            <a:xfrm>
              <a:off x="756325" y="3101900"/>
              <a:ext cx="2791450" cy="902875"/>
            </a:xfrm>
            <a:custGeom>
              <a:avLst/>
              <a:gdLst/>
              <a:ahLst/>
              <a:cxnLst/>
              <a:rect l="l" t="t" r="r" b="b"/>
              <a:pathLst>
                <a:path w="111296" h="36115" extrusionOk="0">
                  <a:moveTo>
                    <a:pt x="0" y="0"/>
                  </a:moveTo>
                  <a:cubicBezTo>
                    <a:pt x="6805" y="2551"/>
                    <a:pt x="13940" y="4189"/>
                    <a:pt x="21066" y="5617"/>
                  </a:cubicBezTo>
                  <a:cubicBezTo>
                    <a:pt x="23176" y="6040"/>
                    <a:pt x="23500" y="9878"/>
                    <a:pt x="25630" y="10182"/>
                  </a:cubicBezTo>
                  <a:cubicBezTo>
                    <a:pt x="30106" y="10821"/>
                    <a:pt x="34927" y="10616"/>
                    <a:pt x="38971" y="12639"/>
                  </a:cubicBezTo>
                  <a:cubicBezTo>
                    <a:pt x="43242" y="14775"/>
                    <a:pt x="45965" y="19753"/>
                    <a:pt x="50557" y="21065"/>
                  </a:cubicBezTo>
                  <a:cubicBezTo>
                    <a:pt x="57759" y="23122"/>
                    <a:pt x="65826" y="19005"/>
                    <a:pt x="73027" y="21065"/>
                  </a:cubicBezTo>
                  <a:cubicBezTo>
                    <a:pt x="76630" y="22095"/>
                    <a:pt x="78202" y="27058"/>
                    <a:pt x="81805" y="28087"/>
                  </a:cubicBezTo>
                  <a:cubicBezTo>
                    <a:pt x="89022" y="30148"/>
                    <a:pt x="96565" y="30825"/>
                    <a:pt x="103924" y="32300"/>
                  </a:cubicBezTo>
                  <a:cubicBezTo>
                    <a:pt x="106593" y="32835"/>
                    <a:pt x="108862" y="37028"/>
                    <a:pt x="111296" y="3581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289" name="Google Shape;289;p29">
            <a:extLst>
              <a:ext uri="{FF2B5EF4-FFF2-40B4-BE49-F238E27FC236}">
                <a16:creationId xmlns:a16="http://schemas.microsoft.com/office/drawing/2014/main" id="{3309576A-6A47-03BE-52BD-27DB1F27AE71}"/>
              </a:ext>
            </a:extLst>
          </p:cNvPr>
          <p:cNvCxnSpPr>
            <a:cxnSpLocks/>
          </p:cNvCxnSpPr>
          <p:nvPr/>
        </p:nvCxnSpPr>
        <p:spPr>
          <a:xfrm>
            <a:off x="3058900" y="2914176"/>
            <a:ext cx="170234" cy="850483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0" name="Google Shape;290;p29">
            <a:extLst>
              <a:ext uri="{FF2B5EF4-FFF2-40B4-BE49-F238E27FC236}">
                <a16:creationId xmlns:a16="http://schemas.microsoft.com/office/drawing/2014/main" id="{05C7C286-F6F5-91A8-5D0F-CB7A77992112}"/>
              </a:ext>
            </a:extLst>
          </p:cNvPr>
          <p:cNvCxnSpPr>
            <a:cxnSpLocks/>
          </p:cNvCxnSpPr>
          <p:nvPr/>
        </p:nvCxnSpPr>
        <p:spPr>
          <a:xfrm>
            <a:off x="1889300" y="3178957"/>
            <a:ext cx="789201" cy="159737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1" name="Google Shape;291;p29">
            <a:extLst>
              <a:ext uri="{FF2B5EF4-FFF2-40B4-BE49-F238E27FC236}">
                <a16:creationId xmlns:a16="http://schemas.microsoft.com/office/drawing/2014/main" id="{F9CF70A9-639C-E41F-0919-0ED0A1276A33}"/>
              </a:ext>
            </a:extLst>
          </p:cNvPr>
          <p:cNvSpPr txBox="1"/>
          <p:nvPr/>
        </p:nvSpPr>
        <p:spPr>
          <a:xfrm>
            <a:off x="2131300" y="2428542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Confining fluid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9">
            <a:extLst>
              <a:ext uri="{FF2B5EF4-FFF2-40B4-BE49-F238E27FC236}">
                <a16:creationId xmlns:a16="http://schemas.microsoft.com/office/drawing/2014/main" id="{FD2B2EE5-39E5-5E4D-B97C-FE859CFA4571}"/>
              </a:ext>
            </a:extLst>
          </p:cNvPr>
          <p:cNvSpPr txBox="1"/>
          <p:nvPr/>
        </p:nvSpPr>
        <p:spPr>
          <a:xfrm>
            <a:off x="1117851" y="2774372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Core/fracture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9">
            <a:extLst>
              <a:ext uri="{FF2B5EF4-FFF2-40B4-BE49-F238E27FC236}">
                <a16:creationId xmlns:a16="http://schemas.microsoft.com/office/drawing/2014/main" id="{0AED5082-C9DE-76AA-1B5E-51B3C5B5A3C3}"/>
              </a:ext>
            </a:extLst>
          </p:cNvPr>
          <p:cNvSpPr txBox="1"/>
          <p:nvPr/>
        </p:nvSpPr>
        <p:spPr>
          <a:xfrm>
            <a:off x="0" y="2702210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End caps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94" name="Google Shape;294;p29">
            <a:extLst>
              <a:ext uri="{FF2B5EF4-FFF2-40B4-BE49-F238E27FC236}">
                <a16:creationId xmlns:a16="http://schemas.microsoft.com/office/drawing/2014/main" id="{5CABF237-6478-4429-4C85-A663633DC030}"/>
              </a:ext>
            </a:extLst>
          </p:cNvPr>
          <p:cNvCxnSpPr>
            <a:cxnSpLocks/>
          </p:cNvCxnSpPr>
          <p:nvPr/>
        </p:nvCxnSpPr>
        <p:spPr>
          <a:xfrm>
            <a:off x="1139059" y="5259228"/>
            <a:ext cx="1699633" cy="2735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5" name="Google Shape;295;p29">
            <a:extLst>
              <a:ext uri="{FF2B5EF4-FFF2-40B4-BE49-F238E27FC236}">
                <a16:creationId xmlns:a16="http://schemas.microsoft.com/office/drawing/2014/main" id="{74D8D58E-D3D4-A8E8-0321-F0C2ACDFC164}"/>
              </a:ext>
            </a:extLst>
          </p:cNvPr>
          <p:cNvSpPr txBox="1"/>
          <p:nvPr/>
        </p:nvSpPr>
        <p:spPr>
          <a:xfrm>
            <a:off x="1108808" y="4834321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Flow direction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0C7FC8-E270-C00F-E986-70095BBE29B3}"/>
              </a:ext>
            </a:extLst>
          </p:cNvPr>
          <p:cNvSpPr/>
          <p:nvPr/>
        </p:nvSpPr>
        <p:spPr>
          <a:xfrm>
            <a:off x="522235" y="3849889"/>
            <a:ext cx="4693533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8D57C8-62CF-3D88-1FA2-857BEC9B17F4}"/>
              </a:ext>
            </a:extLst>
          </p:cNvPr>
          <p:cNvSpPr/>
          <p:nvPr/>
        </p:nvSpPr>
        <p:spPr>
          <a:xfrm>
            <a:off x="510968" y="5447498"/>
            <a:ext cx="4704800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8" name="Google Shape;289;p29">
            <a:extLst>
              <a:ext uri="{FF2B5EF4-FFF2-40B4-BE49-F238E27FC236}">
                <a16:creationId xmlns:a16="http://schemas.microsoft.com/office/drawing/2014/main" id="{12F5D4B2-5B3D-8B9D-F666-BAC2C3D9D53B}"/>
              </a:ext>
            </a:extLst>
          </p:cNvPr>
          <p:cNvCxnSpPr>
            <a:cxnSpLocks/>
          </p:cNvCxnSpPr>
          <p:nvPr/>
        </p:nvCxnSpPr>
        <p:spPr>
          <a:xfrm flipH="1" flipV="1">
            <a:off x="3591512" y="5562957"/>
            <a:ext cx="403782" cy="657357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91;p29">
            <a:extLst>
              <a:ext uri="{FF2B5EF4-FFF2-40B4-BE49-F238E27FC236}">
                <a16:creationId xmlns:a16="http://schemas.microsoft.com/office/drawing/2014/main" id="{507AC707-9261-EF06-72F5-63B690977928}"/>
              </a:ext>
            </a:extLst>
          </p:cNvPr>
          <p:cNvSpPr txBox="1"/>
          <p:nvPr/>
        </p:nvSpPr>
        <p:spPr>
          <a:xfrm>
            <a:off x="3373541" y="6082462"/>
            <a:ext cx="18552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Shrink wrap and neoprene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B086E-863E-CC6F-2D7E-729F5D5238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7A3F437-8CD5-A048-535B-F8E7BE110CF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59C7BEF-9119-C51E-C665-9B6523ADC1C3}"/>
              </a:ext>
            </a:extLst>
          </p:cNvPr>
          <p:cNvSpPr/>
          <p:nvPr/>
        </p:nvSpPr>
        <p:spPr>
          <a:xfrm>
            <a:off x="474388" y="3946192"/>
            <a:ext cx="99062" cy="150130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8" name="Google Shape;288;p29">
            <a:extLst>
              <a:ext uri="{FF2B5EF4-FFF2-40B4-BE49-F238E27FC236}">
                <a16:creationId xmlns:a16="http://schemas.microsoft.com/office/drawing/2014/main" id="{030F7ACA-F55C-2C97-1E06-A254ED375677}"/>
              </a:ext>
            </a:extLst>
          </p:cNvPr>
          <p:cNvCxnSpPr>
            <a:cxnSpLocks/>
          </p:cNvCxnSpPr>
          <p:nvPr/>
        </p:nvCxnSpPr>
        <p:spPr>
          <a:xfrm>
            <a:off x="316118" y="3066937"/>
            <a:ext cx="128483" cy="1339693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8E0F4A23-E645-B3A8-E4A8-E518E2F85E65}"/>
              </a:ext>
            </a:extLst>
          </p:cNvPr>
          <p:cNvSpPr/>
          <p:nvPr/>
        </p:nvSpPr>
        <p:spPr>
          <a:xfrm>
            <a:off x="5179210" y="3945541"/>
            <a:ext cx="99062" cy="150130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703AA7-74B4-6C6C-F255-0DBD2D20E008}"/>
              </a:ext>
            </a:extLst>
          </p:cNvPr>
          <p:cNvSpPr/>
          <p:nvPr/>
        </p:nvSpPr>
        <p:spPr>
          <a:xfrm>
            <a:off x="-51932" y="4661884"/>
            <a:ext cx="1060234" cy="114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F38DE72-EFD3-570B-734B-279AB592817C}"/>
              </a:ext>
            </a:extLst>
          </p:cNvPr>
          <p:cNvSpPr/>
          <p:nvPr/>
        </p:nvSpPr>
        <p:spPr>
          <a:xfrm>
            <a:off x="4724501" y="4654772"/>
            <a:ext cx="977349" cy="1248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Google Shape;288;p29">
            <a:extLst>
              <a:ext uri="{FF2B5EF4-FFF2-40B4-BE49-F238E27FC236}">
                <a16:creationId xmlns:a16="http://schemas.microsoft.com/office/drawing/2014/main" id="{0766C3CB-E622-A92B-B6B7-671535ED8384}"/>
              </a:ext>
            </a:extLst>
          </p:cNvPr>
          <p:cNvCxnSpPr>
            <a:cxnSpLocks/>
          </p:cNvCxnSpPr>
          <p:nvPr/>
        </p:nvCxnSpPr>
        <p:spPr>
          <a:xfrm flipH="1" flipV="1">
            <a:off x="339780" y="4775994"/>
            <a:ext cx="111302" cy="144432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" name="Google Shape;295;p29">
            <a:extLst>
              <a:ext uri="{FF2B5EF4-FFF2-40B4-BE49-F238E27FC236}">
                <a16:creationId xmlns:a16="http://schemas.microsoft.com/office/drawing/2014/main" id="{BE4322E1-BE9E-A194-2326-9129D52E60DD}"/>
              </a:ext>
            </a:extLst>
          </p:cNvPr>
          <p:cNvSpPr txBox="1"/>
          <p:nvPr/>
        </p:nvSpPr>
        <p:spPr>
          <a:xfrm>
            <a:off x="-13207" y="6114399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Inlet port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5" name="id-5984EA5D-BACA-4698-B0D3-D3C9DDA4B0B2" descr="Image.png">
            <a:extLst>
              <a:ext uri="{FF2B5EF4-FFF2-40B4-BE49-F238E27FC236}">
                <a16:creationId xmlns:a16="http://schemas.microsoft.com/office/drawing/2014/main" id="{B35998F0-B2BE-DB27-401B-E70982613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200" y="1778061"/>
            <a:ext cx="2757104" cy="174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close-up of a stone&#10;&#10;AI-generated content may be incorrect.">
            <a:extLst>
              <a:ext uri="{FF2B5EF4-FFF2-40B4-BE49-F238E27FC236}">
                <a16:creationId xmlns:a16="http://schemas.microsoft.com/office/drawing/2014/main" id="{F44D5CDB-B644-D77C-EFCD-431E4B0F1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87908" flipV="1">
            <a:off x="6347592" y="1544470"/>
            <a:ext cx="2811222" cy="182580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59121286-EBF3-3DB2-AA27-BAC0CC3F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3322">
            <a:off x="7455251" y="4696866"/>
            <a:ext cx="3153717" cy="178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8CD716-904F-4988-9CFC-0FF45454D85F}"/>
              </a:ext>
            </a:extLst>
          </p:cNvPr>
          <p:cNvCxnSpPr/>
          <p:nvPr/>
        </p:nvCxnSpPr>
        <p:spPr>
          <a:xfrm>
            <a:off x="6411847" y="2895488"/>
            <a:ext cx="2102427" cy="80335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DBA0AA-9F73-815C-CF65-5FE2AF6D8985}"/>
              </a:ext>
            </a:extLst>
          </p:cNvPr>
          <p:cNvCxnSpPr/>
          <p:nvPr/>
        </p:nvCxnSpPr>
        <p:spPr>
          <a:xfrm flipV="1">
            <a:off x="6416193" y="2801542"/>
            <a:ext cx="54482" cy="113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EC0F26-4BCE-1C42-057A-8E955A0E985F}"/>
              </a:ext>
            </a:extLst>
          </p:cNvPr>
          <p:cNvCxnSpPr/>
          <p:nvPr/>
        </p:nvCxnSpPr>
        <p:spPr>
          <a:xfrm flipV="1">
            <a:off x="8509453" y="3604241"/>
            <a:ext cx="54482" cy="113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768A9E5-F4DC-CDC2-9096-53ABC6F86A8A}"/>
              </a:ext>
            </a:extLst>
          </p:cNvPr>
          <p:cNvSpPr txBox="1"/>
          <p:nvPr/>
        </p:nvSpPr>
        <p:spPr>
          <a:xfrm rot="1260535">
            <a:off x="6743652" y="3215740"/>
            <a:ext cx="1071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10 cm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DB0796-A650-64FF-28A0-FDFAAC9BAB04}"/>
              </a:ext>
            </a:extLst>
          </p:cNvPr>
          <p:cNvCxnSpPr/>
          <p:nvPr/>
        </p:nvCxnSpPr>
        <p:spPr>
          <a:xfrm flipV="1">
            <a:off x="6096000" y="1506748"/>
            <a:ext cx="0" cy="11007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3DF0FB4-1B9F-EF69-97E1-F982012F2A5C}"/>
              </a:ext>
            </a:extLst>
          </p:cNvPr>
          <p:cNvCxnSpPr>
            <a:cxnSpLocks/>
          </p:cNvCxnSpPr>
          <p:nvPr/>
        </p:nvCxnSpPr>
        <p:spPr>
          <a:xfrm>
            <a:off x="6086475" y="1518441"/>
            <a:ext cx="1052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31874B4-8DD1-821B-2AD7-A449C4D545E7}"/>
              </a:ext>
            </a:extLst>
          </p:cNvPr>
          <p:cNvCxnSpPr>
            <a:cxnSpLocks/>
          </p:cNvCxnSpPr>
          <p:nvPr/>
        </p:nvCxnSpPr>
        <p:spPr>
          <a:xfrm>
            <a:off x="6088304" y="2591648"/>
            <a:ext cx="10525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3EE31EDE-C757-599D-E710-B18BF9B733E9}"/>
              </a:ext>
            </a:extLst>
          </p:cNvPr>
          <p:cNvSpPr txBox="1"/>
          <p:nvPr/>
        </p:nvSpPr>
        <p:spPr>
          <a:xfrm rot="5400000">
            <a:off x="5192199" y="1828157"/>
            <a:ext cx="13452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5.08 cm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C5B0CA3-B3A5-C55A-1A2E-7E1AF68138D9}"/>
              </a:ext>
            </a:extLst>
          </p:cNvPr>
          <p:cNvSpPr txBox="1"/>
          <p:nvPr/>
        </p:nvSpPr>
        <p:spPr>
          <a:xfrm>
            <a:off x="6253651" y="774972"/>
            <a:ext cx="2907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Niagaran Dolomite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B7B7C6-4A5F-B042-5C3E-2A10CCFAD741}"/>
              </a:ext>
            </a:extLst>
          </p:cNvPr>
          <p:cNvSpPr txBox="1"/>
          <p:nvPr/>
        </p:nvSpPr>
        <p:spPr>
          <a:xfrm>
            <a:off x="9452666" y="768749"/>
            <a:ext cx="2634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Berea Sandstone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D5C785F-225B-AF54-4A1C-5F7DA49F82BC}"/>
              </a:ext>
            </a:extLst>
          </p:cNvPr>
          <p:cNvSpPr txBox="1"/>
          <p:nvPr/>
        </p:nvSpPr>
        <p:spPr>
          <a:xfrm>
            <a:off x="7862898" y="4194648"/>
            <a:ext cx="2185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Sierra Granite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FA7AF1-8781-18BC-A2D8-29F36F7B5C9A}"/>
              </a:ext>
            </a:extLst>
          </p:cNvPr>
          <p:cNvSpPr/>
          <p:nvPr/>
        </p:nvSpPr>
        <p:spPr>
          <a:xfrm>
            <a:off x="5665076" y="4567213"/>
            <a:ext cx="83677" cy="265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1ADB71-780C-DBB1-F5DC-EEB372603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212" y="365124"/>
            <a:ext cx="4940638" cy="1851451"/>
          </a:xfrm>
        </p:spPr>
        <p:txBody>
          <a:bodyPr>
            <a:normAutofit/>
          </a:bodyPr>
          <a:lstStyle/>
          <a:p>
            <a:r>
              <a:rPr lang="en-US" dirty="0"/>
              <a:t>Core-scale Experiments</a:t>
            </a:r>
          </a:p>
        </p:txBody>
      </p:sp>
      <p:sp>
        <p:nvSpPr>
          <p:cNvPr id="41" name="Google Shape;291;p29">
            <a:extLst>
              <a:ext uri="{FF2B5EF4-FFF2-40B4-BE49-F238E27FC236}">
                <a16:creationId xmlns:a16="http://schemas.microsoft.com/office/drawing/2014/main" id="{41EB13E9-66DC-32AB-B3C2-B4BF52282489}"/>
              </a:ext>
            </a:extLst>
          </p:cNvPr>
          <p:cNvSpPr txBox="1"/>
          <p:nvPr/>
        </p:nvSpPr>
        <p:spPr>
          <a:xfrm>
            <a:off x="1245281" y="6151250"/>
            <a:ext cx="18552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Outer coreholder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289;p29">
            <a:extLst>
              <a:ext uri="{FF2B5EF4-FFF2-40B4-BE49-F238E27FC236}">
                <a16:creationId xmlns:a16="http://schemas.microsoft.com/office/drawing/2014/main" id="{B2F531D5-FA29-D157-D355-868A25B0FE09}"/>
              </a:ext>
            </a:extLst>
          </p:cNvPr>
          <p:cNvCxnSpPr>
            <a:cxnSpLocks/>
          </p:cNvCxnSpPr>
          <p:nvPr/>
        </p:nvCxnSpPr>
        <p:spPr>
          <a:xfrm flipV="1">
            <a:off x="2152601" y="6035710"/>
            <a:ext cx="325118" cy="478513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628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>
          <a:extLst>
            <a:ext uri="{FF2B5EF4-FFF2-40B4-BE49-F238E27FC236}">
              <a16:creationId xmlns:a16="http://schemas.microsoft.com/office/drawing/2014/main" id="{BE1CC805-FDDD-31C0-50C2-C3CAB0CD3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36BD2D4-69C7-2E4F-243C-9004BA20AFEF}"/>
              </a:ext>
            </a:extLst>
          </p:cNvPr>
          <p:cNvSpPr/>
          <p:nvPr/>
        </p:nvSpPr>
        <p:spPr>
          <a:xfrm>
            <a:off x="99698" y="3248021"/>
            <a:ext cx="5528353" cy="290322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0" name="Google Shape;280;p29">
            <a:extLst>
              <a:ext uri="{FF2B5EF4-FFF2-40B4-BE49-F238E27FC236}">
                <a16:creationId xmlns:a16="http://schemas.microsoft.com/office/drawing/2014/main" id="{E39D9004-2B7D-34E1-1563-5E8FBF6AF3C4}"/>
              </a:ext>
            </a:extLst>
          </p:cNvPr>
          <p:cNvGrpSpPr/>
          <p:nvPr/>
        </p:nvGrpSpPr>
        <p:grpSpPr>
          <a:xfrm>
            <a:off x="104767" y="3556595"/>
            <a:ext cx="5523867" cy="2257600"/>
            <a:chOff x="78575" y="2698150"/>
            <a:chExt cx="4142900" cy="1693200"/>
          </a:xfrm>
        </p:grpSpPr>
        <p:sp>
          <p:nvSpPr>
            <p:cNvPr id="281" name="Google Shape;281;p29">
              <a:extLst>
                <a:ext uri="{FF2B5EF4-FFF2-40B4-BE49-F238E27FC236}">
                  <a16:creationId xmlns:a16="http://schemas.microsoft.com/office/drawing/2014/main" id="{425F4B89-B105-5EA3-91BD-20D5AAD902C3}"/>
                </a:ext>
              </a:extLst>
            </p:cNvPr>
            <p:cNvSpPr/>
            <p:nvPr/>
          </p:nvSpPr>
          <p:spPr>
            <a:xfrm>
              <a:off x="383575" y="2698150"/>
              <a:ext cx="3528600" cy="16932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29">
              <a:extLst>
                <a:ext uri="{FF2B5EF4-FFF2-40B4-BE49-F238E27FC236}">
                  <a16:creationId xmlns:a16="http://schemas.microsoft.com/office/drawing/2014/main" id="{5F02B13D-58E1-87BE-9742-598AA0B55E24}"/>
                </a:ext>
              </a:extLst>
            </p:cNvPr>
            <p:cNvSpPr/>
            <p:nvPr/>
          </p:nvSpPr>
          <p:spPr>
            <a:xfrm>
              <a:off x="78575" y="2698150"/>
              <a:ext cx="309300" cy="1693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29">
              <a:extLst>
                <a:ext uri="{FF2B5EF4-FFF2-40B4-BE49-F238E27FC236}">
                  <a16:creationId xmlns:a16="http://schemas.microsoft.com/office/drawing/2014/main" id="{C2D41EEE-1FA9-C44A-FBC1-140377BAFD06}"/>
                </a:ext>
              </a:extLst>
            </p:cNvPr>
            <p:cNvSpPr/>
            <p:nvPr/>
          </p:nvSpPr>
          <p:spPr>
            <a:xfrm>
              <a:off x="3912175" y="2698150"/>
              <a:ext cx="309300" cy="16932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29">
              <a:extLst>
                <a:ext uri="{FF2B5EF4-FFF2-40B4-BE49-F238E27FC236}">
                  <a16:creationId xmlns:a16="http://schemas.microsoft.com/office/drawing/2014/main" id="{63720F88-65FA-A1C9-CD7A-949E26E69BF1}"/>
                </a:ext>
              </a:extLst>
            </p:cNvPr>
            <p:cNvSpPr/>
            <p:nvPr/>
          </p:nvSpPr>
          <p:spPr>
            <a:xfrm>
              <a:off x="387625" y="2952675"/>
              <a:ext cx="368700" cy="1202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29">
              <a:extLst>
                <a:ext uri="{FF2B5EF4-FFF2-40B4-BE49-F238E27FC236}">
                  <a16:creationId xmlns:a16="http://schemas.microsoft.com/office/drawing/2014/main" id="{5F58746E-4619-7EB2-7448-E7E1FFD73E8B}"/>
                </a:ext>
              </a:extLst>
            </p:cNvPr>
            <p:cNvSpPr/>
            <p:nvPr/>
          </p:nvSpPr>
          <p:spPr>
            <a:xfrm>
              <a:off x="3543475" y="2952675"/>
              <a:ext cx="368700" cy="12024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29">
              <a:extLst>
                <a:ext uri="{FF2B5EF4-FFF2-40B4-BE49-F238E27FC236}">
                  <a16:creationId xmlns:a16="http://schemas.microsoft.com/office/drawing/2014/main" id="{741E83B0-B25B-3283-8D5E-129A8FB47BA0}"/>
                </a:ext>
              </a:extLst>
            </p:cNvPr>
            <p:cNvSpPr/>
            <p:nvPr/>
          </p:nvSpPr>
          <p:spPr>
            <a:xfrm>
              <a:off x="756325" y="2952676"/>
              <a:ext cx="2787050" cy="1202400"/>
            </a:xfrm>
            <a:prstGeom prst="rect">
              <a:avLst/>
            </a:prstGeom>
            <a:solidFill>
              <a:srgbClr val="BBB4A1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29">
              <a:extLst>
                <a:ext uri="{FF2B5EF4-FFF2-40B4-BE49-F238E27FC236}">
                  <a16:creationId xmlns:a16="http://schemas.microsoft.com/office/drawing/2014/main" id="{5E2484F4-8574-791A-9E7E-395C2F6BBACC}"/>
                </a:ext>
              </a:extLst>
            </p:cNvPr>
            <p:cNvSpPr/>
            <p:nvPr/>
          </p:nvSpPr>
          <p:spPr>
            <a:xfrm>
              <a:off x="756325" y="3101900"/>
              <a:ext cx="2791450" cy="902875"/>
            </a:xfrm>
            <a:custGeom>
              <a:avLst/>
              <a:gdLst/>
              <a:ahLst/>
              <a:cxnLst/>
              <a:rect l="l" t="t" r="r" b="b"/>
              <a:pathLst>
                <a:path w="111296" h="36115" extrusionOk="0">
                  <a:moveTo>
                    <a:pt x="0" y="0"/>
                  </a:moveTo>
                  <a:cubicBezTo>
                    <a:pt x="6805" y="2551"/>
                    <a:pt x="13940" y="4189"/>
                    <a:pt x="21066" y="5617"/>
                  </a:cubicBezTo>
                  <a:cubicBezTo>
                    <a:pt x="23176" y="6040"/>
                    <a:pt x="23500" y="9878"/>
                    <a:pt x="25630" y="10182"/>
                  </a:cubicBezTo>
                  <a:cubicBezTo>
                    <a:pt x="30106" y="10821"/>
                    <a:pt x="34927" y="10616"/>
                    <a:pt x="38971" y="12639"/>
                  </a:cubicBezTo>
                  <a:cubicBezTo>
                    <a:pt x="43242" y="14775"/>
                    <a:pt x="45965" y="19753"/>
                    <a:pt x="50557" y="21065"/>
                  </a:cubicBezTo>
                  <a:cubicBezTo>
                    <a:pt x="57759" y="23122"/>
                    <a:pt x="65826" y="19005"/>
                    <a:pt x="73027" y="21065"/>
                  </a:cubicBezTo>
                  <a:cubicBezTo>
                    <a:pt x="76630" y="22095"/>
                    <a:pt x="78202" y="27058"/>
                    <a:pt x="81805" y="28087"/>
                  </a:cubicBezTo>
                  <a:cubicBezTo>
                    <a:pt x="89022" y="30148"/>
                    <a:pt x="96565" y="30825"/>
                    <a:pt x="103924" y="32300"/>
                  </a:cubicBezTo>
                  <a:cubicBezTo>
                    <a:pt x="106593" y="32835"/>
                    <a:pt x="108862" y="37028"/>
                    <a:pt x="111296" y="35811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289" name="Google Shape;289;p29">
            <a:extLst>
              <a:ext uri="{FF2B5EF4-FFF2-40B4-BE49-F238E27FC236}">
                <a16:creationId xmlns:a16="http://schemas.microsoft.com/office/drawing/2014/main" id="{E7349F22-7832-014D-214A-62FCDA45B72E}"/>
              </a:ext>
            </a:extLst>
          </p:cNvPr>
          <p:cNvCxnSpPr>
            <a:cxnSpLocks/>
          </p:cNvCxnSpPr>
          <p:nvPr/>
        </p:nvCxnSpPr>
        <p:spPr>
          <a:xfrm>
            <a:off x="3058900" y="2914176"/>
            <a:ext cx="170234" cy="850483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90" name="Google Shape;290;p29">
            <a:extLst>
              <a:ext uri="{FF2B5EF4-FFF2-40B4-BE49-F238E27FC236}">
                <a16:creationId xmlns:a16="http://schemas.microsoft.com/office/drawing/2014/main" id="{52332573-DA7B-797C-50D5-2DF7B858BCA9}"/>
              </a:ext>
            </a:extLst>
          </p:cNvPr>
          <p:cNvCxnSpPr>
            <a:cxnSpLocks/>
          </p:cNvCxnSpPr>
          <p:nvPr/>
        </p:nvCxnSpPr>
        <p:spPr>
          <a:xfrm>
            <a:off x="1889300" y="3178957"/>
            <a:ext cx="789201" cy="159737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1" name="Google Shape;291;p29">
            <a:extLst>
              <a:ext uri="{FF2B5EF4-FFF2-40B4-BE49-F238E27FC236}">
                <a16:creationId xmlns:a16="http://schemas.microsoft.com/office/drawing/2014/main" id="{5ABF143B-E10D-4A63-F0BA-E7D0C5AE238C}"/>
              </a:ext>
            </a:extLst>
          </p:cNvPr>
          <p:cNvSpPr txBox="1"/>
          <p:nvPr/>
        </p:nvSpPr>
        <p:spPr>
          <a:xfrm>
            <a:off x="2131300" y="2428542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Confining fluid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29">
            <a:extLst>
              <a:ext uri="{FF2B5EF4-FFF2-40B4-BE49-F238E27FC236}">
                <a16:creationId xmlns:a16="http://schemas.microsoft.com/office/drawing/2014/main" id="{5FB9FC30-7966-A92A-1FBF-1C299ABCD5C7}"/>
              </a:ext>
            </a:extLst>
          </p:cNvPr>
          <p:cNvSpPr txBox="1"/>
          <p:nvPr/>
        </p:nvSpPr>
        <p:spPr>
          <a:xfrm>
            <a:off x="1117851" y="2774372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Core/fracture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29">
            <a:extLst>
              <a:ext uri="{FF2B5EF4-FFF2-40B4-BE49-F238E27FC236}">
                <a16:creationId xmlns:a16="http://schemas.microsoft.com/office/drawing/2014/main" id="{401316A9-6680-7CDF-685F-DB3F3906EB3E}"/>
              </a:ext>
            </a:extLst>
          </p:cNvPr>
          <p:cNvSpPr txBox="1"/>
          <p:nvPr/>
        </p:nvSpPr>
        <p:spPr>
          <a:xfrm>
            <a:off x="0" y="2702210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End caps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94" name="Google Shape;294;p29">
            <a:extLst>
              <a:ext uri="{FF2B5EF4-FFF2-40B4-BE49-F238E27FC236}">
                <a16:creationId xmlns:a16="http://schemas.microsoft.com/office/drawing/2014/main" id="{9BD87352-1EFB-85B1-CE2C-3BD17AE336D9}"/>
              </a:ext>
            </a:extLst>
          </p:cNvPr>
          <p:cNvCxnSpPr>
            <a:cxnSpLocks/>
          </p:cNvCxnSpPr>
          <p:nvPr/>
        </p:nvCxnSpPr>
        <p:spPr>
          <a:xfrm>
            <a:off x="1139059" y="5259228"/>
            <a:ext cx="1699633" cy="2735"/>
          </a:xfrm>
          <a:prstGeom prst="straightConnector1">
            <a:avLst/>
          </a:pr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95" name="Google Shape;295;p29">
            <a:extLst>
              <a:ext uri="{FF2B5EF4-FFF2-40B4-BE49-F238E27FC236}">
                <a16:creationId xmlns:a16="http://schemas.microsoft.com/office/drawing/2014/main" id="{CF927A39-C1E3-6961-D859-CB35988834BF}"/>
              </a:ext>
            </a:extLst>
          </p:cNvPr>
          <p:cNvSpPr txBox="1"/>
          <p:nvPr/>
        </p:nvSpPr>
        <p:spPr>
          <a:xfrm>
            <a:off x="1108808" y="4834321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Flow direction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EECE9A7-CFDC-918F-259F-5ED98B7A60AC}"/>
              </a:ext>
            </a:extLst>
          </p:cNvPr>
          <p:cNvSpPr/>
          <p:nvPr/>
        </p:nvSpPr>
        <p:spPr>
          <a:xfrm>
            <a:off x="522235" y="3849889"/>
            <a:ext cx="4693533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CC8143-9BA5-11FE-9F92-1BA243AB22C3}"/>
              </a:ext>
            </a:extLst>
          </p:cNvPr>
          <p:cNvSpPr/>
          <p:nvPr/>
        </p:nvSpPr>
        <p:spPr>
          <a:xfrm>
            <a:off x="510968" y="5447498"/>
            <a:ext cx="4704800" cy="9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sym typeface="Arial"/>
            </a:endParaRPr>
          </a:p>
        </p:txBody>
      </p:sp>
      <p:cxnSp>
        <p:nvCxnSpPr>
          <p:cNvPr id="8" name="Google Shape;289;p29">
            <a:extLst>
              <a:ext uri="{FF2B5EF4-FFF2-40B4-BE49-F238E27FC236}">
                <a16:creationId xmlns:a16="http://schemas.microsoft.com/office/drawing/2014/main" id="{3CA142EE-25B7-B2CE-4D82-CBBD79B8E388}"/>
              </a:ext>
            </a:extLst>
          </p:cNvPr>
          <p:cNvCxnSpPr>
            <a:cxnSpLocks/>
          </p:cNvCxnSpPr>
          <p:nvPr/>
        </p:nvCxnSpPr>
        <p:spPr>
          <a:xfrm flipH="1" flipV="1">
            <a:off x="3591512" y="5562957"/>
            <a:ext cx="403782" cy="657357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91;p29">
            <a:extLst>
              <a:ext uri="{FF2B5EF4-FFF2-40B4-BE49-F238E27FC236}">
                <a16:creationId xmlns:a16="http://schemas.microsoft.com/office/drawing/2014/main" id="{0C8E1D29-D7BE-7613-6FD7-CFFEA835F044}"/>
              </a:ext>
            </a:extLst>
          </p:cNvPr>
          <p:cNvSpPr txBox="1"/>
          <p:nvPr/>
        </p:nvSpPr>
        <p:spPr>
          <a:xfrm>
            <a:off x="3373541" y="6082462"/>
            <a:ext cx="18552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Shrink wrap and neoprene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995D5-5CA6-BDD1-836A-58E03286FC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569DB13-0ADD-08C8-1ACD-595456A16EF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0BBC4BD-5686-627C-34DD-5BCC9C408DCC}"/>
              </a:ext>
            </a:extLst>
          </p:cNvPr>
          <p:cNvSpPr/>
          <p:nvPr/>
        </p:nvSpPr>
        <p:spPr>
          <a:xfrm>
            <a:off x="474388" y="3946192"/>
            <a:ext cx="99062" cy="150130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8" name="Google Shape;288;p29">
            <a:extLst>
              <a:ext uri="{FF2B5EF4-FFF2-40B4-BE49-F238E27FC236}">
                <a16:creationId xmlns:a16="http://schemas.microsoft.com/office/drawing/2014/main" id="{11F080A0-81C1-AEAA-DE82-F07A3D2EB4F6}"/>
              </a:ext>
            </a:extLst>
          </p:cNvPr>
          <p:cNvCxnSpPr>
            <a:cxnSpLocks/>
          </p:cNvCxnSpPr>
          <p:nvPr/>
        </p:nvCxnSpPr>
        <p:spPr>
          <a:xfrm>
            <a:off x="316118" y="3066937"/>
            <a:ext cx="128483" cy="1339693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16F6D99B-92DC-F752-ECD3-2FEACEB155D8}"/>
              </a:ext>
            </a:extLst>
          </p:cNvPr>
          <p:cNvSpPr/>
          <p:nvPr/>
        </p:nvSpPr>
        <p:spPr>
          <a:xfrm>
            <a:off x="5179210" y="3945541"/>
            <a:ext cx="99062" cy="150130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34634F-00EB-2200-08CB-5921CCFF48EE}"/>
              </a:ext>
            </a:extLst>
          </p:cNvPr>
          <p:cNvSpPr/>
          <p:nvPr/>
        </p:nvSpPr>
        <p:spPr>
          <a:xfrm>
            <a:off x="-51932" y="4661884"/>
            <a:ext cx="1060234" cy="1141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F6B8C5D-BBBB-82FB-4FBD-15D906E677AC}"/>
              </a:ext>
            </a:extLst>
          </p:cNvPr>
          <p:cNvSpPr/>
          <p:nvPr/>
        </p:nvSpPr>
        <p:spPr>
          <a:xfrm>
            <a:off x="4724501" y="4654772"/>
            <a:ext cx="977349" cy="1248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Google Shape;288;p29">
            <a:extLst>
              <a:ext uri="{FF2B5EF4-FFF2-40B4-BE49-F238E27FC236}">
                <a16:creationId xmlns:a16="http://schemas.microsoft.com/office/drawing/2014/main" id="{047D4E56-43F6-B886-E354-67B4AFB2B2B7}"/>
              </a:ext>
            </a:extLst>
          </p:cNvPr>
          <p:cNvCxnSpPr>
            <a:cxnSpLocks/>
          </p:cNvCxnSpPr>
          <p:nvPr/>
        </p:nvCxnSpPr>
        <p:spPr>
          <a:xfrm flipH="1" flipV="1">
            <a:off x="339780" y="4775994"/>
            <a:ext cx="111302" cy="1444320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" name="Google Shape;295;p29">
            <a:extLst>
              <a:ext uri="{FF2B5EF4-FFF2-40B4-BE49-F238E27FC236}">
                <a16:creationId xmlns:a16="http://schemas.microsoft.com/office/drawing/2014/main" id="{D8AA17A0-0413-ED81-AC10-9422D5A40B30}"/>
              </a:ext>
            </a:extLst>
          </p:cNvPr>
          <p:cNvSpPr txBox="1"/>
          <p:nvPr/>
        </p:nvSpPr>
        <p:spPr>
          <a:xfrm>
            <a:off x="-13207" y="6114399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Inlet port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9ADFE49-A8CB-672E-A7BA-155C3E38742C}"/>
              </a:ext>
            </a:extLst>
          </p:cNvPr>
          <p:cNvSpPr/>
          <p:nvPr/>
        </p:nvSpPr>
        <p:spPr>
          <a:xfrm>
            <a:off x="5665076" y="4567213"/>
            <a:ext cx="83677" cy="2650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Google Shape;291;p29">
            <a:extLst>
              <a:ext uri="{FF2B5EF4-FFF2-40B4-BE49-F238E27FC236}">
                <a16:creationId xmlns:a16="http://schemas.microsoft.com/office/drawing/2014/main" id="{D74E0CA3-AA6A-FD47-50D1-E39E8924DEEC}"/>
              </a:ext>
            </a:extLst>
          </p:cNvPr>
          <p:cNvSpPr txBox="1"/>
          <p:nvPr/>
        </p:nvSpPr>
        <p:spPr>
          <a:xfrm>
            <a:off x="1245281" y="6151250"/>
            <a:ext cx="1855200" cy="82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Outer coreholder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42" name="Google Shape;289;p29">
            <a:extLst>
              <a:ext uri="{FF2B5EF4-FFF2-40B4-BE49-F238E27FC236}">
                <a16:creationId xmlns:a16="http://schemas.microsoft.com/office/drawing/2014/main" id="{CEB76C11-0658-10CD-23AE-4AAEA3443FAC}"/>
              </a:ext>
            </a:extLst>
          </p:cNvPr>
          <p:cNvCxnSpPr>
            <a:cxnSpLocks/>
          </p:cNvCxnSpPr>
          <p:nvPr/>
        </p:nvCxnSpPr>
        <p:spPr>
          <a:xfrm flipV="1">
            <a:off x="2152601" y="6035710"/>
            <a:ext cx="325118" cy="478513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" name="Title 12">
            <a:extLst>
              <a:ext uri="{FF2B5EF4-FFF2-40B4-BE49-F238E27FC236}">
                <a16:creationId xmlns:a16="http://schemas.microsoft.com/office/drawing/2014/main" id="{37B89AB0-1A3E-A31A-4A95-AEF508EEE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6821"/>
            <a:ext cx="10771329" cy="1220492"/>
          </a:xfrm>
        </p:spPr>
        <p:txBody>
          <a:bodyPr>
            <a:normAutofit fontScale="90000"/>
          </a:bodyPr>
          <a:lstStyle/>
          <a:p>
            <a:r>
              <a:rPr lang="en-US" dirty="0"/>
              <a:t>Core-scale Experiments Imaged with Positron Emission Tomography (PET)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35012D-192B-8E8C-2BFA-E0E3A6801E2E}"/>
              </a:ext>
            </a:extLst>
          </p:cNvPr>
          <p:cNvSpPr txBox="1"/>
          <p:nvPr/>
        </p:nvSpPr>
        <p:spPr>
          <a:xfrm>
            <a:off x="6569003" y="5259829"/>
            <a:ext cx="5368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Scanner parameters: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30-60 second timesteps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V</a:t>
            </a: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oxel dimension = 0.77 x 0.77 x 0.8 mm </a:t>
            </a:r>
            <a:endParaRPr lang="en-US" sz="2000" dirty="0"/>
          </a:p>
        </p:txBody>
      </p:sp>
      <p:pic>
        <p:nvPicPr>
          <p:cNvPr id="25" name="Picture 24" descr="A machine with a computer in a room&#10;&#10;Description automatically generated">
            <a:extLst>
              <a:ext uri="{FF2B5EF4-FFF2-40B4-BE49-F238E27FC236}">
                <a16:creationId xmlns:a16="http://schemas.microsoft.com/office/drawing/2014/main" id="{B72F2C2A-2CDD-DDE0-9E8D-8B531A8A5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6184" b="15816"/>
          <a:stretch>
            <a:fillRect/>
          </a:stretch>
        </p:blipFill>
        <p:spPr>
          <a:xfrm>
            <a:off x="6392760" y="1598171"/>
            <a:ext cx="5720990" cy="3615345"/>
          </a:xfrm>
          <a:prstGeom prst="rect">
            <a:avLst/>
          </a:prstGeom>
        </p:spPr>
      </p:pic>
      <p:sp>
        <p:nvSpPr>
          <p:cNvPr id="5" name="Google Shape;291;p29">
            <a:extLst>
              <a:ext uri="{FF2B5EF4-FFF2-40B4-BE49-F238E27FC236}">
                <a16:creationId xmlns:a16="http://schemas.microsoft.com/office/drawing/2014/main" id="{7263137A-544B-082C-3302-C56CCB5E1A14}"/>
              </a:ext>
            </a:extLst>
          </p:cNvPr>
          <p:cNvSpPr txBox="1"/>
          <p:nvPr/>
        </p:nvSpPr>
        <p:spPr>
          <a:xfrm>
            <a:off x="10204373" y="5269584"/>
            <a:ext cx="1958386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[Zahasky et al, 2019]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0" name="Google Shape;289;p29">
            <a:extLst>
              <a:ext uri="{FF2B5EF4-FFF2-40B4-BE49-F238E27FC236}">
                <a16:creationId xmlns:a16="http://schemas.microsoft.com/office/drawing/2014/main" id="{63D6C217-ED17-DE02-84D9-A8EBEA6A39D8}"/>
              </a:ext>
            </a:extLst>
          </p:cNvPr>
          <p:cNvCxnSpPr>
            <a:cxnSpLocks/>
          </p:cNvCxnSpPr>
          <p:nvPr/>
        </p:nvCxnSpPr>
        <p:spPr>
          <a:xfrm>
            <a:off x="11007090" y="1517313"/>
            <a:ext cx="151444" cy="59980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" name="Google Shape;291;p29">
            <a:extLst>
              <a:ext uri="{FF2B5EF4-FFF2-40B4-BE49-F238E27FC236}">
                <a16:creationId xmlns:a16="http://schemas.microsoft.com/office/drawing/2014/main" id="{08A68396-956B-56D6-C731-16309A6534DB}"/>
              </a:ext>
            </a:extLst>
          </p:cNvPr>
          <p:cNvSpPr txBox="1"/>
          <p:nvPr/>
        </p:nvSpPr>
        <p:spPr>
          <a:xfrm>
            <a:off x="10079490" y="1064667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PET scanner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291;p29">
            <a:extLst>
              <a:ext uri="{FF2B5EF4-FFF2-40B4-BE49-F238E27FC236}">
                <a16:creationId xmlns:a16="http://schemas.microsoft.com/office/drawing/2014/main" id="{718C00CF-C7DD-1104-77CF-E1844E5CCD06}"/>
              </a:ext>
            </a:extLst>
          </p:cNvPr>
          <p:cNvSpPr txBox="1"/>
          <p:nvPr/>
        </p:nvSpPr>
        <p:spPr>
          <a:xfrm>
            <a:off x="6493509" y="1666224"/>
            <a:ext cx="2645848" cy="110814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Radiotracer sensors measure inlet and outlet radioconcentration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3" name="Google Shape;289;p29">
            <a:extLst>
              <a:ext uri="{FF2B5EF4-FFF2-40B4-BE49-F238E27FC236}">
                <a16:creationId xmlns:a16="http://schemas.microsoft.com/office/drawing/2014/main" id="{E97E3D24-EDD4-AB23-A995-75D6154C29AF}"/>
              </a:ext>
            </a:extLst>
          </p:cNvPr>
          <p:cNvCxnSpPr>
            <a:cxnSpLocks/>
          </p:cNvCxnSpPr>
          <p:nvPr/>
        </p:nvCxnSpPr>
        <p:spPr>
          <a:xfrm>
            <a:off x="8577999" y="2583816"/>
            <a:ext cx="384867" cy="84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18303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>
          <a:extLst>
            <a:ext uri="{FF2B5EF4-FFF2-40B4-BE49-F238E27FC236}">
              <a16:creationId xmlns:a16="http://schemas.microsoft.com/office/drawing/2014/main" id="{983A80A9-89A8-670B-64F3-A18EF2AF07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D7BF5A7-CEBC-A04F-F1EB-9EA7D1090AA2}"/>
              </a:ext>
            </a:extLst>
          </p:cNvPr>
          <p:cNvGrpSpPr/>
          <p:nvPr/>
        </p:nvGrpSpPr>
        <p:grpSpPr>
          <a:xfrm>
            <a:off x="200191" y="1324407"/>
            <a:ext cx="6133443" cy="4566820"/>
            <a:chOff x="200191" y="1324407"/>
            <a:chExt cx="6133443" cy="4566820"/>
          </a:xfrm>
        </p:grpSpPr>
        <p:pic>
          <p:nvPicPr>
            <p:cNvPr id="6" name="Picture 5" descr="A white and black dotted object&#10;&#10;Description automatically generated with medium confidence">
              <a:extLst>
                <a:ext uri="{FF2B5EF4-FFF2-40B4-BE49-F238E27FC236}">
                  <a16:creationId xmlns:a16="http://schemas.microsoft.com/office/drawing/2014/main" id="{7E54CFA0-CCA9-C97E-3372-77BEDD4575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57" t="9647" r="14403" b="9402"/>
            <a:stretch/>
          </p:blipFill>
          <p:spPr>
            <a:xfrm>
              <a:off x="200191" y="1324407"/>
              <a:ext cx="6133443" cy="456682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34D176-8DE9-C990-7B1F-B9E734138180}"/>
                </a:ext>
              </a:extLst>
            </p:cNvPr>
            <p:cNvSpPr/>
            <p:nvPr/>
          </p:nvSpPr>
          <p:spPr>
            <a:xfrm rot="211822">
              <a:off x="4167773" y="1867973"/>
              <a:ext cx="536193" cy="156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ABD177-C290-69BA-1FEE-ADEF547FAD13}"/>
              </a:ext>
            </a:extLst>
          </p:cNvPr>
          <p:cNvSpPr txBox="1"/>
          <p:nvPr/>
        </p:nvSpPr>
        <p:spPr>
          <a:xfrm>
            <a:off x="6569003" y="5259829"/>
            <a:ext cx="5368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Scanner parameters: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60 second timesteps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V</a:t>
            </a: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oxel dimension = 0.77 x 0.77 x 0.8 mm 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0B3FCF-688F-5EC6-8178-C440A009DF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10" name="Picture 9" descr="A machine with a computer in a room&#10;&#10;Description automatically generated">
            <a:extLst>
              <a:ext uri="{FF2B5EF4-FFF2-40B4-BE49-F238E27FC236}">
                <a16:creationId xmlns:a16="http://schemas.microsoft.com/office/drawing/2014/main" id="{B1AFB7EF-1AC3-8FA7-F17C-4B89C66FE5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6184" b="15816"/>
          <a:stretch>
            <a:fillRect/>
          </a:stretch>
        </p:blipFill>
        <p:spPr>
          <a:xfrm>
            <a:off x="6392760" y="1598171"/>
            <a:ext cx="5720990" cy="36153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C5FCBB4-2D27-DD10-D8CF-0AE1A17B8BEA}"/>
              </a:ext>
            </a:extLst>
          </p:cNvPr>
          <p:cNvSpPr txBox="1"/>
          <p:nvPr/>
        </p:nvSpPr>
        <p:spPr>
          <a:xfrm>
            <a:off x="2344569" y="5808090"/>
            <a:ext cx="43086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Experiment parameters: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0.5 mL/min flow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1mL injection of </a:t>
            </a:r>
            <a:r>
              <a:rPr lang="en-US" sz="2000" baseline="30000" dirty="0"/>
              <a:t>18</a:t>
            </a:r>
            <a:r>
              <a:rPr lang="en-US" sz="2000" dirty="0"/>
              <a:t>F-FDG tracer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9D3820C-717D-C3A8-DE49-C79D08055A8D}"/>
              </a:ext>
            </a:extLst>
          </p:cNvPr>
          <p:cNvCxnSpPr>
            <a:cxnSpLocks/>
          </p:cNvCxnSpPr>
          <p:nvPr/>
        </p:nvCxnSpPr>
        <p:spPr>
          <a:xfrm flipV="1">
            <a:off x="434246" y="2714475"/>
            <a:ext cx="1088158" cy="10781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0884825-9E40-0DCE-2EDF-FBFCF919FF9A}"/>
              </a:ext>
            </a:extLst>
          </p:cNvPr>
          <p:cNvSpPr txBox="1"/>
          <p:nvPr/>
        </p:nvSpPr>
        <p:spPr>
          <a:xfrm rot="18925699">
            <a:off x="-97872" y="2840679"/>
            <a:ext cx="210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Direction of flow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C79173-5F67-B5F0-0464-4AEF0C92DE53}"/>
              </a:ext>
            </a:extLst>
          </p:cNvPr>
          <p:cNvSpPr txBox="1"/>
          <p:nvPr/>
        </p:nvSpPr>
        <p:spPr>
          <a:xfrm rot="18483762">
            <a:off x="2288520" y="4301846"/>
            <a:ext cx="2811792" cy="4078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Distance from inlet [cm]</a:t>
            </a:r>
            <a:endParaRPr lang="en-US" sz="2000" dirty="0"/>
          </a:p>
        </p:txBody>
      </p:sp>
      <p:sp>
        <p:nvSpPr>
          <p:cNvPr id="8" name="Title 12">
            <a:extLst>
              <a:ext uri="{FF2B5EF4-FFF2-40B4-BE49-F238E27FC236}">
                <a16:creationId xmlns:a16="http://schemas.microsoft.com/office/drawing/2014/main" id="{D9B4DF02-2A33-8592-26AD-6BCD05059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6821"/>
            <a:ext cx="10771329" cy="1074779"/>
          </a:xfrm>
        </p:spPr>
        <p:txBody>
          <a:bodyPr>
            <a:normAutofit fontScale="90000"/>
          </a:bodyPr>
          <a:lstStyle/>
          <a:p>
            <a:r>
              <a:rPr lang="en-US" dirty="0"/>
              <a:t>Core-scale Tracer Experiments Imaged with PET</a:t>
            </a:r>
          </a:p>
        </p:txBody>
      </p:sp>
      <p:cxnSp>
        <p:nvCxnSpPr>
          <p:cNvPr id="3" name="Google Shape;289;p29">
            <a:extLst>
              <a:ext uri="{FF2B5EF4-FFF2-40B4-BE49-F238E27FC236}">
                <a16:creationId xmlns:a16="http://schemas.microsoft.com/office/drawing/2014/main" id="{757D65FF-5F66-6D5F-5646-5F78FD28BDBA}"/>
              </a:ext>
            </a:extLst>
          </p:cNvPr>
          <p:cNvCxnSpPr>
            <a:cxnSpLocks/>
          </p:cNvCxnSpPr>
          <p:nvPr/>
        </p:nvCxnSpPr>
        <p:spPr>
          <a:xfrm>
            <a:off x="11007090" y="1517313"/>
            <a:ext cx="151444" cy="59980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" name="Google Shape;291;p29">
            <a:extLst>
              <a:ext uri="{FF2B5EF4-FFF2-40B4-BE49-F238E27FC236}">
                <a16:creationId xmlns:a16="http://schemas.microsoft.com/office/drawing/2014/main" id="{6E2E9A2E-B888-3AA6-9AC4-0AF38F229DFE}"/>
              </a:ext>
            </a:extLst>
          </p:cNvPr>
          <p:cNvSpPr txBox="1"/>
          <p:nvPr/>
        </p:nvSpPr>
        <p:spPr>
          <a:xfrm>
            <a:off x="10079490" y="1064667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PET scanner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291;p29">
            <a:extLst>
              <a:ext uri="{FF2B5EF4-FFF2-40B4-BE49-F238E27FC236}">
                <a16:creationId xmlns:a16="http://schemas.microsoft.com/office/drawing/2014/main" id="{80D7DE76-9116-3313-204B-6E9C01D45419}"/>
              </a:ext>
            </a:extLst>
          </p:cNvPr>
          <p:cNvSpPr txBox="1"/>
          <p:nvPr/>
        </p:nvSpPr>
        <p:spPr>
          <a:xfrm>
            <a:off x="6493509" y="1666224"/>
            <a:ext cx="2645848" cy="110814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Radiotracer sensors measure inlet and outlet radioconcentration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3" name="Google Shape;289;p29">
            <a:extLst>
              <a:ext uri="{FF2B5EF4-FFF2-40B4-BE49-F238E27FC236}">
                <a16:creationId xmlns:a16="http://schemas.microsoft.com/office/drawing/2014/main" id="{9709B7C1-837A-9480-A29F-4DFCF9ACA19E}"/>
              </a:ext>
            </a:extLst>
          </p:cNvPr>
          <p:cNvCxnSpPr>
            <a:cxnSpLocks/>
          </p:cNvCxnSpPr>
          <p:nvPr/>
        </p:nvCxnSpPr>
        <p:spPr>
          <a:xfrm>
            <a:off x="8577999" y="2583816"/>
            <a:ext cx="384867" cy="84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3898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>
          <a:extLst>
            <a:ext uri="{FF2B5EF4-FFF2-40B4-BE49-F238E27FC236}">
              <a16:creationId xmlns:a16="http://schemas.microsoft.com/office/drawing/2014/main" id="{3CC47979-83B1-8AB4-6ACC-4E45B4FD27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white image of a rectangular object&#10;&#10;Description automatically generated">
            <a:extLst>
              <a:ext uri="{FF2B5EF4-FFF2-40B4-BE49-F238E27FC236}">
                <a16:creationId xmlns:a16="http://schemas.microsoft.com/office/drawing/2014/main" id="{A8998607-A104-335C-DDE5-146F26C6CD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2" t="7679" r="25917" b="7679"/>
          <a:stretch>
            <a:fillRect/>
          </a:stretch>
        </p:blipFill>
        <p:spPr>
          <a:xfrm>
            <a:off x="439886" y="1146598"/>
            <a:ext cx="3995534" cy="48269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8CCF8B-4480-F864-0523-CCC0448D57B6}"/>
              </a:ext>
            </a:extLst>
          </p:cNvPr>
          <p:cNvSpPr txBox="1"/>
          <p:nvPr/>
        </p:nvSpPr>
        <p:spPr>
          <a:xfrm>
            <a:off x="6569003" y="5259829"/>
            <a:ext cx="53685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Scanner parameters: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60 second timesteps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  <a:cs typeface="Arial"/>
                <a:sym typeface="Arial"/>
              </a:rPr>
              <a:t>V</a:t>
            </a: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oxel dimension = 0.77 x 0.77 x 0.8 mm 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0337C-2A75-8734-D445-64DDA11C9B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</a:t>
            </a:fld>
            <a:endParaRPr lang="en" kern="0">
              <a:solidFill>
                <a:srgbClr val="595959"/>
              </a:solidFill>
              <a:cs typeface="Arial"/>
              <a:sym typeface="Arial"/>
            </a:endParaRPr>
          </a:p>
        </p:txBody>
      </p:sp>
      <p:pic>
        <p:nvPicPr>
          <p:cNvPr id="10" name="Picture 9" descr="A machine with a computer in a room&#10;&#10;Description automatically generated">
            <a:extLst>
              <a:ext uri="{FF2B5EF4-FFF2-40B4-BE49-F238E27FC236}">
                <a16:creationId xmlns:a16="http://schemas.microsoft.com/office/drawing/2014/main" id="{A64F0802-579D-9205-5615-C24CA22C4A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" t="6184" b="15816"/>
          <a:stretch>
            <a:fillRect/>
          </a:stretch>
        </p:blipFill>
        <p:spPr>
          <a:xfrm>
            <a:off x="6392760" y="1598171"/>
            <a:ext cx="5720990" cy="361534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A8E54B-5387-544D-F41F-8D6815725C2F}"/>
              </a:ext>
            </a:extLst>
          </p:cNvPr>
          <p:cNvSpPr txBox="1"/>
          <p:nvPr/>
        </p:nvSpPr>
        <p:spPr>
          <a:xfrm>
            <a:off x="565347" y="5631843"/>
            <a:ext cx="48100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Experiment parameters: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0.5 mL/min flow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1mL injection of </a:t>
            </a:r>
            <a:r>
              <a:rPr lang="en-US" sz="2000" baseline="30000" dirty="0"/>
              <a:t>64</a:t>
            </a:r>
            <a:r>
              <a:rPr lang="en-US" sz="2000" dirty="0"/>
              <a:t>Cu-labeled kaolinite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EF53292-A1DB-EC75-30EC-338643230478}"/>
              </a:ext>
            </a:extLst>
          </p:cNvPr>
          <p:cNvCxnSpPr>
            <a:cxnSpLocks/>
          </p:cNvCxnSpPr>
          <p:nvPr/>
        </p:nvCxnSpPr>
        <p:spPr>
          <a:xfrm flipV="1">
            <a:off x="434246" y="2714475"/>
            <a:ext cx="1088158" cy="10781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3A269C1-B30C-84DA-B307-D124A367728C}"/>
              </a:ext>
            </a:extLst>
          </p:cNvPr>
          <p:cNvSpPr txBox="1"/>
          <p:nvPr/>
        </p:nvSpPr>
        <p:spPr>
          <a:xfrm rot="18925699">
            <a:off x="-97872" y="2840679"/>
            <a:ext cx="21030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Direction of flow</a:t>
            </a:r>
            <a:endParaRPr lang="en-US" sz="2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17C9696-23AC-0519-988C-4DE18B87595B}"/>
              </a:ext>
            </a:extLst>
          </p:cNvPr>
          <p:cNvGrpSpPr/>
          <p:nvPr/>
        </p:nvGrpSpPr>
        <p:grpSpPr>
          <a:xfrm>
            <a:off x="4167773" y="1324407"/>
            <a:ext cx="2165861" cy="4566820"/>
            <a:chOff x="4167773" y="1324407"/>
            <a:chExt cx="2165861" cy="4566820"/>
          </a:xfrm>
        </p:grpSpPr>
        <p:pic>
          <p:nvPicPr>
            <p:cNvPr id="19" name="Picture 18" descr="A white and black dotted object&#10;&#10;Description automatically generated with medium confidence">
              <a:extLst>
                <a:ext uri="{FF2B5EF4-FFF2-40B4-BE49-F238E27FC236}">
                  <a16:creationId xmlns:a16="http://schemas.microsoft.com/office/drawing/2014/main" id="{502CC8EA-BBE3-B816-4B8A-CD16CF1668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99" t="9647" r="14403" b="9402"/>
            <a:stretch>
              <a:fillRect/>
            </a:stretch>
          </p:blipFill>
          <p:spPr>
            <a:xfrm>
              <a:off x="4895325" y="1324407"/>
              <a:ext cx="1438309" cy="456682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E79F83D-E4CA-5E67-226C-B0373B7B3BD1}"/>
                </a:ext>
              </a:extLst>
            </p:cNvPr>
            <p:cNvSpPr/>
            <p:nvPr/>
          </p:nvSpPr>
          <p:spPr>
            <a:xfrm rot="211822">
              <a:off x="4167773" y="1867973"/>
              <a:ext cx="536193" cy="1562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itle 12">
            <a:extLst>
              <a:ext uri="{FF2B5EF4-FFF2-40B4-BE49-F238E27FC236}">
                <a16:creationId xmlns:a16="http://schemas.microsoft.com/office/drawing/2014/main" id="{C34840D4-9475-12C5-742D-0A262896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6821"/>
            <a:ext cx="10771329" cy="1074779"/>
          </a:xfrm>
        </p:spPr>
        <p:txBody>
          <a:bodyPr>
            <a:normAutofit fontScale="90000"/>
          </a:bodyPr>
          <a:lstStyle/>
          <a:p>
            <a:r>
              <a:rPr lang="en-US" dirty="0"/>
              <a:t>Core-scale Colloid Experiments Imaged with PET</a:t>
            </a:r>
          </a:p>
        </p:txBody>
      </p:sp>
      <p:cxnSp>
        <p:nvCxnSpPr>
          <p:cNvPr id="3" name="Google Shape;289;p29">
            <a:extLst>
              <a:ext uri="{FF2B5EF4-FFF2-40B4-BE49-F238E27FC236}">
                <a16:creationId xmlns:a16="http://schemas.microsoft.com/office/drawing/2014/main" id="{D423DD2D-1585-4DF5-E6D4-2EF76A6558DC}"/>
              </a:ext>
            </a:extLst>
          </p:cNvPr>
          <p:cNvCxnSpPr>
            <a:cxnSpLocks/>
          </p:cNvCxnSpPr>
          <p:nvPr/>
        </p:nvCxnSpPr>
        <p:spPr>
          <a:xfrm>
            <a:off x="11007090" y="1517313"/>
            <a:ext cx="151444" cy="59980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" name="Google Shape;291;p29">
            <a:extLst>
              <a:ext uri="{FF2B5EF4-FFF2-40B4-BE49-F238E27FC236}">
                <a16:creationId xmlns:a16="http://schemas.microsoft.com/office/drawing/2014/main" id="{E2442964-1A25-0313-B9CC-5DD69446BE6D}"/>
              </a:ext>
            </a:extLst>
          </p:cNvPr>
          <p:cNvSpPr txBox="1"/>
          <p:nvPr/>
        </p:nvSpPr>
        <p:spPr>
          <a:xfrm>
            <a:off x="10079490" y="1064667"/>
            <a:ext cx="1855200" cy="53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PET scanner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Google Shape;291;p29">
            <a:extLst>
              <a:ext uri="{FF2B5EF4-FFF2-40B4-BE49-F238E27FC236}">
                <a16:creationId xmlns:a16="http://schemas.microsoft.com/office/drawing/2014/main" id="{A67103E4-743A-1B2D-CE22-7FE17A8AF70F}"/>
              </a:ext>
            </a:extLst>
          </p:cNvPr>
          <p:cNvSpPr txBox="1"/>
          <p:nvPr/>
        </p:nvSpPr>
        <p:spPr>
          <a:xfrm>
            <a:off x="6493509" y="1666224"/>
            <a:ext cx="2645848" cy="1108148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cs typeface="Arial"/>
                <a:sym typeface="Arial"/>
              </a:rPr>
              <a:t>Radiotracer sensors measure inlet and outlet radioconcentration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7" name="Google Shape;289;p29">
            <a:extLst>
              <a:ext uri="{FF2B5EF4-FFF2-40B4-BE49-F238E27FC236}">
                <a16:creationId xmlns:a16="http://schemas.microsoft.com/office/drawing/2014/main" id="{ACFA2EAD-1667-89D9-AC0D-5B62EE684C75}"/>
              </a:ext>
            </a:extLst>
          </p:cNvPr>
          <p:cNvCxnSpPr>
            <a:cxnSpLocks/>
          </p:cNvCxnSpPr>
          <p:nvPr/>
        </p:nvCxnSpPr>
        <p:spPr>
          <a:xfrm>
            <a:off x="8577999" y="2583816"/>
            <a:ext cx="384867" cy="845184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6572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 shot of a diagram&#10;&#10;AI-generated content may be incorrect.">
            <a:extLst>
              <a:ext uri="{FF2B5EF4-FFF2-40B4-BE49-F238E27FC236}">
                <a16:creationId xmlns:a16="http://schemas.microsoft.com/office/drawing/2014/main" id="{C6132D7C-45FA-6CC7-0291-25F9DE9B4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33" r="-160" b="13906"/>
          <a:stretch/>
        </p:blipFill>
        <p:spPr>
          <a:xfrm>
            <a:off x="6337550" y="1469244"/>
            <a:ext cx="5683779" cy="48871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DFFDCE-7B6E-D472-5C82-6CBF8A0C5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9286"/>
            <a:ext cx="10515600" cy="1325563"/>
          </a:xfrm>
        </p:spPr>
        <p:txBody>
          <a:bodyPr/>
          <a:lstStyle/>
          <a:p>
            <a:r>
              <a:rPr lang="en-US" dirty="0"/>
              <a:t>Graph network from PET images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7A131-9E5B-C67D-2C5F-47CCD9923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931D59-BA80-D7BB-6E35-FA26E5C82D5F}"/>
              </a:ext>
            </a:extLst>
          </p:cNvPr>
          <p:cNvSpPr txBox="1"/>
          <p:nvPr/>
        </p:nvSpPr>
        <p:spPr>
          <a:xfrm>
            <a:off x="679939" y="1789285"/>
            <a:ext cx="5416062" cy="3531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Peak PET voxel concentrations used to make graphs from transport data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dk1"/>
                </a:solidFill>
              </a:rPr>
              <a:t>Heirarchical</a:t>
            </a:r>
            <a:r>
              <a:rPr lang="en-US" sz="2800" dirty="0">
                <a:solidFill>
                  <a:schemeClr val="dk1"/>
                </a:solidFill>
              </a:rPr>
              <a:t>-based clustering approach for nodes  </a:t>
            </a:r>
            <a:r>
              <a:rPr lang="en-US" sz="1600" dirty="0">
                <a:solidFill>
                  <a:schemeClr val="dk1"/>
                </a:solidFill>
              </a:rPr>
              <a:t>[Ester et al., 1996]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dk1"/>
                </a:solidFill>
              </a:rPr>
              <a:t>K-nearest neighbors for edge connection </a:t>
            </a:r>
          </a:p>
        </p:txBody>
      </p:sp>
    </p:spTree>
    <p:extLst>
      <p:ext uri="{BB962C8B-B14F-4D97-AF65-F5344CB8AC3E}">
        <p14:creationId xmlns:p14="http://schemas.microsoft.com/office/powerpoint/2010/main" val="231901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87A120-0D89-04D6-CA57-00E2EDDA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E9C7A-0484-4157-B03B-6E2EC9E86356}" type="slidenum">
              <a:rPr lang="en-US" smtClean="0"/>
              <a:t>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97A5DC-CA2E-2517-6E61-5B05866A8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Solve flow equations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F9C8E4E-C0D7-32CF-B7EB-C2D2347E0314}"/>
              </a:ext>
            </a:extLst>
          </p:cNvPr>
          <p:cNvSpPr txBox="1">
            <a:spLocks/>
          </p:cNvSpPr>
          <p:nvPr/>
        </p:nvSpPr>
        <p:spPr>
          <a:xfrm>
            <a:off x="838200" y="1614117"/>
            <a:ext cx="10515600" cy="8120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Finite volume resistance network formulation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5BDD1-87EB-0AF8-CDB1-C18B63FA5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3819" y="134925"/>
            <a:ext cx="4248181" cy="3381400"/>
          </a:xfrm>
          <a:prstGeom prst="rect">
            <a:avLst/>
          </a:prstGeom>
        </p:spPr>
      </p:pic>
      <p:sp>
        <p:nvSpPr>
          <p:cNvPr id="8" name="Google Shape;291;p29">
            <a:extLst>
              <a:ext uri="{FF2B5EF4-FFF2-40B4-BE49-F238E27FC236}">
                <a16:creationId xmlns:a16="http://schemas.microsoft.com/office/drawing/2014/main" id="{63479D3F-B9B0-E8A3-7C45-E8489F5A07E4}"/>
              </a:ext>
            </a:extLst>
          </p:cNvPr>
          <p:cNvSpPr txBox="1"/>
          <p:nvPr/>
        </p:nvSpPr>
        <p:spPr>
          <a:xfrm>
            <a:off x="9169354" y="3652862"/>
            <a:ext cx="185520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1400" kern="0" dirty="0">
                <a:solidFill>
                  <a:srgbClr val="000000"/>
                </a:solidFill>
                <a:cs typeface="Arial"/>
                <a:sym typeface="Arial"/>
              </a:rPr>
              <a:t>[Moreno et al, 1988]</a:t>
            </a:r>
            <a:endParaRPr sz="14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7FA8F6-86CD-D4F3-5D71-2206D3F78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701" y="2679397"/>
            <a:ext cx="8395628" cy="4178603"/>
          </a:xfrm>
          <a:prstGeom prst="rect">
            <a:avLst/>
          </a:prstGeom>
        </p:spPr>
      </p:pic>
      <p:cxnSp>
        <p:nvCxnSpPr>
          <p:cNvPr id="2" name="Google Shape;289;p29">
            <a:extLst>
              <a:ext uri="{FF2B5EF4-FFF2-40B4-BE49-F238E27FC236}">
                <a16:creationId xmlns:a16="http://schemas.microsoft.com/office/drawing/2014/main" id="{F7DDF42A-8E80-BDC8-287D-3AA4E96CD352}"/>
              </a:ext>
            </a:extLst>
          </p:cNvPr>
          <p:cNvCxnSpPr>
            <a:cxnSpLocks/>
          </p:cNvCxnSpPr>
          <p:nvPr/>
        </p:nvCxnSpPr>
        <p:spPr>
          <a:xfrm flipH="1">
            <a:off x="1770185" y="2631527"/>
            <a:ext cx="508875" cy="533504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" name="Google Shape;291;p29">
            <a:extLst>
              <a:ext uri="{FF2B5EF4-FFF2-40B4-BE49-F238E27FC236}">
                <a16:creationId xmlns:a16="http://schemas.microsoft.com/office/drawing/2014/main" id="{D0767067-0B9C-24C6-6120-1BFEAA724D0F}"/>
              </a:ext>
            </a:extLst>
          </p:cNvPr>
          <p:cNvSpPr txBox="1"/>
          <p:nvPr/>
        </p:nvSpPr>
        <p:spPr>
          <a:xfrm>
            <a:off x="1351459" y="2145893"/>
            <a:ext cx="279396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Constant flow nodes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291;p29">
            <a:extLst>
              <a:ext uri="{FF2B5EF4-FFF2-40B4-BE49-F238E27FC236}">
                <a16:creationId xmlns:a16="http://schemas.microsoft.com/office/drawing/2014/main" id="{1B57CF1E-BEF1-CC3D-4721-1F1F4C1AE644}"/>
              </a:ext>
            </a:extLst>
          </p:cNvPr>
          <p:cNvSpPr txBox="1"/>
          <p:nvPr/>
        </p:nvSpPr>
        <p:spPr>
          <a:xfrm>
            <a:off x="4384431" y="2145893"/>
            <a:ext cx="3247291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" sz="2000" kern="0" dirty="0">
                <a:solidFill>
                  <a:srgbClr val="000000"/>
                </a:solidFill>
                <a:cs typeface="Arial"/>
                <a:sym typeface="Arial"/>
              </a:rPr>
              <a:t>Constant pressure nodes</a:t>
            </a:r>
            <a:endParaRPr sz="20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2" name="Google Shape;289;p29">
            <a:extLst>
              <a:ext uri="{FF2B5EF4-FFF2-40B4-BE49-F238E27FC236}">
                <a16:creationId xmlns:a16="http://schemas.microsoft.com/office/drawing/2014/main" id="{953E3528-C4EF-6E60-D243-99D1083E705B}"/>
              </a:ext>
            </a:extLst>
          </p:cNvPr>
          <p:cNvCxnSpPr>
            <a:cxnSpLocks/>
          </p:cNvCxnSpPr>
          <p:nvPr/>
        </p:nvCxnSpPr>
        <p:spPr>
          <a:xfrm>
            <a:off x="6353907" y="2631527"/>
            <a:ext cx="457201" cy="308153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850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UW-Madison 2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8DD3CE"/>
      </a:accent2>
      <a:accent3>
        <a:srgbClr val="FCCB51"/>
      </a:accent3>
      <a:accent4>
        <a:srgbClr val="ADADAD"/>
      </a:accent4>
      <a:accent5>
        <a:srgbClr val="006992"/>
      </a:accent5>
      <a:accent6>
        <a:srgbClr val="432E4F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163A752-FB43-1149-B959-AEE914A4D504}" vid="{1CA8AD0C-E1CD-8642-AD6D-9CA63AAC707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33760</TotalTime>
  <Words>1711</Words>
  <Application>Microsoft Office PowerPoint</Application>
  <PresentationFormat>Widescreen</PresentationFormat>
  <Paragraphs>242</Paragraphs>
  <Slides>33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Calibri Light</vt:lpstr>
      <vt:lpstr>Cambria</vt:lpstr>
      <vt:lpstr>Cambria Math</vt:lpstr>
      <vt:lpstr>Office Theme</vt:lpstr>
      <vt:lpstr>1_Office Theme</vt:lpstr>
      <vt:lpstr>PowerPoint Presentation</vt:lpstr>
      <vt:lpstr>Modeling transport on graphs lead to 4-5 orders of magnitude speed up</vt:lpstr>
      <vt:lpstr>Despite the promise of graph models, validations against observational data is lacking</vt:lpstr>
      <vt:lpstr>Core-scale Experiments</vt:lpstr>
      <vt:lpstr>Core-scale Experiments Imaged with Positron Emission Tomography (PET)</vt:lpstr>
      <vt:lpstr>Core-scale Tracer Experiments Imaged with PET</vt:lpstr>
      <vt:lpstr>Core-scale Colloid Experiments Imaged with PET</vt:lpstr>
      <vt:lpstr>Graph network from PET images</vt:lpstr>
      <vt:lpstr>Solve flow equations</vt:lpstr>
      <vt:lpstr>Solve for transport with Time Domain Random Walk Model</vt:lpstr>
      <vt:lpstr>Fractured Sierra granite with subtle matrix diffusion and colloid transport</vt:lpstr>
      <vt:lpstr>In addition to breakthrough curves, we can also compare deposition profiles</vt:lpstr>
      <vt:lpstr>In addition to breakthrough curves, we can also compare deposition profiles</vt:lpstr>
      <vt:lpstr>… but what about more complex fracture networks and boundary conditions?</vt:lpstr>
      <vt:lpstr>Use multiwell fracture caging to generate hydraulic fractures in laboratory</vt:lpstr>
      <vt:lpstr>Multiwell tracer tests</vt:lpstr>
      <vt:lpstr>Initial graph parameterization uses known wells at nodes and random interior nodes</vt:lpstr>
      <vt:lpstr>Initial graph parameterization uses known wells at nodes and random interior nodes</vt:lpstr>
      <vt:lpstr>Given a fixed network geometry, we can apply classic inversion methods to fit node apertures and global transport parameters to pressure, flow, and BTC observations.</vt:lpstr>
      <vt:lpstr>Given a fixed network geometry, we can apply classic inversion methods to fit node apertures and global transport parameters to pressure, flow, and BTC observations.</vt:lpstr>
      <vt:lpstr>The next step is to assimilate acoustic emission and strain data to constrain graph parameters</vt:lpstr>
      <vt:lpstr>Summary</vt:lpstr>
      <vt:lpstr>Summary</vt:lpstr>
      <vt:lpstr>Questions?   Interested in this work? I’m looking for PhD students and postdocs!</vt:lpstr>
      <vt:lpstr>PowerPoint Presentation</vt:lpstr>
      <vt:lpstr>PowerPoint Presentation</vt:lpstr>
      <vt:lpstr>Creating Axial-Parallel Fractured Cores </vt:lpstr>
      <vt:lpstr>Solve for transport with Time Domain Random Walk Model</vt:lpstr>
      <vt:lpstr>Solve for transport with Time Domain Random Walk Model</vt:lpstr>
      <vt:lpstr>Graph model with no matrix diffusion or reactions was compared with core-scale experimental data in our paper last year</vt:lpstr>
      <vt:lpstr>Fractured dolomite with subtle matrix diffusion and first-order decay</vt:lpstr>
      <vt:lpstr>Exploring different connectivity algorithms  (K-nearest neighbors vs Gabriel graph)</vt:lpstr>
      <vt:lpstr>System is also instrumented with distributed strain sensing and acoustic emission sensors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Zahasky</dc:creator>
  <cp:lastModifiedBy>Christopher Zahasky</cp:lastModifiedBy>
  <cp:revision>219</cp:revision>
  <dcterms:created xsi:type="dcterms:W3CDTF">2020-09-01T17:49:52Z</dcterms:created>
  <dcterms:modified xsi:type="dcterms:W3CDTF">2026-05-22T07:48:43Z</dcterms:modified>
</cp:coreProperties>
</file>